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7" r:id="rId1"/>
    <p:sldMasterId id="2147483899" r:id="rId2"/>
    <p:sldMasterId id="2147483910" r:id="rId3"/>
  </p:sldMasterIdLst>
  <p:notesMasterIdLst>
    <p:notesMasterId r:id="rId45"/>
  </p:notesMasterIdLst>
  <p:sldIdLst>
    <p:sldId id="257" r:id="rId4"/>
    <p:sldId id="258" r:id="rId5"/>
    <p:sldId id="256" r:id="rId6"/>
    <p:sldId id="263" r:id="rId7"/>
    <p:sldId id="262" r:id="rId8"/>
    <p:sldId id="264" r:id="rId9"/>
    <p:sldId id="321" r:id="rId10"/>
    <p:sldId id="322" r:id="rId11"/>
    <p:sldId id="330" r:id="rId12"/>
    <p:sldId id="333" r:id="rId13"/>
    <p:sldId id="334" r:id="rId14"/>
    <p:sldId id="335" r:id="rId15"/>
    <p:sldId id="336" r:id="rId16"/>
    <p:sldId id="338" r:id="rId17"/>
    <p:sldId id="266" r:id="rId18"/>
    <p:sldId id="265" r:id="rId19"/>
    <p:sldId id="272" r:id="rId20"/>
    <p:sldId id="340" r:id="rId21"/>
    <p:sldId id="267" r:id="rId22"/>
    <p:sldId id="268" r:id="rId23"/>
    <p:sldId id="278" r:id="rId24"/>
    <p:sldId id="279" r:id="rId25"/>
    <p:sldId id="280" r:id="rId26"/>
    <p:sldId id="269" r:id="rId27"/>
    <p:sldId id="270" r:id="rId28"/>
    <p:sldId id="271" r:id="rId29"/>
    <p:sldId id="318" r:id="rId30"/>
    <p:sldId id="282" r:id="rId31"/>
    <p:sldId id="284" r:id="rId32"/>
    <p:sldId id="290" r:id="rId33"/>
    <p:sldId id="291" r:id="rId34"/>
    <p:sldId id="319" r:id="rId35"/>
    <p:sldId id="292" r:id="rId36"/>
    <p:sldId id="295" r:id="rId37"/>
    <p:sldId id="296" r:id="rId38"/>
    <p:sldId id="299" r:id="rId39"/>
    <p:sldId id="320" r:id="rId40"/>
    <p:sldId id="301" r:id="rId41"/>
    <p:sldId id="302" r:id="rId42"/>
    <p:sldId id="303" r:id="rId43"/>
    <p:sldId id="341" r:id="rId44"/>
  </p:sldIdLst>
  <p:sldSz cx="10287000" cy="6858000" type="35mm"/>
  <p:notesSz cx="6858000" cy="9144000"/>
  <p:defaultTextStyle>
    <a:defPPr>
      <a:defRPr lang="fr-FR"/>
    </a:defPPr>
    <a:lvl1pPr algn="l" defTabSz="527050" rtl="0" fontAlgn="base">
      <a:spcBef>
        <a:spcPct val="0"/>
      </a:spcBef>
      <a:spcAft>
        <a:spcPct val="0"/>
      </a:spcAft>
      <a:defRPr sz="2100" kern="1200">
        <a:solidFill>
          <a:schemeClr val="tx1"/>
        </a:solidFill>
        <a:latin typeface="Arial" charset="0"/>
        <a:ea typeface="+mn-ea"/>
        <a:cs typeface="+mn-cs"/>
      </a:defRPr>
    </a:lvl1pPr>
    <a:lvl2pPr marL="527050" indent="-69850" algn="l" defTabSz="527050" rtl="0" fontAlgn="base">
      <a:spcBef>
        <a:spcPct val="0"/>
      </a:spcBef>
      <a:spcAft>
        <a:spcPct val="0"/>
      </a:spcAft>
      <a:defRPr sz="2100" kern="1200">
        <a:solidFill>
          <a:schemeClr val="tx1"/>
        </a:solidFill>
        <a:latin typeface="Arial" charset="0"/>
        <a:ea typeface="+mn-ea"/>
        <a:cs typeface="+mn-cs"/>
      </a:defRPr>
    </a:lvl2pPr>
    <a:lvl3pPr marL="1054100" indent="-139700" algn="l" defTabSz="527050" rtl="0" fontAlgn="base">
      <a:spcBef>
        <a:spcPct val="0"/>
      </a:spcBef>
      <a:spcAft>
        <a:spcPct val="0"/>
      </a:spcAft>
      <a:defRPr sz="2100" kern="1200">
        <a:solidFill>
          <a:schemeClr val="tx1"/>
        </a:solidFill>
        <a:latin typeface="Arial" charset="0"/>
        <a:ea typeface="+mn-ea"/>
        <a:cs typeface="+mn-cs"/>
      </a:defRPr>
    </a:lvl3pPr>
    <a:lvl4pPr marL="1581150" indent="-209550" algn="l" defTabSz="527050" rtl="0" fontAlgn="base">
      <a:spcBef>
        <a:spcPct val="0"/>
      </a:spcBef>
      <a:spcAft>
        <a:spcPct val="0"/>
      </a:spcAft>
      <a:defRPr sz="2100" kern="1200">
        <a:solidFill>
          <a:schemeClr val="tx1"/>
        </a:solidFill>
        <a:latin typeface="Arial" charset="0"/>
        <a:ea typeface="+mn-ea"/>
        <a:cs typeface="+mn-cs"/>
      </a:defRPr>
    </a:lvl4pPr>
    <a:lvl5pPr marL="2109788" indent="-280988" algn="l" defTabSz="527050"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24" autoAdjust="0"/>
  </p:normalViewPr>
  <p:slideViewPr>
    <p:cSldViewPr snapToGrid="0" snapToObjects="1">
      <p:cViewPr varScale="1">
        <p:scale>
          <a:sx n="79" d="100"/>
          <a:sy n="79" d="100"/>
        </p:scale>
        <p:origin x="-612" y="-84"/>
      </p:cViewPr>
      <p:guideLst>
        <p:guide orient="horz" pos="2160"/>
        <p:guide pos="3240"/>
      </p:guideLst>
    </p:cSldViewPr>
  </p:slideViewPr>
  <p:notesTextViewPr>
    <p:cViewPr>
      <p:scale>
        <a:sx n="100" d="100"/>
        <a:sy n="100" d="100"/>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27517"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27517" fontAlgn="auto">
              <a:spcBef>
                <a:spcPts val="0"/>
              </a:spcBef>
              <a:spcAft>
                <a:spcPts val="0"/>
              </a:spcAft>
              <a:defRPr sz="1200" smtClean="0">
                <a:latin typeface="+mn-lt"/>
              </a:defRPr>
            </a:lvl1pPr>
          </a:lstStyle>
          <a:p>
            <a:pPr>
              <a:defRPr/>
            </a:pPr>
            <a:fld id="{EAE55BD5-5634-44D7-862D-FD98C1767E2C}" type="datetimeFigureOut">
              <a:rPr lang="fr-FR"/>
              <a:pPr>
                <a:defRPr/>
              </a:pPr>
              <a:t>26/04/2012</a:t>
            </a:fld>
            <a:endParaRPr lang="fr-FR"/>
          </a:p>
        </p:txBody>
      </p:sp>
      <p:sp>
        <p:nvSpPr>
          <p:cNvPr id="4" name="Espace réservé de l'image des diapositives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27517"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27517" fontAlgn="auto">
              <a:spcBef>
                <a:spcPts val="0"/>
              </a:spcBef>
              <a:spcAft>
                <a:spcPts val="0"/>
              </a:spcAft>
              <a:defRPr sz="1200" smtClean="0">
                <a:latin typeface="+mn-lt"/>
              </a:defRPr>
            </a:lvl1pPr>
          </a:lstStyle>
          <a:p>
            <a:pPr>
              <a:defRPr/>
            </a:pPr>
            <a:fld id="{C2577AD4-553A-4968-B7EC-9A99E0E66D6B}"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Conclusion : chez les patients atteignant une CV indétectable sous ARV et qui maintiennent ou récupèrent un taux de CD4 &gt; 500/mm</a:t>
            </a:r>
            <a:r>
              <a:rPr lang="fr-FR" baseline="30000" smtClean="0"/>
              <a:t>3</a:t>
            </a:r>
            <a:r>
              <a:rPr lang="fr-FR" smtClean="0"/>
              <a:t>, le taux de mortalité est comparable à celui de la population générale. Lorsque le taux de CD4 est entre 350 et 450 mm</a:t>
            </a:r>
            <a:r>
              <a:rPr lang="fr-FR" baseline="30000" smtClean="0"/>
              <a:t>3</a:t>
            </a:r>
            <a:r>
              <a:rPr lang="fr-FR" smtClean="0"/>
              <a:t>, le taux de mortalité est significativement plus élevé que pour la population générale.</a:t>
            </a:r>
            <a:endParaRPr lang="fr-FR" baseline="-25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La mortalité infantile tend à décroître au fil du temps mais reste plus élevée chez les enfants nés de mère VIH- que dans la population générale, essentiellement à un taux de prématurité plus élevé. Ceci est une source d'inquiétude dans la mesure où les ARV (principalement les IP/r) semblent accroître le risque de prématurité.</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Le traitement par statine est associé, après ajustement, à une réduction non significative de 18 % de survenue d’</a:t>
            </a:r>
            <a:r>
              <a:rPr lang="fr-FR" altLang="ja-JP" smtClean="0"/>
              <a:t>un événement non sida ou d’une mort non accidentelle (problème de puissance pour avoir une significativité ?). La réduction significative proche de 50 % pour les cancers non sida demande confirmation (risque de biais et de facteurs de confusion).</a:t>
            </a:r>
            <a:endParaRPr lang="fr-FR" smtClean="0">
              <a:ea typeface="ＭＳ Ｐゴシック" charset="-128"/>
            </a:endParaRPr>
          </a:p>
        </p:txBody>
      </p:sp>
      <p:sp>
        <p:nvSpPr>
          <p:cNvPr id="78851"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82" tIns="42490" rIns="84982" bIns="42490" anchor="b"/>
          <a:lstStyle/>
          <a:p>
            <a:pPr algn="r" defTabSz="922338"/>
            <a:fld id="{29AB2207-78F5-4601-824C-FA9616A569E9}" type="slidenum">
              <a:rPr lang="fr-FR" sz="1200">
                <a:solidFill>
                  <a:srgbClr val="000000"/>
                </a:solidFill>
                <a:ea typeface="ＭＳ Ｐゴシック" charset="-128"/>
              </a:rPr>
              <a:pPr algn="r" defTabSz="922338"/>
              <a:t>28</a:t>
            </a:fld>
            <a:endParaRPr lang="fr-FR" sz="1200">
              <a:solidFill>
                <a:srgbClr val="000000"/>
              </a:solidFill>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Premiers résultats évaluant l'association entre exposition à ATV et risque cardiovasculaire.</a:t>
            </a:r>
          </a:p>
          <a:p>
            <a:pPr>
              <a:spcBef>
                <a:spcPct val="0"/>
              </a:spcBef>
            </a:pPr>
            <a:r>
              <a:rPr lang="fr-FR" smtClean="0">
                <a:ea typeface="ＭＳ Ｐゴシック" charset="-128"/>
              </a:rPr>
              <a:t>Pas de lien retrouvé, ce qui laisse penser que le lien identifié précédemment pour lopinavir et indinavir ne traduirait pas un risque cardiovasculaire lié à l'ensemble classe des IP mais à ces seuls médicaments.</a:t>
            </a:r>
          </a:p>
          <a:p>
            <a:pPr>
              <a:spcBef>
                <a:spcPct val="0"/>
              </a:spcBef>
            </a:pPr>
            <a:r>
              <a:rPr lang="fr-FR" smtClean="0">
                <a:ea typeface="ＭＳ Ｐゴシック" charset="-128"/>
              </a:rPr>
              <a:t>La durée à l'exposition à ATV restant relativement faible, un recul plus long devrait permettre de confirmer ces conclusions.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Les auteurs du Massachussets General Hospital de Boston concluent  que : </a:t>
            </a:r>
          </a:p>
          <a:p>
            <a:pPr>
              <a:spcBef>
                <a:spcPct val="0"/>
              </a:spcBef>
              <a:buFontTx/>
              <a:buChar char="-"/>
            </a:pPr>
            <a:r>
              <a:rPr lang="fr-FR" smtClean="0">
                <a:ea typeface="ＭＳ Ｐゴシック" charset="-128"/>
              </a:rPr>
              <a:t> cette étude en double aveugle mais limitée en effectif, objective un effet significatif de la metformine sur la calcification coronaire dont elle arrête la progression ;</a:t>
            </a:r>
          </a:p>
          <a:p>
            <a:pPr>
              <a:spcBef>
                <a:spcPct val="0"/>
              </a:spcBef>
              <a:buFontTx/>
              <a:buChar char="-"/>
            </a:pPr>
            <a:r>
              <a:rPr lang="fr-FR" smtClean="0">
                <a:ea typeface="ＭＳ Ｐゴシック" charset="-128"/>
              </a:rPr>
              <a:t> la metformine pourrait être utile à la modification du risque cardiovasculaire ;</a:t>
            </a:r>
          </a:p>
          <a:p>
            <a:pPr>
              <a:spcBef>
                <a:spcPct val="0"/>
              </a:spcBef>
              <a:buFontTx/>
              <a:buChar char="-"/>
            </a:pPr>
            <a:r>
              <a:rPr lang="fr-FR" smtClean="0">
                <a:ea typeface="ＭＳ Ｐゴシック" charset="-128"/>
              </a:rPr>
              <a:t>  il est nécessaire d’</a:t>
            </a:r>
            <a:r>
              <a:rPr lang="fr-FR" altLang="ja-JP" smtClean="0"/>
              <a:t>envisager des études plus larges et plus longues utilisant la metformine sur ce terrain de syndrome métabolique et d’insulino-résistance. </a:t>
            </a:r>
          </a:p>
          <a:p>
            <a:pPr>
              <a:spcBef>
                <a:spcPct val="0"/>
              </a:spcBef>
            </a:pPr>
            <a:r>
              <a:rPr lang="fr-FR" smtClean="0">
                <a:ea typeface="ＭＳ Ｐゴシック" charset="-128"/>
              </a:rPr>
              <a:t>Une étude plus large serait aussi nécessaire pour démonter un effet éventuel des MSV.</a:t>
            </a:r>
          </a:p>
          <a:p>
            <a:pPr>
              <a:spcBef>
                <a:spcPct val="0"/>
              </a:spcBef>
            </a:pPr>
            <a:r>
              <a:rPr lang="fr-FR" smtClean="0">
                <a:ea typeface="ＭＳ Ｐゴシック" charset="-128"/>
              </a:rPr>
              <a:t>Les mécanismes potentiels évoqués et à explorer pour la metformine en prévention de la progression du CAC score sont :</a:t>
            </a:r>
          </a:p>
          <a:p>
            <a:pPr>
              <a:spcBef>
                <a:spcPct val="0"/>
              </a:spcBef>
              <a:buFontTx/>
              <a:buChar char="-"/>
            </a:pPr>
            <a:r>
              <a:rPr lang="fr-FR" smtClean="0">
                <a:ea typeface="ＭＳ Ｐゴシック" charset="-128"/>
              </a:rPr>
              <a:t> des effets sur l’</a:t>
            </a:r>
            <a:r>
              <a:rPr lang="fr-FR" altLang="ja-JP" smtClean="0"/>
              <a:t>insulino resistance ;</a:t>
            </a:r>
          </a:p>
          <a:p>
            <a:pPr>
              <a:spcBef>
                <a:spcPct val="0"/>
              </a:spcBef>
              <a:buFontTx/>
              <a:buChar char="-"/>
            </a:pPr>
            <a:r>
              <a:rPr lang="fr-FR" smtClean="0">
                <a:ea typeface="ＭＳ Ｐゴシック" charset="-128"/>
              </a:rPr>
              <a:t> des effets anti-inflammatoires ;</a:t>
            </a:r>
          </a:p>
          <a:p>
            <a:pPr>
              <a:spcBef>
                <a:spcPct val="0"/>
              </a:spcBef>
              <a:buFontTx/>
              <a:buChar char="-"/>
            </a:pPr>
            <a:r>
              <a:rPr lang="fr-FR" smtClean="0">
                <a:ea typeface="ＭＳ Ｐゴシック" charset="-128"/>
              </a:rPr>
              <a:t> l’</a:t>
            </a:r>
            <a:r>
              <a:rPr lang="fr-FR" altLang="ja-JP" smtClean="0"/>
              <a:t>activation de l’AMP kinase.</a:t>
            </a:r>
            <a:endParaRPr lang="fr-FR" smtClean="0">
              <a:ea typeface="ＭＳ Ｐゴシック" charset="-128"/>
            </a:endParaRPr>
          </a:p>
        </p:txBody>
      </p:sp>
      <p:sp>
        <p:nvSpPr>
          <p:cNvPr id="82947"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82" tIns="42490" rIns="84982" bIns="42490" anchor="b"/>
          <a:lstStyle/>
          <a:p>
            <a:pPr algn="r" defTabSz="922338"/>
            <a:fld id="{FFE059F2-C965-4E4E-B122-F37057C0FC52}" type="slidenum">
              <a:rPr lang="fr-FR" sz="1200">
                <a:solidFill>
                  <a:srgbClr val="000000"/>
                </a:solidFill>
                <a:ea typeface="ＭＳ Ｐゴシック" charset="-128"/>
              </a:rPr>
              <a:pPr algn="r" defTabSz="922338"/>
              <a:t>30</a:t>
            </a:fld>
            <a:endParaRPr lang="fr-FR" sz="1200">
              <a:solidFill>
                <a:srgbClr val="000000"/>
              </a:solidFill>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41375">
              <a:spcBef>
                <a:spcPct val="0"/>
              </a:spcBef>
            </a:pPr>
            <a:r>
              <a:rPr lang="fr-FR" smtClean="0">
                <a:ea typeface="ＭＳ Ｐゴシック" charset="-128"/>
              </a:rPr>
              <a:t>Les auteurs suggèrent une étude longitudinale investiguant la pertinence d’</a:t>
            </a:r>
            <a:r>
              <a:rPr lang="fr-FR" altLang="ja-JP" smtClean="0"/>
              <a:t>une telle surveillance des concentrations plasmatiques de TFV prédictives de dysfonction tubulaire rénale.</a:t>
            </a:r>
          </a:p>
          <a:p>
            <a:pPr defTabSz="841375">
              <a:spcBef>
                <a:spcPct val="0"/>
              </a:spcBef>
            </a:pPr>
            <a:endParaRPr lang="fr-FR" smtClean="0">
              <a:ea typeface="ＭＳ Ｐゴシック" charset="-128"/>
            </a:endParaRPr>
          </a:p>
        </p:txBody>
      </p:sp>
      <p:sp>
        <p:nvSpPr>
          <p:cNvPr id="84995"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70" tIns="42485" rIns="84970" bIns="42485" anchor="b"/>
          <a:lstStyle/>
          <a:p>
            <a:pPr algn="r" defTabSz="922338"/>
            <a:fld id="{B406A9E0-85B1-49D7-B67E-86EA576C9F5A}" type="slidenum">
              <a:rPr lang="fr-FR" sz="1200">
                <a:solidFill>
                  <a:srgbClr val="000000"/>
                </a:solidFill>
                <a:ea typeface="ＭＳ Ｐゴシック" charset="-128"/>
              </a:rPr>
              <a:pPr algn="r" defTabSz="922338"/>
              <a:t>31</a:t>
            </a:fld>
            <a:endParaRPr lang="fr-FR" sz="1200">
              <a:solidFill>
                <a:srgbClr val="000000"/>
              </a:solidFill>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Les effets indésirables sévères étaient observés chez 43 % de patients sous Imiquimod, 27 % sous 5-FU et 18 % sous électrocoaguation (p = 0,02).</a:t>
            </a:r>
          </a:p>
          <a:p>
            <a:pPr>
              <a:spcBef>
                <a:spcPct val="0"/>
              </a:spcBef>
            </a:pPr>
            <a:endParaRPr lang="fr-FR" smtClean="0">
              <a:ea typeface="ＭＳ Ｐゴシック" charset="-128"/>
            </a:endParaRPr>
          </a:p>
          <a:p>
            <a:pPr>
              <a:spcBef>
                <a:spcPct val="0"/>
              </a:spcBef>
            </a:pPr>
            <a:r>
              <a:rPr lang="fr-FR" smtClean="0">
                <a:ea typeface="ＭＳ Ｐゴシック" charset="-128"/>
              </a:rPr>
              <a:t>Au total :</a:t>
            </a:r>
          </a:p>
          <a:p>
            <a:pPr>
              <a:spcBef>
                <a:spcPct val="0"/>
              </a:spcBef>
            </a:pPr>
            <a:r>
              <a:rPr lang="fr-FR" smtClean="0">
                <a:ea typeface="ＭＳ Ｐゴシック" charset="-128"/>
              </a:rPr>
              <a:t>- L'électrocoagulation semble le traitement le plus efficace et le mieux toléré, même si elle est associée à un taux élevé de récurrences.</a:t>
            </a:r>
          </a:p>
          <a:p>
            <a:pPr>
              <a:spcBef>
                <a:spcPct val="0"/>
              </a:spcBef>
            </a:pPr>
            <a:r>
              <a:rPr lang="fr-FR" smtClean="0">
                <a:ea typeface="ＭＳ Ｐゴシック" charset="-128"/>
              </a:rPr>
              <a:t>- L'imiquimod semble être le traitement de choix pour les lésions périanales.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ea typeface="ＭＳ Ｐゴシック" charset="-128"/>
            </a:endParaRPr>
          </a:p>
        </p:txBody>
      </p:sp>
      <p:sp>
        <p:nvSpPr>
          <p:cNvPr id="90115"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82" tIns="42490" rIns="84982" bIns="42490" anchor="b"/>
          <a:lstStyle/>
          <a:p>
            <a:pPr algn="r" defTabSz="922338"/>
            <a:fld id="{AB036E0C-8BE5-437B-8511-A8B445EC5503}" type="slidenum">
              <a:rPr lang="fr-FR" sz="1200">
                <a:solidFill>
                  <a:srgbClr val="000000"/>
                </a:solidFill>
                <a:ea typeface="ＭＳ Ｐゴシック" charset="-128"/>
              </a:rPr>
              <a:pPr algn="r" defTabSz="922338"/>
              <a:t>34</a:t>
            </a:fld>
            <a:endParaRPr lang="fr-FR" sz="1200">
              <a:solidFill>
                <a:srgbClr val="000000"/>
              </a:solidFill>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ea typeface="ＭＳ Ｐゴシック" charset="-128"/>
            </a:endParaRPr>
          </a:p>
        </p:txBody>
      </p:sp>
      <p:sp>
        <p:nvSpPr>
          <p:cNvPr id="92163"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82" tIns="42490" rIns="84982" bIns="42490" anchor="b"/>
          <a:lstStyle/>
          <a:p>
            <a:pPr algn="r" defTabSz="922338"/>
            <a:fld id="{924FC50A-6A93-4563-80FA-C074EFDE1F4F}" type="slidenum">
              <a:rPr lang="fr-FR" sz="1200">
                <a:solidFill>
                  <a:srgbClr val="000000"/>
                </a:solidFill>
                <a:ea typeface="ＭＳ Ｐゴシック" charset="-128"/>
              </a:rPr>
              <a:pPr algn="r" defTabSz="922338"/>
              <a:t>35</a:t>
            </a:fld>
            <a:endParaRPr lang="fr-FR" sz="1200">
              <a:solidFill>
                <a:srgbClr val="000000"/>
              </a:solidFill>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ea typeface="ＭＳ Ｐゴシック" charset="-128"/>
            </a:endParaRPr>
          </a:p>
        </p:txBody>
      </p:sp>
      <p:sp>
        <p:nvSpPr>
          <p:cNvPr id="94211"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82" tIns="42490" rIns="84982" bIns="42490" anchor="b"/>
          <a:lstStyle/>
          <a:p>
            <a:pPr algn="r" defTabSz="922338"/>
            <a:fld id="{624C990D-1ED7-473A-B200-2DAF989E9908}" type="slidenum">
              <a:rPr lang="fr-FR" sz="1200">
                <a:solidFill>
                  <a:srgbClr val="000000"/>
                </a:solidFill>
                <a:ea typeface="ＭＳ Ｐゴシック" charset="-128"/>
              </a:rPr>
              <a:pPr algn="r" defTabSz="922338"/>
              <a:t>36</a:t>
            </a:fld>
            <a:endParaRPr lang="fr-FR" sz="1200">
              <a:solidFill>
                <a:srgbClr val="000000"/>
              </a:solidFill>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a:t>
            </a:r>
            <a:r>
              <a:rPr lang="ja-JP" altLang="fr-FR" smtClean="0"/>
              <a:t>’</a:t>
            </a:r>
            <a:r>
              <a:rPr lang="fr-FR" altLang="ja-JP" smtClean="0"/>
              <a:t>enquête MORTALITE 2010 étudie les cas de décès chez les patients VIH+ dans un échantillon représentatif de centres cliniques. Les résultats sont comparés à ceux des enquêtes MORTALITE 2005 et MORTALITE 2000.</a:t>
            </a:r>
          </a:p>
          <a:p>
            <a:pPr>
              <a:spcBef>
                <a:spcPct val="0"/>
              </a:spcBef>
              <a:buClr>
                <a:srgbClr val="FFFF00"/>
              </a:buClr>
              <a:buFontTx/>
              <a:buChar char="•"/>
            </a:pPr>
            <a:r>
              <a:rPr lang="fr-FR" smtClean="0"/>
              <a:t>90 services cliniques</a:t>
            </a:r>
          </a:p>
          <a:p>
            <a:pPr>
              <a:spcBef>
                <a:spcPct val="0"/>
              </a:spcBef>
              <a:buClr>
                <a:srgbClr val="FFFF00"/>
              </a:buClr>
              <a:buFontTx/>
              <a:buChar char="•"/>
            </a:pPr>
            <a:r>
              <a:rPr lang="fr-FR" smtClean="0"/>
              <a:t>728 décès chez patients VIH+ en 2010</a:t>
            </a:r>
          </a:p>
          <a:p>
            <a:pPr>
              <a:spcBef>
                <a:spcPct val="0"/>
              </a:spcBef>
              <a:buClr>
                <a:srgbClr val="FFFF00"/>
              </a:buClr>
              <a:buFontTx/>
              <a:buChar char="•"/>
            </a:pPr>
            <a:r>
              <a:rPr lang="fr-FR" smtClean="0"/>
              <a:t>Age médian = 50 ans</a:t>
            </a:r>
          </a:p>
          <a:p>
            <a:pPr>
              <a:spcBef>
                <a:spcPct val="0"/>
              </a:spcBef>
              <a:buClr>
                <a:srgbClr val="FFFF00"/>
              </a:buClr>
              <a:buFontTx/>
              <a:buChar char="•"/>
            </a:pPr>
            <a:r>
              <a:rPr lang="fr-FR" smtClean="0"/>
              <a:t>Dernier taux de CD4 &lt; 200/mm</a:t>
            </a:r>
            <a:r>
              <a:rPr lang="fr-FR" baseline="30000" smtClean="0"/>
              <a:t>3</a:t>
            </a:r>
            <a:r>
              <a:rPr lang="fr-FR" smtClean="0"/>
              <a:t> = 56 %</a:t>
            </a:r>
          </a:p>
          <a:p>
            <a:pPr>
              <a:spcBef>
                <a:spcPct val="0"/>
              </a:spcBef>
              <a:buClr>
                <a:srgbClr val="FFFF00"/>
              </a:buClr>
              <a:buFontTx/>
              <a:buChar char="•"/>
            </a:pPr>
            <a:r>
              <a:rPr lang="fr-FR" smtClean="0"/>
              <a:t>Dernière CV &gt; 500 c/ml = 30 %</a:t>
            </a:r>
          </a:p>
          <a:p>
            <a:pPr>
              <a:spcBef>
                <a:spcPct val="0"/>
              </a:spcBef>
              <a:buClr>
                <a:srgbClr val="FFFF00"/>
              </a:buClr>
              <a:buFontTx/>
              <a:buChar char="•"/>
            </a:pPr>
            <a:r>
              <a:rPr lang="fr-FR" smtClean="0"/>
              <a:t>Fumeurs = 71 %</a:t>
            </a:r>
          </a:p>
          <a:p>
            <a:pPr>
              <a:spcBef>
                <a:spcPct val="0"/>
              </a:spcBef>
              <a:buClr>
                <a:srgbClr val="FFFF00"/>
              </a:buClr>
              <a:buFontTx/>
              <a:buChar char="•"/>
            </a:pPr>
            <a:r>
              <a:rPr lang="fr-FR" smtClean="0"/>
              <a:t>Alcooliques = 25 %</a:t>
            </a:r>
          </a:p>
          <a:p>
            <a:pPr>
              <a:spcBef>
                <a:spcPct val="0"/>
              </a:spcBef>
              <a:buClr>
                <a:srgbClr val="FFFF00"/>
              </a:buClr>
              <a:buFontTx/>
              <a:buChar char="•"/>
            </a:pPr>
            <a:endParaRPr lang="fr-FR" smtClean="0"/>
          </a:p>
          <a:p>
            <a:pPr>
              <a:spcBef>
                <a:spcPct val="0"/>
              </a:spcBef>
              <a:buClr>
                <a:srgbClr val="FFFF00"/>
              </a:buClr>
              <a:buFontTx/>
              <a:buChar char="•"/>
            </a:pPr>
            <a:r>
              <a:rPr lang="fr-FR" smtClean="0"/>
              <a:t>9 % des décès surviennent </a:t>
            </a:r>
            <a:br>
              <a:rPr lang="fr-FR" smtClean="0"/>
            </a:br>
            <a:r>
              <a:rPr lang="fr-FR" smtClean="0"/>
              <a:t>chez des patients diagnostiqués </a:t>
            </a:r>
            <a:br>
              <a:rPr lang="fr-FR" smtClean="0"/>
            </a:br>
            <a:r>
              <a:rPr lang="fr-FR" smtClean="0"/>
              <a:t>depuis moins de 6 mois</a:t>
            </a:r>
          </a:p>
          <a:p>
            <a:pPr>
              <a:spcBef>
                <a:spcPct val="0"/>
              </a:spcBef>
            </a:pPr>
            <a:endParaRPr lang="fr-FR" altLang="ja-JP" smtClean="0"/>
          </a:p>
          <a:p>
            <a:pPr>
              <a:spcBef>
                <a:spcPct val="0"/>
              </a:spcBef>
            </a:pPr>
            <a:r>
              <a:rPr lang="fr-FR" smtClean="0"/>
              <a:t>Parmi les 728 cas de décès le dernier taux de CD4 était </a:t>
            </a:r>
            <a:r>
              <a:rPr lang="fr-FR" u="sng" smtClean="0"/>
              <a:t>&gt;</a:t>
            </a:r>
            <a:r>
              <a:rPr lang="fr-FR" smtClean="0"/>
              <a:t> 500/mm</a:t>
            </a:r>
            <a:r>
              <a:rPr lang="fr-FR" baseline="30000" smtClean="0"/>
              <a:t>3</a:t>
            </a:r>
            <a:r>
              <a:rPr lang="fr-FR" smtClean="0"/>
              <a:t> chez 20 % </a:t>
            </a:r>
            <a:br>
              <a:rPr lang="fr-FR" smtClean="0"/>
            </a:br>
            <a:r>
              <a:rPr lang="fr-FR" smtClean="0"/>
              <a:t>(médiane : 243/mm</a:t>
            </a:r>
            <a:r>
              <a:rPr lang="fr-FR" baseline="30000" smtClean="0"/>
              <a:t>3</a:t>
            </a:r>
            <a:r>
              <a:rPr lang="fr-FR" smtClean="0"/>
              <a:t>), le CV &lt; 50 c/ml chez 56 %.</a:t>
            </a:r>
          </a:p>
          <a:p>
            <a:pPr>
              <a:spcBef>
                <a:spcPct val="0"/>
              </a:spcBef>
            </a:pPr>
            <a:r>
              <a:rPr lang="fr-FR" smtClean="0"/>
              <a:t>Outre tabagisme et alcoolisme, on retrouvait fréquemment d</a:t>
            </a:r>
            <a:r>
              <a:rPr lang="ja-JP" altLang="fr-FR" smtClean="0"/>
              <a:t>’</a:t>
            </a:r>
            <a:r>
              <a:rPr lang="fr-FR" altLang="ja-JP" smtClean="0"/>
              <a:t>autres facteurs de risque dont HTA (17 %), hyperlipidémie (14 %) ou diabète (10 %).</a:t>
            </a:r>
          </a:p>
          <a:p>
            <a:pPr>
              <a:spcBef>
                <a:spcPct val="0"/>
              </a:spcBef>
            </a:pPr>
            <a:endParaRPr lang="fr-FR" smtClean="0"/>
          </a:p>
          <a:p>
            <a:pPr>
              <a:spcBef>
                <a:spcPct val="0"/>
              </a:spcBef>
            </a:pPr>
            <a:r>
              <a:rPr lang="fr-FR" smtClean="0"/>
              <a:t>Les principaux cancers non-sida non-hépatiques étaient broncho-pulmonaires (38 %).</a:t>
            </a:r>
          </a:p>
        </p:txBody>
      </p:sp>
      <p:sp>
        <p:nvSpPr>
          <p:cNvPr id="46083"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82" tIns="42490" rIns="84982" bIns="42490" anchor="b"/>
          <a:lstStyle/>
          <a:p>
            <a:pPr algn="r" defTabSz="922338"/>
            <a:fld id="{B2D479E3-C733-4608-BB7E-9FAEBFA1D5C3}" type="slidenum">
              <a:rPr lang="fr-FR" sz="1200">
                <a:ea typeface="ＭＳ Ｐゴシック" charset="-128"/>
              </a:rPr>
              <a:pPr algn="r" defTabSz="922338"/>
              <a:t>6</a:t>
            </a:fld>
            <a:endParaRPr lang="fr-FR" sz="120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Le diagnostic d’</a:t>
            </a:r>
            <a:r>
              <a:rPr lang="fr-FR" altLang="ja-JP" smtClean="0"/>
              <a:t>infection aiguë à VHC nécessitait 3 des 4 critères suivants au cours des 4 derniers mois :</a:t>
            </a:r>
          </a:p>
          <a:p>
            <a:pPr>
              <a:spcBef>
                <a:spcPct val="0"/>
              </a:spcBef>
              <a:buFontTx/>
              <a:buChar char="-"/>
            </a:pPr>
            <a:r>
              <a:rPr lang="fr-FR" smtClean="0">
                <a:ea typeface="ＭＳ Ｐゴシック" charset="-128"/>
              </a:rPr>
              <a:t> exposition connue ou suspectée au VHC ;</a:t>
            </a:r>
          </a:p>
          <a:p>
            <a:pPr>
              <a:spcBef>
                <a:spcPct val="0"/>
              </a:spcBef>
              <a:buFontTx/>
              <a:buChar char="-"/>
            </a:pPr>
            <a:r>
              <a:rPr lang="fr-FR" smtClean="0">
                <a:ea typeface="ＭＳ Ｐゴシック" charset="-128"/>
              </a:rPr>
              <a:t> ARN VHC positif ;</a:t>
            </a:r>
          </a:p>
          <a:p>
            <a:pPr>
              <a:spcBef>
                <a:spcPct val="0"/>
              </a:spcBef>
              <a:buFontTx/>
              <a:buChar char="-"/>
            </a:pPr>
            <a:r>
              <a:rPr lang="fr-FR" smtClean="0">
                <a:ea typeface="ＭＳ Ｐゴシック" charset="-128"/>
              </a:rPr>
              <a:t> séroconversion documentée ;</a:t>
            </a:r>
          </a:p>
          <a:p>
            <a:pPr>
              <a:spcBef>
                <a:spcPct val="0"/>
              </a:spcBef>
              <a:buFontTx/>
              <a:buChar char="-"/>
            </a:pPr>
            <a:r>
              <a:rPr lang="fr-FR" smtClean="0">
                <a:ea typeface="ＭＳ Ｐゴシック" charset="-128"/>
              </a:rPr>
              <a:t> ALAT &gt; 350 UI/l avec valeur normale dans les 12 mois précédents.</a:t>
            </a:r>
          </a:p>
          <a:p>
            <a:pPr>
              <a:spcBef>
                <a:spcPct val="0"/>
              </a:spcBef>
              <a:buFontTx/>
              <a:buChar char="-"/>
            </a:pPr>
            <a:endParaRPr lang="fr-FR" smtClean="0">
              <a:ea typeface="ＭＳ Ｐゴシック" charset="-128"/>
            </a:endParaRPr>
          </a:p>
          <a:p>
            <a:pPr>
              <a:spcBef>
                <a:spcPct val="0"/>
              </a:spcBef>
            </a:pPr>
            <a:r>
              <a:rPr lang="fr-FR" smtClean="0">
                <a:ea typeface="ＭＳ Ｐゴシック" charset="-128"/>
              </a:rPr>
              <a:t>RVP = Réponse Virologique Précoce (ARN VHC négatif à S12).</a:t>
            </a:r>
          </a:p>
          <a:p>
            <a:pPr>
              <a:spcBef>
                <a:spcPct val="0"/>
              </a:spcBef>
            </a:pPr>
            <a:r>
              <a:rPr lang="fr-FR" smtClean="0">
                <a:ea typeface="ＭＳ Ｐゴシック" charset="-128"/>
              </a:rPr>
              <a:t>RVS = Réponse Virologique Soutenue (ARN VHC négatif 6 mois après la fin du traitement).</a:t>
            </a:r>
          </a:p>
          <a:p>
            <a:pPr>
              <a:spcBef>
                <a:spcPct val="0"/>
              </a:spcBef>
              <a:buFontTx/>
              <a:buChar char="-"/>
            </a:pPr>
            <a:endParaRPr lang="fr-FR" smtClean="0">
              <a:ea typeface="ＭＳ Ｐゴシック" charset="-128"/>
            </a:endParaRPr>
          </a:p>
          <a:p>
            <a:pPr>
              <a:spcBef>
                <a:spcPct val="0"/>
              </a:spcBef>
            </a:pPr>
            <a:r>
              <a:rPr lang="fr-FR" smtClean="0">
                <a:ea typeface="ＭＳ Ｐゴシック" charset="-128"/>
              </a:rPr>
              <a:t>Cette étude est très critiquable, en raison de l’</a:t>
            </a:r>
            <a:r>
              <a:rPr lang="fr-FR" altLang="ja-JP" smtClean="0"/>
              <a:t>absence de randomisation et de la non prise en compte des facteurs préthérapeutiques pour le choix du traitement.</a:t>
            </a:r>
            <a:endParaRPr lang="fr-FR" smtClean="0">
              <a:ea typeface="ＭＳ Ｐゴシック" charset="-128"/>
            </a:endParaRPr>
          </a:p>
        </p:txBody>
      </p:sp>
      <p:sp>
        <p:nvSpPr>
          <p:cNvPr id="99331"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82" tIns="42490" rIns="84982" bIns="42490" anchor="b"/>
          <a:lstStyle/>
          <a:p>
            <a:pPr algn="r" defTabSz="922338"/>
            <a:fld id="{48B5BDDE-6BBB-4C73-9FD1-6DDE5462B0DC}" type="slidenum">
              <a:rPr lang="fr-FR" sz="1200">
                <a:solidFill>
                  <a:srgbClr val="000000"/>
                </a:solidFill>
                <a:ea typeface="ＭＳ Ｐゴシック" charset="-128"/>
              </a:rPr>
              <a:pPr algn="r" defTabSz="922338"/>
              <a:t>39</a:t>
            </a:fld>
            <a:endParaRPr lang="fr-FR" sz="1200">
              <a:solidFill>
                <a:srgbClr val="000000"/>
              </a:solidFill>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13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Cette étude montre que l'augmentation de la prévalence des hommes circoncis (même si elle a été relativement modeste) a été suivie d'une diminution de l'incidence de l'infection à VIH chez les hommes.</a:t>
            </a:r>
          </a:p>
          <a:p>
            <a:pPr>
              <a:spcBef>
                <a:spcPct val="0"/>
              </a:spcBef>
            </a:pPr>
            <a:r>
              <a:rPr lang="fr-FR" smtClean="0">
                <a:ea typeface="ＭＳ Ｐゴシック" charset="-128"/>
              </a:rPr>
              <a:t>Cette relation est très probablement causale puisque, sur la même période d'observation, on n'a pas observé de diminution de l'incidence du VIH chez les hommes musulmans (circoncis dans l'enfance) et chez les femmes. Chez ces dernières, la tendance est toutefois à la baisse de l'incidence du VIH même si cette baisse n'est pas statistiquement significative. Cela pourrait rendre compte d'un "bénéfice collatéral" de la circoncision masculine que la poursuite de la surveillance pourrait confirmer dans les prochaines années.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Dans FEM PreP le défaut d’observance est probablement le principal facteur de non efficcaité</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ea typeface="ＭＳ Ｐゴシック" charset="-128"/>
            </a:endParaRPr>
          </a:p>
        </p:txBody>
      </p:sp>
      <p:sp>
        <p:nvSpPr>
          <p:cNvPr id="52227"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82" tIns="42490" rIns="84982" bIns="42490" anchor="b"/>
          <a:lstStyle/>
          <a:p>
            <a:pPr algn="r" defTabSz="922338"/>
            <a:fld id="{EDAE5576-9BE8-4629-977A-53AC6AFA5BB3}" type="slidenum">
              <a:rPr lang="fr-FR" sz="1200">
                <a:solidFill>
                  <a:srgbClr val="000000"/>
                </a:solidFill>
                <a:ea typeface="ＭＳ Ｐゴシック" charset="-128"/>
              </a:rPr>
              <a:pPr algn="r" defTabSz="922338"/>
              <a:t>9</a:t>
            </a:fld>
            <a:endParaRPr lang="fr-FR" sz="1200">
              <a:solidFill>
                <a:srgbClr val="000000"/>
              </a:solidFill>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NB : DPV = TMC120.</a:t>
            </a:r>
          </a:p>
          <a:p>
            <a:pPr>
              <a:spcBef>
                <a:spcPct val="0"/>
              </a:spcBef>
            </a:pPr>
            <a:endParaRPr lang="fr-FR" smtClean="0">
              <a:ea typeface="ＭＳ Ｐゴシック" charset="-128"/>
            </a:endParaRPr>
          </a:p>
          <a:p>
            <a:pPr>
              <a:spcBef>
                <a:spcPct val="0"/>
              </a:spcBef>
            </a:pPr>
            <a:r>
              <a:rPr lang="fr-FR" smtClean="0">
                <a:ea typeface="ＭＳ Ｐゴシック" charset="-128"/>
              </a:rPr>
              <a:t>La tolérance et la sécurité de l'anneau imprégné de dapivirine sont établies.</a:t>
            </a:r>
          </a:p>
          <a:p>
            <a:pPr>
              <a:spcBef>
                <a:spcPct val="0"/>
              </a:spcBef>
            </a:pPr>
            <a:r>
              <a:rPr lang="fr-FR" smtClean="0">
                <a:ea typeface="ＭＳ Ｐゴシック" charset="-128"/>
              </a:rPr>
              <a:t>Acceptabilité également démontrée : une majorité de femmes a déclaré être prête à utiliser l'anneau si son efficacité était démontrée.</a:t>
            </a:r>
          </a:p>
          <a:p>
            <a:pPr>
              <a:spcBef>
                <a:spcPct val="0"/>
              </a:spcBef>
            </a:pPr>
            <a:r>
              <a:rPr lang="fr-FR" smtClean="0">
                <a:ea typeface="ＭＳ Ｐゴシック" charset="-128"/>
              </a:rPr>
              <a:t>Les essais de phase 3 vont commencer.</a:t>
            </a:r>
          </a:p>
          <a:p>
            <a:pPr>
              <a:spcBef>
                <a:spcPct val="0"/>
              </a:spcBef>
            </a:pPr>
            <a:r>
              <a:rPr lang="fr-FR" smtClean="0">
                <a:ea typeface="ＭＳ Ｐゴシック" charset="-128"/>
              </a:rPr>
              <a:t>Il est également possible de charger un même anneau de différents produits, sur des secteurs différents de l'anneau.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ea typeface="ＭＳ Ｐゴシック" charset="-128"/>
            </a:endParaRPr>
          </a:p>
        </p:txBody>
      </p:sp>
      <p:sp>
        <p:nvSpPr>
          <p:cNvPr id="56323"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70" tIns="42485" rIns="84970" bIns="42485" anchor="b"/>
          <a:lstStyle/>
          <a:p>
            <a:pPr algn="r" defTabSz="922338"/>
            <a:fld id="{C5ABFE75-EBCE-4723-9B0F-365312E20B0D}" type="slidenum">
              <a:rPr lang="fr-FR" sz="1200">
                <a:solidFill>
                  <a:srgbClr val="000000"/>
                </a:solidFill>
                <a:ea typeface="ＭＳ Ｐゴシック" charset="-128"/>
              </a:rPr>
              <a:pPr algn="r" defTabSz="922338"/>
              <a:t>11</a:t>
            </a:fld>
            <a:endParaRPr lang="fr-FR" sz="1200">
              <a:solidFill>
                <a:srgbClr val="000000"/>
              </a:solidFill>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ea typeface="ＭＳ Ｐゴシック" charset="-128"/>
              </a:rPr>
              <a:t>INI = inhibiteur d</a:t>
            </a:r>
            <a:r>
              <a:rPr lang="fr-FR" altLang="fr-FR" smtClean="0">
                <a:ea typeface="ＭＳ Ｐゴシック" charset="-128"/>
              </a:rPr>
              <a:t>’</a:t>
            </a:r>
            <a:r>
              <a:rPr lang="fr-FR" altLang="ja-JP" smtClean="0"/>
              <a:t>intégrase.</a:t>
            </a:r>
            <a:endParaRPr lang="fr-FR"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ea typeface="ＭＳ Ｐゴシック" charset="-128"/>
            </a:endParaRPr>
          </a:p>
        </p:txBody>
      </p:sp>
      <p:sp>
        <p:nvSpPr>
          <p:cNvPr id="68611" name="Rectangle 7"/>
          <p:cNvSpPr txBox="1">
            <a:spLocks noGrp="1" noChangeArrowheads="1"/>
          </p:cNvSpPr>
          <p:nvPr/>
        </p:nvSpPr>
        <p:spPr bwMode="auto">
          <a:xfrm>
            <a:off x="3614738" y="8424863"/>
            <a:ext cx="2968625" cy="458787"/>
          </a:xfrm>
          <a:prstGeom prst="rect">
            <a:avLst/>
          </a:prstGeom>
          <a:noFill/>
          <a:ln w="9525">
            <a:noFill/>
            <a:miter lim="800000"/>
            <a:headEnd/>
            <a:tailEnd/>
          </a:ln>
        </p:spPr>
        <p:txBody>
          <a:bodyPr lIns="84970" tIns="42485" rIns="84970" bIns="42485" anchor="b"/>
          <a:lstStyle/>
          <a:p>
            <a:pPr algn="r" defTabSz="922338"/>
            <a:fld id="{3E40991C-3785-4BC5-90F5-EAE0CF7C17C0}" type="slidenum">
              <a:rPr lang="fr-FR" sz="1200">
                <a:solidFill>
                  <a:srgbClr val="000000"/>
                </a:solidFill>
                <a:ea typeface="ＭＳ Ｐゴシック" charset="-128"/>
              </a:rPr>
              <a:pPr algn="r" defTabSz="922338"/>
              <a:t>21</a:t>
            </a:fld>
            <a:endParaRPr lang="fr-FR" sz="1200">
              <a:solidFill>
                <a:srgbClr val="000000"/>
              </a:solidFill>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5" name="Rectangle 18"/>
          <p:cNvSpPr>
            <a:spLocks noChangeArrowheads="1"/>
          </p:cNvSpPr>
          <p:nvPr/>
        </p:nvSpPr>
        <p:spPr bwMode="white">
          <a:xfrm>
            <a:off x="10115550" y="3175"/>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6"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0" y="0"/>
            <a:ext cx="10287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0" name="Rectangle 11"/>
          <p:cNvSpPr>
            <a:spLocks noChangeArrowheads="1"/>
          </p:cNvSpPr>
          <p:nvPr/>
        </p:nvSpPr>
        <p:spPr bwMode="auto">
          <a:xfrm>
            <a:off x="165100" y="6391275"/>
            <a:ext cx="993616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1" name="Connecteur droit 6"/>
          <p:cNvSpPr>
            <a:spLocks noChangeShapeType="1"/>
          </p:cNvSpPr>
          <p:nvPr/>
        </p:nvSpPr>
        <p:spPr bwMode="auto">
          <a:xfrm>
            <a:off x="174625" y="2419350"/>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2" name="Rectangle 9"/>
          <p:cNvSpPr>
            <a:spLocks noChangeArrowheads="1"/>
          </p:cNvSpPr>
          <p:nvPr/>
        </p:nvSpPr>
        <p:spPr bwMode="auto">
          <a:xfrm>
            <a:off x="171450" y="152400"/>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latin typeface="+mn-lt"/>
            </a:endParaRPr>
          </a:p>
        </p:txBody>
      </p:sp>
      <p:sp>
        <p:nvSpPr>
          <p:cNvPr id="13" name="Ellipse 12"/>
          <p:cNvSpPr/>
          <p:nvPr/>
        </p:nvSpPr>
        <p:spPr>
          <a:xfrm>
            <a:off x="4800600" y="211455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4" name="Ellipse 13"/>
          <p:cNvSpPr/>
          <p:nvPr/>
        </p:nvSpPr>
        <p:spPr>
          <a:xfrm>
            <a:off x="4906963" y="2209800"/>
            <a:ext cx="4730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9" name="Sous-titre 8"/>
          <p:cNvSpPr>
            <a:spLocks noGrp="1"/>
          </p:cNvSpPr>
          <p:nvPr>
            <p:ph type="subTitle" idx="1"/>
          </p:nvPr>
        </p:nvSpPr>
        <p:spPr>
          <a:xfrm>
            <a:off x="1543050" y="2819400"/>
            <a:ext cx="72009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771525" y="381000"/>
            <a:ext cx="8743950" cy="1752600"/>
          </a:xfrm>
        </p:spPr>
        <p:txBody>
          <a:bodyPr/>
          <a:lstStyle>
            <a:lvl1pPr>
              <a:defRPr sz="4200">
                <a:solidFill>
                  <a:schemeClr val="accent1"/>
                </a:solidFill>
              </a:defRPr>
            </a:lvl1pPr>
          </a:lstStyle>
          <a:p>
            <a:r>
              <a:rPr lang="fr-FR" smtClean="0"/>
              <a:t>Cliquez et modifiez le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C8A432C8-69A7-458B-9684-2BFA64B31948}" type="datetime2">
              <a:rPr lang="en-US"/>
              <a:pPr>
                <a:defRPr/>
              </a:pPr>
              <a:t>Thursday, April 26, 2012</a:t>
            </a:fld>
            <a:endParaRPr lang="en-US"/>
          </a:p>
        </p:txBody>
      </p:sp>
      <p:sp>
        <p:nvSpPr>
          <p:cNvPr id="16" name="Espace réservé du pied de page 16"/>
          <p:cNvSpPr>
            <a:spLocks noGrp="1"/>
          </p:cNvSpPr>
          <p:nvPr>
            <p:ph type="ftr" sz="quarter" idx="11"/>
          </p:nvPr>
        </p:nvSpPr>
        <p:spPr/>
        <p:txBody>
          <a:bodyPr/>
          <a:lstStyle>
            <a:lvl1pPr algn="r">
              <a:defRPr dirty="0"/>
            </a:lvl1pPr>
          </a:lstStyle>
          <a:p>
            <a:pPr>
              <a:defRPr/>
            </a:pPr>
            <a:endParaRPr lang="en-US"/>
          </a:p>
        </p:txBody>
      </p:sp>
      <p:sp>
        <p:nvSpPr>
          <p:cNvPr id="17" name="Espace réservé du numéro de diapositive 28"/>
          <p:cNvSpPr>
            <a:spLocks noGrp="1"/>
          </p:cNvSpPr>
          <p:nvPr>
            <p:ph type="sldNum" sz="quarter" idx="12"/>
          </p:nvPr>
        </p:nvSpPr>
        <p:spPr>
          <a:xfrm>
            <a:off x="4886325" y="2198688"/>
            <a:ext cx="514350" cy="441325"/>
          </a:xfrm>
        </p:spPr>
        <p:txBody>
          <a:bodyPr/>
          <a:lstStyle>
            <a:lvl1pPr>
              <a:defRPr smtClean="0">
                <a:solidFill>
                  <a:schemeClr val="accent3">
                    <a:shade val="75000"/>
                  </a:schemeClr>
                </a:solidFill>
              </a:defRPr>
            </a:lvl1pPr>
          </a:lstStyle>
          <a:p>
            <a:pPr>
              <a:defRPr/>
            </a:pPr>
            <a:fld id="{98226580-DC90-4E38-B6D3-AAD83E47FAF9}"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A30C3E46-D5D9-4725-84D5-70C9249DE6D8}" type="datetimeFigureOut">
              <a:rPr lang="fr-FR"/>
              <a:pPr>
                <a:defRPr/>
              </a:pPr>
              <a:t>26/04/2012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D1F2D7F-62E2-4A18-AE6C-0A529BC7274C}"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5" name="Rectangle 7"/>
          <p:cNvSpPr>
            <a:spLocks noChangeArrowheads="1"/>
          </p:cNvSpPr>
          <p:nvPr/>
        </p:nvSpPr>
        <p:spPr bwMode="white">
          <a:xfrm>
            <a:off x="7886700" y="0"/>
            <a:ext cx="24003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6" name="Rectangle 8"/>
          <p:cNvSpPr>
            <a:spLocks noChangeArrowheads="1"/>
          </p:cNvSpPr>
          <p:nvPr/>
        </p:nvSpPr>
        <p:spPr bwMode="white">
          <a:xfrm>
            <a:off x="0" y="0"/>
            <a:ext cx="10287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7" name="Rectangle 9"/>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8" name="Rectangle 10"/>
          <p:cNvSpPr>
            <a:spLocks noChangeArrowheads="1"/>
          </p:cNvSpPr>
          <p:nvPr/>
        </p:nvSpPr>
        <p:spPr bwMode="auto">
          <a:xfrm>
            <a:off x="165100" y="6391275"/>
            <a:ext cx="993616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71450" y="155575"/>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latin typeface="+mn-lt"/>
            </a:endParaRPr>
          </a:p>
        </p:txBody>
      </p:sp>
      <p:sp>
        <p:nvSpPr>
          <p:cNvPr id="10" name="Connecteur droit 12"/>
          <p:cNvSpPr>
            <a:spLocks noChangeShapeType="1"/>
          </p:cNvSpPr>
          <p:nvPr/>
        </p:nvSpPr>
        <p:spPr bwMode="auto">
          <a:xfrm rot="5400000">
            <a:off x="4914900"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1" name="Ellipse 13"/>
          <p:cNvSpPr/>
          <p:nvPr/>
        </p:nvSpPr>
        <p:spPr>
          <a:xfrm>
            <a:off x="7694613" y="2925763"/>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2" name="Ellipse 14"/>
          <p:cNvSpPr/>
          <p:nvPr/>
        </p:nvSpPr>
        <p:spPr>
          <a:xfrm>
            <a:off x="7800975" y="3021013"/>
            <a:ext cx="4730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3" name="Espace réservé du texte vertical 2"/>
          <p:cNvSpPr>
            <a:spLocks noGrp="1"/>
          </p:cNvSpPr>
          <p:nvPr>
            <p:ph type="body" orient="vert" idx="1"/>
          </p:nvPr>
        </p:nvSpPr>
        <p:spPr>
          <a:xfrm>
            <a:off x="342900" y="304800"/>
            <a:ext cx="7372350" cy="582136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8315325" y="304802"/>
            <a:ext cx="1628775" cy="5851525"/>
          </a:xfrm>
        </p:spPr>
        <p:txBody>
          <a:bodyPr vert="eaVert"/>
          <a:lstStyle/>
          <a:p>
            <a:r>
              <a:rPr lang="fr-FR" smtClean="0"/>
              <a:t>Cliquez et modifiez le titre</a:t>
            </a:r>
            <a:endParaRPr lang="en-US"/>
          </a:p>
        </p:txBody>
      </p:sp>
      <p:sp>
        <p:nvSpPr>
          <p:cNvPr id="13" name="Espace réservé du numéro de diapositive 5"/>
          <p:cNvSpPr>
            <a:spLocks noGrp="1"/>
          </p:cNvSpPr>
          <p:nvPr>
            <p:ph type="sldNum" sz="quarter" idx="10"/>
          </p:nvPr>
        </p:nvSpPr>
        <p:spPr>
          <a:xfrm>
            <a:off x="7780338" y="3009900"/>
            <a:ext cx="514350" cy="441325"/>
          </a:xfrm>
        </p:spPr>
        <p:txBody>
          <a:bodyPr/>
          <a:lstStyle>
            <a:lvl1pPr>
              <a:defRPr/>
            </a:lvl1pPr>
          </a:lstStyle>
          <a:p>
            <a:pPr>
              <a:defRPr/>
            </a:pPr>
            <a:fld id="{2DF9AEB0-095E-4293-B103-EF12A79D9DEB}" type="slidenum">
              <a:rPr lang="fr-FR"/>
              <a:pPr>
                <a:defRPr/>
              </a:pPr>
              <a:t>‹N°›</a:t>
            </a:fld>
            <a:endParaRPr lang="fr-FR"/>
          </a:p>
        </p:txBody>
      </p:sp>
      <p:sp>
        <p:nvSpPr>
          <p:cNvPr id="14" name="Espace réservé de la date 3"/>
          <p:cNvSpPr>
            <a:spLocks noGrp="1"/>
          </p:cNvSpPr>
          <p:nvPr>
            <p:ph type="dt" sz="half" idx="11"/>
          </p:nvPr>
        </p:nvSpPr>
        <p:spPr/>
        <p:txBody>
          <a:bodyPr/>
          <a:lstStyle>
            <a:lvl1pPr>
              <a:defRPr/>
            </a:lvl1pPr>
          </a:lstStyle>
          <a:p>
            <a:pPr>
              <a:defRPr/>
            </a:pPr>
            <a:fld id="{0BFC0C41-BF5D-4E27-A669-C87AA097B041}" type="datetimeFigureOut">
              <a:rPr lang="fr-FR"/>
              <a:pPr>
                <a:defRPr/>
              </a:pPr>
              <a:t>26/04/2012</a:t>
            </a:fld>
            <a:endParaRPr lang="fr-FR"/>
          </a:p>
        </p:txBody>
      </p:sp>
      <p:sp>
        <p:nvSpPr>
          <p:cNvPr id="15" name="Espace réservé du pied de page 4"/>
          <p:cNvSpPr>
            <a:spLocks noGrp="1"/>
          </p:cNvSpPr>
          <p:nvPr>
            <p:ph type="ftr" sz="quarter" idx="12"/>
          </p:nvPr>
        </p:nvSpPr>
        <p:spPr/>
        <p:txBody>
          <a:bodyPr/>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p:cNvSpPr/>
          <p:nvPr userDrawn="1"/>
        </p:nvSpPr>
        <p:spPr bwMode="auto">
          <a:xfrm>
            <a:off x="0" y="0"/>
            <a:ext cx="10287000" cy="6858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a:lstStyle/>
          <a:p>
            <a:pPr defTabSz="914400">
              <a:defRPr/>
            </a:pPr>
            <a:endParaRPr lang="fr-FR" sz="2400">
              <a:solidFill>
                <a:schemeClr val="bg1"/>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12602" y="2906713"/>
            <a:ext cx="8743950" cy="1500187"/>
          </a:xfrm>
        </p:spPr>
        <p:txBody>
          <a:bodyPr anchor="ctr"/>
          <a:lstStyle>
            <a:lvl1pPr marL="0" indent="0">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14350" y="1341438"/>
            <a:ext cx="479881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84615" y="1341438"/>
            <a:ext cx="4800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1" y="273050"/>
            <a:ext cx="3384352"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16324" y="4800600"/>
            <a:ext cx="6172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et modifiez le titre</a:t>
            </a:r>
            <a:endParaRPr lang="en-US"/>
          </a:p>
        </p:txBody>
      </p:sp>
      <p:sp>
        <p:nvSpPr>
          <p:cNvPr id="8" name="Espace réservé du contenu 7"/>
          <p:cNvSpPr>
            <a:spLocks noGrp="1"/>
          </p:cNvSpPr>
          <p:nvPr>
            <p:ph sz="quarter" idx="1"/>
          </p:nvPr>
        </p:nvSpPr>
        <p:spPr>
          <a:xfrm>
            <a:off x="339471" y="1527048"/>
            <a:ext cx="956691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1B66766A-910D-450F-80D1-7EED13013962}" type="datetimeFigureOut">
              <a:rPr lang="en-US"/>
              <a:pPr>
                <a:defRPr/>
              </a:pPr>
              <a:t>4/26/2012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4906963" y="1027113"/>
            <a:ext cx="514350" cy="441325"/>
          </a:xfrm>
        </p:spPr>
        <p:txBody>
          <a:bodyPr/>
          <a:lstStyle>
            <a:lvl1pPr>
              <a:defRPr/>
            </a:lvl1pPr>
          </a:lstStyle>
          <a:p>
            <a:pPr>
              <a:defRPr/>
            </a:pPr>
            <a:fld id="{F0B60437-921C-4DEF-B640-B2A72B34D58C}"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843838" y="115888"/>
            <a:ext cx="2441377" cy="63373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14350" y="115888"/>
            <a:ext cx="7158038" cy="6337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5" name="Rectangle 18"/>
          <p:cNvSpPr>
            <a:spLocks noChangeArrowheads="1"/>
          </p:cNvSpPr>
          <p:nvPr/>
        </p:nvSpPr>
        <p:spPr bwMode="white">
          <a:xfrm>
            <a:off x="10115550" y="3175"/>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6"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7" name="Rectangle 15"/>
          <p:cNvSpPr>
            <a:spLocks noChangeArrowheads="1"/>
          </p:cNvSpPr>
          <p:nvPr/>
        </p:nvSpPr>
        <p:spPr bwMode="white">
          <a:xfrm>
            <a:off x="0" y="0"/>
            <a:ext cx="10287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0" name="Rectangle 11"/>
          <p:cNvSpPr>
            <a:spLocks noChangeArrowheads="1"/>
          </p:cNvSpPr>
          <p:nvPr/>
        </p:nvSpPr>
        <p:spPr bwMode="auto">
          <a:xfrm>
            <a:off x="165100" y="6391275"/>
            <a:ext cx="993616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1" name="Connecteur droit 6"/>
          <p:cNvSpPr>
            <a:spLocks noChangeShapeType="1"/>
          </p:cNvSpPr>
          <p:nvPr/>
        </p:nvSpPr>
        <p:spPr bwMode="auto">
          <a:xfrm>
            <a:off x="174625" y="2419350"/>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2" name="Rectangle 9"/>
          <p:cNvSpPr>
            <a:spLocks noChangeArrowheads="1"/>
          </p:cNvSpPr>
          <p:nvPr/>
        </p:nvSpPr>
        <p:spPr bwMode="auto">
          <a:xfrm>
            <a:off x="171450" y="152400"/>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solidFill>
                <a:prstClr val="black"/>
              </a:solidFill>
              <a:latin typeface="+mn-lt"/>
            </a:endParaRPr>
          </a:p>
        </p:txBody>
      </p:sp>
      <p:sp>
        <p:nvSpPr>
          <p:cNvPr id="13" name="Ellipse 12"/>
          <p:cNvSpPr/>
          <p:nvPr/>
        </p:nvSpPr>
        <p:spPr>
          <a:xfrm>
            <a:off x="4800600" y="211455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4" name="Ellipse 13"/>
          <p:cNvSpPr/>
          <p:nvPr/>
        </p:nvSpPr>
        <p:spPr>
          <a:xfrm>
            <a:off x="4906963" y="2209800"/>
            <a:ext cx="4730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9" name="Sous-titre 8"/>
          <p:cNvSpPr>
            <a:spLocks noGrp="1"/>
          </p:cNvSpPr>
          <p:nvPr>
            <p:ph type="subTitle" idx="1"/>
          </p:nvPr>
        </p:nvSpPr>
        <p:spPr>
          <a:xfrm>
            <a:off x="1543050" y="2819400"/>
            <a:ext cx="72009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771525" y="381000"/>
            <a:ext cx="8743950" cy="1752600"/>
          </a:xfrm>
        </p:spPr>
        <p:txBody>
          <a:bodyPr/>
          <a:lstStyle>
            <a:lvl1pPr>
              <a:defRPr sz="4200">
                <a:solidFill>
                  <a:schemeClr val="accent1"/>
                </a:solidFill>
              </a:defRPr>
            </a:lvl1pPr>
          </a:lstStyle>
          <a:p>
            <a:r>
              <a:rPr lang="fr-FR" smtClean="0"/>
              <a:t>Cliquez et modifiez le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C8A432C8-69A7-458B-9684-2BFA64B31948}" type="datetime2">
              <a:rPr lang="en-US"/>
              <a:pPr>
                <a:defRPr/>
              </a:pPr>
              <a:t>Thursday, April 26, 2012</a:t>
            </a:fld>
            <a:endParaRPr lang="en-US"/>
          </a:p>
        </p:txBody>
      </p:sp>
      <p:sp>
        <p:nvSpPr>
          <p:cNvPr id="16" name="Espace réservé du pied de page 16"/>
          <p:cNvSpPr>
            <a:spLocks noGrp="1"/>
          </p:cNvSpPr>
          <p:nvPr>
            <p:ph type="ftr" sz="quarter" idx="11"/>
          </p:nvPr>
        </p:nvSpPr>
        <p:spPr/>
        <p:txBody>
          <a:bodyPr/>
          <a:lstStyle>
            <a:lvl1pPr algn="r">
              <a:defRPr dirty="0"/>
            </a:lvl1pPr>
          </a:lstStyle>
          <a:p>
            <a:pPr>
              <a:defRPr/>
            </a:pPr>
            <a:endParaRPr lang="en-US"/>
          </a:p>
        </p:txBody>
      </p:sp>
      <p:sp>
        <p:nvSpPr>
          <p:cNvPr id="17" name="Espace réservé du numéro de diapositive 28"/>
          <p:cNvSpPr>
            <a:spLocks noGrp="1"/>
          </p:cNvSpPr>
          <p:nvPr>
            <p:ph type="sldNum" sz="quarter" idx="12"/>
          </p:nvPr>
        </p:nvSpPr>
        <p:spPr>
          <a:xfrm>
            <a:off x="4886325" y="2198688"/>
            <a:ext cx="514350" cy="441325"/>
          </a:xfrm>
        </p:spPr>
        <p:txBody>
          <a:bodyPr/>
          <a:lstStyle>
            <a:lvl1pPr>
              <a:defRPr smtClean="0">
                <a:solidFill>
                  <a:srgbClr val="8CADAE">
                    <a:shade val="75000"/>
                  </a:srgbClr>
                </a:solidFill>
              </a:defRPr>
            </a:lvl1pPr>
          </a:lstStyle>
          <a:p>
            <a:pPr>
              <a:defRPr/>
            </a:pPr>
            <a:fld id="{61478D87-B63C-40FB-8E59-2FD4B9E999E7}"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et modifiez le titre</a:t>
            </a:r>
            <a:endParaRPr lang="en-US"/>
          </a:p>
        </p:txBody>
      </p:sp>
      <p:sp>
        <p:nvSpPr>
          <p:cNvPr id="8" name="Espace réservé du contenu 7"/>
          <p:cNvSpPr>
            <a:spLocks noGrp="1"/>
          </p:cNvSpPr>
          <p:nvPr>
            <p:ph sz="quarter" idx="1"/>
          </p:nvPr>
        </p:nvSpPr>
        <p:spPr>
          <a:xfrm>
            <a:off x="339471" y="1527048"/>
            <a:ext cx="956691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D1726264-DACE-4864-853D-6568FCF1AF11}" type="datetimeFigureOut">
              <a:rPr lang="en-US"/>
              <a:pPr>
                <a:defRPr/>
              </a:pPr>
              <a:t>4/26/2012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4906963" y="1027113"/>
            <a:ext cx="514350" cy="441325"/>
          </a:xfrm>
        </p:spPr>
        <p:txBody>
          <a:bodyPr/>
          <a:lstStyle>
            <a:lvl1pPr>
              <a:defRPr/>
            </a:lvl1pPr>
          </a:lstStyle>
          <a:p>
            <a:pPr>
              <a:defRPr/>
            </a:pPr>
            <a:fld id="{E9F40705-B4D6-421D-A21C-443218637675}"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5"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6" name="Rectangle 15"/>
          <p:cNvSpPr>
            <a:spLocks noChangeArrowheads="1"/>
          </p:cNvSpPr>
          <p:nvPr/>
        </p:nvSpPr>
        <p:spPr bwMode="white">
          <a:xfrm>
            <a:off x="0" y="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7" name="Rectangle 17"/>
          <p:cNvSpPr>
            <a:spLocks noChangeArrowheads="1"/>
          </p:cNvSpPr>
          <p:nvPr/>
        </p:nvSpPr>
        <p:spPr bwMode="white">
          <a:xfrm>
            <a:off x="10115550" y="1905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8" name="Rectangle 18"/>
          <p:cNvSpPr>
            <a:spLocks noChangeArrowheads="1"/>
          </p:cNvSpPr>
          <p:nvPr/>
        </p:nvSpPr>
        <p:spPr bwMode="white">
          <a:xfrm>
            <a:off x="171450" y="2286000"/>
            <a:ext cx="99377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9" name="Rectangle 11"/>
          <p:cNvSpPr>
            <a:spLocks noChangeArrowheads="1"/>
          </p:cNvSpPr>
          <p:nvPr/>
        </p:nvSpPr>
        <p:spPr bwMode="auto">
          <a:xfrm>
            <a:off x="174625" y="142875"/>
            <a:ext cx="99377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0" name="Rectangle 12"/>
          <p:cNvSpPr>
            <a:spLocks noChangeArrowheads="1"/>
          </p:cNvSpPr>
          <p:nvPr/>
        </p:nvSpPr>
        <p:spPr bwMode="auto">
          <a:xfrm>
            <a:off x="165100" y="6391275"/>
            <a:ext cx="993616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1" name="Rectangle 13"/>
          <p:cNvSpPr>
            <a:spLocks noChangeArrowheads="1"/>
          </p:cNvSpPr>
          <p:nvPr/>
        </p:nvSpPr>
        <p:spPr bwMode="auto">
          <a:xfrm>
            <a:off x="171450" y="152400"/>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solidFill>
                <a:prstClr val="black"/>
              </a:solidFill>
              <a:latin typeface="+mn-lt"/>
            </a:endParaRPr>
          </a:p>
        </p:txBody>
      </p:sp>
      <p:sp>
        <p:nvSpPr>
          <p:cNvPr id="12" name="Connecteur droit 7"/>
          <p:cNvSpPr>
            <a:spLocks noChangeShapeType="1"/>
          </p:cNvSpPr>
          <p:nvPr/>
        </p:nvSpPr>
        <p:spPr bwMode="auto">
          <a:xfrm>
            <a:off x="171450" y="2438400"/>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3" name="Ellipse 9"/>
          <p:cNvSpPr/>
          <p:nvPr/>
        </p:nvSpPr>
        <p:spPr>
          <a:xfrm>
            <a:off x="4800600" y="211455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4" name="Ellipse 10"/>
          <p:cNvSpPr/>
          <p:nvPr/>
        </p:nvSpPr>
        <p:spPr>
          <a:xfrm>
            <a:off x="4906963" y="2209800"/>
            <a:ext cx="4730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3" name="Espace réservé du texte 2"/>
          <p:cNvSpPr>
            <a:spLocks noGrp="1"/>
          </p:cNvSpPr>
          <p:nvPr>
            <p:ph type="body" idx="1"/>
          </p:nvPr>
        </p:nvSpPr>
        <p:spPr>
          <a:xfrm>
            <a:off x="1539479" y="2743200"/>
            <a:ext cx="7290196"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812602" y="533400"/>
            <a:ext cx="8743950" cy="1524000"/>
          </a:xfrm>
        </p:spPr>
        <p:txBody>
          <a:bodyPr/>
          <a:lstStyle>
            <a:lvl1pPr algn="ctr">
              <a:buNone/>
              <a:defRPr sz="4200" b="0" cap="none" baseline="0">
                <a:solidFill>
                  <a:srgbClr val="FFFFFF"/>
                </a:solidFill>
              </a:defRPr>
            </a:lvl1pPr>
          </a:lstStyle>
          <a:p>
            <a:r>
              <a:rPr lang="fr-FR" smtClean="0"/>
              <a:t>Cliquez et modifiez le titre</a:t>
            </a:r>
            <a:endParaRPr lang="en-US"/>
          </a:p>
        </p:txBody>
      </p:sp>
      <p:sp>
        <p:nvSpPr>
          <p:cNvPr id="15" name="Espace réservé du pied de page 4"/>
          <p:cNvSpPr>
            <a:spLocks noGrp="1"/>
          </p:cNvSpPr>
          <p:nvPr>
            <p:ph type="ftr" sz="quarter" idx="10"/>
          </p:nvPr>
        </p:nvSpPr>
        <p:spPr/>
        <p:txBody>
          <a:bodyPr/>
          <a:lstStyle>
            <a:lvl1pPr algn="r">
              <a:defRPr dirty="0"/>
            </a:lvl1pPr>
          </a:lstStyle>
          <a:p>
            <a:pPr>
              <a:defRPr/>
            </a:pPr>
            <a:endParaRPr lang="en-US"/>
          </a:p>
        </p:txBody>
      </p:sp>
      <p:sp>
        <p:nvSpPr>
          <p:cNvPr id="16" name="Espace réservé de la date 3"/>
          <p:cNvSpPr>
            <a:spLocks noGrp="1"/>
          </p:cNvSpPr>
          <p:nvPr>
            <p:ph type="dt" sz="half" idx="11"/>
          </p:nvPr>
        </p:nvSpPr>
        <p:spPr/>
        <p:txBody>
          <a:bodyPr/>
          <a:lstStyle>
            <a:lvl1pPr>
              <a:defRPr/>
            </a:lvl1pPr>
          </a:lstStyle>
          <a:p>
            <a:pPr>
              <a:defRPr/>
            </a:pPr>
            <a:fld id="{9933D019-A32C-4EAD-B8E6-DBDA699692FD}" type="datetime2">
              <a:rPr lang="en-US"/>
              <a:pPr>
                <a:defRPr/>
              </a:pPr>
              <a:t>Thursday, April 26, 2012</a:t>
            </a:fld>
            <a:endParaRPr lang="en-US"/>
          </a:p>
        </p:txBody>
      </p:sp>
      <p:sp>
        <p:nvSpPr>
          <p:cNvPr id="17" name="Espace réservé du numéro de diapositive 5"/>
          <p:cNvSpPr>
            <a:spLocks noGrp="1"/>
          </p:cNvSpPr>
          <p:nvPr>
            <p:ph type="sldNum" sz="quarter" idx="12"/>
          </p:nvPr>
        </p:nvSpPr>
        <p:spPr>
          <a:xfrm>
            <a:off x="4886325" y="2198688"/>
            <a:ext cx="514350" cy="441325"/>
          </a:xfrm>
        </p:spPr>
        <p:txBody>
          <a:bodyPr/>
          <a:lstStyle>
            <a:lvl1pPr>
              <a:defRPr smtClean="0">
                <a:solidFill>
                  <a:srgbClr val="8CADAE">
                    <a:shade val="75000"/>
                  </a:srgbClr>
                </a:solidFill>
              </a:defRPr>
            </a:lvl1pPr>
          </a:lstStyle>
          <a:p>
            <a:pPr>
              <a:defRPr/>
            </a:pPr>
            <a:fld id="{FF6B356B-95BD-4857-A160-7152C2FE14EB}"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5" name="Connecteur droit 7"/>
          <p:cNvSpPr>
            <a:spLocks noChangeShapeType="1"/>
          </p:cNvSpPr>
          <p:nvPr/>
        </p:nvSpPr>
        <p:spPr bwMode="auto">
          <a:xfrm flipV="1">
            <a:off x="51339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2" name="Titre 1"/>
          <p:cNvSpPr>
            <a:spLocks noGrp="1"/>
          </p:cNvSpPr>
          <p:nvPr>
            <p:ph type="title"/>
          </p:nvPr>
        </p:nvSpPr>
        <p:spPr>
          <a:xfrm>
            <a:off x="339471" y="228600"/>
            <a:ext cx="9601200" cy="758952"/>
          </a:xfrm>
        </p:spPr>
        <p:txBody>
          <a:bodyPr/>
          <a:lstStyle/>
          <a:p>
            <a:r>
              <a:rPr lang="fr-FR" smtClean="0"/>
              <a:t>Cliquez et modifiez le titre</a:t>
            </a:r>
            <a:endParaRPr lang="en-US"/>
          </a:p>
        </p:txBody>
      </p:sp>
      <p:sp>
        <p:nvSpPr>
          <p:cNvPr id="10" name="Espace réservé du contenu 9"/>
          <p:cNvSpPr>
            <a:spLocks noGrp="1"/>
          </p:cNvSpPr>
          <p:nvPr>
            <p:ph sz="half" idx="1"/>
          </p:nvPr>
        </p:nvSpPr>
        <p:spPr>
          <a:xfrm>
            <a:off x="339471" y="1371600"/>
            <a:ext cx="4543425"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5400675" y="1371600"/>
            <a:ext cx="4543425"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6515100" y="6410325"/>
            <a:ext cx="3425825" cy="365125"/>
          </a:xfrm>
        </p:spPr>
        <p:txBody>
          <a:bodyPr/>
          <a:lstStyle>
            <a:lvl1pPr>
              <a:defRPr/>
            </a:lvl1pPr>
          </a:lstStyle>
          <a:p>
            <a:pPr>
              <a:defRPr/>
            </a:pPr>
            <a:fld id="{5BDB8D37-5951-435B-A274-FA2DEC8E8243}" type="datetimeFigureOut">
              <a:rPr lang="en-US"/>
              <a:pPr>
                <a:defRPr/>
              </a:pPr>
              <a:t>4/26/2012</a:t>
            </a:fld>
            <a:endParaRPr lang="en-US"/>
          </a:p>
        </p:txBody>
      </p:sp>
      <p:sp>
        <p:nvSpPr>
          <p:cNvPr id="7" name="Espace réservé du pied de page 5"/>
          <p:cNvSpPr>
            <a:spLocks noGrp="1"/>
          </p:cNvSpPr>
          <p:nvPr>
            <p:ph type="ftr" sz="quarter" idx="11"/>
          </p:nvPr>
        </p:nvSpPr>
        <p:spPr/>
        <p:txBody>
          <a:bodyPr/>
          <a:lstStyle>
            <a:lvl1pPr>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14362539-41C5-4C65-AFB5-5A7B0091177C}"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7" name="Connecteur droit 9"/>
          <p:cNvSpPr>
            <a:spLocks noChangeShapeType="1"/>
          </p:cNvSpPr>
          <p:nvPr/>
        </p:nvSpPr>
        <p:spPr bwMode="auto">
          <a:xfrm flipV="1">
            <a:off x="51435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8" name="Rectangle 19"/>
          <p:cNvSpPr>
            <a:spLocks noChangeArrowheads="1"/>
          </p:cNvSpPr>
          <p:nvPr/>
        </p:nvSpPr>
        <p:spPr bwMode="white">
          <a:xfrm>
            <a:off x="0" y="0"/>
            <a:ext cx="10287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9" name="Rectangle 18"/>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0" name="Rectangle 20"/>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1" name="Rectangle 21"/>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2" name="Rectangle 10"/>
          <p:cNvSpPr/>
          <p:nvPr/>
        </p:nvSpPr>
        <p:spPr>
          <a:xfrm>
            <a:off x="171450" y="1371600"/>
            <a:ext cx="99377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3" name="Rectangle 12"/>
          <p:cNvSpPr>
            <a:spLocks noChangeArrowheads="1"/>
          </p:cNvSpPr>
          <p:nvPr/>
        </p:nvSpPr>
        <p:spPr bwMode="auto">
          <a:xfrm>
            <a:off x="163513" y="6391275"/>
            <a:ext cx="99377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4" name="Connecteur droit 14"/>
          <p:cNvSpPr>
            <a:spLocks noChangeShapeType="1"/>
          </p:cNvSpPr>
          <p:nvPr/>
        </p:nvSpPr>
        <p:spPr bwMode="auto">
          <a:xfrm>
            <a:off x="171450" y="1279525"/>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5" name="Rectangle 17"/>
          <p:cNvSpPr>
            <a:spLocks noChangeArrowheads="1"/>
          </p:cNvSpPr>
          <p:nvPr/>
        </p:nvSpPr>
        <p:spPr bwMode="auto">
          <a:xfrm>
            <a:off x="171450" y="155575"/>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solidFill>
                <a:prstClr val="black"/>
              </a:solidFill>
              <a:latin typeface="+mn-lt"/>
            </a:endParaRPr>
          </a:p>
        </p:txBody>
      </p:sp>
      <p:sp>
        <p:nvSpPr>
          <p:cNvPr id="16" name="Ellipse 24"/>
          <p:cNvSpPr/>
          <p:nvPr/>
        </p:nvSpPr>
        <p:spPr>
          <a:xfrm>
            <a:off x="4800600" y="955675"/>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7" name="Ellipse 26"/>
          <p:cNvSpPr/>
          <p:nvPr/>
        </p:nvSpPr>
        <p:spPr>
          <a:xfrm>
            <a:off x="4906963" y="1050925"/>
            <a:ext cx="4730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3" name="Espace réservé du texte 2"/>
          <p:cNvSpPr>
            <a:spLocks noGrp="1"/>
          </p:cNvSpPr>
          <p:nvPr>
            <p:ph type="body" idx="1"/>
          </p:nvPr>
        </p:nvSpPr>
        <p:spPr>
          <a:xfrm>
            <a:off x="339471" y="1524000"/>
            <a:ext cx="4545212"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5390247" y="1524000"/>
            <a:ext cx="4546997"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39471" y="2471383"/>
            <a:ext cx="4546854" cy="381840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5400675" y="2471383"/>
            <a:ext cx="4543425" cy="382219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et modifiez le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E0B0E0F3-8038-4E27-91B8-531350EA93B7}" type="datetimeFigureOut">
              <a:rPr lang="fr-FR"/>
              <a:pPr>
                <a:defRPr/>
              </a:pPr>
              <a:t>26/04/2012</a:t>
            </a:fld>
            <a:endParaRPr lang="fr-FR"/>
          </a:p>
        </p:txBody>
      </p:sp>
      <p:sp>
        <p:nvSpPr>
          <p:cNvPr id="19" name="Espace réservé du pied de page 7"/>
          <p:cNvSpPr>
            <a:spLocks noGrp="1"/>
          </p:cNvSpPr>
          <p:nvPr>
            <p:ph type="ftr" sz="quarter" idx="11"/>
          </p:nvPr>
        </p:nvSpPr>
        <p:spPr>
          <a:xfrm>
            <a:off x="342900" y="6410325"/>
            <a:ext cx="4029075" cy="365125"/>
          </a:xfrm>
        </p:spPr>
        <p:txBody>
          <a:bodyPr/>
          <a:lstStyle>
            <a:lvl1pPr>
              <a:defRPr/>
            </a:lvl1pPr>
          </a:lstStyle>
          <a:p>
            <a:pPr>
              <a:defRPr/>
            </a:pPr>
            <a:endParaRPr lang="fr-FR"/>
          </a:p>
        </p:txBody>
      </p:sp>
      <p:sp>
        <p:nvSpPr>
          <p:cNvPr id="20" name="Espace réservé du numéro de diapositive 8"/>
          <p:cNvSpPr>
            <a:spLocks noGrp="1"/>
          </p:cNvSpPr>
          <p:nvPr>
            <p:ph type="sldNum" sz="quarter" idx="12"/>
          </p:nvPr>
        </p:nvSpPr>
        <p:spPr>
          <a:xfrm>
            <a:off x="4886325" y="1042988"/>
            <a:ext cx="514350" cy="441325"/>
          </a:xfrm>
        </p:spPr>
        <p:txBody>
          <a:bodyPr/>
          <a:lstStyle>
            <a:lvl1pPr algn="ctr">
              <a:defRPr smtClean="0"/>
            </a:lvl1pPr>
          </a:lstStyle>
          <a:p>
            <a:pPr>
              <a:defRPr/>
            </a:pPr>
            <a:fld id="{0EDE8482-3CBA-41BF-BC19-D6665E161B19}"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2"/>
          <p:cNvSpPr>
            <a:spLocks noGrp="1"/>
          </p:cNvSpPr>
          <p:nvPr>
            <p:ph type="dt" sz="half" idx="10"/>
          </p:nvPr>
        </p:nvSpPr>
        <p:spPr/>
        <p:txBody>
          <a:bodyPr/>
          <a:lstStyle>
            <a:lvl1pPr>
              <a:defRPr/>
            </a:lvl1pPr>
          </a:lstStyle>
          <a:p>
            <a:pPr>
              <a:defRPr/>
            </a:pPr>
            <a:fld id="{04F1A488-16F1-4D61-BD71-47746831DEE3}" type="datetimeFigureOut">
              <a:rPr lang="en-US"/>
              <a:pPr>
                <a:defRPr/>
              </a:pPr>
              <a:t>4/26/2012</a:t>
            </a:fld>
            <a:endParaRPr lang="en-US"/>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886325" y="1036638"/>
            <a:ext cx="514350" cy="441325"/>
          </a:xfrm>
        </p:spPr>
        <p:txBody>
          <a:bodyPr/>
          <a:lstStyle>
            <a:lvl1pPr>
              <a:defRPr/>
            </a:lvl1pPr>
          </a:lstStyle>
          <a:p>
            <a:pPr>
              <a:defRPr/>
            </a:pPr>
            <a:fld id="{56812231-7BF9-4B47-869D-D66CC0CB508C}"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3" name="Rectangle 7"/>
          <p:cNvSpPr>
            <a:spLocks noChangeArrowheads="1"/>
          </p:cNvSpPr>
          <p:nvPr/>
        </p:nvSpPr>
        <p:spPr bwMode="white">
          <a:xfrm>
            <a:off x="0" y="0"/>
            <a:ext cx="10287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4" name="Rectangle 9"/>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5" name="Rectangle 8"/>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6" name="Rectangle 4"/>
          <p:cNvSpPr>
            <a:spLocks noChangeArrowheads="1"/>
          </p:cNvSpPr>
          <p:nvPr/>
        </p:nvSpPr>
        <p:spPr bwMode="auto">
          <a:xfrm>
            <a:off x="165100" y="6391275"/>
            <a:ext cx="993616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7" name="Rectangle 5"/>
          <p:cNvSpPr>
            <a:spLocks noChangeArrowheads="1"/>
          </p:cNvSpPr>
          <p:nvPr/>
        </p:nvSpPr>
        <p:spPr bwMode="auto">
          <a:xfrm>
            <a:off x="171450" y="158750"/>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solidFill>
                <a:prstClr val="black"/>
              </a:solidFill>
              <a:latin typeface="+mn-lt"/>
            </a:endParaRPr>
          </a:p>
        </p:txBody>
      </p:sp>
      <p:sp>
        <p:nvSpPr>
          <p:cNvPr id="8" name="Espace réservé de la date 1"/>
          <p:cNvSpPr>
            <a:spLocks noGrp="1"/>
          </p:cNvSpPr>
          <p:nvPr>
            <p:ph type="dt" sz="half" idx="10"/>
          </p:nvPr>
        </p:nvSpPr>
        <p:spPr/>
        <p:txBody>
          <a:bodyPr/>
          <a:lstStyle>
            <a:lvl1pPr>
              <a:defRPr/>
            </a:lvl1pPr>
          </a:lstStyle>
          <a:p>
            <a:pPr>
              <a:defRPr/>
            </a:pPr>
            <a:fld id="{713CF703-65E4-428E-B16E-C1B934835549}" type="datetimeFigureOut">
              <a:rPr lang="fr-FR"/>
              <a:pPr>
                <a:defRPr/>
              </a:pPr>
              <a:t>26/04/2012</a:t>
            </a:fld>
            <a:endParaRPr lang="fr-FR"/>
          </a:p>
        </p:txBody>
      </p:sp>
      <p:sp>
        <p:nvSpPr>
          <p:cNvPr id="9" name="Espace réservé du pied de page 2"/>
          <p:cNvSpPr>
            <a:spLocks noGrp="1"/>
          </p:cNvSpPr>
          <p:nvPr>
            <p:ph type="ftr" sz="quarter" idx="11"/>
          </p:nvPr>
        </p:nvSpPr>
        <p:spPr/>
        <p:txBody>
          <a:bodyPr/>
          <a:lstStyle>
            <a:lvl1pPr>
              <a:defRPr/>
            </a:lvl1pPr>
          </a:lstStyle>
          <a:p>
            <a:pPr>
              <a:defRPr/>
            </a:pPr>
            <a:endParaRPr lang="fr-FR"/>
          </a:p>
        </p:txBody>
      </p:sp>
      <p:sp>
        <p:nvSpPr>
          <p:cNvPr id="10" name="Espace réservé du numéro de diapositive 3"/>
          <p:cNvSpPr>
            <a:spLocks noGrp="1"/>
          </p:cNvSpPr>
          <p:nvPr>
            <p:ph type="sldNum" sz="quarter" idx="12"/>
          </p:nvPr>
        </p:nvSpPr>
        <p:spPr>
          <a:xfrm>
            <a:off x="4800600" y="6324600"/>
            <a:ext cx="685800" cy="441325"/>
          </a:xfrm>
        </p:spPr>
        <p:txBody>
          <a:bodyPr/>
          <a:lstStyle>
            <a:lvl1pPr>
              <a:defRPr smtClean="0">
                <a:solidFill>
                  <a:srgbClr val="FFFFFF"/>
                </a:solidFill>
              </a:defRPr>
            </a:lvl1pPr>
          </a:lstStyle>
          <a:p>
            <a:pPr>
              <a:defRPr/>
            </a:pPr>
            <a:fld id="{1653C70B-C55F-454F-B59F-FF97428EC9BE}"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18"/>
          <p:cNvSpPr>
            <a:spLocks noChangeArrowheads="1"/>
          </p:cNvSpPr>
          <p:nvPr/>
        </p:nvSpPr>
        <p:spPr bwMode="auto">
          <a:xfrm>
            <a:off x="171450" y="152400"/>
            <a:ext cx="99377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6"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7" name="Rectangle 17"/>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8" name="Rectangle 15"/>
          <p:cNvSpPr>
            <a:spLocks noChangeArrowheads="1"/>
          </p:cNvSpPr>
          <p:nvPr/>
        </p:nvSpPr>
        <p:spPr bwMode="white">
          <a:xfrm>
            <a:off x="0" y="0"/>
            <a:ext cx="10287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9" name="Rectangle 16"/>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0" name="Rectangle 12"/>
          <p:cNvSpPr/>
          <p:nvPr/>
        </p:nvSpPr>
        <p:spPr>
          <a:xfrm>
            <a:off x="171450" y="609600"/>
            <a:ext cx="30861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1" name="Rectangle 7"/>
          <p:cNvSpPr>
            <a:spLocks noChangeArrowheads="1"/>
          </p:cNvSpPr>
          <p:nvPr/>
        </p:nvSpPr>
        <p:spPr bwMode="auto">
          <a:xfrm>
            <a:off x="171450" y="152400"/>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solidFill>
                <a:prstClr val="black"/>
              </a:solidFill>
              <a:latin typeface="+mn-lt"/>
            </a:endParaRPr>
          </a:p>
        </p:txBody>
      </p:sp>
      <p:sp>
        <p:nvSpPr>
          <p:cNvPr id="12" name="Connecteur droit 8"/>
          <p:cNvSpPr>
            <a:spLocks noChangeShapeType="1"/>
          </p:cNvSpPr>
          <p:nvPr/>
        </p:nvSpPr>
        <p:spPr bwMode="auto">
          <a:xfrm>
            <a:off x="171450" y="533400"/>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3" name="Ellipse 9"/>
          <p:cNvSpPr/>
          <p:nvPr/>
        </p:nvSpPr>
        <p:spPr>
          <a:xfrm>
            <a:off x="1457325" y="22860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4" name="Ellipse 10"/>
          <p:cNvSpPr/>
          <p:nvPr/>
        </p:nvSpPr>
        <p:spPr>
          <a:xfrm>
            <a:off x="1563688" y="323850"/>
            <a:ext cx="4730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5" name="Rectangle 20"/>
          <p:cNvSpPr>
            <a:spLocks noChangeArrowheads="1"/>
          </p:cNvSpPr>
          <p:nvPr/>
        </p:nvSpPr>
        <p:spPr bwMode="auto">
          <a:xfrm>
            <a:off x="168275" y="6388100"/>
            <a:ext cx="99377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2" name="Titre 1"/>
          <p:cNvSpPr>
            <a:spLocks noGrp="1"/>
          </p:cNvSpPr>
          <p:nvPr>
            <p:ph type="title"/>
          </p:nvPr>
        </p:nvSpPr>
        <p:spPr>
          <a:xfrm>
            <a:off x="428625" y="914400"/>
            <a:ext cx="2657475" cy="990600"/>
          </a:xfrm>
        </p:spPr>
        <p:txBody>
          <a:bodyPr>
            <a:noAutofit/>
          </a:bodyPr>
          <a:lstStyle>
            <a:lvl1pPr algn="l">
              <a:buNone/>
              <a:defRPr sz="2200" b="1">
                <a:solidFill>
                  <a:srgbClr val="FFFFFF"/>
                </a:solidFill>
              </a:defRPr>
            </a:lvl1pPr>
          </a:lstStyle>
          <a:p>
            <a:r>
              <a:rPr lang="fr-FR" smtClean="0"/>
              <a:t>Cliquez et modifiez le titre</a:t>
            </a:r>
            <a:endParaRPr lang="en-US"/>
          </a:p>
        </p:txBody>
      </p:sp>
      <p:sp>
        <p:nvSpPr>
          <p:cNvPr id="3" name="Espace réservé du texte 2"/>
          <p:cNvSpPr>
            <a:spLocks noGrp="1"/>
          </p:cNvSpPr>
          <p:nvPr>
            <p:ph type="body" idx="2"/>
          </p:nvPr>
        </p:nvSpPr>
        <p:spPr>
          <a:xfrm>
            <a:off x="428625" y="1981201"/>
            <a:ext cx="2657475"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514725" y="685800"/>
            <a:ext cx="6343650" cy="541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543050" y="312738"/>
            <a:ext cx="514350" cy="441325"/>
          </a:xfrm>
        </p:spPr>
        <p:txBody>
          <a:bodyPr/>
          <a:lstStyle>
            <a:lvl1pPr>
              <a:defRPr smtClean="0">
                <a:solidFill>
                  <a:srgbClr val="8CADAE">
                    <a:shade val="75000"/>
                  </a:srgbClr>
                </a:solidFill>
              </a:defRPr>
            </a:lvl1pPr>
          </a:lstStyle>
          <a:p>
            <a:pPr>
              <a:defRPr/>
            </a:pPr>
            <a:fld id="{6103850C-EF2E-43DC-8B25-FB9D5B8808A9}" type="slidenum">
              <a:rPr lang="en-US"/>
              <a:pPr>
                <a:defRPr/>
              </a:pPr>
              <a:t>‹N°›</a:t>
            </a:fld>
            <a:endParaRPr lang="en-US"/>
          </a:p>
        </p:txBody>
      </p:sp>
      <p:sp>
        <p:nvSpPr>
          <p:cNvPr id="17" name="Espace réservé de la date 4"/>
          <p:cNvSpPr>
            <a:spLocks noGrp="1"/>
          </p:cNvSpPr>
          <p:nvPr>
            <p:ph type="dt" sz="half" idx="11"/>
          </p:nvPr>
        </p:nvSpPr>
        <p:spPr/>
        <p:txBody>
          <a:bodyPr/>
          <a:lstStyle>
            <a:lvl1pPr>
              <a:defRPr/>
            </a:lvl1pPr>
          </a:lstStyle>
          <a:p>
            <a:pPr>
              <a:defRPr/>
            </a:pPr>
            <a:fld id="{D1AD75B6-134D-4BCC-811C-9E0D9A09FDCE}" type="datetimeFigureOut">
              <a:rPr lang="en-US"/>
              <a:pPr>
                <a:defRPr/>
              </a:pPr>
              <a:t>4/26/2012</a:t>
            </a:fld>
            <a:endParaRPr lang="en-US"/>
          </a:p>
        </p:txBody>
      </p:sp>
      <p:sp>
        <p:nvSpPr>
          <p:cNvPr id="18" name="Espace réservé du pied de page 5"/>
          <p:cNvSpPr>
            <a:spLocks noGrp="1"/>
          </p:cNvSpPr>
          <p:nvPr>
            <p:ph type="ftr" sz="quarter" idx="12"/>
          </p:nvPr>
        </p:nvSpPr>
        <p:spPr>
          <a:xfrm>
            <a:off x="339725" y="6410325"/>
            <a:ext cx="3805238" cy="366713"/>
          </a:xfrm>
        </p:spPr>
        <p:txBody>
          <a:bodyPr/>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5"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6" name="Rectangle 15"/>
          <p:cNvSpPr>
            <a:spLocks noChangeArrowheads="1"/>
          </p:cNvSpPr>
          <p:nvPr/>
        </p:nvSpPr>
        <p:spPr bwMode="white">
          <a:xfrm>
            <a:off x="0" y="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10115550" y="1905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8" name="Rectangle 18"/>
          <p:cNvSpPr>
            <a:spLocks noChangeArrowheads="1"/>
          </p:cNvSpPr>
          <p:nvPr/>
        </p:nvSpPr>
        <p:spPr bwMode="white">
          <a:xfrm>
            <a:off x="171450" y="2286000"/>
            <a:ext cx="99377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74625" y="142875"/>
            <a:ext cx="99377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0" name="Rectangle 12"/>
          <p:cNvSpPr>
            <a:spLocks noChangeArrowheads="1"/>
          </p:cNvSpPr>
          <p:nvPr/>
        </p:nvSpPr>
        <p:spPr bwMode="auto">
          <a:xfrm>
            <a:off x="165100" y="6391275"/>
            <a:ext cx="993616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1" name="Rectangle 13"/>
          <p:cNvSpPr>
            <a:spLocks noChangeArrowheads="1"/>
          </p:cNvSpPr>
          <p:nvPr/>
        </p:nvSpPr>
        <p:spPr bwMode="auto">
          <a:xfrm>
            <a:off x="171450" y="152400"/>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latin typeface="+mn-lt"/>
            </a:endParaRPr>
          </a:p>
        </p:txBody>
      </p:sp>
      <p:sp>
        <p:nvSpPr>
          <p:cNvPr id="12" name="Connecteur droit 7"/>
          <p:cNvSpPr>
            <a:spLocks noChangeShapeType="1"/>
          </p:cNvSpPr>
          <p:nvPr/>
        </p:nvSpPr>
        <p:spPr bwMode="auto">
          <a:xfrm>
            <a:off x="171450" y="2438400"/>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3" name="Ellipse 9"/>
          <p:cNvSpPr/>
          <p:nvPr/>
        </p:nvSpPr>
        <p:spPr>
          <a:xfrm>
            <a:off x="4800600" y="211455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4" name="Ellipse 10"/>
          <p:cNvSpPr/>
          <p:nvPr/>
        </p:nvSpPr>
        <p:spPr>
          <a:xfrm>
            <a:off x="4906963" y="2209800"/>
            <a:ext cx="4730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3" name="Espace réservé du texte 2"/>
          <p:cNvSpPr>
            <a:spLocks noGrp="1"/>
          </p:cNvSpPr>
          <p:nvPr>
            <p:ph type="body" idx="1"/>
          </p:nvPr>
        </p:nvSpPr>
        <p:spPr>
          <a:xfrm>
            <a:off x="1539479" y="2743200"/>
            <a:ext cx="7290196"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812602" y="533400"/>
            <a:ext cx="8743950" cy="1524000"/>
          </a:xfrm>
        </p:spPr>
        <p:txBody>
          <a:bodyPr/>
          <a:lstStyle>
            <a:lvl1pPr algn="ctr">
              <a:buNone/>
              <a:defRPr sz="4200" b="0" cap="none" baseline="0">
                <a:solidFill>
                  <a:srgbClr val="FFFFFF"/>
                </a:solidFill>
              </a:defRPr>
            </a:lvl1pPr>
          </a:lstStyle>
          <a:p>
            <a:r>
              <a:rPr lang="fr-FR" smtClean="0"/>
              <a:t>Cliquez et modifiez le titre</a:t>
            </a:r>
            <a:endParaRPr lang="en-US"/>
          </a:p>
        </p:txBody>
      </p:sp>
      <p:sp>
        <p:nvSpPr>
          <p:cNvPr id="15" name="Espace réservé du pied de page 4"/>
          <p:cNvSpPr>
            <a:spLocks noGrp="1"/>
          </p:cNvSpPr>
          <p:nvPr>
            <p:ph type="ftr" sz="quarter" idx="10"/>
          </p:nvPr>
        </p:nvSpPr>
        <p:spPr/>
        <p:txBody>
          <a:bodyPr/>
          <a:lstStyle>
            <a:lvl1pPr algn="r">
              <a:defRPr dirty="0"/>
            </a:lvl1pPr>
          </a:lstStyle>
          <a:p>
            <a:pPr>
              <a:defRPr/>
            </a:pPr>
            <a:endParaRPr lang="en-US"/>
          </a:p>
        </p:txBody>
      </p:sp>
      <p:sp>
        <p:nvSpPr>
          <p:cNvPr id="16" name="Espace réservé de la date 3"/>
          <p:cNvSpPr>
            <a:spLocks noGrp="1"/>
          </p:cNvSpPr>
          <p:nvPr>
            <p:ph type="dt" sz="half" idx="11"/>
          </p:nvPr>
        </p:nvSpPr>
        <p:spPr/>
        <p:txBody>
          <a:bodyPr/>
          <a:lstStyle>
            <a:lvl1pPr>
              <a:defRPr/>
            </a:lvl1pPr>
          </a:lstStyle>
          <a:p>
            <a:pPr>
              <a:defRPr/>
            </a:pPr>
            <a:fld id="{9933D019-A32C-4EAD-B8E6-DBDA699692FD}" type="datetime2">
              <a:rPr lang="en-US"/>
              <a:pPr>
                <a:defRPr/>
              </a:pPr>
              <a:t>Thursday, April 26, 2012</a:t>
            </a:fld>
            <a:endParaRPr lang="en-US"/>
          </a:p>
        </p:txBody>
      </p:sp>
      <p:sp>
        <p:nvSpPr>
          <p:cNvPr id="17" name="Espace réservé du numéro de diapositive 5"/>
          <p:cNvSpPr>
            <a:spLocks noGrp="1"/>
          </p:cNvSpPr>
          <p:nvPr>
            <p:ph type="sldNum" sz="quarter" idx="12"/>
          </p:nvPr>
        </p:nvSpPr>
        <p:spPr>
          <a:xfrm>
            <a:off x="4886325" y="2198688"/>
            <a:ext cx="514350" cy="441325"/>
          </a:xfrm>
        </p:spPr>
        <p:txBody>
          <a:bodyPr/>
          <a:lstStyle>
            <a:lvl1pPr>
              <a:defRPr smtClean="0">
                <a:solidFill>
                  <a:schemeClr val="accent3">
                    <a:shade val="75000"/>
                  </a:schemeClr>
                </a:solidFill>
              </a:defRPr>
            </a:lvl1pPr>
          </a:lstStyle>
          <a:p>
            <a:pPr>
              <a:defRPr/>
            </a:pPr>
            <a:fld id="{5E1E3AFB-C6BA-43DC-AC18-FEB44DEF1B15}"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20"/>
          <p:cNvSpPr>
            <a:spLocks noChangeShapeType="1"/>
          </p:cNvSpPr>
          <p:nvPr/>
        </p:nvSpPr>
        <p:spPr bwMode="auto">
          <a:xfrm>
            <a:off x="171450" y="533400"/>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6" name="Rectangle 18"/>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7" name="Rectangle 15"/>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8" name="Rectangle 16"/>
          <p:cNvSpPr>
            <a:spLocks noChangeArrowheads="1"/>
          </p:cNvSpPr>
          <p:nvPr/>
        </p:nvSpPr>
        <p:spPr bwMode="white">
          <a:xfrm>
            <a:off x="0" y="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9"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solidFill>
                <a:prstClr val="black"/>
              </a:solidFill>
              <a:latin typeface="+mn-lt"/>
            </a:endParaRPr>
          </a:p>
        </p:txBody>
      </p:sp>
      <p:sp>
        <p:nvSpPr>
          <p:cNvPr id="10" name="Rectangle 19"/>
          <p:cNvSpPr>
            <a:spLocks noChangeArrowheads="1"/>
          </p:cNvSpPr>
          <p:nvPr/>
        </p:nvSpPr>
        <p:spPr bwMode="auto">
          <a:xfrm>
            <a:off x="171450" y="152400"/>
            <a:ext cx="99377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1" name="Rectangle 7"/>
          <p:cNvSpPr/>
          <p:nvPr/>
        </p:nvSpPr>
        <p:spPr>
          <a:xfrm>
            <a:off x="171450" y="609600"/>
            <a:ext cx="30861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2" name="Rectangle 14"/>
          <p:cNvSpPr>
            <a:spLocks noChangeArrowheads="1"/>
          </p:cNvSpPr>
          <p:nvPr/>
        </p:nvSpPr>
        <p:spPr bwMode="auto">
          <a:xfrm>
            <a:off x="171450" y="155575"/>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solidFill>
                <a:prstClr val="black"/>
              </a:solidFill>
              <a:latin typeface="+mn-lt"/>
            </a:endParaRPr>
          </a:p>
        </p:txBody>
      </p:sp>
      <p:sp>
        <p:nvSpPr>
          <p:cNvPr id="13" name="Ellipse 11"/>
          <p:cNvSpPr/>
          <p:nvPr/>
        </p:nvSpPr>
        <p:spPr>
          <a:xfrm>
            <a:off x="1457325" y="22860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4" name="Ellipse 12"/>
          <p:cNvSpPr/>
          <p:nvPr/>
        </p:nvSpPr>
        <p:spPr>
          <a:xfrm>
            <a:off x="1563688" y="323850"/>
            <a:ext cx="4730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5" name="Rectangle 21"/>
          <p:cNvSpPr>
            <a:spLocks noChangeArrowheads="1"/>
          </p:cNvSpPr>
          <p:nvPr/>
        </p:nvSpPr>
        <p:spPr bwMode="auto">
          <a:xfrm>
            <a:off x="168275" y="6388100"/>
            <a:ext cx="99377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2" name="Titre 1"/>
          <p:cNvSpPr>
            <a:spLocks noGrp="1"/>
          </p:cNvSpPr>
          <p:nvPr>
            <p:ph type="title"/>
          </p:nvPr>
        </p:nvSpPr>
        <p:spPr>
          <a:xfrm>
            <a:off x="3375422" y="5029200"/>
            <a:ext cx="6600825" cy="1219200"/>
          </a:xfrm>
        </p:spPr>
        <p:txBody>
          <a:bodyPr anchor="t">
            <a:noAutofit/>
          </a:bodyPr>
          <a:lstStyle>
            <a:lvl1pPr algn="l">
              <a:buNone/>
              <a:defRPr sz="2400" b="1">
                <a:solidFill>
                  <a:schemeClr val="tx2"/>
                </a:solidFill>
              </a:defRPr>
            </a:lvl1pPr>
          </a:lstStyle>
          <a:p>
            <a:r>
              <a:rPr lang="fr-FR" smtClean="0"/>
              <a:t>Cliquez et modifiez le titre</a:t>
            </a:r>
            <a:endParaRPr lang="en-US"/>
          </a:p>
        </p:txBody>
      </p:sp>
      <p:sp>
        <p:nvSpPr>
          <p:cNvPr id="3" name="Espace réservé pour une image  2"/>
          <p:cNvSpPr>
            <a:spLocks noGrp="1"/>
          </p:cNvSpPr>
          <p:nvPr>
            <p:ph type="pic" idx="1"/>
          </p:nvPr>
        </p:nvSpPr>
        <p:spPr>
          <a:xfrm>
            <a:off x="3375422" y="609600"/>
            <a:ext cx="6600825" cy="4267200"/>
          </a:xfrm>
        </p:spPr>
        <p:txBody>
          <a:bodyPr>
            <a:normAutofit/>
          </a:bodyPr>
          <a:lstStyle>
            <a:lvl1pPr marL="0" indent="0">
              <a:buNone/>
              <a:defRPr sz="3200"/>
            </a:lvl1pPr>
          </a:lstStyle>
          <a:p>
            <a:pPr lvl="0"/>
            <a:r>
              <a:rPr lang="fr-FR" noProof="0" smtClean="0"/>
              <a:t>Faire glisser l'image vers l'espace réservé ou cliquer sur l'icône pour l'ajouter</a:t>
            </a:r>
            <a:endParaRPr lang="en-US" noProof="0" dirty="0"/>
          </a:p>
        </p:txBody>
      </p:sp>
      <p:sp>
        <p:nvSpPr>
          <p:cNvPr id="4" name="Espace réservé du texte 3"/>
          <p:cNvSpPr>
            <a:spLocks noGrp="1"/>
          </p:cNvSpPr>
          <p:nvPr>
            <p:ph type="body" sz="half" idx="2"/>
          </p:nvPr>
        </p:nvSpPr>
        <p:spPr>
          <a:xfrm>
            <a:off x="428625" y="990600"/>
            <a:ext cx="2743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543050" y="312738"/>
            <a:ext cx="514350" cy="441325"/>
          </a:xfrm>
        </p:spPr>
        <p:txBody>
          <a:bodyPr/>
          <a:lstStyle>
            <a:lvl1pPr>
              <a:defRPr/>
            </a:lvl1pPr>
          </a:lstStyle>
          <a:p>
            <a:pPr>
              <a:defRPr/>
            </a:pPr>
            <a:fld id="{088A02E0-6FAB-4B1C-BCCE-D8E93D467158}" type="slidenum">
              <a:rPr lang="fr-FR"/>
              <a:pPr>
                <a:defRPr/>
              </a:pPr>
              <a:t>‹N°›</a:t>
            </a:fld>
            <a:endParaRPr lang="fr-FR"/>
          </a:p>
        </p:txBody>
      </p:sp>
      <p:sp>
        <p:nvSpPr>
          <p:cNvPr id="17" name="Espace réservé de la date 4"/>
          <p:cNvSpPr>
            <a:spLocks noGrp="1"/>
          </p:cNvSpPr>
          <p:nvPr>
            <p:ph type="dt" sz="half" idx="11"/>
          </p:nvPr>
        </p:nvSpPr>
        <p:spPr>
          <a:xfrm>
            <a:off x="6511925" y="6405563"/>
            <a:ext cx="3425825" cy="365125"/>
          </a:xfrm>
        </p:spPr>
        <p:txBody>
          <a:bodyPr/>
          <a:lstStyle>
            <a:lvl1pPr>
              <a:defRPr/>
            </a:lvl1pPr>
          </a:lstStyle>
          <a:p>
            <a:pPr>
              <a:defRPr/>
            </a:pPr>
            <a:fld id="{4D6B30E4-C6EB-4E07-B728-E8007E99A691}" type="datetimeFigureOut">
              <a:rPr lang="fr-FR"/>
              <a:pPr>
                <a:defRPr/>
              </a:pPr>
              <a:t>26/04/2012</a:t>
            </a:fld>
            <a:endParaRPr lang="fr-FR"/>
          </a:p>
        </p:txBody>
      </p:sp>
      <p:sp>
        <p:nvSpPr>
          <p:cNvPr id="18" name="Espace réservé du pied de page 5"/>
          <p:cNvSpPr>
            <a:spLocks noGrp="1"/>
          </p:cNvSpPr>
          <p:nvPr>
            <p:ph type="ftr" sz="quarter" idx="12"/>
          </p:nvPr>
        </p:nvSpPr>
        <p:spPr>
          <a:xfrm>
            <a:off x="339725" y="6410325"/>
            <a:ext cx="4032250" cy="366713"/>
          </a:xfrm>
        </p:spPr>
        <p:txBody>
          <a:bodyPr/>
          <a:lstStyle>
            <a:lvl1pPr>
              <a:defRPr/>
            </a:lvl1pPr>
          </a:lstStyle>
          <a:p>
            <a:pPr>
              <a:defRPr/>
            </a:pPr>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3C016580-1115-4955-BF6D-D5291FC1FD8D}" type="datetimeFigureOut">
              <a:rPr lang="fr-FR"/>
              <a:pPr>
                <a:defRPr/>
              </a:pPr>
              <a:t>26/04/2012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41D78F6-BCA4-49FD-AD14-0712C8A5DFCB}"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5" name="Rectangle 7"/>
          <p:cNvSpPr>
            <a:spLocks noChangeArrowheads="1"/>
          </p:cNvSpPr>
          <p:nvPr/>
        </p:nvSpPr>
        <p:spPr bwMode="white">
          <a:xfrm>
            <a:off x="7886700" y="0"/>
            <a:ext cx="24003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6" name="Rectangle 8"/>
          <p:cNvSpPr>
            <a:spLocks noChangeArrowheads="1"/>
          </p:cNvSpPr>
          <p:nvPr/>
        </p:nvSpPr>
        <p:spPr bwMode="white">
          <a:xfrm>
            <a:off x="0" y="0"/>
            <a:ext cx="10287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7" name="Rectangle 9"/>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8" name="Rectangle 10"/>
          <p:cNvSpPr>
            <a:spLocks noChangeArrowheads="1"/>
          </p:cNvSpPr>
          <p:nvPr/>
        </p:nvSpPr>
        <p:spPr bwMode="auto">
          <a:xfrm>
            <a:off x="165100" y="6391275"/>
            <a:ext cx="993616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9" name="Rectangle 11"/>
          <p:cNvSpPr>
            <a:spLocks noChangeArrowheads="1"/>
          </p:cNvSpPr>
          <p:nvPr/>
        </p:nvSpPr>
        <p:spPr bwMode="auto">
          <a:xfrm>
            <a:off x="171450" y="155575"/>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solidFill>
                <a:prstClr val="black"/>
              </a:solidFill>
              <a:latin typeface="+mn-lt"/>
            </a:endParaRPr>
          </a:p>
        </p:txBody>
      </p:sp>
      <p:sp>
        <p:nvSpPr>
          <p:cNvPr id="10" name="Connecteur droit 12"/>
          <p:cNvSpPr>
            <a:spLocks noChangeShapeType="1"/>
          </p:cNvSpPr>
          <p:nvPr/>
        </p:nvSpPr>
        <p:spPr bwMode="auto">
          <a:xfrm rot="5400000">
            <a:off x="4914900"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1" name="Ellipse 13"/>
          <p:cNvSpPr/>
          <p:nvPr/>
        </p:nvSpPr>
        <p:spPr>
          <a:xfrm>
            <a:off x="7694613" y="2925763"/>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2" name="Ellipse 14"/>
          <p:cNvSpPr/>
          <p:nvPr/>
        </p:nvSpPr>
        <p:spPr>
          <a:xfrm>
            <a:off x="7800975" y="3021013"/>
            <a:ext cx="4730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3" name="Espace réservé du texte vertical 2"/>
          <p:cNvSpPr>
            <a:spLocks noGrp="1"/>
          </p:cNvSpPr>
          <p:nvPr>
            <p:ph type="body" orient="vert" idx="1"/>
          </p:nvPr>
        </p:nvSpPr>
        <p:spPr>
          <a:xfrm>
            <a:off x="342900" y="304800"/>
            <a:ext cx="7372350" cy="582136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8315325" y="304802"/>
            <a:ext cx="1628775" cy="5851525"/>
          </a:xfrm>
        </p:spPr>
        <p:txBody>
          <a:bodyPr vert="eaVert"/>
          <a:lstStyle/>
          <a:p>
            <a:r>
              <a:rPr lang="fr-FR" smtClean="0"/>
              <a:t>Cliquez et modifiez le titre</a:t>
            </a:r>
            <a:endParaRPr lang="en-US"/>
          </a:p>
        </p:txBody>
      </p:sp>
      <p:sp>
        <p:nvSpPr>
          <p:cNvPr id="13" name="Espace réservé du numéro de diapositive 5"/>
          <p:cNvSpPr>
            <a:spLocks noGrp="1"/>
          </p:cNvSpPr>
          <p:nvPr>
            <p:ph type="sldNum" sz="quarter" idx="10"/>
          </p:nvPr>
        </p:nvSpPr>
        <p:spPr>
          <a:xfrm>
            <a:off x="7780338" y="3009900"/>
            <a:ext cx="514350" cy="441325"/>
          </a:xfrm>
        </p:spPr>
        <p:txBody>
          <a:bodyPr/>
          <a:lstStyle>
            <a:lvl1pPr>
              <a:defRPr/>
            </a:lvl1pPr>
          </a:lstStyle>
          <a:p>
            <a:pPr>
              <a:defRPr/>
            </a:pPr>
            <a:fld id="{15ECB44E-FF70-4C45-89FB-DFC26BC3F610}" type="slidenum">
              <a:rPr lang="fr-FR"/>
              <a:pPr>
                <a:defRPr/>
              </a:pPr>
              <a:t>‹N°›</a:t>
            </a:fld>
            <a:endParaRPr lang="fr-FR"/>
          </a:p>
        </p:txBody>
      </p:sp>
      <p:sp>
        <p:nvSpPr>
          <p:cNvPr id="14" name="Espace réservé de la date 3"/>
          <p:cNvSpPr>
            <a:spLocks noGrp="1"/>
          </p:cNvSpPr>
          <p:nvPr>
            <p:ph type="dt" sz="half" idx="11"/>
          </p:nvPr>
        </p:nvSpPr>
        <p:spPr/>
        <p:txBody>
          <a:bodyPr/>
          <a:lstStyle>
            <a:lvl1pPr>
              <a:defRPr/>
            </a:lvl1pPr>
          </a:lstStyle>
          <a:p>
            <a:pPr>
              <a:defRPr/>
            </a:pPr>
            <a:fld id="{F86B19EA-70D3-49B4-BB77-BD3F9D9724A9}" type="datetimeFigureOut">
              <a:rPr lang="fr-FR"/>
              <a:pPr>
                <a:defRPr/>
              </a:pPr>
              <a:t>26/04/2012</a:t>
            </a:fld>
            <a:endParaRPr lang="fr-FR"/>
          </a:p>
        </p:txBody>
      </p:sp>
      <p:sp>
        <p:nvSpPr>
          <p:cNvPr id="15" name="Espace réservé du pied de page 4"/>
          <p:cNvSpPr>
            <a:spLocks noGrp="1"/>
          </p:cNvSpPr>
          <p:nvPr>
            <p:ph type="ftr" sz="quarter" idx="12"/>
          </p:nvPr>
        </p:nvSpPr>
        <p:spPr/>
        <p:txBody>
          <a:bodyPr/>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5" name="Connecteur droit 7"/>
          <p:cNvSpPr>
            <a:spLocks noChangeShapeType="1"/>
          </p:cNvSpPr>
          <p:nvPr/>
        </p:nvSpPr>
        <p:spPr bwMode="auto">
          <a:xfrm flipV="1">
            <a:off x="51339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2" name="Titre 1"/>
          <p:cNvSpPr>
            <a:spLocks noGrp="1"/>
          </p:cNvSpPr>
          <p:nvPr>
            <p:ph type="title"/>
          </p:nvPr>
        </p:nvSpPr>
        <p:spPr>
          <a:xfrm>
            <a:off x="339471" y="228600"/>
            <a:ext cx="9601200" cy="758952"/>
          </a:xfrm>
        </p:spPr>
        <p:txBody>
          <a:bodyPr/>
          <a:lstStyle/>
          <a:p>
            <a:r>
              <a:rPr lang="fr-FR" smtClean="0"/>
              <a:t>Cliquez et modifiez le titre</a:t>
            </a:r>
            <a:endParaRPr lang="en-US"/>
          </a:p>
        </p:txBody>
      </p:sp>
      <p:sp>
        <p:nvSpPr>
          <p:cNvPr id="10" name="Espace réservé du contenu 9"/>
          <p:cNvSpPr>
            <a:spLocks noGrp="1"/>
          </p:cNvSpPr>
          <p:nvPr>
            <p:ph sz="half" idx="1"/>
          </p:nvPr>
        </p:nvSpPr>
        <p:spPr>
          <a:xfrm>
            <a:off x="339471" y="1371600"/>
            <a:ext cx="4543425"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5400675" y="1371600"/>
            <a:ext cx="4543425"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6515100" y="6410325"/>
            <a:ext cx="3425825" cy="365125"/>
          </a:xfrm>
        </p:spPr>
        <p:txBody>
          <a:bodyPr/>
          <a:lstStyle>
            <a:lvl1pPr>
              <a:defRPr/>
            </a:lvl1pPr>
          </a:lstStyle>
          <a:p>
            <a:pPr>
              <a:defRPr/>
            </a:pPr>
            <a:fld id="{B11FC7FB-7BA7-44D2-A5F7-CA08DAF58059}" type="datetimeFigureOut">
              <a:rPr lang="en-US"/>
              <a:pPr>
                <a:defRPr/>
              </a:pPr>
              <a:t>4/26/2012</a:t>
            </a:fld>
            <a:endParaRPr lang="en-US"/>
          </a:p>
        </p:txBody>
      </p:sp>
      <p:sp>
        <p:nvSpPr>
          <p:cNvPr id="7" name="Espace réservé du pied de page 5"/>
          <p:cNvSpPr>
            <a:spLocks noGrp="1"/>
          </p:cNvSpPr>
          <p:nvPr>
            <p:ph type="ftr" sz="quarter" idx="11"/>
          </p:nvPr>
        </p:nvSpPr>
        <p:spPr/>
        <p:txBody>
          <a:bodyPr/>
          <a:lstStyle>
            <a:lvl1pPr>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C8F8E7CB-B1C1-49A6-B057-9AA6BA3E7ECA}"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7" name="Connecteur droit 9"/>
          <p:cNvSpPr>
            <a:spLocks noChangeShapeType="1"/>
          </p:cNvSpPr>
          <p:nvPr/>
        </p:nvSpPr>
        <p:spPr bwMode="auto">
          <a:xfrm flipV="1">
            <a:off x="51435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8" name="Rectangle 19"/>
          <p:cNvSpPr>
            <a:spLocks noChangeArrowheads="1"/>
          </p:cNvSpPr>
          <p:nvPr/>
        </p:nvSpPr>
        <p:spPr bwMode="white">
          <a:xfrm>
            <a:off x="0" y="0"/>
            <a:ext cx="10287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9" name="Rectangle 18"/>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0" name="Rectangle 20"/>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1" name="Rectangle 21"/>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2" name="Rectangle 10"/>
          <p:cNvSpPr/>
          <p:nvPr/>
        </p:nvSpPr>
        <p:spPr>
          <a:xfrm>
            <a:off x="171450" y="1371600"/>
            <a:ext cx="99377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3" name="Rectangle 12"/>
          <p:cNvSpPr>
            <a:spLocks noChangeArrowheads="1"/>
          </p:cNvSpPr>
          <p:nvPr/>
        </p:nvSpPr>
        <p:spPr bwMode="auto">
          <a:xfrm>
            <a:off x="163513" y="6391275"/>
            <a:ext cx="99377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4" name="Connecteur droit 14"/>
          <p:cNvSpPr>
            <a:spLocks noChangeShapeType="1"/>
          </p:cNvSpPr>
          <p:nvPr/>
        </p:nvSpPr>
        <p:spPr bwMode="auto">
          <a:xfrm>
            <a:off x="171450" y="1279525"/>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5" name="Rectangle 17"/>
          <p:cNvSpPr>
            <a:spLocks noChangeArrowheads="1"/>
          </p:cNvSpPr>
          <p:nvPr/>
        </p:nvSpPr>
        <p:spPr bwMode="auto">
          <a:xfrm>
            <a:off x="171450" y="155575"/>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latin typeface="+mn-lt"/>
            </a:endParaRPr>
          </a:p>
        </p:txBody>
      </p:sp>
      <p:sp>
        <p:nvSpPr>
          <p:cNvPr id="16" name="Ellipse 24"/>
          <p:cNvSpPr/>
          <p:nvPr/>
        </p:nvSpPr>
        <p:spPr>
          <a:xfrm>
            <a:off x="4800600" y="955675"/>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7" name="Ellipse 26"/>
          <p:cNvSpPr/>
          <p:nvPr/>
        </p:nvSpPr>
        <p:spPr>
          <a:xfrm>
            <a:off x="4906963" y="1050925"/>
            <a:ext cx="4730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3" name="Espace réservé du texte 2"/>
          <p:cNvSpPr>
            <a:spLocks noGrp="1"/>
          </p:cNvSpPr>
          <p:nvPr>
            <p:ph type="body" idx="1"/>
          </p:nvPr>
        </p:nvSpPr>
        <p:spPr>
          <a:xfrm>
            <a:off x="339471" y="1524000"/>
            <a:ext cx="4545212"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5390247" y="1524000"/>
            <a:ext cx="4546997"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39471" y="2471383"/>
            <a:ext cx="4546854" cy="381840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5400675" y="2471383"/>
            <a:ext cx="4543425" cy="382219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et modifiez le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FB59866B-7BA6-44B2-A066-B408AC8E6D60}" type="datetimeFigureOut">
              <a:rPr lang="fr-FR"/>
              <a:pPr>
                <a:defRPr/>
              </a:pPr>
              <a:t>26/04/2012</a:t>
            </a:fld>
            <a:endParaRPr lang="fr-FR"/>
          </a:p>
        </p:txBody>
      </p:sp>
      <p:sp>
        <p:nvSpPr>
          <p:cNvPr id="19" name="Espace réservé du pied de page 7"/>
          <p:cNvSpPr>
            <a:spLocks noGrp="1"/>
          </p:cNvSpPr>
          <p:nvPr>
            <p:ph type="ftr" sz="quarter" idx="11"/>
          </p:nvPr>
        </p:nvSpPr>
        <p:spPr>
          <a:xfrm>
            <a:off x="342900" y="6410325"/>
            <a:ext cx="4029075" cy="365125"/>
          </a:xfrm>
        </p:spPr>
        <p:txBody>
          <a:bodyPr/>
          <a:lstStyle>
            <a:lvl1pPr>
              <a:defRPr/>
            </a:lvl1pPr>
          </a:lstStyle>
          <a:p>
            <a:pPr>
              <a:defRPr/>
            </a:pPr>
            <a:endParaRPr lang="fr-FR"/>
          </a:p>
        </p:txBody>
      </p:sp>
      <p:sp>
        <p:nvSpPr>
          <p:cNvPr id="20" name="Espace réservé du numéro de diapositive 8"/>
          <p:cNvSpPr>
            <a:spLocks noGrp="1"/>
          </p:cNvSpPr>
          <p:nvPr>
            <p:ph type="sldNum" sz="quarter" idx="12"/>
          </p:nvPr>
        </p:nvSpPr>
        <p:spPr>
          <a:xfrm>
            <a:off x="4886325" y="1042988"/>
            <a:ext cx="514350" cy="441325"/>
          </a:xfrm>
        </p:spPr>
        <p:txBody>
          <a:bodyPr/>
          <a:lstStyle>
            <a:lvl1pPr algn="ctr">
              <a:defRPr smtClean="0"/>
            </a:lvl1pPr>
          </a:lstStyle>
          <a:p>
            <a:pPr>
              <a:defRPr/>
            </a:pPr>
            <a:fld id="{B217D644-41DF-4055-95FD-6ADAFF4CC3F5}"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2"/>
          <p:cNvSpPr>
            <a:spLocks noGrp="1"/>
          </p:cNvSpPr>
          <p:nvPr>
            <p:ph type="dt" sz="half" idx="10"/>
          </p:nvPr>
        </p:nvSpPr>
        <p:spPr/>
        <p:txBody>
          <a:bodyPr/>
          <a:lstStyle>
            <a:lvl1pPr>
              <a:defRPr/>
            </a:lvl1pPr>
          </a:lstStyle>
          <a:p>
            <a:pPr>
              <a:defRPr/>
            </a:pPr>
            <a:fld id="{99B847F0-6E3B-4B63-9E46-B792C23F7CF4}" type="datetimeFigureOut">
              <a:rPr lang="en-US"/>
              <a:pPr>
                <a:defRPr/>
              </a:pPr>
              <a:t>4/26/2012</a:t>
            </a:fld>
            <a:endParaRPr lang="en-US"/>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886325" y="1036638"/>
            <a:ext cx="514350" cy="441325"/>
          </a:xfrm>
        </p:spPr>
        <p:txBody>
          <a:bodyPr/>
          <a:lstStyle>
            <a:lvl1pPr>
              <a:defRPr/>
            </a:lvl1pPr>
          </a:lstStyle>
          <a:p>
            <a:pPr>
              <a:defRPr/>
            </a:pPr>
            <a:fld id="{04D923CB-C0D9-465E-BF0E-0208D82D0CF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3" name="Rectangle 7"/>
          <p:cNvSpPr>
            <a:spLocks noChangeArrowheads="1"/>
          </p:cNvSpPr>
          <p:nvPr/>
        </p:nvSpPr>
        <p:spPr bwMode="white">
          <a:xfrm>
            <a:off x="0" y="0"/>
            <a:ext cx="10287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4" name="Rectangle 9"/>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5" name="Rectangle 8"/>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6" name="Rectangle 4"/>
          <p:cNvSpPr>
            <a:spLocks noChangeArrowheads="1"/>
          </p:cNvSpPr>
          <p:nvPr/>
        </p:nvSpPr>
        <p:spPr bwMode="auto">
          <a:xfrm>
            <a:off x="165100" y="6391275"/>
            <a:ext cx="993616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7" name="Rectangle 5"/>
          <p:cNvSpPr>
            <a:spLocks noChangeArrowheads="1"/>
          </p:cNvSpPr>
          <p:nvPr/>
        </p:nvSpPr>
        <p:spPr bwMode="auto">
          <a:xfrm>
            <a:off x="171450" y="158750"/>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latin typeface="+mn-lt"/>
            </a:endParaRPr>
          </a:p>
        </p:txBody>
      </p:sp>
      <p:sp>
        <p:nvSpPr>
          <p:cNvPr id="8" name="Espace réservé de la date 1"/>
          <p:cNvSpPr>
            <a:spLocks noGrp="1"/>
          </p:cNvSpPr>
          <p:nvPr>
            <p:ph type="dt" sz="half" idx="10"/>
          </p:nvPr>
        </p:nvSpPr>
        <p:spPr/>
        <p:txBody>
          <a:bodyPr/>
          <a:lstStyle>
            <a:lvl1pPr>
              <a:defRPr/>
            </a:lvl1pPr>
          </a:lstStyle>
          <a:p>
            <a:pPr>
              <a:defRPr/>
            </a:pPr>
            <a:fld id="{6F7B1884-5F06-464A-9310-E366188FC8C4}" type="datetimeFigureOut">
              <a:rPr lang="fr-FR"/>
              <a:pPr>
                <a:defRPr/>
              </a:pPr>
              <a:t>26/04/2012</a:t>
            </a:fld>
            <a:endParaRPr lang="fr-FR"/>
          </a:p>
        </p:txBody>
      </p:sp>
      <p:sp>
        <p:nvSpPr>
          <p:cNvPr id="9" name="Espace réservé du pied de page 2"/>
          <p:cNvSpPr>
            <a:spLocks noGrp="1"/>
          </p:cNvSpPr>
          <p:nvPr>
            <p:ph type="ftr" sz="quarter" idx="11"/>
          </p:nvPr>
        </p:nvSpPr>
        <p:spPr/>
        <p:txBody>
          <a:bodyPr/>
          <a:lstStyle>
            <a:lvl1pPr>
              <a:defRPr/>
            </a:lvl1pPr>
          </a:lstStyle>
          <a:p>
            <a:pPr>
              <a:defRPr/>
            </a:pPr>
            <a:endParaRPr lang="fr-FR"/>
          </a:p>
        </p:txBody>
      </p:sp>
      <p:sp>
        <p:nvSpPr>
          <p:cNvPr id="10" name="Espace réservé du numéro de diapositive 3"/>
          <p:cNvSpPr>
            <a:spLocks noGrp="1"/>
          </p:cNvSpPr>
          <p:nvPr>
            <p:ph type="sldNum" sz="quarter" idx="12"/>
          </p:nvPr>
        </p:nvSpPr>
        <p:spPr>
          <a:xfrm>
            <a:off x="4800600" y="6324600"/>
            <a:ext cx="685800" cy="441325"/>
          </a:xfrm>
        </p:spPr>
        <p:txBody>
          <a:bodyPr/>
          <a:lstStyle>
            <a:lvl1pPr>
              <a:defRPr smtClean="0">
                <a:solidFill>
                  <a:srgbClr val="FFFFFF"/>
                </a:solidFill>
              </a:defRPr>
            </a:lvl1pPr>
          </a:lstStyle>
          <a:p>
            <a:pPr>
              <a:defRPr/>
            </a:pPr>
            <a:fld id="{6F4FFE2C-45E4-435E-951B-0752CC24C62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18"/>
          <p:cNvSpPr>
            <a:spLocks noChangeArrowheads="1"/>
          </p:cNvSpPr>
          <p:nvPr/>
        </p:nvSpPr>
        <p:spPr bwMode="auto">
          <a:xfrm>
            <a:off x="171450" y="152400"/>
            <a:ext cx="99377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6"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8" name="Rectangle 15"/>
          <p:cNvSpPr>
            <a:spLocks noChangeArrowheads="1"/>
          </p:cNvSpPr>
          <p:nvPr/>
        </p:nvSpPr>
        <p:spPr bwMode="white">
          <a:xfrm>
            <a:off x="0" y="0"/>
            <a:ext cx="10287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9" name="Rectangle 16"/>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0" name="Rectangle 12"/>
          <p:cNvSpPr/>
          <p:nvPr/>
        </p:nvSpPr>
        <p:spPr>
          <a:xfrm>
            <a:off x="171450" y="609600"/>
            <a:ext cx="30861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1" name="Rectangle 7"/>
          <p:cNvSpPr>
            <a:spLocks noChangeArrowheads="1"/>
          </p:cNvSpPr>
          <p:nvPr/>
        </p:nvSpPr>
        <p:spPr bwMode="auto">
          <a:xfrm>
            <a:off x="171450" y="152400"/>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latin typeface="+mn-lt"/>
            </a:endParaRPr>
          </a:p>
        </p:txBody>
      </p:sp>
      <p:sp>
        <p:nvSpPr>
          <p:cNvPr id="12" name="Connecteur droit 8"/>
          <p:cNvSpPr>
            <a:spLocks noChangeShapeType="1"/>
          </p:cNvSpPr>
          <p:nvPr/>
        </p:nvSpPr>
        <p:spPr bwMode="auto">
          <a:xfrm>
            <a:off x="171450" y="533400"/>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3" name="Ellipse 9"/>
          <p:cNvSpPr/>
          <p:nvPr/>
        </p:nvSpPr>
        <p:spPr>
          <a:xfrm>
            <a:off x="1457325" y="22860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4" name="Ellipse 10"/>
          <p:cNvSpPr/>
          <p:nvPr/>
        </p:nvSpPr>
        <p:spPr>
          <a:xfrm>
            <a:off x="1563688" y="323850"/>
            <a:ext cx="4730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5" name="Rectangle 20"/>
          <p:cNvSpPr>
            <a:spLocks noChangeArrowheads="1"/>
          </p:cNvSpPr>
          <p:nvPr/>
        </p:nvSpPr>
        <p:spPr bwMode="auto">
          <a:xfrm>
            <a:off x="168275" y="6388100"/>
            <a:ext cx="99377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2" name="Titre 1"/>
          <p:cNvSpPr>
            <a:spLocks noGrp="1"/>
          </p:cNvSpPr>
          <p:nvPr>
            <p:ph type="title"/>
          </p:nvPr>
        </p:nvSpPr>
        <p:spPr>
          <a:xfrm>
            <a:off x="428625" y="914400"/>
            <a:ext cx="2657475" cy="990600"/>
          </a:xfrm>
        </p:spPr>
        <p:txBody>
          <a:bodyPr>
            <a:noAutofit/>
          </a:bodyPr>
          <a:lstStyle>
            <a:lvl1pPr algn="l">
              <a:buNone/>
              <a:defRPr sz="2200" b="1">
                <a:solidFill>
                  <a:srgbClr val="FFFFFF"/>
                </a:solidFill>
              </a:defRPr>
            </a:lvl1pPr>
          </a:lstStyle>
          <a:p>
            <a:r>
              <a:rPr lang="fr-FR" smtClean="0"/>
              <a:t>Cliquez et modifiez le titre</a:t>
            </a:r>
            <a:endParaRPr lang="en-US"/>
          </a:p>
        </p:txBody>
      </p:sp>
      <p:sp>
        <p:nvSpPr>
          <p:cNvPr id="3" name="Espace réservé du texte 2"/>
          <p:cNvSpPr>
            <a:spLocks noGrp="1"/>
          </p:cNvSpPr>
          <p:nvPr>
            <p:ph type="body" idx="2"/>
          </p:nvPr>
        </p:nvSpPr>
        <p:spPr>
          <a:xfrm>
            <a:off x="428625" y="1981201"/>
            <a:ext cx="2657475"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514725" y="685800"/>
            <a:ext cx="6343650" cy="541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543050" y="312738"/>
            <a:ext cx="514350" cy="441325"/>
          </a:xfrm>
        </p:spPr>
        <p:txBody>
          <a:bodyPr/>
          <a:lstStyle>
            <a:lvl1pPr>
              <a:defRPr smtClean="0">
                <a:solidFill>
                  <a:schemeClr val="accent3">
                    <a:shade val="75000"/>
                  </a:schemeClr>
                </a:solidFill>
              </a:defRPr>
            </a:lvl1pPr>
          </a:lstStyle>
          <a:p>
            <a:pPr>
              <a:defRPr/>
            </a:pPr>
            <a:fld id="{627DF412-15E0-442A-A2AB-24D3234E16C4}" type="slidenum">
              <a:rPr lang="en-US"/>
              <a:pPr>
                <a:defRPr/>
              </a:pPr>
              <a:t>‹N°›</a:t>
            </a:fld>
            <a:endParaRPr lang="en-US"/>
          </a:p>
        </p:txBody>
      </p:sp>
      <p:sp>
        <p:nvSpPr>
          <p:cNvPr id="17" name="Espace réservé de la date 4"/>
          <p:cNvSpPr>
            <a:spLocks noGrp="1"/>
          </p:cNvSpPr>
          <p:nvPr>
            <p:ph type="dt" sz="half" idx="11"/>
          </p:nvPr>
        </p:nvSpPr>
        <p:spPr/>
        <p:txBody>
          <a:bodyPr/>
          <a:lstStyle>
            <a:lvl1pPr>
              <a:defRPr/>
            </a:lvl1pPr>
          </a:lstStyle>
          <a:p>
            <a:pPr>
              <a:defRPr/>
            </a:pPr>
            <a:fld id="{13649FD9-0671-45FC-9B36-EEEE42F3B233}" type="datetimeFigureOut">
              <a:rPr lang="en-US"/>
              <a:pPr>
                <a:defRPr/>
              </a:pPr>
              <a:t>4/26/2012</a:t>
            </a:fld>
            <a:endParaRPr lang="en-US"/>
          </a:p>
        </p:txBody>
      </p:sp>
      <p:sp>
        <p:nvSpPr>
          <p:cNvPr id="18" name="Espace réservé du pied de page 5"/>
          <p:cNvSpPr>
            <a:spLocks noGrp="1"/>
          </p:cNvSpPr>
          <p:nvPr>
            <p:ph type="ftr" sz="quarter" idx="12"/>
          </p:nvPr>
        </p:nvSpPr>
        <p:spPr>
          <a:xfrm>
            <a:off x="339725" y="6410325"/>
            <a:ext cx="3805238" cy="366713"/>
          </a:xfrm>
        </p:spPr>
        <p:txBody>
          <a:bodyPr/>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20"/>
          <p:cNvSpPr>
            <a:spLocks noChangeShapeType="1"/>
          </p:cNvSpPr>
          <p:nvPr/>
        </p:nvSpPr>
        <p:spPr bwMode="auto">
          <a:xfrm>
            <a:off x="171450" y="533400"/>
            <a:ext cx="99377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6" name="Rectangle 18"/>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8" name="Rectangle 16"/>
          <p:cNvSpPr>
            <a:spLocks noChangeArrowheads="1"/>
          </p:cNvSpPr>
          <p:nvPr/>
        </p:nvSpPr>
        <p:spPr bwMode="white">
          <a:xfrm>
            <a:off x="0" y="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9"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71450" y="152400"/>
            <a:ext cx="99377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1" name="Rectangle 7"/>
          <p:cNvSpPr/>
          <p:nvPr/>
        </p:nvSpPr>
        <p:spPr>
          <a:xfrm>
            <a:off x="171450" y="609600"/>
            <a:ext cx="30861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2" name="Rectangle 14"/>
          <p:cNvSpPr>
            <a:spLocks noChangeArrowheads="1"/>
          </p:cNvSpPr>
          <p:nvPr/>
        </p:nvSpPr>
        <p:spPr bwMode="auto">
          <a:xfrm>
            <a:off x="171450" y="155575"/>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latin typeface="+mn-lt"/>
            </a:endParaRPr>
          </a:p>
        </p:txBody>
      </p:sp>
      <p:sp>
        <p:nvSpPr>
          <p:cNvPr id="13" name="Ellipse 11"/>
          <p:cNvSpPr/>
          <p:nvPr/>
        </p:nvSpPr>
        <p:spPr>
          <a:xfrm>
            <a:off x="1457325" y="22860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4" name="Ellipse 12"/>
          <p:cNvSpPr/>
          <p:nvPr/>
        </p:nvSpPr>
        <p:spPr>
          <a:xfrm>
            <a:off x="1563688" y="323850"/>
            <a:ext cx="4730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5" name="Rectangle 21"/>
          <p:cNvSpPr>
            <a:spLocks noChangeArrowheads="1"/>
          </p:cNvSpPr>
          <p:nvPr/>
        </p:nvSpPr>
        <p:spPr bwMode="auto">
          <a:xfrm>
            <a:off x="168275" y="6388100"/>
            <a:ext cx="99377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2" name="Titre 1"/>
          <p:cNvSpPr>
            <a:spLocks noGrp="1"/>
          </p:cNvSpPr>
          <p:nvPr>
            <p:ph type="title"/>
          </p:nvPr>
        </p:nvSpPr>
        <p:spPr>
          <a:xfrm>
            <a:off x="3375422" y="5029200"/>
            <a:ext cx="6600825" cy="1219200"/>
          </a:xfrm>
        </p:spPr>
        <p:txBody>
          <a:bodyPr anchor="t">
            <a:noAutofit/>
          </a:bodyPr>
          <a:lstStyle>
            <a:lvl1pPr algn="l">
              <a:buNone/>
              <a:defRPr sz="2400" b="1">
                <a:solidFill>
                  <a:schemeClr val="tx2"/>
                </a:solidFill>
              </a:defRPr>
            </a:lvl1pPr>
          </a:lstStyle>
          <a:p>
            <a:r>
              <a:rPr lang="fr-FR" smtClean="0"/>
              <a:t>Cliquez et modifiez le titre</a:t>
            </a:r>
            <a:endParaRPr lang="en-US"/>
          </a:p>
        </p:txBody>
      </p:sp>
      <p:sp>
        <p:nvSpPr>
          <p:cNvPr id="3" name="Espace réservé pour une image  2"/>
          <p:cNvSpPr>
            <a:spLocks noGrp="1"/>
          </p:cNvSpPr>
          <p:nvPr>
            <p:ph type="pic" idx="1"/>
          </p:nvPr>
        </p:nvSpPr>
        <p:spPr>
          <a:xfrm>
            <a:off x="3375422" y="609600"/>
            <a:ext cx="6600825" cy="4267200"/>
          </a:xfrm>
        </p:spPr>
        <p:txBody>
          <a:bodyPr>
            <a:normAutofit/>
          </a:bodyPr>
          <a:lstStyle>
            <a:lvl1pPr marL="0" indent="0">
              <a:buNone/>
              <a:defRPr sz="3200"/>
            </a:lvl1pPr>
          </a:lstStyle>
          <a:p>
            <a:pPr lvl="0"/>
            <a:r>
              <a:rPr lang="fr-FR" noProof="0" smtClean="0"/>
              <a:t>Faire glisser l'image vers l'espace réservé ou cliquer sur l'icône pour l'ajouter</a:t>
            </a:r>
            <a:endParaRPr lang="en-US" noProof="0" dirty="0"/>
          </a:p>
        </p:txBody>
      </p:sp>
      <p:sp>
        <p:nvSpPr>
          <p:cNvPr id="4" name="Espace réservé du texte 3"/>
          <p:cNvSpPr>
            <a:spLocks noGrp="1"/>
          </p:cNvSpPr>
          <p:nvPr>
            <p:ph type="body" sz="half" idx="2"/>
          </p:nvPr>
        </p:nvSpPr>
        <p:spPr>
          <a:xfrm>
            <a:off x="428625" y="990600"/>
            <a:ext cx="2743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543050" y="312738"/>
            <a:ext cx="514350" cy="441325"/>
          </a:xfrm>
        </p:spPr>
        <p:txBody>
          <a:bodyPr/>
          <a:lstStyle>
            <a:lvl1pPr>
              <a:defRPr/>
            </a:lvl1pPr>
          </a:lstStyle>
          <a:p>
            <a:pPr>
              <a:defRPr/>
            </a:pPr>
            <a:fld id="{1E8C34BE-4D52-4FBE-BDE9-8A0DCD866996}" type="slidenum">
              <a:rPr lang="fr-FR"/>
              <a:pPr>
                <a:defRPr/>
              </a:pPr>
              <a:t>‹N°›</a:t>
            </a:fld>
            <a:endParaRPr lang="fr-FR"/>
          </a:p>
        </p:txBody>
      </p:sp>
      <p:sp>
        <p:nvSpPr>
          <p:cNvPr id="17" name="Espace réservé de la date 4"/>
          <p:cNvSpPr>
            <a:spLocks noGrp="1"/>
          </p:cNvSpPr>
          <p:nvPr>
            <p:ph type="dt" sz="half" idx="11"/>
          </p:nvPr>
        </p:nvSpPr>
        <p:spPr>
          <a:xfrm>
            <a:off x="6511925" y="6405563"/>
            <a:ext cx="3425825" cy="365125"/>
          </a:xfrm>
        </p:spPr>
        <p:txBody>
          <a:bodyPr/>
          <a:lstStyle>
            <a:lvl1pPr>
              <a:defRPr/>
            </a:lvl1pPr>
          </a:lstStyle>
          <a:p>
            <a:pPr>
              <a:defRPr/>
            </a:pPr>
            <a:fld id="{8E2A2B26-5220-4B2B-8F06-0C6365E64892}" type="datetimeFigureOut">
              <a:rPr lang="fr-FR"/>
              <a:pPr>
                <a:defRPr/>
              </a:pPr>
              <a:t>26/04/2012</a:t>
            </a:fld>
            <a:endParaRPr lang="fr-FR"/>
          </a:p>
        </p:txBody>
      </p:sp>
      <p:sp>
        <p:nvSpPr>
          <p:cNvPr id="18" name="Espace réservé du pied de page 5"/>
          <p:cNvSpPr>
            <a:spLocks noGrp="1"/>
          </p:cNvSpPr>
          <p:nvPr>
            <p:ph type="ftr" sz="quarter" idx="12"/>
          </p:nvPr>
        </p:nvSpPr>
        <p:spPr>
          <a:xfrm>
            <a:off x="339725" y="6410325"/>
            <a:ext cx="4032250" cy="366713"/>
          </a:xfrm>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vmlDrawing" Target="../drawings/vmlDrawing1.v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10287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68275" y="6388100"/>
            <a:ext cx="99377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4" name="Espace réservé de la date 13"/>
          <p:cNvSpPr>
            <a:spLocks noGrp="1"/>
          </p:cNvSpPr>
          <p:nvPr>
            <p:ph type="dt" sz="half" idx="2"/>
          </p:nvPr>
        </p:nvSpPr>
        <p:spPr>
          <a:xfrm>
            <a:off x="6515100" y="6405563"/>
            <a:ext cx="3425825" cy="365125"/>
          </a:xfrm>
          <a:prstGeom prst="rect">
            <a:avLst/>
          </a:prstGeom>
        </p:spPr>
        <p:txBody>
          <a:bodyPr vert="horz"/>
          <a:lstStyle>
            <a:lvl1pPr algn="r" defTabSz="527517" eaLnBrk="1" fontAlgn="auto" latinLnBrk="0" hangingPunct="1">
              <a:spcBef>
                <a:spcPts val="0"/>
              </a:spcBef>
              <a:spcAft>
                <a:spcPts val="0"/>
              </a:spcAft>
              <a:defRPr kumimoji="0" sz="1400" smtClean="0">
                <a:solidFill>
                  <a:srgbClr val="FFFFFF"/>
                </a:solidFill>
                <a:latin typeface="+mn-lt"/>
              </a:defRPr>
            </a:lvl1pPr>
          </a:lstStyle>
          <a:p>
            <a:pPr>
              <a:defRPr/>
            </a:pPr>
            <a:fld id="{DF9187C3-259D-46F7-8F7E-FFA37262DE82}" type="datetimeFigureOut">
              <a:rPr lang="en-US"/>
              <a:pPr>
                <a:defRPr/>
              </a:pPr>
              <a:t>4/26/2012</a:t>
            </a:fld>
            <a:endParaRPr lang="en-US"/>
          </a:p>
        </p:txBody>
      </p:sp>
      <p:sp>
        <p:nvSpPr>
          <p:cNvPr id="3" name="Espace réservé du pied de page 2"/>
          <p:cNvSpPr>
            <a:spLocks noGrp="1"/>
          </p:cNvSpPr>
          <p:nvPr>
            <p:ph type="ftr" sz="quarter" idx="3"/>
          </p:nvPr>
        </p:nvSpPr>
        <p:spPr>
          <a:xfrm>
            <a:off x="342900" y="6410325"/>
            <a:ext cx="4029075" cy="366713"/>
          </a:xfrm>
          <a:prstGeom prst="rect">
            <a:avLst/>
          </a:prstGeom>
        </p:spPr>
        <p:txBody>
          <a:bodyPr vert="horz"/>
          <a:lstStyle>
            <a:lvl1pPr algn="l" defTabSz="527517" eaLnBrk="1" fontAlgn="auto" latinLnBrk="0" hangingPunct="1">
              <a:spcBef>
                <a:spcPts val="0"/>
              </a:spcBef>
              <a:spcAft>
                <a:spcPts val="0"/>
              </a:spcAft>
              <a:defRPr kumimoji="0" sz="1200">
                <a:solidFill>
                  <a:srgbClr val="FFFFFF"/>
                </a:solidFill>
                <a:latin typeface="+mn-lt"/>
              </a:defRPr>
            </a:lvl1pPr>
          </a:lstStyle>
          <a:p>
            <a:pPr>
              <a:defRPr/>
            </a:pPr>
            <a:endParaRPr lang="fr-FR"/>
          </a:p>
        </p:txBody>
      </p:sp>
      <p:sp>
        <p:nvSpPr>
          <p:cNvPr id="8" name="Rectangle 7"/>
          <p:cNvSpPr>
            <a:spLocks noChangeArrowheads="1"/>
          </p:cNvSpPr>
          <p:nvPr/>
        </p:nvSpPr>
        <p:spPr bwMode="auto">
          <a:xfrm>
            <a:off x="171450" y="155575"/>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latin typeface="+mn-lt"/>
            </a:endParaRPr>
          </a:p>
        </p:txBody>
      </p:sp>
      <p:sp>
        <p:nvSpPr>
          <p:cNvPr id="10" name="Connecteur droit 9"/>
          <p:cNvSpPr>
            <a:spLocks noChangeShapeType="1"/>
          </p:cNvSpPr>
          <p:nvPr/>
        </p:nvSpPr>
        <p:spPr bwMode="auto">
          <a:xfrm>
            <a:off x="171450" y="1276350"/>
            <a:ext cx="99377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latin typeface="+mn-lt"/>
            </a:endParaRPr>
          </a:p>
        </p:txBody>
      </p:sp>
      <p:sp>
        <p:nvSpPr>
          <p:cNvPr id="12" name="Ellipse 11"/>
          <p:cNvSpPr/>
          <p:nvPr/>
        </p:nvSpPr>
        <p:spPr>
          <a:xfrm>
            <a:off x="4800600" y="955675"/>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15" name="Ellipse 14"/>
          <p:cNvSpPr/>
          <p:nvPr/>
        </p:nvSpPr>
        <p:spPr>
          <a:xfrm>
            <a:off x="4906963" y="1050925"/>
            <a:ext cx="4730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p>
        </p:txBody>
      </p:sp>
      <p:sp>
        <p:nvSpPr>
          <p:cNvPr id="23" name="Espace réservé du numéro de diapositive 22"/>
          <p:cNvSpPr>
            <a:spLocks noGrp="1"/>
          </p:cNvSpPr>
          <p:nvPr>
            <p:ph type="sldNum" sz="quarter" idx="4"/>
          </p:nvPr>
        </p:nvSpPr>
        <p:spPr>
          <a:xfrm>
            <a:off x="4886325" y="1039813"/>
            <a:ext cx="514350" cy="441325"/>
          </a:xfrm>
          <a:prstGeom prst="rect">
            <a:avLst/>
          </a:prstGeom>
        </p:spPr>
        <p:txBody>
          <a:bodyPr vert="horz" lIns="45720" rIns="45720" anchor="ctr">
            <a:normAutofit/>
          </a:bodyPr>
          <a:lstStyle>
            <a:lvl1pPr algn="ctr" defTabSz="527517"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5CFE7926-5119-4015-9AC2-5AE3FB2AD3EF}" type="slidenum">
              <a:rPr lang="fr-FR"/>
              <a:pPr>
                <a:defRPr/>
              </a:pPr>
              <a:t>‹N°›</a:t>
            </a:fld>
            <a:endParaRPr lang="fr-FR"/>
          </a:p>
        </p:txBody>
      </p:sp>
      <p:sp>
        <p:nvSpPr>
          <p:cNvPr id="14350" name="Espace réservé du titre 21"/>
          <p:cNvSpPr>
            <a:spLocks noGrp="1"/>
          </p:cNvSpPr>
          <p:nvPr>
            <p:ph type="title"/>
          </p:nvPr>
        </p:nvSpPr>
        <p:spPr bwMode="auto">
          <a:xfrm>
            <a:off x="339725" y="228600"/>
            <a:ext cx="96012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et modifiez le titre</a:t>
            </a:r>
            <a:endParaRPr lang="en-US" smtClean="0"/>
          </a:p>
        </p:txBody>
      </p:sp>
      <p:sp>
        <p:nvSpPr>
          <p:cNvPr id="14351" name="Espace réservé du texte 12"/>
          <p:cNvSpPr>
            <a:spLocks noGrp="1"/>
          </p:cNvSpPr>
          <p:nvPr>
            <p:ph type="body" idx="1"/>
          </p:nvPr>
        </p:nvSpPr>
        <p:spPr bwMode="auto">
          <a:xfrm>
            <a:off x="339725" y="1524000"/>
            <a:ext cx="9601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79563" y="115888"/>
            <a:ext cx="8462962" cy="93662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40" name="Rectangle 3"/>
          <p:cNvSpPr>
            <a:spLocks noGrp="1" noChangeArrowheads="1"/>
          </p:cNvSpPr>
          <p:nvPr>
            <p:ph type="body" idx="1"/>
          </p:nvPr>
        </p:nvSpPr>
        <p:spPr bwMode="auto">
          <a:xfrm>
            <a:off x="514350" y="1341438"/>
            <a:ext cx="9571038"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grpSp>
        <p:nvGrpSpPr>
          <p:cNvPr id="1041" name="Group 19"/>
          <p:cNvGrpSpPr>
            <a:grpSpLocks/>
          </p:cNvGrpSpPr>
          <p:nvPr userDrawn="1"/>
        </p:nvGrpSpPr>
        <p:grpSpPr bwMode="auto">
          <a:xfrm>
            <a:off x="0" y="44450"/>
            <a:ext cx="1579563" cy="919163"/>
            <a:chOff x="0" y="28"/>
            <a:chExt cx="884" cy="579"/>
          </a:xfrm>
        </p:grpSpPr>
        <p:graphicFrame>
          <p:nvGraphicFramePr>
            <p:cNvPr id="1037" name="Object 13"/>
            <p:cNvGraphicFramePr>
              <a:graphicFrameLocks noChangeAspect="1"/>
            </p:cNvGraphicFramePr>
            <p:nvPr/>
          </p:nvGraphicFramePr>
          <p:xfrm>
            <a:off x="54" y="28"/>
            <a:ext cx="567" cy="426"/>
          </p:xfrm>
          <a:graphic>
            <a:graphicData uri="http://schemas.openxmlformats.org/presentationml/2006/ole">
              <p:oleObj spid="_x0000_s1037" name="Document Flash" r:id="rId14" imgW="2880000" imgH="2157480" progId="">
                <p:embed/>
              </p:oleObj>
            </a:graphicData>
          </a:graphic>
        </p:graphicFrame>
        <p:sp>
          <p:nvSpPr>
            <p:cNvPr id="1030" name="Text Box 21"/>
            <p:cNvSpPr txBox="1">
              <a:spLocks noChangeArrowheads="1"/>
            </p:cNvSpPr>
            <p:nvPr userDrawn="1"/>
          </p:nvSpPr>
          <p:spPr bwMode="auto">
            <a:xfrm>
              <a:off x="226" y="61"/>
              <a:ext cx="212" cy="233"/>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eaLnBrk="0" fontAlgn="base" hangingPunct="0">
                <a:spcBef>
                  <a:spcPct val="0"/>
                </a:spcBef>
                <a:spcAft>
                  <a:spcPct val="0"/>
                </a:spcAft>
                <a:defRPr>
                  <a:solidFill>
                    <a:schemeClr val="bg1"/>
                  </a:solidFill>
                  <a:latin typeface="Arial" charset="0"/>
                  <a:ea typeface="ＭＳ Ｐゴシック" charset="-128"/>
                </a:defRPr>
              </a:lvl6pPr>
              <a:lvl7pPr marL="2971800" indent="-228600" eaLnBrk="0" fontAlgn="base" hangingPunct="0">
                <a:spcBef>
                  <a:spcPct val="0"/>
                </a:spcBef>
                <a:spcAft>
                  <a:spcPct val="0"/>
                </a:spcAft>
                <a:defRPr>
                  <a:solidFill>
                    <a:schemeClr val="bg1"/>
                  </a:solidFill>
                  <a:latin typeface="Arial" charset="0"/>
                  <a:ea typeface="ＭＳ Ｐゴシック" charset="-128"/>
                </a:defRPr>
              </a:lvl7pPr>
              <a:lvl8pPr marL="3429000" indent="-228600" eaLnBrk="0" fontAlgn="base" hangingPunct="0">
                <a:spcBef>
                  <a:spcPct val="0"/>
                </a:spcBef>
                <a:spcAft>
                  <a:spcPct val="0"/>
                </a:spcAft>
                <a:defRPr>
                  <a:solidFill>
                    <a:schemeClr val="bg1"/>
                  </a:solidFill>
                  <a:latin typeface="Arial" charset="0"/>
                  <a:ea typeface="ＭＳ Ｐゴシック" charset="-128"/>
                </a:defRPr>
              </a:lvl8pPr>
              <a:lvl9pPr marL="3886200" indent="-228600" eaLnBrk="0" fontAlgn="base" hangingPunct="0">
                <a:spcBef>
                  <a:spcPct val="0"/>
                </a:spcBef>
                <a:spcAft>
                  <a:spcPct val="0"/>
                </a:spcAft>
                <a:defRPr>
                  <a:solidFill>
                    <a:schemeClr val="bg1"/>
                  </a:solidFill>
                  <a:latin typeface="Arial" charset="0"/>
                  <a:ea typeface="ＭＳ Ｐゴシック" charset="-128"/>
                </a:defRPr>
              </a:lvl9pPr>
            </a:lstStyle>
            <a:p>
              <a:pPr defTabSz="914400" eaLnBrk="1" hangingPunct="1">
                <a:defRPr/>
              </a:pPr>
              <a:r>
                <a:rPr lang="fr-FR" sz="1800" smtClean="0">
                  <a:solidFill>
                    <a:srgbClr val="BBE0E3"/>
                  </a:solidFill>
                  <a:latin typeface="Trebuchet MS" pitchFamily="34" charset="0"/>
                </a:rPr>
                <a:t>le</a:t>
              </a:r>
            </a:p>
          </p:txBody>
        </p:sp>
        <p:sp>
          <p:nvSpPr>
            <p:cNvPr id="1031" name="Text Box 22"/>
            <p:cNvSpPr txBox="1">
              <a:spLocks noChangeArrowheads="1"/>
            </p:cNvSpPr>
            <p:nvPr userDrawn="1"/>
          </p:nvSpPr>
          <p:spPr bwMode="auto">
            <a:xfrm>
              <a:off x="55" y="184"/>
              <a:ext cx="423" cy="174"/>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eaLnBrk="0" fontAlgn="base" hangingPunct="0">
                <a:spcBef>
                  <a:spcPct val="0"/>
                </a:spcBef>
                <a:spcAft>
                  <a:spcPct val="0"/>
                </a:spcAft>
                <a:defRPr>
                  <a:solidFill>
                    <a:schemeClr val="bg1"/>
                  </a:solidFill>
                  <a:latin typeface="Arial" charset="0"/>
                  <a:ea typeface="ＭＳ Ｐゴシック" charset="-128"/>
                </a:defRPr>
              </a:lvl6pPr>
              <a:lvl7pPr marL="2971800" indent="-228600" eaLnBrk="0" fontAlgn="base" hangingPunct="0">
                <a:spcBef>
                  <a:spcPct val="0"/>
                </a:spcBef>
                <a:spcAft>
                  <a:spcPct val="0"/>
                </a:spcAft>
                <a:defRPr>
                  <a:solidFill>
                    <a:schemeClr val="bg1"/>
                  </a:solidFill>
                  <a:latin typeface="Arial" charset="0"/>
                  <a:ea typeface="ＭＳ Ｐゴシック" charset="-128"/>
                </a:defRPr>
              </a:lvl7pPr>
              <a:lvl8pPr marL="3429000" indent="-228600" eaLnBrk="0" fontAlgn="base" hangingPunct="0">
                <a:spcBef>
                  <a:spcPct val="0"/>
                </a:spcBef>
                <a:spcAft>
                  <a:spcPct val="0"/>
                </a:spcAft>
                <a:defRPr>
                  <a:solidFill>
                    <a:schemeClr val="bg1"/>
                  </a:solidFill>
                  <a:latin typeface="Arial" charset="0"/>
                  <a:ea typeface="ＭＳ Ｐゴシック" charset="-128"/>
                </a:defRPr>
              </a:lvl8pPr>
              <a:lvl9pPr marL="3886200" indent="-228600" eaLnBrk="0" fontAlgn="base" hangingPunct="0">
                <a:spcBef>
                  <a:spcPct val="0"/>
                </a:spcBef>
                <a:spcAft>
                  <a:spcPct val="0"/>
                </a:spcAft>
                <a:defRPr>
                  <a:solidFill>
                    <a:schemeClr val="bg1"/>
                  </a:solidFill>
                  <a:latin typeface="Arial" charset="0"/>
                  <a:ea typeface="ＭＳ Ｐゴシック" charset="-128"/>
                </a:defRPr>
              </a:lvl9pPr>
            </a:lstStyle>
            <a:p>
              <a:pPr defTabSz="914400" eaLnBrk="1" hangingPunct="1">
                <a:defRPr/>
              </a:pPr>
              <a:r>
                <a:rPr lang="fr-FR" sz="1200" smtClean="0">
                  <a:solidFill>
                    <a:srgbClr val="FFFFFF"/>
                  </a:solidFill>
                  <a:latin typeface="Trebuchet MS" pitchFamily="34" charset="0"/>
                </a:rPr>
                <a:t>meilleur</a:t>
              </a:r>
            </a:p>
          </p:txBody>
        </p:sp>
        <p:sp>
          <p:nvSpPr>
            <p:cNvPr id="1032" name="Rectangle 23"/>
            <p:cNvSpPr>
              <a:spLocks noChangeArrowheads="1"/>
            </p:cNvSpPr>
            <p:nvPr userDrawn="1"/>
          </p:nvSpPr>
          <p:spPr bwMode="auto">
            <a:xfrm>
              <a:off x="0" y="433"/>
              <a:ext cx="884" cy="174"/>
            </a:xfrm>
            <a:prstGeom prst="rect">
              <a:avLst/>
            </a:prstGeom>
            <a:noFill/>
            <a:ln>
              <a:noFill/>
            </a:ln>
            <a:extLst>
              <a:ext uri="{909E8E84-426E-40dd-AFC4-6F175D3DCCD1}"/>
              <a:ext uri="{91240B29-F687-4f45-9708-019B960494DF}"/>
            </a:extLst>
          </p:spPr>
          <p:txBody>
            <a:bodyPr>
              <a:spAutoFit/>
            </a:bodyPr>
            <a:lstStyle/>
            <a:p>
              <a:pPr algn="ctr" defTabSz="914400">
                <a:defRPr/>
              </a:pPr>
              <a:r>
                <a:rPr lang="fr-FR" sz="1200">
                  <a:solidFill>
                    <a:srgbClr val="BBE0E3"/>
                  </a:solidFill>
                  <a:latin typeface="Trebuchet MS" pitchFamily="34" charset="0"/>
                  <a:ea typeface="ＭＳ Ｐゴシック" pitchFamily="34" charset="-128"/>
                </a:rPr>
                <a:t>…de la CROI 2012</a:t>
              </a:r>
            </a:p>
          </p:txBody>
        </p:sp>
      </p:grpSp>
      <p:sp>
        <p:nvSpPr>
          <p:cNvPr id="9" name="Rectangle 8"/>
          <p:cNvSpPr/>
          <p:nvPr userDrawn="1"/>
        </p:nvSpPr>
        <p:spPr bwMode="auto">
          <a:xfrm>
            <a:off x="0" y="0"/>
            <a:ext cx="10287000" cy="6858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a:lstStyle/>
          <a:p>
            <a:pPr defTabSz="914400">
              <a:defRPr/>
            </a:pPr>
            <a:endParaRPr lang="fr-FR" sz="2400">
              <a:solidFill>
                <a:schemeClr val="bg1"/>
              </a:solidFill>
            </a:endParaRPr>
          </a:p>
        </p:txBody>
      </p:sp>
    </p:spTree>
  </p:cSld>
  <p:clrMap bg1="lt1" tx1="dk1" bg2="lt2" tx2="dk2" accent1="accent1" accent2="accent2" accent3="accent3" accent4="accent4" accent5="accent5" accent6="accent6" hlink="hlink" folHlink="folHlink"/>
  <p:sldLayoutIdLst>
    <p:sldLayoutId id="2147483954" r:id="rId1"/>
    <p:sldLayoutId id="2147483942" r:id="rId2"/>
    <p:sldLayoutId id="2147483941" r:id="rId3"/>
    <p:sldLayoutId id="2147483940" r:id="rId4"/>
    <p:sldLayoutId id="2147483939" r:id="rId5"/>
    <p:sldLayoutId id="2147483938" r:id="rId6"/>
    <p:sldLayoutId id="2147483937" r:id="rId7"/>
    <p:sldLayoutId id="2147483936" r:id="rId8"/>
    <p:sldLayoutId id="2147483935" r:id="rId9"/>
    <p:sldLayoutId id="2147483934" r:id="rId10"/>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2800">
          <a:solidFill>
            <a:srgbClr val="FFFF66"/>
          </a:solidFill>
          <a:latin typeface="+mj-lt"/>
          <a:ea typeface="ＭＳ Ｐゴシック" charset="0"/>
          <a:cs typeface="+mj-cs"/>
        </a:defRPr>
      </a:lvl1pPr>
      <a:lvl2pPr algn="ctr" rtl="0" eaLnBrk="0" fontAlgn="base" hangingPunct="0">
        <a:lnSpc>
          <a:spcPct val="90000"/>
        </a:lnSpc>
        <a:spcBef>
          <a:spcPct val="0"/>
        </a:spcBef>
        <a:spcAft>
          <a:spcPct val="0"/>
        </a:spcAft>
        <a:defRPr sz="2800">
          <a:solidFill>
            <a:srgbClr val="FFFF66"/>
          </a:solidFill>
          <a:latin typeface="Arial" charset="0"/>
          <a:ea typeface="ＭＳ Ｐゴシック" charset="0"/>
          <a:cs typeface="Arial" charset="0"/>
        </a:defRPr>
      </a:lvl2pPr>
      <a:lvl3pPr algn="ctr" rtl="0" eaLnBrk="0" fontAlgn="base" hangingPunct="0">
        <a:lnSpc>
          <a:spcPct val="90000"/>
        </a:lnSpc>
        <a:spcBef>
          <a:spcPct val="0"/>
        </a:spcBef>
        <a:spcAft>
          <a:spcPct val="0"/>
        </a:spcAft>
        <a:defRPr sz="2800">
          <a:solidFill>
            <a:srgbClr val="FFFF66"/>
          </a:solidFill>
          <a:latin typeface="Arial" charset="0"/>
          <a:ea typeface="ＭＳ Ｐゴシック" charset="0"/>
          <a:cs typeface="Arial" charset="0"/>
        </a:defRPr>
      </a:lvl3pPr>
      <a:lvl4pPr algn="ctr" rtl="0" eaLnBrk="0" fontAlgn="base" hangingPunct="0">
        <a:lnSpc>
          <a:spcPct val="90000"/>
        </a:lnSpc>
        <a:spcBef>
          <a:spcPct val="0"/>
        </a:spcBef>
        <a:spcAft>
          <a:spcPct val="0"/>
        </a:spcAft>
        <a:defRPr sz="2800">
          <a:solidFill>
            <a:srgbClr val="FFFF66"/>
          </a:solidFill>
          <a:latin typeface="Arial" charset="0"/>
          <a:ea typeface="ＭＳ Ｐゴシック" charset="0"/>
          <a:cs typeface="Arial" charset="0"/>
        </a:defRPr>
      </a:lvl4pPr>
      <a:lvl5pPr algn="ctr" rtl="0" eaLnBrk="0" fontAlgn="base" hangingPunct="0">
        <a:lnSpc>
          <a:spcPct val="90000"/>
        </a:lnSpc>
        <a:spcBef>
          <a:spcPct val="0"/>
        </a:spcBef>
        <a:spcAft>
          <a:spcPct val="0"/>
        </a:spcAft>
        <a:defRPr sz="2800">
          <a:solidFill>
            <a:srgbClr val="FFFF66"/>
          </a:solidFill>
          <a:latin typeface="Arial" charset="0"/>
          <a:ea typeface="ＭＳ Ｐゴシック"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p:titleStyle>
    <p:bodyStyle>
      <a:lvl1pPr marL="342900" indent="-342900" algn="l" rtl="0" eaLnBrk="0" fontAlgn="base" hangingPunct="0">
        <a:spcBef>
          <a:spcPct val="0"/>
        </a:spcBef>
        <a:spcAft>
          <a:spcPct val="0"/>
        </a:spcAft>
        <a:buClr>
          <a:srgbClr val="FFFF00"/>
        </a:buClr>
        <a:buChar char="•"/>
        <a:defRPr sz="2400">
          <a:solidFill>
            <a:schemeClr val="bg1"/>
          </a:solidFill>
          <a:latin typeface="+mn-lt"/>
          <a:ea typeface="ＭＳ Ｐゴシック" charset="0"/>
          <a:cs typeface="+mn-cs"/>
        </a:defRPr>
      </a:lvl1pPr>
      <a:lvl2pPr marL="742950" indent="-285750" algn="l" rtl="0" eaLnBrk="0" fontAlgn="base" hangingPunct="0">
        <a:spcBef>
          <a:spcPct val="0"/>
        </a:spcBef>
        <a:spcAft>
          <a:spcPct val="0"/>
        </a:spcAft>
        <a:buClr>
          <a:srgbClr val="FFFF00"/>
        </a:buClr>
        <a:buChar char="–"/>
        <a:defRPr sz="2400">
          <a:solidFill>
            <a:schemeClr val="bg1"/>
          </a:solidFill>
          <a:latin typeface="+mn-lt"/>
          <a:ea typeface="ＭＳ Ｐゴシック" charset="0"/>
        </a:defRPr>
      </a:lvl2pPr>
      <a:lvl3pPr marL="1143000" indent="-228600" algn="l" rtl="0" eaLnBrk="0" fontAlgn="base" hangingPunct="0">
        <a:spcBef>
          <a:spcPct val="0"/>
        </a:spcBef>
        <a:spcAft>
          <a:spcPct val="0"/>
        </a:spcAft>
        <a:buClr>
          <a:srgbClr val="FFFF00"/>
        </a:buClr>
        <a:buChar char="•"/>
        <a:defRPr sz="2000">
          <a:solidFill>
            <a:schemeClr val="bg1"/>
          </a:solidFill>
          <a:latin typeface="+mn-lt"/>
          <a:ea typeface="ＭＳ Ｐゴシック" charset="0"/>
        </a:defRPr>
      </a:lvl3pPr>
      <a:lvl4pPr marL="1600200" indent="-228600" algn="l" rtl="0" eaLnBrk="0" fontAlgn="base" hangingPunct="0">
        <a:spcBef>
          <a:spcPct val="0"/>
        </a:spcBef>
        <a:spcAft>
          <a:spcPct val="0"/>
        </a:spcAft>
        <a:buClr>
          <a:srgbClr val="FFFF00"/>
        </a:buClr>
        <a:buChar char="–"/>
        <a:defRPr sz="2000">
          <a:solidFill>
            <a:schemeClr val="bg1"/>
          </a:solidFill>
          <a:latin typeface="+mn-lt"/>
          <a:ea typeface="ＭＳ Ｐゴシック" charset="0"/>
        </a:defRPr>
      </a:lvl4pPr>
      <a:lvl5pPr marL="2057400" indent="-228600" algn="l" rtl="0" eaLnBrk="0" fontAlgn="base" hangingPunct="0">
        <a:spcBef>
          <a:spcPct val="0"/>
        </a:spcBef>
        <a:spcAft>
          <a:spcPct val="0"/>
        </a:spcAft>
        <a:buClr>
          <a:srgbClr val="FFFF00"/>
        </a:buClr>
        <a:buChar char="»"/>
        <a:defRPr sz="2000">
          <a:solidFill>
            <a:schemeClr val="bg1"/>
          </a:solidFill>
          <a:latin typeface="+mn-lt"/>
          <a:ea typeface="ＭＳ Ｐゴシック" charset="0"/>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6" name="Rectangle 15"/>
          <p:cNvSpPr>
            <a:spLocks noChangeArrowheads="1"/>
          </p:cNvSpPr>
          <p:nvPr/>
        </p:nvSpPr>
        <p:spPr bwMode="white">
          <a:xfrm>
            <a:off x="0" y="0"/>
            <a:ext cx="10287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8"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9" name="Rectangle 18"/>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9" name="Rectangle 8"/>
          <p:cNvSpPr>
            <a:spLocks noChangeArrowheads="1"/>
          </p:cNvSpPr>
          <p:nvPr/>
        </p:nvSpPr>
        <p:spPr bwMode="auto">
          <a:xfrm>
            <a:off x="168275" y="6388100"/>
            <a:ext cx="99377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4" name="Espace réservé de la date 13"/>
          <p:cNvSpPr>
            <a:spLocks noGrp="1"/>
          </p:cNvSpPr>
          <p:nvPr>
            <p:ph type="dt" sz="half" idx="2"/>
          </p:nvPr>
        </p:nvSpPr>
        <p:spPr>
          <a:xfrm>
            <a:off x="6515100" y="6405563"/>
            <a:ext cx="3425825" cy="365125"/>
          </a:xfrm>
          <a:prstGeom prst="rect">
            <a:avLst/>
          </a:prstGeom>
        </p:spPr>
        <p:txBody>
          <a:bodyPr vert="horz"/>
          <a:lstStyle>
            <a:lvl1pPr algn="r" defTabSz="527517" eaLnBrk="1" fontAlgn="auto" latinLnBrk="0" hangingPunct="1">
              <a:spcBef>
                <a:spcPts val="0"/>
              </a:spcBef>
              <a:spcAft>
                <a:spcPts val="0"/>
              </a:spcAft>
              <a:defRPr kumimoji="0" sz="1400" smtClean="0">
                <a:solidFill>
                  <a:srgbClr val="FFFFFF"/>
                </a:solidFill>
                <a:latin typeface="+mn-lt"/>
              </a:defRPr>
            </a:lvl1pPr>
          </a:lstStyle>
          <a:p>
            <a:pPr>
              <a:defRPr/>
            </a:pPr>
            <a:fld id="{D88AEAAB-30A2-427C-9157-654E7EAD528B}" type="datetimeFigureOut">
              <a:rPr lang="en-US"/>
              <a:pPr>
                <a:defRPr/>
              </a:pPr>
              <a:t>4/26/2012</a:t>
            </a:fld>
            <a:endParaRPr lang="en-US"/>
          </a:p>
        </p:txBody>
      </p:sp>
      <p:sp>
        <p:nvSpPr>
          <p:cNvPr id="3" name="Espace réservé du pied de page 2"/>
          <p:cNvSpPr>
            <a:spLocks noGrp="1"/>
          </p:cNvSpPr>
          <p:nvPr>
            <p:ph type="ftr" sz="quarter" idx="3"/>
          </p:nvPr>
        </p:nvSpPr>
        <p:spPr>
          <a:xfrm>
            <a:off x="342900" y="6410325"/>
            <a:ext cx="4029075" cy="366713"/>
          </a:xfrm>
          <a:prstGeom prst="rect">
            <a:avLst/>
          </a:prstGeom>
        </p:spPr>
        <p:txBody>
          <a:bodyPr vert="horz"/>
          <a:lstStyle>
            <a:lvl1pPr algn="l" defTabSz="527517" eaLnBrk="1" fontAlgn="auto" latinLnBrk="0" hangingPunct="1">
              <a:spcBef>
                <a:spcPts val="0"/>
              </a:spcBef>
              <a:spcAft>
                <a:spcPts val="0"/>
              </a:spcAft>
              <a:defRPr kumimoji="0" sz="1200">
                <a:solidFill>
                  <a:srgbClr val="FFFFFF"/>
                </a:solidFill>
                <a:latin typeface="+mn-lt"/>
              </a:defRPr>
            </a:lvl1pPr>
          </a:lstStyle>
          <a:p>
            <a:pPr>
              <a:defRPr/>
            </a:pPr>
            <a:endParaRPr lang="fr-FR"/>
          </a:p>
        </p:txBody>
      </p:sp>
      <p:sp>
        <p:nvSpPr>
          <p:cNvPr id="8" name="Rectangle 7"/>
          <p:cNvSpPr>
            <a:spLocks noChangeArrowheads="1"/>
          </p:cNvSpPr>
          <p:nvPr/>
        </p:nvSpPr>
        <p:spPr bwMode="auto">
          <a:xfrm>
            <a:off x="171450" y="155575"/>
            <a:ext cx="99377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527517" fontAlgn="auto">
              <a:spcBef>
                <a:spcPts val="0"/>
              </a:spcBef>
              <a:spcAft>
                <a:spcPts val="0"/>
              </a:spcAft>
              <a:defRPr/>
            </a:pPr>
            <a:endParaRPr lang="en-US" dirty="0">
              <a:solidFill>
                <a:prstClr val="black"/>
              </a:solidFill>
              <a:latin typeface="+mn-lt"/>
            </a:endParaRPr>
          </a:p>
        </p:txBody>
      </p:sp>
      <p:sp>
        <p:nvSpPr>
          <p:cNvPr id="10" name="Connecteur droit 9"/>
          <p:cNvSpPr>
            <a:spLocks noChangeShapeType="1"/>
          </p:cNvSpPr>
          <p:nvPr/>
        </p:nvSpPr>
        <p:spPr bwMode="auto">
          <a:xfrm>
            <a:off x="171450" y="1276350"/>
            <a:ext cx="99377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527517" fontAlgn="auto">
              <a:spcBef>
                <a:spcPts val="0"/>
              </a:spcBef>
              <a:spcAft>
                <a:spcPts val="0"/>
              </a:spcAft>
              <a:defRPr/>
            </a:pPr>
            <a:endParaRPr lang="en-US">
              <a:solidFill>
                <a:prstClr val="black"/>
              </a:solidFill>
              <a:latin typeface="+mn-lt"/>
            </a:endParaRPr>
          </a:p>
        </p:txBody>
      </p:sp>
      <p:sp>
        <p:nvSpPr>
          <p:cNvPr id="12" name="Ellipse 11"/>
          <p:cNvSpPr/>
          <p:nvPr/>
        </p:nvSpPr>
        <p:spPr>
          <a:xfrm>
            <a:off x="4800600" y="955675"/>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15" name="Ellipse 14"/>
          <p:cNvSpPr/>
          <p:nvPr/>
        </p:nvSpPr>
        <p:spPr>
          <a:xfrm>
            <a:off x="4906963" y="1050925"/>
            <a:ext cx="4730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27517" fontAlgn="auto">
              <a:spcBef>
                <a:spcPts val="0"/>
              </a:spcBef>
              <a:spcAft>
                <a:spcPts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886325" y="1039813"/>
            <a:ext cx="514350" cy="441325"/>
          </a:xfrm>
          <a:prstGeom prst="rect">
            <a:avLst/>
          </a:prstGeom>
        </p:spPr>
        <p:txBody>
          <a:bodyPr vert="horz" lIns="45720" rIns="45720" anchor="ctr">
            <a:normAutofit/>
          </a:bodyPr>
          <a:lstStyle>
            <a:lvl1pPr algn="ctr" defTabSz="527517" eaLnBrk="1" fontAlgn="auto" latinLnBrk="0" hangingPunct="1">
              <a:spcBef>
                <a:spcPts val="0"/>
              </a:spcBef>
              <a:spcAft>
                <a:spcPts val="0"/>
              </a:spcAft>
              <a:defRPr kumimoji="0" sz="1600" smtClean="0">
                <a:solidFill>
                  <a:srgbClr val="8CADAE">
                    <a:shade val="75000"/>
                  </a:srgbClr>
                </a:solidFill>
                <a:latin typeface="+mn-lt"/>
              </a:defRPr>
            </a:lvl1pPr>
          </a:lstStyle>
          <a:p>
            <a:pPr>
              <a:defRPr/>
            </a:pPr>
            <a:fld id="{F5CB2D56-9E26-4622-9D4E-69341909165D}" type="slidenum">
              <a:rPr lang="fr-FR"/>
              <a:pPr>
                <a:defRPr/>
              </a:pPr>
              <a:t>‹N°›</a:t>
            </a:fld>
            <a:endParaRPr lang="fr-FR"/>
          </a:p>
        </p:txBody>
      </p:sp>
      <p:sp>
        <p:nvSpPr>
          <p:cNvPr id="25614" name="Espace réservé du titre 21"/>
          <p:cNvSpPr>
            <a:spLocks noGrp="1"/>
          </p:cNvSpPr>
          <p:nvPr>
            <p:ph type="title"/>
          </p:nvPr>
        </p:nvSpPr>
        <p:spPr bwMode="auto">
          <a:xfrm>
            <a:off x="339725" y="228600"/>
            <a:ext cx="96012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et modifiez le titre</a:t>
            </a:r>
            <a:endParaRPr lang="en-US" smtClean="0"/>
          </a:p>
        </p:txBody>
      </p:sp>
      <p:sp>
        <p:nvSpPr>
          <p:cNvPr id="25615" name="Espace réservé du texte 12"/>
          <p:cNvSpPr>
            <a:spLocks noGrp="1"/>
          </p:cNvSpPr>
          <p:nvPr>
            <p:ph type="body" idx="1"/>
          </p:nvPr>
        </p:nvSpPr>
        <p:spPr bwMode="auto">
          <a:xfrm>
            <a:off x="339725" y="1524000"/>
            <a:ext cx="9601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543050" y="3781425"/>
            <a:ext cx="7200900" cy="790575"/>
          </a:xfrm>
        </p:spPr>
        <p:txBody>
          <a:bodyPr>
            <a:normAutofit/>
          </a:bodyPr>
          <a:lstStyle/>
          <a:p>
            <a:pPr fontAlgn="auto">
              <a:spcAft>
                <a:spcPts val="0"/>
              </a:spcAft>
              <a:buFont typeface="Wingdings 2"/>
              <a:buNone/>
              <a:defRPr/>
            </a:pPr>
            <a:r>
              <a:rPr lang="fr-FR" dirty="0" smtClean="0"/>
              <a:t>Quelles nouveautés, quelles tendances ?</a:t>
            </a:r>
            <a:endParaRPr lang="fr-FR" dirty="0"/>
          </a:p>
        </p:txBody>
      </p:sp>
      <p:sp>
        <p:nvSpPr>
          <p:cNvPr id="38914" name="Titre 3"/>
          <p:cNvSpPr>
            <a:spLocks noGrp="1"/>
          </p:cNvSpPr>
          <p:nvPr>
            <p:ph type="ctrTitle"/>
          </p:nvPr>
        </p:nvSpPr>
        <p:spPr/>
        <p:txBody>
          <a:bodyPr/>
          <a:lstStyle/>
          <a:p>
            <a:r>
              <a:rPr lang="fr-FR" smtClean="0"/>
              <a:t>CROI 2012 – Seattle</a:t>
            </a:r>
          </a:p>
        </p:txBody>
      </p:sp>
      <p:pic>
        <p:nvPicPr>
          <p:cNvPr id="2" name="Image 1"/>
          <p:cNvPicPr>
            <a:picLocks noChangeAspect="1"/>
          </p:cNvPicPr>
          <p:nvPr/>
        </p:nvPicPr>
        <p:blipFill>
          <a:blip r:embed="rId2"/>
          <a:stretch>
            <a:fillRect/>
          </a:stretch>
        </p:blipFill>
        <p:spPr>
          <a:xfrm>
            <a:off x="328613" y="182563"/>
            <a:ext cx="1616075" cy="1027112"/>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3"/>
          <a:stretch>
            <a:fillRect/>
          </a:stretch>
        </p:blipFill>
        <p:spPr>
          <a:xfrm>
            <a:off x="7916863" y="381000"/>
            <a:ext cx="2044700" cy="1533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Nel A, CROI 2012, Abs. 1089</a:t>
            </a:r>
          </a:p>
        </p:txBody>
      </p:sp>
      <p:sp>
        <p:nvSpPr>
          <p:cNvPr id="53250" name="Espace réservé du contenu 1"/>
          <p:cNvSpPr>
            <a:spLocks noGrp="1"/>
          </p:cNvSpPr>
          <p:nvPr>
            <p:ph idx="4294967295"/>
          </p:nvPr>
        </p:nvSpPr>
        <p:spPr>
          <a:xfrm>
            <a:off x="236538" y="1165225"/>
            <a:ext cx="8151812" cy="2114550"/>
          </a:xfrm>
        </p:spPr>
        <p:txBody>
          <a:bodyPr/>
          <a:lstStyle/>
          <a:p>
            <a:pPr>
              <a:lnSpc>
                <a:spcPts val="2200"/>
              </a:lnSpc>
            </a:pPr>
            <a:r>
              <a:rPr lang="fr-FR" sz="2000" smtClean="0">
                <a:ea typeface="ＭＳ Ｐゴシック" charset="-128"/>
              </a:rPr>
              <a:t>Dapivirine = INNTI en développement comme microbicide</a:t>
            </a:r>
          </a:p>
          <a:p>
            <a:pPr>
              <a:lnSpc>
                <a:spcPts val="2200"/>
              </a:lnSpc>
            </a:pPr>
            <a:r>
              <a:rPr lang="fr-FR" sz="2000" smtClean="0">
                <a:ea typeface="ＭＳ Ｐゴシック" charset="-128"/>
              </a:rPr>
              <a:t>Durée d'action de 4 semaines</a:t>
            </a:r>
          </a:p>
          <a:p>
            <a:pPr>
              <a:lnSpc>
                <a:spcPts val="2200"/>
              </a:lnSpc>
            </a:pPr>
            <a:r>
              <a:rPr lang="fr-FR" sz="2000" smtClean="0">
                <a:ea typeface="ＭＳ Ｐゴシック" charset="-128"/>
              </a:rPr>
              <a:t>Essai randomisé double aveugle vs placebo</a:t>
            </a:r>
          </a:p>
          <a:p>
            <a:pPr lvl="1">
              <a:lnSpc>
                <a:spcPts val="2200"/>
              </a:lnSpc>
            </a:pPr>
            <a:r>
              <a:rPr lang="fr-FR" sz="1600" smtClean="0">
                <a:ea typeface="ＭＳ Ｐゴシック" charset="-128"/>
              </a:rPr>
              <a:t>280 femmes VIH- sexuellement actives de 18 à 40 ans</a:t>
            </a:r>
          </a:p>
          <a:p>
            <a:pPr lvl="1">
              <a:lnSpc>
                <a:spcPts val="2200"/>
              </a:lnSpc>
            </a:pPr>
            <a:r>
              <a:rPr lang="fr-FR" sz="1600" smtClean="0">
                <a:ea typeface="ＭＳ Ｐゴシック" charset="-128"/>
              </a:rPr>
              <a:t>3 anneaux (DPV ou PCB) sur 12 semaines</a:t>
            </a:r>
          </a:p>
          <a:p>
            <a:pPr lvl="1">
              <a:lnSpc>
                <a:spcPts val="2200"/>
              </a:lnSpc>
            </a:pPr>
            <a:r>
              <a:rPr lang="fr-FR" sz="1600" smtClean="0">
                <a:ea typeface="ＭＳ Ｐゴシック" charset="-128"/>
              </a:rPr>
              <a:t>10 centres en Afrique du Sud, Malawi, Kenya, Tanzanie</a:t>
            </a:r>
          </a:p>
        </p:txBody>
      </p:sp>
      <p:sp>
        <p:nvSpPr>
          <p:cNvPr id="197636" name="Titre 2"/>
          <p:cNvSpPr>
            <a:spLocks noGrp="1"/>
          </p:cNvSpPr>
          <p:nvPr>
            <p:ph type="title" idx="4294967295"/>
          </p:nvPr>
        </p:nvSpPr>
        <p:spPr>
          <a:xfrm>
            <a:off x="1579563" y="115888"/>
            <a:ext cx="8707437" cy="936625"/>
          </a:xfrm>
        </p:spPr>
        <p:txBody>
          <a:bodyPr/>
          <a:lstStyle/>
          <a:p>
            <a:pPr>
              <a:defRPr/>
            </a:pPr>
            <a:r>
              <a:rPr lang="fr-FR" sz="2600" dirty="0" smtClean="0">
                <a:ea typeface="ＭＳ Ｐゴシック" pitchFamily="34" charset="-128"/>
              </a:rPr>
              <a:t>Sécurité, tolérance et observance d'un anneau vaginal imprégné de </a:t>
            </a:r>
            <a:r>
              <a:rPr lang="fr-FR" sz="2600" dirty="0" err="1" smtClean="0">
                <a:ea typeface="ＭＳ Ｐゴシック" pitchFamily="34" charset="-128"/>
              </a:rPr>
              <a:t>dapivirine</a:t>
            </a:r>
            <a:r>
              <a:rPr lang="fr-FR" sz="2600" dirty="0" smtClean="0">
                <a:ea typeface="ＭＳ Ｐゴシック" pitchFamily="34" charset="-128"/>
              </a:rPr>
              <a:t> pour la </a:t>
            </a:r>
            <a:r>
              <a:rPr lang="fr-FR" sz="2600" dirty="0" err="1" smtClean="0">
                <a:ea typeface="ＭＳ Ｐゴシック" pitchFamily="34" charset="-128"/>
              </a:rPr>
              <a:t>PrEP</a:t>
            </a:r>
            <a:endParaRPr lang="fr-FR" sz="2600" dirty="0" smtClean="0">
              <a:ea typeface="ＭＳ Ｐゴシック" pitchFamily="34" charset="-128"/>
            </a:endParaRPr>
          </a:p>
        </p:txBody>
      </p:sp>
      <p:graphicFrame>
        <p:nvGraphicFramePr>
          <p:cNvPr id="10245" name="Group 5"/>
          <p:cNvGraphicFramePr>
            <a:graphicFrameLocks noGrp="1"/>
          </p:cNvGraphicFramePr>
          <p:nvPr/>
        </p:nvGraphicFramePr>
        <p:xfrm>
          <a:off x="104775" y="3738563"/>
          <a:ext cx="5021263" cy="2711450"/>
        </p:xfrm>
        <a:graphic>
          <a:graphicData uri="http://schemas.openxmlformats.org/drawingml/2006/table">
            <a:tbl>
              <a:tblPr/>
              <a:tblGrid>
                <a:gridCol w="2221706"/>
                <a:gridCol w="1341239"/>
                <a:gridCol w="1457325"/>
              </a:tblGrid>
              <a:tr h="640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rgbClr val="FFFF66"/>
                        </a:solidFill>
                        <a:effectLst/>
                        <a:latin typeface="Arial" charset="0"/>
                        <a:ea typeface="ＭＳ Ｐゴシック" pitchFamily="34" charset="-128"/>
                      </a:endParaRP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66"/>
                          </a:solidFill>
                          <a:effectLst/>
                          <a:latin typeface="Arial" charset="0"/>
                          <a:ea typeface="ＭＳ Ｐゴシック" pitchFamily="34" charset="-128"/>
                        </a:rPr>
                        <a:t>Dapivirine</a:t>
                      </a:r>
                      <a:br>
                        <a:rPr kumimoji="0" lang="fr-FR" sz="1200" b="1" i="0" u="none" strike="noStrike" cap="none" normalizeH="0" baseline="0" dirty="0" smtClean="0">
                          <a:ln>
                            <a:noFill/>
                          </a:ln>
                          <a:solidFill>
                            <a:srgbClr val="FFFF66"/>
                          </a:solidFill>
                          <a:effectLst/>
                          <a:latin typeface="Arial" charset="0"/>
                          <a:ea typeface="ＭＳ Ｐゴシック" pitchFamily="34" charset="-128"/>
                        </a:rPr>
                      </a:br>
                      <a:r>
                        <a:rPr kumimoji="0" lang="fr-FR" sz="1200" b="1" i="0" u="none" strike="noStrike" cap="none" normalizeH="0" baseline="0" dirty="0" smtClean="0">
                          <a:ln>
                            <a:noFill/>
                          </a:ln>
                          <a:solidFill>
                            <a:srgbClr val="FFFF66"/>
                          </a:solidFill>
                          <a:effectLst/>
                          <a:latin typeface="Arial" charset="0"/>
                          <a:ea typeface="ＭＳ Ｐゴシック" pitchFamily="34" charset="-128"/>
                        </a:rPr>
                        <a:t>(n = 140)</a:t>
                      </a:r>
                      <a:br>
                        <a:rPr kumimoji="0" lang="fr-FR" sz="1200" b="1" i="0" u="none" strike="noStrike" cap="none" normalizeH="0" baseline="0" dirty="0" smtClean="0">
                          <a:ln>
                            <a:noFill/>
                          </a:ln>
                          <a:solidFill>
                            <a:srgbClr val="FFFF66"/>
                          </a:solidFill>
                          <a:effectLst/>
                          <a:latin typeface="Arial" charset="0"/>
                          <a:ea typeface="ＭＳ Ｐゴシック" pitchFamily="34" charset="-128"/>
                        </a:rPr>
                      </a:br>
                      <a:r>
                        <a:rPr kumimoji="0" lang="fr-FR" sz="1200" b="1" i="0" u="none" strike="noStrike" cap="none" normalizeH="0" baseline="0" dirty="0" smtClean="0">
                          <a:ln>
                            <a:noFill/>
                          </a:ln>
                          <a:solidFill>
                            <a:srgbClr val="FFFF66"/>
                          </a:solidFill>
                          <a:effectLst/>
                          <a:latin typeface="Arial" charset="0"/>
                          <a:ea typeface="ＭＳ Ｐゴシック" pitchFamily="34" charset="-128"/>
                        </a:rPr>
                        <a:t>n (%)</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66"/>
                          </a:solidFill>
                          <a:effectLst/>
                          <a:latin typeface="Arial" charset="0"/>
                          <a:ea typeface="ＭＳ Ｐゴシック" pitchFamily="34" charset="-128"/>
                        </a:rPr>
                        <a:t>Placebo</a:t>
                      </a:r>
                      <a:br>
                        <a:rPr kumimoji="0" lang="fr-FR" sz="1200" b="1" i="0" u="none" strike="noStrike" cap="none" normalizeH="0" baseline="0" smtClean="0">
                          <a:ln>
                            <a:noFill/>
                          </a:ln>
                          <a:solidFill>
                            <a:srgbClr val="FFFF66"/>
                          </a:solidFill>
                          <a:effectLst/>
                          <a:latin typeface="Arial" charset="0"/>
                          <a:ea typeface="ＭＳ Ｐゴシック" pitchFamily="34" charset="-128"/>
                        </a:rPr>
                      </a:br>
                      <a:r>
                        <a:rPr kumimoji="0" lang="fr-FR" sz="1200" b="1" i="0" u="none" strike="noStrike" cap="none" normalizeH="0" baseline="0" smtClean="0">
                          <a:ln>
                            <a:noFill/>
                          </a:ln>
                          <a:solidFill>
                            <a:srgbClr val="FFFF66"/>
                          </a:solidFill>
                          <a:effectLst/>
                          <a:latin typeface="Arial" charset="0"/>
                          <a:ea typeface="ＭＳ Ｐゴシック" pitchFamily="34" charset="-128"/>
                        </a:rPr>
                        <a:t>(n = 140)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66"/>
                          </a:solidFill>
                          <a:effectLst/>
                          <a:latin typeface="Arial" charset="0"/>
                          <a:ea typeface="ＭＳ Ｐゴシック" pitchFamily="34" charset="-128"/>
                        </a:rPr>
                        <a:t>n (%)</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349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Tous EI confondus</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30 (21,4)</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31 (22,1)</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745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Métrorragies</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9 (6,4)</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4 (2,9)</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745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Prurit vulvovaginal</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5 (3,6)</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3 (2,1)</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745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Infection urinaire</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3 (2,1)</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3 (2,1)</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745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Vaginite bactérienne</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3 (2,1)</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2 (1,4)</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49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Mycose vulvovaginale</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2 (1,4)</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3 (2,1)</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745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Candidose vaginale</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4 (2,9)</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0</a:t>
                      </a:r>
                    </a:p>
                  </a:txBody>
                  <a:tcPr marL="102870" marR="102870" marT="45715" marB="4571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graphicFrame>
        <p:nvGraphicFramePr>
          <p:cNvPr id="10283" name="Group 43"/>
          <p:cNvGraphicFramePr>
            <a:graphicFrameLocks noGrp="1"/>
          </p:cNvGraphicFramePr>
          <p:nvPr/>
        </p:nvGraphicFramePr>
        <p:xfrm>
          <a:off x="5203825" y="3738563"/>
          <a:ext cx="5021263" cy="2708275"/>
        </p:xfrm>
        <a:graphic>
          <a:graphicData uri="http://schemas.openxmlformats.org/drawingml/2006/table">
            <a:tbl>
              <a:tblPr/>
              <a:tblGrid>
                <a:gridCol w="2509243"/>
                <a:gridCol w="1271588"/>
                <a:gridCol w="1239441"/>
              </a:tblGrid>
              <a:tr h="59531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FFFF66"/>
                        </a:solidFill>
                        <a:effectLst/>
                        <a:latin typeface="Arial" charset="0"/>
                        <a:ea typeface="ＭＳ Ｐゴシック" pitchFamily="34" charset="-128"/>
                      </a:endParaRP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FFFF66"/>
                          </a:solidFill>
                          <a:effectLst/>
                          <a:latin typeface="Arial" charset="0"/>
                          <a:ea typeface="ＭＳ Ｐゴシック" pitchFamily="34" charset="-128"/>
                        </a:rPr>
                        <a:t>Dapivirine</a:t>
                      </a:r>
                      <a:br>
                        <a:rPr kumimoji="0" lang="fr-FR" sz="1000" b="1" i="0" u="none" strike="noStrike" cap="none" normalizeH="0" baseline="0" dirty="0" smtClean="0">
                          <a:ln>
                            <a:noFill/>
                          </a:ln>
                          <a:solidFill>
                            <a:srgbClr val="FFFF66"/>
                          </a:solidFill>
                          <a:effectLst/>
                          <a:latin typeface="Arial" charset="0"/>
                          <a:ea typeface="ＭＳ Ｐゴシック" pitchFamily="34" charset="-128"/>
                        </a:rPr>
                      </a:br>
                      <a:r>
                        <a:rPr kumimoji="0" lang="fr-FR" sz="1000" b="1" i="0" u="none" strike="noStrike" cap="none" normalizeH="0" baseline="0" dirty="0" smtClean="0">
                          <a:ln>
                            <a:noFill/>
                          </a:ln>
                          <a:solidFill>
                            <a:srgbClr val="FFFF66"/>
                          </a:solidFill>
                          <a:effectLst/>
                          <a:latin typeface="Arial" charset="0"/>
                          <a:ea typeface="ＭＳ Ｐゴシック" pitchFamily="34" charset="-128"/>
                        </a:rPr>
                        <a:t>(n = 140)</a:t>
                      </a:r>
                      <a:br>
                        <a:rPr kumimoji="0" lang="fr-FR" sz="1000" b="1" i="0" u="none" strike="noStrike" cap="none" normalizeH="0" baseline="0" dirty="0" smtClean="0">
                          <a:ln>
                            <a:noFill/>
                          </a:ln>
                          <a:solidFill>
                            <a:srgbClr val="FFFF66"/>
                          </a:solidFill>
                          <a:effectLst/>
                          <a:latin typeface="Arial" charset="0"/>
                          <a:ea typeface="ＭＳ Ｐゴシック" pitchFamily="34" charset="-128"/>
                        </a:rPr>
                      </a:br>
                      <a:r>
                        <a:rPr kumimoji="0" lang="fr-FR" sz="1000" b="1" i="0" u="none" strike="noStrike" cap="none" normalizeH="0" baseline="0" dirty="0" smtClean="0">
                          <a:ln>
                            <a:noFill/>
                          </a:ln>
                          <a:solidFill>
                            <a:srgbClr val="FFFF66"/>
                          </a:solidFill>
                          <a:effectLst/>
                          <a:latin typeface="Arial" charset="0"/>
                          <a:ea typeface="ＭＳ Ｐゴシック" pitchFamily="34" charset="-128"/>
                        </a:rPr>
                        <a:t>n (%)</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FFFF66"/>
                          </a:solidFill>
                          <a:effectLst/>
                          <a:latin typeface="Arial" charset="0"/>
                          <a:ea typeface="ＭＳ Ｐゴシック" pitchFamily="34" charset="-128"/>
                        </a:rPr>
                        <a:t>Placebo</a:t>
                      </a:r>
                      <a:br>
                        <a:rPr kumimoji="0" lang="fr-FR" sz="1000" b="1" i="0" u="none" strike="noStrike" cap="none" normalizeH="0" baseline="0" smtClean="0">
                          <a:ln>
                            <a:noFill/>
                          </a:ln>
                          <a:solidFill>
                            <a:srgbClr val="FFFF66"/>
                          </a:solidFill>
                          <a:effectLst/>
                          <a:latin typeface="Arial" charset="0"/>
                          <a:ea typeface="ＭＳ Ｐゴシック" pitchFamily="34" charset="-128"/>
                        </a:rPr>
                      </a:br>
                      <a:r>
                        <a:rPr kumimoji="0" lang="fr-FR" sz="1000" b="1" i="0" u="none" strike="noStrike" cap="none" normalizeH="0" baseline="0" smtClean="0">
                          <a:ln>
                            <a:noFill/>
                          </a:ln>
                          <a:solidFill>
                            <a:srgbClr val="FFFF66"/>
                          </a:solidFill>
                          <a:effectLst/>
                          <a:latin typeface="Arial" charset="0"/>
                          <a:ea typeface="ＭＳ Ｐゴシック" pitchFamily="34" charset="-128"/>
                        </a:rPr>
                        <a:t>(n = 140)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FFFF66"/>
                          </a:solidFill>
                          <a:effectLst/>
                          <a:latin typeface="Arial" charset="0"/>
                          <a:ea typeface="ＭＳ Ｐゴシック" pitchFamily="34" charset="-128"/>
                        </a:rPr>
                        <a:t>n (%)</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EIG</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1 (0,7)</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4 (2,9)</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Séroconversion VIH</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0</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3 (2,1)</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Test de grossesse positif</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2 (1,4)</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4 (2,9)</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Anomalie biologique grade &gt; 2</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3 (2,1)</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7 (5,0)</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pH vaginal anormal</a:t>
                      </a:r>
                      <a:endParaRPr kumimoji="0" lang="fr-FR" sz="1000" b="0" i="0" u="none" strike="noStrike" cap="none" normalizeH="0" baseline="30000" smtClean="0">
                        <a:ln>
                          <a:noFill/>
                        </a:ln>
                        <a:solidFill>
                          <a:schemeClr val="bg1"/>
                        </a:solidFill>
                        <a:effectLst/>
                        <a:latin typeface="Arial" charset="0"/>
                        <a:ea typeface="ＭＳ Ｐゴシック" pitchFamily="34" charset="-128"/>
                      </a:endParaRP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100 (71,4)</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99 (70,7)</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Flore vaginale anormale</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57 (40,7)</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62 (44,3)</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IST</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29 (20,7)</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34 (24,3)</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bg1"/>
                          </a:solidFill>
                          <a:effectLst/>
                          <a:latin typeface="Arial" charset="0"/>
                          <a:ea typeface="ＭＳ Ｐゴシック" pitchFamily="34" charset="-128"/>
                        </a:rPr>
                        <a:t>Anomalies </a:t>
                      </a:r>
                      <a:r>
                        <a:rPr kumimoji="0" lang="fr-FR" sz="1000" b="0" i="0" u="none" strike="noStrike" cap="none" normalizeH="0" baseline="0" dirty="0" err="1" smtClean="0">
                          <a:ln>
                            <a:noFill/>
                          </a:ln>
                          <a:solidFill>
                            <a:schemeClr val="bg1"/>
                          </a:solidFill>
                          <a:effectLst/>
                          <a:latin typeface="Arial" charset="0"/>
                          <a:ea typeface="ＭＳ Ｐゴシック" pitchFamily="34" charset="-128"/>
                        </a:rPr>
                        <a:t>colposcopiques</a:t>
                      </a:r>
                      <a:endParaRPr kumimoji="0" lang="fr-FR" sz="1000" b="0" i="0" u="none" strike="noStrike" cap="none" normalizeH="0" baseline="0" dirty="0" smtClean="0">
                        <a:ln>
                          <a:noFill/>
                        </a:ln>
                        <a:solidFill>
                          <a:schemeClr val="bg1"/>
                        </a:solidFill>
                        <a:effectLst/>
                        <a:latin typeface="Arial" charset="0"/>
                        <a:ea typeface="ＭＳ Ｐゴシック" pitchFamily="34" charset="-128"/>
                      </a:endParaRP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charset="0"/>
                          <a:ea typeface="ＭＳ Ｐゴシック" pitchFamily="34" charset="-128"/>
                        </a:rPr>
                        <a:t>23 (16,4)</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bg1"/>
                          </a:solidFill>
                          <a:effectLst/>
                          <a:latin typeface="Arial" charset="0"/>
                          <a:ea typeface="ＭＳ Ｐゴシック" pitchFamily="34" charset="-128"/>
                        </a:rPr>
                        <a:t>23 (16,4)</a:t>
                      </a:r>
                    </a:p>
                  </a:txBody>
                  <a:tcPr marL="102870" marR="102870" marT="45679" marB="4567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pic>
        <p:nvPicPr>
          <p:cNvPr id="53332" name="Picture 85" descr="Sans titre-4"/>
          <p:cNvPicPr>
            <a:picLocks noChangeAspect="1" noChangeArrowheads="1"/>
          </p:cNvPicPr>
          <p:nvPr/>
        </p:nvPicPr>
        <p:blipFill>
          <a:blip r:embed="rId3"/>
          <a:srcRect/>
          <a:stretch>
            <a:fillRect/>
          </a:stretch>
        </p:blipFill>
        <p:spPr bwMode="auto">
          <a:xfrm>
            <a:off x="8615363" y="1165225"/>
            <a:ext cx="1404937" cy="1874838"/>
          </a:xfrm>
          <a:prstGeom prst="rect">
            <a:avLst/>
          </a:prstGeom>
          <a:noFill/>
          <a:ln w="28575">
            <a:solidFill>
              <a:schemeClr val="bg1"/>
            </a:solidFill>
            <a:miter lim="800000"/>
            <a:headEnd/>
            <a:tailEnd/>
          </a:ln>
        </p:spPr>
      </p:pic>
      <p:sp>
        <p:nvSpPr>
          <p:cNvPr id="197718" name="ZoneTexte 1"/>
          <p:cNvSpPr txBox="1">
            <a:spLocks noChangeArrowheads="1"/>
          </p:cNvSpPr>
          <p:nvPr/>
        </p:nvSpPr>
        <p:spPr bwMode="auto">
          <a:xfrm>
            <a:off x="385763" y="3360738"/>
            <a:ext cx="4622800" cy="338137"/>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algn="ctr" defTabSz="914400" eaLnBrk="1" hangingPunct="1">
              <a:defRPr/>
            </a:pPr>
            <a:r>
              <a:rPr lang="fr-FR" sz="1600" smtClean="0">
                <a:solidFill>
                  <a:srgbClr val="FFFF66"/>
                </a:solidFill>
              </a:rPr>
              <a:t>EI possiblement ou probablement dus à l'anneau</a:t>
            </a:r>
          </a:p>
        </p:txBody>
      </p:sp>
      <p:sp>
        <p:nvSpPr>
          <p:cNvPr id="197719" name="ZoneTexte 2"/>
          <p:cNvSpPr txBox="1">
            <a:spLocks noChangeArrowheads="1"/>
          </p:cNvSpPr>
          <p:nvPr/>
        </p:nvSpPr>
        <p:spPr bwMode="auto">
          <a:xfrm>
            <a:off x="6716713" y="3360738"/>
            <a:ext cx="2046287" cy="338137"/>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algn="ctr" defTabSz="914400" eaLnBrk="1" hangingPunct="1">
              <a:defRPr/>
            </a:pPr>
            <a:r>
              <a:rPr lang="fr-FR" sz="1600" smtClean="0">
                <a:solidFill>
                  <a:srgbClr val="FFFF66"/>
                </a:solidFill>
              </a:rPr>
              <a:t>Sécurité de l'anneau</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88925" y="115888"/>
            <a:ext cx="9753600" cy="936625"/>
          </a:xfrm>
        </p:spPr>
        <p:txBody>
          <a:bodyPr/>
          <a:lstStyle/>
          <a:p>
            <a:pPr>
              <a:defRPr/>
            </a:pPr>
            <a:r>
              <a:rPr lang="fr-FR" dirty="0" err="1" smtClean="0">
                <a:ea typeface="ＭＳ Ｐゴシック" pitchFamily="34" charset="-128"/>
              </a:rPr>
              <a:t>Rilpivirine</a:t>
            </a:r>
            <a:r>
              <a:rPr lang="fr-FR" dirty="0" smtClean="0">
                <a:ea typeface="ＭＳ Ｐゴシック" pitchFamily="34" charset="-128"/>
              </a:rPr>
              <a:t> à libération prolongée, en intramusculaire</a:t>
            </a:r>
          </a:p>
        </p:txBody>
      </p:sp>
      <p:sp>
        <p:nvSpPr>
          <p:cNvPr id="55298" name="Rectangle 3"/>
          <p:cNvSpPr>
            <a:spLocks noGrp="1" noChangeArrowheads="1"/>
          </p:cNvSpPr>
          <p:nvPr>
            <p:ph type="body" idx="1"/>
          </p:nvPr>
        </p:nvSpPr>
        <p:spPr>
          <a:xfrm>
            <a:off x="514350" y="1281113"/>
            <a:ext cx="9571038" cy="5172075"/>
          </a:xfrm>
        </p:spPr>
        <p:txBody>
          <a:bodyPr/>
          <a:lstStyle/>
          <a:p>
            <a:r>
              <a:rPr lang="fr-FR" sz="2000" smtClean="0">
                <a:ea typeface="ＭＳ Ｐゴシック" charset="-128"/>
              </a:rPr>
              <a:t>Trois doses testées</a:t>
            </a:r>
          </a:p>
          <a:p>
            <a:pPr lvl="1"/>
            <a:r>
              <a:rPr lang="fr-FR" altLang="ja-JP" sz="1800" smtClean="0">
                <a:ea typeface="ＭＳ Ｐゴシック" charset="-128"/>
              </a:rPr>
              <a:t>Durée d’action longue ++++ (T</a:t>
            </a:r>
            <a:r>
              <a:rPr lang="fr-FR" altLang="ja-JP" sz="1800" baseline="-25000" smtClean="0">
                <a:ea typeface="ＭＳ Ｐゴシック" charset="-128"/>
              </a:rPr>
              <a:t>1/2</a:t>
            </a:r>
            <a:r>
              <a:rPr lang="fr-FR" altLang="ja-JP" sz="1800" smtClean="0">
                <a:ea typeface="ＭＳ Ｐゴシック" charset="-128"/>
              </a:rPr>
              <a:t> = 50j)</a:t>
            </a:r>
          </a:p>
          <a:p>
            <a:pPr lvl="1"/>
            <a:r>
              <a:rPr lang="fr-FR" altLang="ja-JP" sz="1800" smtClean="0">
                <a:ea typeface="ＭＳ Ｐゴシック" charset="-128"/>
              </a:rPr>
              <a:t>Inconvénients</a:t>
            </a:r>
          </a:p>
          <a:p>
            <a:pPr lvl="2"/>
            <a:r>
              <a:rPr lang="fr-FR" altLang="ja-JP" sz="1800" smtClean="0">
                <a:ea typeface="ＭＳ Ｐゴシック" charset="-128"/>
              </a:rPr>
              <a:t>Technologie (nanosuspension)</a:t>
            </a:r>
          </a:p>
          <a:p>
            <a:pPr lvl="2"/>
            <a:r>
              <a:rPr lang="fr-FR" altLang="ja-JP" sz="1800" smtClean="0">
                <a:ea typeface="ＭＳ Ｐゴシック" charset="-128"/>
              </a:rPr>
              <a:t>Conservation eu froid</a:t>
            </a:r>
          </a:p>
          <a:p>
            <a:pPr lvl="2"/>
            <a:endParaRPr lang="fr-FR" altLang="ja-JP" smtClean="0">
              <a:ea typeface="ＭＳ Ｐゴシック" charset="-128"/>
            </a:endParaRPr>
          </a:p>
          <a:p>
            <a:r>
              <a:rPr lang="fr-FR" sz="2000" smtClean="0">
                <a:ea typeface="ＭＳ Ｐゴシック" charset="-128"/>
              </a:rPr>
              <a:t>Pas d’</a:t>
            </a:r>
            <a:r>
              <a:rPr lang="fr-FR" altLang="ja-JP" sz="2000" smtClean="0">
                <a:ea typeface="ＭＳ Ｐゴシック" charset="-128"/>
              </a:rPr>
              <a:t>effets indésirables grave</a:t>
            </a:r>
          </a:p>
          <a:p>
            <a:endParaRPr lang="fr-FR" sz="2000" smtClean="0">
              <a:ea typeface="ＭＳ Ｐゴシック" charset="-128"/>
            </a:endParaRPr>
          </a:p>
          <a:p>
            <a:r>
              <a:rPr lang="fr-FR" sz="2000" smtClean="0">
                <a:ea typeface="ＭＳ Ｐゴシック" charset="-128"/>
              </a:rPr>
              <a:t>Bonne diffusion cervico vaginale et rectale</a:t>
            </a:r>
          </a:p>
          <a:p>
            <a:endParaRPr lang="fr-FR" sz="2000" smtClean="0">
              <a:ea typeface="ＭＳ Ｐゴシック" charset="-128"/>
            </a:endParaRPr>
          </a:p>
          <a:p>
            <a:r>
              <a:rPr lang="fr-FR" sz="2000" smtClean="0">
                <a:ea typeface="ＭＳ Ｐゴシック" charset="-128"/>
              </a:rPr>
              <a:t>Les perspectives futures :</a:t>
            </a:r>
          </a:p>
          <a:p>
            <a:pPr lvl="1"/>
            <a:r>
              <a:rPr lang="fr-FR" sz="2000" smtClean="0">
                <a:ea typeface="ＭＳ Ｐゴシック" charset="-128"/>
              </a:rPr>
              <a:t>exploration dans un contexte de PrEP</a:t>
            </a:r>
          </a:p>
          <a:p>
            <a:pPr lvl="1"/>
            <a:r>
              <a:rPr lang="fr-FR" sz="2000" smtClean="0">
                <a:ea typeface="ＭＳ Ｐゴシック" charset="-128"/>
              </a:rPr>
              <a:t>étude PK-PD et de tolérance après administrations IM répétées</a:t>
            </a:r>
          </a:p>
          <a:p>
            <a:pPr lvl="2"/>
            <a:endParaRPr lang="fr-FR" smtClean="0">
              <a:ea typeface="ＭＳ Ｐゴシック" charset="-128"/>
            </a:endParaRPr>
          </a:p>
        </p:txBody>
      </p:sp>
      <p:sp>
        <p:nvSpPr>
          <p:cNvPr id="55299"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Jackson A, CROI 2012, Abs. 35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a:bodyPr>
          <a:lstStyle/>
          <a:p>
            <a:pPr fontAlgn="auto">
              <a:spcAft>
                <a:spcPts val="0"/>
              </a:spcAft>
              <a:buFont typeface="Wingdings 2"/>
              <a:buNone/>
              <a:defRPr/>
            </a:pPr>
            <a:r>
              <a:rPr lang="fr-FR" dirty="0" smtClean="0"/>
              <a:t>Les nouveautés</a:t>
            </a:r>
            <a:endParaRPr lang="fr-FR" dirty="0"/>
          </a:p>
        </p:txBody>
      </p:sp>
      <p:sp>
        <p:nvSpPr>
          <p:cNvPr id="57346" name="Titre 1"/>
          <p:cNvSpPr>
            <a:spLocks noGrp="1"/>
          </p:cNvSpPr>
          <p:nvPr>
            <p:ph type="ctrTitle"/>
          </p:nvPr>
        </p:nvSpPr>
        <p:spPr/>
        <p:txBody>
          <a:bodyPr/>
          <a:lstStyle/>
          <a:p>
            <a:r>
              <a:rPr lang="fr-FR" smtClean="0"/>
              <a:t>Traitements</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p:cNvSpPr>
            <a:spLocks noGrp="1"/>
          </p:cNvSpPr>
          <p:nvPr>
            <p:ph type="title"/>
          </p:nvPr>
        </p:nvSpPr>
        <p:spPr/>
        <p:txBody>
          <a:bodyPr/>
          <a:lstStyle/>
          <a:p>
            <a:r>
              <a:rPr lang="fr-FR" smtClean="0">
                <a:solidFill>
                  <a:srgbClr val="7B9899"/>
                </a:solidFill>
              </a:rPr>
              <a:t>Futures simplifications thérapeutiques ?</a:t>
            </a:r>
          </a:p>
        </p:txBody>
      </p:sp>
      <p:sp>
        <p:nvSpPr>
          <p:cNvPr id="3" name="Espace réservé du contenu 2"/>
          <p:cNvSpPr>
            <a:spLocks noGrp="1"/>
          </p:cNvSpPr>
          <p:nvPr>
            <p:ph sz="quarter" idx="1"/>
          </p:nvPr>
        </p:nvSpPr>
        <p:spPr>
          <a:xfrm>
            <a:off x="339725" y="1527175"/>
            <a:ext cx="9566275" cy="4572000"/>
          </a:xfrm>
        </p:spPr>
        <p:txBody>
          <a:bodyPr>
            <a:normAutofit fontScale="92500" lnSpcReduction="10000"/>
          </a:bodyPr>
          <a:lstStyle/>
          <a:p>
            <a:pPr marL="274320" indent="-274320" fontAlgn="auto">
              <a:spcAft>
                <a:spcPts val="0"/>
              </a:spcAft>
              <a:buFont typeface="Wingdings 2"/>
              <a:buChar char=""/>
              <a:defRPr/>
            </a:pPr>
            <a:r>
              <a:rPr lang="fr-FR" dirty="0" smtClean="0"/>
              <a:t>Association Elvitegravir/Cobicistat/Ténofovir/Emtricitabine</a:t>
            </a:r>
          </a:p>
          <a:p>
            <a:pPr marL="548640" lvl="1" indent="-274320" fontAlgn="auto">
              <a:spcAft>
                <a:spcPts val="0"/>
              </a:spcAft>
              <a:buFont typeface="Wingdings"/>
              <a:buChar char=""/>
              <a:defRPr/>
            </a:pPr>
            <a:r>
              <a:rPr lang="fr-FR" dirty="0" smtClean="0"/>
              <a:t>« Quad »</a:t>
            </a:r>
          </a:p>
          <a:p>
            <a:pPr marL="548640" lvl="1" indent="-274320" fontAlgn="auto">
              <a:spcAft>
                <a:spcPts val="0"/>
              </a:spcAft>
              <a:buFont typeface="Wingdings"/>
              <a:buChar char=""/>
              <a:defRPr/>
            </a:pPr>
            <a:r>
              <a:rPr lang="fr-FR" dirty="0" smtClean="0"/>
              <a:t>Comparaison Atripla</a:t>
            </a:r>
          </a:p>
          <a:p>
            <a:pPr marL="822960" lvl="2" fontAlgn="auto">
              <a:spcAft>
                <a:spcPts val="0"/>
              </a:spcAft>
              <a:buClr>
                <a:schemeClr val="accent3"/>
              </a:buClr>
              <a:buFont typeface="Wingdings 2"/>
              <a:buChar char=""/>
              <a:defRPr/>
            </a:pPr>
            <a:r>
              <a:rPr lang="fr-FR" dirty="0" smtClean="0"/>
              <a:t>Aussi bonne efficacité (≈ 90% CV&lt;seuil)</a:t>
            </a:r>
          </a:p>
          <a:p>
            <a:pPr marL="822960" lvl="2" fontAlgn="auto">
              <a:spcAft>
                <a:spcPts val="0"/>
              </a:spcAft>
              <a:buClr>
                <a:schemeClr val="accent3"/>
              </a:buClr>
              <a:buFont typeface="Wingdings 2"/>
              <a:buChar char=""/>
              <a:defRPr/>
            </a:pPr>
            <a:r>
              <a:rPr lang="fr-FR" dirty="0" smtClean="0"/>
              <a:t>Tolérance</a:t>
            </a:r>
          </a:p>
          <a:p>
            <a:pPr marL="1097280" lvl="3" fontAlgn="auto">
              <a:spcAft>
                <a:spcPts val="0"/>
              </a:spcAft>
              <a:buClr>
                <a:schemeClr val="accent4"/>
              </a:buClr>
              <a:buFont typeface="Wingdings"/>
              <a:buChar char=""/>
              <a:defRPr/>
            </a:pPr>
            <a:r>
              <a:rPr lang="fr-FR" dirty="0" smtClean="0"/>
              <a:t>Plus de nausées/vomissement</a:t>
            </a:r>
          </a:p>
          <a:p>
            <a:pPr marL="1097280" lvl="3" fontAlgn="auto">
              <a:spcAft>
                <a:spcPts val="0"/>
              </a:spcAft>
              <a:buClr>
                <a:schemeClr val="accent4"/>
              </a:buClr>
              <a:buFont typeface="Wingdings"/>
              <a:buChar char=""/>
              <a:defRPr/>
            </a:pPr>
            <a:r>
              <a:rPr lang="fr-FR" dirty="0" smtClean="0"/>
              <a:t>Moins de troubles neurologiques</a:t>
            </a:r>
          </a:p>
          <a:p>
            <a:pPr marL="1097280" lvl="3" fontAlgn="auto">
              <a:spcAft>
                <a:spcPts val="0"/>
              </a:spcAft>
              <a:buClr>
                <a:schemeClr val="accent4"/>
              </a:buClr>
              <a:buFont typeface="Wingdings"/>
              <a:buChar char=""/>
              <a:defRPr/>
            </a:pPr>
            <a:r>
              <a:rPr lang="fr-FR" dirty="0" smtClean="0"/>
              <a:t>Moins de troubles lipidiques</a:t>
            </a:r>
          </a:p>
          <a:p>
            <a:pPr marL="548640" lvl="1" indent="-274320" fontAlgn="auto">
              <a:spcAft>
                <a:spcPts val="0"/>
              </a:spcAft>
              <a:buFont typeface="Wingdings"/>
              <a:buChar char=""/>
              <a:defRPr/>
            </a:pPr>
            <a:r>
              <a:rPr lang="fr-FR" dirty="0" smtClean="0"/>
              <a:t>Comparaison Reyataz/norvir</a:t>
            </a:r>
          </a:p>
          <a:p>
            <a:pPr marL="822960" lvl="2" fontAlgn="auto">
              <a:spcAft>
                <a:spcPts val="0"/>
              </a:spcAft>
              <a:buClr>
                <a:schemeClr val="accent3"/>
              </a:buClr>
              <a:buFont typeface="Wingdings 2"/>
              <a:buChar char=""/>
              <a:defRPr/>
            </a:pPr>
            <a:r>
              <a:rPr lang="fr-FR" dirty="0" smtClean="0"/>
              <a:t>Moins d’</a:t>
            </a:r>
            <a:r>
              <a:rPr lang="fr-FR" dirty="0" err="1" smtClean="0"/>
              <a:t>hyperbiliribinémie</a:t>
            </a:r>
            <a:r>
              <a:rPr lang="fr-FR" dirty="0" smtClean="0"/>
              <a:t> sévère (grade 3-4, 1% vs 58%)</a:t>
            </a:r>
          </a:p>
          <a:p>
            <a:pPr marL="822960" lvl="2" fontAlgn="auto">
              <a:spcAft>
                <a:spcPts val="0"/>
              </a:spcAft>
              <a:buClr>
                <a:schemeClr val="accent3"/>
              </a:buClr>
              <a:buFont typeface="Wingdings 2"/>
              <a:buChar char=""/>
              <a:defRPr/>
            </a:pPr>
            <a:r>
              <a:rPr lang="fr-FR" dirty="0" smtClean="0"/>
              <a:t>Pas de différences pour nausées/vomissements ou diarrhées</a:t>
            </a:r>
          </a:p>
          <a:p>
            <a:pPr marL="685772" lvl="2" indent="0" fontAlgn="auto">
              <a:spcAft>
                <a:spcPts val="0"/>
              </a:spcAft>
              <a:buClr>
                <a:schemeClr val="accent3"/>
              </a:buClr>
              <a:buFont typeface="Wingdings 2"/>
              <a:buNone/>
              <a:defRPr/>
            </a:pPr>
            <a:endParaRPr lang="fr-FR" dirty="0" smtClean="0"/>
          </a:p>
          <a:p>
            <a:pPr marL="0" indent="0" fontAlgn="auto">
              <a:spcAft>
                <a:spcPts val="0"/>
              </a:spcAft>
              <a:buFont typeface="Wingdings 2"/>
              <a:buNone/>
              <a:defRPr/>
            </a:pPr>
            <a:r>
              <a:rPr lang="fr-FR" sz="2000" dirty="0" smtClean="0"/>
              <a:t>NB : le cobicistat augmente la créatinine, sans insuffisance rénale</a:t>
            </a:r>
            <a:endParaRPr lang="fr-FR" sz="2200" dirty="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p:nvPr>
        </p:nvSpPr>
        <p:spPr/>
        <p:txBody>
          <a:bodyPr/>
          <a:lstStyle/>
          <a:p>
            <a:r>
              <a:rPr lang="fr-FR" smtClean="0">
                <a:solidFill>
                  <a:srgbClr val="7B9899"/>
                </a:solidFill>
              </a:rPr>
              <a:t>Futures simplifications thérapeutiques</a:t>
            </a:r>
          </a:p>
        </p:txBody>
      </p:sp>
      <p:sp>
        <p:nvSpPr>
          <p:cNvPr id="59394" name="Espace réservé du contenu 2"/>
          <p:cNvSpPr>
            <a:spLocks noGrp="1"/>
          </p:cNvSpPr>
          <p:nvPr>
            <p:ph sz="quarter" idx="1"/>
          </p:nvPr>
        </p:nvSpPr>
        <p:spPr>
          <a:xfrm>
            <a:off x="339725" y="1527175"/>
            <a:ext cx="9566275" cy="4572000"/>
          </a:xfrm>
        </p:spPr>
        <p:txBody>
          <a:bodyPr/>
          <a:lstStyle/>
          <a:p>
            <a:r>
              <a:rPr lang="fr-FR" smtClean="0"/>
              <a:t>Prodrogue du ténofovir : GS-730</a:t>
            </a:r>
          </a:p>
          <a:p>
            <a:pPr lvl="1"/>
            <a:r>
              <a:rPr lang="fr-FR" smtClean="0"/>
              <a:t>Effet</a:t>
            </a:r>
          </a:p>
          <a:p>
            <a:pPr lvl="2"/>
            <a:r>
              <a:rPr lang="fr-FR" smtClean="0"/>
              <a:t>Concentrations plasmatiques plus faibles</a:t>
            </a:r>
          </a:p>
          <a:p>
            <a:pPr lvl="2"/>
            <a:r>
              <a:rPr lang="fr-FR" smtClean="0"/>
              <a:t>Concentrations intracellulaires plus élevées</a:t>
            </a:r>
          </a:p>
          <a:p>
            <a:pPr lvl="1"/>
            <a:r>
              <a:rPr lang="fr-FR" smtClean="0"/>
              <a:t>Avantages</a:t>
            </a:r>
          </a:p>
          <a:p>
            <a:pPr lvl="2"/>
            <a:r>
              <a:rPr lang="fr-FR" smtClean="0"/>
              <a:t>Moins de substance donc plus petit comprimé</a:t>
            </a:r>
          </a:p>
          <a:p>
            <a:pPr lvl="2"/>
            <a:r>
              <a:rPr lang="fr-FR" smtClean="0"/>
              <a:t>Moins de ténofovir plasmatique donc moins de toxicité ?</a:t>
            </a:r>
          </a:p>
          <a:p>
            <a:pPr lvl="3"/>
            <a:r>
              <a:rPr lang="fr-FR" smtClean="0"/>
              <a:t>Non encore démontré</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p:txBody>
          <a:bodyPr>
            <a:normAutofit/>
          </a:bodyPr>
          <a:lstStyle/>
          <a:p>
            <a:pPr fontAlgn="auto">
              <a:spcAft>
                <a:spcPts val="0"/>
              </a:spcAft>
              <a:buFont typeface="Wingdings 2"/>
              <a:buNone/>
              <a:defRPr/>
            </a:pPr>
            <a:endParaRPr lang="fr-FR"/>
          </a:p>
        </p:txBody>
      </p:sp>
      <p:sp>
        <p:nvSpPr>
          <p:cNvPr id="60418" name="Titre 3"/>
          <p:cNvSpPr>
            <a:spLocks noGrp="1"/>
          </p:cNvSpPr>
          <p:nvPr>
            <p:ph type="ctrTitle"/>
          </p:nvPr>
        </p:nvSpPr>
        <p:spPr/>
        <p:txBody>
          <a:bodyPr/>
          <a:lstStyle/>
          <a:p>
            <a:r>
              <a:rPr lang="fr-FR" smtClean="0"/>
              <a:t>Virologie</a:t>
            </a:r>
          </a:p>
        </p:txBody>
      </p:sp>
      <p:pic>
        <p:nvPicPr>
          <p:cNvPr id="6" name="Image 5"/>
          <p:cNvPicPr>
            <a:picLocks noChangeAspect="1"/>
          </p:cNvPicPr>
          <p:nvPr/>
        </p:nvPicPr>
        <p:blipFill>
          <a:blip r:embed="rId2"/>
          <a:stretch>
            <a:fillRect/>
          </a:stretch>
        </p:blipFill>
        <p:spPr>
          <a:xfrm>
            <a:off x="3692525" y="3227388"/>
            <a:ext cx="3055938" cy="2290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p:txBody>
          <a:bodyPr/>
          <a:lstStyle/>
          <a:p>
            <a:r>
              <a:rPr lang="fr-FR" smtClean="0">
                <a:solidFill>
                  <a:srgbClr val="7B9899"/>
                </a:solidFill>
              </a:rPr>
              <a:t>Quelques données « nouvelles »</a:t>
            </a:r>
          </a:p>
        </p:txBody>
      </p:sp>
      <p:sp>
        <p:nvSpPr>
          <p:cNvPr id="3" name="Espace réservé du contenu 2"/>
          <p:cNvSpPr>
            <a:spLocks noGrp="1"/>
          </p:cNvSpPr>
          <p:nvPr>
            <p:ph sz="quarter" idx="1"/>
          </p:nvPr>
        </p:nvSpPr>
        <p:spPr>
          <a:xfrm>
            <a:off x="339725" y="1527175"/>
            <a:ext cx="9566275" cy="4572000"/>
          </a:xfrm>
        </p:spPr>
        <p:txBody>
          <a:bodyPr>
            <a:normAutofit lnSpcReduction="10000"/>
          </a:bodyPr>
          <a:lstStyle/>
          <a:p>
            <a:pPr marL="274320" indent="-274320" fontAlgn="auto">
              <a:spcAft>
                <a:spcPts val="0"/>
              </a:spcAft>
              <a:buFont typeface="Wingdings 2"/>
              <a:buChar char=""/>
              <a:defRPr/>
            </a:pPr>
            <a:r>
              <a:rPr lang="fr-FR" dirty="0" smtClean="0"/>
              <a:t>Deux cohortes africaines (Ouganda, Kenya)</a:t>
            </a:r>
            <a:r>
              <a:rPr lang="fr-FR" baseline="30000" dirty="0" smtClean="0"/>
              <a:t>1,2</a:t>
            </a:r>
            <a:endParaRPr lang="fr-FR" dirty="0" smtClean="0"/>
          </a:p>
          <a:p>
            <a:pPr marL="548640" lvl="1" indent="-274320" fontAlgn="auto">
              <a:spcAft>
                <a:spcPts val="0"/>
              </a:spcAft>
              <a:buFont typeface="Wingdings"/>
              <a:buChar char=""/>
              <a:defRPr/>
            </a:pPr>
            <a:r>
              <a:rPr lang="fr-FR" dirty="0" smtClean="0"/>
              <a:t>Le taux de surinfection est égal au taux d’infection de la cohorte</a:t>
            </a:r>
          </a:p>
          <a:p>
            <a:pPr marL="548640" lvl="1" indent="-274320" fontAlgn="auto">
              <a:spcAft>
                <a:spcPts val="0"/>
              </a:spcAft>
              <a:buFont typeface="Wingdings"/>
              <a:buChar char=""/>
              <a:defRPr/>
            </a:pPr>
            <a:r>
              <a:rPr lang="fr-FR" dirty="0" smtClean="0"/>
              <a:t>Avec des sous-types identiques ou différents (technique UDS)</a:t>
            </a:r>
          </a:p>
          <a:p>
            <a:pPr marL="274320" indent="-274320" fontAlgn="auto">
              <a:spcAft>
                <a:spcPts val="0"/>
              </a:spcAft>
              <a:buFont typeface="Wingdings 2"/>
              <a:buChar char=""/>
              <a:defRPr/>
            </a:pPr>
            <a:r>
              <a:rPr lang="fr-FR" dirty="0" smtClean="0"/>
              <a:t>En France </a:t>
            </a:r>
            <a:r>
              <a:rPr lang="fr-FR" baseline="30000" dirty="0" smtClean="0"/>
              <a:t>3</a:t>
            </a:r>
            <a:endParaRPr lang="fr-FR" dirty="0" smtClean="0"/>
          </a:p>
          <a:p>
            <a:pPr marL="548640" lvl="1" indent="-274320" fontAlgn="auto">
              <a:spcAft>
                <a:spcPts val="0"/>
              </a:spcAft>
              <a:buFont typeface="Wingdings"/>
              <a:buChar char=""/>
              <a:defRPr/>
            </a:pPr>
            <a:r>
              <a:rPr lang="fr-FR" dirty="0" smtClean="0"/>
              <a:t>Notion de PCR « inférieure au seuil » ou « d’absence de signal »</a:t>
            </a:r>
          </a:p>
          <a:p>
            <a:pPr marL="822960" lvl="2" fontAlgn="auto">
              <a:spcAft>
                <a:spcPts val="0"/>
              </a:spcAft>
              <a:buClr>
                <a:schemeClr val="accent3"/>
              </a:buClr>
              <a:buFont typeface="Wingdings 2"/>
              <a:buChar char=""/>
              <a:defRPr/>
            </a:pPr>
            <a:r>
              <a:rPr lang="fr-FR" dirty="0" smtClean="0"/>
              <a:t>Cohorte </a:t>
            </a:r>
            <a:r>
              <a:rPr lang="fr-FR" dirty="0" err="1" smtClean="0"/>
              <a:t>Nadis</a:t>
            </a:r>
            <a:endParaRPr lang="fr-FR" dirty="0" smtClean="0"/>
          </a:p>
          <a:p>
            <a:pPr marL="822960" lvl="2" fontAlgn="auto">
              <a:spcAft>
                <a:spcPts val="0"/>
              </a:spcAft>
              <a:buClr>
                <a:schemeClr val="accent3"/>
              </a:buClr>
              <a:buFont typeface="Wingdings 2"/>
              <a:buChar char=""/>
              <a:defRPr/>
            </a:pPr>
            <a:r>
              <a:rPr lang="fr-FR" dirty="0" smtClean="0"/>
              <a:t>Patients ayant une CV indétectable</a:t>
            </a:r>
          </a:p>
          <a:p>
            <a:pPr marL="1097280" lvl="3" fontAlgn="auto">
              <a:spcAft>
                <a:spcPts val="0"/>
              </a:spcAft>
              <a:buClr>
                <a:schemeClr val="accent4"/>
              </a:buClr>
              <a:buFont typeface="Wingdings"/>
              <a:buChar char=""/>
              <a:defRPr/>
            </a:pPr>
            <a:r>
              <a:rPr lang="fr-FR" dirty="0"/>
              <a:t>Soit inférieure au seuil</a:t>
            </a:r>
          </a:p>
          <a:p>
            <a:pPr marL="1097280" lvl="3" fontAlgn="auto">
              <a:spcAft>
                <a:spcPts val="0"/>
              </a:spcAft>
              <a:buClr>
                <a:schemeClr val="accent4"/>
              </a:buClr>
              <a:buFont typeface="Wingdings"/>
              <a:buChar char=""/>
              <a:defRPr/>
            </a:pPr>
            <a:r>
              <a:rPr lang="fr-FR" dirty="0" smtClean="0"/>
              <a:t>Soit absence complète de signal</a:t>
            </a:r>
          </a:p>
          <a:p>
            <a:pPr marL="1097280" lvl="3" fontAlgn="auto">
              <a:spcAft>
                <a:spcPts val="0"/>
              </a:spcAft>
              <a:buClr>
                <a:schemeClr val="accent4"/>
              </a:buClr>
              <a:buFont typeface="Wingdings"/>
              <a:buChar char=""/>
              <a:defRPr/>
            </a:pPr>
            <a:endParaRPr lang="fr-FR" dirty="0"/>
          </a:p>
          <a:p>
            <a:pPr marL="1097280" lvl="3" fontAlgn="auto">
              <a:spcAft>
                <a:spcPts val="0"/>
              </a:spcAft>
              <a:buClr>
                <a:schemeClr val="accent4"/>
              </a:buClr>
              <a:buFont typeface="Wingdings"/>
              <a:buChar char=""/>
              <a:defRPr/>
            </a:pPr>
            <a:r>
              <a:rPr lang="fr-FR" dirty="0" smtClean="0">
                <a:sym typeface="Wingdings"/>
              </a:rPr>
              <a:t> Moins de </a:t>
            </a:r>
            <a:r>
              <a:rPr lang="fr-FR" dirty="0" err="1" smtClean="0">
                <a:sym typeface="Wingdings"/>
              </a:rPr>
              <a:t>blips</a:t>
            </a:r>
            <a:r>
              <a:rPr lang="fr-FR" dirty="0" smtClean="0">
                <a:sym typeface="Wingdings"/>
              </a:rPr>
              <a:t> et d’échecs virologiques dans le suivi des personnes ayant une « absence de signal ».</a:t>
            </a:r>
            <a:endParaRPr lang="fr-FR" dirty="0"/>
          </a:p>
        </p:txBody>
      </p:sp>
      <p:sp>
        <p:nvSpPr>
          <p:cNvPr id="61443" name="Text Box 3"/>
          <p:cNvSpPr txBox="1">
            <a:spLocks noChangeArrowheads="1"/>
          </p:cNvSpPr>
          <p:nvPr/>
        </p:nvSpPr>
        <p:spPr bwMode="auto">
          <a:xfrm>
            <a:off x="1978025" y="6446838"/>
            <a:ext cx="8112125" cy="461962"/>
          </a:xfrm>
          <a:prstGeom prst="rect">
            <a:avLst/>
          </a:prstGeom>
          <a:noFill/>
          <a:ln w="9525">
            <a:noFill/>
            <a:miter lim="800000"/>
            <a:headEnd/>
            <a:tailEnd/>
          </a:ln>
        </p:spPr>
        <p:txBody>
          <a:bodyPr>
            <a:spAutoFit/>
          </a:bodyPr>
          <a:lstStyle/>
          <a:p>
            <a:pPr algn="r" eaLnBrk="0" hangingPunct="0"/>
            <a:r>
              <a:rPr lang="en-GB" sz="1200" i="1">
                <a:solidFill>
                  <a:schemeClr val="bg1"/>
                </a:solidFill>
                <a:ea typeface="ＭＳ Ｐゴシック" charset="-128"/>
              </a:rPr>
              <a:t>(1) Redd A, CROI 2012, Abs. 58 ; (2) Ronen K, CROI 2012, Abs. 59LB; (3) Delpierre C, CROI 2012, Abs. 675</a:t>
            </a:r>
          </a:p>
          <a:p>
            <a:pPr algn="r" eaLnBrk="0" hangingPunct="0"/>
            <a:endParaRPr lang="en-GB" sz="1200" i="1">
              <a:solidFill>
                <a:schemeClr val="bg1"/>
              </a:solidFill>
              <a:ea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re 1"/>
          <p:cNvSpPr>
            <a:spLocks noGrp="1"/>
          </p:cNvSpPr>
          <p:nvPr>
            <p:ph type="title"/>
          </p:nvPr>
        </p:nvSpPr>
        <p:spPr/>
        <p:txBody>
          <a:bodyPr/>
          <a:lstStyle/>
          <a:p>
            <a:r>
              <a:rPr lang="fr-FR" smtClean="0">
                <a:solidFill>
                  <a:srgbClr val="7B9899"/>
                </a:solidFill>
              </a:rPr>
              <a:t>Charges virales basses non indétectables</a:t>
            </a:r>
          </a:p>
        </p:txBody>
      </p:sp>
      <p:sp>
        <p:nvSpPr>
          <p:cNvPr id="62466" name="Espace réservé du contenu 2"/>
          <p:cNvSpPr>
            <a:spLocks noGrp="1"/>
          </p:cNvSpPr>
          <p:nvPr>
            <p:ph sz="quarter" idx="1"/>
          </p:nvPr>
        </p:nvSpPr>
        <p:spPr>
          <a:xfrm>
            <a:off x="339725" y="1527175"/>
            <a:ext cx="9566275" cy="4572000"/>
          </a:xfrm>
        </p:spPr>
        <p:txBody>
          <a:bodyPr/>
          <a:lstStyle/>
          <a:p>
            <a:r>
              <a:rPr lang="fr-FR" smtClean="0"/>
              <a:t>Chez des patients aux antécédents de résistance virale </a:t>
            </a:r>
            <a:r>
              <a:rPr lang="fr-FR" baseline="30000" smtClean="0"/>
              <a:t>1</a:t>
            </a:r>
            <a:endParaRPr lang="fr-FR" smtClean="0"/>
          </a:p>
          <a:p>
            <a:pPr lvl="1"/>
            <a:r>
              <a:rPr lang="fr-FR" smtClean="0"/>
              <a:t>Charge virale indétectable</a:t>
            </a:r>
          </a:p>
          <a:p>
            <a:pPr lvl="1"/>
            <a:r>
              <a:rPr lang="fr-FR" smtClean="0"/>
              <a:t>Si </a:t>
            </a:r>
            <a:r>
              <a:rPr lang="fr-FR" b="1" smtClean="0"/>
              <a:t>100 &lt; CV &lt; 500</a:t>
            </a:r>
          </a:p>
          <a:p>
            <a:pPr lvl="2"/>
            <a:r>
              <a:rPr lang="fr-FR" smtClean="0"/>
              <a:t>Plus de risque d’accumulation de résistances supplémentaires : 30%</a:t>
            </a:r>
          </a:p>
          <a:p>
            <a:r>
              <a:rPr lang="fr-FR" smtClean="0"/>
              <a:t>Chez des patients avec 20&lt;CV&lt;50 </a:t>
            </a:r>
            <a:r>
              <a:rPr lang="fr-FR" baseline="30000" smtClean="0"/>
              <a:t>2</a:t>
            </a:r>
            <a:endParaRPr lang="fr-FR" smtClean="0"/>
          </a:p>
          <a:p>
            <a:pPr lvl="1"/>
            <a:r>
              <a:rPr lang="fr-FR" smtClean="0"/>
              <a:t>Pas de notion de cumul de résistance</a:t>
            </a:r>
          </a:p>
          <a:p>
            <a:pPr lvl="1"/>
            <a:endParaRPr lang="fr-FR" smtClean="0"/>
          </a:p>
          <a:p>
            <a:pPr lvl="1"/>
            <a:endParaRPr lang="fr-FR" smtClean="0"/>
          </a:p>
        </p:txBody>
      </p:sp>
      <p:sp>
        <p:nvSpPr>
          <p:cNvPr id="62467" name="ZoneTexte 3"/>
          <p:cNvSpPr txBox="1">
            <a:spLocks noChangeArrowheads="1"/>
          </p:cNvSpPr>
          <p:nvPr/>
        </p:nvSpPr>
        <p:spPr bwMode="auto">
          <a:xfrm>
            <a:off x="5886450" y="6399213"/>
            <a:ext cx="4298950" cy="260350"/>
          </a:xfrm>
          <a:prstGeom prst="rect">
            <a:avLst/>
          </a:prstGeom>
          <a:noFill/>
          <a:ln w="9525">
            <a:noFill/>
            <a:miter lim="800000"/>
            <a:headEnd/>
            <a:tailEnd/>
          </a:ln>
        </p:spPr>
        <p:txBody>
          <a:bodyPr>
            <a:spAutoFit/>
          </a:bodyPr>
          <a:lstStyle/>
          <a:p>
            <a:r>
              <a:rPr lang="fr-FR" sz="1100">
                <a:latin typeface="Georgia" pitchFamily="18" charset="0"/>
              </a:rPr>
              <a:t>(1) 347 C. Delaugerre, France – (2) 345 T. Brennan, USA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514350" y="115888"/>
            <a:ext cx="9528175" cy="936625"/>
          </a:xfrm>
        </p:spPr>
        <p:txBody>
          <a:bodyPr/>
          <a:lstStyle/>
          <a:p>
            <a:pPr>
              <a:defRPr/>
            </a:pPr>
            <a:r>
              <a:rPr lang="fr-FR" sz="2600" dirty="0" smtClean="0">
                <a:ea typeface="ＭＳ Ｐゴシック" pitchFamily="34" charset="-128"/>
              </a:rPr>
              <a:t>Stabilité de la transmission de la résistance </a:t>
            </a:r>
          </a:p>
        </p:txBody>
      </p:sp>
      <p:sp>
        <p:nvSpPr>
          <p:cNvPr id="30723" name="Espace réservé du contenu 2"/>
          <p:cNvSpPr>
            <a:spLocks noGrp="1"/>
          </p:cNvSpPr>
          <p:nvPr>
            <p:ph idx="1"/>
          </p:nvPr>
        </p:nvSpPr>
        <p:spPr/>
        <p:txBody>
          <a:bodyPr/>
          <a:lstStyle/>
          <a:p>
            <a:pPr>
              <a:defRPr/>
            </a:pPr>
            <a:r>
              <a:rPr lang="fr-FR" sz="2000" dirty="0" smtClean="0">
                <a:ea typeface="ＭＳ Ｐゴシック" pitchFamily="34" charset="-128"/>
              </a:rPr>
              <a:t>Etude Odyssée 2010/2011 : patients naïfs d’</a:t>
            </a:r>
            <a:r>
              <a:rPr lang="fr-FR" altLang="ja-JP" sz="2000" dirty="0" smtClean="0">
                <a:ea typeface="ＭＳ Ｐゴシック" pitchFamily="34" charset="-128"/>
              </a:rPr>
              <a:t>ARV, chroniquement infectés, nouvellement diagnostiqués en France en 2010/2011 </a:t>
            </a:r>
            <a:br>
              <a:rPr lang="fr-FR" altLang="ja-JP" sz="2000" dirty="0" smtClean="0">
                <a:ea typeface="ＭＳ Ｐゴシック" pitchFamily="34" charset="-128"/>
              </a:rPr>
            </a:br>
            <a:r>
              <a:rPr lang="fr-FR" altLang="ja-JP" sz="2000" dirty="0" smtClean="0">
                <a:ea typeface="ＭＳ Ｐゴシック" pitchFamily="34" charset="-128"/>
              </a:rPr>
              <a:t>(36 centres, n = 661). Comparaison avec les études antérieures</a:t>
            </a:r>
          </a:p>
          <a:p>
            <a:pPr>
              <a:defRPr/>
            </a:pPr>
            <a:endParaRPr lang="fr-FR" sz="2000" dirty="0" smtClean="0">
              <a:ea typeface="ＭＳ Ｐゴシック" pitchFamily="34" charset="-128"/>
            </a:endParaRPr>
          </a:p>
          <a:p>
            <a:pPr>
              <a:defRPr/>
            </a:pPr>
            <a:r>
              <a:rPr lang="fr-FR" sz="2000" dirty="0">
                <a:ea typeface="ＭＳ Ｐゴシック" pitchFamily="34" charset="-128"/>
              </a:rPr>
              <a:t>P</a:t>
            </a:r>
            <a:r>
              <a:rPr lang="fr-FR" sz="2000" dirty="0" smtClean="0">
                <a:ea typeface="ＭＳ Ｐゴシック" pitchFamily="34" charset="-128"/>
              </a:rPr>
              <a:t>révalence globale de la résistance stable</a:t>
            </a:r>
          </a:p>
          <a:p>
            <a:pPr lvl="1">
              <a:defRPr/>
            </a:pPr>
            <a:r>
              <a:rPr lang="fr-FR" sz="2000" dirty="0" smtClean="0">
                <a:ea typeface="ＭＳ Ｐゴシック" pitchFamily="34" charset="-128"/>
              </a:rPr>
              <a:t>transmission de virus avec des mutations de résistance RT ou PR =9 %</a:t>
            </a:r>
          </a:p>
          <a:p>
            <a:pPr>
              <a:defRPr/>
            </a:pPr>
            <a:endParaRPr lang="fr-FR" sz="2000" dirty="0" smtClean="0">
              <a:ea typeface="ＭＳ Ｐゴシック" pitchFamily="34" charset="-128"/>
            </a:endParaRPr>
          </a:p>
          <a:p>
            <a:pPr>
              <a:defRPr/>
            </a:pPr>
            <a:r>
              <a:rPr lang="fr-FR" altLang="ja-JP" sz="2000" dirty="0" smtClean="0">
                <a:ea typeface="ＭＳ Ｐゴシック" pitchFamily="34" charset="-128"/>
              </a:rPr>
              <a:t>Inhibiteurs d’intégrase : </a:t>
            </a:r>
            <a:r>
              <a:rPr lang="en-US" altLang="ja-JP" sz="2000" dirty="0" smtClean="0">
                <a:ea typeface="ＭＳ Ｐゴシック" pitchFamily="34" charset="-128"/>
              </a:rPr>
              <a:t>variable en </a:t>
            </a:r>
            <a:r>
              <a:rPr lang="en-US" altLang="ja-JP" sz="2000" dirty="0" err="1" smtClean="0">
                <a:ea typeface="ＭＳ Ｐゴシック" pitchFamily="34" charset="-128"/>
              </a:rPr>
              <a:t>fonction</a:t>
            </a:r>
            <a:r>
              <a:rPr lang="en-US" altLang="ja-JP" sz="2000" dirty="0" smtClean="0">
                <a:ea typeface="ＭＳ Ｐゴシック" pitchFamily="34" charset="-128"/>
              </a:rPr>
              <a:t> des </a:t>
            </a:r>
            <a:r>
              <a:rPr lang="en-US" altLang="ja-JP" sz="2000" dirty="0" err="1" smtClean="0">
                <a:ea typeface="ＭＳ Ｐゴシック" pitchFamily="34" charset="-128"/>
              </a:rPr>
              <a:t>algorithmes</a:t>
            </a:r>
            <a:endParaRPr lang="en-US" altLang="ja-JP" sz="2000" dirty="0">
              <a:ea typeface="ＭＳ Ｐゴシック" pitchFamily="34" charset="-128"/>
            </a:endParaRPr>
          </a:p>
          <a:p>
            <a:pPr lvl="1">
              <a:defRPr/>
            </a:pPr>
            <a:r>
              <a:rPr lang="en-US" altLang="ja-JP" sz="2000" dirty="0" smtClean="0">
                <a:ea typeface="ＭＳ Ｐゴシック" pitchFamily="34" charset="-128"/>
              </a:rPr>
              <a:t>USA : 0</a:t>
            </a:r>
          </a:p>
          <a:p>
            <a:pPr lvl="1">
              <a:defRPr/>
            </a:pPr>
            <a:r>
              <a:rPr lang="en-US" altLang="ja-JP" sz="2000" dirty="0" smtClean="0">
                <a:ea typeface="ＭＳ Ｐゴシック" pitchFamily="34" charset="-128"/>
              </a:rPr>
              <a:t>France : 16 !</a:t>
            </a:r>
          </a:p>
          <a:p>
            <a:pPr marL="0" indent="0">
              <a:buFontTx/>
              <a:buNone/>
              <a:defRPr/>
            </a:pPr>
            <a:endParaRPr lang="en-US" sz="2000" dirty="0" smtClean="0">
              <a:ea typeface="ＭＳ Ｐゴシック" pitchFamily="34" charset="-128"/>
            </a:endParaRPr>
          </a:p>
          <a:p>
            <a:pPr>
              <a:defRPr/>
            </a:pPr>
            <a:r>
              <a:rPr lang="fr-FR" sz="2000" dirty="0" smtClean="0">
                <a:ea typeface="ＭＳ Ｐゴシック" pitchFamily="34" charset="-128"/>
              </a:rPr>
              <a:t>Un tropisme X4 était trouvé chez 23,2 % </a:t>
            </a:r>
          </a:p>
          <a:p>
            <a:pPr lvl="1">
              <a:defRPr/>
            </a:pPr>
            <a:r>
              <a:rPr lang="fr-FR" sz="2000" dirty="0" smtClean="0">
                <a:ea typeface="ＭＳ Ｐゴシック" pitchFamily="34" charset="-128"/>
              </a:rPr>
              <a:t>CD4 plus bas chez les patients ayant un tropisme X4</a:t>
            </a:r>
          </a:p>
        </p:txBody>
      </p:sp>
      <p:sp>
        <p:nvSpPr>
          <p:cNvPr id="63491"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Descamps D, CROI 2012, Abs. 733</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p:txBody>
          <a:bodyPr>
            <a:normAutofit/>
          </a:bodyPr>
          <a:lstStyle/>
          <a:p>
            <a:pPr fontAlgn="auto">
              <a:spcAft>
                <a:spcPts val="0"/>
              </a:spcAft>
              <a:buFont typeface="Wingdings 2"/>
              <a:buNone/>
              <a:defRPr/>
            </a:pPr>
            <a:endParaRPr lang="fr-FR"/>
          </a:p>
        </p:txBody>
      </p:sp>
      <p:sp>
        <p:nvSpPr>
          <p:cNvPr id="65538" name="Titre 5"/>
          <p:cNvSpPr>
            <a:spLocks noGrp="1"/>
          </p:cNvSpPr>
          <p:nvPr>
            <p:ph type="ctrTitle"/>
          </p:nvPr>
        </p:nvSpPr>
        <p:spPr/>
        <p:txBody>
          <a:bodyPr/>
          <a:lstStyle/>
          <a:p>
            <a:r>
              <a:rPr lang="fr-FR" smtClean="0"/>
              <a:t>Grossesses, procréation</a:t>
            </a:r>
          </a:p>
        </p:txBody>
      </p:sp>
      <p:pic>
        <p:nvPicPr>
          <p:cNvPr id="4" name="Image 3"/>
          <p:cNvPicPr>
            <a:picLocks noChangeAspect="1"/>
          </p:cNvPicPr>
          <p:nvPr/>
        </p:nvPicPr>
        <p:blipFill>
          <a:blip r:embed="rId2"/>
          <a:stretch>
            <a:fillRect/>
          </a:stretch>
        </p:blipFill>
        <p:spPr>
          <a:xfrm>
            <a:off x="3692525" y="3211513"/>
            <a:ext cx="3055938" cy="2290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hoto.JPG"/>
          <p:cNvPicPr>
            <a:picLocks noChangeAspect="1"/>
          </p:cNvPicPr>
          <p:nvPr/>
        </p:nvPicPr>
        <p:blipFill rotWithShape="1">
          <a:blip r:embed="rId2"/>
          <a:srcRect/>
          <a:stretch/>
        </p:blipFill>
        <p:spPr>
          <a:xfrm>
            <a:off x="914400" y="2476500"/>
            <a:ext cx="8105775" cy="2165350"/>
          </a:xfrm>
          <a:prstGeom prst="rect">
            <a:avLst/>
          </a:prstGeom>
          <a:effectLst>
            <a:outerShdw blurRad="50800" dist="38100" dir="18900000" algn="bl" rotWithShape="0">
              <a:prstClr val="black">
                <a:alpha val="40000"/>
              </a:prstClr>
            </a:outerShdw>
          </a:effectLst>
        </p:spPr>
      </p:pic>
      <p:sp>
        <p:nvSpPr>
          <p:cNvPr id="39938" name="ZoneTexte 1"/>
          <p:cNvSpPr txBox="1">
            <a:spLocks noChangeArrowheads="1"/>
          </p:cNvSpPr>
          <p:nvPr/>
        </p:nvSpPr>
        <p:spPr bwMode="auto">
          <a:xfrm>
            <a:off x="1509713" y="1331913"/>
            <a:ext cx="6737350" cy="738187"/>
          </a:xfrm>
          <a:prstGeom prst="rect">
            <a:avLst/>
          </a:prstGeom>
          <a:noFill/>
          <a:ln w="9525">
            <a:noFill/>
            <a:miter lim="800000"/>
            <a:headEnd/>
            <a:tailEnd/>
          </a:ln>
        </p:spPr>
        <p:txBody>
          <a:bodyPr>
            <a:spAutoFit/>
          </a:bodyPr>
          <a:lstStyle/>
          <a:p>
            <a:pPr algn="ctr"/>
            <a:r>
              <a:rPr lang="fr-FR">
                <a:cs typeface="Arial" charset="0"/>
              </a:rPr>
              <a:t>Peut-on avoir confiance ?</a:t>
            </a:r>
          </a:p>
          <a:p>
            <a:pPr algn="ctr"/>
            <a:r>
              <a:rPr lang="fr-FR">
                <a:cs typeface="Arial" charset="0"/>
              </a:rPr>
              <a:t>Il y a deux boutons bizarres dans mon ascenseur…</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re 1"/>
          <p:cNvSpPr>
            <a:spLocks noGrp="1"/>
          </p:cNvSpPr>
          <p:nvPr>
            <p:ph type="title"/>
          </p:nvPr>
        </p:nvSpPr>
        <p:spPr/>
        <p:txBody>
          <a:bodyPr/>
          <a:lstStyle/>
          <a:p>
            <a:r>
              <a:rPr lang="fr-FR" smtClean="0">
                <a:solidFill>
                  <a:srgbClr val="7B9899"/>
                </a:solidFill>
              </a:rPr>
              <a:t>Procréation</a:t>
            </a:r>
          </a:p>
        </p:txBody>
      </p:sp>
      <p:sp>
        <p:nvSpPr>
          <p:cNvPr id="3" name="Espace réservé du contenu 2"/>
          <p:cNvSpPr>
            <a:spLocks noGrp="1"/>
          </p:cNvSpPr>
          <p:nvPr>
            <p:ph sz="quarter" idx="1"/>
          </p:nvPr>
        </p:nvSpPr>
        <p:spPr>
          <a:xfrm>
            <a:off x="339725" y="1527175"/>
            <a:ext cx="9566275" cy="4572000"/>
          </a:xfrm>
        </p:spPr>
        <p:txBody>
          <a:bodyPr>
            <a:normAutofit lnSpcReduction="10000"/>
          </a:bodyPr>
          <a:lstStyle/>
          <a:p>
            <a:pPr marL="274320" indent="-274320" fontAlgn="auto">
              <a:spcAft>
                <a:spcPts val="0"/>
              </a:spcAft>
              <a:buFont typeface="Wingdings 2"/>
              <a:buChar char=""/>
              <a:defRPr/>
            </a:pPr>
            <a:r>
              <a:rPr lang="fr-FR" dirty="0" smtClean="0"/>
              <a:t>Présentation d’un protocole de soins anglais</a:t>
            </a:r>
          </a:p>
          <a:p>
            <a:pPr marL="548640" lvl="1" indent="-274320" fontAlgn="auto">
              <a:spcAft>
                <a:spcPts val="0"/>
              </a:spcAft>
              <a:buFont typeface="Wingdings"/>
              <a:buChar char=""/>
              <a:defRPr/>
            </a:pPr>
            <a:r>
              <a:rPr lang="fr-FR" dirty="0" smtClean="0"/>
              <a:t>Objectif : diminuer le risque de transmission lié à la procréation</a:t>
            </a:r>
          </a:p>
          <a:p>
            <a:pPr marL="548640" lvl="1" indent="-274320" fontAlgn="auto">
              <a:spcAft>
                <a:spcPts val="0"/>
              </a:spcAft>
              <a:buFont typeface="Wingdings"/>
              <a:buChar char=""/>
              <a:defRPr/>
            </a:pPr>
            <a:r>
              <a:rPr lang="fr-FR" dirty="0" smtClean="0"/>
              <a:t>Hommes +/femmes –</a:t>
            </a:r>
          </a:p>
          <a:p>
            <a:pPr marL="548640" lvl="1" indent="-274320" fontAlgn="auto">
              <a:spcAft>
                <a:spcPts val="0"/>
              </a:spcAft>
              <a:buFont typeface="Wingdings"/>
              <a:buChar char=""/>
              <a:defRPr/>
            </a:pPr>
            <a:r>
              <a:rPr lang="fr-FR" dirty="0" smtClean="0"/>
              <a:t>CV &lt;40 cop/ml</a:t>
            </a:r>
          </a:p>
          <a:p>
            <a:pPr marL="548640" lvl="1" indent="-274320" fontAlgn="auto">
              <a:spcAft>
                <a:spcPts val="0"/>
              </a:spcAft>
              <a:buFont typeface="Wingdings"/>
              <a:buChar char=""/>
              <a:defRPr/>
            </a:pPr>
            <a:r>
              <a:rPr lang="fr-FR" dirty="0" smtClean="0"/>
              <a:t>Rapports non protégés ciblé sur l’ovulation</a:t>
            </a:r>
          </a:p>
          <a:p>
            <a:pPr marL="548640" lvl="1" indent="-274320" fontAlgn="auto">
              <a:spcAft>
                <a:spcPts val="0"/>
              </a:spcAft>
              <a:buFont typeface="Wingdings"/>
              <a:buChar char=""/>
              <a:defRPr/>
            </a:pPr>
            <a:r>
              <a:rPr lang="fr-FR" b="1" dirty="0" smtClean="0"/>
              <a:t>Prise de </a:t>
            </a:r>
            <a:r>
              <a:rPr lang="fr-FR" b="1" dirty="0" err="1" smtClean="0"/>
              <a:t>ténofovir</a:t>
            </a:r>
            <a:r>
              <a:rPr lang="fr-FR" b="1" dirty="0" smtClean="0"/>
              <a:t>/emtricitabine avant et après la période de rapport ciblés</a:t>
            </a:r>
          </a:p>
          <a:p>
            <a:pPr marL="274320" indent="-274320" fontAlgn="auto">
              <a:spcAft>
                <a:spcPts val="0"/>
              </a:spcAft>
              <a:buFont typeface="Wingdings 2"/>
              <a:buChar char=""/>
              <a:defRPr/>
            </a:pPr>
            <a:r>
              <a:rPr lang="fr-FR" dirty="0" smtClean="0"/>
              <a:t>Grossesses répétées au royaume uni</a:t>
            </a:r>
          </a:p>
          <a:p>
            <a:pPr marL="548640" lvl="1" indent="-274320" fontAlgn="auto">
              <a:spcAft>
                <a:spcPts val="0"/>
              </a:spcAft>
              <a:buFont typeface="Wingdings"/>
              <a:buChar char=""/>
              <a:defRPr/>
            </a:pPr>
            <a:r>
              <a:rPr lang="fr-FR" dirty="0" smtClean="0"/>
              <a:t>2/5 femmes ont une indication immunologique de traitement à la 2</a:t>
            </a:r>
            <a:r>
              <a:rPr lang="fr-FR" baseline="30000" dirty="0" smtClean="0"/>
              <a:t>nde</a:t>
            </a:r>
            <a:endParaRPr lang="fr-FR" dirty="0" smtClean="0"/>
          </a:p>
          <a:p>
            <a:pPr marL="548640" lvl="1" indent="-274320" fontAlgn="auto">
              <a:spcAft>
                <a:spcPts val="0"/>
              </a:spcAft>
              <a:buFont typeface="Wingdings"/>
              <a:buChar char=""/>
              <a:defRPr/>
            </a:pPr>
            <a:r>
              <a:rPr lang="fr-FR" dirty="0"/>
              <a:t>RR x 5 d’avoir une CV détectable à l’accouchement en l’absence de </a:t>
            </a:r>
            <a:r>
              <a:rPr lang="fr-FR" dirty="0" smtClean="0"/>
              <a:t>traitement au début de la 2</a:t>
            </a:r>
            <a:r>
              <a:rPr lang="fr-FR" baseline="30000" dirty="0" smtClean="0"/>
              <a:t>nde</a:t>
            </a:r>
            <a:r>
              <a:rPr lang="fr-FR" dirty="0" smtClean="0"/>
              <a:t> </a:t>
            </a:r>
          </a:p>
          <a:p>
            <a:pPr marL="548640" lvl="1" indent="-274320" fontAlgn="auto">
              <a:spcAft>
                <a:spcPts val="0"/>
              </a:spcAft>
              <a:buFont typeface="Wingdings"/>
              <a:buChar char=""/>
              <a:defRPr/>
            </a:pPr>
            <a:r>
              <a:rPr lang="fr-FR" dirty="0" smtClean="0"/>
              <a:t>5% ont des signes de sida lors de la seconde grossesse</a:t>
            </a:r>
          </a:p>
        </p:txBody>
      </p:sp>
      <p:sp>
        <p:nvSpPr>
          <p:cNvPr id="66563" name="ZoneTexte 3"/>
          <p:cNvSpPr txBox="1">
            <a:spLocks noChangeArrowheads="1"/>
          </p:cNvSpPr>
          <p:nvPr/>
        </p:nvSpPr>
        <p:spPr bwMode="auto">
          <a:xfrm>
            <a:off x="6300788" y="6410325"/>
            <a:ext cx="3810000" cy="307975"/>
          </a:xfrm>
          <a:prstGeom prst="rect">
            <a:avLst/>
          </a:prstGeom>
          <a:noFill/>
          <a:ln w="9525">
            <a:noFill/>
            <a:miter lim="800000"/>
            <a:headEnd/>
            <a:tailEnd/>
          </a:ln>
        </p:spPr>
        <p:txBody>
          <a:bodyPr>
            <a:spAutoFit/>
          </a:bodyPr>
          <a:lstStyle/>
          <a:p>
            <a:r>
              <a:rPr lang="fr-FR" sz="1400">
                <a:latin typeface="Georgia" pitchFamily="18" charset="0"/>
              </a:rPr>
              <a:t>Taylor et al. 1061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fr-FR" dirty="0" err="1" smtClean="0">
                <a:ea typeface="ＭＳ Ｐゴシック" pitchFamily="34" charset="-128"/>
              </a:rPr>
              <a:t>Darunavir</a:t>
            </a:r>
            <a:r>
              <a:rPr lang="fr-FR" dirty="0" smtClean="0">
                <a:ea typeface="ＭＳ Ｐゴシック" pitchFamily="34" charset="-128"/>
              </a:rPr>
              <a:t> et grossesses</a:t>
            </a:r>
          </a:p>
        </p:txBody>
      </p:sp>
      <p:sp>
        <p:nvSpPr>
          <p:cNvPr id="67586" name="Rectangle 3"/>
          <p:cNvSpPr txBox="1">
            <a:spLocks noChangeArrowheads="1"/>
          </p:cNvSpPr>
          <p:nvPr/>
        </p:nvSpPr>
        <p:spPr bwMode="auto">
          <a:xfrm>
            <a:off x="176213" y="1160463"/>
            <a:ext cx="9948862" cy="5048250"/>
          </a:xfrm>
          <a:prstGeom prst="rect">
            <a:avLst/>
          </a:prstGeom>
          <a:noFill/>
          <a:ln w="9525">
            <a:noFill/>
            <a:miter lim="800000"/>
            <a:headEnd/>
            <a:tailEnd/>
          </a:ln>
        </p:spPr>
        <p:txBody>
          <a:bodyPr/>
          <a:lstStyle/>
          <a:p>
            <a:pPr marL="342900" indent="-342900" defTabSz="914400" eaLnBrk="0" hangingPunct="0">
              <a:buClr>
                <a:srgbClr val="FFFF00"/>
              </a:buClr>
              <a:buFontTx/>
              <a:buChar char="•"/>
            </a:pPr>
            <a:r>
              <a:rPr lang="fr-FR" sz="2000">
                <a:solidFill>
                  <a:srgbClr val="FFFF66"/>
                </a:solidFill>
                <a:ea typeface="ＭＳ Ｐゴシック" charset="-128"/>
              </a:rPr>
              <a:t>Trois études, conclusions communes</a:t>
            </a:r>
          </a:p>
          <a:p>
            <a:pPr marL="742950" lvl="1" indent="-285750" defTabSz="914400" eaLnBrk="0" hangingPunct="0">
              <a:buClr>
                <a:srgbClr val="FFFF00"/>
              </a:buClr>
              <a:buFontTx/>
              <a:buChar char="–"/>
            </a:pPr>
            <a:r>
              <a:rPr lang="fr-FR" sz="1800">
                <a:solidFill>
                  <a:srgbClr val="FFFFFF"/>
                </a:solidFill>
                <a:ea typeface="ＭＳ Ｐゴシック" charset="-128"/>
              </a:rPr>
              <a:t>bonne efficacité virologique et bonne tolérance de DRV/r en combinaison à d’</a:t>
            </a:r>
            <a:r>
              <a:rPr lang="fr-FR" altLang="ja-JP" sz="1800">
                <a:solidFill>
                  <a:srgbClr val="FFFFFF"/>
                </a:solidFill>
                <a:ea typeface="ＭＳ Ｐゴシック" charset="-128"/>
              </a:rPr>
              <a:t>autres ARV au cours de la grossesse</a:t>
            </a:r>
          </a:p>
          <a:p>
            <a:pPr marL="742950" lvl="1" indent="-285750" defTabSz="914400" eaLnBrk="0" hangingPunct="0">
              <a:buClr>
                <a:srgbClr val="FFFF00"/>
              </a:buClr>
              <a:buFontTx/>
              <a:buChar char="–"/>
            </a:pPr>
            <a:r>
              <a:rPr lang="fr-FR" sz="1800">
                <a:solidFill>
                  <a:srgbClr val="FFFFFF"/>
                </a:solidFill>
                <a:ea typeface="ＭＳ Ｐゴシック" charset="-128"/>
              </a:rPr>
              <a:t>tous les nouveau-nés testés étaient non infectés par le VIH </a:t>
            </a:r>
          </a:p>
          <a:p>
            <a:pPr marL="742950" lvl="1" indent="-285750" defTabSz="914400" eaLnBrk="0" hangingPunct="0">
              <a:buClr>
                <a:srgbClr val="FFFF00"/>
              </a:buClr>
              <a:buFont typeface="Arial" charset="0"/>
              <a:buChar char="−"/>
            </a:pPr>
            <a:r>
              <a:rPr lang="fr-FR" sz="1800">
                <a:solidFill>
                  <a:srgbClr val="FFFFFF"/>
                </a:solidFill>
                <a:latin typeface="Wingdings" pitchFamily="2" charset="2"/>
                <a:ea typeface="ＭＳ Ｐゴシック" charset="-128"/>
                <a:sym typeface="Wingdings" pitchFamily="2" charset="2"/>
              </a:rPr>
              <a:t></a:t>
            </a:r>
            <a:r>
              <a:rPr lang="fr-FR" sz="1800">
                <a:solidFill>
                  <a:srgbClr val="FFFFFF"/>
                </a:solidFill>
                <a:ea typeface="ＭＳ Ｐゴシック" charset="-128"/>
                <a:sym typeface="Wingdings" pitchFamily="2" charset="2"/>
              </a:rPr>
              <a:t> de l’</a:t>
            </a:r>
            <a:r>
              <a:rPr lang="fr-FR" altLang="ja-JP" sz="1800">
                <a:solidFill>
                  <a:srgbClr val="FFFFFF"/>
                </a:solidFill>
                <a:ea typeface="ＭＳ Ｐゴシック" charset="-128"/>
                <a:sym typeface="Wingdings" pitchFamily="2" charset="2"/>
              </a:rPr>
              <a:t>exposition plasmatique totale du DRV de 20 à 25 % entre le 1</a:t>
            </a:r>
            <a:r>
              <a:rPr lang="fr-FR" altLang="ja-JP" sz="1800" baseline="30000">
                <a:solidFill>
                  <a:srgbClr val="FFFFFF"/>
                </a:solidFill>
                <a:ea typeface="ＭＳ Ｐゴシック" charset="-128"/>
                <a:sym typeface="Wingdings" pitchFamily="2" charset="2"/>
              </a:rPr>
              <a:t>er</a:t>
            </a:r>
            <a:r>
              <a:rPr lang="fr-FR" altLang="ja-JP" sz="1800">
                <a:solidFill>
                  <a:srgbClr val="FFFFFF"/>
                </a:solidFill>
                <a:ea typeface="ＭＳ Ｐゴシック" charset="-128"/>
                <a:sym typeface="Wingdings" pitchFamily="2" charset="2"/>
              </a:rPr>
              <a:t> et le 3</a:t>
            </a:r>
            <a:r>
              <a:rPr lang="fr-FR" altLang="ja-JP" sz="1800" baseline="30000">
                <a:solidFill>
                  <a:srgbClr val="FFFFFF"/>
                </a:solidFill>
                <a:ea typeface="ＭＳ Ｐゴシック" charset="-128"/>
                <a:sym typeface="Wingdings" pitchFamily="2" charset="2"/>
              </a:rPr>
              <a:t>ème</a:t>
            </a:r>
            <a:r>
              <a:rPr lang="fr-FR" altLang="ja-JP" sz="1800">
                <a:solidFill>
                  <a:srgbClr val="FFFFFF"/>
                </a:solidFill>
                <a:ea typeface="ＭＳ Ｐゴシック" charset="-128"/>
                <a:sym typeface="Wingdings" pitchFamily="2" charset="2"/>
              </a:rPr>
              <a:t> trimestre et de 28 à 36 % entre le 2</a:t>
            </a:r>
            <a:r>
              <a:rPr lang="fr-FR" altLang="ja-JP" sz="1800" baseline="30000">
                <a:solidFill>
                  <a:srgbClr val="FFFFFF"/>
                </a:solidFill>
                <a:ea typeface="ＭＳ Ｐゴシック" charset="-128"/>
                <a:sym typeface="Wingdings" pitchFamily="2" charset="2"/>
              </a:rPr>
              <a:t>ème</a:t>
            </a:r>
            <a:r>
              <a:rPr lang="fr-FR" altLang="ja-JP" sz="1800">
                <a:solidFill>
                  <a:srgbClr val="FFFFFF"/>
                </a:solidFill>
                <a:ea typeface="ＭＳ Ｐゴシック" charset="-128"/>
                <a:sym typeface="Wingdings" pitchFamily="2" charset="2"/>
              </a:rPr>
              <a:t> trimestre et le post-partum</a:t>
            </a:r>
            <a:r>
              <a:rPr lang="fr-FR" altLang="ja-JP" sz="2000">
                <a:solidFill>
                  <a:srgbClr val="FFFFFF"/>
                </a:solidFill>
                <a:ea typeface="ＭＳ Ｐゴシック" charset="-128"/>
                <a:sym typeface="Wingdings" pitchFamily="2" charset="2"/>
              </a:rPr>
              <a:t/>
            </a:r>
            <a:br>
              <a:rPr lang="fr-FR" altLang="ja-JP" sz="2000">
                <a:solidFill>
                  <a:srgbClr val="FFFFFF"/>
                </a:solidFill>
                <a:ea typeface="ＭＳ Ｐゴシック" charset="-128"/>
                <a:sym typeface="Wingdings" pitchFamily="2" charset="2"/>
              </a:rPr>
            </a:br>
            <a:endParaRPr lang="fr-FR" altLang="ja-JP" sz="2000">
              <a:solidFill>
                <a:srgbClr val="FFFFFF"/>
              </a:solidFill>
              <a:ea typeface="ＭＳ Ｐゴシック" charset="-128"/>
              <a:sym typeface="Wingdings" pitchFamily="2" charset="2"/>
            </a:endParaRPr>
          </a:p>
          <a:p>
            <a:pPr marL="342900" indent="-342900" defTabSz="914400" eaLnBrk="0" hangingPunct="0">
              <a:buClr>
                <a:srgbClr val="FFFF00"/>
              </a:buClr>
              <a:buFontTx/>
              <a:buChar char="•"/>
            </a:pPr>
            <a:r>
              <a:rPr lang="fr-FR" sz="2000">
                <a:solidFill>
                  <a:srgbClr val="FFFF66"/>
                </a:solidFill>
                <a:ea typeface="ＭＳ Ｐゴシック" charset="-128"/>
              </a:rPr>
              <a:t>Conclusions spécifiques :</a:t>
            </a:r>
          </a:p>
          <a:p>
            <a:pPr marL="742950" lvl="1" indent="-285750" defTabSz="914400" eaLnBrk="0" hangingPunct="0">
              <a:buClr>
                <a:srgbClr val="FFFF00"/>
              </a:buClr>
              <a:buFontTx/>
              <a:buChar char="•"/>
            </a:pPr>
            <a:r>
              <a:rPr lang="fr-FR" sz="1800" i="1">
                <a:solidFill>
                  <a:srgbClr val="FFFFFF"/>
                </a:solidFill>
                <a:ea typeface="ＭＳ Ｐゴシック" charset="-128"/>
              </a:rPr>
              <a:t>Colbers : </a:t>
            </a:r>
            <a:r>
              <a:rPr lang="fr-FR" sz="1800">
                <a:solidFill>
                  <a:srgbClr val="FFFFFF"/>
                </a:solidFill>
                <a:ea typeface="ＭＳ Ｐゴシック" charset="-128"/>
              </a:rPr>
              <a:t>une CV plasmatique à 28 711 c/ml à l’</a:t>
            </a:r>
            <a:r>
              <a:rPr lang="fr-FR" altLang="ja-JP" sz="1800">
                <a:solidFill>
                  <a:srgbClr val="FFFFFF"/>
                </a:solidFill>
                <a:ea typeface="ＭＳ Ｐゴシック" charset="-128"/>
              </a:rPr>
              <a:t>accouchement chez une patiente inobservante</a:t>
            </a:r>
          </a:p>
          <a:p>
            <a:pPr marL="742950" lvl="1" indent="-285750" defTabSz="914400" eaLnBrk="0" hangingPunct="0">
              <a:buClr>
                <a:srgbClr val="FFFF00"/>
              </a:buClr>
              <a:buFontTx/>
              <a:buChar char="–"/>
            </a:pPr>
            <a:r>
              <a:rPr lang="fr-FR" sz="1800" i="1">
                <a:solidFill>
                  <a:srgbClr val="FFFFFF"/>
                </a:solidFill>
                <a:ea typeface="ＭＳ Ｐゴシック" charset="-128"/>
              </a:rPr>
              <a:t>Courbon : </a:t>
            </a:r>
            <a:r>
              <a:rPr lang="fr-FR" sz="1800">
                <a:solidFill>
                  <a:srgbClr val="FFFFFF"/>
                </a:solidFill>
                <a:ea typeface="ＭＳ Ｐゴシック" charset="-128"/>
              </a:rPr>
              <a:t>chez des patientes majoritairement prétraitées (27/33), DRV/r 600/100 mg bid est à l’</a:t>
            </a:r>
            <a:r>
              <a:rPr lang="fr-FR" altLang="ja-JP" sz="1800">
                <a:solidFill>
                  <a:srgbClr val="FFFFFF"/>
                </a:solidFill>
                <a:ea typeface="ＭＳ Ｐゴシック" charset="-128"/>
              </a:rPr>
              <a:t>origine de C</a:t>
            </a:r>
            <a:r>
              <a:rPr lang="fr-FR" altLang="ja-JP" sz="1800" baseline="-25000">
                <a:solidFill>
                  <a:srgbClr val="FFFFFF"/>
                </a:solidFill>
                <a:ea typeface="ＭＳ Ｐゴシック" charset="-128"/>
              </a:rPr>
              <a:t>12h</a:t>
            </a:r>
            <a:r>
              <a:rPr lang="fr-FR" altLang="ja-JP" sz="1800">
                <a:solidFill>
                  <a:srgbClr val="FFFFFF"/>
                </a:solidFill>
                <a:ea typeface="ＭＳ Ｐゴシック" charset="-128"/>
              </a:rPr>
              <a:t> efficaces et de CV à l’accouchement plus souvent &lt; 50 c/ml que DRV/r 800/100 mg qd</a:t>
            </a:r>
          </a:p>
        </p:txBody>
      </p:sp>
      <p:sp>
        <p:nvSpPr>
          <p:cNvPr id="67587" name="Text Box 3"/>
          <p:cNvSpPr txBox="1">
            <a:spLocks noChangeArrowheads="1"/>
          </p:cNvSpPr>
          <p:nvPr/>
        </p:nvSpPr>
        <p:spPr bwMode="auto">
          <a:xfrm>
            <a:off x="2014538" y="6584950"/>
            <a:ext cx="8289925" cy="277813"/>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Colbers A, CROI 2012, Abs. 1013 ; Courbon E, CROI 2012, Abs. 1011 ; Zorrilla C, CROI 2012, Abs. 1012</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Katz I, CROI 2012, Abs. 1022</a:t>
            </a:r>
          </a:p>
        </p:txBody>
      </p:sp>
      <p:sp>
        <p:nvSpPr>
          <p:cNvPr id="63491" name="Titre 2"/>
          <p:cNvSpPr>
            <a:spLocks noGrp="1"/>
          </p:cNvSpPr>
          <p:nvPr>
            <p:ph type="title"/>
          </p:nvPr>
        </p:nvSpPr>
        <p:spPr>
          <a:xfrm>
            <a:off x="266700" y="115888"/>
            <a:ext cx="9775825" cy="936625"/>
          </a:xfrm>
        </p:spPr>
        <p:txBody>
          <a:bodyPr/>
          <a:lstStyle/>
          <a:p>
            <a:pPr>
              <a:defRPr/>
            </a:pPr>
            <a:r>
              <a:rPr lang="fr-FR" dirty="0" smtClean="0">
                <a:ea typeface="ＭＳ Ｐゴシック" pitchFamily="34" charset="-128"/>
              </a:rPr>
              <a:t>Facteurs associés au non-contrôle  de la CV VIH à l'accouchement dans l'étude IMPAACT P1025</a:t>
            </a:r>
          </a:p>
        </p:txBody>
      </p:sp>
      <p:sp>
        <p:nvSpPr>
          <p:cNvPr id="69635" name="Espace réservé du contenu 1"/>
          <p:cNvSpPr>
            <a:spLocks noGrp="1"/>
          </p:cNvSpPr>
          <p:nvPr>
            <p:ph idx="1"/>
          </p:nvPr>
        </p:nvSpPr>
        <p:spPr>
          <a:xfrm>
            <a:off x="514350" y="1189038"/>
            <a:ext cx="9571038" cy="1714500"/>
          </a:xfrm>
        </p:spPr>
        <p:txBody>
          <a:bodyPr/>
          <a:lstStyle/>
          <a:p>
            <a:r>
              <a:rPr lang="fr-FR" sz="2000" smtClean="0">
                <a:ea typeface="ＭＳ Ｐゴシック" charset="-128"/>
              </a:rPr>
              <a:t>Population étudiée (n = 1 070)</a:t>
            </a:r>
          </a:p>
          <a:p>
            <a:pPr lvl="1"/>
            <a:r>
              <a:rPr lang="fr-FR" sz="1800" smtClean="0">
                <a:ea typeface="ＭＳ Ｐゴシック" charset="-128"/>
              </a:rPr>
              <a:t>femmes devant accoucher entre 10/2002 et 12/2010</a:t>
            </a:r>
          </a:p>
          <a:p>
            <a:pPr lvl="1"/>
            <a:r>
              <a:rPr lang="fr-FR" sz="1800" smtClean="0">
                <a:ea typeface="ＭＳ Ｐゴシック" charset="-128"/>
              </a:rPr>
              <a:t>CV mesurée dans les 2 semaines précédant l'accouchement</a:t>
            </a:r>
          </a:p>
          <a:p>
            <a:pPr lvl="1"/>
            <a:r>
              <a:rPr lang="fr-FR" sz="1800" u="sng" smtClean="0">
                <a:ea typeface="ＭＳ Ｐゴシック" charset="-128"/>
              </a:rPr>
              <a:t>premier traitement ARV commencé pendant la grossesse</a:t>
            </a:r>
          </a:p>
          <a:p>
            <a:pPr lvl="1"/>
            <a:r>
              <a:rPr lang="fr-FR" sz="1800" smtClean="0">
                <a:ea typeface="ＭＳ Ｐゴシック" charset="-128"/>
              </a:rPr>
              <a:t>date d'accouchement connue</a:t>
            </a:r>
          </a:p>
          <a:p>
            <a:r>
              <a:rPr lang="fr-FR" sz="1800" smtClean="0">
                <a:ea typeface="ＭＳ Ｐゴシック" charset="-128"/>
              </a:rPr>
              <a:t>A l</a:t>
            </a:r>
            <a:r>
              <a:rPr lang="fr-FR" altLang="fr-FR" sz="1800" smtClean="0">
                <a:ea typeface="ＭＳ Ｐゴシック" charset="-128"/>
              </a:rPr>
              <a:t>’</a:t>
            </a:r>
            <a:r>
              <a:rPr lang="fr-FR" sz="1800" smtClean="0">
                <a:ea typeface="ＭＳ Ｐゴシック" charset="-128"/>
              </a:rPr>
              <a:t>accouchement 18 % des femmes ont une CV &gt; 400 c/ml</a:t>
            </a:r>
          </a:p>
        </p:txBody>
      </p:sp>
      <p:graphicFrame>
        <p:nvGraphicFramePr>
          <p:cNvPr id="94213" name="Group 5"/>
          <p:cNvGraphicFramePr>
            <a:graphicFrameLocks noGrp="1"/>
          </p:cNvGraphicFramePr>
          <p:nvPr/>
        </p:nvGraphicFramePr>
        <p:xfrm>
          <a:off x="458788" y="3543300"/>
          <a:ext cx="9144000" cy="3048000"/>
        </p:xfrm>
        <a:graphic>
          <a:graphicData uri="http://schemas.openxmlformats.org/drawingml/2006/table">
            <a:tbl>
              <a:tblPr/>
              <a:tblGrid>
                <a:gridCol w="5363170"/>
                <a:gridCol w="2459237"/>
                <a:gridCol w="1321594"/>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rgbClr val="FFFFFF"/>
                        </a:solidFill>
                        <a:effectLst/>
                        <a:latin typeface="Arial" charset="0"/>
                        <a:ea typeface="ＭＳ Ｐゴシック" pitchFamily="34" charset="-128"/>
                      </a:endParaRP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FF66"/>
                          </a:solidFill>
                          <a:effectLst/>
                          <a:latin typeface="Arial" charset="0"/>
                          <a:ea typeface="ＭＳ Ｐゴシック" pitchFamily="34" charset="-128"/>
                        </a:rPr>
                        <a:t>OR ajusté (IC 95 %)</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FF66"/>
                          </a:solidFill>
                          <a:effectLst/>
                          <a:latin typeface="Arial" charset="0"/>
                          <a:ea typeface="ＭＳ Ｐゴシック" pitchFamily="34" charset="-128"/>
                        </a:rPr>
                        <a:t>p</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Afro-américaine (vs autres)</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2,45 (1,67 - 3,59)</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&lt; 0,001</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Etudes secondaires non achevées</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1,63 (1,12 - 2, 38</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0,001</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Multiparité</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2,15 (1,42 - 3,24)</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&lt; 0,001</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CV pré-ARV &gt; 4 log</a:t>
                      </a:r>
                      <a:r>
                        <a:rPr kumimoji="0" lang="fr-FR" sz="1400" b="0" i="0" u="none" strike="noStrike" cap="none" normalizeH="0" baseline="-25000" smtClean="0">
                          <a:ln>
                            <a:noFill/>
                          </a:ln>
                          <a:solidFill>
                            <a:schemeClr val="bg1"/>
                          </a:solidFill>
                          <a:effectLst/>
                          <a:latin typeface="Arial" charset="0"/>
                          <a:ea typeface="ＭＳ Ｐゴシック" pitchFamily="34" charset="-128"/>
                        </a:rPr>
                        <a:t>10</a:t>
                      </a:r>
                      <a:r>
                        <a:rPr kumimoji="0" lang="fr-FR" sz="1400" b="0" i="0" u="none" strike="noStrike" cap="none" normalizeH="0" baseline="0" smtClean="0">
                          <a:ln>
                            <a:noFill/>
                          </a:ln>
                          <a:solidFill>
                            <a:schemeClr val="bg1"/>
                          </a:solidFill>
                          <a:effectLst/>
                          <a:latin typeface="Arial" charset="0"/>
                          <a:ea typeface="ＭＳ Ｐゴシック" pitchFamily="34" charset="-128"/>
                        </a:rPr>
                        <a:t> c/ml</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3,80 (1,72 - 8,40)</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0,002</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CD4 pré-ARV &lt; 200/mm</a:t>
                      </a:r>
                      <a:r>
                        <a:rPr kumimoji="0" lang="fr-FR" sz="1400" b="0" i="0" u="none" strike="noStrike" cap="none" normalizeH="0" baseline="30000" smtClean="0">
                          <a:ln>
                            <a:noFill/>
                          </a:ln>
                          <a:solidFill>
                            <a:schemeClr val="bg1"/>
                          </a:solidFill>
                          <a:effectLst/>
                          <a:latin typeface="Arial" charset="0"/>
                          <a:ea typeface="ＭＳ Ｐゴシック" pitchFamily="34" charset="-128"/>
                        </a:rPr>
                        <a:t>3</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2,12 (1,23 - 3,66)</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0,04</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ea typeface="ＭＳ Ｐゴシック" pitchFamily="34" charset="-128"/>
                        </a:rPr>
                        <a:t>Traitement ARV avec IP sans </a:t>
                      </a:r>
                      <a:r>
                        <a:rPr kumimoji="0" lang="fr-FR" sz="1400" b="0" i="0" u="none" strike="noStrike" cap="none" normalizeH="0" baseline="0" dirty="0" err="1" smtClean="0">
                          <a:ln>
                            <a:noFill/>
                          </a:ln>
                          <a:solidFill>
                            <a:schemeClr val="bg1"/>
                          </a:solidFill>
                          <a:effectLst/>
                          <a:latin typeface="Arial" charset="0"/>
                          <a:ea typeface="ＭＳ Ｐゴシック" pitchFamily="34" charset="-128"/>
                        </a:rPr>
                        <a:t>ritonavir</a:t>
                      </a:r>
                      <a:endParaRPr kumimoji="0" lang="fr-FR" sz="1400" b="0" i="0" u="none" strike="noStrike" cap="none" normalizeH="0" baseline="0" dirty="0" smtClean="0">
                        <a:ln>
                          <a:noFill/>
                        </a:ln>
                        <a:solidFill>
                          <a:schemeClr val="bg1"/>
                        </a:solidFill>
                        <a:effectLst/>
                        <a:latin typeface="Arial" charset="0"/>
                        <a:ea typeface="ＭＳ Ｐゴシック" pitchFamily="34" charset="-128"/>
                      </a:endParaRP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1,55 (1,04 - 2,31)</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0,015</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Traitement ARV débuté au 3</a:t>
                      </a:r>
                      <a:r>
                        <a:rPr kumimoji="0" lang="fr-FR" sz="1400" b="0" i="0" u="none" strike="noStrike" cap="none" normalizeH="0" baseline="30000" smtClean="0">
                          <a:ln>
                            <a:noFill/>
                          </a:ln>
                          <a:solidFill>
                            <a:schemeClr val="bg1"/>
                          </a:solidFill>
                          <a:effectLst/>
                          <a:latin typeface="Arial" charset="0"/>
                          <a:ea typeface="ＭＳ Ｐゴシック" pitchFamily="34" charset="-128"/>
                        </a:rPr>
                        <a:t>ème</a:t>
                      </a:r>
                      <a:r>
                        <a:rPr kumimoji="0" lang="fr-FR" sz="1400" b="0" i="0" u="none" strike="noStrike" cap="none" normalizeH="0" baseline="0" smtClean="0">
                          <a:ln>
                            <a:noFill/>
                          </a:ln>
                          <a:solidFill>
                            <a:schemeClr val="bg1"/>
                          </a:solidFill>
                          <a:effectLst/>
                          <a:latin typeface="Arial" charset="0"/>
                          <a:ea typeface="ＭＳ Ｐゴシック" pitchFamily="34" charset="-128"/>
                        </a:rPr>
                        <a:t> trimestre (vs 1</a:t>
                      </a:r>
                      <a:r>
                        <a:rPr kumimoji="0" lang="fr-FR" sz="1400" b="0" i="0" u="none" strike="noStrike" cap="none" normalizeH="0" baseline="30000" smtClean="0">
                          <a:ln>
                            <a:noFill/>
                          </a:ln>
                          <a:solidFill>
                            <a:schemeClr val="bg1"/>
                          </a:solidFill>
                          <a:effectLst/>
                          <a:latin typeface="Arial" charset="0"/>
                          <a:ea typeface="ＭＳ Ｐゴシック" pitchFamily="34" charset="-128"/>
                        </a:rPr>
                        <a:t>er</a:t>
                      </a:r>
                      <a:r>
                        <a:rPr kumimoji="0" lang="fr-FR" sz="1400" b="0" i="0" u="none" strike="noStrike" cap="none" normalizeH="0" baseline="0" smtClean="0">
                          <a:ln>
                            <a:noFill/>
                          </a:ln>
                          <a:solidFill>
                            <a:schemeClr val="bg1"/>
                          </a:solidFill>
                          <a:effectLst/>
                          <a:latin typeface="Arial" charset="0"/>
                          <a:ea typeface="ＭＳ Ｐゴシック" pitchFamily="34" charset="-128"/>
                        </a:rPr>
                        <a:t>)</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2,92 (1,61 – 5,31)</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0,001</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Sida</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2,41 (1,37 – 4,24)</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0,009</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ea typeface="ＭＳ Ｐゴシック" pitchFamily="34" charset="-128"/>
                        </a:rPr>
                        <a:t>Interruption traitement &gt; 1 jour vs pas d</a:t>
                      </a:r>
                      <a:r>
                        <a:rPr kumimoji="0" lang="fr-FR" altLang="fr-FR" sz="1400" b="0" i="0" u="none" strike="noStrike" cap="none" normalizeH="0" baseline="0" dirty="0" smtClean="0">
                          <a:ln>
                            <a:noFill/>
                          </a:ln>
                          <a:solidFill>
                            <a:schemeClr val="bg1"/>
                          </a:solidFill>
                          <a:effectLst/>
                          <a:latin typeface="Arial" charset="0"/>
                          <a:ea typeface="ＭＳ Ｐゴシック" pitchFamily="34" charset="-128"/>
                        </a:rPr>
                        <a:t>’</a:t>
                      </a:r>
                      <a:r>
                        <a:rPr kumimoji="0" lang="fr-FR" sz="1400" b="0" i="0" u="none" strike="noStrike" cap="none" normalizeH="0" baseline="0" dirty="0" smtClean="0">
                          <a:ln>
                            <a:noFill/>
                          </a:ln>
                          <a:solidFill>
                            <a:schemeClr val="bg1"/>
                          </a:solidFill>
                          <a:effectLst/>
                          <a:latin typeface="Arial" charset="0"/>
                          <a:ea typeface="ＭＳ Ｐゴシック" pitchFamily="34" charset="-128"/>
                        </a:rPr>
                        <a:t>interruption</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3,16 (1,75 – 5,71)</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&lt; 0,001</a:t>
                      </a:r>
                    </a:p>
                  </a:txBody>
                  <a:tcPr marL="102870" marR="102870" marT="45721" marB="4572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63539" name="ZoneTexte 1"/>
          <p:cNvSpPr txBox="1">
            <a:spLocks noChangeArrowheads="1"/>
          </p:cNvSpPr>
          <p:nvPr/>
        </p:nvSpPr>
        <p:spPr bwMode="auto">
          <a:xfrm>
            <a:off x="2181225" y="2914650"/>
            <a:ext cx="6213475" cy="3746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algn="ctr" defTabSz="914400" eaLnBrk="1" hangingPunct="1">
              <a:lnSpc>
                <a:spcPct val="90000"/>
              </a:lnSpc>
              <a:defRPr/>
            </a:pPr>
            <a:r>
              <a:rPr lang="fr-FR" sz="2000" dirty="0" smtClean="0">
                <a:solidFill>
                  <a:srgbClr val="FFFF66"/>
                </a:solidFill>
              </a:rPr>
              <a:t>Facteurs associés à CV &gt; 400 c/ml à l'accouchement</a:t>
            </a:r>
            <a:endParaRPr lang="fr-FR" sz="1800" dirty="0" smtClean="0">
              <a:solidFill>
                <a:srgbClr val="FFFF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Warszawski J, CROI 2012, Abs. 1032</a:t>
            </a:r>
          </a:p>
        </p:txBody>
      </p:sp>
      <p:sp>
        <p:nvSpPr>
          <p:cNvPr id="64515" name="Titre 2"/>
          <p:cNvSpPr>
            <a:spLocks noGrp="1"/>
          </p:cNvSpPr>
          <p:nvPr>
            <p:ph type="title"/>
          </p:nvPr>
        </p:nvSpPr>
        <p:spPr/>
        <p:txBody>
          <a:bodyPr/>
          <a:lstStyle/>
          <a:p>
            <a:pPr>
              <a:defRPr/>
            </a:pPr>
            <a:r>
              <a:rPr lang="fr-FR" smtClean="0">
                <a:ea typeface="ＭＳ Ｐゴシック" pitchFamily="34" charset="-128"/>
              </a:rPr>
              <a:t>Mortalité des enfants non infectés </a:t>
            </a:r>
            <a:br>
              <a:rPr lang="fr-FR" smtClean="0">
                <a:ea typeface="ＭＳ Ｐゴシック" pitchFamily="34" charset="-128"/>
              </a:rPr>
            </a:br>
            <a:r>
              <a:rPr lang="fr-FR" smtClean="0">
                <a:ea typeface="ＭＳ Ｐゴシック" pitchFamily="34" charset="-128"/>
              </a:rPr>
              <a:t>par le VIH nés de mère VIH+ dans la cohorte périnatale française (ANRS CO1/11)</a:t>
            </a:r>
          </a:p>
        </p:txBody>
      </p:sp>
      <p:sp>
        <p:nvSpPr>
          <p:cNvPr id="71683" name="Espace réservé du contenu 1"/>
          <p:cNvSpPr>
            <a:spLocks noGrp="1"/>
          </p:cNvSpPr>
          <p:nvPr>
            <p:ph idx="1"/>
          </p:nvPr>
        </p:nvSpPr>
        <p:spPr>
          <a:xfrm>
            <a:off x="514350" y="1341438"/>
            <a:ext cx="9772650" cy="5111750"/>
          </a:xfrm>
        </p:spPr>
        <p:txBody>
          <a:bodyPr/>
          <a:lstStyle/>
          <a:p>
            <a:r>
              <a:rPr lang="fr-FR" sz="2000" smtClean="0">
                <a:ea typeface="ＭＳ Ｐゴシック" charset="-128"/>
              </a:rPr>
              <a:t>Population étudiée : 11 358 enfants</a:t>
            </a:r>
          </a:p>
          <a:p>
            <a:pPr lvl="1"/>
            <a:r>
              <a:rPr lang="fr-FR" sz="1800" smtClean="0">
                <a:ea typeface="ＭＳ Ｐゴシック" charset="-128"/>
              </a:rPr>
              <a:t>non infectés par le VIH</a:t>
            </a:r>
          </a:p>
          <a:p>
            <a:pPr lvl="1"/>
            <a:r>
              <a:rPr lang="fr-FR" sz="1800" smtClean="0">
                <a:ea typeface="ＭＳ Ｐゴシック" charset="-128"/>
              </a:rPr>
              <a:t>nés vivants après 22 SA entre 1997 et 2010</a:t>
            </a:r>
          </a:p>
          <a:p>
            <a:pPr lvl="1"/>
            <a:r>
              <a:rPr lang="fr-FR" sz="1800" smtClean="0">
                <a:ea typeface="ＭＳ Ｐゴシック" charset="-128"/>
              </a:rPr>
              <a:t>de mère VIH+ incluse dans un site métropolitain de l'EPF</a:t>
            </a:r>
            <a:br>
              <a:rPr lang="fr-FR" sz="1800" smtClean="0">
                <a:ea typeface="ＭＳ Ｐゴシック" charset="-128"/>
              </a:rPr>
            </a:br>
            <a:endParaRPr lang="fr-FR" sz="1800" smtClean="0">
              <a:ea typeface="ＭＳ Ｐゴシック" charset="-128"/>
            </a:endParaRPr>
          </a:p>
          <a:p>
            <a:r>
              <a:rPr lang="fr-FR" sz="2000" smtClean="0">
                <a:ea typeface="ＭＳ Ｐゴシック" charset="-128"/>
              </a:rPr>
              <a:t>Taux de mortalité infantile (TMI) = n décès avant 1 an/1 000 naissances</a:t>
            </a:r>
          </a:p>
        </p:txBody>
      </p:sp>
      <p:sp>
        <p:nvSpPr>
          <p:cNvPr id="71684" name="Espace réservé du contenu 1"/>
          <p:cNvSpPr txBox="1">
            <a:spLocks/>
          </p:cNvSpPr>
          <p:nvPr/>
        </p:nvSpPr>
        <p:spPr bwMode="auto">
          <a:xfrm>
            <a:off x="271463" y="5784850"/>
            <a:ext cx="10015537" cy="798513"/>
          </a:xfrm>
          <a:prstGeom prst="rect">
            <a:avLst/>
          </a:prstGeom>
          <a:noFill/>
          <a:ln w="9525">
            <a:noFill/>
            <a:miter lim="800000"/>
            <a:headEnd/>
            <a:tailEnd/>
          </a:ln>
        </p:spPr>
        <p:txBody>
          <a:bodyPr/>
          <a:lstStyle/>
          <a:p>
            <a:pPr marL="742950" lvl="1" indent="-285750" defTabSz="914400" eaLnBrk="0" hangingPunct="0">
              <a:buClr>
                <a:srgbClr val="FFFF00"/>
              </a:buClr>
              <a:buFontTx/>
              <a:buChar char="–"/>
            </a:pPr>
            <a:r>
              <a:rPr lang="fr-FR" sz="1800">
                <a:solidFill>
                  <a:srgbClr val="FFFFFF"/>
                </a:solidFill>
                <a:ea typeface="ＭＳ Ｐゴシック" charset="-128"/>
              </a:rPr>
              <a:t>TMI = 7,9/1 000 pour les prématurés modérés (32 - 36 SA)</a:t>
            </a:r>
          </a:p>
          <a:p>
            <a:pPr marL="742950" lvl="1" indent="-285750" defTabSz="914400" eaLnBrk="0" hangingPunct="0">
              <a:buClr>
                <a:srgbClr val="FFFF00"/>
              </a:buClr>
              <a:buFontTx/>
              <a:buChar char="–"/>
            </a:pPr>
            <a:r>
              <a:rPr lang="fr-FR" sz="1800">
                <a:solidFill>
                  <a:srgbClr val="FFFFFF"/>
                </a:solidFill>
                <a:ea typeface="ＭＳ Ｐゴシック" charset="-128"/>
              </a:rPr>
              <a:t>TMI = 121/1 000 pour les grands prématurés (&lt; 32 SA)</a:t>
            </a:r>
          </a:p>
        </p:txBody>
      </p:sp>
      <p:graphicFrame>
        <p:nvGraphicFramePr>
          <p:cNvPr id="46153" name="Group 73"/>
          <p:cNvGraphicFramePr>
            <a:graphicFrameLocks noGrp="1"/>
          </p:cNvGraphicFramePr>
          <p:nvPr/>
        </p:nvGraphicFramePr>
        <p:xfrm>
          <a:off x="447675" y="3308350"/>
          <a:ext cx="8770938" cy="2163763"/>
        </p:xfrm>
        <a:graphic>
          <a:graphicData uri="http://schemas.openxmlformats.org/drawingml/2006/table">
            <a:tbl>
              <a:tblPr/>
              <a:tblGrid>
                <a:gridCol w="1783915"/>
                <a:gridCol w="1783917"/>
                <a:gridCol w="1783915"/>
                <a:gridCol w="1786291"/>
                <a:gridCol w="1631892"/>
              </a:tblGrid>
              <a:tr h="30473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FFFF66"/>
                        </a:solidFill>
                        <a:effectLst/>
                        <a:latin typeface="Arial" charset="0"/>
                        <a:ea typeface="ＭＳ Ｐゴシック" pitchFamily="34" charset="-128"/>
                      </a:endParaRP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FF66"/>
                          </a:solidFill>
                          <a:effectLst/>
                          <a:latin typeface="Arial" charset="0"/>
                          <a:ea typeface="ＭＳ Ｐゴシック" pitchFamily="34" charset="-128"/>
                        </a:rPr>
                        <a:t>TMI</a:t>
                      </a:r>
                      <a:br>
                        <a:rPr kumimoji="0" lang="fr-FR" sz="1400" b="0" i="0" u="none" strike="noStrike" cap="none" normalizeH="0" baseline="0" smtClean="0">
                          <a:ln>
                            <a:noFill/>
                          </a:ln>
                          <a:solidFill>
                            <a:srgbClr val="FFFF66"/>
                          </a:solidFill>
                          <a:effectLst/>
                          <a:latin typeface="Arial" charset="0"/>
                          <a:ea typeface="ＭＳ Ｐゴシック" pitchFamily="34" charset="-128"/>
                        </a:rPr>
                      </a:br>
                      <a:r>
                        <a:rPr kumimoji="0" lang="fr-FR" sz="1400" b="0" i="0" u="none" strike="noStrike" cap="none" normalizeH="0" baseline="0" smtClean="0">
                          <a:ln>
                            <a:noFill/>
                          </a:ln>
                          <a:solidFill>
                            <a:srgbClr val="FFFF66"/>
                          </a:solidFill>
                          <a:effectLst/>
                          <a:latin typeface="Arial" charset="0"/>
                          <a:ea typeface="ＭＳ Ｐゴシック" pitchFamily="34" charset="-128"/>
                        </a:rPr>
                        <a:t>population</a:t>
                      </a:r>
                      <a:br>
                        <a:rPr kumimoji="0" lang="fr-FR" sz="1400" b="0" i="0" u="none" strike="noStrike" cap="none" normalizeH="0" baseline="0" smtClean="0">
                          <a:ln>
                            <a:noFill/>
                          </a:ln>
                          <a:solidFill>
                            <a:srgbClr val="FFFF66"/>
                          </a:solidFill>
                          <a:effectLst/>
                          <a:latin typeface="Arial" charset="0"/>
                          <a:ea typeface="ＭＳ Ｐゴシック" pitchFamily="34" charset="-128"/>
                        </a:rPr>
                      </a:br>
                      <a:r>
                        <a:rPr kumimoji="0" lang="fr-FR" sz="1400" b="0" i="0" u="none" strike="noStrike" cap="none" normalizeH="0" baseline="0" smtClean="0">
                          <a:ln>
                            <a:noFill/>
                          </a:ln>
                          <a:solidFill>
                            <a:srgbClr val="FFFF66"/>
                          </a:solidFill>
                          <a:effectLst/>
                          <a:latin typeface="Arial" charset="0"/>
                          <a:ea typeface="ＭＳ Ｐゴシック" pitchFamily="34" charset="-128"/>
                        </a:rPr>
                        <a:t>générale</a:t>
                      </a:r>
                      <a:br>
                        <a:rPr kumimoji="0" lang="fr-FR" sz="1400" b="0" i="0" u="none" strike="noStrike" cap="none" normalizeH="0" baseline="0" smtClean="0">
                          <a:ln>
                            <a:noFill/>
                          </a:ln>
                          <a:solidFill>
                            <a:srgbClr val="FFFF66"/>
                          </a:solidFill>
                          <a:effectLst/>
                          <a:latin typeface="Arial" charset="0"/>
                          <a:ea typeface="ＭＳ Ｐゴシック" pitchFamily="34" charset="-128"/>
                        </a:rPr>
                      </a:br>
                      <a:r>
                        <a:rPr kumimoji="0" lang="fr-FR" sz="1400" b="0" i="0" u="none" strike="noStrike" cap="none" normalizeH="0" baseline="0" smtClean="0">
                          <a:ln>
                            <a:noFill/>
                          </a:ln>
                          <a:solidFill>
                            <a:srgbClr val="FFFF66"/>
                          </a:solidFill>
                          <a:effectLst/>
                          <a:latin typeface="Arial" charset="0"/>
                          <a:ea typeface="ＭＳ Ｐゴシック" pitchFamily="34" charset="-128"/>
                        </a:rPr>
                        <a:t>France</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FF66"/>
                          </a:solidFill>
                          <a:effectLst/>
                          <a:latin typeface="Arial" charset="0"/>
                          <a:ea typeface="ＭＳ Ｐゴシック" pitchFamily="34" charset="-128"/>
                        </a:rPr>
                        <a:t>Toutes naissances</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hMerge="1">
                  <a:txBody>
                    <a:bodyPr/>
                    <a:lstStyle/>
                    <a:p>
                      <a:endParaRPr lang="fr-FR"/>
                    </a:p>
                  </a:txBody>
                  <a:tcPr/>
                </a:tc>
                <a:tc hMerge="1">
                  <a:txBody>
                    <a:bodyPr/>
                    <a:lstStyle/>
                    <a:p>
                      <a:endParaRPr lang="fr-FR"/>
                    </a:p>
                  </a:txBody>
                  <a:tcPr/>
                </a:tc>
              </a:tr>
              <a:tr h="640078">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FF66"/>
                          </a:solidFill>
                          <a:effectLst/>
                          <a:latin typeface="Arial" charset="0"/>
                          <a:ea typeface="ＭＳ Ｐゴシック" pitchFamily="34" charset="-128"/>
                        </a:rPr>
                        <a:t>n</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FF66"/>
                          </a:solidFill>
                          <a:effectLst/>
                          <a:latin typeface="Arial" charset="0"/>
                          <a:ea typeface="ＭＳ Ｐゴシック" pitchFamily="34" charset="-128"/>
                        </a:rPr>
                        <a:t>TMI brut</a:t>
                      </a:r>
                    </a:p>
                  </a:txBody>
                  <a:tcPr marL="102889" marR="102889" marT="45689" marB="45689" anchor="ctr" horzOverflow="overflow">
                    <a:lnL w="12700" cap="flat" cmpd="sng" algn="ctr">
                      <a:solidFill>
                        <a:srgbClr val="FFFF66"/>
                      </a:solidFill>
                      <a:prstDash val="solid"/>
                      <a:round/>
                      <a:headEnd type="none" w="med" len="med"/>
                      <a:tailEnd type="none" w="med" len="med"/>
                    </a:lnL>
                    <a:lnR>
                      <a:noFill/>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FF66"/>
                          </a:solidFill>
                          <a:effectLst/>
                          <a:latin typeface="Arial" charset="0"/>
                          <a:ea typeface="ＭＳ Ｐゴシック" pitchFamily="34" charset="-128"/>
                        </a:rPr>
                        <a:t>IC 95 %</a:t>
                      </a:r>
                    </a:p>
                  </a:txBody>
                  <a:tcPr marL="102889" marR="102889" marT="45689" marB="45689" anchor="ctr" horzOverflow="overflow">
                    <a:lnL>
                      <a:noFill/>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3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1997-1999</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4,5</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1 850</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9,0</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ea typeface="ＭＳ Ｐゴシック" pitchFamily="34" charset="-128"/>
                        </a:rPr>
                        <a:t>5,5 - 14,6</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2000-2004</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4,1</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4 580</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7,7</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ea typeface="ＭＳ Ｐゴシック" pitchFamily="34" charset="-128"/>
                        </a:rPr>
                        <a:t>5,5 - 10,8</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2005-2009</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3,6</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4 928</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5,2</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ea typeface="ＭＳ Ｐゴシック" pitchFamily="34" charset="-128"/>
                        </a:rPr>
                        <a:t>3,5 - 7,8</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1997-2009</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4,0</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11 358</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6,9</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ea typeface="ＭＳ Ｐゴシック" pitchFamily="34" charset="-128"/>
                        </a:rPr>
                        <a:t>5,5 - 8,6</a:t>
                      </a:r>
                    </a:p>
                  </a:txBody>
                  <a:tcPr marL="102889" marR="102889" marT="45689" marB="4568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p:txBody>
          <a:bodyPr>
            <a:normAutofit/>
          </a:bodyPr>
          <a:lstStyle/>
          <a:p>
            <a:pPr fontAlgn="auto">
              <a:spcAft>
                <a:spcPts val="0"/>
              </a:spcAft>
              <a:buFont typeface="Wingdings 2"/>
              <a:buNone/>
              <a:defRPr/>
            </a:pPr>
            <a:endParaRPr lang="fr-FR"/>
          </a:p>
        </p:txBody>
      </p:sp>
      <p:sp>
        <p:nvSpPr>
          <p:cNvPr id="73730" name="Titre 3"/>
          <p:cNvSpPr>
            <a:spLocks noGrp="1"/>
          </p:cNvSpPr>
          <p:nvPr>
            <p:ph type="ctrTitle"/>
          </p:nvPr>
        </p:nvSpPr>
        <p:spPr/>
        <p:txBody>
          <a:bodyPr/>
          <a:lstStyle/>
          <a:p>
            <a:r>
              <a:rPr lang="fr-FR" smtClean="0"/>
              <a:t>Neurologie</a:t>
            </a:r>
          </a:p>
        </p:txBody>
      </p:sp>
      <p:pic>
        <p:nvPicPr>
          <p:cNvPr id="6" name="Image 5"/>
          <p:cNvPicPr>
            <a:picLocks noChangeAspect="1"/>
          </p:cNvPicPr>
          <p:nvPr/>
        </p:nvPicPr>
        <p:blipFill>
          <a:blip r:embed="rId2"/>
          <a:stretch>
            <a:fillRect/>
          </a:stretch>
        </p:blipFill>
        <p:spPr>
          <a:xfrm>
            <a:off x="3692525" y="3211513"/>
            <a:ext cx="3055938" cy="2290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re 1"/>
          <p:cNvSpPr>
            <a:spLocks noGrp="1"/>
          </p:cNvSpPr>
          <p:nvPr>
            <p:ph type="title"/>
          </p:nvPr>
        </p:nvSpPr>
        <p:spPr/>
        <p:txBody>
          <a:bodyPr/>
          <a:lstStyle/>
          <a:p>
            <a:r>
              <a:rPr lang="fr-FR" smtClean="0">
                <a:solidFill>
                  <a:srgbClr val="7B9899"/>
                </a:solidFill>
              </a:rPr>
              <a:t>Cohorte Charter </a:t>
            </a:r>
            <a:r>
              <a:rPr lang="fr-FR" baseline="30000" smtClean="0">
                <a:solidFill>
                  <a:srgbClr val="7B9899"/>
                </a:solidFill>
              </a:rPr>
              <a:t>1,2</a:t>
            </a:r>
            <a:endParaRPr lang="fr-FR" smtClean="0">
              <a:solidFill>
                <a:srgbClr val="7B9899"/>
              </a:solidFill>
            </a:endParaRPr>
          </a:p>
        </p:txBody>
      </p:sp>
      <p:sp>
        <p:nvSpPr>
          <p:cNvPr id="74754" name="Espace réservé du contenu 2"/>
          <p:cNvSpPr>
            <a:spLocks noGrp="1"/>
          </p:cNvSpPr>
          <p:nvPr>
            <p:ph sz="quarter" idx="1"/>
          </p:nvPr>
        </p:nvSpPr>
        <p:spPr>
          <a:xfrm>
            <a:off x="339725" y="1527175"/>
            <a:ext cx="9566275" cy="4572000"/>
          </a:xfrm>
        </p:spPr>
        <p:txBody>
          <a:bodyPr/>
          <a:lstStyle/>
          <a:p>
            <a:r>
              <a:rPr lang="fr-FR" smtClean="0"/>
              <a:t>Peu de nouveautés…</a:t>
            </a:r>
          </a:p>
          <a:p>
            <a:pPr lvl="1"/>
            <a:r>
              <a:rPr lang="fr-FR" smtClean="0"/>
              <a:t>Dégradation cognitive est corrélée</a:t>
            </a:r>
          </a:p>
          <a:p>
            <a:pPr lvl="2"/>
            <a:r>
              <a:rPr lang="fr-FR" smtClean="0"/>
              <a:t>Absence de traitement*</a:t>
            </a:r>
          </a:p>
          <a:p>
            <a:pPr lvl="2"/>
            <a:r>
              <a:rPr lang="fr-FR" smtClean="0"/>
              <a:t>CD4 bas*</a:t>
            </a:r>
          </a:p>
          <a:p>
            <a:pPr lvl="2"/>
            <a:r>
              <a:rPr lang="fr-FR" smtClean="0"/>
              <a:t>CV élevée</a:t>
            </a:r>
          </a:p>
          <a:p>
            <a:pPr lvl="2"/>
            <a:r>
              <a:rPr lang="fr-FR" smtClean="0"/>
              <a:t>UDIV</a:t>
            </a:r>
          </a:p>
          <a:p>
            <a:pPr lvl="2"/>
            <a:r>
              <a:rPr lang="fr-FR" smtClean="0"/>
              <a:t>Autre comorbidité neurologique*</a:t>
            </a:r>
          </a:p>
        </p:txBody>
      </p:sp>
      <p:sp>
        <p:nvSpPr>
          <p:cNvPr id="74755" name="ZoneTexte 3"/>
          <p:cNvSpPr txBox="1">
            <a:spLocks noChangeArrowheads="1"/>
          </p:cNvSpPr>
          <p:nvPr/>
        </p:nvSpPr>
        <p:spPr bwMode="auto">
          <a:xfrm>
            <a:off x="5397500" y="6399213"/>
            <a:ext cx="4749800" cy="276225"/>
          </a:xfrm>
          <a:prstGeom prst="rect">
            <a:avLst/>
          </a:prstGeom>
          <a:noFill/>
          <a:ln w="9525">
            <a:noFill/>
            <a:miter lim="800000"/>
            <a:headEnd/>
            <a:tailEnd/>
          </a:ln>
        </p:spPr>
        <p:txBody>
          <a:bodyPr>
            <a:spAutoFit/>
          </a:bodyPr>
          <a:lstStyle/>
          <a:p>
            <a:r>
              <a:rPr lang="fr-FR" sz="1200">
                <a:latin typeface="Georgia" pitchFamily="18" charset="0"/>
              </a:rPr>
              <a:t>473, 474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p:cNvSpPr>
            <a:spLocks noGrp="1"/>
          </p:cNvSpPr>
          <p:nvPr>
            <p:ph type="title"/>
          </p:nvPr>
        </p:nvSpPr>
        <p:spPr/>
        <p:txBody>
          <a:bodyPr/>
          <a:lstStyle/>
          <a:p>
            <a:r>
              <a:rPr lang="fr-FR" smtClean="0">
                <a:solidFill>
                  <a:srgbClr val="7B9899"/>
                </a:solidFill>
              </a:rPr>
              <a:t>LCR</a:t>
            </a:r>
          </a:p>
        </p:txBody>
      </p:sp>
      <p:sp>
        <p:nvSpPr>
          <p:cNvPr id="75778" name="Espace réservé du contenu 2"/>
          <p:cNvSpPr>
            <a:spLocks noGrp="1"/>
          </p:cNvSpPr>
          <p:nvPr>
            <p:ph sz="quarter" idx="1"/>
          </p:nvPr>
        </p:nvSpPr>
        <p:spPr>
          <a:xfrm>
            <a:off x="339725" y="1527175"/>
            <a:ext cx="9566275" cy="4572000"/>
          </a:xfrm>
        </p:spPr>
        <p:txBody>
          <a:bodyPr/>
          <a:lstStyle/>
          <a:p>
            <a:r>
              <a:rPr lang="fr-FR" smtClean="0"/>
              <a:t>Les patients ayant une CV indétectable dans le LCR n’ont pas de meilleurs tests neurocognitifs</a:t>
            </a:r>
          </a:p>
          <a:p>
            <a:r>
              <a:rPr lang="fr-FR" smtClean="0"/>
              <a:t>CV détectable dans le LCR corrélé à</a:t>
            </a:r>
          </a:p>
          <a:p>
            <a:pPr lvl="1"/>
            <a:r>
              <a:rPr lang="fr-FR" smtClean="0"/>
              <a:t>CV plasmatique</a:t>
            </a:r>
          </a:p>
          <a:p>
            <a:pPr lvl="1"/>
            <a:r>
              <a:rPr lang="fr-FR" smtClean="0"/>
              <a:t>Bas niveau de CD4</a:t>
            </a:r>
          </a:p>
          <a:p>
            <a:pPr lvl="1"/>
            <a:r>
              <a:rPr lang="fr-FR" smtClean="0"/>
              <a:t>Marqueurs inflammatoires du LCR élevés</a:t>
            </a:r>
          </a:p>
          <a:p>
            <a:r>
              <a:rPr lang="fr-FR" smtClean="0"/>
              <a:t>La concentration des ARV dans le LCR augmente avec l’âge</a:t>
            </a:r>
          </a:p>
          <a:p>
            <a:r>
              <a:rPr lang="fr-FR" smtClean="0"/>
              <a:t>Pas de relation linéaire entre concentration dans le LCR et troubles neurocognitifs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a:bodyPr>
          <a:lstStyle/>
          <a:p>
            <a:pPr fontAlgn="auto">
              <a:spcAft>
                <a:spcPts val="0"/>
              </a:spcAft>
              <a:buFont typeface="Wingdings 2"/>
              <a:buNone/>
              <a:defRPr/>
            </a:pPr>
            <a:endParaRPr lang="fr-FR" dirty="0"/>
          </a:p>
        </p:txBody>
      </p:sp>
      <p:sp>
        <p:nvSpPr>
          <p:cNvPr id="76802" name="Titre 2"/>
          <p:cNvSpPr>
            <a:spLocks noGrp="1"/>
          </p:cNvSpPr>
          <p:nvPr>
            <p:ph type="ctrTitle"/>
          </p:nvPr>
        </p:nvSpPr>
        <p:spPr/>
        <p:txBody>
          <a:bodyPr/>
          <a:lstStyle/>
          <a:p>
            <a:r>
              <a:rPr lang="fr-FR" smtClean="0"/>
              <a:t>Complications métaboliques</a:t>
            </a:r>
          </a:p>
        </p:txBody>
      </p:sp>
      <p:pic>
        <p:nvPicPr>
          <p:cNvPr id="4" name="Image 3"/>
          <p:cNvPicPr>
            <a:picLocks noChangeAspect="1"/>
          </p:cNvPicPr>
          <p:nvPr/>
        </p:nvPicPr>
        <p:blipFill>
          <a:blip r:embed="rId2"/>
          <a:stretch>
            <a:fillRect/>
          </a:stretch>
        </p:blipFill>
        <p:spPr>
          <a:xfrm>
            <a:off x="3692525" y="3211513"/>
            <a:ext cx="3055938" cy="2290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defRPr/>
            </a:pPr>
            <a:r>
              <a:rPr lang="fr-FR" smtClean="0">
                <a:ea typeface="ＭＳ Ｐゴシック" pitchFamily="34" charset="-128"/>
              </a:rPr>
              <a:t>Statine et réduction du risque d’</a:t>
            </a:r>
            <a:r>
              <a:rPr lang="fr-FR" altLang="ja-JP" smtClean="0">
                <a:ea typeface="ＭＳ Ｐゴシック" pitchFamily="34" charset="-128"/>
              </a:rPr>
              <a:t>événements </a:t>
            </a:r>
            <a:br>
              <a:rPr lang="fr-FR" altLang="ja-JP" smtClean="0">
                <a:ea typeface="ＭＳ Ｐゴシック" pitchFamily="34" charset="-128"/>
              </a:rPr>
            </a:br>
            <a:r>
              <a:rPr lang="fr-FR" altLang="ja-JP" smtClean="0">
                <a:ea typeface="ＭＳ Ｐゴシック" pitchFamily="34" charset="-128"/>
              </a:rPr>
              <a:t>non sida dans la cohorte ACTG ALLRT (1)</a:t>
            </a:r>
            <a:endParaRPr lang="fr-FR" smtClean="0">
              <a:ea typeface="ＭＳ Ｐゴシック" pitchFamily="34" charset="-128"/>
            </a:endParaRPr>
          </a:p>
        </p:txBody>
      </p:sp>
      <p:sp>
        <p:nvSpPr>
          <p:cNvPr id="113667" name="Espace réservé du contenu 7"/>
          <p:cNvSpPr>
            <a:spLocks noGrp="1"/>
          </p:cNvSpPr>
          <p:nvPr>
            <p:ph idx="1"/>
          </p:nvPr>
        </p:nvSpPr>
        <p:spPr>
          <a:xfrm>
            <a:off x="514350" y="1258888"/>
            <a:ext cx="9571038" cy="5111750"/>
          </a:xfrm>
        </p:spPr>
        <p:txBody>
          <a:bodyPr/>
          <a:lstStyle/>
          <a:p>
            <a:pPr>
              <a:defRPr/>
            </a:pPr>
            <a:r>
              <a:rPr lang="fr-FR" sz="1800" dirty="0" smtClean="0">
                <a:ea typeface="ＭＳ Ｐゴシック" pitchFamily="34" charset="-128"/>
              </a:rPr>
              <a:t>3 601 patients ayant initié des ARV dans un essai ACTG et n’</a:t>
            </a:r>
            <a:r>
              <a:rPr lang="fr-FR" altLang="ja-JP" sz="1800" dirty="0" smtClean="0">
                <a:ea typeface="ＭＳ Ｐゴシック" pitchFamily="34" charset="-128"/>
              </a:rPr>
              <a:t>étant pas sous statine à l’entrée dans l’essai</a:t>
            </a:r>
          </a:p>
          <a:p>
            <a:pPr>
              <a:defRPr/>
            </a:pPr>
            <a:endParaRPr lang="fr-FR" altLang="ja-JP" sz="1800" dirty="0" smtClean="0">
              <a:ea typeface="ＭＳ Ｐゴシック" pitchFamily="34" charset="-128"/>
            </a:endParaRPr>
          </a:p>
          <a:p>
            <a:pPr>
              <a:defRPr/>
            </a:pPr>
            <a:r>
              <a:rPr lang="fr-FR" sz="1800" dirty="0" smtClean="0">
                <a:ea typeface="ＭＳ Ｐゴシック" pitchFamily="34" charset="-128"/>
              </a:rPr>
              <a:t>481 patients ont initié une statine en cours d’</a:t>
            </a:r>
            <a:r>
              <a:rPr lang="fr-FR" altLang="ja-JP" sz="1800" dirty="0" smtClean="0">
                <a:ea typeface="ＭＳ Ｐゴシック" pitchFamily="34" charset="-128"/>
              </a:rPr>
              <a:t>essai</a:t>
            </a:r>
            <a:r>
              <a:rPr lang="fr-FR" sz="1800" dirty="0" smtClean="0">
                <a:ea typeface="ＭＳ Ｐゴシック" pitchFamily="34" charset="-128"/>
              </a:rPr>
              <a:t/>
            </a:r>
            <a:br>
              <a:rPr lang="fr-FR" sz="1800" dirty="0" smtClean="0">
                <a:ea typeface="ＭＳ Ｐゴシック" pitchFamily="34" charset="-128"/>
              </a:rPr>
            </a:br>
            <a:endParaRPr lang="fr-FR" sz="1800" dirty="0" smtClean="0">
              <a:ea typeface="ＭＳ Ｐゴシック" pitchFamily="34" charset="-128"/>
            </a:endParaRPr>
          </a:p>
          <a:p>
            <a:pPr>
              <a:defRPr/>
            </a:pPr>
            <a:r>
              <a:rPr lang="fr-FR" sz="1800" dirty="0" err="1" smtClean="0">
                <a:ea typeface="ＭＳ Ｐゴシック" pitchFamily="34" charset="-128"/>
              </a:rPr>
              <a:t>Hazard</a:t>
            </a:r>
            <a:r>
              <a:rPr lang="fr-FR" sz="1800" dirty="0" smtClean="0">
                <a:ea typeface="ＭＳ Ｐゴシック" pitchFamily="34" charset="-128"/>
              </a:rPr>
              <a:t> ratio ajusté (statine vs pas de statine) :</a:t>
            </a:r>
          </a:p>
          <a:p>
            <a:pPr lvl="1">
              <a:defRPr/>
            </a:pPr>
            <a:r>
              <a:rPr lang="fr-FR" sz="1800" dirty="0" smtClean="0">
                <a:ea typeface="ＭＳ Ｐゴシック" pitchFamily="34" charset="-128"/>
              </a:rPr>
              <a:t>tous événements : réduction du risque de 18% (quelle significativité ???)</a:t>
            </a:r>
          </a:p>
          <a:p>
            <a:pPr lvl="1">
              <a:defRPr/>
            </a:pPr>
            <a:r>
              <a:rPr lang="fr-FR" sz="1800" dirty="0" smtClean="0">
                <a:ea typeface="ＭＳ Ｐゴシック" pitchFamily="34" charset="-128"/>
              </a:rPr>
              <a:t>cancers :  Diminution du risque de 57% ????</a:t>
            </a:r>
          </a:p>
          <a:p>
            <a:pPr lvl="1">
              <a:defRPr/>
            </a:pPr>
            <a:endParaRPr lang="fr-FR" sz="1800" dirty="0">
              <a:ea typeface="ＭＳ Ｐゴシック" pitchFamily="34" charset="-128"/>
            </a:endParaRPr>
          </a:p>
          <a:p>
            <a:pPr>
              <a:defRPr/>
            </a:pPr>
            <a:r>
              <a:rPr lang="fr-FR" sz="3200" dirty="0" smtClean="0">
                <a:ea typeface="ＭＳ Ｐゴシック" pitchFamily="34" charset="-128"/>
              </a:rPr>
              <a:t>Toute la difficulté d’une étude de cohorte</a:t>
            </a:r>
          </a:p>
          <a:p>
            <a:pPr lvl="1">
              <a:defRPr/>
            </a:pPr>
            <a:r>
              <a:rPr lang="fr-FR" sz="3600" dirty="0" smtClean="0">
                <a:ea typeface="ＭＳ Ｐゴシック" pitchFamily="34" charset="-128"/>
              </a:rPr>
              <a:t>Facteurs de confusion et biais…</a:t>
            </a:r>
          </a:p>
          <a:p>
            <a:pPr marL="457200" lvl="1" indent="0">
              <a:buFontTx/>
              <a:buNone/>
              <a:defRPr/>
            </a:pPr>
            <a:endParaRPr lang="fr-FR" sz="1800" dirty="0" smtClean="0">
              <a:ea typeface="ＭＳ Ｐゴシック" pitchFamily="34" charset="-128"/>
            </a:endParaRPr>
          </a:p>
        </p:txBody>
      </p:sp>
      <p:sp>
        <p:nvSpPr>
          <p:cNvPr id="77827"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Overton E, CROI 2012, Abs. 124</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3"/>
          <p:cNvSpPr txBox="1">
            <a:spLocks noChangeArrowheads="1"/>
          </p:cNvSpPr>
          <p:nvPr/>
        </p:nvSpPr>
        <p:spPr bwMode="auto">
          <a:xfrm>
            <a:off x="5514975" y="6583363"/>
            <a:ext cx="4772025" cy="461962"/>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d'Arminio Monforte A, CROI 2012, Abs. 823</a:t>
            </a:r>
          </a:p>
          <a:p>
            <a:pPr algn="r" defTabSz="914400" eaLnBrk="0" hangingPunct="0"/>
            <a:endParaRPr lang="en-GB" sz="1200" i="1">
              <a:solidFill>
                <a:srgbClr val="FFFFFF"/>
              </a:solidFill>
              <a:ea typeface="ＭＳ Ｐゴシック" charset="-128"/>
            </a:endParaRPr>
          </a:p>
        </p:txBody>
      </p:sp>
      <p:sp>
        <p:nvSpPr>
          <p:cNvPr id="79874" name="Espace réservé du contenu 2"/>
          <p:cNvSpPr>
            <a:spLocks noGrp="1"/>
          </p:cNvSpPr>
          <p:nvPr>
            <p:ph idx="4294967295"/>
          </p:nvPr>
        </p:nvSpPr>
        <p:spPr>
          <a:xfrm>
            <a:off x="514350" y="1341438"/>
            <a:ext cx="9571038" cy="2268537"/>
          </a:xfrm>
        </p:spPr>
        <p:txBody>
          <a:bodyPr/>
          <a:lstStyle/>
          <a:p>
            <a:r>
              <a:rPr lang="fr-FR" sz="2000" smtClean="0">
                <a:ea typeface="ＭＳ Ｐゴシック" charset="-128"/>
              </a:rPr>
              <a:t>Recherche d'une relation entre exposition à ATV et risque d'événement cardiovasculaire (ECV) défini par la survenue d'un infarctus du myocarde (IDM) ou d'un AVC</a:t>
            </a:r>
          </a:p>
          <a:p>
            <a:r>
              <a:rPr lang="fr-FR" sz="2000" smtClean="0">
                <a:ea typeface="ＭＳ Ｐゴシック" charset="-128"/>
              </a:rPr>
              <a:t>Période d'étude : de l'inclusion dans D:A:D jusqu'au premier des événements suivants : IDM ou AVC, décès, 6 mois après la dernière consultation, 1 février 2011</a:t>
            </a:r>
          </a:p>
        </p:txBody>
      </p:sp>
      <p:sp>
        <p:nvSpPr>
          <p:cNvPr id="115716" name="Titre 3"/>
          <p:cNvSpPr>
            <a:spLocks noGrp="1"/>
          </p:cNvSpPr>
          <p:nvPr>
            <p:ph type="title" idx="4294967295"/>
          </p:nvPr>
        </p:nvSpPr>
        <p:spPr/>
        <p:txBody>
          <a:bodyPr/>
          <a:lstStyle/>
          <a:p>
            <a:pPr>
              <a:defRPr/>
            </a:pPr>
            <a:r>
              <a:rPr lang="fr-FR" smtClean="0">
                <a:ea typeface="ＭＳ Ｐゴシック" pitchFamily="34" charset="-128"/>
              </a:rPr>
              <a:t>Risque cardiovasculaire et exposition </a:t>
            </a:r>
            <a:br>
              <a:rPr lang="fr-FR" smtClean="0">
                <a:ea typeface="ＭＳ Ｐゴシック" pitchFamily="34" charset="-128"/>
              </a:rPr>
            </a:br>
            <a:r>
              <a:rPr lang="fr-FR" smtClean="0">
                <a:ea typeface="ＭＳ Ｐゴシック" pitchFamily="34" charset="-128"/>
              </a:rPr>
              <a:t>à atazanavir dans l'étude D:A:D</a:t>
            </a:r>
          </a:p>
        </p:txBody>
      </p:sp>
      <p:sp>
        <p:nvSpPr>
          <p:cNvPr id="115717" name="ZoneTexte 1"/>
          <p:cNvSpPr txBox="1">
            <a:spLocks noChangeArrowheads="1"/>
          </p:cNvSpPr>
          <p:nvPr/>
        </p:nvSpPr>
        <p:spPr bwMode="auto">
          <a:xfrm>
            <a:off x="1403350" y="3287713"/>
            <a:ext cx="7699375" cy="369887"/>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algn="ctr" defTabSz="914400" eaLnBrk="1" hangingPunct="1">
              <a:defRPr/>
            </a:pPr>
            <a:r>
              <a:rPr lang="fr-FR" sz="1800" smtClean="0">
                <a:solidFill>
                  <a:srgbClr val="FFFF66"/>
                </a:solidFill>
              </a:rPr>
              <a:t>Incidence (100 années-patient, IC 95 %) en fonction de l'exposition à ATV</a:t>
            </a:r>
          </a:p>
        </p:txBody>
      </p:sp>
      <p:grpSp>
        <p:nvGrpSpPr>
          <p:cNvPr id="79877" name="Groupe 251"/>
          <p:cNvGrpSpPr>
            <a:grpSpLocks/>
          </p:cNvGrpSpPr>
          <p:nvPr/>
        </p:nvGrpSpPr>
        <p:grpSpPr bwMode="auto">
          <a:xfrm>
            <a:off x="625475" y="3662363"/>
            <a:ext cx="3925888" cy="2900362"/>
            <a:chOff x="555546" y="3662363"/>
            <a:chExt cx="3490531" cy="2900422"/>
          </a:xfrm>
        </p:grpSpPr>
        <p:grpSp>
          <p:nvGrpSpPr>
            <p:cNvPr id="79986" name="Group 20"/>
            <p:cNvGrpSpPr>
              <a:grpSpLocks/>
            </p:cNvGrpSpPr>
            <p:nvPr/>
          </p:nvGrpSpPr>
          <p:grpSpPr bwMode="auto">
            <a:xfrm>
              <a:off x="1290638" y="4921250"/>
              <a:ext cx="103187" cy="104775"/>
              <a:chOff x="1635" y="1740"/>
              <a:chExt cx="96" cy="594"/>
            </a:xfrm>
          </p:grpSpPr>
          <p:sp>
            <p:nvSpPr>
              <p:cNvPr id="80090" name="Line 21"/>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80091" name="Line 22"/>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80092" name="Line 23"/>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79987" name="Group 32"/>
            <p:cNvGrpSpPr>
              <a:grpSpLocks/>
            </p:cNvGrpSpPr>
            <p:nvPr/>
          </p:nvGrpSpPr>
          <p:grpSpPr bwMode="auto">
            <a:xfrm>
              <a:off x="3362325" y="4422775"/>
              <a:ext cx="104775" cy="774700"/>
              <a:chOff x="1635" y="1740"/>
              <a:chExt cx="96" cy="594"/>
            </a:xfrm>
          </p:grpSpPr>
          <p:sp>
            <p:nvSpPr>
              <p:cNvPr id="80087" name="Line 33"/>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80088" name="Line 34"/>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80089" name="Line 35"/>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grpSp>
          <p:nvGrpSpPr>
            <p:cNvPr id="5" name="Group 36"/>
            <p:cNvGrpSpPr>
              <a:grpSpLocks/>
            </p:cNvGrpSpPr>
            <p:nvPr/>
          </p:nvGrpSpPr>
          <p:grpSpPr bwMode="auto">
            <a:xfrm>
              <a:off x="2247900" y="4930775"/>
              <a:ext cx="104775" cy="96838"/>
              <a:chOff x="1635" y="1740"/>
              <a:chExt cx="96" cy="594"/>
            </a:xfrm>
            <a:solidFill>
              <a:srgbClr val="00B050"/>
            </a:solidFill>
          </p:grpSpPr>
          <p:sp>
            <p:nvSpPr>
              <p:cNvPr id="116978" name="Line 37"/>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79" name="Line 38"/>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80" name="Line 39"/>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79989" name="Group 44"/>
            <p:cNvGrpSpPr>
              <a:grpSpLocks/>
            </p:cNvGrpSpPr>
            <p:nvPr/>
          </p:nvGrpSpPr>
          <p:grpSpPr bwMode="auto">
            <a:xfrm>
              <a:off x="3217863" y="4924425"/>
              <a:ext cx="103187" cy="104775"/>
              <a:chOff x="1635" y="1740"/>
              <a:chExt cx="96" cy="594"/>
            </a:xfrm>
          </p:grpSpPr>
          <p:sp>
            <p:nvSpPr>
              <p:cNvPr id="80084" name="Line 45"/>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80085" name="Line 46"/>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80086" name="Line 47"/>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sp>
          <p:nvSpPr>
            <p:cNvPr id="79990" name="Text Box 72"/>
            <p:cNvSpPr txBox="1">
              <a:spLocks noChangeArrowheads="1"/>
            </p:cNvSpPr>
            <p:nvPr/>
          </p:nvSpPr>
          <p:spPr bwMode="auto">
            <a:xfrm rot="-2700000">
              <a:off x="1181185" y="5573634"/>
              <a:ext cx="226843" cy="246221"/>
            </a:xfrm>
            <a:prstGeom prst="rect">
              <a:avLst/>
            </a:prstGeom>
            <a:noFill/>
            <a:ln w="9525">
              <a:noFill/>
              <a:miter lim="800000"/>
              <a:headEnd/>
              <a:tailEnd/>
            </a:ln>
          </p:spPr>
          <p:txBody>
            <a:bodyPr wrap="none">
              <a:spAutoFit/>
            </a:bodyPr>
            <a:lstStyle/>
            <a:p>
              <a:pPr algn="r" defTabSz="914400"/>
              <a:r>
                <a:rPr lang="fr-FR" sz="1000">
                  <a:solidFill>
                    <a:srgbClr val="FFFFFF"/>
                  </a:solidFill>
                  <a:ea typeface="ＭＳ Ｐゴシック" charset="-128"/>
                </a:rPr>
                <a:t>0</a:t>
              </a:r>
            </a:p>
          </p:txBody>
        </p:sp>
        <p:sp>
          <p:nvSpPr>
            <p:cNvPr id="79991" name="Line 82"/>
            <p:cNvSpPr>
              <a:spLocks noChangeShapeType="1"/>
            </p:cNvSpPr>
            <p:nvPr/>
          </p:nvSpPr>
          <p:spPr bwMode="auto">
            <a:xfrm flipH="1">
              <a:off x="1212850" y="5556250"/>
              <a:ext cx="39688" cy="0"/>
            </a:xfrm>
            <a:prstGeom prst="line">
              <a:avLst/>
            </a:prstGeom>
            <a:noFill/>
            <a:ln w="19050">
              <a:solidFill>
                <a:schemeClr val="bg1"/>
              </a:solidFill>
              <a:round/>
              <a:headEnd/>
              <a:tailEnd/>
            </a:ln>
          </p:spPr>
          <p:txBody>
            <a:bodyPr/>
            <a:lstStyle/>
            <a:p>
              <a:endParaRPr lang="fr-FR"/>
            </a:p>
          </p:txBody>
        </p:sp>
        <p:sp>
          <p:nvSpPr>
            <p:cNvPr id="79992" name="Line 83"/>
            <p:cNvSpPr>
              <a:spLocks noChangeShapeType="1"/>
            </p:cNvSpPr>
            <p:nvPr/>
          </p:nvSpPr>
          <p:spPr bwMode="auto">
            <a:xfrm flipH="1">
              <a:off x="1212850" y="5151438"/>
              <a:ext cx="39688" cy="0"/>
            </a:xfrm>
            <a:prstGeom prst="line">
              <a:avLst/>
            </a:prstGeom>
            <a:noFill/>
            <a:ln w="19050">
              <a:solidFill>
                <a:schemeClr val="bg1"/>
              </a:solidFill>
              <a:round/>
              <a:headEnd/>
              <a:tailEnd/>
            </a:ln>
          </p:spPr>
          <p:txBody>
            <a:bodyPr/>
            <a:lstStyle/>
            <a:p>
              <a:endParaRPr lang="fr-FR"/>
            </a:p>
          </p:txBody>
        </p:sp>
        <p:sp>
          <p:nvSpPr>
            <p:cNvPr id="79993" name="Line 85"/>
            <p:cNvSpPr>
              <a:spLocks noChangeShapeType="1"/>
            </p:cNvSpPr>
            <p:nvPr/>
          </p:nvSpPr>
          <p:spPr bwMode="auto">
            <a:xfrm flipH="1">
              <a:off x="1212850" y="4684713"/>
              <a:ext cx="39688" cy="0"/>
            </a:xfrm>
            <a:prstGeom prst="line">
              <a:avLst/>
            </a:prstGeom>
            <a:noFill/>
            <a:ln w="19050">
              <a:solidFill>
                <a:schemeClr val="bg1"/>
              </a:solidFill>
              <a:round/>
              <a:headEnd/>
              <a:tailEnd/>
            </a:ln>
          </p:spPr>
          <p:txBody>
            <a:bodyPr/>
            <a:lstStyle/>
            <a:p>
              <a:endParaRPr lang="fr-FR"/>
            </a:p>
          </p:txBody>
        </p:sp>
        <p:sp>
          <p:nvSpPr>
            <p:cNvPr id="79994" name="Line 86"/>
            <p:cNvSpPr>
              <a:spLocks noChangeShapeType="1"/>
            </p:cNvSpPr>
            <p:nvPr/>
          </p:nvSpPr>
          <p:spPr bwMode="auto">
            <a:xfrm flipH="1">
              <a:off x="1212850" y="4243388"/>
              <a:ext cx="39688" cy="0"/>
            </a:xfrm>
            <a:prstGeom prst="line">
              <a:avLst/>
            </a:prstGeom>
            <a:noFill/>
            <a:ln w="19050">
              <a:solidFill>
                <a:schemeClr val="bg1"/>
              </a:solidFill>
              <a:round/>
              <a:headEnd/>
              <a:tailEnd/>
            </a:ln>
          </p:spPr>
          <p:txBody>
            <a:bodyPr/>
            <a:lstStyle/>
            <a:p>
              <a:endParaRPr lang="fr-FR"/>
            </a:p>
          </p:txBody>
        </p:sp>
        <p:sp>
          <p:nvSpPr>
            <p:cNvPr id="79995" name="Line 88"/>
            <p:cNvSpPr>
              <a:spLocks noChangeShapeType="1"/>
            </p:cNvSpPr>
            <p:nvPr/>
          </p:nvSpPr>
          <p:spPr bwMode="auto">
            <a:xfrm flipH="1">
              <a:off x="1212850" y="3805238"/>
              <a:ext cx="39688" cy="0"/>
            </a:xfrm>
            <a:prstGeom prst="line">
              <a:avLst/>
            </a:prstGeom>
            <a:noFill/>
            <a:ln w="19050">
              <a:solidFill>
                <a:schemeClr val="bg1"/>
              </a:solidFill>
              <a:round/>
              <a:headEnd/>
              <a:tailEnd/>
            </a:ln>
          </p:spPr>
          <p:txBody>
            <a:bodyPr/>
            <a:lstStyle/>
            <a:p>
              <a:endParaRPr lang="fr-FR"/>
            </a:p>
          </p:txBody>
        </p:sp>
        <p:sp>
          <p:nvSpPr>
            <p:cNvPr id="79996" name="Text Box 90"/>
            <p:cNvSpPr txBox="1">
              <a:spLocks noChangeArrowheads="1"/>
            </p:cNvSpPr>
            <p:nvPr/>
          </p:nvSpPr>
          <p:spPr bwMode="auto">
            <a:xfrm>
              <a:off x="859192" y="5418138"/>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0,0</a:t>
              </a:r>
            </a:p>
          </p:txBody>
        </p:sp>
        <p:sp>
          <p:nvSpPr>
            <p:cNvPr id="79997" name="Text Box 92"/>
            <p:cNvSpPr txBox="1">
              <a:spLocks noChangeArrowheads="1"/>
            </p:cNvSpPr>
            <p:nvPr/>
          </p:nvSpPr>
          <p:spPr bwMode="auto">
            <a:xfrm>
              <a:off x="859192" y="5010150"/>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0,2</a:t>
              </a:r>
            </a:p>
          </p:txBody>
        </p:sp>
        <p:sp>
          <p:nvSpPr>
            <p:cNvPr id="79998" name="Text Box 93"/>
            <p:cNvSpPr txBox="1">
              <a:spLocks noChangeArrowheads="1"/>
            </p:cNvSpPr>
            <p:nvPr/>
          </p:nvSpPr>
          <p:spPr bwMode="auto">
            <a:xfrm>
              <a:off x="859192" y="4535488"/>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0,4</a:t>
              </a:r>
            </a:p>
          </p:txBody>
        </p:sp>
        <p:sp>
          <p:nvSpPr>
            <p:cNvPr id="79999" name="Text Box 95"/>
            <p:cNvSpPr txBox="1">
              <a:spLocks noChangeArrowheads="1"/>
            </p:cNvSpPr>
            <p:nvPr/>
          </p:nvSpPr>
          <p:spPr bwMode="auto">
            <a:xfrm>
              <a:off x="859192" y="4113213"/>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0,6</a:t>
              </a:r>
            </a:p>
          </p:txBody>
        </p:sp>
        <p:sp>
          <p:nvSpPr>
            <p:cNvPr id="80000" name="Text Box 96"/>
            <p:cNvSpPr txBox="1">
              <a:spLocks noChangeArrowheads="1"/>
            </p:cNvSpPr>
            <p:nvPr/>
          </p:nvSpPr>
          <p:spPr bwMode="auto">
            <a:xfrm>
              <a:off x="859192" y="3662363"/>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0,8</a:t>
              </a:r>
            </a:p>
          </p:txBody>
        </p:sp>
        <p:sp>
          <p:nvSpPr>
            <p:cNvPr id="80001" name="Text Box 97"/>
            <p:cNvSpPr txBox="1">
              <a:spLocks noChangeArrowheads="1"/>
            </p:cNvSpPr>
            <p:nvPr/>
          </p:nvSpPr>
          <p:spPr bwMode="auto">
            <a:xfrm rot="-5400000">
              <a:off x="-41252" y="4621927"/>
              <a:ext cx="1439817" cy="246221"/>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/100 a-p (IC 95 %)</a:t>
              </a:r>
            </a:p>
          </p:txBody>
        </p:sp>
        <p:sp>
          <p:nvSpPr>
            <p:cNvPr id="80002" name="Line 101"/>
            <p:cNvSpPr>
              <a:spLocks noChangeShapeType="1"/>
            </p:cNvSpPr>
            <p:nvPr/>
          </p:nvSpPr>
          <p:spPr bwMode="auto">
            <a:xfrm>
              <a:off x="1979613" y="5564188"/>
              <a:ext cx="0" cy="53975"/>
            </a:xfrm>
            <a:prstGeom prst="line">
              <a:avLst/>
            </a:prstGeom>
            <a:noFill/>
            <a:ln w="19050">
              <a:solidFill>
                <a:schemeClr val="bg1"/>
              </a:solidFill>
              <a:round/>
              <a:headEnd/>
              <a:tailEnd/>
            </a:ln>
          </p:spPr>
          <p:txBody>
            <a:bodyPr/>
            <a:lstStyle/>
            <a:p>
              <a:endParaRPr lang="fr-FR"/>
            </a:p>
          </p:txBody>
        </p:sp>
        <p:grpSp>
          <p:nvGrpSpPr>
            <p:cNvPr id="80003" name="Group 103"/>
            <p:cNvGrpSpPr>
              <a:grpSpLocks/>
            </p:cNvGrpSpPr>
            <p:nvPr/>
          </p:nvGrpSpPr>
          <p:grpSpPr bwMode="auto">
            <a:xfrm>
              <a:off x="1449388" y="4699000"/>
              <a:ext cx="103187" cy="422275"/>
              <a:chOff x="1635" y="1740"/>
              <a:chExt cx="96" cy="594"/>
            </a:xfrm>
          </p:grpSpPr>
          <p:sp>
            <p:nvSpPr>
              <p:cNvPr id="80081" name="Line 104"/>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80082" name="Line 105"/>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80083" name="Line 106"/>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80004" name="Group 107"/>
            <p:cNvGrpSpPr>
              <a:grpSpLocks/>
            </p:cNvGrpSpPr>
            <p:nvPr/>
          </p:nvGrpSpPr>
          <p:grpSpPr bwMode="auto">
            <a:xfrm>
              <a:off x="1601788" y="4527550"/>
              <a:ext cx="103187" cy="574675"/>
              <a:chOff x="1635" y="1740"/>
              <a:chExt cx="96" cy="594"/>
            </a:xfrm>
          </p:grpSpPr>
          <p:sp>
            <p:nvSpPr>
              <p:cNvPr id="80078" name="Line 108"/>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80079" name="Line 109"/>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80080" name="Line 110"/>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80005" name="Group 111"/>
            <p:cNvGrpSpPr>
              <a:grpSpLocks/>
            </p:cNvGrpSpPr>
            <p:nvPr/>
          </p:nvGrpSpPr>
          <p:grpSpPr bwMode="auto">
            <a:xfrm>
              <a:off x="1763713" y="4686300"/>
              <a:ext cx="103187" cy="603250"/>
              <a:chOff x="1635" y="1740"/>
              <a:chExt cx="96" cy="594"/>
            </a:xfrm>
          </p:grpSpPr>
          <p:sp>
            <p:nvSpPr>
              <p:cNvPr id="80075" name="Line 112"/>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80076" name="Line 113"/>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80077" name="Line 114"/>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80006" name="Group 115"/>
            <p:cNvGrpSpPr>
              <a:grpSpLocks/>
            </p:cNvGrpSpPr>
            <p:nvPr/>
          </p:nvGrpSpPr>
          <p:grpSpPr bwMode="auto">
            <a:xfrm>
              <a:off x="1928813" y="4879975"/>
              <a:ext cx="103187" cy="450850"/>
              <a:chOff x="1635" y="1740"/>
              <a:chExt cx="96" cy="594"/>
            </a:xfrm>
          </p:grpSpPr>
          <p:sp>
            <p:nvSpPr>
              <p:cNvPr id="80072" name="Line 116"/>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80073" name="Line 117"/>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80074" name="Line 118"/>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11" name="Group 119"/>
            <p:cNvGrpSpPr>
              <a:grpSpLocks/>
            </p:cNvGrpSpPr>
            <p:nvPr/>
          </p:nvGrpSpPr>
          <p:grpSpPr bwMode="auto">
            <a:xfrm>
              <a:off x="2406650" y="4594225"/>
              <a:ext cx="104775" cy="471488"/>
              <a:chOff x="1635" y="1740"/>
              <a:chExt cx="96" cy="594"/>
            </a:xfrm>
            <a:solidFill>
              <a:srgbClr val="00B050"/>
            </a:solidFill>
          </p:grpSpPr>
          <p:sp>
            <p:nvSpPr>
              <p:cNvPr id="116960" name="Line 120"/>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61" name="Line 121"/>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62" name="Line 122"/>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12" name="Group 123"/>
            <p:cNvGrpSpPr>
              <a:grpSpLocks/>
            </p:cNvGrpSpPr>
            <p:nvPr/>
          </p:nvGrpSpPr>
          <p:grpSpPr bwMode="auto">
            <a:xfrm>
              <a:off x="2565400" y="4549775"/>
              <a:ext cx="104775" cy="598488"/>
              <a:chOff x="1635" y="1740"/>
              <a:chExt cx="96" cy="594"/>
            </a:xfrm>
            <a:solidFill>
              <a:srgbClr val="00B050"/>
            </a:solidFill>
          </p:grpSpPr>
          <p:sp>
            <p:nvSpPr>
              <p:cNvPr id="116957" name="Line 124"/>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58" name="Line 125"/>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59" name="Line 126"/>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13" name="Group 127"/>
            <p:cNvGrpSpPr>
              <a:grpSpLocks/>
            </p:cNvGrpSpPr>
            <p:nvPr/>
          </p:nvGrpSpPr>
          <p:grpSpPr bwMode="auto">
            <a:xfrm>
              <a:off x="2736850" y="4749800"/>
              <a:ext cx="104775" cy="620713"/>
              <a:chOff x="1635" y="1740"/>
              <a:chExt cx="96" cy="594"/>
            </a:xfrm>
            <a:solidFill>
              <a:srgbClr val="00B050"/>
            </a:solidFill>
          </p:grpSpPr>
          <p:sp>
            <p:nvSpPr>
              <p:cNvPr id="116954" name="Line 128"/>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55" name="Line 129"/>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56" name="Line 130"/>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14" name="Group 131"/>
            <p:cNvGrpSpPr>
              <a:grpSpLocks/>
            </p:cNvGrpSpPr>
            <p:nvPr/>
          </p:nvGrpSpPr>
          <p:grpSpPr bwMode="auto">
            <a:xfrm>
              <a:off x="2889250" y="4730750"/>
              <a:ext cx="104775" cy="528638"/>
              <a:chOff x="1635" y="1740"/>
              <a:chExt cx="96" cy="594"/>
            </a:xfrm>
            <a:solidFill>
              <a:srgbClr val="00B050"/>
            </a:solidFill>
          </p:grpSpPr>
          <p:sp>
            <p:nvSpPr>
              <p:cNvPr id="116951" name="Line 132"/>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52" name="Line 133"/>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53" name="Line 134"/>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80011" name="Group 135"/>
            <p:cNvGrpSpPr>
              <a:grpSpLocks/>
            </p:cNvGrpSpPr>
            <p:nvPr/>
          </p:nvGrpSpPr>
          <p:grpSpPr bwMode="auto">
            <a:xfrm>
              <a:off x="3524250" y="4448175"/>
              <a:ext cx="104775" cy="1006475"/>
              <a:chOff x="1635" y="1740"/>
              <a:chExt cx="96" cy="594"/>
            </a:xfrm>
          </p:grpSpPr>
          <p:sp>
            <p:nvSpPr>
              <p:cNvPr id="80069" name="Line 136"/>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80070" name="Line 137"/>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80071" name="Line 138"/>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grpSp>
          <p:nvGrpSpPr>
            <p:cNvPr id="80012" name="Group 139"/>
            <p:cNvGrpSpPr>
              <a:grpSpLocks/>
            </p:cNvGrpSpPr>
            <p:nvPr/>
          </p:nvGrpSpPr>
          <p:grpSpPr bwMode="auto">
            <a:xfrm>
              <a:off x="3683000" y="4013200"/>
              <a:ext cx="104775" cy="1460500"/>
              <a:chOff x="1635" y="1740"/>
              <a:chExt cx="96" cy="594"/>
            </a:xfrm>
          </p:grpSpPr>
          <p:sp>
            <p:nvSpPr>
              <p:cNvPr id="80066" name="Line 140"/>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80067" name="Line 141"/>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80068" name="Line 142"/>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grpSp>
          <p:nvGrpSpPr>
            <p:cNvPr id="80013" name="Group 143"/>
            <p:cNvGrpSpPr>
              <a:grpSpLocks/>
            </p:cNvGrpSpPr>
            <p:nvPr/>
          </p:nvGrpSpPr>
          <p:grpSpPr bwMode="auto">
            <a:xfrm>
              <a:off x="3844925" y="4889500"/>
              <a:ext cx="104775" cy="701675"/>
              <a:chOff x="1635" y="1740"/>
              <a:chExt cx="96" cy="594"/>
            </a:xfrm>
          </p:grpSpPr>
          <p:sp>
            <p:nvSpPr>
              <p:cNvPr id="80063" name="Line 144"/>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80064" name="Line 145"/>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80065" name="Line 146"/>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sp>
          <p:nvSpPr>
            <p:cNvPr id="80014" name="Oval 147"/>
            <p:cNvSpPr>
              <a:spLocks noChangeArrowheads="1"/>
            </p:cNvSpPr>
            <p:nvPr/>
          </p:nvSpPr>
          <p:spPr bwMode="auto">
            <a:xfrm>
              <a:off x="1300163" y="4937125"/>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80015" name="Oval 148"/>
            <p:cNvSpPr>
              <a:spLocks noChangeArrowheads="1"/>
            </p:cNvSpPr>
            <p:nvPr/>
          </p:nvSpPr>
          <p:spPr bwMode="auto">
            <a:xfrm>
              <a:off x="1458913" y="4867275"/>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80016" name="Oval 149"/>
            <p:cNvSpPr>
              <a:spLocks noChangeArrowheads="1"/>
            </p:cNvSpPr>
            <p:nvPr/>
          </p:nvSpPr>
          <p:spPr bwMode="auto">
            <a:xfrm>
              <a:off x="1614488" y="4787900"/>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80017" name="Oval 150"/>
            <p:cNvSpPr>
              <a:spLocks noChangeArrowheads="1"/>
            </p:cNvSpPr>
            <p:nvPr/>
          </p:nvSpPr>
          <p:spPr bwMode="auto">
            <a:xfrm>
              <a:off x="1779588" y="4997450"/>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80018" name="Oval 151"/>
            <p:cNvSpPr>
              <a:spLocks noChangeArrowheads="1"/>
            </p:cNvSpPr>
            <p:nvPr/>
          </p:nvSpPr>
          <p:spPr bwMode="auto">
            <a:xfrm>
              <a:off x="1941513" y="5108575"/>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80019" name="Oval 152"/>
            <p:cNvSpPr>
              <a:spLocks noChangeArrowheads="1"/>
            </p:cNvSpPr>
            <p:nvPr/>
          </p:nvSpPr>
          <p:spPr bwMode="auto">
            <a:xfrm>
              <a:off x="2262188" y="4946650"/>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80020" name="Oval 153"/>
            <p:cNvSpPr>
              <a:spLocks noChangeArrowheads="1"/>
            </p:cNvSpPr>
            <p:nvPr/>
          </p:nvSpPr>
          <p:spPr bwMode="auto">
            <a:xfrm>
              <a:off x="2420938" y="4813300"/>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80021" name="Oval 154"/>
            <p:cNvSpPr>
              <a:spLocks noChangeArrowheads="1"/>
            </p:cNvSpPr>
            <p:nvPr/>
          </p:nvSpPr>
          <p:spPr bwMode="auto">
            <a:xfrm>
              <a:off x="2576513" y="4816475"/>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80022" name="Oval 155"/>
            <p:cNvSpPr>
              <a:spLocks noChangeArrowheads="1"/>
            </p:cNvSpPr>
            <p:nvPr/>
          </p:nvSpPr>
          <p:spPr bwMode="auto">
            <a:xfrm>
              <a:off x="2751138" y="5099050"/>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80023" name="Oval 156"/>
            <p:cNvSpPr>
              <a:spLocks noChangeArrowheads="1"/>
            </p:cNvSpPr>
            <p:nvPr/>
          </p:nvSpPr>
          <p:spPr bwMode="auto">
            <a:xfrm>
              <a:off x="2903538" y="5003800"/>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80024" name="Oval 157"/>
            <p:cNvSpPr>
              <a:spLocks noChangeArrowheads="1"/>
            </p:cNvSpPr>
            <p:nvPr/>
          </p:nvSpPr>
          <p:spPr bwMode="auto">
            <a:xfrm>
              <a:off x="3230563" y="4949825"/>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80025" name="Oval 158"/>
            <p:cNvSpPr>
              <a:spLocks noChangeArrowheads="1"/>
            </p:cNvSpPr>
            <p:nvPr/>
          </p:nvSpPr>
          <p:spPr bwMode="auto">
            <a:xfrm>
              <a:off x="3373438" y="4854575"/>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80026" name="Oval 159"/>
            <p:cNvSpPr>
              <a:spLocks noChangeArrowheads="1"/>
            </p:cNvSpPr>
            <p:nvPr/>
          </p:nvSpPr>
          <p:spPr bwMode="auto">
            <a:xfrm>
              <a:off x="3538538" y="5114925"/>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80027" name="Oval 160"/>
            <p:cNvSpPr>
              <a:spLocks noChangeArrowheads="1"/>
            </p:cNvSpPr>
            <p:nvPr/>
          </p:nvSpPr>
          <p:spPr bwMode="auto">
            <a:xfrm>
              <a:off x="3694113" y="5035550"/>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80028" name="Oval 161"/>
            <p:cNvSpPr>
              <a:spLocks noChangeArrowheads="1"/>
            </p:cNvSpPr>
            <p:nvPr/>
          </p:nvSpPr>
          <p:spPr bwMode="auto">
            <a:xfrm>
              <a:off x="3856038" y="5410200"/>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80029" name="Text Box 162"/>
            <p:cNvSpPr txBox="1">
              <a:spLocks noChangeArrowheads="1"/>
            </p:cNvSpPr>
            <p:nvPr/>
          </p:nvSpPr>
          <p:spPr bwMode="auto">
            <a:xfrm rot="-2700000">
              <a:off x="1777937" y="5598240"/>
              <a:ext cx="29381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&gt;3</a:t>
              </a:r>
            </a:p>
          </p:txBody>
        </p:sp>
        <p:sp>
          <p:nvSpPr>
            <p:cNvPr id="80030" name="Text Box 165"/>
            <p:cNvSpPr txBox="1">
              <a:spLocks noChangeArrowheads="1"/>
            </p:cNvSpPr>
            <p:nvPr/>
          </p:nvSpPr>
          <p:spPr bwMode="auto">
            <a:xfrm rot="-2700000">
              <a:off x="1141013"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&gt;0,&lt;1</a:t>
              </a:r>
            </a:p>
          </p:txBody>
        </p:sp>
        <p:sp>
          <p:nvSpPr>
            <p:cNvPr id="80031" name="Text Box 166"/>
            <p:cNvSpPr txBox="1">
              <a:spLocks noChangeArrowheads="1"/>
            </p:cNvSpPr>
            <p:nvPr/>
          </p:nvSpPr>
          <p:spPr bwMode="auto">
            <a:xfrm rot="-2700000">
              <a:off x="1309288"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&gt;1,&lt;2</a:t>
              </a:r>
            </a:p>
          </p:txBody>
        </p:sp>
        <p:sp>
          <p:nvSpPr>
            <p:cNvPr id="80032" name="Text Box 168"/>
            <p:cNvSpPr txBox="1">
              <a:spLocks noChangeArrowheads="1"/>
            </p:cNvSpPr>
            <p:nvPr/>
          </p:nvSpPr>
          <p:spPr bwMode="auto">
            <a:xfrm rot="-2700000">
              <a:off x="1474388"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&gt;2,&lt;3</a:t>
              </a:r>
            </a:p>
          </p:txBody>
        </p:sp>
        <p:sp>
          <p:nvSpPr>
            <p:cNvPr id="80033" name="Line 169"/>
            <p:cNvSpPr>
              <a:spLocks noChangeShapeType="1"/>
            </p:cNvSpPr>
            <p:nvPr/>
          </p:nvSpPr>
          <p:spPr bwMode="auto">
            <a:xfrm>
              <a:off x="1816100" y="5564188"/>
              <a:ext cx="0" cy="53975"/>
            </a:xfrm>
            <a:prstGeom prst="line">
              <a:avLst/>
            </a:prstGeom>
            <a:noFill/>
            <a:ln w="19050">
              <a:solidFill>
                <a:schemeClr val="bg1"/>
              </a:solidFill>
              <a:round/>
              <a:headEnd/>
              <a:tailEnd/>
            </a:ln>
          </p:spPr>
          <p:txBody>
            <a:bodyPr/>
            <a:lstStyle/>
            <a:p>
              <a:endParaRPr lang="fr-FR"/>
            </a:p>
          </p:txBody>
        </p:sp>
        <p:sp>
          <p:nvSpPr>
            <p:cNvPr id="80034" name="Line 170"/>
            <p:cNvSpPr>
              <a:spLocks noChangeShapeType="1"/>
            </p:cNvSpPr>
            <p:nvPr/>
          </p:nvSpPr>
          <p:spPr bwMode="auto">
            <a:xfrm>
              <a:off x="1655763" y="5564188"/>
              <a:ext cx="0" cy="53975"/>
            </a:xfrm>
            <a:prstGeom prst="line">
              <a:avLst/>
            </a:prstGeom>
            <a:noFill/>
            <a:ln w="19050">
              <a:solidFill>
                <a:schemeClr val="bg1"/>
              </a:solidFill>
              <a:round/>
              <a:headEnd/>
              <a:tailEnd/>
            </a:ln>
          </p:spPr>
          <p:txBody>
            <a:bodyPr/>
            <a:lstStyle/>
            <a:p>
              <a:endParaRPr lang="fr-FR"/>
            </a:p>
          </p:txBody>
        </p:sp>
        <p:sp>
          <p:nvSpPr>
            <p:cNvPr id="80035" name="Line 171"/>
            <p:cNvSpPr>
              <a:spLocks noChangeShapeType="1"/>
            </p:cNvSpPr>
            <p:nvPr/>
          </p:nvSpPr>
          <p:spPr bwMode="auto">
            <a:xfrm>
              <a:off x="1493838" y="5564188"/>
              <a:ext cx="0" cy="53975"/>
            </a:xfrm>
            <a:prstGeom prst="line">
              <a:avLst/>
            </a:prstGeom>
            <a:noFill/>
            <a:ln w="19050">
              <a:solidFill>
                <a:schemeClr val="bg1"/>
              </a:solidFill>
              <a:round/>
              <a:headEnd/>
              <a:tailEnd/>
            </a:ln>
          </p:spPr>
          <p:txBody>
            <a:bodyPr/>
            <a:lstStyle/>
            <a:p>
              <a:endParaRPr lang="fr-FR"/>
            </a:p>
          </p:txBody>
        </p:sp>
        <p:sp>
          <p:nvSpPr>
            <p:cNvPr id="80036" name="Line 172"/>
            <p:cNvSpPr>
              <a:spLocks noChangeShapeType="1"/>
            </p:cNvSpPr>
            <p:nvPr/>
          </p:nvSpPr>
          <p:spPr bwMode="auto">
            <a:xfrm>
              <a:off x="1335088" y="5564188"/>
              <a:ext cx="0" cy="53975"/>
            </a:xfrm>
            <a:prstGeom prst="line">
              <a:avLst/>
            </a:prstGeom>
            <a:noFill/>
            <a:ln w="19050">
              <a:solidFill>
                <a:schemeClr val="bg1"/>
              </a:solidFill>
              <a:round/>
              <a:headEnd/>
              <a:tailEnd/>
            </a:ln>
          </p:spPr>
          <p:txBody>
            <a:bodyPr/>
            <a:lstStyle/>
            <a:p>
              <a:endParaRPr lang="fr-FR"/>
            </a:p>
          </p:txBody>
        </p:sp>
        <p:sp>
          <p:nvSpPr>
            <p:cNvPr id="80037" name="Text Box 173"/>
            <p:cNvSpPr txBox="1">
              <a:spLocks noChangeArrowheads="1"/>
            </p:cNvSpPr>
            <p:nvPr/>
          </p:nvSpPr>
          <p:spPr bwMode="auto">
            <a:xfrm rot="-2700000">
              <a:off x="2143210" y="5595859"/>
              <a:ext cx="226843" cy="246221"/>
            </a:xfrm>
            <a:prstGeom prst="rect">
              <a:avLst/>
            </a:prstGeom>
            <a:noFill/>
            <a:ln w="9525">
              <a:noFill/>
              <a:miter lim="800000"/>
              <a:headEnd/>
              <a:tailEnd/>
            </a:ln>
          </p:spPr>
          <p:txBody>
            <a:bodyPr wrap="none">
              <a:spAutoFit/>
            </a:bodyPr>
            <a:lstStyle/>
            <a:p>
              <a:pPr algn="r" defTabSz="914400"/>
              <a:r>
                <a:rPr lang="fr-FR" sz="1000">
                  <a:solidFill>
                    <a:srgbClr val="FFFFFF"/>
                  </a:solidFill>
                  <a:ea typeface="ＭＳ Ｐゴシック" charset="-128"/>
                </a:rPr>
                <a:t>0</a:t>
              </a:r>
            </a:p>
          </p:txBody>
        </p:sp>
        <p:sp>
          <p:nvSpPr>
            <p:cNvPr id="80038" name="Line 174"/>
            <p:cNvSpPr>
              <a:spLocks noChangeShapeType="1"/>
            </p:cNvSpPr>
            <p:nvPr/>
          </p:nvSpPr>
          <p:spPr bwMode="auto">
            <a:xfrm>
              <a:off x="2941638" y="5564188"/>
              <a:ext cx="0" cy="53975"/>
            </a:xfrm>
            <a:prstGeom prst="line">
              <a:avLst/>
            </a:prstGeom>
            <a:noFill/>
            <a:ln w="19050">
              <a:solidFill>
                <a:schemeClr val="bg1"/>
              </a:solidFill>
              <a:round/>
              <a:headEnd/>
              <a:tailEnd/>
            </a:ln>
          </p:spPr>
          <p:txBody>
            <a:bodyPr/>
            <a:lstStyle/>
            <a:p>
              <a:endParaRPr lang="fr-FR"/>
            </a:p>
          </p:txBody>
        </p:sp>
        <p:sp>
          <p:nvSpPr>
            <p:cNvPr id="80039" name="Text Box 175"/>
            <p:cNvSpPr txBox="1">
              <a:spLocks noChangeArrowheads="1"/>
            </p:cNvSpPr>
            <p:nvPr/>
          </p:nvSpPr>
          <p:spPr bwMode="auto">
            <a:xfrm rot="-2700000">
              <a:off x="2739963" y="5598240"/>
              <a:ext cx="29381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&gt;3</a:t>
              </a:r>
            </a:p>
          </p:txBody>
        </p:sp>
        <p:sp>
          <p:nvSpPr>
            <p:cNvPr id="80040" name="Text Box 176"/>
            <p:cNvSpPr txBox="1">
              <a:spLocks noChangeArrowheads="1"/>
            </p:cNvSpPr>
            <p:nvPr/>
          </p:nvSpPr>
          <p:spPr bwMode="auto">
            <a:xfrm rot="-2700000">
              <a:off x="2103038"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&gt;0,&lt;1</a:t>
              </a:r>
            </a:p>
          </p:txBody>
        </p:sp>
        <p:sp>
          <p:nvSpPr>
            <p:cNvPr id="80041" name="Text Box 177"/>
            <p:cNvSpPr txBox="1">
              <a:spLocks noChangeArrowheads="1"/>
            </p:cNvSpPr>
            <p:nvPr/>
          </p:nvSpPr>
          <p:spPr bwMode="auto">
            <a:xfrm rot="-2700000">
              <a:off x="2271311"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&gt;1,&lt;2</a:t>
              </a:r>
            </a:p>
          </p:txBody>
        </p:sp>
        <p:sp>
          <p:nvSpPr>
            <p:cNvPr id="80042" name="Text Box 178"/>
            <p:cNvSpPr txBox="1">
              <a:spLocks noChangeArrowheads="1"/>
            </p:cNvSpPr>
            <p:nvPr/>
          </p:nvSpPr>
          <p:spPr bwMode="auto">
            <a:xfrm rot="-2700000">
              <a:off x="2436413"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&gt;2,&lt;3</a:t>
              </a:r>
            </a:p>
          </p:txBody>
        </p:sp>
        <p:sp>
          <p:nvSpPr>
            <p:cNvPr id="80043" name="Line 179"/>
            <p:cNvSpPr>
              <a:spLocks noChangeShapeType="1"/>
            </p:cNvSpPr>
            <p:nvPr/>
          </p:nvSpPr>
          <p:spPr bwMode="auto">
            <a:xfrm>
              <a:off x="2778125" y="5564188"/>
              <a:ext cx="0" cy="53975"/>
            </a:xfrm>
            <a:prstGeom prst="line">
              <a:avLst/>
            </a:prstGeom>
            <a:noFill/>
            <a:ln w="19050">
              <a:solidFill>
                <a:schemeClr val="bg1"/>
              </a:solidFill>
              <a:round/>
              <a:headEnd/>
              <a:tailEnd/>
            </a:ln>
          </p:spPr>
          <p:txBody>
            <a:bodyPr/>
            <a:lstStyle/>
            <a:p>
              <a:endParaRPr lang="fr-FR"/>
            </a:p>
          </p:txBody>
        </p:sp>
        <p:sp>
          <p:nvSpPr>
            <p:cNvPr id="80044" name="Line 180"/>
            <p:cNvSpPr>
              <a:spLocks noChangeShapeType="1"/>
            </p:cNvSpPr>
            <p:nvPr/>
          </p:nvSpPr>
          <p:spPr bwMode="auto">
            <a:xfrm>
              <a:off x="2617788" y="5564188"/>
              <a:ext cx="0" cy="53975"/>
            </a:xfrm>
            <a:prstGeom prst="line">
              <a:avLst/>
            </a:prstGeom>
            <a:noFill/>
            <a:ln w="19050">
              <a:solidFill>
                <a:schemeClr val="bg1"/>
              </a:solidFill>
              <a:round/>
              <a:headEnd/>
              <a:tailEnd/>
            </a:ln>
          </p:spPr>
          <p:txBody>
            <a:bodyPr/>
            <a:lstStyle/>
            <a:p>
              <a:endParaRPr lang="fr-FR"/>
            </a:p>
          </p:txBody>
        </p:sp>
        <p:sp>
          <p:nvSpPr>
            <p:cNvPr id="80045" name="Line 181"/>
            <p:cNvSpPr>
              <a:spLocks noChangeShapeType="1"/>
            </p:cNvSpPr>
            <p:nvPr/>
          </p:nvSpPr>
          <p:spPr bwMode="auto">
            <a:xfrm>
              <a:off x="2455863" y="5564188"/>
              <a:ext cx="0" cy="53975"/>
            </a:xfrm>
            <a:prstGeom prst="line">
              <a:avLst/>
            </a:prstGeom>
            <a:noFill/>
            <a:ln w="19050">
              <a:solidFill>
                <a:schemeClr val="bg1"/>
              </a:solidFill>
              <a:round/>
              <a:headEnd/>
              <a:tailEnd/>
            </a:ln>
          </p:spPr>
          <p:txBody>
            <a:bodyPr/>
            <a:lstStyle/>
            <a:p>
              <a:endParaRPr lang="fr-FR"/>
            </a:p>
          </p:txBody>
        </p:sp>
        <p:sp>
          <p:nvSpPr>
            <p:cNvPr id="80046" name="Line 182"/>
            <p:cNvSpPr>
              <a:spLocks noChangeShapeType="1"/>
            </p:cNvSpPr>
            <p:nvPr/>
          </p:nvSpPr>
          <p:spPr bwMode="auto">
            <a:xfrm>
              <a:off x="2297113" y="5564188"/>
              <a:ext cx="0" cy="53975"/>
            </a:xfrm>
            <a:prstGeom prst="line">
              <a:avLst/>
            </a:prstGeom>
            <a:noFill/>
            <a:ln w="19050">
              <a:solidFill>
                <a:schemeClr val="bg1"/>
              </a:solidFill>
              <a:round/>
              <a:headEnd/>
              <a:tailEnd/>
            </a:ln>
          </p:spPr>
          <p:txBody>
            <a:bodyPr/>
            <a:lstStyle/>
            <a:p>
              <a:endParaRPr lang="fr-FR"/>
            </a:p>
          </p:txBody>
        </p:sp>
        <p:sp>
          <p:nvSpPr>
            <p:cNvPr id="80047" name="Text Box 183"/>
            <p:cNvSpPr txBox="1">
              <a:spLocks noChangeArrowheads="1"/>
            </p:cNvSpPr>
            <p:nvPr/>
          </p:nvSpPr>
          <p:spPr bwMode="auto">
            <a:xfrm rot="-2700000">
              <a:off x="3112380" y="5573634"/>
              <a:ext cx="22684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0</a:t>
              </a:r>
            </a:p>
          </p:txBody>
        </p:sp>
        <p:sp>
          <p:nvSpPr>
            <p:cNvPr id="80048" name="Line 184"/>
            <p:cNvSpPr>
              <a:spLocks noChangeShapeType="1"/>
            </p:cNvSpPr>
            <p:nvPr/>
          </p:nvSpPr>
          <p:spPr bwMode="auto">
            <a:xfrm>
              <a:off x="3903663" y="5564188"/>
              <a:ext cx="0" cy="53975"/>
            </a:xfrm>
            <a:prstGeom prst="line">
              <a:avLst/>
            </a:prstGeom>
            <a:noFill/>
            <a:ln w="19050">
              <a:solidFill>
                <a:schemeClr val="bg1"/>
              </a:solidFill>
              <a:round/>
              <a:headEnd/>
              <a:tailEnd/>
            </a:ln>
          </p:spPr>
          <p:txBody>
            <a:bodyPr/>
            <a:lstStyle/>
            <a:p>
              <a:endParaRPr lang="fr-FR"/>
            </a:p>
          </p:txBody>
        </p:sp>
        <p:sp>
          <p:nvSpPr>
            <p:cNvPr id="80049" name="Text Box 185"/>
            <p:cNvSpPr txBox="1">
              <a:spLocks noChangeArrowheads="1"/>
            </p:cNvSpPr>
            <p:nvPr/>
          </p:nvSpPr>
          <p:spPr bwMode="auto">
            <a:xfrm rot="-2700000">
              <a:off x="3701987" y="5598240"/>
              <a:ext cx="29381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&gt;3</a:t>
              </a:r>
            </a:p>
          </p:txBody>
        </p:sp>
        <p:sp>
          <p:nvSpPr>
            <p:cNvPr id="80050" name="Text Box 186"/>
            <p:cNvSpPr txBox="1">
              <a:spLocks noChangeArrowheads="1"/>
            </p:cNvSpPr>
            <p:nvPr/>
          </p:nvSpPr>
          <p:spPr bwMode="auto">
            <a:xfrm rot="-2700000">
              <a:off x="3065061"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&gt;0,&lt;1</a:t>
              </a:r>
            </a:p>
          </p:txBody>
        </p:sp>
        <p:sp>
          <p:nvSpPr>
            <p:cNvPr id="80051" name="Text Box 187"/>
            <p:cNvSpPr txBox="1">
              <a:spLocks noChangeArrowheads="1"/>
            </p:cNvSpPr>
            <p:nvPr/>
          </p:nvSpPr>
          <p:spPr bwMode="auto">
            <a:xfrm rot="-2700000">
              <a:off x="3233338"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&gt;1,&lt;2</a:t>
              </a:r>
            </a:p>
          </p:txBody>
        </p:sp>
        <p:sp>
          <p:nvSpPr>
            <p:cNvPr id="80052" name="Text Box 188"/>
            <p:cNvSpPr txBox="1">
              <a:spLocks noChangeArrowheads="1"/>
            </p:cNvSpPr>
            <p:nvPr/>
          </p:nvSpPr>
          <p:spPr bwMode="auto">
            <a:xfrm rot="-2700000">
              <a:off x="3398437"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&gt;2,&lt;3</a:t>
              </a:r>
            </a:p>
          </p:txBody>
        </p:sp>
        <p:sp>
          <p:nvSpPr>
            <p:cNvPr id="80053" name="Line 189"/>
            <p:cNvSpPr>
              <a:spLocks noChangeShapeType="1"/>
            </p:cNvSpPr>
            <p:nvPr/>
          </p:nvSpPr>
          <p:spPr bwMode="auto">
            <a:xfrm>
              <a:off x="3740150" y="5564188"/>
              <a:ext cx="0" cy="53975"/>
            </a:xfrm>
            <a:prstGeom prst="line">
              <a:avLst/>
            </a:prstGeom>
            <a:noFill/>
            <a:ln w="19050">
              <a:solidFill>
                <a:schemeClr val="bg1"/>
              </a:solidFill>
              <a:round/>
              <a:headEnd/>
              <a:tailEnd/>
            </a:ln>
          </p:spPr>
          <p:txBody>
            <a:bodyPr/>
            <a:lstStyle/>
            <a:p>
              <a:endParaRPr lang="fr-FR"/>
            </a:p>
          </p:txBody>
        </p:sp>
        <p:sp>
          <p:nvSpPr>
            <p:cNvPr id="80054" name="Line 190"/>
            <p:cNvSpPr>
              <a:spLocks noChangeShapeType="1"/>
            </p:cNvSpPr>
            <p:nvPr/>
          </p:nvSpPr>
          <p:spPr bwMode="auto">
            <a:xfrm>
              <a:off x="3579813" y="5564188"/>
              <a:ext cx="0" cy="53975"/>
            </a:xfrm>
            <a:prstGeom prst="line">
              <a:avLst/>
            </a:prstGeom>
            <a:noFill/>
            <a:ln w="19050">
              <a:solidFill>
                <a:schemeClr val="bg1"/>
              </a:solidFill>
              <a:round/>
              <a:headEnd/>
              <a:tailEnd/>
            </a:ln>
          </p:spPr>
          <p:txBody>
            <a:bodyPr/>
            <a:lstStyle/>
            <a:p>
              <a:endParaRPr lang="fr-FR"/>
            </a:p>
          </p:txBody>
        </p:sp>
        <p:sp>
          <p:nvSpPr>
            <p:cNvPr id="80055" name="Line 191"/>
            <p:cNvSpPr>
              <a:spLocks noChangeShapeType="1"/>
            </p:cNvSpPr>
            <p:nvPr/>
          </p:nvSpPr>
          <p:spPr bwMode="auto">
            <a:xfrm>
              <a:off x="3417888" y="5564188"/>
              <a:ext cx="0" cy="53975"/>
            </a:xfrm>
            <a:prstGeom prst="line">
              <a:avLst/>
            </a:prstGeom>
            <a:noFill/>
            <a:ln w="19050">
              <a:solidFill>
                <a:schemeClr val="bg1"/>
              </a:solidFill>
              <a:round/>
              <a:headEnd/>
              <a:tailEnd/>
            </a:ln>
          </p:spPr>
          <p:txBody>
            <a:bodyPr/>
            <a:lstStyle/>
            <a:p>
              <a:endParaRPr lang="fr-FR"/>
            </a:p>
          </p:txBody>
        </p:sp>
        <p:sp>
          <p:nvSpPr>
            <p:cNvPr id="80056" name="Line 192"/>
            <p:cNvSpPr>
              <a:spLocks noChangeShapeType="1"/>
            </p:cNvSpPr>
            <p:nvPr/>
          </p:nvSpPr>
          <p:spPr bwMode="auto">
            <a:xfrm>
              <a:off x="3259138" y="5564188"/>
              <a:ext cx="0" cy="53975"/>
            </a:xfrm>
            <a:prstGeom prst="line">
              <a:avLst/>
            </a:prstGeom>
            <a:noFill/>
            <a:ln w="19050">
              <a:solidFill>
                <a:schemeClr val="bg1"/>
              </a:solidFill>
              <a:round/>
              <a:headEnd/>
              <a:tailEnd/>
            </a:ln>
          </p:spPr>
          <p:txBody>
            <a:bodyPr/>
            <a:lstStyle/>
            <a:p>
              <a:endParaRPr lang="fr-FR"/>
            </a:p>
          </p:txBody>
        </p:sp>
        <p:sp>
          <p:nvSpPr>
            <p:cNvPr id="80057" name="Text Box 193"/>
            <p:cNvSpPr txBox="1">
              <a:spLocks noChangeArrowheads="1"/>
            </p:cNvSpPr>
            <p:nvPr/>
          </p:nvSpPr>
          <p:spPr bwMode="auto">
            <a:xfrm>
              <a:off x="1852755" y="5900738"/>
              <a:ext cx="1382429" cy="276999"/>
            </a:xfrm>
            <a:prstGeom prst="rect">
              <a:avLst/>
            </a:prstGeom>
            <a:noFill/>
            <a:ln w="9525">
              <a:noFill/>
              <a:miter lim="800000"/>
              <a:headEnd/>
              <a:tailEnd/>
            </a:ln>
          </p:spPr>
          <p:txBody>
            <a:bodyPr wrap="none">
              <a:spAutoFit/>
            </a:bodyPr>
            <a:lstStyle/>
            <a:p>
              <a:pPr algn="ctr" defTabSz="914400"/>
              <a:r>
                <a:rPr lang="fr-FR" sz="1200">
                  <a:solidFill>
                    <a:srgbClr val="FFFFFF"/>
                  </a:solidFill>
                  <a:ea typeface="ＭＳ Ｐゴシック" charset="-128"/>
                </a:rPr>
                <a:t>Années d’</a:t>
              </a:r>
              <a:r>
                <a:rPr lang="fr-FR" altLang="ja-JP" sz="1200">
                  <a:solidFill>
                    <a:srgbClr val="FFFFFF"/>
                  </a:solidFill>
                  <a:ea typeface="ＭＳ Ｐゴシック" charset="-128"/>
                </a:rPr>
                <a:t>exposition</a:t>
              </a:r>
              <a:endParaRPr lang="fr-FR" sz="1200">
                <a:solidFill>
                  <a:srgbClr val="FFFFFF"/>
                </a:solidFill>
                <a:ea typeface="ＭＳ Ｐゴシック" charset="-128"/>
              </a:endParaRPr>
            </a:p>
          </p:txBody>
        </p:sp>
        <p:sp>
          <p:nvSpPr>
            <p:cNvPr id="80058" name="Text Box 194"/>
            <p:cNvSpPr txBox="1">
              <a:spLocks noChangeArrowheads="1"/>
            </p:cNvSpPr>
            <p:nvPr/>
          </p:nvSpPr>
          <p:spPr bwMode="auto">
            <a:xfrm>
              <a:off x="600523" y="6162675"/>
              <a:ext cx="1373880" cy="400110"/>
            </a:xfrm>
            <a:prstGeom prst="rect">
              <a:avLst/>
            </a:prstGeom>
            <a:noFill/>
            <a:ln w="19050">
              <a:solidFill>
                <a:srgbClr val="FFFF00"/>
              </a:solidFill>
              <a:miter lim="800000"/>
              <a:headEnd/>
              <a:tailEnd/>
            </a:ln>
          </p:spPr>
          <p:txBody>
            <a:bodyPr wrap="none">
              <a:spAutoFit/>
            </a:bodyPr>
            <a:lstStyle/>
            <a:p>
              <a:pPr algn="ctr" defTabSz="914400"/>
              <a:r>
                <a:rPr lang="fr-FR" sz="1000">
                  <a:solidFill>
                    <a:srgbClr val="FFFFFF"/>
                  </a:solidFill>
                  <a:ea typeface="ＭＳ Ｐゴシック" charset="-128"/>
                </a:rPr>
                <a:t>ATV avec ou sans RTV </a:t>
              </a:r>
              <a:br>
                <a:rPr lang="fr-FR" sz="1000">
                  <a:solidFill>
                    <a:srgbClr val="FFFFFF"/>
                  </a:solidFill>
                  <a:ea typeface="ＭＳ Ｐゴシック" charset="-128"/>
                </a:rPr>
              </a:br>
              <a:r>
                <a:rPr lang="fr-FR" sz="1000">
                  <a:solidFill>
                    <a:srgbClr val="FFFFFF"/>
                  </a:solidFill>
                  <a:ea typeface="ＭＳ Ｐゴシック" charset="-128"/>
                </a:rPr>
                <a:t>37 005 a-p</a:t>
              </a:r>
            </a:p>
          </p:txBody>
        </p:sp>
        <p:sp>
          <p:nvSpPr>
            <p:cNvPr id="80059" name="Text Box 195"/>
            <p:cNvSpPr txBox="1">
              <a:spLocks noChangeArrowheads="1"/>
            </p:cNvSpPr>
            <p:nvPr/>
          </p:nvSpPr>
          <p:spPr bwMode="auto">
            <a:xfrm>
              <a:off x="2198229" y="6162675"/>
              <a:ext cx="704181" cy="400110"/>
            </a:xfrm>
            <a:prstGeom prst="rect">
              <a:avLst/>
            </a:prstGeom>
            <a:noFill/>
            <a:ln w="19050">
              <a:solidFill>
                <a:srgbClr val="00B050"/>
              </a:solidFill>
              <a:miter lim="800000"/>
              <a:headEnd/>
              <a:tailEnd/>
            </a:ln>
          </p:spPr>
          <p:txBody>
            <a:bodyPr wrap="none">
              <a:spAutoFit/>
            </a:bodyPr>
            <a:lstStyle/>
            <a:p>
              <a:pPr algn="ctr" defTabSz="914400"/>
              <a:r>
                <a:rPr lang="fr-FR" sz="1000">
                  <a:solidFill>
                    <a:srgbClr val="FFFFFF"/>
                  </a:solidFill>
                  <a:ea typeface="ＭＳ Ｐゴシック" charset="-128"/>
                </a:rPr>
                <a:t>ATV/r</a:t>
              </a:r>
            </a:p>
            <a:p>
              <a:pPr algn="ctr" defTabSz="914400"/>
              <a:r>
                <a:rPr lang="fr-FR" sz="1000">
                  <a:solidFill>
                    <a:srgbClr val="FFFFFF"/>
                  </a:solidFill>
                  <a:ea typeface="ＭＳ Ｐゴシック" charset="-128"/>
                </a:rPr>
                <a:t>31 232 a-p</a:t>
              </a:r>
            </a:p>
          </p:txBody>
        </p:sp>
        <p:sp>
          <p:nvSpPr>
            <p:cNvPr id="80060" name="Text Box 196"/>
            <p:cNvSpPr txBox="1">
              <a:spLocks noChangeArrowheads="1"/>
            </p:cNvSpPr>
            <p:nvPr/>
          </p:nvSpPr>
          <p:spPr bwMode="auto">
            <a:xfrm>
              <a:off x="3131012" y="6162675"/>
              <a:ext cx="915065" cy="400110"/>
            </a:xfrm>
            <a:prstGeom prst="rect">
              <a:avLst/>
            </a:prstGeom>
            <a:noFill/>
            <a:ln w="19050">
              <a:solidFill>
                <a:schemeClr val="accent1"/>
              </a:solidFill>
              <a:miter lim="800000"/>
              <a:headEnd/>
              <a:tailEnd/>
            </a:ln>
          </p:spPr>
          <p:txBody>
            <a:bodyPr wrap="none">
              <a:spAutoFit/>
            </a:bodyPr>
            <a:lstStyle/>
            <a:p>
              <a:pPr algn="ctr" defTabSz="914400"/>
              <a:r>
                <a:rPr lang="fr-FR" sz="1000">
                  <a:solidFill>
                    <a:srgbClr val="FFFFFF"/>
                  </a:solidFill>
                  <a:ea typeface="ＭＳ Ｐゴシック" charset="-128"/>
                </a:rPr>
                <a:t>ATV sans RTV</a:t>
              </a:r>
            </a:p>
            <a:p>
              <a:pPr algn="ctr" defTabSz="914400"/>
              <a:r>
                <a:rPr lang="fr-FR" sz="1000">
                  <a:solidFill>
                    <a:srgbClr val="FFFFFF"/>
                  </a:solidFill>
                  <a:ea typeface="ＭＳ Ｐゴシック" charset="-128"/>
                </a:rPr>
                <a:t>9 611 a-p</a:t>
              </a:r>
            </a:p>
          </p:txBody>
        </p:sp>
        <p:sp>
          <p:nvSpPr>
            <p:cNvPr id="80061" name="Freeform 439"/>
            <p:cNvSpPr>
              <a:spLocks/>
            </p:cNvSpPr>
            <p:nvPr/>
          </p:nvSpPr>
          <p:spPr bwMode="auto">
            <a:xfrm>
              <a:off x="1257300" y="3762375"/>
              <a:ext cx="2733675" cy="1800225"/>
            </a:xfrm>
            <a:custGeom>
              <a:avLst/>
              <a:gdLst>
                <a:gd name="T0" fmla="*/ 0 w 1722"/>
                <a:gd name="T1" fmla="*/ 0 h 1134"/>
                <a:gd name="T2" fmla="*/ 0 w 1722"/>
                <a:gd name="T3" fmla="*/ 2147483647 h 1134"/>
                <a:gd name="T4" fmla="*/ 2147483647 w 1722"/>
                <a:gd name="T5" fmla="*/ 2147483647 h 1134"/>
                <a:gd name="T6" fmla="*/ 0 60000 65536"/>
                <a:gd name="T7" fmla="*/ 0 60000 65536"/>
                <a:gd name="T8" fmla="*/ 0 60000 65536"/>
                <a:gd name="T9" fmla="*/ 0 w 1722"/>
                <a:gd name="T10" fmla="*/ 0 h 1134"/>
                <a:gd name="T11" fmla="*/ 1722 w 1722"/>
                <a:gd name="T12" fmla="*/ 1134 h 1134"/>
              </a:gdLst>
              <a:ahLst/>
              <a:cxnLst>
                <a:cxn ang="T6">
                  <a:pos x="T0" y="T1"/>
                </a:cxn>
                <a:cxn ang="T7">
                  <a:pos x="T2" y="T3"/>
                </a:cxn>
                <a:cxn ang="T8">
                  <a:pos x="T4" y="T5"/>
                </a:cxn>
              </a:cxnLst>
              <a:rect l="T9" t="T10" r="T11" b="T12"/>
              <a:pathLst>
                <a:path w="1722" h="1134">
                  <a:moveTo>
                    <a:pt x="0" y="0"/>
                  </a:moveTo>
                  <a:lnTo>
                    <a:pt x="0" y="1134"/>
                  </a:lnTo>
                  <a:lnTo>
                    <a:pt x="1722" y="1134"/>
                  </a:lnTo>
                </a:path>
              </a:pathLst>
            </a:custGeom>
            <a:noFill/>
            <a:ln w="19050">
              <a:solidFill>
                <a:schemeClr val="accent1"/>
              </a:solidFill>
              <a:round/>
              <a:headEnd/>
              <a:tailEnd/>
            </a:ln>
          </p:spPr>
          <p:txBody>
            <a:bodyPr/>
            <a:lstStyle/>
            <a:p>
              <a:endParaRPr lang="fr-FR"/>
            </a:p>
          </p:txBody>
        </p:sp>
        <p:sp>
          <p:nvSpPr>
            <p:cNvPr id="115904" name="Rectangle 1"/>
            <p:cNvSpPr>
              <a:spLocks noChangeArrowheads="1"/>
            </p:cNvSpPr>
            <p:nvPr/>
          </p:nvSpPr>
          <p:spPr bwMode="auto">
            <a:xfrm>
              <a:off x="2205538" y="3705226"/>
              <a:ext cx="550468" cy="33814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p>
              <a:pPr algn="ctr" defTabSz="914400">
                <a:defRPr/>
              </a:pPr>
              <a:r>
                <a:rPr lang="fr-FR" sz="1600">
                  <a:solidFill>
                    <a:srgbClr val="FFFF66"/>
                  </a:solidFill>
                  <a:latin typeface="+mn-lt"/>
                </a:rPr>
                <a:t>IDM </a:t>
              </a:r>
              <a:endParaRPr lang="fr-FR" sz="2000">
                <a:solidFill>
                  <a:srgbClr val="FFFFFF"/>
                </a:solidFill>
                <a:latin typeface="+mn-lt"/>
              </a:endParaRPr>
            </a:p>
          </p:txBody>
        </p:sp>
      </p:grpSp>
      <p:grpSp>
        <p:nvGrpSpPr>
          <p:cNvPr id="79878" name="Groupe 252"/>
          <p:cNvGrpSpPr>
            <a:grpSpLocks/>
          </p:cNvGrpSpPr>
          <p:nvPr/>
        </p:nvGrpSpPr>
        <p:grpSpPr bwMode="auto">
          <a:xfrm>
            <a:off x="5699125" y="3662363"/>
            <a:ext cx="3986213" cy="2900362"/>
            <a:chOff x="5065633" y="3662363"/>
            <a:chExt cx="3542919" cy="2900422"/>
          </a:xfrm>
        </p:grpSpPr>
        <p:grpSp>
          <p:nvGrpSpPr>
            <p:cNvPr id="79879" name="Group 318"/>
            <p:cNvGrpSpPr>
              <a:grpSpLocks/>
            </p:cNvGrpSpPr>
            <p:nvPr/>
          </p:nvGrpSpPr>
          <p:grpSpPr bwMode="auto">
            <a:xfrm>
              <a:off x="5843588" y="5133975"/>
              <a:ext cx="103187" cy="104775"/>
              <a:chOff x="1635" y="1740"/>
              <a:chExt cx="96" cy="594"/>
            </a:xfrm>
          </p:grpSpPr>
          <p:sp>
            <p:nvSpPr>
              <p:cNvPr id="79983" name="Line 319"/>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79984" name="Line 320"/>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79985" name="Line 321"/>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79880" name="Group 322"/>
            <p:cNvGrpSpPr>
              <a:grpSpLocks/>
            </p:cNvGrpSpPr>
            <p:nvPr/>
          </p:nvGrpSpPr>
          <p:grpSpPr bwMode="auto">
            <a:xfrm>
              <a:off x="7915275" y="4178300"/>
              <a:ext cx="104775" cy="850900"/>
              <a:chOff x="1635" y="1740"/>
              <a:chExt cx="96" cy="594"/>
            </a:xfrm>
          </p:grpSpPr>
          <p:sp>
            <p:nvSpPr>
              <p:cNvPr id="79980" name="Line 323"/>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79981" name="Line 324"/>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79982" name="Line 325"/>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grpSp>
          <p:nvGrpSpPr>
            <p:cNvPr id="21" name="Group 326"/>
            <p:cNvGrpSpPr>
              <a:grpSpLocks/>
            </p:cNvGrpSpPr>
            <p:nvPr/>
          </p:nvGrpSpPr>
          <p:grpSpPr bwMode="auto">
            <a:xfrm>
              <a:off x="6800850" y="5146675"/>
              <a:ext cx="104775" cy="119063"/>
              <a:chOff x="1635" y="1740"/>
              <a:chExt cx="96" cy="594"/>
            </a:xfrm>
            <a:solidFill>
              <a:srgbClr val="00B050"/>
            </a:solidFill>
          </p:grpSpPr>
          <p:sp>
            <p:nvSpPr>
              <p:cNvPr id="116933" name="Line 327"/>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34" name="Line 328"/>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35" name="Line 329"/>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79882" name="Group 330"/>
            <p:cNvGrpSpPr>
              <a:grpSpLocks/>
            </p:cNvGrpSpPr>
            <p:nvPr/>
          </p:nvGrpSpPr>
          <p:grpSpPr bwMode="auto">
            <a:xfrm>
              <a:off x="7770813" y="5114925"/>
              <a:ext cx="103187" cy="104775"/>
              <a:chOff x="1635" y="1740"/>
              <a:chExt cx="96" cy="594"/>
            </a:xfrm>
          </p:grpSpPr>
          <p:sp>
            <p:nvSpPr>
              <p:cNvPr id="79977" name="Line 331"/>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79978" name="Line 332"/>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79979" name="Line 333"/>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sp>
          <p:nvSpPr>
            <p:cNvPr id="79883" name="Text Box 334"/>
            <p:cNvSpPr txBox="1">
              <a:spLocks noChangeArrowheads="1"/>
            </p:cNvSpPr>
            <p:nvPr/>
          </p:nvSpPr>
          <p:spPr bwMode="auto">
            <a:xfrm rot="-2700000">
              <a:off x="5748424" y="5581571"/>
              <a:ext cx="22684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0</a:t>
              </a:r>
            </a:p>
          </p:txBody>
        </p:sp>
        <p:sp>
          <p:nvSpPr>
            <p:cNvPr id="79884" name="Line 335"/>
            <p:cNvSpPr>
              <a:spLocks noChangeShapeType="1"/>
            </p:cNvSpPr>
            <p:nvPr/>
          </p:nvSpPr>
          <p:spPr bwMode="auto">
            <a:xfrm flipH="1">
              <a:off x="5765800" y="5556250"/>
              <a:ext cx="39688" cy="0"/>
            </a:xfrm>
            <a:prstGeom prst="line">
              <a:avLst/>
            </a:prstGeom>
            <a:noFill/>
            <a:ln w="19050">
              <a:solidFill>
                <a:schemeClr val="bg1"/>
              </a:solidFill>
              <a:round/>
              <a:headEnd/>
              <a:tailEnd/>
            </a:ln>
          </p:spPr>
          <p:txBody>
            <a:bodyPr/>
            <a:lstStyle/>
            <a:p>
              <a:endParaRPr lang="fr-FR"/>
            </a:p>
          </p:txBody>
        </p:sp>
        <p:sp>
          <p:nvSpPr>
            <p:cNvPr id="79885" name="Line 336"/>
            <p:cNvSpPr>
              <a:spLocks noChangeShapeType="1"/>
            </p:cNvSpPr>
            <p:nvPr/>
          </p:nvSpPr>
          <p:spPr bwMode="auto">
            <a:xfrm flipH="1">
              <a:off x="5765800" y="5151438"/>
              <a:ext cx="39688" cy="0"/>
            </a:xfrm>
            <a:prstGeom prst="line">
              <a:avLst/>
            </a:prstGeom>
            <a:noFill/>
            <a:ln w="19050">
              <a:solidFill>
                <a:schemeClr val="bg1"/>
              </a:solidFill>
              <a:round/>
              <a:headEnd/>
              <a:tailEnd/>
            </a:ln>
          </p:spPr>
          <p:txBody>
            <a:bodyPr/>
            <a:lstStyle/>
            <a:p>
              <a:endParaRPr lang="fr-FR"/>
            </a:p>
          </p:txBody>
        </p:sp>
        <p:sp>
          <p:nvSpPr>
            <p:cNvPr id="79886" name="Line 337"/>
            <p:cNvSpPr>
              <a:spLocks noChangeShapeType="1"/>
            </p:cNvSpPr>
            <p:nvPr/>
          </p:nvSpPr>
          <p:spPr bwMode="auto">
            <a:xfrm flipH="1">
              <a:off x="5765800" y="4684713"/>
              <a:ext cx="39688" cy="0"/>
            </a:xfrm>
            <a:prstGeom prst="line">
              <a:avLst/>
            </a:prstGeom>
            <a:noFill/>
            <a:ln w="19050">
              <a:solidFill>
                <a:schemeClr val="bg1"/>
              </a:solidFill>
              <a:round/>
              <a:headEnd/>
              <a:tailEnd/>
            </a:ln>
          </p:spPr>
          <p:txBody>
            <a:bodyPr/>
            <a:lstStyle/>
            <a:p>
              <a:endParaRPr lang="fr-FR"/>
            </a:p>
          </p:txBody>
        </p:sp>
        <p:sp>
          <p:nvSpPr>
            <p:cNvPr id="79887" name="Line 338"/>
            <p:cNvSpPr>
              <a:spLocks noChangeShapeType="1"/>
            </p:cNvSpPr>
            <p:nvPr/>
          </p:nvSpPr>
          <p:spPr bwMode="auto">
            <a:xfrm flipH="1">
              <a:off x="5765800" y="4243388"/>
              <a:ext cx="39688" cy="0"/>
            </a:xfrm>
            <a:prstGeom prst="line">
              <a:avLst/>
            </a:prstGeom>
            <a:noFill/>
            <a:ln w="19050">
              <a:solidFill>
                <a:schemeClr val="bg1"/>
              </a:solidFill>
              <a:round/>
              <a:headEnd/>
              <a:tailEnd/>
            </a:ln>
          </p:spPr>
          <p:txBody>
            <a:bodyPr/>
            <a:lstStyle/>
            <a:p>
              <a:endParaRPr lang="fr-FR"/>
            </a:p>
          </p:txBody>
        </p:sp>
        <p:sp>
          <p:nvSpPr>
            <p:cNvPr id="79888" name="Line 339"/>
            <p:cNvSpPr>
              <a:spLocks noChangeShapeType="1"/>
            </p:cNvSpPr>
            <p:nvPr/>
          </p:nvSpPr>
          <p:spPr bwMode="auto">
            <a:xfrm flipH="1">
              <a:off x="5765800" y="3805238"/>
              <a:ext cx="39688" cy="0"/>
            </a:xfrm>
            <a:prstGeom prst="line">
              <a:avLst/>
            </a:prstGeom>
            <a:noFill/>
            <a:ln w="19050">
              <a:solidFill>
                <a:schemeClr val="bg1"/>
              </a:solidFill>
              <a:round/>
              <a:headEnd/>
              <a:tailEnd/>
            </a:ln>
          </p:spPr>
          <p:txBody>
            <a:bodyPr/>
            <a:lstStyle/>
            <a:p>
              <a:endParaRPr lang="fr-FR"/>
            </a:p>
          </p:txBody>
        </p:sp>
        <p:sp>
          <p:nvSpPr>
            <p:cNvPr id="79889" name="Text Box 340"/>
            <p:cNvSpPr txBox="1">
              <a:spLocks noChangeArrowheads="1"/>
            </p:cNvSpPr>
            <p:nvPr/>
          </p:nvSpPr>
          <p:spPr bwMode="auto">
            <a:xfrm>
              <a:off x="5412142" y="5418138"/>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0,0</a:t>
              </a:r>
            </a:p>
          </p:txBody>
        </p:sp>
        <p:sp>
          <p:nvSpPr>
            <p:cNvPr id="79890" name="Text Box 341"/>
            <p:cNvSpPr txBox="1">
              <a:spLocks noChangeArrowheads="1"/>
            </p:cNvSpPr>
            <p:nvPr/>
          </p:nvSpPr>
          <p:spPr bwMode="auto">
            <a:xfrm>
              <a:off x="5412142" y="5010150"/>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0,2</a:t>
              </a:r>
            </a:p>
          </p:txBody>
        </p:sp>
        <p:sp>
          <p:nvSpPr>
            <p:cNvPr id="79891" name="Text Box 342"/>
            <p:cNvSpPr txBox="1">
              <a:spLocks noChangeArrowheads="1"/>
            </p:cNvSpPr>
            <p:nvPr/>
          </p:nvSpPr>
          <p:spPr bwMode="auto">
            <a:xfrm>
              <a:off x="5412142" y="4535488"/>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0,4</a:t>
              </a:r>
            </a:p>
          </p:txBody>
        </p:sp>
        <p:sp>
          <p:nvSpPr>
            <p:cNvPr id="79892" name="Text Box 343"/>
            <p:cNvSpPr txBox="1">
              <a:spLocks noChangeArrowheads="1"/>
            </p:cNvSpPr>
            <p:nvPr/>
          </p:nvSpPr>
          <p:spPr bwMode="auto">
            <a:xfrm>
              <a:off x="5412142" y="4113213"/>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0,6</a:t>
              </a:r>
            </a:p>
          </p:txBody>
        </p:sp>
        <p:sp>
          <p:nvSpPr>
            <p:cNvPr id="79893" name="Text Box 344"/>
            <p:cNvSpPr txBox="1">
              <a:spLocks noChangeArrowheads="1"/>
            </p:cNvSpPr>
            <p:nvPr/>
          </p:nvSpPr>
          <p:spPr bwMode="auto">
            <a:xfrm>
              <a:off x="5412142" y="3662363"/>
              <a:ext cx="353658" cy="276999"/>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0,8</a:t>
              </a:r>
            </a:p>
          </p:txBody>
        </p:sp>
        <p:sp>
          <p:nvSpPr>
            <p:cNvPr id="79894" name="Text Box 345"/>
            <p:cNvSpPr txBox="1">
              <a:spLocks noChangeArrowheads="1"/>
            </p:cNvSpPr>
            <p:nvPr/>
          </p:nvSpPr>
          <p:spPr bwMode="auto">
            <a:xfrm rot="-5400000">
              <a:off x="4468835" y="4621928"/>
              <a:ext cx="1439817" cy="246221"/>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/100 a-p (IC 95 %)</a:t>
              </a:r>
            </a:p>
          </p:txBody>
        </p:sp>
        <p:sp>
          <p:nvSpPr>
            <p:cNvPr id="79895" name="Line 346"/>
            <p:cNvSpPr>
              <a:spLocks noChangeShapeType="1"/>
            </p:cNvSpPr>
            <p:nvPr/>
          </p:nvSpPr>
          <p:spPr bwMode="auto">
            <a:xfrm>
              <a:off x="6532563" y="5564188"/>
              <a:ext cx="0" cy="53975"/>
            </a:xfrm>
            <a:prstGeom prst="line">
              <a:avLst/>
            </a:prstGeom>
            <a:noFill/>
            <a:ln w="19050">
              <a:solidFill>
                <a:schemeClr val="bg1"/>
              </a:solidFill>
              <a:round/>
              <a:headEnd/>
              <a:tailEnd/>
            </a:ln>
          </p:spPr>
          <p:txBody>
            <a:bodyPr/>
            <a:lstStyle/>
            <a:p>
              <a:endParaRPr lang="fr-FR"/>
            </a:p>
          </p:txBody>
        </p:sp>
        <p:grpSp>
          <p:nvGrpSpPr>
            <p:cNvPr id="79896" name="Group 348"/>
            <p:cNvGrpSpPr>
              <a:grpSpLocks/>
            </p:cNvGrpSpPr>
            <p:nvPr/>
          </p:nvGrpSpPr>
          <p:grpSpPr bwMode="auto">
            <a:xfrm>
              <a:off x="6002338" y="4794250"/>
              <a:ext cx="103187" cy="374650"/>
              <a:chOff x="1635" y="1740"/>
              <a:chExt cx="96" cy="594"/>
            </a:xfrm>
          </p:grpSpPr>
          <p:sp>
            <p:nvSpPr>
              <p:cNvPr id="79974" name="Line 349"/>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79975" name="Line 350"/>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79976" name="Line 351"/>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79897" name="Group 352"/>
            <p:cNvGrpSpPr>
              <a:grpSpLocks/>
            </p:cNvGrpSpPr>
            <p:nvPr/>
          </p:nvGrpSpPr>
          <p:grpSpPr bwMode="auto">
            <a:xfrm>
              <a:off x="6154738" y="4937125"/>
              <a:ext cx="103187" cy="406400"/>
              <a:chOff x="1635" y="1740"/>
              <a:chExt cx="96" cy="594"/>
            </a:xfrm>
          </p:grpSpPr>
          <p:sp>
            <p:nvSpPr>
              <p:cNvPr id="79971" name="Line 353"/>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79972" name="Line 354"/>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79973" name="Line 355"/>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79898" name="Group 356"/>
            <p:cNvGrpSpPr>
              <a:grpSpLocks/>
            </p:cNvGrpSpPr>
            <p:nvPr/>
          </p:nvGrpSpPr>
          <p:grpSpPr bwMode="auto">
            <a:xfrm>
              <a:off x="6316663" y="4883150"/>
              <a:ext cx="103187" cy="485775"/>
              <a:chOff x="1635" y="1740"/>
              <a:chExt cx="96" cy="594"/>
            </a:xfrm>
          </p:grpSpPr>
          <p:sp>
            <p:nvSpPr>
              <p:cNvPr id="79968" name="Line 357"/>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79969" name="Line 358"/>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79970" name="Line 359"/>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79899" name="Group 360"/>
            <p:cNvGrpSpPr>
              <a:grpSpLocks/>
            </p:cNvGrpSpPr>
            <p:nvPr/>
          </p:nvGrpSpPr>
          <p:grpSpPr bwMode="auto">
            <a:xfrm>
              <a:off x="6481763" y="5137150"/>
              <a:ext cx="103187" cy="193675"/>
              <a:chOff x="1635" y="1740"/>
              <a:chExt cx="96" cy="594"/>
            </a:xfrm>
          </p:grpSpPr>
          <p:sp>
            <p:nvSpPr>
              <p:cNvPr id="79965" name="Line 361"/>
              <p:cNvSpPr>
                <a:spLocks noChangeShapeType="1"/>
              </p:cNvSpPr>
              <p:nvPr/>
            </p:nvSpPr>
            <p:spPr bwMode="auto">
              <a:xfrm>
                <a:off x="1635" y="1740"/>
                <a:ext cx="96" cy="0"/>
              </a:xfrm>
              <a:prstGeom prst="line">
                <a:avLst/>
              </a:prstGeom>
              <a:noFill/>
              <a:ln w="28575">
                <a:solidFill>
                  <a:srgbClr val="FFFF00"/>
                </a:solidFill>
                <a:round/>
                <a:headEnd/>
                <a:tailEnd/>
              </a:ln>
            </p:spPr>
            <p:txBody>
              <a:bodyPr/>
              <a:lstStyle/>
              <a:p>
                <a:endParaRPr lang="fr-FR"/>
              </a:p>
            </p:txBody>
          </p:sp>
          <p:sp>
            <p:nvSpPr>
              <p:cNvPr id="79966" name="Line 362"/>
              <p:cNvSpPr>
                <a:spLocks noChangeShapeType="1"/>
              </p:cNvSpPr>
              <p:nvPr/>
            </p:nvSpPr>
            <p:spPr bwMode="auto">
              <a:xfrm>
                <a:off x="1680" y="1740"/>
                <a:ext cx="0" cy="594"/>
              </a:xfrm>
              <a:prstGeom prst="line">
                <a:avLst/>
              </a:prstGeom>
              <a:noFill/>
              <a:ln w="28575">
                <a:solidFill>
                  <a:srgbClr val="FFFF00"/>
                </a:solidFill>
                <a:round/>
                <a:headEnd/>
                <a:tailEnd/>
              </a:ln>
            </p:spPr>
            <p:txBody>
              <a:bodyPr/>
              <a:lstStyle/>
              <a:p>
                <a:endParaRPr lang="fr-FR"/>
              </a:p>
            </p:txBody>
          </p:sp>
          <p:sp>
            <p:nvSpPr>
              <p:cNvPr id="79967" name="Line 363"/>
              <p:cNvSpPr>
                <a:spLocks noChangeShapeType="1"/>
              </p:cNvSpPr>
              <p:nvPr/>
            </p:nvSpPr>
            <p:spPr bwMode="auto">
              <a:xfrm>
                <a:off x="1635" y="2334"/>
                <a:ext cx="96" cy="0"/>
              </a:xfrm>
              <a:prstGeom prst="line">
                <a:avLst/>
              </a:prstGeom>
              <a:noFill/>
              <a:ln w="28575">
                <a:solidFill>
                  <a:srgbClr val="FFFF00"/>
                </a:solidFill>
                <a:round/>
                <a:headEnd/>
                <a:tailEnd/>
              </a:ln>
            </p:spPr>
            <p:txBody>
              <a:bodyPr/>
              <a:lstStyle/>
              <a:p>
                <a:endParaRPr lang="fr-FR"/>
              </a:p>
            </p:txBody>
          </p:sp>
        </p:grpSp>
        <p:grpSp>
          <p:nvGrpSpPr>
            <p:cNvPr id="27" name="Group 364"/>
            <p:cNvGrpSpPr>
              <a:grpSpLocks/>
            </p:cNvGrpSpPr>
            <p:nvPr/>
          </p:nvGrpSpPr>
          <p:grpSpPr bwMode="auto">
            <a:xfrm>
              <a:off x="6959600" y="4883150"/>
              <a:ext cx="104775" cy="360363"/>
              <a:chOff x="1635" y="1740"/>
              <a:chExt cx="96" cy="594"/>
            </a:xfrm>
            <a:solidFill>
              <a:srgbClr val="00B050"/>
            </a:solidFill>
          </p:grpSpPr>
          <p:sp>
            <p:nvSpPr>
              <p:cNvPr id="116915" name="Line 365"/>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16" name="Line 366"/>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17" name="Line 367"/>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28" name="Group 368"/>
            <p:cNvGrpSpPr>
              <a:grpSpLocks/>
            </p:cNvGrpSpPr>
            <p:nvPr/>
          </p:nvGrpSpPr>
          <p:grpSpPr bwMode="auto">
            <a:xfrm>
              <a:off x="7118350" y="4864100"/>
              <a:ext cx="104775" cy="465138"/>
              <a:chOff x="1635" y="1740"/>
              <a:chExt cx="96" cy="594"/>
            </a:xfrm>
            <a:solidFill>
              <a:srgbClr val="00B050"/>
            </a:solidFill>
          </p:grpSpPr>
          <p:sp>
            <p:nvSpPr>
              <p:cNvPr id="116912" name="Line 369"/>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13" name="Line 370"/>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14" name="Line 371"/>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29" name="Group 372"/>
            <p:cNvGrpSpPr>
              <a:grpSpLocks/>
            </p:cNvGrpSpPr>
            <p:nvPr/>
          </p:nvGrpSpPr>
          <p:grpSpPr bwMode="auto">
            <a:xfrm>
              <a:off x="7289800" y="4981575"/>
              <a:ext cx="104775" cy="347663"/>
              <a:chOff x="1635" y="1740"/>
              <a:chExt cx="96" cy="594"/>
            </a:xfrm>
            <a:solidFill>
              <a:srgbClr val="00B050"/>
            </a:solidFill>
          </p:grpSpPr>
          <p:sp>
            <p:nvSpPr>
              <p:cNvPr id="116909" name="Line 373"/>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10" name="Line 374"/>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11" name="Line 375"/>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30" name="Group 376"/>
            <p:cNvGrpSpPr>
              <a:grpSpLocks/>
            </p:cNvGrpSpPr>
            <p:nvPr/>
          </p:nvGrpSpPr>
          <p:grpSpPr bwMode="auto">
            <a:xfrm>
              <a:off x="7442200" y="4921250"/>
              <a:ext cx="104775" cy="439738"/>
              <a:chOff x="1635" y="1740"/>
              <a:chExt cx="96" cy="594"/>
            </a:xfrm>
            <a:solidFill>
              <a:srgbClr val="00B050"/>
            </a:solidFill>
          </p:grpSpPr>
          <p:sp>
            <p:nvSpPr>
              <p:cNvPr id="116906" name="Line 377"/>
              <p:cNvSpPr>
                <a:spLocks noChangeShapeType="1"/>
              </p:cNvSpPr>
              <p:nvPr/>
            </p:nvSpPr>
            <p:spPr bwMode="auto">
              <a:xfrm>
                <a:off x="1635" y="1740"/>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07" name="Line 378"/>
              <p:cNvSpPr>
                <a:spLocks noChangeShapeType="1"/>
              </p:cNvSpPr>
              <p:nvPr/>
            </p:nvSpPr>
            <p:spPr bwMode="auto">
              <a:xfrm>
                <a:off x="1680" y="1740"/>
                <a:ext cx="0" cy="594"/>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sp>
            <p:nvSpPr>
              <p:cNvPr id="116908" name="Line 379"/>
              <p:cNvSpPr>
                <a:spLocks noChangeShapeType="1"/>
              </p:cNvSpPr>
              <p:nvPr/>
            </p:nvSpPr>
            <p:spPr bwMode="auto">
              <a:xfrm>
                <a:off x="1635" y="2334"/>
                <a:ext cx="96" cy="0"/>
              </a:xfrm>
              <a:prstGeom prst="line">
                <a:avLst/>
              </a:prstGeom>
              <a:grpFill/>
              <a:ln w="28575">
                <a:solidFill>
                  <a:srgbClr val="00B050"/>
                </a:solidFill>
                <a:round/>
                <a:headEnd/>
                <a:tailEnd/>
              </a:ln>
            </p:spPr>
            <p:txBody>
              <a:bodyPr/>
              <a:lstStyle/>
              <a:p>
                <a:pPr defTabSz="914400">
                  <a:defRPr/>
                </a:pPr>
                <a:endParaRPr lang="fr-FR" sz="1800">
                  <a:solidFill>
                    <a:srgbClr val="FFFFFF"/>
                  </a:solidFill>
                  <a:latin typeface="+mn-lt"/>
                </a:endParaRPr>
              </a:p>
            </p:txBody>
          </p:sp>
        </p:grpSp>
        <p:grpSp>
          <p:nvGrpSpPr>
            <p:cNvPr id="79904" name="Group 380"/>
            <p:cNvGrpSpPr>
              <a:grpSpLocks/>
            </p:cNvGrpSpPr>
            <p:nvPr/>
          </p:nvGrpSpPr>
          <p:grpSpPr bwMode="auto">
            <a:xfrm>
              <a:off x="8077200" y="4933950"/>
              <a:ext cx="104775" cy="603250"/>
              <a:chOff x="1635" y="1740"/>
              <a:chExt cx="96" cy="594"/>
            </a:xfrm>
          </p:grpSpPr>
          <p:sp>
            <p:nvSpPr>
              <p:cNvPr id="79962" name="Line 381"/>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79963" name="Line 382"/>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79964" name="Line 383"/>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grpSp>
          <p:nvGrpSpPr>
            <p:cNvPr id="79905" name="Group 384"/>
            <p:cNvGrpSpPr>
              <a:grpSpLocks/>
            </p:cNvGrpSpPr>
            <p:nvPr/>
          </p:nvGrpSpPr>
          <p:grpSpPr bwMode="auto">
            <a:xfrm>
              <a:off x="8235950" y="4298950"/>
              <a:ext cx="104775" cy="1174750"/>
              <a:chOff x="1635" y="1740"/>
              <a:chExt cx="96" cy="594"/>
            </a:xfrm>
          </p:grpSpPr>
          <p:sp>
            <p:nvSpPr>
              <p:cNvPr id="79959" name="Line 385"/>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79960" name="Line 386"/>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79961" name="Line 387"/>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grpSp>
          <p:nvGrpSpPr>
            <p:cNvPr id="79906" name="Group 388"/>
            <p:cNvGrpSpPr>
              <a:grpSpLocks/>
            </p:cNvGrpSpPr>
            <p:nvPr/>
          </p:nvGrpSpPr>
          <p:grpSpPr bwMode="auto">
            <a:xfrm>
              <a:off x="8397875" y="4654550"/>
              <a:ext cx="104775" cy="844550"/>
              <a:chOff x="1635" y="1740"/>
              <a:chExt cx="96" cy="594"/>
            </a:xfrm>
          </p:grpSpPr>
          <p:sp>
            <p:nvSpPr>
              <p:cNvPr id="79956" name="Line 389"/>
              <p:cNvSpPr>
                <a:spLocks noChangeShapeType="1"/>
              </p:cNvSpPr>
              <p:nvPr/>
            </p:nvSpPr>
            <p:spPr bwMode="auto">
              <a:xfrm>
                <a:off x="1635" y="1740"/>
                <a:ext cx="96" cy="0"/>
              </a:xfrm>
              <a:prstGeom prst="line">
                <a:avLst/>
              </a:prstGeom>
              <a:noFill/>
              <a:ln w="28575">
                <a:solidFill>
                  <a:schemeClr val="accent1"/>
                </a:solidFill>
                <a:round/>
                <a:headEnd/>
                <a:tailEnd/>
              </a:ln>
            </p:spPr>
            <p:txBody>
              <a:bodyPr/>
              <a:lstStyle/>
              <a:p>
                <a:endParaRPr lang="fr-FR"/>
              </a:p>
            </p:txBody>
          </p:sp>
          <p:sp>
            <p:nvSpPr>
              <p:cNvPr id="79957" name="Line 390"/>
              <p:cNvSpPr>
                <a:spLocks noChangeShapeType="1"/>
              </p:cNvSpPr>
              <p:nvPr/>
            </p:nvSpPr>
            <p:spPr bwMode="auto">
              <a:xfrm>
                <a:off x="1680" y="1740"/>
                <a:ext cx="0" cy="594"/>
              </a:xfrm>
              <a:prstGeom prst="line">
                <a:avLst/>
              </a:prstGeom>
              <a:noFill/>
              <a:ln w="28575">
                <a:solidFill>
                  <a:schemeClr val="accent1"/>
                </a:solidFill>
                <a:round/>
                <a:headEnd/>
                <a:tailEnd/>
              </a:ln>
            </p:spPr>
            <p:txBody>
              <a:bodyPr/>
              <a:lstStyle/>
              <a:p>
                <a:endParaRPr lang="fr-FR"/>
              </a:p>
            </p:txBody>
          </p:sp>
          <p:sp>
            <p:nvSpPr>
              <p:cNvPr id="79958" name="Line 391"/>
              <p:cNvSpPr>
                <a:spLocks noChangeShapeType="1"/>
              </p:cNvSpPr>
              <p:nvPr/>
            </p:nvSpPr>
            <p:spPr bwMode="auto">
              <a:xfrm>
                <a:off x="1635" y="2334"/>
                <a:ext cx="96" cy="0"/>
              </a:xfrm>
              <a:prstGeom prst="line">
                <a:avLst/>
              </a:prstGeom>
              <a:noFill/>
              <a:ln w="28575">
                <a:solidFill>
                  <a:schemeClr val="accent1"/>
                </a:solidFill>
                <a:round/>
                <a:headEnd/>
                <a:tailEnd/>
              </a:ln>
            </p:spPr>
            <p:txBody>
              <a:bodyPr/>
              <a:lstStyle/>
              <a:p>
                <a:endParaRPr lang="fr-FR"/>
              </a:p>
            </p:txBody>
          </p:sp>
        </p:grpSp>
        <p:sp>
          <p:nvSpPr>
            <p:cNvPr id="79907" name="Oval 392"/>
            <p:cNvSpPr>
              <a:spLocks noChangeArrowheads="1"/>
            </p:cNvSpPr>
            <p:nvPr/>
          </p:nvSpPr>
          <p:spPr bwMode="auto">
            <a:xfrm>
              <a:off x="5853113" y="5149850"/>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79908" name="Oval 393"/>
            <p:cNvSpPr>
              <a:spLocks noChangeArrowheads="1"/>
            </p:cNvSpPr>
            <p:nvPr/>
          </p:nvSpPr>
          <p:spPr bwMode="auto">
            <a:xfrm>
              <a:off x="6011863" y="4943475"/>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79909" name="Oval 394"/>
            <p:cNvSpPr>
              <a:spLocks noChangeArrowheads="1"/>
            </p:cNvSpPr>
            <p:nvPr/>
          </p:nvSpPr>
          <p:spPr bwMode="auto">
            <a:xfrm>
              <a:off x="6167438" y="5153025"/>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79910" name="Oval 395"/>
            <p:cNvSpPr>
              <a:spLocks noChangeArrowheads="1"/>
            </p:cNvSpPr>
            <p:nvPr/>
          </p:nvSpPr>
          <p:spPr bwMode="auto">
            <a:xfrm>
              <a:off x="6332538" y="5140325"/>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79911" name="Oval 396"/>
            <p:cNvSpPr>
              <a:spLocks noChangeArrowheads="1"/>
            </p:cNvSpPr>
            <p:nvPr/>
          </p:nvSpPr>
          <p:spPr bwMode="auto">
            <a:xfrm>
              <a:off x="6494463" y="5207000"/>
              <a:ext cx="66675" cy="66675"/>
            </a:xfrm>
            <a:prstGeom prst="ellipse">
              <a:avLst/>
            </a:prstGeom>
            <a:solidFill>
              <a:srgbClr val="FFFF00"/>
            </a:solidFill>
            <a:ln w="9525">
              <a:noFill/>
              <a:round/>
              <a:headEnd/>
              <a:tailEnd/>
            </a:ln>
          </p:spPr>
          <p:txBody>
            <a:bodyPr wrap="none" anchor="ctr"/>
            <a:lstStyle/>
            <a:p>
              <a:pPr defTabSz="914400"/>
              <a:endParaRPr lang="fr-FR" sz="1800">
                <a:solidFill>
                  <a:srgbClr val="FFFFFF"/>
                </a:solidFill>
              </a:endParaRPr>
            </a:p>
          </p:txBody>
        </p:sp>
        <p:sp>
          <p:nvSpPr>
            <p:cNvPr id="79912" name="Oval 397"/>
            <p:cNvSpPr>
              <a:spLocks noChangeArrowheads="1"/>
            </p:cNvSpPr>
            <p:nvPr/>
          </p:nvSpPr>
          <p:spPr bwMode="auto">
            <a:xfrm>
              <a:off x="6815138" y="5168900"/>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79913" name="Oval 398"/>
            <p:cNvSpPr>
              <a:spLocks noChangeArrowheads="1"/>
            </p:cNvSpPr>
            <p:nvPr/>
          </p:nvSpPr>
          <p:spPr bwMode="auto">
            <a:xfrm>
              <a:off x="6973888" y="5026025"/>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79914" name="Oval 399"/>
            <p:cNvSpPr>
              <a:spLocks noChangeArrowheads="1"/>
            </p:cNvSpPr>
            <p:nvPr/>
          </p:nvSpPr>
          <p:spPr bwMode="auto">
            <a:xfrm>
              <a:off x="7129463" y="5010150"/>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79915" name="Oval 400"/>
            <p:cNvSpPr>
              <a:spLocks noChangeArrowheads="1"/>
            </p:cNvSpPr>
            <p:nvPr/>
          </p:nvSpPr>
          <p:spPr bwMode="auto">
            <a:xfrm>
              <a:off x="7304088" y="5067300"/>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79916" name="Oval 401"/>
            <p:cNvSpPr>
              <a:spLocks noChangeArrowheads="1"/>
            </p:cNvSpPr>
            <p:nvPr/>
          </p:nvSpPr>
          <p:spPr bwMode="auto">
            <a:xfrm>
              <a:off x="7456488" y="5156200"/>
              <a:ext cx="66675" cy="66675"/>
            </a:xfrm>
            <a:prstGeom prst="ellipse">
              <a:avLst/>
            </a:prstGeom>
            <a:solidFill>
              <a:srgbClr val="00B050"/>
            </a:solidFill>
            <a:ln w="9525">
              <a:solidFill>
                <a:srgbClr val="00B050"/>
              </a:solidFill>
              <a:round/>
              <a:headEnd/>
              <a:tailEnd/>
            </a:ln>
          </p:spPr>
          <p:txBody>
            <a:bodyPr wrap="none" anchor="ctr"/>
            <a:lstStyle/>
            <a:p>
              <a:pPr defTabSz="914400"/>
              <a:endParaRPr lang="fr-FR" sz="1800">
                <a:solidFill>
                  <a:srgbClr val="FFFFFF"/>
                </a:solidFill>
              </a:endParaRPr>
            </a:p>
          </p:txBody>
        </p:sp>
        <p:sp>
          <p:nvSpPr>
            <p:cNvPr id="79917" name="Oval 402"/>
            <p:cNvSpPr>
              <a:spLocks noChangeArrowheads="1"/>
            </p:cNvSpPr>
            <p:nvPr/>
          </p:nvSpPr>
          <p:spPr bwMode="auto">
            <a:xfrm>
              <a:off x="7783513" y="5140325"/>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79918" name="Oval 403"/>
            <p:cNvSpPr>
              <a:spLocks noChangeArrowheads="1"/>
            </p:cNvSpPr>
            <p:nvPr/>
          </p:nvSpPr>
          <p:spPr bwMode="auto">
            <a:xfrm>
              <a:off x="7926388" y="4648200"/>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79919" name="Oval 404"/>
            <p:cNvSpPr>
              <a:spLocks noChangeArrowheads="1"/>
            </p:cNvSpPr>
            <p:nvPr/>
          </p:nvSpPr>
          <p:spPr bwMode="auto">
            <a:xfrm>
              <a:off x="8091488" y="5391150"/>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79920" name="Oval 405"/>
            <p:cNvSpPr>
              <a:spLocks noChangeArrowheads="1"/>
            </p:cNvSpPr>
            <p:nvPr/>
          </p:nvSpPr>
          <p:spPr bwMode="auto">
            <a:xfrm>
              <a:off x="8247063" y="5159375"/>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79921" name="Oval 406"/>
            <p:cNvSpPr>
              <a:spLocks noChangeArrowheads="1"/>
            </p:cNvSpPr>
            <p:nvPr/>
          </p:nvSpPr>
          <p:spPr bwMode="auto">
            <a:xfrm>
              <a:off x="8408988" y="5267325"/>
              <a:ext cx="66675" cy="66675"/>
            </a:xfrm>
            <a:prstGeom prst="ellipse">
              <a:avLst/>
            </a:prstGeom>
            <a:solidFill>
              <a:schemeClr val="accent1"/>
            </a:solidFill>
            <a:ln w="9525">
              <a:noFill/>
              <a:round/>
              <a:headEnd/>
              <a:tailEnd/>
            </a:ln>
          </p:spPr>
          <p:txBody>
            <a:bodyPr wrap="none" anchor="ctr"/>
            <a:lstStyle/>
            <a:p>
              <a:pPr defTabSz="914400"/>
              <a:endParaRPr lang="fr-FR" sz="1800">
                <a:solidFill>
                  <a:srgbClr val="FFFFFF"/>
                </a:solidFill>
              </a:endParaRPr>
            </a:p>
          </p:txBody>
        </p:sp>
        <p:sp>
          <p:nvSpPr>
            <p:cNvPr id="79922" name="Text Box 407"/>
            <p:cNvSpPr txBox="1">
              <a:spLocks noChangeArrowheads="1"/>
            </p:cNvSpPr>
            <p:nvPr/>
          </p:nvSpPr>
          <p:spPr bwMode="auto">
            <a:xfrm rot="-2700000">
              <a:off x="6330888" y="5598240"/>
              <a:ext cx="29381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&gt;3</a:t>
              </a:r>
            </a:p>
          </p:txBody>
        </p:sp>
        <p:sp>
          <p:nvSpPr>
            <p:cNvPr id="79923" name="Text Box 408"/>
            <p:cNvSpPr txBox="1">
              <a:spLocks noChangeArrowheads="1"/>
            </p:cNvSpPr>
            <p:nvPr/>
          </p:nvSpPr>
          <p:spPr bwMode="auto">
            <a:xfrm rot="-2700000">
              <a:off x="5693963"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&gt;0,&lt;1</a:t>
              </a:r>
            </a:p>
          </p:txBody>
        </p:sp>
        <p:sp>
          <p:nvSpPr>
            <p:cNvPr id="79924" name="Text Box 409"/>
            <p:cNvSpPr txBox="1">
              <a:spLocks noChangeArrowheads="1"/>
            </p:cNvSpPr>
            <p:nvPr/>
          </p:nvSpPr>
          <p:spPr bwMode="auto">
            <a:xfrm rot="-2700000">
              <a:off x="5862236"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&gt;1,&lt;2</a:t>
              </a:r>
            </a:p>
          </p:txBody>
        </p:sp>
        <p:sp>
          <p:nvSpPr>
            <p:cNvPr id="79925" name="Text Box 410"/>
            <p:cNvSpPr txBox="1">
              <a:spLocks noChangeArrowheads="1"/>
            </p:cNvSpPr>
            <p:nvPr/>
          </p:nvSpPr>
          <p:spPr bwMode="auto">
            <a:xfrm rot="-2700000">
              <a:off x="6027338"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&gt;2,&lt;3</a:t>
              </a:r>
            </a:p>
          </p:txBody>
        </p:sp>
        <p:sp>
          <p:nvSpPr>
            <p:cNvPr id="79926" name="Line 411"/>
            <p:cNvSpPr>
              <a:spLocks noChangeShapeType="1"/>
            </p:cNvSpPr>
            <p:nvPr/>
          </p:nvSpPr>
          <p:spPr bwMode="auto">
            <a:xfrm>
              <a:off x="6369050" y="5564188"/>
              <a:ext cx="0" cy="53975"/>
            </a:xfrm>
            <a:prstGeom prst="line">
              <a:avLst/>
            </a:prstGeom>
            <a:noFill/>
            <a:ln w="19050">
              <a:solidFill>
                <a:schemeClr val="bg1"/>
              </a:solidFill>
              <a:round/>
              <a:headEnd/>
              <a:tailEnd/>
            </a:ln>
          </p:spPr>
          <p:txBody>
            <a:bodyPr/>
            <a:lstStyle/>
            <a:p>
              <a:endParaRPr lang="fr-FR"/>
            </a:p>
          </p:txBody>
        </p:sp>
        <p:sp>
          <p:nvSpPr>
            <p:cNvPr id="79927" name="Line 412"/>
            <p:cNvSpPr>
              <a:spLocks noChangeShapeType="1"/>
            </p:cNvSpPr>
            <p:nvPr/>
          </p:nvSpPr>
          <p:spPr bwMode="auto">
            <a:xfrm>
              <a:off x="6208713" y="5564188"/>
              <a:ext cx="0" cy="53975"/>
            </a:xfrm>
            <a:prstGeom prst="line">
              <a:avLst/>
            </a:prstGeom>
            <a:noFill/>
            <a:ln w="19050">
              <a:solidFill>
                <a:schemeClr val="bg1"/>
              </a:solidFill>
              <a:round/>
              <a:headEnd/>
              <a:tailEnd/>
            </a:ln>
          </p:spPr>
          <p:txBody>
            <a:bodyPr/>
            <a:lstStyle/>
            <a:p>
              <a:endParaRPr lang="fr-FR"/>
            </a:p>
          </p:txBody>
        </p:sp>
        <p:sp>
          <p:nvSpPr>
            <p:cNvPr id="79928" name="Line 413"/>
            <p:cNvSpPr>
              <a:spLocks noChangeShapeType="1"/>
            </p:cNvSpPr>
            <p:nvPr/>
          </p:nvSpPr>
          <p:spPr bwMode="auto">
            <a:xfrm>
              <a:off x="6046788" y="5564188"/>
              <a:ext cx="0" cy="53975"/>
            </a:xfrm>
            <a:prstGeom prst="line">
              <a:avLst/>
            </a:prstGeom>
            <a:noFill/>
            <a:ln w="19050">
              <a:solidFill>
                <a:schemeClr val="bg1"/>
              </a:solidFill>
              <a:round/>
              <a:headEnd/>
              <a:tailEnd/>
            </a:ln>
          </p:spPr>
          <p:txBody>
            <a:bodyPr/>
            <a:lstStyle/>
            <a:p>
              <a:endParaRPr lang="fr-FR"/>
            </a:p>
          </p:txBody>
        </p:sp>
        <p:sp>
          <p:nvSpPr>
            <p:cNvPr id="79929" name="Line 414"/>
            <p:cNvSpPr>
              <a:spLocks noChangeShapeType="1"/>
            </p:cNvSpPr>
            <p:nvPr/>
          </p:nvSpPr>
          <p:spPr bwMode="auto">
            <a:xfrm>
              <a:off x="5888038" y="5564188"/>
              <a:ext cx="0" cy="53975"/>
            </a:xfrm>
            <a:prstGeom prst="line">
              <a:avLst/>
            </a:prstGeom>
            <a:noFill/>
            <a:ln w="19050">
              <a:solidFill>
                <a:schemeClr val="bg1"/>
              </a:solidFill>
              <a:round/>
              <a:headEnd/>
              <a:tailEnd/>
            </a:ln>
          </p:spPr>
          <p:txBody>
            <a:bodyPr/>
            <a:lstStyle/>
            <a:p>
              <a:endParaRPr lang="fr-FR"/>
            </a:p>
          </p:txBody>
        </p:sp>
        <p:sp>
          <p:nvSpPr>
            <p:cNvPr id="79930" name="Text Box 415"/>
            <p:cNvSpPr txBox="1">
              <a:spLocks noChangeArrowheads="1"/>
            </p:cNvSpPr>
            <p:nvPr/>
          </p:nvSpPr>
          <p:spPr bwMode="auto">
            <a:xfrm rot="-2700000">
              <a:off x="6696161" y="5567284"/>
              <a:ext cx="22684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0</a:t>
              </a:r>
            </a:p>
          </p:txBody>
        </p:sp>
        <p:sp>
          <p:nvSpPr>
            <p:cNvPr id="79931" name="Line 416"/>
            <p:cNvSpPr>
              <a:spLocks noChangeShapeType="1"/>
            </p:cNvSpPr>
            <p:nvPr/>
          </p:nvSpPr>
          <p:spPr bwMode="auto">
            <a:xfrm>
              <a:off x="7494588" y="5564188"/>
              <a:ext cx="0" cy="53975"/>
            </a:xfrm>
            <a:prstGeom prst="line">
              <a:avLst/>
            </a:prstGeom>
            <a:noFill/>
            <a:ln w="19050">
              <a:solidFill>
                <a:schemeClr val="bg1"/>
              </a:solidFill>
              <a:round/>
              <a:headEnd/>
              <a:tailEnd/>
            </a:ln>
          </p:spPr>
          <p:txBody>
            <a:bodyPr/>
            <a:lstStyle/>
            <a:p>
              <a:endParaRPr lang="fr-FR"/>
            </a:p>
          </p:txBody>
        </p:sp>
        <p:sp>
          <p:nvSpPr>
            <p:cNvPr id="79932" name="Text Box 417"/>
            <p:cNvSpPr txBox="1">
              <a:spLocks noChangeArrowheads="1"/>
            </p:cNvSpPr>
            <p:nvPr/>
          </p:nvSpPr>
          <p:spPr bwMode="auto">
            <a:xfrm rot="-2700000">
              <a:off x="7292912" y="5598240"/>
              <a:ext cx="29381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&gt;3</a:t>
              </a:r>
            </a:p>
          </p:txBody>
        </p:sp>
        <p:sp>
          <p:nvSpPr>
            <p:cNvPr id="79933" name="Text Box 418"/>
            <p:cNvSpPr txBox="1">
              <a:spLocks noChangeArrowheads="1"/>
            </p:cNvSpPr>
            <p:nvPr/>
          </p:nvSpPr>
          <p:spPr bwMode="auto">
            <a:xfrm rot="-2700000">
              <a:off x="6655986"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&gt;0,&lt;1</a:t>
              </a:r>
            </a:p>
          </p:txBody>
        </p:sp>
        <p:sp>
          <p:nvSpPr>
            <p:cNvPr id="79934" name="Text Box 419"/>
            <p:cNvSpPr txBox="1">
              <a:spLocks noChangeArrowheads="1"/>
            </p:cNvSpPr>
            <p:nvPr/>
          </p:nvSpPr>
          <p:spPr bwMode="auto">
            <a:xfrm rot="-2700000">
              <a:off x="6824263"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&gt;1,&lt;2</a:t>
              </a:r>
            </a:p>
          </p:txBody>
        </p:sp>
        <p:sp>
          <p:nvSpPr>
            <p:cNvPr id="79935" name="Text Box 420"/>
            <p:cNvSpPr txBox="1">
              <a:spLocks noChangeArrowheads="1"/>
            </p:cNvSpPr>
            <p:nvPr/>
          </p:nvSpPr>
          <p:spPr bwMode="auto">
            <a:xfrm rot="-2700000">
              <a:off x="6989362"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&gt;2,&lt;3</a:t>
              </a:r>
            </a:p>
          </p:txBody>
        </p:sp>
        <p:sp>
          <p:nvSpPr>
            <p:cNvPr id="79936" name="Line 421"/>
            <p:cNvSpPr>
              <a:spLocks noChangeShapeType="1"/>
            </p:cNvSpPr>
            <p:nvPr/>
          </p:nvSpPr>
          <p:spPr bwMode="auto">
            <a:xfrm>
              <a:off x="7331075" y="5564188"/>
              <a:ext cx="0" cy="53975"/>
            </a:xfrm>
            <a:prstGeom prst="line">
              <a:avLst/>
            </a:prstGeom>
            <a:noFill/>
            <a:ln w="19050">
              <a:solidFill>
                <a:schemeClr val="bg1"/>
              </a:solidFill>
              <a:round/>
              <a:headEnd/>
              <a:tailEnd/>
            </a:ln>
          </p:spPr>
          <p:txBody>
            <a:bodyPr/>
            <a:lstStyle/>
            <a:p>
              <a:endParaRPr lang="fr-FR"/>
            </a:p>
          </p:txBody>
        </p:sp>
        <p:sp>
          <p:nvSpPr>
            <p:cNvPr id="79937" name="Line 422"/>
            <p:cNvSpPr>
              <a:spLocks noChangeShapeType="1"/>
            </p:cNvSpPr>
            <p:nvPr/>
          </p:nvSpPr>
          <p:spPr bwMode="auto">
            <a:xfrm>
              <a:off x="7170738" y="5564188"/>
              <a:ext cx="0" cy="53975"/>
            </a:xfrm>
            <a:prstGeom prst="line">
              <a:avLst/>
            </a:prstGeom>
            <a:noFill/>
            <a:ln w="19050">
              <a:solidFill>
                <a:schemeClr val="bg1"/>
              </a:solidFill>
              <a:round/>
              <a:headEnd/>
              <a:tailEnd/>
            </a:ln>
          </p:spPr>
          <p:txBody>
            <a:bodyPr/>
            <a:lstStyle/>
            <a:p>
              <a:endParaRPr lang="fr-FR"/>
            </a:p>
          </p:txBody>
        </p:sp>
        <p:sp>
          <p:nvSpPr>
            <p:cNvPr id="79938" name="Line 423"/>
            <p:cNvSpPr>
              <a:spLocks noChangeShapeType="1"/>
            </p:cNvSpPr>
            <p:nvPr/>
          </p:nvSpPr>
          <p:spPr bwMode="auto">
            <a:xfrm>
              <a:off x="7008813" y="5564188"/>
              <a:ext cx="0" cy="53975"/>
            </a:xfrm>
            <a:prstGeom prst="line">
              <a:avLst/>
            </a:prstGeom>
            <a:noFill/>
            <a:ln w="19050">
              <a:solidFill>
                <a:schemeClr val="bg1"/>
              </a:solidFill>
              <a:round/>
              <a:headEnd/>
              <a:tailEnd/>
            </a:ln>
          </p:spPr>
          <p:txBody>
            <a:bodyPr/>
            <a:lstStyle/>
            <a:p>
              <a:endParaRPr lang="fr-FR"/>
            </a:p>
          </p:txBody>
        </p:sp>
        <p:sp>
          <p:nvSpPr>
            <p:cNvPr id="79939" name="Line 424"/>
            <p:cNvSpPr>
              <a:spLocks noChangeShapeType="1"/>
            </p:cNvSpPr>
            <p:nvPr/>
          </p:nvSpPr>
          <p:spPr bwMode="auto">
            <a:xfrm>
              <a:off x="6850063" y="5564188"/>
              <a:ext cx="0" cy="53975"/>
            </a:xfrm>
            <a:prstGeom prst="line">
              <a:avLst/>
            </a:prstGeom>
            <a:noFill/>
            <a:ln w="19050">
              <a:solidFill>
                <a:schemeClr val="bg1"/>
              </a:solidFill>
              <a:round/>
              <a:headEnd/>
              <a:tailEnd/>
            </a:ln>
          </p:spPr>
          <p:txBody>
            <a:bodyPr/>
            <a:lstStyle/>
            <a:p>
              <a:endParaRPr lang="fr-FR"/>
            </a:p>
          </p:txBody>
        </p:sp>
        <p:sp>
          <p:nvSpPr>
            <p:cNvPr id="79940" name="Text Box 425"/>
            <p:cNvSpPr txBox="1">
              <a:spLocks noChangeArrowheads="1"/>
            </p:cNvSpPr>
            <p:nvPr/>
          </p:nvSpPr>
          <p:spPr bwMode="auto">
            <a:xfrm rot="-2700000">
              <a:off x="7672474" y="5587921"/>
              <a:ext cx="22684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0</a:t>
              </a:r>
            </a:p>
          </p:txBody>
        </p:sp>
        <p:sp>
          <p:nvSpPr>
            <p:cNvPr id="79941" name="Line 426"/>
            <p:cNvSpPr>
              <a:spLocks noChangeShapeType="1"/>
            </p:cNvSpPr>
            <p:nvPr/>
          </p:nvSpPr>
          <p:spPr bwMode="auto">
            <a:xfrm>
              <a:off x="8456613" y="5564188"/>
              <a:ext cx="0" cy="53975"/>
            </a:xfrm>
            <a:prstGeom prst="line">
              <a:avLst/>
            </a:prstGeom>
            <a:noFill/>
            <a:ln w="19050">
              <a:solidFill>
                <a:schemeClr val="bg1"/>
              </a:solidFill>
              <a:round/>
              <a:headEnd/>
              <a:tailEnd/>
            </a:ln>
          </p:spPr>
          <p:txBody>
            <a:bodyPr/>
            <a:lstStyle/>
            <a:p>
              <a:endParaRPr lang="fr-FR"/>
            </a:p>
          </p:txBody>
        </p:sp>
        <p:sp>
          <p:nvSpPr>
            <p:cNvPr id="79942" name="Text Box 427"/>
            <p:cNvSpPr txBox="1">
              <a:spLocks noChangeArrowheads="1"/>
            </p:cNvSpPr>
            <p:nvPr/>
          </p:nvSpPr>
          <p:spPr bwMode="auto">
            <a:xfrm rot="-2700000">
              <a:off x="8254938" y="5598240"/>
              <a:ext cx="29381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&gt;3</a:t>
              </a:r>
            </a:p>
          </p:txBody>
        </p:sp>
        <p:sp>
          <p:nvSpPr>
            <p:cNvPr id="79943" name="Text Box 428"/>
            <p:cNvSpPr txBox="1">
              <a:spLocks noChangeArrowheads="1"/>
            </p:cNvSpPr>
            <p:nvPr/>
          </p:nvSpPr>
          <p:spPr bwMode="auto">
            <a:xfrm rot="-2700000">
              <a:off x="7618013"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&gt;0,&lt;1</a:t>
              </a:r>
            </a:p>
          </p:txBody>
        </p:sp>
        <p:sp>
          <p:nvSpPr>
            <p:cNvPr id="79944" name="Text Box 429"/>
            <p:cNvSpPr txBox="1">
              <a:spLocks noChangeArrowheads="1"/>
            </p:cNvSpPr>
            <p:nvPr/>
          </p:nvSpPr>
          <p:spPr bwMode="auto">
            <a:xfrm rot="-2700000">
              <a:off x="7786287"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&gt;1,&lt;2</a:t>
              </a:r>
            </a:p>
          </p:txBody>
        </p:sp>
        <p:sp>
          <p:nvSpPr>
            <p:cNvPr id="79945" name="Text Box 430"/>
            <p:cNvSpPr txBox="1">
              <a:spLocks noChangeArrowheads="1"/>
            </p:cNvSpPr>
            <p:nvPr/>
          </p:nvSpPr>
          <p:spPr bwMode="auto">
            <a:xfrm rot="-2700000">
              <a:off x="7951387" y="5661740"/>
              <a:ext cx="45482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&gt;2,&lt;3</a:t>
              </a:r>
            </a:p>
          </p:txBody>
        </p:sp>
        <p:sp>
          <p:nvSpPr>
            <p:cNvPr id="79946" name="Line 431"/>
            <p:cNvSpPr>
              <a:spLocks noChangeShapeType="1"/>
            </p:cNvSpPr>
            <p:nvPr/>
          </p:nvSpPr>
          <p:spPr bwMode="auto">
            <a:xfrm>
              <a:off x="8293100" y="5564188"/>
              <a:ext cx="0" cy="53975"/>
            </a:xfrm>
            <a:prstGeom prst="line">
              <a:avLst/>
            </a:prstGeom>
            <a:noFill/>
            <a:ln w="19050">
              <a:solidFill>
                <a:schemeClr val="bg1"/>
              </a:solidFill>
              <a:round/>
              <a:headEnd/>
              <a:tailEnd/>
            </a:ln>
          </p:spPr>
          <p:txBody>
            <a:bodyPr/>
            <a:lstStyle/>
            <a:p>
              <a:endParaRPr lang="fr-FR"/>
            </a:p>
          </p:txBody>
        </p:sp>
        <p:sp>
          <p:nvSpPr>
            <p:cNvPr id="79947" name="Line 432"/>
            <p:cNvSpPr>
              <a:spLocks noChangeShapeType="1"/>
            </p:cNvSpPr>
            <p:nvPr/>
          </p:nvSpPr>
          <p:spPr bwMode="auto">
            <a:xfrm>
              <a:off x="8132763" y="5564188"/>
              <a:ext cx="0" cy="53975"/>
            </a:xfrm>
            <a:prstGeom prst="line">
              <a:avLst/>
            </a:prstGeom>
            <a:noFill/>
            <a:ln w="19050">
              <a:solidFill>
                <a:schemeClr val="bg1"/>
              </a:solidFill>
              <a:round/>
              <a:headEnd/>
              <a:tailEnd/>
            </a:ln>
          </p:spPr>
          <p:txBody>
            <a:bodyPr/>
            <a:lstStyle/>
            <a:p>
              <a:endParaRPr lang="fr-FR"/>
            </a:p>
          </p:txBody>
        </p:sp>
        <p:sp>
          <p:nvSpPr>
            <p:cNvPr id="79948" name="Line 433"/>
            <p:cNvSpPr>
              <a:spLocks noChangeShapeType="1"/>
            </p:cNvSpPr>
            <p:nvPr/>
          </p:nvSpPr>
          <p:spPr bwMode="auto">
            <a:xfrm>
              <a:off x="7970838" y="5564188"/>
              <a:ext cx="0" cy="53975"/>
            </a:xfrm>
            <a:prstGeom prst="line">
              <a:avLst/>
            </a:prstGeom>
            <a:noFill/>
            <a:ln w="19050">
              <a:solidFill>
                <a:schemeClr val="bg1"/>
              </a:solidFill>
              <a:round/>
              <a:headEnd/>
              <a:tailEnd/>
            </a:ln>
          </p:spPr>
          <p:txBody>
            <a:bodyPr/>
            <a:lstStyle/>
            <a:p>
              <a:endParaRPr lang="fr-FR"/>
            </a:p>
          </p:txBody>
        </p:sp>
        <p:sp>
          <p:nvSpPr>
            <p:cNvPr id="79949" name="Line 434"/>
            <p:cNvSpPr>
              <a:spLocks noChangeShapeType="1"/>
            </p:cNvSpPr>
            <p:nvPr/>
          </p:nvSpPr>
          <p:spPr bwMode="auto">
            <a:xfrm>
              <a:off x="7812088" y="5564188"/>
              <a:ext cx="0" cy="53975"/>
            </a:xfrm>
            <a:prstGeom prst="line">
              <a:avLst/>
            </a:prstGeom>
            <a:noFill/>
            <a:ln w="19050">
              <a:solidFill>
                <a:schemeClr val="bg1"/>
              </a:solidFill>
              <a:round/>
              <a:headEnd/>
              <a:tailEnd/>
            </a:ln>
          </p:spPr>
          <p:txBody>
            <a:bodyPr/>
            <a:lstStyle/>
            <a:p>
              <a:endParaRPr lang="fr-FR"/>
            </a:p>
          </p:txBody>
        </p:sp>
        <p:sp>
          <p:nvSpPr>
            <p:cNvPr id="79950" name="Text Box 435"/>
            <p:cNvSpPr txBox="1">
              <a:spLocks noChangeArrowheads="1"/>
            </p:cNvSpPr>
            <p:nvPr/>
          </p:nvSpPr>
          <p:spPr bwMode="auto">
            <a:xfrm>
              <a:off x="6405706" y="5900738"/>
              <a:ext cx="1382429" cy="276999"/>
            </a:xfrm>
            <a:prstGeom prst="rect">
              <a:avLst/>
            </a:prstGeom>
            <a:noFill/>
            <a:ln w="9525">
              <a:noFill/>
              <a:miter lim="800000"/>
              <a:headEnd/>
              <a:tailEnd/>
            </a:ln>
          </p:spPr>
          <p:txBody>
            <a:bodyPr wrap="none">
              <a:spAutoFit/>
            </a:bodyPr>
            <a:lstStyle/>
            <a:p>
              <a:pPr algn="ctr" defTabSz="914400"/>
              <a:r>
                <a:rPr lang="fr-FR" sz="1200">
                  <a:solidFill>
                    <a:srgbClr val="FFFFFF"/>
                  </a:solidFill>
                  <a:ea typeface="ＭＳ Ｐゴシック" charset="-128"/>
                </a:rPr>
                <a:t>Années d’</a:t>
              </a:r>
              <a:r>
                <a:rPr lang="fr-FR" altLang="ja-JP" sz="1200">
                  <a:solidFill>
                    <a:srgbClr val="FFFFFF"/>
                  </a:solidFill>
                  <a:ea typeface="ＭＳ Ｐゴシック" charset="-128"/>
                </a:rPr>
                <a:t>exposition</a:t>
              </a:r>
              <a:endParaRPr lang="fr-FR" sz="1200">
                <a:solidFill>
                  <a:srgbClr val="FFFFFF"/>
                </a:solidFill>
                <a:ea typeface="ＭＳ Ｐゴシック" charset="-128"/>
              </a:endParaRPr>
            </a:p>
          </p:txBody>
        </p:sp>
        <p:sp>
          <p:nvSpPr>
            <p:cNvPr id="79951" name="Text Box 436"/>
            <p:cNvSpPr txBox="1">
              <a:spLocks noChangeArrowheads="1"/>
            </p:cNvSpPr>
            <p:nvPr/>
          </p:nvSpPr>
          <p:spPr bwMode="auto">
            <a:xfrm>
              <a:off x="5242965" y="6162675"/>
              <a:ext cx="1342533" cy="400110"/>
            </a:xfrm>
            <a:prstGeom prst="rect">
              <a:avLst/>
            </a:prstGeom>
            <a:noFill/>
            <a:ln w="19050">
              <a:solidFill>
                <a:srgbClr val="FFFF00"/>
              </a:solidFill>
              <a:miter lim="800000"/>
              <a:headEnd/>
              <a:tailEnd/>
            </a:ln>
          </p:spPr>
          <p:txBody>
            <a:bodyPr wrap="none">
              <a:spAutoFit/>
            </a:bodyPr>
            <a:lstStyle/>
            <a:p>
              <a:pPr algn="ctr" defTabSz="914400"/>
              <a:r>
                <a:rPr lang="fr-FR" sz="1000">
                  <a:solidFill>
                    <a:srgbClr val="FFFFFF"/>
                  </a:solidFill>
                  <a:ea typeface="ＭＳ Ｐゴシック" charset="-128"/>
                </a:rPr>
                <a:t>ATV avec ou sans RTV</a:t>
              </a:r>
            </a:p>
            <a:p>
              <a:pPr algn="ctr" defTabSz="914400"/>
              <a:r>
                <a:rPr lang="fr-FR" sz="1000">
                  <a:solidFill>
                    <a:srgbClr val="FFFFFF"/>
                  </a:solidFill>
                  <a:ea typeface="ＭＳ Ｐゴシック" charset="-128"/>
                </a:rPr>
                <a:t>37 005 a-p</a:t>
              </a:r>
            </a:p>
          </p:txBody>
        </p:sp>
        <p:sp>
          <p:nvSpPr>
            <p:cNvPr id="79952" name="Text Box 437"/>
            <p:cNvSpPr txBox="1">
              <a:spLocks noChangeArrowheads="1"/>
            </p:cNvSpPr>
            <p:nvPr/>
          </p:nvSpPr>
          <p:spPr bwMode="auto">
            <a:xfrm>
              <a:off x="6796421" y="6162675"/>
              <a:ext cx="704181" cy="400110"/>
            </a:xfrm>
            <a:prstGeom prst="rect">
              <a:avLst/>
            </a:prstGeom>
            <a:noFill/>
            <a:ln w="19050">
              <a:solidFill>
                <a:srgbClr val="00B050"/>
              </a:solidFill>
              <a:miter lim="800000"/>
              <a:headEnd/>
              <a:tailEnd/>
            </a:ln>
          </p:spPr>
          <p:txBody>
            <a:bodyPr wrap="none">
              <a:spAutoFit/>
            </a:bodyPr>
            <a:lstStyle/>
            <a:p>
              <a:pPr algn="ctr" defTabSz="914400"/>
              <a:r>
                <a:rPr lang="fr-FR" sz="1000">
                  <a:solidFill>
                    <a:srgbClr val="FFFFFF"/>
                  </a:solidFill>
                  <a:ea typeface="ＭＳ Ｐゴシック" charset="-128"/>
                </a:rPr>
                <a:t>ATV/r</a:t>
              </a:r>
            </a:p>
            <a:p>
              <a:pPr algn="ctr" defTabSz="914400"/>
              <a:r>
                <a:rPr lang="fr-FR" sz="1000">
                  <a:solidFill>
                    <a:srgbClr val="FFFFFF"/>
                  </a:solidFill>
                  <a:ea typeface="ＭＳ Ｐゴシック" charset="-128"/>
                </a:rPr>
                <a:t>31 232 a-p</a:t>
              </a:r>
            </a:p>
          </p:txBody>
        </p:sp>
        <p:sp>
          <p:nvSpPr>
            <p:cNvPr id="79953" name="Text Box 438"/>
            <p:cNvSpPr txBox="1">
              <a:spLocks noChangeArrowheads="1"/>
            </p:cNvSpPr>
            <p:nvPr/>
          </p:nvSpPr>
          <p:spPr bwMode="auto">
            <a:xfrm>
              <a:off x="7693487" y="6162675"/>
              <a:ext cx="915065" cy="400110"/>
            </a:xfrm>
            <a:prstGeom prst="rect">
              <a:avLst/>
            </a:prstGeom>
            <a:noFill/>
            <a:ln w="19050">
              <a:solidFill>
                <a:schemeClr val="accent1"/>
              </a:solidFill>
              <a:miter lim="800000"/>
              <a:headEnd/>
              <a:tailEnd/>
            </a:ln>
          </p:spPr>
          <p:txBody>
            <a:bodyPr wrap="none">
              <a:spAutoFit/>
            </a:bodyPr>
            <a:lstStyle/>
            <a:p>
              <a:pPr algn="ctr" defTabSz="914400"/>
              <a:r>
                <a:rPr lang="fr-FR" sz="1000">
                  <a:solidFill>
                    <a:srgbClr val="FFFFFF"/>
                  </a:solidFill>
                  <a:ea typeface="ＭＳ Ｐゴシック" charset="-128"/>
                </a:rPr>
                <a:t>ATV sans RTV</a:t>
              </a:r>
            </a:p>
            <a:p>
              <a:pPr algn="ctr" defTabSz="914400"/>
              <a:r>
                <a:rPr lang="fr-FR" sz="1000">
                  <a:solidFill>
                    <a:srgbClr val="FFFFFF"/>
                  </a:solidFill>
                  <a:ea typeface="ＭＳ Ｐゴシック" charset="-128"/>
                </a:rPr>
                <a:t>9 611 a-p</a:t>
              </a:r>
            </a:p>
          </p:txBody>
        </p:sp>
        <p:sp>
          <p:nvSpPr>
            <p:cNvPr id="79954" name="Freeform 440"/>
            <p:cNvSpPr>
              <a:spLocks/>
            </p:cNvSpPr>
            <p:nvPr/>
          </p:nvSpPr>
          <p:spPr bwMode="auto">
            <a:xfrm>
              <a:off x="5803900" y="3762375"/>
              <a:ext cx="2733675" cy="1800225"/>
            </a:xfrm>
            <a:custGeom>
              <a:avLst/>
              <a:gdLst>
                <a:gd name="T0" fmla="*/ 0 w 1722"/>
                <a:gd name="T1" fmla="*/ 0 h 1134"/>
                <a:gd name="T2" fmla="*/ 0 w 1722"/>
                <a:gd name="T3" fmla="*/ 2147483647 h 1134"/>
                <a:gd name="T4" fmla="*/ 2147483647 w 1722"/>
                <a:gd name="T5" fmla="*/ 2147483647 h 1134"/>
                <a:gd name="T6" fmla="*/ 0 60000 65536"/>
                <a:gd name="T7" fmla="*/ 0 60000 65536"/>
                <a:gd name="T8" fmla="*/ 0 60000 65536"/>
                <a:gd name="T9" fmla="*/ 0 w 1722"/>
                <a:gd name="T10" fmla="*/ 0 h 1134"/>
                <a:gd name="T11" fmla="*/ 1722 w 1722"/>
                <a:gd name="T12" fmla="*/ 1134 h 1134"/>
              </a:gdLst>
              <a:ahLst/>
              <a:cxnLst>
                <a:cxn ang="T6">
                  <a:pos x="T0" y="T1"/>
                </a:cxn>
                <a:cxn ang="T7">
                  <a:pos x="T2" y="T3"/>
                </a:cxn>
                <a:cxn ang="T8">
                  <a:pos x="T4" y="T5"/>
                </a:cxn>
              </a:cxnLst>
              <a:rect l="T9" t="T10" r="T11" b="T12"/>
              <a:pathLst>
                <a:path w="1722" h="1134">
                  <a:moveTo>
                    <a:pt x="0" y="0"/>
                  </a:moveTo>
                  <a:lnTo>
                    <a:pt x="0" y="1134"/>
                  </a:lnTo>
                  <a:lnTo>
                    <a:pt x="1722" y="1134"/>
                  </a:lnTo>
                </a:path>
              </a:pathLst>
            </a:custGeom>
            <a:noFill/>
            <a:ln w="19050">
              <a:solidFill>
                <a:schemeClr val="accent1"/>
              </a:solidFill>
              <a:round/>
              <a:headEnd/>
              <a:tailEnd/>
            </a:ln>
          </p:spPr>
          <p:txBody>
            <a:bodyPr/>
            <a:lstStyle/>
            <a:p>
              <a:endParaRPr lang="fr-FR"/>
            </a:p>
          </p:txBody>
        </p:sp>
        <p:sp>
          <p:nvSpPr>
            <p:cNvPr id="115797" name="Rectangle 2"/>
            <p:cNvSpPr>
              <a:spLocks noChangeArrowheads="1"/>
            </p:cNvSpPr>
            <p:nvPr/>
          </p:nvSpPr>
          <p:spPr bwMode="auto">
            <a:xfrm>
              <a:off x="6891414" y="3705226"/>
              <a:ext cx="574261" cy="33814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p>
              <a:pPr algn="ctr" defTabSz="914400">
                <a:defRPr/>
              </a:pPr>
              <a:r>
                <a:rPr lang="fr-FR" sz="1600">
                  <a:solidFill>
                    <a:srgbClr val="FFFF66"/>
                  </a:solidFill>
                  <a:latin typeface="+mn-lt"/>
                </a:rPr>
                <a:t>AVC </a:t>
              </a:r>
              <a:endParaRPr lang="fr-FR" sz="2000">
                <a:solidFill>
                  <a:srgbClr val="FFFFFF"/>
                </a:solidFill>
                <a:latin typeface="+mn-lt"/>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_0136.jpg"/>
          <p:cNvPicPr>
            <a:picLocks noChangeAspect="1"/>
          </p:cNvPicPr>
          <p:nvPr/>
        </p:nvPicPr>
        <p:blipFill rotWithShape="1">
          <a:blip r:embed="rId2"/>
          <a:srcRect/>
          <a:stretch/>
        </p:blipFill>
        <p:spPr>
          <a:xfrm>
            <a:off x="420688" y="990600"/>
            <a:ext cx="9372600" cy="5711825"/>
          </a:xfrm>
          <a:prstGeom prst="rect">
            <a:avLst/>
          </a:prstGeom>
          <a:effectLst>
            <a:outerShdw blurRad="50800" dist="38100" dir="18900000" algn="bl" rotWithShape="0">
              <a:prstClr val="black">
                <a:alpha val="40000"/>
              </a:prstClr>
            </a:outerShdw>
          </a:effectLst>
        </p:spPr>
      </p:pic>
      <p:sp>
        <p:nvSpPr>
          <p:cNvPr id="40962" name="ZoneTexte 4"/>
          <p:cNvSpPr txBox="1">
            <a:spLocks noChangeArrowheads="1"/>
          </p:cNvSpPr>
          <p:nvPr/>
        </p:nvSpPr>
        <p:spPr bwMode="auto">
          <a:xfrm>
            <a:off x="1141413" y="344488"/>
            <a:ext cx="7912100" cy="646112"/>
          </a:xfrm>
          <a:prstGeom prst="rect">
            <a:avLst/>
          </a:prstGeom>
          <a:noFill/>
          <a:ln w="9525">
            <a:noFill/>
            <a:miter lim="800000"/>
            <a:headEnd/>
            <a:tailEnd/>
          </a:ln>
        </p:spPr>
        <p:txBody>
          <a:bodyPr>
            <a:spAutoFit/>
          </a:bodyPr>
          <a:lstStyle/>
          <a:p>
            <a:pPr algn="ctr"/>
            <a:r>
              <a:rPr lang="fr-FR" sz="3600">
                <a:cs typeface="Arial" charset="0"/>
              </a:rPr>
              <a:t>Sait-on vraiment où l’on va ?</a:t>
            </a:r>
          </a:p>
        </p:txBody>
      </p:sp>
      <p:pic>
        <p:nvPicPr>
          <p:cNvPr id="4099" name="Picture 3"/>
          <p:cNvPicPr>
            <a:picLocks noChangeAspect="1" noChangeArrowheads="1"/>
          </p:cNvPicPr>
          <p:nvPr/>
        </p:nvPicPr>
        <p:blipFill rotWithShape="1">
          <a:blip r:embed="rId3" cstate="screen">
            <a:extLst>
              <a:ext uri="{28A0092B-C50C-407E-A947-70E740481C1C}"/>
            </a:extLst>
          </a:blip>
          <a:srcRect/>
          <a:stretch/>
        </p:blipFill>
        <p:spPr bwMode="auto">
          <a:xfrm>
            <a:off x="4809926" y="3521656"/>
            <a:ext cx="578258" cy="563711"/>
          </a:xfrm>
          <a:prstGeom prst="ellipse">
            <a:avLst/>
          </a:prstGeom>
          <a:noFill/>
          <a:ln>
            <a:noFill/>
          </a:ln>
          <a:effectLst/>
          <a:extLst>
            <a:ext uri="{909E8E84-426E-40dd-AFC4-6F175D3DCCD1}"/>
            <a:ext uri="{91240B29-F687-4f45-9708-019B960494DF}"/>
            <a:ext uri="{AF507438-7753-43e0-B8FC-AC1667EBCBE1}"/>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19075" y="115888"/>
            <a:ext cx="9823450" cy="936625"/>
          </a:xfrm>
        </p:spPr>
        <p:txBody>
          <a:bodyPr/>
          <a:lstStyle/>
          <a:p>
            <a:pPr>
              <a:defRPr/>
            </a:pPr>
            <a:r>
              <a:rPr lang="fr-FR" sz="1800" dirty="0" smtClean="0">
                <a:ea typeface="ＭＳ Ｐゴシック" pitchFamily="34" charset="-128"/>
              </a:rPr>
              <a:t>ETUDE EN DOUBLE INSSU DE L’EFFET DE LA METFORMINE DANS LE SYNDROME METABOLIQUE : blocage de la progression du score de calcification coronaire</a:t>
            </a:r>
          </a:p>
        </p:txBody>
      </p:sp>
      <p:sp>
        <p:nvSpPr>
          <p:cNvPr id="81922"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Fitch K - USA, CROI 2012, Abs. 119</a:t>
            </a:r>
          </a:p>
        </p:txBody>
      </p:sp>
      <p:sp>
        <p:nvSpPr>
          <p:cNvPr id="130052" name="ZoneTexte 5"/>
          <p:cNvSpPr txBox="1">
            <a:spLocks noChangeArrowheads="1"/>
          </p:cNvSpPr>
          <p:nvPr/>
        </p:nvSpPr>
        <p:spPr bwMode="auto">
          <a:xfrm>
            <a:off x="1457325" y="1243013"/>
            <a:ext cx="2987675" cy="338137"/>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defTabSz="914400" eaLnBrk="1" hangingPunct="1">
              <a:defRPr/>
            </a:pPr>
            <a:r>
              <a:rPr lang="fr-FR" sz="1600" smtClean="0">
                <a:solidFill>
                  <a:srgbClr val="FFFF66"/>
                </a:solidFill>
              </a:rPr>
              <a:t>Evolution du CAC score à M12</a:t>
            </a:r>
          </a:p>
        </p:txBody>
      </p:sp>
      <p:sp>
        <p:nvSpPr>
          <p:cNvPr id="130053" name="ZoneTexte 8"/>
          <p:cNvSpPr txBox="1">
            <a:spLocks noChangeArrowheads="1"/>
          </p:cNvSpPr>
          <p:nvPr/>
        </p:nvSpPr>
        <p:spPr bwMode="auto">
          <a:xfrm>
            <a:off x="5910263" y="1243013"/>
            <a:ext cx="4002087" cy="58102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algn="ctr" defTabSz="914400" eaLnBrk="1" hangingPunct="1">
              <a:defRPr/>
            </a:pPr>
            <a:r>
              <a:rPr lang="fr-FR" sz="1600" smtClean="0">
                <a:solidFill>
                  <a:srgbClr val="FFFF66"/>
                </a:solidFill>
              </a:rPr>
              <a:t>Evolution du volume </a:t>
            </a:r>
            <a:br>
              <a:rPr lang="fr-FR" sz="1600" smtClean="0">
                <a:solidFill>
                  <a:srgbClr val="FFFF66"/>
                </a:solidFill>
              </a:rPr>
            </a:br>
            <a:r>
              <a:rPr lang="fr-FR" sz="1600" smtClean="0">
                <a:solidFill>
                  <a:srgbClr val="FFFF66"/>
                </a:solidFill>
              </a:rPr>
              <a:t>des plaques calcifiées (mm</a:t>
            </a:r>
            <a:r>
              <a:rPr lang="fr-FR" sz="1600" baseline="30000" smtClean="0">
                <a:solidFill>
                  <a:srgbClr val="FFFF66"/>
                </a:solidFill>
              </a:rPr>
              <a:t>3</a:t>
            </a:r>
            <a:r>
              <a:rPr lang="fr-FR" sz="1600" smtClean="0">
                <a:solidFill>
                  <a:srgbClr val="FFFF66"/>
                </a:solidFill>
              </a:rPr>
              <a:t>) à M12</a:t>
            </a:r>
          </a:p>
        </p:txBody>
      </p:sp>
      <p:sp>
        <p:nvSpPr>
          <p:cNvPr id="130054" name="ZoneTexte 9"/>
          <p:cNvSpPr txBox="1">
            <a:spLocks noChangeArrowheads="1"/>
          </p:cNvSpPr>
          <p:nvPr/>
        </p:nvSpPr>
        <p:spPr bwMode="auto">
          <a:xfrm>
            <a:off x="96838" y="4037013"/>
            <a:ext cx="2987675" cy="338137"/>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defTabSz="914400" eaLnBrk="1" hangingPunct="1">
              <a:defRPr/>
            </a:pPr>
            <a:r>
              <a:rPr lang="fr-FR" sz="1600" dirty="0" smtClean="0">
                <a:solidFill>
                  <a:srgbClr val="FFFF66"/>
                </a:solidFill>
              </a:rPr>
              <a:t>Evolution du CAC score à M12</a:t>
            </a:r>
          </a:p>
        </p:txBody>
      </p:sp>
      <p:sp>
        <p:nvSpPr>
          <p:cNvPr id="81926" name="Espace réservé du contenu 7"/>
          <p:cNvSpPr>
            <a:spLocks noGrp="1"/>
          </p:cNvSpPr>
          <p:nvPr>
            <p:ph idx="1"/>
          </p:nvPr>
        </p:nvSpPr>
        <p:spPr>
          <a:xfrm>
            <a:off x="4999038" y="5003800"/>
            <a:ext cx="5030787" cy="1687513"/>
          </a:xfrm>
        </p:spPr>
        <p:txBody>
          <a:bodyPr/>
          <a:lstStyle/>
          <a:p>
            <a:r>
              <a:rPr lang="fr-FR" sz="1800" smtClean="0">
                <a:ea typeface="ＭＳ Ｐゴシック" charset="-128"/>
              </a:rPr>
              <a:t>Par ailleurs, </a:t>
            </a:r>
            <a:r>
              <a:rPr lang="fr-FR" sz="1600" smtClean="0">
                <a:ea typeface="ＭＳ Ｐゴシック" charset="-128"/>
              </a:rPr>
              <a:t>la metformine améliore significativement :</a:t>
            </a:r>
          </a:p>
          <a:p>
            <a:pPr lvl="1"/>
            <a:r>
              <a:rPr lang="fr-FR" sz="1600" smtClean="0">
                <a:ea typeface="ＭＳ Ｐゴシック" charset="-128"/>
              </a:rPr>
              <a:t>HOMA-IR</a:t>
            </a:r>
          </a:p>
          <a:p>
            <a:pPr lvl="1"/>
            <a:r>
              <a:rPr lang="fr-FR" sz="1600" smtClean="0">
                <a:ea typeface="ＭＳ Ｐゴシック" charset="-128"/>
              </a:rPr>
              <a:t>HDL-c, CRPus</a:t>
            </a:r>
          </a:p>
          <a:p>
            <a:pPr lvl="1"/>
            <a:r>
              <a:rPr lang="fr-FR" sz="1600" smtClean="0">
                <a:ea typeface="ＭＳ Ｐゴシック" charset="-128"/>
              </a:rPr>
              <a:t>capacités physiques</a:t>
            </a:r>
          </a:p>
          <a:p>
            <a:endParaRPr lang="fr-FR" sz="1800" smtClean="0">
              <a:ea typeface="ＭＳ Ｐゴシック" charset="-128"/>
            </a:endParaRPr>
          </a:p>
        </p:txBody>
      </p:sp>
      <p:grpSp>
        <p:nvGrpSpPr>
          <p:cNvPr id="81927" name="Grouper 1"/>
          <p:cNvGrpSpPr>
            <a:grpSpLocks/>
          </p:cNvGrpSpPr>
          <p:nvPr/>
        </p:nvGrpSpPr>
        <p:grpSpPr bwMode="auto">
          <a:xfrm>
            <a:off x="666750" y="1344613"/>
            <a:ext cx="4268788" cy="2252662"/>
            <a:chOff x="878304" y="1679575"/>
            <a:chExt cx="3122196" cy="1692142"/>
          </a:xfrm>
        </p:grpSpPr>
        <p:cxnSp>
          <p:nvCxnSpPr>
            <p:cNvPr id="82004" name="Connecteur droit 15"/>
            <p:cNvCxnSpPr>
              <a:cxnSpLocks noChangeShapeType="1"/>
            </p:cNvCxnSpPr>
            <p:nvPr/>
          </p:nvCxnSpPr>
          <p:spPr bwMode="auto">
            <a:xfrm>
              <a:off x="1193800" y="1816100"/>
              <a:ext cx="0" cy="1309688"/>
            </a:xfrm>
            <a:prstGeom prst="line">
              <a:avLst/>
            </a:prstGeom>
            <a:noFill/>
            <a:ln w="9525">
              <a:solidFill>
                <a:schemeClr val="bg1"/>
              </a:solidFill>
              <a:round/>
              <a:headEnd/>
              <a:tailEnd/>
            </a:ln>
          </p:spPr>
        </p:cxnSp>
        <p:cxnSp>
          <p:nvCxnSpPr>
            <p:cNvPr id="82005" name="Connecteur droit 17"/>
            <p:cNvCxnSpPr>
              <a:cxnSpLocks noChangeShapeType="1"/>
            </p:cNvCxnSpPr>
            <p:nvPr/>
          </p:nvCxnSpPr>
          <p:spPr bwMode="auto">
            <a:xfrm>
              <a:off x="1149350" y="2857500"/>
              <a:ext cx="2851150" cy="0"/>
            </a:xfrm>
            <a:prstGeom prst="line">
              <a:avLst/>
            </a:prstGeom>
            <a:noFill/>
            <a:ln w="9525">
              <a:solidFill>
                <a:schemeClr val="bg1"/>
              </a:solidFill>
              <a:round/>
              <a:headEnd/>
              <a:tailEnd/>
            </a:ln>
          </p:spPr>
        </p:cxnSp>
        <p:sp>
          <p:nvSpPr>
            <p:cNvPr id="82006" name="Rectangle 18"/>
            <p:cNvSpPr>
              <a:spLocks noChangeArrowheads="1"/>
            </p:cNvSpPr>
            <p:nvPr/>
          </p:nvSpPr>
          <p:spPr bwMode="auto">
            <a:xfrm>
              <a:off x="1403350" y="2292350"/>
              <a:ext cx="311150" cy="565150"/>
            </a:xfrm>
            <a:prstGeom prst="rect">
              <a:avLst/>
            </a:prstGeom>
            <a:solidFill>
              <a:srgbClr val="FFC000"/>
            </a:solidFill>
            <a:ln w="9525">
              <a:noFill/>
              <a:miter lim="800000"/>
              <a:headEnd/>
              <a:tailEnd/>
            </a:ln>
          </p:spPr>
          <p:txBody>
            <a:bodyPr/>
            <a:lstStyle/>
            <a:p>
              <a:pPr defTabSz="914400"/>
              <a:endParaRPr lang="fr-FR" sz="3200">
                <a:solidFill>
                  <a:srgbClr val="FFFFFF"/>
                </a:solidFill>
              </a:endParaRPr>
            </a:p>
          </p:txBody>
        </p:sp>
        <p:sp>
          <p:nvSpPr>
            <p:cNvPr id="82007" name="Rectangle 19"/>
            <p:cNvSpPr>
              <a:spLocks noChangeArrowheads="1"/>
            </p:cNvSpPr>
            <p:nvPr/>
          </p:nvSpPr>
          <p:spPr bwMode="auto">
            <a:xfrm>
              <a:off x="2114550" y="2616200"/>
              <a:ext cx="311150" cy="241300"/>
            </a:xfrm>
            <a:prstGeom prst="rect">
              <a:avLst/>
            </a:prstGeom>
            <a:solidFill>
              <a:srgbClr val="00C000"/>
            </a:solidFill>
            <a:ln w="9525">
              <a:noFill/>
              <a:miter lim="800000"/>
              <a:headEnd/>
              <a:tailEnd/>
            </a:ln>
          </p:spPr>
          <p:txBody>
            <a:bodyPr/>
            <a:lstStyle/>
            <a:p>
              <a:pPr defTabSz="914400"/>
              <a:endParaRPr lang="fr-FR" sz="3200">
                <a:solidFill>
                  <a:srgbClr val="FFFFFF"/>
                </a:solidFill>
              </a:endParaRPr>
            </a:p>
          </p:txBody>
        </p:sp>
        <p:sp>
          <p:nvSpPr>
            <p:cNvPr id="82008" name="Rectangle 20"/>
            <p:cNvSpPr>
              <a:spLocks noChangeArrowheads="1"/>
            </p:cNvSpPr>
            <p:nvPr/>
          </p:nvSpPr>
          <p:spPr bwMode="auto">
            <a:xfrm>
              <a:off x="3533775" y="2867025"/>
              <a:ext cx="311150" cy="46038"/>
            </a:xfrm>
            <a:prstGeom prst="rect">
              <a:avLst/>
            </a:prstGeom>
            <a:solidFill>
              <a:srgbClr val="FF3399"/>
            </a:solidFill>
            <a:ln w="9525">
              <a:noFill/>
              <a:miter lim="800000"/>
              <a:headEnd/>
              <a:tailEnd/>
            </a:ln>
          </p:spPr>
          <p:txBody>
            <a:bodyPr/>
            <a:lstStyle/>
            <a:p>
              <a:pPr defTabSz="914400"/>
              <a:endParaRPr lang="fr-FR" sz="3200">
                <a:solidFill>
                  <a:srgbClr val="FFFFFF"/>
                </a:solidFill>
              </a:endParaRPr>
            </a:p>
          </p:txBody>
        </p:sp>
        <p:cxnSp>
          <p:nvCxnSpPr>
            <p:cNvPr id="82009" name="Connecteur droit 23"/>
            <p:cNvCxnSpPr>
              <a:cxnSpLocks noChangeShapeType="1"/>
            </p:cNvCxnSpPr>
            <p:nvPr/>
          </p:nvCxnSpPr>
          <p:spPr bwMode="auto">
            <a:xfrm>
              <a:off x="1562100" y="1905000"/>
              <a:ext cx="0" cy="387350"/>
            </a:xfrm>
            <a:prstGeom prst="line">
              <a:avLst/>
            </a:prstGeom>
            <a:noFill/>
            <a:ln w="9525">
              <a:solidFill>
                <a:schemeClr val="bg1"/>
              </a:solidFill>
              <a:round/>
              <a:headEnd/>
              <a:tailEnd/>
            </a:ln>
          </p:spPr>
        </p:cxnSp>
        <p:cxnSp>
          <p:nvCxnSpPr>
            <p:cNvPr id="82010" name="Connecteur droit 37"/>
            <p:cNvCxnSpPr>
              <a:cxnSpLocks noChangeShapeType="1"/>
            </p:cNvCxnSpPr>
            <p:nvPr/>
          </p:nvCxnSpPr>
          <p:spPr bwMode="auto">
            <a:xfrm>
              <a:off x="1530350" y="1900238"/>
              <a:ext cx="63500" cy="0"/>
            </a:xfrm>
            <a:prstGeom prst="line">
              <a:avLst/>
            </a:prstGeom>
            <a:noFill/>
            <a:ln w="9525">
              <a:solidFill>
                <a:schemeClr val="bg1"/>
              </a:solidFill>
              <a:round/>
              <a:headEnd/>
              <a:tailEnd/>
            </a:ln>
          </p:spPr>
        </p:cxnSp>
        <p:cxnSp>
          <p:nvCxnSpPr>
            <p:cNvPr id="82011" name="Connecteur droit 38"/>
            <p:cNvCxnSpPr>
              <a:cxnSpLocks noChangeShapeType="1"/>
            </p:cNvCxnSpPr>
            <p:nvPr/>
          </p:nvCxnSpPr>
          <p:spPr bwMode="auto">
            <a:xfrm>
              <a:off x="1136650" y="1817688"/>
              <a:ext cx="63500" cy="0"/>
            </a:xfrm>
            <a:prstGeom prst="line">
              <a:avLst/>
            </a:prstGeom>
            <a:noFill/>
            <a:ln w="9525">
              <a:solidFill>
                <a:schemeClr val="bg1"/>
              </a:solidFill>
              <a:round/>
              <a:headEnd/>
              <a:tailEnd/>
            </a:ln>
          </p:spPr>
        </p:cxnSp>
        <p:cxnSp>
          <p:nvCxnSpPr>
            <p:cNvPr id="82012" name="Connecteur droit 39"/>
            <p:cNvCxnSpPr>
              <a:cxnSpLocks noChangeShapeType="1"/>
            </p:cNvCxnSpPr>
            <p:nvPr/>
          </p:nvCxnSpPr>
          <p:spPr bwMode="auto">
            <a:xfrm>
              <a:off x="1130300" y="2065338"/>
              <a:ext cx="63500" cy="0"/>
            </a:xfrm>
            <a:prstGeom prst="line">
              <a:avLst/>
            </a:prstGeom>
            <a:noFill/>
            <a:ln w="9525">
              <a:solidFill>
                <a:schemeClr val="bg1"/>
              </a:solidFill>
              <a:round/>
              <a:headEnd/>
              <a:tailEnd/>
            </a:ln>
          </p:spPr>
        </p:cxnSp>
        <p:cxnSp>
          <p:nvCxnSpPr>
            <p:cNvPr id="82013" name="Connecteur droit 40"/>
            <p:cNvCxnSpPr>
              <a:cxnSpLocks noChangeShapeType="1"/>
            </p:cNvCxnSpPr>
            <p:nvPr/>
          </p:nvCxnSpPr>
          <p:spPr bwMode="auto">
            <a:xfrm>
              <a:off x="1123950" y="2332038"/>
              <a:ext cx="63500" cy="0"/>
            </a:xfrm>
            <a:prstGeom prst="line">
              <a:avLst/>
            </a:prstGeom>
            <a:noFill/>
            <a:ln w="9525">
              <a:solidFill>
                <a:schemeClr val="bg1"/>
              </a:solidFill>
              <a:round/>
              <a:headEnd/>
              <a:tailEnd/>
            </a:ln>
          </p:spPr>
        </p:cxnSp>
        <p:cxnSp>
          <p:nvCxnSpPr>
            <p:cNvPr id="82014" name="Connecteur droit 41"/>
            <p:cNvCxnSpPr>
              <a:cxnSpLocks noChangeShapeType="1"/>
            </p:cNvCxnSpPr>
            <p:nvPr/>
          </p:nvCxnSpPr>
          <p:spPr bwMode="auto">
            <a:xfrm>
              <a:off x="1117600" y="2611438"/>
              <a:ext cx="63500" cy="0"/>
            </a:xfrm>
            <a:prstGeom prst="line">
              <a:avLst/>
            </a:prstGeom>
            <a:noFill/>
            <a:ln w="9525">
              <a:solidFill>
                <a:schemeClr val="bg1"/>
              </a:solidFill>
              <a:round/>
              <a:headEnd/>
              <a:tailEnd/>
            </a:ln>
          </p:spPr>
        </p:cxnSp>
        <p:cxnSp>
          <p:nvCxnSpPr>
            <p:cNvPr id="82015" name="Connecteur droit 42"/>
            <p:cNvCxnSpPr>
              <a:cxnSpLocks noChangeShapeType="1"/>
            </p:cNvCxnSpPr>
            <p:nvPr/>
          </p:nvCxnSpPr>
          <p:spPr bwMode="auto">
            <a:xfrm>
              <a:off x="1136650" y="3125788"/>
              <a:ext cx="63500" cy="0"/>
            </a:xfrm>
            <a:prstGeom prst="line">
              <a:avLst/>
            </a:prstGeom>
            <a:noFill/>
            <a:ln w="9525">
              <a:solidFill>
                <a:schemeClr val="bg1"/>
              </a:solidFill>
              <a:round/>
              <a:headEnd/>
              <a:tailEnd/>
            </a:ln>
          </p:spPr>
        </p:cxnSp>
        <p:cxnSp>
          <p:nvCxnSpPr>
            <p:cNvPr id="82016" name="Connecteur droit 44"/>
            <p:cNvCxnSpPr>
              <a:cxnSpLocks noChangeShapeType="1"/>
            </p:cNvCxnSpPr>
            <p:nvPr/>
          </p:nvCxnSpPr>
          <p:spPr bwMode="auto">
            <a:xfrm>
              <a:off x="2241550" y="2516188"/>
              <a:ext cx="63500" cy="0"/>
            </a:xfrm>
            <a:prstGeom prst="line">
              <a:avLst/>
            </a:prstGeom>
            <a:noFill/>
            <a:ln w="9525">
              <a:solidFill>
                <a:schemeClr val="bg1"/>
              </a:solidFill>
              <a:round/>
              <a:headEnd/>
              <a:tailEnd/>
            </a:ln>
          </p:spPr>
        </p:cxnSp>
        <p:cxnSp>
          <p:nvCxnSpPr>
            <p:cNvPr id="82017" name="Connecteur droit 45"/>
            <p:cNvCxnSpPr>
              <a:cxnSpLocks noChangeShapeType="1"/>
            </p:cNvCxnSpPr>
            <p:nvPr/>
          </p:nvCxnSpPr>
          <p:spPr bwMode="auto">
            <a:xfrm>
              <a:off x="2946400" y="2827338"/>
              <a:ext cx="63500" cy="0"/>
            </a:xfrm>
            <a:prstGeom prst="line">
              <a:avLst/>
            </a:prstGeom>
            <a:noFill/>
            <a:ln w="9525">
              <a:solidFill>
                <a:schemeClr val="bg1"/>
              </a:solidFill>
              <a:round/>
              <a:headEnd/>
              <a:tailEnd/>
            </a:ln>
          </p:spPr>
        </p:cxnSp>
        <p:cxnSp>
          <p:nvCxnSpPr>
            <p:cNvPr id="82018" name="Connecteur droit 46"/>
            <p:cNvCxnSpPr>
              <a:cxnSpLocks noChangeShapeType="1"/>
            </p:cNvCxnSpPr>
            <p:nvPr/>
          </p:nvCxnSpPr>
          <p:spPr bwMode="auto">
            <a:xfrm>
              <a:off x="3644900" y="2992438"/>
              <a:ext cx="63500" cy="0"/>
            </a:xfrm>
            <a:prstGeom prst="line">
              <a:avLst/>
            </a:prstGeom>
            <a:noFill/>
            <a:ln w="9525">
              <a:solidFill>
                <a:schemeClr val="bg1"/>
              </a:solidFill>
              <a:round/>
              <a:headEnd/>
              <a:tailEnd/>
            </a:ln>
          </p:spPr>
        </p:cxnSp>
        <p:cxnSp>
          <p:nvCxnSpPr>
            <p:cNvPr id="82019" name="Connecteur droit 47"/>
            <p:cNvCxnSpPr>
              <a:cxnSpLocks noChangeShapeType="1"/>
            </p:cNvCxnSpPr>
            <p:nvPr/>
          </p:nvCxnSpPr>
          <p:spPr bwMode="auto">
            <a:xfrm flipH="1">
              <a:off x="2270125" y="2525713"/>
              <a:ext cx="3175" cy="90487"/>
            </a:xfrm>
            <a:prstGeom prst="line">
              <a:avLst/>
            </a:prstGeom>
            <a:noFill/>
            <a:ln w="9525">
              <a:solidFill>
                <a:schemeClr val="bg1"/>
              </a:solidFill>
              <a:round/>
              <a:headEnd/>
              <a:tailEnd/>
            </a:ln>
          </p:spPr>
        </p:cxnSp>
        <p:cxnSp>
          <p:nvCxnSpPr>
            <p:cNvPr id="82020" name="Connecteur droit 49"/>
            <p:cNvCxnSpPr>
              <a:cxnSpLocks noChangeShapeType="1"/>
            </p:cNvCxnSpPr>
            <p:nvPr/>
          </p:nvCxnSpPr>
          <p:spPr bwMode="auto">
            <a:xfrm flipH="1">
              <a:off x="3673475" y="2906713"/>
              <a:ext cx="3175" cy="90487"/>
            </a:xfrm>
            <a:prstGeom prst="line">
              <a:avLst/>
            </a:prstGeom>
            <a:noFill/>
            <a:ln w="9525">
              <a:solidFill>
                <a:schemeClr val="bg1"/>
              </a:solidFill>
              <a:round/>
              <a:headEnd/>
              <a:tailEnd/>
            </a:ln>
          </p:spPr>
        </p:cxnSp>
        <p:sp>
          <p:nvSpPr>
            <p:cNvPr id="3" name="ZoneTexte 51"/>
            <p:cNvSpPr txBox="1">
              <a:spLocks noChangeArrowheads="1"/>
            </p:cNvSpPr>
            <p:nvPr/>
          </p:nvSpPr>
          <p:spPr bwMode="auto">
            <a:xfrm>
              <a:off x="1220829" y="3059285"/>
              <a:ext cx="682726" cy="312432"/>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smtClean="0">
                  <a:solidFill>
                    <a:srgbClr val="FFFFFF"/>
                  </a:solidFill>
                </a:rPr>
                <a:t>Placebo </a:t>
              </a:r>
            </a:p>
            <a:p>
              <a:pPr algn="ctr" defTabSz="914400" eaLnBrk="1" hangingPunct="1">
                <a:defRPr/>
              </a:pPr>
              <a:r>
                <a:rPr lang="fr-FR" sz="1050" smtClean="0">
                  <a:solidFill>
                    <a:srgbClr val="FFFFFF"/>
                  </a:solidFill>
                </a:rPr>
                <a:t>Pas de MSV</a:t>
              </a:r>
            </a:p>
          </p:txBody>
        </p:sp>
        <p:sp>
          <p:nvSpPr>
            <p:cNvPr id="4" name="ZoneTexte 52"/>
            <p:cNvSpPr txBox="1">
              <a:spLocks noChangeArrowheads="1"/>
            </p:cNvSpPr>
            <p:nvPr/>
          </p:nvSpPr>
          <p:spPr bwMode="auto">
            <a:xfrm>
              <a:off x="1981348" y="3059285"/>
              <a:ext cx="520172" cy="312432"/>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dirty="0" smtClean="0">
                  <a:solidFill>
                    <a:srgbClr val="FFFFFF"/>
                  </a:solidFill>
                </a:rPr>
                <a:t>Placebo </a:t>
              </a:r>
            </a:p>
            <a:p>
              <a:pPr algn="ctr" defTabSz="914400" eaLnBrk="1" hangingPunct="1">
                <a:defRPr/>
              </a:pPr>
              <a:r>
                <a:rPr lang="fr-FR" sz="1050" dirty="0" smtClean="0">
                  <a:solidFill>
                    <a:srgbClr val="FFFFFF"/>
                  </a:solidFill>
                </a:rPr>
                <a:t>MSV</a:t>
              </a:r>
            </a:p>
          </p:txBody>
        </p:sp>
        <p:sp>
          <p:nvSpPr>
            <p:cNvPr id="5" name="ZoneTexte 53"/>
            <p:cNvSpPr txBox="1">
              <a:spLocks noChangeArrowheads="1"/>
            </p:cNvSpPr>
            <p:nvPr/>
          </p:nvSpPr>
          <p:spPr bwMode="auto">
            <a:xfrm>
              <a:off x="2604859" y="3059285"/>
              <a:ext cx="682726" cy="312432"/>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smtClean="0">
                  <a:solidFill>
                    <a:srgbClr val="FFFFFF"/>
                  </a:solidFill>
                </a:rPr>
                <a:t>Metformine</a:t>
              </a:r>
            </a:p>
            <a:p>
              <a:pPr algn="ctr" defTabSz="914400" eaLnBrk="1" hangingPunct="1">
                <a:defRPr/>
              </a:pPr>
              <a:r>
                <a:rPr lang="fr-FR" sz="1050" smtClean="0">
                  <a:solidFill>
                    <a:srgbClr val="FFFFFF"/>
                  </a:solidFill>
                </a:rPr>
                <a:t>Pas de MSV</a:t>
              </a:r>
            </a:p>
          </p:txBody>
        </p:sp>
        <p:sp>
          <p:nvSpPr>
            <p:cNvPr id="6" name="ZoneTexte 54"/>
            <p:cNvSpPr txBox="1">
              <a:spLocks noChangeArrowheads="1"/>
            </p:cNvSpPr>
            <p:nvPr/>
          </p:nvSpPr>
          <p:spPr bwMode="auto">
            <a:xfrm>
              <a:off x="3368862" y="3059285"/>
              <a:ext cx="628154" cy="312432"/>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smtClean="0">
                  <a:solidFill>
                    <a:srgbClr val="FFFFFF"/>
                  </a:solidFill>
                </a:rPr>
                <a:t>Metformine</a:t>
              </a:r>
            </a:p>
            <a:p>
              <a:pPr algn="ctr" defTabSz="914400" eaLnBrk="1" hangingPunct="1">
                <a:defRPr/>
              </a:pPr>
              <a:r>
                <a:rPr lang="fr-FR" sz="1050" smtClean="0">
                  <a:solidFill>
                    <a:srgbClr val="FFFFFF"/>
                  </a:solidFill>
                </a:rPr>
                <a:t>MSV</a:t>
              </a:r>
            </a:p>
          </p:txBody>
        </p:sp>
        <p:cxnSp>
          <p:nvCxnSpPr>
            <p:cNvPr id="82025" name="Connecteur droit 58"/>
            <p:cNvCxnSpPr>
              <a:cxnSpLocks noChangeShapeType="1"/>
            </p:cNvCxnSpPr>
            <p:nvPr/>
          </p:nvCxnSpPr>
          <p:spPr bwMode="auto">
            <a:xfrm>
              <a:off x="2832100" y="2844800"/>
              <a:ext cx="273050" cy="0"/>
            </a:xfrm>
            <a:prstGeom prst="line">
              <a:avLst/>
            </a:prstGeom>
            <a:noFill/>
            <a:ln w="9525">
              <a:solidFill>
                <a:schemeClr val="tx1"/>
              </a:solidFill>
              <a:round/>
              <a:headEnd/>
              <a:tailEnd/>
            </a:ln>
          </p:spPr>
        </p:cxnSp>
        <p:sp>
          <p:nvSpPr>
            <p:cNvPr id="40989" name="ZoneTexte 59"/>
            <p:cNvSpPr txBox="1">
              <a:spLocks noChangeArrowheads="1"/>
            </p:cNvSpPr>
            <p:nvPr/>
          </p:nvSpPr>
          <p:spPr bwMode="auto">
            <a:xfrm>
              <a:off x="878304" y="3003238"/>
              <a:ext cx="278664" cy="190798"/>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smtClean="0">
                  <a:solidFill>
                    <a:srgbClr val="FFFFFF"/>
                  </a:solidFill>
                </a:rPr>
                <a:t>-20</a:t>
              </a:r>
            </a:p>
          </p:txBody>
        </p:sp>
        <p:sp>
          <p:nvSpPr>
            <p:cNvPr id="7" name="ZoneTexte 60"/>
            <p:cNvSpPr txBox="1">
              <a:spLocks noChangeArrowheads="1"/>
            </p:cNvSpPr>
            <p:nvPr/>
          </p:nvSpPr>
          <p:spPr bwMode="auto">
            <a:xfrm>
              <a:off x="973514" y="2749238"/>
              <a:ext cx="190420" cy="190798"/>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smtClean="0">
                  <a:solidFill>
                    <a:srgbClr val="FFFFFF"/>
                  </a:solidFill>
                </a:rPr>
                <a:t>0</a:t>
              </a:r>
            </a:p>
          </p:txBody>
        </p:sp>
        <p:sp>
          <p:nvSpPr>
            <p:cNvPr id="8" name="ZoneTexte 61"/>
            <p:cNvSpPr txBox="1">
              <a:spLocks noChangeArrowheads="1"/>
            </p:cNvSpPr>
            <p:nvPr/>
          </p:nvSpPr>
          <p:spPr bwMode="auto">
            <a:xfrm>
              <a:off x="914298" y="2482120"/>
              <a:ext cx="244992" cy="190798"/>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smtClean="0">
                  <a:solidFill>
                    <a:srgbClr val="FFFFFF"/>
                  </a:solidFill>
                </a:rPr>
                <a:t>20</a:t>
              </a:r>
            </a:p>
          </p:txBody>
        </p:sp>
        <p:sp>
          <p:nvSpPr>
            <p:cNvPr id="9" name="ZoneTexte 62"/>
            <p:cNvSpPr txBox="1">
              <a:spLocks noChangeArrowheads="1"/>
            </p:cNvSpPr>
            <p:nvPr/>
          </p:nvSpPr>
          <p:spPr bwMode="auto">
            <a:xfrm>
              <a:off x="914298" y="2210232"/>
              <a:ext cx="244992" cy="190798"/>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smtClean="0">
                  <a:solidFill>
                    <a:srgbClr val="FFFFFF"/>
                  </a:solidFill>
                </a:rPr>
                <a:t>40</a:t>
              </a:r>
            </a:p>
          </p:txBody>
        </p:sp>
        <p:sp>
          <p:nvSpPr>
            <p:cNvPr id="10" name="ZoneTexte 63"/>
            <p:cNvSpPr txBox="1">
              <a:spLocks noChangeArrowheads="1"/>
            </p:cNvSpPr>
            <p:nvPr/>
          </p:nvSpPr>
          <p:spPr bwMode="auto">
            <a:xfrm>
              <a:off x="914298" y="1956233"/>
              <a:ext cx="244992" cy="190798"/>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dirty="0" smtClean="0">
                  <a:solidFill>
                    <a:srgbClr val="FFFFFF"/>
                  </a:solidFill>
                </a:rPr>
                <a:t>60</a:t>
              </a:r>
            </a:p>
          </p:txBody>
        </p:sp>
        <p:sp>
          <p:nvSpPr>
            <p:cNvPr id="11" name="ZoneTexte 64"/>
            <p:cNvSpPr txBox="1">
              <a:spLocks noChangeArrowheads="1"/>
            </p:cNvSpPr>
            <p:nvPr/>
          </p:nvSpPr>
          <p:spPr bwMode="auto">
            <a:xfrm>
              <a:off x="914298" y="1679575"/>
              <a:ext cx="244992" cy="190798"/>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dirty="0" smtClean="0">
                  <a:solidFill>
                    <a:srgbClr val="FFFFFF"/>
                  </a:solidFill>
                </a:rPr>
                <a:t>80</a:t>
              </a:r>
            </a:p>
          </p:txBody>
        </p:sp>
      </p:grpSp>
      <p:grpSp>
        <p:nvGrpSpPr>
          <p:cNvPr id="81928" name="Grouper 2"/>
          <p:cNvGrpSpPr>
            <a:grpSpLocks/>
          </p:cNvGrpSpPr>
          <p:nvPr/>
        </p:nvGrpSpPr>
        <p:grpSpPr bwMode="auto">
          <a:xfrm>
            <a:off x="5834063" y="2020888"/>
            <a:ext cx="4306887" cy="2255837"/>
            <a:chOff x="5175497" y="2020888"/>
            <a:chExt cx="3129180" cy="1897552"/>
          </a:xfrm>
        </p:grpSpPr>
        <p:cxnSp>
          <p:nvCxnSpPr>
            <p:cNvPr id="81974" name="Connecteur droit 65"/>
            <p:cNvCxnSpPr>
              <a:cxnSpLocks noChangeShapeType="1"/>
              <a:stCxn id="82001" idx="3"/>
            </p:cNvCxnSpPr>
            <p:nvPr/>
          </p:nvCxnSpPr>
          <p:spPr bwMode="auto">
            <a:xfrm flipH="1">
              <a:off x="5457578" y="2159489"/>
              <a:ext cx="2955" cy="1355725"/>
            </a:xfrm>
            <a:prstGeom prst="line">
              <a:avLst/>
            </a:prstGeom>
            <a:noFill/>
            <a:ln w="9525">
              <a:solidFill>
                <a:schemeClr val="bg1"/>
              </a:solidFill>
              <a:round/>
              <a:headEnd/>
              <a:tailEnd/>
            </a:ln>
          </p:spPr>
        </p:cxnSp>
        <p:cxnSp>
          <p:nvCxnSpPr>
            <p:cNvPr id="81975" name="Connecteur droit 66"/>
            <p:cNvCxnSpPr>
              <a:cxnSpLocks noChangeShapeType="1"/>
            </p:cNvCxnSpPr>
            <p:nvPr/>
          </p:nvCxnSpPr>
          <p:spPr bwMode="auto">
            <a:xfrm>
              <a:off x="5448300" y="3354388"/>
              <a:ext cx="2851150" cy="0"/>
            </a:xfrm>
            <a:prstGeom prst="line">
              <a:avLst/>
            </a:prstGeom>
            <a:noFill/>
            <a:ln w="9525">
              <a:solidFill>
                <a:schemeClr val="bg1"/>
              </a:solidFill>
              <a:round/>
              <a:headEnd/>
              <a:tailEnd/>
            </a:ln>
          </p:spPr>
        </p:cxnSp>
        <p:sp>
          <p:nvSpPr>
            <p:cNvPr id="81976" name="Rectangle 67"/>
            <p:cNvSpPr>
              <a:spLocks noChangeArrowheads="1"/>
            </p:cNvSpPr>
            <p:nvPr/>
          </p:nvSpPr>
          <p:spPr bwMode="auto">
            <a:xfrm>
              <a:off x="5683250" y="2765425"/>
              <a:ext cx="311150" cy="588963"/>
            </a:xfrm>
            <a:prstGeom prst="rect">
              <a:avLst/>
            </a:prstGeom>
            <a:solidFill>
              <a:srgbClr val="FFC000"/>
            </a:solidFill>
            <a:ln w="9525">
              <a:noFill/>
              <a:miter lim="800000"/>
              <a:headEnd/>
              <a:tailEnd/>
            </a:ln>
          </p:spPr>
          <p:txBody>
            <a:bodyPr/>
            <a:lstStyle/>
            <a:p>
              <a:pPr defTabSz="914400"/>
              <a:endParaRPr lang="fr-FR" sz="3600">
                <a:solidFill>
                  <a:srgbClr val="FFFFFF"/>
                </a:solidFill>
              </a:endParaRPr>
            </a:p>
          </p:txBody>
        </p:sp>
        <p:sp>
          <p:nvSpPr>
            <p:cNvPr id="81977" name="Rectangle 68"/>
            <p:cNvSpPr>
              <a:spLocks noChangeArrowheads="1"/>
            </p:cNvSpPr>
            <p:nvPr/>
          </p:nvSpPr>
          <p:spPr bwMode="auto">
            <a:xfrm>
              <a:off x="6350000" y="3071813"/>
              <a:ext cx="311150" cy="282575"/>
            </a:xfrm>
            <a:prstGeom prst="rect">
              <a:avLst/>
            </a:prstGeom>
            <a:solidFill>
              <a:srgbClr val="00C000"/>
            </a:solidFill>
            <a:ln w="9525">
              <a:noFill/>
              <a:miter lim="800000"/>
              <a:headEnd/>
              <a:tailEnd/>
            </a:ln>
          </p:spPr>
          <p:txBody>
            <a:bodyPr/>
            <a:lstStyle/>
            <a:p>
              <a:pPr defTabSz="914400"/>
              <a:endParaRPr lang="fr-FR" sz="3600">
                <a:solidFill>
                  <a:srgbClr val="FFFFFF"/>
                </a:solidFill>
              </a:endParaRPr>
            </a:p>
          </p:txBody>
        </p:sp>
        <p:sp>
          <p:nvSpPr>
            <p:cNvPr id="81978" name="Rectangle 69"/>
            <p:cNvSpPr>
              <a:spLocks noChangeArrowheads="1"/>
            </p:cNvSpPr>
            <p:nvPr/>
          </p:nvSpPr>
          <p:spPr bwMode="auto">
            <a:xfrm>
              <a:off x="7693025" y="3365500"/>
              <a:ext cx="311150" cy="44450"/>
            </a:xfrm>
            <a:prstGeom prst="rect">
              <a:avLst/>
            </a:prstGeom>
            <a:solidFill>
              <a:srgbClr val="FF3399"/>
            </a:solidFill>
            <a:ln w="9525">
              <a:noFill/>
              <a:miter lim="800000"/>
              <a:headEnd/>
              <a:tailEnd/>
            </a:ln>
          </p:spPr>
          <p:txBody>
            <a:bodyPr/>
            <a:lstStyle/>
            <a:p>
              <a:pPr defTabSz="914400"/>
              <a:endParaRPr lang="fr-FR" sz="3600">
                <a:solidFill>
                  <a:srgbClr val="FFFFFF"/>
                </a:solidFill>
              </a:endParaRPr>
            </a:p>
          </p:txBody>
        </p:sp>
        <p:cxnSp>
          <p:nvCxnSpPr>
            <p:cNvPr id="81979" name="Connecteur droit 70"/>
            <p:cNvCxnSpPr>
              <a:cxnSpLocks noChangeShapeType="1"/>
            </p:cNvCxnSpPr>
            <p:nvPr/>
          </p:nvCxnSpPr>
          <p:spPr bwMode="auto">
            <a:xfrm>
              <a:off x="5835650" y="2370138"/>
              <a:ext cx="0" cy="387350"/>
            </a:xfrm>
            <a:prstGeom prst="line">
              <a:avLst/>
            </a:prstGeom>
            <a:noFill/>
            <a:ln w="9525">
              <a:solidFill>
                <a:schemeClr val="bg1"/>
              </a:solidFill>
              <a:round/>
              <a:headEnd/>
              <a:tailEnd/>
            </a:ln>
          </p:spPr>
        </p:cxnSp>
        <p:cxnSp>
          <p:nvCxnSpPr>
            <p:cNvPr id="81980" name="Connecteur droit 71"/>
            <p:cNvCxnSpPr>
              <a:cxnSpLocks noChangeShapeType="1"/>
            </p:cNvCxnSpPr>
            <p:nvPr/>
          </p:nvCxnSpPr>
          <p:spPr bwMode="auto">
            <a:xfrm>
              <a:off x="5803900" y="2365375"/>
              <a:ext cx="63500" cy="0"/>
            </a:xfrm>
            <a:prstGeom prst="line">
              <a:avLst/>
            </a:prstGeom>
            <a:noFill/>
            <a:ln w="9525">
              <a:solidFill>
                <a:schemeClr val="bg1"/>
              </a:solidFill>
              <a:round/>
              <a:headEnd/>
              <a:tailEnd/>
            </a:ln>
          </p:spPr>
        </p:cxnSp>
        <p:cxnSp>
          <p:nvCxnSpPr>
            <p:cNvPr id="81981" name="Connecteur droit 72"/>
            <p:cNvCxnSpPr>
              <a:cxnSpLocks noChangeShapeType="1"/>
            </p:cNvCxnSpPr>
            <p:nvPr/>
          </p:nvCxnSpPr>
          <p:spPr bwMode="auto">
            <a:xfrm>
              <a:off x="5435600" y="2181225"/>
              <a:ext cx="63500" cy="0"/>
            </a:xfrm>
            <a:prstGeom prst="line">
              <a:avLst/>
            </a:prstGeom>
            <a:noFill/>
            <a:ln w="9525">
              <a:solidFill>
                <a:schemeClr val="bg1"/>
              </a:solidFill>
              <a:round/>
              <a:headEnd/>
              <a:tailEnd/>
            </a:ln>
          </p:spPr>
        </p:cxnSp>
        <p:cxnSp>
          <p:nvCxnSpPr>
            <p:cNvPr id="81982" name="Connecteur droit 73"/>
            <p:cNvCxnSpPr>
              <a:cxnSpLocks noChangeShapeType="1"/>
            </p:cNvCxnSpPr>
            <p:nvPr/>
          </p:nvCxnSpPr>
          <p:spPr bwMode="auto">
            <a:xfrm>
              <a:off x="5429250" y="2511425"/>
              <a:ext cx="63500" cy="0"/>
            </a:xfrm>
            <a:prstGeom prst="line">
              <a:avLst/>
            </a:prstGeom>
            <a:noFill/>
            <a:ln w="9525">
              <a:solidFill>
                <a:schemeClr val="bg1"/>
              </a:solidFill>
              <a:round/>
              <a:headEnd/>
              <a:tailEnd/>
            </a:ln>
          </p:spPr>
        </p:cxnSp>
        <p:cxnSp>
          <p:nvCxnSpPr>
            <p:cNvPr id="81983" name="Connecteur droit 74"/>
            <p:cNvCxnSpPr>
              <a:cxnSpLocks noChangeShapeType="1"/>
            </p:cNvCxnSpPr>
            <p:nvPr/>
          </p:nvCxnSpPr>
          <p:spPr bwMode="auto">
            <a:xfrm>
              <a:off x="5422900" y="2828925"/>
              <a:ext cx="63500" cy="0"/>
            </a:xfrm>
            <a:prstGeom prst="line">
              <a:avLst/>
            </a:prstGeom>
            <a:noFill/>
            <a:ln w="9525">
              <a:solidFill>
                <a:schemeClr val="bg1"/>
              </a:solidFill>
              <a:round/>
              <a:headEnd/>
              <a:tailEnd/>
            </a:ln>
          </p:spPr>
        </p:cxnSp>
        <p:cxnSp>
          <p:nvCxnSpPr>
            <p:cNvPr id="81984" name="Connecteur droit 75"/>
            <p:cNvCxnSpPr>
              <a:cxnSpLocks noChangeShapeType="1"/>
            </p:cNvCxnSpPr>
            <p:nvPr/>
          </p:nvCxnSpPr>
          <p:spPr bwMode="auto">
            <a:xfrm>
              <a:off x="5416550" y="3184525"/>
              <a:ext cx="63500" cy="0"/>
            </a:xfrm>
            <a:prstGeom prst="line">
              <a:avLst/>
            </a:prstGeom>
            <a:noFill/>
            <a:ln w="9525">
              <a:solidFill>
                <a:schemeClr val="bg1"/>
              </a:solidFill>
              <a:round/>
              <a:headEnd/>
              <a:tailEnd/>
            </a:ln>
          </p:spPr>
        </p:cxnSp>
        <p:cxnSp>
          <p:nvCxnSpPr>
            <p:cNvPr id="81985" name="Connecteur droit 76"/>
            <p:cNvCxnSpPr>
              <a:cxnSpLocks noChangeShapeType="1"/>
            </p:cNvCxnSpPr>
            <p:nvPr/>
          </p:nvCxnSpPr>
          <p:spPr bwMode="auto">
            <a:xfrm>
              <a:off x="5435600" y="3527425"/>
              <a:ext cx="63500" cy="0"/>
            </a:xfrm>
            <a:prstGeom prst="line">
              <a:avLst/>
            </a:prstGeom>
            <a:noFill/>
            <a:ln w="9525">
              <a:solidFill>
                <a:schemeClr val="bg1"/>
              </a:solidFill>
              <a:round/>
              <a:headEnd/>
              <a:tailEnd/>
            </a:ln>
          </p:spPr>
        </p:cxnSp>
        <p:cxnSp>
          <p:nvCxnSpPr>
            <p:cNvPr id="81986" name="Connecteur droit 77"/>
            <p:cNvCxnSpPr>
              <a:cxnSpLocks noChangeShapeType="1"/>
            </p:cNvCxnSpPr>
            <p:nvPr/>
          </p:nvCxnSpPr>
          <p:spPr bwMode="auto">
            <a:xfrm>
              <a:off x="6477000" y="2898775"/>
              <a:ext cx="63500" cy="0"/>
            </a:xfrm>
            <a:prstGeom prst="line">
              <a:avLst/>
            </a:prstGeom>
            <a:noFill/>
            <a:ln w="9525">
              <a:solidFill>
                <a:schemeClr val="bg1"/>
              </a:solidFill>
              <a:round/>
              <a:headEnd/>
              <a:tailEnd/>
            </a:ln>
          </p:spPr>
        </p:cxnSp>
        <p:cxnSp>
          <p:nvCxnSpPr>
            <p:cNvPr id="81987" name="Connecteur droit 78"/>
            <p:cNvCxnSpPr>
              <a:cxnSpLocks noChangeShapeType="1"/>
            </p:cNvCxnSpPr>
            <p:nvPr/>
          </p:nvCxnSpPr>
          <p:spPr bwMode="auto">
            <a:xfrm>
              <a:off x="7181850" y="3324225"/>
              <a:ext cx="63500" cy="0"/>
            </a:xfrm>
            <a:prstGeom prst="line">
              <a:avLst/>
            </a:prstGeom>
            <a:noFill/>
            <a:ln w="9525">
              <a:solidFill>
                <a:schemeClr val="bg1"/>
              </a:solidFill>
              <a:round/>
              <a:headEnd/>
              <a:tailEnd/>
            </a:ln>
          </p:spPr>
        </p:cxnSp>
        <p:cxnSp>
          <p:nvCxnSpPr>
            <p:cNvPr id="81988" name="Connecteur droit 79"/>
            <p:cNvCxnSpPr>
              <a:cxnSpLocks noChangeShapeType="1"/>
            </p:cNvCxnSpPr>
            <p:nvPr/>
          </p:nvCxnSpPr>
          <p:spPr bwMode="auto">
            <a:xfrm>
              <a:off x="7804150" y="3489325"/>
              <a:ext cx="63500" cy="0"/>
            </a:xfrm>
            <a:prstGeom prst="line">
              <a:avLst/>
            </a:prstGeom>
            <a:noFill/>
            <a:ln w="9525">
              <a:solidFill>
                <a:schemeClr val="bg1"/>
              </a:solidFill>
              <a:round/>
              <a:headEnd/>
              <a:tailEnd/>
            </a:ln>
          </p:spPr>
        </p:cxnSp>
        <p:cxnSp>
          <p:nvCxnSpPr>
            <p:cNvPr id="81989" name="Connecteur droit 80"/>
            <p:cNvCxnSpPr>
              <a:cxnSpLocks noChangeShapeType="1"/>
              <a:endCxn id="81977" idx="0"/>
            </p:cNvCxnSpPr>
            <p:nvPr/>
          </p:nvCxnSpPr>
          <p:spPr bwMode="auto">
            <a:xfrm flipH="1">
              <a:off x="6505575" y="2887663"/>
              <a:ext cx="3175" cy="184150"/>
            </a:xfrm>
            <a:prstGeom prst="line">
              <a:avLst/>
            </a:prstGeom>
            <a:noFill/>
            <a:ln w="9525">
              <a:solidFill>
                <a:schemeClr val="bg1"/>
              </a:solidFill>
              <a:round/>
              <a:headEnd/>
              <a:tailEnd/>
            </a:ln>
          </p:spPr>
        </p:cxnSp>
        <p:cxnSp>
          <p:nvCxnSpPr>
            <p:cNvPr id="81990" name="Connecteur droit 81"/>
            <p:cNvCxnSpPr>
              <a:cxnSpLocks noChangeShapeType="1"/>
            </p:cNvCxnSpPr>
            <p:nvPr/>
          </p:nvCxnSpPr>
          <p:spPr bwMode="auto">
            <a:xfrm flipH="1">
              <a:off x="7832725" y="3403600"/>
              <a:ext cx="3175" cy="90488"/>
            </a:xfrm>
            <a:prstGeom prst="line">
              <a:avLst/>
            </a:prstGeom>
            <a:noFill/>
            <a:ln w="9525">
              <a:solidFill>
                <a:schemeClr val="bg1"/>
              </a:solidFill>
              <a:round/>
              <a:headEnd/>
              <a:tailEnd/>
            </a:ln>
          </p:spPr>
        </p:cxnSp>
        <p:sp>
          <p:nvSpPr>
            <p:cNvPr id="81991" name="ZoneTexte 82"/>
            <p:cNvSpPr txBox="1">
              <a:spLocks noChangeArrowheads="1"/>
            </p:cNvSpPr>
            <p:nvPr/>
          </p:nvSpPr>
          <p:spPr bwMode="auto">
            <a:xfrm>
              <a:off x="5509208" y="3556000"/>
              <a:ext cx="703685" cy="362440"/>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Placebo </a:t>
              </a:r>
            </a:p>
            <a:p>
              <a:pPr algn="ctr" defTabSz="914400"/>
              <a:r>
                <a:rPr lang="fr-FR" sz="1100">
                  <a:solidFill>
                    <a:srgbClr val="FFFFFF"/>
                  </a:solidFill>
                  <a:ea typeface="ＭＳ Ｐゴシック" charset="-128"/>
                </a:rPr>
                <a:t>Pas de MSV</a:t>
              </a:r>
            </a:p>
          </p:txBody>
        </p:sp>
        <p:sp>
          <p:nvSpPr>
            <p:cNvPr id="81992" name="ZoneTexte 83"/>
            <p:cNvSpPr txBox="1">
              <a:spLocks noChangeArrowheads="1"/>
            </p:cNvSpPr>
            <p:nvPr/>
          </p:nvSpPr>
          <p:spPr bwMode="auto">
            <a:xfrm>
              <a:off x="6273678" y="3556000"/>
              <a:ext cx="533645" cy="362440"/>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Placebo </a:t>
              </a:r>
            </a:p>
            <a:p>
              <a:pPr algn="ctr" defTabSz="914400"/>
              <a:r>
                <a:rPr lang="fr-FR" sz="1100">
                  <a:solidFill>
                    <a:srgbClr val="FFFFFF"/>
                  </a:solidFill>
                  <a:ea typeface="ＭＳ Ｐゴシック" charset="-128"/>
                </a:rPr>
                <a:t>MSV</a:t>
              </a:r>
            </a:p>
          </p:txBody>
        </p:sp>
        <p:sp>
          <p:nvSpPr>
            <p:cNvPr id="81993" name="ZoneTexte 84"/>
            <p:cNvSpPr txBox="1">
              <a:spLocks noChangeArrowheads="1"/>
            </p:cNvSpPr>
            <p:nvPr/>
          </p:nvSpPr>
          <p:spPr bwMode="auto">
            <a:xfrm>
              <a:off x="6893507" y="3556000"/>
              <a:ext cx="703685" cy="362440"/>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Metformine</a:t>
              </a:r>
            </a:p>
            <a:p>
              <a:pPr algn="ctr" defTabSz="914400"/>
              <a:r>
                <a:rPr lang="fr-FR" sz="1100">
                  <a:solidFill>
                    <a:srgbClr val="FFFFFF"/>
                  </a:solidFill>
                  <a:ea typeface="ＭＳ Ｐゴシック" charset="-128"/>
                </a:rPr>
                <a:t>Pas de MSV</a:t>
              </a:r>
            </a:p>
          </p:txBody>
        </p:sp>
        <p:sp>
          <p:nvSpPr>
            <p:cNvPr id="81994" name="ZoneTexte 85"/>
            <p:cNvSpPr txBox="1">
              <a:spLocks noChangeArrowheads="1"/>
            </p:cNvSpPr>
            <p:nvPr/>
          </p:nvSpPr>
          <p:spPr bwMode="auto">
            <a:xfrm>
              <a:off x="7659225" y="3556000"/>
              <a:ext cx="645452" cy="362440"/>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Metformine</a:t>
              </a:r>
            </a:p>
            <a:p>
              <a:pPr algn="ctr" defTabSz="914400"/>
              <a:r>
                <a:rPr lang="fr-FR" sz="1100">
                  <a:solidFill>
                    <a:srgbClr val="FFFFFF"/>
                  </a:solidFill>
                  <a:ea typeface="ＭＳ Ｐゴシック" charset="-128"/>
                </a:rPr>
                <a:t>MSV</a:t>
              </a:r>
            </a:p>
          </p:txBody>
        </p:sp>
        <p:cxnSp>
          <p:nvCxnSpPr>
            <p:cNvPr id="81995" name="Connecteur droit 86"/>
            <p:cNvCxnSpPr>
              <a:cxnSpLocks noChangeShapeType="1"/>
            </p:cNvCxnSpPr>
            <p:nvPr/>
          </p:nvCxnSpPr>
          <p:spPr bwMode="auto">
            <a:xfrm>
              <a:off x="7067550" y="3341688"/>
              <a:ext cx="273050" cy="0"/>
            </a:xfrm>
            <a:prstGeom prst="line">
              <a:avLst/>
            </a:prstGeom>
            <a:noFill/>
            <a:ln w="9525">
              <a:solidFill>
                <a:schemeClr val="tx1"/>
              </a:solidFill>
              <a:round/>
              <a:headEnd/>
              <a:tailEnd/>
            </a:ln>
          </p:spPr>
        </p:cxnSp>
        <p:sp>
          <p:nvSpPr>
            <p:cNvPr id="81996" name="ZoneTexte 87"/>
            <p:cNvSpPr txBox="1">
              <a:spLocks noChangeArrowheads="1"/>
            </p:cNvSpPr>
            <p:nvPr/>
          </p:nvSpPr>
          <p:spPr bwMode="auto">
            <a:xfrm>
              <a:off x="5175497" y="3405188"/>
              <a:ext cx="282080" cy="220053"/>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-10</a:t>
              </a:r>
            </a:p>
          </p:txBody>
        </p:sp>
        <p:sp>
          <p:nvSpPr>
            <p:cNvPr id="81997" name="ZoneTexte 88"/>
            <p:cNvSpPr txBox="1">
              <a:spLocks noChangeArrowheads="1"/>
            </p:cNvSpPr>
            <p:nvPr/>
          </p:nvSpPr>
          <p:spPr bwMode="auto">
            <a:xfrm>
              <a:off x="5272513" y="3233738"/>
              <a:ext cx="191236" cy="220053"/>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0</a:t>
              </a:r>
            </a:p>
          </p:txBody>
        </p:sp>
        <p:sp>
          <p:nvSpPr>
            <p:cNvPr id="81998" name="ZoneTexte 89"/>
            <p:cNvSpPr txBox="1">
              <a:spLocks noChangeArrowheads="1"/>
            </p:cNvSpPr>
            <p:nvPr/>
          </p:nvSpPr>
          <p:spPr bwMode="auto">
            <a:xfrm>
              <a:off x="5212229" y="3062288"/>
              <a:ext cx="248304" cy="220053"/>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10</a:t>
              </a:r>
            </a:p>
          </p:txBody>
        </p:sp>
        <p:sp>
          <p:nvSpPr>
            <p:cNvPr id="81999" name="ZoneTexte 90"/>
            <p:cNvSpPr txBox="1">
              <a:spLocks noChangeArrowheads="1"/>
            </p:cNvSpPr>
            <p:nvPr/>
          </p:nvSpPr>
          <p:spPr bwMode="auto">
            <a:xfrm>
              <a:off x="5212229" y="2713038"/>
              <a:ext cx="248304" cy="220053"/>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30</a:t>
              </a:r>
            </a:p>
          </p:txBody>
        </p:sp>
        <p:sp>
          <p:nvSpPr>
            <p:cNvPr id="82000" name="ZoneTexte 91"/>
            <p:cNvSpPr txBox="1">
              <a:spLocks noChangeArrowheads="1"/>
            </p:cNvSpPr>
            <p:nvPr/>
          </p:nvSpPr>
          <p:spPr bwMode="auto">
            <a:xfrm>
              <a:off x="5212229" y="2382838"/>
              <a:ext cx="248304" cy="220053"/>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50</a:t>
              </a:r>
            </a:p>
          </p:txBody>
        </p:sp>
        <p:sp>
          <p:nvSpPr>
            <p:cNvPr id="82001" name="ZoneTexte 92"/>
            <p:cNvSpPr txBox="1">
              <a:spLocks noChangeArrowheads="1"/>
            </p:cNvSpPr>
            <p:nvPr/>
          </p:nvSpPr>
          <p:spPr bwMode="auto">
            <a:xfrm>
              <a:off x="5212229" y="2049463"/>
              <a:ext cx="248304" cy="220053"/>
            </a:xfrm>
            <a:prstGeom prst="rect">
              <a:avLst/>
            </a:prstGeom>
            <a:noFill/>
            <a:ln w="9525">
              <a:noFill/>
              <a:miter lim="800000"/>
              <a:headEnd/>
              <a:tailEnd/>
            </a:ln>
          </p:spPr>
          <p:txBody>
            <a:bodyPr wrap="none">
              <a:spAutoFit/>
            </a:bodyPr>
            <a:lstStyle/>
            <a:p>
              <a:pPr algn="ctr" defTabSz="914400"/>
              <a:r>
                <a:rPr lang="fr-FR" sz="1100">
                  <a:solidFill>
                    <a:srgbClr val="FFFFFF"/>
                  </a:solidFill>
                  <a:ea typeface="ＭＳ Ｐゴシック" charset="-128"/>
                </a:rPr>
                <a:t>70</a:t>
              </a:r>
            </a:p>
          </p:txBody>
        </p:sp>
        <p:cxnSp>
          <p:nvCxnSpPr>
            <p:cNvPr id="82002" name="Connecteur droit 100"/>
            <p:cNvCxnSpPr>
              <a:cxnSpLocks noChangeShapeType="1"/>
            </p:cNvCxnSpPr>
            <p:nvPr/>
          </p:nvCxnSpPr>
          <p:spPr bwMode="auto">
            <a:xfrm>
              <a:off x="5683250" y="2281238"/>
              <a:ext cx="2508250" cy="0"/>
            </a:xfrm>
            <a:prstGeom prst="line">
              <a:avLst/>
            </a:prstGeom>
            <a:noFill/>
            <a:ln w="9525">
              <a:solidFill>
                <a:schemeClr val="bg1"/>
              </a:solidFill>
              <a:prstDash val="sysDash"/>
              <a:round/>
              <a:headEnd/>
              <a:tailEnd/>
            </a:ln>
          </p:spPr>
        </p:cxnSp>
        <p:sp>
          <p:nvSpPr>
            <p:cNvPr id="82003" name="ZoneTexte 101"/>
            <p:cNvSpPr txBox="1">
              <a:spLocks noChangeArrowheads="1"/>
            </p:cNvSpPr>
            <p:nvPr/>
          </p:nvSpPr>
          <p:spPr bwMode="auto">
            <a:xfrm>
              <a:off x="6615113" y="2020888"/>
              <a:ext cx="678063" cy="284775"/>
            </a:xfrm>
            <a:prstGeom prst="rect">
              <a:avLst/>
            </a:prstGeom>
            <a:noFill/>
            <a:ln w="9525">
              <a:noFill/>
              <a:miter lim="800000"/>
              <a:headEnd/>
              <a:tailEnd/>
            </a:ln>
          </p:spPr>
          <p:txBody>
            <a:bodyPr wrap="none">
              <a:spAutoFit/>
            </a:bodyPr>
            <a:lstStyle/>
            <a:p>
              <a:pPr defTabSz="914400"/>
              <a:r>
                <a:rPr lang="fr-FR" sz="1600">
                  <a:solidFill>
                    <a:srgbClr val="FFFFFF"/>
                  </a:solidFill>
                  <a:ea typeface="ＭＳ Ｐゴシック" charset="-128"/>
                </a:rPr>
                <a:t>p = 0,04</a:t>
              </a:r>
            </a:p>
          </p:txBody>
        </p:sp>
      </p:grpSp>
      <p:grpSp>
        <p:nvGrpSpPr>
          <p:cNvPr id="81929" name="Groupe 111"/>
          <p:cNvGrpSpPr>
            <a:grpSpLocks/>
          </p:cNvGrpSpPr>
          <p:nvPr/>
        </p:nvGrpSpPr>
        <p:grpSpPr bwMode="auto">
          <a:xfrm>
            <a:off x="360363" y="4297363"/>
            <a:ext cx="2482850" cy="2555875"/>
            <a:chOff x="1249850" y="4164013"/>
            <a:chExt cx="2207725" cy="2555791"/>
          </a:xfrm>
        </p:grpSpPr>
        <p:cxnSp>
          <p:nvCxnSpPr>
            <p:cNvPr id="81931" name="Connecteur droit 102"/>
            <p:cNvCxnSpPr>
              <a:cxnSpLocks noChangeShapeType="1"/>
            </p:cNvCxnSpPr>
            <p:nvPr/>
          </p:nvCxnSpPr>
          <p:spPr bwMode="auto">
            <a:xfrm flipV="1">
              <a:off x="1562100" y="4287838"/>
              <a:ext cx="0" cy="1049337"/>
            </a:xfrm>
            <a:prstGeom prst="line">
              <a:avLst/>
            </a:prstGeom>
            <a:noFill/>
            <a:ln w="9525">
              <a:solidFill>
                <a:schemeClr val="bg1"/>
              </a:solidFill>
              <a:round/>
              <a:headEnd/>
              <a:tailEnd/>
            </a:ln>
          </p:spPr>
        </p:cxnSp>
        <p:cxnSp>
          <p:nvCxnSpPr>
            <p:cNvPr id="81932" name="Connecteur droit 103"/>
            <p:cNvCxnSpPr>
              <a:cxnSpLocks noChangeShapeType="1"/>
            </p:cNvCxnSpPr>
            <p:nvPr/>
          </p:nvCxnSpPr>
          <p:spPr bwMode="auto">
            <a:xfrm>
              <a:off x="1493838" y="5197475"/>
              <a:ext cx="1963737" cy="0"/>
            </a:xfrm>
            <a:prstGeom prst="line">
              <a:avLst/>
            </a:prstGeom>
            <a:noFill/>
            <a:ln w="9525">
              <a:solidFill>
                <a:schemeClr val="bg1"/>
              </a:solidFill>
              <a:round/>
              <a:headEnd/>
              <a:tailEnd/>
            </a:ln>
          </p:spPr>
        </p:cxnSp>
        <p:sp>
          <p:nvSpPr>
            <p:cNvPr id="81933" name="Rectangle 104"/>
            <p:cNvSpPr>
              <a:spLocks noChangeArrowheads="1"/>
            </p:cNvSpPr>
            <p:nvPr/>
          </p:nvSpPr>
          <p:spPr bwMode="auto">
            <a:xfrm>
              <a:off x="1906588" y="4592638"/>
              <a:ext cx="311150" cy="604837"/>
            </a:xfrm>
            <a:prstGeom prst="rect">
              <a:avLst/>
            </a:prstGeom>
            <a:solidFill>
              <a:schemeClr val="bg1"/>
            </a:solidFill>
            <a:ln w="9525">
              <a:noFill/>
              <a:miter lim="800000"/>
              <a:headEnd/>
              <a:tailEnd/>
            </a:ln>
          </p:spPr>
          <p:txBody>
            <a:bodyPr/>
            <a:lstStyle/>
            <a:p>
              <a:pPr defTabSz="914400"/>
              <a:endParaRPr lang="fr-FR" sz="2800">
                <a:solidFill>
                  <a:srgbClr val="FFFFFF"/>
                </a:solidFill>
              </a:endParaRPr>
            </a:p>
          </p:txBody>
        </p:sp>
        <p:sp>
          <p:nvSpPr>
            <p:cNvPr id="81934" name="Rectangle 106"/>
            <p:cNvSpPr>
              <a:spLocks noChangeArrowheads="1"/>
            </p:cNvSpPr>
            <p:nvPr/>
          </p:nvSpPr>
          <p:spPr bwMode="auto">
            <a:xfrm>
              <a:off x="2890838" y="5210175"/>
              <a:ext cx="311150" cy="46038"/>
            </a:xfrm>
            <a:prstGeom prst="rect">
              <a:avLst/>
            </a:prstGeom>
            <a:solidFill>
              <a:srgbClr val="00B0F0"/>
            </a:solidFill>
            <a:ln w="9525">
              <a:noFill/>
              <a:miter lim="800000"/>
              <a:headEnd/>
              <a:tailEnd/>
            </a:ln>
          </p:spPr>
          <p:txBody>
            <a:bodyPr/>
            <a:lstStyle/>
            <a:p>
              <a:pPr defTabSz="914400"/>
              <a:endParaRPr lang="fr-FR" sz="2800">
                <a:solidFill>
                  <a:srgbClr val="FFFFFF"/>
                </a:solidFill>
              </a:endParaRPr>
            </a:p>
          </p:txBody>
        </p:sp>
        <p:cxnSp>
          <p:nvCxnSpPr>
            <p:cNvPr id="81935" name="Connecteur droit 107"/>
            <p:cNvCxnSpPr>
              <a:cxnSpLocks noChangeShapeType="1"/>
            </p:cNvCxnSpPr>
            <p:nvPr/>
          </p:nvCxnSpPr>
          <p:spPr bwMode="auto">
            <a:xfrm>
              <a:off x="2049463" y="4287838"/>
              <a:ext cx="0" cy="320675"/>
            </a:xfrm>
            <a:prstGeom prst="line">
              <a:avLst/>
            </a:prstGeom>
            <a:noFill/>
            <a:ln w="9525">
              <a:solidFill>
                <a:schemeClr val="bg1"/>
              </a:solidFill>
              <a:round/>
              <a:headEnd/>
              <a:tailEnd/>
            </a:ln>
          </p:spPr>
        </p:cxnSp>
        <p:cxnSp>
          <p:nvCxnSpPr>
            <p:cNvPr id="81936" name="Connecteur droit 108"/>
            <p:cNvCxnSpPr>
              <a:cxnSpLocks noChangeShapeType="1"/>
            </p:cNvCxnSpPr>
            <p:nvPr/>
          </p:nvCxnSpPr>
          <p:spPr bwMode="auto">
            <a:xfrm>
              <a:off x="2011363" y="4287838"/>
              <a:ext cx="63500" cy="0"/>
            </a:xfrm>
            <a:prstGeom prst="line">
              <a:avLst/>
            </a:prstGeom>
            <a:noFill/>
            <a:ln w="9525">
              <a:solidFill>
                <a:schemeClr val="bg1"/>
              </a:solidFill>
              <a:round/>
              <a:headEnd/>
              <a:tailEnd/>
            </a:ln>
          </p:spPr>
        </p:cxnSp>
        <p:cxnSp>
          <p:nvCxnSpPr>
            <p:cNvPr id="81937" name="Connecteur droit 110"/>
            <p:cNvCxnSpPr>
              <a:cxnSpLocks noChangeShapeType="1"/>
            </p:cNvCxnSpPr>
            <p:nvPr/>
          </p:nvCxnSpPr>
          <p:spPr bwMode="auto">
            <a:xfrm>
              <a:off x="1498600" y="4365625"/>
              <a:ext cx="63500" cy="0"/>
            </a:xfrm>
            <a:prstGeom prst="line">
              <a:avLst/>
            </a:prstGeom>
            <a:noFill/>
            <a:ln w="9525">
              <a:solidFill>
                <a:schemeClr val="bg1"/>
              </a:solidFill>
              <a:round/>
              <a:headEnd/>
              <a:tailEnd/>
            </a:ln>
          </p:spPr>
        </p:cxnSp>
        <p:cxnSp>
          <p:nvCxnSpPr>
            <p:cNvPr id="81938" name="Connecteur droit 111"/>
            <p:cNvCxnSpPr>
              <a:cxnSpLocks noChangeShapeType="1"/>
            </p:cNvCxnSpPr>
            <p:nvPr/>
          </p:nvCxnSpPr>
          <p:spPr bwMode="auto">
            <a:xfrm>
              <a:off x="1498600" y="4552950"/>
              <a:ext cx="63500" cy="0"/>
            </a:xfrm>
            <a:prstGeom prst="line">
              <a:avLst/>
            </a:prstGeom>
            <a:noFill/>
            <a:ln w="9525">
              <a:solidFill>
                <a:schemeClr val="bg1"/>
              </a:solidFill>
              <a:round/>
              <a:headEnd/>
              <a:tailEnd/>
            </a:ln>
          </p:spPr>
        </p:cxnSp>
        <p:cxnSp>
          <p:nvCxnSpPr>
            <p:cNvPr id="81939" name="Connecteur droit 112"/>
            <p:cNvCxnSpPr>
              <a:cxnSpLocks noChangeShapeType="1"/>
            </p:cNvCxnSpPr>
            <p:nvPr/>
          </p:nvCxnSpPr>
          <p:spPr bwMode="auto">
            <a:xfrm>
              <a:off x="1498600" y="4951413"/>
              <a:ext cx="63500" cy="0"/>
            </a:xfrm>
            <a:prstGeom prst="line">
              <a:avLst/>
            </a:prstGeom>
            <a:noFill/>
            <a:ln w="9525">
              <a:solidFill>
                <a:schemeClr val="bg1"/>
              </a:solidFill>
              <a:round/>
              <a:headEnd/>
              <a:tailEnd/>
            </a:ln>
          </p:spPr>
        </p:cxnSp>
        <p:cxnSp>
          <p:nvCxnSpPr>
            <p:cNvPr id="81940" name="Connecteur droit 113"/>
            <p:cNvCxnSpPr>
              <a:cxnSpLocks noChangeShapeType="1"/>
            </p:cNvCxnSpPr>
            <p:nvPr/>
          </p:nvCxnSpPr>
          <p:spPr bwMode="auto">
            <a:xfrm>
              <a:off x="1498600" y="5322888"/>
              <a:ext cx="63500" cy="0"/>
            </a:xfrm>
            <a:prstGeom prst="line">
              <a:avLst/>
            </a:prstGeom>
            <a:noFill/>
            <a:ln w="9525">
              <a:solidFill>
                <a:schemeClr val="bg1"/>
              </a:solidFill>
              <a:round/>
              <a:headEnd/>
              <a:tailEnd/>
            </a:ln>
          </p:spPr>
        </p:cxnSp>
        <p:cxnSp>
          <p:nvCxnSpPr>
            <p:cNvPr id="81941" name="Connecteur droit 116"/>
            <p:cNvCxnSpPr>
              <a:cxnSpLocks noChangeShapeType="1"/>
            </p:cNvCxnSpPr>
            <p:nvPr/>
          </p:nvCxnSpPr>
          <p:spPr bwMode="auto">
            <a:xfrm>
              <a:off x="3003550" y="5276850"/>
              <a:ext cx="63500" cy="0"/>
            </a:xfrm>
            <a:prstGeom prst="line">
              <a:avLst/>
            </a:prstGeom>
            <a:noFill/>
            <a:ln w="9525">
              <a:solidFill>
                <a:schemeClr val="bg1"/>
              </a:solidFill>
              <a:round/>
              <a:headEnd/>
              <a:tailEnd/>
            </a:ln>
          </p:spPr>
        </p:cxnSp>
        <p:sp>
          <p:nvSpPr>
            <p:cNvPr id="120" name="ZoneTexte 119"/>
            <p:cNvSpPr txBox="1"/>
            <p:nvPr/>
          </p:nvSpPr>
          <p:spPr>
            <a:xfrm>
              <a:off x="1726967" y="5232365"/>
              <a:ext cx="630980" cy="253992"/>
            </a:xfrm>
            <a:prstGeom prst="rect">
              <a:avLst/>
            </a:prstGeom>
            <a:noFill/>
          </p:spPr>
          <p:txBody>
            <a:bodyPr wrap="none">
              <a:spAutoFit/>
            </a:bodyPr>
            <a:lstStyle/>
            <a:p>
              <a:pPr algn="ctr" defTabSz="914400">
                <a:defRPr/>
              </a:pPr>
              <a:r>
                <a:rPr lang="fr-FR" sz="1050" dirty="0">
                  <a:solidFill>
                    <a:srgbClr val="FFFFFF"/>
                  </a:solidFill>
                  <a:latin typeface="+mn-lt"/>
                </a:rPr>
                <a:t>Placebo </a:t>
              </a:r>
            </a:p>
          </p:txBody>
        </p:sp>
        <p:sp>
          <p:nvSpPr>
            <p:cNvPr id="122" name="ZoneTexte 121"/>
            <p:cNvSpPr txBox="1"/>
            <p:nvPr/>
          </p:nvSpPr>
          <p:spPr>
            <a:xfrm>
              <a:off x="2662850" y="5256177"/>
              <a:ext cx="763670" cy="253992"/>
            </a:xfrm>
            <a:prstGeom prst="rect">
              <a:avLst/>
            </a:prstGeom>
            <a:noFill/>
          </p:spPr>
          <p:txBody>
            <a:bodyPr wrap="none">
              <a:spAutoFit/>
            </a:bodyPr>
            <a:lstStyle/>
            <a:p>
              <a:pPr algn="ctr" defTabSz="914400">
                <a:defRPr/>
              </a:pPr>
              <a:r>
                <a:rPr lang="fr-FR" sz="1050" dirty="0" err="1">
                  <a:solidFill>
                    <a:srgbClr val="FFFFFF"/>
                  </a:solidFill>
                  <a:latin typeface="+mn-lt"/>
                </a:rPr>
                <a:t>Metformine</a:t>
              </a:r>
              <a:endParaRPr lang="fr-FR" sz="1050" dirty="0">
                <a:solidFill>
                  <a:srgbClr val="FFFFFF"/>
                </a:solidFill>
                <a:latin typeface="+mn-lt"/>
              </a:endParaRPr>
            </a:p>
          </p:txBody>
        </p:sp>
        <p:sp>
          <p:nvSpPr>
            <p:cNvPr id="81944" name="ZoneTexte 127"/>
            <p:cNvSpPr txBox="1">
              <a:spLocks noChangeArrowheads="1"/>
            </p:cNvSpPr>
            <p:nvPr/>
          </p:nvSpPr>
          <p:spPr bwMode="auto">
            <a:xfrm>
              <a:off x="1256200" y="4432300"/>
              <a:ext cx="289538"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35</a:t>
              </a:r>
            </a:p>
          </p:txBody>
        </p:sp>
        <p:sp>
          <p:nvSpPr>
            <p:cNvPr id="41039" name="ZoneTexte 128"/>
            <p:cNvSpPr txBox="1">
              <a:spLocks noChangeArrowheads="1"/>
            </p:cNvSpPr>
            <p:nvPr/>
          </p:nvSpPr>
          <p:spPr bwMode="auto">
            <a:xfrm>
              <a:off x="1251261" y="4241797"/>
              <a:ext cx="299257" cy="253992"/>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smtClean="0">
                  <a:solidFill>
                    <a:srgbClr val="FFFFFF"/>
                  </a:solidFill>
                </a:rPr>
                <a:t>45</a:t>
              </a:r>
            </a:p>
          </p:txBody>
        </p:sp>
        <p:cxnSp>
          <p:nvCxnSpPr>
            <p:cNvPr id="81946" name="Connecteur droit 135"/>
            <p:cNvCxnSpPr>
              <a:cxnSpLocks noChangeShapeType="1"/>
            </p:cNvCxnSpPr>
            <p:nvPr/>
          </p:nvCxnSpPr>
          <p:spPr bwMode="auto">
            <a:xfrm>
              <a:off x="1498600" y="4737100"/>
              <a:ext cx="63500" cy="0"/>
            </a:xfrm>
            <a:prstGeom prst="line">
              <a:avLst/>
            </a:prstGeom>
            <a:noFill/>
            <a:ln w="9525">
              <a:solidFill>
                <a:schemeClr val="bg1"/>
              </a:solidFill>
              <a:round/>
              <a:headEnd/>
              <a:tailEnd/>
            </a:ln>
          </p:spPr>
        </p:cxnSp>
        <p:sp>
          <p:nvSpPr>
            <p:cNvPr id="81947" name="ZoneTexte 136"/>
            <p:cNvSpPr txBox="1">
              <a:spLocks noChangeArrowheads="1"/>
            </p:cNvSpPr>
            <p:nvPr/>
          </p:nvSpPr>
          <p:spPr bwMode="auto">
            <a:xfrm>
              <a:off x="1256200" y="4616450"/>
              <a:ext cx="289538"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25</a:t>
              </a:r>
            </a:p>
          </p:txBody>
        </p:sp>
        <p:sp>
          <p:nvSpPr>
            <p:cNvPr id="81948" name="ZoneTexte 137"/>
            <p:cNvSpPr txBox="1">
              <a:spLocks noChangeArrowheads="1"/>
            </p:cNvSpPr>
            <p:nvPr/>
          </p:nvSpPr>
          <p:spPr bwMode="auto">
            <a:xfrm>
              <a:off x="1256200" y="4808538"/>
              <a:ext cx="289538"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15</a:t>
              </a:r>
            </a:p>
          </p:txBody>
        </p:sp>
        <p:sp>
          <p:nvSpPr>
            <p:cNvPr id="81949" name="ZoneTexte 138"/>
            <p:cNvSpPr txBox="1">
              <a:spLocks noChangeArrowheads="1"/>
            </p:cNvSpPr>
            <p:nvPr/>
          </p:nvSpPr>
          <p:spPr bwMode="auto">
            <a:xfrm>
              <a:off x="1322473" y="5006975"/>
              <a:ext cx="22684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5</a:t>
              </a:r>
            </a:p>
          </p:txBody>
        </p:sp>
        <p:sp>
          <p:nvSpPr>
            <p:cNvPr id="81950" name="ZoneTexte 139"/>
            <p:cNvSpPr txBox="1">
              <a:spLocks noChangeArrowheads="1"/>
            </p:cNvSpPr>
            <p:nvPr/>
          </p:nvSpPr>
          <p:spPr bwMode="auto">
            <a:xfrm>
              <a:off x="1281806" y="5186363"/>
              <a:ext cx="26531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-5</a:t>
              </a:r>
            </a:p>
          </p:txBody>
        </p:sp>
        <p:sp>
          <p:nvSpPr>
            <p:cNvPr id="41045" name="ZoneTexte 140"/>
            <p:cNvSpPr txBox="1">
              <a:spLocks noChangeArrowheads="1"/>
            </p:cNvSpPr>
            <p:nvPr/>
          </p:nvSpPr>
          <p:spPr bwMode="auto">
            <a:xfrm>
              <a:off x="2223846" y="4164013"/>
              <a:ext cx="667681" cy="253992"/>
            </a:xfrm>
            <a:prstGeom prst="rect">
              <a:avLst/>
            </a:prstGeom>
            <a:noFill/>
            <a:ln>
              <a:noFill/>
            </a:ln>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defRPr/>
              </a:pPr>
              <a:r>
                <a:rPr lang="fr-FR" sz="1050" smtClean="0">
                  <a:solidFill>
                    <a:srgbClr val="FFFFFF"/>
                  </a:solidFill>
                </a:rPr>
                <a:t>p = 0,004</a:t>
              </a:r>
            </a:p>
          </p:txBody>
        </p:sp>
        <p:cxnSp>
          <p:nvCxnSpPr>
            <p:cNvPr id="81952" name="Connecteur droit 141"/>
            <p:cNvCxnSpPr>
              <a:cxnSpLocks noChangeShapeType="1"/>
            </p:cNvCxnSpPr>
            <p:nvPr/>
          </p:nvCxnSpPr>
          <p:spPr bwMode="auto">
            <a:xfrm flipV="1">
              <a:off x="1555750" y="5497513"/>
              <a:ext cx="0" cy="1049337"/>
            </a:xfrm>
            <a:prstGeom prst="line">
              <a:avLst/>
            </a:prstGeom>
            <a:noFill/>
            <a:ln w="9525">
              <a:solidFill>
                <a:schemeClr val="bg1"/>
              </a:solidFill>
              <a:round/>
              <a:headEnd/>
              <a:tailEnd/>
            </a:ln>
          </p:spPr>
        </p:cxnSp>
        <p:cxnSp>
          <p:nvCxnSpPr>
            <p:cNvPr id="81953" name="Connecteur droit 142"/>
            <p:cNvCxnSpPr>
              <a:cxnSpLocks noChangeShapeType="1"/>
            </p:cNvCxnSpPr>
            <p:nvPr/>
          </p:nvCxnSpPr>
          <p:spPr bwMode="auto">
            <a:xfrm>
              <a:off x="1487488" y="6407150"/>
              <a:ext cx="1962150" cy="0"/>
            </a:xfrm>
            <a:prstGeom prst="line">
              <a:avLst/>
            </a:prstGeom>
            <a:noFill/>
            <a:ln w="9525">
              <a:solidFill>
                <a:schemeClr val="bg1"/>
              </a:solidFill>
              <a:round/>
              <a:headEnd/>
              <a:tailEnd/>
            </a:ln>
          </p:spPr>
        </p:cxnSp>
        <p:sp>
          <p:nvSpPr>
            <p:cNvPr id="81954" name="Rectangle 143"/>
            <p:cNvSpPr>
              <a:spLocks noChangeArrowheads="1"/>
            </p:cNvSpPr>
            <p:nvPr/>
          </p:nvSpPr>
          <p:spPr bwMode="auto">
            <a:xfrm>
              <a:off x="1900238" y="6016625"/>
              <a:ext cx="311150" cy="390525"/>
            </a:xfrm>
            <a:prstGeom prst="rect">
              <a:avLst/>
            </a:prstGeom>
            <a:solidFill>
              <a:srgbClr val="FF6600"/>
            </a:solidFill>
            <a:ln w="9525">
              <a:noFill/>
              <a:miter lim="800000"/>
              <a:headEnd/>
              <a:tailEnd/>
            </a:ln>
          </p:spPr>
          <p:txBody>
            <a:bodyPr/>
            <a:lstStyle/>
            <a:p>
              <a:pPr defTabSz="914400"/>
              <a:endParaRPr lang="fr-FR" sz="2800">
                <a:solidFill>
                  <a:srgbClr val="FFFFFF"/>
                </a:solidFill>
              </a:endParaRPr>
            </a:p>
          </p:txBody>
        </p:sp>
        <p:sp>
          <p:nvSpPr>
            <p:cNvPr id="81955" name="Rectangle 144"/>
            <p:cNvSpPr>
              <a:spLocks noChangeArrowheads="1"/>
            </p:cNvSpPr>
            <p:nvPr/>
          </p:nvSpPr>
          <p:spPr bwMode="auto">
            <a:xfrm flipV="1">
              <a:off x="2884488" y="6264275"/>
              <a:ext cx="311150" cy="142875"/>
            </a:xfrm>
            <a:prstGeom prst="rect">
              <a:avLst/>
            </a:prstGeom>
            <a:solidFill>
              <a:srgbClr val="C00000"/>
            </a:solidFill>
            <a:ln w="9525">
              <a:noFill/>
              <a:miter lim="800000"/>
              <a:headEnd/>
              <a:tailEnd/>
            </a:ln>
          </p:spPr>
          <p:txBody>
            <a:bodyPr/>
            <a:lstStyle/>
            <a:p>
              <a:pPr defTabSz="914400"/>
              <a:endParaRPr lang="fr-FR" sz="2800">
                <a:solidFill>
                  <a:srgbClr val="FFFFFF"/>
                </a:solidFill>
              </a:endParaRPr>
            </a:p>
          </p:txBody>
        </p:sp>
        <p:cxnSp>
          <p:nvCxnSpPr>
            <p:cNvPr id="81956" name="Connecteur droit 145"/>
            <p:cNvCxnSpPr>
              <a:cxnSpLocks noChangeShapeType="1"/>
            </p:cNvCxnSpPr>
            <p:nvPr/>
          </p:nvCxnSpPr>
          <p:spPr bwMode="auto">
            <a:xfrm>
              <a:off x="2052638" y="5776913"/>
              <a:ext cx="0" cy="238125"/>
            </a:xfrm>
            <a:prstGeom prst="line">
              <a:avLst/>
            </a:prstGeom>
            <a:noFill/>
            <a:ln w="9525">
              <a:solidFill>
                <a:schemeClr val="bg1"/>
              </a:solidFill>
              <a:round/>
              <a:headEnd/>
              <a:tailEnd/>
            </a:ln>
          </p:spPr>
        </p:cxnSp>
        <p:cxnSp>
          <p:nvCxnSpPr>
            <p:cNvPr id="81957" name="Connecteur droit 146"/>
            <p:cNvCxnSpPr>
              <a:cxnSpLocks noChangeShapeType="1"/>
            </p:cNvCxnSpPr>
            <p:nvPr/>
          </p:nvCxnSpPr>
          <p:spPr bwMode="auto">
            <a:xfrm>
              <a:off x="2028825" y="5775325"/>
              <a:ext cx="63500" cy="0"/>
            </a:xfrm>
            <a:prstGeom prst="line">
              <a:avLst/>
            </a:prstGeom>
            <a:noFill/>
            <a:ln w="9525">
              <a:solidFill>
                <a:schemeClr val="bg1"/>
              </a:solidFill>
              <a:round/>
              <a:headEnd/>
              <a:tailEnd/>
            </a:ln>
          </p:spPr>
        </p:cxnSp>
        <p:cxnSp>
          <p:nvCxnSpPr>
            <p:cNvPr id="81958" name="Connecteur droit 147"/>
            <p:cNvCxnSpPr>
              <a:cxnSpLocks noChangeShapeType="1"/>
            </p:cNvCxnSpPr>
            <p:nvPr/>
          </p:nvCxnSpPr>
          <p:spPr bwMode="auto">
            <a:xfrm>
              <a:off x="1492250" y="5575300"/>
              <a:ext cx="63500" cy="0"/>
            </a:xfrm>
            <a:prstGeom prst="line">
              <a:avLst/>
            </a:prstGeom>
            <a:noFill/>
            <a:ln w="9525">
              <a:solidFill>
                <a:schemeClr val="bg1"/>
              </a:solidFill>
              <a:round/>
              <a:headEnd/>
              <a:tailEnd/>
            </a:ln>
          </p:spPr>
        </p:cxnSp>
        <p:cxnSp>
          <p:nvCxnSpPr>
            <p:cNvPr id="81959" name="Connecteur droit 148"/>
            <p:cNvCxnSpPr>
              <a:cxnSpLocks noChangeShapeType="1"/>
            </p:cNvCxnSpPr>
            <p:nvPr/>
          </p:nvCxnSpPr>
          <p:spPr bwMode="auto">
            <a:xfrm>
              <a:off x="1492250" y="5762625"/>
              <a:ext cx="63500" cy="0"/>
            </a:xfrm>
            <a:prstGeom prst="line">
              <a:avLst/>
            </a:prstGeom>
            <a:noFill/>
            <a:ln w="9525">
              <a:solidFill>
                <a:schemeClr val="bg1"/>
              </a:solidFill>
              <a:round/>
              <a:headEnd/>
              <a:tailEnd/>
            </a:ln>
          </p:spPr>
        </p:cxnSp>
        <p:cxnSp>
          <p:nvCxnSpPr>
            <p:cNvPr id="81960" name="Connecteur droit 149"/>
            <p:cNvCxnSpPr>
              <a:cxnSpLocks noChangeShapeType="1"/>
            </p:cNvCxnSpPr>
            <p:nvPr/>
          </p:nvCxnSpPr>
          <p:spPr bwMode="auto">
            <a:xfrm>
              <a:off x="1492250" y="6161088"/>
              <a:ext cx="63500" cy="0"/>
            </a:xfrm>
            <a:prstGeom prst="line">
              <a:avLst/>
            </a:prstGeom>
            <a:noFill/>
            <a:ln w="9525">
              <a:solidFill>
                <a:schemeClr val="bg1"/>
              </a:solidFill>
              <a:round/>
              <a:headEnd/>
              <a:tailEnd/>
            </a:ln>
          </p:spPr>
        </p:cxnSp>
        <p:cxnSp>
          <p:nvCxnSpPr>
            <p:cNvPr id="81961" name="Connecteur droit 150"/>
            <p:cNvCxnSpPr>
              <a:cxnSpLocks noChangeShapeType="1"/>
            </p:cNvCxnSpPr>
            <p:nvPr/>
          </p:nvCxnSpPr>
          <p:spPr bwMode="auto">
            <a:xfrm>
              <a:off x="1492250" y="6532563"/>
              <a:ext cx="63500" cy="0"/>
            </a:xfrm>
            <a:prstGeom prst="line">
              <a:avLst/>
            </a:prstGeom>
            <a:noFill/>
            <a:ln w="9525">
              <a:solidFill>
                <a:schemeClr val="bg1"/>
              </a:solidFill>
              <a:round/>
              <a:headEnd/>
              <a:tailEnd/>
            </a:ln>
          </p:spPr>
        </p:cxnSp>
        <p:cxnSp>
          <p:nvCxnSpPr>
            <p:cNvPr id="81962" name="Connecteur droit 151"/>
            <p:cNvCxnSpPr>
              <a:cxnSpLocks noChangeShapeType="1"/>
            </p:cNvCxnSpPr>
            <p:nvPr/>
          </p:nvCxnSpPr>
          <p:spPr bwMode="auto">
            <a:xfrm>
              <a:off x="3013075" y="6143625"/>
              <a:ext cx="63500" cy="0"/>
            </a:xfrm>
            <a:prstGeom prst="line">
              <a:avLst/>
            </a:prstGeom>
            <a:noFill/>
            <a:ln w="9525">
              <a:solidFill>
                <a:schemeClr val="bg1"/>
              </a:solidFill>
              <a:round/>
              <a:headEnd/>
              <a:tailEnd/>
            </a:ln>
          </p:spPr>
        </p:cxnSp>
        <p:sp>
          <p:nvSpPr>
            <p:cNvPr id="153" name="ZoneTexte 152"/>
            <p:cNvSpPr txBox="1"/>
            <p:nvPr/>
          </p:nvSpPr>
          <p:spPr>
            <a:xfrm>
              <a:off x="1619686" y="6442000"/>
              <a:ext cx="830014" cy="253992"/>
            </a:xfrm>
            <a:prstGeom prst="rect">
              <a:avLst/>
            </a:prstGeom>
            <a:noFill/>
          </p:spPr>
          <p:txBody>
            <a:bodyPr wrap="none">
              <a:spAutoFit/>
            </a:bodyPr>
            <a:lstStyle/>
            <a:p>
              <a:pPr algn="ctr" defTabSz="914400">
                <a:defRPr/>
              </a:pPr>
              <a:r>
                <a:rPr lang="fr-FR" sz="1050" dirty="0">
                  <a:solidFill>
                    <a:srgbClr val="FFFFFF"/>
                  </a:solidFill>
                  <a:latin typeface="+mn-lt"/>
                </a:rPr>
                <a:t>Pas de MSV</a:t>
              </a:r>
            </a:p>
          </p:txBody>
        </p:sp>
        <p:sp>
          <p:nvSpPr>
            <p:cNvPr id="154" name="ZoneTexte 153"/>
            <p:cNvSpPr txBox="1"/>
            <p:nvPr/>
          </p:nvSpPr>
          <p:spPr>
            <a:xfrm>
              <a:off x="2826594" y="6465812"/>
              <a:ext cx="423477" cy="253992"/>
            </a:xfrm>
            <a:prstGeom prst="rect">
              <a:avLst/>
            </a:prstGeom>
            <a:noFill/>
          </p:spPr>
          <p:txBody>
            <a:bodyPr wrap="none">
              <a:spAutoFit/>
            </a:bodyPr>
            <a:lstStyle/>
            <a:p>
              <a:pPr algn="ctr" defTabSz="914400">
                <a:defRPr/>
              </a:pPr>
              <a:r>
                <a:rPr lang="fr-FR" sz="1050" dirty="0">
                  <a:solidFill>
                    <a:srgbClr val="FFFFFF"/>
                  </a:solidFill>
                  <a:latin typeface="+mn-lt"/>
                </a:rPr>
                <a:t>MSV</a:t>
              </a:r>
            </a:p>
          </p:txBody>
        </p:sp>
        <p:sp>
          <p:nvSpPr>
            <p:cNvPr id="81965" name="ZoneTexte 154"/>
            <p:cNvSpPr txBox="1">
              <a:spLocks noChangeArrowheads="1"/>
            </p:cNvSpPr>
            <p:nvPr/>
          </p:nvSpPr>
          <p:spPr bwMode="auto">
            <a:xfrm>
              <a:off x="1249850" y="5640388"/>
              <a:ext cx="289538"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35</a:t>
              </a:r>
            </a:p>
          </p:txBody>
        </p:sp>
        <p:sp>
          <p:nvSpPr>
            <p:cNvPr id="81966" name="ZoneTexte 155"/>
            <p:cNvSpPr txBox="1">
              <a:spLocks noChangeArrowheads="1"/>
            </p:cNvSpPr>
            <p:nvPr/>
          </p:nvSpPr>
          <p:spPr bwMode="auto">
            <a:xfrm>
              <a:off x="1249850" y="5449888"/>
              <a:ext cx="289538"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45</a:t>
              </a:r>
            </a:p>
          </p:txBody>
        </p:sp>
        <p:cxnSp>
          <p:nvCxnSpPr>
            <p:cNvPr id="81967" name="Connecteur droit 156"/>
            <p:cNvCxnSpPr>
              <a:cxnSpLocks noChangeShapeType="1"/>
            </p:cNvCxnSpPr>
            <p:nvPr/>
          </p:nvCxnSpPr>
          <p:spPr bwMode="auto">
            <a:xfrm>
              <a:off x="1492250" y="5946775"/>
              <a:ext cx="63500" cy="0"/>
            </a:xfrm>
            <a:prstGeom prst="line">
              <a:avLst/>
            </a:prstGeom>
            <a:noFill/>
            <a:ln w="9525">
              <a:solidFill>
                <a:schemeClr val="bg1"/>
              </a:solidFill>
              <a:round/>
              <a:headEnd/>
              <a:tailEnd/>
            </a:ln>
          </p:spPr>
        </p:cxnSp>
        <p:sp>
          <p:nvSpPr>
            <p:cNvPr id="81968" name="ZoneTexte 157"/>
            <p:cNvSpPr txBox="1">
              <a:spLocks noChangeArrowheads="1"/>
            </p:cNvSpPr>
            <p:nvPr/>
          </p:nvSpPr>
          <p:spPr bwMode="auto">
            <a:xfrm>
              <a:off x="1249850" y="5824538"/>
              <a:ext cx="289538"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25</a:t>
              </a:r>
            </a:p>
          </p:txBody>
        </p:sp>
        <p:sp>
          <p:nvSpPr>
            <p:cNvPr id="81969" name="ZoneTexte 158"/>
            <p:cNvSpPr txBox="1">
              <a:spLocks noChangeArrowheads="1"/>
            </p:cNvSpPr>
            <p:nvPr/>
          </p:nvSpPr>
          <p:spPr bwMode="auto">
            <a:xfrm>
              <a:off x="1249850" y="6016625"/>
              <a:ext cx="289538"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15</a:t>
              </a:r>
            </a:p>
          </p:txBody>
        </p:sp>
        <p:sp>
          <p:nvSpPr>
            <p:cNvPr id="81970" name="ZoneTexte 159"/>
            <p:cNvSpPr txBox="1">
              <a:spLocks noChangeArrowheads="1"/>
            </p:cNvSpPr>
            <p:nvPr/>
          </p:nvSpPr>
          <p:spPr bwMode="auto">
            <a:xfrm>
              <a:off x="1316123" y="6216650"/>
              <a:ext cx="226843"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5</a:t>
              </a:r>
            </a:p>
          </p:txBody>
        </p:sp>
        <p:sp>
          <p:nvSpPr>
            <p:cNvPr id="81971" name="ZoneTexte 160"/>
            <p:cNvSpPr txBox="1">
              <a:spLocks noChangeArrowheads="1"/>
            </p:cNvSpPr>
            <p:nvPr/>
          </p:nvSpPr>
          <p:spPr bwMode="auto">
            <a:xfrm>
              <a:off x="1275455" y="6396038"/>
              <a:ext cx="265316"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-5</a:t>
              </a:r>
            </a:p>
          </p:txBody>
        </p:sp>
        <p:sp>
          <p:nvSpPr>
            <p:cNvPr id="81972" name="ZoneTexte 161"/>
            <p:cNvSpPr txBox="1">
              <a:spLocks noChangeArrowheads="1"/>
            </p:cNvSpPr>
            <p:nvPr/>
          </p:nvSpPr>
          <p:spPr bwMode="auto">
            <a:xfrm>
              <a:off x="2263143" y="5665788"/>
              <a:ext cx="575941" cy="246221"/>
            </a:xfrm>
            <a:prstGeom prst="rect">
              <a:avLst/>
            </a:prstGeom>
            <a:noFill/>
            <a:ln w="9525">
              <a:noFill/>
              <a:miter lim="800000"/>
              <a:headEnd/>
              <a:tailEnd/>
            </a:ln>
          </p:spPr>
          <p:txBody>
            <a:bodyPr wrap="none">
              <a:spAutoFit/>
            </a:bodyPr>
            <a:lstStyle/>
            <a:p>
              <a:pPr algn="ctr" defTabSz="914400"/>
              <a:r>
                <a:rPr lang="fr-FR" sz="1000">
                  <a:solidFill>
                    <a:srgbClr val="FFFFFF"/>
                  </a:solidFill>
                  <a:ea typeface="ＭＳ Ｐゴシック" charset="-128"/>
                </a:rPr>
                <a:t>p = 0,82</a:t>
              </a:r>
            </a:p>
          </p:txBody>
        </p:sp>
        <p:cxnSp>
          <p:nvCxnSpPr>
            <p:cNvPr id="81973" name="Connecteur droit 167"/>
            <p:cNvCxnSpPr>
              <a:cxnSpLocks noChangeShapeType="1"/>
            </p:cNvCxnSpPr>
            <p:nvPr/>
          </p:nvCxnSpPr>
          <p:spPr bwMode="auto">
            <a:xfrm>
              <a:off x="3044825" y="6149975"/>
              <a:ext cx="0" cy="111125"/>
            </a:xfrm>
            <a:prstGeom prst="line">
              <a:avLst/>
            </a:prstGeom>
            <a:noFill/>
            <a:ln w="9525">
              <a:solidFill>
                <a:schemeClr val="bg1"/>
              </a:solidFill>
              <a:round/>
              <a:headEnd/>
              <a:tailEnd/>
            </a:ln>
          </p:spPr>
        </p:cxnSp>
      </p:grpSp>
      <p:sp>
        <p:nvSpPr>
          <p:cNvPr id="81930" name="ZoneTexte 1"/>
          <p:cNvSpPr txBox="1">
            <a:spLocks noChangeArrowheads="1"/>
          </p:cNvSpPr>
          <p:nvPr/>
        </p:nvSpPr>
        <p:spPr bwMode="auto">
          <a:xfrm>
            <a:off x="1273175" y="3662363"/>
            <a:ext cx="3262313" cy="338137"/>
          </a:xfrm>
          <a:prstGeom prst="rect">
            <a:avLst/>
          </a:prstGeom>
          <a:noFill/>
          <a:ln w="9525">
            <a:noFill/>
            <a:miter lim="800000"/>
            <a:headEnd/>
            <a:tailEnd/>
          </a:ln>
        </p:spPr>
        <p:txBody>
          <a:bodyPr wrap="none">
            <a:spAutoFit/>
          </a:bodyPr>
          <a:lstStyle/>
          <a:p>
            <a:r>
              <a:rPr lang="fr-FR" sz="1600">
                <a:solidFill>
                  <a:schemeClr val="bg1"/>
                </a:solidFill>
              </a:rPr>
              <a:t>MSV : modification du style de vie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defRPr/>
            </a:pPr>
            <a:r>
              <a:rPr lang="fr-FR" smtClean="0">
                <a:ea typeface="ＭＳ Ｐゴシック" pitchFamily="34" charset="-128"/>
              </a:rPr>
              <a:t>Relation entre concentrations plasmatiques </a:t>
            </a:r>
            <a:br>
              <a:rPr lang="fr-FR" smtClean="0">
                <a:ea typeface="ＭＳ Ｐゴシック" pitchFamily="34" charset="-128"/>
              </a:rPr>
            </a:br>
            <a:r>
              <a:rPr lang="fr-FR" smtClean="0">
                <a:ea typeface="ＭＳ Ｐゴシック" pitchFamily="34" charset="-128"/>
              </a:rPr>
              <a:t>de TFV et dysfonction tubulaire rénale (2)</a:t>
            </a:r>
          </a:p>
        </p:txBody>
      </p:sp>
      <p:sp>
        <p:nvSpPr>
          <p:cNvPr id="83970"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Ezinga M, CROI 2012, Abs. 603</a:t>
            </a:r>
          </a:p>
        </p:txBody>
      </p:sp>
      <p:grpSp>
        <p:nvGrpSpPr>
          <p:cNvPr id="83971" name="Grouper 1"/>
          <p:cNvGrpSpPr>
            <a:grpSpLocks/>
          </p:cNvGrpSpPr>
          <p:nvPr/>
        </p:nvGrpSpPr>
        <p:grpSpPr bwMode="auto">
          <a:xfrm>
            <a:off x="801688" y="3314700"/>
            <a:ext cx="3338512" cy="2595563"/>
            <a:chOff x="2588695" y="1573479"/>
            <a:chExt cx="3642243" cy="3050116"/>
          </a:xfrm>
        </p:grpSpPr>
        <p:grpSp>
          <p:nvGrpSpPr>
            <p:cNvPr id="83992" name="Groupe 32788"/>
            <p:cNvGrpSpPr>
              <a:grpSpLocks/>
            </p:cNvGrpSpPr>
            <p:nvPr/>
          </p:nvGrpSpPr>
          <p:grpSpPr bwMode="auto">
            <a:xfrm>
              <a:off x="2967038" y="1597750"/>
              <a:ext cx="3263900" cy="2665412"/>
              <a:chOff x="2957513" y="1571625"/>
              <a:chExt cx="3263900" cy="2665413"/>
            </a:xfrm>
          </p:grpSpPr>
          <p:sp>
            <p:nvSpPr>
              <p:cNvPr id="84000" name="Freeform 12"/>
              <p:cNvSpPr>
                <a:spLocks/>
              </p:cNvSpPr>
              <p:nvPr/>
            </p:nvSpPr>
            <p:spPr bwMode="auto">
              <a:xfrm>
                <a:off x="3725863" y="3335338"/>
                <a:ext cx="361950" cy="139700"/>
              </a:xfrm>
              <a:custGeom>
                <a:avLst/>
                <a:gdLst>
                  <a:gd name="T0" fmla="*/ 2147483647 w 455"/>
                  <a:gd name="T1" fmla="*/ 0 h 175"/>
                  <a:gd name="T2" fmla="*/ 0 w 455"/>
                  <a:gd name="T3" fmla="*/ 0 h 175"/>
                  <a:gd name="T4" fmla="*/ 0 w 455"/>
                  <a:gd name="T5" fmla="*/ 2147483647 h 175"/>
                  <a:gd name="T6" fmla="*/ 2147483647 w 455"/>
                  <a:gd name="T7" fmla="*/ 2147483647 h 175"/>
                  <a:gd name="T8" fmla="*/ 2147483647 w 455"/>
                  <a:gd name="T9" fmla="*/ 0 h 175"/>
                  <a:gd name="T10" fmla="*/ 2147483647 w 455"/>
                  <a:gd name="T11" fmla="*/ 0 h 175"/>
                  <a:gd name="T12" fmla="*/ 2147483647 w 455"/>
                  <a:gd name="T13" fmla="*/ 0 h 175"/>
                  <a:gd name="T14" fmla="*/ 0 60000 65536"/>
                  <a:gd name="T15" fmla="*/ 0 60000 65536"/>
                  <a:gd name="T16" fmla="*/ 0 60000 65536"/>
                  <a:gd name="T17" fmla="*/ 0 60000 65536"/>
                  <a:gd name="T18" fmla="*/ 0 60000 65536"/>
                  <a:gd name="T19" fmla="*/ 0 60000 65536"/>
                  <a:gd name="T20" fmla="*/ 0 60000 65536"/>
                  <a:gd name="T21" fmla="*/ 0 w 455"/>
                  <a:gd name="T22" fmla="*/ 0 h 175"/>
                  <a:gd name="T23" fmla="*/ 455 w 455"/>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 h="175">
                    <a:moveTo>
                      <a:pt x="228" y="0"/>
                    </a:moveTo>
                    <a:lnTo>
                      <a:pt x="0" y="0"/>
                    </a:lnTo>
                    <a:lnTo>
                      <a:pt x="0" y="175"/>
                    </a:lnTo>
                    <a:lnTo>
                      <a:pt x="455" y="175"/>
                    </a:lnTo>
                    <a:lnTo>
                      <a:pt x="455" y="0"/>
                    </a:lnTo>
                    <a:lnTo>
                      <a:pt x="228" y="0"/>
                    </a:lnTo>
                    <a:close/>
                  </a:path>
                </a:pathLst>
              </a:custGeom>
              <a:solidFill>
                <a:srgbClr val="00FF00"/>
              </a:solidFill>
              <a:ln w="28575">
                <a:solidFill>
                  <a:srgbClr val="00FF00"/>
                </a:solidFill>
                <a:round/>
                <a:headEnd/>
                <a:tailEnd/>
              </a:ln>
            </p:spPr>
            <p:txBody>
              <a:bodyPr/>
              <a:lstStyle/>
              <a:p>
                <a:endParaRPr lang="fr-FR"/>
              </a:p>
            </p:txBody>
          </p:sp>
          <p:sp>
            <p:nvSpPr>
              <p:cNvPr id="84001" name="Freeform 13"/>
              <p:cNvSpPr>
                <a:spLocks/>
              </p:cNvSpPr>
              <p:nvPr/>
            </p:nvSpPr>
            <p:spPr bwMode="auto">
              <a:xfrm>
                <a:off x="3725863" y="3475038"/>
                <a:ext cx="361950" cy="139700"/>
              </a:xfrm>
              <a:custGeom>
                <a:avLst/>
                <a:gdLst>
                  <a:gd name="T0" fmla="*/ 0 w 455"/>
                  <a:gd name="T1" fmla="*/ 0 h 177"/>
                  <a:gd name="T2" fmla="*/ 0 w 455"/>
                  <a:gd name="T3" fmla="*/ 2147483647 h 177"/>
                  <a:gd name="T4" fmla="*/ 2147483647 w 455"/>
                  <a:gd name="T5" fmla="*/ 2147483647 h 177"/>
                  <a:gd name="T6" fmla="*/ 2147483647 w 455"/>
                  <a:gd name="T7" fmla="*/ 0 h 177"/>
                  <a:gd name="T8" fmla="*/ 0 w 455"/>
                  <a:gd name="T9" fmla="*/ 0 h 177"/>
                  <a:gd name="T10" fmla="*/ 0 w 455"/>
                  <a:gd name="T11" fmla="*/ 0 h 177"/>
                  <a:gd name="T12" fmla="*/ 0 60000 65536"/>
                  <a:gd name="T13" fmla="*/ 0 60000 65536"/>
                  <a:gd name="T14" fmla="*/ 0 60000 65536"/>
                  <a:gd name="T15" fmla="*/ 0 60000 65536"/>
                  <a:gd name="T16" fmla="*/ 0 60000 65536"/>
                  <a:gd name="T17" fmla="*/ 0 60000 65536"/>
                  <a:gd name="T18" fmla="*/ 0 w 455"/>
                  <a:gd name="T19" fmla="*/ 0 h 177"/>
                  <a:gd name="T20" fmla="*/ 455 w 455"/>
                  <a:gd name="T21" fmla="*/ 177 h 177"/>
                </a:gdLst>
                <a:ahLst/>
                <a:cxnLst>
                  <a:cxn ang="T12">
                    <a:pos x="T0" y="T1"/>
                  </a:cxn>
                  <a:cxn ang="T13">
                    <a:pos x="T2" y="T3"/>
                  </a:cxn>
                  <a:cxn ang="T14">
                    <a:pos x="T4" y="T5"/>
                  </a:cxn>
                  <a:cxn ang="T15">
                    <a:pos x="T6" y="T7"/>
                  </a:cxn>
                  <a:cxn ang="T16">
                    <a:pos x="T8" y="T9"/>
                  </a:cxn>
                  <a:cxn ang="T17">
                    <a:pos x="T10" y="T11"/>
                  </a:cxn>
                </a:cxnLst>
                <a:rect l="T18" t="T19" r="T20" b="T21"/>
                <a:pathLst>
                  <a:path w="455" h="177">
                    <a:moveTo>
                      <a:pt x="0" y="0"/>
                    </a:moveTo>
                    <a:lnTo>
                      <a:pt x="0" y="177"/>
                    </a:lnTo>
                    <a:lnTo>
                      <a:pt x="455" y="177"/>
                    </a:lnTo>
                    <a:lnTo>
                      <a:pt x="455" y="0"/>
                    </a:lnTo>
                    <a:lnTo>
                      <a:pt x="0" y="0"/>
                    </a:lnTo>
                    <a:close/>
                  </a:path>
                </a:pathLst>
              </a:custGeom>
              <a:solidFill>
                <a:srgbClr val="00FF00"/>
              </a:solidFill>
              <a:ln w="28575">
                <a:solidFill>
                  <a:srgbClr val="00FF00"/>
                </a:solidFill>
                <a:round/>
                <a:headEnd/>
                <a:tailEnd/>
              </a:ln>
            </p:spPr>
            <p:txBody>
              <a:bodyPr/>
              <a:lstStyle/>
              <a:p>
                <a:endParaRPr lang="fr-FR"/>
              </a:p>
            </p:txBody>
          </p:sp>
          <p:sp>
            <p:nvSpPr>
              <p:cNvPr id="84002" name="Rectangle 14"/>
              <p:cNvSpPr>
                <a:spLocks noChangeArrowheads="1"/>
              </p:cNvSpPr>
              <p:nvPr/>
            </p:nvSpPr>
            <p:spPr bwMode="auto">
              <a:xfrm>
                <a:off x="5160963" y="3241675"/>
                <a:ext cx="361950" cy="204788"/>
              </a:xfrm>
              <a:prstGeom prst="rect">
                <a:avLst/>
              </a:prstGeom>
              <a:solidFill>
                <a:srgbClr val="00FF00"/>
              </a:solidFill>
              <a:ln w="28575">
                <a:solidFill>
                  <a:srgbClr val="00FF00"/>
                </a:solidFill>
                <a:miter lim="800000"/>
                <a:headEnd/>
                <a:tailEnd/>
              </a:ln>
            </p:spPr>
            <p:txBody>
              <a:bodyPr/>
              <a:lstStyle/>
              <a:p>
                <a:pPr defTabSz="914400"/>
                <a:endParaRPr lang="fr-FR" sz="1800">
                  <a:solidFill>
                    <a:srgbClr val="FFFFFF"/>
                  </a:solidFill>
                </a:endParaRPr>
              </a:p>
            </p:txBody>
          </p:sp>
          <p:sp>
            <p:nvSpPr>
              <p:cNvPr id="84003" name="Freeform 15"/>
              <p:cNvSpPr>
                <a:spLocks/>
              </p:cNvSpPr>
              <p:nvPr/>
            </p:nvSpPr>
            <p:spPr bwMode="auto">
              <a:xfrm>
                <a:off x="5160963" y="3446463"/>
                <a:ext cx="361950" cy="93663"/>
              </a:xfrm>
              <a:custGeom>
                <a:avLst/>
                <a:gdLst>
                  <a:gd name="T0" fmla="*/ 2147483647 w 458"/>
                  <a:gd name="T1" fmla="*/ 2147483647 h 117"/>
                  <a:gd name="T2" fmla="*/ 2147483647 w 458"/>
                  <a:gd name="T3" fmla="*/ 2147483647 h 117"/>
                  <a:gd name="T4" fmla="*/ 2147483647 w 458"/>
                  <a:gd name="T5" fmla="*/ 0 h 117"/>
                  <a:gd name="T6" fmla="*/ 0 w 458"/>
                  <a:gd name="T7" fmla="*/ 0 h 117"/>
                  <a:gd name="T8" fmla="*/ 0 w 458"/>
                  <a:gd name="T9" fmla="*/ 2147483647 h 117"/>
                  <a:gd name="T10" fmla="*/ 2147483647 w 458"/>
                  <a:gd name="T11" fmla="*/ 2147483647 h 117"/>
                  <a:gd name="T12" fmla="*/ 0 60000 65536"/>
                  <a:gd name="T13" fmla="*/ 0 60000 65536"/>
                  <a:gd name="T14" fmla="*/ 0 60000 65536"/>
                  <a:gd name="T15" fmla="*/ 0 60000 65536"/>
                  <a:gd name="T16" fmla="*/ 0 60000 65536"/>
                  <a:gd name="T17" fmla="*/ 0 60000 65536"/>
                  <a:gd name="T18" fmla="*/ 0 w 458"/>
                  <a:gd name="T19" fmla="*/ 0 h 117"/>
                  <a:gd name="T20" fmla="*/ 458 w 458"/>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458" h="117">
                    <a:moveTo>
                      <a:pt x="229" y="117"/>
                    </a:moveTo>
                    <a:lnTo>
                      <a:pt x="458" y="117"/>
                    </a:lnTo>
                    <a:lnTo>
                      <a:pt x="458" y="0"/>
                    </a:lnTo>
                    <a:lnTo>
                      <a:pt x="0" y="0"/>
                    </a:lnTo>
                    <a:lnTo>
                      <a:pt x="0" y="117"/>
                    </a:lnTo>
                    <a:lnTo>
                      <a:pt x="229" y="117"/>
                    </a:lnTo>
                    <a:close/>
                  </a:path>
                </a:pathLst>
              </a:custGeom>
              <a:solidFill>
                <a:srgbClr val="00FF00"/>
              </a:solidFill>
              <a:ln w="28575">
                <a:solidFill>
                  <a:srgbClr val="00FF00"/>
                </a:solidFill>
                <a:round/>
                <a:headEnd/>
                <a:tailEnd/>
              </a:ln>
            </p:spPr>
            <p:txBody>
              <a:bodyPr/>
              <a:lstStyle/>
              <a:p>
                <a:endParaRPr lang="fr-FR"/>
              </a:p>
            </p:txBody>
          </p:sp>
          <p:sp>
            <p:nvSpPr>
              <p:cNvPr id="84004" name="Line 16"/>
              <p:cNvSpPr>
                <a:spLocks noChangeShapeType="1"/>
              </p:cNvSpPr>
              <p:nvPr/>
            </p:nvSpPr>
            <p:spPr bwMode="auto">
              <a:xfrm flipV="1">
                <a:off x="3027363" y="2906713"/>
                <a:ext cx="0" cy="600075"/>
              </a:xfrm>
              <a:prstGeom prst="line">
                <a:avLst/>
              </a:prstGeom>
              <a:noFill/>
              <a:ln w="4">
                <a:solidFill>
                  <a:srgbClr val="FFFFFF"/>
                </a:solidFill>
                <a:round/>
                <a:headEnd/>
                <a:tailEnd/>
              </a:ln>
            </p:spPr>
            <p:txBody>
              <a:bodyPr/>
              <a:lstStyle/>
              <a:p>
                <a:endParaRPr lang="fr-FR"/>
              </a:p>
            </p:txBody>
          </p:sp>
          <p:sp>
            <p:nvSpPr>
              <p:cNvPr id="84005" name="Line 17"/>
              <p:cNvSpPr>
                <a:spLocks noChangeShapeType="1"/>
              </p:cNvSpPr>
              <p:nvPr/>
            </p:nvSpPr>
            <p:spPr bwMode="auto">
              <a:xfrm>
                <a:off x="2957513" y="4105275"/>
                <a:ext cx="69850" cy="0"/>
              </a:xfrm>
              <a:prstGeom prst="line">
                <a:avLst/>
              </a:prstGeom>
              <a:noFill/>
              <a:ln w="4">
                <a:solidFill>
                  <a:srgbClr val="FFFFFF"/>
                </a:solidFill>
                <a:round/>
                <a:headEnd/>
                <a:tailEnd/>
              </a:ln>
            </p:spPr>
            <p:txBody>
              <a:bodyPr/>
              <a:lstStyle/>
              <a:p>
                <a:endParaRPr lang="fr-FR"/>
              </a:p>
            </p:txBody>
          </p:sp>
          <p:sp>
            <p:nvSpPr>
              <p:cNvPr id="84006" name="Freeform 18"/>
              <p:cNvSpPr>
                <a:spLocks/>
              </p:cNvSpPr>
              <p:nvPr/>
            </p:nvSpPr>
            <p:spPr bwMode="auto">
              <a:xfrm>
                <a:off x="3027363" y="4105275"/>
                <a:ext cx="3194050" cy="131763"/>
              </a:xfrm>
              <a:custGeom>
                <a:avLst/>
                <a:gdLst>
                  <a:gd name="T0" fmla="*/ 2147483647 w 4023"/>
                  <a:gd name="T1" fmla="*/ 2147483647 h 167"/>
                  <a:gd name="T2" fmla="*/ 0 w 4023"/>
                  <a:gd name="T3" fmla="*/ 2147483647 h 167"/>
                  <a:gd name="T4" fmla="*/ 0 w 4023"/>
                  <a:gd name="T5" fmla="*/ 0 h 167"/>
                  <a:gd name="T6" fmla="*/ 0 60000 65536"/>
                  <a:gd name="T7" fmla="*/ 0 60000 65536"/>
                  <a:gd name="T8" fmla="*/ 0 60000 65536"/>
                  <a:gd name="T9" fmla="*/ 0 w 4023"/>
                  <a:gd name="T10" fmla="*/ 0 h 167"/>
                  <a:gd name="T11" fmla="*/ 4023 w 4023"/>
                  <a:gd name="T12" fmla="*/ 167 h 167"/>
                </a:gdLst>
                <a:ahLst/>
                <a:cxnLst>
                  <a:cxn ang="T6">
                    <a:pos x="T0" y="T1"/>
                  </a:cxn>
                  <a:cxn ang="T7">
                    <a:pos x="T2" y="T3"/>
                  </a:cxn>
                  <a:cxn ang="T8">
                    <a:pos x="T4" y="T5"/>
                  </a:cxn>
                </a:cxnLst>
                <a:rect l="T9" t="T10" r="T11" b="T12"/>
                <a:pathLst>
                  <a:path w="4023" h="167">
                    <a:moveTo>
                      <a:pt x="4023" y="167"/>
                    </a:moveTo>
                    <a:lnTo>
                      <a:pt x="0" y="167"/>
                    </a:lnTo>
                    <a:lnTo>
                      <a:pt x="0" y="0"/>
                    </a:lnTo>
                  </a:path>
                </a:pathLst>
              </a:custGeom>
              <a:noFill/>
              <a:ln w="4">
                <a:solidFill>
                  <a:srgbClr val="FFFFFF"/>
                </a:solidFill>
                <a:round/>
                <a:headEnd/>
                <a:tailEnd/>
              </a:ln>
            </p:spPr>
            <p:txBody>
              <a:bodyPr/>
              <a:lstStyle/>
              <a:p>
                <a:endParaRPr lang="fr-FR"/>
              </a:p>
            </p:txBody>
          </p:sp>
          <p:sp>
            <p:nvSpPr>
              <p:cNvPr id="84007" name="Line 19"/>
              <p:cNvSpPr>
                <a:spLocks noChangeShapeType="1"/>
              </p:cNvSpPr>
              <p:nvPr/>
            </p:nvSpPr>
            <p:spPr bwMode="auto">
              <a:xfrm flipV="1">
                <a:off x="3027363" y="2308225"/>
                <a:ext cx="0" cy="598488"/>
              </a:xfrm>
              <a:prstGeom prst="line">
                <a:avLst/>
              </a:prstGeom>
              <a:noFill/>
              <a:ln w="4">
                <a:solidFill>
                  <a:srgbClr val="FFFFFF"/>
                </a:solidFill>
                <a:round/>
                <a:headEnd/>
                <a:tailEnd/>
              </a:ln>
            </p:spPr>
            <p:txBody>
              <a:bodyPr/>
              <a:lstStyle/>
              <a:p>
                <a:endParaRPr lang="fr-FR"/>
              </a:p>
            </p:txBody>
          </p:sp>
          <p:sp>
            <p:nvSpPr>
              <p:cNvPr id="84008" name="Line 20"/>
              <p:cNvSpPr>
                <a:spLocks noChangeShapeType="1"/>
              </p:cNvSpPr>
              <p:nvPr/>
            </p:nvSpPr>
            <p:spPr bwMode="auto">
              <a:xfrm>
                <a:off x="2957513" y="3506788"/>
                <a:ext cx="69850" cy="0"/>
              </a:xfrm>
              <a:prstGeom prst="line">
                <a:avLst/>
              </a:prstGeom>
              <a:noFill/>
              <a:ln w="4">
                <a:solidFill>
                  <a:srgbClr val="FFFFFF"/>
                </a:solidFill>
                <a:round/>
                <a:headEnd/>
                <a:tailEnd/>
              </a:ln>
            </p:spPr>
            <p:txBody>
              <a:bodyPr/>
              <a:lstStyle/>
              <a:p>
                <a:endParaRPr lang="fr-FR"/>
              </a:p>
            </p:txBody>
          </p:sp>
          <p:sp>
            <p:nvSpPr>
              <p:cNvPr id="84009" name="Line 21"/>
              <p:cNvSpPr>
                <a:spLocks noChangeShapeType="1"/>
              </p:cNvSpPr>
              <p:nvPr/>
            </p:nvSpPr>
            <p:spPr bwMode="auto">
              <a:xfrm flipV="1">
                <a:off x="3027363" y="3506788"/>
                <a:ext cx="0" cy="598488"/>
              </a:xfrm>
              <a:prstGeom prst="line">
                <a:avLst/>
              </a:prstGeom>
              <a:noFill/>
              <a:ln w="4">
                <a:solidFill>
                  <a:srgbClr val="FFFFFF"/>
                </a:solidFill>
                <a:round/>
                <a:headEnd/>
                <a:tailEnd/>
              </a:ln>
            </p:spPr>
            <p:txBody>
              <a:bodyPr/>
              <a:lstStyle/>
              <a:p>
                <a:endParaRPr lang="fr-FR"/>
              </a:p>
            </p:txBody>
          </p:sp>
          <p:sp>
            <p:nvSpPr>
              <p:cNvPr id="84010" name="Line 22"/>
              <p:cNvSpPr>
                <a:spLocks noChangeShapeType="1"/>
              </p:cNvSpPr>
              <p:nvPr/>
            </p:nvSpPr>
            <p:spPr bwMode="auto">
              <a:xfrm>
                <a:off x="2957513" y="2906713"/>
                <a:ext cx="69850" cy="0"/>
              </a:xfrm>
              <a:prstGeom prst="line">
                <a:avLst/>
              </a:prstGeom>
              <a:noFill/>
              <a:ln w="4">
                <a:solidFill>
                  <a:srgbClr val="FFFFFF"/>
                </a:solidFill>
                <a:round/>
                <a:headEnd/>
                <a:tailEnd/>
              </a:ln>
            </p:spPr>
            <p:txBody>
              <a:bodyPr/>
              <a:lstStyle/>
              <a:p>
                <a:endParaRPr lang="fr-FR"/>
              </a:p>
            </p:txBody>
          </p:sp>
          <p:sp>
            <p:nvSpPr>
              <p:cNvPr id="84011" name="Line 23"/>
              <p:cNvSpPr>
                <a:spLocks noChangeShapeType="1"/>
              </p:cNvSpPr>
              <p:nvPr/>
            </p:nvSpPr>
            <p:spPr bwMode="auto">
              <a:xfrm>
                <a:off x="2957513" y="2308225"/>
                <a:ext cx="69850" cy="0"/>
              </a:xfrm>
              <a:prstGeom prst="line">
                <a:avLst/>
              </a:prstGeom>
              <a:noFill/>
              <a:ln w="4">
                <a:solidFill>
                  <a:srgbClr val="FFFFFF"/>
                </a:solidFill>
                <a:round/>
                <a:headEnd/>
                <a:tailEnd/>
              </a:ln>
            </p:spPr>
            <p:txBody>
              <a:bodyPr/>
              <a:lstStyle/>
              <a:p>
                <a:endParaRPr lang="fr-FR"/>
              </a:p>
            </p:txBody>
          </p:sp>
          <p:sp>
            <p:nvSpPr>
              <p:cNvPr id="84012" name="Line 24"/>
              <p:cNvSpPr>
                <a:spLocks noChangeShapeType="1"/>
              </p:cNvSpPr>
              <p:nvPr/>
            </p:nvSpPr>
            <p:spPr bwMode="auto">
              <a:xfrm flipV="1">
                <a:off x="3027363" y="1711325"/>
                <a:ext cx="0" cy="596900"/>
              </a:xfrm>
              <a:prstGeom prst="line">
                <a:avLst/>
              </a:prstGeom>
              <a:noFill/>
              <a:ln w="4">
                <a:solidFill>
                  <a:srgbClr val="FFFFFF"/>
                </a:solidFill>
                <a:round/>
                <a:headEnd/>
                <a:tailEnd/>
              </a:ln>
            </p:spPr>
            <p:txBody>
              <a:bodyPr/>
              <a:lstStyle/>
              <a:p>
                <a:endParaRPr lang="fr-FR"/>
              </a:p>
            </p:txBody>
          </p:sp>
          <p:sp>
            <p:nvSpPr>
              <p:cNvPr id="84013" name="Line 25"/>
              <p:cNvSpPr>
                <a:spLocks noChangeShapeType="1"/>
              </p:cNvSpPr>
              <p:nvPr/>
            </p:nvSpPr>
            <p:spPr bwMode="auto">
              <a:xfrm>
                <a:off x="2957513" y="1711325"/>
                <a:ext cx="69850" cy="0"/>
              </a:xfrm>
              <a:prstGeom prst="line">
                <a:avLst/>
              </a:prstGeom>
              <a:noFill/>
              <a:ln w="4">
                <a:solidFill>
                  <a:srgbClr val="FFFFFF"/>
                </a:solidFill>
                <a:round/>
                <a:headEnd/>
                <a:tailEnd/>
              </a:ln>
            </p:spPr>
            <p:txBody>
              <a:bodyPr/>
              <a:lstStyle/>
              <a:p>
                <a:endParaRPr lang="fr-FR"/>
              </a:p>
            </p:txBody>
          </p:sp>
          <p:sp>
            <p:nvSpPr>
              <p:cNvPr id="84014" name="Line 26"/>
              <p:cNvSpPr>
                <a:spLocks noChangeShapeType="1"/>
              </p:cNvSpPr>
              <p:nvPr/>
            </p:nvSpPr>
            <p:spPr bwMode="auto">
              <a:xfrm flipV="1">
                <a:off x="3027363" y="1571625"/>
                <a:ext cx="0" cy="139700"/>
              </a:xfrm>
              <a:prstGeom prst="line">
                <a:avLst/>
              </a:prstGeom>
              <a:noFill/>
              <a:ln w="4">
                <a:solidFill>
                  <a:srgbClr val="FFFFFF"/>
                </a:solidFill>
                <a:round/>
                <a:headEnd/>
                <a:tailEnd/>
              </a:ln>
            </p:spPr>
            <p:txBody>
              <a:bodyPr/>
              <a:lstStyle/>
              <a:p>
                <a:endParaRPr lang="fr-FR"/>
              </a:p>
            </p:txBody>
          </p:sp>
          <p:sp>
            <p:nvSpPr>
              <p:cNvPr id="84015" name="Line 27"/>
              <p:cNvSpPr>
                <a:spLocks noChangeShapeType="1"/>
              </p:cNvSpPr>
              <p:nvPr/>
            </p:nvSpPr>
            <p:spPr bwMode="auto">
              <a:xfrm flipH="1">
                <a:off x="5160963" y="3446463"/>
                <a:ext cx="361950" cy="0"/>
              </a:xfrm>
              <a:prstGeom prst="line">
                <a:avLst/>
              </a:prstGeom>
              <a:noFill/>
              <a:ln w="28575">
                <a:solidFill>
                  <a:srgbClr val="FF6600"/>
                </a:solidFill>
                <a:round/>
                <a:headEnd/>
                <a:tailEnd/>
              </a:ln>
            </p:spPr>
            <p:txBody>
              <a:bodyPr/>
              <a:lstStyle/>
              <a:p>
                <a:endParaRPr lang="fr-FR"/>
              </a:p>
            </p:txBody>
          </p:sp>
          <p:sp>
            <p:nvSpPr>
              <p:cNvPr id="84016" name="Line 28"/>
              <p:cNvSpPr>
                <a:spLocks noChangeShapeType="1"/>
              </p:cNvSpPr>
              <p:nvPr/>
            </p:nvSpPr>
            <p:spPr bwMode="auto">
              <a:xfrm flipV="1">
                <a:off x="5341938" y="3540125"/>
                <a:ext cx="0" cy="328613"/>
              </a:xfrm>
              <a:prstGeom prst="line">
                <a:avLst/>
              </a:prstGeom>
              <a:noFill/>
              <a:ln w="28575">
                <a:solidFill>
                  <a:srgbClr val="FF6600"/>
                </a:solidFill>
                <a:round/>
                <a:headEnd/>
                <a:tailEnd/>
              </a:ln>
            </p:spPr>
            <p:txBody>
              <a:bodyPr/>
              <a:lstStyle/>
              <a:p>
                <a:endParaRPr lang="fr-FR"/>
              </a:p>
            </p:txBody>
          </p:sp>
          <p:sp>
            <p:nvSpPr>
              <p:cNvPr id="84017" name="Line 29"/>
              <p:cNvSpPr>
                <a:spLocks noChangeShapeType="1"/>
              </p:cNvSpPr>
              <p:nvPr/>
            </p:nvSpPr>
            <p:spPr bwMode="auto">
              <a:xfrm flipH="1">
                <a:off x="5249863" y="3868738"/>
                <a:ext cx="92075" cy="0"/>
              </a:xfrm>
              <a:prstGeom prst="line">
                <a:avLst/>
              </a:prstGeom>
              <a:noFill/>
              <a:ln w="28575">
                <a:solidFill>
                  <a:srgbClr val="FF6600"/>
                </a:solidFill>
                <a:round/>
                <a:headEnd/>
                <a:tailEnd/>
              </a:ln>
            </p:spPr>
            <p:txBody>
              <a:bodyPr/>
              <a:lstStyle/>
              <a:p>
                <a:endParaRPr lang="fr-FR"/>
              </a:p>
            </p:txBody>
          </p:sp>
          <p:sp>
            <p:nvSpPr>
              <p:cNvPr id="84018" name="Line 30"/>
              <p:cNvSpPr>
                <a:spLocks noChangeShapeType="1"/>
              </p:cNvSpPr>
              <p:nvPr/>
            </p:nvSpPr>
            <p:spPr bwMode="auto">
              <a:xfrm flipH="1">
                <a:off x="5341938" y="3868738"/>
                <a:ext cx="92075" cy="0"/>
              </a:xfrm>
              <a:prstGeom prst="line">
                <a:avLst/>
              </a:prstGeom>
              <a:noFill/>
              <a:ln w="28575">
                <a:solidFill>
                  <a:srgbClr val="FF6600"/>
                </a:solidFill>
                <a:round/>
                <a:headEnd/>
                <a:tailEnd/>
              </a:ln>
            </p:spPr>
            <p:txBody>
              <a:bodyPr/>
              <a:lstStyle/>
              <a:p>
                <a:endParaRPr lang="fr-FR"/>
              </a:p>
            </p:txBody>
          </p:sp>
          <p:sp>
            <p:nvSpPr>
              <p:cNvPr id="84019" name="Freeform 31"/>
              <p:cNvSpPr>
                <a:spLocks/>
              </p:cNvSpPr>
              <p:nvPr/>
            </p:nvSpPr>
            <p:spPr bwMode="auto">
              <a:xfrm>
                <a:off x="5160963" y="3446463"/>
                <a:ext cx="180975" cy="93663"/>
              </a:xfrm>
              <a:custGeom>
                <a:avLst/>
                <a:gdLst>
                  <a:gd name="T0" fmla="*/ 0 w 229"/>
                  <a:gd name="T1" fmla="*/ 0 h 117"/>
                  <a:gd name="T2" fmla="*/ 0 w 229"/>
                  <a:gd name="T3" fmla="*/ 2147483647 h 117"/>
                  <a:gd name="T4" fmla="*/ 2147483647 w 229"/>
                  <a:gd name="T5" fmla="*/ 2147483647 h 117"/>
                  <a:gd name="T6" fmla="*/ 0 60000 65536"/>
                  <a:gd name="T7" fmla="*/ 0 60000 65536"/>
                  <a:gd name="T8" fmla="*/ 0 60000 65536"/>
                  <a:gd name="T9" fmla="*/ 0 w 229"/>
                  <a:gd name="T10" fmla="*/ 0 h 117"/>
                  <a:gd name="T11" fmla="*/ 229 w 229"/>
                  <a:gd name="T12" fmla="*/ 117 h 117"/>
                </a:gdLst>
                <a:ahLst/>
                <a:cxnLst>
                  <a:cxn ang="T6">
                    <a:pos x="T0" y="T1"/>
                  </a:cxn>
                  <a:cxn ang="T7">
                    <a:pos x="T2" y="T3"/>
                  </a:cxn>
                  <a:cxn ang="T8">
                    <a:pos x="T4" y="T5"/>
                  </a:cxn>
                </a:cxnLst>
                <a:rect l="T9" t="T10" r="T11" b="T12"/>
                <a:pathLst>
                  <a:path w="229" h="117">
                    <a:moveTo>
                      <a:pt x="0" y="0"/>
                    </a:moveTo>
                    <a:lnTo>
                      <a:pt x="0" y="117"/>
                    </a:lnTo>
                    <a:lnTo>
                      <a:pt x="229" y="117"/>
                    </a:lnTo>
                  </a:path>
                </a:pathLst>
              </a:custGeom>
              <a:noFill/>
              <a:ln w="28575">
                <a:solidFill>
                  <a:srgbClr val="FF6600"/>
                </a:solidFill>
                <a:round/>
                <a:headEnd/>
                <a:tailEnd/>
              </a:ln>
            </p:spPr>
            <p:txBody>
              <a:bodyPr/>
              <a:lstStyle/>
              <a:p>
                <a:endParaRPr lang="fr-FR"/>
              </a:p>
            </p:txBody>
          </p:sp>
          <p:sp>
            <p:nvSpPr>
              <p:cNvPr id="84020" name="Freeform 32"/>
              <p:cNvSpPr>
                <a:spLocks/>
              </p:cNvSpPr>
              <p:nvPr/>
            </p:nvSpPr>
            <p:spPr bwMode="auto">
              <a:xfrm>
                <a:off x="5341938" y="3446463"/>
                <a:ext cx="180975" cy="93663"/>
              </a:xfrm>
              <a:custGeom>
                <a:avLst/>
                <a:gdLst>
                  <a:gd name="T0" fmla="*/ 0 w 229"/>
                  <a:gd name="T1" fmla="*/ 2147483647 h 117"/>
                  <a:gd name="T2" fmla="*/ 2147483647 w 229"/>
                  <a:gd name="T3" fmla="*/ 2147483647 h 117"/>
                  <a:gd name="T4" fmla="*/ 2147483647 w 229"/>
                  <a:gd name="T5" fmla="*/ 0 h 117"/>
                  <a:gd name="T6" fmla="*/ 0 60000 65536"/>
                  <a:gd name="T7" fmla="*/ 0 60000 65536"/>
                  <a:gd name="T8" fmla="*/ 0 60000 65536"/>
                  <a:gd name="T9" fmla="*/ 0 w 229"/>
                  <a:gd name="T10" fmla="*/ 0 h 117"/>
                  <a:gd name="T11" fmla="*/ 229 w 229"/>
                  <a:gd name="T12" fmla="*/ 117 h 117"/>
                </a:gdLst>
                <a:ahLst/>
                <a:cxnLst>
                  <a:cxn ang="T6">
                    <a:pos x="T0" y="T1"/>
                  </a:cxn>
                  <a:cxn ang="T7">
                    <a:pos x="T2" y="T3"/>
                  </a:cxn>
                  <a:cxn ang="T8">
                    <a:pos x="T4" y="T5"/>
                  </a:cxn>
                </a:cxnLst>
                <a:rect l="T9" t="T10" r="T11" b="T12"/>
                <a:pathLst>
                  <a:path w="229" h="117">
                    <a:moveTo>
                      <a:pt x="0" y="117"/>
                    </a:moveTo>
                    <a:lnTo>
                      <a:pt x="229" y="117"/>
                    </a:lnTo>
                    <a:lnTo>
                      <a:pt x="229" y="0"/>
                    </a:lnTo>
                  </a:path>
                </a:pathLst>
              </a:custGeom>
              <a:noFill/>
              <a:ln w="28575">
                <a:solidFill>
                  <a:srgbClr val="FF6600"/>
                </a:solidFill>
                <a:round/>
                <a:headEnd/>
                <a:tailEnd/>
              </a:ln>
            </p:spPr>
            <p:txBody>
              <a:bodyPr/>
              <a:lstStyle/>
              <a:p>
                <a:endParaRPr lang="fr-FR"/>
              </a:p>
            </p:txBody>
          </p:sp>
          <p:sp>
            <p:nvSpPr>
              <p:cNvPr id="84021" name="Freeform 33"/>
              <p:cNvSpPr>
                <a:spLocks/>
              </p:cNvSpPr>
              <p:nvPr/>
            </p:nvSpPr>
            <p:spPr bwMode="auto">
              <a:xfrm>
                <a:off x="5160963" y="3241675"/>
                <a:ext cx="180975" cy="204788"/>
              </a:xfrm>
              <a:custGeom>
                <a:avLst/>
                <a:gdLst>
                  <a:gd name="T0" fmla="*/ 2147483647 w 229"/>
                  <a:gd name="T1" fmla="*/ 0 h 258"/>
                  <a:gd name="T2" fmla="*/ 0 w 229"/>
                  <a:gd name="T3" fmla="*/ 0 h 258"/>
                  <a:gd name="T4" fmla="*/ 0 w 229"/>
                  <a:gd name="T5" fmla="*/ 2147483647 h 258"/>
                  <a:gd name="T6" fmla="*/ 0 60000 65536"/>
                  <a:gd name="T7" fmla="*/ 0 60000 65536"/>
                  <a:gd name="T8" fmla="*/ 0 60000 65536"/>
                  <a:gd name="T9" fmla="*/ 0 w 229"/>
                  <a:gd name="T10" fmla="*/ 0 h 258"/>
                  <a:gd name="T11" fmla="*/ 229 w 229"/>
                  <a:gd name="T12" fmla="*/ 258 h 258"/>
                </a:gdLst>
                <a:ahLst/>
                <a:cxnLst>
                  <a:cxn ang="T6">
                    <a:pos x="T0" y="T1"/>
                  </a:cxn>
                  <a:cxn ang="T7">
                    <a:pos x="T2" y="T3"/>
                  </a:cxn>
                  <a:cxn ang="T8">
                    <a:pos x="T4" y="T5"/>
                  </a:cxn>
                </a:cxnLst>
                <a:rect l="T9" t="T10" r="T11" b="T12"/>
                <a:pathLst>
                  <a:path w="229" h="258">
                    <a:moveTo>
                      <a:pt x="229" y="0"/>
                    </a:moveTo>
                    <a:lnTo>
                      <a:pt x="0" y="0"/>
                    </a:lnTo>
                    <a:lnTo>
                      <a:pt x="0" y="258"/>
                    </a:lnTo>
                  </a:path>
                </a:pathLst>
              </a:custGeom>
              <a:noFill/>
              <a:ln w="28575">
                <a:solidFill>
                  <a:srgbClr val="FF6600"/>
                </a:solidFill>
                <a:round/>
                <a:headEnd/>
                <a:tailEnd/>
              </a:ln>
            </p:spPr>
            <p:txBody>
              <a:bodyPr/>
              <a:lstStyle/>
              <a:p>
                <a:endParaRPr lang="fr-FR"/>
              </a:p>
            </p:txBody>
          </p:sp>
          <p:sp>
            <p:nvSpPr>
              <p:cNvPr id="84022" name="Line 34"/>
              <p:cNvSpPr>
                <a:spLocks noChangeShapeType="1"/>
              </p:cNvSpPr>
              <p:nvPr/>
            </p:nvSpPr>
            <p:spPr bwMode="auto">
              <a:xfrm flipH="1">
                <a:off x="3906838" y="2974975"/>
                <a:ext cx="92075" cy="0"/>
              </a:xfrm>
              <a:prstGeom prst="line">
                <a:avLst/>
              </a:prstGeom>
              <a:noFill/>
              <a:ln w="28575">
                <a:solidFill>
                  <a:srgbClr val="FF6600"/>
                </a:solidFill>
                <a:round/>
                <a:headEnd/>
                <a:tailEnd/>
              </a:ln>
            </p:spPr>
            <p:txBody>
              <a:bodyPr/>
              <a:lstStyle/>
              <a:p>
                <a:endParaRPr lang="fr-FR"/>
              </a:p>
            </p:txBody>
          </p:sp>
          <p:sp>
            <p:nvSpPr>
              <p:cNvPr id="84023" name="Line 35"/>
              <p:cNvSpPr>
                <a:spLocks noChangeShapeType="1"/>
              </p:cNvSpPr>
              <p:nvPr/>
            </p:nvSpPr>
            <p:spPr bwMode="auto">
              <a:xfrm flipH="1">
                <a:off x="3814763" y="2974975"/>
                <a:ext cx="92075" cy="0"/>
              </a:xfrm>
              <a:prstGeom prst="line">
                <a:avLst/>
              </a:prstGeom>
              <a:noFill/>
              <a:ln w="28575">
                <a:solidFill>
                  <a:srgbClr val="FF6600"/>
                </a:solidFill>
                <a:round/>
                <a:headEnd/>
                <a:tailEnd/>
              </a:ln>
            </p:spPr>
            <p:txBody>
              <a:bodyPr/>
              <a:lstStyle/>
              <a:p>
                <a:endParaRPr lang="fr-FR"/>
              </a:p>
            </p:txBody>
          </p:sp>
          <p:sp>
            <p:nvSpPr>
              <p:cNvPr id="84024" name="Line 36"/>
              <p:cNvSpPr>
                <a:spLocks noChangeShapeType="1"/>
              </p:cNvSpPr>
              <p:nvPr/>
            </p:nvSpPr>
            <p:spPr bwMode="auto">
              <a:xfrm>
                <a:off x="3906838" y="2974975"/>
                <a:ext cx="0" cy="360363"/>
              </a:xfrm>
              <a:prstGeom prst="line">
                <a:avLst/>
              </a:prstGeom>
              <a:noFill/>
              <a:ln w="28575">
                <a:solidFill>
                  <a:srgbClr val="FF6600"/>
                </a:solidFill>
                <a:round/>
                <a:headEnd/>
                <a:tailEnd/>
              </a:ln>
            </p:spPr>
            <p:txBody>
              <a:bodyPr/>
              <a:lstStyle/>
              <a:p>
                <a:endParaRPr lang="fr-FR"/>
              </a:p>
            </p:txBody>
          </p:sp>
          <p:sp>
            <p:nvSpPr>
              <p:cNvPr id="84025" name="Freeform 37"/>
              <p:cNvSpPr>
                <a:spLocks/>
              </p:cNvSpPr>
              <p:nvPr/>
            </p:nvSpPr>
            <p:spPr bwMode="auto">
              <a:xfrm>
                <a:off x="3725863" y="3335338"/>
                <a:ext cx="180975" cy="139700"/>
              </a:xfrm>
              <a:custGeom>
                <a:avLst/>
                <a:gdLst>
                  <a:gd name="T0" fmla="*/ 2147483647 w 228"/>
                  <a:gd name="T1" fmla="*/ 0 h 175"/>
                  <a:gd name="T2" fmla="*/ 0 w 228"/>
                  <a:gd name="T3" fmla="*/ 0 h 175"/>
                  <a:gd name="T4" fmla="*/ 0 w 228"/>
                  <a:gd name="T5" fmla="*/ 2147483647 h 175"/>
                  <a:gd name="T6" fmla="*/ 0 60000 65536"/>
                  <a:gd name="T7" fmla="*/ 0 60000 65536"/>
                  <a:gd name="T8" fmla="*/ 0 60000 65536"/>
                  <a:gd name="T9" fmla="*/ 0 w 228"/>
                  <a:gd name="T10" fmla="*/ 0 h 175"/>
                  <a:gd name="T11" fmla="*/ 228 w 228"/>
                  <a:gd name="T12" fmla="*/ 175 h 175"/>
                </a:gdLst>
                <a:ahLst/>
                <a:cxnLst>
                  <a:cxn ang="T6">
                    <a:pos x="T0" y="T1"/>
                  </a:cxn>
                  <a:cxn ang="T7">
                    <a:pos x="T2" y="T3"/>
                  </a:cxn>
                  <a:cxn ang="T8">
                    <a:pos x="T4" y="T5"/>
                  </a:cxn>
                </a:cxnLst>
                <a:rect l="T9" t="T10" r="T11" b="T12"/>
                <a:pathLst>
                  <a:path w="228" h="175">
                    <a:moveTo>
                      <a:pt x="228" y="0"/>
                    </a:moveTo>
                    <a:lnTo>
                      <a:pt x="0" y="0"/>
                    </a:lnTo>
                    <a:lnTo>
                      <a:pt x="0" y="175"/>
                    </a:lnTo>
                  </a:path>
                </a:pathLst>
              </a:custGeom>
              <a:noFill/>
              <a:ln w="28575">
                <a:solidFill>
                  <a:srgbClr val="FF6600"/>
                </a:solidFill>
                <a:round/>
                <a:headEnd/>
                <a:tailEnd/>
              </a:ln>
            </p:spPr>
            <p:txBody>
              <a:bodyPr/>
              <a:lstStyle/>
              <a:p>
                <a:endParaRPr lang="fr-FR"/>
              </a:p>
            </p:txBody>
          </p:sp>
          <p:sp>
            <p:nvSpPr>
              <p:cNvPr id="84026" name="Freeform 38"/>
              <p:cNvSpPr>
                <a:spLocks/>
              </p:cNvSpPr>
              <p:nvPr/>
            </p:nvSpPr>
            <p:spPr bwMode="auto">
              <a:xfrm>
                <a:off x="3725863" y="3475038"/>
                <a:ext cx="180975" cy="139700"/>
              </a:xfrm>
              <a:custGeom>
                <a:avLst/>
                <a:gdLst>
                  <a:gd name="T0" fmla="*/ 0 w 228"/>
                  <a:gd name="T1" fmla="*/ 0 h 177"/>
                  <a:gd name="T2" fmla="*/ 0 w 228"/>
                  <a:gd name="T3" fmla="*/ 2147483647 h 177"/>
                  <a:gd name="T4" fmla="*/ 2147483647 w 228"/>
                  <a:gd name="T5" fmla="*/ 2147483647 h 177"/>
                  <a:gd name="T6" fmla="*/ 0 60000 65536"/>
                  <a:gd name="T7" fmla="*/ 0 60000 65536"/>
                  <a:gd name="T8" fmla="*/ 0 60000 65536"/>
                  <a:gd name="T9" fmla="*/ 0 w 228"/>
                  <a:gd name="T10" fmla="*/ 0 h 177"/>
                  <a:gd name="T11" fmla="*/ 228 w 228"/>
                  <a:gd name="T12" fmla="*/ 177 h 177"/>
                </a:gdLst>
                <a:ahLst/>
                <a:cxnLst>
                  <a:cxn ang="T6">
                    <a:pos x="T0" y="T1"/>
                  </a:cxn>
                  <a:cxn ang="T7">
                    <a:pos x="T2" y="T3"/>
                  </a:cxn>
                  <a:cxn ang="T8">
                    <a:pos x="T4" y="T5"/>
                  </a:cxn>
                </a:cxnLst>
                <a:rect l="T9" t="T10" r="T11" b="T12"/>
                <a:pathLst>
                  <a:path w="228" h="177">
                    <a:moveTo>
                      <a:pt x="0" y="0"/>
                    </a:moveTo>
                    <a:lnTo>
                      <a:pt x="0" y="177"/>
                    </a:lnTo>
                    <a:lnTo>
                      <a:pt x="228" y="177"/>
                    </a:lnTo>
                  </a:path>
                </a:pathLst>
              </a:custGeom>
              <a:noFill/>
              <a:ln w="28575">
                <a:solidFill>
                  <a:srgbClr val="FF6600"/>
                </a:solidFill>
                <a:round/>
                <a:headEnd/>
                <a:tailEnd/>
              </a:ln>
            </p:spPr>
            <p:txBody>
              <a:bodyPr/>
              <a:lstStyle/>
              <a:p>
                <a:endParaRPr lang="fr-FR"/>
              </a:p>
            </p:txBody>
          </p:sp>
          <p:sp>
            <p:nvSpPr>
              <p:cNvPr id="84027" name="Line 39"/>
              <p:cNvSpPr>
                <a:spLocks noChangeShapeType="1"/>
              </p:cNvSpPr>
              <p:nvPr/>
            </p:nvSpPr>
            <p:spPr bwMode="auto">
              <a:xfrm flipH="1">
                <a:off x="3906838" y="4033838"/>
                <a:ext cx="92075" cy="0"/>
              </a:xfrm>
              <a:prstGeom prst="line">
                <a:avLst/>
              </a:prstGeom>
              <a:noFill/>
              <a:ln w="28575">
                <a:solidFill>
                  <a:srgbClr val="FF6600"/>
                </a:solidFill>
                <a:round/>
                <a:headEnd/>
                <a:tailEnd/>
              </a:ln>
            </p:spPr>
            <p:txBody>
              <a:bodyPr/>
              <a:lstStyle/>
              <a:p>
                <a:endParaRPr lang="fr-FR"/>
              </a:p>
            </p:txBody>
          </p:sp>
          <p:sp>
            <p:nvSpPr>
              <p:cNvPr id="84028" name="Line 40"/>
              <p:cNvSpPr>
                <a:spLocks noChangeShapeType="1"/>
              </p:cNvSpPr>
              <p:nvPr/>
            </p:nvSpPr>
            <p:spPr bwMode="auto">
              <a:xfrm flipH="1">
                <a:off x="3814763" y="4033838"/>
                <a:ext cx="92075" cy="0"/>
              </a:xfrm>
              <a:prstGeom prst="line">
                <a:avLst/>
              </a:prstGeom>
              <a:noFill/>
              <a:ln w="28575">
                <a:solidFill>
                  <a:srgbClr val="FF6600"/>
                </a:solidFill>
                <a:round/>
                <a:headEnd/>
                <a:tailEnd/>
              </a:ln>
            </p:spPr>
            <p:txBody>
              <a:bodyPr/>
              <a:lstStyle/>
              <a:p>
                <a:endParaRPr lang="fr-FR"/>
              </a:p>
            </p:txBody>
          </p:sp>
          <p:sp>
            <p:nvSpPr>
              <p:cNvPr id="84029" name="Line 41"/>
              <p:cNvSpPr>
                <a:spLocks noChangeShapeType="1"/>
              </p:cNvSpPr>
              <p:nvPr/>
            </p:nvSpPr>
            <p:spPr bwMode="auto">
              <a:xfrm flipV="1">
                <a:off x="3906838" y="3614738"/>
                <a:ext cx="0" cy="419100"/>
              </a:xfrm>
              <a:prstGeom prst="line">
                <a:avLst/>
              </a:prstGeom>
              <a:noFill/>
              <a:ln w="28575">
                <a:solidFill>
                  <a:srgbClr val="FF6600"/>
                </a:solidFill>
                <a:round/>
                <a:headEnd/>
                <a:tailEnd/>
              </a:ln>
            </p:spPr>
            <p:txBody>
              <a:bodyPr/>
              <a:lstStyle/>
              <a:p>
                <a:endParaRPr lang="fr-FR"/>
              </a:p>
            </p:txBody>
          </p:sp>
          <p:sp>
            <p:nvSpPr>
              <p:cNvPr id="84030" name="Freeform 42"/>
              <p:cNvSpPr>
                <a:spLocks/>
              </p:cNvSpPr>
              <p:nvPr/>
            </p:nvSpPr>
            <p:spPr bwMode="auto">
              <a:xfrm>
                <a:off x="3906838" y="3475038"/>
                <a:ext cx="180975" cy="139700"/>
              </a:xfrm>
              <a:custGeom>
                <a:avLst/>
                <a:gdLst>
                  <a:gd name="T0" fmla="*/ 0 w 227"/>
                  <a:gd name="T1" fmla="*/ 2147483647 h 177"/>
                  <a:gd name="T2" fmla="*/ 2147483647 w 227"/>
                  <a:gd name="T3" fmla="*/ 2147483647 h 177"/>
                  <a:gd name="T4" fmla="*/ 2147483647 w 227"/>
                  <a:gd name="T5" fmla="*/ 0 h 177"/>
                  <a:gd name="T6" fmla="*/ 0 60000 65536"/>
                  <a:gd name="T7" fmla="*/ 0 60000 65536"/>
                  <a:gd name="T8" fmla="*/ 0 60000 65536"/>
                  <a:gd name="T9" fmla="*/ 0 w 227"/>
                  <a:gd name="T10" fmla="*/ 0 h 177"/>
                  <a:gd name="T11" fmla="*/ 227 w 227"/>
                  <a:gd name="T12" fmla="*/ 177 h 177"/>
                </a:gdLst>
                <a:ahLst/>
                <a:cxnLst>
                  <a:cxn ang="T6">
                    <a:pos x="T0" y="T1"/>
                  </a:cxn>
                  <a:cxn ang="T7">
                    <a:pos x="T2" y="T3"/>
                  </a:cxn>
                  <a:cxn ang="T8">
                    <a:pos x="T4" y="T5"/>
                  </a:cxn>
                </a:cxnLst>
                <a:rect l="T9" t="T10" r="T11" b="T12"/>
                <a:pathLst>
                  <a:path w="227" h="177">
                    <a:moveTo>
                      <a:pt x="0" y="177"/>
                    </a:moveTo>
                    <a:lnTo>
                      <a:pt x="227" y="177"/>
                    </a:lnTo>
                    <a:lnTo>
                      <a:pt x="227" y="0"/>
                    </a:lnTo>
                  </a:path>
                </a:pathLst>
              </a:custGeom>
              <a:noFill/>
              <a:ln w="28575">
                <a:solidFill>
                  <a:srgbClr val="FF6600"/>
                </a:solidFill>
                <a:round/>
                <a:headEnd/>
                <a:tailEnd/>
              </a:ln>
            </p:spPr>
            <p:txBody>
              <a:bodyPr/>
              <a:lstStyle/>
              <a:p>
                <a:endParaRPr lang="fr-FR"/>
              </a:p>
            </p:txBody>
          </p:sp>
          <p:sp>
            <p:nvSpPr>
              <p:cNvPr id="84031" name="Freeform 43"/>
              <p:cNvSpPr>
                <a:spLocks/>
              </p:cNvSpPr>
              <p:nvPr/>
            </p:nvSpPr>
            <p:spPr bwMode="auto">
              <a:xfrm>
                <a:off x="3906838" y="3335338"/>
                <a:ext cx="180975" cy="139700"/>
              </a:xfrm>
              <a:custGeom>
                <a:avLst/>
                <a:gdLst>
                  <a:gd name="T0" fmla="*/ 2147483647 w 227"/>
                  <a:gd name="T1" fmla="*/ 2147483647 h 175"/>
                  <a:gd name="T2" fmla="*/ 2147483647 w 227"/>
                  <a:gd name="T3" fmla="*/ 0 h 175"/>
                  <a:gd name="T4" fmla="*/ 0 w 227"/>
                  <a:gd name="T5" fmla="*/ 0 h 175"/>
                  <a:gd name="T6" fmla="*/ 0 60000 65536"/>
                  <a:gd name="T7" fmla="*/ 0 60000 65536"/>
                  <a:gd name="T8" fmla="*/ 0 60000 65536"/>
                  <a:gd name="T9" fmla="*/ 0 w 227"/>
                  <a:gd name="T10" fmla="*/ 0 h 175"/>
                  <a:gd name="T11" fmla="*/ 227 w 227"/>
                  <a:gd name="T12" fmla="*/ 175 h 175"/>
                </a:gdLst>
                <a:ahLst/>
                <a:cxnLst>
                  <a:cxn ang="T6">
                    <a:pos x="T0" y="T1"/>
                  </a:cxn>
                  <a:cxn ang="T7">
                    <a:pos x="T2" y="T3"/>
                  </a:cxn>
                  <a:cxn ang="T8">
                    <a:pos x="T4" y="T5"/>
                  </a:cxn>
                </a:cxnLst>
                <a:rect l="T9" t="T10" r="T11" b="T12"/>
                <a:pathLst>
                  <a:path w="227" h="175">
                    <a:moveTo>
                      <a:pt x="227" y="175"/>
                    </a:moveTo>
                    <a:lnTo>
                      <a:pt x="227" y="0"/>
                    </a:lnTo>
                    <a:lnTo>
                      <a:pt x="0" y="0"/>
                    </a:lnTo>
                  </a:path>
                </a:pathLst>
              </a:custGeom>
              <a:noFill/>
              <a:ln w="28575">
                <a:solidFill>
                  <a:srgbClr val="FF6600"/>
                </a:solidFill>
                <a:round/>
                <a:headEnd/>
                <a:tailEnd/>
              </a:ln>
            </p:spPr>
            <p:txBody>
              <a:bodyPr/>
              <a:lstStyle/>
              <a:p>
                <a:endParaRPr lang="fr-FR"/>
              </a:p>
            </p:txBody>
          </p:sp>
          <p:sp>
            <p:nvSpPr>
              <p:cNvPr id="84032" name="Line 44"/>
              <p:cNvSpPr>
                <a:spLocks noChangeShapeType="1"/>
              </p:cNvSpPr>
              <p:nvPr/>
            </p:nvSpPr>
            <p:spPr bwMode="auto">
              <a:xfrm flipH="1">
                <a:off x="3725863" y="3475038"/>
                <a:ext cx="361950" cy="0"/>
              </a:xfrm>
              <a:prstGeom prst="line">
                <a:avLst/>
              </a:prstGeom>
              <a:noFill/>
              <a:ln w="28575">
                <a:solidFill>
                  <a:srgbClr val="FF6600"/>
                </a:solidFill>
                <a:round/>
                <a:headEnd/>
                <a:tailEnd/>
              </a:ln>
            </p:spPr>
            <p:txBody>
              <a:bodyPr/>
              <a:lstStyle/>
              <a:p>
                <a:endParaRPr lang="fr-FR"/>
              </a:p>
            </p:txBody>
          </p:sp>
          <p:sp>
            <p:nvSpPr>
              <p:cNvPr id="84033" name="Line 45"/>
              <p:cNvSpPr>
                <a:spLocks noChangeShapeType="1"/>
              </p:cNvSpPr>
              <p:nvPr/>
            </p:nvSpPr>
            <p:spPr bwMode="auto">
              <a:xfrm>
                <a:off x="5341938" y="3094038"/>
                <a:ext cx="0" cy="147638"/>
              </a:xfrm>
              <a:prstGeom prst="line">
                <a:avLst/>
              </a:prstGeom>
              <a:noFill/>
              <a:ln w="28575">
                <a:solidFill>
                  <a:srgbClr val="FF6600"/>
                </a:solidFill>
                <a:round/>
                <a:headEnd/>
                <a:tailEnd/>
              </a:ln>
            </p:spPr>
            <p:txBody>
              <a:bodyPr/>
              <a:lstStyle/>
              <a:p>
                <a:endParaRPr lang="fr-FR"/>
              </a:p>
            </p:txBody>
          </p:sp>
          <p:sp>
            <p:nvSpPr>
              <p:cNvPr id="84034" name="Line 46"/>
              <p:cNvSpPr>
                <a:spLocks noChangeShapeType="1"/>
              </p:cNvSpPr>
              <p:nvPr/>
            </p:nvSpPr>
            <p:spPr bwMode="auto">
              <a:xfrm flipH="1">
                <a:off x="5249863" y="3094038"/>
                <a:ext cx="92075" cy="0"/>
              </a:xfrm>
              <a:prstGeom prst="line">
                <a:avLst/>
              </a:prstGeom>
              <a:noFill/>
              <a:ln w="28575">
                <a:solidFill>
                  <a:srgbClr val="FF6600"/>
                </a:solidFill>
                <a:round/>
                <a:headEnd/>
                <a:tailEnd/>
              </a:ln>
            </p:spPr>
            <p:txBody>
              <a:bodyPr/>
              <a:lstStyle/>
              <a:p>
                <a:endParaRPr lang="fr-FR"/>
              </a:p>
            </p:txBody>
          </p:sp>
          <p:sp>
            <p:nvSpPr>
              <p:cNvPr id="84035" name="Freeform 47"/>
              <p:cNvSpPr>
                <a:spLocks/>
              </p:cNvSpPr>
              <p:nvPr/>
            </p:nvSpPr>
            <p:spPr bwMode="auto">
              <a:xfrm>
                <a:off x="5341938" y="3241675"/>
                <a:ext cx="180975" cy="204788"/>
              </a:xfrm>
              <a:custGeom>
                <a:avLst/>
                <a:gdLst>
                  <a:gd name="T0" fmla="*/ 2147483647 w 229"/>
                  <a:gd name="T1" fmla="*/ 2147483647 h 258"/>
                  <a:gd name="T2" fmla="*/ 2147483647 w 229"/>
                  <a:gd name="T3" fmla="*/ 0 h 258"/>
                  <a:gd name="T4" fmla="*/ 0 w 229"/>
                  <a:gd name="T5" fmla="*/ 0 h 258"/>
                  <a:gd name="T6" fmla="*/ 0 60000 65536"/>
                  <a:gd name="T7" fmla="*/ 0 60000 65536"/>
                  <a:gd name="T8" fmla="*/ 0 60000 65536"/>
                  <a:gd name="T9" fmla="*/ 0 w 229"/>
                  <a:gd name="T10" fmla="*/ 0 h 258"/>
                  <a:gd name="T11" fmla="*/ 229 w 229"/>
                  <a:gd name="T12" fmla="*/ 258 h 258"/>
                </a:gdLst>
                <a:ahLst/>
                <a:cxnLst>
                  <a:cxn ang="T6">
                    <a:pos x="T0" y="T1"/>
                  </a:cxn>
                  <a:cxn ang="T7">
                    <a:pos x="T2" y="T3"/>
                  </a:cxn>
                  <a:cxn ang="T8">
                    <a:pos x="T4" y="T5"/>
                  </a:cxn>
                </a:cxnLst>
                <a:rect l="T9" t="T10" r="T11" b="T12"/>
                <a:pathLst>
                  <a:path w="229" h="258">
                    <a:moveTo>
                      <a:pt x="229" y="258"/>
                    </a:moveTo>
                    <a:lnTo>
                      <a:pt x="229" y="0"/>
                    </a:lnTo>
                    <a:lnTo>
                      <a:pt x="0" y="0"/>
                    </a:lnTo>
                  </a:path>
                </a:pathLst>
              </a:custGeom>
              <a:noFill/>
              <a:ln w="28575">
                <a:solidFill>
                  <a:srgbClr val="FF6600"/>
                </a:solidFill>
                <a:round/>
                <a:headEnd/>
                <a:tailEnd/>
              </a:ln>
            </p:spPr>
            <p:txBody>
              <a:bodyPr/>
              <a:lstStyle/>
              <a:p>
                <a:endParaRPr lang="fr-FR"/>
              </a:p>
            </p:txBody>
          </p:sp>
          <p:sp>
            <p:nvSpPr>
              <p:cNvPr id="84036" name="Line 48"/>
              <p:cNvSpPr>
                <a:spLocks noChangeShapeType="1"/>
              </p:cNvSpPr>
              <p:nvPr/>
            </p:nvSpPr>
            <p:spPr bwMode="auto">
              <a:xfrm flipH="1">
                <a:off x="5341938" y="3094038"/>
                <a:ext cx="92075" cy="0"/>
              </a:xfrm>
              <a:prstGeom prst="line">
                <a:avLst/>
              </a:prstGeom>
              <a:noFill/>
              <a:ln w="28575">
                <a:solidFill>
                  <a:srgbClr val="FF6600"/>
                </a:solidFill>
                <a:round/>
                <a:headEnd/>
                <a:tailEnd/>
              </a:ln>
            </p:spPr>
            <p:txBody>
              <a:bodyPr/>
              <a:lstStyle/>
              <a:p>
                <a:endParaRPr lang="fr-FR"/>
              </a:p>
            </p:txBody>
          </p:sp>
          <p:sp>
            <p:nvSpPr>
              <p:cNvPr id="84037" name="Freeform 49"/>
              <p:cNvSpPr>
                <a:spLocks/>
              </p:cNvSpPr>
              <p:nvPr/>
            </p:nvSpPr>
            <p:spPr bwMode="auto">
              <a:xfrm>
                <a:off x="3878263" y="2720975"/>
                <a:ext cx="69850" cy="69850"/>
              </a:xfrm>
              <a:custGeom>
                <a:avLst/>
                <a:gdLst>
                  <a:gd name="T0" fmla="*/ 2147483647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2147483647 h 87"/>
                  <a:gd name="T14" fmla="*/ 2147483647 w 87"/>
                  <a:gd name="T15" fmla="*/ 2147483647 h 87"/>
                  <a:gd name="T16" fmla="*/ 2147483647 w 87"/>
                  <a:gd name="T17" fmla="*/ 2147483647 h 87"/>
                  <a:gd name="T18" fmla="*/ 2147483647 w 87"/>
                  <a:gd name="T19" fmla="*/ 2147483647 h 87"/>
                  <a:gd name="T20" fmla="*/ 2147483647 w 87"/>
                  <a:gd name="T21" fmla="*/ 2147483647 h 87"/>
                  <a:gd name="T22" fmla="*/ 2147483647 w 87"/>
                  <a:gd name="T23" fmla="*/ 2147483647 h 87"/>
                  <a:gd name="T24" fmla="*/ 2147483647 w 87"/>
                  <a:gd name="T25" fmla="*/ 2147483647 h 87"/>
                  <a:gd name="T26" fmla="*/ 2147483647 w 87"/>
                  <a:gd name="T27" fmla="*/ 2147483647 h 87"/>
                  <a:gd name="T28" fmla="*/ 2147483647 w 87"/>
                  <a:gd name="T29" fmla="*/ 2147483647 h 87"/>
                  <a:gd name="T30" fmla="*/ 2147483647 w 87"/>
                  <a:gd name="T31" fmla="*/ 0 h 87"/>
                  <a:gd name="T32" fmla="*/ 2147483647 w 87"/>
                  <a:gd name="T33" fmla="*/ 0 h 87"/>
                  <a:gd name="T34" fmla="*/ 2147483647 w 87"/>
                  <a:gd name="T35" fmla="*/ 0 h 87"/>
                  <a:gd name="T36" fmla="*/ 2147483647 w 87"/>
                  <a:gd name="T37" fmla="*/ 2147483647 h 87"/>
                  <a:gd name="T38" fmla="*/ 2147483647 w 87"/>
                  <a:gd name="T39" fmla="*/ 2147483647 h 87"/>
                  <a:gd name="T40" fmla="*/ 2147483647 w 87"/>
                  <a:gd name="T41" fmla="*/ 2147483647 h 87"/>
                  <a:gd name="T42" fmla="*/ 2147483647 w 87"/>
                  <a:gd name="T43" fmla="*/ 2147483647 h 87"/>
                  <a:gd name="T44" fmla="*/ 2147483647 w 87"/>
                  <a:gd name="T45" fmla="*/ 2147483647 h 87"/>
                  <a:gd name="T46" fmla="*/ 0 w 87"/>
                  <a:gd name="T47" fmla="*/ 2147483647 h 87"/>
                  <a:gd name="T48" fmla="*/ 0 w 87"/>
                  <a:gd name="T49" fmla="*/ 2147483647 h 87"/>
                  <a:gd name="T50" fmla="*/ 0 w 87"/>
                  <a:gd name="T51" fmla="*/ 2147483647 h 87"/>
                  <a:gd name="T52" fmla="*/ 2147483647 w 87"/>
                  <a:gd name="T53" fmla="*/ 2147483647 h 87"/>
                  <a:gd name="T54" fmla="*/ 2147483647 w 87"/>
                  <a:gd name="T55" fmla="*/ 2147483647 h 87"/>
                  <a:gd name="T56" fmla="*/ 2147483647 w 87"/>
                  <a:gd name="T57" fmla="*/ 2147483647 h 87"/>
                  <a:gd name="T58" fmla="*/ 2147483647 w 87"/>
                  <a:gd name="T59" fmla="*/ 2147483647 h 87"/>
                  <a:gd name="T60" fmla="*/ 2147483647 w 87"/>
                  <a:gd name="T61" fmla="*/ 2147483647 h 87"/>
                  <a:gd name="T62" fmla="*/ 2147483647 w 87"/>
                  <a:gd name="T63" fmla="*/ 2147483647 h 87"/>
                  <a:gd name="T64" fmla="*/ 2147483647 w 87"/>
                  <a:gd name="T65" fmla="*/ 2147483647 h 87"/>
                  <a:gd name="T66" fmla="*/ 2147483647 w 87"/>
                  <a:gd name="T67" fmla="*/ 2147483647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87"/>
                  <a:gd name="T104" fmla="*/ 87 w 87"/>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87">
                    <a:moveTo>
                      <a:pt x="43" y="87"/>
                    </a:moveTo>
                    <a:lnTo>
                      <a:pt x="51" y="87"/>
                    </a:lnTo>
                    <a:lnTo>
                      <a:pt x="59" y="85"/>
                    </a:lnTo>
                    <a:lnTo>
                      <a:pt x="67" y="81"/>
                    </a:lnTo>
                    <a:lnTo>
                      <a:pt x="75" y="75"/>
                    </a:lnTo>
                    <a:lnTo>
                      <a:pt x="79" y="67"/>
                    </a:lnTo>
                    <a:lnTo>
                      <a:pt x="83" y="61"/>
                    </a:lnTo>
                    <a:lnTo>
                      <a:pt x="87" y="53"/>
                    </a:lnTo>
                    <a:lnTo>
                      <a:pt x="87" y="43"/>
                    </a:lnTo>
                    <a:lnTo>
                      <a:pt x="87" y="35"/>
                    </a:lnTo>
                    <a:lnTo>
                      <a:pt x="83" y="25"/>
                    </a:lnTo>
                    <a:lnTo>
                      <a:pt x="79" y="19"/>
                    </a:lnTo>
                    <a:lnTo>
                      <a:pt x="75" y="11"/>
                    </a:lnTo>
                    <a:lnTo>
                      <a:pt x="67" y="8"/>
                    </a:lnTo>
                    <a:lnTo>
                      <a:pt x="59" y="4"/>
                    </a:lnTo>
                    <a:lnTo>
                      <a:pt x="51" y="0"/>
                    </a:lnTo>
                    <a:lnTo>
                      <a:pt x="43" y="0"/>
                    </a:lnTo>
                    <a:lnTo>
                      <a:pt x="34" y="0"/>
                    </a:lnTo>
                    <a:lnTo>
                      <a:pt x="26" y="4"/>
                    </a:lnTo>
                    <a:lnTo>
                      <a:pt x="18" y="8"/>
                    </a:lnTo>
                    <a:lnTo>
                      <a:pt x="12" y="11"/>
                    </a:lnTo>
                    <a:lnTo>
                      <a:pt x="6" y="19"/>
                    </a:lnTo>
                    <a:lnTo>
                      <a:pt x="2" y="25"/>
                    </a:lnTo>
                    <a:lnTo>
                      <a:pt x="0" y="35"/>
                    </a:lnTo>
                    <a:lnTo>
                      <a:pt x="0" y="43"/>
                    </a:lnTo>
                    <a:lnTo>
                      <a:pt x="0" y="53"/>
                    </a:lnTo>
                    <a:lnTo>
                      <a:pt x="2" y="61"/>
                    </a:lnTo>
                    <a:lnTo>
                      <a:pt x="6" y="67"/>
                    </a:lnTo>
                    <a:lnTo>
                      <a:pt x="12" y="75"/>
                    </a:lnTo>
                    <a:lnTo>
                      <a:pt x="18" y="81"/>
                    </a:lnTo>
                    <a:lnTo>
                      <a:pt x="26" y="85"/>
                    </a:lnTo>
                    <a:lnTo>
                      <a:pt x="34" y="87"/>
                    </a:lnTo>
                    <a:lnTo>
                      <a:pt x="43" y="87"/>
                    </a:lnTo>
                    <a:close/>
                  </a:path>
                </a:pathLst>
              </a:custGeom>
              <a:solidFill>
                <a:srgbClr val="00FF00"/>
              </a:solidFill>
              <a:ln w="0">
                <a:solidFill>
                  <a:srgbClr val="00FF00"/>
                </a:solidFill>
                <a:round/>
                <a:headEnd/>
                <a:tailEnd/>
              </a:ln>
            </p:spPr>
            <p:txBody>
              <a:bodyPr/>
              <a:lstStyle/>
              <a:p>
                <a:endParaRPr lang="fr-FR"/>
              </a:p>
            </p:txBody>
          </p:sp>
          <p:sp>
            <p:nvSpPr>
              <p:cNvPr id="84038" name="Freeform 50"/>
              <p:cNvSpPr>
                <a:spLocks/>
              </p:cNvSpPr>
              <p:nvPr/>
            </p:nvSpPr>
            <p:spPr bwMode="auto">
              <a:xfrm>
                <a:off x="3878263" y="2801938"/>
                <a:ext cx="69850" cy="69850"/>
              </a:xfrm>
              <a:custGeom>
                <a:avLst/>
                <a:gdLst>
                  <a:gd name="T0" fmla="*/ 2147483647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2147483647 h 87"/>
                  <a:gd name="T14" fmla="*/ 2147483647 w 87"/>
                  <a:gd name="T15" fmla="*/ 2147483647 h 87"/>
                  <a:gd name="T16" fmla="*/ 2147483647 w 87"/>
                  <a:gd name="T17" fmla="*/ 2147483647 h 87"/>
                  <a:gd name="T18" fmla="*/ 2147483647 w 87"/>
                  <a:gd name="T19" fmla="*/ 2147483647 h 87"/>
                  <a:gd name="T20" fmla="*/ 2147483647 w 87"/>
                  <a:gd name="T21" fmla="*/ 2147483647 h 87"/>
                  <a:gd name="T22" fmla="*/ 2147483647 w 87"/>
                  <a:gd name="T23" fmla="*/ 2147483647 h 87"/>
                  <a:gd name="T24" fmla="*/ 2147483647 w 87"/>
                  <a:gd name="T25" fmla="*/ 2147483647 h 87"/>
                  <a:gd name="T26" fmla="*/ 2147483647 w 87"/>
                  <a:gd name="T27" fmla="*/ 2147483647 h 87"/>
                  <a:gd name="T28" fmla="*/ 2147483647 w 87"/>
                  <a:gd name="T29" fmla="*/ 2147483647 h 87"/>
                  <a:gd name="T30" fmla="*/ 2147483647 w 87"/>
                  <a:gd name="T31" fmla="*/ 2147483647 h 87"/>
                  <a:gd name="T32" fmla="*/ 2147483647 w 87"/>
                  <a:gd name="T33" fmla="*/ 0 h 87"/>
                  <a:gd name="T34" fmla="*/ 2147483647 w 87"/>
                  <a:gd name="T35" fmla="*/ 2147483647 h 87"/>
                  <a:gd name="T36" fmla="*/ 2147483647 w 87"/>
                  <a:gd name="T37" fmla="*/ 2147483647 h 87"/>
                  <a:gd name="T38" fmla="*/ 2147483647 w 87"/>
                  <a:gd name="T39" fmla="*/ 2147483647 h 87"/>
                  <a:gd name="T40" fmla="*/ 2147483647 w 87"/>
                  <a:gd name="T41" fmla="*/ 2147483647 h 87"/>
                  <a:gd name="T42" fmla="*/ 2147483647 w 87"/>
                  <a:gd name="T43" fmla="*/ 2147483647 h 87"/>
                  <a:gd name="T44" fmla="*/ 2147483647 w 87"/>
                  <a:gd name="T45" fmla="*/ 2147483647 h 87"/>
                  <a:gd name="T46" fmla="*/ 0 w 87"/>
                  <a:gd name="T47" fmla="*/ 2147483647 h 87"/>
                  <a:gd name="T48" fmla="*/ 0 w 87"/>
                  <a:gd name="T49" fmla="*/ 2147483647 h 87"/>
                  <a:gd name="T50" fmla="*/ 0 w 87"/>
                  <a:gd name="T51" fmla="*/ 2147483647 h 87"/>
                  <a:gd name="T52" fmla="*/ 2147483647 w 87"/>
                  <a:gd name="T53" fmla="*/ 2147483647 h 87"/>
                  <a:gd name="T54" fmla="*/ 2147483647 w 87"/>
                  <a:gd name="T55" fmla="*/ 2147483647 h 87"/>
                  <a:gd name="T56" fmla="*/ 2147483647 w 87"/>
                  <a:gd name="T57" fmla="*/ 2147483647 h 87"/>
                  <a:gd name="T58" fmla="*/ 2147483647 w 87"/>
                  <a:gd name="T59" fmla="*/ 2147483647 h 87"/>
                  <a:gd name="T60" fmla="*/ 2147483647 w 87"/>
                  <a:gd name="T61" fmla="*/ 2147483647 h 87"/>
                  <a:gd name="T62" fmla="*/ 2147483647 w 87"/>
                  <a:gd name="T63" fmla="*/ 2147483647 h 87"/>
                  <a:gd name="T64" fmla="*/ 2147483647 w 87"/>
                  <a:gd name="T65" fmla="*/ 2147483647 h 87"/>
                  <a:gd name="T66" fmla="*/ 2147483647 w 87"/>
                  <a:gd name="T67" fmla="*/ 2147483647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87"/>
                  <a:gd name="T104" fmla="*/ 87 w 87"/>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87">
                    <a:moveTo>
                      <a:pt x="43" y="87"/>
                    </a:moveTo>
                    <a:lnTo>
                      <a:pt x="51" y="87"/>
                    </a:lnTo>
                    <a:lnTo>
                      <a:pt x="59" y="85"/>
                    </a:lnTo>
                    <a:lnTo>
                      <a:pt x="67" y="81"/>
                    </a:lnTo>
                    <a:lnTo>
                      <a:pt x="75" y="75"/>
                    </a:lnTo>
                    <a:lnTo>
                      <a:pt x="79" y="70"/>
                    </a:lnTo>
                    <a:lnTo>
                      <a:pt x="83" y="62"/>
                    </a:lnTo>
                    <a:lnTo>
                      <a:pt x="87" y="54"/>
                    </a:lnTo>
                    <a:lnTo>
                      <a:pt x="87" y="44"/>
                    </a:lnTo>
                    <a:lnTo>
                      <a:pt x="87" y="36"/>
                    </a:lnTo>
                    <a:lnTo>
                      <a:pt x="83" y="28"/>
                    </a:lnTo>
                    <a:lnTo>
                      <a:pt x="79" y="20"/>
                    </a:lnTo>
                    <a:lnTo>
                      <a:pt x="75" y="14"/>
                    </a:lnTo>
                    <a:lnTo>
                      <a:pt x="67" y="8"/>
                    </a:lnTo>
                    <a:lnTo>
                      <a:pt x="59" y="4"/>
                    </a:lnTo>
                    <a:lnTo>
                      <a:pt x="51" y="2"/>
                    </a:lnTo>
                    <a:lnTo>
                      <a:pt x="43" y="0"/>
                    </a:lnTo>
                    <a:lnTo>
                      <a:pt x="34" y="2"/>
                    </a:lnTo>
                    <a:lnTo>
                      <a:pt x="26" y="4"/>
                    </a:lnTo>
                    <a:lnTo>
                      <a:pt x="18" y="8"/>
                    </a:lnTo>
                    <a:lnTo>
                      <a:pt x="12" y="14"/>
                    </a:lnTo>
                    <a:lnTo>
                      <a:pt x="6" y="20"/>
                    </a:lnTo>
                    <a:lnTo>
                      <a:pt x="2" y="28"/>
                    </a:lnTo>
                    <a:lnTo>
                      <a:pt x="0" y="36"/>
                    </a:lnTo>
                    <a:lnTo>
                      <a:pt x="0" y="44"/>
                    </a:lnTo>
                    <a:lnTo>
                      <a:pt x="0" y="54"/>
                    </a:lnTo>
                    <a:lnTo>
                      <a:pt x="2" y="62"/>
                    </a:lnTo>
                    <a:lnTo>
                      <a:pt x="6" y="70"/>
                    </a:lnTo>
                    <a:lnTo>
                      <a:pt x="12" y="75"/>
                    </a:lnTo>
                    <a:lnTo>
                      <a:pt x="18" y="81"/>
                    </a:lnTo>
                    <a:lnTo>
                      <a:pt x="26" y="85"/>
                    </a:lnTo>
                    <a:lnTo>
                      <a:pt x="34" y="87"/>
                    </a:lnTo>
                    <a:lnTo>
                      <a:pt x="43" y="87"/>
                    </a:lnTo>
                    <a:close/>
                  </a:path>
                </a:pathLst>
              </a:custGeom>
              <a:solidFill>
                <a:srgbClr val="00FF00"/>
              </a:solidFill>
              <a:ln w="0">
                <a:solidFill>
                  <a:srgbClr val="00FF00"/>
                </a:solidFill>
                <a:round/>
                <a:headEnd/>
                <a:tailEnd/>
              </a:ln>
            </p:spPr>
            <p:txBody>
              <a:bodyPr/>
              <a:lstStyle/>
              <a:p>
                <a:endParaRPr lang="fr-FR"/>
              </a:p>
            </p:txBody>
          </p:sp>
          <p:sp>
            <p:nvSpPr>
              <p:cNvPr id="84039" name="Freeform 51"/>
              <p:cNvSpPr>
                <a:spLocks/>
              </p:cNvSpPr>
              <p:nvPr/>
            </p:nvSpPr>
            <p:spPr bwMode="auto">
              <a:xfrm>
                <a:off x="5307013" y="2384425"/>
                <a:ext cx="69850" cy="69850"/>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0 h 88"/>
                  <a:gd name="T32" fmla="*/ 2147483647 w 88"/>
                  <a:gd name="T33" fmla="*/ 0 h 88"/>
                  <a:gd name="T34" fmla="*/ 2147483647 w 88"/>
                  <a:gd name="T35" fmla="*/ 0 h 88"/>
                  <a:gd name="T36" fmla="*/ 2147483647 w 88"/>
                  <a:gd name="T37" fmla="*/ 2147483647 h 88"/>
                  <a:gd name="T38" fmla="*/ 2147483647 w 88"/>
                  <a:gd name="T39" fmla="*/ 2147483647 h 88"/>
                  <a:gd name="T40" fmla="*/ 2147483647 w 88"/>
                  <a:gd name="T41" fmla="*/ 2147483647 h 88"/>
                  <a:gd name="T42" fmla="*/ 2147483647 w 88"/>
                  <a:gd name="T43" fmla="*/ 2147483647 h 88"/>
                  <a:gd name="T44" fmla="*/ 2147483647 w 88"/>
                  <a:gd name="T45" fmla="*/ 2147483647 h 88"/>
                  <a:gd name="T46" fmla="*/ 0 w 88"/>
                  <a:gd name="T47" fmla="*/ 2147483647 h 88"/>
                  <a:gd name="T48" fmla="*/ 0 w 88"/>
                  <a:gd name="T49" fmla="*/ 2147483647 h 88"/>
                  <a:gd name="T50" fmla="*/ 0 w 88"/>
                  <a:gd name="T51" fmla="*/ 2147483647 h 88"/>
                  <a:gd name="T52" fmla="*/ 2147483647 w 88"/>
                  <a:gd name="T53" fmla="*/ 2147483647 h 88"/>
                  <a:gd name="T54" fmla="*/ 2147483647 w 88"/>
                  <a:gd name="T55" fmla="*/ 2147483647 h 88"/>
                  <a:gd name="T56" fmla="*/ 2147483647 w 88"/>
                  <a:gd name="T57" fmla="*/ 2147483647 h 88"/>
                  <a:gd name="T58" fmla="*/ 2147483647 w 88"/>
                  <a:gd name="T59" fmla="*/ 2147483647 h 88"/>
                  <a:gd name="T60" fmla="*/ 2147483647 w 88"/>
                  <a:gd name="T61" fmla="*/ 2147483647 h 88"/>
                  <a:gd name="T62" fmla="*/ 2147483647 w 88"/>
                  <a:gd name="T63" fmla="*/ 2147483647 h 88"/>
                  <a:gd name="T64" fmla="*/ 2147483647 w 88"/>
                  <a:gd name="T65" fmla="*/ 2147483647 h 88"/>
                  <a:gd name="T66" fmla="*/ 2147483647 w 88"/>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
                  <a:gd name="T103" fmla="*/ 0 h 88"/>
                  <a:gd name="T104" fmla="*/ 88 w 88"/>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 h="88">
                    <a:moveTo>
                      <a:pt x="44" y="88"/>
                    </a:moveTo>
                    <a:lnTo>
                      <a:pt x="52" y="88"/>
                    </a:lnTo>
                    <a:lnTo>
                      <a:pt x="62" y="84"/>
                    </a:lnTo>
                    <a:lnTo>
                      <a:pt x="68" y="80"/>
                    </a:lnTo>
                    <a:lnTo>
                      <a:pt x="76" y="76"/>
                    </a:lnTo>
                    <a:lnTo>
                      <a:pt x="80" y="68"/>
                    </a:lnTo>
                    <a:lnTo>
                      <a:pt x="84" y="60"/>
                    </a:lnTo>
                    <a:lnTo>
                      <a:pt x="88" y="52"/>
                    </a:lnTo>
                    <a:lnTo>
                      <a:pt x="88" y="44"/>
                    </a:lnTo>
                    <a:lnTo>
                      <a:pt x="88" y="34"/>
                    </a:lnTo>
                    <a:lnTo>
                      <a:pt x="84" y="26"/>
                    </a:lnTo>
                    <a:lnTo>
                      <a:pt x="80" y="18"/>
                    </a:lnTo>
                    <a:lnTo>
                      <a:pt x="76" y="12"/>
                    </a:lnTo>
                    <a:lnTo>
                      <a:pt x="68" y="6"/>
                    </a:lnTo>
                    <a:lnTo>
                      <a:pt x="62" y="2"/>
                    </a:lnTo>
                    <a:lnTo>
                      <a:pt x="52" y="0"/>
                    </a:lnTo>
                    <a:lnTo>
                      <a:pt x="44" y="0"/>
                    </a:lnTo>
                    <a:lnTo>
                      <a:pt x="34" y="0"/>
                    </a:lnTo>
                    <a:lnTo>
                      <a:pt x="26" y="2"/>
                    </a:lnTo>
                    <a:lnTo>
                      <a:pt x="20" y="6"/>
                    </a:lnTo>
                    <a:lnTo>
                      <a:pt x="12" y="12"/>
                    </a:lnTo>
                    <a:lnTo>
                      <a:pt x="6" y="18"/>
                    </a:lnTo>
                    <a:lnTo>
                      <a:pt x="2" y="26"/>
                    </a:lnTo>
                    <a:lnTo>
                      <a:pt x="0" y="34"/>
                    </a:lnTo>
                    <a:lnTo>
                      <a:pt x="0" y="44"/>
                    </a:lnTo>
                    <a:lnTo>
                      <a:pt x="0" y="52"/>
                    </a:lnTo>
                    <a:lnTo>
                      <a:pt x="2" y="60"/>
                    </a:lnTo>
                    <a:lnTo>
                      <a:pt x="6" y="68"/>
                    </a:lnTo>
                    <a:lnTo>
                      <a:pt x="12" y="76"/>
                    </a:lnTo>
                    <a:lnTo>
                      <a:pt x="20" y="80"/>
                    </a:lnTo>
                    <a:lnTo>
                      <a:pt x="26" y="84"/>
                    </a:lnTo>
                    <a:lnTo>
                      <a:pt x="34" y="88"/>
                    </a:lnTo>
                    <a:lnTo>
                      <a:pt x="44" y="88"/>
                    </a:lnTo>
                    <a:close/>
                  </a:path>
                </a:pathLst>
              </a:custGeom>
              <a:solidFill>
                <a:srgbClr val="00FF00"/>
              </a:solidFill>
              <a:ln w="0">
                <a:solidFill>
                  <a:srgbClr val="00FF00"/>
                </a:solidFill>
                <a:round/>
                <a:headEnd/>
                <a:tailEnd/>
              </a:ln>
            </p:spPr>
            <p:txBody>
              <a:bodyPr/>
              <a:lstStyle/>
              <a:p>
                <a:endParaRPr lang="fr-FR"/>
              </a:p>
            </p:txBody>
          </p:sp>
          <p:sp>
            <p:nvSpPr>
              <p:cNvPr id="84040" name="Freeform 52"/>
              <p:cNvSpPr>
                <a:spLocks/>
              </p:cNvSpPr>
              <p:nvPr/>
            </p:nvSpPr>
            <p:spPr bwMode="auto">
              <a:xfrm>
                <a:off x="5307013" y="2466975"/>
                <a:ext cx="69850" cy="68263"/>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0 h 88"/>
                  <a:gd name="T32" fmla="*/ 2147483647 w 88"/>
                  <a:gd name="T33" fmla="*/ 0 h 88"/>
                  <a:gd name="T34" fmla="*/ 2147483647 w 88"/>
                  <a:gd name="T35" fmla="*/ 0 h 88"/>
                  <a:gd name="T36" fmla="*/ 2147483647 w 88"/>
                  <a:gd name="T37" fmla="*/ 2147483647 h 88"/>
                  <a:gd name="T38" fmla="*/ 2147483647 w 88"/>
                  <a:gd name="T39" fmla="*/ 2147483647 h 88"/>
                  <a:gd name="T40" fmla="*/ 2147483647 w 88"/>
                  <a:gd name="T41" fmla="*/ 2147483647 h 88"/>
                  <a:gd name="T42" fmla="*/ 2147483647 w 88"/>
                  <a:gd name="T43" fmla="*/ 2147483647 h 88"/>
                  <a:gd name="T44" fmla="*/ 2147483647 w 88"/>
                  <a:gd name="T45" fmla="*/ 2147483647 h 88"/>
                  <a:gd name="T46" fmla="*/ 0 w 88"/>
                  <a:gd name="T47" fmla="*/ 2147483647 h 88"/>
                  <a:gd name="T48" fmla="*/ 0 w 88"/>
                  <a:gd name="T49" fmla="*/ 2147483647 h 88"/>
                  <a:gd name="T50" fmla="*/ 0 w 88"/>
                  <a:gd name="T51" fmla="*/ 2147483647 h 88"/>
                  <a:gd name="T52" fmla="*/ 2147483647 w 88"/>
                  <a:gd name="T53" fmla="*/ 2147483647 h 88"/>
                  <a:gd name="T54" fmla="*/ 2147483647 w 88"/>
                  <a:gd name="T55" fmla="*/ 2147483647 h 88"/>
                  <a:gd name="T56" fmla="*/ 2147483647 w 88"/>
                  <a:gd name="T57" fmla="*/ 2147483647 h 88"/>
                  <a:gd name="T58" fmla="*/ 2147483647 w 88"/>
                  <a:gd name="T59" fmla="*/ 2147483647 h 88"/>
                  <a:gd name="T60" fmla="*/ 2147483647 w 88"/>
                  <a:gd name="T61" fmla="*/ 2147483647 h 88"/>
                  <a:gd name="T62" fmla="*/ 2147483647 w 88"/>
                  <a:gd name="T63" fmla="*/ 2147483647 h 88"/>
                  <a:gd name="T64" fmla="*/ 2147483647 w 88"/>
                  <a:gd name="T65" fmla="*/ 2147483647 h 88"/>
                  <a:gd name="T66" fmla="*/ 2147483647 w 88"/>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
                  <a:gd name="T103" fmla="*/ 0 h 88"/>
                  <a:gd name="T104" fmla="*/ 88 w 88"/>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 h="88">
                    <a:moveTo>
                      <a:pt x="44" y="88"/>
                    </a:moveTo>
                    <a:lnTo>
                      <a:pt x="52" y="88"/>
                    </a:lnTo>
                    <a:lnTo>
                      <a:pt x="62" y="86"/>
                    </a:lnTo>
                    <a:lnTo>
                      <a:pt x="68" y="82"/>
                    </a:lnTo>
                    <a:lnTo>
                      <a:pt x="76" y="76"/>
                    </a:lnTo>
                    <a:lnTo>
                      <a:pt x="80" y="68"/>
                    </a:lnTo>
                    <a:lnTo>
                      <a:pt x="84" y="62"/>
                    </a:lnTo>
                    <a:lnTo>
                      <a:pt x="88" y="54"/>
                    </a:lnTo>
                    <a:lnTo>
                      <a:pt x="88" y="44"/>
                    </a:lnTo>
                    <a:lnTo>
                      <a:pt x="88" y="36"/>
                    </a:lnTo>
                    <a:lnTo>
                      <a:pt x="84" y="28"/>
                    </a:lnTo>
                    <a:lnTo>
                      <a:pt x="80" y="20"/>
                    </a:lnTo>
                    <a:lnTo>
                      <a:pt x="76" y="12"/>
                    </a:lnTo>
                    <a:lnTo>
                      <a:pt x="68" y="8"/>
                    </a:lnTo>
                    <a:lnTo>
                      <a:pt x="62" y="4"/>
                    </a:lnTo>
                    <a:lnTo>
                      <a:pt x="52" y="0"/>
                    </a:lnTo>
                    <a:lnTo>
                      <a:pt x="44" y="0"/>
                    </a:lnTo>
                    <a:lnTo>
                      <a:pt x="34" y="0"/>
                    </a:lnTo>
                    <a:lnTo>
                      <a:pt x="26" y="4"/>
                    </a:lnTo>
                    <a:lnTo>
                      <a:pt x="20" y="8"/>
                    </a:lnTo>
                    <a:lnTo>
                      <a:pt x="12" y="12"/>
                    </a:lnTo>
                    <a:lnTo>
                      <a:pt x="6" y="20"/>
                    </a:lnTo>
                    <a:lnTo>
                      <a:pt x="2" y="28"/>
                    </a:lnTo>
                    <a:lnTo>
                      <a:pt x="0" y="36"/>
                    </a:lnTo>
                    <a:lnTo>
                      <a:pt x="0" y="44"/>
                    </a:lnTo>
                    <a:lnTo>
                      <a:pt x="0" y="54"/>
                    </a:lnTo>
                    <a:lnTo>
                      <a:pt x="2" y="62"/>
                    </a:lnTo>
                    <a:lnTo>
                      <a:pt x="6" y="68"/>
                    </a:lnTo>
                    <a:lnTo>
                      <a:pt x="12" y="76"/>
                    </a:lnTo>
                    <a:lnTo>
                      <a:pt x="20" y="82"/>
                    </a:lnTo>
                    <a:lnTo>
                      <a:pt x="26" y="86"/>
                    </a:lnTo>
                    <a:lnTo>
                      <a:pt x="34" y="88"/>
                    </a:lnTo>
                    <a:lnTo>
                      <a:pt x="44" y="88"/>
                    </a:lnTo>
                    <a:close/>
                  </a:path>
                </a:pathLst>
              </a:custGeom>
              <a:solidFill>
                <a:srgbClr val="00FF00"/>
              </a:solidFill>
              <a:ln w="0">
                <a:solidFill>
                  <a:srgbClr val="00FF00"/>
                </a:solidFill>
                <a:round/>
                <a:headEnd/>
                <a:tailEnd/>
              </a:ln>
            </p:spPr>
            <p:txBody>
              <a:bodyPr/>
              <a:lstStyle/>
              <a:p>
                <a:endParaRPr lang="fr-FR"/>
              </a:p>
            </p:txBody>
          </p:sp>
        </p:grpSp>
        <p:sp>
          <p:nvSpPr>
            <p:cNvPr id="83993" name="ZoneTexte 32787"/>
            <p:cNvSpPr txBox="1">
              <a:spLocks noChangeArrowheads="1"/>
            </p:cNvSpPr>
            <p:nvPr/>
          </p:nvSpPr>
          <p:spPr bwMode="auto">
            <a:xfrm>
              <a:off x="2728554" y="3962668"/>
              <a:ext cx="294048" cy="325508"/>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a:t>
              </a:r>
            </a:p>
          </p:txBody>
        </p:sp>
        <p:sp>
          <p:nvSpPr>
            <p:cNvPr id="83994" name="ZoneTexte 52"/>
            <p:cNvSpPr txBox="1">
              <a:spLocks noChangeArrowheads="1"/>
            </p:cNvSpPr>
            <p:nvPr/>
          </p:nvSpPr>
          <p:spPr bwMode="auto">
            <a:xfrm>
              <a:off x="3663492" y="4298087"/>
              <a:ext cx="507329" cy="325508"/>
            </a:xfrm>
            <a:prstGeom prst="rect">
              <a:avLst/>
            </a:prstGeom>
            <a:noFill/>
            <a:ln w="9525">
              <a:noFill/>
              <a:miter lim="800000"/>
              <a:headEnd/>
              <a:tailEnd/>
            </a:ln>
          </p:spPr>
          <p:txBody>
            <a:bodyPr wrap="none">
              <a:spAutoFit/>
            </a:bodyPr>
            <a:lstStyle/>
            <a:p>
              <a:pPr algn="ctr" defTabSz="914400"/>
              <a:r>
                <a:rPr lang="fr-FR" sz="1200">
                  <a:solidFill>
                    <a:srgbClr val="FFFFFF"/>
                  </a:solidFill>
                  <a:ea typeface="ＭＳ Ｐゴシック" charset="-128"/>
                </a:rPr>
                <a:t>Non</a:t>
              </a:r>
            </a:p>
          </p:txBody>
        </p:sp>
        <p:sp>
          <p:nvSpPr>
            <p:cNvPr id="83995" name="ZoneTexte 53"/>
            <p:cNvSpPr txBox="1">
              <a:spLocks noChangeArrowheads="1"/>
            </p:cNvSpPr>
            <p:nvPr/>
          </p:nvSpPr>
          <p:spPr bwMode="auto">
            <a:xfrm>
              <a:off x="5121320" y="4298087"/>
              <a:ext cx="461876" cy="325508"/>
            </a:xfrm>
            <a:prstGeom prst="rect">
              <a:avLst/>
            </a:prstGeom>
            <a:noFill/>
            <a:ln w="9525">
              <a:noFill/>
              <a:miter lim="800000"/>
              <a:headEnd/>
              <a:tailEnd/>
            </a:ln>
          </p:spPr>
          <p:txBody>
            <a:bodyPr wrap="none">
              <a:spAutoFit/>
            </a:bodyPr>
            <a:lstStyle/>
            <a:p>
              <a:pPr algn="ctr" defTabSz="914400"/>
              <a:r>
                <a:rPr lang="fr-FR" sz="1200">
                  <a:solidFill>
                    <a:srgbClr val="FFFFFF"/>
                  </a:solidFill>
                  <a:ea typeface="ＭＳ Ｐゴシック" charset="-128"/>
                </a:rPr>
                <a:t>Oui</a:t>
              </a:r>
            </a:p>
          </p:txBody>
        </p:sp>
        <p:sp>
          <p:nvSpPr>
            <p:cNvPr id="83996" name="ZoneTexte 54"/>
            <p:cNvSpPr txBox="1">
              <a:spLocks noChangeArrowheads="1"/>
            </p:cNvSpPr>
            <p:nvPr/>
          </p:nvSpPr>
          <p:spPr bwMode="auto">
            <a:xfrm>
              <a:off x="2588695" y="3365767"/>
              <a:ext cx="433904" cy="325508"/>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0,1</a:t>
              </a:r>
            </a:p>
          </p:txBody>
        </p:sp>
        <p:sp>
          <p:nvSpPr>
            <p:cNvPr id="83997" name="ZoneTexte 55"/>
            <p:cNvSpPr txBox="1">
              <a:spLocks noChangeArrowheads="1"/>
            </p:cNvSpPr>
            <p:nvPr/>
          </p:nvSpPr>
          <p:spPr bwMode="auto">
            <a:xfrm>
              <a:off x="2588696" y="2768868"/>
              <a:ext cx="433904" cy="325508"/>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0,2</a:t>
              </a:r>
            </a:p>
          </p:txBody>
        </p:sp>
        <p:sp>
          <p:nvSpPr>
            <p:cNvPr id="83998" name="ZoneTexte 56"/>
            <p:cNvSpPr txBox="1">
              <a:spLocks noChangeArrowheads="1"/>
            </p:cNvSpPr>
            <p:nvPr/>
          </p:nvSpPr>
          <p:spPr bwMode="auto">
            <a:xfrm>
              <a:off x="2588696" y="2170380"/>
              <a:ext cx="433904" cy="325508"/>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0,3</a:t>
              </a:r>
            </a:p>
          </p:txBody>
        </p:sp>
        <p:sp>
          <p:nvSpPr>
            <p:cNvPr id="83999" name="ZoneTexte 57"/>
            <p:cNvSpPr txBox="1">
              <a:spLocks noChangeArrowheads="1"/>
            </p:cNvSpPr>
            <p:nvPr/>
          </p:nvSpPr>
          <p:spPr bwMode="auto">
            <a:xfrm>
              <a:off x="2588696" y="1573479"/>
              <a:ext cx="433904" cy="325508"/>
            </a:xfrm>
            <a:prstGeom prst="rect">
              <a:avLst/>
            </a:prstGeom>
            <a:noFill/>
            <a:ln w="9525">
              <a:noFill/>
              <a:miter lim="800000"/>
              <a:headEnd/>
              <a:tailEnd/>
            </a:ln>
          </p:spPr>
          <p:txBody>
            <a:bodyPr wrap="none">
              <a:spAutoFit/>
            </a:bodyPr>
            <a:lstStyle/>
            <a:p>
              <a:pPr algn="r" defTabSz="914400"/>
              <a:r>
                <a:rPr lang="fr-FR" sz="1200">
                  <a:solidFill>
                    <a:srgbClr val="FFFFFF"/>
                  </a:solidFill>
                  <a:ea typeface="ＭＳ Ｐゴシック" charset="-128"/>
                </a:rPr>
                <a:t>0,4</a:t>
              </a:r>
            </a:p>
          </p:txBody>
        </p:sp>
      </p:grpSp>
      <p:graphicFrame>
        <p:nvGraphicFramePr>
          <p:cNvPr id="32790" name="Tableau 32789"/>
          <p:cNvGraphicFramePr>
            <a:graphicFrameLocks noGrp="1"/>
          </p:cNvGraphicFramePr>
          <p:nvPr/>
        </p:nvGraphicFramePr>
        <p:xfrm>
          <a:off x="776288" y="1714500"/>
          <a:ext cx="8667750" cy="549275"/>
        </p:xfrm>
        <a:graphic>
          <a:graphicData uri="http://schemas.openxmlformats.org/drawingml/2006/table">
            <a:tbl>
              <a:tblPr/>
              <a:tblGrid>
                <a:gridCol w="4663082"/>
                <a:gridCol w="1457325"/>
                <a:gridCol w="1476971"/>
                <a:gridCol w="1069776"/>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66"/>
                          </a:solidFill>
                          <a:effectLst/>
                          <a:latin typeface="Arial" charset="0"/>
                          <a:ea typeface="ＭＳ Ｐゴシック" pitchFamily="34" charset="-128"/>
                        </a:rPr>
                        <a:t>Dysfonction tubulaire rénale </a:t>
                      </a:r>
                    </a:p>
                  </a:txBody>
                  <a:tcPr marL="102879" marR="102879" marT="45685" marB="456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66"/>
                          </a:solidFill>
                          <a:effectLst/>
                          <a:latin typeface="Arial" charset="0"/>
                          <a:ea typeface="ＭＳ Ｐゴシック" pitchFamily="34" charset="-128"/>
                        </a:rPr>
                        <a:t>Non (n = 144)</a:t>
                      </a:r>
                    </a:p>
                  </a:txBody>
                  <a:tcPr marL="102879" marR="102879" marT="45685" marB="456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66"/>
                          </a:solidFill>
                          <a:effectLst/>
                          <a:latin typeface="Arial" charset="0"/>
                          <a:ea typeface="ＭＳ Ｐゴシック" pitchFamily="34" charset="-128"/>
                        </a:rPr>
                        <a:t>Oui (n = 17)</a:t>
                      </a:r>
                    </a:p>
                  </a:txBody>
                  <a:tcPr marL="102879" marR="102879" marT="45685" marB="456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66"/>
                          </a:solidFill>
                          <a:effectLst/>
                          <a:latin typeface="Arial" charset="0"/>
                          <a:ea typeface="ＭＳ Ｐゴシック" pitchFamily="34" charset="-128"/>
                        </a:rPr>
                        <a:t>p</a:t>
                      </a:r>
                    </a:p>
                  </a:txBody>
                  <a:tcPr marL="102879" marR="102879" marT="45685" marB="456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bg1"/>
                          </a:solidFill>
                          <a:effectLst/>
                          <a:latin typeface="Arial" charset="0"/>
                          <a:ea typeface="ＭＳ Ｐゴシック" pitchFamily="34" charset="-128"/>
                        </a:rPr>
                        <a:t>Concentration plasmatique de TFV (mg/l)</a:t>
                      </a:r>
                    </a:p>
                  </a:txBody>
                  <a:tcPr marL="102879" marR="102879" marT="45685" marB="456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0,108 </a:t>
                      </a:r>
                      <a:r>
                        <a:rPr kumimoji="0" lang="fr-FR" sz="1200" b="0" i="0" u="sng" strike="noStrike" cap="none" normalizeH="0" baseline="0" smtClean="0">
                          <a:ln>
                            <a:noFill/>
                          </a:ln>
                          <a:solidFill>
                            <a:schemeClr val="bg1"/>
                          </a:solidFill>
                          <a:effectLst/>
                          <a:latin typeface="Arial" charset="0"/>
                          <a:ea typeface="ＭＳ Ｐゴシック" pitchFamily="34" charset="-128"/>
                        </a:rPr>
                        <a:t>+</a:t>
                      </a:r>
                      <a:r>
                        <a:rPr kumimoji="0" lang="fr-FR" sz="1200" b="0" i="0" u="none" strike="noStrike" cap="none" normalizeH="0" baseline="0" smtClean="0">
                          <a:ln>
                            <a:noFill/>
                          </a:ln>
                          <a:solidFill>
                            <a:schemeClr val="bg1"/>
                          </a:solidFill>
                          <a:effectLst/>
                          <a:latin typeface="Arial" charset="0"/>
                          <a:ea typeface="ＭＳ Ｐゴシック" pitchFamily="34" charset="-128"/>
                        </a:rPr>
                        <a:t> 0,043</a:t>
                      </a:r>
                    </a:p>
                  </a:txBody>
                  <a:tcPr marL="102879" marR="102879" marT="45685" marB="456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charset="0"/>
                          <a:ea typeface="ＭＳ Ｐゴシック" pitchFamily="34" charset="-128"/>
                        </a:rPr>
                        <a:t>0,143 </a:t>
                      </a:r>
                      <a:r>
                        <a:rPr kumimoji="0" lang="fr-FR" sz="1200" b="0" i="0" u="sng" strike="noStrike" cap="none" normalizeH="0" baseline="0" smtClean="0">
                          <a:ln>
                            <a:noFill/>
                          </a:ln>
                          <a:solidFill>
                            <a:schemeClr val="bg1"/>
                          </a:solidFill>
                          <a:effectLst/>
                          <a:latin typeface="Arial" charset="0"/>
                          <a:ea typeface="ＭＳ Ｐゴシック" pitchFamily="34" charset="-128"/>
                        </a:rPr>
                        <a:t>+</a:t>
                      </a:r>
                      <a:r>
                        <a:rPr kumimoji="0" lang="fr-FR" sz="1200" b="0" i="0" u="none" strike="noStrike" cap="none" normalizeH="0" baseline="0" smtClean="0">
                          <a:ln>
                            <a:noFill/>
                          </a:ln>
                          <a:solidFill>
                            <a:schemeClr val="bg1"/>
                          </a:solidFill>
                          <a:effectLst/>
                          <a:latin typeface="Arial" charset="0"/>
                          <a:ea typeface="ＭＳ Ｐゴシック" pitchFamily="34" charset="-128"/>
                        </a:rPr>
                        <a:t> 0,079</a:t>
                      </a:r>
                    </a:p>
                  </a:txBody>
                  <a:tcPr marL="102879" marR="102879" marT="45685" marB="456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bg1"/>
                          </a:solidFill>
                          <a:effectLst/>
                          <a:latin typeface="Arial" charset="0"/>
                          <a:ea typeface="ＭＳ Ｐゴシック" pitchFamily="34" charset="-128"/>
                        </a:rPr>
                        <a:t>0,04</a:t>
                      </a:r>
                    </a:p>
                  </a:txBody>
                  <a:tcPr marL="102879" marR="102879" marT="45685" marB="456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134186" name="ZoneTexte 75"/>
          <p:cNvSpPr txBox="1">
            <a:spLocks noChangeArrowheads="1"/>
          </p:cNvSpPr>
          <p:nvPr/>
        </p:nvSpPr>
        <p:spPr bwMode="auto">
          <a:xfrm>
            <a:off x="825500" y="2708275"/>
            <a:ext cx="3502025" cy="830263"/>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algn="ctr" defTabSz="914400" eaLnBrk="1" hangingPunct="1">
              <a:defRPr/>
            </a:pPr>
            <a:r>
              <a:rPr lang="fr-FR" sz="1600" dirty="0" smtClean="0">
                <a:solidFill>
                  <a:srgbClr val="FFFF66"/>
                </a:solidFill>
              </a:rPr>
              <a:t>C</a:t>
            </a:r>
            <a:r>
              <a:rPr lang="fr-FR" sz="1600" baseline="-25000" dirty="0" smtClean="0">
                <a:solidFill>
                  <a:srgbClr val="FFFF66"/>
                </a:solidFill>
              </a:rPr>
              <a:t>12h</a:t>
            </a:r>
            <a:r>
              <a:rPr lang="fr-FR" sz="1600" dirty="0" smtClean="0">
                <a:solidFill>
                  <a:srgbClr val="FFFF66"/>
                </a:solidFill>
              </a:rPr>
              <a:t> plasmatiques (mg/l) de TFV </a:t>
            </a:r>
          </a:p>
          <a:p>
            <a:pPr algn="ctr" defTabSz="914400" eaLnBrk="1" hangingPunct="1">
              <a:defRPr/>
            </a:pPr>
            <a:r>
              <a:rPr lang="fr-FR" sz="1600" dirty="0" smtClean="0">
                <a:solidFill>
                  <a:srgbClr val="FFFF66"/>
                </a:solidFill>
              </a:rPr>
              <a:t>selon la présence d’</a:t>
            </a:r>
            <a:r>
              <a:rPr lang="fr-FR" altLang="ja-JP" sz="1600" dirty="0" smtClean="0">
                <a:solidFill>
                  <a:srgbClr val="FFFF66"/>
                </a:solidFill>
              </a:rPr>
              <a:t>une dysfonction </a:t>
            </a:r>
          </a:p>
          <a:p>
            <a:pPr algn="ctr" defTabSz="914400" eaLnBrk="1" hangingPunct="1">
              <a:defRPr/>
            </a:pPr>
            <a:r>
              <a:rPr lang="fr-FR" sz="1600" dirty="0" smtClean="0">
                <a:solidFill>
                  <a:srgbClr val="FFFF66"/>
                </a:solidFill>
              </a:rPr>
              <a:t>tubulaire rénale ou non</a:t>
            </a:r>
          </a:p>
        </p:txBody>
      </p:sp>
      <p:sp>
        <p:nvSpPr>
          <p:cNvPr id="134187" name="ZoneTexte 75"/>
          <p:cNvSpPr txBox="1">
            <a:spLocks noChangeArrowheads="1"/>
          </p:cNvSpPr>
          <p:nvPr/>
        </p:nvSpPr>
        <p:spPr bwMode="auto">
          <a:xfrm>
            <a:off x="388938" y="1193800"/>
            <a:ext cx="1820862" cy="33972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algn="ctr" defTabSz="914400" eaLnBrk="1" hangingPunct="1">
              <a:defRPr/>
            </a:pPr>
            <a:r>
              <a:rPr lang="fr-FR" sz="1600" dirty="0" smtClean="0">
                <a:solidFill>
                  <a:srgbClr val="FFFF66"/>
                </a:solidFill>
              </a:rPr>
              <a:t>161 patients VIH+</a:t>
            </a:r>
          </a:p>
        </p:txBody>
      </p:sp>
      <p:sp>
        <p:nvSpPr>
          <p:cNvPr id="83991" name="Rectangle 3"/>
          <p:cNvSpPr txBox="1">
            <a:spLocks noChangeArrowheads="1"/>
          </p:cNvSpPr>
          <p:nvPr/>
        </p:nvSpPr>
        <p:spPr bwMode="auto">
          <a:xfrm>
            <a:off x="4776788" y="3282950"/>
            <a:ext cx="4700587" cy="2351088"/>
          </a:xfrm>
          <a:prstGeom prst="rect">
            <a:avLst/>
          </a:prstGeom>
          <a:noFill/>
          <a:ln w="9525">
            <a:noFill/>
            <a:miter lim="800000"/>
            <a:headEnd/>
            <a:tailEnd/>
          </a:ln>
        </p:spPr>
        <p:txBody>
          <a:bodyPr/>
          <a:lstStyle/>
          <a:p>
            <a:pPr marL="342900" indent="-342900" defTabSz="914400" eaLnBrk="0" hangingPunct="0">
              <a:buClr>
                <a:srgbClr val="FFFF00"/>
              </a:buClr>
              <a:buFont typeface="Arial" charset="0"/>
              <a:buChar char="−"/>
            </a:pPr>
            <a:r>
              <a:rPr lang="fr-FR" sz="1800">
                <a:solidFill>
                  <a:srgbClr val="FFFFFF"/>
                </a:solidFill>
                <a:ea typeface="ＭＳ Ｐゴシック" charset="-128"/>
              </a:rPr>
              <a:t>la dysfonction tubulaire rénale est associée à des C</a:t>
            </a:r>
            <a:r>
              <a:rPr lang="fr-FR" sz="1800" baseline="-25000">
                <a:solidFill>
                  <a:srgbClr val="FFFFFF"/>
                </a:solidFill>
                <a:ea typeface="ＭＳ Ｐゴシック" charset="-128"/>
              </a:rPr>
              <a:t>12h</a:t>
            </a:r>
            <a:r>
              <a:rPr lang="fr-FR" sz="1800">
                <a:solidFill>
                  <a:srgbClr val="FFFFFF"/>
                </a:solidFill>
                <a:ea typeface="ＭＳ Ｐゴシック" charset="-128"/>
              </a:rPr>
              <a:t> de TFV plus élevées</a:t>
            </a:r>
          </a:p>
          <a:p>
            <a:pPr marL="342900" indent="-342900" defTabSz="914400" eaLnBrk="0" hangingPunct="0">
              <a:buClr>
                <a:srgbClr val="FFFF00"/>
              </a:buClr>
              <a:buFont typeface="Arial" charset="0"/>
              <a:buChar char="−"/>
            </a:pPr>
            <a:r>
              <a:rPr lang="fr-FR" sz="1800">
                <a:solidFill>
                  <a:srgbClr val="FFFFFF"/>
                </a:solidFill>
                <a:ea typeface="ＭＳ Ｐゴシック" charset="-128"/>
              </a:rPr>
              <a:t>une exposition plasmatique prolongée est associée à une toxicité cumulative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a:bodyPr>
          <a:lstStyle/>
          <a:p>
            <a:pPr fontAlgn="auto">
              <a:spcAft>
                <a:spcPts val="0"/>
              </a:spcAft>
              <a:buFont typeface="Wingdings 2"/>
              <a:buNone/>
              <a:defRPr/>
            </a:pPr>
            <a:endParaRPr lang="fr-FR" dirty="0"/>
          </a:p>
        </p:txBody>
      </p:sp>
      <p:sp>
        <p:nvSpPr>
          <p:cNvPr id="86018" name="Titre 2"/>
          <p:cNvSpPr>
            <a:spLocks noGrp="1"/>
          </p:cNvSpPr>
          <p:nvPr>
            <p:ph type="ctrTitle"/>
          </p:nvPr>
        </p:nvSpPr>
        <p:spPr/>
        <p:txBody>
          <a:bodyPr/>
          <a:lstStyle/>
          <a:p>
            <a:r>
              <a:rPr lang="fr-FR" smtClean="0"/>
              <a:t>Cancers et Infections opportunistes</a:t>
            </a:r>
          </a:p>
        </p:txBody>
      </p:sp>
      <p:pic>
        <p:nvPicPr>
          <p:cNvPr id="4" name="Image 3"/>
          <p:cNvPicPr>
            <a:picLocks noChangeAspect="1"/>
          </p:cNvPicPr>
          <p:nvPr/>
        </p:nvPicPr>
        <p:blipFill>
          <a:blip r:embed="rId2"/>
          <a:stretch>
            <a:fillRect/>
          </a:stretch>
        </p:blipFill>
        <p:spPr>
          <a:xfrm>
            <a:off x="3692525" y="3211513"/>
            <a:ext cx="3055938" cy="2290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pPr>
              <a:defRPr/>
            </a:pPr>
            <a:r>
              <a:rPr lang="fr-FR" sz="2400" smtClean="0">
                <a:ea typeface="ＭＳ Ｐゴシック" pitchFamily="34" charset="-128"/>
              </a:rPr>
              <a:t>Essai randomisé comparant Imiquimod, 5-FU topique et électrocoagulation dans les néoplasies intraépithéliales anales (NIA) chez des HSH VIH+ (2)</a:t>
            </a:r>
          </a:p>
        </p:txBody>
      </p:sp>
      <p:sp>
        <p:nvSpPr>
          <p:cNvPr id="143363" name="Espace réservé du contenu 1"/>
          <p:cNvSpPr>
            <a:spLocks noGrp="1"/>
          </p:cNvSpPr>
          <p:nvPr>
            <p:ph sz="half" idx="4294967295"/>
          </p:nvPr>
        </p:nvSpPr>
        <p:spPr>
          <a:xfrm>
            <a:off x="2797175" y="1471613"/>
            <a:ext cx="1223963" cy="400050"/>
          </a:xfrm>
          <a:effectLst>
            <a:outerShdw dist="35921" dir="2700000" algn="ctr" rotWithShape="0">
              <a:schemeClr val="tx1"/>
            </a:outerShdw>
          </a:effectLst>
        </p:spPr>
        <p:txBody>
          <a:bodyPr wrap="none">
            <a:spAutoFit/>
          </a:bodyPr>
          <a:lstStyle/>
          <a:p>
            <a:pPr marL="0" indent="0" eaLnBrk="1" hangingPunct="1">
              <a:buClrTx/>
              <a:buFontTx/>
              <a:buNone/>
              <a:defRPr/>
            </a:pPr>
            <a:r>
              <a:rPr lang="fr-FR" sz="2000" smtClean="0">
                <a:solidFill>
                  <a:srgbClr val="FFFF66"/>
                </a:solidFill>
                <a:ea typeface="ＭＳ Ｐゴシック" pitchFamily="34" charset="-128"/>
              </a:rPr>
              <a:t>Efficacité</a:t>
            </a:r>
          </a:p>
        </p:txBody>
      </p:sp>
      <p:sp>
        <p:nvSpPr>
          <p:cNvPr id="87043"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Richel O, CROI 2012, Abs. 135LB</a:t>
            </a:r>
          </a:p>
        </p:txBody>
      </p:sp>
      <p:graphicFrame>
        <p:nvGraphicFramePr>
          <p:cNvPr id="29805" name="Group 109"/>
          <p:cNvGraphicFramePr>
            <a:graphicFrameLocks noGrp="1"/>
          </p:cNvGraphicFramePr>
          <p:nvPr/>
        </p:nvGraphicFramePr>
        <p:xfrm>
          <a:off x="1579563" y="2365375"/>
          <a:ext cx="4124325" cy="2627313"/>
        </p:xfrm>
        <a:graphic>
          <a:graphicData uri="http://schemas.openxmlformats.org/drawingml/2006/table">
            <a:tbl>
              <a:tblPr/>
              <a:tblGrid>
                <a:gridCol w="1953816"/>
                <a:gridCol w="1100138"/>
                <a:gridCol w="1071563"/>
              </a:tblGrid>
              <a:tr h="5449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FFFF66"/>
                          </a:solidFill>
                          <a:effectLst/>
                          <a:latin typeface="Arial" charset="0"/>
                          <a:ea typeface="ＭＳ Ｐゴシック" pitchFamily="34" charset="-128"/>
                        </a:rPr>
                        <a:t>Evaluation </a:t>
                      </a:r>
                      <a:br>
                        <a:rPr kumimoji="0" lang="fr-FR" sz="1300" b="1" i="0" u="none" strike="noStrike" cap="none" normalizeH="0" baseline="0" smtClean="0">
                          <a:ln>
                            <a:noFill/>
                          </a:ln>
                          <a:solidFill>
                            <a:srgbClr val="FFFF66"/>
                          </a:solidFill>
                          <a:effectLst/>
                          <a:latin typeface="Arial" charset="0"/>
                          <a:ea typeface="ＭＳ Ｐゴシック" pitchFamily="34" charset="-128"/>
                        </a:rPr>
                      </a:br>
                      <a:r>
                        <a:rPr kumimoji="0" lang="fr-FR" sz="1300" b="1" i="0" u="none" strike="noStrike" cap="none" normalizeH="0" baseline="0" smtClean="0">
                          <a:ln>
                            <a:noFill/>
                          </a:ln>
                          <a:solidFill>
                            <a:srgbClr val="FFFF66"/>
                          </a:solidFill>
                          <a:effectLst/>
                          <a:latin typeface="Arial" charset="0"/>
                          <a:ea typeface="ＭＳ Ｐゴシック" pitchFamily="34" charset="-128"/>
                        </a:rPr>
                        <a:t>4 semaines </a:t>
                      </a:r>
                      <a:br>
                        <a:rPr kumimoji="0" lang="fr-FR" sz="1300" b="1" i="0" u="none" strike="noStrike" cap="none" normalizeH="0" baseline="0" smtClean="0">
                          <a:ln>
                            <a:noFill/>
                          </a:ln>
                          <a:solidFill>
                            <a:srgbClr val="FFFF66"/>
                          </a:solidFill>
                          <a:effectLst/>
                          <a:latin typeface="Arial" charset="0"/>
                          <a:ea typeface="ＭＳ Ｐゴシック" pitchFamily="34" charset="-128"/>
                        </a:rPr>
                      </a:br>
                      <a:r>
                        <a:rPr kumimoji="0" lang="fr-FR" sz="1300" b="1" i="0" u="none" strike="noStrike" cap="none" normalizeH="0" baseline="0" smtClean="0">
                          <a:ln>
                            <a:noFill/>
                          </a:ln>
                          <a:solidFill>
                            <a:srgbClr val="FFFF66"/>
                          </a:solidFill>
                          <a:effectLst/>
                          <a:latin typeface="Arial" charset="0"/>
                          <a:ea typeface="ＭＳ Ｐゴシック" pitchFamily="34" charset="-128"/>
                        </a:rPr>
                        <a:t>après traitement </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206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FFFF66"/>
                          </a:solidFill>
                          <a:effectLst/>
                          <a:latin typeface="Arial" charset="0"/>
                          <a:ea typeface="ＭＳ Ｐゴシック" pitchFamily="34" charset="-128"/>
                        </a:rPr>
                        <a:t>Réponse ITT </a:t>
                      </a:r>
                      <a:br>
                        <a:rPr kumimoji="0" lang="fr-FR" sz="1300" b="1" i="0" u="none" strike="noStrike" cap="none" normalizeH="0" baseline="0" smtClean="0">
                          <a:ln>
                            <a:noFill/>
                          </a:ln>
                          <a:solidFill>
                            <a:srgbClr val="FFFF66"/>
                          </a:solidFill>
                          <a:effectLst/>
                          <a:latin typeface="Arial" charset="0"/>
                          <a:ea typeface="ＭＳ Ｐゴシック" pitchFamily="34" charset="-128"/>
                        </a:rPr>
                      </a:br>
                      <a:r>
                        <a:rPr kumimoji="0" lang="fr-FR" sz="1300" b="1" i="0" u="none" strike="noStrike" cap="none" normalizeH="0" baseline="0" smtClean="0">
                          <a:ln>
                            <a:noFill/>
                          </a:ln>
                          <a:solidFill>
                            <a:srgbClr val="FFFF66"/>
                          </a:solidFill>
                          <a:effectLst/>
                          <a:latin typeface="Arial" charset="0"/>
                          <a:ea typeface="ＭＳ Ｐゴシック" pitchFamily="34" charset="-128"/>
                        </a:rPr>
                        <a:t>(IC 95 %)</a:t>
                      </a:r>
                    </a:p>
                  </a:txBody>
                  <a:tcPr marL="102871" marR="102871" marT="45711" marB="45711" anchor="ctr" horzOverflow="overflow">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2060"/>
                    </a:solidFill>
                  </a:tcPr>
                </a:tc>
                <a:tc hMerge="1">
                  <a:txBody>
                    <a:bodyPr/>
                    <a:lstStyle/>
                    <a:p>
                      <a:endParaRPr lang="fr-FR"/>
                    </a:p>
                  </a:txBody>
                  <a:tcPr/>
                </a:tc>
              </a:tr>
              <a:tr h="330211">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FFFF66"/>
                          </a:solidFill>
                          <a:effectLst/>
                          <a:latin typeface="Arial" charset="0"/>
                          <a:ea typeface="ＭＳ Ｐゴシック" pitchFamily="34" charset="-128"/>
                        </a:rPr>
                        <a:t>Complète</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FFFF66"/>
                          </a:solidFill>
                          <a:effectLst/>
                          <a:latin typeface="Arial" charset="0"/>
                          <a:ea typeface="ＭＳ Ｐゴシック" pitchFamily="34" charset="-128"/>
                        </a:rPr>
                        <a:t>Partielle</a:t>
                      </a:r>
                    </a:p>
                  </a:txBody>
                  <a:tcPr marL="102871" marR="102871" marT="45711" marB="45711" anchor="ctr" horzOverflow="overflow">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2060"/>
                    </a:solidFill>
                  </a:tcPr>
                </a:tc>
              </a:tr>
              <a:tr h="487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Imiquimod</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26 %</a:t>
                      </a:r>
                      <a:br>
                        <a:rPr kumimoji="0" lang="fr-FR" sz="1300" b="0" i="0" u="none" strike="noStrike" cap="none" normalizeH="0" baseline="0" smtClean="0">
                          <a:ln>
                            <a:noFill/>
                          </a:ln>
                          <a:solidFill>
                            <a:schemeClr val="bg1"/>
                          </a:solidFill>
                          <a:effectLst/>
                          <a:latin typeface="Arial" charset="0"/>
                          <a:ea typeface="ＭＳ Ｐゴシック" pitchFamily="34" charset="-128"/>
                        </a:rPr>
                      </a:br>
                      <a:r>
                        <a:rPr kumimoji="0" lang="fr-FR" sz="1300" b="0" i="0" u="none" strike="noStrike" cap="none" normalizeH="0" baseline="0" smtClean="0">
                          <a:ln>
                            <a:noFill/>
                          </a:ln>
                          <a:solidFill>
                            <a:schemeClr val="bg1"/>
                          </a:solidFill>
                          <a:effectLst/>
                          <a:latin typeface="Arial" charset="0"/>
                          <a:ea typeface="ＭＳ Ｐゴシック" pitchFamily="34" charset="-128"/>
                        </a:rPr>
                        <a:t>(16 - 39)</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13 % </a:t>
                      </a:r>
                      <a:br>
                        <a:rPr kumimoji="0" lang="fr-FR" sz="1300" b="0" i="0" u="none" strike="noStrike" cap="none" normalizeH="0" baseline="0" smtClean="0">
                          <a:ln>
                            <a:noFill/>
                          </a:ln>
                          <a:solidFill>
                            <a:schemeClr val="bg1"/>
                          </a:solidFill>
                          <a:effectLst/>
                          <a:latin typeface="Arial" charset="0"/>
                          <a:ea typeface="ＭＳ Ｐゴシック" pitchFamily="34" charset="-128"/>
                        </a:rPr>
                      </a:br>
                      <a:r>
                        <a:rPr kumimoji="0" lang="fr-FR" sz="1300" b="0" i="0" u="none" strike="noStrike" cap="none" normalizeH="0" baseline="0" smtClean="0">
                          <a:ln>
                            <a:noFill/>
                          </a:ln>
                          <a:solidFill>
                            <a:schemeClr val="bg1"/>
                          </a:solidFill>
                          <a:effectLst/>
                          <a:latin typeface="Arial" charset="0"/>
                          <a:ea typeface="ＭＳ Ｐゴシック" pitchFamily="34" charset="-128"/>
                        </a:rPr>
                        <a:t>(6 - 25)</a:t>
                      </a:r>
                    </a:p>
                  </a:txBody>
                  <a:tcPr marL="102871" marR="102871" marT="45711" marB="45711" anchor="ctr" horzOverflow="overflow">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487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5-FU</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17 % </a:t>
                      </a:r>
                      <a:br>
                        <a:rPr kumimoji="0" lang="fr-FR" sz="1300" b="0" i="0" u="none" strike="noStrike" cap="none" normalizeH="0" baseline="0" smtClean="0">
                          <a:ln>
                            <a:noFill/>
                          </a:ln>
                          <a:solidFill>
                            <a:schemeClr val="bg1"/>
                          </a:solidFill>
                          <a:effectLst/>
                          <a:latin typeface="Arial" charset="0"/>
                          <a:ea typeface="ＭＳ Ｐゴシック" pitchFamily="34" charset="-128"/>
                        </a:rPr>
                      </a:br>
                      <a:r>
                        <a:rPr kumimoji="0" lang="fr-FR" sz="1300" b="0" i="0" u="none" strike="noStrike" cap="none" normalizeH="0" baseline="0" smtClean="0">
                          <a:ln>
                            <a:noFill/>
                          </a:ln>
                          <a:solidFill>
                            <a:schemeClr val="bg1"/>
                          </a:solidFill>
                          <a:effectLst/>
                          <a:latin typeface="Arial" charset="0"/>
                          <a:ea typeface="ＭＳ Ｐゴシック" pitchFamily="34" charset="-128"/>
                        </a:rPr>
                        <a:t>(8 - 30)</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13 % </a:t>
                      </a:r>
                      <a:br>
                        <a:rPr kumimoji="0" lang="fr-FR" sz="1300" b="0" i="0" u="none" strike="noStrike" cap="none" normalizeH="0" baseline="0" smtClean="0">
                          <a:ln>
                            <a:noFill/>
                          </a:ln>
                          <a:solidFill>
                            <a:schemeClr val="bg1"/>
                          </a:solidFill>
                          <a:effectLst/>
                          <a:latin typeface="Arial" charset="0"/>
                          <a:ea typeface="ＭＳ Ｐゴシック" pitchFamily="34" charset="-128"/>
                        </a:rPr>
                      </a:br>
                      <a:r>
                        <a:rPr kumimoji="0" lang="fr-FR" sz="1300" b="0" i="0" u="none" strike="noStrike" cap="none" normalizeH="0" baseline="0" smtClean="0">
                          <a:ln>
                            <a:noFill/>
                          </a:ln>
                          <a:solidFill>
                            <a:schemeClr val="bg1"/>
                          </a:solidFill>
                          <a:effectLst/>
                          <a:latin typeface="Arial" charset="0"/>
                          <a:ea typeface="ＭＳ Ｐゴシック" pitchFamily="34" charset="-128"/>
                        </a:rPr>
                        <a:t>(5 - 25)</a:t>
                      </a:r>
                    </a:p>
                  </a:txBody>
                  <a:tcPr marL="102871" marR="102871" marT="45711" marB="45711" anchor="ctr" horzOverflow="overflow">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487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Electrocoagulation</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41 % </a:t>
                      </a:r>
                      <a:br>
                        <a:rPr kumimoji="0" lang="fr-FR" sz="1300" b="0" i="0" u="none" strike="noStrike" cap="none" normalizeH="0" baseline="0" smtClean="0">
                          <a:ln>
                            <a:noFill/>
                          </a:ln>
                          <a:solidFill>
                            <a:schemeClr val="bg1"/>
                          </a:solidFill>
                          <a:effectLst/>
                          <a:latin typeface="Arial" charset="0"/>
                          <a:ea typeface="ＭＳ Ｐゴシック" pitchFamily="34" charset="-128"/>
                        </a:rPr>
                      </a:br>
                      <a:r>
                        <a:rPr kumimoji="0" lang="fr-FR" sz="1300" b="0" i="0" u="none" strike="noStrike" cap="none" normalizeH="0" baseline="0" smtClean="0">
                          <a:ln>
                            <a:noFill/>
                          </a:ln>
                          <a:solidFill>
                            <a:schemeClr val="bg1"/>
                          </a:solidFill>
                          <a:effectLst/>
                          <a:latin typeface="Arial" charset="0"/>
                          <a:ea typeface="ＭＳ Ｐゴシック" pitchFamily="34" charset="-128"/>
                        </a:rPr>
                        <a:t>(28 - 56)</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7 % </a:t>
                      </a:r>
                      <a:br>
                        <a:rPr kumimoji="0" lang="fr-FR" sz="1300" b="0" i="0" u="none" strike="noStrike" cap="none" normalizeH="0" baseline="0" smtClean="0">
                          <a:ln>
                            <a:noFill/>
                          </a:ln>
                          <a:solidFill>
                            <a:schemeClr val="bg1"/>
                          </a:solidFill>
                          <a:effectLst/>
                          <a:latin typeface="Arial" charset="0"/>
                          <a:ea typeface="ＭＳ Ｐゴシック" pitchFamily="34" charset="-128"/>
                        </a:rPr>
                      </a:br>
                      <a:r>
                        <a:rPr kumimoji="0" lang="fr-FR" sz="1300" b="0" i="0" u="none" strike="noStrike" cap="none" normalizeH="0" baseline="0" smtClean="0">
                          <a:ln>
                            <a:noFill/>
                          </a:ln>
                          <a:solidFill>
                            <a:schemeClr val="bg1"/>
                          </a:solidFill>
                          <a:effectLst/>
                          <a:latin typeface="Arial" charset="0"/>
                          <a:ea typeface="ＭＳ Ｐゴシック" pitchFamily="34" charset="-128"/>
                        </a:rPr>
                        <a:t>(2 - 18)</a:t>
                      </a:r>
                    </a:p>
                  </a:txBody>
                  <a:tcPr marL="102871" marR="102871" marT="45711" marB="45711" anchor="ctr" horzOverflow="overflow">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p</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0,027</a:t>
                      </a:r>
                    </a:p>
                  </a:txBody>
                  <a:tcPr marL="102871" marR="102871" marT="45711" marB="45711"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bg1"/>
                        </a:solidFill>
                        <a:effectLst/>
                        <a:latin typeface="Arial" charset="0"/>
                        <a:ea typeface="ＭＳ Ｐゴシック" pitchFamily="34" charset="-128"/>
                      </a:endParaRPr>
                    </a:p>
                  </a:txBody>
                  <a:tcPr marL="102871" marR="102871" marT="45711" marB="45711" anchor="ctr" horzOverflow="overflow">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graphicFrame>
        <p:nvGraphicFramePr>
          <p:cNvPr id="29807" name="Group 111"/>
          <p:cNvGraphicFramePr>
            <a:graphicFrameLocks noGrp="1"/>
          </p:cNvGraphicFramePr>
          <p:nvPr/>
        </p:nvGraphicFramePr>
        <p:xfrm>
          <a:off x="7127875" y="1895475"/>
          <a:ext cx="2914650" cy="3763963"/>
        </p:xfrm>
        <a:graphic>
          <a:graphicData uri="http://schemas.openxmlformats.org/drawingml/2006/table">
            <a:tbl>
              <a:tblPr/>
              <a:tblGrid>
                <a:gridCol w="1643063"/>
                <a:gridCol w="1271588"/>
              </a:tblGrid>
              <a:tr h="289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err="1" smtClean="0">
                          <a:ln>
                            <a:noFill/>
                          </a:ln>
                          <a:solidFill>
                            <a:srgbClr val="FFFF66"/>
                          </a:solidFill>
                          <a:effectLst/>
                          <a:latin typeface="Arial" pitchFamily="34" charset="0"/>
                          <a:ea typeface="ＭＳ Ｐゴシック" pitchFamily="34" charset="-128"/>
                        </a:rPr>
                        <a:t>Imiquimod</a:t>
                      </a:r>
                      <a:r>
                        <a:rPr kumimoji="0" lang="fr-FR" sz="1300" b="1" i="0" u="none" strike="noStrike" cap="none" normalizeH="0" baseline="0" dirty="0" smtClean="0">
                          <a:ln>
                            <a:noFill/>
                          </a:ln>
                          <a:solidFill>
                            <a:srgbClr val="FFFF66"/>
                          </a:solidFill>
                          <a:effectLst/>
                          <a:latin typeface="Arial" pitchFamily="34" charset="0"/>
                          <a:ea typeface="ＭＳ Ｐゴシック" pitchFamily="34" charset="-128"/>
                        </a:rPr>
                        <a:t>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2060"/>
                    </a:solidFill>
                  </a:tcPr>
                </a:tc>
                <a:tc hMerge="1">
                  <a:txBody>
                    <a:bodyPr/>
                    <a:lstStyle/>
                    <a:p>
                      <a:endParaRPr lang="fr-FR"/>
                    </a:p>
                  </a:txBody>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Douleurs</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pitchFamily="34" charset="0"/>
                          <a:ea typeface="ＭＳ Ｐゴシック" pitchFamily="34" charset="-128"/>
                        </a:rPr>
                        <a:t>70 %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Saignements</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pitchFamily="34" charset="0"/>
                          <a:ea typeface="ＭＳ Ｐゴシック" pitchFamily="34" charset="-128"/>
                        </a:rPr>
                        <a:t>30 %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err="1" smtClean="0">
                          <a:ln>
                            <a:noFill/>
                          </a:ln>
                          <a:solidFill>
                            <a:schemeClr val="bg1"/>
                          </a:solidFill>
                          <a:effectLst/>
                          <a:latin typeface="Arial" pitchFamily="34" charset="0"/>
                          <a:ea typeface="ＭＳ Ｐゴシック" pitchFamily="34" charset="-128"/>
                        </a:rPr>
                        <a:t>Sd</a:t>
                      </a: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 grippal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pitchFamily="34" charset="0"/>
                          <a:ea typeface="ＭＳ Ｐゴシック" pitchFamily="34" charset="-128"/>
                        </a:rPr>
                        <a:t>13 %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Fatigue</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pitchFamily="34" charset="0"/>
                          <a:ea typeface="ＭＳ Ｐゴシック" pitchFamily="34" charset="-128"/>
                        </a:rPr>
                        <a:t>13 %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FFFF66"/>
                          </a:solidFill>
                          <a:effectLst/>
                          <a:latin typeface="Arial" pitchFamily="34" charset="0"/>
                          <a:ea typeface="ＭＳ Ｐゴシック" pitchFamily="34" charset="-128"/>
                        </a:rPr>
                        <a:t>5-FU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2060"/>
                    </a:solidFill>
                  </a:tcPr>
                </a:tc>
                <a:tc hMerge="1">
                  <a:txBody>
                    <a:bodyPr/>
                    <a:lstStyle/>
                    <a:p>
                      <a:endParaRPr lang="fr-FR"/>
                    </a:p>
                  </a:txBody>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Douleurs</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pitchFamily="34" charset="0"/>
                          <a:ea typeface="ＭＳ Ｐゴシック" pitchFamily="34" charset="-128"/>
                        </a:rPr>
                        <a:t>67 %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Saignements</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pitchFamily="34" charset="0"/>
                          <a:ea typeface="ＭＳ Ｐゴシック" pitchFamily="34" charset="-128"/>
                        </a:rPr>
                        <a:t>40 %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err="1" smtClean="0">
                          <a:ln>
                            <a:noFill/>
                          </a:ln>
                          <a:solidFill>
                            <a:schemeClr val="bg1"/>
                          </a:solidFill>
                          <a:effectLst/>
                          <a:latin typeface="Arial" pitchFamily="34" charset="0"/>
                          <a:ea typeface="ＭＳ Ｐゴシック" pitchFamily="34" charset="-128"/>
                        </a:rPr>
                        <a:t>Sd</a:t>
                      </a: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 grippal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pitchFamily="34" charset="0"/>
                          <a:ea typeface="ＭＳ Ｐゴシック" pitchFamily="34" charset="-128"/>
                        </a:rPr>
                        <a:t>26 %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Fatigue</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pitchFamily="34" charset="0"/>
                          <a:ea typeface="ＭＳ Ｐゴシック" pitchFamily="34" charset="-128"/>
                        </a:rPr>
                        <a:t>15 %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FFFF66"/>
                          </a:solidFill>
                          <a:effectLst/>
                          <a:latin typeface="Arial" pitchFamily="34" charset="0"/>
                          <a:ea typeface="ＭＳ Ｐゴシック" pitchFamily="34" charset="-128"/>
                        </a:rPr>
                        <a:t>Electrocoagulation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2060"/>
                    </a:solidFill>
                  </a:tcPr>
                </a:tc>
                <a:tc hMerge="1">
                  <a:txBody>
                    <a:bodyPr/>
                    <a:lstStyle/>
                    <a:p>
                      <a:endParaRPr lang="fr-FR"/>
                    </a:p>
                  </a:txBody>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Douleurs</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pitchFamily="34" charset="0"/>
                          <a:ea typeface="ＭＳ Ｐゴシック" pitchFamily="34" charset="-128"/>
                        </a:rPr>
                        <a:t>60 %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8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Saignements</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pitchFamily="34" charset="0"/>
                          <a:ea typeface="ＭＳ Ｐゴシック" pitchFamily="34" charset="-128"/>
                        </a:rPr>
                        <a:t>69 %</a:t>
                      </a:r>
                    </a:p>
                  </a:txBody>
                  <a:tcPr marL="102871" marR="102871" marT="45707" marB="45707"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143449" name="Rectangle 212"/>
          <p:cNvSpPr>
            <a:spLocks noChangeArrowheads="1"/>
          </p:cNvSpPr>
          <p:nvPr/>
        </p:nvSpPr>
        <p:spPr bwMode="auto">
          <a:xfrm>
            <a:off x="7667625" y="1471613"/>
            <a:ext cx="1296988" cy="4000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p>
            <a:pPr defTabSz="914400">
              <a:defRPr/>
            </a:pPr>
            <a:r>
              <a:rPr lang="fr-FR" sz="2000">
                <a:solidFill>
                  <a:srgbClr val="FFFF66"/>
                </a:solidFill>
                <a:latin typeface="+mn-lt"/>
              </a:rPr>
              <a:t>Tolérance</a:t>
            </a:r>
          </a:p>
        </p:txBody>
      </p:sp>
      <p:graphicFrame>
        <p:nvGraphicFramePr>
          <p:cNvPr id="29808" name="Group 112"/>
          <p:cNvGraphicFramePr>
            <a:graphicFrameLocks noGrp="1"/>
          </p:cNvGraphicFramePr>
          <p:nvPr/>
        </p:nvGraphicFramePr>
        <p:xfrm>
          <a:off x="669925" y="5421313"/>
          <a:ext cx="5699125" cy="1162050"/>
        </p:xfrm>
        <a:graphic>
          <a:graphicData uri="http://schemas.openxmlformats.org/drawingml/2006/table">
            <a:tbl>
              <a:tblPr/>
              <a:tblGrid>
                <a:gridCol w="2653903"/>
                <a:gridCol w="3045023"/>
              </a:tblGrid>
              <a:tr h="2905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FFFF66"/>
                          </a:solidFill>
                          <a:effectLst/>
                          <a:latin typeface="Arial" charset="0"/>
                          <a:ea typeface="ＭＳ Ｐゴシック" pitchFamily="34" charset="-128"/>
                        </a:rPr>
                        <a:t>Taux de réponse complète sur les lésions </a:t>
                      </a:r>
                      <a:r>
                        <a:rPr kumimoji="0" lang="fr-FR" sz="1300" b="1" i="0" u="none" strike="noStrike" cap="none" normalizeH="0" baseline="0" dirty="0" err="1" smtClean="0">
                          <a:ln>
                            <a:noFill/>
                          </a:ln>
                          <a:solidFill>
                            <a:srgbClr val="FFFF66"/>
                          </a:solidFill>
                          <a:effectLst/>
                          <a:latin typeface="Arial" charset="0"/>
                          <a:ea typeface="ＭＳ Ｐゴシック" pitchFamily="34" charset="-128"/>
                        </a:rPr>
                        <a:t>périanales</a:t>
                      </a:r>
                      <a:endParaRPr kumimoji="0" lang="fr-FR" sz="1300" b="1" i="0" u="none" strike="noStrike" cap="none" normalizeH="0" baseline="0" dirty="0" smtClean="0">
                        <a:ln>
                          <a:noFill/>
                        </a:ln>
                        <a:solidFill>
                          <a:srgbClr val="FFFF66"/>
                        </a:solidFill>
                        <a:effectLst/>
                        <a:latin typeface="Arial" charset="0"/>
                        <a:ea typeface="ＭＳ Ｐゴシック" pitchFamily="34" charset="-128"/>
                      </a:endParaRPr>
                    </a:p>
                  </a:txBody>
                  <a:tcPr marL="102871" marR="102871" marT="45738" marB="45738"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2060"/>
                    </a:solidFill>
                  </a:tcPr>
                </a:tc>
                <a:tc hMerge="1">
                  <a:txBody>
                    <a:bodyPr/>
                    <a:lstStyle/>
                    <a:p>
                      <a:endParaRPr lang="fr-FR"/>
                    </a:p>
                  </a:txBody>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Imiquimod (n = 11)</a:t>
                      </a:r>
                    </a:p>
                  </a:txBody>
                  <a:tcPr marL="102871" marR="102871" marT="45738" marB="45738"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91 % (IC 95 % : 60 - &gt;99)</a:t>
                      </a:r>
                    </a:p>
                  </a:txBody>
                  <a:tcPr marL="102871" marR="102871" marT="45738" marB="45738"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5-FU (n = 7)</a:t>
                      </a:r>
                    </a:p>
                  </a:txBody>
                  <a:tcPr marL="102871" marR="102871" marT="45738" marB="45738"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57 % (IC 95 % : 25 - 84)</a:t>
                      </a:r>
                    </a:p>
                  </a:txBody>
                  <a:tcPr marL="102871" marR="102871" marT="45738" marB="45738"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ea typeface="ＭＳ Ｐゴシック" pitchFamily="34" charset="-128"/>
                        </a:rPr>
                        <a:t>Electrocoagulation (n = 7) </a:t>
                      </a:r>
                    </a:p>
                  </a:txBody>
                  <a:tcPr marL="102871" marR="102871" marT="45738" marB="45738"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ea typeface="ＭＳ Ｐゴシック" pitchFamily="34" charset="-128"/>
                        </a:rPr>
                        <a:t>43 % (IC 95 % : 16 - 75)</a:t>
                      </a:r>
                    </a:p>
                  </a:txBody>
                  <a:tcPr marL="102871" marR="102871" marT="45738" marB="45738"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87132" name="ZoneTexte 1"/>
          <p:cNvSpPr txBox="1">
            <a:spLocks noChangeArrowheads="1"/>
          </p:cNvSpPr>
          <p:nvPr/>
        </p:nvSpPr>
        <p:spPr bwMode="auto">
          <a:xfrm>
            <a:off x="6951663" y="5721350"/>
            <a:ext cx="2936875" cy="461963"/>
          </a:xfrm>
          <a:prstGeom prst="rect">
            <a:avLst/>
          </a:prstGeom>
          <a:noFill/>
          <a:ln w="9525">
            <a:noFill/>
            <a:miter lim="800000"/>
            <a:headEnd/>
            <a:tailEnd/>
          </a:ln>
        </p:spPr>
        <p:txBody>
          <a:bodyPr wrap="none">
            <a:spAutoFit/>
          </a:bodyPr>
          <a:lstStyle/>
          <a:p>
            <a:pPr defTabSz="914400"/>
            <a:r>
              <a:rPr lang="fr-FR" sz="1200">
                <a:solidFill>
                  <a:srgbClr val="FFFFFF"/>
                </a:solidFill>
                <a:ea typeface="ＭＳ Ｐゴシック" charset="-128"/>
              </a:rPr>
              <a:t>* : pendant toute la durée du traitement</a:t>
            </a:r>
          </a:p>
          <a:p>
            <a:pPr defTabSz="914400"/>
            <a:r>
              <a:rPr lang="fr-FR" sz="1200">
                <a:solidFill>
                  <a:srgbClr val="FFFFFF"/>
                </a:solidFill>
                <a:ea typeface="ＭＳ Ｐゴシック" charset="-128"/>
              </a:rPr>
              <a:t>** : quelques jours après chaque séance</a:t>
            </a:r>
          </a:p>
        </p:txBody>
      </p:sp>
      <p:sp>
        <p:nvSpPr>
          <p:cNvPr id="143467" name="ZoneTexte 2"/>
          <p:cNvSpPr txBox="1">
            <a:spLocks noChangeArrowheads="1"/>
          </p:cNvSpPr>
          <p:nvPr/>
        </p:nvSpPr>
        <p:spPr bwMode="auto">
          <a:xfrm>
            <a:off x="1963738" y="1946275"/>
            <a:ext cx="2967037" cy="369888"/>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algn="ctr" defTabSz="914400" eaLnBrk="1" hangingPunct="1">
              <a:defRPr/>
            </a:pPr>
            <a:r>
              <a:rPr lang="fr-FR" sz="1800" smtClean="0">
                <a:solidFill>
                  <a:srgbClr val="FFFF66"/>
                </a:solidFill>
              </a:rPr>
              <a:t>Toutes lésions globalement</a:t>
            </a:r>
          </a:p>
        </p:txBody>
      </p:sp>
      <p:sp>
        <p:nvSpPr>
          <p:cNvPr id="2" name="Bouée 1"/>
          <p:cNvSpPr/>
          <p:nvPr/>
        </p:nvSpPr>
        <p:spPr bwMode="auto">
          <a:xfrm>
            <a:off x="3787775" y="4254500"/>
            <a:ext cx="668338" cy="277813"/>
          </a:xfrm>
          <a:prstGeom prst="donut">
            <a:avLst>
              <a:gd name="adj" fmla="val 6270"/>
            </a:avLst>
          </a:prstGeom>
          <a:solidFill>
            <a:srgbClr val="FF0000"/>
          </a:solidFill>
          <a:ln w="9525" cap="flat" cmpd="sng" algn="ctr">
            <a:solidFill>
              <a:srgbClr val="D16349"/>
            </a:solidFill>
            <a:prstDash val="solid"/>
            <a:round/>
            <a:headEnd type="none" w="med" len="med"/>
            <a:tailEnd type="none" w="med" len="med"/>
          </a:ln>
          <a:effectLst/>
        </p:spPr>
        <p:txBody>
          <a:bodyPr/>
          <a:lstStyle/>
          <a:p>
            <a:pPr defTabSz="914400">
              <a:defRPr/>
            </a:pPr>
            <a:endParaRPr lang="fr-FR" sz="2400">
              <a:ln w="28575" cmpd="sng">
                <a:solidFill>
                  <a:srgbClr val="FF0000"/>
                </a:solidFill>
              </a:ln>
              <a:solidFill>
                <a:schemeClr val="bg1"/>
              </a:solidFill>
            </a:endParaRPr>
          </a:p>
        </p:txBody>
      </p:sp>
      <p:sp>
        <p:nvSpPr>
          <p:cNvPr id="13" name="Bouée 12"/>
          <p:cNvSpPr/>
          <p:nvPr/>
        </p:nvSpPr>
        <p:spPr bwMode="auto">
          <a:xfrm>
            <a:off x="3787775" y="5721350"/>
            <a:ext cx="668338" cy="277813"/>
          </a:xfrm>
          <a:prstGeom prst="donut">
            <a:avLst>
              <a:gd name="adj" fmla="val 6270"/>
            </a:avLst>
          </a:prstGeom>
          <a:solidFill>
            <a:srgbClr val="FF0000"/>
          </a:solidFill>
          <a:ln w="9525" cap="flat" cmpd="sng" algn="ctr">
            <a:solidFill>
              <a:srgbClr val="D16349"/>
            </a:solidFill>
            <a:prstDash val="solid"/>
            <a:round/>
            <a:headEnd type="none" w="med" len="med"/>
            <a:tailEnd type="none" w="med" len="med"/>
          </a:ln>
          <a:effectLst/>
        </p:spPr>
        <p:txBody>
          <a:bodyPr/>
          <a:lstStyle/>
          <a:p>
            <a:pPr defTabSz="914400">
              <a:defRPr/>
            </a:pPr>
            <a:endParaRPr lang="fr-FR" sz="2400">
              <a:ln w="28575" cmpd="sng">
                <a:solidFill>
                  <a:srgbClr val="FF0000"/>
                </a:solidFill>
              </a:ln>
              <a:solidFill>
                <a:schemeClr val="bg1"/>
              </a:solidFill>
            </a:endParaRPr>
          </a:p>
        </p:txBody>
      </p:sp>
      <p:sp>
        <p:nvSpPr>
          <p:cNvPr id="14" name="Bouée 13"/>
          <p:cNvSpPr/>
          <p:nvPr/>
        </p:nvSpPr>
        <p:spPr bwMode="auto">
          <a:xfrm>
            <a:off x="9042400" y="2225675"/>
            <a:ext cx="668338" cy="277813"/>
          </a:xfrm>
          <a:prstGeom prst="donut">
            <a:avLst>
              <a:gd name="adj" fmla="val 6270"/>
            </a:avLst>
          </a:prstGeom>
          <a:solidFill>
            <a:srgbClr val="FF0000"/>
          </a:solidFill>
          <a:ln w="9525" cap="flat" cmpd="sng" algn="ctr">
            <a:solidFill>
              <a:srgbClr val="D16349"/>
            </a:solidFill>
            <a:prstDash val="solid"/>
            <a:round/>
            <a:headEnd type="none" w="med" len="med"/>
            <a:tailEnd type="none" w="med" len="med"/>
          </a:ln>
          <a:effectLst/>
        </p:spPr>
        <p:txBody>
          <a:bodyPr/>
          <a:lstStyle/>
          <a:p>
            <a:pPr defTabSz="914400">
              <a:defRPr/>
            </a:pPr>
            <a:endParaRPr lang="fr-FR" sz="2400">
              <a:ln w="28575" cmpd="sng">
                <a:solidFill>
                  <a:srgbClr val="FF0000"/>
                </a:solidFill>
              </a:ln>
              <a:solidFill>
                <a:schemeClr val="bg1"/>
              </a:solidFill>
            </a:endParaRPr>
          </a:p>
        </p:txBody>
      </p:sp>
      <p:sp>
        <p:nvSpPr>
          <p:cNvPr id="15" name="Bouée 14"/>
          <p:cNvSpPr/>
          <p:nvPr/>
        </p:nvSpPr>
        <p:spPr bwMode="auto">
          <a:xfrm>
            <a:off x="8964613" y="3638550"/>
            <a:ext cx="668337" cy="277813"/>
          </a:xfrm>
          <a:prstGeom prst="donut">
            <a:avLst>
              <a:gd name="adj" fmla="val 6270"/>
            </a:avLst>
          </a:prstGeom>
          <a:solidFill>
            <a:srgbClr val="FF0000"/>
          </a:solidFill>
          <a:ln w="9525" cap="flat" cmpd="sng" algn="ctr">
            <a:solidFill>
              <a:srgbClr val="D16349"/>
            </a:solidFill>
            <a:prstDash val="solid"/>
            <a:round/>
            <a:headEnd type="none" w="med" len="med"/>
            <a:tailEnd type="none" w="med" len="med"/>
          </a:ln>
          <a:effectLst/>
        </p:spPr>
        <p:txBody>
          <a:bodyPr/>
          <a:lstStyle/>
          <a:p>
            <a:pPr defTabSz="914400">
              <a:defRPr/>
            </a:pPr>
            <a:endParaRPr lang="fr-FR" sz="2400">
              <a:ln w="28575" cmpd="sng">
                <a:solidFill>
                  <a:srgbClr val="FF0000"/>
                </a:solidFill>
              </a:ln>
              <a:solidFill>
                <a:schemeClr val="bg1"/>
              </a:solidFill>
            </a:endParaRPr>
          </a:p>
        </p:txBody>
      </p:sp>
      <p:sp>
        <p:nvSpPr>
          <p:cNvPr id="16" name="Bouée 15"/>
          <p:cNvSpPr/>
          <p:nvPr/>
        </p:nvSpPr>
        <p:spPr bwMode="auto">
          <a:xfrm>
            <a:off x="9042400" y="5143500"/>
            <a:ext cx="668338" cy="277813"/>
          </a:xfrm>
          <a:prstGeom prst="donut">
            <a:avLst>
              <a:gd name="adj" fmla="val 6270"/>
            </a:avLst>
          </a:prstGeom>
          <a:solidFill>
            <a:srgbClr val="FF0000"/>
          </a:solidFill>
          <a:ln w="9525" cap="flat" cmpd="sng" algn="ctr">
            <a:solidFill>
              <a:srgbClr val="D16349"/>
            </a:solidFill>
            <a:prstDash val="solid"/>
            <a:round/>
            <a:headEnd type="none" w="med" len="med"/>
            <a:tailEnd type="none" w="med" len="med"/>
          </a:ln>
          <a:effectLst/>
        </p:spPr>
        <p:txBody>
          <a:bodyPr/>
          <a:lstStyle/>
          <a:p>
            <a:pPr defTabSz="914400">
              <a:defRPr/>
            </a:pPr>
            <a:endParaRPr lang="fr-FR" sz="2400">
              <a:ln w="28575" cmpd="sng">
                <a:solidFill>
                  <a:srgbClr val="FF0000"/>
                </a:solidFill>
              </a:ln>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579563" y="115888"/>
            <a:ext cx="8707437" cy="936625"/>
          </a:xfrm>
        </p:spPr>
        <p:txBody>
          <a:bodyPr/>
          <a:lstStyle/>
          <a:p>
            <a:pPr>
              <a:defRPr/>
            </a:pPr>
            <a:r>
              <a:rPr lang="fr-FR" sz="2400" smtClean="0">
                <a:ea typeface="ＭＳ Ｐゴシック" pitchFamily="34" charset="-128"/>
              </a:rPr>
              <a:t>Délai d</a:t>
            </a:r>
            <a:r>
              <a:rPr lang="fr-FR" altLang="fr-FR" sz="2400" smtClean="0">
                <a:ea typeface="ＭＳ Ｐゴシック" pitchFamily="34" charset="-128"/>
              </a:rPr>
              <a:t>’</a:t>
            </a:r>
            <a:r>
              <a:rPr lang="fr-FR" sz="2400" smtClean="0">
                <a:ea typeface="ＭＳ Ｐゴシック" pitchFamily="34" charset="-128"/>
              </a:rPr>
              <a:t>introduction des ARV après les antituberculeux </a:t>
            </a:r>
            <a:br>
              <a:rPr lang="fr-FR" sz="2400" smtClean="0">
                <a:ea typeface="ＭＳ Ｐゴシック" pitchFamily="34" charset="-128"/>
              </a:rPr>
            </a:br>
            <a:r>
              <a:rPr lang="fr-FR" sz="2400" smtClean="0">
                <a:ea typeface="ＭＳ Ｐゴシック" pitchFamily="34" charset="-128"/>
              </a:rPr>
              <a:t>Essai comparant 3 délais (1, 4 et 8 semaines) (1)</a:t>
            </a:r>
          </a:p>
        </p:txBody>
      </p:sp>
      <p:sp>
        <p:nvSpPr>
          <p:cNvPr id="89090"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Degu WA, CROI 2012, Abs. 144</a:t>
            </a:r>
          </a:p>
        </p:txBody>
      </p:sp>
      <p:sp>
        <p:nvSpPr>
          <p:cNvPr id="89091" name="Espace réservé du contenu 23"/>
          <p:cNvSpPr txBox="1">
            <a:spLocks/>
          </p:cNvSpPr>
          <p:nvPr/>
        </p:nvSpPr>
        <p:spPr bwMode="auto">
          <a:xfrm>
            <a:off x="411163" y="4799013"/>
            <a:ext cx="9571037" cy="1784350"/>
          </a:xfrm>
          <a:prstGeom prst="rect">
            <a:avLst/>
          </a:prstGeom>
          <a:noFill/>
          <a:ln w="9525">
            <a:noFill/>
            <a:miter lim="800000"/>
            <a:headEnd/>
            <a:tailEnd/>
          </a:ln>
        </p:spPr>
        <p:txBody>
          <a:bodyPr/>
          <a:lstStyle/>
          <a:p>
            <a:pPr marL="342900" indent="-342900" defTabSz="914400" eaLnBrk="0" hangingPunct="0">
              <a:buClr>
                <a:srgbClr val="FFFF00"/>
              </a:buClr>
              <a:buFontTx/>
              <a:buChar char="•"/>
            </a:pPr>
            <a:r>
              <a:rPr lang="fr-FR" sz="2000">
                <a:solidFill>
                  <a:srgbClr val="FFFFFF"/>
                </a:solidFill>
                <a:ea typeface="ＭＳ Ｐゴシック" charset="-128"/>
              </a:rPr>
              <a:t>Comparaison à S24 :</a:t>
            </a:r>
          </a:p>
          <a:p>
            <a:pPr marL="800100" lvl="1" indent="-342900" defTabSz="914400" eaLnBrk="0" hangingPunct="0">
              <a:buClr>
                <a:srgbClr val="FFFF00"/>
              </a:buClr>
              <a:buFont typeface="Arial" charset="0"/>
              <a:buChar char="−"/>
            </a:pPr>
            <a:r>
              <a:rPr lang="fr-FR" sz="1800">
                <a:solidFill>
                  <a:srgbClr val="FFFFFF"/>
                </a:solidFill>
                <a:ea typeface="ＭＳ Ｐゴシック" charset="-128"/>
              </a:rPr>
              <a:t>mortalité toutes causes (critère principal)</a:t>
            </a:r>
          </a:p>
          <a:p>
            <a:pPr marL="800100" lvl="1" indent="-342900" defTabSz="914400" eaLnBrk="0" hangingPunct="0">
              <a:buClr>
                <a:srgbClr val="FFFF00"/>
              </a:buClr>
              <a:buFont typeface="Arial" charset="0"/>
              <a:buChar char="−"/>
            </a:pPr>
            <a:r>
              <a:rPr lang="fr-FR" sz="1800">
                <a:solidFill>
                  <a:srgbClr val="FFFFFF"/>
                </a:solidFill>
                <a:ea typeface="ＭＳ Ｐゴシック" charset="-128"/>
              </a:rPr>
              <a:t>hépatotoxicité ayant conduit à l’</a:t>
            </a:r>
            <a:r>
              <a:rPr lang="fr-FR" altLang="ja-JP" sz="1800">
                <a:solidFill>
                  <a:srgbClr val="FFFFFF"/>
                </a:solidFill>
                <a:ea typeface="ＭＳ Ｐゴシック" charset="-128"/>
              </a:rPr>
              <a:t>interruption des antituberculeux</a:t>
            </a:r>
          </a:p>
          <a:p>
            <a:pPr marL="800100" lvl="1" indent="-342900" defTabSz="914400" eaLnBrk="0" hangingPunct="0">
              <a:buClr>
                <a:srgbClr val="FFFF00"/>
              </a:buClr>
              <a:buFont typeface="Arial" charset="0"/>
              <a:buChar char="−"/>
            </a:pPr>
            <a:r>
              <a:rPr lang="fr-FR" sz="1800">
                <a:solidFill>
                  <a:srgbClr val="FFFFFF"/>
                </a:solidFill>
                <a:ea typeface="ＭＳ Ｐゴシック" charset="-128"/>
              </a:rPr>
              <a:t>IRIS</a:t>
            </a:r>
          </a:p>
          <a:p>
            <a:pPr marL="800100" lvl="1" indent="-342900" defTabSz="914400" eaLnBrk="0" hangingPunct="0">
              <a:buClr>
                <a:srgbClr val="FFFF00"/>
              </a:buClr>
              <a:buFont typeface="Arial" charset="0"/>
              <a:buChar char="−"/>
            </a:pPr>
            <a:r>
              <a:rPr lang="fr-FR" sz="1800">
                <a:solidFill>
                  <a:srgbClr val="FFFFFF"/>
                </a:solidFill>
                <a:ea typeface="ＭＳ Ｐゴシック" charset="-128"/>
              </a:rPr>
              <a:t>négativation examen direct</a:t>
            </a:r>
          </a:p>
          <a:p>
            <a:pPr marL="800100" lvl="1" indent="-342900" defTabSz="914400" eaLnBrk="0" hangingPunct="0">
              <a:buClr>
                <a:srgbClr val="FFFF00"/>
              </a:buClr>
              <a:buFont typeface="Arial" charset="0"/>
              <a:buChar char="−"/>
            </a:pPr>
            <a:r>
              <a:rPr lang="fr-FR" sz="1800">
                <a:solidFill>
                  <a:srgbClr val="FFFFFF"/>
                </a:solidFill>
                <a:ea typeface="ＭＳ Ｐゴシック" charset="-128"/>
              </a:rPr>
              <a:t>réponse virologique et immunologique</a:t>
            </a:r>
          </a:p>
        </p:txBody>
      </p:sp>
      <p:grpSp>
        <p:nvGrpSpPr>
          <p:cNvPr id="89092" name="Groupe 26"/>
          <p:cNvGrpSpPr>
            <a:grpSpLocks/>
          </p:cNvGrpSpPr>
          <p:nvPr/>
        </p:nvGrpSpPr>
        <p:grpSpPr bwMode="auto">
          <a:xfrm>
            <a:off x="1079500" y="1423988"/>
            <a:ext cx="7967663" cy="3130550"/>
            <a:chOff x="958850" y="1423988"/>
            <a:chExt cx="7083425" cy="3130311"/>
          </a:xfrm>
        </p:grpSpPr>
        <p:sp>
          <p:nvSpPr>
            <p:cNvPr id="89093" name="Line 23"/>
            <p:cNvSpPr>
              <a:spLocks noChangeShapeType="1"/>
            </p:cNvSpPr>
            <p:nvPr/>
          </p:nvSpPr>
          <p:spPr bwMode="auto">
            <a:xfrm>
              <a:off x="4187825" y="1666875"/>
              <a:ext cx="0" cy="1382713"/>
            </a:xfrm>
            <a:prstGeom prst="line">
              <a:avLst/>
            </a:prstGeom>
            <a:noFill/>
            <a:ln w="19050">
              <a:solidFill>
                <a:schemeClr val="bg1"/>
              </a:solidFill>
              <a:round/>
              <a:headEnd/>
              <a:tailEnd/>
            </a:ln>
          </p:spPr>
          <p:txBody>
            <a:bodyPr lIns="0" tIns="0" rIns="0" bIns="0"/>
            <a:lstStyle/>
            <a:p>
              <a:endParaRPr lang="fr-FR"/>
            </a:p>
          </p:txBody>
        </p:sp>
        <p:sp>
          <p:nvSpPr>
            <p:cNvPr id="89094" name="Line 24"/>
            <p:cNvSpPr>
              <a:spLocks noChangeShapeType="1"/>
            </p:cNvSpPr>
            <p:nvPr/>
          </p:nvSpPr>
          <p:spPr bwMode="auto">
            <a:xfrm>
              <a:off x="4035425" y="2359025"/>
              <a:ext cx="152400" cy="0"/>
            </a:xfrm>
            <a:prstGeom prst="line">
              <a:avLst/>
            </a:prstGeom>
            <a:noFill/>
            <a:ln w="19050">
              <a:solidFill>
                <a:schemeClr val="bg1"/>
              </a:solidFill>
              <a:round/>
              <a:headEnd/>
              <a:tailEnd/>
            </a:ln>
          </p:spPr>
          <p:txBody>
            <a:bodyPr lIns="0" tIns="0" rIns="0" bIns="0"/>
            <a:lstStyle/>
            <a:p>
              <a:endParaRPr lang="fr-FR"/>
            </a:p>
          </p:txBody>
        </p:sp>
        <p:sp>
          <p:nvSpPr>
            <p:cNvPr id="89095" name="Line 26"/>
            <p:cNvSpPr>
              <a:spLocks noChangeShapeType="1"/>
            </p:cNvSpPr>
            <p:nvPr/>
          </p:nvSpPr>
          <p:spPr bwMode="auto">
            <a:xfrm>
              <a:off x="4187825" y="3049588"/>
              <a:ext cx="1682750" cy="0"/>
            </a:xfrm>
            <a:prstGeom prst="line">
              <a:avLst/>
            </a:prstGeom>
            <a:noFill/>
            <a:ln w="19050">
              <a:solidFill>
                <a:schemeClr val="bg1"/>
              </a:solidFill>
              <a:round/>
              <a:headEnd/>
              <a:tailEnd/>
            </a:ln>
          </p:spPr>
          <p:txBody>
            <a:bodyPr lIns="0" tIns="0" rIns="0" bIns="0"/>
            <a:lstStyle/>
            <a:p>
              <a:endParaRPr lang="fr-FR"/>
            </a:p>
          </p:txBody>
        </p:sp>
        <p:sp>
          <p:nvSpPr>
            <p:cNvPr id="89096" name="Line 27"/>
            <p:cNvSpPr>
              <a:spLocks noChangeShapeType="1"/>
            </p:cNvSpPr>
            <p:nvPr/>
          </p:nvSpPr>
          <p:spPr bwMode="auto">
            <a:xfrm>
              <a:off x="4187825" y="1677988"/>
              <a:ext cx="152400" cy="0"/>
            </a:xfrm>
            <a:prstGeom prst="line">
              <a:avLst/>
            </a:prstGeom>
            <a:noFill/>
            <a:ln w="19050">
              <a:solidFill>
                <a:schemeClr val="bg1"/>
              </a:solidFill>
              <a:round/>
              <a:headEnd/>
              <a:tailEnd/>
            </a:ln>
          </p:spPr>
          <p:txBody>
            <a:bodyPr lIns="0" tIns="0" rIns="0" bIns="0"/>
            <a:lstStyle/>
            <a:p>
              <a:endParaRPr lang="fr-FR"/>
            </a:p>
          </p:txBody>
        </p:sp>
        <p:sp>
          <p:nvSpPr>
            <p:cNvPr id="89097" name="Line 28"/>
            <p:cNvSpPr>
              <a:spLocks noChangeShapeType="1"/>
            </p:cNvSpPr>
            <p:nvPr/>
          </p:nvSpPr>
          <p:spPr bwMode="auto">
            <a:xfrm>
              <a:off x="4187825" y="2363788"/>
              <a:ext cx="920750" cy="0"/>
            </a:xfrm>
            <a:prstGeom prst="line">
              <a:avLst/>
            </a:prstGeom>
            <a:noFill/>
            <a:ln w="19050">
              <a:solidFill>
                <a:schemeClr val="bg1"/>
              </a:solidFill>
              <a:round/>
              <a:headEnd/>
              <a:tailEnd/>
            </a:ln>
          </p:spPr>
          <p:txBody>
            <a:bodyPr lIns="0" tIns="0" rIns="0" bIns="0"/>
            <a:lstStyle/>
            <a:p>
              <a:endParaRPr lang="fr-FR"/>
            </a:p>
          </p:txBody>
        </p:sp>
        <p:sp>
          <p:nvSpPr>
            <p:cNvPr id="89098" name="ZoneTexte 40"/>
            <p:cNvSpPr txBox="1">
              <a:spLocks noChangeArrowheads="1"/>
            </p:cNvSpPr>
            <p:nvPr/>
          </p:nvSpPr>
          <p:spPr bwMode="auto">
            <a:xfrm>
              <a:off x="958850" y="1779588"/>
              <a:ext cx="2679082" cy="1077218"/>
            </a:xfrm>
            <a:prstGeom prst="rect">
              <a:avLst/>
            </a:prstGeom>
            <a:solidFill>
              <a:schemeClr val="bg1"/>
            </a:solidFill>
            <a:ln w="9525">
              <a:noFill/>
              <a:miter lim="800000"/>
              <a:headEnd/>
              <a:tailEnd/>
            </a:ln>
          </p:spPr>
          <p:txBody>
            <a:bodyPr wrap="none">
              <a:spAutoFit/>
            </a:bodyPr>
            <a:lstStyle/>
            <a:p>
              <a:pPr defTabSz="914400"/>
              <a:r>
                <a:rPr lang="fr-FR" sz="1600" b="1">
                  <a:solidFill>
                    <a:srgbClr val="000066"/>
                  </a:solidFill>
                  <a:ea typeface="ＭＳ Ｐゴシック" charset="-128"/>
                </a:rPr>
                <a:t>600 screenés CD4 &lt; 200/mm</a:t>
              </a:r>
              <a:r>
                <a:rPr lang="fr-FR" sz="1600" b="1" baseline="30000">
                  <a:solidFill>
                    <a:srgbClr val="000066"/>
                  </a:solidFill>
                  <a:ea typeface="ＭＳ Ｐゴシック" charset="-128"/>
                </a:rPr>
                <a:t>3</a:t>
              </a:r>
              <a:r>
                <a:rPr lang="fr-FR" sz="1600" b="1">
                  <a:solidFill>
                    <a:srgbClr val="000066"/>
                  </a:solidFill>
                  <a:ea typeface="ＭＳ Ｐゴシック" charset="-128"/>
                </a:rPr>
                <a:t/>
              </a:r>
              <a:br>
                <a:rPr lang="fr-FR" sz="1600" b="1">
                  <a:solidFill>
                    <a:srgbClr val="000066"/>
                  </a:solidFill>
                  <a:ea typeface="ＭＳ Ｐゴシック" charset="-128"/>
                </a:rPr>
              </a:br>
              <a:r>
                <a:rPr lang="fr-FR" sz="1600" b="1">
                  <a:solidFill>
                    <a:srgbClr val="000066"/>
                  </a:solidFill>
                  <a:ea typeface="ＭＳ Ｐゴシック" charset="-128"/>
                </a:rPr>
                <a:t>474 patients randomisés</a:t>
              </a:r>
              <a:br>
                <a:rPr lang="fr-FR" sz="1600" b="1">
                  <a:solidFill>
                    <a:srgbClr val="000066"/>
                  </a:solidFill>
                  <a:ea typeface="ＭＳ Ｐゴシック" charset="-128"/>
                </a:rPr>
              </a:br>
              <a:r>
                <a:rPr lang="fr-FR" sz="1600" b="1">
                  <a:solidFill>
                    <a:srgbClr val="000066"/>
                  </a:solidFill>
                  <a:ea typeface="ＭＳ Ｐゴシック" charset="-128"/>
                </a:rPr>
                <a:t>CV médiane : 5,1 log</a:t>
              </a:r>
              <a:r>
                <a:rPr lang="fr-FR" sz="1600" b="1" baseline="-25000">
                  <a:solidFill>
                    <a:srgbClr val="000066"/>
                  </a:solidFill>
                  <a:ea typeface="ＭＳ Ｐゴシック" charset="-128"/>
                </a:rPr>
                <a:t>10</a:t>
              </a:r>
              <a:r>
                <a:rPr lang="fr-FR" sz="1600" b="1">
                  <a:solidFill>
                    <a:srgbClr val="000066"/>
                  </a:solidFill>
                  <a:ea typeface="ＭＳ Ｐゴシック" charset="-128"/>
                </a:rPr>
                <a:t> c/ml</a:t>
              </a:r>
            </a:p>
            <a:p>
              <a:pPr defTabSz="914400"/>
              <a:r>
                <a:rPr lang="fr-FR" sz="1600" b="1">
                  <a:solidFill>
                    <a:srgbClr val="000066"/>
                  </a:solidFill>
                  <a:ea typeface="ＭＳ Ｐゴシック" charset="-128"/>
                </a:rPr>
                <a:t>CD4 médiane : 75/mm</a:t>
              </a:r>
              <a:r>
                <a:rPr lang="fr-FR" sz="1600" b="1" baseline="30000">
                  <a:solidFill>
                    <a:srgbClr val="000066"/>
                  </a:solidFill>
                  <a:ea typeface="ＭＳ Ｐゴシック" charset="-128"/>
                </a:rPr>
                <a:t>3</a:t>
              </a:r>
            </a:p>
          </p:txBody>
        </p:sp>
        <p:sp>
          <p:nvSpPr>
            <p:cNvPr id="89099" name="ZoneTexte 41"/>
            <p:cNvSpPr txBox="1">
              <a:spLocks noChangeArrowheads="1"/>
            </p:cNvSpPr>
            <p:nvPr/>
          </p:nvSpPr>
          <p:spPr bwMode="auto">
            <a:xfrm>
              <a:off x="4344988" y="1423988"/>
              <a:ext cx="3370262" cy="369887"/>
            </a:xfrm>
            <a:prstGeom prst="rect">
              <a:avLst/>
            </a:prstGeom>
            <a:solidFill>
              <a:srgbClr val="FF3399"/>
            </a:solidFill>
            <a:ln w="9525">
              <a:noFill/>
              <a:miter lim="800000"/>
              <a:headEnd/>
              <a:tailEnd/>
            </a:ln>
          </p:spPr>
          <p:txBody>
            <a:bodyPr>
              <a:spAutoFit/>
            </a:bodyPr>
            <a:lstStyle/>
            <a:p>
              <a:pPr algn="ctr" defTabSz="914400"/>
              <a:r>
                <a:rPr lang="fr-FR" sz="1800" b="1">
                  <a:solidFill>
                    <a:srgbClr val="000066"/>
                  </a:solidFill>
                  <a:ea typeface="ＭＳ Ｐゴシック" charset="-128"/>
                </a:rPr>
                <a:t>+ ARV* (n = 171)</a:t>
              </a:r>
            </a:p>
          </p:txBody>
        </p:sp>
        <p:sp>
          <p:nvSpPr>
            <p:cNvPr id="89100" name="ZoneTexte 42"/>
            <p:cNvSpPr txBox="1">
              <a:spLocks noChangeArrowheads="1"/>
            </p:cNvSpPr>
            <p:nvPr/>
          </p:nvSpPr>
          <p:spPr bwMode="auto">
            <a:xfrm>
              <a:off x="5119688" y="2157413"/>
              <a:ext cx="2595562" cy="368300"/>
            </a:xfrm>
            <a:prstGeom prst="rect">
              <a:avLst/>
            </a:prstGeom>
            <a:solidFill>
              <a:srgbClr val="FFC000"/>
            </a:solidFill>
            <a:ln w="9525">
              <a:noFill/>
              <a:miter lim="800000"/>
              <a:headEnd/>
              <a:tailEnd/>
            </a:ln>
          </p:spPr>
          <p:txBody>
            <a:bodyPr>
              <a:spAutoFit/>
            </a:bodyPr>
            <a:lstStyle/>
            <a:p>
              <a:pPr algn="ctr" defTabSz="914400"/>
              <a:r>
                <a:rPr lang="fr-FR" sz="1800" b="1">
                  <a:solidFill>
                    <a:srgbClr val="000066"/>
                  </a:solidFill>
                  <a:ea typeface="ＭＳ Ｐゴシック" charset="-128"/>
                </a:rPr>
                <a:t>+ ARV* (n = 158)</a:t>
              </a:r>
            </a:p>
          </p:txBody>
        </p:sp>
        <p:sp>
          <p:nvSpPr>
            <p:cNvPr id="89101" name="ZoneTexte 43"/>
            <p:cNvSpPr txBox="1">
              <a:spLocks noChangeArrowheads="1"/>
            </p:cNvSpPr>
            <p:nvPr/>
          </p:nvSpPr>
          <p:spPr bwMode="auto">
            <a:xfrm>
              <a:off x="5929826" y="2851150"/>
              <a:ext cx="1737285" cy="369332"/>
            </a:xfrm>
            <a:prstGeom prst="rect">
              <a:avLst/>
            </a:prstGeom>
            <a:solidFill>
              <a:srgbClr val="66FFFF"/>
            </a:solidFill>
            <a:ln w="9525">
              <a:noFill/>
              <a:miter lim="800000"/>
              <a:headEnd/>
              <a:tailEnd/>
            </a:ln>
          </p:spPr>
          <p:txBody>
            <a:bodyPr wrap="none">
              <a:spAutoFit/>
            </a:bodyPr>
            <a:lstStyle/>
            <a:p>
              <a:pPr algn="ctr" defTabSz="914400"/>
              <a:r>
                <a:rPr lang="fr-FR" sz="1800" b="1">
                  <a:solidFill>
                    <a:srgbClr val="000066"/>
                  </a:solidFill>
                  <a:ea typeface="ＭＳ Ｐゴシック" charset="-128"/>
                </a:rPr>
                <a:t>+ ARV* (n = 145)</a:t>
              </a:r>
            </a:p>
          </p:txBody>
        </p:sp>
        <p:cxnSp>
          <p:nvCxnSpPr>
            <p:cNvPr id="89102" name="Connecteur droit 24"/>
            <p:cNvCxnSpPr>
              <a:cxnSpLocks noChangeShapeType="1"/>
            </p:cNvCxnSpPr>
            <p:nvPr/>
          </p:nvCxnSpPr>
          <p:spPr bwMode="auto">
            <a:xfrm flipV="1">
              <a:off x="3984625" y="3651250"/>
              <a:ext cx="3784600" cy="12700"/>
            </a:xfrm>
            <a:prstGeom prst="line">
              <a:avLst/>
            </a:prstGeom>
            <a:noFill/>
            <a:ln w="28575">
              <a:solidFill>
                <a:schemeClr val="bg1"/>
              </a:solidFill>
              <a:round/>
              <a:headEnd/>
              <a:tailEnd/>
            </a:ln>
          </p:spPr>
        </p:cxnSp>
        <p:cxnSp>
          <p:nvCxnSpPr>
            <p:cNvPr id="89103" name="Connecteur droit 26"/>
            <p:cNvCxnSpPr>
              <a:cxnSpLocks noChangeShapeType="1"/>
            </p:cNvCxnSpPr>
            <p:nvPr/>
          </p:nvCxnSpPr>
          <p:spPr bwMode="auto">
            <a:xfrm>
              <a:off x="4352925" y="3489325"/>
              <a:ext cx="0" cy="177800"/>
            </a:xfrm>
            <a:prstGeom prst="line">
              <a:avLst/>
            </a:prstGeom>
            <a:noFill/>
            <a:ln w="28575">
              <a:solidFill>
                <a:schemeClr val="bg1"/>
              </a:solidFill>
              <a:round/>
              <a:headEnd/>
              <a:tailEnd/>
            </a:ln>
          </p:spPr>
        </p:cxnSp>
        <p:cxnSp>
          <p:nvCxnSpPr>
            <p:cNvPr id="89104" name="Connecteur droit 27"/>
            <p:cNvCxnSpPr>
              <a:cxnSpLocks noChangeShapeType="1"/>
            </p:cNvCxnSpPr>
            <p:nvPr/>
          </p:nvCxnSpPr>
          <p:spPr bwMode="auto">
            <a:xfrm>
              <a:off x="5165725" y="3489325"/>
              <a:ext cx="0" cy="177800"/>
            </a:xfrm>
            <a:prstGeom prst="line">
              <a:avLst/>
            </a:prstGeom>
            <a:noFill/>
            <a:ln w="28575">
              <a:solidFill>
                <a:schemeClr val="bg1"/>
              </a:solidFill>
              <a:round/>
              <a:headEnd/>
              <a:tailEnd/>
            </a:ln>
          </p:spPr>
        </p:cxnSp>
        <p:cxnSp>
          <p:nvCxnSpPr>
            <p:cNvPr id="89105" name="Connecteur droit 28"/>
            <p:cNvCxnSpPr>
              <a:cxnSpLocks noChangeShapeType="1"/>
            </p:cNvCxnSpPr>
            <p:nvPr/>
          </p:nvCxnSpPr>
          <p:spPr bwMode="auto">
            <a:xfrm>
              <a:off x="3984625" y="3489325"/>
              <a:ext cx="0" cy="177800"/>
            </a:xfrm>
            <a:prstGeom prst="line">
              <a:avLst/>
            </a:prstGeom>
            <a:noFill/>
            <a:ln w="28575">
              <a:solidFill>
                <a:schemeClr val="bg1"/>
              </a:solidFill>
              <a:round/>
              <a:headEnd/>
              <a:tailEnd/>
            </a:ln>
          </p:spPr>
        </p:cxnSp>
        <p:cxnSp>
          <p:nvCxnSpPr>
            <p:cNvPr id="89106" name="Connecteur droit 29"/>
            <p:cNvCxnSpPr>
              <a:cxnSpLocks noChangeShapeType="1"/>
            </p:cNvCxnSpPr>
            <p:nvPr/>
          </p:nvCxnSpPr>
          <p:spPr bwMode="auto">
            <a:xfrm>
              <a:off x="5915025" y="3489325"/>
              <a:ext cx="0" cy="177800"/>
            </a:xfrm>
            <a:prstGeom prst="line">
              <a:avLst/>
            </a:prstGeom>
            <a:noFill/>
            <a:ln w="28575">
              <a:solidFill>
                <a:schemeClr val="bg1"/>
              </a:solidFill>
              <a:round/>
              <a:headEnd/>
              <a:tailEnd/>
            </a:ln>
          </p:spPr>
        </p:cxnSp>
        <p:cxnSp>
          <p:nvCxnSpPr>
            <p:cNvPr id="89107" name="Connecteur droit 30"/>
            <p:cNvCxnSpPr>
              <a:cxnSpLocks noChangeShapeType="1"/>
            </p:cNvCxnSpPr>
            <p:nvPr/>
          </p:nvCxnSpPr>
          <p:spPr bwMode="auto">
            <a:xfrm>
              <a:off x="7769225" y="3489325"/>
              <a:ext cx="0" cy="177800"/>
            </a:xfrm>
            <a:prstGeom prst="line">
              <a:avLst/>
            </a:prstGeom>
            <a:noFill/>
            <a:ln w="28575">
              <a:solidFill>
                <a:schemeClr val="bg1"/>
              </a:solidFill>
              <a:round/>
              <a:headEnd/>
              <a:tailEnd/>
            </a:ln>
          </p:spPr>
        </p:cxnSp>
        <p:sp>
          <p:nvSpPr>
            <p:cNvPr id="89108" name="ZoneTexte 38"/>
            <p:cNvSpPr txBox="1">
              <a:spLocks noChangeArrowheads="1"/>
            </p:cNvSpPr>
            <p:nvPr/>
          </p:nvSpPr>
          <p:spPr bwMode="auto">
            <a:xfrm>
              <a:off x="2228886" y="3692525"/>
              <a:ext cx="1936713" cy="861774"/>
            </a:xfrm>
            <a:prstGeom prst="rect">
              <a:avLst/>
            </a:prstGeom>
            <a:noFill/>
            <a:ln w="9525">
              <a:noFill/>
              <a:miter lim="800000"/>
              <a:headEnd/>
              <a:tailEnd/>
            </a:ln>
          </p:spPr>
          <p:txBody>
            <a:bodyPr wrap="none">
              <a:spAutoFit/>
            </a:bodyPr>
            <a:lstStyle/>
            <a:p>
              <a:pPr algn="r" defTabSz="914400"/>
              <a:r>
                <a:rPr lang="fr-FR" sz="1600">
                  <a:solidFill>
                    <a:srgbClr val="FFFFFF"/>
                  </a:solidFill>
                  <a:ea typeface="ＭＳ Ｐゴシック" charset="-128"/>
                </a:rPr>
                <a:t>J0</a:t>
              </a:r>
            </a:p>
            <a:p>
              <a:pPr algn="r" defTabSz="914400"/>
              <a:r>
                <a:rPr lang="fr-FR" sz="1800" b="1">
                  <a:solidFill>
                    <a:srgbClr val="FFFFFF"/>
                  </a:solidFill>
                  <a:ea typeface="ＭＳ Ｐゴシック" charset="-128"/>
                </a:rPr>
                <a:t>↑</a:t>
              </a:r>
              <a:br>
                <a:rPr lang="fr-FR" sz="1800" b="1">
                  <a:solidFill>
                    <a:srgbClr val="FFFFFF"/>
                  </a:solidFill>
                  <a:ea typeface="ＭＳ Ｐゴシック" charset="-128"/>
                </a:rPr>
              </a:br>
              <a:r>
                <a:rPr lang="fr-FR" sz="1600">
                  <a:solidFill>
                    <a:srgbClr val="FFFFFF"/>
                  </a:solidFill>
                  <a:ea typeface="ＭＳ Ｐゴシック" charset="-128"/>
                </a:rPr>
                <a:t>Début antituberculeux</a:t>
              </a:r>
            </a:p>
          </p:txBody>
        </p:sp>
        <p:sp>
          <p:nvSpPr>
            <p:cNvPr id="89109" name="ZoneTexte 39"/>
            <p:cNvSpPr txBox="1">
              <a:spLocks noChangeArrowheads="1"/>
            </p:cNvSpPr>
            <p:nvPr/>
          </p:nvSpPr>
          <p:spPr bwMode="auto">
            <a:xfrm>
              <a:off x="7554678" y="3692525"/>
              <a:ext cx="487597" cy="338554"/>
            </a:xfrm>
            <a:prstGeom prst="rect">
              <a:avLst/>
            </a:prstGeom>
            <a:noFill/>
            <a:ln w="9525">
              <a:noFill/>
              <a:miter lim="800000"/>
              <a:headEnd/>
              <a:tailEnd/>
            </a:ln>
          </p:spPr>
          <p:txBody>
            <a:bodyPr wrap="none">
              <a:spAutoFit/>
            </a:bodyPr>
            <a:lstStyle/>
            <a:p>
              <a:pPr algn="r" defTabSz="914400"/>
              <a:r>
                <a:rPr lang="fr-FR" sz="1600">
                  <a:solidFill>
                    <a:srgbClr val="FFFFFF"/>
                  </a:solidFill>
                  <a:ea typeface="ＭＳ Ｐゴシック" charset="-128"/>
                </a:rPr>
                <a:t>S24</a:t>
              </a:r>
            </a:p>
          </p:txBody>
        </p:sp>
        <p:sp>
          <p:nvSpPr>
            <p:cNvPr id="89110" name="ZoneTexte 40"/>
            <p:cNvSpPr txBox="1">
              <a:spLocks noChangeArrowheads="1"/>
            </p:cNvSpPr>
            <p:nvPr/>
          </p:nvSpPr>
          <p:spPr bwMode="auto">
            <a:xfrm>
              <a:off x="5788945" y="3692525"/>
              <a:ext cx="386430" cy="338554"/>
            </a:xfrm>
            <a:prstGeom prst="rect">
              <a:avLst/>
            </a:prstGeom>
            <a:noFill/>
            <a:ln w="9525">
              <a:noFill/>
              <a:miter lim="800000"/>
              <a:headEnd/>
              <a:tailEnd/>
            </a:ln>
          </p:spPr>
          <p:txBody>
            <a:bodyPr wrap="none">
              <a:spAutoFit/>
            </a:bodyPr>
            <a:lstStyle/>
            <a:p>
              <a:pPr algn="r" defTabSz="914400"/>
              <a:r>
                <a:rPr lang="fr-FR" sz="1600">
                  <a:solidFill>
                    <a:srgbClr val="FFFFFF"/>
                  </a:solidFill>
                  <a:ea typeface="ＭＳ Ｐゴシック" charset="-128"/>
                </a:rPr>
                <a:t>S8</a:t>
              </a:r>
            </a:p>
          </p:txBody>
        </p:sp>
        <p:sp>
          <p:nvSpPr>
            <p:cNvPr id="89111" name="ZoneTexte 41"/>
            <p:cNvSpPr txBox="1">
              <a:spLocks noChangeArrowheads="1"/>
            </p:cNvSpPr>
            <p:nvPr/>
          </p:nvSpPr>
          <p:spPr bwMode="auto">
            <a:xfrm>
              <a:off x="5052345" y="3692525"/>
              <a:ext cx="386430" cy="338554"/>
            </a:xfrm>
            <a:prstGeom prst="rect">
              <a:avLst/>
            </a:prstGeom>
            <a:noFill/>
            <a:ln w="9525">
              <a:noFill/>
              <a:miter lim="800000"/>
              <a:headEnd/>
              <a:tailEnd/>
            </a:ln>
          </p:spPr>
          <p:txBody>
            <a:bodyPr wrap="none">
              <a:spAutoFit/>
            </a:bodyPr>
            <a:lstStyle/>
            <a:p>
              <a:pPr algn="r" defTabSz="914400"/>
              <a:r>
                <a:rPr lang="fr-FR" sz="1600">
                  <a:solidFill>
                    <a:srgbClr val="FFFFFF"/>
                  </a:solidFill>
                  <a:ea typeface="ＭＳ Ｐゴシック" charset="-128"/>
                </a:rPr>
                <a:t>S4</a:t>
              </a:r>
            </a:p>
          </p:txBody>
        </p:sp>
        <p:sp>
          <p:nvSpPr>
            <p:cNvPr id="89112" name="ZoneTexte 42"/>
            <p:cNvSpPr txBox="1">
              <a:spLocks noChangeArrowheads="1"/>
            </p:cNvSpPr>
            <p:nvPr/>
          </p:nvSpPr>
          <p:spPr bwMode="auto">
            <a:xfrm>
              <a:off x="4190333" y="3692525"/>
              <a:ext cx="386430" cy="338554"/>
            </a:xfrm>
            <a:prstGeom prst="rect">
              <a:avLst/>
            </a:prstGeom>
            <a:noFill/>
            <a:ln w="9525">
              <a:noFill/>
              <a:miter lim="800000"/>
              <a:headEnd/>
              <a:tailEnd/>
            </a:ln>
          </p:spPr>
          <p:txBody>
            <a:bodyPr wrap="none">
              <a:spAutoFit/>
            </a:bodyPr>
            <a:lstStyle/>
            <a:p>
              <a:pPr algn="r" defTabSz="914400"/>
              <a:r>
                <a:rPr lang="fr-FR" sz="1600">
                  <a:solidFill>
                    <a:srgbClr val="FFFFFF"/>
                  </a:solidFill>
                  <a:ea typeface="ＭＳ Ｐゴシック" charset="-128"/>
                </a:rPr>
                <a:t>S1</a:t>
              </a:r>
            </a:p>
          </p:txBody>
        </p:sp>
        <p:sp>
          <p:nvSpPr>
            <p:cNvPr id="89113" name="ZoneTexte 43"/>
            <p:cNvSpPr txBox="1">
              <a:spLocks noChangeArrowheads="1"/>
            </p:cNvSpPr>
            <p:nvPr/>
          </p:nvSpPr>
          <p:spPr bwMode="auto">
            <a:xfrm>
              <a:off x="4500563" y="4030663"/>
              <a:ext cx="3048983" cy="338554"/>
            </a:xfrm>
            <a:prstGeom prst="rect">
              <a:avLst/>
            </a:prstGeom>
            <a:noFill/>
            <a:ln w="9525">
              <a:noFill/>
              <a:miter lim="800000"/>
              <a:headEnd/>
              <a:tailEnd/>
            </a:ln>
          </p:spPr>
          <p:txBody>
            <a:bodyPr wrap="none">
              <a:spAutoFit/>
            </a:bodyPr>
            <a:lstStyle/>
            <a:p>
              <a:pPr defTabSz="914400"/>
              <a:r>
                <a:rPr lang="fr-FR" sz="1600">
                  <a:solidFill>
                    <a:srgbClr val="FFFFFF"/>
                  </a:solidFill>
                  <a:ea typeface="ＭＳ Ｐゴシック" charset="-128"/>
                </a:rPr>
                <a:t>* ARV : d4T/ZDV/TDF + 3TC + EFV</a:t>
              </a: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96838" y="115888"/>
            <a:ext cx="10190162" cy="936625"/>
          </a:xfrm>
        </p:spPr>
        <p:txBody>
          <a:bodyPr/>
          <a:lstStyle/>
          <a:p>
            <a:pPr>
              <a:defRPr/>
            </a:pPr>
            <a:r>
              <a:rPr lang="fr-FR" sz="2400" dirty="0" smtClean="0">
                <a:ea typeface="ＭＳ Ｐゴシック" pitchFamily="34" charset="-128"/>
              </a:rPr>
              <a:t>Délai d</a:t>
            </a:r>
            <a:r>
              <a:rPr lang="fr-FR" altLang="fr-FR" sz="2400" dirty="0" smtClean="0">
                <a:ea typeface="ＭＳ Ｐゴシック" pitchFamily="34" charset="-128"/>
              </a:rPr>
              <a:t>’</a:t>
            </a:r>
            <a:r>
              <a:rPr lang="fr-FR" sz="2400" dirty="0" smtClean="0">
                <a:ea typeface="ＭＳ Ｐゴシック" pitchFamily="34" charset="-128"/>
              </a:rPr>
              <a:t>introduction des ARV après les antituberculeux </a:t>
            </a:r>
            <a:br>
              <a:rPr lang="fr-FR" sz="2400" dirty="0" smtClean="0">
                <a:ea typeface="ＭＳ Ｐゴシック" pitchFamily="34" charset="-128"/>
              </a:rPr>
            </a:br>
            <a:r>
              <a:rPr lang="fr-FR" sz="2400" dirty="0" smtClean="0">
                <a:ea typeface="ＭＳ Ｐゴシック" pitchFamily="34" charset="-128"/>
              </a:rPr>
              <a:t>Essai comparant 3 délais (1, 4 et 8 semaines)</a:t>
            </a:r>
          </a:p>
        </p:txBody>
      </p:sp>
      <p:sp>
        <p:nvSpPr>
          <p:cNvPr id="91138"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Degu WA, CROI 2012, Abs. 144</a:t>
            </a:r>
          </a:p>
        </p:txBody>
      </p:sp>
      <p:sp>
        <p:nvSpPr>
          <p:cNvPr id="151556" name="Espace réservé du contenu 23"/>
          <p:cNvSpPr txBox="1">
            <a:spLocks/>
          </p:cNvSpPr>
          <p:nvPr/>
        </p:nvSpPr>
        <p:spPr bwMode="auto">
          <a:xfrm>
            <a:off x="2584450" y="1177925"/>
            <a:ext cx="5535613" cy="422275"/>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a:lstStyle>
            <a:lvl1pPr marL="342900" indent="-342900"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defTabSz="914400">
              <a:buClr>
                <a:srgbClr val="FFFF00"/>
              </a:buClr>
              <a:defRPr/>
            </a:pPr>
            <a:r>
              <a:rPr lang="fr-FR" sz="2000" smtClean="0">
                <a:solidFill>
                  <a:srgbClr val="FFFF66"/>
                </a:solidFill>
              </a:rPr>
              <a:t>Mortalité toutes causes sur 24 semaines</a:t>
            </a:r>
            <a:endParaRPr lang="fr-FR" sz="1800" smtClean="0">
              <a:solidFill>
                <a:srgbClr val="FFFF66"/>
              </a:solidFill>
            </a:endParaRPr>
          </a:p>
        </p:txBody>
      </p:sp>
      <p:sp>
        <p:nvSpPr>
          <p:cNvPr id="91140" name="Espace réservé du contenu 23"/>
          <p:cNvSpPr txBox="1">
            <a:spLocks/>
          </p:cNvSpPr>
          <p:nvPr/>
        </p:nvSpPr>
        <p:spPr bwMode="auto">
          <a:xfrm>
            <a:off x="411163" y="3832225"/>
            <a:ext cx="9571037" cy="995363"/>
          </a:xfrm>
          <a:prstGeom prst="rect">
            <a:avLst/>
          </a:prstGeom>
          <a:noFill/>
          <a:ln w="9525">
            <a:noFill/>
            <a:miter lim="800000"/>
            <a:headEnd/>
            <a:tailEnd/>
          </a:ln>
        </p:spPr>
        <p:txBody>
          <a:bodyPr/>
          <a:lstStyle/>
          <a:p>
            <a:pPr marL="342900" indent="-342900" defTabSz="914400" eaLnBrk="0" hangingPunct="0">
              <a:buClr>
                <a:srgbClr val="FFFF00"/>
              </a:buClr>
              <a:buFontTx/>
              <a:buChar char="•"/>
            </a:pPr>
            <a:r>
              <a:rPr lang="fr-FR" sz="2000">
                <a:solidFill>
                  <a:srgbClr val="FFFFFF"/>
                </a:solidFill>
                <a:ea typeface="ＭＳ Ｐゴシック" charset="-128"/>
              </a:rPr>
              <a:t>Pas de différence entre les bras pour la survenue d’</a:t>
            </a:r>
            <a:r>
              <a:rPr lang="fr-FR" altLang="ja-JP" sz="2000">
                <a:solidFill>
                  <a:srgbClr val="FFFFFF"/>
                </a:solidFill>
                <a:ea typeface="ＭＳ Ｐゴシック" charset="-128"/>
              </a:rPr>
              <a:t>une hépatotoxicité nécessitant l’arrêt des antituberculeux</a:t>
            </a:r>
            <a:br>
              <a:rPr lang="fr-FR" altLang="ja-JP" sz="2000">
                <a:solidFill>
                  <a:srgbClr val="FFFFFF"/>
                </a:solidFill>
                <a:ea typeface="ＭＳ Ｐゴシック" charset="-128"/>
              </a:rPr>
            </a:br>
            <a:endParaRPr lang="fr-FR" altLang="ja-JP" sz="2000">
              <a:solidFill>
                <a:srgbClr val="FFFFFF"/>
              </a:solidFill>
              <a:ea typeface="ＭＳ Ｐゴシック" charset="-128"/>
            </a:endParaRPr>
          </a:p>
          <a:p>
            <a:pPr marL="342900" indent="-342900" defTabSz="914400" eaLnBrk="0" hangingPunct="0">
              <a:buClr>
                <a:srgbClr val="FFFF00"/>
              </a:buClr>
              <a:buFontTx/>
              <a:buChar char="•"/>
            </a:pPr>
            <a:r>
              <a:rPr lang="fr-FR" sz="2000" u="sng">
                <a:solidFill>
                  <a:srgbClr val="FFFFFF"/>
                </a:solidFill>
                <a:ea typeface="ＭＳ Ｐゴシック" charset="-128"/>
              </a:rPr>
              <a:t>Incidence nettement majorée des IRIS dans le bras S1 (p = 0,001)</a:t>
            </a:r>
            <a:r>
              <a:rPr lang="fr-FR" sz="2000">
                <a:solidFill>
                  <a:srgbClr val="FFFFFF"/>
                </a:solidFill>
                <a:ea typeface="ＭＳ Ｐゴシック" charset="-128"/>
              </a:rPr>
              <a:t/>
            </a:r>
            <a:br>
              <a:rPr lang="fr-FR" sz="2000">
                <a:solidFill>
                  <a:srgbClr val="FFFFFF"/>
                </a:solidFill>
                <a:ea typeface="ＭＳ Ｐゴシック" charset="-128"/>
              </a:rPr>
            </a:br>
            <a:endParaRPr lang="fr-FR" sz="2000">
              <a:solidFill>
                <a:srgbClr val="FFFFFF"/>
              </a:solidFill>
              <a:ea typeface="ＭＳ Ｐゴシック" charset="-128"/>
            </a:endParaRPr>
          </a:p>
          <a:p>
            <a:pPr marL="342900" indent="-342900" defTabSz="914400" eaLnBrk="0" hangingPunct="0">
              <a:buClr>
                <a:srgbClr val="FFFF00"/>
              </a:buClr>
              <a:buFontTx/>
              <a:buChar char="•"/>
            </a:pPr>
            <a:r>
              <a:rPr lang="fr-FR" sz="2000">
                <a:solidFill>
                  <a:srgbClr val="FFFFFF"/>
                </a:solidFill>
                <a:ea typeface="ＭＳ Ｐゴシック" charset="-128"/>
              </a:rPr>
              <a:t>Pas de différence sur les taux de négativation des crachats</a:t>
            </a:r>
            <a:br>
              <a:rPr lang="fr-FR" sz="2000">
                <a:solidFill>
                  <a:srgbClr val="FFFFFF"/>
                </a:solidFill>
                <a:ea typeface="ＭＳ Ｐゴシック" charset="-128"/>
              </a:rPr>
            </a:br>
            <a:endParaRPr lang="fr-FR" sz="2000">
              <a:solidFill>
                <a:srgbClr val="FFFFFF"/>
              </a:solidFill>
              <a:ea typeface="ＭＳ Ｐゴシック" charset="-128"/>
            </a:endParaRPr>
          </a:p>
          <a:p>
            <a:pPr marL="342900" indent="-342900" defTabSz="914400" eaLnBrk="0" hangingPunct="0">
              <a:buClr>
                <a:srgbClr val="FFFF00"/>
              </a:buClr>
              <a:buFontTx/>
              <a:buChar char="•"/>
            </a:pPr>
            <a:r>
              <a:rPr lang="fr-FR" sz="2000">
                <a:solidFill>
                  <a:srgbClr val="FFFFFF"/>
                </a:solidFill>
                <a:ea typeface="ＭＳ Ｐゴシック" charset="-128"/>
              </a:rPr>
              <a:t>Pas de différence sur les réponses virologiques et immunologiques</a:t>
            </a:r>
            <a:endParaRPr lang="fr-FR" sz="1800">
              <a:solidFill>
                <a:srgbClr val="FFFFFF"/>
              </a:solidFill>
              <a:ea typeface="ＭＳ Ｐゴシック" charset="-128"/>
            </a:endParaRPr>
          </a:p>
        </p:txBody>
      </p:sp>
      <p:graphicFrame>
        <p:nvGraphicFramePr>
          <p:cNvPr id="34" name="Tableau 33"/>
          <p:cNvGraphicFramePr>
            <a:graphicFrameLocks noGrp="1"/>
          </p:cNvGraphicFramePr>
          <p:nvPr/>
        </p:nvGraphicFramePr>
        <p:xfrm>
          <a:off x="982663" y="1600200"/>
          <a:ext cx="8743950" cy="1920875"/>
        </p:xfrm>
        <a:graphic>
          <a:graphicData uri="http://schemas.openxmlformats.org/drawingml/2006/table">
            <a:tbl>
              <a:tblPr/>
              <a:tblGrid>
                <a:gridCol w="4443413"/>
                <a:gridCol w="1075134"/>
                <a:gridCol w="1075134"/>
                <a:gridCol w="1075134"/>
                <a:gridCol w="1075134"/>
              </a:tblGrid>
              <a:tr h="640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FFFF66"/>
                        </a:solidFill>
                        <a:effectLst/>
                        <a:latin typeface="Arial" charset="0"/>
                        <a:ea typeface="ＭＳ Ｐゴシック" pitchFamily="34" charset="-128"/>
                      </a:endParaRP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FF66"/>
                          </a:solidFill>
                          <a:effectLst/>
                          <a:latin typeface="Arial" charset="0"/>
                          <a:ea typeface="ＭＳ Ｐゴシック" pitchFamily="34" charset="-128"/>
                        </a:rPr>
                        <a:t>Bras S1</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FF66"/>
                          </a:solidFill>
                          <a:effectLst/>
                          <a:latin typeface="Arial" charset="0"/>
                          <a:ea typeface="ＭＳ Ｐゴシック" pitchFamily="34" charset="-128"/>
                        </a:rPr>
                        <a:t>Bras S4</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FF66"/>
                          </a:solidFill>
                          <a:effectLst/>
                          <a:latin typeface="Arial" charset="0"/>
                          <a:ea typeface="ＭＳ Ｐゴシック" pitchFamily="34" charset="-128"/>
                        </a:rPr>
                        <a:t>Bras S8</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FF66"/>
                          </a:solidFill>
                          <a:effectLst/>
                          <a:latin typeface="Arial" charset="0"/>
                          <a:ea typeface="ＭＳ Ｐゴシック" pitchFamily="34" charset="-128"/>
                        </a:rPr>
                        <a:t>p</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640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charset="0"/>
                          <a:ea typeface="ＭＳ Ｐゴシック" pitchFamily="34" charset="-128"/>
                        </a:rPr>
                        <a:t>Nombre de décès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charset="0"/>
                          <a:ea typeface="ＭＳ Ｐゴシック" pitchFamily="34" charset="-128"/>
                        </a:rPr>
                        <a:t>Taux/1 000 semaines-personne</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Arial" charset="0"/>
                          <a:ea typeface="ＭＳ Ｐゴシック" pitchFamily="34" charset="-128"/>
                        </a:rPr>
                        <a:t>24</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Arial" charset="0"/>
                          <a:ea typeface="ＭＳ Ｐゴシック" pitchFamily="34" charset="-128"/>
                        </a:rPr>
                        <a:t>7,6</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Arial" charset="0"/>
                          <a:ea typeface="ＭＳ Ｐゴシック" pitchFamily="34" charset="-128"/>
                        </a:rPr>
                        <a:t>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Arial" charset="0"/>
                          <a:ea typeface="ＭＳ Ｐゴシック" pitchFamily="34" charset="-128"/>
                        </a:rPr>
                        <a:t>5,1</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Arial" charset="0"/>
                          <a:ea typeface="ＭＳ Ｐゴシック" pitchFamily="34" charset="-128"/>
                        </a:rPr>
                        <a:t>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Arial" charset="0"/>
                          <a:ea typeface="ＭＳ Ｐゴシック" pitchFamily="34" charset="-128"/>
                        </a:rPr>
                        <a:t>4,4</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charset="0"/>
                          <a:ea typeface="ＭＳ Ｐゴシック" pitchFamily="34" charset="-128"/>
                        </a:rPr>
                        <a:t>NS</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40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charset="0"/>
                          <a:ea typeface="ＭＳ Ｐゴシック" pitchFamily="34" charset="-128"/>
                        </a:rPr>
                        <a:t>Taux si CD4 </a:t>
                      </a:r>
                      <a:r>
                        <a:rPr kumimoji="0" lang="fr-FR" sz="1800" b="0" i="0" u="sng" strike="noStrike" cap="none" normalizeH="0" baseline="0" dirty="0" smtClean="0">
                          <a:ln>
                            <a:noFill/>
                          </a:ln>
                          <a:solidFill>
                            <a:schemeClr val="bg1"/>
                          </a:solidFill>
                          <a:effectLst/>
                          <a:latin typeface="Arial" charset="0"/>
                          <a:ea typeface="ＭＳ Ｐゴシック" pitchFamily="34" charset="-128"/>
                        </a:rPr>
                        <a:t>&lt;</a:t>
                      </a:r>
                      <a:r>
                        <a:rPr kumimoji="0" lang="fr-FR" sz="1800" b="0" i="0" u="none" strike="noStrike" cap="none" normalizeH="0" baseline="0" dirty="0" smtClean="0">
                          <a:ln>
                            <a:noFill/>
                          </a:ln>
                          <a:solidFill>
                            <a:schemeClr val="bg1"/>
                          </a:solidFill>
                          <a:effectLst/>
                          <a:latin typeface="Arial" charset="0"/>
                          <a:ea typeface="ＭＳ Ｐゴシック" pitchFamily="34" charset="-128"/>
                        </a:rPr>
                        <a:t> 50/mm</a:t>
                      </a:r>
                      <a:r>
                        <a:rPr kumimoji="0" lang="fr-FR" sz="1800" b="0" i="0" u="none" strike="noStrike" cap="none" normalizeH="0" baseline="30000" dirty="0" smtClean="0">
                          <a:ln>
                            <a:noFill/>
                          </a:ln>
                          <a:solidFill>
                            <a:schemeClr val="bg1"/>
                          </a:solidFill>
                          <a:effectLst/>
                          <a:latin typeface="Arial" charset="0"/>
                          <a:ea typeface="ＭＳ Ｐゴシック" pitchFamily="34" charset="-128"/>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charset="0"/>
                          <a:ea typeface="ＭＳ Ｐゴシック" pitchFamily="34" charset="-128"/>
                        </a:rPr>
                        <a:t>Taux si CD4 &gt; 50/mm</a:t>
                      </a:r>
                      <a:r>
                        <a:rPr kumimoji="0" lang="fr-FR" sz="1800" b="0" i="0" u="none" strike="noStrike" cap="none" normalizeH="0" baseline="30000" dirty="0" smtClean="0">
                          <a:ln>
                            <a:noFill/>
                          </a:ln>
                          <a:solidFill>
                            <a:schemeClr val="bg1"/>
                          </a:solidFill>
                          <a:effectLst/>
                          <a:latin typeface="Arial" charset="0"/>
                          <a:ea typeface="ＭＳ Ｐゴシック" pitchFamily="34" charset="-128"/>
                        </a:rPr>
                        <a:t>3</a:t>
                      </a:r>
                      <a:endParaRPr kumimoji="0" lang="fr-FR" sz="1800" b="0" i="0" u="none" strike="noStrike" cap="none" normalizeH="0" baseline="0" dirty="0" smtClean="0">
                        <a:ln>
                          <a:noFill/>
                        </a:ln>
                        <a:solidFill>
                          <a:schemeClr val="bg1"/>
                        </a:solidFill>
                        <a:effectLst/>
                        <a:latin typeface="Arial" charset="0"/>
                        <a:ea typeface="ＭＳ Ｐゴシック" pitchFamily="34" charset="-128"/>
                      </a:endParaRP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charset="0"/>
                          <a:ea typeface="ＭＳ Ｐゴシック" pitchFamily="34" charset="-128"/>
                        </a:rPr>
                        <a:t>8,6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charset="0"/>
                          <a:ea typeface="ＭＳ Ｐゴシック" pitchFamily="34" charset="-128"/>
                        </a:rPr>
                        <a:t>7,0</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Arial" charset="0"/>
                          <a:ea typeface="ＭＳ Ｐゴシック" pitchFamily="34" charset="-128"/>
                        </a:rPr>
                        <a:t>8,9</a:t>
                      </a:r>
                      <a:br>
                        <a:rPr kumimoji="0" lang="fr-FR" sz="1800" b="0" i="0" u="none" strike="noStrike" cap="none" normalizeH="0" baseline="0" smtClean="0">
                          <a:ln>
                            <a:noFill/>
                          </a:ln>
                          <a:solidFill>
                            <a:schemeClr val="bg1"/>
                          </a:solidFill>
                          <a:effectLst/>
                          <a:latin typeface="Arial" charset="0"/>
                          <a:ea typeface="ＭＳ Ｐゴシック" pitchFamily="34" charset="-128"/>
                        </a:rPr>
                      </a:br>
                      <a:r>
                        <a:rPr kumimoji="0" lang="fr-FR" sz="1800" b="0" i="0" u="none" strike="noStrike" cap="none" normalizeH="0" baseline="0" smtClean="0">
                          <a:ln>
                            <a:noFill/>
                          </a:ln>
                          <a:solidFill>
                            <a:schemeClr val="bg1"/>
                          </a:solidFill>
                          <a:effectLst/>
                          <a:latin typeface="Arial" charset="0"/>
                          <a:ea typeface="ＭＳ Ｐゴシック" pitchFamily="34" charset="-128"/>
                        </a:rPr>
                        <a:t>3,5</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Arial" charset="0"/>
                          <a:ea typeface="ＭＳ Ｐゴシック" pitchFamily="34" charset="-128"/>
                        </a:rPr>
                        <a:t>9,3</a:t>
                      </a:r>
                      <a:br>
                        <a:rPr kumimoji="0" lang="fr-FR" sz="1800" b="0" i="0" u="none" strike="noStrike" cap="none" normalizeH="0" baseline="0" smtClean="0">
                          <a:ln>
                            <a:noFill/>
                          </a:ln>
                          <a:solidFill>
                            <a:schemeClr val="bg1"/>
                          </a:solidFill>
                          <a:effectLst/>
                          <a:latin typeface="Arial" charset="0"/>
                          <a:ea typeface="ＭＳ Ｐゴシック" pitchFamily="34" charset="-128"/>
                        </a:rPr>
                      </a:br>
                      <a:r>
                        <a:rPr kumimoji="0" lang="fr-FR" sz="1800" b="0" i="0" u="none" strike="noStrike" cap="none" normalizeH="0" baseline="0" smtClean="0">
                          <a:ln>
                            <a:noFill/>
                          </a:ln>
                          <a:solidFill>
                            <a:schemeClr val="bg1"/>
                          </a:solidFill>
                          <a:effectLst/>
                          <a:latin typeface="Arial" charset="0"/>
                          <a:ea typeface="ＭＳ Ｐゴシック" pitchFamily="34" charset="-128"/>
                        </a:rPr>
                        <a:t>2,5</a:t>
                      </a: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charset="0"/>
                        <a:ea typeface="ＭＳ Ｐゴシック" pitchFamily="34" charset="-128"/>
                      </a:endParaRPr>
                    </a:p>
                  </a:txBody>
                  <a:tcPr marL="102870" marR="102870" marT="45759" marB="45759"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579563" y="115888"/>
            <a:ext cx="8707437" cy="936625"/>
          </a:xfrm>
        </p:spPr>
        <p:txBody>
          <a:bodyPr/>
          <a:lstStyle/>
          <a:p>
            <a:pPr>
              <a:defRPr/>
            </a:pPr>
            <a:r>
              <a:rPr lang="fr-FR" sz="2400" dirty="0" smtClean="0">
                <a:ea typeface="ＭＳ Ｐゴシック" pitchFamily="34" charset="-128"/>
              </a:rPr>
              <a:t>Tuberculose, délai de traitement ARV et IRIS</a:t>
            </a:r>
          </a:p>
        </p:txBody>
      </p:sp>
      <p:sp>
        <p:nvSpPr>
          <p:cNvPr id="93186" name="Text Box 3"/>
          <p:cNvSpPr txBox="1">
            <a:spLocks noChangeArrowheads="1"/>
          </p:cNvSpPr>
          <p:nvPr/>
        </p:nvSpPr>
        <p:spPr bwMode="auto">
          <a:xfrm>
            <a:off x="0" y="6583363"/>
            <a:ext cx="10287000" cy="276225"/>
          </a:xfrm>
          <a:prstGeom prst="rect">
            <a:avLst/>
          </a:prstGeom>
          <a:noFill/>
          <a:ln w="9525">
            <a:noFill/>
            <a:miter lim="800000"/>
            <a:headEnd/>
            <a:tailEnd/>
          </a:ln>
        </p:spPr>
        <p:txBody>
          <a:bodyPr>
            <a:spAutoFit/>
          </a:bodyPr>
          <a:lstStyle/>
          <a:p>
            <a:pPr algn="r" defTabSz="914400"/>
            <a:r>
              <a:rPr lang="en-GB" sz="1200" i="1">
                <a:solidFill>
                  <a:srgbClr val="FFFFFF"/>
                </a:solidFill>
                <a:ea typeface="ＭＳ Ｐゴシック" charset="-128"/>
              </a:rPr>
              <a:t>(1) Luetkemeyer A, CROI 2012, Abs. 145 ;</a:t>
            </a:r>
            <a:r>
              <a:rPr lang="fr-FR" sz="1200" i="1">
                <a:solidFill>
                  <a:srgbClr val="FFFFFF"/>
                </a:solidFill>
                <a:ea typeface="ＭＳ Ｐゴシック" charset="-128"/>
              </a:rPr>
              <a:t> (2) Blanc FX, NEJM 2011;365:1471-81 ; (3) Abdool Karim S, NEJM 2010;362:697-706</a:t>
            </a:r>
            <a:r>
              <a:rPr lang="en-GB" sz="1200" i="1">
                <a:solidFill>
                  <a:srgbClr val="FFFFFF"/>
                </a:solidFill>
                <a:ea typeface="ＭＳ Ｐゴシック" charset="-128"/>
              </a:rPr>
              <a:t> </a:t>
            </a:r>
          </a:p>
        </p:txBody>
      </p:sp>
      <p:graphicFrame>
        <p:nvGraphicFramePr>
          <p:cNvPr id="5" name="Tableau 4"/>
          <p:cNvGraphicFramePr>
            <a:graphicFrameLocks noGrp="1"/>
          </p:cNvGraphicFramePr>
          <p:nvPr/>
        </p:nvGraphicFramePr>
        <p:xfrm>
          <a:off x="514350" y="1092200"/>
          <a:ext cx="9244013" cy="4711700"/>
        </p:xfrm>
        <a:graphic>
          <a:graphicData uri="http://schemas.openxmlformats.org/drawingml/2006/table">
            <a:tbl>
              <a:tblPr/>
              <a:tblGrid>
                <a:gridCol w="2311003"/>
                <a:gridCol w="2675334"/>
                <a:gridCol w="2157413"/>
                <a:gridCol w="2100263"/>
              </a:tblGrid>
              <a:tr h="414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rgbClr val="FFFFFF"/>
                        </a:solidFill>
                        <a:effectLst/>
                        <a:latin typeface="Arial" charset="0"/>
                        <a:ea typeface="ＭＳ Ｐゴシック" pitchFamily="34" charset="-128"/>
                      </a:endParaRP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66"/>
                          </a:solidFill>
                          <a:effectLst/>
                          <a:latin typeface="Arial" charset="0"/>
                          <a:ea typeface="ＭＳ Ｐゴシック" pitchFamily="34" charset="-128"/>
                        </a:rPr>
                        <a:t>STRIDE (A5221) </a:t>
                      </a:r>
                      <a:r>
                        <a:rPr kumimoji="0" lang="fr-FR" sz="1600" b="1" i="0" u="none" strike="noStrike" cap="none" normalizeH="0" baseline="30000" dirty="0" smtClean="0">
                          <a:ln>
                            <a:noFill/>
                          </a:ln>
                          <a:solidFill>
                            <a:srgbClr val="FFFF66"/>
                          </a:solidFill>
                          <a:effectLst/>
                          <a:latin typeface="Arial" charset="0"/>
                          <a:ea typeface="ＭＳ Ｐゴシック" pitchFamily="34" charset="-128"/>
                        </a:rPr>
                        <a:t>1</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66"/>
                          </a:solidFill>
                          <a:effectLst/>
                          <a:latin typeface="Arial" charset="0"/>
                          <a:ea typeface="ＭＳ Ｐゴシック" pitchFamily="34" charset="-128"/>
                        </a:rPr>
                        <a:t>CAMELIA </a:t>
                      </a:r>
                      <a:r>
                        <a:rPr kumimoji="0" lang="fr-FR" sz="1600" b="1" i="0" u="none" strike="noStrike" cap="none" normalizeH="0" baseline="30000" dirty="0" smtClean="0">
                          <a:ln>
                            <a:noFill/>
                          </a:ln>
                          <a:solidFill>
                            <a:srgbClr val="FFFF66"/>
                          </a:solidFill>
                          <a:effectLst/>
                          <a:latin typeface="Arial" charset="0"/>
                          <a:ea typeface="ＭＳ Ｐゴシック" pitchFamily="34" charset="-128"/>
                        </a:rPr>
                        <a:t>2</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66"/>
                          </a:solidFill>
                          <a:effectLst/>
                          <a:latin typeface="Arial" charset="0"/>
                          <a:ea typeface="ＭＳ Ｐゴシック" pitchFamily="34" charset="-128"/>
                        </a:rPr>
                        <a:t>SAPIT </a:t>
                      </a:r>
                      <a:r>
                        <a:rPr kumimoji="0" lang="fr-FR" sz="1600" b="1" i="0" u="none" strike="noStrike" cap="none" normalizeH="0" baseline="30000" dirty="0" smtClean="0">
                          <a:ln>
                            <a:noFill/>
                          </a:ln>
                          <a:solidFill>
                            <a:srgbClr val="FFFF66"/>
                          </a:solidFill>
                          <a:effectLst/>
                          <a:latin typeface="Arial" charset="0"/>
                          <a:ea typeface="ＭＳ Ｐゴシック" pitchFamily="34" charset="-128"/>
                        </a:rPr>
                        <a:t>3</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335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n</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806</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660</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429</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5792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Sites</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Afrique, Asie,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Amérique N et S</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Cambodge</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Afrique du Sud</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822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Début ARV</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2 semaines vs</a:t>
                      </a:r>
                      <a:br>
                        <a:rPr kumimoji="0" lang="fr-FR" sz="1600" b="0" i="0" u="none" strike="noStrike" cap="none" normalizeH="0" baseline="0" smtClean="0">
                          <a:ln>
                            <a:noFill/>
                          </a:ln>
                          <a:solidFill>
                            <a:schemeClr val="bg1"/>
                          </a:solidFill>
                          <a:effectLst/>
                          <a:latin typeface="Arial" charset="0"/>
                          <a:ea typeface="ＭＳ Ｐゴシック" pitchFamily="34" charset="-128"/>
                        </a:rPr>
                      </a:br>
                      <a:r>
                        <a:rPr kumimoji="0" lang="fr-FR" sz="1600" b="0" i="0" u="none" strike="noStrike" cap="none" normalizeH="0" baseline="0" smtClean="0">
                          <a:ln>
                            <a:noFill/>
                          </a:ln>
                          <a:solidFill>
                            <a:schemeClr val="bg1"/>
                          </a:solidFill>
                          <a:effectLst/>
                          <a:latin typeface="Arial" charset="0"/>
                          <a:ea typeface="ＭＳ Ｐゴシック" pitchFamily="34" charset="-128"/>
                        </a:rPr>
                        <a:t>8 - 12 semaines</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2 semaines vs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8 semaines</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Premières 4 semaines vs </a:t>
                      </a:r>
                      <a:br>
                        <a:rPr kumimoji="0" lang="fr-FR" sz="1600" b="0" i="0" u="none" strike="noStrike" cap="none" normalizeH="0" baseline="0" smtClean="0">
                          <a:ln>
                            <a:noFill/>
                          </a:ln>
                          <a:solidFill>
                            <a:schemeClr val="bg1"/>
                          </a:solidFill>
                          <a:effectLst/>
                          <a:latin typeface="Arial" charset="0"/>
                          <a:ea typeface="ＭＳ Ｐゴシック" pitchFamily="34" charset="-128"/>
                        </a:rPr>
                      </a:br>
                      <a:r>
                        <a:rPr kumimoji="0" lang="fr-FR" sz="1600" b="0" i="0" u="none" strike="noStrike" cap="none" normalizeH="0" baseline="0" smtClean="0">
                          <a:ln>
                            <a:noFill/>
                          </a:ln>
                          <a:solidFill>
                            <a:schemeClr val="bg1"/>
                          </a:solidFill>
                          <a:effectLst/>
                          <a:latin typeface="Arial" charset="0"/>
                          <a:ea typeface="ＭＳ Ｐゴシック" pitchFamily="34" charset="-128"/>
                        </a:rPr>
                        <a:t>8 - 12 semaines</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35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CD4/mm</a:t>
                      </a:r>
                      <a:r>
                        <a:rPr kumimoji="0" lang="fr-FR" sz="1600" b="0" i="0" u="none" strike="noStrike" cap="none" normalizeH="0" baseline="30000" smtClean="0">
                          <a:ln>
                            <a:noFill/>
                          </a:ln>
                          <a:solidFill>
                            <a:schemeClr val="bg1"/>
                          </a:solidFill>
                          <a:effectLst/>
                          <a:latin typeface="Arial" charset="0"/>
                          <a:ea typeface="ＭＳ Ｐゴシック" pitchFamily="34" charset="-128"/>
                        </a:rPr>
                        <a:t>3</a:t>
                      </a:r>
                      <a:r>
                        <a:rPr kumimoji="0" lang="fr-FR" sz="1600" b="0" i="0" u="none" strike="noStrike" cap="none" normalizeH="0" baseline="0" smtClean="0">
                          <a:ln>
                            <a:noFill/>
                          </a:ln>
                          <a:solidFill>
                            <a:schemeClr val="bg1"/>
                          </a:solidFill>
                          <a:effectLst/>
                          <a:latin typeface="Arial" charset="0"/>
                          <a:ea typeface="ＭＳ Ｐゴシック" pitchFamily="34" charset="-128"/>
                        </a:rPr>
                        <a:t> (IQR)</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77 (33 – 145)</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25 (11 – 56)</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150 (77 – 254)</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35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IRIS</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7,6 %</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25 %</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14,2 %</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822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ARV précoces vs ARV différés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bg1"/>
                        </a:solidFill>
                        <a:effectLst/>
                        <a:latin typeface="Arial" charset="0"/>
                        <a:ea typeface="ＭＳ Ｐゴシック" pitchFamily="34" charset="-128"/>
                      </a:endParaRP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10,4 % vs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4,7 %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(p = 0,014)</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33,1 % vs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13,7 %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(p &lt; 0,05)</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20,1 % vs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8,4 %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(p &lt; 0,001)</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1066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34" charset="-128"/>
                        </a:rPr>
                        <a:t>IRIS sévères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34" charset="-128"/>
                        </a:rPr>
                        <a:t>ARV précoces vs ARV différés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bg1"/>
                        </a:solidFill>
                        <a:effectLst/>
                        <a:latin typeface="Arial" charset="0"/>
                        <a:ea typeface="ＭＳ Ｐゴシック" pitchFamily="34" charset="-128"/>
                      </a:endParaRP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bg1"/>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34" charset="-128"/>
                        </a:rPr>
                        <a:t>3,2 % (13/405)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34" charset="-128"/>
                        </a:rPr>
                        <a:t>vs 1,5 % (6/401)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34" charset="-128"/>
                        </a:rPr>
                        <a:t>Aucun décès lié à IRIS</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bg1"/>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bg1"/>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bg1"/>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bg1"/>
                          </a:solidFill>
                          <a:effectLst/>
                          <a:latin typeface="Arial" charset="0"/>
                          <a:ea typeface="ＭＳ Ｐゴシック" pitchFamily="34" charset="-128"/>
                        </a:rPr>
                        <a:t>7 décès</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bg1"/>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charset="0"/>
                          <a:ea typeface="ＭＳ Ｐゴシック" pitchFamily="34" charset="-128"/>
                        </a:rPr>
                        <a:t>7 % (15/214)</a:t>
                      </a:r>
                      <a:br>
                        <a:rPr kumimoji="0" lang="fr-FR" sz="1600" b="0" i="0" u="none" strike="noStrike" cap="none" normalizeH="0" baseline="0" dirty="0" smtClean="0">
                          <a:ln>
                            <a:noFill/>
                          </a:ln>
                          <a:solidFill>
                            <a:schemeClr val="bg1"/>
                          </a:solidFill>
                          <a:effectLst/>
                          <a:latin typeface="Arial" charset="0"/>
                          <a:ea typeface="ＭＳ Ｐゴシック" pitchFamily="34" charset="-128"/>
                        </a:rPr>
                      </a:br>
                      <a:r>
                        <a:rPr kumimoji="0" lang="fr-FR" sz="1600" b="0" i="0" u="none" strike="noStrike" cap="none" normalizeH="0" baseline="0" dirty="0" smtClean="0">
                          <a:ln>
                            <a:noFill/>
                          </a:ln>
                          <a:solidFill>
                            <a:schemeClr val="bg1"/>
                          </a:solidFill>
                          <a:effectLst/>
                          <a:latin typeface="Arial" charset="0"/>
                          <a:ea typeface="ＭＳ Ｐゴシック" pitchFamily="34" charset="-128"/>
                        </a:rPr>
                        <a:t>vs 1,9 % (4/215) </a:t>
                      </a:r>
                      <a:br>
                        <a:rPr kumimoji="0" lang="fr-FR" sz="1600" b="0" i="0" u="none" strike="noStrike" cap="none" normalizeH="0" baseline="0" dirty="0" smtClean="0">
                          <a:ln>
                            <a:noFill/>
                          </a:ln>
                          <a:solidFill>
                            <a:schemeClr val="bg1"/>
                          </a:solidFill>
                          <a:effectLst/>
                          <a:latin typeface="Arial" charset="0"/>
                          <a:ea typeface="ＭＳ Ｐゴシック" pitchFamily="34" charset="-128"/>
                        </a:rPr>
                      </a:br>
                      <a:r>
                        <a:rPr kumimoji="0" lang="fr-FR" sz="1600" b="0" i="0" u="none" strike="noStrike" cap="none" normalizeH="0" baseline="0" dirty="0" smtClean="0">
                          <a:ln>
                            <a:noFill/>
                          </a:ln>
                          <a:solidFill>
                            <a:schemeClr val="bg1"/>
                          </a:solidFill>
                          <a:effectLst/>
                          <a:latin typeface="Arial" charset="0"/>
                          <a:ea typeface="ＭＳ Ｐゴシック" pitchFamily="34" charset="-128"/>
                        </a:rPr>
                        <a:t>2 décès</a:t>
                      </a:r>
                    </a:p>
                  </a:txBody>
                  <a:tcPr marL="102870" marR="102870" marT="45700" marB="4570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a:bodyPr>
          <a:lstStyle/>
          <a:p>
            <a:pPr fontAlgn="auto">
              <a:spcAft>
                <a:spcPts val="0"/>
              </a:spcAft>
              <a:buFont typeface="Wingdings 2"/>
              <a:buNone/>
              <a:defRPr/>
            </a:pPr>
            <a:endParaRPr lang="fr-FR" dirty="0"/>
          </a:p>
        </p:txBody>
      </p:sp>
      <p:sp>
        <p:nvSpPr>
          <p:cNvPr id="95234" name="Titre 2"/>
          <p:cNvSpPr>
            <a:spLocks noGrp="1"/>
          </p:cNvSpPr>
          <p:nvPr>
            <p:ph type="ctrTitle"/>
          </p:nvPr>
        </p:nvSpPr>
        <p:spPr/>
        <p:txBody>
          <a:bodyPr/>
          <a:lstStyle/>
          <a:p>
            <a:r>
              <a:rPr lang="fr-FR" smtClean="0"/>
              <a:t>Hépatites et VIH</a:t>
            </a:r>
          </a:p>
        </p:txBody>
      </p:sp>
      <p:pic>
        <p:nvPicPr>
          <p:cNvPr id="4" name="Image 3"/>
          <p:cNvPicPr>
            <a:picLocks noChangeAspect="1"/>
          </p:cNvPicPr>
          <p:nvPr/>
        </p:nvPicPr>
        <p:blipFill>
          <a:blip r:embed="rId2"/>
          <a:stretch>
            <a:fillRect/>
          </a:stretch>
        </p:blipFill>
        <p:spPr>
          <a:xfrm>
            <a:off x="3692525" y="3211513"/>
            <a:ext cx="3055938" cy="2290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re 2"/>
          <p:cNvSpPr>
            <a:spLocks noGrp="1"/>
          </p:cNvSpPr>
          <p:nvPr>
            <p:ph type="title"/>
          </p:nvPr>
        </p:nvSpPr>
        <p:spPr/>
        <p:txBody>
          <a:bodyPr/>
          <a:lstStyle/>
          <a:p>
            <a:pPr>
              <a:defRPr/>
            </a:pPr>
            <a:r>
              <a:rPr lang="fr-FR" dirty="0" smtClean="0">
                <a:ea typeface="ＭＳ Ｐゴシック" pitchFamily="34" charset="-128"/>
              </a:rPr>
              <a:t>Traitement par </a:t>
            </a:r>
            <a:r>
              <a:rPr lang="fr-FR" dirty="0" err="1" smtClean="0">
                <a:ea typeface="ＭＳ Ｐゴシック" pitchFamily="34" charset="-128"/>
              </a:rPr>
              <a:t>ténofovir</a:t>
            </a:r>
            <a:r>
              <a:rPr lang="fr-FR" dirty="0" smtClean="0">
                <a:ea typeface="ＭＳ Ｐゴシック" pitchFamily="34" charset="-128"/>
              </a:rPr>
              <a:t/>
            </a:r>
            <a:br>
              <a:rPr lang="fr-FR" dirty="0" smtClean="0">
                <a:ea typeface="ＭＳ Ｐゴシック" pitchFamily="34" charset="-128"/>
              </a:rPr>
            </a:br>
            <a:r>
              <a:rPr lang="fr-FR" dirty="0" smtClean="0">
                <a:ea typeface="ＭＳ Ｐゴシック" pitchFamily="34" charset="-128"/>
              </a:rPr>
              <a:t>chez des patients </a:t>
            </a:r>
            <a:r>
              <a:rPr lang="fr-FR" dirty="0" err="1" smtClean="0">
                <a:ea typeface="ＭＳ Ｐゴシック" pitchFamily="34" charset="-128"/>
              </a:rPr>
              <a:t>co</a:t>
            </a:r>
            <a:r>
              <a:rPr lang="fr-FR" dirty="0" smtClean="0">
                <a:ea typeface="ＭＳ Ｐゴシック" pitchFamily="34" charset="-128"/>
              </a:rPr>
              <a:t>-infectés VIH-VHB</a:t>
            </a:r>
          </a:p>
        </p:txBody>
      </p:sp>
      <p:sp>
        <p:nvSpPr>
          <p:cNvPr id="96258" name="Espace réservé du contenu 3"/>
          <p:cNvSpPr>
            <a:spLocks noGrp="1"/>
          </p:cNvSpPr>
          <p:nvPr>
            <p:ph idx="1"/>
          </p:nvPr>
        </p:nvSpPr>
        <p:spPr>
          <a:xfrm>
            <a:off x="514350" y="1193800"/>
            <a:ext cx="9571038" cy="828675"/>
          </a:xfrm>
        </p:spPr>
        <p:txBody>
          <a:bodyPr/>
          <a:lstStyle/>
          <a:p>
            <a:r>
              <a:rPr lang="fr-FR" sz="2000" smtClean="0">
                <a:ea typeface="ＭＳ Ｐゴシック" charset="-128"/>
              </a:rPr>
              <a:t>Suivi médian de 57 mois</a:t>
            </a:r>
          </a:p>
        </p:txBody>
      </p:sp>
      <p:graphicFrame>
        <p:nvGraphicFramePr>
          <p:cNvPr id="86073" name="Group 57"/>
          <p:cNvGraphicFramePr>
            <a:graphicFrameLocks noGrp="1"/>
          </p:cNvGraphicFramePr>
          <p:nvPr/>
        </p:nvGraphicFramePr>
        <p:xfrm>
          <a:off x="830263" y="2214563"/>
          <a:ext cx="9037637" cy="2125662"/>
        </p:xfrm>
        <a:graphic>
          <a:graphicData uri="http://schemas.openxmlformats.org/drawingml/2006/table">
            <a:tbl>
              <a:tblPr/>
              <a:tblGrid>
                <a:gridCol w="682228"/>
                <a:gridCol w="3920132"/>
                <a:gridCol w="2307293"/>
                <a:gridCol w="2127052"/>
              </a:tblGrid>
              <a:tr h="371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FF66"/>
                          </a:solidFill>
                          <a:effectLst/>
                          <a:latin typeface="Arial" charset="0"/>
                          <a:ea typeface="ＭＳ Ｐゴシック" pitchFamily="34" charset="-128"/>
                        </a:rPr>
                        <a:t>Evolution sous </a:t>
                      </a:r>
                      <a:r>
                        <a:rPr kumimoji="0" lang="fr-FR" sz="1600" b="0" i="0" u="none" strike="noStrike" cap="none" normalizeH="0" baseline="0" dirty="0" err="1" smtClean="0">
                          <a:ln>
                            <a:noFill/>
                          </a:ln>
                          <a:solidFill>
                            <a:srgbClr val="FFFF66"/>
                          </a:solidFill>
                          <a:effectLst/>
                          <a:latin typeface="Arial" charset="0"/>
                          <a:ea typeface="ＭＳ Ｐゴシック" pitchFamily="34" charset="-128"/>
                        </a:rPr>
                        <a:t>ténofovir</a:t>
                      </a:r>
                      <a:r>
                        <a:rPr kumimoji="0" lang="fr-FR" sz="1600" b="0" i="0" u="none" strike="noStrike" cap="none" normalizeH="0" baseline="0" dirty="0" smtClean="0">
                          <a:ln>
                            <a:noFill/>
                          </a:ln>
                          <a:solidFill>
                            <a:srgbClr val="FFFF66"/>
                          </a:solidFill>
                          <a:effectLst/>
                          <a:latin typeface="Arial" charset="0"/>
                          <a:ea typeface="ＭＳ Ｐゴシック" pitchFamily="34" charset="-128"/>
                        </a:rPr>
                        <a:t> (+ autres </a:t>
                      </a:r>
                      <a:r>
                        <a:rPr kumimoji="0" lang="fr-FR" sz="1600" b="0" i="0" u="none" strike="noStrike" cap="none" normalizeH="0" baseline="0" dirty="0" err="1" smtClean="0">
                          <a:ln>
                            <a:noFill/>
                          </a:ln>
                          <a:solidFill>
                            <a:srgbClr val="FFFF66"/>
                          </a:solidFill>
                          <a:effectLst/>
                          <a:latin typeface="Arial" charset="0"/>
                          <a:ea typeface="ＭＳ Ｐゴシック" pitchFamily="34" charset="-128"/>
                        </a:rPr>
                        <a:t>ARVs</a:t>
                      </a:r>
                      <a:r>
                        <a:rPr kumimoji="0" lang="fr-FR" sz="1600" b="0" i="0" u="none" strike="noStrike" cap="none" normalizeH="0" baseline="0" dirty="0" smtClean="0">
                          <a:ln>
                            <a:noFill/>
                          </a:ln>
                          <a:solidFill>
                            <a:srgbClr val="FFFF66"/>
                          </a:solidFill>
                          <a:effectLst/>
                          <a:latin typeface="Arial" charset="0"/>
                          <a:ea typeface="ＭＳ Ｐゴシック" pitchFamily="34" charset="-128"/>
                        </a:rPr>
                        <a:t>)</a:t>
                      </a:r>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h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dirty="0" smtClean="0">
                          <a:ln>
                            <a:noFill/>
                          </a:ln>
                          <a:solidFill>
                            <a:srgbClr val="FFFF66"/>
                          </a:solidFill>
                          <a:effectLst/>
                          <a:latin typeface="Arial" charset="0"/>
                          <a:ea typeface="ＭＳ Ｐゴシック" pitchFamily="34" charset="-128"/>
                        </a:rPr>
                        <a:t>Ag </a:t>
                      </a:r>
                      <a:r>
                        <a:rPr kumimoji="0" lang="fr-FR" sz="1800" b="0" i="0" u="none" strike="noStrike" cap="none" normalizeH="0" baseline="0" dirty="0" err="1" smtClean="0">
                          <a:ln>
                            <a:noFill/>
                          </a:ln>
                          <a:solidFill>
                            <a:srgbClr val="FFFF66"/>
                          </a:solidFill>
                          <a:effectLst/>
                          <a:latin typeface="Arial" charset="0"/>
                          <a:ea typeface="ＭＳ Ｐゴシック" pitchFamily="34" charset="-128"/>
                        </a:rPr>
                        <a:t>HBe</a:t>
                      </a:r>
                      <a:r>
                        <a:rPr kumimoji="0" lang="fr-FR" sz="1800" b="0" i="0" u="none" strike="noStrike" cap="none" normalizeH="0" baseline="0" dirty="0" smtClean="0">
                          <a:ln>
                            <a:noFill/>
                          </a:ln>
                          <a:solidFill>
                            <a:srgbClr val="FFFF66"/>
                          </a:solidFill>
                          <a:effectLst/>
                          <a:latin typeface="Arial" charset="0"/>
                          <a:ea typeface="ＭＳ Ｐゴシック" pitchFamily="34" charset="-128"/>
                        </a:rPr>
                        <a:t>+ (n = 66)</a:t>
                      </a:r>
                    </a:p>
                    <a:p>
                      <a:endParaRPr lang="fr-FR" dirty="0"/>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dirty="0" smtClean="0">
                          <a:ln>
                            <a:noFill/>
                          </a:ln>
                          <a:solidFill>
                            <a:srgbClr val="FFFF66"/>
                          </a:solidFill>
                          <a:effectLst/>
                          <a:latin typeface="Arial" charset="0"/>
                          <a:ea typeface="ＭＳ Ｐゴシック" pitchFamily="34" charset="-128"/>
                        </a:rPr>
                        <a:t>Ag </a:t>
                      </a:r>
                      <a:r>
                        <a:rPr kumimoji="0" lang="fr-FR" sz="1800" b="0" i="0" u="none" strike="noStrike" cap="none" normalizeH="0" baseline="0" dirty="0" err="1" smtClean="0">
                          <a:ln>
                            <a:noFill/>
                          </a:ln>
                          <a:solidFill>
                            <a:srgbClr val="FFFF66"/>
                          </a:solidFill>
                          <a:effectLst/>
                          <a:latin typeface="Arial" charset="0"/>
                          <a:ea typeface="ＭＳ Ｐゴシック" pitchFamily="34" charset="-128"/>
                        </a:rPr>
                        <a:t>HBe</a:t>
                      </a:r>
                      <a:r>
                        <a:rPr kumimoji="0" lang="fr-FR" sz="1800" b="0" i="0" u="none" strike="noStrike" cap="none" normalizeH="0" baseline="0" dirty="0" smtClean="0">
                          <a:ln>
                            <a:noFill/>
                          </a:ln>
                          <a:solidFill>
                            <a:srgbClr val="FFFF66"/>
                          </a:solidFill>
                          <a:effectLst/>
                          <a:latin typeface="Arial" charset="0"/>
                          <a:ea typeface="ＭＳ Ｐゴシック" pitchFamily="34" charset="-128"/>
                        </a:rPr>
                        <a:t>- (n = 38)</a:t>
                      </a:r>
                    </a:p>
                    <a:p>
                      <a:endParaRPr lang="fr-FR" dirty="0"/>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FFFFFF"/>
                        </a:solidFill>
                        <a:effectLst/>
                        <a:latin typeface="Arial" charset="0"/>
                        <a:ea typeface="ＭＳ Ｐゴシック" pitchFamily="34" charset="-128"/>
                      </a:endParaRPr>
                    </a:p>
                  </a:txBody>
                  <a:tcPr marL="102870" marR="102870" horzOverflow="overflow">
                    <a:lnL w="12700" cap="flat" cmpd="sng" algn="ctr">
                      <a:solidFill>
                        <a:srgbClr val="FFFF66"/>
                      </a:solidFill>
                      <a:prstDash val="solid"/>
                      <a:round/>
                      <a:headEnd type="none" w="med" len="med"/>
                      <a:tailEnd type="none" w="med" len="med"/>
                    </a:lnL>
                    <a:lnR>
                      <a:noFill/>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FFFFFF"/>
                          </a:solidFill>
                          <a:effectLst/>
                          <a:latin typeface="Arial" charset="0"/>
                          <a:ea typeface="ＭＳ Ｐゴシック" pitchFamily="34" charset="-128"/>
                        </a:rPr>
                        <a:t>Diminution</a:t>
                      </a:r>
                      <a:r>
                        <a:rPr kumimoji="0" lang="fr-FR" sz="1600" b="0" i="0" u="none" strike="noStrike" cap="none" normalizeH="0" baseline="0" smtClean="0">
                          <a:ln>
                            <a:noFill/>
                          </a:ln>
                          <a:solidFill>
                            <a:schemeClr val="bg1"/>
                          </a:solidFill>
                          <a:effectLst/>
                          <a:latin typeface="Arial" charset="0"/>
                          <a:ea typeface="ＭＳ Ｐゴシック" pitchFamily="34" charset="-128"/>
                        </a:rPr>
                        <a:t> Ag HBs à 2 ans</a:t>
                      </a:r>
                      <a:endParaRPr kumimoji="0" lang="fr-FR" sz="1600" b="0" i="0" u="none" strike="noStrike" cap="none" normalizeH="0" baseline="0" smtClean="0">
                        <a:ln>
                          <a:noFill/>
                        </a:ln>
                        <a:solidFill>
                          <a:srgbClr val="FFFFFF"/>
                        </a:solidFill>
                        <a:effectLst/>
                        <a:latin typeface="Arial" charset="0"/>
                        <a:ea typeface="ＭＳ Ｐゴシック" pitchFamily="34" charset="-128"/>
                      </a:endParaRPr>
                    </a:p>
                  </a:txBody>
                  <a:tcPr marL="102870" marR="102870" horzOverflow="overflow">
                    <a:lnL>
                      <a:noFill/>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FFFF"/>
                          </a:solidFill>
                          <a:effectLst/>
                          <a:latin typeface="Arial" charset="0"/>
                          <a:ea typeface="ＭＳ Ｐゴシック" pitchFamily="34" charset="-128"/>
                        </a:rPr>
                        <a:t>2,2 </a:t>
                      </a:r>
                      <a:r>
                        <a:rPr kumimoji="0" lang="fr-FR" sz="1600" b="0" i="0" u="none" strike="noStrike" cap="none" normalizeH="0" baseline="0" dirty="0" smtClean="0">
                          <a:ln>
                            <a:noFill/>
                          </a:ln>
                          <a:solidFill>
                            <a:schemeClr val="bg1"/>
                          </a:solidFill>
                          <a:effectLst/>
                          <a:latin typeface="Arial" charset="0"/>
                          <a:ea typeface="ＭＳ Ｐゴシック" pitchFamily="34" charset="-128"/>
                        </a:rPr>
                        <a:t>log</a:t>
                      </a:r>
                      <a:r>
                        <a:rPr kumimoji="0" lang="fr-FR" sz="1600" b="0" i="0" u="none" strike="noStrike" cap="none" normalizeH="0" baseline="-25000" dirty="0" smtClean="0">
                          <a:ln>
                            <a:noFill/>
                          </a:ln>
                          <a:solidFill>
                            <a:schemeClr val="bg1"/>
                          </a:solidFill>
                          <a:effectLst/>
                          <a:latin typeface="Arial" charset="0"/>
                          <a:ea typeface="ＭＳ Ｐゴシック" pitchFamily="34" charset="-128"/>
                        </a:rPr>
                        <a:t>10</a:t>
                      </a:r>
                      <a:r>
                        <a:rPr kumimoji="0" lang="fr-FR" sz="1600" b="0" i="0" u="none" strike="noStrike" cap="none" normalizeH="0" baseline="0" dirty="0" smtClean="0">
                          <a:ln>
                            <a:noFill/>
                          </a:ln>
                          <a:solidFill>
                            <a:schemeClr val="bg1"/>
                          </a:solidFill>
                          <a:effectLst/>
                          <a:latin typeface="Arial" charset="0"/>
                          <a:ea typeface="ＭＳ Ｐゴシック" pitchFamily="34" charset="-128"/>
                        </a:rPr>
                        <a:t> UI/ml </a:t>
                      </a:r>
                      <a:endParaRPr kumimoji="0" lang="fr-FR" sz="1600" b="0" i="0" u="none" strike="noStrike" cap="none" normalizeH="0" baseline="0" dirty="0" smtClean="0">
                        <a:ln>
                          <a:noFill/>
                        </a:ln>
                        <a:solidFill>
                          <a:srgbClr val="FFFFFF"/>
                        </a:solidFill>
                        <a:effectLst/>
                        <a:latin typeface="Arial" charset="0"/>
                        <a:ea typeface="ＭＳ Ｐゴシック" pitchFamily="34" charset="-128"/>
                      </a:endParaRPr>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FFFF"/>
                          </a:solidFill>
                          <a:effectLst/>
                          <a:latin typeface="Arial" charset="0"/>
                          <a:ea typeface="ＭＳ Ｐゴシック" pitchFamily="34" charset="-128"/>
                        </a:rPr>
                        <a:t>0,6 </a:t>
                      </a:r>
                      <a:r>
                        <a:rPr kumimoji="0" lang="fr-FR" sz="1600" b="0" i="0" u="none" strike="noStrike" cap="none" normalizeH="0" baseline="0" dirty="0" smtClean="0">
                          <a:ln>
                            <a:noFill/>
                          </a:ln>
                          <a:solidFill>
                            <a:schemeClr val="bg1"/>
                          </a:solidFill>
                          <a:effectLst/>
                          <a:latin typeface="Arial" charset="0"/>
                          <a:ea typeface="ＭＳ Ｐゴシック" pitchFamily="34" charset="-128"/>
                        </a:rPr>
                        <a:t>log</a:t>
                      </a:r>
                      <a:r>
                        <a:rPr kumimoji="0" lang="fr-FR" sz="1600" b="0" i="0" u="none" strike="noStrike" cap="none" normalizeH="0" baseline="-25000" dirty="0" smtClean="0">
                          <a:ln>
                            <a:noFill/>
                          </a:ln>
                          <a:solidFill>
                            <a:schemeClr val="bg1"/>
                          </a:solidFill>
                          <a:effectLst/>
                          <a:latin typeface="Arial" charset="0"/>
                          <a:ea typeface="ＭＳ Ｐゴシック" pitchFamily="34" charset="-128"/>
                        </a:rPr>
                        <a:t>10</a:t>
                      </a:r>
                      <a:r>
                        <a:rPr kumimoji="0" lang="fr-FR" sz="1600" b="0" i="0" u="none" strike="noStrike" cap="none" normalizeH="0" baseline="0" dirty="0" smtClean="0">
                          <a:ln>
                            <a:noFill/>
                          </a:ln>
                          <a:solidFill>
                            <a:schemeClr val="bg1"/>
                          </a:solidFill>
                          <a:effectLst/>
                          <a:latin typeface="Arial" charset="0"/>
                          <a:ea typeface="ＭＳ Ｐゴシック" pitchFamily="34" charset="-128"/>
                        </a:rPr>
                        <a:t> UI/ml</a:t>
                      </a:r>
                      <a:endParaRPr kumimoji="0" lang="fr-FR" sz="1600" b="0" i="0" u="none" strike="noStrike" cap="none" normalizeH="0" baseline="0" dirty="0" smtClean="0">
                        <a:ln>
                          <a:noFill/>
                        </a:ln>
                        <a:solidFill>
                          <a:srgbClr val="FFFFFF"/>
                        </a:solidFill>
                        <a:effectLst/>
                        <a:latin typeface="Arial" charset="0"/>
                        <a:ea typeface="ＭＳ Ｐゴシック" pitchFamily="34" charset="-128"/>
                      </a:endParaRPr>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FFFFFF"/>
                        </a:solidFill>
                        <a:effectLst/>
                        <a:latin typeface="Arial" charset="0"/>
                        <a:ea typeface="ＭＳ Ｐゴシック" pitchFamily="34" charset="-128"/>
                      </a:endParaRPr>
                    </a:p>
                  </a:txBody>
                  <a:tcPr marL="102870" marR="102870" horzOverflow="overflow">
                    <a:lnL w="12700" cap="flat" cmpd="sng" algn="ctr">
                      <a:solidFill>
                        <a:srgbClr val="FFFF66"/>
                      </a:solidFill>
                      <a:prstDash val="solid"/>
                      <a:round/>
                      <a:headEnd type="none" w="med" len="med"/>
                      <a:tailEnd type="none" w="med" len="med"/>
                    </a:lnL>
                    <a:lnR>
                      <a:noFill/>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FFFFFF"/>
                          </a:solidFill>
                          <a:effectLst/>
                          <a:latin typeface="Arial" charset="0"/>
                          <a:ea typeface="ＭＳ Ｐゴシック" pitchFamily="34" charset="-128"/>
                        </a:rPr>
                        <a:t>Perte Ag HBe à 6 ans</a:t>
                      </a:r>
                    </a:p>
                  </a:txBody>
                  <a:tcPr marL="102870" marR="102870" horzOverflow="overflow">
                    <a:lnL>
                      <a:noFill/>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FFFFFF"/>
                          </a:solidFill>
                          <a:effectLst/>
                          <a:latin typeface="Arial" charset="0"/>
                          <a:ea typeface="ＭＳ Ｐゴシック" pitchFamily="34" charset="-128"/>
                        </a:rPr>
                        <a:t>47 %</a:t>
                      </a:r>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FFFFFF"/>
                          </a:solidFill>
                          <a:effectLst/>
                          <a:latin typeface="Arial" charset="0"/>
                          <a:ea typeface="ＭＳ Ｐゴシック" pitchFamily="34" charset="-128"/>
                        </a:rPr>
                        <a:t>-</a:t>
                      </a:r>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FFFFFF"/>
                        </a:solidFill>
                        <a:effectLst/>
                        <a:latin typeface="Arial" charset="0"/>
                        <a:ea typeface="ＭＳ Ｐゴシック" pitchFamily="34" charset="-128"/>
                      </a:endParaRPr>
                    </a:p>
                  </a:txBody>
                  <a:tcPr marL="102870" marR="102870" horzOverflow="overflow">
                    <a:lnL w="12700" cap="flat" cmpd="sng" algn="ctr">
                      <a:solidFill>
                        <a:srgbClr val="FFFF66"/>
                      </a:solidFill>
                      <a:prstDash val="solid"/>
                      <a:round/>
                      <a:headEnd type="none" w="med" len="med"/>
                      <a:tailEnd type="none" w="med" len="med"/>
                    </a:lnL>
                    <a:lnR>
                      <a:noFill/>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FFFFFF"/>
                          </a:solidFill>
                          <a:effectLst/>
                          <a:latin typeface="Arial" charset="0"/>
                          <a:ea typeface="ＭＳ Ｐゴシック" pitchFamily="34" charset="-128"/>
                        </a:rPr>
                        <a:t>Séroconversion Ag HBe à 6 ans</a:t>
                      </a:r>
                    </a:p>
                  </a:txBody>
                  <a:tcPr marL="102870" marR="102870" horzOverflow="overflow">
                    <a:lnL>
                      <a:noFill/>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FFFFFF"/>
                          </a:solidFill>
                          <a:effectLst/>
                          <a:latin typeface="Arial" charset="0"/>
                          <a:ea typeface="ＭＳ Ｐゴシック" pitchFamily="34" charset="-128"/>
                        </a:rPr>
                        <a:t>22 %</a:t>
                      </a:r>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FFFFFF"/>
                          </a:solidFill>
                          <a:effectLst/>
                          <a:latin typeface="Arial" charset="0"/>
                          <a:ea typeface="ＭＳ Ｐゴシック" pitchFamily="34" charset="-128"/>
                        </a:rPr>
                        <a:t>-</a:t>
                      </a:r>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FFFFFF"/>
                        </a:solidFill>
                        <a:effectLst/>
                        <a:latin typeface="Arial" charset="0"/>
                        <a:ea typeface="ＭＳ Ｐゴシック" pitchFamily="34" charset="-128"/>
                      </a:endParaRPr>
                    </a:p>
                  </a:txBody>
                  <a:tcPr marL="102870" marR="102870" horzOverflow="overflow">
                    <a:lnL w="12700" cap="flat" cmpd="sng" algn="ctr">
                      <a:solidFill>
                        <a:srgbClr val="FFFF66"/>
                      </a:solidFill>
                      <a:prstDash val="solid"/>
                      <a:round/>
                      <a:headEnd type="none" w="med" len="med"/>
                      <a:tailEnd type="none" w="med" len="med"/>
                    </a:lnL>
                    <a:lnR>
                      <a:noFill/>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FFFFFF"/>
                          </a:solidFill>
                          <a:effectLst/>
                          <a:latin typeface="Arial" charset="0"/>
                          <a:ea typeface="ＭＳ Ｐゴシック" pitchFamily="34" charset="-128"/>
                        </a:rPr>
                        <a:t>Clairance Ag HBs</a:t>
                      </a:r>
                    </a:p>
                  </a:txBody>
                  <a:tcPr marL="102870" marR="102870" horzOverflow="overflow">
                    <a:lnL>
                      <a:noFill/>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FFFF"/>
                          </a:solidFill>
                          <a:effectLst/>
                          <a:latin typeface="Arial" charset="0"/>
                          <a:ea typeface="ＭＳ Ｐゴシック" pitchFamily="34" charset="-128"/>
                        </a:rPr>
                        <a:t>n = 5*</a:t>
                      </a:r>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FFFF"/>
                          </a:solidFill>
                          <a:effectLst/>
                          <a:latin typeface="Arial" charset="0"/>
                          <a:ea typeface="ＭＳ Ｐゴシック" pitchFamily="34" charset="-128"/>
                        </a:rPr>
                        <a:t>n = 3</a:t>
                      </a:r>
                    </a:p>
                  </a:txBody>
                  <a:tcPr marL="102870" marR="102870"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96289" name="ZoneTexte 5"/>
          <p:cNvSpPr txBox="1">
            <a:spLocks noChangeArrowheads="1"/>
          </p:cNvSpPr>
          <p:nvPr/>
        </p:nvSpPr>
        <p:spPr bwMode="auto">
          <a:xfrm>
            <a:off x="830263" y="4930775"/>
            <a:ext cx="7353300" cy="585788"/>
          </a:xfrm>
          <a:prstGeom prst="rect">
            <a:avLst/>
          </a:prstGeom>
          <a:noFill/>
          <a:ln w="9525">
            <a:noFill/>
            <a:miter lim="800000"/>
            <a:headEnd/>
            <a:tailEnd/>
          </a:ln>
        </p:spPr>
        <p:txBody>
          <a:bodyPr wrap="none">
            <a:spAutoFit/>
          </a:bodyPr>
          <a:lstStyle/>
          <a:p>
            <a:pPr defTabSz="914400"/>
            <a:r>
              <a:rPr lang="fr-FR" sz="1600">
                <a:solidFill>
                  <a:srgbClr val="FFFFFF"/>
                </a:solidFill>
                <a:ea typeface="ＭＳ Ｐゴシック" charset="-128"/>
              </a:rPr>
              <a:t>* Survient 4 fois/5 au cours de la 1</a:t>
            </a:r>
            <a:r>
              <a:rPr lang="fr-FR" sz="1600" baseline="30000">
                <a:solidFill>
                  <a:srgbClr val="FFFFFF"/>
                </a:solidFill>
                <a:ea typeface="ＭＳ Ｐゴシック" charset="-128"/>
              </a:rPr>
              <a:t>ère</a:t>
            </a:r>
            <a:r>
              <a:rPr lang="fr-FR" sz="1600">
                <a:solidFill>
                  <a:srgbClr val="FFFFFF"/>
                </a:solidFill>
                <a:ea typeface="ＭＳ Ｐゴシック" charset="-128"/>
              </a:rPr>
              <a:t> année de TDF ; facteur prédictif = baisse</a:t>
            </a:r>
          </a:p>
          <a:p>
            <a:pPr defTabSz="914400"/>
            <a:r>
              <a:rPr lang="fr-FR" sz="1600">
                <a:solidFill>
                  <a:srgbClr val="FFFFFF"/>
                </a:solidFill>
                <a:ea typeface="ＭＳ Ｐゴシック" charset="-128"/>
              </a:rPr>
              <a:t>de Ag HBs ≥ 2 log</a:t>
            </a:r>
            <a:r>
              <a:rPr lang="fr-FR" sz="1600" baseline="-25000">
                <a:solidFill>
                  <a:srgbClr val="FFFFFF"/>
                </a:solidFill>
                <a:ea typeface="ＭＳ Ｐゴシック" charset="-128"/>
              </a:rPr>
              <a:t>10</a:t>
            </a:r>
            <a:r>
              <a:rPr lang="fr-FR" sz="1600">
                <a:solidFill>
                  <a:srgbClr val="FFFFFF"/>
                </a:solidFill>
                <a:ea typeface="ＭＳ Ｐゴシック" charset="-128"/>
              </a:rPr>
              <a:t> UI/ml au cours des premiers mois de traitement</a:t>
            </a:r>
          </a:p>
        </p:txBody>
      </p:sp>
      <p:sp>
        <p:nvSpPr>
          <p:cNvPr id="96290"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de Vries-Sluijs T, CROI 2012, Abs. 53</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r>
              <a:rPr lang="fr-FR" smtClean="0">
                <a:ea typeface="ＭＳ Ｐゴシック" pitchFamily="34" charset="-128"/>
              </a:rPr>
              <a:t>Hépatite C aiguë chez les patients VIH : réponse virologique soutenue</a:t>
            </a:r>
          </a:p>
        </p:txBody>
      </p:sp>
      <p:sp>
        <p:nvSpPr>
          <p:cNvPr id="98306"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Boesecke C, CROI 2012, Abs. 50LB</a:t>
            </a:r>
          </a:p>
        </p:txBody>
      </p:sp>
      <p:sp>
        <p:nvSpPr>
          <p:cNvPr id="162820" name="ZoneTexte 5"/>
          <p:cNvSpPr txBox="1">
            <a:spLocks noChangeArrowheads="1"/>
          </p:cNvSpPr>
          <p:nvPr/>
        </p:nvSpPr>
        <p:spPr bwMode="auto">
          <a:xfrm>
            <a:off x="1579563" y="3227388"/>
            <a:ext cx="1941512" cy="369887"/>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defTabSz="914400" eaLnBrk="1" hangingPunct="1">
              <a:defRPr/>
            </a:pPr>
            <a:r>
              <a:rPr lang="fr-FR" sz="1800" smtClean="0">
                <a:solidFill>
                  <a:srgbClr val="FFFF66"/>
                </a:solidFill>
              </a:rPr>
              <a:t>Génotypes 1 et 4</a:t>
            </a:r>
          </a:p>
        </p:txBody>
      </p:sp>
      <p:sp>
        <p:nvSpPr>
          <p:cNvPr id="162821" name="ZoneTexte 7"/>
          <p:cNvSpPr txBox="1">
            <a:spLocks noChangeArrowheads="1"/>
          </p:cNvSpPr>
          <p:nvPr/>
        </p:nvSpPr>
        <p:spPr bwMode="auto">
          <a:xfrm>
            <a:off x="6769100" y="3227388"/>
            <a:ext cx="1941513" cy="369887"/>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defTabSz="914400" eaLnBrk="1" hangingPunct="1">
              <a:defRPr/>
            </a:pPr>
            <a:r>
              <a:rPr lang="fr-FR" sz="1800" smtClean="0">
                <a:solidFill>
                  <a:srgbClr val="FFFF66"/>
                </a:solidFill>
              </a:rPr>
              <a:t>Génotypes 2 et 3</a:t>
            </a:r>
          </a:p>
        </p:txBody>
      </p:sp>
      <p:grpSp>
        <p:nvGrpSpPr>
          <p:cNvPr id="98309" name="Groupe 27"/>
          <p:cNvGrpSpPr>
            <a:grpSpLocks/>
          </p:cNvGrpSpPr>
          <p:nvPr/>
        </p:nvGrpSpPr>
        <p:grpSpPr bwMode="auto">
          <a:xfrm>
            <a:off x="498475" y="3595688"/>
            <a:ext cx="6221413" cy="2951162"/>
            <a:chOff x="442945" y="3595688"/>
            <a:chExt cx="5529777" cy="2951579"/>
          </a:xfrm>
        </p:grpSpPr>
        <p:graphicFrame>
          <p:nvGraphicFramePr>
            <p:cNvPr id="98320" name="Object 9"/>
            <p:cNvGraphicFramePr>
              <a:graphicFrameLocks noChangeAspect="1"/>
            </p:cNvGraphicFramePr>
            <p:nvPr/>
          </p:nvGraphicFramePr>
          <p:xfrm>
            <a:off x="397789" y="3602070"/>
            <a:ext cx="3674822" cy="2695511"/>
          </p:xfrm>
          <a:graphic>
            <a:graphicData uri="http://schemas.openxmlformats.org/presentationml/2006/ole">
              <p:oleObj spid="_x0000_s98320" r:id="rId4" imgW="4139543" imgH="2694666" progId="Excel.Chart.8">
                <p:embed/>
              </p:oleObj>
            </a:graphicData>
          </a:graphic>
        </p:graphicFrame>
        <p:sp>
          <p:nvSpPr>
            <p:cNvPr id="98321" name="Text Box 11"/>
            <p:cNvSpPr txBox="1">
              <a:spLocks noChangeArrowheads="1"/>
            </p:cNvSpPr>
            <p:nvPr/>
          </p:nvSpPr>
          <p:spPr bwMode="auto">
            <a:xfrm>
              <a:off x="2720975" y="3978275"/>
              <a:ext cx="736954" cy="276999"/>
            </a:xfrm>
            <a:prstGeom prst="rect">
              <a:avLst/>
            </a:prstGeom>
            <a:noFill/>
            <a:ln w="9525">
              <a:noFill/>
              <a:miter lim="800000"/>
              <a:headEnd/>
              <a:tailEnd/>
            </a:ln>
          </p:spPr>
          <p:txBody>
            <a:bodyPr wrap="none">
              <a:spAutoFit/>
            </a:bodyPr>
            <a:lstStyle/>
            <a:p>
              <a:pPr defTabSz="914400"/>
              <a:r>
                <a:rPr lang="fr-FR" sz="1200">
                  <a:solidFill>
                    <a:srgbClr val="FFFFFF"/>
                  </a:solidFill>
                  <a:ea typeface="ＭＳ Ｐゴシック" charset="-128"/>
                </a:rPr>
                <a:t>p = 0,751</a:t>
              </a:r>
            </a:p>
          </p:txBody>
        </p:sp>
        <p:sp>
          <p:nvSpPr>
            <p:cNvPr id="98322" name="Text Box 12"/>
            <p:cNvSpPr txBox="1">
              <a:spLocks noChangeArrowheads="1"/>
            </p:cNvSpPr>
            <p:nvPr/>
          </p:nvSpPr>
          <p:spPr bwMode="auto">
            <a:xfrm>
              <a:off x="1287463" y="3627438"/>
              <a:ext cx="736954" cy="276999"/>
            </a:xfrm>
            <a:prstGeom prst="rect">
              <a:avLst/>
            </a:prstGeom>
            <a:noFill/>
            <a:ln w="9525">
              <a:noFill/>
              <a:miter lim="800000"/>
              <a:headEnd/>
              <a:tailEnd/>
            </a:ln>
          </p:spPr>
          <p:txBody>
            <a:bodyPr wrap="none">
              <a:spAutoFit/>
            </a:bodyPr>
            <a:lstStyle/>
            <a:p>
              <a:pPr defTabSz="914400"/>
              <a:r>
                <a:rPr lang="fr-FR" sz="1200">
                  <a:solidFill>
                    <a:srgbClr val="FFFFFF"/>
                  </a:solidFill>
                  <a:ea typeface="ＭＳ Ｐゴシック" charset="-128"/>
                </a:rPr>
                <a:t>p = 0,236</a:t>
              </a:r>
            </a:p>
          </p:txBody>
        </p:sp>
        <p:sp>
          <p:nvSpPr>
            <p:cNvPr id="98323" name="Text Box 13"/>
            <p:cNvSpPr txBox="1">
              <a:spLocks noChangeArrowheads="1"/>
            </p:cNvSpPr>
            <p:nvPr/>
          </p:nvSpPr>
          <p:spPr bwMode="auto">
            <a:xfrm>
              <a:off x="1217613" y="5475288"/>
              <a:ext cx="420628" cy="230832"/>
            </a:xfrm>
            <a:prstGeom prst="rect">
              <a:avLst/>
            </a:prstGeom>
            <a:noFill/>
            <a:ln w="9525">
              <a:noFill/>
              <a:miter lim="800000"/>
              <a:headEnd/>
              <a:tailEnd/>
            </a:ln>
          </p:spPr>
          <p:txBody>
            <a:bodyPr wrap="none">
              <a:spAutoFit/>
            </a:bodyPr>
            <a:lstStyle/>
            <a:p>
              <a:pPr defTabSz="914400"/>
              <a:r>
                <a:rPr lang="fr-FR" sz="900">
                  <a:solidFill>
                    <a:srgbClr val="000000"/>
                  </a:solidFill>
                  <a:ea typeface="ＭＳ Ｐゴシック" charset="-128"/>
                </a:rPr>
                <a:t>12/14</a:t>
              </a:r>
            </a:p>
          </p:txBody>
        </p:sp>
        <p:sp>
          <p:nvSpPr>
            <p:cNvPr id="98324" name="Text Box 14"/>
            <p:cNvSpPr txBox="1">
              <a:spLocks noChangeArrowheads="1"/>
            </p:cNvSpPr>
            <p:nvPr/>
          </p:nvSpPr>
          <p:spPr bwMode="auto">
            <a:xfrm>
              <a:off x="1584325" y="5475288"/>
              <a:ext cx="534620" cy="230832"/>
            </a:xfrm>
            <a:prstGeom prst="rect">
              <a:avLst/>
            </a:prstGeom>
            <a:noFill/>
            <a:ln w="9525">
              <a:noFill/>
              <a:miter lim="800000"/>
              <a:headEnd/>
              <a:tailEnd/>
            </a:ln>
          </p:spPr>
          <p:txBody>
            <a:bodyPr wrap="none">
              <a:spAutoFit/>
            </a:bodyPr>
            <a:lstStyle/>
            <a:p>
              <a:pPr defTabSz="914400"/>
              <a:r>
                <a:rPr lang="fr-FR" sz="900">
                  <a:solidFill>
                    <a:srgbClr val="000000"/>
                  </a:solidFill>
                  <a:ea typeface="ＭＳ Ｐゴシック" charset="-128"/>
                </a:rPr>
                <a:t>137/193</a:t>
              </a:r>
            </a:p>
          </p:txBody>
        </p:sp>
        <p:sp>
          <p:nvSpPr>
            <p:cNvPr id="98325" name="Text Box 15"/>
            <p:cNvSpPr txBox="1">
              <a:spLocks noChangeArrowheads="1"/>
            </p:cNvSpPr>
            <p:nvPr/>
          </p:nvSpPr>
          <p:spPr bwMode="auto">
            <a:xfrm>
              <a:off x="2682875" y="5475288"/>
              <a:ext cx="420628" cy="230832"/>
            </a:xfrm>
            <a:prstGeom prst="rect">
              <a:avLst/>
            </a:prstGeom>
            <a:noFill/>
            <a:ln w="9525">
              <a:noFill/>
              <a:miter lim="800000"/>
              <a:headEnd/>
              <a:tailEnd/>
            </a:ln>
          </p:spPr>
          <p:txBody>
            <a:bodyPr wrap="none">
              <a:spAutoFit/>
            </a:bodyPr>
            <a:lstStyle/>
            <a:p>
              <a:pPr defTabSz="914400"/>
              <a:r>
                <a:rPr lang="fr-FR" sz="900">
                  <a:solidFill>
                    <a:srgbClr val="000000"/>
                  </a:solidFill>
                  <a:ea typeface="ＭＳ Ｐゴシック" charset="-128"/>
                </a:rPr>
                <a:t>14/20</a:t>
              </a:r>
            </a:p>
          </p:txBody>
        </p:sp>
        <p:sp>
          <p:nvSpPr>
            <p:cNvPr id="98326" name="Text Box 16"/>
            <p:cNvSpPr txBox="1">
              <a:spLocks noChangeArrowheads="1"/>
            </p:cNvSpPr>
            <p:nvPr/>
          </p:nvSpPr>
          <p:spPr bwMode="auto">
            <a:xfrm>
              <a:off x="3051175" y="5475288"/>
              <a:ext cx="534620" cy="230832"/>
            </a:xfrm>
            <a:prstGeom prst="rect">
              <a:avLst/>
            </a:prstGeom>
            <a:noFill/>
            <a:ln w="9525">
              <a:noFill/>
              <a:miter lim="800000"/>
              <a:headEnd/>
              <a:tailEnd/>
            </a:ln>
          </p:spPr>
          <p:txBody>
            <a:bodyPr wrap="none">
              <a:spAutoFit/>
            </a:bodyPr>
            <a:lstStyle/>
            <a:p>
              <a:pPr defTabSz="914400"/>
              <a:r>
                <a:rPr lang="fr-FR" sz="900">
                  <a:solidFill>
                    <a:srgbClr val="000000"/>
                  </a:solidFill>
                  <a:ea typeface="ＭＳ Ｐゴシック" charset="-128"/>
                </a:rPr>
                <a:t>174/221</a:t>
              </a:r>
            </a:p>
          </p:txBody>
        </p:sp>
        <p:sp>
          <p:nvSpPr>
            <p:cNvPr id="98327" name="Text Box 17"/>
            <p:cNvSpPr txBox="1">
              <a:spLocks noChangeArrowheads="1"/>
            </p:cNvSpPr>
            <p:nvPr/>
          </p:nvSpPr>
          <p:spPr bwMode="auto">
            <a:xfrm>
              <a:off x="798513" y="3595688"/>
              <a:ext cx="326585" cy="338554"/>
            </a:xfrm>
            <a:prstGeom prst="rect">
              <a:avLst/>
            </a:prstGeom>
            <a:noFill/>
            <a:ln w="9525">
              <a:noFill/>
              <a:miter lim="800000"/>
              <a:headEnd/>
              <a:tailEnd/>
            </a:ln>
          </p:spPr>
          <p:txBody>
            <a:bodyPr wrap="none">
              <a:spAutoFit/>
            </a:bodyPr>
            <a:lstStyle/>
            <a:p>
              <a:pPr defTabSz="914400"/>
              <a:r>
                <a:rPr lang="fr-FR" sz="1600">
                  <a:solidFill>
                    <a:srgbClr val="FFFFFF"/>
                  </a:solidFill>
                  <a:ea typeface="ＭＳ Ｐゴシック" charset="-128"/>
                </a:rPr>
                <a:t>%</a:t>
              </a:r>
            </a:p>
          </p:txBody>
        </p:sp>
        <p:sp>
          <p:nvSpPr>
            <p:cNvPr id="98328" name="Rectangle 21"/>
            <p:cNvSpPr>
              <a:spLocks noChangeArrowheads="1"/>
            </p:cNvSpPr>
            <p:nvPr/>
          </p:nvSpPr>
          <p:spPr bwMode="auto">
            <a:xfrm>
              <a:off x="2235200" y="6270625"/>
              <a:ext cx="231775" cy="231775"/>
            </a:xfrm>
            <a:prstGeom prst="rect">
              <a:avLst/>
            </a:prstGeom>
            <a:solidFill>
              <a:srgbClr val="FFCC00"/>
            </a:solidFill>
            <a:ln w="9525">
              <a:solidFill>
                <a:srgbClr val="FFCC00"/>
              </a:solidFill>
              <a:miter lim="800000"/>
              <a:headEnd/>
              <a:tailEnd/>
            </a:ln>
          </p:spPr>
          <p:txBody>
            <a:bodyPr wrap="none" anchor="ctr"/>
            <a:lstStyle/>
            <a:p>
              <a:pPr defTabSz="914400"/>
              <a:endParaRPr lang="fr-FR" sz="1800">
                <a:solidFill>
                  <a:srgbClr val="FFFFFF"/>
                </a:solidFill>
              </a:endParaRPr>
            </a:p>
          </p:txBody>
        </p:sp>
        <p:sp>
          <p:nvSpPr>
            <p:cNvPr id="98329" name="Rectangle 22"/>
            <p:cNvSpPr>
              <a:spLocks noChangeArrowheads="1"/>
            </p:cNvSpPr>
            <p:nvPr/>
          </p:nvSpPr>
          <p:spPr bwMode="auto">
            <a:xfrm>
              <a:off x="4256088" y="6243638"/>
              <a:ext cx="231775" cy="231775"/>
            </a:xfrm>
            <a:prstGeom prst="rect">
              <a:avLst/>
            </a:prstGeom>
            <a:solidFill>
              <a:srgbClr val="00B0F0"/>
            </a:solidFill>
            <a:ln w="9525">
              <a:solidFill>
                <a:srgbClr val="00B0F0"/>
              </a:solidFill>
              <a:miter lim="800000"/>
              <a:headEnd/>
              <a:tailEnd/>
            </a:ln>
          </p:spPr>
          <p:txBody>
            <a:bodyPr wrap="none" anchor="ctr"/>
            <a:lstStyle/>
            <a:p>
              <a:pPr defTabSz="914400"/>
              <a:endParaRPr lang="fr-FR" sz="1800">
                <a:solidFill>
                  <a:srgbClr val="FFFFFF"/>
                </a:solidFill>
              </a:endParaRPr>
            </a:p>
          </p:txBody>
        </p:sp>
        <p:sp>
          <p:nvSpPr>
            <p:cNvPr id="98330" name="Text Box 23"/>
            <p:cNvSpPr txBox="1">
              <a:spLocks noChangeArrowheads="1"/>
            </p:cNvSpPr>
            <p:nvPr/>
          </p:nvSpPr>
          <p:spPr bwMode="auto">
            <a:xfrm>
              <a:off x="2463800" y="6207125"/>
              <a:ext cx="1410928" cy="338554"/>
            </a:xfrm>
            <a:prstGeom prst="rect">
              <a:avLst/>
            </a:prstGeom>
            <a:noFill/>
            <a:ln w="9525">
              <a:noFill/>
              <a:miter lim="800000"/>
              <a:headEnd/>
              <a:tailEnd/>
            </a:ln>
          </p:spPr>
          <p:txBody>
            <a:bodyPr wrap="none">
              <a:spAutoFit/>
            </a:bodyPr>
            <a:lstStyle/>
            <a:p>
              <a:pPr defTabSz="914400"/>
              <a:r>
                <a:rPr lang="fr-FR" sz="1600">
                  <a:solidFill>
                    <a:srgbClr val="FFFFFF"/>
                  </a:solidFill>
                  <a:ea typeface="ＭＳ Ｐゴシック" charset="-128"/>
                </a:rPr>
                <a:t>PEG-IFN mono</a:t>
              </a:r>
            </a:p>
          </p:txBody>
        </p:sp>
        <p:sp>
          <p:nvSpPr>
            <p:cNvPr id="98331" name="Text Box 24"/>
            <p:cNvSpPr txBox="1">
              <a:spLocks noChangeArrowheads="1"/>
            </p:cNvSpPr>
            <p:nvPr/>
          </p:nvSpPr>
          <p:spPr bwMode="auto">
            <a:xfrm>
              <a:off x="4486275" y="6208713"/>
              <a:ext cx="1486447" cy="338554"/>
            </a:xfrm>
            <a:prstGeom prst="rect">
              <a:avLst/>
            </a:prstGeom>
            <a:noFill/>
            <a:ln w="9525">
              <a:noFill/>
              <a:miter lim="800000"/>
              <a:headEnd/>
              <a:tailEnd/>
            </a:ln>
          </p:spPr>
          <p:txBody>
            <a:bodyPr wrap="none">
              <a:spAutoFit/>
            </a:bodyPr>
            <a:lstStyle/>
            <a:p>
              <a:pPr defTabSz="914400"/>
              <a:r>
                <a:rPr lang="fr-FR" sz="1600">
                  <a:solidFill>
                    <a:srgbClr val="FFFFFF"/>
                  </a:solidFill>
                  <a:ea typeface="ＭＳ Ｐゴシック" charset="-128"/>
                </a:rPr>
                <a:t>PEG-IFN + RBV</a:t>
              </a:r>
            </a:p>
          </p:txBody>
        </p:sp>
      </p:grpSp>
      <p:grpSp>
        <p:nvGrpSpPr>
          <p:cNvPr id="98310" name="Groupe 28"/>
          <p:cNvGrpSpPr>
            <a:grpSpLocks/>
          </p:cNvGrpSpPr>
          <p:nvPr/>
        </p:nvGrpSpPr>
        <p:grpSpPr bwMode="auto">
          <a:xfrm>
            <a:off x="5759450" y="3622675"/>
            <a:ext cx="4033838" cy="2633663"/>
            <a:chOff x="5119720" y="3622675"/>
            <a:chExt cx="3586098" cy="2633631"/>
          </a:xfrm>
        </p:grpSpPr>
        <p:graphicFrame>
          <p:nvGraphicFramePr>
            <p:cNvPr id="98312" name="Object 10"/>
            <p:cNvGraphicFramePr>
              <a:graphicFrameLocks noChangeAspect="1"/>
            </p:cNvGraphicFramePr>
            <p:nvPr/>
          </p:nvGraphicFramePr>
          <p:xfrm>
            <a:off x="5074564" y="3795745"/>
            <a:ext cx="3676409" cy="2511361"/>
          </p:xfrm>
          <a:graphic>
            <a:graphicData uri="http://schemas.openxmlformats.org/presentationml/2006/ole">
              <p:oleObj spid="_x0000_s98312" r:id="rId5" imgW="4139543" imgH="2511770" progId="Excel.Chart.8">
                <p:embed/>
              </p:oleObj>
            </a:graphicData>
          </a:graphic>
        </p:graphicFrame>
        <p:sp>
          <p:nvSpPr>
            <p:cNvPr id="98313" name="Text Box 18"/>
            <p:cNvSpPr txBox="1">
              <a:spLocks noChangeArrowheads="1"/>
            </p:cNvSpPr>
            <p:nvPr/>
          </p:nvSpPr>
          <p:spPr bwMode="auto">
            <a:xfrm>
              <a:off x="7364413" y="3622675"/>
              <a:ext cx="736954" cy="276999"/>
            </a:xfrm>
            <a:prstGeom prst="rect">
              <a:avLst/>
            </a:prstGeom>
            <a:noFill/>
            <a:ln w="9525">
              <a:noFill/>
              <a:miter lim="800000"/>
              <a:headEnd/>
              <a:tailEnd/>
            </a:ln>
          </p:spPr>
          <p:txBody>
            <a:bodyPr wrap="none">
              <a:spAutoFit/>
            </a:bodyPr>
            <a:lstStyle/>
            <a:p>
              <a:pPr defTabSz="914400"/>
              <a:r>
                <a:rPr lang="fr-FR" sz="1200">
                  <a:solidFill>
                    <a:srgbClr val="FFFFFF"/>
                  </a:solidFill>
                  <a:ea typeface="ＭＳ Ｐゴシック" charset="-128"/>
                </a:rPr>
                <a:t>p = 0,007</a:t>
              </a:r>
            </a:p>
          </p:txBody>
        </p:sp>
        <p:sp>
          <p:nvSpPr>
            <p:cNvPr id="98314" name="Text Box 19"/>
            <p:cNvSpPr txBox="1">
              <a:spLocks noChangeArrowheads="1"/>
            </p:cNvSpPr>
            <p:nvPr/>
          </p:nvSpPr>
          <p:spPr bwMode="auto">
            <a:xfrm>
              <a:off x="6016625" y="3622675"/>
              <a:ext cx="736954" cy="276999"/>
            </a:xfrm>
            <a:prstGeom prst="rect">
              <a:avLst/>
            </a:prstGeom>
            <a:noFill/>
            <a:ln w="9525">
              <a:noFill/>
              <a:miter lim="800000"/>
              <a:headEnd/>
              <a:tailEnd/>
            </a:ln>
          </p:spPr>
          <p:txBody>
            <a:bodyPr wrap="none">
              <a:spAutoFit/>
            </a:bodyPr>
            <a:lstStyle/>
            <a:p>
              <a:pPr defTabSz="914400"/>
              <a:r>
                <a:rPr lang="fr-FR" sz="1200">
                  <a:solidFill>
                    <a:srgbClr val="FFFFFF"/>
                  </a:solidFill>
                  <a:ea typeface="ＭＳ Ｐゴシック" charset="-128"/>
                </a:rPr>
                <a:t>p = 0,029</a:t>
              </a:r>
            </a:p>
          </p:txBody>
        </p:sp>
        <p:sp>
          <p:nvSpPr>
            <p:cNvPr id="98315" name="Text Box 20"/>
            <p:cNvSpPr txBox="1">
              <a:spLocks noChangeArrowheads="1"/>
            </p:cNvSpPr>
            <p:nvPr/>
          </p:nvSpPr>
          <p:spPr bwMode="auto">
            <a:xfrm>
              <a:off x="5524500" y="3692525"/>
              <a:ext cx="326585" cy="338554"/>
            </a:xfrm>
            <a:prstGeom prst="rect">
              <a:avLst/>
            </a:prstGeom>
            <a:noFill/>
            <a:ln w="9525">
              <a:noFill/>
              <a:miter lim="800000"/>
              <a:headEnd/>
              <a:tailEnd/>
            </a:ln>
          </p:spPr>
          <p:txBody>
            <a:bodyPr wrap="none">
              <a:spAutoFit/>
            </a:bodyPr>
            <a:lstStyle/>
            <a:p>
              <a:pPr defTabSz="914400"/>
              <a:r>
                <a:rPr lang="fr-FR" sz="1600">
                  <a:solidFill>
                    <a:srgbClr val="FFFFFF"/>
                  </a:solidFill>
                  <a:ea typeface="ＭＳ Ｐゴシック" charset="-128"/>
                </a:rPr>
                <a:t>%</a:t>
              </a:r>
            </a:p>
          </p:txBody>
        </p:sp>
        <p:sp>
          <p:nvSpPr>
            <p:cNvPr id="98316" name="Text Box 13"/>
            <p:cNvSpPr txBox="1">
              <a:spLocks noChangeArrowheads="1"/>
            </p:cNvSpPr>
            <p:nvPr/>
          </p:nvSpPr>
          <p:spPr bwMode="auto">
            <a:xfrm>
              <a:off x="6034088" y="5594350"/>
              <a:ext cx="306636" cy="230832"/>
            </a:xfrm>
            <a:prstGeom prst="rect">
              <a:avLst/>
            </a:prstGeom>
            <a:noFill/>
            <a:ln w="9525">
              <a:noFill/>
              <a:miter lim="800000"/>
              <a:headEnd/>
              <a:tailEnd/>
            </a:ln>
          </p:spPr>
          <p:txBody>
            <a:bodyPr wrap="none">
              <a:spAutoFit/>
            </a:bodyPr>
            <a:lstStyle/>
            <a:p>
              <a:pPr defTabSz="914400"/>
              <a:r>
                <a:rPr lang="fr-FR" sz="900">
                  <a:solidFill>
                    <a:srgbClr val="000000"/>
                  </a:solidFill>
                  <a:ea typeface="ＭＳ Ｐゴシック" charset="-128"/>
                </a:rPr>
                <a:t>4/6</a:t>
              </a:r>
            </a:p>
          </p:txBody>
        </p:sp>
        <p:sp>
          <p:nvSpPr>
            <p:cNvPr id="98317" name="Text Box 14"/>
            <p:cNvSpPr txBox="1">
              <a:spLocks noChangeArrowheads="1"/>
            </p:cNvSpPr>
            <p:nvPr/>
          </p:nvSpPr>
          <p:spPr bwMode="auto">
            <a:xfrm>
              <a:off x="6384925" y="5594350"/>
              <a:ext cx="420628" cy="230832"/>
            </a:xfrm>
            <a:prstGeom prst="rect">
              <a:avLst/>
            </a:prstGeom>
            <a:noFill/>
            <a:ln w="9525">
              <a:noFill/>
              <a:miter lim="800000"/>
              <a:headEnd/>
              <a:tailEnd/>
            </a:ln>
          </p:spPr>
          <p:txBody>
            <a:bodyPr wrap="none">
              <a:spAutoFit/>
            </a:bodyPr>
            <a:lstStyle/>
            <a:p>
              <a:pPr defTabSz="914400"/>
              <a:r>
                <a:rPr lang="fr-FR" sz="900">
                  <a:solidFill>
                    <a:srgbClr val="000000"/>
                  </a:solidFill>
                  <a:ea typeface="ＭＳ Ｐゴシック" charset="-128"/>
                </a:rPr>
                <a:t>24/25</a:t>
              </a:r>
            </a:p>
          </p:txBody>
        </p:sp>
        <p:sp>
          <p:nvSpPr>
            <p:cNvPr id="98318" name="Text Box 15"/>
            <p:cNvSpPr txBox="1">
              <a:spLocks noChangeArrowheads="1"/>
            </p:cNvSpPr>
            <p:nvPr/>
          </p:nvSpPr>
          <p:spPr bwMode="auto">
            <a:xfrm>
              <a:off x="7427913" y="5584825"/>
              <a:ext cx="363632" cy="230832"/>
            </a:xfrm>
            <a:prstGeom prst="rect">
              <a:avLst/>
            </a:prstGeom>
            <a:noFill/>
            <a:ln w="9525">
              <a:noFill/>
              <a:miter lim="800000"/>
              <a:headEnd/>
              <a:tailEnd/>
            </a:ln>
          </p:spPr>
          <p:txBody>
            <a:bodyPr wrap="none">
              <a:spAutoFit/>
            </a:bodyPr>
            <a:lstStyle/>
            <a:p>
              <a:pPr defTabSz="914400"/>
              <a:r>
                <a:rPr lang="fr-FR" sz="900">
                  <a:solidFill>
                    <a:srgbClr val="000000"/>
                  </a:solidFill>
                  <a:ea typeface="ＭＳ Ｐゴシック" charset="-128"/>
                </a:rPr>
                <a:t>6/10</a:t>
              </a:r>
            </a:p>
          </p:txBody>
        </p:sp>
        <p:sp>
          <p:nvSpPr>
            <p:cNvPr id="98319" name="Text Box 16"/>
            <p:cNvSpPr txBox="1">
              <a:spLocks noChangeArrowheads="1"/>
            </p:cNvSpPr>
            <p:nvPr/>
          </p:nvSpPr>
          <p:spPr bwMode="auto">
            <a:xfrm>
              <a:off x="7793038" y="5584825"/>
              <a:ext cx="420628" cy="230832"/>
            </a:xfrm>
            <a:prstGeom prst="rect">
              <a:avLst/>
            </a:prstGeom>
            <a:noFill/>
            <a:ln w="9525">
              <a:noFill/>
              <a:miter lim="800000"/>
              <a:headEnd/>
              <a:tailEnd/>
            </a:ln>
          </p:spPr>
          <p:txBody>
            <a:bodyPr wrap="none">
              <a:spAutoFit/>
            </a:bodyPr>
            <a:lstStyle/>
            <a:p>
              <a:pPr defTabSz="914400"/>
              <a:r>
                <a:rPr lang="fr-FR" sz="900">
                  <a:solidFill>
                    <a:srgbClr val="000000"/>
                  </a:solidFill>
                  <a:ea typeface="ＭＳ Ｐゴシック" charset="-128"/>
                </a:rPr>
                <a:t>31/33</a:t>
              </a:r>
            </a:p>
          </p:txBody>
        </p:sp>
      </p:grpSp>
      <p:sp>
        <p:nvSpPr>
          <p:cNvPr id="98311" name="Espace réservé du contenu 3"/>
          <p:cNvSpPr>
            <a:spLocks noGrp="1"/>
          </p:cNvSpPr>
          <p:nvPr>
            <p:ph idx="1"/>
          </p:nvPr>
        </p:nvSpPr>
        <p:spPr>
          <a:xfrm>
            <a:off x="514350" y="1341438"/>
            <a:ext cx="9571038" cy="1312862"/>
          </a:xfrm>
        </p:spPr>
        <p:txBody>
          <a:bodyPr/>
          <a:lstStyle/>
          <a:p>
            <a:r>
              <a:rPr lang="fr-FR" sz="2000" smtClean="0">
                <a:ea typeface="ＭＳ Ｐゴシック" charset="-128"/>
              </a:rPr>
              <a:t>284 patients VIH+ avec hépatite C aiguë traitée par PEG-IFN avec </a:t>
            </a:r>
            <a:br>
              <a:rPr lang="fr-FR" sz="2000" smtClean="0">
                <a:ea typeface="ＭＳ Ｐゴシック" charset="-128"/>
              </a:rPr>
            </a:br>
            <a:r>
              <a:rPr lang="fr-FR" sz="2000" smtClean="0">
                <a:ea typeface="ＭＳ Ｐゴシック" charset="-128"/>
              </a:rPr>
              <a:t>(n = 254) ou sans ribavirine (n = 30)</a:t>
            </a:r>
            <a:br>
              <a:rPr lang="fr-FR" sz="2000" smtClean="0">
                <a:ea typeface="ＭＳ Ｐゴシック" charset="-128"/>
              </a:rPr>
            </a:br>
            <a:endParaRPr lang="fr-FR" sz="2000" smtClean="0">
              <a:ea typeface="ＭＳ Ｐゴシック" charset="-128"/>
            </a:endParaRPr>
          </a:p>
          <a:p>
            <a:r>
              <a:rPr lang="fr-FR" sz="2000" smtClean="0">
                <a:ea typeface="ＭＳ Ｐゴシック" charset="-128"/>
              </a:rPr>
              <a:t>4 pays européens 2002-2010</a:t>
            </a:r>
            <a:br>
              <a:rPr lang="fr-FR" sz="2000" smtClean="0">
                <a:ea typeface="ＭＳ Ｐゴシック" charset="-128"/>
              </a:rPr>
            </a:br>
            <a:endParaRPr lang="fr-FR" sz="2000" smtClean="0">
              <a:ea typeface="ＭＳ Ｐゴシック" charset="-128"/>
            </a:endParaRPr>
          </a:p>
          <a:p>
            <a:r>
              <a:rPr lang="fr-FR" sz="2000" smtClean="0">
                <a:ea typeface="ＭＳ Ｐゴシック" charset="-128"/>
              </a:rPr>
              <a:t>Etude non randomisée, durée traitement variable (24 - 48 semaines)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p:txBody>
          <a:bodyPr>
            <a:normAutofit/>
          </a:bodyPr>
          <a:lstStyle/>
          <a:p>
            <a:pPr fontAlgn="auto">
              <a:spcAft>
                <a:spcPts val="0"/>
              </a:spcAft>
              <a:buFont typeface="Wingdings 2"/>
              <a:buNone/>
              <a:defRPr/>
            </a:pPr>
            <a:endParaRPr lang="fr-FR" dirty="0"/>
          </a:p>
        </p:txBody>
      </p:sp>
      <p:sp>
        <p:nvSpPr>
          <p:cNvPr id="41986" name="Titre 3"/>
          <p:cNvSpPr>
            <a:spLocks noGrp="1"/>
          </p:cNvSpPr>
          <p:nvPr>
            <p:ph type="ctrTitle"/>
          </p:nvPr>
        </p:nvSpPr>
        <p:spPr/>
        <p:txBody>
          <a:bodyPr/>
          <a:lstStyle/>
          <a:p>
            <a:r>
              <a:rPr lang="fr-FR" smtClean="0"/>
              <a:t>Epidémiologie et prévention</a:t>
            </a:r>
          </a:p>
        </p:txBody>
      </p:sp>
      <p:pic>
        <p:nvPicPr>
          <p:cNvPr id="6" name="Image 5"/>
          <p:cNvPicPr>
            <a:picLocks noChangeAspect="1"/>
          </p:cNvPicPr>
          <p:nvPr/>
        </p:nvPicPr>
        <p:blipFill>
          <a:blip r:embed="rId2"/>
          <a:stretch>
            <a:fillRect/>
          </a:stretch>
        </p:blipFill>
        <p:spPr>
          <a:xfrm>
            <a:off x="3692525" y="3211513"/>
            <a:ext cx="3055938" cy="2290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3"/>
          <p:cNvSpPr txBox="1">
            <a:spLocks noChangeArrowheads="1"/>
          </p:cNvSpPr>
          <p:nvPr/>
        </p:nvSpPr>
        <p:spPr bwMode="auto">
          <a:xfrm>
            <a:off x="3951288" y="6584950"/>
            <a:ext cx="6343650"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Hulskotte E, CROI 2012, Abs. 771LB ; </a:t>
            </a:r>
            <a:r>
              <a:rPr lang="en-US" sz="1200" i="1">
                <a:solidFill>
                  <a:srgbClr val="FFFFFF"/>
                </a:solidFill>
                <a:ea typeface="ＭＳ Ｐゴシック" charset="-128"/>
              </a:rPr>
              <a:t>Van Heeswijk R</a:t>
            </a:r>
            <a:r>
              <a:rPr lang="en-GB" sz="1200" i="1">
                <a:solidFill>
                  <a:srgbClr val="FFFFFF"/>
                </a:solidFill>
                <a:ea typeface="ＭＳ Ｐゴシック" charset="-128"/>
              </a:rPr>
              <a:t>, CROI 2011, Abs. 119</a:t>
            </a:r>
          </a:p>
        </p:txBody>
      </p:sp>
      <p:sp>
        <p:nvSpPr>
          <p:cNvPr id="175107" name="Rectangle 7"/>
          <p:cNvSpPr>
            <a:spLocks noChangeArrowheads="1"/>
          </p:cNvSpPr>
          <p:nvPr/>
        </p:nvSpPr>
        <p:spPr bwMode="auto">
          <a:xfrm>
            <a:off x="1182688" y="1189038"/>
            <a:ext cx="4605337" cy="4000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p>
            <a:pPr defTabSz="914400">
              <a:defRPr/>
            </a:pPr>
            <a:r>
              <a:rPr lang="fr-FR" altLang="ja-JP" sz="2000" dirty="0">
                <a:solidFill>
                  <a:srgbClr val="FFFF66"/>
                </a:solidFill>
                <a:latin typeface="+mn-lt"/>
              </a:rPr>
              <a:t>BOC = boceprevir -  TVR = </a:t>
            </a:r>
            <a:r>
              <a:rPr lang="fr-FR" altLang="ja-JP" sz="2000" dirty="0" err="1">
                <a:solidFill>
                  <a:srgbClr val="FFFF66"/>
                </a:solidFill>
                <a:latin typeface="+mn-lt"/>
              </a:rPr>
              <a:t>télaprévir</a:t>
            </a:r>
            <a:r>
              <a:rPr lang="fr-FR" altLang="ja-JP" sz="2000" dirty="0">
                <a:solidFill>
                  <a:srgbClr val="FFFF66"/>
                </a:solidFill>
                <a:latin typeface="+mn-lt"/>
              </a:rPr>
              <a:t> </a:t>
            </a:r>
            <a:endParaRPr lang="fr-FR" sz="2000" dirty="0">
              <a:solidFill>
                <a:srgbClr val="FFFF66"/>
              </a:solidFill>
              <a:latin typeface="+mn-lt"/>
            </a:endParaRPr>
          </a:p>
        </p:txBody>
      </p:sp>
      <p:sp>
        <p:nvSpPr>
          <p:cNvPr id="100355" name="ZoneTexte 1"/>
          <p:cNvSpPr txBox="1">
            <a:spLocks noChangeArrowheads="1"/>
          </p:cNvSpPr>
          <p:nvPr/>
        </p:nvSpPr>
        <p:spPr bwMode="auto">
          <a:xfrm>
            <a:off x="523875" y="5734050"/>
            <a:ext cx="7194550" cy="523875"/>
          </a:xfrm>
          <a:prstGeom prst="rect">
            <a:avLst/>
          </a:prstGeom>
          <a:noFill/>
          <a:ln w="9525">
            <a:noFill/>
            <a:miter lim="800000"/>
            <a:headEnd/>
            <a:tailEnd/>
          </a:ln>
        </p:spPr>
        <p:txBody>
          <a:bodyPr>
            <a:spAutoFit/>
          </a:bodyPr>
          <a:lstStyle/>
          <a:p>
            <a:pPr defTabSz="914400"/>
            <a:r>
              <a:rPr lang="fr-FR" sz="1400">
                <a:solidFill>
                  <a:srgbClr val="FFFFFF"/>
                </a:solidFill>
                <a:ea typeface="ＭＳ Ｐゴシック" charset="-128"/>
              </a:rPr>
              <a:t>A titre indicatif, TVR majore de 85 % les C</a:t>
            </a:r>
            <a:r>
              <a:rPr lang="fr-FR" sz="1400" baseline="-25000">
                <a:solidFill>
                  <a:srgbClr val="FFFFFF"/>
                </a:solidFill>
                <a:ea typeface="ＭＳ Ｐゴシック" charset="-128"/>
              </a:rPr>
              <a:t>min</a:t>
            </a:r>
            <a:r>
              <a:rPr lang="fr-FR" sz="1400">
                <a:solidFill>
                  <a:srgbClr val="FFFFFF"/>
                </a:solidFill>
                <a:ea typeface="ＭＳ Ｐゴシック" charset="-128"/>
              </a:rPr>
              <a:t> d’</a:t>
            </a:r>
            <a:r>
              <a:rPr lang="fr-FR" altLang="ja-JP" sz="1400">
                <a:solidFill>
                  <a:srgbClr val="FFFFFF"/>
                </a:solidFill>
                <a:ea typeface="ＭＳ Ｐゴシック" charset="-128"/>
              </a:rPr>
              <a:t>ATV </a:t>
            </a:r>
          </a:p>
          <a:p>
            <a:pPr defTabSz="914400"/>
            <a:r>
              <a:rPr lang="fr-FR" sz="1400">
                <a:solidFill>
                  <a:srgbClr val="FFFFFF"/>
                </a:solidFill>
                <a:ea typeface="ＭＳ Ｐゴシック" charset="-128"/>
              </a:rPr>
              <a:t>alors que DRV/r baisse de 35 % les C</a:t>
            </a:r>
            <a:r>
              <a:rPr lang="fr-FR" sz="1400" baseline="-25000">
                <a:solidFill>
                  <a:srgbClr val="FFFFFF"/>
                </a:solidFill>
                <a:ea typeface="ＭＳ Ｐゴシック" charset="-128"/>
              </a:rPr>
              <a:t>min</a:t>
            </a:r>
            <a:r>
              <a:rPr lang="fr-FR" sz="1400">
                <a:solidFill>
                  <a:srgbClr val="FFFFFF"/>
                </a:solidFill>
                <a:ea typeface="ＭＳ Ｐゴシック" charset="-128"/>
              </a:rPr>
              <a:t> de BOC et de 32 % les C</a:t>
            </a:r>
            <a:r>
              <a:rPr lang="fr-FR" sz="1400" baseline="-25000">
                <a:solidFill>
                  <a:srgbClr val="FFFFFF"/>
                </a:solidFill>
                <a:ea typeface="ＭＳ Ｐゴシック" charset="-128"/>
              </a:rPr>
              <a:t>min</a:t>
            </a:r>
            <a:r>
              <a:rPr lang="fr-FR" sz="1400">
                <a:solidFill>
                  <a:srgbClr val="FFFFFF"/>
                </a:solidFill>
                <a:ea typeface="ＭＳ Ｐゴシック" charset="-128"/>
              </a:rPr>
              <a:t> de TVR</a:t>
            </a:r>
          </a:p>
        </p:txBody>
      </p:sp>
      <p:sp>
        <p:nvSpPr>
          <p:cNvPr id="175109" name="Titre 66"/>
          <p:cNvSpPr>
            <a:spLocks noGrp="1"/>
          </p:cNvSpPr>
          <p:nvPr>
            <p:ph type="title" idx="4294967295"/>
          </p:nvPr>
        </p:nvSpPr>
        <p:spPr>
          <a:xfrm>
            <a:off x="388938" y="115888"/>
            <a:ext cx="9653587" cy="936625"/>
          </a:xfrm>
        </p:spPr>
        <p:txBody>
          <a:bodyPr/>
          <a:lstStyle/>
          <a:p>
            <a:pPr>
              <a:defRPr/>
            </a:pPr>
            <a:r>
              <a:rPr lang="fr-FR" dirty="0" smtClean="0">
                <a:ea typeface="ＭＳ Ｐゴシック" pitchFamily="34" charset="-128"/>
              </a:rPr>
              <a:t>Le casse tête des interactions entre inhibiteurs de protéase du VHC et du VIH…</a:t>
            </a:r>
          </a:p>
        </p:txBody>
      </p:sp>
      <p:grpSp>
        <p:nvGrpSpPr>
          <p:cNvPr id="100357" name="Groupe 67"/>
          <p:cNvGrpSpPr>
            <a:grpSpLocks/>
          </p:cNvGrpSpPr>
          <p:nvPr/>
        </p:nvGrpSpPr>
        <p:grpSpPr bwMode="auto">
          <a:xfrm>
            <a:off x="298450" y="1276350"/>
            <a:ext cx="9801225" cy="4365625"/>
            <a:chOff x="265113" y="1276350"/>
            <a:chExt cx="8712200" cy="4365844"/>
          </a:xfrm>
        </p:grpSpPr>
        <p:cxnSp>
          <p:nvCxnSpPr>
            <p:cNvPr id="100358" name="Connecteur droit 5"/>
            <p:cNvCxnSpPr>
              <a:cxnSpLocks noChangeShapeType="1"/>
            </p:cNvCxnSpPr>
            <p:nvPr/>
          </p:nvCxnSpPr>
          <p:spPr bwMode="auto">
            <a:xfrm flipV="1">
              <a:off x="838200" y="4543425"/>
              <a:ext cx="8107363" cy="9525"/>
            </a:xfrm>
            <a:prstGeom prst="line">
              <a:avLst/>
            </a:prstGeom>
            <a:noFill/>
            <a:ln w="38100">
              <a:solidFill>
                <a:schemeClr val="bg1"/>
              </a:solidFill>
              <a:round/>
              <a:headEnd/>
              <a:tailEnd/>
            </a:ln>
          </p:spPr>
        </p:cxnSp>
        <p:sp>
          <p:nvSpPr>
            <p:cNvPr id="100359" name="ZoneTexte 6"/>
            <p:cNvSpPr txBox="1">
              <a:spLocks noChangeArrowheads="1"/>
            </p:cNvSpPr>
            <p:nvPr/>
          </p:nvSpPr>
          <p:spPr bwMode="auto">
            <a:xfrm>
              <a:off x="1351970" y="4986338"/>
              <a:ext cx="2618950" cy="646331"/>
            </a:xfrm>
            <a:prstGeom prst="rect">
              <a:avLst/>
            </a:prstGeom>
            <a:noFill/>
            <a:ln w="9525">
              <a:noFill/>
              <a:miter lim="800000"/>
              <a:headEnd/>
              <a:tailEnd/>
            </a:ln>
          </p:spPr>
          <p:txBody>
            <a:bodyPr wrap="none">
              <a:spAutoFit/>
            </a:bodyPr>
            <a:lstStyle/>
            <a:p>
              <a:pPr algn="ctr" defTabSz="914400"/>
              <a:r>
                <a:rPr lang="fr-FR" sz="1800">
                  <a:solidFill>
                    <a:srgbClr val="FFFFFF"/>
                  </a:solidFill>
                  <a:ea typeface="ＭＳ Ｐゴシック" charset="-128"/>
                </a:rPr>
                <a:t>Effets du </a:t>
              </a:r>
              <a:r>
                <a:rPr lang="fr-FR" sz="1800">
                  <a:solidFill>
                    <a:srgbClr val="FF00FF"/>
                  </a:solidFill>
                  <a:ea typeface="ＭＳ Ｐゴシック" charset="-128"/>
                </a:rPr>
                <a:t>BOC</a:t>
              </a:r>
              <a:r>
                <a:rPr lang="fr-FR" sz="1800">
                  <a:solidFill>
                    <a:srgbClr val="FFFFFF"/>
                  </a:solidFill>
                  <a:ea typeface="ＭＳ Ｐゴシック" charset="-128"/>
                </a:rPr>
                <a:t> ou </a:t>
              </a:r>
              <a:r>
                <a:rPr lang="fr-FR" sz="1800">
                  <a:solidFill>
                    <a:srgbClr val="FFFF66"/>
                  </a:solidFill>
                  <a:ea typeface="ＭＳ Ｐゴシック" charset="-128"/>
                </a:rPr>
                <a:t>TVR</a:t>
              </a:r>
              <a:r>
                <a:rPr lang="fr-FR" sz="1800">
                  <a:solidFill>
                    <a:srgbClr val="FFFFFF"/>
                  </a:solidFill>
                  <a:ea typeface="ＭＳ Ｐゴシック" charset="-128"/>
                </a:rPr>
                <a:t> sur </a:t>
              </a:r>
            </a:p>
            <a:p>
              <a:pPr algn="ctr" defTabSz="914400"/>
              <a:r>
                <a:rPr lang="fr-FR" sz="1800">
                  <a:solidFill>
                    <a:srgbClr val="FFFFFF"/>
                  </a:solidFill>
                  <a:ea typeface="ＭＳ Ｐゴシック" charset="-128"/>
                </a:rPr>
                <a:t>les C</a:t>
              </a:r>
              <a:r>
                <a:rPr lang="fr-FR" sz="1800" baseline="-25000">
                  <a:solidFill>
                    <a:srgbClr val="FFFFFF"/>
                  </a:solidFill>
                  <a:ea typeface="ＭＳ Ｐゴシック" charset="-128"/>
                </a:rPr>
                <a:t>min</a:t>
              </a:r>
              <a:r>
                <a:rPr lang="fr-FR" sz="1800">
                  <a:solidFill>
                    <a:srgbClr val="FFFFFF"/>
                  </a:solidFill>
                  <a:ea typeface="ＭＳ Ｐゴシック" charset="-128"/>
                </a:rPr>
                <a:t> </a:t>
              </a:r>
              <a:r>
                <a:rPr lang="fr-FR" sz="1800" u="sng">
                  <a:solidFill>
                    <a:srgbClr val="FFFFFF"/>
                  </a:solidFill>
                  <a:ea typeface="ＭＳ Ｐゴシック" charset="-128"/>
                </a:rPr>
                <a:t>des IP/r associés</a:t>
              </a:r>
            </a:p>
          </p:txBody>
        </p:sp>
        <p:sp>
          <p:nvSpPr>
            <p:cNvPr id="100360" name="ZoneTexte 7"/>
            <p:cNvSpPr txBox="1">
              <a:spLocks noChangeArrowheads="1"/>
            </p:cNvSpPr>
            <p:nvPr/>
          </p:nvSpPr>
          <p:spPr bwMode="auto">
            <a:xfrm>
              <a:off x="5439259" y="4995863"/>
              <a:ext cx="2785093" cy="646331"/>
            </a:xfrm>
            <a:prstGeom prst="rect">
              <a:avLst/>
            </a:prstGeom>
            <a:noFill/>
            <a:ln w="9525">
              <a:noFill/>
              <a:miter lim="800000"/>
              <a:headEnd/>
              <a:tailEnd/>
            </a:ln>
          </p:spPr>
          <p:txBody>
            <a:bodyPr wrap="none">
              <a:spAutoFit/>
            </a:bodyPr>
            <a:lstStyle/>
            <a:p>
              <a:pPr algn="ctr" defTabSz="914400"/>
              <a:r>
                <a:rPr lang="fr-FR" sz="1800">
                  <a:solidFill>
                    <a:srgbClr val="FFFFFF"/>
                  </a:solidFill>
                  <a:ea typeface="ＭＳ Ｐゴシック" charset="-128"/>
                </a:rPr>
                <a:t>Effets des IP/r associés</a:t>
              </a:r>
            </a:p>
            <a:p>
              <a:pPr algn="ctr" defTabSz="914400"/>
              <a:r>
                <a:rPr lang="fr-FR" sz="1800">
                  <a:solidFill>
                    <a:srgbClr val="FFFFFF"/>
                  </a:solidFill>
                  <a:ea typeface="ＭＳ Ｐゴシック" charset="-128"/>
                </a:rPr>
                <a:t>sur les C</a:t>
              </a:r>
              <a:r>
                <a:rPr lang="fr-FR" sz="1800" baseline="-25000">
                  <a:solidFill>
                    <a:srgbClr val="FFFFFF"/>
                  </a:solidFill>
                  <a:ea typeface="ＭＳ Ｐゴシック" charset="-128"/>
                </a:rPr>
                <a:t>min</a:t>
              </a:r>
              <a:r>
                <a:rPr lang="fr-FR" sz="1800">
                  <a:solidFill>
                    <a:srgbClr val="FFFFFF"/>
                  </a:solidFill>
                  <a:ea typeface="ＭＳ Ｐゴシック" charset="-128"/>
                </a:rPr>
                <a:t> </a:t>
              </a:r>
              <a:r>
                <a:rPr lang="fr-FR" sz="1800" u="sng">
                  <a:solidFill>
                    <a:srgbClr val="FFFFFF"/>
                  </a:solidFill>
                  <a:ea typeface="ＭＳ Ｐゴシック" charset="-128"/>
                </a:rPr>
                <a:t>de  </a:t>
              </a:r>
              <a:r>
                <a:rPr lang="fr-FR" sz="1800" u="sng">
                  <a:solidFill>
                    <a:srgbClr val="FF00FF"/>
                  </a:solidFill>
                  <a:ea typeface="ＭＳ Ｐゴシック" charset="-128"/>
                </a:rPr>
                <a:t>BOC</a:t>
              </a:r>
              <a:r>
                <a:rPr lang="fr-FR" sz="1800" u="sng">
                  <a:solidFill>
                    <a:srgbClr val="FFFFFF"/>
                  </a:solidFill>
                  <a:ea typeface="ＭＳ Ｐゴシック" charset="-128"/>
                </a:rPr>
                <a:t> ou </a:t>
              </a:r>
              <a:r>
                <a:rPr lang="fr-FR" sz="1800" u="sng">
                  <a:solidFill>
                    <a:srgbClr val="FFFF66"/>
                  </a:solidFill>
                  <a:ea typeface="ＭＳ Ｐゴシック" charset="-128"/>
                </a:rPr>
                <a:t>TVR</a:t>
              </a:r>
            </a:p>
          </p:txBody>
        </p:sp>
        <p:cxnSp>
          <p:nvCxnSpPr>
            <p:cNvPr id="100361" name="Connecteur droit 8"/>
            <p:cNvCxnSpPr>
              <a:cxnSpLocks noChangeShapeType="1"/>
            </p:cNvCxnSpPr>
            <p:nvPr/>
          </p:nvCxnSpPr>
          <p:spPr bwMode="auto">
            <a:xfrm rot="5400000" flipH="1" flipV="1">
              <a:off x="-607219" y="3083719"/>
              <a:ext cx="2905125" cy="14288"/>
            </a:xfrm>
            <a:prstGeom prst="line">
              <a:avLst/>
            </a:prstGeom>
            <a:noFill/>
            <a:ln w="19050">
              <a:solidFill>
                <a:schemeClr val="bg1"/>
              </a:solidFill>
              <a:round/>
              <a:headEnd/>
              <a:tailEnd/>
            </a:ln>
          </p:spPr>
        </p:cxnSp>
        <p:cxnSp>
          <p:nvCxnSpPr>
            <p:cNvPr id="100362" name="Connecteur droit 9"/>
            <p:cNvCxnSpPr>
              <a:cxnSpLocks noChangeShapeType="1"/>
            </p:cNvCxnSpPr>
            <p:nvPr/>
          </p:nvCxnSpPr>
          <p:spPr bwMode="auto">
            <a:xfrm rot="5400000" flipH="1" flipV="1">
              <a:off x="942975" y="1276350"/>
              <a:ext cx="0" cy="0"/>
            </a:xfrm>
            <a:prstGeom prst="line">
              <a:avLst/>
            </a:prstGeom>
            <a:noFill/>
            <a:ln w="19050">
              <a:solidFill>
                <a:schemeClr val="bg1"/>
              </a:solidFill>
              <a:round/>
              <a:headEnd/>
              <a:tailEnd/>
            </a:ln>
          </p:spPr>
        </p:cxnSp>
        <p:cxnSp>
          <p:nvCxnSpPr>
            <p:cNvPr id="100363" name="Connecteur droit 11"/>
            <p:cNvCxnSpPr>
              <a:cxnSpLocks noChangeShapeType="1"/>
            </p:cNvCxnSpPr>
            <p:nvPr/>
          </p:nvCxnSpPr>
          <p:spPr bwMode="auto">
            <a:xfrm>
              <a:off x="770638" y="1638300"/>
              <a:ext cx="98425" cy="0"/>
            </a:xfrm>
            <a:prstGeom prst="line">
              <a:avLst/>
            </a:prstGeom>
            <a:noFill/>
            <a:ln w="28575">
              <a:solidFill>
                <a:schemeClr val="bg1"/>
              </a:solidFill>
              <a:round/>
              <a:headEnd/>
              <a:tailEnd/>
            </a:ln>
          </p:spPr>
        </p:cxnSp>
        <p:cxnSp>
          <p:nvCxnSpPr>
            <p:cNvPr id="100364" name="Connecteur droit 12"/>
            <p:cNvCxnSpPr>
              <a:cxnSpLocks noChangeShapeType="1"/>
            </p:cNvCxnSpPr>
            <p:nvPr/>
          </p:nvCxnSpPr>
          <p:spPr bwMode="auto">
            <a:xfrm>
              <a:off x="735013" y="2366963"/>
              <a:ext cx="98425" cy="0"/>
            </a:xfrm>
            <a:prstGeom prst="line">
              <a:avLst/>
            </a:prstGeom>
            <a:noFill/>
            <a:ln w="28575">
              <a:solidFill>
                <a:schemeClr val="bg1"/>
              </a:solidFill>
              <a:round/>
              <a:headEnd/>
              <a:tailEnd/>
            </a:ln>
          </p:spPr>
        </p:cxnSp>
        <p:cxnSp>
          <p:nvCxnSpPr>
            <p:cNvPr id="100365" name="Connecteur droit 13"/>
            <p:cNvCxnSpPr>
              <a:cxnSpLocks noChangeShapeType="1"/>
            </p:cNvCxnSpPr>
            <p:nvPr/>
          </p:nvCxnSpPr>
          <p:spPr bwMode="auto">
            <a:xfrm>
              <a:off x="735013" y="3090863"/>
              <a:ext cx="98425" cy="0"/>
            </a:xfrm>
            <a:prstGeom prst="line">
              <a:avLst/>
            </a:prstGeom>
            <a:noFill/>
            <a:ln w="28575">
              <a:solidFill>
                <a:schemeClr val="bg1"/>
              </a:solidFill>
              <a:round/>
              <a:headEnd/>
              <a:tailEnd/>
            </a:ln>
          </p:spPr>
        </p:cxnSp>
        <p:cxnSp>
          <p:nvCxnSpPr>
            <p:cNvPr id="100366" name="Connecteur droit 14"/>
            <p:cNvCxnSpPr>
              <a:cxnSpLocks noChangeShapeType="1"/>
            </p:cNvCxnSpPr>
            <p:nvPr/>
          </p:nvCxnSpPr>
          <p:spPr bwMode="auto">
            <a:xfrm>
              <a:off x="735013" y="3810000"/>
              <a:ext cx="98425" cy="0"/>
            </a:xfrm>
            <a:prstGeom prst="line">
              <a:avLst/>
            </a:prstGeom>
            <a:noFill/>
            <a:ln w="28575">
              <a:solidFill>
                <a:schemeClr val="bg1"/>
              </a:solidFill>
              <a:round/>
              <a:headEnd/>
              <a:tailEnd/>
            </a:ln>
          </p:spPr>
        </p:cxnSp>
        <p:sp>
          <p:nvSpPr>
            <p:cNvPr id="100367" name="ZoneTexte 16"/>
            <p:cNvSpPr txBox="1">
              <a:spLocks noChangeArrowheads="1"/>
            </p:cNvSpPr>
            <p:nvPr/>
          </p:nvSpPr>
          <p:spPr bwMode="auto">
            <a:xfrm>
              <a:off x="273050" y="1493838"/>
              <a:ext cx="429177" cy="307777"/>
            </a:xfrm>
            <a:prstGeom prst="rect">
              <a:avLst/>
            </a:prstGeom>
            <a:noFill/>
            <a:ln w="9525">
              <a:noFill/>
              <a:miter lim="800000"/>
              <a:headEnd/>
              <a:tailEnd/>
            </a:ln>
          </p:spPr>
          <p:txBody>
            <a:bodyPr wrap="none">
              <a:spAutoFit/>
            </a:bodyPr>
            <a:lstStyle/>
            <a:p>
              <a:pPr defTabSz="914400"/>
              <a:r>
                <a:rPr lang="fr-FR" sz="1400">
                  <a:solidFill>
                    <a:srgbClr val="FFFFFF"/>
                  </a:solidFill>
                  <a:ea typeface="ＭＳ Ｐゴシック" charset="-128"/>
                </a:rPr>
                <a:t>200</a:t>
              </a:r>
            </a:p>
          </p:txBody>
        </p:sp>
        <p:sp>
          <p:nvSpPr>
            <p:cNvPr id="100368" name="ZoneTexte 17"/>
            <p:cNvSpPr txBox="1">
              <a:spLocks noChangeArrowheads="1"/>
            </p:cNvSpPr>
            <p:nvPr/>
          </p:nvSpPr>
          <p:spPr bwMode="auto">
            <a:xfrm>
              <a:off x="265113" y="2179638"/>
              <a:ext cx="429177" cy="307777"/>
            </a:xfrm>
            <a:prstGeom prst="rect">
              <a:avLst/>
            </a:prstGeom>
            <a:noFill/>
            <a:ln w="9525">
              <a:noFill/>
              <a:miter lim="800000"/>
              <a:headEnd/>
              <a:tailEnd/>
            </a:ln>
          </p:spPr>
          <p:txBody>
            <a:bodyPr wrap="none">
              <a:spAutoFit/>
            </a:bodyPr>
            <a:lstStyle/>
            <a:p>
              <a:pPr defTabSz="914400"/>
              <a:r>
                <a:rPr lang="fr-FR" sz="1400">
                  <a:solidFill>
                    <a:srgbClr val="FFFFFF"/>
                  </a:solidFill>
                  <a:ea typeface="ＭＳ Ｐゴシック" charset="-128"/>
                </a:rPr>
                <a:t>150</a:t>
              </a:r>
            </a:p>
          </p:txBody>
        </p:sp>
        <p:sp>
          <p:nvSpPr>
            <p:cNvPr id="100369" name="ZoneTexte 18"/>
            <p:cNvSpPr txBox="1">
              <a:spLocks noChangeArrowheads="1"/>
            </p:cNvSpPr>
            <p:nvPr/>
          </p:nvSpPr>
          <p:spPr bwMode="auto">
            <a:xfrm>
              <a:off x="290513" y="2924175"/>
              <a:ext cx="429177" cy="307777"/>
            </a:xfrm>
            <a:prstGeom prst="rect">
              <a:avLst/>
            </a:prstGeom>
            <a:noFill/>
            <a:ln w="9525">
              <a:noFill/>
              <a:miter lim="800000"/>
              <a:headEnd/>
              <a:tailEnd/>
            </a:ln>
          </p:spPr>
          <p:txBody>
            <a:bodyPr wrap="none">
              <a:spAutoFit/>
            </a:bodyPr>
            <a:lstStyle/>
            <a:p>
              <a:pPr defTabSz="914400"/>
              <a:r>
                <a:rPr lang="fr-FR" sz="1400">
                  <a:solidFill>
                    <a:srgbClr val="FFFFFF"/>
                  </a:solidFill>
                  <a:ea typeface="ＭＳ Ｐゴシック" charset="-128"/>
                </a:rPr>
                <a:t>100</a:t>
              </a:r>
            </a:p>
          </p:txBody>
        </p:sp>
        <p:sp>
          <p:nvSpPr>
            <p:cNvPr id="100370" name="ZoneTexte 19"/>
            <p:cNvSpPr txBox="1">
              <a:spLocks noChangeArrowheads="1"/>
            </p:cNvSpPr>
            <p:nvPr/>
          </p:nvSpPr>
          <p:spPr bwMode="auto">
            <a:xfrm>
              <a:off x="346075" y="3652838"/>
              <a:ext cx="340834" cy="307777"/>
            </a:xfrm>
            <a:prstGeom prst="rect">
              <a:avLst/>
            </a:prstGeom>
            <a:noFill/>
            <a:ln w="9525">
              <a:noFill/>
              <a:miter lim="800000"/>
              <a:headEnd/>
              <a:tailEnd/>
            </a:ln>
          </p:spPr>
          <p:txBody>
            <a:bodyPr wrap="none">
              <a:spAutoFit/>
            </a:bodyPr>
            <a:lstStyle/>
            <a:p>
              <a:pPr defTabSz="914400"/>
              <a:r>
                <a:rPr lang="fr-FR" sz="1400">
                  <a:solidFill>
                    <a:srgbClr val="FFFFFF"/>
                  </a:solidFill>
                  <a:ea typeface="ＭＳ Ｐゴシック" charset="-128"/>
                </a:rPr>
                <a:t>50</a:t>
              </a:r>
            </a:p>
          </p:txBody>
        </p:sp>
        <p:cxnSp>
          <p:nvCxnSpPr>
            <p:cNvPr id="100371" name="Connecteur droit avec flèche 60"/>
            <p:cNvCxnSpPr>
              <a:cxnSpLocks noChangeShapeType="1"/>
            </p:cNvCxnSpPr>
            <p:nvPr/>
          </p:nvCxnSpPr>
          <p:spPr bwMode="auto">
            <a:xfrm rot="10800000">
              <a:off x="4773613" y="5205413"/>
              <a:ext cx="422275" cy="1587"/>
            </a:xfrm>
            <a:prstGeom prst="straightConnector1">
              <a:avLst/>
            </a:prstGeom>
            <a:noFill/>
            <a:ln w="38100">
              <a:solidFill>
                <a:schemeClr val="bg1"/>
              </a:solidFill>
              <a:round/>
              <a:headEnd/>
              <a:tailEnd type="triangle" w="med" len="med"/>
            </a:ln>
          </p:spPr>
        </p:cxnSp>
        <p:cxnSp>
          <p:nvCxnSpPr>
            <p:cNvPr id="100372" name="Connecteur droit avec flèche 61"/>
            <p:cNvCxnSpPr>
              <a:cxnSpLocks noChangeShapeType="1"/>
            </p:cNvCxnSpPr>
            <p:nvPr/>
          </p:nvCxnSpPr>
          <p:spPr bwMode="auto">
            <a:xfrm flipV="1">
              <a:off x="8391525" y="5203825"/>
              <a:ext cx="439738" cy="3175"/>
            </a:xfrm>
            <a:prstGeom prst="straightConnector1">
              <a:avLst/>
            </a:prstGeom>
            <a:noFill/>
            <a:ln w="38100">
              <a:solidFill>
                <a:schemeClr val="bg1"/>
              </a:solidFill>
              <a:round/>
              <a:headEnd/>
              <a:tailEnd type="triangle" w="med" len="med"/>
            </a:ln>
          </p:spPr>
        </p:cxnSp>
        <p:cxnSp>
          <p:nvCxnSpPr>
            <p:cNvPr id="100373" name="Connecteur droit avec flèche 62"/>
            <p:cNvCxnSpPr>
              <a:cxnSpLocks noChangeShapeType="1"/>
            </p:cNvCxnSpPr>
            <p:nvPr/>
          </p:nvCxnSpPr>
          <p:spPr bwMode="auto">
            <a:xfrm rot="10800000">
              <a:off x="752475" y="5205413"/>
              <a:ext cx="423863" cy="1587"/>
            </a:xfrm>
            <a:prstGeom prst="straightConnector1">
              <a:avLst/>
            </a:prstGeom>
            <a:noFill/>
            <a:ln w="38100">
              <a:solidFill>
                <a:schemeClr val="bg1"/>
              </a:solidFill>
              <a:round/>
              <a:headEnd/>
              <a:tailEnd type="triangle" w="med" len="med"/>
            </a:ln>
          </p:spPr>
        </p:cxnSp>
        <p:cxnSp>
          <p:nvCxnSpPr>
            <p:cNvPr id="100374" name="Connecteur droit avec flèche 63"/>
            <p:cNvCxnSpPr>
              <a:cxnSpLocks noChangeShapeType="1"/>
            </p:cNvCxnSpPr>
            <p:nvPr/>
          </p:nvCxnSpPr>
          <p:spPr bwMode="auto">
            <a:xfrm flipV="1">
              <a:off x="4202113" y="5203825"/>
              <a:ext cx="439737" cy="3175"/>
            </a:xfrm>
            <a:prstGeom prst="straightConnector1">
              <a:avLst/>
            </a:prstGeom>
            <a:noFill/>
            <a:ln w="38100">
              <a:solidFill>
                <a:schemeClr val="bg1"/>
              </a:solidFill>
              <a:round/>
              <a:headEnd/>
              <a:tailEnd type="triangle" w="med" len="med"/>
            </a:ln>
          </p:spPr>
        </p:cxnSp>
        <p:sp>
          <p:nvSpPr>
            <p:cNvPr id="100375" name="Rectangle 65"/>
            <p:cNvSpPr>
              <a:spLocks noChangeArrowheads="1"/>
            </p:cNvSpPr>
            <p:nvPr/>
          </p:nvSpPr>
          <p:spPr bwMode="auto">
            <a:xfrm>
              <a:off x="1906588" y="1933575"/>
              <a:ext cx="236537" cy="2600325"/>
            </a:xfrm>
            <a:prstGeom prst="rect">
              <a:avLst/>
            </a:prstGeom>
            <a:solidFill>
              <a:srgbClr val="FFFF00"/>
            </a:solidFill>
            <a:ln w="9525">
              <a:solidFill>
                <a:srgbClr val="FFFF00"/>
              </a:solidFill>
              <a:round/>
              <a:headEnd/>
              <a:tailEnd/>
            </a:ln>
          </p:spPr>
          <p:txBody>
            <a:bodyPr/>
            <a:lstStyle/>
            <a:p>
              <a:pPr defTabSz="914400"/>
              <a:endParaRPr lang="fr-FR" sz="1800">
                <a:solidFill>
                  <a:srgbClr val="FFFFFF"/>
                </a:solidFill>
              </a:endParaRPr>
            </a:p>
          </p:txBody>
        </p:sp>
        <p:sp>
          <p:nvSpPr>
            <p:cNvPr id="100376" name="ZoneTexte 66"/>
            <p:cNvSpPr txBox="1">
              <a:spLocks noChangeArrowheads="1"/>
            </p:cNvSpPr>
            <p:nvPr/>
          </p:nvSpPr>
          <p:spPr bwMode="auto">
            <a:xfrm>
              <a:off x="1751013" y="1624013"/>
              <a:ext cx="550293" cy="276999"/>
            </a:xfrm>
            <a:prstGeom prst="rect">
              <a:avLst/>
            </a:prstGeom>
            <a:noFill/>
            <a:ln w="9525">
              <a:noFill/>
              <a:miter lim="800000"/>
              <a:headEnd/>
              <a:tailEnd/>
            </a:ln>
          </p:spPr>
          <p:txBody>
            <a:bodyPr wrap="none">
              <a:spAutoFit/>
            </a:bodyPr>
            <a:lstStyle/>
            <a:p>
              <a:pPr defTabSz="914400"/>
              <a:r>
                <a:rPr lang="fr-FR" sz="1200">
                  <a:solidFill>
                    <a:srgbClr val="FFFF00"/>
                  </a:solidFill>
                  <a:ea typeface="ＭＳ Ｐゴシック" charset="-128"/>
                </a:rPr>
                <a:t>185 %</a:t>
              </a:r>
            </a:p>
          </p:txBody>
        </p:sp>
        <p:sp>
          <p:nvSpPr>
            <p:cNvPr id="100377" name="Rectangle 71"/>
            <p:cNvSpPr>
              <a:spLocks noChangeArrowheads="1"/>
            </p:cNvSpPr>
            <p:nvPr/>
          </p:nvSpPr>
          <p:spPr bwMode="auto">
            <a:xfrm>
              <a:off x="2754313" y="3652838"/>
              <a:ext cx="236537" cy="871537"/>
            </a:xfrm>
            <a:prstGeom prst="rect">
              <a:avLst/>
            </a:prstGeom>
            <a:solidFill>
              <a:srgbClr val="FFFF00"/>
            </a:solidFill>
            <a:ln w="9525">
              <a:solidFill>
                <a:srgbClr val="FFFF00"/>
              </a:solidFill>
              <a:round/>
              <a:headEnd/>
              <a:tailEnd/>
            </a:ln>
          </p:spPr>
          <p:txBody>
            <a:bodyPr/>
            <a:lstStyle/>
            <a:p>
              <a:pPr defTabSz="914400"/>
              <a:endParaRPr lang="fr-FR" sz="1800">
                <a:solidFill>
                  <a:srgbClr val="FFFFFF"/>
                </a:solidFill>
              </a:endParaRPr>
            </a:p>
          </p:txBody>
        </p:sp>
        <p:sp>
          <p:nvSpPr>
            <p:cNvPr id="100378" name="ZoneTexte 73"/>
            <p:cNvSpPr txBox="1">
              <a:spLocks noChangeArrowheads="1"/>
            </p:cNvSpPr>
            <p:nvPr/>
          </p:nvSpPr>
          <p:spPr bwMode="auto">
            <a:xfrm>
              <a:off x="2620963" y="3335338"/>
              <a:ext cx="474774" cy="276999"/>
            </a:xfrm>
            <a:prstGeom prst="rect">
              <a:avLst/>
            </a:prstGeom>
            <a:noFill/>
            <a:ln w="9525">
              <a:noFill/>
              <a:miter lim="800000"/>
              <a:headEnd/>
              <a:tailEnd/>
            </a:ln>
          </p:spPr>
          <p:txBody>
            <a:bodyPr wrap="none">
              <a:spAutoFit/>
            </a:bodyPr>
            <a:lstStyle/>
            <a:p>
              <a:pPr defTabSz="914400"/>
              <a:r>
                <a:rPr lang="fr-FR" sz="1200">
                  <a:solidFill>
                    <a:srgbClr val="FFFF00"/>
                  </a:solidFill>
                  <a:ea typeface="ＭＳ Ｐゴシック" charset="-128"/>
                </a:rPr>
                <a:t>58 %</a:t>
              </a:r>
            </a:p>
          </p:txBody>
        </p:sp>
        <p:sp>
          <p:nvSpPr>
            <p:cNvPr id="100379" name="Rectangle 77"/>
            <p:cNvSpPr>
              <a:spLocks noChangeArrowheads="1"/>
            </p:cNvSpPr>
            <p:nvPr/>
          </p:nvSpPr>
          <p:spPr bwMode="auto">
            <a:xfrm>
              <a:off x="1046163" y="3810000"/>
              <a:ext cx="236537" cy="714375"/>
            </a:xfrm>
            <a:prstGeom prst="rect">
              <a:avLst/>
            </a:prstGeom>
            <a:solidFill>
              <a:srgbClr val="FFFF00"/>
            </a:solidFill>
            <a:ln w="9525">
              <a:solidFill>
                <a:srgbClr val="FFFF00"/>
              </a:solidFill>
              <a:round/>
              <a:headEnd/>
              <a:tailEnd/>
            </a:ln>
          </p:spPr>
          <p:txBody>
            <a:bodyPr/>
            <a:lstStyle/>
            <a:p>
              <a:pPr defTabSz="914400"/>
              <a:endParaRPr lang="fr-FR" sz="1800">
                <a:solidFill>
                  <a:srgbClr val="FFFFFF"/>
                </a:solidFill>
              </a:endParaRPr>
            </a:p>
          </p:txBody>
        </p:sp>
        <p:sp>
          <p:nvSpPr>
            <p:cNvPr id="100380" name="ZoneTexte 79"/>
            <p:cNvSpPr txBox="1">
              <a:spLocks noChangeArrowheads="1"/>
            </p:cNvSpPr>
            <p:nvPr/>
          </p:nvSpPr>
          <p:spPr bwMode="auto">
            <a:xfrm>
              <a:off x="920750" y="3478213"/>
              <a:ext cx="474774" cy="276999"/>
            </a:xfrm>
            <a:prstGeom prst="rect">
              <a:avLst/>
            </a:prstGeom>
            <a:noFill/>
            <a:ln w="9525">
              <a:noFill/>
              <a:miter lim="800000"/>
              <a:headEnd/>
              <a:tailEnd/>
            </a:ln>
          </p:spPr>
          <p:txBody>
            <a:bodyPr wrap="none">
              <a:spAutoFit/>
            </a:bodyPr>
            <a:lstStyle/>
            <a:p>
              <a:pPr defTabSz="914400"/>
              <a:r>
                <a:rPr lang="fr-FR" sz="1200">
                  <a:solidFill>
                    <a:srgbClr val="FFFF00"/>
                  </a:solidFill>
                  <a:ea typeface="ＭＳ Ｐゴシック" charset="-128"/>
                </a:rPr>
                <a:t>44 %</a:t>
              </a:r>
            </a:p>
          </p:txBody>
        </p:sp>
        <p:sp>
          <p:nvSpPr>
            <p:cNvPr id="100381" name="Rectangle 82"/>
            <p:cNvSpPr>
              <a:spLocks noChangeArrowheads="1"/>
            </p:cNvSpPr>
            <p:nvPr/>
          </p:nvSpPr>
          <p:spPr bwMode="auto">
            <a:xfrm>
              <a:off x="3625850" y="2924175"/>
              <a:ext cx="236538" cy="1609725"/>
            </a:xfrm>
            <a:prstGeom prst="rect">
              <a:avLst/>
            </a:prstGeom>
            <a:solidFill>
              <a:srgbClr val="FFFF00"/>
            </a:solidFill>
            <a:ln w="9525">
              <a:solidFill>
                <a:srgbClr val="FFFF00"/>
              </a:solidFill>
              <a:round/>
              <a:headEnd/>
              <a:tailEnd/>
            </a:ln>
          </p:spPr>
          <p:txBody>
            <a:bodyPr/>
            <a:lstStyle/>
            <a:p>
              <a:pPr defTabSz="914400"/>
              <a:endParaRPr lang="fr-FR" sz="1800">
                <a:solidFill>
                  <a:srgbClr val="FFFFFF"/>
                </a:solidFill>
              </a:endParaRPr>
            </a:p>
          </p:txBody>
        </p:sp>
        <p:sp>
          <p:nvSpPr>
            <p:cNvPr id="100382" name="ZoneTexte 83"/>
            <p:cNvSpPr txBox="1">
              <a:spLocks noChangeArrowheads="1"/>
            </p:cNvSpPr>
            <p:nvPr/>
          </p:nvSpPr>
          <p:spPr bwMode="auto">
            <a:xfrm>
              <a:off x="3471863" y="2619375"/>
              <a:ext cx="540148" cy="276999"/>
            </a:xfrm>
            <a:prstGeom prst="rect">
              <a:avLst/>
            </a:prstGeom>
            <a:noFill/>
            <a:ln w="9525">
              <a:noFill/>
              <a:miter lim="800000"/>
              <a:headEnd/>
              <a:tailEnd/>
            </a:ln>
          </p:spPr>
          <p:txBody>
            <a:bodyPr wrap="none">
              <a:spAutoFit/>
            </a:bodyPr>
            <a:lstStyle/>
            <a:p>
              <a:pPr defTabSz="914400"/>
              <a:r>
                <a:rPr lang="fr-FR" sz="1200">
                  <a:solidFill>
                    <a:srgbClr val="FFFF00"/>
                  </a:solidFill>
                  <a:ea typeface="ＭＳ Ｐゴシック" charset="-128"/>
                </a:rPr>
                <a:t>114 %</a:t>
              </a:r>
            </a:p>
          </p:txBody>
        </p:sp>
        <p:sp>
          <p:nvSpPr>
            <p:cNvPr id="100383" name="Rectangle 88"/>
            <p:cNvSpPr>
              <a:spLocks noChangeArrowheads="1"/>
            </p:cNvSpPr>
            <p:nvPr/>
          </p:nvSpPr>
          <p:spPr bwMode="auto">
            <a:xfrm>
              <a:off x="5789613" y="3232150"/>
              <a:ext cx="236537" cy="1303338"/>
            </a:xfrm>
            <a:prstGeom prst="rect">
              <a:avLst/>
            </a:prstGeom>
            <a:solidFill>
              <a:srgbClr val="FFFF00"/>
            </a:solidFill>
            <a:ln w="9525">
              <a:solidFill>
                <a:srgbClr val="FFFF00"/>
              </a:solidFill>
              <a:round/>
              <a:headEnd/>
              <a:tailEnd/>
            </a:ln>
          </p:spPr>
          <p:txBody>
            <a:bodyPr/>
            <a:lstStyle/>
            <a:p>
              <a:pPr defTabSz="914400"/>
              <a:endParaRPr lang="fr-FR" sz="1800">
                <a:solidFill>
                  <a:srgbClr val="FFFFFF"/>
                </a:solidFill>
              </a:endParaRPr>
            </a:p>
          </p:txBody>
        </p:sp>
        <p:sp>
          <p:nvSpPr>
            <p:cNvPr id="100384" name="Rectangle 95"/>
            <p:cNvSpPr>
              <a:spLocks noChangeArrowheads="1"/>
            </p:cNvSpPr>
            <p:nvPr/>
          </p:nvSpPr>
          <p:spPr bwMode="auto">
            <a:xfrm>
              <a:off x="6627813" y="3548063"/>
              <a:ext cx="236537" cy="976312"/>
            </a:xfrm>
            <a:prstGeom prst="rect">
              <a:avLst/>
            </a:prstGeom>
            <a:solidFill>
              <a:srgbClr val="FFFF00"/>
            </a:solidFill>
            <a:ln w="9525">
              <a:solidFill>
                <a:srgbClr val="FFFF00"/>
              </a:solidFill>
              <a:round/>
              <a:headEnd/>
              <a:tailEnd/>
            </a:ln>
          </p:spPr>
          <p:txBody>
            <a:bodyPr/>
            <a:lstStyle/>
            <a:p>
              <a:pPr defTabSz="914400"/>
              <a:endParaRPr lang="fr-FR" sz="1800">
                <a:solidFill>
                  <a:srgbClr val="FFFFFF"/>
                </a:solidFill>
              </a:endParaRPr>
            </a:p>
          </p:txBody>
        </p:sp>
        <p:sp>
          <p:nvSpPr>
            <p:cNvPr id="100385" name="ZoneTexte 97"/>
            <p:cNvSpPr txBox="1">
              <a:spLocks noChangeArrowheads="1"/>
            </p:cNvSpPr>
            <p:nvPr/>
          </p:nvSpPr>
          <p:spPr bwMode="auto">
            <a:xfrm>
              <a:off x="6469063" y="3227388"/>
              <a:ext cx="474774" cy="276999"/>
            </a:xfrm>
            <a:prstGeom prst="rect">
              <a:avLst/>
            </a:prstGeom>
            <a:noFill/>
            <a:ln w="9525">
              <a:noFill/>
              <a:miter lim="800000"/>
              <a:headEnd/>
              <a:tailEnd/>
            </a:ln>
          </p:spPr>
          <p:txBody>
            <a:bodyPr wrap="none">
              <a:spAutoFit/>
            </a:bodyPr>
            <a:lstStyle/>
            <a:p>
              <a:pPr defTabSz="914400"/>
              <a:r>
                <a:rPr lang="fr-FR" sz="1200">
                  <a:solidFill>
                    <a:srgbClr val="FFFF00"/>
                  </a:solidFill>
                  <a:ea typeface="ＭＳ Ｐゴシック" charset="-128"/>
                </a:rPr>
                <a:t>68 %</a:t>
              </a:r>
            </a:p>
          </p:txBody>
        </p:sp>
        <p:sp>
          <p:nvSpPr>
            <p:cNvPr id="100386" name="Rectangle 101"/>
            <p:cNvSpPr>
              <a:spLocks noChangeArrowheads="1"/>
            </p:cNvSpPr>
            <p:nvPr/>
          </p:nvSpPr>
          <p:spPr bwMode="auto">
            <a:xfrm>
              <a:off x="4914900" y="3470275"/>
              <a:ext cx="236538" cy="1063625"/>
            </a:xfrm>
            <a:prstGeom prst="rect">
              <a:avLst/>
            </a:prstGeom>
            <a:solidFill>
              <a:srgbClr val="FFFF00"/>
            </a:solidFill>
            <a:ln w="9525">
              <a:solidFill>
                <a:srgbClr val="FFFF00"/>
              </a:solidFill>
              <a:round/>
              <a:headEnd/>
              <a:tailEnd/>
            </a:ln>
          </p:spPr>
          <p:txBody>
            <a:bodyPr/>
            <a:lstStyle/>
            <a:p>
              <a:pPr defTabSz="914400"/>
              <a:endParaRPr lang="fr-FR" sz="1800">
                <a:solidFill>
                  <a:srgbClr val="FFFFFF"/>
                </a:solidFill>
              </a:endParaRPr>
            </a:p>
          </p:txBody>
        </p:sp>
        <p:sp>
          <p:nvSpPr>
            <p:cNvPr id="100387" name="ZoneTexte 103"/>
            <p:cNvSpPr txBox="1">
              <a:spLocks noChangeArrowheads="1"/>
            </p:cNvSpPr>
            <p:nvPr/>
          </p:nvSpPr>
          <p:spPr bwMode="auto">
            <a:xfrm>
              <a:off x="4806950" y="3148013"/>
              <a:ext cx="474774" cy="276999"/>
            </a:xfrm>
            <a:prstGeom prst="rect">
              <a:avLst/>
            </a:prstGeom>
            <a:noFill/>
            <a:ln w="9525">
              <a:noFill/>
              <a:miter lim="800000"/>
              <a:headEnd/>
              <a:tailEnd/>
            </a:ln>
          </p:spPr>
          <p:txBody>
            <a:bodyPr wrap="none">
              <a:spAutoFit/>
            </a:bodyPr>
            <a:lstStyle/>
            <a:p>
              <a:pPr defTabSz="914400"/>
              <a:r>
                <a:rPr lang="fr-FR" sz="1200">
                  <a:solidFill>
                    <a:srgbClr val="FFFF00"/>
                  </a:solidFill>
                  <a:ea typeface="ＭＳ Ｐゴシック" charset="-128"/>
                </a:rPr>
                <a:t>70 %</a:t>
              </a:r>
            </a:p>
          </p:txBody>
        </p:sp>
        <p:sp>
          <p:nvSpPr>
            <p:cNvPr id="100388" name="Rectangle 107"/>
            <p:cNvSpPr>
              <a:spLocks noChangeArrowheads="1"/>
            </p:cNvSpPr>
            <p:nvPr/>
          </p:nvSpPr>
          <p:spPr bwMode="auto">
            <a:xfrm>
              <a:off x="7497763" y="3803650"/>
              <a:ext cx="236537" cy="714375"/>
            </a:xfrm>
            <a:prstGeom prst="rect">
              <a:avLst/>
            </a:prstGeom>
            <a:solidFill>
              <a:srgbClr val="FFFF00"/>
            </a:solidFill>
            <a:ln w="9525">
              <a:solidFill>
                <a:srgbClr val="FFFF00"/>
              </a:solidFill>
              <a:round/>
              <a:headEnd/>
              <a:tailEnd/>
            </a:ln>
          </p:spPr>
          <p:txBody>
            <a:bodyPr/>
            <a:lstStyle/>
            <a:p>
              <a:pPr defTabSz="914400"/>
              <a:endParaRPr lang="fr-FR" sz="1800">
                <a:solidFill>
                  <a:srgbClr val="FFFFFF"/>
                </a:solidFill>
              </a:endParaRPr>
            </a:p>
          </p:txBody>
        </p:sp>
        <p:sp>
          <p:nvSpPr>
            <p:cNvPr id="100389" name="ZoneTexte 109"/>
            <p:cNvSpPr txBox="1">
              <a:spLocks noChangeArrowheads="1"/>
            </p:cNvSpPr>
            <p:nvPr/>
          </p:nvSpPr>
          <p:spPr bwMode="auto">
            <a:xfrm>
              <a:off x="7270750" y="3509963"/>
              <a:ext cx="474774" cy="276999"/>
            </a:xfrm>
            <a:prstGeom prst="rect">
              <a:avLst/>
            </a:prstGeom>
            <a:noFill/>
            <a:ln w="9525">
              <a:noFill/>
              <a:miter lim="800000"/>
              <a:headEnd/>
              <a:tailEnd/>
            </a:ln>
          </p:spPr>
          <p:txBody>
            <a:bodyPr wrap="none">
              <a:spAutoFit/>
            </a:bodyPr>
            <a:lstStyle/>
            <a:p>
              <a:pPr defTabSz="914400"/>
              <a:r>
                <a:rPr lang="fr-FR" sz="1200">
                  <a:solidFill>
                    <a:srgbClr val="FFFF00"/>
                  </a:solidFill>
                  <a:ea typeface="ＭＳ Ｐゴシック" charset="-128"/>
                </a:rPr>
                <a:t>48 %</a:t>
              </a:r>
            </a:p>
          </p:txBody>
        </p:sp>
        <p:sp>
          <p:nvSpPr>
            <p:cNvPr id="100390" name="Rectangle 76"/>
            <p:cNvSpPr>
              <a:spLocks noChangeArrowheads="1"/>
            </p:cNvSpPr>
            <p:nvPr/>
          </p:nvSpPr>
          <p:spPr bwMode="auto">
            <a:xfrm>
              <a:off x="1763713" y="4572000"/>
              <a:ext cx="730286" cy="369332"/>
            </a:xfrm>
            <a:prstGeom prst="rect">
              <a:avLst/>
            </a:prstGeom>
            <a:noFill/>
            <a:ln w="9525">
              <a:noFill/>
              <a:miter lim="800000"/>
              <a:headEnd/>
              <a:tailEnd/>
            </a:ln>
          </p:spPr>
          <p:txBody>
            <a:bodyPr wrap="none">
              <a:spAutoFit/>
            </a:bodyPr>
            <a:lstStyle/>
            <a:p>
              <a:pPr defTabSz="914400"/>
              <a:r>
                <a:rPr lang="fr-FR" sz="1800">
                  <a:solidFill>
                    <a:srgbClr val="FFFFFF"/>
                  </a:solidFill>
                  <a:sym typeface="Symbol" pitchFamily="18" charset="2"/>
                </a:rPr>
                <a:t>ATV/r </a:t>
              </a:r>
              <a:endParaRPr lang="fr-FR" sz="1800">
                <a:solidFill>
                  <a:srgbClr val="FFFFFF"/>
                </a:solidFill>
              </a:endParaRPr>
            </a:p>
          </p:txBody>
        </p:sp>
        <p:sp>
          <p:nvSpPr>
            <p:cNvPr id="100391" name="Rectangle 77"/>
            <p:cNvSpPr>
              <a:spLocks noChangeArrowheads="1"/>
            </p:cNvSpPr>
            <p:nvPr/>
          </p:nvSpPr>
          <p:spPr bwMode="auto">
            <a:xfrm>
              <a:off x="2600325" y="4572000"/>
              <a:ext cx="775996" cy="369332"/>
            </a:xfrm>
            <a:prstGeom prst="rect">
              <a:avLst/>
            </a:prstGeom>
            <a:noFill/>
            <a:ln w="9525">
              <a:noFill/>
              <a:miter lim="800000"/>
              <a:headEnd/>
              <a:tailEnd/>
            </a:ln>
          </p:spPr>
          <p:txBody>
            <a:bodyPr wrap="none">
              <a:spAutoFit/>
            </a:bodyPr>
            <a:lstStyle/>
            <a:p>
              <a:pPr defTabSz="914400"/>
              <a:r>
                <a:rPr lang="fr-FR" sz="1800">
                  <a:solidFill>
                    <a:srgbClr val="FFFFFF"/>
                  </a:solidFill>
                  <a:sym typeface="Symbol" pitchFamily="18" charset="2"/>
                </a:rPr>
                <a:t>DRV/r </a:t>
              </a:r>
              <a:endParaRPr lang="fr-FR" sz="1800">
                <a:solidFill>
                  <a:srgbClr val="FFFFFF"/>
                </a:solidFill>
              </a:endParaRPr>
            </a:p>
          </p:txBody>
        </p:sp>
        <p:sp>
          <p:nvSpPr>
            <p:cNvPr id="100392" name="Rectangle 78"/>
            <p:cNvSpPr>
              <a:spLocks noChangeArrowheads="1"/>
            </p:cNvSpPr>
            <p:nvPr/>
          </p:nvSpPr>
          <p:spPr bwMode="auto">
            <a:xfrm>
              <a:off x="742950" y="4572000"/>
              <a:ext cx="756902" cy="369332"/>
            </a:xfrm>
            <a:prstGeom prst="rect">
              <a:avLst/>
            </a:prstGeom>
            <a:noFill/>
            <a:ln w="9525">
              <a:noFill/>
              <a:miter lim="800000"/>
              <a:headEnd/>
              <a:tailEnd/>
            </a:ln>
          </p:spPr>
          <p:txBody>
            <a:bodyPr wrap="none">
              <a:spAutoFit/>
            </a:bodyPr>
            <a:lstStyle/>
            <a:p>
              <a:pPr defTabSz="914400"/>
              <a:r>
                <a:rPr lang="fr-FR" sz="1800">
                  <a:solidFill>
                    <a:srgbClr val="FFFFFF"/>
                  </a:solidFill>
                  <a:sym typeface="Symbol" pitchFamily="18" charset="2"/>
                </a:rPr>
                <a:t>APV/r </a:t>
              </a:r>
              <a:endParaRPr lang="fr-FR" sz="1800">
                <a:solidFill>
                  <a:srgbClr val="FFFFFF"/>
                </a:solidFill>
              </a:endParaRPr>
            </a:p>
          </p:txBody>
        </p:sp>
        <p:sp>
          <p:nvSpPr>
            <p:cNvPr id="100393" name="Rectangle 79"/>
            <p:cNvSpPr>
              <a:spLocks noChangeArrowheads="1"/>
            </p:cNvSpPr>
            <p:nvPr/>
          </p:nvSpPr>
          <p:spPr bwMode="auto">
            <a:xfrm>
              <a:off x="3490913" y="4572000"/>
              <a:ext cx="734104" cy="369332"/>
            </a:xfrm>
            <a:prstGeom prst="rect">
              <a:avLst/>
            </a:prstGeom>
            <a:noFill/>
            <a:ln w="9525">
              <a:noFill/>
              <a:miter lim="800000"/>
              <a:headEnd/>
              <a:tailEnd/>
            </a:ln>
          </p:spPr>
          <p:txBody>
            <a:bodyPr wrap="none">
              <a:spAutoFit/>
            </a:bodyPr>
            <a:lstStyle/>
            <a:p>
              <a:pPr defTabSz="914400"/>
              <a:r>
                <a:rPr lang="fr-FR" sz="1800">
                  <a:solidFill>
                    <a:srgbClr val="FFFFFF"/>
                  </a:solidFill>
                  <a:sym typeface="Symbol" pitchFamily="18" charset="2"/>
                </a:rPr>
                <a:t>LPV/r </a:t>
              </a:r>
              <a:endParaRPr lang="fr-FR" sz="1800">
                <a:solidFill>
                  <a:srgbClr val="FFFFFF"/>
                </a:solidFill>
              </a:endParaRPr>
            </a:p>
          </p:txBody>
        </p:sp>
        <p:sp>
          <p:nvSpPr>
            <p:cNvPr id="100394" name="Rectangle 80"/>
            <p:cNvSpPr>
              <a:spLocks noChangeArrowheads="1"/>
            </p:cNvSpPr>
            <p:nvPr/>
          </p:nvSpPr>
          <p:spPr bwMode="auto">
            <a:xfrm>
              <a:off x="4649788" y="4572000"/>
              <a:ext cx="756902" cy="369332"/>
            </a:xfrm>
            <a:prstGeom prst="rect">
              <a:avLst/>
            </a:prstGeom>
            <a:noFill/>
            <a:ln w="9525">
              <a:noFill/>
              <a:miter lim="800000"/>
              <a:headEnd/>
              <a:tailEnd/>
            </a:ln>
          </p:spPr>
          <p:txBody>
            <a:bodyPr wrap="none">
              <a:spAutoFit/>
            </a:bodyPr>
            <a:lstStyle/>
            <a:p>
              <a:pPr defTabSz="914400"/>
              <a:r>
                <a:rPr lang="fr-FR" sz="1800">
                  <a:solidFill>
                    <a:srgbClr val="FFFFFF"/>
                  </a:solidFill>
                  <a:sym typeface="Symbol" pitchFamily="18" charset="2"/>
                </a:rPr>
                <a:t>APV/r </a:t>
              </a:r>
              <a:endParaRPr lang="fr-FR" sz="1800">
                <a:solidFill>
                  <a:srgbClr val="FFFFFF"/>
                </a:solidFill>
              </a:endParaRPr>
            </a:p>
          </p:txBody>
        </p:sp>
        <p:sp>
          <p:nvSpPr>
            <p:cNvPr id="100395" name="Rectangle 81"/>
            <p:cNvSpPr>
              <a:spLocks noChangeArrowheads="1"/>
            </p:cNvSpPr>
            <p:nvPr/>
          </p:nvSpPr>
          <p:spPr bwMode="auto">
            <a:xfrm>
              <a:off x="5522913" y="4572000"/>
              <a:ext cx="730286" cy="369332"/>
            </a:xfrm>
            <a:prstGeom prst="rect">
              <a:avLst/>
            </a:prstGeom>
            <a:noFill/>
            <a:ln w="9525">
              <a:noFill/>
              <a:miter lim="800000"/>
              <a:headEnd/>
              <a:tailEnd/>
            </a:ln>
          </p:spPr>
          <p:txBody>
            <a:bodyPr wrap="none">
              <a:spAutoFit/>
            </a:bodyPr>
            <a:lstStyle/>
            <a:p>
              <a:pPr defTabSz="914400"/>
              <a:r>
                <a:rPr lang="fr-FR" sz="1800">
                  <a:solidFill>
                    <a:srgbClr val="FFFFFF"/>
                  </a:solidFill>
                  <a:sym typeface="Symbol" pitchFamily="18" charset="2"/>
                </a:rPr>
                <a:t>ATV/r </a:t>
              </a:r>
              <a:endParaRPr lang="fr-FR" sz="1800">
                <a:solidFill>
                  <a:srgbClr val="FFFFFF"/>
                </a:solidFill>
              </a:endParaRPr>
            </a:p>
          </p:txBody>
        </p:sp>
        <p:sp>
          <p:nvSpPr>
            <p:cNvPr id="100396" name="Rectangle 82"/>
            <p:cNvSpPr>
              <a:spLocks noChangeArrowheads="1"/>
            </p:cNvSpPr>
            <p:nvPr/>
          </p:nvSpPr>
          <p:spPr bwMode="auto">
            <a:xfrm>
              <a:off x="6321425" y="4572000"/>
              <a:ext cx="775996" cy="369332"/>
            </a:xfrm>
            <a:prstGeom prst="rect">
              <a:avLst/>
            </a:prstGeom>
            <a:noFill/>
            <a:ln w="9525">
              <a:noFill/>
              <a:miter lim="800000"/>
              <a:headEnd/>
              <a:tailEnd/>
            </a:ln>
          </p:spPr>
          <p:txBody>
            <a:bodyPr wrap="none">
              <a:spAutoFit/>
            </a:bodyPr>
            <a:lstStyle/>
            <a:p>
              <a:pPr defTabSz="914400"/>
              <a:r>
                <a:rPr lang="fr-FR" sz="1800">
                  <a:solidFill>
                    <a:srgbClr val="FFFFFF"/>
                  </a:solidFill>
                  <a:sym typeface="Symbol" pitchFamily="18" charset="2"/>
                </a:rPr>
                <a:t>DRV/r </a:t>
              </a:r>
              <a:endParaRPr lang="fr-FR" sz="1800">
                <a:solidFill>
                  <a:srgbClr val="FFFFFF"/>
                </a:solidFill>
              </a:endParaRPr>
            </a:p>
          </p:txBody>
        </p:sp>
        <p:sp>
          <p:nvSpPr>
            <p:cNvPr id="100397" name="Rectangle 83"/>
            <p:cNvSpPr>
              <a:spLocks noChangeArrowheads="1"/>
            </p:cNvSpPr>
            <p:nvPr/>
          </p:nvSpPr>
          <p:spPr bwMode="auto">
            <a:xfrm>
              <a:off x="7237413" y="4572000"/>
              <a:ext cx="734104" cy="369332"/>
            </a:xfrm>
            <a:prstGeom prst="rect">
              <a:avLst/>
            </a:prstGeom>
            <a:noFill/>
            <a:ln w="9525">
              <a:noFill/>
              <a:miter lim="800000"/>
              <a:headEnd/>
              <a:tailEnd/>
            </a:ln>
          </p:spPr>
          <p:txBody>
            <a:bodyPr wrap="none">
              <a:spAutoFit/>
            </a:bodyPr>
            <a:lstStyle/>
            <a:p>
              <a:pPr defTabSz="914400"/>
              <a:r>
                <a:rPr lang="fr-FR" sz="1800">
                  <a:solidFill>
                    <a:srgbClr val="FFFFFF"/>
                  </a:solidFill>
                  <a:sym typeface="Symbol" pitchFamily="18" charset="2"/>
                </a:rPr>
                <a:t>LPV/r </a:t>
              </a:r>
              <a:endParaRPr lang="fr-FR" sz="1800">
                <a:solidFill>
                  <a:srgbClr val="FFFFFF"/>
                </a:solidFill>
              </a:endParaRPr>
            </a:p>
          </p:txBody>
        </p:sp>
        <p:cxnSp>
          <p:nvCxnSpPr>
            <p:cNvPr id="100398" name="Connecteur droit 5"/>
            <p:cNvCxnSpPr>
              <a:cxnSpLocks noChangeShapeType="1"/>
            </p:cNvCxnSpPr>
            <p:nvPr/>
          </p:nvCxnSpPr>
          <p:spPr bwMode="auto">
            <a:xfrm flipV="1">
              <a:off x="838200" y="3082925"/>
              <a:ext cx="8107363" cy="9525"/>
            </a:xfrm>
            <a:prstGeom prst="line">
              <a:avLst/>
            </a:prstGeom>
            <a:noFill/>
            <a:ln w="12700">
              <a:solidFill>
                <a:srgbClr val="FF0000"/>
              </a:solidFill>
              <a:prstDash val="dash"/>
              <a:round/>
              <a:headEnd/>
              <a:tailEnd/>
            </a:ln>
          </p:spPr>
        </p:cxnSp>
        <p:sp>
          <p:nvSpPr>
            <p:cNvPr id="100399" name="Rectangle 22"/>
            <p:cNvSpPr>
              <a:spLocks noChangeArrowheads="1"/>
            </p:cNvSpPr>
            <p:nvPr/>
          </p:nvSpPr>
          <p:spPr bwMode="auto">
            <a:xfrm>
              <a:off x="2173288" y="3754438"/>
              <a:ext cx="233362" cy="771525"/>
            </a:xfrm>
            <a:prstGeom prst="rect">
              <a:avLst/>
            </a:prstGeom>
            <a:solidFill>
              <a:srgbClr val="FF00FF"/>
            </a:solidFill>
            <a:ln w="9525">
              <a:solidFill>
                <a:srgbClr val="FF00FF"/>
              </a:solidFill>
              <a:round/>
              <a:headEnd/>
              <a:tailEnd/>
            </a:ln>
          </p:spPr>
          <p:txBody>
            <a:bodyPr/>
            <a:lstStyle/>
            <a:p>
              <a:pPr defTabSz="914400"/>
              <a:endParaRPr lang="fr-FR" sz="1800">
                <a:solidFill>
                  <a:srgbClr val="FFFFFF"/>
                </a:solidFill>
              </a:endParaRPr>
            </a:p>
          </p:txBody>
        </p:sp>
        <p:sp>
          <p:nvSpPr>
            <p:cNvPr id="100400" name="ZoneTexte 25"/>
            <p:cNvSpPr txBox="1">
              <a:spLocks noChangeArrowheads="1"/>
            </p:cNvSpPr>
            <p:nvPr/>
          </p:nvSpPr>
          <p:spPr bwMode="auto">
            <a:xfrm>
              <a:off x="2106613" y="3449638"/>
              <a:ext cx="474774" cy="276999"/>
            </a:xfrm>
            <a:prstGeom prst="rect">
              <a:avLst/>
            </a:prstGeom>
            <a:noFill/>
            <a:ln w="9525">
              <a:noFill/>
              <a:miter lim="800000"/>
              <a:headEnd/>
              <a:tailEnd/>
            </a:ln>
          </p:spPr>
          <p:txBody>
            <a:bodyPr wrap="none">
              <a:spAutoFit/>
            </a:bodyPr>
            <a:lstStyle/>
            <a:p>
              <a:pPr defTabSz="914400"/>
              <a:r>
                <a:rPr lang="fr-FR" sz="1200">
                  <a:solidFill>
                    <a:srgbClr val="FF00FF"/>
                  </a:solidFill>
                  <a:ea typeface="ＭＳ Ｐゴシック" charset="-128"/>
                </a:rPr>
                <a:t>51 %</a:t>
              </a:r>
            </a:p>
          </p:txBody>
        </p:sp>
        <p:sp>
          <p:nvSpPr>
            <p:cNvPr id="100401" name="Rectangle 22"/>
            <p:cNvSpPr>
              <a:spLocks noChangeArrowheads="1"/>
            </p:cNvSpPr>
            <p:nvPr/>
          </p:nvSpPr>
          <p:spPr bwMode="auto">
            <a:xfrm>
              <a:off x="3011488" y="3810000"/>
              <a:ext cx="261937" cy="728663"/>
            </a:xfrm>
            <a:prstGeom prst="rect">
              <a:avLst/>
            </a:prstGeom>
            <a:solidFill>
              <a:srgbClr val="FF00FF"/>
            </a:solidFill>
            <a:ln w="9525">
              <a:solidFill>
                <a:srgbClr val="FF00FF"/>
              </a:solidFill>
              <a:round/>
              <a:headEnd/>
              <a:tailEnd/>
            </a:ln>
          </p:spPr>
          <p:txBody>
            <a:bodyPr/>
            <a:lstStyle/>
            <a:p>
              <a:pPr defTabSz="914400"/>
              <a:endParaRPr lang="fr-FR" sz="1800">
                <a:solidFill>
                  <a:srgbClr val="FFFFFF"/>
                </a:solidFill>
              </a:endParaRPr>
            </a:p>
          </p:txBody>
        </p:sp>
        <p:sp>
          <p:nvSpPr>
            <p:cNvPr id="100402" name="ZoneTexte 25"/>
            <p:cNvSpPr txBox="1">
              <a:spLocks noChangeArrowheads="1"/>
            </p:cNvSpPr>
            <p:nvPr/>
          </p:nvSpPr>
          <p:spPr bwMode="auto">
            <a:xfrm>
              <a:off x="2970213" y="3500438"/>
              <a:ext cx="474774" cy="276999"/>
            </a:xfrm>
            <a:prstGeom prst="rect">
              <a:avLst/>
            </a:prstGeom>
            <a:noFill/>
            <a:ln w="9525">
              <a:noFill/>
              <a:miter lim="800000"/>
              <a:headEnd/>
              <a:tailEnd/>
            </a:ln>
          </p:spPr>
          <p:txBody>
            <a:bodyPr wrap="none">
              <a:spAutoFit/>
            </a:bodyPr>
            <a:lstStyle/>
            <a:p>
              <a:pPr defTabSz="914400"/>
              <a:r>
                <a:rPr lang="fr-FR" sz="1200">
                  <a:solidFill>
                    <a:srgbClr val="FF00FF"/>
                  </a:solidFill>
                  <a:ea typeface="ＭＳ Ｐゴシック" charset="-128"/>
                </a:rPr>
                <a:t>41 %</a:t>
              </a:r>
            </a:p>
          </p:txBody>
        </p:sp>
        <p:sp>
          <p:nvSpPr>
            <p:cNvPr id="100403" name="Rectangle 22"/>
            <p:cNvSpPr>
              <a:spLocks noChangeArrowheads="1"/>
            </p:cNvSpPr>
            <p:nvPr/>
          </p:nvSpPr>
          <p:spPr bwMode="auto">
            <a:xfrm>
              <a:off x="3887788" y="3652838"/>
              <a:ext cx="233362" cy="885825"/>
            </a:xfrm>
            <a:prstGeom prst="rect">
              <a:avLst/>
            </a:prstGeom>
            <a:solidFill>
              <a:srgbClr val="FF00FF"/>
            </a:solidFill>
            <a:ln w="9525">
              <a:solidFill>
                <a:srgbClr val="FF00FF"/>
              </a:solidFill>
              <a:round/>
              <a:headEnd/>
              <a:tailEnd/>
            </a:ln>
          </p:spPr>
          <p:txBody>
            <a:bodyPr/>
            <a:lstStyle/>
            <a:p>
              <a:pPr defTabSz="914400"/>
              <a:endParaRPr lang="fr-FR" sz="1800">
                <a:solidFill>
                  <a:srgbClr val="FFFFFF"/>
                </a:solidFill>
              </a:endParaRPr>
            </a:p>
          </p:txBody>
        </p:sp>
        <p:sp>
          <p:nvSpPr>
            <p:cNvPr id="100404" name="ZoneTexte 25"/>
            <p:cNvSpPr txBox="1">
              <a:spLocks noChangeArrowheads="1"/>
            </p:cNvSpPr>
            <p:nvPr/>
          </p:nvSpPr>
          <p:spPr bwMode="auto">
            <a:xfrm>
              <a:off x="3821113" y="3322638"/>
              <a:ext cx="474774" cy="276999"/>
            </a:xfrm>
            <a:prstGeom prst="rect">
              <a:avLst/>
            </a:prstGeom>
            <a:noFill/>
            <a:ln w="9525">
              <a:noFill/>
              <a:miter lim="800000"/>
              <a:headEnd/>
              <a:tailEnd/>
            </a:ln>
          </p:spPr>
          <p:txBody>
            <a:bodyPr wrap="none">
              <a:spAutoFit/>
            </a:bodyPr>
            <a:lstStyle/>
            <a:p>
              <a:pPr defTabSz="914400"/>
              <a:r>
                <a:rPr lang="fr-FR" sz="1200">
                  <a:solidFill>
                    <a:srgbClr val="FF00FF"/>
                  </a:solidFill>
                  <a:ea typeface="ＭＳ Ｐゴシック" charset="-128"/>
                </a:rPr>
                <a:t>57 %</a:t>
              </a:r>
            </a:p>
          </p:txBody>
        </p:sp>
        <p:sp>
          <p:nvSpPr>
            <p:cNvPr id="100405" name="Rectangle 22"/>
            <p:cNvSpPr>
              <a:spLocks noChangeArrowheads="1"/>
            </p:cNvSpPr>
            <p:nvPr/>
          </p:nvSpPr>
          <p:spPr bwMode="auto">
            <a:xfrm>
              <a:off x="6045200" y="3303588"/>
              <a:ext cx="263525" cy="1222375"/>
            </a:xfrm>
            <a:prstGeom prst="rect">
              <a:avLst/>
            </a:prstGeom>
            <a:solidFill>
              <a:srgbClr val="FF00FF"/>
            </a:solidFill>
            <a:ln w="9525">
              <a:solidFill>
                <a:srgbClr val="FF00FF"/>
              </a:solidFill>
              <a:round/>
              <a:headEnd/>
              <a:tailEnd/>
            </a:ln>
          </p:spPr>
          <p:txBody>
            <a:bodyPr/>
            <a:lstStyle/>
            <a:p>
              <a:pPr defTabSz="914400"/>
              <a:endParaRPr lang="fr-FR" sz="1800">
                <a:solidFill>
                  <a:srgbClr val="FFFFFF"/>
                </a:solidFill>
              </a:endParaRPr>
            </a:p>
          </p:txBody>
        </p:sp>
        <p:sp>
          <p:nvSpPr>
            <p:cNvPr id="100406" name="ZoneTexte 25"/>
            <p:cNvSpPr txBox="1">
              <a:spLocks noChangeArrowheads="1"/>
            </p:cNvSpPr>
            <p:nvPr/>
          </p:nvSpPr>
          <p:spPr bwMode="auto">
            <a:xfrm>
              <a:off x="6000750" y="3040063"/>
              <a:ext cx="474774" cy="276999"/>
            </a:xfrm>
            <a:prstGeom prst="rect">
              <a:avLst/>
            </a:prstGeom>
            <a:noFill/>
            <a:ln w="9525">
              <a:noFill/>
              <a:miter lim="800000"/>
              <a:headEnd/>
              <a:tailEnd/>
            </a:ln>
          </p:spPr>
          <p:txBody>
            <a:bodyPr wrap="none">
              <a:spAutoFit/>
            </a:bodyPr>
            <a:lstStyle/>
            <a:p>
              <a:pPr defTabSz="914400"/>
              <a:r>
                <a:rPr lang="fr-FR" sz="1200">
                  <a:solidFill>
                    <a:srgbClr val="FF00FF"/>
                  </a:solidFill>
                  <a:ea typeface="ＭＳ Ｐゴシック" charset="-128"/>
                </a:rPr>
                <a:t>82 %</a:t>
              </a:r>
            </a:p>
          </p:txBody>
        </p:sp>
        <p:sp>
          <p:nvSpPr>
            <p:cNvPr id="100407" name="Rectangle 22"/>
            <p:cNvSpPr>
              <a:spLocks noChangeArrowheads="1"/>
            </p:cNvSpPr>
            <p:nvPr/>
          </p:nvSpPr>
          <p:spPr bwMode="auto">
            <a:xfrm>
              <a:off x="6872288" y="3652838"/>
              <a:ext cx="261937" cy="862012"/>
            </a:xfrm>
            <a:prstGeom prst="rect">
              <a:avLst/>
            </a:prstGeom>
            <a:solidFill>
              <a:srgbClr val="FF00FF"/>
            </a:solidFill>
            <a:ln w="9525">
              <a:solidFill>
                <a:srgbClr val="FF00FF"/>
              </a:solidFill>
              <a:round/>
              <a:headEnd/>
              <a:tailEnd/>
            </a:ln>
          </p:spPr>
          <p:txBody>
            <a:bodyPr/>
            <a:lstStyle/>
            <a:p>
              <a:pPr defTabSz="914400"/>
              <a:endParaRPr lang="fr-FR" sz="1800">
                <a:solidFill>
                  <a:srgbClr val="FFFFFF"/>
                </a:solidFill>
              </a:endParaRPr>
            </a:p>
          </p:txBody>
        </p:sp>
        <p:sp>
          <p:nvSpPr>
            <p:cNvPr id="100408" name="ZoneTexte 25"/>
            <p:cNvSpPr txBox="1">
              <a:spLocks noChangeArrowheads="1"/>
            </p:cNvSpPr>
            <p:nvPr/>
          </p:nvSpPr>
          <p:spPr bwMode="auto">
            <a:xfrm>
              <a:off x="6872288" y="3241675"/>
              <a:ext cx="474774" cy="276999"/>
            </a:xfrm>
            <a:prstGeom prst="rect">
              <a:avLst/>
            </a:prstGeom>
            <a:noFill/>
            <a:ln w="9525">
              <a:noFill/>
              <a:miter lim="800000"/>
              <a:headEnd/>
              <a:tailEnd/>
            </a:ln>
          </p:spPr>
          <p:txBody>
            <a:bodyPr wrap="none">
              <a:spAutoFit/>
            </a:bodyPr>
            <a:lstStyle/>
            <a:p>
              <a:pPr defTabSz="914400"/>
              <a:r>
                <a:rPr lang="fr-FR" sz="1200">
                  <a:solidFill>
                    <a:srgbClr val="FF00FF"/>
                  </a:solidFill>
                  <a:ea typeface="ＭＳ Ｐゴシック" charset="-128"/>
                </a:rPr>
                <a:t>65 %</a:t>
              </a:r>
            </a:p>
          </p:txBody>
        </p:sp>
        <p:sp>
          <p:nvSpPr>
            <p:cNvPr id="100409" name="Rectangle 22"/>
            <p:cNvSpPr>
              <a:spLocks noChangeArrowheads="1"/>
            </p:cNvSpPr>
            <p:nvPr/>
          </p:nvSpPr>
          <p:spPr bwMode="auto">
            <a:xfrm>
              <a:off x="7753350" y="3859213"/>
              <a:ext cx="233363" cy="666750"/>
            </a:xfrm>
            <a:prstGeom prst="rect">
              <a:avLst/>
            </a:prstGeom>
            <a:solidFill>
              <a:srgbClr val="FF00FF"/>
            </a:solidFill>
            <a:ln w="9525">
              <a:solidFill>
                <a:srgbClr val="FF00FF"/>
              </a:solidFill>
              <a:round/>
              <a:headEnd/>
              <a:tailEnd/>
            </a:ln>
          </p:spPr>
          <p:txBody>
            <a:bodyPr/>
            <a:lstStyle/>
            <a:p>
              <a:pPr defTabSz="914400"/>
              <a:endParaRPr lang="fr-FR" sz="1800">
                <a:solidFill>
                  <a:srgbClr val="FFFFFF"/>
                </a:solidFill>
              </a:endParaRPr>
            </a:p>
          </p:txBody>
        </p:sp>
        <p:sp>
          <p:nvSpPr>
            <p:cNvPr id="100410" name="ZoneTexte 25"/>
            <p:cNvSpPr txBox="1">
              <a:spLocks noChangeArrowheads="1"/>
            </p:cNvSpPr>
            <p:nvPr/>
          </p:nvSpPr>
          <p:spPr bwMode="auto">
            <a:xfrm>
              <a:off x="7705725" y="3598863"/>
              <a:ext cx="474774" cy="276999"/>
            </a:xfrm>
            <a:prstGeom prst="rect">
              <a:avLst/>
            </a:prstGeom>
            <a:noFill/>
            <a:ln w="9525">
              <a:noFill/>
              <a:miter lim="800000"/>
              <a:headEnd/>
              <a:tailEnd/>
            </a:ln>
          </p:spPr>
          <p:txBody>
            <a:bodyPr wrap="none">
              <a:spAutoFit/>
            </a:bodyPr>
            <a:lstStyle/>
            <a:p>
              <a:pPr defTabSz="914400"/>
              <a:r>
                <a:rPr lang="fr-FR" sz="1200">
                  <a:solidFill>
                    <a:srgbClr val="FF00FF"/>
                  </a:solidFill>
                  <a:ea typeface="ＭＳ Ｐゴシック" charset="-128"/>
                </a:rPr>
                <a:t>43 %</a:t>
              </a:r>
            </a:p>
          </p:txBody>
        </p:sp>
        <p:cxnSp>
          <p:nvCxnSpPr>
            <p:cNvPr id="100411" name="Connecteur droit avec flèche 61"/>
            <p:cNvCxnSpPr>
              <a:cxnSpLocks noChangeShapeType="1"/>
            </p:cNvCxnSpPr>
            <p:nvPr/>
          </p:nvCxnSpPr>
          <p:spPr bwMode="auto">
            <a:xfrm>
              <a:off x="8831263" y="3108325"/>
              <a:ext cx="0" cy="455613"/>
            </a:xfrm>
            <a:prstGeom prst="straightConnector1">
              <a:avLst/>
            </a:prstGeom>
            <a:noFill/>
            <a:ln w="38100">
              <a:solidFill>
                <a:srgbClr val="FF0000"/>
              </a:solidFill>
              <a:round/>
              <a:headEnd/>
              <a:tailEnd type="triangle" w="med" len="med"/>
            </a:ln>
          </p:spPr>
        </p:cxnSp>
        <p:cxnSp>
          <p:nvCxnSpPr>
            <p:cNvPr id="100412" name="Connecteur droit avec flèche 61"/>
            <p:cNvCxnSpPr>
              <a:cxnSpLocks noChangeShapeType="1"/>
            </p:cNvCxnSpPr>
            <p:nvPr/>
          </p:nvCxnSpPr>
          <p:spPr bwMode="auto">
            <a:xfrm flipV="1">
              <a:off x="8823325" y="2624138"/>
              <a:ext cx="0" cy="404812"/>
            </a:xfrm>
            <a:prstGeom prst="straightConnector1">
              <a:avLst/>
            </a:prstGeom>
            <a:noFill/>
            <a:ln w="38100">
              <a:solidFill>
                <a:srgbClr val="FF0000"/>
              </a:solidFill>
              <a:round/>
              <a:headEnd/>
              <a:tailEnd type="triangle" w="med" len="med"/>
            </a:ln>
          </p:spPr>
        </p:cxnSp>
        <p:sp>
          <p:nvSpPr>
            <p:cNvPr id="100413" name="ZoneTexte 3"/>
            <p:cNvSpPr txBox="1">
              <a:spLocks noChangeArrowheads="1"/>
            </p:cNvSpPr>
            <p:nvPr/>
          </p:nvSpPr>
          <p:spPr bwMode="auto">
            <a:xfrm>
              <a:off x="7816394" y="2746625"/>
              <a:ext cx="940714" cy="646331"/>
            </a:xfrm>
            <a:prstGeom prst="rect">
              <a:avLst/>
            </a:prstGeom>
            <a:noFill/>
            <a:ln w="9525">
              <a:noFill/>
              <a:miter lim="800000"/>
              <a:headEnd/>
              <a:tailEnd/>
            </a:ln>
          </p:spPr>
          <p:txBody>
            <a:bodyPr wrap="none">
              <a:spAutoFit/>
            </a:bodyPr>
            <a:lstStyle/>
            <a:p>
              <a:pPr algn="ctr" defTabSz="914400">
                <a:lnSpc>
                  <a:spcPct val="150000"/>
                </a:lnSpc>
              </a:pPr>
              <a:r>
                <a:rPr lang="fr-FR" sz="1200" b="1">
                  <a:solidFill>
                    <a:srgbClr val="FF0000"/>
                  </a:solidFill>
                  <a:ea typeface="ＭＳ Ｐゴシック" charset="-128"/>
                </a:rPr>
                <a:t>Sens de </a:t>
              </a:r>
            </a:p>
            <a:p>
              <a:pPr algn="ctr" defTabSz="914400">
                <a:lnSpc>
                  <a:spcPct val="150000"/>
                </a:lnSpc>
              </a:pPr>
              <a:r>
                <a:rPr lang="fr-FR" sz="1200" b="1">
                  <a:solidFill>
                    <a:srgbClr val="FF0000"/>
                  </a:solidFill>
                  <a:ea typeface="ＭＳ Ｐゴシック" charset="-128"/>
                </a:rPr>
                <a:t>l’i</a:t>
              </a:r>
              <a:r>
                <a:rPr lang="fr-FR" altLang="ja-JP" sz="1200" b="1">
                  <a:solidFill>
                    <a:srgbClr val="FF0000"/>
                  </a:solidFill>
                  <a:ea typeface="ＭＳ Ｐゴシック" charset="-128"/>
                </a:rPr>
                <a:t>nteraction</a:t>
              </a:r>
              <a:endParaRPr lang="fr-FR" sz="1200" b="1">
                <a:solidFill>
                  <a:srgbClr val="FF0000"/>
                </a:solidFill>
                <a:ea typeface="ＭＳ Ｐゴシック" charset="-128"/>
              </a:endParaRPr>
            </a:p>
          </p:txBody>
        </p:sp>
        <p:sp>
          <p:nvSpPr>
            <p:cNvPr id="100414" name="ZoneTexte 4"/>
            <p:cNvSpPr txBox="1">
              <a:spLocks noChangeArrowheads="1"/>
            </p:cNvSpPr>
            <p:nvPr/>
          </p:nvSpPr>
          <p:spPr bwMode="auto">
            <a:xfrm>
              <a:off x="8653463" y="2252663"/>
              <a:ext cx="296663" cy="400110"/>
            </a:xfrm>
            <a:prstGeom prst="rect">
              <a:avLst/>
            </a:prstGeom>
            <a:noFill/>
            <a:ln w="9525">
              <a:noFill/>
              <a:miter lim="800000"/>
              <a:headEnd/>
              <a:tailEnd/>
            </a:ln>
          </p:spPr>
          <p:txBody>
            <a:bodyPr wrap="none">
              <a:spAutoFit/>
            </a:bodyPr>
            <a:lstStyle/>
            <a:p>
              <a:pPr defTabSz="914400"/>
              <a:r>
                <a:rPr lang="fr-FR" sz="2000">
                  <a:solidFill>
                    <a:srgbClr val="FF0000"/>
                  </a:solidFill>
                  <a:ea typeface="ＭＳ Ｐゴシック" charset="-128"/>
                </a:rPr>
                <a:t>+</a:t>
              </a:r>
            </a:p>
          </p:txBody>
        </p:sp>
        <p:sp>
          <p:nvSpPr>
            <p:cNvPr id="100415" name="ZoneTexte 63"/>
            <p:cNvSpPr txBox="1">
              <a:spLocks noChangeArrowheads="1"/>
            </p:cNvSpPr>
            <p:nvPr/>
          </p:nvSpPr>
          <p:spPr bwMode="auto">
            <a:xfrm>
              <a:off x="8704263" y="3459163"/>
              <a:ext cx="239668" cy="400110"/>
            </a:xfrm>
            <a:prstGeom prst="rect">
              <a:avLst/>
            </a:prstGeom>
            <a:noFill/>
            <a:ln w="9525">
              <a:noFill/>
              <a:miter lim="800000"/>
              <a:headEnd/>
              <a:tailEnd/>
            </a:ln>
          </p:spPr>
          <p:txBody>
            <a:bodyPr wrap="none">
              <a:spAutoFit/>
            </a:bodyPr>
            <a:lstStyle/>
            <a:p>
              <a:pPr defTabSz="914400"/>
              <a:r>
                <a:rPr lang="fr-FR" sz="2000">
                  <a:solidFill>
                    <a:srgbClr val="FF0000"/>
                  </a:solidFill>
                  <a:ea typeface="ＭＳ Ｐゴシック" charset="-128"/>
                </a:rPr>
                <a:t>-</a:t>
              </a:r>
            </a:p>
          </p:txBody>
        </p:sp>
        <p:sp>
          <p:nvSpPr>
            <p:cNvPr id="6" name="Ellipse 5"/>
            <p:cNvSpPr/>
            <p:nvPr/>
          </p:nvSpPr>
          <p:spPr bwMode="auto">
            <a:xfrm>
              <a:off x="8706380" y="2365430"/>
              <a:ext cx="245533" cy="204798"/>
            </a:xfrm>
            <a:prstGeom prst="ellipse">
              <a:avLst/>
            </a:prstGeom>
            <a:noFill/>
            <a:ln w="28575" cap="flat" cmpd="sng" algn="ctr">
              <a:solidFill>
                <a:srgbClr val="FF0000"/>
              </a:solidFill>
              <a:prstDash val="solid"/>
              <a:round/>
              <a:headEnd type="none" w="med" len="med"/>
              <a:tailEnd type="none" w="med" len="med"/>
            </a:ln>
            <a:effectLst/>
          </p:spPr>
          <p:txBody>
            <a:bodyPr/>
            <a:lstStyle/>
            <a:p>
              <a:pPr defTabSz="914400">
                <a:defRPr/>
              </a:pPr>
              <a:endParaRPr lang="fr-FR" sz="2400">
                <a:noFill/>
                <a:latin typeface="+mn-lt"/>
                <a:ea typeface="ＭＳ Ｐゴシック" charset="0"/>
              </a:endParaRPr>
            </a:p>
          </p:txBody>
        </p:sp>
        <p:sp>
          <p:nvSpPr>
            <p:cNvPr id="66" name="Ellipse 65"/>
            <p:cNvSpPr/>
            <p:nvPr/>
          </p:nvSpPr>
          <p:spPr bwMode="auto">
            <a:xfrm>
              <a:off x="8731780" y="3584691"/>
              <a:ext cx="245533" cy="204798"/>
            </a:xfrm>
            <a:prstGeom prst="ellipse">
              <a:avLst/>
            </a:prstGeom>
            <a:noFill/>
            <a:ln w="28575" cap="flat" cmpd="sng" algn="ctr">
              <a:solidFill>
                <a:srgbClr val="FF0000"/>
              </a:solidFill>
              <a:prstDash val="solid"/>
              <a:round/>
              <a:headEnd type="none" w="med" len="med"/>
              <a:tailEnd type="none" w="med" len="med"/>
            </a:ln>
            <a:effectLst/>
          </p:spPr>
          <p:txBody>
            <a:bodyPr/>
            <a:lstStyle/>
            <a:p>
              <a:pPr defTabSz="914400">
                <a:defRPr/>
              </a:pPr>
              <a:endParaRPr lang="fr-FR" sz="2400">
                <a:noFill/>
                <a:latin typeface="+mn-lt"/>
                <a:ea typeface="ＭＳ Ｐゴシック" charset="0"/>
              </a:endParaRPr>
            </a:p>
          </p:txBody>
        </p:sp>
        <p:sp>
          <p:nvSpPr>
            <p:cNvPr id="100418" name="ZoneTexte 89"/>
            <p:cNvSpPr txBox="1">
              <a:spLocks noChangeArrowheads="1"/>
            </p:cNvSpPr>
            <p:nvPr/>
          </p:nvSpPr>
          <p:spPr bwMode="auto">
            <a:xfrm>
              <a:off x="5583238" y="2965450"/>
              <a:ext cx="474774" cy="276999"/>
            </a:xfrm>
            <a:prstGeom prst="rect">
              <a:avLst/>
            </a:prstGeom>
            <a:noFill/>
            <a:ln w="9525">
              <a:noFill/>
              <a:miter lim="800000"/>
              <a:headEnd/>
              <a:tailEnd/>
            </a:ln>
          </p:spPr>
          <p:txBody>
            <a:bodyPr wrap="none">
              <a:spAutoFit/>
            </a:bodyPr>
            <a:lstStyle/>
            <a:p>
              <a:pPr defTabSz="914400"/>
              <a:r>
                <a:rPr lang="fr-FR" sz="1200">
                  <a:solidFill>
                    <a:srgbClr val="FFFF00"/>
                  </a:solidFill>
                  <a:ea typeface="ＭＳ Ｐゴシック" charset="-128"/>
                </a:rPr>
                <a:t>85 %</a:t>
              </a: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a:bodyPr>
          <a:lstStyle/>
          <a:p>
            <a:pPr fontAlgn="auto">
              <a:spcAft>
                <a:spcPts val="0"/>
              </a:spcAft>
              <a:buFont typeface="Wingdings 2"/>
              <a:buNone/>
              <a:defRPr/>
            </a:pPr>
            <a:endParaRPr lang="fr-FR" dirty="0"/>
          </a:p>
        </p:txBody>
      </p:sp>
      <p:sp>
        <p:nvSpPr>
          <p:cNvPr id="102402" name="Titre 2"/>
          <p:cNvSpPr>
            <a:spLocks noGrp="1"/>
          </p:cNvSpPr>
          <p:nvPr>
            <p:ph type="ctrTitle"/>
          </p:nvPr>
        </p:nvSpPr>
        <p:spPr/>
        <p:txBody>
          <a:bodyPr/>
          <a:lstStyle/>
          <a:p>
            <a:r>
              <a:rPr lang="fr-FR" smtClean="0"/>
              <a:t>A table !</a:t>
            </a:r>
          </a:p>
        </p:txBody>
      </p:sp>
      <p:pic>
        <p:nvPicPr>
          <p:cNvPr id="4" name="Image 3"/>
          <p:cNvPicPr>
            <a:picLocks noChangeAspect="1"/>
          </p:cNvPicPr>
          <p:nvPr/>
        </p:nvPicPr>
        <p:blipFill>
          <a:blip r:embed="rId2"/>
          <a:stretch>
            <a:fillRect/>
          </a:stretch>
        </p:blipFill>
        <p:spPr>
          <a:xfrm>
            <a:off x="3692525" y="3211513"/>
            <a:ext cx="3055938" cy="2290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fr-FR" sz="2400" b="1" smtClean="0">
                <a:solidFill>
                  <a:srgbClr val="7B9899"/>
                </a:solidFill>
                <a:latin typeface="Arial" charset="0"/>
                <a:cs typeface="Arial" charset="0"/>
              </a:rPr>
              <a:t>Mortalité et CD4 chez les patients sous traitement efficace: </a:t>
            </a:r>
            <a:br>
              <a:rPr lang="fr-FR" sz="2400" b="1" smtClean="0">
                <a:solidFill>
                  <a:srgbClr val="7B9899"/>
                </a:solidFill>
                <a:latin typeface="Arial" charset="0"/>
                <a:cs typeface="Arial" charset="0"/>
              </a:rPr>
            </a:br>
            <a:r>
              <a:rPr lang="fr-FR" sz="2400" b="1" smtClean="0">
                <a:solidFill>
                  <a:srgbClr val="7B9899"/>
                </a:solidFill>
                <a:latin typeface="Arial" charset="0"/>
                <a:cs typeface="Arial" charset="0"/>
              </a:rPr>
              <a:t>Confirmation des données</a:t>
            </a:r>
          </a:p>
        </p:txBody>
      </p:sp>
      <p:sp>
        <p:nvSpPr>
          <p:cNvPr id="6202" name="Espace réservé du contenu 2"/>
          <p:cNvSpPr>
            <a:spLocks noGrp="1"/>
          </p:cNvSpPr>
          <p:nvPr>
            <p:ph sz="quarter" idx="1"/>
          </p:nvPr>
        </p:nvSpPr>
        <p:spPr>
          <a:xfrm>
            <a:off x="514350" y="1546225"/>
            <a:ext cx="9571038" cy="1797050"/>
          </a:xfrm>
        </p:spPr>
        <p:txBody>
          <a:bodyPr>
            <a:normAutofit fontScale="92500"/>
          </a:bodyPr>
          <a:lstStyle/>
          <a:p>
            <a:pPr marL="274320" indent="-274320" fontAlgn="auto">
              <a:lnSpc>
                <a:spcPts val="1900"/>
              </a:lnSpc>
              <a:spcAft>
                <a:spcPts val="0"/>
              </a:spcAft>
              <a:buFont typeface="Wingdings 2"/>
              <a:buChar char=""/>
              <a:defRPr/>
            </a:pPr>
            <a:r>
              <a:rPr lang="fr-FR" sz="1800" dirty="0">
                <a:latin typeface="Arial" charset="0"/>
              </a:rPr>
              <a:t>3 280 patients non UDIV, âgés de 20 à 70 ans, des études SMART et ESPRIT avec CV &lt; 400 ou &lt; 500 c/ml et CD4 ≥ 350/mm</a:t>
            </a:r>
            <a:r>
              <a:rPr lang="fr-FR" sz="1800" baseline="30000" dirty="0">
                <a:latin typeface="Arial" charset="0"/>
              </a:rPr>
              <a:t>3</a:t>
            </a:r>
            <a:r>
              <a:rPr lang="fr-FR" sz="1800" baseline="-25000" dirty="0">
                <a:latin typeface="Arial" charset="0"/>
              </a:rPr>
              <a:t> </a:t>
            </a:r>
            <a:r>
              <a:rPr lang="fr-FR" sz="1800" dirty="0">
                <a:latin typeface="Arial" charset="0"/>
              </a:rPr>
              <a:t>au cours des 6 derniers mois</a:t>
            </a:r>
            <a:br>
              <a:rPr lang="fr-FR" sz="1800" dirty="0">
                <a:latin typeface="Arial" charset="0"/>
              </a:rPr>
            </a:br>
            <a:endParaRPr lang="fr-FR" sz="1800" dirty="0">
              <a:latin typeface="Arial" charset="0"/>
            </a:endParaRPr>
          </a:p>
          <a:p>
            <a:pPr marL="274320" indent="-274320" fontAlgn="auto">
              <a:lnSpc>
                <a:spcPts val="1900"/>
              </a:lnSpc>
              <a:spcAft>
                <a:spcPts val="0"/>
              </a:spcAft>
              <a:buFont typeface="Wingdings 2"/>
              <a:buChar char=""/>
              <a:defRPr/>
            </a:pPr>
            <a:r>
              <a:rPr lang="fr-FR" sz="1800" dirty="0">
                <a:latin typeface="Arial" charset="0"/>
              </a:rPr>
              <a:t>Ratio de mortalité standardisé (RMS) à la population générale, stratifié par pays, âge et sexe</a:t>
            </a:r>
            <a:br>
              <a:rPr lang="fr-FR" sz="1800" dirty="0">
                <a:latin typeface="Arial" charset="0"/>
              </a:rPr>
            </a:br>
            <a:endParaRPr lang="fr-FR" sz="1800" dirty="0">
              <a:latin typeface="Arial" charset="0"/>
            </a:endParaRPr>
          </a:p>
          <a:p>
            <a:pPr marL="274320" indent="-274320" fontAlgn="auto">
              <a:lnSpc>
                <a:spcPts val="1900"/>
              </a:lnSpc>
              <a:spcAft>
                <a:spcPts val="0"/>
              </a:spcAft>
              <a:buFont typeface="Wingdings 2"/>
              <a:buChar char=""/>
              <a:defRPr/>
            </a:pPr>
            <a:r>
              <a:rPr lang="fr-FR" sz="1800" dirty="0">
                <a:latin typeface="Arial" charset="0"/>
              </a:rPr>
              <a:t>62 décès lors du suivi (5,02 pour 1 000 années-patient [IC 95 % : 3,85 - 6,43])</a:t>
            </a:r>
          </a:p>
        </p:txBody>
      </p:sp>
      <p:graphicFrame>
        <p:nvGraphicFramePr>
          <p:cNvPr id="19632" name="Group 176"/>
          <p:cNvGraphicFramePr>
            <a:graphicFrameLocks noGrp="1"/>
          </p:cNvGraphicFramePr>
          <p:nvPr/>
        </p:nvGraphicFramePr>
        <p:xfrm>
          <a:off x="225425" y="3209925"/>
          <a:ext cx="9715500" cy="1951038"/>
        </p:xfrm>
        <a:graphic>
          <a:graphicData uri="http://schemas.openxmlformats.org/drawingml/2006/table">
            <a:tbl>
              <a:tblPr/>
              <a:tblGrid>
                <a:gridCol w="2975372"/>
                <a:gridCol w="2246709"/>
                <a:gridCol w="2246709"/>
                <a:gridCol w="2246709"/>
              </a:tblGrid>
              <a:tr h="3048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FFFF66"/>
                          </a:solidFill>
                          <a:effectLst/>
                          <a:latin typeface="Arial" charset="0"/>
                          <a:ea typeface="ＭＳ Ｐゴシック" charset="0"/>
                          <a:cs typeface="ＭＳ Ｐゴシック" charset="0"/>
                        </a:rPr>
                        <a:t>Analyse principale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FFFF66"/>
                          </a:solidFill>
                          <a:effectLst/>
                          <a:latin typeface="Arial" charset="0"/>
                          <a:ea typeface="ＭＳ Ｐゴシック" charset="0"/>
                          <a:cs typeface="ＭＳ Ｐゴシック" charset="0"/>
                        </a:rPr>
                        <a:t>CD4 &gt; 350/mm</a:t>
                      </a:r>
                      <a:r>
                        <a:rPr kumimoji="0" lang="fr-FR" sz="1400" b="0" i="0" u="none" strike="noStrike" cap="none" normalizeH="0" baseline="30000">
                          <a:ln>
                            <a:noFill/>
                          </a:ln>
                          <a:solidFill>
                            <a:srgbClr val="FFFF66"/>
                          </a:solidFill>
                          <a:effectLst/>
                          <a:latin typeface="Arial" charset="0"/>
                          <a:ea typeface="ＭＳ Ｐゴシック" charset="0"/>
                          <a:cs typeface="ＭＳ Ｐゴシック" charset="0"/>
                        </a:rPr>
                        <a:t>3</a:t>
                      </a:r>
                      <a:r>
                        <a:rPr kumimoji="0" lang="fr-FR" sz="1400" b="0" i="0" u="none" strike="noStrike" cap="none" normalizeH="0" baseline="0">
                          <a:ln>
                            <a:noFill/>
                          </a:ln>
                          <a:solidFill>
                            <a:srgbClr val="FFFF66"/>
                          </a:solidFill>
                          <a:effectLst/>
                          <a:latin typeface="Arial" charset="0"/>
                          <a:ea typeface="ＭＳ Ｐゴシック" charset="0"/>
                          <a:cs typeface="ＭＳ Ｐゴシック" charset="0"/>
                        </a:rPr>
                        <a:t> </a:t>
                      </a:r>
                      <a:br>
                        <a:rPr kumimoji="0" lang="fr-FR" sz="1400" b="0" i="0" u="none" strike="noStrike" cap="none" normalizeH="0" baseline="0">
                          <a:ln>
                            <a:noFill/>
                          </a:ln>
                          <a:solidFill>
                            <a:srgbClr val="FFFF66"/>
                          </a:solidFill>
                          <a:effectLst/>
                          <a:latin typeface="Arial" charset="0"/>
                          <a:ea typeface="ＭＳ Ｐゴシック" charset="0"/>
                          <a:cs typeface="ＭＳ Ｐゴシック" charset="0"/>
                        </a:rPr>
                      </a:br>
                      <a:r>
                        <a:rPr kumimoji="0" lang="fr-FR" sz="1400" b="0" i="0" u="none" strike="noStrike" cap="none" normalizeH="0" baseline="0">
                          <a:ln>
                            <a:noFill/>
                          </a:ln>
                          <a:solidFill>
                            <a:srgbClr val="FFFF66"/>
                          </a:solidFill>
                          <a:effectLst/>
                          <a:latin typeface="Arial" charset="0"/>
                          <a:ea typeface="ＭＳ Ｐゴシック" charset="0"/>
                          <a:cs typeface="ＭＳ Ｐゴシック" charset="0"/>
                        </a:rPr>
                        <a:t>au cours des 6 derniers mois</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FFFF66"/>
                          </a:solidFill>
                          <a:effectLst/>
                          <a:latin typeface="Arial" charset="0"/>
                          <a:ea typeface="ＭＳ Ｐゴシック" charset="0"/>
                          <a:cs typeface="ＭＳ Ｐゴシック" charset="0"/>
                        </a:rPr>
                        <a:t>Global</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FFFF66"/>
                          </a:solidFill>
                          <a:effectLst/>
                          <a:latin typeface="Arial" charset="0"/>
                          <a:ea typeface="ＭＳ Ｐゴシック" charset="0"/>
                          <a:cs typeface="ＭＳ Ｐゴシック" charset="0"/>
                        </a:rPr>
                        <a:t>Valeur la plus récente de CD4 (/mm</a:t>
                      </a:r>
                      <a:r>
                        <a:rPr kumimoji="0" lang="fr-FR" sz="1400" b="0" i="0" u="none" strike="noStrike" cap="none" normalizeH="0" baseline="30000">
                          <a:ln>
                            <a:noFill/>
                          </a:ln>
                          <a:solidFill>
                            <a:srgbClr val="FFFF66"/>
                          </a:solidFill>
                          <a:effectLst/>
                          <a:latin typeface="Arial" charset="0"/>
                          <a:ea typeface="ＭＳ Ｐゴシック" charset="0"/>
                          <a:cs typeface="ＭＳ Ｐゴシック" charset="0"/>
                        </a:rPr>
                        <a:t>3</a:t>
                      </a:r>
                      <a:r>
                        <a:rPr kumimoji="0" lang="fr-FR" sz="1400" b="0" i="0" u="none" strike="noStrike" cap="none" normalizeH="0" baseline="0">
                          <a:ln>
                            <a:noFill/>
                          </a:ln>
                          <a:solidFill>
                            <a:srgbClr val="FFFF66"/>
                          </a:solidFill>
                          <a:effectLst/>
                          <a:latin typeface="Arial" charset="0"/>
                          <a:ea typeface="ＭＳ Ｐゴシック" charset="0"/>
                          <a:cs typeface="ＭＳ Ｐゴシック" charset="0"/>
                        </a:rPr>
                        <a:t>)</a:t>
                      </a:r>
                      <a:endParaRPr kumimoji="0" lang="fr-FR" sz="1400" b="0" i="0" u="none" strike="noStrike" cap="none" normalizeH="0" baseline="0">
                        <a:ln>
                          <a:noFill/>
                        </a:ln>
                        <a:solidFill>
                          <a:srgbClr val="FFFF66"/>
                        </a:solidFill>
                        <a:effectLst/>
                        <a:latin typeface="Arial" charset="0"/>
                        <a:ea typeface="ＭＳ Ｐゴシック" charset="0"/>
                        <a:cs typeface="ＭＳ Ｐゴシック" charset="0"/>
                        <a:sym typeface="Symbol" charset="0"/>
                      </a:endParaRP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hMerge="1">
                  <a:txBody>
                    <a:bodyPr/>
                    <a:lstStyle/>
                    <a:p>
                      <a:endParaRPr lang="fr-FR"/>
                    </a:p>
                  </a:txBody>
                  <a:tcPr/>
                </a:tc>
              </a:tr>
              <a:tr h="427038">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FFFF66"/>
                          </a:solidFill>
                          <a:effectLst/>
                          <a:latin typeface="Arial" charset="0"/>
                          <a:ea typeface="ＭＳ Ｐゴシック" charset="0"/>
                          <a:cs typeface="ＭＳ Ｐゴシック" charset="0"/>
                        </a:rPr>
                        <a:t>350 - 499</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FFFF66"/>
                          </a:solidFill>
                          <a:effectLst/>
                          <a:latin typeface="Arial" charset="0"/>
                          <a:ea typeface="ＭＳ Ｐゴシック" charset="0"/>
                          <a:cs typeface="ＭＳ Ｐゴシック" charset="0"/>
                        </a:rPr>
                        <a:t>&gt; 500</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Suivi années-patient</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12 357</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3 729 (30 %)</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8 628 (70 %)</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Décès observés</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bg1"/>
                          </a:solidFill>
                          <a:effectLst/>
                          <a:latin typeface="Arial" charset="0"/>
                          <a:ea typeface="ＭＳ Ｐゴシック" charset="0"/>
                          <a:cs typeface="ＭＳ Ｐゴシック" charset="0"/>
                        </a:rPr>
                        <a:t>62</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28</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34</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Décès attendus</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50</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bg1"/>
                          </a:solidFill>
                          <a:effectLst/>
                          <a:latin typeface="Arial" charset="0"/>
                          <a:ea typeface="ＭＳ Ｐゴシック" charset="0"/>
                          <a:cs typeface="ＭＳ Ｐゴシック" charset="0"/>
                        </a:rPr>
                        <a:t>16</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34</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RMS (IC 95 %)</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1,24 (0,95 - 1,59)</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charset="0"/>
                          <a:ea typeface="ＭＳ Ｐゴシック" charset="0"/>
                          <a:cs typeface="ＭＳ Ｐゴシック" charset="0"/>
                        </a:rPr>
                        <a:t>1,77 (1,17 - 2,55)</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bg1"/>
                          </a:solidFill>
                          <a:effectLst/>
                          <a:latin typeface="Arial" charset="0"/>
                          <a:ea typeface="ＭＳ Ｐゴシック" charset="0"/>
                          <a:cs typeface="ＭＳ Ｐゴシック" charset="0"/>
                        </a:rPr>
                        <a:t>1,00 (0,69 - 1,40)</a:t>
                      </a:r>
                    </a:p>
                  </a:txBody>
                  <a:tcPr marL="102871" marR="102871" marT="45713" marB="45713"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FF"/>
                    </a:solidFill>
                  </a:tcPr>
                </a:tc>
              </a:tr>
            </a:tbl>
          </a:graphicData>
        </a:graphic>
      </p:graphicFrame>
      <p:sp>
        <p:nvSpPr>
          <p:cNvPr id="43045" name="ZoneTexte 3"/>
          <p:cNvSpPr txBox="1">
            <a:spLocks noChangeArrowheads="1"/>
          </p:cNvSpPr>
          <p:nvPr/>
        </p:nvSpPr>
        <p:spPr bwMode="auto">
          <a:xfrm>
            <a:off x="8048625" y="6400800"/>
            <a:ext cx="2036763" cy="246063"/>
          </a:xfrm>
          <a:prstGeom prst="rect">
            <a:avLst/>
          </a:prstGeom>
          <a:noFill/>
          <a:ln w="9525">
            <a:noFill/>
            <a:miter lim="800000"/>
            <a:headEnd/>
            <a:tailEnd/>
          </a:ln>
        </p:spPr>
        <p:txBody>
          <a:bodyPr wrap="none">
            <a:spAutoFit/>
          </a:bodyPr>
          <a:lstStyle/>
          <a:p>
            <a:pPr algn="r"/>
            <a:r>
              <a:rPr lang="fr-FR" sz="1000" i="1">
                <a:solidFill>
                  <a:schemeClr val="bg1"/>
                </a:solidFill>
                <a:ea typeface="ＭＳ Ｐゴシック" charset="-128"/>
              </a:rPr>
              <a:t>Rodger A, CROI 2012, Abs. 638</a:t>
            </a:r>
          </a:p>
        </p:txBody>
      </p:sp>
      <p:sp>
        <p:nvSpPr>
          <p:cNvPr id="43046" name="Text Box 5"/>
          <p:cNvSpPr txBox="1">
            <a:spLocks noChangeArrowheads="1"/>
          </p:cNvSpPr>
          <p:nvPr/>
        </p:nvSpPr>
        <p:spPr bwMode="auto">
          <a:xfrm>
            <a:off x="9967913" y="46038"/>
            <a:ext cx="257175" cy="246062"/>
          </a:xfrm>
          <a:prstGeom prst="rect">
            <a:avLst/>
          </a:prstGeom>
          <a:noFill/>
          <a:ln w="9525">
            <a:noFill/>
            <a:miter lim="800000"/>
            <a:headEnd/>
            <a:tailEnd/>
          </a:ln>
        </p:spPr>
        <p:txBody>
          <a:bodyPr wrap="none">
            <a:spAutoFit/>
          </a:bodyPr>
          <a:lstStyle/>
          <a:p>
            <a:pPr algn="r"/>
            <a:r>
              <a:rPr lang="fr-FR" sz="1000">
                <a:solidFill>
                  <a:schemeClr val="bg1"/>
                </a:solidFill>
                <a:ea typeface="ＭＳ Ｐゴシック" charset="-128"/>
                <a:cs typeface="Arial" charset="0"/>
              </a:rPr>
              <a:t>2</a:t>
            </a:r>
          </a:p>
        </p:txBody>
      </p:sp>
      <p:sp>
        <p:nvSpPr>
          <p:cNvPr id="43047" name="ZoneTexte 1"/>
          <p:cNvSpPr txBox="1">
            <a:spLocks noChangeArrowheads="1"/>
          </p:cNvSpPr>
          <p:nvPr/>
        </p:nvSpPr>
        <p:spPr bwMode="auto">
          <a:xfrm>
            <a:off x="225425" y="5362575"/>
            <a:ext cx="9715500" cy="584200"/>
          </a:xfrm>
          <a:prstGeom prst="rect">
            <a:avLst/>
          </a:prstGeom>
          <a:noFill/>
          <a:ln w="9525">
            <a:noFill/>
            <a:miter lim="800000"/>
            <a:headEnd/>
            <a:tailEnd/>
          </a:ln>
        </p:spPr>
        <p:txBody>
          <a:bodyPr>
            <a:spAutoFit/>
          </a:bodyPr>
          <a:lstStyle/>
          <a:p>
            <a:r>
              <a:rPr lang="fr-FR" sz="1600">
                <a:latin typeface="Calibri" pitchFamily="34" charset="0"/>
                <a:cs typeface="Calibri" pitchFamily="34" charset="0"/>
              </a:rPr>
              <a:t>Taux de CD4 &gt; 500/mm</a:t>
            </a:r>
            <a:r>
              <a:rPr lang="fr-FR" sz="1600" baseline="30000">
                <a:latin typeface="Calibri" pitchFamily="34" charset="0"/>
                <a:cs typeface="Calibri" pitchFamily="34" charset="0"/>
              </a:rPr>
              <a:t>3</a:t>
            </a:r>
            <a:r>
              <a:rPr lang="fr-FR" sz="1600">
                <a:latin typeface="Calibri" pitchFamily="34" charset="0"/>
                <a:cs typeface="Calibri" pitchFamily="34" charset="0"/>
              </a:rPr>
              <a:t>  le taux de mortalité est comparable à celui de la population générale</a:t>
            </a:r>
          </a:p>
          <a:p>
            <a:r>
              <a:rPr lang="fr-FR" sz="1600">
                <a:latin typeface="Calibri" pitchFamily="34" charset="0"/>
                <a:cs typeface="Calibri" pitchFamily="34" charset="0"/>
              </a:rPr>
              <a:t>Taux de CD4 est entre 350 et 450 mm</a:t>
            </a:r>
            <a:r>
              <a:rPr lang="fr-FR" sz="1600" baseline="30000">
                <a:latin typeface="Calibri" pitchFamily="34" charset="0"/>
                <a:cs typeface="Calibri" pitchFamily="34" charset="0"/>
              </a:rPr>
              <a:t>3</a:t>
            </a:r>
            <a:r>
              <a:rPr lang="fr-FR" sz="1600">
                <a:latin typeface="Calibri" pitchFamily="34" charset="0"/>
                <a:cs typeface="Calibri" pitchFamily="34" charset="0"/>
              </a:rPr>
              <a:t>, taux de mortalité plus élevé que pour la population générale</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471" y="1418670"/>
            <a:ext cx="9601200" cy="490224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defTabSz="527517" fontAlgn="auto">
              <a:spcBef>
                <a:spcPts val="0"/>
              </a:spcBef>
              <a:spcAft>
                <a:spcPts val="0"/>
              </a:spcAft>
              <a:defRPr/>
            </a:pPr>
            <a:endParaRPr lang="fr-FR"/>
          </a:p>
        </p:txBody>
      </p:sp>
      <p:sp>
        <p:nvSpPr>
          <p:cNvPr id="45060" name="Rectangle 2"/>
          <p:cNvSpPr>
            <a:spLocks noGrp="1" noChangeArrowheads="1"/>
          </p:cNvSpPr>
          <p:nvPr>
            <p:ph type="title"/>
          </p:nvPr>
        </p:nvSpPr>
        <p:spPr/>
        <p:txBody>
          <a:bodyPr/>
          <a:lstStyle/>
          <a:p>
            <a:r>
              <a:rPr lang="fr-FR" smtClean="0">
                <a:solidFill>
                  <a:srgbClr val="7B9899"/>
                </a:solidFill>
                <a:latin typeface="Arial" charset="0"/>
                <a:cs typeface="Arial" charset="0"/>
              </a:rPr>
              <a:t>Enquête Mortalité 2010 (ANRS EN20)</a:t>
            </a:r>
          </a:p>
        </p:txBody>
      </p:sp>
      <p:sp>
        <p:nvSpPr>
          <p:cNvPr id="45061" name="Text Box 3"/>
          <p:cNvSpPr txBox="1">
            <a:spLocks noChangeArrowheads="1"/>
          </p:cNvSpPr>
          <p:nvPr/>
        </p:nvSpPr>
        <p:spPr bwMode="auto">
          <a:xfrm>
            <a:off x="6540500" y="6445250"/>
            <a:ext cx="3159125" cy="276225"/>
          </a:xfrm>
          <a:prstGeom prst="rect">
            <a:avLst/>
          </a:prstGeom>
          <a:noFill/>
          <a:ln w="9525">
            <a:noFill/>
            <a:miter lim="800000"/>
            <a:headEnd/>
            <a:tailEnd/>
          </a:ln>
        </p:spPr>
        <p:txBody>
          <a:bodyPr>
            <a:spAutoFit/>
          </a:bodyPr>
          <a:lstStyle/>
          <a:p>
            <a:pPr algn="r" eaLnBrk="0" hangingPunct="0"/>
            <a:r>
              <a:rPr lang="en-GB" sz="1200" i="1">
                <a:solidFill>
                  <a:schemeClr val="bg1"/>
                </a:solidFill>
                <a:ea typeface="ＭＳ Ｐゴシック" charset="-128"/>
              </a:rPr>
              <a:t>Morlat P, CROI 2012, Abs. 1130</a:t>
            </a:r>
          </a:p>
        </p:txBody>
      </p:sp>
      <p:grpSp>
        <p:nvGrpSpPr>
          <p:cNvPr id="45062" name="Groupe 109"/>
          <p:cNvGrpSpPr>
            <a:grpSpLocks/>
          </p:cNvGrpSpPr>
          <p:nvPr/>
        </p:nvGrpSpPr>
        <p:grpSpPr bwMode="auto">
          <a:xfrm>
            <a:off x="838200" y="1419225"/>
            <a:ext cx="8686800" cy="4710113"/>
            <a:chOff x="267243" y="1135063"/>
            <a:chExt cx="8613924" cy="5377636"/>
          </a:xfrm>
        </p:grpSpPr>
        <p:grpSp>
          <p:nvGrpSpPr>
            <p:cNvPr id="45065" name="Groupe 22544"/>
            <p:cNvGrpSpPr>
              <a:grpSpLocks/>
            </p:cNvGrpSpPr>
            <p:nvPr/>
          </p:nvGrpSpPr>
          <p:grpSpPr bwMode="auto">
            <a:xfrm>
              <a:off x="2525713" y="1284288"/>
              <a:ext cx="5776912" cy="4924425"/>
              <a:chOff x="2526171" y="1284969"/>
              <a:chExt cx="5775994" cy="4923603"/>
            </a:xfrm>
          </p:grpSpPr>
          <p:sp>
            <p:nvSpPr>
              <p:cNvPr id="45106" name="Line 11"/>
              <p:cNvSpPr>
                <a:spLocks noChangeShapeType="1"/>
              </p:cNvSpPr>
              <p:nvPr/>
            </p:nvSpPr>
            <p:spPr bwMode="auto">
              <a:xfrm flipV="1">
                <a:off x="3733513" y="6153883"/>
                <a:ext cx="0" cy="54689"/>
              </a:xfrm>
              <a:prstGeom prst="line">
                <a:avLst/>
              </a:prstGeom>
              <a:noFill/>
              <a:ln w="5">
                <a:solidFill>
                  <a:srgbClr val="FFFFFF"/>
                </a:solidFill>
                <a:round/>
                <a:headEnd/>
                <a:tailEnd/>
              </a:ln>
            </p:spPr>
            <p:txBody>
              <a:bodyPr/>
              <a:lstStyle/>
              <a:p>
                <a:endParaRPr lang="fr-FR"/>
              </a:p>
            </p:txBody>
          </p:sp>
          <p:sp>
            <p:nvSpPr>
              <p:cNvPr id="45107" name="Line 12"/>
              <p:cNvSpPr>
                <a:spLocks noChangeShapeType="1"/>
              </p:cNvSpPr>
              <p:nvPr/>
            </p:nvSpPr>
            <p:spPr bwMode="auto">
              <a:xfrm flipV="1">
                <a:off x="2592662" y="6153883"/>
                <a:ext cx="0" cy="54689"/>
              </a:xfrm>
              <a:prstGeom prst="line">
                <a:avLst/>
              </a:prstGeom>
              <a:noFill/>
              <a:ln w="5">
                <a:solidFill>
                  <a:srgbClr val="FFFFFF"/>
                </a:solidFill>
                <a:round/>
                <a:headEnd/>
                <a:tailEnd/>
              </a:ln>
            </p:spPr>
            <p:txBody>
              <a:bodyPr/>
              <a:lstStyle/>
              <a:p>
                <a:endParaRPr lang="fr-FR"/>
              </a:p>
            </p:txBody>
          </p:sp>
          <p:sp>
            <p:nvSpPr>
              <p:cNvPr id="45108" name="Line 13"/>
              <p:cNvSpPr>
                <a:spLocks noChangeShapeType="1"/>
              </p:cNvSpPr>
              <p:nvPr/>
            </p:nvSpPr>
            <p:spPr bwMode="auto">
              <a:xfrm>
                <a:off x="2526171" y="6153883"/>
                <a:ext cx="66491" cy="0"/>
              </a:xfrm>
              <a:prstGeom prst="line">
                <a:avLst/>
              </a:prstGeom>
              <a:noFill/>
              <a:ln w="5">
                <a:solidFill>
                  <a:srgbClr val="FFFFFF"/>
                </a:solidFill>
                <a:round/>
                <a:headEnd/>
                <a:tailEnd/>
              </a:ln>
            </p:spPr>
            <p:txBody>
              <a:bodyPr/>
              <a:lstStyle/>
              <a:p>
                <a:endParaRPr lang="fr-FR"/>
              </a:p>
            </p:txBody>
          </p:sp>
          <p:sp>
            <p:nvSpPr>
              <p:cNvPr id="45109" name="Line 14"/>
              <p:cNvSpPr>
                <a:spLocks noChangeShapeType="1"/>
              </p:cNvSpPr>
              <p:nvPr/>
            </p:nvSpPr>
            <p:spPr bwMode="auto">
              <a:xfrm>
                <a:off x="2592662" y="6153883"/>
                <a:ext cx="1140850" cy="0"/>
              </a:xfrm>
              <a:prstGeom prst="line">
                <a:avLst/>
              </a:prstGeom>
              <a:noFill/>
              <a:ln w="5">
                <a:solidFill>
                  <a:srgbClr val="FFFFFF"/>
                </a:solidFill>
                <a:round/>
                <a:headEnd/>
                <a:tailEnd/>
              </a:ln>
            </p:spPr>
            <p:txBody>
              <a:bodyPr/>
              <a:lstStyle/>
              <a:p>
                <a:endParaRPr lang="fr-FR"/>
              </a:p>
            </p:txBody>
          </p:sp>
          <p:sp>
            <p:nvSpPr>
              <p:cNvPr id="45110" name="Line 15"/>
              <p:cNvSpPr>
                <a:spLocks noChangeShapeType="1"/>
              </p:cNvSpPr>
              <p:nvPr/>
            </p:nvSpPr>
            <p:spPr bwMode="auto">
              <a:xfrm flipV="1">
                <a:off x="7156065" y="6153883"/>
                <a:ext cx="0" cy="54689"/>
              </a:xfrm>
              <a:prstGeom prst="line">
                <a:avLst/>
              </a:prstGeom>
              <a:noFill/>
              <a:ln w="5">
                <a:solidFill>
                  <a:srgbClr val="FFFFFF"/>
                </a:solidFill>
                <a:round/>
                <a:headEnd/>
                <a:tailEnd/>
              </a:ln>
            </p:spPr>
            <p:txBody>
              <a:bodyPr/>
              <a:lstStyle/>
              <a:p>
                <a:endParaRPr lang="fr-FR"/>
              </a:p>
            </p:txBody>
          </p:sp>
          <p:sp>
            <p:nvSpPr>
              <p:cNvPr id="45111" name="Line 16"/>
              <p:cNvSpPr>
                <a:spLocks noChangeShapeType="1"/>
              </p:cNvSpPr>
              <p:nvPr/>
            </p:nvSpPr>
            <p:spPr bwMode="auto">
              <a:xfrm flipV="1">
                <a:off x="6015214" y="6153883"/>
                <a:ext cx="0" cy="54689"/>
              </a:xfrm>
              <a:prstGeom prst="line">
                <a:avLst/>
              </a:prstGeom>
              <a:noFill/>
              <a:ln w="5">
                <a:solidFill>
                  <a:srgbClr val="FFFFFF"/>
                </a:solidFill>
                <a:round/>
                <a:headEnd/>
                <a:tailEnd/>
              </a:ln>
            </p:spPr>
            <p:txBody>
              <a:bodyPr/>
              <a:lstStyle/>
              <a:p>
                <a:endParaRPr lang="fr-FR"/>
              </a:p>
            </p:txBody>
          </p:sp>
          <p:sp>
            <p:nvSpPr>
              <p:cNvPr id="45112" name="Line 17"/>
              <p:cNvSpPr>
                <a:spLocks noChangeShapeType="1"/>
              </p:cNvSpPr>
              <p:nvPr/>
            </p:nvSpPr>
            <p:spPr bwMode="auto">
              <a:xfrm flipV="1">
                <a:off x="4872614" y="6153883"/>
                <a:ext cx="0" cy="54689"/>
              </a:xfrm>
              <a:prstGeom prst="line">
                <a:avLst/>
              </a:prstGeom>
              <a:noFill/>
              <a:ln w="5">
                <a:solidFill>
                  <a:srgbClr val="FFFFFF"/>
                </a:solidFill>
                <a:round/>
                <a:headEnd/>
                <a:tailEnd/>
              </a:ln>
            </p:spPr>
            <p:txBody>
              <a:bodyPr/>
              <a:lstStyle/>
              <a:p>
                <a:endParaRPr lang="fr-FR"/>
              </a:p>
            </p:txBody>
          </p:sp>
          <p:sp>
            <p:nvSpPr>
              <p:cNvPr id="45113" name="Line 18"/>
              <p:cNvSpPr>
                <a:spLocks noChangeShapeType="1"/>
              </p:cNvSpPr>
              <p:nvPr/>
            </p:nvSpPr>
            <p:spPr bwMode="auto">
              <a:xfrm>
                <a:off x="4872614" y="6153883"/>
                <a:ext cx="1142601" cy="0"/>
              </a:xfrm>
              <a:prstGeom prst="line">
                <a:avLst/>
              </a:prstGeom>
              <a:noFill/>
              <a:ln w="5">
                <a:solidFill>
                  <a:srgbClr val="FFFFFF"/>
                </a:solidFill>
                <a:round/>
                <a:headEnd/>
                <a:tailEnd/>
              </a:ln>
            </p:spPr>
            <p:txBody>
              <a:bodyPr/>
              <a:lstStyle/>
              <a:p>
                <a:endParaRPr lang="fr-FR"/>
              </a:p>
            </p:txBody>
          </p:sp>
          <p:sp>
            <p:nvSpPr>
              <p:cNvPr id="45114" name="Line 19"/>
              <p:cNvSpPr>
                <a:spLocks noChangeShapeType="1"/>
              </p:cNvSpPr>
              <p:nvPr/>
            </p:nvSpPr>
            <p:spPr bwMode="auto">
              <a:xfrm>
                <a:off x="6015214" y="6153883"/>
                <a:ext cx="1140850" cy="0"/>
              </a:xfrm>
              <a:prstGeom prst="line">
                <a:avLst/>
              </a:prstGeom>
              <a:noFill/>
              <a:ln w="5">
                <a:solidFill>
                  <a:srgbClr val="FFFFFF"/>
                </a:solidFill>
                <a:round/>
                <a:headEnd/>
                <a:tailEnd/>
              </a:ln>
            </p:spPr>
            <p:txBody>
              <a:bodyPr/>
              <a:lstStyle/>
              <a:p>
                <a:endParaRPr lang="fr-FR"/>
              </a:p>
            </p:txBody>
          </p:sp>
          <p:sp>
            <p:nvSpPr>
              <p:cNvPr id="45115" name="Line 20"/>
              <p:cNvSpPr>
                <a:spLocks noChangeShapeType="1"/>
              </p:cNvSpPr>
              <p:nvPr/>
            </p:nvSpPr>
            <p:spPr bwMode="auto">
              <a:xfrm>
                <a:off x="3733513" y="6153883"/>
                <a:ext cx="1139101" cy="0"/>
              </a:xfrm>
              <a:prstGeom prst="line">
                <a:avLst/>
              </a:prstGeom>
              <a:noFill/>
              <a:ln w="5">
                <a:solidFill>
                  <a:srgbClr val="FFFFFF"/>
                </a:solidFill>
                <a:round/>
                <a:headEnd/>
                <a:tailEnd/>
              </a:ln>
            </p:spPr>
            <p:txBody>
              <a:bodyPr/>
              <a:lstStyle/>
              <a:p>
                <a:endParaRPr lang="fr-FR"/>
              </a:p>
            </p:txBody>
          </p:sp>
          <p:sp>
            <p:nvSpPr>
              <p:cNvPr id="45116" name="Line 21"/>
              <p:cNvSpPr>
                <a:spLocks noChangeShapeType="1"/>
              </p:cNvSpPr>
              <p:nvPr/>
            </p:nvSpPr>
            <p:spPr bwMode="auto">
              <a:xfrm flipV="1">
                <a:off x="8296915" y="6153883"/>
                <a:ext cx="0" cy="54689"/>
              </a:xfrm>
              <a:prstGeom prst="line">
                <a:avLst/>
              </a:prstGeom>
              <a:noFill/>
              <a:ln w="5">
                <a:solidFill>
                  <a:srgbClr val="FFFFFF"/>
                </a:solidFill>
                <a:round/>
                <a:headEnd/>
                <a:tailEnd/>
              </a:ln>
            </p:spPr>
            <p:txBody>
              <a:bodyPr/>
              <a:lstStyle/>
              <a:p>
                <a:endParaRPr lang="fr-FR"/>
              </a:p>
            </p:txBody>
          </p:sp>
          <p:sp>
            <p:nvSpPr>
              <p:cNvPr id="45117" name="Line 22"/>
              <p:cNvSpPr>
                <a:spLocks noChangeShapeType="1"/>
              </p:cNvSpPr>
              <p:nvPr/>
            </p:nvSpPr>
            <p:spPr bwMode="auto">
              <a:xfrm>
                <a:off x="8296915" y="6153883"/>
                <a:ext cx="5250" cy="0"/>
              </a:xfrm>
              <a:prstGeom prst="line">
                <a:avLst/>
              </a:prstGeom>
              <a:noFill/>
              <a:ln w="5">
                <a:solidFill>
                  <a:srgbClr val="FFFFFF"/>
                </a:solidFill>
                <a:round/>
                <a:headEnd/>
                <a:tailEnd/>
              </a:ln>
            </p:spPr>
            <p:txBody>
              <a:bodyPr/>
              <a:lstStyle/>
              <a:p>
                <a:endParaRPr lang="fr-FR"/>
              </a:p>
            </p:txBody>
          </p:sp>
          <p:sp>
            <p:nvSpPr>
              <p:cNvPr id="45118" name="Line 23"/>
              <p:cNvSpPr>
                <a:spLocks noChangeShapeType="1"/>
              </p:cNvSpPr>
              <p:nvPr/>
            </p:nvSpPr>
            <p:spPr bwMode="auto">
              <a:xfrm>
                <a:off x="7156065" y="6153883"/>
                <a:ext cx="1140850" cy="0"/>
              </a:xfrm>
              <a:prstGeom prst="line">
                <a:avLst/>
              </a:prstGeom>
              <a:noFill/>
              <a:ln w="5">
                <a:solidFill>
                  <a:srgbClr val="FFFFFF"/>
                </a:solidFill>
                <a:round/>
                <a:headEnd/>
                <a:tailEnd/>
              </a:ln>
            </p:spPr>
            <p:txBody>
              <a:bodyPr/>
              <a:lstStyle/>
              <a:p>
                <a:endParaRPr lang="fr-FR"/>
              </a:p>
            </p:txBody>
          </p:sp>
          <p:sp>
            <p:nvSpPr>
              <p:cNvPr id="45119" name="Line 24"/>
              <p:cNvSpPr>
                <a:spLocks noChangeShapeType="1"/>
              </p:cNvSpPr>
              <p:nvPr/>
            </p:nvSpPr>
            <p:spPr bwMode="auto">
              <a:xfrm flipV="1">
                <a:off x="2592662" y="1284969"/>
                <a:ext cx="0" cy="4868914"/>
              </a:xfrm>
              <a:prstGeom prst="line">
                <a:avLst/>
              </a:prstGeom>
              <a:noFill/>
              <a:ln w="5">
                <a:solidFill>
                  <a:srgbClr val="FFFFFF"/>
                </a:solidFill>
                <a:round/>
                <a:headEnd/>
                <a:tailEnd/>
              </a:ln>
            </p:spPr>
            <p:txBody>
              <a:bodyPr/>
              <a:lstStyle/>
              <a:p>
                <a:endParaRPr lang="fr-FR"/>
              </a:p>
            </p:txBody>
          </p:sp>
          <p:sp>
            <p:nvSpPr>
              <p:cNvPr id="45120" name="Rectangle 25"/>
              <p:cNvSpPr>
                <a:spLocks noChangeArrowheads="1"/>
              </p:cNvSpPr>
              <p:nvPr/>
            </p:nvSpPr>
            <p:spPr bwMode="auto">
              <a:xfrm>
                <a:off x="2592662" y="1334686"/>
                <a:ext cx="2867874" cy="54689"/>
              </a:xfrm>
              <a:prstGeom prst="rect">
                <a:avLst/>
              </a:prstGeom>
              <a:solidFill>
                <a:srgbClr val="FF9900"/>
              </a:solidFill>
              <a:ln w="0">
                <a:solidFill>
                  <a:srgbClr val="FF9900"/>
                </a:solidFill>
                <a:miter lim="800000"/>
                <a:headEnd/>
                <a:tailEnd/>
              </a:ln>
            </p:spPr>
            <p:txBody>
              <a:bodyPr/>
              <a:lstStyle/>
              <a:p>
                <a:endParaRPr lang="fr-FR">
                  <a:latin typeface="Georgia" pitchFamily="18" charset="0"/>
                </a:endParaRPr>
              </a:p>
            </p:txBody>
          </p:sp>
          <p:sp>
            <p:nvSpPr>
              <p:cNvPr id="45121" name="Rectangle 26"/>
              <p:cNvSpPr>
                <a:spLocks noChangeArrowheads="1"/>
              </p:cNvSpPr>
              <p:nvPr/>
            </p:nvSpPr>
            <p:spPr bwMode="auto">
              <a:xfrm>
                <a:off x="2592662" y="1412576"/>
                <a:ext cx="4106712" cy="56346"/>
              </a:xfrm>
              <a:prstGeom prst="rect">
                <a:avLst/>
              </a:prstGeom>
              <a:solidFill>
                <a:srgbClr val="00FF00"/>
              </a:solidFill>
              <a:ln w="0">
                <a:solidFill>
                  <a:srgbClr val="00FF00"/>
                </a:solidFill>
                <a:miter lim="800000"/>
                <a:headEnd/>
                <a:tailEnd/>
              </a:ln>
            </p:spPr>
            <p:txBody>
              <a:bodyPr/>
              <a:lstStyle/>
              <a:p>
                <a:endParaRPr lang="fr-FR">
                  <a:latin typeface="Georgia" pitchFamily="18" charset="0"/>
                </a:endParaRPr>
              </a:p>
            </p:txBody>
          </p:sp>
          <p:sp>
            <p:nvSpPr>
              <p:cNvPr id="45122" name="Rectangle 27"/>
              <p:cNvSpPr>
                <a:spLocks noChangeArrowheads="1"/>
              </p:cNvSpPr>
              <p:nvPr/>
            </p:nvSpPr>
            <p:spPr bwMode="auto">
              <a:xfrm>
                <a:off x="2592662" y="1488808"/>
                <a:ext cx="5412041" cy="58003"/>
              </a:xfrm>
              <a:prstGeom prst="rect">
                <a:avLst/>
              </a:prstGeom>
              <a:solidFill>
                <a:srgbClr val="00CCFF"/>
              </a:solidFill>
              <a:ln w="0">
                <a:solidFill>
                  <a:srgbClr val="00CCFF"/>
                </a:solidFill>
                <a:miter lim="800000"/>
                <a:headEnd/>
                <a:tailEnd/>
              </a:ln>
            </p:spPr>
            <p:txBody>
              <a:bodyPr/>
              <a:lstStyle/>
              <a:p>
                <a:endParaRPr lang="fr-FR">
                  <a:latin typeface="Georgia" pitchFamily="18" charset="0"/>
                </a:endParaRPr>
              </a:p>
            </p:txBody>
          </p:sp>
          <p:sp>
            <p:nvSpPr>
              <p:cNvPr id="45123" name="Rectangle 28"/>
              <p:cNvSpPr>
                <a:spLocks noChangeArrowheads="1"/>
              </p:cNvSpPr>
              <p:nvPr/>
            </p:nvSpPr>
            <p:spPr bwMode="auto">
              <a:xfrm>
                <a:off x="2592662" y="1619728"/>
                <a:ext cx="2535418" cy="54689"/>
              </a:xfrm>
              <a:prstGeom prst="rect">
                <a:avLst/>
              </a:prstGeom>
              <a:solidFill>
                <a:srgbClr val="FF9900"/>
              </a:solidFill>
              <a:ln w="0">
                <a:solidFill>
                  <a:srgbClr val="FF9900"/>
                </a:solidFill>
                <a:miter lim="800000"/>
                <a:headEnd/>
                <a:tailEnd/>
              </a:ln>
            </p:spPr>
            <p:txBody>
              <a:bodyPr/>
              <a:lstStyle/>
              <a:p>
                <a:endParaRPr lang="fr-FR">
                  <a:latin typeface="Georgia" pitchFamily="18" charset="0"/>
                </a:endParaRPr>
              </a:p>
            </p:txBody>
          </p:sp>
          <p:sp>
            <p:nvSpPr>
              <p:cNvPr id="45124" name="Rectangle 29"/>
              <p:cNvSpPr>
                <a:spLocks noChangeArrowheads="1"/>
              </p:cNvSpPr>
              <p:nvPr/>
            </p:nvSpPr>
            <p:spPr bwMode="auto">
              <a:xfrm>
                <a:off x="2592662" y="1694303"/>
                <a:ext cx="1909000" cy="58003"/>
              </a:xfrm>
              <a:prstGeom prst="rect">
                <a:avLst/>
              </a:prstGeom>
              <a:solidFill>
                <a:srgbClr val="00FF00"/>
              </a:solidFill>
              <a:ln w="0">
                <a:solidFill>
                  <a:srgbClr val="00FF00"/>
                </a:solidFill>
                <a:miter lim="800000"/>
                <a:headEnd/>
                <a:tailEnd/>
              </a:ln>
            </p:spPr>
            <p:txBody>
              <a:bodyPr/>
              <a:lstStyle/>
              <a:p>
                <a:endParaRPr lang="fr-FR">
                  <a:latin typeface="Georgia" pitchFamily="18" charset="0"/>
                </a:endParaRPr>
              </a:p>
            </p:txBody>
          </p:sp>
          <p:sp>
            <p:nvSpPr>
              <p:cNvPr id="45125" name="Rectangle 30"/>
              <p:cNvSpPr>
                <a:spLocks noChangeArrowheads="1"/>
              </p:cNvSpPr>
              <p:nvPr/>
            </p:nvSpPr>
            <p:spPr bwMode="auto">
              <a:xfrm>
                <a:off x="2592662" y="1773850"/>
                <a:ext cx="1244087" cy="58003"/>
              </a:xfrm>
              <a:prstGeom prst="rect">
                <a:avLst/>
              </a:prstGeom>
              <a:solidFill>
                <a:srgbClr val="00CCFF"/>
              </a:solidFill>
              <a:ln w="0">
                <a:solidFill>
                  <a:srgbClr val="00CCFF"/>
                </a:solidFill>
                <a:miter lim="800000"/>
                <a:headEnd/>
                <a:tailEnd/>
              </a:ln>
            </p:spPr>
            <p:txBody>
              <a:bodyPr/>
              <a:lstStyle/>
              <a:p>
                <a:endParaRPr lang="fr-FR">
                  <a:latin typeface="Georgia" pitchFamily="18" charset="0"/>
                </a:endParaRPr>
              </a:p>
            </p:txBody>
          </p:sp>
          <p:sp>
            <p:nvSpPr>
              <p:cNvPr id="45126" name="Rectangle 31"/>
              <p:cNvSpPr>
                <a:spLocks noChangeArrowheads="1"/>
              </p:cNvSpPr>
              <p:nvPr/>
            </p:nvSpPr>
            <p:spPr bwMode="auto">
              <a:xfrm>
                <a:off x="2592662" y="1982659"/>
                <a:ext cx="1709526" cy="54689"/>
              </a:xfrm>
              <a:prstGeom prst="rect">
                <a:avLst/>
              </a:prstGeom>
              <a:solidFill>
                <a:srgbClr val="00FF00"/>
              </a:solidFill>
              <a:ln w="0">
                <a:solidFill>
                  <a:srgbClr val="00FF00"/>
                </a:solidFill>
                <a:miter lim="800000"/>
                <a:headEnd/>
                <a:tailEnd/>
              </a:ln>
            </p:spPr>
            <p:txBody>
              <a:bodyPr/>
              <a:lstStyle/>
              <a:p>
                <a:endParaRPr lang="fr-FR">
                  <a:latin typeface="Georgia" pitchFamily="18" charset="0"/>
                </a:endParaRPr>
              </a:p>
            </p:txBody>
          </p:sp>
          <p:sp>
            <p:nvSpPr>
              <p:cNvPr id="45127" name="Rectangle 32"/>
              <p:cNvSpPr>
                <a:spLocks noChangeArrowheads="1"/>
              </p:cNvSpPr>
              <p:nvPr/>
            </p:nvSpPr>
            <p:spPr bwMode="auto">
              <a:xfrm>
                <a:off x="2592662" y="1903113"/>
                <a:ext cx="1210841" cy="56346"/>
              </a:xfrm>
              <a:prstGeom prst="rect">
                <a:avLst/>
              </a:prstGeom>
              <a:solidFill>
                <a:srgbClr val="FF9900"/>
              </a:solidFill>
              <a:ln w="0">
                <a:solidFill>
                  <a:srgbClr val="FF9900"/>
                </a:solidFill>
                <a:miter lim="800000"/>
                <a:headEnd/>
                <a:tailEnd/>
              </a:ln>
            </p:spPr>
            <p:txBody>
              <a:bodyPr/>
              <a:lstStyle/>
              <a:p>
                <a:endParaRPr lang="fr-FR">
                  <a:latin typeface="Georgia" pitchFamily="18" charset="0"/>
                </a:endParaRPr>
              </a:p>
            </p:txBody>
          </p:sp>
          <p:sp>
            <p:nvSpPr>
              <p:cNvPr id="45128" name="Rectangle 33"/>
              <p:cNvSpPr>
                <a:spLocks noChangeArrowheads="1"/>
              </p:cNvSpPr>
              <p:nvPr/>
            </p:nvSpPr>
            <p:spPr bwMode="auto">
              <a:xfrm>
                <a:off x="2592662" y="2060548"/>
                <a:ext cx="1468058" cy="54689"/>
              </a:xfrm>
              <a:prstGeom prst="rect">
                <a:avLst/>
              </a:prstGeom>
              <a:solidFill>
                <a:srgbClr val="00CCFF"/>
              </a:solidFill>
              <a:ln w="0">
                <a:solidFill>
                  <a:srgbClr val="00CCFF"/>
                </a:solidFill>
                <a:miter lim="800000"/>
                <a:headEnd/>
                <a:tailEnd/>
              </a:ln>
            </p:spPr>
            <p:txBody>
              <a:bodyPr/>
              <a:lstStyle/>
              <a:p>
                <a:endParaRPr lang="fr-FR">
                  <a:latin typeface="Georgia" pitchFamily="18" charset="0"/>
                </a:endParaRPr>
              </a:p>
            </p:txBody>
          </p:sp>
          <p:sp>
            <p:nvSpPr>
              <p:cNvPr id="45129" name="Rectangle 34"/>
              <p:cNvSpPr>
                <a:spLocks noChangeArrowheads="1"/>
              </p:cNvSpPr>
              <p:nvPr/>
            </p:nvSpPr>
            <p:spPr bwMode="auto">
              <a:xfrm>
                <a:off x="2592662" y="2188155"/>
                <a:ext cx="1177596" cy="54689"/>
              </a:xfrm>
              <a:prstGeom prst="rect">
                <a:avLst/>
              </a:prstGeom>
              <a:solidFill>
                <a:srgbClr val="FF9900"/>
              </a:solidFill>
              <a:ln w="0">
                <a:solidFill>
                  <a:srgbClr val="FF9900"/>
                </a:solidFill>
                <a:miter lim="800000"/>
                <a:headEnd/>
                <a:tailEnd/>
              </a:ln>
            </p:spPr>
            <p:txBody>
              <a:bodyPr/>
              <a:lstStyle/>
              <a:p>
                <a:endParaRPr lang="fr-FR">
                  <a:latin typeface="Georgia" pitchFamily="18" charset="0"/>
                </a:endParaRPr>
              </a:p>
            </p:txBody>
          </p:sp>
          <p:sp>
            <p:nvSpPr>
              <p:cNvPr id="45130" name="Rectangle 35"/>
              <p:cNvSpPr>
                <a:spLocks noChangeArrowheads="1"/>
              </p:cNvSpPr>
              <p:nvPr/>
            </p:nvSpPr>
            <p:spPr bwMode="auto">
              <a:xfrm>
                <a:off x="2592662" y="2266044"/>
                <a:ext cx="958874" cy="56346"/>
              </a:xfrm>
              <a:prstGeom prst="rect">
                <a:avLst/>
              </a:prstGeom>
              <a:solidFill>
                <a:srgbClr val="00FF00"/>
              </a:solidFill>
              <a:ln w="0">
                <a:solidFill>
                  <a:srgbClr val="00FF00"/>
                </a:solidFill>
                <a:miter lim="800000"/>
                <a:headEnd/>
                <a:tailEnd/>
              </a:ln>
            </p:spPr>
            <p:txBody>
              <a:bodyPr/>
              <a:lstStyle/>
              <a:p>
                <a:endParaRPr lang="fr-FR">
                  <a:latin typeface="Georgia" pitchFamily="18" charset="0"/>
                </a:endParaRPr>
              </a:p>
            </p:txBody>
          </p:sp>
          <p:sp>
            <p:nvSpPr>
              <p:cNvPr id="45131" name="Freeform 36"/>
              <p:cNvSpPr>
                <a:spLocks/>
              </p:cNvSpPr>
              <p:nvPr/>
            </p:nvSpPr>
            <p:spPr bwMode="auto">
              <a:xfrm>
                <a:off x="2592662" y="2342276"/>
                <a:ext cx="815393" cy="58003"/>
              </a:xfrm>
              <a:custGeom>
                <a:avLst/>
                <a:gdLst>
                  <a:gd name="T0" fmla="*/ 2147483647 w 466"/>
                  <a:gd name="T1" fmla="*/ 2147483647 h 35"/>
                  <a:gd name="T2" fmla="*/ 2147483647 w 466"/>
                  <a:gd name="T3" fmla="*/ 0 h 35"/>
                  <a:gd name="T4" fmla="*/ 0 w 466"/>
                  <a:gd name="T5" fmla="*/ 0 h 35"/>
                  <a:gd name="T6" fmla="*/ 0 w 466"/>
                  <a:gd name="T7" fmla="*/ 2147483647 h 35"/>
                  <a:gd name="T8" fmla="*/ 2147483647 w 466"/>
                  <a:gd name="T9" fmla="*/ 2147483647 h 35"/>
                  <a:gd name="T10" fmla="*/ 2147483647 w 466"/>
                  <a:gd name="T11" fmla="*/ 2147483647 h 35"/>
                  <a:gd name="T12" fmla="*/ 0 60000 65536"/>
                  <a:gd name="T13" fmla="*/ 0 60000 65536"/>
                  <a:gd name="T14" fmla="*/ 0 60000 65536"/>
                  <a:gd name="T15" fmla="*/ 0 60000 65536"/>
                  <a:gd name="T16" fmla="*/ 0 60000 65536"/>
                  <a:gd name="T17" fmla="*/ 0 60000 65536"/>
                  <a:gd name="T18" fmla="*/ 0 w 466"/>
                  <a:gd name="T19" fmla="*/ 0 h 35"/>
                  <a:gd name="T20" fmla="*/ 466 w 4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6" h="35">
                    <a:moveTo>
                      <a:pt x="466" y="35"/>
                    </a:moveTo>
                    <a:lnTo>
                      <a:pt x="466" y="0"/>
                    </a:lnTo>
                    <a:lnTo>
                      <a:pt x="0" y="0"/>
                    </a:lnTo>
                    <a:lnTo>
                      <a:pt x="0" y="35"/>
                    </a:lnTo>
                    <a:lnTo>
                      <a:pt x="466" y="35"/>
                    </a:lnTo>
                    <a:close/>
                  </a:path>
                </a:pathLst>
              </a:custGeom>
              <a:solidFill>
                <a:srgbClr val="00CCFF"/>
              </a:solidFill>
              <a:ln w="0">
                <a:solidFill>
                  <a:srgbClr val="00CCFF"/>
                </a:solidFill>
                <a:round/>
                <a:headEnd/>
                <a:tailEnd/>
              </a:ln>
            </p:spPr>
            <p:txBody>
              <a:bodyPr/>
              <a:lstStyle/>
              <a:p>
                <a:endParaRPr lang="fr-FR"/>
              </a:p>
            </p:txBody>
          </p:sp>
          <p:sp>
            <p:nvSpPr>
              <p:cNvPr id="45132" name="Rectangle 37"/>
              <p:cNvSpPr>
                <a:spLocks noChangeArrowheads="1"/>
              </p:cNvSpPr>
              <p:nvPr/>
            </p:nvSpPr>
            <p:spPr bwMode="auto">
              <a:xfrm>
                <a:off x="2592662" y="2473197"/>
                <a:ext cx="1093607" cy="54689"/>
              </a:xfrm>
              <a:prstGeom prst="rect">
                <a:avLst/>
              </a:prstGeom>
              <a:solidFill>
                <a:srgbClr val="FF9900"/>
              </a:solidFill>
              <a:ln w="0">
                <a:solidFill>
                  <a:srgbClr val="FF9900"/>
                </a:solidFill>
                <a:miter lim="800000"/>
                <a:headEnd/>
                <a:tailEnd/>
              </a:ln>
            </p:spPr>
            <p:txBody>
              <a:bodyPr/>
              <a:lstStyle/>
              <a:p>
                <a:endParaRPr lang="fr-FR">
                  <a:latin typeface="Georgia" pitchFamily="18" charset="0"/>
                </a:endParaRPr>
              </a:p>
            </p:txBody>
          </p:sp>
          <p:sp>
            <p:nvSpPr>
              <p:cNvPr id="45133" name="Rectangle 38"/>
              <p:cNvSpPr>
                <a:spLocks noChangeArrowheads="1"/>
              </p:cNvSpPr>
              <p:nvPr/>
            </p:nvSpPr>
            <p:spPr bwMode="auto">
              <a:xfrm>
                <a:off x="2592662" y="2551086"/>
                <a:ext cx="509184" cy="54689"/>
              </a:xfrm>
              <a:prstGeom prst="rect">
                <a:avLst/>
              </a:prstGeom>
              <a:solidFill>
                <a:srgbClr val="00FF00"/>
              </a:solidFill>
              <a:ln w="0">
                <a:solidFill>
                  <a:srgbClr val="00FF00"/>
                </a:solidFill>
                <a:miter lim="800000"/>
                <a:headEnd/>
                <a:tailEnd/>
              </a:ln>
            </p:spPr>
            <p:txBody>
              <a:bodyPr/>
              <a:lstStyle/>
              <a:p>
                <a:endParaRPr lang="fr-FR">
                  <a:latin typeface="Georgia" pitchFamily="18" charset="0"/>
                </a:endParaRPr>
              </a:p>
            </p:txBody>
          </p:sp>
          <p:sp>
            <p:nvSpPr>
              <p:cNvPr id="45134" name="Freeform 39"/>
              <p:cNvSpPr>
                <a:spLocks/>
              </p:cNvSpPr>
              <p:nvPr/>
            </p:nvSpPr>
            <p:spPr bwMode="auto">
              <a:xfrm>
                <a:off x="2592662" y="2627318"/>
                <a:ext cx="790896" cy="58003"/>
              </a:xfrm>
              <a:custGeom>
                <a:avLst/>
                <a:gdLst>
                  <a:gd name="T0" fmla="*/ 2147483647 w 452"/>
                  <a:gd name="T1" fmla="*/ 2147483647 h 35"/>
                  <a:gd name="T2" fmla="*/ 2147483647 w 452"/>
                  <a:gd name="T3" fmla="*/ 0 h 35"/>
                  <a:gd name="T4" fmla="*/ 0 w 452"/>
                  <a:gd name="T5" fmla="*/ 0 h 35"/>
                  <a:gd name="T6" fmla="*/ 0 w 452"/>
                  <a:gd name="T7" fmla="*/ 2147483647 h 35"/>
                  <a:gd name="T8" fmla="*/ 2147483647 w 452"/>
                  <a:gd name="T9" fmla="*/ 2147483647 h 35"/>
                  <a:gd name="T10" fmla="*/ 2147483647 w 452"/>
                  <a:gd name="T11" fmla="*/ 2147483647 h 35"/>
                  <a:gd name="T12" fmla="*/ 0 60000 65536"/>
                  <a:gd name="T13" fmla="*/ 0 60000 65536"/>
                  <a:gd name="T14" fmla="*/ 0 60000 65536"/>
                  <a:gd name="T15" fmla="*/ 0 60000 65536"/>
                  <a:gd name="T16" fmla="*/ 0 60000 65536"/>
                  <a:gd name="T17" fmla="*/ 0 60000 65536"/>
                  <a:gd name="T18" fmla="*/ 0 w 452"/>
                  <a:gd name="T19" fmla="*/ 0 h 35"/>
                  <a:gd name="T20" fmla="*/ 452 w 45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52" h="35">
                    <a:moveTo>
                      <a:pt x="452" y="35"/>
                    </a:moveTo>
                    <a:lnTo>
                      <a:pt x="452" y="0"/>
                    </a:lnTo>
                    <a:lnTo>
                      <a:pt x="0" y="0"/>
                    </a:lnTo>
                    <a:lnTo>
                      <a:pt x="0" y="35"/>
                    </a:lnTo>
                    <a:lnTo>
                      <a:pt x="452" y="35"/>
                    </a:lnTo>
                    <a:close/>
                  </a:path>
                </a:pathLst>
              </a:custGeom>
              <a:solidFill>
                <a:srgbClr val="00CCFF"/>
              </a:solidFill>
              <a:ln w="0">
                <a:solidFill>
                  <a:srgbClr val="00CCFF"/>
                </a:solidFill>
                <a:round/>
                <a:headEnd/>
                <a:tailEnd/>
              </a:ln>
            </p:spPr>
            <p:txBody>
              <a:bodyPr/>
              <a:lstStyle/>
              <a:p>
                <a:endParaRPr lang="fr-FR"/>
              </a:p>
            </p:txBody>
          </p:sp>
          <p:sp>
            <p:nvSpPr>
              <p:cNvPr id="45135" name="Freeform 40"/>
              <p:cNvSpPr>
                <a:spLocks/>
              </p:cNvSpPr>
              <p:nvPr/>
            </p:nvSpPr>
            <p:spPr bwMode="auto">
              <a:xfrm>
                <a:off x="2592662" y="2756581"/>
                <a:ext cx="549428" cy="56346"/>
              </a:xfrm>
              <a:custGeom>
                <a:avLst/>
                <a:gdLst>
                  <a:gd name="T0" fmla="*/ 2147483647 w 314"/>
                  <a:gd name="T1" fmla="*/ 2147483647 h 34"/>
                  <a:gd name="T2" fmla="*/ 2147483647 w 314"/>
                  <a:gd name="T3" fmla="*/ 0 h 34"/>
                  <a:gd name="T4" fmla="*/ 0 w 314"/>
                  <a:gd name="T5" fmla="*/ 0 h 34"/>
                  <a:gd name="T6" fmla="*/ 0 w 314"/>
                  <a:gd name="T7" fmla="*/ 2147483647 h 34"/>
                  <a:gd name="T8" fmla="*/ 2147483647 w 314"/>
                  <a:gd name="T9" fmla="*/ 2147483647 h 34"/>
                  <a:gd name="T10" fmla="*/ 2147483647 w 314"/>
                  <a:gd name="T11" fmla="*/ 2147483647 h 34"/>
                  <a:gd name="T12" fmla="*/ 0 60000 65536"/>
                  <a:gd name="T13" fmla="*/ 0 60000 65536"/>
                  <a:gd name="T14" fmla="*/ 0 60000 65536"/>
                  <a:gd name="T15" fmla="*/ 0 60000 65536"/>
                  <a:gd name="T16" fmla="*/ 0 60000 65536"/>
                  <a:gd name="T17" fmla="*/ 0 60000 65536"/>
                  <a:gd name="T18" fmla="*/ 0 w 314"/>
                  <a:gd name="T19" fmla="*/ 0 h 34"/>
                  <a:gd name="T20" fmla="*/ 314 w 31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4" h="34">
                    <a:moveTo>
                      <a:pt x="314" y="34"/>
                    </a:moveTo>
                    <a:lnTo>
                      <a:pt x="314" y="0"/>
                    </a:lnTo>
                    <a:lnTo>
                      <a:pt x="0" y="0"/>
                    </a:lnTo>
                    <a:lnTo>
                      <a:pt x="0" y="34"/>
                    </a:lnTo>
                    <a:lnTo>
                      <a:pt x="314" y="34"/>
                    </a:lnTo>
                    <a:close/>
                  </a:path>
                </a:pathLst>
              </a:custGeom>
              <a:solidFill>
                <a:srgbClr val="FF9900"/>
              </a:solidFill>
              <a:ln w="0">
                <a:solidFill>
                  <a:srgbClr val="FF9900"/>
                </a:solidFill>
                <a:round/>
                <a:headEnd/>
                <a:tailEnd/>
              </a:ln>
            </p:spPr>
            <p:txBody>
              <a:bodyPr/>
              <a:lstStyle/>
              <a:p>
                <a:endParaRPr lang="fr-FR"/>
              </a:p>
            </p:txBody>
          </p:sp>
          <p:sp>
            <p:nvSpPr>
              <p:cNvPr id="45136" name="Rectangle 41"/>
              <p:cNvSpPr>
                <a:spLocks noChangeArrowheads="1"/>
              </p:cNvSpPr>
              <p:nvPr/>
            </p:nvSpPr>
            <p:spPr bwMode="auto">
              <a:xfrm>
                <a:off x="2592662" y="2836128"/>
                <a:ext cx="573925" cy="54689"/>
              </a:xfrm>
              <a:prstGeom prst="rect">
                <a:avLst/>
              </a:prstGeom>
              <a:solidFill>
                <a:srgbClr val="00FF00"/>
              </a:solidFill>
              <a:ln w="0">
                <a:solidFill>
                  <a:srgbClr val="00FF00"/>
                </a:solidFill>
                <a:miter lim="800000"/>
                <a:headEnd/>
                <a:tailEnd/>
              </a:ln>
            </p:spPr>
            <p:txBody>
              <a:bodyPr/>
              <a:lstStyle/>
              <a:p>
                <a:endParaRPr lang="fr-FR">
                  <a:latin typeface="Georgia" pitchFamily="18" charset="0"/>
                </a:endParaRPr>
              </a:p>
            </p:txBody>
          </p:sp>
          <p:sp>
            <p:nvSpPr>
              <p:cNvPr id="45137" name="Freeform 42"/>
              <p:cNvSpPr>
                <a:spLocks/>
              </p:cNvSpPr>
              <p:nvPr/>
            </p:nvSpPr>
            <p:spPr bwMode="auto">
              <a:xfrm>
                <a:off x="2592662" y="2910703"/>
                <a:ext cx="465439" cy="58003"/>
              </a:xfrm>
              <a:custGeom>
                <a:avLst/>
                <a:gdLst>
                  <a:gd name="T0" fmla="*/ 2147483647 w 266"/>
                  <a:gd name="T1" fmla="*/ 2147483647 h 35"/>
                  <a:gd name="T2" fmla="*/ 2147483647 w 266"/>
                  <a:gd name="T3" fmla="*/ 0 h 35"/>
                  <a:gd name="T4" fmla="*/ 0 w 266"/>
                  <a:gd name="T5" fmla="*/ 0 h 35"/>
                  <a:gd name="T6" fmla="*/ 0 w 266"/>
                  <a:gd name="T7" fmla="*/ 2147483647 h 35"/>
                  <a:gd name="T8" fmla="*/ 2147483647 w 266"/>
                  <a:gd name="T9" fmla="*/ 2147483647 h 35"/>
                  <a:gd name="T10" fmla="*/ 2147483647 w 266"/>
                  <a:gd name="T11" fmla="*/ 2147483647 h 35"/>
                  <a:gd name="T12" fmla="*/ 0 60000 65536"/>
                  <a:gd name="T13" fmla="*/ 0 60000 65536"/>
                  <a:gd name="T14" fmla="*/ 0 60000 65536"/>
                  <a:gd name="T15" fmla="*/ 0 60000 65536"/>
                  <a:gd name="T16" fmla="*/ 0 60000 65536"/>
                  <a:gd name="T17" fmla="*/ 0 60000 65536"/>
                  <a:gd name="T18" fmla="*/ 0 w 266"/>
                  <a:gd name="T19" fmla="*/ 0 h 35"/>
                  <a:gd name="T20" fmla="*/ 266 w 2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66" h="35">
                    <a:moveTo>
                      <a:pt x="266" y="35"/>
                    </a:moveTo>
                    <a:lnTo>
                      <a:pt x="266" y="0"/>
                    </a:lnTo>
                    <a:lnTo>
                      <a:pt x="0" y="0"/>
                    </a:lnTo>
                    <a:lnTo>
                      <a:pt x="0" y="35"/>
                    </a:lnTo>
                    <a:lnTo>
                      <a:pt x="266" y="35"/>
                    </a:lnTo>
                    <a:close/>
                  </a:path>
                </a:pathLst>
              </a:custGeom>
              <a:solidFill>
                <a:srgbClr val="00CCFF"/>
              </a:solidFill>
              <a:ln w="0">
                <a:solidFill>
                  <a:srgbClr val="00CCFF"/>
                </a:solidFill>
                <a:round/>
                <a:headEnd/>
                <a:tailEnd/>
              </a:ln>
            </p:spPr>
            <p:txBody>
              <a:bodyPr/>
              <a:lstStyle/>
              <a:p>
                <a:endParaRPr lang="fr-FR"/>
              </a:p>
            </p:txBody>
          </p:sp>
          <p:sp>
            <p:nvSpPr>
              <p:cNvPr id="45138" name="Freeform 43"/>
              <p:cNvSpPr>
                <a:spLocks/>
              </p:cNvSpPr>
              <p:nvPr/>
            </p:nvSpPr>
            <p:spPr bwMode="auto">
              <a:xfrm>
                <a:off x="2592662" y="3041623"/>
                <a:ext cx="276464" cy="54689"/>
              </a:xfrm>
              <a:custGeom>
                <a:avLst/>
                <a:gdLst>
                  <a:gd name="T0" fmla="*/ 2147483647 w 158"/>
                  <a:gd name="T1" fmla="*/ 2147483647 h 33"/>
                  <a:gd name="T2" fmla="*/ 2147483647 w 158"/>
                  <a:gd name="T3" fmla="*/ 0 h 33"/>
                  <a:gd name="T4" fmla="*/ 0 w 158"/>
                  <a:gd name="T5" fmla="*/ 0 h 33"/>
                  <a:gd name="T6" fmla="*/ 0 w 158"/>
                  <a:gd name="T7" fmla="*/ 2147483647 h 33"/>
                  <a:gd name="T8" fmla="*/ 2147483647 w 158"/>
                  <a:gd name="T9" fmla="*/ 2147483647 h 33"/>
                  <a:gd name="T10" fmla="*/ 2147483647 w 158"/>
                  <a:gd name="T11" fmla="*/ 2147483647 h 33"/>
                  <a:gd name="T12" fmla="*/ 0 60000 65536"/>
                  <a:gd name="T13" fmla="*/ 0 60000 65536"/>
                  <a:gd name="T14" fmla="*/ 0 60000 65536"/>
                  <a:gd name="T15" fmla="*/ 0 60000 65536"/>
                  <a:gd name="T16" fmla="*/ 0 60000 65536"/>
                  <a:gd name="T17" fmla="*/ 0 60000 65536"/>
                  <a:gd name="T18" fmla="*/ 0 w 158"/>
                  <a:gd name="T19" fmla="*/ 0 h 33"/>
                  <a:gd name="T20" fmla="*/ 158 w 1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58" h="33">
                    <a:moveTo>
                      <a:pt x="158" y="33"/>
                    </a:moveTo>
                    <a:lnTo>
                      <a:pt x="158" y="0"/>
                    </a:lnTo>
                    <a:lnTo>
                      <a:pt x="0" y="0"/>
                    </a:lnTo>
                    <a:lnTo>
                      <a:pt x="0" y="33"/>
                    </a:lnTo>
                    <a:lnTo>
                      <a:pt x="158" y="33"/>
                    </a:lnTo>
                    <a:close/>
                  </a:path>
                </a:pathLst>
              </a:custGeom>
              <a:solidFill>
                <a:srgbClr val="FF9900"/>
              </a:solidFill>
              <a:ln w="0">
                <a:solidFill>
                  <a:srgbClr val="FF9900"/>
                </a:solidFill>
                <a:round/>
                <a:headEnd/>
                <a:tailEnd/>
              </a:ln>
            </p:spPr>
            <p:txBody>
              <a:bodyPr/>
              <a:lstStyle/>
              <a:p>
                <a:endParaRPr lang="fr-FR"/>
              </a:p>
            </p:txBody>
          </p:sp>
          <p:sp>
            <p:nvSpPr>
              <p:cNvPr id="45139" name="Rectangle 44"/>
              <p:cNvSpPr>
                <a:spLocks noChangeArrowheads="1"/>
              </p:cNvSpPr>
              <p:nvPr/>
            </p:nvSpPr>
            <p:spPr bwMode="auto">
              <a:xfrm>
                <a:off x="2592662" y="3195745"/>
                <a:ext cx="216972" cy="58003"/>
              </a:xfrm>
              <a:prstGeom prst="rect">
                <a:avLst/>
              </a:prstGeom>
              <a:solidFill>
                <a:srgbClr val="00CCFF"/>
              </a:solidFill>
              <a:ln w="0">
                <a:solidFill>
                  <a:srgbClr val="00CCFF"/>
                </a:solidFill>
                <a:miter lim="800000"/>
                <a:headEnd/>
                <a:tailEnd/>
              </a:ln>
            </p:spPr>
            <p:txBody>
              <a:bodyPr/>
              <a:lstStyle/>
              <a:p>
                <a:endParaRPr lang="fr-FR">
                  <a:latin typeface="Georgia" pitchFamily="18" charset="0"/>
                </a:endParaRPr>
              </a:p>
            </p:txBody>
          </p:sp>
          <p:sp>
            <p:nvSpPr>
              <p:cNvPr id="45140" name="Freeform 45"/>
              <p:cNvSpPr>
                <a:spLocks/>
              </p:cNvSpPr>
              <p:nvPr/>
            </p:nvSpPr>
            <p:spPr bwMode="auto">
              <a:xfrm>
                <a:off x="2592662" y="3117855"/>
                <a:ext cx="342955" cy="58003"/>
              </a:xfrm>
              <a:custGeom>
                <a:avLst/>
                <a:gdLst>
                  <a:gd name="T0" fmla="*/ 2147483647 w 196"/>
                  <a:gd name="T1" fmla="*/ 2147483647 h 35"/>
                  <a:gd name="T2" fmla="*/ 2147483647 w 196"/>
                  <a:gd name="T3" fmla="*/ 0 h 35"/>
                  <a:gd name="T4" fmla="*/ 0 w 196"/>
                  <a:gd name="T5" fmla="*/ 0 h 35"/>
                  <a:gd name="T6" fmla="*/ 0 w 196"/>
                  <a:gd name="T7" fmla="*/ 2147483647 h 35"/>
                  <a:gd name="T8" fmla="*/ 2147483647 w 196"/>
                  <a:gd name="T9" fmla="*/ 2147483647 h 35"/>
                  <a:gd name="T10" fmla="*/ 2147483647 w 196"/>
                  <a:gd name="T11" fmla="*/ 2147483647 h 35"/>
                  <a:gd name="T12" fmla="*/ 0 60000 65536"/>
                  <a:gd name="T13" fmla="*/ 0 60000 65536"/>
                  <a:gd name="T14" fmla="*/ 0 60000 65536"/>
                  <a:gd name="T15" fmla="*/ 0 60000 65536"/>
                  <a:gd name="T16" fmla="*/ 0 60000 65536"/>
                  <a:gd name="T17" fmla="*/ 0 60000 65536"/>
                  <a:gd name="T18" fmla="*/ 0 w 196"/>
                  <a:gd name="T19" fmla="*/ 0 h 35"/>
                  <a:gd name="T20" fmla="*/ 196 w 19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96" h="35">
                    <a:moveTo>
                      <a:pt x="196" y="35"/>
                    </a:moveTo>
                    <a:lnTo>
                      <a:pt x="196" y="0"/>
                    </a:lnTo>
                    <a:lnTo>
                      <a:pt x="0" y="0"/>
                    </a:lnTo>
                    <a:lnTo>
                      <a:pt x="0" y="35"/>
                    </a:lnTo>
                    <a:lnTo>
                      <a:pt x="196" y="35"/>
                    </a:lnTo>
                    <a:close/>
                  </a:path>
                </a:pathLst>
              </a:custGeom>
              <a:solidFill>
                <a:srgbClr val="00FF00"/>
              </a:solidFill>
              <a:ln w="0">
                <a:solidFill>
                  <a:srgbClr val="00FF00"/>
                </a:solidFill>
                <a:round/>
                <a:headEnd/>
                <a:tailEnd/>
              </a:ln>
            </p:spPr>
            <p:txBody>
              <a:bodyPr/>
              <a:lstStyle/>
              <a:p>
                <a:endParaRPr lang="fr-FR"/>
              </a:p>
            </p:txBody>
          </p:sp>
          <p:sp>
            <p:nvSpPr>
              <p:cNvPr id="45141" name="Rectangle 46"/>
              <p:cNvSpPr>
                <a:spLocks noChangeArrowheads="1"/>
              </p:cNvSpPr>
              <p:nvPr/>
            </p:nvSpPr>
            <p:spPr bwMode="auto">
              <a:xfrm>
                <a:off x="2592662" y="3326665"/>
                <a:ext cx="190726" cy="54689"/>
              </a:xfrm>
              <a:prstGeom prst="rect">
                <a:avLst/>
              </a:prstGeom>
              <a:solidFill>
                <a:srgbClr val="FF9900"/>
              </a:solidFill>
              <a:ln w="0">
                <a:solidFill>
                  <a:srgbClr val="FF9900"/>
                </a:solidFill>
                <a:miter lim="800000"/>
                <a:headEnd/>
                <a:tailEnd/>
              </a:ln>
            </p:spPr>
            <p:txBody>
              <a:bodyPr/>
              <a:lstStyle/>
              <a:p>
                <a:endParaRPr lang="fr-FR">
                  <a:latin typeface="Georgia" pitchFamily="18" charset="0"/>
                </a:endParaRPr>
              </a:p>
            </p:txBody>
          </p:sp>
          <p:sp>
            <p:nvSpPr>
              <p:cNvPr id="45142" name="Freeform 47"/>
              <p:cNvSpPr>
                <a:spLocks/>
              </p:cNvSpPr>
              <p:nvPr/>
            </p:nvSpPr>
            <p:spPr bwMode="auto">
              <a:xfrm>
                <a:off x="2592662" y="3401240"/>
                <a:ext cx="141732" cy="58003"/>
              </a:xfrm>
              <a:custGeom>
                <a:avLst/>
                <a:gdLst>
                  <a:gd name="T0" fmla="*/ 2147483647 w 81"/>
                  <a:gd name="T1" fmla="*/ 2147483647 h 35"/>
                  <a:gd name="T2" fmla="*/ 2147483647 w 81"/>
                  <a:gd name="T3" fmla="*/ 0 h 35"/>
                  <a:gd name="T4" fmla="*/ 0 w 81"/>
                  <a:gd name="T5" fmla="*/ 0 h 35"/>
                  <a:gd name="T6" fmla="*/ 0 w 81"/>
                  <a:gd name="T7" fmla="*/ 2147483647 h 35"/>
                  <a:gd name="T8" fmla="*/ 2147483647 w 81"/>
                  <a:gd name="T9" fmla="*/ 2147483647 h 35"/>
                  <a:gd name="T10" fmla="*/ 2147483647 w 81"/>
                  <a:gd name="T11" fmla="*/ 2147483647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81" y="35"/>
                    </a:moveTo>
                    <a:lnTo>
                      <a:pt x="81" y="0"/>
                    </a:lnTo>
                    <a:lnTo>
                      <a:pt x="0" y="0"/>
                    </a:lnTo>
                    <a:lnTo>
                      <a:pt x="0" y="35"/>
                    </a:lnTo>
                    <a:lnTo>
                      <a:pt x="81" y="35"/>
                    </a:lnTo>
                    <a:close/>
                  </a:path>
                </a:pathLst>
              </a:custGeom>
              <a:solidFill>
                <a:srgbClr val="00FF00"/>
              </a:solidFill>
              <a:ln w="0">
                <a:solidFill>
                  <a:srgbClr val="00FF00"/>
                </a:solidFill>
                <a:round/>
                <a:headEnd/>
                <a:tailEnd/>
              </a:ln>
            </p:spPr>
            <p:txBody>
              <a:bodyPr/>
              <a:lstStyle/>
              <a:p>
                <a:endParaRPr lang="fr-FR"/>
              </a:p>
            </p:txBody>
          </p:sp>
          <p:sp>
            <p:nvSpPr>
              <p:cNvPr id="45143" name="Freeform 48"/>
              <p:cNvSpPr>
                <a:spLocks/>
              </p:cNvSpPr>
              <p:nvPr/>
            </p:nvSpPr>
            <p:spPr bwMode="auto">
              <a:xfrm>
                <a:off x="2592662" y="3480787"/>
                <a:ext cx="80489" cy="58003"/>
              </a:xfrm>
              <a:custGeom>
                <a:avLst/>
                <a:gdLst>
                  <a:gd name="T0" fmla="*/ 2147483647 w 46"/>
                  <a:gd name="T1" fmla="*/ 2147483647 h 35"/>
                  <a:gd name="T2" fmla="*/ 2147483647 w 46"/>
                  <a:gd name="T3" fmla="*/ 0 h 35"/>
                  <a:gd name="T4" fmla="*/ 0 w 46"/>
                  <a:gd name="T5" fmla="*/ 0 h 35"/>
                  <a:gd name="T6" fmla="*/ 0 w 46"/>
                  <a:gd name="T7" fmla="*/ 2147483647 h 35"/>
                  <a:gd name="T8" fmla="*/ 2147483647 w 46"/>
                  <a:gd name="T9" fmla="*/ 2147483647 h 35"/>
                  <a:gd name="T10" fmla="*/ 2147483647 w 46"/>
                  <a:gd name="T11" fmla="*/ 2147483647 h 35"/>
                  <a:gd name="T12" fmla="*/ 0 60000 65536"/>
                  <a:gd name="T13" fmla="*/ 0 60000 65536"/>
                  <a:gd name="T14" fmla="*/ 0 60000 65536"/>
                  <a:gd name="T15" fmla="*/ 0 60000 65536"/>
                  <a:gd name="T16" fmla="*/ 0 60000 65536"/>
                  <a:gd name="T17" fmla="*/ 0 60000 65536"/>
                  <a:gd name="T18" fmla="*/ 0 w 46"/>
                  <a:gd name="T19" fmla="*/ 0 h 35"/>
                  <a:gd name="T20" fmla="*/ 46 w 4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 h="35">
                    <a:moveTo>
                      <a:pt x="46" y="35"/>
                    </a:moveTo>
                    <a:lnTo>
                      <a:pt x="46" y="0"/>
                    </a:lnTo>
                    <a:lnTo>
                      <a:pt x="0" y="0"/>
                    </a:lnTo>
                    <a:lnTo>
                      <a:pt x="0" y="35"/>
                    </a:lnTo>
                    <a:lnTo>
                      <a:pt x="46" y="35"/>
                    </a:lnTo>
                    <a:close/>
                  </a:path>
                </a:pathLst>
              </a:custGeom>
              <a:solidFill>
                <a:srgbClr val="00CCFF"/>
              </a:solidFill>
              <a:ln w="0">
                <a:solidFill>
                  <a:srgbClr val="00CCFF"/>
                </a:solidFill>
                <a:round/>
                <a:headEnd/>
                <a:tailEnd/>
              </a:ln>
            </p:spPr>
            <p:txBody>
              <a:bodyPr/>
              <a:lstStyle/>
              <a:p>
                <a:endParaRPr lang="fr-FR"/>
              </a:p>
            </p:txBody>
          </p:sp>
          <p:sp>
            <p:nvSpPr>
              <p:cNvPr id="45144" name="Rectangle 49"/>
              <p:cNvSpPr>
                <a:spLocks noChangeArrowheads="1"/>
              </p:cNvSpPr>
              <p:nvPr/>
            </p:nvSpPr>
            <p:spPr bwMode="auto">
              <a:xfrm>
                <a:off x="2592662" y="4332598"/>
                <a:ext cx="229220" cy="59660"/>
              </a:xfrm>
              <a:prstGeom prst="rect">
                <a:avLst/>
              </a:prstGeom>
              <a:solidFill>
                <a:srgbClr val="00CCFF"/>
              </a:solidFill>
              <a:ln w="0">
                <a:solidFill>
                  <a:srgbClr val="00CCFF"/>
                </a:solidFill>
                <a:miter lim="800000"/>
                <a:headEnd/>
                <a:tailEnd/>
              </a:ln>
            </p:spPr>
            <p:txBody>
              <a:bodyPr/>
              <a:lstStyle/>
              <a:p>
                <a:endParaRPr lang="fr-FR">
                  <a:latin typeface="Georgia" pitchFamily="18" charset="0"/>
                </a:endParaRPr>
              </a:p>
            </p:txBody>
          </p:sp>
          <p:sp>
            <p:nvSpPr>
              <p:cNvPr id="45145" name="Freeform 50"/>
              <p:cNvSpPr>
                <a:spLocks/>
              </p:cNvSpPr>
              <p:nvPr/>
            </p:nvSpPr>
            <p:spPr bwMode="auto">
              <a:xfrm>
                <a:off x="2592662" y="3610050"/>
                <a:ext cx="122484" cy="56346"/>
              </a:xfrm>
              <a:custGeom>
                <a:avLst/>
                <a:gdLst>
                  <a:gd name="T0" fmla="*/ 2147483647 w 70"/>
                  <a:gd name="T1" fmla="*/ 0 h 34"/>
                  <a:gd name="T2" fmla="*/ 0 w 70"/>
                  <a:gd name="T3" fmla="*/ 0 h 34"/>
                  <a:gd name="T4" fmla="*/ 0 w 70"/>
                  <a:gd name="T5" fmla="*/ 2147483647 h 34"/>
                  <a:gd name="T6" fmla="*/ 2147483647 w 70"/>
                  <a:gd name="T7" fmla="*/ 2147483647 h 34"/>
                  <a:gd name="T8" fmla="*/ 2147483647 w 70"/>
                  <a:gd name="T9" fmla="*/ 0 h 34"/>
                  <a:gd name="T10" fmla="*/ 2147483647 w 70"/>
                  <a:gd name="T11" fmla="*/ 0 h 34"/>
                  <a:gd name="T12" fmla="*/ 0 60000 65536"/>
                  <a:gd name="T13" fmla="*/ 0 60000 65536"/>
                  <a:gd name="T14" fmla="*/ 0 60000 65536"/>
                  <a:gd name="T15" fmla="*/ 0 60000 65536"/>
                  <a:gd name="T16" fmla="*/ 0 60000 65536"/>
                  <a:gd name="T17" fmla="*/ 0 60000 65536"/>
                  <a:gd name="T18" fmla="*/ 0 w 70"/>
                  <a:gd name="T19" fmla="*/ 0 h 34"/>
                  <a:gd name="T20" fmla="*/ 70 w 7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0" h="34">
                    <a:moveTo>
                      <a:pt x="70" y="0"/>
                    </a:moveTo>
                    <a:lnTo>
                      <a:pt x="0" y="0"/>
                    </a:lnTo>
                    <a:lnTo>
                      <a:pt x="0" y="34"/>
                    </a:lnTo>
                    <a:lnTo>
                      <a:pt x="70" y="34"/>
                    </a:lnTo>
                    <a:lnTo>
                      <a:pt x="70" y="0"/>
                    </a:lnTo>
                    <a:close/>
                  </a:path>
                </a:pathLst>
              </a:custGeom>
              <a:solidFill>
                <a:srgbClr val="FF9900"/>
              </a:solidFill>
              <a:ln w="0">
                <a:solidFill>
                  <a:srgbClr val="FF9900"/>
                </a:solidFill>
                <a:round/>
                <a:headEnd/>
                <a:tailEnd/>
              </a:ln>
            </p:spPr>
            <p:txBody>
              <a:bodyPr/>
              <a:lstStyle/>
              <a:p>
                <a:endParaRPr lang="fr-FR"/>
              </a:p>
            </p:txBody>
          </p:sp>
          <p:sp>
            <p:nvSpPr>
              <p:cNvPr id="45146" name="Freeform 51"/>
              <p:cNvSpPr>
                <a:spLocks/>
              </p:cNvSpPr>
              <p:nvPr/>
            </p:nvSpPr>
            <p:spPr bwMode="auto">
              <a:xfrm>
                <a:off x="2592662" y="3686282"/>
                <a:ext cx="122484" cy="58003"/>
              </a:xfrm>
              <a:custGeom>
                <a:avLst/>
                <a:gdLst>
                  <a:gd name="T0" fmla="*/ 0 w 70"/>
                  <a:gd name="T1" fmla="*/ 2147483647 h 35"/>
                  <a:gd name="T2" fmla="*/ 2147483647 w 70"/>
                  <a:gd name="T3" fmla="*/ 2147483647 h 35"/>
                  <a:gd name="T4" fmla="*/ 2147483647 w 70"/>
                  <a:gd name="T5" fmla="*/ 0 h 35"/>
                  <a:gd name="T6" fmla="*/ 0 w 70"/>
                  <a:gd name="T7" fmla="*/ 0 h 35"/>
                  <a:gd name="T8" fmla="*/ 0 w 70"/>
                  <a:gd name="T9" fmla="*/ 2147483647 h 35"/>
                  <a:gd name="T10" fmla="*/ 0 w 70"/>
                  <a:gd name="T11" fmla="*/ 2147483647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w="0">
                <a:solidFill>
                  <a:srgbClr val="00FF00"/>
                </a:solidFill>
                <a:round/>
                <a:headEnd/>
                <a:tailEnd/>
              </a:ln>
            </p:spPr>
            <p:txBody>
              <a:bodyPr/>
              <a:lstStyle/>
              <a:p>
                <a:endParaRPr lang="fr-FR"/>
              </a:p>
            </p:txBody>
          </p:sp>
          <p:sp>
            <p:nvSpPr>
              <p:cNvPr id="45147" name="Freeform 52"/>
              <p:cNvSpPr>
                <a:spLocks/>
              </p:cNvSpPr>
              <p:nvPr/>
            </p:nvSpPr>
            <p:spPr bwMode="auto">
              <a:xfrm>
                <a:off x="2592662" y="3891778"/>
                <a:ext cx="113736" cy="58003"/>
              </a:xfrm>
              <a:custGeom>
                <a:avLst/>
                <a:gdLst>
                  <a:gd name="T0" fmla="*/ 0 w 65"/>
                  <a:gd name="T1" fmla="*/ 2147483647 h 35"/>
                  <a:gd name="T2" fmla="*/ 2147483647 w 65"/>
                  <a:gd name="T3" fmla="*/ 2147483647 h 35"/>
                  <a:gd name="T4" fmla="*/ 2147483647 w 65"/>
                  <a:gd name="T5" fmla="*/ 0 h 35"/>
                  <a:gd name="T6" fmla="*/ 0 w 65"/>
                  <a:gd name="T7" fmla="*/ 0 h 35"/>
                  <a:gd name="T8" fmla="*/ 0 w 65"/>
                  <a:gd name="T9" fmla="*/ 2147483647 h 35"/>
                  <a:gd name="T10" fmla="*/ 0 w 65"/>
                  <a:gd name="T11" fmla="*/ 2147483647 h 35"/>
                  <a:gd name="T12" fmla="*/ 0 60000 65536"/>
                  <a:gd name="T13" fmla="*/ 0 60000 65536"/>
                  <a:gd name="T14" fmla="*/ 0 60000 65536"/>
                  <a:gd name="T15" fmla="*/ 0 60000 65536"/>
                  <a:gd name="T16" fmla="*/ 0 60000 65536"/>
                  <a:gd name="T17" fmla="*/ 0 60000 65536"/>
                  <a:gd name="T18" fmla="*/ 0 w 65"/>
                  <a:gd name="T19" fmla="*/ 0 h 35"/>
                  <a:gd name="T20" fmla="*/ 65 w 6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5" h="35">
                    <a:moveTo>
                      <a:pt x="0" y="35"/>
                    </a:moveTo>
                    <a:lnTo>
                      <a:pt x="65" y="35"/>
                    </a:lnTo>
                    <a:lnTo>
                      <a:pt x="65" y="0"/>
                    </a:lnTo>
                    <a:lnTo>
                      <a:pt x="0" y="0"/>
                    </a:lnTo>
                    <a:lnTo>
                      <a:pt x="0" y="35"/>
                    </a:lnTo>
                    <a:close/>
                  </a:path>
                </a:pathLst>
              </a:custGeom>
              <a:solidFill>
                <a:srgbClr val="FF9900"/>
              </a:solidFill>
              <a:ln w="0">
                <a:solidFill>
                  <a:srgbClr val="FF9900"/>
                </a:solidFill>
                <a:round/>
                <a:headEnd/>
                <a:tailEnd/>
              </a:ln>
            </p:spPr>
            <p:txBody>
              <a:bodyPr/>
              <a:lstStyle/>
              <a:p>
                <a:endParaRPr lang="fr-FR"/>
              </a:p>
            </p:txBody>
          </p:sp>
          <p:sp>
            <p:nvSpPr>
              <p:cNvPr id="45148" name="Freeform 53"/>
              <p:cNvSpPr>
                <a:spLocks/>
              </p:cNvSpPr>
              <p:nvPr/>
            </p:nvSpPr>
            <p:spPr bwMode="auto">
              <a:xfrm>
                <a:off x="2592662" y="3971324"/>
                <a:ext cx="85739" cy="58003"/>
              </a:xfrm>
              <a:custGeom>
                <a:avLst/>
                <a:gdLst>
                  <a:gd name="T0" fmla="*/ 2147483647 w 49"/>
                  <a:gd name="T1" fmla="*/ 2147483647 h 35"/>
                  <a:gd name="T2" fmla="*/ 2147483647 w 49"/>
                  <a:gd name="T3" fmla="*/ 0 h 35"/>
                  <a:gd name="T4" fmla="*/ 0 w 49"/>
                  <a:gd name="T5" fmla="*/ 0 h 35"/>
                  <a:gd name="T6" fmla="*/ 0 w 49"/>
                  <a:gd name="T7" fmla="*/ 2147483647 h 35"/>
                  <a:gd name="T8" fmla="*/ 2147483647 w 49"/>
                  <a:gd name="T9" fmla="*/ 2147483647 h 35"/>
                  <a:gd name="T10" fmla="*/ 2147483647 w 49"/>
                  <a:gd name="T11" fmla="*/ 2147483647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35"/>
                    </a:moveTo>
                    <a:lnTo>
                      <a:pt x="49" y="0"/>
                    </a:lnTo>
                    <a:lnTo>
                      <a:pt x="0" y="0"/>
                    </a:lnTo>
                    <a:lnTo>
                      <a:pt x="0" y="35"/>
                    </a:lnTo>
                    <a:lnTo>
                      <a:pt x="49" y="35"/>
                    </a:lnTo>
                    <a:close/>
                  </a:path>
                </a:pathLst>
              </a:custGeom>
              <a:solidFill>
                <a:srgbClr val="00FF00"/>
              </a:solidFill>
              <a:ln w="0">
                <a:solidFill>
                  <a:srgbClr val="00FF00"/>
                </a:solidFill>
                <a:round/>
                <a:headEnd/>
                <a:tailEnd/>
              </a:ln>
            </p:spPr>
            <p:txBody>
              <a:bodyPr/>
              <a:lstStyle/>
              <a:p>
                <a:endParaRPr lang="fr-FR"/>
              </a:p>
            </p:txBody>
          </p:sp>
          <p:sp>
            <p:nvSpPr>
              <p:cNvPr id="45149" name="Freeform 54"/>
              <p:cNvSpPr>
                <a:spLocks/>
              </p:cNvSpPr>
              <p:nvPr/>
            </p:nvSpPr>
            <p:spPr bwMode="auto">
              <a:xfrm>
                <a:off x="2592662" y="4049213"/>
                <a:ext cx="85739" cy="58003"/>
              </a:xfrm>
              <a:custGeom>
                <a:avLst/>
                <a:gdLst>
                  <a:gd name="T0" fmla="*/ 0 w 49"/>
                  <a:gd name="T1" fmla="*/ 0 h 35"/>
                  <a:gd name="T2" fmla="*/ 0 w 49"/>
                  <a:gd name="T3" fmla="*/ 2147483647 h 35"/>
                  <a:gd name="T4" fmla="*/ 2147483647 w 49"/>
                  <a:gd name="T5" fmla="*/ 2147483647 h 35"/>
                  <a:gd name="T6" fmla="*/ 2147483647 w 49"/>
                  <a:gd name="T7" fmla="*/ 0 h 35"/>
                  <a:gd name="T8" fmla="*/ 0 w 49"/>
                  <a:gd name="T9" fmla="*/ 0 h 35"/>
                  <a:gd name="T10" fmla="*/ 0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0"/>
                    </a:moveTo>
                    <a:lnTo>
                      <a:pt x="0" y="35"/>
                    </a:lnTo>
                    <a:lnTo>
                      <a:pt x="49" y="35"/>
                    </a:lnTo>
                    <a:lnTo>
                      <a:pt x="49" y="0"/>
                    </a:lnTo>
                    <a:lnTo>
                      <a:pt x="0" y="0"/>
                    </a:lnTo>
                    <a:close/>
                  </a:path>
                </a:pathLst>
              </a:custGeom>
              <a:solidFill>
                <a:srgbClr val="00CCFF"/>
              </a:solidFill>
              <a:ln w="0">
                <a:solidFill>
                  <a:srgbClr val="00CCFF"/>
                </a:solidFill>
                <a:round/>
                <a:headEnd/>
                <a:tailEnd/>
              </a:ln>
            </p:spPr>
            <p:txBody>
              <a:bodyPr/>
              <a:lstStyle/>
              <a:p>
                <a:endParaRPr lang="fr-FR"/>
              </a:p>
            </p:txBody>
          </p:sp>
          <p:sp>
            <p:nvSpPr>
              <p:cNvPr id="45150" name="Freeform 55"/>
              <p:cNvSpPr>
                <a:spLocks/>
              </p:cNvSpPr>
              <p:nvPr/>
            </p:nvSpPr>
            <p:spPr bwMode="auto">
              <a:xfrm>
                <a:off x="2592662" y="4176820"/>
                <a:ext cx="85739" cy="58003"/>
              </a:xfrm>
              <a:custGeom>
                <a:avLst/>
                <a:gdLst>
                  <a:gd name="T0" fmla="*/ 0 w 49"/>
                  <a:gd name="T1" fmla="*/ 2147483647 h 35"/>
                  <a:gd name="T2" fmla="*/ 2147483647 w 49"/>
                  <a:gd name="T3" fmla="*/ 2147483647 h 35"/>
                  <a:gd name="T4" fmla="*/ 2147483647 w 49"/>
                  <a:gd name="T5" fmla="*/ 0 h 35"/>
                  <a:gd name="T6" fmla="*/ 0 w 49"/>
                  <a:gd name="T7" fmla="*/ 0 h 35"/>
                  <a:gd name="T8" fmla="*/ 0 w 49"/>
                  <a:gd name="T9" fmla="*/ 2147483647 h 35"/>
                  <a:gd name="T10" fmla="*/ 0 w 49"/>
                  <a:gd name="T11" fmla="*/ 2147483647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35"/>
                    </a:moveTo>
                    <a:lnTo>
                      <a:pt x="49" y="35"/>
                    </a:lnTo>
                    <a:lnTo>
                      <a:pt x="49" y="0"/>
                    </a:lnTo>
                    <a:lnTo>
                      <a:pt x="0" y="0"/>
                    </a:lnTo>
                    <a:lnTo>
                      <a:pt x="0" y="35"/>
                    </a:lnTo>
                    <a:close/>
                  </a:path>
                </a:pathLst>
              </a:custGeom>
              <a:solidFill>
                <a:srgbClr val="FF9900"/>
              </a:solidFill>
              <a:ln w="0">
                <a:solidFill>
                  <a:srgbClr val="FF9900"/>
                </a:solidFill>
                <a:round/>
                <a:headEnd/>
                <a:tailEnd/>
              </a:ln>
            </p:spPr>
            <p:txBody>
              <a:bodyPr/>
              <a:lstStyle/>
              <a:p>
                <a:endParaRPr lang="fr-FR"/>
              </a:p>
            </p:txBody>
          </p:sp>
          <p:sp>
            <p:nvSpPr>
              <p:cNvPr id="45151" name="Freeform 56"/>
              <p:cNvSpPr>
                <a:spLocks/>
              </p:cNvSpPr>
              <p:nvPr/>
            </p:nvSpPr>
            <p:spPr bwMode="auto">
              <a:xfrm>
                <a:off x="2592662" y="4254708"/>
                <a:ext cx="141732" cy="58003"/>
              </a:xfrm>
              <a:custGeom>
                <a:avLst/>
                <a:gdLst>
                  <a:gd name="T0" fmla="*/ 0 w 81"/>
                  <a:gd name="T1" fmla="*/ 0 h 35"/>
                  <a:gd name="T2" fmla="*/ 0 w 81"/>
                  <a:gd name="T3" fmla="*/ 2147483647 h 35"/>
                  <a:gd name="T4" fmla="*/ 2147483647 w 81"/>
                  <a:gd name="T5" fmla="*/ 2147483647 h 35"/>
                  <a:gd name="T6" fmla="*/ 2147483647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00FF00"/>
              </a:solidFill>
              <a:ln w="0">
                <a:solidFill>
                  <a:srgbClr val="00FF00"/>
                </a:solidFill>
                <a:round/>
                <a:headEnd/>
                <a:tailEnd/>
              </a:ln>
            </p:spPr>
            <p:txBody>
              <a:bodyPr/>
              <a:lstStyle/>
              <a:p>
                <a:endParaRPr lang="fr-FR"/>
              </a:p>
            </p:txBody>
          </p:sp>
          <p:sp>
            <p:nvSpPr>
              <p:cNvPr id="45152" name="Freeform 57"/>
              <p:cNvSpPr>
                <a:spLocks/>
              </p:cNvSpPr>
              <p:nvPr/>
            </p:nvSpPr>
            <p:spPr bwMode="auto">
              <a:xfrm>
                <a:off x="2592662" y="4461861"/>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w="0">
                <a:solidFill>
                  <a:srgbClr val="FF9900"/>
                </a:solidFill>
                <a:round/>
                <a:headEnd/>
                <a:tailEnd/>
              </a:ln>
            </p:spPr>
            <p:txBody>
              <a:bodyPr/>
              <a:lstStyle/>
              <a:p>
                <a:endParaRPr lang="fr-FR"/>
              </a:p>
            </p:txBody>
          </p:sp>
          <p:sp>
            <p:nvSpPr>
              <p:cNvPr id="45153" name="Freeform 58"/>
              <p:cNvSpPr>
                <a:spLocks/>
              </p:cNvSpPr>
              <p:nvPr/>
            </p:nvSpPr>
            <p:spPr bwMode="auto">
              <a:xfrm>
                <a:off x="2592662" y="4539750"/>
                <a:ext cx="122484" cy="58003"/>
              </a:xfrm>
              <a:custGeom>
                <a:avLst/>
                <a:gdLst>
                  <a:gd name="T0" fmla="*/ 0 w 70"/>
                  <a:gd name="T1" fmla="*/ 2147483647 h 35"/>
                  <a:gd name="T2" fmla="*/ 2147483647 w 70"/>
                  <a:gd name="T3" fmla="*/ 2147483647 h 35"/>
                  <a:gd name="T4" fmla="*/ 2147483647 w 70"/>
                  <a:gd name="T5" fmla="*/ 0 h 35"/>
                  <a:gd name="T6" fmla="*/ 0 w 70"/>
                  <a:gd name="T7" fmla="*/ 0 h 35"/>
                  <a:gd name="T8" fmla="*/ 0 w 70"/>
                  <a:gd name="T9" fmla="*/ 2147483647 h 35"/>
                  <a:gd name="T10" fmla="*/ 0 w 70"/>
                  <a:gd name="T11" fmla="*/ 2147483647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w="0">
                <a:solidFill>
                  <a:srgbClr val="00FF00"/>
                </a:solidFill>
                <a:round/>
                <a:headEnd/>
                <a:tailEnd/>
              </a:ln>
            </p:spPr>
            <p:txBody>
              <a:bodyPr/>
              <a:lstStyle/>
              <a:p>
                <a:endParaRPr lang="fr-FR"/>
              </a:p>
            </p:txBody>
          </p:sp>
          <p:sp>
            <p:nvSpPr>
              <p:cNvPr id="45154" name="Freeform 59"/>
              <p:cNvSpPr>
                <a:spLocks/>
              </p:cNvSpPr>
              <p:nvPr/>
            </p:nvSpPr>
            <p:spPr bwMode="auto">
              <a:xfrm>
                <a:off x="2592662" y="4617640"/>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00CCFF"/>
              </a:solidFill>
              <a:ln w="0">
                <a:solidFill>
                  <a:srgbClr val="00CCFF"/>
                </a:solidFill>
                <a:round/>
                <a:headEnd/>
                <a:tailEnd/>
              </a:ln>
            </p:spPr>
            <p:txBody>
              <a:bodyPr/>
              <a:lstStyle/>
              <a:p>
                <a:endParaRPr lang="fr-FR"/>
              </a:p>
            </p:txBody>
          </p:sp>
          <p:sp>
            <p:nvSpPr>
              <p:cNvPr id="45155" name="Freeform 60"/>
              <p:cNvSpPr>
                <a:spLocks/>
              </p:cNvSpPr>
              <p:nvPr/>
            </p:nvSpPr>
            <p:spPr bwMode="auto">
              <a:xfrm>
                <a:off x="2592662" y="4745246"/>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w="0">
                <a:solidFill>
                  <a:srgbClr val="FF9900"/>
                </a:solidFill>
                <a:round/>
                <a:headEnd/>
                <a:tailEnd/>
              </a:ln>
            </p:spPr>
            <p:txBody>
              <a:bodyPr/>
              <a:lstStyle/>
              <a:p>
                <a:endParaRPr lang="fr-FR"/>
              </a:p>
            </p:txBody>
          </p:sp>
          <p:sp>
            <p:nvSpPr>
              <p:cNvPr id="45156" name="Freeform 61"/>
              <p:cNvSpPr>
                <a:spLocks/>
              </p:cNvSpPr>
              <p:nvPr/>
            </p:nvSpPr>
            <p:spPr bwMode="auto">
              <a:xfrm>
                <a:off x="2592662" y="4824792"/>
                <a:ext cx="101487" cy="58003"/>
              </a:xfrm>
              <a:custGeom>
                <a:avLst/>
                <a:gdLst>
                  <a:gd name="T0" fmla="*/ 2147483647 w 58"/>
                  <a:gd name="T1" fmla="*/ 0 h 35"/>
                  <a:gd name="T2" fmla="*/ 0 w 58"/>
                  <a:gd name="T3" fmla="*/ 0 h 35"/>
                  <a:gd name="T4" fmla="*/ 0 w 58"/>
                  <a:gd name="T5" fmla="*/ 2147483647 h 35"/>
                  <a:gd name="T6" fmla="*/ 2147483647 w 58"/>
                  <a:gd name="T7" fmla="*/ 2147483647 h 35"/>
                  <a:gd name="T8" fmla="*/ 2147483647 w 58"/>
                  <a:gd name="T9" fmla="*/ 0 h 35"/>
                  <a:gd name="T10" fmla="*/ 2147483647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w="0">
                <a:solidFill>
                  <a:srgbClr val="00FF00"/>
                </a:solidFill>
                <a:round/>
                <a:headEnd/>
                <a:tailEnd/>
              </a:ln>
            </p:spPr>
            <p:txBody>
              <a:bodyPr/>
              <a:lstStyle/>
              <a:p>
                <a:endParaRPr lang="fr-FR"/>
              </a:p>
            </p:txBody>
          </p:sp>
          <p:sp>
            <p:nvSpPr>
              <p:cNvPr id="45157" name="Freeform 62"/>
              <p:cNvSpPr>
                <a:spLocks/>
              </p:cNvSpPr>
              <p:nvPr/>
            </p:nvSpPr>
            <p:spPr bwMode="auto">
              <a:xfrm>
                <a:off x="2592662" y="4902682"/>
                <a:ext cx="68242" cy="58003"/>
              </a:xfrm>
              <a:custGeom>
                <a:avLst/>
                <a:gdLst>
                  <a:gd name="T0" fmla="*/ 0 w 39"/>
                  <a:gd name="T1" fmla="*/ 2147483647 h 35"/>
                  <a:gd name="T2" fmla="*/ 2147483647 w 39"/>
                  <a:gd name="T3" fmla="*/ 2147483647 h 35"/>
                  <a:gd name="T4" fmla="*/ 2147483647 w 39"/>
                  <a:gd name="T5" fmla="*/ 0 h 35"/>
                  <a:gd name="T6" fmla="*/ 0 w 39"/>
                  <a:gd name="T7" fmla="*/ 0 h 35"/>
                  <a:gd name="T8" fmla="*/ 0 w 39"/>
                  <a:gd name="T9" fmla="*/ 2147483647 h 35"/>
                  <a:gd name="T10" fmla="*/ 0 w 39"/>
                  <a:gd name="T11" fmla="*/ 2147483647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35"/>
                    </a:moveTo>
                    <a:lnTo>
                      <a:pt x="39" y="35"/>
                    </a:lnTo>
                    <a:lnTo>
                      <a:pt x="39" y="0"/>
                    </a:lnTo>
                    <a:lnTo>
                      <a:pt x="0" y="0"/>
                    </a:lnTo>
                    <a:lnTo>
                      <a:pt x="0" y="35"/>
                    </a:lnTo>
                    <a:close/>
                  </a:path>
                </a:pathLst>
              </a:custGeom>
              <a:solidFill>
                <a:srgbClr val="00CCFF"/>
              </a:solidFill>
              <a:ln w="0">
                <a:solidFill>
                  <a:srgbClr val="00CCFF"/>
                </a:solidFill>
                <a:round/>
                <a:headEnd/>
                <a:tailEnd/>
              </a:ln>
            </p:spPr>
            <p:txBody>
              <a:bodyPr/>
              <a:lstStyle/>
              <a:p>
                <a:endParaRPr lang="fr-FR"/>
              </a:p>
            </p:txBody>
          </p:sp>
          <p:sp>
            <p:nvSpPr>
              <p:cNvPr id="45158" name="Freeform 63"/>
              <p:cNvSpPr>
                <a:spLocks/>
              </p:cNvSpPr>
              <p:nvPr/>
            </p:nvSpPr>
            <p:spPr bwMode="auto">
              <a:xfrm>
                <a:off x="2592662" y="5030288"/>
                <a:ext cx="57743" cy="58003"/>
              </a:xfrm>
              <a:custGeom>
                <a:avLst/>
                <a:gdLst>
                  <a:gd name="T0" fmla="*/ 0 w 33"/>
                  <a:gd name="T1" fmla="*/ 0 h 35"/>
                  <a:gd name="T2" fmla="*/ 0 w 33"/>
                  <a:gd name="T3" fmla="*/ 2147483647 h 35"/>
                  <a:gd name="T4" fmla="*/ 2147483647 w 33"/>
                  <a:gd name="T5" fmla="*/ 2147483647 h 35"/>
                  <a:gd name="T6" fmla="*/ 2147483647 w 33"/>
                  <a:gd name="T7" fmla="*/ 0 h 35"/>
                  <a:gd name="T8" fmla="*/ 0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35"/>
                    </a:lnTo>
                    <a:lnTo>
                      <a:pt x="33" y="0"/>
                    </a:lnTo>
                    <a:lnTo>
                      <a:pt x="0" y="0"/>
                    </a:lnTo>
                    <a:close/>
                  </a:path>
                </a:pathLst>
              </a:custGeom>
              <a:solidFill>
                <a:srgbClr val="FF9900"/>
              </a:solidFill>
              <a:ln w="0">
                <a:solidFill>
                  <a:srgbClr val="FF9900"/>
                </a:solidFill>
                <a:round/>
                <a:headEnd/>
                <a:tailEnd/>
              </a:ln>
            </p:spPr>
            <p:txBody>
              <a:bodyPr/>
              <a:lstStyle/>
              <a:p>
                <a:endParaRPr lang="fr-FR"/>
              </a:p>
            </p:txBody>
          </p:sp>
          <p:sp>
            <p:nvSpPr>
              <p:cNvPr id="45159" name="Freeform 64"/>
              <p:cNvSpPr>
                <a:spLocks/>
              </p:cNvSpPr>
              <p:nvPr/>
            </p:nvSpPr>
            <p:spPr bwMode="auto">
              <a:xfrm>
                <a:off x="2592662" y="5108178"/>
                <a:ext cx="101487" cy="58003"/>
              </a:xfrm>
              <a:custGeom>
                <a:avLst/>
                <a:gdLst>
                  <a:gd name="T0" fmla="*/ 2147483647 w 58"/>
                  <a:gd name="T1" fmla="*/ 0 h 35"/>
                  <a:gd name="T2" fmla="*/ 0 w 58"/>
                  <a:gd name="T3" fmla="*/ 0 h 35"/>
                  <a:gd name="T4" fmla="*/ 0 w 58"/>
                  <a:gd name="T5" fmla="*/ 2147483647 h 35"/>
                  <a:gd name="T6" fmla="*/ 2147483647 w 58"/>
                  <a:gd name="T7" fmla="*/ 2147483647 h 35"/>
                  <a:gd name="T8" fmla="*/ 2147483647 w 58"/>
                  <a:gd name="T9" fmla="*/ 0 h 35"/>
                  <a:gd name="T10" fmla="*/ 2147483647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w="0">
                <a:solidFill>
                  <a:srgbClr val="00FF00"/>
                </a:solidFill>
                <a:round/>
                <a:headEnd/>
                <a:tailEnd/>
              </a:ln>
            </p:spPr>
            <p:txBody>
              <a:bodyPr/>
              <a:lstStyle/>
              <a:p>
                <a:endParaRPr lang="fr-FR"/>
              </a:p>
            </p:txBody>
          </p:sp>
          <p:sp>
            <p:nvSpPr>
              <p:cNvPr id="45160" name="Rectangle 65"/>
              <p:cNvSpPr>
                <a:spLocks noChangeArrowheads="1"/>
              </p:cNvSpPr>
              <p:nvPr/>
            </p:nvSpPr>
            <p:spPr bwMode="auto">
              <a:xfrm>
                <a:off x="2592662" y="5186066"/>
                <a:ext cx="190726" cy="58003"/>
              </a:xfrm>
              <a:prstGeom prst="rect">
                <a:avLst/>
              </a:prstGeom>
              <a:solidFill>
                <a:srgbClr val="00CCFF"/>
              </a:solidFill>
              <a:ln w="0">
                <a:solidFill>
                  <a:srgbClr val="00CCFF"/>
                </a:solidFill>
                <a:miter lim="800000"/>
                <a:headEnd/>
                <a:tailEnd/>
              </a:ln>
            </p:spPr>
            <p:txBody>
              <a:bodyPr/>
              <a:lstStyle/>
              <a:p>
                <a:endParaRPr lang="fr-FR">
                  <a:latin typeface="Georgia" pitchFamily="18" charset="0"/>
                </a:endParaRPr>
              </a:p>
            </p:txBody>
          </p:sp>
          <p:sp>
            <p:nvSpPr>
              <p:cNvPr id="45161" name="Freeform 66"/>
              <p:cNvSpPr>
                <a:spLocks/>
              </p:cNvSpPr>
              <p:nvPr/>
            </p:nvSpPr>
            <p:spPr bwMode="auto">
              <a:xfrm>
                <a:off x="2592662" y="5393219"/>
                <a:ext cx="52493" cy="58003"/>
              </a:xfrm>
              <a:custGeom>
                <a:avLst/>
                <a:gdLst>
                  <a:gd name="T0" fmla="*/ 0 w 30"/>
                  <a:gd name="T1" fmla="*/ 2147483647 h 35"/>
                  <a:gd name="T2" fmla="*/ 2147483647 w 30"/>
                  <a:gd name="T3" fmla="*/ 2147483647 h 35"/>
                  <a:gd name="T4" fmla="*/ 2147483647 w 30"/>
                  <a:gd name="T5" fmla="*/ 0 h 35"/>
                  <a:gd name="T6" fmla="*/ 0 w 30"/>
                  <a:gd name="T7" fmla="*/ 0 h 35"/>
                  <a:gd name="T8" fmla="*/ 0 w 30"/>
                  <a:gd name="T9" fmla="*/ 2147483647 h 35"/>
                  <a:gd name="T10" fmla="*/ 0 w 30"/>
                  <a:gd name="T11" fmla="*/ 2147483647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0" y="35"/>
                    </a:moveTo>
                    <a:lnTo>
                      <a:pt x="30" y="35"/>
                    </a:lnTo>
                    <a:lnTo>
                      <a:pt x="30" y="0"/>
                    </a:lnTo>
                    <a:lnTo>
                      <a:pt x="0" y="0"/>
                    </a:lnTo>
                    <a:lnTo>
                      <a:pt x="0" y="35"/>
                    </a:lnTo>
                    <a:close/>
                  </a:path>
                </a:pathLst>
              </a:custGeom>
              <a:solidFill>
                <a:srgbClr val="00FF00"/>
              </a:solidFill>
              <a:ln w="0">
                <a:solidFill>
                  <a:srgbClr val="00FF00"/>
                </a:solidFill>
                <a:round/>
                <a:headEnd/>
                <a:tailEnd/>
              </a:ln>
            </p:spPr>
            <p:txBody>
              <a:bodyPr/>
              <a:lstStyle/>
              <a:p>
                <a:endParaRPr lang="fr-FR"/>
              </a:p>
            </p:txBody>
          </p:sp>
          <p:sp>
            <p:nvSpPr>
              <p:cNvPr id="45162" name="Freeform 67"/>
              <p:cNvSpPr>
                <a:spLocks/>
              </p:cNvSpPr>
              <p:nvPr/>
            </p:nvSpPr>
            <p:spPr bwMode="auto">
              <a:xfrm>
                <a:off x="2592662" y="5471108"/>
                <a:ext cx="85739" cy="58003"/>
              </a:xfrm>
              <a:custGeom>
                <a:avLst/>
                <a:gdLst>
                  <a:gd name="T0" fmla="*/ 2147483647 w 49"/>
                  <a:gd name="T1" fmla="*/ 0 h 35"/>
                  <a:gd name="T2" fmla="*/ 0 w 49"/>
                  <a:gd name="T3" fmla="*/ 0 h 35"/>
                  <a:gd name="T4" fmla="*/ 0 w 49"/>
                  <a:gd name="T5" fmla="*/ 2147483647 h 35"/>
                  <a:gd name="T6" fmla="*/ 2147483647 w 49"/>
                  <a:gd name="T7" fmla="*/ 2147483647 h 35"/>
                  <a:gd name="T8" fmla="*/ 2147483647 w 49"/>
                  <a:gd name="T9" fmla="*/ 0 h 35"/>
                  <a:gd name="T10" fmla="*/ 2147483647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0"/>
                    </a:moveTo>
                    <a:lnTo>
                      <a:pt x="0" y="0"/>
                    </a:lnTo>
                    <a:lnTo>
                      <a:pt x="0" y="35"/>
                    </a:lnTo>
                    <a:lnTo>
                      <a:pt x="49" y="35"/>
                    </a:lnTo>
                    <a:lnTo>
                      <a:pt x="49" y="0"/>
                    </a:lnTo>
                    <a:close/>
                  </a:path>
                </a:pathLst>
              </a:custGeom>
              <a:solidFill>
                <a:srgbClr val="00CCFF"/>
              </a:solidFill>
              <a:ln w="0">
                <a:solidFill>
                  <a:srgbClr val="00CCFF"/>
                </a:solidFill>
                <a:round/>
                <a:headEnd/>
                <a:tailEnd/>
              </a:ln>
            </p:spPr>
            <p:txBody>
              <a:bodyPr/>
              <a:lstStyle/>
              <a:p>
                <a:endParaRPr lang="fr-FR"/>
              </a:p>
            </p:txBody>
          </p:sp>
          <p:sp>
            <p:nvSpPr>
              <p:cNvPr id="45163" name="Freeform 68"/>
              <p:cNvSpPr>
                <a:spLocks/>
              </p:cNvSpPr>
              <p:nvPr/>
            </p:nvSpPr>
            <p:spPr bwMode="auto">
              <a:xfrm>
                <a:off x="2592662" y="5598715"/>
                <a:ext cx="141732" cy="58003"/>
              </a:xfrm>
              <a:custGeom>
                <a:avLst/>
                <a:gdLst>
                  <a:gd name="T0" fmla="*/ 0 w 81"/>
                  <a:gd name="T1" fmla="*/ 0 h 35"/>
                  <a:gd name="T2" fmla="*/ 0 w 81"/>
                  <a:gd name="T3" fmla="*/ 2147483647 h 35"/>
                  <a:gd name="T4" fmla="*/ 2147483647 w 81"/>
                  <a:gd name="T5" fmla="*/ 2147483647 h 35"/>
                  <a:gd name="T6" fmla="*/ 2147483647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FF9900"/>
              </a:solidFill>
              <a:ln w="0">
                <a:solidFill>
                  <a:srgbClr val="FF9900"/>
                </a:solidFill>
                <a:round/>
                <a:headEnd/>
                <a:tailEnd/>
              </a:ln>
            </p:spPr>
            <p:txBody>
              <a:bodyPr/>
              <a:lstStyle/>
              <a:p>
                <a:endParaRPr lang="fr-FR"/>
              </a:p>
            </p:txBody>
          </p:sp>
          <p:sp>
            <p:nvSpPr>
              <p:cNvPr id="45164" name="Freeform 69"/>
              <p:cNvSpPr>
                <a:spLocks/>
              </p:cNvSpPr>
              <p:nvPr/>
            </p:nvSpPr>
            <p:spPr bwMode="auto">
              <a:xfrm>
                <a:off x="2592662" y="5676604"/>
                <a:ext cx="52493" cy="59660"/>
              </a:xfrm>
              <a:custGeom>
                <a:avLst/>
                <a:gdLst>
                  <a:gd name="T0" fmla="*/ 2147483647 w 30"/>
                  <a:gd name="T1" fmla="*/ 0 h 36"/>
                  <a:gd name="T2" fmla="*/ 0 w 30"/>
                  <a:gd name="T3" fmla="*/ 0 h 36"/>
                  <a:gd name="T4" fmla="*/ 0 w 30"/>
                  <a:gd name="T5" fmla="*/ 2147483647 h 36"/>
                  <a:gd name="T6" fmla="*/ 2147483647 w 30"/>
                  <a:gd name="T7" fmla="*/ 2147483647 h 36"/>
                  <a:gd name="T8" fmla="*/ 2147483647 w 30"/>
                  <a:gd name="T9" fmla="*/ 0 h 36"/>
                  <a:gd name="T10" fmla="*/ 2147483647 w 30"/>
                  <a:gd name="T11" fmla="*/ 0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30" y="0"/>
                    </a:moveTo>
                    <a:lnTo>
                      <a:pt x="0" y="0"/>
                    </a:lnTo>
                    <a:lnTo>
                      <a:pt x="0" y="36"/>
                    </a:lnTo>
                    <a:lnTo>
                      <a:pt x="30" y="36"/>
                    </a:lnTo>
                    <a:lnTo>
                      <a:pt x="30" y="0"/>
                    </a:lnTo>
                    <a:close/>
                  </a:path>
                </a:pathLst>
              </a:custGeom>
              <a:solidFill>
                <a:srgbClr val="00FF00"/>
              </a:solidFill>
              <a:ln w="0">
                <a:solidFill>
                  <a:srgbClr val="00FF00"/>
                </a:solidFill>
                <a:round/>
                <a:headEnd/>
                <a:tailEnd/>
              </a:ln>
            </p:spPr>
            <p:txBody>
              <a:bodyPr/>
              <a:lstStyle/>
              <a:p>
                <a:endParaRPr lang="fr-FR"/>
              </a:p>
            </p:txBody>
          </p:sp>
          <p:sp>
            <p:nvSpPr>
              <p:cNvPr id="45165" name="Freeform 70"/>
              <p:cNvSpPr>
                <a:spLocks/>
              </p:cNvSpPr>
              <p:nvPr/>
            </p:nvSpPr>
            <p:spPr bwMode="auto">
              <a:xfrm>
                <a:off x="2592662" y="5756150"/>
                <a:ext cx="68242" cy="58003"/>
              </a:xfrm>
              <a:custGeom>
                <a:avLst/>
                <a:gdLst>
                  <a:gd name="T0" fmla="*/ 0 w 39"/>
                  <a:gd name="T1" fmla="*/ 0 h 35"/>
                  <a:gd name="T2" fmla="*/ 0 w 39"/>
                  <a:gd name="T3" fmla="*/ 2147483647 h 35"/>
                  <a:gd name="T4" fmla="*/ 2147483647 w 39"/>
                  <a:gd name="T5" fmla="*/ 2147483647 h 35"/>
                  <a:gd name="T6" fmla="*/ 2147483647 w 39"/>
                  <a:gd name="T7" fmla="*/ 0 h 35"/>
                  <a:gd name="T8" fmla="*/ 0 w 39"/>
                  <a:gd name="T9" fmla="*/ 0 h 35"/>
                  <a:gd name="T10" fmla="*/ 0 w 39"/>
                  <a:gd name="T11" fmla="*/ 0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0"/>
                    </a:moveTo>
                    <a:lnTo>
                      <a:pt x="0" y="35"/>
                    </a:lnTo>
                    <a:lnTo>
                      <a:pt x="39" y="35"/>
                    </a:lnTo>
                    <a:lnTo>
                      <a:pt x="39" y="0"/>
                    </a:lnTo>
                    <a:lnTo>
                      <a:pt x="0" y="0"/>
                    </a:lnTo>
                    <a:close/>
                  </a:path>
                </a:pathLst>
              </a:custGeom>
              <a:solidFill>
                <a:srgbClr val="00CCFF"/>
              </a:solidFill>
              <a:ln w="0">
                <a:solidFill>
                  <a:srgbClr val="00CCFF"/>
                </a:solidFill>
                <a:round/>
                <a:headEnd/>
                <a:tailEnd/>
              </a:ln>
            </p:spPr>
            <p:txBody>
              <a:bodyPr/>
              <a:lstStyle/>
              <a:p>
                <a:endParaRPr lang="fr-FR"/>
              </a:p>
            </p:txBody>
          </p:sp>
          <p:sp>
            <p:nvSpPr>
              <p:cNvPr id="45166" name="Rectangle 71"/>
              <p:cNvSpPr>
                <a:spLocks noChangeArrowheads="1"/>
              </p:cNvSpPr>
              <p:nvPr/>
            </p:nvSpPr>
            <p:spPr bwMode="auto">
              <a:xfrm>
                <a:off x="2592662" y="5888728"/>
                <a:ext cx="934377" cy="58003"/>
              </a:xfrm>
              <a:prstGeom prst="rect">
                <a:avLst/>
              </a:prstGeom>
              <a:solidFill>
                <a:srgbClr val="FF9900"/>
              </a:solidFill>
              <a:ln w="0">
                <a:solidFill>
                  <a:srgbClr val="FF9900"/>
                </a:solidFill>
                <a:miter lim="800000"/>
                <a:headEnd/>
                <a:tailEnd/>
              </a:ln>
            </p:spPr>
            <p:txBody>
              <a:bodyPr/>
              <a:lstStyle/>
              <a:p>
                <a:endParaRPr lang="fr-FR">
                  <a:latin typeface="Georgia" pitchFamily="18" charset="0"/>
                </a:endParaRPr>
              </a:p>
            </p:txBody>
          </p:sp>
          <p:sp>
            <p:nvSpPr>
              <p:cNvPr id="45167" name="Rectangle 72"/>
              <p:cNvSpPr>
                <a:spLocks noChangeArrowheads="1"/>
              </p:cNvSpPr>
              <p:nvPr/>
            </p:nvSpPr>
            <p:spPr bwMode="auto">
              <a:xfrm>
                <a:off x="2592662" y="5968274"/>
                <a:ext cx="598422" cy="58003"/>
              </a:xfrm>
              <a:prstGeom prst="rect">
                <a:avLst/>
              </a:prstGeom>
              <a:solidFill>
                <a:srgbClr val="00FF00"/>
              </a:solidFill>
              <a:ln w="0">
                <a:solidFill>
                  <a:srgbClr val="00FF00"/>
                </a:solidFill>
                <a:miter lim="800000"/>
                <a:headEnd/>
                <a:tailEnd/>
              </a:ln>
            </p:spPr>
            <p:txBody>
              <a:bodyPr/>
              <a:lstStyle/>
              <a:p>
                <a:endParaRPr lang="fr-FR">
                  <a:latin typeface="Georgia" pitchFamily="18" charset="0"/>
                </a:endParaRPr>
              </a:p>
            </p:txBody>
          </p:sp>
          <p:sp>
            <p:nvSpPr>
              <p:cNvPr id="45168" name="Freeform 73"/>
              <p:cNvSpPr>
                <a:spLocks/>
              </p:cNvSpPr>
              <p:nvPr/>
            </p:nvSpPr>
            <p:spPr bwMode="auto">
              <a:xfrm>
                <a:off x="2592662" y="6046164"/>
                <a:ext cx="379701" cy="54689"/>
              </a:xfrm>
              <a:custGeom>
                <a:avLst/>
                <a:gdLst>
                  <a:gd name="T0" fmla="*/ 2147483647 w 217"/>
                  <a:gd name="T1" fmla="*/ 2147483647 h 33"/>
                  <a:gd name="T2" fmla="*/ 2147483647 w 217"/>
                  <a:gd name="T3" fmla="*/ 0 h 33"/>
                  <a:gd name="T4" fmla="*/ 0 w 217"/>
                  <a:gd name="T5" fmla="*/ 0 h 33"/>
                  <a:gd name="T6" fmla="*/ 0 w 217"/>
                  <a:gd name="T7" fmla="*/ 2147483647 h 33"/>
                  <a:gd name="T8" fmla="*/ 2147483647 w 217"/>
                  <a:gd name="T9" fmla="*/ 2147483647 h 33"/>
                  <a:gd name="T10" fmla="*/ 2147483647 w 217"/>
                  <a:gd name="T11" fmla="*/ 2147483647 h 33"/>
                  <a:gd name="T12" fmla="*/ 0 60000 65536"/>
                  <a:gd name="T13" fmla="*/ 0 60000 65536"/>
                  <a:gd name="T14" fmla="*/ 0 60000 65536"/>
                  <a:gd name="T15" fmla="*/ 0 60000 65536"/>
                  <a:gd name="T16" fmla="*/ 0 60000 65536"/>
                  <a:gd name="T17" fmla="*/ 0 60000 65536"/>
                  <a:gd name="T18" fmla="*/ 0 w 217"/>
                  <a:gd name="T19" fmla="*/ 0 h 33"/>
                  <a:gd name="T20" fmla="*/ 217 w 2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7" h="33">
                    <a:moveTo>
                      <a:pt x="217" y="33"/>
                    </a:moveTo>
                    <a:lnTo>
                      <a:pt x="217" y="0"/>
                    </a:lnTo>
                    <a:lnTo>
                      <a:pt x="0" y="0"/>
                    </a:lnTo>
                    <a:lnTo>
                      <a:pt x="0" y="33"/>
                    </a:lnTo>
                    <a:lnTo>
                      <a:pt x="217" y="33"/>
                    </a:lnTo>
                    <a:close/>
                  </a:path>
                </a:pathLst>
              </a:custGeom>
              <a:solidFill>
                <a:srgbClr val="00CCFF"/>
              </a:solidFill>
              <a:ln w="0">
                <a:solidFill>
                  <a:srgbClr val="00CCFF"/>
                </a:solidFill>
                <a:round/>
                <a:headEnd/>
                <a:tailEnd/>
              </a:ln>
            </p:spPr>
            <p:txBody>
              <a:bodyPr/>
              <a:lstStyle/>
              <a:p>
                <a:endParaRPr lang="fr-FR"/>
              </a:p>
            </p:txBody>
          </p:sp>
        </p:grpSp>
        <p:sp>
          <p:nvSpPr>
            <p:cNvPr id="45066" name="ZoneTexte 22541"/>
            <p:cNvSpPr txBox="1">
              <a:spLocks noChangeArrowheads="1"/>
            </p:cNvSpPr>
            <p:nvPr/>
          </p:nvSpPr>
          <p:spPr bwMode="auto">
            <a:xfrm>
              <a:off x="2407541" y="6235700"/>
              <a:ext cx="399856" cy="276999"/>
            </a:xfrm>
            <a:prstGeom prst="rect">
              <a:avLst/>
            </a:prstGeom>
            <a:noFill/>
            <a:ln w="9525">
              <a:noFill/>
              <a:miter lim="800000"/>
              <a:headEnd/>
              <a:tailEnd/>
            </a:ln>
          </p:spPr>
          <p:txBody>
            <a:bodyPr wrap="none">
              <a:spAutoFit/>
            </a:bodyPr>
            <a:lstStyle/>
            <a:p>
              <a:pPr algn="ctr"/>
              <a:r>
                <a:rPr lang="fr-FR" sz="1200">
                  <a:solidFill>
                    <a:schemeClr val="bg1"/>
                  </a:solidFill>
                  <a:ea typeface="ＭＳ Ｐゴシック" charset="-128"/>
                </a:rPr>
                <a:t>0 %</a:t>
              </a:r>
            </a:p>
          </p:txBody>
        </p:sp>
        <p:sp>
          <p:nvSpPr>
            <p:cNvPr id="45067" name="ZoneTexte 78"/>
            <p:cNvSpPr txBox="1">
              <a:spLocks noChangeArrowheads="1"/>
            </p:cNvSpPr>
            <p:nvPr/>
          </p:nvSpPr>
          <p:spPr bwMode="auto">
            <a:xfrm>
              <a:off x="3508534" y="6235700"/>
              <a:ext cx="475932" cy="276999"/>
            </a:xfrm>
            <a:prstGeom prst="rect">
              <a:avLst/>
            </a:prstGeom>
            <a:noFill/>
            <a:ln w="9525">
              <a:noFill/>
              <a:miter lim="800000"/>
              <a:headEnd/>
              <a:tailEnd/>
            </a:ln>
          </p:spPr>
          <p:txBody>
            <a:bodyPr wrap="none">
              <a:spAutoFit/>
            </a:bodyPr>
            <a:lstStyle/>
            <a:p>
              <a:pPr algn="ctr"/>
              <a:r>
                <a:rPr lang="fr-FR" sz="1200">
                  <a:solidFill>
                    <a:schemeClr val="bg1"/>
                  </a:solidFill>
                  <a:ea typeface="ＭＳ Ｐゴシック" charset="-128"/>
                </a:rPr>
                <a:t>10 %</a:t>
              </a:r>
            </a:p>
          </p:txBody>
        </p:sp>
        <p:sp>
          <p:nvSpPr>
            <p:cNvPr id="45068" name="ZoneTexte 79"/>
            <p:cNvSpPr txBox="1">
              <a:spLocks noChangeArrowheads="1"/>
            </p:cNvSpPr>
            <p:nvPr/>
          </p:nvSpPr>
          <p:spPr bwMode="auto">
            <a:xfrm>
              <a:off x="4648359" y="6235700"/>
              <a:ext cx="475932" cy="276999"/>
            </a:xfrm>
            <a:prstGeom prst="rect">
              <a:avLst/>
            </a:prstGeom>
            <a:noFill/>
            <a:ln w="9525">
              <a:noFill/>
              <a:miter lim="800000"/>
              <a:headEnd/>
              <a:tailEnd/>
            </a:ln>
          </p:spPr>
          <p:txBody>
            <a:bodyPr wrap="none">
              <a:spAutoFit/>
            </a:bodyPr>
            <a:lstStyle/>
            <a:p>
              <a:pPr algn="ctr"/>
              <a:r>
                <a:rPr lang="fr-FR" sz="1200">
                  <a:solidFill>
                    <a:schemeClr val="bg1"/>
                  </a:solidFill>
                  <a:ea typeface="ＭＳ Ｐゴシック" charset="-128"/>
                </a:rPr>
                <a:t>20 %</a:t>
              </a:r>
            </a:p>
          </p:txBody>
        </p:sp>
        <p:sp>
          <p:nvSpPr>
            <p:cNvPr id="45069" name="ZoneTexte 80"/>
            <p:cNvSpPr txBox="1">
              <a:spLocks noChangeArrowheads="1"/>
            </p:cNvSpPr>
            <p:nvPr/>
          </p:nvSpPr>
          <p:spPr bwMode="auto">
            <a:xfrm>
              <a:off x="5788184" y="6235700"/>
              <a:ext cx="475932" cy="276999"/>
            </a:xfrm>
            <a:prstGeom prst="rect">
              <a:avLst/>
            </a:prstGeom>
            <a:noFill/>
            <a:ln w="9525">
              <a:noFill/>
              <a:miter lim="800000"/>
              <a:headEnd/>
              <a:tailEnd/>
            </a:ln>
          </p:spPr>
          <p:txBody>
            <a:bodyPr wrap="none">
              <a:spAutoFit/>
            </a:bodyPr>
            <a:lstStyle/>
            <a:p>
              <a:pPr algn="ctr"/>
              <a:r>
                <a:rPr lang="fr-FR" sz="1200">
                  <a:solidFill>
                    <a:schemeClr val="bg1"/>
                  </a:solidFill>
                  <a:ea typeface="ＭＳ Ｐゴシック" charset="-128"/>
                </a:rPr>
                <a:t>30 %</a:t>
              </a:r>
            </a:p>
          </p:txBody>
        </p:sp>
        <p:sp>
          <p:nvSpPr>
            <p:cNvPr id="45070" name="ZoneTexte 81"/>
            <p:cNvSpPr txBox="1">
              <a:spLocks noChangeArrowheads="1"/>
            </p:cNvSpPr>
            <p:nvPr/>
          </p:nvSpPr>
          <p:spPr bwMode="auto">
            <a:xfrm>
              <a:off x="6928009" y="6235700"/>
              <a:ext cx="475932" cy="276999"/>
            </a:xfrm>
            <a:prstGeom prst="rect">
              <a:avLst/>
            </a:prstGeom>
            <a:noFill/>
            <a:ln w="9525">
              <a:noFill/>
              <a:miter lim="800000"/>
              <a:headEnd/>
              <a:tailEnd/>
            </a:ln>
          </p:spPr>
          <p:txBody>
            <a:bodyPr wrap="none">
              <a:spAutoFit/>
            </a:bodyPr>
            <a:lstStyle/>
            <a:p>
              <a:pPr algn="ctr"/>
              <a:r>
                <a:rPr lang="fr-FR" sz="1200">
                  <a:solidFill>
                    <a:schemeClr val="bg1"/>
                  </a:solidFill>
                  <a:ea typeface="ＭＳ Ｐゴシック" charset="-128"/>
                </a:rPr>
                <a:t>40 %</a:t>
              </a:r>
            </a:p>
          </p:txBody>
        </p:sp>
        <p:sp>
          <p:nvSpPr>
            <p:cNvPr id="45071" name="ZoneTexte 82"/>
            <p:cNvSpPr txBox="1">
              <a:spLocks noChangeArrowheads="1"/>
            </p:cNvSpPr>
            <p:nvPr/>
          </p:nvSpPr>
          <p:spPr bwMode="auto">
            <a:xfrm>
              <a:off x="8067834" y="6235700"/>
              <a:ext cx="475932" cy="276999"/>
            </a:xfrm>
            <a:prstGeom prst="rect">
              <a:avLst/>
            </a:prstGeom>
            <a:noFill/>
            <a:ln w="9525">
              <a:noFill/>
              <a:miter lim="800000"/>
              <a:headEnd/>
              <a:tailEnd/>
            </a:ln>
          </p:spPr>
          <p:txBody>
            <a:bodyPr wrap="none">
              <a:spAutoFit/>
            </a:bodyPr>
            <a:lstStyle/>
            <a:p>
              <a:pPr algn="ctr"/>
              <a:r>
                <a:rPr lang="fr-FR" sz="1200">
                  <a:solidFill>
                    <a:schemeClr val="bg1"/>
                  </a:solidFill>
                  <a:ea typeface="ＭＳ Ｐゴシック" charset="-128"/>
                </a:rPr>
                <a:t>50 %</a:t>
              </a:r>
            </a:p>
          </p:txBody>
        </p:sp>
        <p:sp>
          <p:nvSpPr>
            <p:cNvPr id="45072" name="ZoneTexte 83"/>
            <p:cNvSpPr txBox="1">
              <a:spLocks noChangeArrowheads="1"/>
            </p:cNvSpPr>
            <p:nvPr/>
          </p:nvSpPr>
          <p:spPr bwMode="auto">
            <a:xfrm>
              <a:off x="2103661" y="1314450"/>
              <a:ext cx="437927"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Sida</a:t>
              </a:r>
            </a:p>
          </p:txBody>
        </p:sp>
        <p:sp>
          <p:nvSpPr>
            <p:cNvPr id="45073" name="ZoneTexte 84"/>
            <p:cNvSpPr txBox="1">
              <a:spLocks noChangeArrowheads="1"/>
            </p:cNvSpPr>
            <p:nvPr/>
          </p:nvSpPr>
          <p:spPr bwMode="auto">
            <a:xfrm>
              <a:off x="461050" y="1603375"/>
              <a:ext cx="2080538"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Cancer non-sida non-hépatique</a:t>
              </a:r>
            </a:p>
          </p:txBody>
        </p:sp>
        <p:sp>
          <p:nvSpPr>
            <p:cNvPr id="45074" name="ZoneTexte 85"/>
            <p:cNvSpPr txBox="1">
              <a:spLocks noChangeArrowheads="1"/>
            </p:cNvSpPr>
            <p:nvPr/>
          </p:nvSpPr>
          <p:spPr bwMode="auto">
            <a:xfrm>
              <a:off x="1259480" y="1884363"/>
              <a:ext cx="1282108"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Maladie hépatique</a:t>
              </a:r>
            </a:p>
          </p:txBody>
        </p:sp>
        <p:sp>
          <p:nvSpPr>
            <p:cNvPr id="45075" name="ZoneTexte 86"/>
            <p:cNvSpPr txBox="1">
              <a:spLocks noChangeArrowheads="1"/>
            </p:cNvSpPr>
            <p:nvPr/>
          </p:nvSpPr>
          <p:spPr bwMode="auto">
            <a:xfrm>
              <a:off x="830231" y="2170113"/>
              <a:ext cx="1711357"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Atteinte cardio-vasculaire</a:t>
              </a:r>
            </a:p>
          </p:txBody>
        </p:sp>
        <p:sp>
          <p:nvSpPr>
            <p:cNvPr id="45076" name="ZoneTexte 87"/>
            <p:cNvSpPr txBox="1">
              <a:spLocks noChangeArrowheads="1"/>
            </p:cNvSpPr>
            <p:nvPr/>
          </p:nvSpPr>
          <p:spPr bwMode="auto">
            <a:xfrm>
              <a:off x="1297618" y="2454275"/>
              <a:ext cx="1243971"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Infection non-sida</a:t>
              </a:r>
            </a:p>
          </p:txBody>
        </p:sp>
        <p:sp>
          <p:nvSpPr>
            <p:cNvPr id="45077" name="ZoneTexte 88"/>
            <p:cNvSpPr txBox="1">
              <a:spLocks noChangeArrowheads="1"/>
            </p:cNvSpPr>
            <p:nvPr/>
          </p:nvSpPr>
          <p:spPr bwMode="auto">
            <a:xfrm>
              <a:off x="1928801" y="2740025"/>
              <a:ext cx="612788"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Suicide</a:t>
              </a:r>
            </a:p>
          </p:txBody>
        </p:sp>
        <p:sp>
          <p:nvSpPr>
            <p:cNvPr id="45078" name="ZoneTexte 89"/>
            <p:cNvSpPr txBox="1">
              <a:spLocks noChangeArrowheads="1"/>
            </p:cNvSpPr>
            <p:nvPr/>
          </p:nvSpPr>
          <p:spPr bwMode="auto">
            <a:xfrm>
              <a:off x="1841391" y="3024188"/>
              <a:ext cx="700196"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Accident</a:t>
              </a:r>
            </a:p>
          </p:txBody>
        </p:sp>
        <p:sp>
          <p:nvSpPr>
            <p:cNvPr id="45079" name="ZoneTexte 90"/>
            <p:cNvSpPr txBox="1">
              <a:spLocks noChangeArrowheads="1"/>
            </p:cNvSpPr>
            <p:nvPr/>
          </p:nvSpPr>
          <p:spPr bwMode="auto">
            <a:xfrm>
              <a:off x="1073153" y="3309938"/>
              <a:ext cx="1468436"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Atteinte neurologique</a:t>
              </a:r>
            </a:p>
          </p:txBody>
        </p:sp>
        <p:sp>
          <p:nvSpPr>
            <p:cNvPr id="45080" name="ZoneTexte 91"/>
            <p:cNvSpPr txBox="1">
              <a:spLocks noChangeArrowheads="1"/>
            </p:cNvSpPr>
            <p:nvPr/>
          </p:nvSpPr>
          <p:spPr bwMode="auto">
            <a:xfrm>
              <a:off x="647555" y="3594100"/>
              <a:ext cx="1894033"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Atteinte broncho-pulmonaire</a:t>
              </a:r>
            </a:p>
          </p:txBody>
        </p:sp>
        <p:sp>
          <p:nvSpPr>
            <p:cNvPr id="45081" name="ZoneTexte 92"/>
            <p:cNvSpPr txBox="1">
              <a:spLocks noChangeArrowheads="1"/>
            </p:cNvSpPr>
            <p:nvPr/>
          </p:nvSpPr>
          <p:spPr bwMode="auto">
            <a:xfrm>
              <a:off x="1135448" y="3878263"/>
              <a:ext cx="1406140"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Trouble métabolique</a:t>
              </a:r>
            </a:p>
          </p:txBody>
        </p:sp>
        <p:sp>
          <p:nvSpPr>
            <p:cNvPr id="45082" name="ZoneTexte 93"/>
            <p:cNvSpPr txBox="1">
              <a:spLocks noChangeArrowheads="1"/>
            </p:cNvSpPr>
            <p:nvPr/>
          </p:nvSpPr>
          <p:spPr bwMode="auto">
            <a:xfrm>
              <a:off x="267243" y="4164013"/>
              <a:ext cx="2274345"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Abus drogue/overdose/intoxication</a:t>
              </a:r>
            </a:p>
          </p:txBody>
        </p:sp>
        <p:sp>
          <p:nvSpPr>
            <p:cNvPr id="45083" name="ZoneTexte 94"/>
            <p:cNvSpPr txBox="1">
              <a:spLocks noChangeArrowheads="1"/>
            </p:cNvSpPr>
            <p:nvPr/>
          </p:nvSpPr>
          <p:spPr bwMode="auto">
            <a:xfrm>
              <a:off x="1483922" y="4448175"/>
              <a:ext cx="1057666"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Atteinte rénale</a:t>
              </a:r>
            </a:p>
          </p:txBody>
        </p:sp>
        <p:sp>
          <p:nvSpPr>
            <p:cNvPr id="45084" name="ZoneTexte 95"/>
            <p:cNvSpPr txBox="1">
              <a:spLocks noChangeArrowheads="1"/>
            </p:cNvSpPr>
            <p:nvPr/>
          </p:nvSpPr>
          <p:spPr bwMode="auto">
            <a:xfrm>
              <a:off x="1324290" y="4733925"/>
              <a:ext cx="1217298"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Atteinte digestive</a:t>
              </a:r>
            </a:p>
          </p:txBody>
        </p:sp>
        <p:sp>
          <p:nvSpPr>
            <p:cNvPr id="45085" name="ZoneTexte 96"/>
            <p:cNvSpPr txBox="1">
              <a:spLocks noChangeArrowheads="1"/>
            </p:cNvSpPr>
            <p:nvPr/>
          </p:nvSpPr>
          <p:spPr bwMode="auto">
            <a:xfrm>
              <a:off x="1769034" y="5018088"/>
              <a:ext cx="772554"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Iatrogénie</a:t>
              </a:r>
            </a:p>
          </p:txBody>
        </p:sp>
        <p:sp>
          <p:nvSpPr>
            <p:cNvPr id="45086" name="ZoneTexte 97"/>
            <p:cNvSpPr txBox="1">
              <a:spLocks noChangeArrowheads="1"/>
            </p:cNvSpPr>
            <p:nvPr/>
          </p:nvSpPr>
          <p:spPr bwMode="auto">
            <a:xfrm>
              <a:off x="1058192" y="5303838"/>
              <a:ext cx="1483396"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Atteinte psychiatrique</a:t>
              </a:r>
            </a:p>
          </p:txBody>
        </p:sp>
        <p:sp>
          <p:nvSpPr>
            <p:cNvPr id="45087" name="ZoneTexte 98"/>
            <p:cNvSpPr txBox="1">
              <a:spLocks noChangeArrowheads="1"/>
            </p:cNvSpPr>
            <p:nvPr/>
          </p:nvSpPr>
          <p:spPr bwMode="auto">
            <a:xfrm>
              <a:off x="2039095" y="5578475"/>
              <a:ext cx="502492"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Autre</a:t>
              </a:r>
            </a:p>
          </p:txBody>
        </p:sp>
        <p:sp>
          <p:nvSpPr>
            <p:cNvPr id="45088" name="ZoneTexte 99"/>
            <p:cNvSpPr txBox="1">
              <a:spLocks noChangeArrowheads="1"/>
            </p:cNvSpPr>
            <p:nvPr/>
          </p:nvSpPr>
          <p:spPr bwMode="auto">
            <a:xfrm>
              <a:off x="316447" y="5800725"/>
              <a:ext cx="2225141" cy="276999"/>
            </a:xfrm>
            <a:prstGeom prst="rect">
              <a:avLst/>
            </a:prstGeom>
            <a:noFill/>
            <a:ln w="9525">
              <a:noFill/>
              <a:miter lim="800000"/>
              <a:headEnd/>
              <a:tailEnd/>
            </a:ln>
          </p:spPr>
          <p:txBody>
            <a:bodyPr wrap="none">
              <a:spAutoFit/>
            </a:bodyPr>
            <a:lstStyle/>
            <a:p>
              <a:pPr algn="r"/>
              <a:r>
                <a:rPr lang="fr-FR" sz="1200">
                  <a:solidFill>
                    <a:schemeClr val="bg1"/>
                  </a:solidFill>
                  <a:ea typeface="ＭＳ Ｐゴシック" charset="-128"/>
                </a:rPr>
                <a:t>Inconnu/décès soudain/inexpliqué</a:t>
              </a:r>
            </a:p>
          </p:txBody>
        </p:sp>
        <p:sp>
          <p:nvSpPr>
            <p:cNvPr id="45089" name="Rectangle 74"/>
            <p:cNvSpPr>
              <a:spLocks noChangeArrowheads="1"/>
            </p:cNvSpPr>
            <p:nvPr/>
          </p:nvSpPr>
          <p:spPr bwMode="auto">
            <a:xfrm>
              <a:off x="4567238" y="2341563"/>
              <a:ext cx="125412" cy="119062"/>
            </a:xfrm>
            <a:prstGeom prst="rect">
              <a:avLst/>
            </a:prstGeom>
            <a:solidFill>
              <a:srgbClr val="FF9900"/>
            </a:solidFill>
            <a:ln w="0">
              <a:solidFill>
                <a:srgbClr val="FF9900"/>
              </a:solidFill>
              <a:miter lim="800000"/>
              <a:headEnd/>
              <a:tailEnd/>
            </a:ln>
          </p:spPr>
          <p:txBody>
            <a:bodyPr/>
            <a:lstStyle/>
            <a:p>
              <a:endParaRPr lang="fr-FR" sz="2000">
                <a:latin typeface="Georgia" pitchFamily="18" charset="0"/>
              </a:endParaRPr>
            </a:p>
          </p:txBody>
        </p:sp>
        <p:sp>
          <p:nvSpPr>
            <p:cNvPr id="45090" name="Rectangle 75"/>
            <p:cNvSpPr>
              <a:spLocks noChangeArrowheads="1"/>
            </p:cNvSpPr>
            <p:nvPr/>
          </p:nvSpPr>
          <p:spPr bwMode="auto">
            <a:xfrm>
              <a:off x="6081713" y="2341563"/>
              <a:ext cx="125412" cy="119062"/>
            </a:xfrm>
            <a:prstGeom prst="rect">
              <a:avLst/>
            </a:prstGeom>
            <a:solidFill>
              <a:srgbClr val="00FF00"/>
            </a:solidFill>
            <a:ln w="0">
              <a:solidFill>
                <a:srgbClr val="00FF00"/>
              </a:solidFill>
              <a:miter lim="800000"/>
              <a:headEnd/>
              <a:tailEnd/>
            </a:ln>
          </p:spPr>
          <p:txBody>
            <a:bodyPr/>
            <a:lstStyle/>
            <a:p>
              <a:endParaRPr lang="fr-FR" sz="2000">
                <a:latin typeface="Georgia" pitchFamily="18" charset="0"/>
              </a:endParaRPr>
            </a:p>
          </p:txBody>
        </p:sp>
        <p:sp>
          <p:nvSpPr>
            <p:cNvPr id="45091" name="Rectangle 76"/>
            <p:cNvSpPr>
              <a:spLocks noChangeArrowheads="1"/>
            </p:cNvSpPr>
            <p:nvPr/>
          </p:nvSpPr>
          <p:spPr bwMode="auto">
            <a:xfrm>
              <a:off x="7580313" y="2341563"/>
              <a:ext cx="125412" cy="119062"/>
            </a:xfrm>
            <a:prstGeom prst="rect">
              <a:avLst/>
            </a:prstGeom>
            <a:solidFill>
              <a:srgbClr val="00CCFF"/>
            </a:solidFill>
            <a:ln w="0">
              <a:solidFill>
                <a:srgbClr val="00CCFF"/>
              </a:solidFill>
              <a:miter lim="800000"/>
              <a:headEnd/>
              <a:tailEnd/>
            </a:ln>
          </p:spPr>
          <p:txBody>
            <a:bodyPr/>
            <a:lstStyle/>
            <a:p>
              <a:endParaRPr lang="fr-FR" sz="2000">
                <a:latin typeface="Georgia" pitchFamily="18" charset="0"/>
              </a:endParaRPr>
            </a:p>
          </p:txBody>
        </p:sp>
        <p:sp>
          <p:nvSpPr>
            <p:cNvPr id="45092" name="ZoneTexte 100"/>
            <p:cNvSpPr txBox="1">
              <a:spLocks noChangeArrowheads="1"/>
            </p:cNvSpPr>
            <p:nvPr/>
          </p:nvSpPr>
          <p:spPr bwMode="auto">
            <a:xfrm>
              <a:off x="7705725" y="2247900"/>
              <a:ext cx="1175442" cy="307777"/>
            </a:xfrm>
            <a:prstGeom prst="rect">
              <a:avLst/>
            </a:prstGeom>
            <a:noFill/>
            <a:ln w="9525">
              <a:noFill/>
              <a:miter lim="800000"/>
              <a:headEnd/>
              <a:tailEnd/>
            </a:ln>
          </p:spPr>
          <p:txBody>
            <a:bodyPr wrap="none">
              <a:spAutoFit/>
            </a:bodyPr>
            <a:lstStyle/>
            <a:p>
              <a:r>
                <a:rPr lang="fr-FR" sz="1400">
                  <a:solidFill>
                    <a:schemeClr val="bg1"/>
                  </a:solidFill>
                  <a:ea typeface="ＭＳ Ｐゴシック" charset="-128"/>
                </a:rPr>
                <a:t>Mortalité 2000</a:t>
              </a:r>
            </a:p>
          </p:txBody>
        </p:sp>
        <p:sp>
          <p:nvSpPr>
            <p:cNvPr id="45093" name="ZoneTexte 101"/>
            <p:cNvSpPr txBox="1">
              <a:spLocks noChangeArrowheads="1"/>
            </p:cNvSpPr>
            <p:nvPr/>
          </p:nvSpPr>
          <p:spPr bwMode="auto">
            <a:xfrm>
              <a:off x="6207125" y="2247900"/>
              <a:ext cx="1175442" cy="307777"/>
            </a:xfrm>
            <a:prstGeom prst="rect">
              <a:avLst/>
            </a:prstGeom>
            <a:noFill/>
            <a:ln w="9525">
              <a:noFill/>
              <a:miter lim="800000"/>
              <a:headEnd/>
              <a:tailEnd/>
            </a:ln>
          </p:spPr>
          <p:txBody>
            <a:bodyPr wrap="none">
              <a:spAutoFit/>
            </a:bodyPr>
            <a:lstStyle/>
            <a:p>
              <a:r>
                <a:rPr lang="fr-FR" sz="1400">
                  <a:solidFill>
                    <a:schemeClr val="bg1"/>
                  </a:solidFill>
                  <a:ea typeface="ＭＳ Ｐゴシック" charset="-128"/>
                </a:rPr>
                <a:t>Mortalité 2005</a:t>
              </a:r>
            </a:p>
          </p:txBody>
        </p:sp>
        <p:sp>
          <p:nvSpPr>
            <p:cNvPr id="45094" name="ZoneTexte 102"/>
            <p:cNvSpPr txBox="1">
              <a:spLocks noChangeArrowheads="1"/>
            </p:cNvSpPr>
            <p:nvPr/>
          </p:nvSpPr>
          <p:spPr bwMode="auto">
            <a:xfrm>
              <a:off x="4692650" y="2247900"/>
              <a:ext cx="1175442" cy="307777"/>
            </a:xfrm>
            <a:prstGeom prst="rect">
              <a:avLst/>
            </a:prstGeom>
            <a:noFill/>
            <a:ln w="9525">
              <a:noFill/>
              <a:miter lim="800000"/>
              <a:headEnd/>
              <a:tailEnd/>
            </a:ln>
          </p:spPr>
          <p:txBody>
            <a:bodyPr wrap="none">
              <a:spAutoFit/>
            </a:bodyPr>
            <a:lstStyle/>
            <a:p>
              <a:r>
                <a:rPr lang="fr-FR" sz="1400">
                  <a:solidFill>
                    <a:schemeClr val="bg1"/>
                  </a:solidFill>
                  <a:ea typeface="ＭＳ Ｐゴシック" charset="-128"/>
                </a:rPr>
                <a:t>Mortalité 2010</a:t>
              </a:r>
            </a:p>
          </p:txBody>
        </p:sp>
        <p:sp>
          <p:nvSpPr>
            <p:cNvPr id="45095" name="ZoneTexte 98"/>
            <p:cNvSpPr txBox="1">
              <a:spLocks noChangeArrowheads="1"/>
            </p:cNvSpPr>
            <p:nvPr/>
          </p:nvSpPr>
          <p:spPr bwMode="auto">
            <a:xfrm>
              <a:off x="7988300" y="1362075"/>
              <a:ext cx="475932"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47 %</a:t>
              </a:r>
            </a:p>
          </p:txBody>
        </p:sp>
        <p:sp>
          <p:nvSpPr>
            <p:cNvPr id="45096" name="ZoneTexte 99"/>
            <p:cNvSpPr txBox="1">
              <a:spLocks noChangeArrowheads="1"/>
            </p:cNvSpPr>
            <p:nvPr/>
          </p:nvSpPr>
          <p:spPr bwMode="auto">
            <a:xfrm>
              <a:off x="5440363" y="1135063"/>
              <a:ext cx="475932"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25 %</a:t>
              </a:r>
            </a:p>
          </p:txBody>
        </p:sp>
        <p:sp>
          <p:nvSpPr>
            <p:cNvPr id="45097" name="ZoneTexte 100"/>
            <p:cNvSpPr txBox="1">
              <a:spLocks noChangeArrowheads="1"/>
            </p:cNvSpPr>
            <p:nvPr/>
          </p:nvSpPr>
          <p:spPr bwMode="auto">
            <a:xfrm>
              <a:off x="6699250" y="1222375"/>
              <a:ext cx="475932"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36 %</a:t>
              </a:r>
            </a:p>
          </p:txBody>
        </p:sp>
        <p:sp>
          <p:nvSpPr>
            <p:cNvPr id="45098" name="ZoneTexte 102"/>
            <p:cNvSpPr txBox="1">
              <a:spLocks noChangeArrowheads="1"/>
            </p:cNvSpPr>
            <p:nvPr/>
          </p:nvSpPr>
          <p:spPr bwMode="auto">
            <a:xfrm>
              <a:off x="5153025" y="1497013"/>
              <a:ext cx="475932"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22 %</a:t>
              </a:r>
            </a:p>
          </p:txBody>
        </p:sp>
        <p:sp>
          <p:nvSpPr>
            <p:cNvPr id="45099" name="ZoneTexte 103"/>
            <p:cNvSpPr txBox="1">
              <a:spLocks noChangeArrowheads="1"/>
            </p:cNvSpPr>
            <p:nvPr/>
          </p:nvSpPr>
          <p:spPr bwMode="auto">
            <a:xfrm>
              <a:off x="3803650" y="1695450"/>
              <a:ext cx="465780"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11 %</a:t>
              </a:r>
            </a:p>
          </p:txBody>
        </p:sp>
        <p:sp>
          <p:nvSpPr>
            <p:cNvPr id="45100" name="ZoneTexte 104"/>
            <p:cNvSpPr txBox="1">
              <a:spLocks noChangeArrowheads="1"/>
            </p:cNvSpPr>
            <p:nvPr/>
          </p:nvSpPr>
          <p:spPr bwMode="auto">
            <a:xfrm>
              <a:off x="4502150" y="1638300"/>
              <a:ext cx="475932"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17 %</a:t>
              </a:r>
            </a:p>
          </p:txBody>
        </p:sp>
        <p:sp>
          <p:nvSpPr>
            <p:cNvPr id="45101" name="ZoneTexte 105"/>
            <p:cNvSpPr txBox="1">
              <a:spLocks noChangeArrowheads="1"/>
            </p:cNvSpPr>
            <p:nvPr/>
          </p:nvSpPr>
          <p:spPr bwMode="auto">
            <a:xfrm>
              <a:off x="3992563" y="1965325"/>
              <a:ext cx="475932"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13 %</a:t>
              </a:r>
            </a:p>
          </p:txBody>
        </p:sp>
        <p:sp>
          <p:nvSpPr>
            <p:cNvPr id="45102" name="ZoneTexte 106"/>
            <p:cNvSpPr txBox="1">
              <a:spLocks noChangeArrowheads="1"/>
            </p:cNvSpPr>
            <p:nvPr/>
          </p:nvSpPr>
          <p:spPr bwMode="auto">
            <a:xfrm>
              <a:off x="4251325" y="1863725"/>
              <a:ext cx="475932"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15 %</a:t>
              </a:r>
            </a:p>
          </p:txBody>
        </p:sp>
        <p:sp>
          <p:nvSpPr>
            <p:cNvPr id="45103" name="ZoneTexte 107"/>
            <p:cNvSpPr txBox="1">
              <a:spLocks noChangeArrowheads="1"/>
            </p:cNvSpPr>
            <p:nvPr/>
          </p:nvSpPr>
          <p:spPr bwMode="auto">
            <a:xfrm>
              <a:off x="3479800" y="2141538"/>
              <a:ext cx="399856"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8 %</a:t>
              </a:r>
            </a:p>
          </p:txBody>
        </p:sp>
        <p:sp>
          <p:nvSpPr>
            <p:cNvPr id="45104" name="ZoneTexte 108"/>
            <p:cNvSpPr txBox="1">
              <a:spLocks noChangeArrowheads="1"/>
            </p:cNvSpPr>
            <p:nvPr/>
          </p:nvSpPr>
          <p:spPr bwMode="auto">
            <a:xfrm>
              <a:off x="3751263" y="2073275"/>
              <a:ext cx="475932"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10 %</a:t>
              </a:r>
            </a:p>
          </p:txBody>
        </p:sp>
        <p:sp>
          <p:nvSpPr>
            <p:cNvPr id="45105" name="ZoneTexte 109"/>
            <p:cNvSpPr txBox="1">
              <a:spLocks noChangeArrowheads="1"/>
            </p:cNvSpPr>
            <p:nvPr/>
          </p:nvSpPr>
          <p:spPr bwMode="auto">
            <a:xfrm>
              <a:off x="3209925" y="2232025"/>
              <a:ext cx="399856" cy="276999"/>
            </a:xfrm>
            <a:prstGeom prst="rect">
              <a:avLst/>
            </a:prstGeom>
            <a:noFill/>
            <a:ln w="9525">
              <a:noFill/>
              <a:miter lim="800000"/>
              <a:headEnd/>
              <a:tailEnd/>
            </a:ln>
          </p:spPr>
          <p:txBody>
            <a:bodyPr wrap="none">
              <a:spAutoFit/>
            </a:bodyPr>
            <a:lstStyle/>
            <a:p>
              <a:r>
                <a:rPr lang="fr-FR" sz="1200">
                  <a:solidFill>
                    <a:schemeClr val="bg1"/>
                  </a:solidFill>
                  <a:ea typeface="ＭＳ Ｐゴシック" charset="-128"/>
                </a:rPr>
                <a:t>7 %</a:t>
              </a:r>
            </a:p>
          </p:txBody>
        </p:sp>
      </p:grpSp>
      <p:sp>
        <p:nvSpPr>
          <p:cNvPr id="45063" name="Text Box 5"/>
          <p:cNvSpPr txBox="1">
            <a:spLocks noChangeArrowheads="1"/>
          </p:cNvSpPr>
          <p:nvPr/>
        </p:nvSpPr>
        <p:spPr bwMode="auto">
          <a:xfrm>
            <a:off x="9967913" y="46038"/>
            <a:ext cx="257175" cy="246062"/>
          </a:xfrm>
          <a:prstGeom prst="rect">
            <a:avLst/>
          </a:prstGeom>
          <a:noFill/>
          <a:ln w="9525">
            <a:noFill/>
            <a:miter lim="800000"/>
            <a:headEnd/>
            <a:tailEnd/>
          </a:ln>
        </p:spPr>
        <p:txBody>
          <a:bodyPr wrap="none">
            <a:spAutoFit/>
          </a:bodyPr>
          <a:lstStyle/>
          <a:p>
            <a:pPr algn="r"/>
            <a:r>
              <a:rPr lang="fr-FR" sz="1000">
                <a:solidFill>
                  <a:schemeClr val="bg1"/>
                </a:solidFill>
                <a:ea typeface="ＭＳ Ｐゴシック" charset="-128"/>
                <a:cs typeface="Arial" charset="0"/>
              </a:rPr>
              <a:t>3</a:t>
            </a:r>
          </a:p>
        </p:txBody>
      </p:sp>
      <p:sp>
        <p:nvSpPr>
          <p:cNvPr id="45064" name="ZoneTexte 110"/>
          <p:cNvSpPr txBox="1">
            <a:spLocks noChangeArrowheads="1"/>
          </p:cNvSpPr>
          <p:nvPr/>
        </p:nvSpPr>
        <p:spPr bwMode="auto">
          <a:xfrm>
            <a:off x="4737100" y="3629025"/>
            <a:ext cx="4297363" cy="1543050"/>
          </a:xfrm>
          <a:prstGeom prst="rect">
            <a:avLst/>
          </a:prstGeom>
          <a:noFill/>
          <a:ln w="9525">
            <a:noFill/>
            <a:miter lim="800000"/>
            <a:headEnd/>
            <a:tailEnd/>
          </a:ln>
        </p:spPr>
        <p:txBody>
          <a:bodyPr/>
          <a:lstStyle/>
          <a:p>
            <a:pPr marL="342900" indent="-342900" eaLnBrk="0" hangingPunct="0">
              <a:buClr>
                <a:srgbClr val="FFFF00"/>
              </a:buClr>
              <a:buFontTx/>
              <a:buChar char="•"/>
            </a:pPr>
            <a:r>
              <a:rPr lang="fr-FR" sz="1600">
                <a:solidFill>
                  <a:schemeClr val="bg1"/>
                </a:solidFill>
                <a:ea typeface="ＭＳ Ｐゴシック" charset="-128"/>
              </a:rPr>
              <a:t>728 décès chez patients VIH+ en 2010</a:t>
            </a:r>
          </a:p>
          <a:p>
            <a:pPr marL="342900" indent="-342900" eaLnBrk="0" hangingPunct="0">
              <a:buClr>
                <a:srgbClr val="FFFF00"/>
              </a:buClr>
              <a:buFontTx/>
              <a:buChar char="•"/>
            </a:pPr>
            <a:r>
              <a:rPr lang="fr-FR" sz="1600">
                <a:solidFill>
                  <a:schemeClr val="bg1"/>
                </a:solidFill>
                <a:ea typeface="ＭＳ Ｐゴシック" charset="-128"/>
              </a:rPr>
              <a:t>Age médian = 50 ans</a:t>
            </a:r>
          </a:p>
          <a:p>
            <a:pPr marL="342900" indent="-342900" eaLnBrk="0" hangingPunct="0">
              <a:buClr>
                <a:srgbClr val="FFFF00"/>
              </a:buClr>
              <a:buFontTx/>
              <a:buChar char="•"/>
            </a:pPr>
            <a:r>
              <a:rPr lang="fr-FR" sz="1600">
                <a:solidFill>
                  <a:schemeClr val="bg1"/>
                </a:solidFill>
                <a:ea typeface="ＭＳ Ｐゴシック" charset="-128"/>
              </a:rPr>
              <a:t>Dernier taux de CD4 &lt; 200/mm</a:t>
            </a:r>
            <a:r>
              <a:rPr lang="fr-FR" sz="1600" baseline="30000">
                <a:solidFill>
                  <a:schemeClr val="bg1"/>
                </a:solidFill>
                <a:ea typeface="ＭＳ Ｐゴシック" charset="-128"/>
              </a:rPr>
              <a:t>3</a:t>
            </a:r>
            <a:r>
              <a:rPr lang="fr-FR" sz="1600">
                <a:solidFill>
                  <a:schemeClr val="bg1"/>
                </a:solidFill>
                <a:ea typeface="ＭＳ Ｐゴシック" charset="-128"/>
              </a:rPr>
              <a:t> = 56 %</a:t>
            </a:r>
          </a:p>
          <a:p>
            <a:pPr marL="342900" indent="-342900" eaLnBrk="0" hangingPunct="0">
              <a:buClr>
                <a:srgbClr val="FFFF00"/>
              </a:buClr>
              <a:buFontTx/>
              <a:buChar char="•"/>
            </a:pPr>
            <a:r>
              <a:rPr lang="fr-FR" sz="1600">
                <a:solidFill>
                  <a:schemeClr val="bg1"/>
                </a:solidFill>
                <a:ea typeface="ＭＳ Ｐゴシック" charset="-128"/>
              </a:rPr>
              <a:t>Dernière CV &gt; 500 c/ml = 30 %</a:t>
            </a:r>
          </a:p>
          <a:p>
            <a:pPr marL="342900" indent="-342900" eaLnBrk="0" hangingPunct="0">
              <a:buClr>
                <a:srgbClr val="FFFF00"/>
              </a:buClr>
              <a:buFontTx/>
              <a:buChar char="•"/>
            </a:pPr>
            <a:r>
              <a:rPr lang="fr-FR" sz="1600">
                <a:solidFill>
                  <a:schemeClr val="bg1"/>
                </a:solidFill>
                <a:ea typeface="ＭＳ Ｐゴシック" charset="-128"/>
              </a:rPr>
              <a:t>Fumeurs = 71 %</a:t>
            </a:r>
          </a:p>
          <a:p>
            <a:pPr marL="342900" indent="-342900" eaLnBrk="0" hangingPunct="0">
              <a:buClr>
                <a:srgbClr val="FFFF00"/>
              </a:buClr>
              <a:buFontTx/>
              <a:buChar char="•"/>
            </a:pPr>
            <a:r>
              <a:rPr lang="fr-FR" sz="1600">
                <a:solidFill>
                  <a:schemeClr val="bg1"/>
                </a:solidFill>
                <a:ea typeface="ＭＳ Ｐゴシック" charset="-128"/>
              </a:rPr>
              <a:t>Alcooliques = 25 %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581025" y="115888"/>
            <a:ext cx="9129713" cy="936625"/>
          </a:xfrm>
        </p:spPr>
        <p:txBody>
          <a:bodyPr/>
          <a:lstStyle/>
          <a:p>
            <a:pPr>
              <a:defRPr/>
            </a:pPr>
            <a:r>
              <a:rPr lang="fr-FR" smtClean="0">
                <a:ea typeface="ＭＳ Ｐゴシック" pitchFamily="34" charset="-128"/>
              </a:rPr>
              <a:t>Impact populationnel de la circoncision masculine dans le district de Rakai, Ouganda</a:t>
            </a:r>
          </a:p>
        </p:txBody>
      </p:sp>
      <p:sp>
        <p:nvSpPr>
          <p:cNvPr id="47106" name="Rectangle 3"/>
          <p:cNvSpPr>
            <a:spLocks noGrp="1" noChangeArrowheads="1"/>
          </p:cNvSpPr>
          <p:nvPr>
            <p:ph type="body" idx="4294967295"/>
          </p:nvPr>
        </p:nvSpPr>
        <p:spPr>
          <a:xfrm>
            <a:off x="314325" y="1341438"/>
            <a:ext cx="9972675" cy="2947987"/>
          </a:xfrm>
        </p:spPr>
        <p:txBody>
          <a:bodyPr/>
          <a:lstStyle/>
          <a:p>
            <a:r>
              <a:rPr lang="fr-FR" sz="2000" smtClean="0">
                <a:ea typeface="ＭＳ Ｐゴシック" charset="-128"/>
              </a:rPr>
              <a:t>La circoncision a un vrai impact à moyen terme dans les populations</a:t>
            </a:r>
          </a:p>
        </p:txBody>
      </p:sp>
      <p:sp>
        <p:nvSpPr>
          <p:cNvPr id="47107" name="Text Box 3"/>
          <p:cNvSpPr txBox="1">
            <a:spLocks noChangeArrowheads="1"/>
          </p:cNvSpPr>
          <p:nvPr/>
        </p:nvSpPr>
        <p:spPr bwMode="auto">
          <a:xfrm>
            <a:off x="7127875" y="6583363"/>
            <a:ext cx="315912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Gray R, CROI 2012, Abs. 36</a:t>
            </a:r>
          </a:p>
        </p:txBody>
      </p:sp>
      <p:graphicFrame>
        <p:nvGraphicFramePr>
          <p:cNvPr id="2" name="Tableau 1"/>
          <p:cNvGraphicFramePr>
            <a:graphicFrameLocks noGrp="1"/>
          </p:cNvGraphicFramePr>
          <p:nvPr/>
        </p:nvGraphicFramePr>
        <p:xfrm>
          <a:off x="1109663" y="2366963"/>
          <a:ext cx="8077200" cy="1341437"/>
        </p:xfrm>
        <a:graphic>
          <a:graphicData uri="http://schemas.openxmlformats.org/drawingml/2006/table">
            <a:tbl>
              <a:tblPr/>
              <a:tblGrid>
                <a:gridCol w="3125391"/>
                <a:gridCol w="1964531"/>
                <a:gridCol w="1875234"/>
                <a:gridCol w="1112640"/>
              </a:tblGrid>
              <a:tr h="335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FFFF66"/>
                        </a:solidFill>
                        <a:effectLst/>
                        <a:latin typeface="Arial" charset="0"/>
                        <a:ea typeface="ＭＳ Ｐゴシック" charset="0"/>
                        <a:cs typeface="ＭＳ Ｐゴシック" charset="0"/>
                      </a:endParaRP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FFFF66"/>
                          </a:solidFill>
                          <a:effectLst/>
                          <a:latin typeface="Arial" charset="0"/>
                          <a:ea typeface="ＭＳ Ｐゴシック" charset="0"/>
                          <a:cs typeface="ＭＳ Ｐゴシック" charset="0"/>
                        </a:rPr>
                        <a:t>1999-2003</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FFFF66"/>
                          </a:solidFill>
                          <a:effectLst/>
                          <a:latin typeface="Arial" charset="0"/>
                          <a:ea typeface="ＭＳ Ｐゴシック" charset="0"/>
                          <a:cs typeface="ＭＳ Ｐゴシック" charset="0"/>
                        </a:rPr>
                        <a:t>2004-2011</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FFFF66"/>
                          </a:solidFill>
                          <a:effectLst/>
                          <a:latin typeface="Arial" charset="0"/>
                          <a:ea typeface="ＭＳ Ｐゴシック" charset="0"/>
                          <a:cs typeface="ＭＳ Ｐゴシック" charset="0"/>
                        </a:rPr>
                        <a:t>p</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335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charset="0"/>
                          <a:ea typeface="ＭＳ Ｐゴシック" charset="0"/>
                          <a:cs typeface="ＭＳ Ｐゴシック" charset="0"/>
                        </a:rPr>
                        <a:t>Hommes </a:t>
                      </a:r>
                      <a:r>
                        <a:rPr kumimoji="0" lang="fr-FR" sz="1600" b="0" i="0" u="none" strike="noStrike" cap="none" normalizeH="0" baseline="0" dirty="0" smtClean="0">
                          <a:ln>
                            <a:noFill/>
                          </a:ln>
                          <a:solidFill>
                            <a:schemeClr val="bg1"/>
                          </a:solidFill>
                          <a:effectLst/>
                          <a:latin typeface="Arial" charset="0"/>
                          <a:ea typeface="ＭＳ Ｐゴシック" charset="0"/>
                          <a:cs typeface="ＭＳ Ｐゴシック" charset="0"/>
                        </a:rPr>
                        <a:t>non-musulmans</a:t>
                      </a:r>
                      <a:endParaRPr kumimoji="0" lang="fr-FR" sz="16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effectLst/>
                          <a:latin typeface="Arial" charset="0"/>
                          <a:ea typeface="ＭＳ Ｐゴシック" charset="0"/>
                          <a:cs typeface="ＭＳ Ｐゴシック" charset="0"/>
                        </a:rPr>
                        <a:t>1,39</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effectLst/>
                          <a:latin typeface="Arial" charset="0"/>
                          <a:ea typeface="ＭＳ Ｐゴシック" charset="0"/>
                          <a:cs typeface="ＭＳ Ｐゴシック" charset="0"/>
                        </a:rPr>
                        <a:t>1,00</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effectLst/>
                          <a:latin typeface="Arial" charset="0"/>
                          <a:ea typeface="ＭＳ Ｐゴシック" charset="0"/>
                          <a:cs typeface="ＭＳ Ｐゴシック" charset="0"/>
                        </a:rPr>
                        <a:t>0,002</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35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effectLst/>
                          <a:latin typeface="Arial" charset="0"/>
                          <a:ea typeface="ＭＳ Ｐゴシック" charset="0"/>
                          <a:cs typeface="ＭＳ Ｐゴシック" charset="0"/>
                        </a:rPr>
                        <a:t>Hommes musulmans</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charset="0"/>
                          <a:ea typeface="ＭＳ Ｐゴシック" charset="0"/>
                          <a:cs typeface="ＭＳ Ｐゴシック" charset="0"/>
                        </a:rPr>
                        <a:t>0,57</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effectLst/>
                          <a:latin typeface="Arial" charset="0"/>
                          <a:ea typeface="ＭＳ Ｐゴシック" charset="0"/>
                          <a:cs typeface="ＭＳ Ｐゴシック" charset="0"/>
                        </a:rPr>
                        <a:t>0,46</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effectLst/>
                          <a:latin typeface="Arial" charset="0"/>
                          <a:ea typeface="ＭＳ Ｐゴシック" charset="0"/>
                          <a:cs typeface="ＭＳ Ｐゴシック" charset="0"/>
                        </a:rPr>
                        <a:t>0,58</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335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charset="0"/>
                          <a:ea typeface="ＭＳ Ｐゴシック" charset="0"/>
                          <a:cs typeface="ＭＳ Ｐゴシック" charset="0"/>
                        </a:rPr>
                        <a:t>Femmes </a:t>
                      </a:r>
                      <a:r>
                        <a:rPr kumimoji="0" lang="fr-FR" sz="1600" b="0" i="0" u="none" strike="noStrike" cap="none" normalizeH="0" baseline="0" dirty="0" smtClean="0">
                          <a:ln>
                            <a:noFill/>
                          </a:ln>
                          <a:solidFill>
                            <a:schemeClr val="bg1"/>
                          </a:solidFill>
                          <a:effectLst/>
                          <a:latin typeface="Arial" charset="0"/>
                          <a:ea typeface="ＭＳ Ｐゴシック" charset="0"/>
                          <a:cs typeface="ＭＳ Ｐゴシック" charset="0"/>
                        </a:rPr>
                        <a:t>non-musulmanes</a:t>
                      </a:r>
                      <a:endParaRPr kumimoji="0" lang="fr-FR" sz="16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effectLst/>
                          <a:latin typeface="Arial" charset="0"/>
                          <a:ea typeface="ＭＳ Ｐゴシック" charset="0"/>
                          <a:cs typeface="ＭＳ Ｐゴシック" charset="0"/>
                        </a:rPr>
                        <a:t>1,39</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effectLst/>
                          <a:latin typeface="Arial" charset="0"/>
                          <a:ea typeface="ＭＳ Ｐゴシック" charset="0"/>
                          <a:cs typeface="ＭＳ Ｐゴシック" charset="0"/>
                        </a:rPr>
                        <a:t>1,22</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charset="0"/>
                          <a:ea typeface="ＭＳ Ｐゴシック" charset="0"/>
                          <a:cs typeface="ＭＳ Ｐゴシック" charset="0"/>
                        </a:rPr>
                        <a:t>0,19</a:t>
                      </a:r>
                    </a:p>
                  </a:txBody>
                  <a:tcPr marL="102859" marR="102859" marT="45739" marB="45739"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182304" name="ZoneTexte 3"/>
          <p:cNvSpPr txBox="1">
            <a:spLocks noChangeArrowheads="1"/>
          </p:cNvSpPr>
          <p:nvPr/>
        </p:nvSpPr>
        <p:spPr bwMode="auto">
          <a:xfrm>
            <a:off x="1579563" y="1836738"/>
            <a:ext cx="6443662" cy="400050"/>
          </a:xfrm>
          <a:prstGeom prst="rect">
            <a:avLst/>
          </a:prstGeom>
          <a:noFill/>
          <a:ln>
            <a:noFill/>
          </a:ln>
          <a:effectLst>
            <a:outerShdw dist="35921" dir="2700000" algn="ctr" rotWithShape="0">
              <a:schemeClr val="tx1"/>
            </a:outerShdw>
          </a:effectLst>
          <a:extLst>
            <a:ext uri="{909E8E84-426E-40dd-AFC4-6F175D3DCCD1}"/>
            <a:ext uri="{91240B29-F687-4f45-9708-019B960494DF}"/>
          </a:extLst>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bg1"/>
                </a:solidFill>
                <a:latin typeface="Arial" charset="0"/>
                <a:ea typeface="ＭＳ Ｐゴシック" pitchFamily="34" charset="-128"/>
              </a:defRPr>
            </a:lvl9pPr>
          </a:lstStyle>
          <a:p>
            <a:pPr defTabSz="914400" eaLnBrk="1" hangingPunct="1">
              <a:defRPr/>
            </a:pPr>
            <a:r>
              <a:rPr lang="fr-FR" sz="2000" dirty="0" smtClean="0">
                <a:solidFill>
                  <a:srgbClr val="FFFF66"/>
                </a:solidFill>
              </a:rPr>
              <a:t>Incidence de l'infection à VIH par période et par groupe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fr-FR" dirty="0" smtClean="0">
                <a:ea typeface="+mj-ea"/>
              </a:rPr>
              <a:t>Bilan des essais de </a:t>
            </a:r>
            <a:r>
              <a:rPr lang="fr-FR" dirty="0" err="1" smtClean="0">
                <a:ea typeface="+mj-ea"/>
              </a:rPr>
              <a:t>PrEP</a:t>
            </a:r>
            <a:r>
              <a:rPr lang="fr-FR" dirty="0" smtClean="0">
                <a:ea typeface="+mj-ea"/>
              </a:rPr>
              <a:t>, mars 2012</a:t>
            </a:r>
          </a:p>
        </p:txBody>
      </p:sp>
      <p:sp>
        <p:nvSpPr>
          <p:cNvPr id="49154" name="Text Box 3"/>
          <p:cNvSpPr txBox="1">
            <a:spLocks noChangeArrowheads="1"/>
          </p:cNvSpPr>
          <p:nvPr/>
        </p:nvSpPr>
        <p:spPr bwMode="auto">
          <a:xfrm>
            <a:off x="6542088" y="6583363"/>
            <a:ext cx="3744912"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Adapté de Baeten J, CROI 2012, Abs. 67</a:t>
            </a:r>
          </a:p>
        </p:txBody>
      </p:sp>
      <p:graphicFrame>
        <p:nvGraphicFramePr>
          <p:cNvPr id="6" name="Group 37"/>
          <p:cNvGraphicFramePr>
            <a:graphicFrameLocks noGrp="1"/>
          </p:cNvGraphicFramePr>
          <p:nvPr/>
        </p:nvGraphicFramePr>
        <p:xfrm>
          <a:off x="431800" y="1149350"/>
          <a:ext cx="9469438" cy="5419725"/>
        </p:xfrm>
        <a:graphic>
          <a:graphicData uri="http://schemas.openxmlformats.org/drawingml/2006/table">
            <a:tbl>
              <a:tblPr/>
              <a:tblGrid>
                <a:gridCol w="3932634"/>
                <a:gridCol w="1582341"/>
                <a:gridCol w="964406"/>
                <a:gridCol w="2989659"/>
              </a:tblGrid>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66"/>
                          </a:solidFill>
                          <a:effectLst/>
                          <a:latin typeface="Arial" charset="0"/>
                          <a:ea typeface="ＭＳ Ｐゴシック" pitchFamily="34" charset="-128"/>
                        </a:rPr>
                        <a:t>Etude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ea typeface="ＭＳ Ｐゴシック" pitchFamily="34" charset="-128"/>
                        </a:rPr>
                        <a:t>Pays</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Population</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n</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Produit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Efficacité</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CAPRISA 004</a:t>
                      </a:r>
                      <a:r>
                        <a:rPr kumimoji="0" lang="fr-FR" sz="1400" b="1" i="0" u="none" strike="noStrike" cap="none" normalizeH="0" baseline="0" smtClean="0">
                          <a:ln>
                            <a:noFill/>
                          </a:ln>
                          <a:solidFill>
                            <a:schemeClr val="bg1"/>
                          </a:solidFill>
                          <a:effectLst/>
                          <a:latin typeface="Arial" charset="0"/>
                          <a:ea typeface="ＭＳ Ｐゴシック" pitchFamily="34" charset="-128"/>
                        </a:rPr>
                        <a:t/>
                      </a:r>
                      <a:br>
                        <a:rPr kumimoji="0" lang="fr-FR" sz="1400" b="1" i="0" u="none" strike="noStrike" cap="none" normalizeH="0" baseline="0" smtClean="0">
                          <a:ln>
                            <a:noFill/>
                          </a:ln>
                          <a:solidFill>
                            <a:schemeClr val="bg1"/>
                          </a:solidFill>
                          <a:effectLst/>
                          <a:latin typeface="Arial" charset="0"/>
                          <a:ea typeface="ＭＳ Ｐゴシック" pitchFamily="34" charset="-128"/>
                        </a:rPr>
                      </a:br>
                      <a:r>
                        <a:rPr kumimoji="0" lang="fr-FR" sz="1400" b="0" i="0" u="none" strike="noStrike" cap="none" normalizeH="0" baseline="0" smtClean="0">
                          <a:ln>
                            <a:noFill/>
                          </a:ln>
                          <a:solidFill>
                            <a:schemeClr val="bg1"/>
                          </a:solidFill>
                          <a:effectLst/>
                          <a:latin typeface="Arial" charset="0"/>
                          <a:ea typeface="ＭＳ Ｐゴシック" pitchFamily="34" charset="-128"/>
                        </a:rPr>
                        <a:t>Afrique du Sud</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Femmes</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889</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TFV gel vaginal péri-coïtal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39 % </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iPrEx</a:t>
                      </a:r>
                      <a:br>
                        <a:rPr kumimoji="0" lang="fr-FR" sz="1400" b="1" i="0" u="none" strike="noStrike" cap="none" normalizeH="0" baseline="0" smtClean="0">
                          <a:ln>
                            <a:noFill/>
                          </a:ln>
                          <a:solidFill>
                            <a:srgbClr val="FFFF66"/>
                          </a:solidFill>
                          <a:effectLst/>
                          <a:latin typeface="Arial" charset="0"/>
                          <a:ea typeface="ＭＳ Ｐゴシック" pitchFamily="34" charset="-128"/>
                        </a:rPr>
                      </a:br>
                      <a:r>
                        <a:rPr kumimoji="0" lang="fr-FR" sz="1400" b="0" i="0" u="none" strike="noStrike" cap="none" normalizeH="0" baseline="0" smtClean="0">
                          <a:ln>
                            <a:noFill/>
                          </a:ln>
                          <a:solidFill>
                            <a:schemeClr val="bg1"/>
                          </a:solidFill>
                          <a:effectLst/>
                          <a:latin typeface="Arial" charset="0"/>
                          <a:ea typeface="ＭＳ Ｐゴシック" pitchFamily="34" charset="-128"/>
                        </a:rPr>
                        <a:t>Brésil, Equateur, Pérou, Afrique du Sud, Thaïlande, Etats-Unis </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HSH</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2 499</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FTC/TDF 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44 %</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TDF2</a:t>
                      </a:r>
                      <a:br>
                        <a:rPr kumimoji="0" lang="fr-FR" sz="1400" b="1" i="0" u="none" strike="noStrike" cap="none" normalizeH="0" baseline="0" smtClean="0">
                          <a:ln>
                            <a:noFill/>
                          </a:ln>
                          <a:solidFill>
                            <a:srgbClr val="FFFF66"/>
                          </a:solidFill>
                          <a:effectLst/>
                          <a:latin typeface="Arial" charset="0"/>
                          <a:ea typeface="ＭＳ Ｐゴシック" pitchFamily="34" charset="-128"/>
                        </a:rPr>
                      </a:br>
                      <a:r>
                        <a:rPr kumimoji="0" lang="fr-FR" sz="1400" b="0" i="0" u="none" strike="noStrike" cap="none" normalizeH="0" baseline="0" smtClean="0">
                          <a:ln>
                            <a:noFill/>
                          </a:ln>
                          <a:solidFill>
                            <a:schemeClr val="bg1"/>
                          </a:solidFill>
                          <a:effectLst/>
                          <a:latin typeface="Arial" charset="0"/>
                          <a:ea typeface="ＭＳ Ｐゴシック" pitchFamily="34" charset="-128"/>
                        </a:rPr>
                        <a:t>Botswana</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Hommes </a:t>
                      </a:r>
                      <a:br>
                        <a:rPr kumimoji="0" lang="fr-FR" sz="1400" b="0" i="0" u="none" strike="noStrike" cap="none" normalizeH="0" baseline="0" smtClean="0">
                          <a:ln>
                            <a:noFill/>
                          </a:ln>
                          <a:solidFill>
                            <a:schemeClr val="bg1"/>
                          </a:solidFill>
                          <a:effectLst/>
                          <a:latin typeface="Arial" charset="0"/>
                          <a:ea typeface="ＭＳ Ｐゴシック" pitchFamily="34" charset="-128"/>
                        </a:rPr>
                      </a:br>
                      <a:r>
                        <a:rPr kumimoji="0" lang="fr-FR" sz="1400" b="0" i="0" u="none" strike="noStrike" cap="none" normalizeH="0" baseline="0" smtClean="0">
                          <a:ln>
                            <a:noFill/>
                          </a:ln>
                          <a:solidFill>
                            <a:schemeClr val="bg1"/>
                          </a:solidFill>
                          <a:effectLst/>
                          <a:latin typeface="Arial" charset="0"/>
                          <a:ea typeface="ＭＳ Ｐゴシック" pitchFamily="34" charset="-128"/>
                        </a:rPr>
                        <a:t>et femmes</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1 200</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FTC/TDF 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62 %</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Partners PrEP</a:t>
                      </a:r>
                      <a:r>
                        <a:rPr kumimoji="0" lang="fr-FR" sz="1400" b="1" i="0" u="none" strike="noStrike" cap="none" normalizeH="0" baseline="0" smtClean="0">
                          <a:ln>
                            <a:noFill/>
                          </a:ln>
                          <a:solidFill>
                            <a:schemeClr val="bg1"/>
                          </a:solidFill>
                          <a:effectLst/>
                          <a:latin typeface="Arial" charset="0"/>
                          <a:ea typeface="ＭＳ Ｐゴシック" pitchFamily="34" charset="-128"/>
                        </a:rPr>
                        <a:t/>
                      </a:r>
                      <a:br>
                        <a:rPr kumimoji="0" lang="fr-FR" sz="1400" b="1" i="0" u="none" strike="noStrike" cap="none" normalizeH="0" baseline="0" smtClean="0">
                          <a:ln>
                            <a:noFill/>
                          </a:ln>
                          <a:solidFill>
                            <a:schemeClr val="bg1"/>
                          </a:solidFill>
                          <a:effectLst/>
                          <a:latin typeface="Arial" charset="0"/>
                          <a:ea typeface="ＭＳ Ｐゴシック" pitchFamily="34" charset="-128"/>
                        </a:rPr>
                      </a:br>
                      <a:r>
                        <a:rPr kumimoji="0" lang="fr-FR" sz="1400" b="0" i="0" u="none" strike="noStrike" cap="none" normalizeH="0" baseline="0" smtClean="0">
                          <a:ln>
                            <a:noFill/>
                          </a:ln>
                          <a:solidFill>
                            <a:schemeClr val="bg1"/>
                          </a:solidFill>
                          <a:effectLst/>
                          <a:latin typeface="Arial" charset="0"/>
                          <a:ea typeface="ＭＳ Ｐゴシック" pitchFamily="34" charset="-128"/>
                        </a:rPr>
                        <a:t>Kenya, Ouganda</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Couples hétérosexuels</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4 758</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TDF p.o. 67 %</a:t>
                      </a:r>
                      <a:br>
                        <a:rPr kumimoji="0" lang="fr-FR" sz="1400" b="0" i="0" u="none" strike="noStrike" cap="none" normalizeH="0" baseline="0" smtClean="0">
                          <a:ln>
                            <a:noFill/>
                          </a:ln>
                          <a:solidFill>
                            <a:schemeClr val="bg1"/>
                          </a:solidFill>
                          <a:effectLst/>
                          <a:latin typeface="Arial" charset="0"/>
                          <a:ea typeface="ＭＳ Ｐゴシック" pitchFamily="34" charset="-128"/>
                        </a:rPr>
                      </a:br>
                      <a:r>
                        <a:rPr kumimoji="0" lang="fr-FR" sz="1400" b="0" i="0" u="none" strike="noStrike" cap="none" normalizeH="0" baseline="0" smtClean="0">
                          <a:ln>
                            <a:noFill/>
                          </a:ln>
                          <a:solidFill>
                            <a:schemeClr val="bg1"/>
                          </a:solidFill>
                          <a:effectLst/>
                          <a:latin typeface="Arial" charset="0"/>
                          <a:ea typeface="ＭＳ Ｐゴシック" pitchFamily="34" charset="-128"/>
                        </a:rPr>
                        <a:t>FTC/TDF p.o. 75 %</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FEM-PrEP</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Kenya, Afrique du Sud, Tanzanie</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Femmes</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1 950</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FTC/TDF 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Essai arrêté pour futilité</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VOICE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Afrique du Sud, Ouganda, Zimbabwe </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Femmes</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5 029</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TDF p.o. et TFV gel vaginal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bras arrêtés pour futilité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FTC/TDF p.o., en cours</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Etude Bangkok Tenofovir </a:t>
                      </a:r>
                      <a:r>
                        <a:rPr kumimoji="0" lang="fr-FR" sz="1400" b="0" i="0" u="none" strike="noStrike" cap="none" normalizeH="0" baseline="0" smtClean="0">
                          <a:ln>
                            <a:noFill/>
                          </a:ln>
                          <a:solidFill>
                            <a:schemeClr val="bg1"/>
                          </a:solidFill>
                          <a:effectLst/>
                          <a:latin typeface="Arial" charset="0"/>
                          <a:ea typeface="ＭＳ Ｐゴシック" pitchFamily="34" charset="-128"/>
                        </a:rPr>
                        <a:t/>
                      </a:r>
                      <a:br>
                        <a:rPr kumimoji="0" lang="fr-FR" sz="1400" b="0" i="0" u="none" strike="noStrike" cap="none" normalizeH="0" baseline="0" smtClean="0">
                          <a:ln>
                            <a:noFill/>
                          </a:ln>
                          <a:solidFill>
                            <a:schemeClr val="bg1"/>
                          </a:solidFill>
                          <a:effectLst/>
                          <a:latin typeface="Arial" charset="0"/>
                          <a:ea typeface="ＭＳ Ｐゴシック" pitchFamily="34" charset="-128"/>
                        </a:rPr>
                      </a:br>
                      <a:r>
                        <a:rPr kumimoji="0" lang="fr-FR" sz="1400" b="0" i="0" u="none" strike="noStrike" cap="none" normalizeH="0" baseline="0" smtClean="0">
                          <a:ln>
                            <a:noFill/>
                          </a:ln>
                          <a:solidFill>
                            <a:schemeClr val="bg1"/>
                          </a:solidFill>
                          <a:effectLst/>
                          <a:latin typeface="Arial" charset="0"/>
                          <a:ea typeface="ＭＳ Ｐゴシック" pitchFamily="34" charset="-128"/>
                        </a:rPr>
                        <a:t>Thaïlande</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UDIV</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2 400</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TDF 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en cours</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66"/>
                          </a:solidFill>
                          <a:effectLst/>
                          <a:latin typeface="Arial" charset="0"/>
                          <a:ea typeface="ＭＳ Ｐゴシック" pitchFamily="34" charset="-128"/>
                        </a:rPr>
                        <a:t>FACTS001</a:t>
                      </a:r>
                      <a:br>
                        <a:rPr kumimoji="0" lang="fr-FR" sz="1400" b="1" i="0" u="none" strike="noStrike" cap="none" normalizeH="0" baseline="0" smtClean="0">
                          <a:ln>
                            <a:noFill/>
                          </a:ln>
                          <a:solidFill>
                            <a:srgbClr val="FFFF66"/>
                          </a:solidFill>
                          <a:effectLst/>
                          <a:latin typeface="Arial" charset="0"/>
                          <a:ea typeface="ＭＳ Ｐゴシック" pitchFamily="34" charset="-128"/>
                        </a:rPr>
                      </a:br>
                      <a:r>
                        <a:rPr kumimoji="0" lang="fr-FR" sz="1400" b="0" i="0" u="none" strike="noStrike" cap="none" normalizeH="0" baseline="0" smtClean="0">
                          <a:ln>
                            <a:noFill/>
                          </a:ln>
                          <a:solidFill>
                            <a:schemeClr val="bg1"/>
                          </a:solidFill>
                          <a:effectLst/>
                          <a:latin typeface="Arial" charset="0"/>
                          <a:ea typeface="ＭＳ Ｐゴシック" pitchFamily="34" charset="-128"/>
                        </a:rPr>
                        <a:t>Afrique du Sud</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Femmes</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ea typeface="ＭＳ Ｐゴシック" pitchFamily="34" charset="-128"/>
                        </a:rPr>
                        <a:t>2 200</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ea typeface="ＭＳ Ｐゴシック" pitchFamily="34" charset="-128"/>
                        </a:rPr>
                        <a:t>Gel vaginal TFV</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ea typeface="ＭＳ Ｐゴシック" pitchFamily="34" charset="-128"/>
                        </a:rPr>
                        <a:t>en cours d'inclusion</a:t>
                      </a:r>
                    </a:p>
                  </a:txBody>
                  <a:tcPr marL="102870" marR="102870" marT="45725" marB="4572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333399"/>
                    </a:solid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23" name="Group 3"/>
          <p:cNvGraphicFramePr>
            <a:graphicFrameLocks noGrp="1"/>
          </p:cNvGraphicFramePr>
          <p:nvPr/>
        </p:nvGraphicFramePr>
        <p:xfrm>
          <a:off x="642938" y="1966913"/>
          <a:ext cx="8920162" cy="2051050"/>
        </p:xfrm>
        <a:graphic>
          <a:graphicData uri="http://schemas.openxmlformats.org/drawingml/2006/table">
            <a:tbl>
              <a:tblPr/>
              <a:tblGrid>
                <a:gridCol w="4236244"/>
                <a:gridCol w="2332434"/>
                <a:gridCol w="2352080"/>
              </a:tblGrid>
              <a:tr h="62362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endParaRPr>
                    </a:p>
                  </a:txBody>
                  <a:tcPr marL="102870" marR="102870" anchor="ct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5000"/>
                        </a:spcBef>
                        <a:spcAft>
                          <a:spcPct val="0"/>
                        </a:spcAft>
                        <a:buClr>
                          <a:srgbClr val="CC0000"/>
                        </a:buClr>
                        <a:buSzTx/>
                        <a:buFont typeface="Wingdings" pitchFamily="2" charset="2"/>
                        <a:buNone/>
                        <a:tabLst/>
                      </a:pPr>
                      <a:r>
                        <a:rPr kumimoji="0" lang="en-US" sz="1800" b="0" i="0" u="none" strike="noStrike" cap="none" normalizeH="0" baseline="0" smtClean="0">
                          <a:ln>
                            <a:noFill/>
                          </a:ln>
                          <a:solidFill>
                            <a:srgbClr val="FFFF66"/>
                          </a:solidFill>
                          <a:effectLst/>
                          <a:latin typeface="Arial" charset="0"/>
                          <a:ea typeface="ＭＳ Ｐゴシック" pitchFamily="34" charset="-128"/>
                          <a:cs typeface="Arial" charset="0"/>
                        </a:rPr>
                        <a:t>Ténofovir</a:t>
                      </a:r>
                    </a:p>
                  </a:txBody>
                  <a:tcPr marL="102870" marR="10287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5000"/>
                        </a:spcBef>
                        <a:spcAft>
                          <a:spcPct val="0"/>
                        </a:spcAft>
                        <a:buClr>
                          <a:srgbClr val="CC0000"/>
                        </a:buClr>
                        <a:buSzTx/>
                        <a:buFont typeface="Wingdings" pitchFamily="2" charset="2"/>
                        <a:buNone/>
                        <a:tabLst/>
                      </a:pPr>
                      <a:r>
                        <a:rPr kumimoji="0" lang="en-US" sz="1800" b="0" i="0" u="none" strike="noStrike" cap="none" normalizeH="0" baseline="0" smtClean="0">
                          <a:ln>
                            <a:noFill/>
                          </a:ln>
                          <a:solidFill>
                            <a:srgbClr val="FFFF66"/>
                          </a:solidFill>
                          <a:effectLst/>
                          <a:latin typeface="Arial" charset="0"/>
                          <a:ea typeface="ＭＳ Ｐゴシック" pitchFamily="34" charset="-128"/>
                          <a:cs typeface="Arial" charset="0"/>
                        </a:rPr>
                        <a:t>Placebo</a:t>
                      </a:r>
                    </a:p>
                  </a:txBody>
                  <a:tcPr marL="102870" marR="102870" anchor="ct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272494">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rPr>
                        <a:t>Infection par le VIH</a:t>
                      </a:r>
                    </a:p>
                  </a:txBody>
                  <a:tcPr marL="102870" marR="102870" anchor="ct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rPr>
                        <a:t>38</a:t>
                      </a:r>
                    </a:p>
                  </a:txBody>
                  <a:tcPr marL="102870" marR="10287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rPr>
                        <a:t>60</a:t>
                      </a:r>
                    </a:p>
                  </a:txBody>
                  <a:tcPr marL="102870" marR="102870" anchor="ct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998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rPr>
                        <a:t>Années-femme (n)</a:t>
                      </a:r>
                    </a:p>
                  </a:txBody>
                  <a:tcPr marL="102870" marR="102870" anchor="ct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rPr>
                        <a:t>681 (445)</a:t>
                      </a:r>
                    </a:p>
                  </a:txBody>
                  <a:tcPr marL="102870" marR="10287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rPr>
                        <a:t>661 (444)</a:t>
                      </a:r>
                    </a:p>
                  </a:txBody>
                  <a:tcPr marL="102870" marR="102870" anchor="ct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517105">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rPr>
                        <a:t>Incidence VIH</a:t>
                      </a:r>
                    </a:p>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rPr>
                        <a:t>(par 100 années-femme)</a:t>
                      </a:r>
                    </a:p>
                  </a:txBody>
                  <a:tcPr marL="102870" marR="102870" anchor="ct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0" i="0" u="none" strike="noStrike" cap="none" normalizeH="0" baseline="0" smtClean="0">
                          <a:ln>
                            <a:noFill/>
                          </a:ln>
                          <a:solidFill>
                            <a:schemeClr val="bg1"/>
                          </a:solidFill>
                          <a:effectLst/>
                          <a:latin typeface="Arial" charset="0"/>
                          <a:ea typeface="ＭＳ Ｐゴシック" pitchFamily="34" charset="-128"/>
                          <a:cs typeface="Arial" charset="0"/>
                        </a:rPr>
                        <a:t>5,6</a:t>
                      </a:r>
                    </a:p>
                  </a:txBody>
                  <a:tcPr marL="102870" marR="102870"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0" i="0" u="none" strike="noStrike" cap="none" normalizeH="0" baseline="0" dirty="0" smtClean="0">
                          <a:ln>
                            <a:noFill/>
                          </a:ln>
                          <a:solidFill>
                            <a:schemeClr val="bg1"/>
                          </a:solidFill>
                          <a:effectLst/>
                          <a:latin typeface="Arial" charset="0"/>
                          <a:ea typeface="ＭＳ Ｐゴシック" pitchFamily="34" charset="-128"/>
                          <a:cs typeface="Arial" charset="0"/>
                        </a:rPr>
                        <a:t>9,1</a:t>
                      </a:r>
                    </a:p>
                  </a:txBody>
                  <a:tcPr marL="102870" marR="102870" anchor="ct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51223" name="Text Box 35"/>
          <p:cNvSpPr txBox="1">
            <a:spLocks noChangeArrowheads="1"/>
          </p:cNvSpPr>
          <p:nvPr/>
        </p:nvSpPr>
        <p:spPr bwMode="auto">
          <a:xfrm>
            <a:off x="1190625" y="4179888"/>
            <a:ext cx="7483475" cy="400050"/>
          </a:xfrm>
          <a:prstGeom prst="rect">
            <a:avLst/>
          </a:prstGeom>
          <a:solidFill>
            <a:srgbClr val="000066"/>
          </a:solidFill>
          <a:ln w="9525">
            <a:noFill/>
            <a:miter lim="800000"/>
            <a:headEnd/>
            <a:tailEnd/>
          </a:ln>
        </p:spPr>
        <p:txBody>
          <a:bodyPr wrap="none">
            <a:spAutoFit/>
          </a:bodyPr>
          <a:lstStyle/>
          <a:p>
            <a:pPr algn="ctr" defTabSz="914400">
              <a:spcBef>
                <a:spcPct val="20000"/>
              </a:spcBef>
            </a:pPr>
            <a:r>
              <a:rPr lang="fr-FR" sz="2000">
                <a:solidFill>
                  <a:srgbClr val="FFFF66"/>
                </a:solidFill>
                <a:ea typeface="ＭＳ Ｐゴシック" charset="-128"/>
              </a:rPr>
              <a:t>Rapport de taux d</a:t>
            </a:r>
            <a:r>
              <a:rPr lang="fr-FR" altLang="fr-FR" sz="2000">
                <a:solidFill>
                  <a:srgbClr val="FFFF66"/>
                </a:solidFill>
                <a:ea typeface="ＭＳ Ｐゴシック" charset="-128"/>
              </a:rPr>
              <a:t>’</a:t>
            </a:r>
            <a:r>
              <a:rPr lang="fr-FR" sz="2000">
                <a:solidFill>
                  <a:srgbClr val="FFFF66"/>
                </a:solidFill>
                <a:ea typeface="ＭＳ Ｐゴシック" charset="-128"/>
              </a:rPr>
              <a:t>incidence : 0,61 = 39% de réduction de risque</a:t>
            </a:r>
            <a:endParaRPr lang="fr-FR" sz="2800">
              <a:solidFill>
                <a:srgbClr val="FFFF66"/>
              </a:solidFill>
              <a:ea typeface="ＭＳ Ｐゴシック" charset="-128"/>
            </a:endParaRPr>
          </a:p>
        </p:txBody>
      </p:sp>
      <p:sp>
        <p:nvSpPr>
          <p:cNvPr id="51224" name="Text Box 3"/>
          <p:cNvSpPr txBox="1">
            <a:spLocks noChangeArrowheads="1"/>
          </p:cNvSpPr>
          <p:nvPr/>
        </p:nvSpPr>
        <p:spPr bwMode="auto">
          <a:xfrm>
            <a:off x="2657475" y="6583363"/>
            <a:ext cx="7629525" cy="274637"/>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ea typeface="ＭＳ Ｐゴシック" charset="-128"/>
              </a:rPr>
              <a:t>Abdool Karim Q, IAC 2010, Abs. TUSS0502 ; Abdool Karim S, IAC 2010, Abs. TUSS0504</a:t>
            </a:r>
          </a:p>
        </p:txBody>
      </p:sp>
      <p:sp>
        <p:nvSpPr>
          <p:cNvPr id="51225" name="ZoneTexte 8"/>
          <p:cNvSpPr txBox="1">
            <a:spLocks noChangeArrowheads="1"/>
          </p:cNvSpPr>
          <p:nvPr/>
        </p:nvSpPr>
        <p:spPr bwMode="auto">
          <a:xfrm>
            <a:off x="642938" y="1128713"/>
            <a:ext cx="8920162" cy="4708525"/>
          </a:xfrm>
          <a:prstGeom prst="rect">
            <a:avLst/>
          </a:prstGeom>
          <a:noFill/>
          <a:ln w="9525">
            <a:noFill/>
            <a:miter lim="800000"/>
            <a:headEnd/>
            <a:tailEnd/>
          </a:ln>
        </p:spPr>
        <p:txBody>
          <a:bodyPr>
            <a:spAutoFit/>
          </a:bodyPr>
          <a:lstStyle/>
          <a:p>
            <a:pPr marL="355600" indent="-355600" defTabSz="914400">
              <a:buClr>
                <a:srgbClr val="FFFF00"/>
              </a:buClr>
              <a:buFont typeface="Arial" charset="0"/>
              <a:buChar char="•"/>
            </a:pPr>
            <a:r>
              <a:rPr lang="fr-FR" sz="2000">
                <a:solidFill>
                  <a:srgbClr val="FFFFFF"/>
                </a:solidFill>
                <a:ea typeface="ＭＳ Ｐゴシック" charset="-128"/>
              </a:rPr>
              <a:t>Essai CAPRISA 004 : prévention de la transmission sexuelle du VIH par gel vaginal de ténofovir ; efficacité globale en fin d’</a:t>
            </a:r>
            <a:r>
              <a:rPr lang="fr-FR" altLang="ja-JP" sz="2000">
                <a:solidFill>
                  <a:srgbClr val="FFFFFF"/>
                </a:solidFill>
                <a:ea typeface="ＭＳ Ｐゴシック" charset="-128"/>
              </a:rPr>
              <a:t>étude</a:t>
            </a: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endParaRPr lang="fr-FR" altLang="ja-JP" sz="2000">
              <a:solidFill>
                <a:srgbClr val="FFFFFF"/>
              </a:solidFill>
              <a:ea typeface="ＭＳ Ｐゴシック" charset="-128"/>
            </a:endParaRPr>
          </a:p>
          <a:p>
            <a:pPr marL="355600" indent="-355600" defTabSz="914400">
              <a:buClr>
                <a:srgbClr val="FFFF00"/>
              </a:buClr>
              <a:buFont typeface="Arial" charset="0"/>
              <a:buChar char="•"/>
            </a:pPr>
            <a:r>
              <a:rPr lang="fr-FR" altLang="ja-JP" sz="2000">
                <a:solidFill>
                  <a:srgbClr val="FFFFFF"/>
                </a:solidFill>
                <a:ea typeface="ＭＳ Ｐゴシック" charset="-128"/>
              </a:rPr>
              <a:t>Très peu de résistance au ténofovir</a:t>
            </a:r>
            <a:br>
              <a:rPr lang="fr-FR" altLang="ja-JP" sz="2000">
                <a:solidFill>
                  <a:srgbClr val="FFFFFF"/>
                </a:solidFill>
                <a:ea typeface="ＭＳ Ｐゴシック" charset="-128"/>
              </a:rPr>
            </a:br>
            <a:endParaRPr lang="fr-FR" sz="2000">
              <a:solidFill>
                <a:srgbClr val="FFFFFF"/>
              </a:solidFill>
              <a:ea typeface="ＭＳ Ｐゴシック" charset="-128"/>
            </a:endParaRPr>
          </a:p>
        </p:txBody>
      </p:sp>
      <p:sp>
        <p:nvSpPr>
          <p:cNvPr id="194588" name="Titre 9"/>
          <p:cNvSpPr>
            <a:spLocks noGrp="1"/>
          </p:cNvSpPr>
          <p:nvPr>
            <p:ph type="title"/>
          </p:nvPr>
        </p:nvSpPr>
        <p:spPr/>
        <p:txBody>
          <a:bodyPr/>
          <a:lstStyle/>
          <a:p>
            <a:pPr>
              <a:defRPr/>
            </a:pPr>
            <a:r>
              <a:rPr lang="fr-FR" altLang="ja-JP" dirty="0" smtClean="0">
                <a:ea typeface="ＭＳ Ｐゴシック" pitchFamily="34" charset="-128"/>
              </a:rPr>
              <a:t>CAPRISA</a:t>
            </a:r>
            <a:endParaRPr lang="fr-FR"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OI 2012">
  <a:themeElements>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ACS 2007">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lnDef>
  </a:objectDefaults>
  <a:extraClrSchemeLst>
    <a:extraClrScheme>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C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C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C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C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C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C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C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C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C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C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C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791</TotalTime>
  <Words>3720</Words>
  <Application>Microsoft Macintosh PowerPoint</Application>
  <PresentationFormat>Diapositives 35 mm</PresentationFormat>
  <Paragraphs>880</Paragraphs>
  <Slides>41</Slides>
  <Notes>22</Notes>
  <HiddenSlides>0</HiddenSlides>
  <MMClips>0</MMClips>
  <ScaleCrop>false</ScaleCrop>
  <HeadingPairs>
    <vt:vector size="8" baseType="variant">
      <vt:variant>
        <vt:lpstr>Polices utilisées</vt:lpstr>
      </vt:variant>
      <vt:variant>
        <vt:i4>8</vt:i4>
      </vt:variant>
      <vt:variant>
        <vt:lpstr>Modèle de conception</vt:lpstr>
      </vt:variant>
      <vt:variant>
        <vt:i4>26</vt:i4>
      </vt:variant>
      <vt:variant>
        <vt:lpstr>Serveurs OLE incorporés</vt:lpstr>
      </vt:variant>
      <vt:variant>
        <vt:i4>2</vt:i4>
      </vt:variant>
      <vt:variant>
        <vt:lpstr>Titres des diapositives</vt:lpstr>
      </vt:variant>
      <vt:variant>
        <vt:i4>41</vt:i4>
      </vt:variant>
    </vt:vector>
  </HeadingPairs>
  <TitlesOfParts>
    <vt:vector size="77" baseType="lpstr">
      <vt:lpstr>Georgia</vt:lpstr>
      <vt:lpstr>Arial</vt:lpstr>
      <vt:lpstr>Wingdings 2</vt:lpstr>
      <vt:lpstr>Wingdings</vt:lpstr>
      <vt:lpstr>Calibri</vt:lpstr>
      <vt:lpstr>ＭＳ Ｐゴシック</vt:lpstr>
      <vt:lpstr>Trebuchet MS</vt:lpstr>
      <vt:lpstr>Symbol</vt:lpstr>
      <vt:lpstr>Civique</vt:lpstr>
      <vt:lpstr>CROI 2012</vt:lpstr>
      <vt:lpstr>1_Civique</vt:lpstr>
      <vt:lpstr>Civique</vt:lpstr>
      <vt:lpstr>Civique</vt:lpstr>
      <vt:lpstr>Civique</vt:lpstr>
      <vt:lpstr>Civique</vt:lpstr>
      <vt:lpstr>Civique</vt:lpstr>
      <vt:lpstr>Civique</vt:lpstr>
      <vt:lpstr>Civique</vt:lpstr>
      <vt:lpstr>Civique</vt:lpstr>
      <vt:lpstr>Civique</vt:lpstr>
      <vt:lpstr>Civique</vt:lpstr>
      <vt:lpstr>Civique</vt:lpstr>
      <vt:lpstr>CROI 2012</vt:lpstr>
      <vt:lpstr>1_Civique</vt:lpstr>
      <vt:lpstr>1_Civique</vt:lpstr>
      <vt:lpstr>1_Civique</vt:lpstr>
      <vt:lpstr>1_Civique</vt:lpstr>
      <vt:lpstr>1_Civique</vt:lpstr>
      <vt:lpstr>1_Civique</vt:lpstr>
      <vt:lpstr>1_Civique</vt:lpstr>
      <vt:lpstr>1_Civique</vt:lpstr>
      <vt:lpstr>1_Civique</vt:lpstr>
      <vt:lpstr>1_Civique</vt:lpstr>
      <vt:lpstr>1_Civique</vt:lpstr>
      <vt:lpstr>Document Flash</vt:lpstr>
      <vt:lpstr>Graphique Microsoft Excel</vt:lpstr>
      <vt:lpstr>CROI 2012 – Seattle</vt:lpstr>
      <vt:lpstr>Diapositive 2</vt:lpstr>
      <vt:lpstr>Diapositive 3</vt:lpstr>
      <vt:lpstr>Epidémiologie et prévention</vt:lpstr>
      <vt:lpstr>Mortalité et CD4 chez les patients sous traitement efficace:  Confirmation des données</vt:lpstr>
      <vt:lpstr>Enquête Mortalité 2010 (ANRS EN20)</vt:lpstr>
      <vt:lpstr>Impact populationnel de la circoncision masculine dans le district de Rakai, Ouganda</vt:lpstr>
      <vt:lpstr>Bilan des essais de PrEP, mars 2012</vt:lpstr>
      <vt:lpstr>CAPRISA</vt:lpstr>
      <vt:lpstr>Sécurité, tolérance et observance d'un anneau vaginal imprégné de dapivirine pour la PrEP</vt:lpstr>
      <vt:lpstr>Rilpivirine à libération prolongée, en intramusculaire</vt:lpstr>
      <vt:lpstr>Traitements</vt:lpstr>
      <vt:lpstr>Futures simplifications thérapeutiques ?</vt:lpstr>
      <vt:lpstr>Futures simplifications thérapeutiques</vt:lpstr>
      <vt:lpstr>Virologie</vt:lpstr>
      <vt:lpstr>Quelques données « nouvelles »</vt:lpstr>
      <vt:lpstr>Charges virales basses non indétectables</vt:lpstr>
      <vt:lpstr>Stabilité de la transmission de la résistance </vt:lpstr>
      <vt:lpstr>Grossesses, procréation</vt:lpstr>
      <vt:lpstr>Procréation</vt:lpstr>
      <vt:lpstr>Darunavir et grossesses</vt:lpstr>
      <vt:lpstr>Facteurs associés au non-contrôle  de la CV VIH à l'accouchement dans l'étude IMPAACT P1025</vt:lpstr>
      <vt:lpstr>Mortalité des enfants non infectés  par le VIH nés de mère VIH+ dans la cohorte périnatale française (ANRS CO1/11)</vt:lpstr>
      <vt:lpstr>Neurologie</vt:lpstr>
      <vt:lpstr>Cohorte Charter 1,2</vt:lpstr>
      <vt:lpstr>LCR</vt:lpstr>
      <vt:lpstr>Complications métaboliques</vt:lpstr>
      <vt:lpstr>Statine et réduction du risque d’événements  non sida dans la cohorte ACTG ALLRT (1)</vt:lpstr>
      <vt:lpstr>Risque cardiovasculaire et exposition  à atazanavir dans l'étude D:A:D</vt:lpstr>
      <vt:lpstr>ETUDE EN DOUBLE INSSU DE L’EFFET DE LA METFORMINE DANS LE SYNDROME METABOLIQUE : blocage de la progression du score de calcification coronaire</vt:lpstr>
      <vt:lpstr>Relation entre concentrations plasmatiques  de TFV et dysfonction tubulaire rénale (2)</vt:lpstr>
      <vt:lpstr>Cancers et Infections opportunistes</vt:lpstr>
      <vt:lpstr>Essai randomisé comparant Imiquimod, 5-FU topique et électrocoagulation dans les néoplasies intraépithéliales anales (NIA) chez des HSH VIH+ (2)</vt:lpstr>
      <vt:lpstr>Délai d’introduction des ARV après les antituberculeux  Essai comparant 3 délais (1, 4 et 8 semaines) (1)</vt:lpstr>
      <vt:lpstr>Délai d’introduction des ARV après les antituberculeux  Essai comparant 3 délais (1, 4 et 8 semaines)</vt:lpstr>
      <vt:lpstr>Tuberculose, délai de traitement ARV et IRIS</vt:lpstr>
      <vt:lpstr>Hépatites et VIH</vt:lpstr>
      <vt:lpstr>Traitement par ténofovir chez des patients co-infectés VIH-VHB</vt:lpstr>
      <vt:lpstr>Hépatite C aiguë chez les patients VIH : réponse virologique soutenue</vt:lpstr>
      <vt:lpstr>Le casse tête des interactions entre inhibiteurs de protéase du VHC et du VIH…</vt:lpstr>
      <vt:lpstr>A table !</vt:lpstr>
    </vt:vector>
  </TitlesOfParts>
  <Company>COREVIH Bretagne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CROI 2012</dc:title>
  <dc:creator>Cedric Arvieux</dc:creator>
  <cp:lastModifiedBy>Campeaux</cp:lastModifiedBy>
  <cp:revision>33</cp:revision>
  <dcterms:created xsi:type="dcterms:W3CDTF">2012-03-06T23:00:09Z</dcterms:created>
  <dcterms:modified xsi:type="dcterms:W3CDTF">2012-04-26T08:53:44Z</dcterms:modified>
</cp:coreProperties>
</file>