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0" r:id="rId11"/>
    <p:sldId id="262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6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audverdon:Desktop:prevot%20louis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audverdon:Desktop:prevot%20loui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Feuil1!$B$62:$B$82</c:f>
              <c:numCache>
                <c:formatCode>dd\-mmm</c:formatCode>
                <c:ptCount val="21"/>
                <c:pt idx="0">
                  <c:v>39590.0</c:v>
                </c:pt>
                <c:pt idx="1">
                  <c:v>39593.0</c:v>
                </c:pt>
                <c:pt idx="2">
                  <c:v>39597.0</c:v>
                </c:pt>
                <c:pt idx="3">
                  <c:v>39601.0</c:v>
                </c:pt>
                <c:pt idx="4">
                  <c:v>39604.0</c:v>
                </c:pt>
                <c:pt idx="5">
                  <c:v>39607.0</c:v>
                </c:pt>
                <c:pt idx="6">
                  <c:v>39611.0</c:v>
                </c:pt>
                <c:pt idx="7">
                  <c:v>39614.0</c:v>
                </c:pt>
                <c:pt idx="8">
                  <c:v>39618.0</c:v>
                </c:pt>
                <c:pt idx="9">
                  <c:v>39621.0</c:v>
                </c:pt>
                <c:pt idx="10">
                  <c:v>39625.0</c:v>
                </c:pt>
                <c:pt idx="11">
                  <c:v>39628.0</c:v>
                </c:pt>
                <c:pt idx="12">
                  <c:v>39631.0</c:v>
                </c:pt>
                <c:pt idx="13">
                  <c:v>39634.0</c:v>
                </c:pt>
                <c:pt idx="14">
                  <c:v>39638.0</c:v>
                </c:pt>
                <c:pt idx="15">
                  <c:v>39641.0</c:v>
                </c:pt>
                <c:pt idx="16">
                  <c:v>39645.0</c:v>
                </c:pt>
                <c:pt idx="17">
                  <c:v>39648.0</c:v>
                </c:pt>
                <c:pt idx="18">
                  <c:v>39652.0</c:v>
                </c:pt>
                <c:pt idx="19">
                  <c:v>39655.0</c:v>
                </c:pt>
                <c:pt idx="20">
                  <c:v>39658.0</c:v>
                </c:pt>
              </c:numCache>
            </c:numRef>
          </c:cat>
          <c:val>
            <c:numRef>
              <c:f>Feuil1!$C$62:$C$82</c:f>
              <c:numCache>
                <c:formatCode>General</c:formatCode>
                <c:ptCount val="21"/>
                <c:pt idx="0">
                  <c:v>39.9</c:v>
                </c:pt>
                <c:pt idx="1">
                  <c:v>39.6</c:v>
                </c:pt>
                <c:pt idx="2">
                  <c:v>40.3</c:v>
                </c:pt>
                <c:pt idx="3">
                  <c:v>40.5</c:v>
                </c:pt>
                <c:pt idx="4">
                  <c:v>40.7</c:v>
                </c:pt>
                <c:pt idx="5">
                  <c:v>39.1</c:v>
                </c:pt>
                <c:pt idx="6">
                  <c:v>38.7</c:v>
                </c:pt>
                <c:pt idx="7">
                  <c:v>39.6</c:v>
                </c:pt>
                <c:pt idx="8">
                  <c:v>38.7</c:v>
                </c:pt>
                <c:pt idx="9">
                  <c:v>38.5</c:v>
                </c:pt>
                <c:pt idx="10">
                  <c:v>39.7</c:v>
                </c:pt>
                <c:pt idx="11">
                  <c:v>40.0</c:v>
                </c:pt>
                <c:pt idx="12">
                  <c:v>39.5</c:v>
                </c:pt>
                <c:pt idx="13">
                  <c:v>38.6</c:v>
                </c:pt>
                <c:pt idx="14">
                  <c:v>38.3</c:v>
                </c:pt>
                <c:pt idx="15">
                  <c:v>38.4</c:v>
                </c:pt>
                <c:pt idx="16">
                  <c:v>39.3</c:v>
                </c:pt>
                <c:pt idx="17">
                  <c:v>40.5</c:v>
                </c:pt>
                <c:pt idx="18">
                  <c:v>39.3</c:v>
                </c:pt>
                <c:pt idx="19">
                  <c:v>39.0</c:v>
                </c:pt>
                <c:pt idx="20">
                  <c:v>38.7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681848"/>
        <c:axId val="2138779224"/>
      </c:lineChart>
      <c:dateAx>
        <c:axId val="2137681848"/>
        <c:scaling>
          <c:orientation val="minMax"/>
        </c:scaling>
        <c:delete val="0"/>
        <c:axPos val="b"/>
        <c:numFmt formatCode="dd\-mmm" sourceLinked="1"/>
        <c:majorTickMark val="out"/>
        <c:minorTickMark val="none"/>
        <c:tickLblPos val="nextTo"/>
        <c:crossAx val="2138779224"/>
        <c:crosses val="autoZero"/>
        <c:auto val="1"/>
        <c:lblOffset val="100"/>
        <c:baseTimeUnit val="days"/>
      </c:dateAx>
      <c:valAx>
        <c:axId val="2138779224"/>
        <c:scaling>
          <c:orientation val="minMax"/>
          <c:min val="3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681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Feuil1!$B$116:$B$143</c:f>
              <c:numCache>
                <c:formatCode>General</c:formatCode>
                <c:ptCount val="28"/>
                <c:pt idx="0" formatCode="dd\-mmm">
                  <c:v>39662.0</c:v>
                </c:pt>
                <c:pt idx="1">
                  <c:v>7.0</c:v>
                </c:pt>
                <c:pt idx="2">
                  <c:v>10.0</c:v>
                </c:pt>
                <c:pt idx="3">
                  <c:v>14.0</c:v>
                </c:pt>
                <c:pt idx="4">
                  <c:v>17.0</c:v>
                </c:pt>
                <c:pt idx="5">
                  <c:v>21.0</c:v>
                </c:pt>
                <c:pt idx="6">
                  <c:v>28.0</c:v>
                </c:pt>
                <c:pt idx="7" formatCode="dd\-mmm">
                  <c:v>39694.0</c:v>
                </c:pt>
                <c:pt idx="8">
                  <c:v>7.0</c:v>
                </c:pt>
                <c:pt idx="9">
                  <c:v>11.0</c:v>
                </c:pt>
                <c:pt idx="10">
                  <c:v>14.0</c:v>
                </c:pt>
                <c:pt idx="11">
                  <c:v>18.0</c:v>
                </c:pt>
                <c:pt idx="12">
                  <c:v>25.0</c:v>
                </c:pt>
                <c:pt idx="13" formatCode="dd\-mmm">
                  <c:v>39722.0</c:v>
                </c:pt>
                <c:pt idx="14">
                  <c:v>9.0</c:v>
                </c:pt>
                <c:pt idx="15">
                  <c:v>16.0</c:v>
                </c:pt>
                <c:pt idx="16">
                  <c:v>23.0</c:v>
                </c:pt>
                <c:pt idx="17">
                  <c:v>30.0</c:v>
                </c:pt>
                <c:pt idx="18" formatCode="dd\-mmm">
                  <c:v>39757.0</c:v>
                </c:pt>
                <c:pt idx="19">
                  <c:v>13.0</c:v>
                </c:pt>
                <c:pt idx="20">
                  <c:v>20.0</c:v>
                </c:pt>
                <c:pt idx="21">
                  <c:v>27.0</c:v>
                </c:pt>
                <c:pt idx="22" formatCode="dd\-mmm">
                  <c:v>39784.0</c:v>
                </c:pt>
                <c:pt idx="23">
                  <c:v>10.0</c:v>
                </c:pt>
                <c:pt idx="24">
                  <c:v>17.0</c:v>
                </c:pt>
                <c:pt idx="25">
                  <c:v>24.0</c:v>
                </c:pt>
                <c:pt idx="26">
                  <c:v>31.0</c:v>
                </c:pt>
                <c:pt idx="27" formatCode="dd\-mmm">
                  <c:v>39463.0</c:v>
                </c:pt>
              </c:numCache>
            </c:numRef>
          </c:cat>
          <c:val>
            <c:numRef>
              <c:f>Feuil1!$C$116:$C$143</c:f>
              <c:numCache>
                <c:formatCode>General</c:formatCode>
                <c:ptCount val="28"/>
                <c:pt idx="0">
                  <c:v>39.2</c:v>
                </c:pt>
                <c:pt idx="1">
                  <c:v>39.5</c:v>
                </c:pt>
                <c:pt idx="2">
                  <c:v>39.2</c:v>
                </c:pt>
                <c:pt idx="3">
                  <c:v>38.9</c:v>
                </c:pt>
                <c:pt idx="4">
                  <c:v>37.0</c:v>
                </c:pt>
                <c:pt idx="5">
                  <c:v>38.5</c:v>
                </c:pt>
                <c:pt idx="6">
                  <c:v>38.5</c:v>
                </c:pt>
                <c:pt idx="7">
                  <c:v>39.5</c:v>
                </c:pt>
                <c:pt idx="8">
                  <c:v>37.9</c:v>
                </c:pt>
                <c:pt idx="9">
                  <c:v>38.3</c:v>
                </c:pt>
                <c:pt idx="10">
                  <c:v>38.0</c:v>
                </c:pt>
                <c:pt idx="11">
                  <c:v>38.0</c:v>
                </c:pt>
                <c:pt idx="12">
                  <c:v>37.9</c:v>
                </c:pt>
                <c:pt idx="13">
                  <c:v>38.0</c:v>
                </c:pt>
                <c:pt idx="14">
                  <c:v>37.9</c:v>
                </c:pt>
                <c:pt idx="15">
                  <c:v>37.6</c:v>
                </c:pt>
                <c:pt idx="16">
                  <c:v>37.8</c:v>
                </c:pt>
                <c:pt idx="17">
                  <c:v>38.0</c:v>
                </c:pt>
                <c:pt idx="18">
                  <c:v>38.1</c:v>
                </c:pt>
                <c:pt idx="19">
                  <c:v>38.0</c:v>
                </c:pt>
                <c:pt idx="20">
                  <c:v>37.7</c:v>
                </c:pt>
                <c:pt idx="21">
                  <c:v>38.0</c:v>
                </c:pt>
                <c:pt idx="22">
                  <c:v>38.2</c:v>
                </c:pt>
                <c:pt idx="23">
                  <c:v>37.9</c:v>
                </c:pt>
                <c:pt idx="24">
                  <c:v>37.5</c:v>
                </c:pt>
                <c:pt idx="25">
                  <c:v>37.0</c:v>
                </c:pt>
                <c:pt idx="26">
                  <c:v>37.0</c:v>
                </c:pt>
                <c:pt idx="27">
                  <c:v>37.0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42920"/>
        <c:axId val="2132193768"/>
      </c:lineChart>
      <c:catAx>
        <c:axId val="2132642920"/>
        <c:scaling>
          <c:orientation val="minMax"/>
        </c:scaling>
        <c:delete val="0"/>
        <c:axPos val="b"/>
        <c:numFmt formatCode="dd\-mmm" sourceLinked="1"/>
        <c:majorTickMark val="out"/>
        <c:minorTickMark val="none"/>
        <c:tickLblPos val="nextTo"/>
        <c:crossAx val="2132193768"/>
        <c:crosses val="autoZero"/>
        <c:auto val="1"/>
        <c:lblAlgn val="ctr"/>
        <c:lblOffset val="100"/>
        <c:noMultiLvlLbl val="0"/>
      </c:catAx>
      <c:valAx>
        <c:axId val="2132193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642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CD4/mm3</c:v>
                </c:pt>
              </c:strCache>
            </c:strRef>
          </c:tx>
          <c:cat>
            <c:numRef>
              <c:f>Feuil1!$A$2:$A$7</c:f>
              <c:numCache>
                <c:formatCode>General</c:formatCode>
                <c:ptCount val="6"/>
                <c:pt idx="0" formatCode="m/d/yy">
                  <c:v>40664.0</c:v>
                </c:pt>
                <c:pt idx="2" formatCode="m/d/yy">
                  <c:v>40721.0</c:v>
                </c:pt>
                <c:pt idx="3" formatCode="m/d/yy">
                  <c:v>40758.0</c:v>
                </c:pt>
                <c:pt idx="4" formatCode="m/d/yy">
                  <c:v>40781.0</c:v>
                </c:pt>
                <c:pt idx="5" formatCode="m/d/yy">
                  <c:v>40806.0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45.0</c:v>
                </c:pt>
                <c:pt idx="1">
                  <c:v>45.0</c:v>
                </c:pt>
                <c:pt idx="2">
                  <c:v>75.0</c:v>
                </c:pt>
                <c:pt idx="3">
                  <c:v>143.0</c:v>
                </c:pt>
                <c:pt idx="4">
                  <c:v>40.0</c:v>
                </c:pt>
                <c:pt idx="5">
                  <c:v>71.0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742456"/>
        <c:axId val="2143752360"/>
      </c:lineChart>
      <c:dateAx>
        <c:axId val="2143742456"/>
        <c:scaling>
          <c:orientation val="minMax"/>
          <c:min val="40664.0"/>
        </c:scaling>
        <c:delete val="0"/>
        <c:axPos val="b"/>
        <c:numFmt formatCode="m/d/yy" sourceLinked="1"/>
        <c:majorTickMark val="out"/>
        <c:minorTickMark val="none"/>
        <c:tickLblPos val="nextTo"/>
        <c:crossAx val="2143752360"/>
        <c:crosses val="autoZero"/>
        <c:auto val="1"/>
        <c:lblOffset val="100"/>
        <c:baseTimeUnit val="days"/>
      </c:dateAx>
      <c:valAx>
        <c:axId val="214375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74245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ARN VIH Log</c:v>
                </c:pt>
              </c:strCache>
            </c:strRef>
          </c:tx>
          <c:marker>
            <c:symbol val="none"/>
          </c:marker>
          <c:cat>
            <c:numRef>
              <c:f>Feuil1!$A$2:$A$7</c:f>
              <c:numCache>
                <c:formatCode>m/d/yy</c:formatCode>
                <c:ptCount val="6"/>
                <c:pt idx="0">
                  <c:v>40664.0</c:v>
                </c:pt>
                <c:pt idx="1">
                  <c:v>40690.0</c:v>
                </c:pt>
                <c:pt idx="2">
                  <c:v>40721.0</c:v>
                </c:pt>
                <c:pt idx="3">
                  <c:v>40753.0</c:v>
                </c:pt>
                <c:pt idx="4">
                  <c:v>40766.0</c:v>
                </c:pt>
                <c:pt idx="5">
                  <c:v>40806.0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5.689999999999999</c:v>
                </c:pt>
                <c:pt idx="1">
                  <c:v>3.54</c:v>
                </c:pt>
                <c:pt idx="2">
                  <c:v>2.39</c:v>
                </c:pt>
                <c:pt idx="3">
                  <c:v>2.44</c:v>
                </c:pt>
                <c:pt idx="4">
                  <c:v>3.02</c:v>
                </c:pt>
                <c:pt idx="5">
                  <c:v>3.06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485320"/>
        <c:axId val="2132594472"/>
      </c:lineChart>
      <c:dateAx>
        <c:axId val="213248532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32594472"/>
        <c:crosses val="autoZero"/>
        <c:auto val="1"/>
        <c:lblOffset val="100"/>
        <c:baseTimeUnit val="days"/>
      </c:dateAx>
      <c:valAx>
        <c:axId val="2132594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485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0.13978</cdr:x>
      <cdr:y>0.15729</cdr:y>
    </cdr:from>
    <cdr:to>
      <cdr:x>0.24301</cdr:x>
      <cdr:y>0.45928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238250" y="476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02/02/12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02/02/12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br>
              <a:rPr lang="fr-FR" dirty="0" smtClean="0"/>
            </a:br>
            <a:r>
              <a:rPr lang="fr-FR" dirty="0" smtClean="0"/>
              <a:t>COREVIH de Caen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17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BK crachats positifs: 10 BAAR/champ</a:t>
            </a:r>
          </a:p>
          <a:p>
            <a:r>
              <a:rPr lang="fr-FR" dirty="0" err="1" smtClean="0"/>
              <a:t>Fibroaspiration</a:t>
            </a:r>
            <a:r>
              <a:rPr lang="fr-FR" dirty="0" smtClean="0"/>
              <a:t> et LBA</a:t>
            </a:r>
          </a:p>
          <a:p>
            <a:pPr lvl="1"/>
            <a:r>
              <a:rPr lang="fr-FR" dirty="0" smtClean="0"/>
              <a:t>10.3 </a:t>
            </a:r>
            <a:r>
              <a:rPr lang="fr-FR" i="1" dirty="0" smtClean="0"/>
              <a:t>E </a:t>
            </a:r>
            <a:r>
              <a:rPr lang="fr-FR" i="1" dirty="0" err="1" smtClean="0"/>
              <a:t>cloacae</a:t>
            </a:r>
            <a:r>
              <a:rPr lang="fr-FR" dirty="0" smtClean="0"/>
              <a:t>, quelques colonies de </a:t>
            </a:r>
            <a:r>
              <a:rPr lang="fr-FR" i="1" dirty="0" smtClean="0"/>
              <a:t>C. </a:t>
            </a:r>
            <a:r>
              <a:rPr lang="fr-FR" i="1" dirty="0" err="1" smtClean="0"/>
              <a:t>albicans</a:t>
            </a:r>
            <a:endParaRPr lang="fr-FR" i="1" dirty="0" smtClean="0"/>
          </a:p>
          <a:p>
            <a:pPr lvl="1"/>
            <a:r>
              <a:rPr lang="fr-FR" dirty="0" smtClean="0"/>
              <a:t>Absence de </a:t>
            </a:r>
            <a:r>
              <a:rPr lang="fr-FR" dirty="0" err="1" smtClean="0"/>
              <a:t>Nocardia</a:t>
            </a:r>
            <a:r>
              <a:rPr lang="fr-FR" dirty="0" smtClean="0"/>
              <a:t>, </a:t>
            </a:r>
            <a:r>
              <a:rPr lang="fr-FR" dirty="0" err="1" smtClean="0"/>
              <a:t>Rhodococcus</a:t>
            </a:r>
            <a:endParaRPr lang="fr-FR" dirty="0" smtClean="0"/>
          </a:p>
          <a:p>
            <a:pPr lvl="1"/>
            <a:r>
              <a:rPr lang="fr-FR" dirty="0" smtClean="0"/>
              <a:t>Recherche de </a:t>
            </a:r>
            <a:r>
              <a:rPr lang="fr-FR" dirty="0" err="1" smtClean="0"/>
              <a:t>Légionelle</a:t>
            </a:r>
            <a:r>
              <a:rPr lang="fr-FR" dirty="0" smtClean="0"/>
              <a:t> négative</a:t>
            </a:r>
          </a:p>
          <a:p>
            <a:pPr lvl="1"/>
            <a:r>
              <a:rPr lang="fr-FR" dirty="0" smtClean="0"/>
              <a:t>Mycologie négative</a:t>
            </a:r>
          </a:p>
          <a:p>
            <a:pPr lvl="1"/>
            <a:r>
              <a:rPr lang="fr-FR" dirty="0" smtClean="0"/>
              <a:t>Absence de virus respiratoire, </a:t>
            </a:r>
            <a:r>
              <a:rPr lang="fr-FR" dirty="0" err="1" smtClean="0"/>
              <a:t>Mycoplasma</a:t>
            </a:r>
            <a:r>
              <a:rPr lang="fr-FR" dirty="0" smtClean="0"/>
              <a:t> ou Chlamydia </a:t>
            </a:r>
            <a:r>
              <a:rPr lang="fr-FR" dirty="0" err="1" smtClean="0"/>
              <a:t>pneumoniae</a:t>
            </a:r>
            <a:endParaRPr lang="fr-FR" dirty="0" smtClean="0"/>
          </a:p>
          <a:p>
            <a:pPr lvl="1"/>
            <a:r>
              <a:rPr lang="fr-FR" dirty="0" smtClean="0"/>
              <a:t>Absence d’HSV, de CMV</a:t>
            </a:r>
          </a:p>
          <a:p>
            <a:pPr lvl="1"/>
            <a:r>
              <a:rPr lang="fr-FR" dirty="0" smtClean="0"/>
              <a:t>Cultures positives à </a:t>
            </a:r>
            <a:r>
              <a:rPr lang="fr-FR" i="1" dirty="0" err="1" smtClean="0"/>
              <a:t>M.tuberculosis</a:t>
            </a:r>
            <a:endParaRPr lang="fr-FR" dirty="0" smtClean="0"/>
          </a:p>
          <a:p>
            <a:r>
              <a:rPr lang="fr-FR" dirty="0" smtClean="0"/>
              <a:t>Hypothèses</a:t>
            </a:r>
          </a:p>
          <a:p>
            <a:pPr lvl="1"/>
            <a:r>
              <a:rPr lang="fr-FR" dirty="0" smtClean="0"/>
              <a:t>IRIS</a:t>
            </a:r>
          </a:p>
          <a:p>
            <a:pPr lvl="1"/>
            <a:r>
              <a:rPr lang="fr-FR" dirty="0" smtClean="0"/>
              <a:t>LMNH</a:t>
            </a:r>
          </a:p>
          <a:p>
            <a:pPr lvl="1"/>
            <a:r>
              <a:rPr lang="fr-FR" dirty="0" smtClean="0"/>
              <a:t>Histoplasmose</a:t>
            </a:r>
          </a:p>
          <a:p>
            <a:pPr lvl="1"/>
            <a:r>
              <a:rPr lang="fr-FR" dirty="0" smtClean="0"/>
              <a:t>Pneumonie à germes </a:t>
            </a:r>
            <a:r>
              <a:rPr lang="fr-FR" dirty="0" err="1" smtClean="0"/>
              <a:t>multiR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84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Suspicion de surinfection bactérienne</a:t>
            </a:r>
          </a:p>
          <a:p>
            <a:pPr lvl="1"/>
            <a:r>
              <a:rPr lang="fr-FR" dirty="0" err="1" smtClean="0"/>
              <a:t>Tazocilline</a:t>
            </a:r>
            <a:r>
              <a:rPr lang="fr-FR" dirty="0" smtClean="0"/>
              <a:t>®, Vancomycine®, </a:t>
            </a:r>
            <a:r>
              <a:rPr lang="fr-FR" dirty="0" err="1" smtClean="0"/>
              <a:t>Amiklin</a:t>
            </a:r>
            <a:r>
              <a:rPr lang="fr-FR" dirty="0" smtClean="0"/>
              <a:t>® débutée le 28/05</a:t>
            </a:r>
          </a:p>
          <a:p>
            <a:r>
              <a:rPr lang="fr-FR" dirty="0" smtClean="0"/>
              <a:t>En l’absence d’amélioration</a:t>
            </a:r>
          </a:p>
          <a:p>
            <a:pPr lvl="1"/>
            <a:r>
              <a:rPr lang="fr-FR" dirty="0" err="1" smtClean="0"/>
              <a:t>Médiastinoscopie</a:t>
            </a:r>
            <a:r>
              <a:rPr lang="fr-FR" dirty="0" smtClean="0"/>
              <a:t> le 06/06: biopsie d’un ganglion de la loge de </a:t>
            </a:r>
            <a:r>
              <a:rPr lang="fr-FR" dirty="0" err="1" smtClean="0"/>
              <a:t>Barety</a:t>
            </a:r>
            <a:endParaRPr lang="fr-FR" dirty="0" smtClean="0"/>
          </a:p>
          <a:p>
            <a:pPr lvl="2"/>
            <a:r>
              <a:rPr lang="fr-FR" dirty="0" smtClean="0"/>
              <a:t>Inflammation granulomateuse à cellules épithélioïdes, nécrosante avec présence de BAAR</a:t>
            </a:r>
          </a:p>
          <a:p>
            <a:pPr lvl="2"/>
            <a:r>
              <a:rPr lang="fr-FR" dirty="0" smtClean="0"/>
              <a:t>Bactériologie: 1300 BAAR/champ</a:t>
            </a:r>
          </a:p>
          <a:p>
            <a:pPr lvl="2"/>
            <a:r>
              <a:rPr lang="fr-FR" dirty="0" smtClean="0"/>
              <a:t>Absence d’argument en faveur d’une hémopathie (ana-</a:t>
            </a:r>
            <a:r>
              <a:rPr lang="fr-FR" dirty="0" err="1" smtClean="0"/>
              <a:t>path</a:t>
            </a:r>
            <a:r>
              <a:rPr lang="fr-FR" dirty="0" smtClean="0"/>
              <a:t>, </a:t>
            </a:r>
            <a:r>
              <a:rPr lang="fr-FR" dirty="0" err="1" smtClean="0"/>
              <a:t>cytométrie</a:t>
            </a:r>
            <a:r>
              <a:rPr lang="fr-FR" dirty="0" smtClean="0"/>
              <a:t> de flux)</a:t>
            </a:r>
          </a:p>
          <a:p>
            <a:r>
              <a:rPr lang="fr-FR" dirty="0" smtClean="0"/>
              <a:t>Diagnostic: IRIS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raitement par corticothérapie à 1,5 mg/kg/j puis 1 mg/kg/j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35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Reste fébrile 39-41°C</a:t>
            </a:r>
          </a:p>
          <a:p>
            <a:r>
              <a:rPr lang="fr-FR" dirty="0" smtClean="0"/>
              <a:t>22/06: </a:t>
            </a:r>
            <a:r>
              <a:rPr lang="fr-FR" dirty="0"/>
              <a:t>F</a:t>
            </a:r>
            <a:r>
              <a:rPr lang="fr-FR" dirty="0" smtClean="0"/>
              <a:t>ibroscopie bronchique</a:t>
            </a:r>
          </a:p>
          <a:p>
            <a:r>
              <a:rPr lang="fr-FR" dirty="0" smtClean="0"/>
              <a:t>28/06: </a:t>
            </a:r>
            <a:r>
              <a:rPr lang="fr-FR" dirty="0"/>
              <a:t>A</a:t>
            </a:r>
            <a:r>
              <a:rPr lang="fr-FR" dirty="0" smtClean="0"/>
              <a:t>ntibiothérapie à large spectre</a:t>
            </a:r>
          </a:p>
          <a:p>
            <a:r>
              <a:rPr lang="fr-FR" dirty="0" smtClean="0"/>
              <a:t>28/06 (J17)Corticothérapie interrompue car absence d’amélioration</a:t>
            </a:r>
          </a:p>
          <a:p>
            <a:r>
              <a:rPr lang="fr-FR" dirty="0" smtClean="0"/>
              <a:t>15/07: </a:t>
            </a:r>
            <a:r>
              <a:rPr lang="fr-FR" dirty="0"/>
              <a:t>F</a:t>
            </a:r>
            <a:r>
              <a:rPr lang="fr-FR" dirty="0" smtClean="0"/>
              <a:t>ibroscopie bronchique, TDM TAP</a:t>
            </a:r>
          </a:p>
        </p:txBody>
      </p:sp>
    </p:spTree>
    <p:extLst>
      <p:ext uri="{BB962C8B-B14F-4D97-AF65-F5344CB8AC3E}">
        <p14:creationId xmlns:p14="http://schemas.microsoft.com/office/powerpoint/2010/main" val="36308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" y="1004348"/>
            <a:ext cx="4575317" cy="457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49" y="1004349"/>
            <a:ext cx="4581642" cy="458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7" y="1124773"/>
            <a:ext cx="4435860" cy="44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13" y="1124774"/>
            <a:ext cx="4435860" cy="44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6" y="118841"/>
            <a:ext cx="3774449" cy="37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92" y="119068"/>
            <a:ext cx="3882576" cy="38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6" y="3043016"/>
            <a:ext cx="3774449" cy="37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63" y="2934889"/>
            <a:ext cx="3882576" cy="38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4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445500" cy="5981700"/>
          </a:xfrm>
        </p:spPr>
        <p:txBody>
          <a:bodyPr>
            <a:normAutofit/>
          </a:bodyPr>
          <a:lstStyle/>
          <a:p>
            <a:r>
              <a:rPr lang="fr-FR" dirty="0" smtClean="0"/>
              <a:t>30/07: Reprise de la corticothérapie à 2 mg/kg/j pendant 21 j puis 1,5 mg/kg/j</a:t>
            </a:r>
          </a:p>
          <a:p>
            <a:r>
              <a:rPr lang="fr-FR" dirty="0" smtClean="0"/>
              <a:t>Vérification de la bonne observance thérapeutique</a:t>
            </a:r>
          </a:p>
          <a:p>
            <a:r>
              <a:rPr lang="fr-FR" dirty="0" smtClean="0"/>
              <a:t>Antituberculeux par voie IV</a:t>
            </a:r>
          </a:p>
          <a:p>
            <a:r>
              <a:rPr lang="fr-FR" dirty="0" smtClean="0"/>
              <a:t>Taux sériques antituberculeux normaux</a:t>
            </a:r>
          </a:p>
          <a:p>
            <a:r>
              <a:rPr lang="fr-FR" dirty="0"/>
              <a:t>A</a:t>
            </a:r>
            <a:r>
              <a:rPr lang="fr-FR" dirty="0" smtClean="0"/>
              <a:t>ccalmie…avec une température qui diminue (38-39°C)</a:t>
            </a:r>
          </a:p>
          <a:p>
            <a:r>
              <a:rPr lang="fr-FR" dirty="0" smtClean="0"/>
              <a:t>Sortie le 20/08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57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445500" cy="5981700"/>
          </a:xfrm>
        </p:spPr>
        <p:txBody>
          <a:bodyPr>
            <a:normAutofit/>
          </a:bodyPr>
          <a:lstStyle/>
          <a:p>
            <a:r>
              <a:rPr lang="fr-FR" dirty="0" smtClean="0"/>
              <a:t>Hospitalisée le 03/09: Fièvre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ibroscopie bronchique et Biopsie ganglionnaire le 29/09 (inflammation granulomateuse à cellules épithélioïdes)</a:t>
            </a:r>
          </a:p>
          <a:p>
            <a:r>
              <a:rPr lang="fr-FR" dirty="0" smtClean="0"/>
              <a:t>Poursuite de la décroissance de la corticothérapie (30 mg/j le 06/10)</a:t>
            </a:r>
          </a:p>
          <a:p>
            <a:r>
              <a:rPr lang="fr-FR" dirty="0" smtClean="0"/>
              <a:t>Amélioration progressive, sortie le 06/10/2011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0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4" y="26505"/>
            <a:ext cx="3690664" cy="369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49" y="24378"/>
            <a:ext cx="3495554" cy="349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4" y="3167336"/>
            <a:ext cx="3690664" cy="369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49" y="3352556"/>
            <a:ext cx="3495554" cy="349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6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0"/>
          <a:ext cx="8858250" cy="302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Espace réservé du contenu 5"/>
          <p:cNvGraphicFramePr>
            <a:graphicFrameLocks/>
          </p:cNvGraphicFramePr>
          <p:nvPr/>
        </p:nvGraphicFramePr>
        <p:xfrm>
          <a:off x="0" y="3027919"/>
          <a:ext cx="8858258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11984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</a:tblGrid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INH</a:t>
                      </a:r>
                      <a:r>
                        <a:rPr lang="fr-FR" sz="1400" dirty="0" smtClean="0"/>
                        <a:t>N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RFM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ETB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PRZ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MXF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PIPTA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DORI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AMK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CTM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714375" y="3238500"/>
            <a:ext cx="8143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14375" y="3619500"/>
            <a:ext cx="2555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14383" y="4000500"/>
            <a:ext cx="8143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14375" y="4365625"/>
            <a:ext cx="8143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70250" y="4746625"/>
            <a:ext cx="1778000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38250" y="5111750"/>
            <a:ext cx="349250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500395" y="5476875"/>
            <a:ext cx="135785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38250" y="5857875"/>
            <a:ext cx="349250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25493" y="6161088"/>
            <a:ext cx="7032757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48250" y="3617912"/>
            <a:ext cx="3810008" cy="3176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04726" y="1683171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Fibro-LBA</a:t>
            </a:r>
            <a:r>
              <a:rPr lang="fr-FR" sz="1400" b="1" dirty="0" smtClean="0"/>
              <a:t> 22/06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754026" y="183557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Fibro-LBA</a:t>
            </a:r>
            <a:endParaRPr lang="fr-FR" sz="1400" b="1" dirty="0" smtClean="0"/>
          </a:p>
          <a:p>
            <a:r>
              <a:rPr lang="fr-FR" sz="1400" b="1" dirty="0" smtClean="0"/>
              <a:t>19/07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587500" y="168317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Médiastino</a:t>
            </a:r>
            <a:endParaRPr lang="fr-FR" sz="1400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2618551" y="1206181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CTC 1,5 puis 1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591322" y="1513959"/>
            <a:ext cx="2131149" cy="1588"/>
          </a:xfrm>
          <a:prstGeom prst="line">
            <a:avLst/>
          </a:prstGeom>
          <a:ln w="1174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618551" y="18466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MAI-JUIN-JUILLET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0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0746"/>
            <a:ext cx="8229600" cy="579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Femme de 36 ans </a:t>
            </a:r>
          </a:p>
          <a:p>
            <a:r>
              <a:rPr lang="fr-FR" dirty="0" smtClean="0"/>
              <a:t>Consultation début avril 2011</a:t>
            </a:r>
          </a:p>
          <a:p>
            <a:r>
              <a:rPr lang="fr-FR" dirty="0" smtClean="0"/>
              <a:t>ATCD</a:t>
            </a:r>
          </a:p>
          <a:p>
            <a:pPr lvl="1"/>
            <a:r>
              <a:rPr lang="fr-FR" dirty="0" smtClean="0"/>
              <a:t>Côte d’Ivoire</a:t>
            </a:r>
          </a:p>
          <a:p>
            <a:pPr lvl="1"/>
            <a:r>
              <a:rPr lang="fr-FR" dirty="0" smtClean="0"/>
              <a:t>En France depuis mars 2011</a:t>
            </a:r>
          </a:p>
          <a:p>
            <a:pPr lvl="1"/>
            <a:r>
              <a:rPr lang="fr-FR" dirty="0" smtClean="0"/>
              <a:t>Veuve sans enfant, vit chez sa sœur</a:t>
            </a:r>
          </a:p>
          <a:p>
            <a:pPr lvl="1"/>
            <a:r>
              <a:rPr lang="fr-FR" dirty="0" smtClean="0"/>
              <a:t>Fièvre typhoïde en 2009</a:t>
            </a:r>
          </a:p>
          <a:p>
            <a:r>
              <a:rPr lang="fr-FR" dirty="0" smtClean="0"/>
              <a:t>Fièvre, amaigrissement, arthralgies, dyspnée et toux</a:t>
            </a:r>
          </a:p>
          <a:p>
            <a:r>
              <a:rPr lang="fr-FR" dirty="0" smtClean="0"/>
              <a:t>Séropositivité VIH1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424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0"/>
          <a:ext cx="9144000" cy="33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Espace réservé du contenu 5"/>
          <p:cNvGraphicFramePr>
            <a:graphicFrameLocks/>
          </p:cNvGraphicFramePr>
          <p:nvPr/>
        </p:nvGraphicFramePr>
        <p:xfrm>
          <a:off x="0" y="3027919"/>
          <a:ext cx="8858258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11984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  <a:gridCol w="447722"/>
              </a:tblGrid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INH</a:t>
                      </a:r>
                      <a:r>
                        <a:rPr lang="fr-FR" sz="1400" dirty="0" smtClean="0"/>
                        <a:t>N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RFM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ETB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PRZ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MXF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PIPTA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DORI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AMK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VANC</a:t>
                      </a:r>
                      <a:endParaRPr lang="fr-FR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714375" y="3238500"/>
            <a:ext cx="8143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714375" y="3619500"/>
            <a:ext cx="8143875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14383" y="4000500"/>
            <a:ext cx="4748868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14375" y="4365625"/>
            <a:ext cx="4748876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59322" y="5476875"/>
            <a:ext cx="1028178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868960" y="5856287"/>
            <a:ext cx="349250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238250" y="6159500"/>
            <a:ext cx="349250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0291" y="187514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CTC 2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50291" y="2379777"/>
            <a:ext cx="1554571" cy="1588"/>
          </a:xfrm>
          <a:prstGeom prst="line">
            <a:avLst/>
          </a:prstGeom>
          <a:ln w="1174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904862" y="2378189"/>
            <a:ext cx="2381078" cy="3176"/>
          </a:xfrm>
          <a:prstGeom prst="line">
            <a:avLst/>
          </a:prstGeom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285940" y="2375013"/>
            <a:ext cx="2381078" cy="6352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77697" y="1873652"/>
            <a:ext cx="151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CTC 1,5   puis 0,75</a:t>
            </a:r>
            <a:endParaRPr lang="fr-FR" sz="1400" b="1" dirty="0">
              <a:solidFill>
                <a:srgbClr val="008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48250" y="1875141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CTC &lt; 0,5 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2868960" y="5476875"/>
            <a:ext cx="689428" cy="1588"/>
          </a:xfrm>
          <a:prstGeom prst="line">
            <a:avLst/>
          </a:prstGeom>
          <a:ln w="1174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868960" y="184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AOUT à JANVIER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173483" y="1873652"/>
            <a:ext cx="695477" cy="1489"/>
          </a:xfrm>
          <a:prstGeom prst="line">
            <a:avLst/>
          </a:prstGeom>
          <a:ln w="1174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224261" y="1873653"/>
            <a:ext cx="4633997" cy="1488"/>
          </a:xfrm>
          <a:prstGeom prst="line">
            <a:avLst/>
          </a:prstGeom>
          <a:ln w="1174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173483" y="1532911"/>
            <a:ext cx="57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DOM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912589" y="1532911"/>
            <a:ext cx="57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DOM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88763" y="37043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 mois &gt; 39°C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6 mois &gt; 38°C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1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immunologique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21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73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virologique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88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19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1056"/>
            <a:ext cx="8229600" cy="5835107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Hospitalisation à Alençon </a:t>
            </a:r>
          </a:p>
          <a:p>
            <a:r>
              <a:rPr lang="fr-FR" dirty="0" smtClean="0"/>
              <a:t>Examen physique peu contributif, petites adénopathies cervicales</a:t>
            </a:r>
          </a:p>
          <a:p>
            <a:r>
              <a:rPr lang="fr-FR" dirty="0" smtClean="0"/>
              <a:t>Radiographie thoracique: pneumonie alvéolo-interstitielle du sommet gauche</a:t>
            </a:r>
          </a:p>
          <a:p>
            <a:r>
              <a:rPr lang="fr-FR" dirty="0" err="1" smtClean="0"/>
              <a:t>Hb</a:t>
            </a:r>
            <a:r>
              <a:rPr lang="fr-FR" dirty="0"/>
              <a:t>=</a:t>
            </a:r>
            <a:r>
              <a:rPr lang="fr-FR" dirty="0" smtClean="0"/>
              <a:t> 6,8 g/dl, GB= 4160/mm3 (L=540/mm3)</a:t>
            </a:r>
          </a:p>
          <a:p>
            <a:r>
              <a:rPr lang="fr-FR" dirty="0" smtClean="0"/>
              <a:t>Lymphocytes CD4= 45/mm3</a:t>
            </a:r>
          </a:p>
          <a:p>
            <a:r>
              <a:rPr lang="fr-FR" dirty="0" smtClean="0"/>
              <a:t>ARN VIH= 494 340/mm3</a:t>
            </a:r>
          </a:p>
          <a:p>
            <a:r>
              <a:rPr lang="fr-FR" dirty="0" smtClean="0"/>
              <a:t>Absence de mutation de résistance</a:t>
            </a:r>
          </a:p>
          <a:p>
            <a:r>
              <a:rPr lang="fr-FR" dirty="0" smtClean="0"/>
              <a:t>BK crachats: BAAR (</a:t>
            </a:r>
            <a:r>
              <a:rPr lang="fr-FR" i="1" dirty="0" smtClean="0"/>
              <a:t>M. </a:t>
            </a:r>
            <a:r>
              <a:rPr lang="fr-FR" i="1" dirty="0" err="1" smtClean="0"/>
              <a:t>tuberculosis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73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1056"/>
            <a:ext cx="8229600" cy="583510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Traitement de la tuberculose pulmonaire</a:t>
            </a:r>
          </a:p>
          <a:p>
            <a:pPr lvl="1"/>
            <a:r>
              <a:rPr lang="fr-FR" dirty="0" smtClean="0"/>
              <a:t>Quadrithérapie débutée le 07 mai 2011</a:t>
            </a:r>
          </a:p>
          <a:p>
            <a:r>
              <a:rPr lang="fr-FR" dirty="0" smtClean="0"/>
              <a:t>Traitement de l’infection par le VIH</a:t>
            </a:r>
          </a:p>
          <a:p>
            <a:pPr lvl="1"/>
            <a:r>
              <a:rPr lang="fr-FR" dirty="0" err="1" smtClean="0"/>
              <a:t>Truvada</a:t>
            </a:r>
            <a:r>
              <a:rPr lang="fr-FR" dirty="0" smtClean="0"/>
              <a:t>® </a:t>
            </a:r>
            <a:r>
              <a:rPr lang="fr-FR" dirty="0" err="1" smtClean="0"/>
              <a:t>Sustiva</a:t>
            </a:r>
            <a:r>
              <a:rPr lang="fr-FR" dirty="0" smtClean="0"/>
              <a:t>® le 19 mai 2011 (J12)</a:t>
            </a:r>
          </a:p>
          <a:p>
            <a:r>
              <a:rPr lang="fr-FR" dirty="0" smtClean="0"/>
              <a:t>Le 24 mai 2011</a:t>
            </a:r>
          </a:p>
          <a:p>
            <a:pPr lvl="1"/>
            <a:r>
              <a:rPr lang="fr-FR" dirty="0" smtClean="0"/>
              <a:t>Persistance de la fièvre (</a:t>
            </a:r>
            <a:r>
              <a:rPr lang="fr-FR" dirty="0" err="1" smtClean="0"/>
              <a:t>T</a:t>
            </a:r>
            <a:r>
              <a:rPr lang="fr-FR" dirty="0" smtClean="0"/>
              <a:t>=39-41°C)</a:t>
            </a:r>
          </a:p>
          <a:p>
            <a:pPr lvl="1"/>
            <a:r>
              <a:rPr lang="fr-FR" dirty="0" smtClean="0"/>
              <a:t>Scanner thoraco-abdomino-pelvien</a:t>
            </a:r>
          </a:p>
          <a:p>
            <a:pPr lvl="2"/>
            <a:r>
              <a:rPr lang="fr-FR" dirty="0" smtClean="0"/>
              <a:t>Syndrome de masse ganglionnaire hilaire bilatéral sous </a:t>
            </a:r>
            <a:r>
              <a:rPr lang="fr-FR" dirty="0" err="1" smtClean="0"/>
              <a:t>carénaire</a:t>
            </a:r>
            <a:r>
              <a:rPr lang="fr-FR" dirty="0" smtClean="0"/>
              <a:t>, loge de </a:t>
            </a:r>
            <a:r>
              <a:rPr lang="fr-FR" dirty="0" err="1" smtClean="0"/>
              <a:t>Barety</a:t>
            </a:r>
            <a:r>
              <a:rPr lang="fr-FR" dirty="0" smtClean="0"/>
              <a:t>, </a:t>
            </a:r>
            <a:r>
              <a:rPr lang="fr-FR" dirty="0" err="1" smtClean="0"/>
              <a:t>latéro</a:t>
            </a:r>
            <a:r>
              <a:rPr lang="fr-FR" dirty="0" smtClean="0"/>
              <a:t>-trachéal et </a:t>
            </a:r>
            <a:r>
              <a:rPr lang="fr-FR" dirty="0" err="1" smtClean="0"/>
              <a:t>médiastinal</a:t>
            </a:r>
            <a:endParaRPr lang="fr-FR" dirty="0" smtClean="0"/>
          </a:p>
          <a:p>
            <a:pPr lvl="2"/>
            <a:r>
              <a:rPr lang="fr-FR" dirty="0" smtClean="0"/>
              <a:t>Foyer de condensation pulmonaire gauche</a:t>
            </a:r>
          </a:p>
          <a:p>
            <a:r>
              <a:rPr lang="fr-FR" dirty="0" smtClean="0"/>
              <a:t>Transfert au CHU le 27 mai 2011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6958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17500"/>
            <a:ext cx="4635500" cy="60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749300" y="609601"/>
            <a:ext cx="761622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38" y="394332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20" y="315976"/>
            <a:ext cx="6107176" cy="61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316712"/>
            <a:ext cx="8407765" cy="617409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Hémocultures stériles</a:t>
            </a:r>
          </a:p>
          <a:p>
            <a:r>
              <a:rPr lang="fr-FR" dirty="0" smtClean="0"/>
              <a:t>ECBU stérile</a:t>
            </a:r>
          </a:p>
          <a:p>
            <a:r>
              <a:rPr lang="fr-FR" dirty="0" smtClean="0"/>
              <a:t>Antigène soluble de </a:t>
            </a:r>
            <a:r>
              <a:rPr lang="fr-FR" i="1" dirty="0" err="1" smtClean="0"/>
              <a:t>Cryptococcus</a:t>
            </a:r>
            <a:r>
              <a:rPr lang="fr-FR" dirty="0" smtClean="0"/>
              <a:t> négatif</a:t>
            </a:r>
          </a:p>
          <a:p>
            <a:r>
              <a:rPr lang="fr-FR" dirty="0" smtClean="0"/>
              <a:t>Sérologie des candidoses négative</a:t>
            </a:r>
          </a:p>
          <a:p>
            <a:r>
              <a:rPr lang="fr-FR" dirty="0" err="1" smtClean="0"/>
              <a:t>Antigénémie</a:t>
            </a:r>
            <a:r>
              <a:rPr lang="fr-FR" dirty="0" smtClean="0"/>
              <a:t> et sérologie </a:t>
            </a:r>
            <a:r>
              <a:rPr lang="fr-FR" dirty="0" err="1" smtClean="0"/>
              <a:t>aspergillaire</a:t>
            </a:r>
            <a:r>
              <a:rPr lang="fr-FR" dirty="0" smtClean="0"/>
              <a:t> négatives</a:t>
            </a:r>
          </a:p>
          <a:p>
            <a:r>
              <a:rPr lang="fr-FR" dirty="0" smtClean="0"/>
              <a:t>Sérologie histoplasmose négative</a:t>
            </a:r>
          </a:p>
          <a:p>
            <a:r>
              <a:rPr lang="fr-FR" dirty="0" smtClean="0"/>
              <a:t>Ag </a:t>
            </a:r>
            <a:r>
              <a:rPr lang="fr-FR" dirty="0" err="1" smtClean="0"/>
              <a:t>Hbs</a:t>
            </a:r>
            <a:r>
              <a:rPr lang="fr-FR" dirty="0" smtClean="0"/>
              <a:t> négatif,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HBc</a:t>
            </a:r>
            <a:r>
              <a:rPr lang="fr-FR" dirty="0" smtClean="0"/>
              <a:t> positifs</a:t>
            </a:r>
          </a:p>
          <a:p>
            <a:r>
              <a:rPr lang="fr-FR" dirty="0" smtClean="0"/>
              <a:t>Sérologie VHC négative</a:t>
            </a:r>
          </a:p>
          <a:p>
            <a:r>
              <a:rPr lang="fr-FR" dirty="0" smtClean="0"/>
              <a:t>TPHA/VDRL négatif</a:t>
            </a:r>
          </a:p>
          <a:p>
            <a:r>
              <a:rPr lang="fr-FR" dirty="0" smtClean="0"/>
              <a:t>Sérologie CMV: </a:t>
            </a:r>
            <a:r>
              <a:rPr lang="fr-FR" dirty="0" err="1" smtClean="0"/>
              <a:t>IgG</a:t>
            </a:r>
            <a:r>
              <a:rPr lang="fr-FR" dirty="0" smtClean="0"/>
              <a:t>+, ADN CMV non détectable</a:t>
            </a:r>
          </a:p>
          <a:p>
            <a:r>
              <a:rPr lang="fr-FR" dirty="0" smtClean="0"/>
              <a:t>Sérologie EBV: </a:t>
            </a:r>
            <a:r>
              <a:rPr lang="fr-FR" dirty="0" err="1" smtClean="0"/>
              <a:t>IgG</a:t>
            </a:r>
            <a:r>
              <a:rPr lang="fr-FR" dirty="0" smtClean="0"/>
              <a:t> EBNA, ADN EBV 11 400 copies/ml</a:t>
            </a:r>
          </a:p>
          <a:p>
            <a:r>
              <a:rPr lang="fr-FR" dirty="0" smtClean="0"/>
              <a:t>Sérologie HHV8 négative, ADN HHV8 non détectable</a:t>
            </a:r>
          </a:p>
          <a:p>
            <a:r>
              <a:rPr lang="fr-FR" dirty="0" smtClean="0"/>
              <a:t>Frottis sanguin, goutte épaisse négatifs</a:t>
            </a:r>
          </a:p>
          <a:p>
            <a:r>
              <a:rPr lang="fr-FR" dirty="0" smtClean="0"/>
              <a:t>Sérologie toxoplasmose négative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2942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635</Words>
  <Application>Microsoft Macintosh PowerPoint</Application>
  <PresentationFormat>Présentation à l'écran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Cas clinique COREVIH de Caen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immunologique</vt:lpstr>
      <vt:lpstr>Evolution virologique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</dc:title>
  <dc:creator>Sylvie Dargere</dc:creator>
  <cp:lastModifiedBy>Sylvie Dargere</cp:lastModifiedBy>
  <cp:revision>23</cp:revision>
  <dcterms:created xsi:type="dcterms:W3CDTF">2012-02-01T18:30:24Z</dcterms:created>
  <dcterms:modified xsi:type="dcterms:W3CDTF">2012-02-02T13:49:17Z</dcterms:modified>
</cp:coreProperties>
</file>