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xls" ContentType="application/vnd.ms-excel"/>
  <Default Extension="jpeg" ContentType="image/jpeg"/>
  <Default Extension="xml" ContentType="application/xml"/>
  <Default Extension="vml" ContentType="application/vnd.openxmlformats-officedocument.vmlDrawing"/>
  <Default Extension="tif" ContentType="image/tiff"/>
  <Default Extension="bin" ContentType="application/vnd.openxmlformats-officedocument.presentationml.printerSettings"/>
  <Default Extension="png" ContentType="image/png"/>
  <Default Extension="wmf" ContentType="image/x-wmf"/>
  <Default Extension="docx" ContentType="application/vnd.openxmlformats-officedocument.wordprocessingml.documen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 id="2147483697" r:id="rId5"/>
    <p:sldMasterId id="2147483730" r:id="rId6"/>
  </p:sldMasterIdLst>
  <p:notesMasterIdLst>
    <p:notesMasterId r:id="rId32"/>
  </p:notesMasterIdLst>
  <p:sldIdLst>
    <p:sldId id="256" r:id="rId7"/>
    <p:sldId id="282" r:id="rId8"/>
    <p:sldId id="257" r:id="rId9"/>
    <p:sldId id="274" r:id="rId10"/>
    <p:sldId id="263" r:id="rId11"/>
    <p:sldId id="272" r:id="rId12"/>
    <p:sldId id="283" r:id="rId13"/>
    <p:sldId id="276" r:id="rId14"/>
    <p:sldId id="265" r:id="rId15"/>
    <p:sldId id="269" r:id="rId16"/>
    <p:sldId id="280" r:id="rId17"/>
    <p:sldId id="281" r:id="rId18"/>
    <p:sldId id="267" r:id="rId19"/>
    <p:sldId id="284" r:id="rId20"/>
    <p:sldId id="268" r:id="rId21"/>
    <p:sldId id="275" r:id="rId22"/>
    <p:sldId id="258" r:id="rId23"/>
    <p:sldId id="260" r:id="rId24"/>
    <p:sldId id="261" r:id="rId25"/>
    <p:sldId id="262" r:id="rId26"/>
    <p:sldId id="271" r:id="rId27"/>
    <p:sldId id="273" r:id="rId28"/>
    <p:sldId id="285" r:id="rId29"/>
    <p:sldId id="278" r:id="rId30"/>
    <p:sldId id="279" r:id="rId31"/>
  </p:sldIdLst>
  <p:sldSz cx="9144000" cy="5715000" type="screen16x1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71" autoAdjust="0"/>
  </p:normalViewPr>
  <p:slideViewPr>
    <p:cSldViewPr snapToGrid="0" snapToObjects="1">
      <p:cViewPr>
        <p:scale>
          <a:sx n="81" d="100"/>
          <a:sy n="81" d="100"/>
        </p:scale>
        <p:origin x="-2336" y="-832"/>
      </p:cViewPr>
      <p:guideLst>
        <p:guide orient="horz" pos="1800"/>
        <p:guide pos="2880"/>
      </p:guideLst>
    </p:cSldViewPr>
  </p:slideViewPr>
  <p:notesTextViewPr>
    <p:cViewPr>
      <p:scale>
        <a:sx n="100" d="100"/>
        <a:sy n="100" d="100"/>
      </p:scale>
      <p:origin x="0" y="0"/>
    </p:cViewPr>
  </p:notesTextViewPr>
  <p:sorterViewPr>
    <p:cViewPr>
      <p:scale>
        <a:sx n="128" d="100"/>
        <a:sy n="128" d="100"/>
      </p:scale>
      <p:origin x="0" y="151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notesMaster" Target="notesMasters/notes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mjordan\Desktop\Figures%20unlinked%2004Jul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cquades\Desktop\Copy%20of%20investment%20choi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cquades\Desktop\Copy%20of%20investment%20choi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fr-FR" noProof="0"/>
            </a:pPr>
            <a:r>
              <a:rPr lang="fr-FR" noProof="0" dirty="0" smtClean="0"/>
              <a:t>% filles de 1</a:t>
            </a:r>
            <a:r>
              <a:rPr lang="fr-FR" baseline="0" noProof="0" dirty="0" smtClean="0"/>
              <a:t>5-24 ans déclarant des relations sexuelles négociées/tarifées </a:t>
            </a:r>
            <a:r>
              <a:rPr lang="fr-FR" sz="1100" b="0" baseline="0" noProof="0" dirty="0" smtClean="0"/>
              <a:t>Cluver et al (2011) JAIDS</a:t>
            </a:r>
            <a:endParaRPr lang="fr-FR" noProof="0" dirty="0"/>
          </a:p>
        </c:rich>
      </c:tx>
      <c:layout>
        <c:manualLayout>
          <c:xMode val="edge"/>
          <c:yMode val="edge"/>
          <c:x val="0.0174149397194071"/>
          <c:y val="0.299527017332402"/>
        </c:manualLayout>
      </c:layout>
      <c:overlay val="0"/>
    </c:title>
    <c:autoTitleDeleted val="0"/>
    <c:plotArea>
      <c:layout>
        <c:manualLayout>
          <c:layoutTarget val="inner"/>
          <c:xMode val="edge"/>
          <c:yMode val="edge"/>
          <c:x val="0.0"/>
          <c:y val="0.00608295408087221"/>
          <c:w val="0.911879560162323"/>
          <c:h val="0.907065438932223"/>
        </c:manualLayout>
      </c:layout>
      <c:barChart>
        <c:barDir val="col"/>
        <c:grouping val="clustered"/>
        <c:varyColors val="0"/>
        <c:ser>
          <c:idx val="0"/>
          <c:order val="0"/>
          <c:spPr>
            <a:solidFill>
              <a:srgbClr val="FF66FF"/>
            </a:solidFill>
          </c:spPr>
          <c:invertIfNegative val="0"/>
          <c:dLbls>
            <c:txPr>
              <a:bodyPr/>
              <a:lstStyle/>
              <a:p>
                <a:pPr>
                  <a:defRPr sz="1400" b="1"/>
                </a:pPr>
                <a:endParaRPr lang="fr-FR"/>
              </a:p>
            </c:txPr>
            <c:showLegendKey val="0"/>
            <c:showVal val="1"/>
            <c:showCatName val="0"/>
            <c:showSerName val="0"/>
            <c:showPercent val="0"/>
            <c:showBubbleSize val="0"/>
            <c:showLeaderLines val="0"/>
          </c:dLbls>
          <c:cat>
            <c:strRef>
              <c:f>Sheet1!$A$9:$A$12</c:f>
              <c:strCache>
                <c:ptCount val="4"/>
                <c:pt idx="0">
                  <c:v>Healthy family</c:v>
                </c:pt>
                <c:pt idx="1">
                  <c:v>AIDS-sick parent</c:v>
                </c:pt>
                <c:pt idx="2">
                  <c:v>Abused &amp; hungry</c:v>
                </c:pt>
                <c:pt idx="3">
                  <c:v>AIDS-sick parent,         abused, hungry</c:v>
                </c:pt>
              </c:strCache>
            </c:strRef>
          </c:cat>
          <c:val>
            <c:numRef>
              <c:f>Sheet1!$B$9:$B$12</c:f>
              <c:numCache>
                <c:formatCode>0%</c:formatCode>
                <c:ptCount val="4"/>
                <c:pt idx="0">
                  <c:v>0.009</c:v>
                </c:pt>
                <c:pt idx="1">
                  <c:v>0.071</c:v>
                </c:pt>
                <c:pt idx="2">
                  <c:v>0.125</c:v>
                </c:pt>
                <c:pt idx="3">
                  <c:v>0.571</c:v>
                </c:pt>
              </c:numCache>
            </c:numRef>
          </c:val>
        </c:ser>
        <c:dLbls>
          <c:showLegendKey val="0"/>
          <c:showVal val="0"/>
          <c:showCatName val="0"/>
          <c:showSerName val="0"/>
          <c:showPercent val="0"/>
          <c:showBubbleSize val="0"/>
        </c:dLbls>
        <c:gapWidth val="150"/>
        <c:axId val="2099580840"/>
        <c:axId val="2099820488"/>
      </c:barChart>
      <c:catAx>
        <c:axId val="2099580840"/>
        <c:scaling>
          <c:orientation val="minMax"/>
        </c:scaling>
        <c:delete val="0"/>
        <c:axPos val="b"/>
        <c:majorTickMark val="out"/>
        <c:minorTickMark val="none"/>
        <c:tickLblPos val="nextTo"/>
        <c:txPr>
          <a:bodyPr/>
          <a:lstStyle/>
          <a:p>
            <a:pPr>
              <a:defRPr sz="1800" b="1"/>
            </a:pPr>
            <a:endParaRPr lang="fr-FR"/>
          </a:p>
        </c:txPr>
        <c:crossAx val="2099820488"/>
        <c:crosses val="autoZero"/>
        <c:auto val="1"/>
        <c:lblAlgn val="ctr"/>
        <c:lblOffset val="100"/>
        <c:noMultiLvlLbl val="0"/>
      </c:catAx>
      <c:valAx>
        <c:axId val="2099820488"/>
        <c:scaling>
          <c:orientation val="minMax"/>
        </c:scaling>
        <c:delete val="1"/>
        <c:axPos val="l"/>
        <c:numFmt formatCode="0%" sourceLinked="1"/>
        <c:majorTickMark val="out"/>
        <c:minorTickMark val="none"/>
        <c:tickLblPos val="nextTo"/>
        <c:crossAx val="209958084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74400231078"/>
          <c:y val="0.0475092936802974"/>
          <c:w val="0.883904224065594"/>
          <c:h val="0.738288206539238"/>
        </c:manualLayout>
      </c:layout>
      <c:barChart>
        <c:barDir val="col"/>
        <c:grouping val="clustered"/>
        <c:varyColors val="0"/>
        <c:ser>
          <c:idx val="0"/>
          <c:order val="0"/>
          <c:tx>
            <c:strRef>
              <c:f>Sheet1!$B$1</c:f>
              <c:strCache>
                <c:ptCount val="1"/>
                <c:pt idx="0">
                  <c:v>IDEA Southern Africa</c:v>
                </c:pt>
              </c:strCache>
            </c:strRef>
          </c:tx>
          <c:spPr>
            <a:scene3d>
              <a:camera prst="orthographicFront"/>
              <a:lightRig rig="threePt" dir="t"/>
            </a:scene3d>
            <a:sp3d/>
          </c:spPr>
          <c:invertIfNegative val="0"/>
          <c:dPt>
            <c:idx val="0"/>
            <c:invertIfNegative val="0"/>
            <c:bubble3D val="0"/>
            <c:spPr>
              <a:solidFill>
                <a:srgbClr val="19FF35"/>
              </a:solidFill>
              <a:scene3d>
                <a:camera prst="orthographicFront"/>
                <a:lightRig rig="threePt" dir="t"/>
              </a:scene3d>
              <a:sp3d/>
            </c:spPr>
          </c:dPt>
          <c:dPt>
            <c:idx val="1"/>
            <c:invertIfNegative val="0"/>
            <c:bubble3D val="0"/>
            <c:spPr>
              <a:solidFill>
                <a:srgbClr val="FF0000"/>
              </a:solidFill>
              <a:scene3d>
                <a:camera prst="orthographicFront"/>
                <a:lightRig rig="threePt" dir="t"/>
              </a:scene3d>
              <a:sp3d/>
            </c:spPr>
          </c:dPt>
          <c:dPt>
            <c:idx val="2"/>
            <c:invertIfNegative val="0"/>
            <c:bubble3D val="0"/>
            <c:spPr>
              <a:solidFill>
                <a:srgbClr val="FFFF00"/>
              </a:solidFill>
              <a:scene3d>
                <a:camera prst="orthographicFront"/>
                <a:lightRig rig="threePt" dir="t"/>
              </a:scene3d>
              <a:sp3d/>
            </c:spPr>
          </c:dPt>
          <c:dPt>
            <c:idx val="3"/>
            <c:invertIfNegative val="0"/>
            <c:bubble3D val="0"/>
            <c:spPr>
              <a:solidFill>
                <a:srgbClr val="FF00FF"/>
              </a:solidFill>
              <a:scene3d>
                <a:camera prst="orthographicFront"/>
                <a:lightRig rig="threePt" dir="t"/>
              </a:scene3d>
              <a:sp3d/>
            </c:spPr>
          </c:dPt>
          <c:cat>
            <c:strRef>
              <c:f>Sheet1!$A$2:$A$5</c:f>
              <c:strCache>
                <c:ptCount val="4"/>
                <c:pt idx="0">
                  <c:v>Diagnosed 
with HIV</c:v>
                </c:pt>
                <c:pt idx="1">
                  <c:v>CD4 
measurement</c:v>
                </c:pt>
                <c:pt idx="2">
                  <c:v>Eligible for ART</c:v>
                </c:pt>
                <c:pt idx="3">
                  <c:v>Start of ART</c:v>
                </c:pt>
              </c:strCache>
            </c:strRef>
          </c:cat>
          <c:val>
            <c:numRef>
              <c:f>Sheet1!$B$2:$B$5</c:f>
              <c:numCache>
                <c:formatCode>General</c:formatCode>
                <c:ptCount val="4"/>
                <c:pt idx="0">
                  <c:v>100.0</c:v>
                </c:pt>
                <c:pt idx="1">
                  <c:v>72.0</c:v>
                </c:pt>
                <c:pt idx="2">
                  <c:v>40.0</c:v>
                </c:pt>
                <c:pt idx="3">
                  <c:v>25.0</c:v>
                </c:pt>
              </c:numCache>
            </c:numRef>
          </c:val>
        </c:ser>
        <c:dLbls>
          <c:showLegendKey val="0"/>
          <c:showVal val="0"/>
          <c:showCatName val="0"/>
          <c:showSerName val="0"/>
          <c:showPercent val="0"/>
          <c:showBubbleSize val="0"/>
        </c:dLbls>
        <c:gapWidth val="100"/>
        <c:axId val="2099797944"/>
        <c:axId val="2099801144"/>
      </c:barChart>
      <c:catAx>
        <c:axId val="2099797944"/>
        <c:scaling>
          <c:orientation val="minMax"/>
        </c:scaling>
        <c:delete val="0"/>
        <c:axPos val="b"/>
        <c:numFmt formatCode="General" sourceLinked="1"/>
        <c:majorTickMark val="out"/>
        <c:minorTickMark val="none"/>
        <c:tickLblPos val="nextTo"/>
        <c:txPr>
          <a:bodyPr/>
          <a:lstStyle/>
          <a:p>
            <a:pPr>
              <a:defRPr lang="en-US" sz="2000" b="1">
                <a:solidFill>
                  <a:schemeClr val="tx1"/>
                </a:solidFill>
              </a:defRPr>
            </a:pPr>
            <a:endParaRPr lang="fr-FR"/>
          </a:p>
        </c:txPr>
        <c:crossAx val="2099801144"/>
        <c:crosses val="autoZero"/>
        <c:auto val="1"/>
        <c:lblAlgn val="ctr"/>
        <c:lblOffset val="100"/>
        <c:noMultiLvlLbl val="0"/>
      </c:catAx>
      <c:valAx>
        <c:axId val="2099801144"/>
        <c:scaling>
          <c:orientation val="minMax"/>
          <c:max val="100.0"/>
        </c:scaling>
        <c:delete val="0"/>
        <c:axPos val="l"/>
        <c:majorGridlines>
          <c:spPr>
            <a:ln w="25400">
              <a:solidFill>
                <a:srgbClr val="140476"/>
              </a:solidFill>
            </a:ln>
          </c:spPr>
        </c:majorGridlines>
        <c:numFmt formatCode="General" sourceLinked="1"/>
        <c:majorTickMark val="out"/>
        <c:minorTickMark val="none"/>
        <c:tickLblPos val="nextTo"/>
        <c:txPr>
          <a:bodyPr/>
          <a:lstStyle/>
          <a:p>
            <a:pPr>
              <a:defRPr lang="en-US">
                <a:solidFill>
                  <a:schemeClr val="tx1"/>
                </a:solidFill>
              </a:defRPr>
            </a:pPr>
            <a:endParaRPr lang="fr-FR"/>
          </a:p>
        </c:txPr>
        <c:crossAx val="2099797944"/>
        <c:crosses val="autoZero"/>
        <c:crossBetween val="between"/>
      </c:valAx>
      <c:spPr>
        <a:solidFill>
          <a:schemeClr val="bg1">
            <a:lumMod val="85000"/>
            <a:alpha val="50000"/>
          </a:schemeClr>
        </a:solidFill>
        <a:ln w="39710">
          <a:noFill/>
        </a:ln>
      </c:spPr>
    </c:plotArea>
    <c:plotVisOnly val="1"/>
    <c:dispBlanksAs val="gap"/>
    <c:showDLblsOverMax val="0"/>
  </c:chart>
  <c:txPr>
    <a:bodyPr/>
    <a:lstStyle/>
    <a:p>
      <a:pPr>
        <a:defRPr sz="2813"/>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01947047739"/>
          <c:y val="0.0354297513939471"/>
          <c:w val="0.803842969483085"/>
          <c:h val="0.809496600038868"/>
        </c:manualLayout>
      </c:layout>
      <c:scatterChart>
        <c:scatterStyle val="lineMarker"/>
        <c:varyColors val="0"/>
        <c:ser>
          <c:idx val="0"/>
          <c:order val="0"/>
          <c:tx>
            <c:v>Eastern Africa</c:v>
          </c:tx>
          <c:spPr>
            <a:ln w="25400">
              <a:noFill/>
            </a:ln>
          </c:spPr>
          <c:marker>
            <c:symbol val="square"/>
            <c:size val="7"/>
            <c:spPr>
              <a:solidFill>
                <a:schemeClr val="accent1">
                  <a:lumMod val="60000"/>
                  <a:lumOff val="40000"/>
                </a:schemeClr>
              </a:solidFill>
              <a:ln>
                <a:solidFill>
                  <a:schemeClr val="tx1"/>
                </a:solidFill>
              </a:ln>
            </c:spPr>
          </c:marker>
          <c:xVal>
            <c:numRef>
              <c:f>'3.5 TDR scatter NNRTI'!$I$2:$I$17</c:f>
              <c:numCache>
                <c:formatCode>#.#00%</c:formatCode>
                <c:ptCount val="16"/>
                <c:pt idx="0">
                  <c:v>0.0778000000000001</c:v>
                </c:pt>
                <c:pt idx="1">
                  <c:v>0.0302</c:v>
                </c:pt>
                <c:pt idx="2">
                  <c:v>0.218</c:v>
                </c:pt>
                <c:pt idx="3">
                  <c:v>0.0441</c:v>
                </c:pt>
                <c:pt idx="4">
                  <c:v>0.2146</c:v>
                </c:pt>
                <c:pt idx="5">
                  <c:v>0.0642</c:v>
                </c:pt>
                <c:pt idx="6">
                  <c:v>0.2146</c:v>
                </c:pt>
                <c:pt idx="7">
                  <c:v>0.2719</c:v>
                </c:pt>
                <c:pt idx="8">
                  <c:v>0.0729</c:v>
                </c:pt>
                <c:pt idx="9">
                  <c:v>0.1287</c:v>
                </c:pt>
                <c:pt idx="10">
                  <c:v>0.0729</c:v>
                </c:pt>
                <c:pt idx="11">
                  <c:v>0.1287</c:v>
                </c:pt>
                <c:pt idx="12">
                  <c:v>0.0155</c:v>
                </c:pt>
                <c:pt idx="13">
                  <c:v>0.0927</c:v>
                </c:pt>
                <c:pt idx="14">
                  <c:v>0.1356</c:v>
                </c:pt>
                <c:pt idx="15">
                  <c:v>0.1671</c:v>
                </c:pt>
              </c:numCache>
            </c:numRef>
          </c:xVal>
          <c:yVal>
            <c:numRef>
              <c:f>'3.5 TDR scatter NNRTI'!$J$2:$J$17</c:f>
              <c:numCache>
                <c:formatCode>#.000%</c:formatCode>
                <c:ptCount val="16"/>
                <c:pt idx="0">
                  <c:v>0.0</c:v>
                </c:pt>
                <c:pt idx="1">
                  <c:v>0.0</c:v>
                </c:pt>
                <c:pt idx="2">
                  <c:v>0.0735294117647059</c:v>
                </c:pt>
                <c:pt idx="3">
                  <c:v>0.0</c:v>
                </c:pt>
                <c:pt idx="4">
                  <c:v>0.0204081632653061</c:v>
                </c:pt>
                <c:pt idx="5">
                  <c:v>0.0</c:v>
                </c:pt>
                <c:pt idx="6">
                  <c:v>0.0588235294117647</c:v>
                </c:pt>
                <c:pt idx="7">
                  <c:v>0.0434782608695652</c:v>
                </c:pt>
                <c:pt idx="8">
                  <c:v>0.0</c:v>
                </c:pt>
                <c:pt idx="9">
                  <c:v>0.0461538461538462</c:v>
                </c:pt>
                <c:pt idx="10">
                  <c:v>0.0</c:v>
                </c:pt>
                <c:pt idx="11">
                  <c:v>0.0</c:v>
                </c:pt>
                <c:pt idx="12">
                  <c:v>0.0</c:v>
                </c:pt>
                <c:pt idx="13">
                  <c:v>0.0</c:v>
                </c:pt>
                <c:pt idx="14">
                  <c:v>0.025</c:v>
                </c:pt>
                <c:pt idx="15">
                  <c:v>0.0298507462686567</c:v>
                </c:pt>
              </c:numCache>
            </c:numRef>
          </c:yVal>
          <c:smooth val="0"/>
        </c:ser>
        <c:ser>
          <c:idx val="1"/>
          <c:order val="1"/>
          <c:tx>
            <c:v>Southern Africa</c:v>
          </c:tx>
          <c:spPr>
            <a:ln w="25400">
              <a:noFill/>
            </a:ln>
          </c:spPr>
          <c:marker>
            <c:spPr>
              <a:solidFill>
                <a:schemeClr val="accent2"/>
              </a:solidFill>
              <a:ln>
                <a:solidFill>
                  <a:schemeClr val="tx1"/>
                </a:solidFill>
              </a:ln>
            </c:spPr>
          </c:marker>
          <c:xVal>
            <c:numRef>
              <c:f>'3.5 TDR scatter NNRTI'!$I$18:$I$40</c:f>
              <c:numCache>
                <c:formatCode>#.#00%</c:formatCode>
                <c:ptCount val="23"/>
                <c:pt idx="0">
                  <c:v>0.0997000000000002</c:v>
                </c:pt>
                <c:pt idx="1">
                  <c:v>0.2143</c:v>
                </c:pt>
                <c:pt idx="2">
                  <c:v>0.328500000000001</c:v>
                </c:pt>
                <c:pt idx="3">
                  <c:v>0.2143</c:v>
                </c:pt>
                <c:pt idx="4">
                  <c:v>0.328500000000001</c:v>
                </c:pt>
                <c:pt idx="5">
                  <c:v>0.2075</c:v>
                </c:pt>
                <c:pt idx="6">
                  <c:v>0.2024</c:v>
                </c:pt>
                <c:pt idx="7">
                  <c:v>0.0107</c:v>
                </c:pt>
                <c:pt idx="8">
                  <c:v>0.0395</c:v>
                </c:pt>
                <c:pt idx="9">
                  <c:v>0.0612</c:v>
                </c:pt>
                <c:pt idx="10">
                  <c:v>0.0856000000000002</c:v>
                </c:pt>
                <c:pt idx="11">
                  <c:v>0.1346</c:v>
                </c:pt>
                <c:pt idx="12">
                  <c:v>0.1768</c:v>
                </c:pt>
                <c:pt idx="13">
                  <c:v>0.248</c:v>
                </c:pt>
                <c:pt idx="14">
                  <c:v>0.0395</c:v>
                </c:pt>
                <c:pt idx="15">
                  <c:v>0.0856000000000002</c:v>
                </c:pt>
                <c:pt idx="16">
                  <c:v>0.1346</c:v>
                </c:pt>
                <c:pt idx="17">
                  <c:v>0.1768</c:v>
                </c:pt>
                <c:pt idx="18">
                  <c:v>0.248</c:v>
                </c:pt>
                <c:pt idx="19">
                  <c:v>0.0612</c:v>
                </c:pt>
                <c:pt idx="20">
                  <c:v>0.1123</c:v>
                </c:pt>
                <c:pt idx="21">
                  <c:v>0.1857</c:v>
                </c:pt>
                <c:pt idx="22">
                  <c:v>0.320300000000001</c:v>
                </c:pt>
              </c:numCache>
            </c:numRef>
          </c:xVal>
          <c:yVal>
            <c:numRef>
              <c:f>'3.5 TDR scatter NNRTI'!$J$18:$J$40</c:f>
              <c:numCache>
                <c:formatCode>#.000%</c:formatCode>
                <c:ptCount val="23"/>
                <c:pt idx="0">
                  <c:v>0.0</c:v>
                </c:pt>
                <c:pt idx="1">
                  <c:v>0.0</c:v>
                </c:pt>
                <c:pt idx="2">
                  <c:v>0.0</c:v>
                </c:pt>
                <c:pt idx="3">
                  <c:v>0.0</c:v>
                </c:pt>
                <c:pt idx="4">
                  <c:v>0.0</c:v>
                </c:pt>
                <c:pt idx="5">
                  <c:v>0.0270270270270271</c:v>
                </c:pt>
                <c:pt idx="6">
                  <c:v>0.0</c:v>
                </c:pt>
                <c:pt idx="7">
                  <c:v>0.0227272727272728</c:v>
                </c:pt>
                <c:pt idx="8">
                  <c:v>0.0</c:v>
                </c:pt>
                <c:pt idx="9">
                  <c:v>0.0</c:v>
                </c:pt>
                <c:pt idx="10">
                  <c:v>0.0</c:v>
                </c:pt>
                <c:pt idx="11">
                  <c:v>0.0166666666666667</c:v>
                </c:pt>
                <c:pt idx="12">
                  <c:v>0.0212765957446808</c:v>
                </c:pt>
                <c:pt idx="13">
                  <c:v>0.0172413793103448</c:v>
                </c:pt>
                <c:pt idx="14">
                  <c:v>0.025</c:v>
                </c:pt>
                <c:pt idx="15">
                  <c:v>0.0</c:v>
                </c:pt>
                <c:pt idx="16">
                  <c:v>0.0810810810810811</c:v>
                </c:pt>
                <c:pt idx="17">
                  <c:v>0.0638297872340426</c:v>
                </c:pt>
                <c:pt idx="18">
                  <c:v>0.0425531914893618</c:v>
                </c:pt>
                <c:pt idx="19">
                  <c:v>0.0263157894736842</c:v>
                </c:pt>
                <c:pt idx="20">
                  <c:v>0.0</c:v>
                </c:pt>
                <c:pt idx="21">
                  <c:v>0.0</c:v>
                </c:pt>
                <c:pt idx="22">
                  <c:v>0.0</c:v>
                </c:pt>
              </c:numCache>
            </c:numRef>
          </c:yVal>
          <c:smooth val="0"/>
        </c:ser>
        <c:ser>
          <c:idx val="3"/>
          <c:order val="2"/>
          <c:tx>
            <c:v>Western and Central Africa</c:v>
          </c:tx>
          <c:spPr>
            <a:ln w="25400">
              <a:noFill/>
            </a:ln>
          </c:spPr>
          <c:marker>
            <c:symbol val="square"/>
            <c:size val="7"/>
            <c:spPr>
              <a:solidFill>
                <a:srgbClr val="FFFF00"/>
              </a:solidFill>
            </c:spPr>
          </c:marker>
          <c:xVal>
            <c:numRef>
              <c:f>'3.5 TDR scatter NNRTI'!$I$41:$I$51</c:f>
              <c:numCache>
                <c:formatCode>#.#00%</c:formatCode>
                <c:ptCount val="11"/>
                <c:pt idx="0">
                  <c:v>0.0622</c:v>
                </c:pt>
                <c:pt idx="1">
                  <c:v>0.2079</c:v>
                </c:pt>
                <c:pt idx="2">
                  <c:v>0.0575</c:v>
                </c:pt>
                <c:pt idx="3">
                  <c:v>0.0575</c:v>
                </c:pt>
                <c:pt idx="4">
                  <c:v>0.0197</c:v>
                </c:pt>
                <c:pt idx="5">
                  <c:v>0.0316000000000001</c:v>
                </c:pt>
                <c:pt idx="6">
                  <c:v>0.0441</c:v>
                </c:pt>
                <c:pt idx="7">
                  <c:v>0.0441</c:v>
                </c:pt>
                <c:pt idx="8">
                  <c:v>0.1289</c:v>
                </c:pt>
                <c:pt idx="9">
                  <c:v>0.0881000000000002</c:v>
                </c:pt>
                <c:pt idx="10">
                  <c:v>0.1316</c:v>
                </c:pt>
              </c:numCache>
            </c:numRef>
          </c:xVal>
          <c:yVal>
            <c:numRef>
              <c:f>'3.5 TDR scatter NNRTI'!$J$41:$J$51</c:f>
              <c:numCache>
                <c:formatCode>#.000%</c:formatCode>
                <c:ptCount val="11"/>
                <c:pt idx="0">
                  <c:v>0.0</c:v>
                </c:pt>
                <c:pt idx="1">
                  <c:v>0.0625</c:v>
                </c:pt>
                <c:pt idx="2">
                  <c:v>0.02</c:v>
                </c:pt>
                <c:pt idx="3">
                  <c:v>0.0408163265306124</c:v>
                </c:pt>
                <c:pt idx="4">
                  <c:v>0.0</c:v>
                </c:pt>
                <c:pt idx="5">
                  <c:v>0.0</c:v>
                </c:pt>
                <c:pt idx="6">
                  <c:v>0.0</c:v>
                </c:pt>
                <c:pt idx="7">
                  <c:v>0.0</c:v>
                </c:pt>
                <c:pt idx="8">
                  <c:v>0.0</c:v>
                </c:pt>
                <c:pt idx="9">
                  <c:v>0.0185185185185186</c:v>
                </c:pt>
                <c:pt idx="10">
                  <c:v>0.0</c:v>
                </c:pt>
              </c:numCache>
            </c:numRef>
          </c:yVal>
          <c:smooth val="0"/>
        </c:ser>
        <c:ser>
          <c:idx val="2"/>
          <c:order val="3"/>
          <c:tx>
            <c:v>South-East Asia Region</c:v>
          </c:tx>
          <c:spPr>
            <a:ln w="25400">
              <a:noFill/>
            </a:ln>
          </c:spPr>
          <c:marker>
            <c:symbol val="square"/>
            <c:size val="7"/>
            <c:spPr>
              <a:solidFill>
                <a:schemeClr val="tx2"/>
              </a:solidFill>
              <a:ln>
                <a:solidFill>
                  <a:schemeClr val="tx1"/>
                </a:solidFill>
              </a:ln>
            </c:spPr>
          </c:marker>
          <c:xVal>
            <c:numRef>
              <c:f>'3.5 TDR scatter NNRTI'!$I$58:$I$63</c:f>
              <c:numCache>
                <c:formatCode>#.#00%</c:formatCode>
                <c:ptCount val="6"/>
                <c:pt idx="0">
                  <c:v>0.0634</c:v>
                </c:pt>
                <c:pt idx="1">
                  <c:v>0.0634</c:v>
                </c:pt>
                <c:pt idx="2">
                  <c:v>0.0277</c:v>
                </c:pt>
                <c:pt idx="3">
                  <c:v>0.1396</c:v>
                </c:pt>
                <c:pt idx="4">
                  <c:v>0.1396</c:v>
                </c:pt>
                <c:pt idx="5">
                  <c:v>0.2711</c:v>
                </c:pt>
              </c:numCache>
            </c:numRef>
          </c:xVal>
          <c:yVal>
            <c:numRef>
              <c:f>'3.5 TDR scatter NNRTI'!$J$58:$J$63</c:f>
              <c:numCache>
                <c:formatCode>#.000%</c:formatCode>
                <c:ptCount val="6"/>
                <c:pt idx="0">
                  <c:v>0.0212765957446808</c:v>
                </c:pt>
                <c:pt idx="1">
                  <c:v>0.0</c:v>
                </c:pt>
                <c:pt idx="2">
                  <c:v>0.0</c:v>
                </c:pt>
                <c:pt idx="3">
                  <c:v>0.0</c:v>
                </c:pt>
                <c:pt idx="4">
                  <c:v>0.0</c:v>
                </c:pt>
                <c:pt idx="5">
                  <c:v>0.0</c:v>
                </c:pt>
              </c:numCache>
            </c:numRef>
          </c:yVal>
          <c:smooth val="0"/>
        </c:ser>
        <c:ser>
          <c:idx val="4"/>
          <c:order val="4"/>
          <c:tx>
            <c:v>Western Pacific Region</c:v>
          </c:tx>
          <c:spPr>
            <a:ln w="25400">
              <a:noFill/>
            </a:ln>
            <a:effectLst/>
          </c:spPr>
          <c:marker>
            <c:symbol val="square"/>
            <c:size val="7"/>
            <c:spPr>
              <a:solidFill>
                <a:schemeClr val="bg2">
                  <a:lumMod val="75000"/>
                </a:schemeClr>
              </a:solidFill>
              <a:ln>
                <a:solidFill>
                  <a:schemeClr val="tx1"/>
                </a:solidFill>
              </a:ln>
              <a:effectLst/>
            </c:spPr>
          </c:marker>
          <c:xVal>
            <c:numRef>
              <c:f>'3.5 TDR scatter NNRTI'!$I$64:$I$83</c:f>
              <c:numCache>
                <c:formatCode>#.#00%</c:formatCode>
                <c:ptCount val="20"/>
                <c:pt idx="0">
                  <c:v>0.2124</c:v>
                </c:pt>
                <c:pt idx="1">
                  <c:v>0.2124</c:v>
                </c:pt>
                <c:pt idx="2">
                  <c:v>0.3756</c:v>
                </c:pt>
                <c:pt idx="3">
                  <c:v>0.0674000000000001</c:v>
                </c:pt>
                <c:pt idx="4">
                  <c:v>0.0876</c:v>
                </c:pt>
                <c:pt idx="5">
                  <c:v>0.0876</c:v>
                </c:pt>
                <c:pt idx="6">
                  <c:v>0.0518</c:v>
                </c:pt>
                <c:pt idx="7">
                  <c:v>0.0876</c:v>
                </c:pt>
                <c:pt idx="8">
                  <c:v>0.0876</c:v>
                </c:pt>
                <c:pt idx="9">
                  <c:v>0.0674000000000001</c:v>
                </c:pt>
                <c:pt idx="10">
                  <c:v>0.0876</c:v>
                </c:pt>
                <c:pt idx="11">
                  <c:v>0.0674000000000001</c:v>
                </c:pt>
                <c:pt idx="12">
                  <c:v>0.0876</c:v>
                </c:pt>
                <c:pt idx="13">
                  <c:v>0.0674000000000001</c:v>
                </c:pt>
                <c:pt idx="14">
                  <c:v>0.0674000000000001</c:v>
                </c:pt>
                <c:pt idx="15">
                  <c:v>0.0674000000000001</c:v>
                </c:pt>
                <c:pt idx="16">
                  <c:v>0.0876</c:v>
                </c:pt>
                <c:pt idx="17">
                  <c:v>0.0876</c:v>
                </c:pt>
                <c:pt idx="18">
                  <c:v>0.0404</c:v>
                </c:pt>
                <c:pt idx="19">
                  <c:v>0.0801</c:v>
                </c:pt>
              </c:numCache>
            </c:numRef>
          </c:xVal>
          <c:yVal>
            <c:numRef>
              <c:f>'3.5 TDR scatter NNRTI'!$J$64:$J$83</c:f>
              <c:numCache>
                <c:formatCode>#.000%</c:formatCode>
                <c:ptCount val="20"/>
                <c:pt idx="0">
                  <c:v>0.0</c:v>
                </c:pt>
                <c:pt idx="1">
                  <c:v>0.024390243902439</c:v>
                </c:pt>
                <c:pt idx="2">
                  <c:v>0.0540540540540541</c:v>
                </c:pt>
                <c:pt idx="3">
                  <c:v>0.0</c:v>
                </c:pt>
                <c:pt idx="4">
                  <c:v>0.0</c:v>
                </c:pt>
                <c:pt idx="5">
                  <c:v>0.0212765957446808</c:v>
                </c:pt>
                <c:pt idx="6">
                  <c:v>0.0227272727272728</c:v>
                </c:pt>
                <c:pt idx="7">
                  <c:v>0.0444444444444445</c:v>
                </c:pt>
                <c:pt idx="8">
                  <c:v>0.0</c:v>
                </c:pt>
                <c:pt idx="9">
                  <c:v>0.0</c:v>
                </c:pt>
                <c:pt idx="10">
                  <c:v>0.0</c:v>
                </c:pt>
                <c:pt idx="11">
                  <c:v>0.0227272727272728</c:v>
                </c:pt>
                <c:pt idx="12">
                  <c:v>0.0</c:v>
                </c:pt>
                <c:pt idx="13">
                  <c:v>0.0</c:v>
                </c:pt>
                <c:pt idx="14">
                  <c:v>0.0</c:v>
                </c:pt>
                <c:pt idx="15">
                  <c:v>0.0</c:v>
                </c:pt>
                <c:pt idx="16">
                  <c:v>0.0217391304347826</c:v>
                </c:pt>
                <c:pt idx="17">
                  <c:v>0.0212765957446808</c:v>
                </c:pt>
                <c:pt idx="18">
                  <c:v>0.0212765957446808</c:v>
                </c:pt>
                <c:pt idx="19">
                  <c:v>0.0454545454545455</c:v>
                </c:pt>
              </c:numCache>
            </c:numRef>
          </c:yVal>
          <c:smooth val="0"/>
        </c:ser>
        <c:ser>
          <c:idx val="5"/>
          <c:order val="5"/>
          <c:tx>
            <c:v>other</c:v>
          </c:tx>
          <c:spPr>
            <a:ln w="25400">
              <a:noFill/>
            </a:ln>
          </c:spPr>
          <c:marker>
            <c:symbol val="square"/>
            <c:size val="7"/>
            <c:spPr>
              <a:solidFill>
                <a:schemeClr val="accent3">
                  <a:lumMod val="75000"/>
                </a:schemeClr>
              </a:solidFill>
              <a:ln>
                <a:solidFill>
                  <a:schemeClr val="tx1"/>
                </a:solidFill>
              </a:ln>
            </c:spPr>
          </c:marker>
          <c:xVal>
            <c:numRef>
              <c:f>'3.5 TDR scatter NNRTI'!$I$52:$I$57</c:f>
              <c:numCache>
                <c:formatCode>#.#00%</c:formatCode>
                <c:ptCount val="6"/>
                <c:pt idx="0">
                  <c:v>0.1955</c:v>
                </c:pt>
                <c:pt idx="1">
                  <c:v>0.00830000000000002</c:v>
                </c:pt>
                <c:pt idx="2">
                  <c:v>0.0443000000000001</c:v>
                </c:pt>
                <c:pt idx="3">
                  <c:v>0.0443000000000001</c:v>
                </c:pt>
                <c:pt idx="4">
                  <c:v>0.0443000000000001</c:v>
                </c:pt>
                <c:pt idx="5">
                  <c:v>0.0443000000000001</c:v>
                </c:pt>
              </c:numCache>
            </c:numRef>
          </c:xVal>
          <c:yVal>
            <c:numRef>
              <c:f>'3.5 TDR scatter NNRTI'!$J$52:$J$57</c:f>
              <c:numCache>
                <c:formatCode>#.000%</c:formatCode>
                <c:ptCount val="6"/>
                <c:pt idx="0">
                  <c:v>0.0</c:v>
                </c:pt>
                <c:pt idx="1">
                  <c:v>0.0</c:v>
                </c:pt>
                <c:pt idx="2">
                  <c:v>0.0</c:v>
                </c:pt>
                <c:pt idx="3">
                  <c:v>0.0232558139534884</c:v>
                </c:pt>
                <c:pt idx="4">
                  <c:v>0.03125</c:v>
                </c:pt>
                <c:pt idx="5">
                  <c:v>0.0</c:v>
                </c:pt>
              </c:numCache>
            </c:numRef>
          </c:yVal>
          <c:smooth val="0"/>
        </c:ser>
        <c:dLbls>
          <c:showLegendKey val="0"/>
          <c:showVal val="0"/>
          <c:showCatName val="0"/>
          <c:showSerName val="0"/>
          <c:showPercent val="0"/>
          <c:showBubbleSize val="0"/>
        </c:dLbls>
        <c:axId val="2125343048"/>
        <c:axId val="2124965704"/>
      </c:scatterChart>
      <c:valAx>
        <c:axId val="2125343048"/>
        <c:scaling>
          <c:orientation val="minMax"/>
        </c:scaling>
        <c:delete val="0"/>
        <c:axPos val="b"/>
        <c:title>
          <c:tx>
            <c:rich>
              <a:bodyPr/>
              <a:lstStyle/>
              <a:p>
                <a:pPr>
                  <a:defRPr lang="en-US" sz="1700"/>
                </a:pPr>
                <a:r>
                  <a:rPr lang="en-US" sz="1700" dirty="0" err="1" smtClean="0"/>
                  <a:t>Couverture</a:t>
                </a:r>
                <a:r>
                  <a:rPr lang="en-US" sz="1700" dirty="0" smtClean="0"/>
                  <a:t> ARV (%)</a:t>
                </a:r>
                <a:endParaRPr lang="en-US" sz="1700" dirty="0"/>
              </a:p>
            </c:rich>
          </c:tx>
          <c:layout/>
          <c:overlay val="0"/>
        </c:title>
        <c:numFmt formatCode="0%" sourceLinked="0"/>
        <c:majorTickMark val="out"/>
        <c:minorTickMark val="none"/>
        <c:tickLblPos val="low"/>
        <c:txPr>
          <a:bodyPr/>
          <a:lstStyle/>
          <a:p>
            <a:pPr>
              <a:defRPr lang="en-US" sz="1400" b="1" i="0"/>
            </a:pPr>
            <a:endParaRPr lang="fr-FR"/>
          </a:p>
        </c:txPr>
        <c:crossAx val="2124965704"/>
        <c:crosses val="autoZero"/>
        <c:crossBetween val="midCat"/>
      </c:valAx>
      <c:valAx>
        <c:axId val="2124965704"/>
        <c:scaling>
          <c:orientation val="minMax"/>
          <c:max val="0.2"/>
          <c:min val="0.0"/>
        </c:scaling>
        <c:delete val="0"/>
        <c:axPos val="l"/>
        <c:majorGridlines/>
        <c:title>
          <c:tx>
            <c:rich>
              <a:bodyPr/>
              <a:lstStyle/>
              <a:p>
                <a:pPr>
                  <a:defRPr lang="en-US" sz="1400"/>
                </a:pPr>
                <a:r>
                  <a:rPr lang="en-US" sz="1800" dirty="0" err="1" smtClean="0"/>
                  <a:t>Prévalence</a:t>
                </a:r>
                <a:r>
                  <a:rPr lang="en-US" sz="1800" dirty="0" smtClean="0"/>
                  <a:t> de la résistance aux INNTI</a:t>
                </a:r>
                <a:endParaRPr lang="en-US" sz="1800" dirty="0"/>
              </a:p>
            </c:rich>
          </c:tx>
          <c:layout/>
          <c:overlay val="0"/>
        </c:title>
        <c:numFmt formatCode="0%" sourceLinked="0"/>
        <c:majorTickMark val="none"/>
        <c:minorTickMark val="none"/>
        <c:tickLblPos val="low"/>
        <c:txPr>
          <a:bodyPr/>
          <a:lstStyle/>
          <a:p>
            <a:pPr>
              <a:defRPr lang="en-US" sz="1400" b="1" i="0" baseline="0"/>
            </a:pPr>
            <a:endParaRPr lang="fr-FR"/>
          </a:p>
        </c:txPr>
        <c:crossAx val="2125343048"/>
        <c:crosses val="autoZero"/>
        <c:crossBetween val="midCat"/>
      </c:valAx>
      <c:spPr>
        <a:solidFill>
          <a:prstClr val="white"/>
        </a:solidFill>
      </c:spPr>
    </c:plotArea>
    <c:legend>
      <c:legendPos val="r"/>
      <c:layout>
        <c:manualLayout>
          <c:xMode val="edge"/>
          <c:yMode val="edge"/>
          <c:x val="0.599379403232491"/>
          <c:y val="0.0789832334391037"/>
          <c:w val="0.289509485656398"/>
          <c:h val="0.269894229639206"/>
        </c:manualLayout>
      </c:layout>
      <c:overlay val="0"/>
      <c:spPr>
        <a:solidFill>
          <a:schemeClr val="bg1"/>
        </a:solidFill>
        <a:ln>
          <a:solidFill>
            <a:prstClr val="black"/>
          </a:solidFill>
        </a:ln>
      </c:spPr>
      <c:txPr>
        <a:bodyPr/>
        <a:lstStyle/>
        <a:p>
          <a:pPr>
            <a:defRPr lang="en-US" sz="1400"/>
          </a:pPr>
          <a:endParaRPr lang="fr-FR"/>
        </a:p>
      </c:txPr>
    </c:legend>
    <c:plotVisOnly val="1"/>
    <c:dispBlanksAs val="gap"/>
    <c:showDLblsOverMax val="0"/>
  </c:chart>
  <c:spPr>
    <a:solidFill>
      <a:prstClr val="white"/>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strCache>
            </c:strRef>
          </c:tx>
          <c:spPr>
            <a:solidFill>
              <a:srgbClr val="6FB433"/>
            </a:solidFill>
          </c:spPr>
          <c:invertIfNegative val="0"/>
          <c:dPt>
            <c:idx val="0"/>
            <c:invertIfNegative val="0"/>
            <c:bubble3D val="0"/>
            <c:spPr>
              <a:solidFill>
                <a:srgbClr val="6FB433"/>
              </a:solidFill>
            </c:spPr>
          </c:dPt>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Sheet1!$B$2:$K$2</c:f>
              <c:numCache>
                <c:formatCode>#,##0</c:formatCode>
                <c:ptCount val="10"/>
                <c:pt idx="0">
                  <c:v>2.44804E6</c:v>
                </c:pt>
                <c:pt idx="1">
                  <c:v>2.411571E6</c:v>
                </c:pt>
                <c:pt idx="2">
                  <c:v>2.489691E6</c:v>
                </c:pt>
                <c:pt idx="3">
                  <c:v>2.477789E6</c:v>
                </c:pt>
                <c:pt idx="4">
                  <c:v>2.488222E6</c:v>
                </c:pt>
                <c:pt idx="5">
                  <c:v>2.524284E6</c:v>
                </c:pt>
                <c:pt idx="6">
                  <c:v>2.521815E6</c:v>
                </c:pt>
                <c:pt idx="7">
                  <c:v>2.52096E6</c:v>
                </c:pt>
                <c:pt idx="8">
                  <c:v>2.515954E6</c:v>
                </c:pt>
                <c:pt idx="9">
                  <c:v>2.513436E6</c:v>
                </c:pt>
              </c:numCache>
            </c:numRef>
          </c:val>
        </c:ser>
        <c:ser>
          <c:idx val="1"/>
          <c:order val="1"/>
          <c:tx>
            <c:strRef>
              <c:f>Sheet1!$A$3</c:f>
              <c:strCache>
                <c:ptCount val="1"/>
              </c:strCache>
            </c:strRef>
          </c:tx>
          <c:spPr>
            <a:solidFill>
              <a:schemeClr val="bg1"/>
            </a:solidFill>
          </c:spPr>
          <c:invertIfNegative val="0"/>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Sheet1!$B$3:$K$3</c:f>
              <c:numCache>
                <c:formatCode>#,##0</c:formatCode>
                <c:ptCount val="10"/>
                <c:pt idx="0">
                  <c:v>2.417411E6</c:v>
                </c:pt>
                <c:pt idx="1">
                  <c:v>1.887473E6</c:v>
                </c:pt>
                <c:pt idx="2">
                  <c:v>1.564222E6</c:v>
                </c:pt>
                <c:pt idx="3">
                  <c:v>1.256208E6</c:v>
                </c:pt>
                <c:pt idx="4">
                  <c:v>1.006398E6</c:v>
                </c:pt>
                <c:pt idx="5">
                  <c:v>966232.0</c:v>
                </c:pt>
                <c:pt idx="6">
                  <c:v>931493.0</c:v>
                </c:pt>
                <c:pt idx="7">
                  <c:v>909562.0</c:v>
                </c:pt>
                <c:pt idx="8">
                  <c:v>888654.0</c:v>
                </c:pt>
                <c:pt idx="9">
                  <c:v>866415.0</c:v>
                </c:pt>
              </c:numCache>
            </c:numRef>
          </c:val>
        </c:ser>
        <c:dLbls>
          <c:showLegendKey val="0"/>
          <c:showVal val="0"/>
          <c:showCatName val="0"/>
          <c:showSerName val="0"/>
          <c:showPercent val="0"/>
          <c:showBubbleSize val="0"/>
        </c:dLbls>
        <c:gapWidth val="30"/>
        <c:axId val="2114754856"/>
        <c:axId val="2114763352"/>
      </c:barChart>
      <c:lineChart>
        <c:grouping val="standard"/>
        <c:varyColors val="0"/>
        <c:ser>
          <c:idx val="2"/>
          <c:order val="2"/>
          <c:tx>
            <c:strRef>
              <c:f>Sheet1!$A$4</c:f>
              <c:strCache>
                <c:ptCount val="1"/>
              </c:strCache>
            </c:strRef>
          </c:tx>
          <c:spPr>
            <a:ln w="76200">
              <a:solidFill>
                <a:srgbClr val="6FB433"/>
              </a:solidFill>
            </a:ln>
          </c:spPr>
          <c:marker>
            <c:symbol val="none"/>
          </c:marker>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Sheet1!$B$4:$K$4</c:f>
              <c:numCache>
                <c:formatCode>General</c:formatCode>
                <c:ptCount val="10"/>
                <c:pt idx="0">
                  <c:v>16.8</c:v>
                </c:pt>
                <c:pt idx="1">
                  <c:v>16.8</c:v>
                </c:pt>
                <c:pt idx="2">
                  <c:v>16.8</c:v>
                </c:pt>
                <c:pt idx="3">
                  <c:v>16.8</c:v>
                </c:pt>
                <c:pt idx="4">
                  <c:v>16.8</c:v>
                </c:pt>
                <c:pt idx="5">
                  <c:v>16.8</c:v>
                </c:pt>
                <c:pt idx="6">
                  <c:v>16.8</c:v>
                </c:pt>
                <c:pt idx="7">
                  <c:v>16.8</c:v>
                </c:pt>
                <c:pt idx="8">
                  <c:v>16.8</c:v>
                </c:pt>
                <c:pt idx="9">
                  <c:v>16.8</c:v>
                </c:pt>
              </c:numCache>
            </c:numRef>
          </c:val>
          <c:smooth val="0"/>
        </c:ser>
        <c:dLbls>
          <c:showLegendKey val="0"/>
          <c:showVal val="0"/>
          <c:showCatName val="0"/>
          <c:showSerName val="0"/>
          <c:showPercent val="0"/>
          <c:showBubbleSize val="0"/>
        </c:dLbls>
        <c:marker val="1"/>
        <c:smooth val="0"/>
        <c:axId val="2114779464"/>
        <c:axId val="2114768136"/>
      </c:lineChart>
      <c:catAx>
        <c:axId val="2114779464"/>
        <c:scaling>
          <c:orientation val="minMax"/>
        </c:scaling>
        <c:delete val="0"/>
        <c:axPos val="b"/>
        <c:numFmt formatCode="General" sourceLinked="1"/>
        <c:majorTickMark val="out"/>
        <c:minorTickMark val="none"/>
        <c:tickLblPos val="nextTo"/>
        <c:txPr>
          <a:bodyPr/>
          <a:lstStyle/>
          <a:p>
            <a:pPr>
              <a:defRPr sz="1600">
                <a:latin typeface="Arial" pitchFamily="34" charset="0"/>
                <a:cs typeface="Arial" pitchFamily="34" charset="0"/>
              </a:defRPr>
            </a:pPr>
            <a:endParaRPr lang="fr-FR"/>
          </a:p>
        </c:txPr>
        <c:crossAx val="2114768136"/>
        <c:crossesAt val="0.0"/>
        <c:auto val="1"/>
        <c:lblAlgn val="ctr"/>
        <c:lblOffset val="100"/>
        <c:noMultiLvlLbl val="0"/>
      </c:catAx>
      <c:valAx>
        <c:axId val="2114768136"/>
        <c:scaling>
          <c:orientation val="minMax"/>
          <c:max val="25.0"/>
          <c:min val="0.0"/>
        </c:scaling>
        <c:delete val="0"/>
        <c:axPos val="l"/>
        <c:numFmt formatCode="General" sourceLinked="1"/>
        <c:majorTickMark val="out"/>
        <c:minorTickMark val="none"/>
        <c:tickLblPos val="nextTo"/>
        <c:txPr>
          <a:bodyPr/>
          <a:lstStyle/>
          <a:p>
            <a:pPr>
              <a:defRPr sz="1600">
                <a:latin typeface="Arial" pitchFamily="34" charset="0"/>
                <a:cs typeface="Arial" pitchFamily="34" charset="0"/>
              </a:defRPr>
            </a:pPr>
            <a:endParaRPr lang="fr-FR"/>
          </a:p>
        </c:txPr>
        <c:crossAx val="2114779464"/>
        <c:crosses val="autoZero"/>
        <c:crossBetween val="between"/>
        <c:majorUnit val="5.0"/>
        <c:minorUnit val="1.0"/>
      </c:valAx>
      <c:valAx>
        <c:axId val="2114763352"/>
        <c:scaling>
          <c:orientation val="minMax"/>
          <c:max val="4.5E6"/>
          <c:min val="0.0"/>
        </c:scaling>
        <c:delete val="0"/>
        <c:axPos val="r"/>
        <c:numFmt formatCode="#,##0" sourceLinked="1"/>
        <c:majorTickMark val="out"/>
        <c:minorTickMark val="none"/>
        <c:tickLblPos val="nextTo"/>
        <c:txPr>
          <a:bodyPr/>
          <a:lstStyle/>
          <a:p>
            <a:pPr>
              <a:defRPr sz="1200">
                <a:latin typeface="Arial" pitchFamily="34" charset="0"/>
                <a:cs typeface="Arial" pitchFamily="34" charset="0"/>
              </a:defRPr>
            </a:pPr>
            <a:endParaRPr lang="fr-FR"/>
          </a:p>
        </c:txPr>
        <c:crossAx val="2114754856"/>
        <c:crosses val="max"/>
        <c:crossBetween val="between"/>
        <c:majorUnit val="1.0E6"/>
        <c:minorUnit val="100000.0"/>
        <c:dispUnits>
          <c:builtInUnit val="millions"/>
        </c:dispUnits>
      </c:valAx>
      <c:catAx>
        <c:axId val="2114754856"/>
        <c:scaling>
          <c:orientation val="minMax"/>
        </c:scaling>
        <c:delete val="1"/>
        <c:axPos val="b"/>
        <c:numFmt formatCode="General" sourceLinked="1"/>
        <c:majorTickMark val="out"/>
        <c:minorTickMark val="none"/>
        <c:tickLblPos val="nextTo"/>
        <c:crossAx val="2114763352"/>
        <c:crosses val="autoZero"/>
        <c:auto val="1"/>
        <c:lblAlgn val="ctr"/>
        <c:lblOffset val="100"/>
        <c:noMultiLvlLbl val="0"/>
      </c:cat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strCache>
            </c:strRef>
          </c:tx>
          <c:spPr>
            <a:solidFill>
              <a:srgbClr val="6FB433"/>
            </a:solidFill>
          </c:spPr>
          <c:invertIfNegative val="0"/>
          <c:dPt>
            <c:idx val="0"/>
            <c:invertIfNegative val="0"/>
            <c:bubble3D val="0"/>
            <c:spPr>
              <a:solidFill>
                <a:srgbClr val="6FB433"/>
              </a:solidFill>
            </c:spPr>
          </c:dPt>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Sheet1!$B$2:$K$2</c:f>
              <c:numCache>
                <c:formatCode>#,##0</c:formatCode>
                <c:ptCount val="10"/>
                <c:pt idx="0">
                  <c:v>2.44804E6</c:v>
                </c:pt>
                <c:pt idx="1">
                  <c:v>2.411571E6</c:v>
                </c:pt>
                <c:pt idx="2">
                  <c:v>2.489691E6</c:v>
                </c:pt>
                <c:pt idx="3">
                  <c:v>2.477789E6</c:v>
                </c:pt>
                <c:pt idx="4">
                  <c:v>2.488222E6</c:v>
                </c:pt>
                <c:pt idx="5">
                  <c:v>2.524284E6</c:v>
                </c:pt>
                <c:pt idx="6">
                  <c:v>2.521815E6</c:v>
                </c:pt>
                <c:pt idx="7">
                  <c:v>2.52096E6</c:v>
                </c:pt>
                <c:pt idx="8">
                  <c:v>2.515954E6</c:v>
                </c:pt>
                <c:pt idx="9">
                  <c:v>2.513436E6</c:v>
                </c:pt>
              </c:numCache>
            </c:numRef>
          </c:val>
        </c:ser>
        <c:ser>
          <c:idx val="1"/>
          <c:order val="1"/>
          <c:tx>
            <c:strRef>
              <c:f>Sheet1!$A$3</c:f>
              <c:strCache>
                <c:ptCount val="1"/>
              </c:strCache>
            </c:strRef>
          </c:tx>
          <c:spPr>
            <a:solidFill>
              <a:srgbClr val="FF0000"/>
            </a:solidFill>
          </c:spPr>
          <c:invertIfNegative val="0"/>
          <c:dPt>
            <c:idx val="0"/>
            <c:invertIfNegative val="0"/>
            <c:bubble3D val="0"/>
          </c:dPt>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Sheet1!$B$3:$K$3</c:f>
              <c:numCache>
                <c:formatCode>#,##0</c:formatCode>
                <c:ptCount val="10"/>
                <c:pt idx="0">
                  <c:v>2.417411E6</c:v>
                </c:pt>
                <c:pt idx="1">
                  <c:v>1.887473E6</c:v>
                </c:pt>
                <c:pt idx="2">
                  <c:v>1.564222E6</c:v>
                </c:pt>
                <c:pt idx="3">
                  <c:v>1.256208E6</c:v>
                </c:pt>
                <c:pt idx="4">
                  <c:v>1.006398E6</c:v>
                </c:pt>
                <c:pt idx="5">
                  <c:v>966232.0</c:v>
                </c:pt>
                <c:pt idx="6">
                  <c:v>931493.0</c:v>
                </c:pt>
                <c:pt idx="7">
                  <c:v>909562.0</c:v>
                </c:pt>
                <c:pt idx="8">
                  <c:v>888654.0</c:v>
                </c:pt>
                <c:pt idx="9">
                  <c:v>866415.0</c:v>
                </c:pt>
              </c:numCache>
            </c:numRef>
          </c:val>
        </c:ser>
        <c:dLbls>
          <c:showLegendKey val="0"/>
          <c:showVal val="0"/>
          <c:showCatName val="0"/>
          <c:showSerName val="0"/>
          <c:showPercent val="0"/>
          <c:showBubbleSize val="0"/>
        </c:dLbls>
        <c:gapWidth val="30"/>
        <c:axId val="2114547896"/>
        <c:axId val="2114554184"/>
      </c:barChart>
      <c:lineChart>
        <c:grouping val="standard"/>
        <c:varyColors val="0"/>
        <c:ser>
          <c:idx val="2"/>
          <c:order val="2"/>
          <c:tx>
            <c:strRef>
              <c:f>Sheet1!$A$4</c:f>
              <c:strCache>
                <c:ptCount val="1"/>
              </c:strCache>
            </c:strRef>
          </c:tx>
          <c:spPr>
            <a:ln w="76200">
              <a:solidFill>
                <a:srgbClr val="6FB433"/>
              </a:solidFill>
            </a:ln>
          </c:spPr>
          <c:marker>
            <c:symbol val="none"/>
          </c:marker>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Sheet1!$B$4:$K$4</c:f>
              <c:numCache>
                <c:formatCode>General</c:formatCode>
                <c:ptCount val="10"/>
                <c:pt idx="0">
                  <c:v>16.8</c:v>
                </c:pt>
                <c:pt idx="1">
                  <c:v>16.8</c:v>
                </c:pt>
                <c:pt idx="2">
                  <c:v>16.8</c:v>
                </c:pt>
                <c:pt idx="3">
                  <c:v>16.8</c:v>
                </c:pt>
                <c:pt idx="4">
                  <c:v>16.8</c:v>
                </c:pt>
                <c:pt idx="5">
                  <c:v>16.8</c:v>
                </c:pt>
                <c:pt idx="6">
                  <c:v>16.8</c:v>
                </c:pt>
                <c:pt idx="7">
                  <c:v>16.8</c:v>
                </c:pt>
                <c:pt idx="8">
                  <c:v>16.8</c:v>
                </c:pt>
                <c:pt idx="9">
                  <c:v>16.8</c:v>
                </c:pt>
              </c:numCache>
            </c:numRef>
          </c:val>
          <c:smooth val="0"/>
        </c:ser>
        <c:ser>
          <c:idx val="3"/>
          <c:order val="3"/>
          <c:tx>
            <c:strRef>
              <c:f>Sheet1!$A$5</c:f>
              <c:strCache>
                <c:ptCount val="1"/>
              </c:strCache>
            </c:strRef>
          </c:tx>
          <c:spPr>
            <a:ln w="76200">
              <a:noFill/>
            </a:ln>
          </c:spPr>
          <c:marker>
            <c:symbol val="none"/>
          </c:marker>
          <c:cat>
            <c:numRef>
              <c:f>Sheet1!$B$1:$K$1</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Sheet1!$B$5:$K$5</c:f>
              <c:numCache>
                <c:formatCode>General</c:formatCode>
                <c:ptCount val="10"/>
                <c:pt idx="0">
                  <c:v>16.8</c:v>
                </c:pt>
                <c:pt idx="1">
                  <c:v>18.39</c:v>
                </c:pt>
                <c:pt idx="2">
                  <c:v>19.98</c:v>
                </c:pt>
                <c:pt idx="3">
                  <c:v>21.46</c:v>
                </c:pt>
                <c:pt idx="4">
                  <c:v>22.04</c:v>
                </c:pt>
                <c:pt idx="5">
                  <c:v>21.77</c:v>
                </c:pt>
                <c:pt idx="6">
                  <c:v>21.65</c:v>
                </c:pt>
                <c:pt idx="7">
                  <c:v>21.24</c:v>
                </c:pt>
                <c:pt idx="8">
                  <c:v>20.59</c:v>
                </c:pt>
                <c:pt idx="9">
                  <c:v>19.77</c:v>
                </c:pt>
              </c:numCache>
            </c:numRef>
          </c:val>
          <c:smooth val="0"/>
        </c:ser>
        <c:dLbls>
          <c:showLegendKey val="0"/>
          <c:showVal val="0"/>
          <c:showCatName val="0"/>
          <c:showSerName val="0"/>
          <c:showPercent val="0"/>
          <c:showBubbleSize val="0"/>
        </c:dLbls>
        <c:marker val="1"/>
        <c:smooth val="0"/>
        <c:axId val="2114566504"/>
        <c:axId val="2114563080"/>
      </c:lineChart>
      <c:catAx>
        <c:axId val="2114566504"/>
        <c:scaling>
          <c:orientation val="minMax"/>
        </c:scaling>
        <c:delete val="0"/>
        <c:axPos val="b"/>
        <c:numFmt formatCode="General" sourceLinked="1"/>
        <c:majorTickMark val="out"/>
        <c:minorTickMark val="none"/>
        <c:tickLblPos val="nextTo"/>
        <c:txPr>
          <a:bodyPr/>
          <a:lstStyle/>
          <a:p>
            <a:pPr>
              <a:defRPr sz="1600">
                <a:latin typeface="Arial" pitchFamily="34" charset="0"/>
                <a:cs typeface="Arial" pitchFamily="34" charset="0"/>
              </a:defRPr>
            </a:pPr>
            <a:endParaRPr lang="fr-FR"/>
          </a:p>
        </c:txPr>
        <c:crossAx val="2114563080"/>
        <c:crossesAt val="0.0"/>
        <c:auto val="1"/>
        <c:lblAlgn val="ctr"/>
        <c:lblOffset val="100"/>
        <c:noMultiLvlLbl val="0"/>
      </c:catAx>
      <c:valAx>
        <c:axId val="2114563080"/>
        <c:scaling>
          <c:orientation val="minMax"/>
          <c:max val="25.0"/>
          <c:min val="0.0"/>
        </c:scaling>
        <c:delete val="0"/>
        <c:axPos val="l"/>
        <c:numFmt formatCode="General" sourceLinked="1"/>
        <c:majorTickMark val="out"/>
        <c:minorTickMark val="none"/>
        <c:tickLblPos val="nextTo"/>
        <c:txPr>
          <a:bodyPr/>
          <a:lstStyle/>
          <a:p>
            <a:pPr>
              <a:defRPr sz="1600">
                <a:latin typeface="Arial" pitchFamily="34" charset="0"/>
                <a:cs typeface="Arial" pitchFamily="34" charset="0"/>
              </a:defRPr>
            </a:pPr>
            <a:endParaRPr lang="fr-FR"/>
          </a:p>
        </c:txPr>
        <c:crossAx val="2114566504"/>
        <c:crosses val="autoZero"/>
        <c:crossBetween val="between"/>
        <c:majorUnit val="5.0"/>
        <c:minorUnit val="1.0"/>
      </c:valAx>
      <c:valAx>
        <c:axId val="2114554184"/>
        <c:scaling>
          <c:orientation val="minMax"/>
          <c:max val="4.5E6"/>
          <c:min val="0.0"/>
        </c:scaling>
        <c:delete val="0"/>
        <c:axPos val="r"/>
        <c:numFmt formatCode="#,##0" sourceLinked="1"/>
        <c:majorTickMark val="out"/>
        <c:minorTickMark val="none"/>
        <c:tickLblPos val="nextTo"/>
        <c:txPr>
          <a:bodyPr/>
          <a:lstStyle/>
          <a:p>
            <a:pPr>
              <a:defRPr sz="1200">
                <a:latin typeface="Arial" pitchFamily="34" charset="0"/>
                <a:cs typeface="Arial" pitchFamily="34" charset="0"/>
              </a:defRPr>
            </a:pPr>
            <a:endParaRPr lang="fr-FR"/>
          </a:p>
        </c:txPr>
        <c:crossAx val="2114547896"/>
        <c:crosses val="max"/>
        <c:crossBetween val="between"/>
        <c:majorUnit val="1.0E6"/>
        <c:minorUnit val="100000.0"/>
        <c:dispUnits>
          <c:builtInUnit val="millions"/>
        </c:dispUnits>
      </c:valAx>
      <c:catAx>
        <c:axId val="2114547896"/>
        <c:scaling>
          <c:orientation val="minMax"/>
        </c:scaling>
        <c:delete val="1"/>
        <c:axPos val="b"/>
        <c:numFmt formatCode="General" sourceLinked="1"/>
        <c:majorTickMark val="out"/>
        <c:minorTickMark val="none"/>
        <c:tickLblPos val="nextTo"/>
        <c:crossAx val="2114554184"/>
        <c:crosses val="autoZero"/>
        <c:auto val="1"/>
        <c:lblAlgn val="ctr"/>
        <c:lblOffset val="100"/>
        <c:noMultiLvlLbl val="0"/>
      </c:cat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0.00807</cdr:x>
      <cdr:y>0.92574</cdr:y>
    </cdr:from>
    <cdr:to>
      <cdr:x>0.26348</cdr:x>
      <cdr:y>0.98276</cdr:y>
    </cdr:to>
    <cdr:sp macro="" textlink="">
      <cdr:nvSpPr>
        <cdr:cNvPr id="2" name="TextBox 1"/>
        <cdr:cNvSpPr txBox="1"/>
      </cdr:nvSpPr>
      <cdr:spPr>
        <a:xfrm xmlns:a="http://schemas.openxmlformats.org/drawingml/2006/main">
          <a:off x="72247" y="6186215"/>
          <a:ext cx="2286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t>no hunger, no abuse</a:t>
          </a:r>
          <a:endParaRPr lang="en-GB"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0.34403</cdr:x>
      <cdr:y>0.06798</cdr:y>
    </cdr:from>
    <cdr:to>
      <cdr:x>1</cdr:x>
      <cdr:y>0.68179</cdr:y>
    </cdr:to>
    <cdr:sp macro="" textlink="">
      <cdr:nvSpPr>
        <cdr:cNvPr id="2" name="TextBox 1"/>
        <cdr:cNvSpPr txBox="1"/>
      </cdr:nvSpPr>
      <cdr:spPr>
        <a:xfrm xmlns:a="http://schemas.openxmlformats.org/drawingml/2006/main">
          <a:off x="3059791" y="348338"/>
          <a:ext cx="5834176" cy="31454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GB" sz="2800" dirty="0" smtClean="0">
              <a:solidFill>
                <a:schemeClr val="bg1"/>
              </a:solidFill>
              <a:latin typeface="Arial" pitchFamily="34" charset="0"/>
              <a:ea typeface="ＭＳ Ｐゴシック" pitchFamily="34" charset="-128"/>
              <a:cs typeface="Arial" pitchFamily="34" charset="0"/>
            </a:rPr>
            <a:t> </a:t>
          </a:r>
          <a:endParaRPr lang="en-US" sz="1100" dirty="0">
            <a:solidFill>
              <a:schemeClr val="bg1"/>
            </a:solidFill>
          </a:endParaRPr>
        </a:p>
      </cdr:txBody>
    </cdr:sp>
  </cdr:relSizeAnchor>
  <cdr:relSizeAnchor xmlns:cdr="http://schemas.openxmlformats.org/drawingml/2006/chartDrawing">
    <cdr:from>
      <cdr:x>0.17517</cdr:x>
      <cdr:y>0.06298</cdr:y>
    </cdr:from>
    <cdr:to>
      <cdr:x>0.24682</cdr:x>
      <cdr:y>0.19377</cdr:y>
    </cdr:to>
    <cdr:sp macro="" textlink="">
      <cdr:nvSpPr>
        <cdr:cNvPr id="8" name="Oval 7"/>
        <cdr:cNvSpPr>
          <a:spLocks xmlns:a="http://schemas.openxmlformats.org/drawingml/2006/main" noChangeAspect="1"/>
        </cdr:cNvSpPr>
      </cdr:nvSpPr>
      <cdr:spPr>
        <a:xfrm xmlns:a="http://schemas.openxmlformats.org/drawingml/2006/main">
          <a:off x="1557926" y="322748"/>
          <a:ext cx="637308" cy="670205"/>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r>
            <a:rPr lang="en-US" sz="2000" b="1" dirty="0" smtClean="0">
              <a:solidFill>
                <a:schemeClr val="tx1"/>
              </a:solidFill>
            </a:rPr>
            <a:t>100%</a:t>
          </a:r>
          <a:endParaRPr lang="en-US" sz="2000" b="1" dirty="0">
            <a:solidFill>
              <a:schemeClr val="tx1"/>
            </a:solidFill>
          </a:endParaRPr>
        </a:p>
      </cdr:txBody>
    </cdr:sp>
  </cdr:relSizeAnchor>
  <cdr:relSizeAnchor xmlns:cdr="http://schemas.openxmlformats.org/drawingml/2006/chartDrawing">
    <cdr:from>
      <cdr:x>0.39629</cdr:x>
      <cdr:y>0.26629</cdr:y>
    </cdr:from>
    <cdr:to>
      <cdr:x>0.46795</cdr:x>
      <cdr:y>0.39707</cdr:y>
    </cdr:to>
    <cdr:sp macro="" textlink="">
      <cdr:nvSpPr>
        <cdr:cNvPr id="10" name="Oval 9"/>
        <cdr:cNvSpPr>
          <a:spLocks xmlns:a="http://schemas.openxmlformats.org/drawingml/2006/main" noChangeAspect="1"/>
        </cdr:cNvSpPr>
      </cdr:nvSpPr>
      <cdr:spPr>
        <a:xfrm xmlns:a="http://schemas.openxmlformats.org/drawingml/2006/main">
          <a:off x="3524608" y="1364583"/>
          <a:ext cx="637309" cy="670204"/>
        </a:xfrm>
        <a:prstGeom xmlns:a="http://schemas.openxmlformats.org/drawingml/2006/main" prst="ellipse">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r>
            <a:rPr lang="en-US" sz="2000" b="1" dirty="0" smtClean="0">
              <a:solidFill>
                <a:schemeClr val="tx1"/>
              </a:solidFill>
            </a:rPr>
            <a:t>72%</a:t>
          </a:r>
          <a:endParaRPr lang="en-US" sz="2000" b="1" dirty="0">
            <a:solidFill>
              <a:schemeClr val="tx1"/>
            </a:solidFill>
          </a:endParaRPr>
        </a:p>
      </cdr:txBody>
    </cdr:sp>
  </cdr:relSizeAnchor>
  <cdr:relSizeAnchor xmlns:cdr="http://schemas.openxmlformats.org/drawingml/2006/chartDrawing">
    <cdr:from>
      <cdr:x>0.61762</cdr:x>
      <cdr:y>0.50571</cdr:y>
    </cdr:from>
    <cdr:to>
      <cdr:x>0.68928</cdr:x>
      <cdr:y>0.6365</cdr:y>
    </cdr:to>
    <cdr:sp macro="" textlink="">
      <cdr:nvSpPr>
        <cdr:cNvPr id="11" name="Oval 10"/>
        <cdr:cNvSpPr>
          <a:spLocks xmlns:a="http://schemas.openxmlformats.org/drawingml/2006/main" noChangeAspect="1"/>
        </cdr:cNvSpPr>
      </cdr:nvSpPr>
      <cdr:spPr>
        <a:xfrm xmlns:a="http://schemas.openxmlformats.org/drawingml/2006/main">
          <a:off x="5493095" y="2591510"/>
          <a:ext cx="637309" cy="670204"/>
        </a:xfrm>
        <a:prstGeom xmlns:a="http://schemas.openxmlformats.org/drawingml/2006/main" prst="ellipse">
          <a:avLst/>
        </a:prstGeom>
        <a:noFill xmlns:a="http://schemas.openxmlformats.org/drawingml/2006/main"/>
        <a:ln xmlns:a="http://schemas.openxmlformats.org/drawingml/2006/main">
          <a:solidFill>
            <a:srgbClr val="FFC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r>
            <a:rPr lang="en-US" sz="2000" b="1" dirty="0" smtClean="0">
              <a:solidFill>
                <a:schemeClr val="tx1"/>
              </a:solidFill>
            </a:rPr>
            <a:t>40%</a:t>
          </a:r>
          <a:endParaRPr lang="en-US" sz="2000" b="1" dirty="0">
            <a:solidFill>
              <a:schemeClr val="tx1"/>
            </a:solidFill>
          </a:endParaRPr>
        </a:p>
      </cdr:txBody>
    </cdr:sp>
  </cdr:relSizeAnchor>
  <cdr:relSizeAnchor xmlns:cdr="http://schemas.openxmlformats.org/drawingml/2006/chartDrawing">
    <cdr:from>
      <cdr:x>0.83809</cdr:x>
      <cdr:y>0.61798</cdr:y>
    </cdr:from>
    <cdr:to>
      <cdr:x>0.90988</cdr:x>
      <cdr:y>0.74899</cdr:y>
    </cdr:to>
    <cdr:sp macro="" textlink="">
      <cdr:nvSpPr>
        <cdr:cNvPr id="12" name="Oval 11"/>
        <cdr:cNvSpPr>
          <a:spLocks xmlns:a="http://schemas.openxmlformats.org/drawingml/2006/main" noChangeAspect="1"/>
        </cdr:cNvSpPr>
      </cdr:nvSpPr>
      <cdr:spPr>
        <a:xfrm xmlns:a="http://schemas.openxmlformats.org/drawingml/2006/main">
          <a:off x="7453968" y="3166800"/>
          <a:ext cx="638484" cy="671385"/>
        </a:xfrm>
        <a:prstGeom xmlns:a="http://schemas.openxmlformats.org/drawingml/2006/main" prst="ellipse">
          <a:avLst/>
        </a:prstGeom>
        <a:noFill xmlns:a="http://schemas.openxmlformats.org/drawingml/2006/main"/>
        <a:ln xmlns:a="http://schemas.openxmlformats.org/drawingml/2006/main">
          <a:solidFill>
            <a:schemeClr val="accent4">
              <a:lumMod val="50000"/>
            </a:schemeClr>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none"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defRPr/>
          </a:pPr>
          <a:r>
            <a:rPr lang="en-US" sz="2000" b="1" dirty="0" smtClean="0">
              <a:solidFill>
                <a:schemeClr val="tx1"/>
              </a:solidFill>
            </a:rPr>
            <a:t>25%</a:t>
          </a:r>
          <a:endParaRPr lang="en-US" sz="20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8704C-91D9-F348-81EC-EC3B88E179CB}" type="datetimeFigureOut">
              <a:rPr lang="fr-FR" smtClean="0"/>
              <a:t>19/09/12</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32367-0EF8-E648-BB8C-FA1C6931003D}" type="slidenum">
              <a:rPr lang="fr-FR" smtClean="0"/>
              <a:t>‹#›</a:t>
            </a:fld>
            <a:endParaRPr lang="fr-FR"/>
          </a:p>
        </p:txBody>
      </p:sp>
    </p:spTree>
    <p:extLst>
      <p:ext uri="{BB962C8B-B14F-4D97-AF65-F5344CB8AC3E}">
        <p14:creationId xmlns:p14="http://schemas.microsoft.com/office/powerpoint/2010/main" val="35298066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033" name="Slide Image Placeholder 1"/>
          <p:cNvSpPr>
            <a:spLocks noGrp="1" noRot="1" noChangeAspect="1"/>
          </p:cNvSpPr>
          <p:nvPr>
            <p:ph type="sldImg"/>
          </p:nvPr>
        </p:nvSpPr>
        <p:spPr>
          <a:xfrm>
            <a:off x="685800" y="685800"/>
            <a:ext cx="5486400" cy="3429000"/>
          </a:xfrm>
          <a:ln/>
        </p:spPr>
      </p:sp>
      <p:sp>
        <p:nvSpPr>
          <p:cNvPr id="3500034" name="Notes Placeholder 2"/>
          <p:cNvSpPr>
            <a:spLocks noGrp="1"/>
          </p:cNvSpPr>
          <p:nvPr>
            <p:ph type="body" idx="1"/>
          </p:nvPr>
        </p:nvSpPr>
        <p:spPr>
          <a:noFill/>
          <a:ln/>
        </p:spPr>
        <p:txBody>
          <a:bodyPr/>
          <a:lstStyle/>
          <a:p>
            <a:r>
              <a:rPr lang="en-GB" dirty="0" smtClean="0">
                <a:ea typeface="ＭＳ Ｐゴシック"/>
                <a:cs typeface="ＭＳ Ｐゴシック"/>
              </a:rPr>
              <a:t>We now have full complement of interventions in our tools box- a huge achievement. We still have</a:t>
            </a:r>
            <a:r>
              <a:rPr lang="en-GB" baseline="0" dirty="0" smtClean="0">
                <a:ea typeface="ＭＳ Ｐゴシック"/>
                <a:cs typeface="ＭＳ Ｐゴシック"/>
              </a:rPr>
              <a:t> a lot to learn about how to best implement some of these newer </a:t>
            </a:r>
            <a:r>
              <a:rPr lang="en-GB" baseline="0" dirty="0" err="1" smtClean="0">
                <a:ea typeface="ＭＳ Ｐゴシック"/>
                <a:cs typeface="ＭＳ Ｐゴシック"/>
              </a:rPr>
              <a:t>interverventions</a:t>
            </a:r>
            <a:r>
              <a:rPr lang="en-GB" baseline="0" dirty="0" smtClean="0">
                <a:ea typeface="ＭＳ Ｐゴシック"/>
                <a:cs typeface="ＭＳ Ｐゴシック"/>
              </a:rPr>
              <a:t> and how to combine them with our tried and tested interventions. The importance of structural factors is essential to the success of our biomedical and </a:t>
            </a:r>
            <a:r>
              <a:rPr lang="en-GB" baseline="0" dirty="0" err="1" smtClean="0">
                <a:ea typeface="ＭＳ Ｐゴシック"/>
                <a:cs typeface="ＭＳ Ｐゴシック"/>
              </a:rPr>
              <a:t>behavioral</a:t>
            </a:r>
            <a:r>
              <a:rPr lang="en-GB" baseline="0" dirty="0" smtClean="0">
                <a:ea typeface="ＭＳ Ｐゴシック"/>
                <a:cs typeface="ＭＳ Ｐゴシック"/>
              </a:rPr>
              <a:t> prevention efforts, despite this we still have very few proven interventions to address factors such as discrimination, poverty, gender inequity and social exclusion. Addressing these factors will be essential to turning the tide in HIV. </a:t>
            </a:r>
          </a:p>
          <a:p>
            <a:endParaRPr lang="en-GB" dirty="0" smtClean="0">
              <a:ea typeface="ＭＳ Ｐゴシック"/>
              <a:cs typeface="ＭＳ Ｐゴシック"/>
            </a:endParaRPr>
          </a:p>
        </p:txBody>
      </p:sp>
      <p:sp>
        <p:nvSpPr>
          <p:cNvPr id="3500035" name="Slide Number Placeholder 3"/>
          <p:cNvSpPr>
            <a:spLocks noGrp="1"/>
          </p:cNvSpPr>
          <p:nvPr>
            <p:ph type="sldNum" sz="quarter" idx="5"/>
          </p:nvPr>
        </p:nvSpPr>
        <p:spPr>
          <a:noFill/>
        </p:spPr>
        <p:txBody>
          <a:bodyPr/>
          <a:lstStyle/>
          <a:p>
            <a:fld id="{4AEA06CD-3F42-4A21-9877-6AE0FACF5DA3}" type="slidenum">
              <a:rPr lang="en-GB" smtClean="0">
                <a:solidFill>
                  <a:srgbClr val="000000"/>
                </a:solidFill>
                <a:latin typeface="Arial" charset="0"/>
              </a:rPr>
              <a:pPr/>
              <a:t>5</a:t>
            </a:fld>
            <a:endParaRPr lang="en-GB"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GB" b="1" dirty="0" smtClean="0"/>
              <a:t>The</a:t>
            </a:r>
            <a:r>
              <a:rPr lang="en-GB" b="1" baseline="0" dirty="0" smtClean="0"/>
              <a:t> research that we have today shows that AIDS-affected children experience severe risks.</a:t>
            </a:r>
          </a:p>
          <a:p>
            <a:pPr marL="171450" indent="-171450">
              <a:buFont typeface="Arial" pitchFamily="34" charset="0"/>
              <a:buChar char="•"/>
            </a:pPr>
            <a:endParaRPr lang="en-GB" b="1" baseline="0" dirty="0" smtClean="0"/>
          </a:p>
          <a:p>
            <a:pPr marL="171450" indent="-171450">
              <a:buFont typeface="Arial" pitchFamily="34" charset="0"/>
              <a:buChar char="•"/>
            </a:pPr>
            <a:r>
              <a:rPr lang="en-GB" b="1" baseline="0" dirty="0" smtClean="0"/>
              <a:t>In South Africa a girl who has healthy parents, enough to eat and is not abused has a 1 </a:t>
            </a:r>
            <a:r>
              <a:rPr lang="en-GB" b="1" baseline="0" dirty="0" err="1" smtClean="0"/>
              <a:t>percent</a:t>
            </a:r>
            <a:r>
              <a:rPr lang="en-GB" b="1" baseline="0" dirty="0" smtClean="0"/>
              <a:t> chance of having transactional sex.</a:t>
            </a:r>
          </a:p>
          <a:p>
            <a:pPr marL="171450" indent="-171450">
              <a:buFont typeface="Arial" pitchFamily="34" charset="0"/>
              <a:buChar char="•"/>
            </a:pPr>
            <a:endParaRPr lang="en-GB" b="1" baseline="0" dirty="0" smtClean="0"/>
          </a:p>
          <a:p>
            <a:pPr marL="171450" indent="-171450">
              <a:buFont typeface="Arial" pitchFamily="34" charset="0"/>
              <a:buChar char="•"/>
            </a:pPr>
            <a:r>
              <a:rPr lang="en-GB" b="1" baseline="0" dirty="0" smtClean="0"/>
              <a:t>If she has an AIDS-ill parent, is hungry and is abused, she has a 57 </a:t>
            </a:r>
            <a:r>
              <a:rPr lang="en-GB" b="1" baseline="0" dirty="0" err="1" smtClean="0"/>
              <a:t>percent</a:t>
            </a:r>
            <a:r>
              <a:rPr lang="en-GB" b="1" baseline="0" dirty="0" smtClean="0"/>
              <a:t> chance of having transactional sex. </a:t>
            </a:r>
          </a:p>
          <a:p>
            <a:pPr marL="171450" indent="-171450">
              <a:buFont typeface="Arial" pitchFamily="34" charset="0"/>
              <a:buChar char="•"/>
            </a:pPr>
            <a:endParaRPr lang="en-GB" b="1" baseline="0" dirty="0" smtClean="0"/>
          </a:p>
          <a:p>
            <a:pPr marL="171450" indent="-171450">
              <a:buFont typeface="Arial" pitchFamily="34" charset="0"/>
              <a:buChar char="•"/>
            </a:pPr>
            <a:r>
              <a:rPr lang="en-GB" b="1" baseline="0" dirty="0" smtClean="0"/>
              <a:t>If we ignore care and support for these children, they will become the next key population for HIV infection. </a:t>
            </a:r>
            <a:endParaRPr lang="en-GB" b="1" dirty="0"/>
          </a:p>
        </p:txBody>
      </p:sp>
      <p:sp>
        <p:nvSpPr>
          <p:cNvPr id="4" name="Slide Number Placeholder 3"/>
          <p:cNvSpPr>
            <a:spLocks noGrp="1"/>
          </p:cNvSpPr>
          <p:nvPr>
            <p:ph type="sldNum" sz="quarter" idx="10"/>
          </p:nvPr>
        </p:nvSpPr>
        <p:spPr/>
        <p:txBody>
          <a:bodyPr/>
          <a:lstStyle/>
          <a:p>
            <a:fld id="{C9B4ED92-3D5E-4618-9924-22FE54CE03D5}" type="slidenum">
              <a:rPr lang="en-GB" smtClean="0"/>
              <a:t>6</a:t>
            </a:fld>
            <a:endParaRPr lang="en-GB"/>
          </a:p>
        </p:txBody>
      </p:sp>
    </p:spTree>
    <p:extLst>
      <p:ext uri="{BB962C8B-B14F-4D97-AF65-F5344CB8AC3E}">
        <p14:creationId xmlns:p14="http://schemas.microsoft.com/office/powerpoint/2010/main" val="95316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Facteurs limitant : pauvreté, discrimination, exclusion sociale, inégalité de genre…</a:t>
            </a:r>
            <a:endParaRPr lang="fr-FR" dirty="0"/>
          </a:p>
        </p:txBody>
      </p:sp>
      <p:sp>
        <p:nvSpPr>
          <p:cNvPr id="4" name="Espace réservé du numéro de diapositive 3"/>
          <p:cNvSpPr>
            <a:spLocks noGrp="1"/>
          </p:cNvSpPr>
          <p:nvPr>
            <p:ph type="sldNum" sz="quarter" idx="10"/>
          </p:nvPr>
        </p:nvSpPr>
        <p:spPr/>
        <p:txBody>
          <a:bodyPr/>
          <a:lstStyle/>
          <a:p>
            <a:fld id="{A3932367-0EF8-E648-BB8C-FA1C6931003D}" type="slidenum">
              <a:rPr lang="fr-FR" smtClean="0"/>
              <a:t>7</a:t>
            </a:fld>
            <a:endParaRPr lang="fr-FR"/>
          </a:p>
        </p:txBody>
      </p:sp>
    </p:spTree>
    <p:extLst>
      <p:ext uri="{BB962C8B-B14F-4D97-AF65-F5344CB8AC3E}">
        <p14:creationId xmlns:p14="http://schemas.microsoft.com/office/powerpoint/2010/main" val="64991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685800" y="685800"/>
            <a:ext cx="5486400" cy="3429000"/>
          </a:xfrm>
          <a:ln/>
        </p:spPr>
      </p:sp>
      <p:sp>
        <p:nvSpPr>
          <p:cNvPr id="99330" name="Rectangle 3"/>
          <p:cNvSpPr>
            <a:spLocks noGrp="1" noChangeArrowheads="1"/>
          </p:cNvSpPr>
          <p:nvPr>
            <p:ph type="body" idx="1"/>
          </p:nvPr>
        </p:nvSpPr>
        <p:spPr>
          <a:noFill/>
          <a:ln/>
        </p:spPr>
        <p:txBody>
          <a:bodyPr/>
          <a:lstStyle/>
          <a:p>
            <a:endParaRPr lang="en-GB" dirty="0"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85800"/>
            <a:ext cx="5484812" cy="3429000"/>
          </a:xfrm>
        </p:spPr>
      </p:sp>
      <p:sp>
        <p:nvSpPr>
          <p:cNvPr id="3" name="Notes Placeholder 2"/>
          <p:cNvSpPr>
            <a:spLocks noGrp="1"/>
          </p:cNvSpPr>
          <p:nvPr>
            <p:ph type="body" idx="1"/>
          </p:nvPr>
        </p:nvSpPr>
        <p:spPr/>
        <p:txBody>
          <a:bodyPr/>
          <a:lstStyle/>
          <a:p>
            <a:r>
              <a:rPr lang="en-GB" dirty="0" smtClean="0"/>
              <a:t>Both countries have per-capita GDP around $13,000</a:t>
            </a:r>
          </a:p>
          <a:p>
            <a:r>
              <a:rPr lang="en-GB" dirty="0" smtClean="0"/>
              <a:t>Both countries spend about 0.4% of GDP on the AIDS programme</a:t>
            </a:r>
          </a:p>
          <a:p>
            <a:r>
              <a:rPr lang="en-GB" dirty="0" smtClean="0"/>
              <a:t>Both countries have prevalence levels at around 1%</a:t>
            </a:r>
          </a:p>
          <a:p>
            <a:endParaRPr lang="en-GB" dirty="0" smtClean="0"/>
          </a:p>
          <a:p>
            <a:r>
              <a:rPr lang="en-GB" dirty="0" smtClean="0"/>
              <a:t>Data could go back much further,</a:t>
            </a:r>
            <a:r>
              <a:rPr lang="en-GB" baseline="0" dirty="0" smtClean="0"/>
              <a:t> but t</a:t>
            </a:r>
            <a:r>
              <a:rPr lang="en-GB" dirty="0" smtClean="0"/>
              <a:t>his slide still needs data for 2010 and 2011,</a:t>
            </a:r>
            <a:r>
              <a:rPr lang="en-GB" baseline="0" dirty="0" smtClean="0"/>
              <a:t> which should be forthcoming…</a:t>
            </a:r>
            <a:endParaRPr lang="en-GB" dirty="0"/>
          </a:p>
        </p:txBody>
      </p:sp>
      <p:sp>
        <p:nvSpPr>
          <p:cNvPr id="4" name="Slide Number Placeholder 3"/>
          <p:cNvSpPr>
            <a:spLocks noGrp="1"/>
          </p:cNvSpPr>
          <p:nvPr>
            <p:ph type="sldNum" sz="quarter" idx="10"/>
          </p:nvPr>
        </p:nvSpPr>
        <p:spPr/>
        <p:txBody>
          <a:bodyPr/>
          <a:lstStyle/>
          <a:p>
            <a:fld id="{4D72F4EC-B469-41C9-A06E-9E64DFE6DDD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33176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687388" y="685800"/>
            <a:ext cx="5484812" cy="342900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Almost 90% of all people on treatment are using generic drugs.</a:t>
            </a:r>
            <a:endParaRPr lang="pt-BR" smtClean="0"/>
          </a:p>
        </p:txBody>
      </p:sp>
      <p:sp>
        <p:nvSpPr>
          <p:cNvPr id="56323" name="Slide Number Placeholder 3"/>
          <p:cNvSpPr>
            <a:spLocks noGrp="1"/>
          </p:cNvSpPr>
          <p:nvPr>
            <p:ph type="sldNum" sz="quarter" idx="5"/>
          </p:nvPr>
        </p:nvSpPr>
        <p:spPr/>
        <p:txBody>
          <a:bodyPr/>
          <a:lstStyle/>
          <a:p>
            <a:pPr>
              <a:defRPr/>
            </a:pPr>
            <a:fld id="{B466C5C4-0E93-4C2D-B5D2-45593EEB498D}" type="slidenum">
              <a:rPr lang="en-US" smtClean="0">
                <a:solidFill>
                  <a:prstClr val="black"/>
                </a:solidFill>
              </a:rPr>
              <a:pPr>
                <a:defRPr/>
              </a:pPr>
              <a:t>20</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smtClean="0">
              <a:ea typeface="MS PGothic" pitchFamily="34" charset="-128"/>
            </a:endParaRPr>
          </a:p>
          <a:p>
            <a:r>
              <a:rPr lang="en-US" sz="1200" b="1" kern="1200" dirty="0" smtClean="0">
                <a:solidFill>
                  <a:schemeClr val="tx1"/>
                </a:solidFill>
                <a:effectLst/>
                <a:latin typeface="+mn-lt"/>
                <a:ea typeface="+mn-ea"/>
                <a:cs typeface="+mn-cs"/>
              </a:rPr>
              <a:t>We know that policies are designed and enforced by Governments. There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is a correlation between the level of corruption in a country, and its ability to reach</a:t>
            </a:r>
            <a:r>
              <a:rPr lang="en-US" sz="1200" b="1" kern="1200" baseline="0" dirty="0" smtClean="0">
                <a:solidFill>
                  <a:schemeClr val="tx1"/>
                </a:solidFill>
                <a:effectLst/>
                <a:latin typeface="+mn-lt"/>
                <a:ea typeface="+mn-ea"/>
                <a:cs typeface="+mn-cs"/>
              </a:rPr>
              <a:t> target goals for HIV</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 instance, the graph above</a:t>
            </a:r>
            <a:r>
              <a:rPr lang="en-US" sz="1200" b="1" kern="1200" baseline="0" dirty="0" smtClean="0">
                <a:solidFill>
                  <a:schemeClr val="tx1"/>
                </a:solidFill>
                <a:effectLst/>
                <a:latin typeface="+mn-lt"/>
                <a:ea typeface="+mn-ea"/>
                <a:cs typeface="+mn-cs"/>
              </a:rPr>
              <a:t> shows </a:t>
            </a:r>
            <a:r>
              <a:rPr lang="en-US" sz="1200" b="1" kern="1200" dirty="0" smtClean="0">
                <a:solidFill>
                  <a:schemeClr val="tx1"/>
                </a:solidFill>
                <a:effectLst/>
                <a:latin typeface="+mn-lt"/>
                <a:ea typeface="+mn-ea"/>
                <a:cs typeface="+mn-cs"/>
              </a:rPr>
              <a:t>that those in countries with high levels of corruption have less access to ARVs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message is that as we lobby for the eradication of discriminatory laws ….we should also lobby for ZERO TOLERANCE OF CORRUPTION IN ALL COUNTRIES. </a:t>
            </a:r>
            <a:endParaRPr lang="en-US" sz="1200" kern="1200" dirty="0" smtClean="0">
              <a:solidFill>
                <a:schemeClr val="tx1"/>
              </a:solidFill>
              <a:effectLst/>
              <a:latin typeface="+mn-lt"/>
              <a:ea typeface="+mn-ea"/>
              <a:cs typeface="+mn-cs"/>
            </a:endParaRPr>
          </a:p>
          <a:p>
            <a:pPr>
              <a:spcBef>
                <a:spcPct val="0"/>
              </a:spcBef>
            </a:pPr>
            <a:endParaRPr lang="en-US" b="1" i="0" dirty="0" smtClean="0">
              <a:ea typeface="MS PGothic" pitchFamily="34" charset="-128"/>
            </a:endParaRPr>
          </a:p>
          <a:p>
            <a:pPr>
              <a:spcBef>
                <a:spcPct val="0"/>
              </a:spcBef>
            </a:pPr>
            <a:endParaRPr lang="en-US" dirty="0" smtClean="0"/>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fontAlgn="base">
              <a:spcBef>
                <a:spcPct val="0"/>
              </a:spcBef>
              <a:spcAft>
                <a:spcPct val="0"/>
              </a:spcAft>
            </a:pPr>
            <a:fld id="{B3D0BFA1-FA45-400F-8023-F968DD4E87BF}" type="slidenum">
              <a:rPr lang="en-US" sz="1200">
                <a:solidFill>
                  <a:prstClr val="black"/>
                </a:solidFill>
                <a:latin typeface="Calibri" pitchFamily="34" charset="0"/>
                <a:cs typeface="Arial" charset="0"/>
              </a:rPr>
              <a:pPr algn="r" defTabSz="914400" fontAlgn="base">
                <a:spcBef>
                  <a:spcPct val="0"/>
                </a:spcBef>
                <a:spcAft>
                  <a:spcPct val="0"/>
                </a:spcAft>
              </a:pPr>
              <a:t>22</a:t>
            </a:fld>
            <a:endParaRPr lang="en-US" sz="1200">
              <a:solidFill>
                <a:prstClr val="black"/>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w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76"/>
            <a:ext cx="7772400" cy="1225021"/>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31614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265984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86"/>
            <a:ext cx="2057400" cy="4876271"/>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28886"/>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342897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25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868DF38-F8D5-4F41-A15F-18BB9970E134}"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5"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6"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77C90B9-4A4A-40CF-B256-3CF1ADEF9629}"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20144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73FCFFBD-7379-43C1-8C3F-2CAEE65CB098}"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5"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6"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74E4C52-DF46-44D8-B78D-E7652916A694}"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139747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C188933-15F7-460F-AACB-F21AFBD8B0C8}"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6"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7"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34B7F658-E0E1-41FA-91A4-09F72010C74E}"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415455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D6178DD9-CF7F-4C6B-A761-BFF93C30C207}"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8"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9"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282B9EE-836A-4A9B-9192-08F43FBA10C0}"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294910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F269EDC-8F0F-42E6-A940-0C5966E37C59}"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4"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5"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FF00F38-ABA3-40FE-AD18-B7275DFAADFD}"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163050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464A59F-A729-49C5-BE55-F5B6446D02A5}"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3"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4"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DA33D877-A43C-4B15-AF59-003AEC16DABD}"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337204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68D2BE5E-EAAA-4D2F-9644-66F4CC5F07A4}"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6"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7"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2F4E3A98-3247-4489-B08A-78A43F6FB916}"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421587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BFD93-4AA5-A34C-ABDD-D0EC5DEBF571}" type="slidenum">
              <a:rPr lang="fr-FR" smtClean="0"/>
              <a:t>‹#›</a:t>
            </a:fld>
            <a:endParaRPr lang="fr-FR"/>
          </a:p>
        </p:txBody>
      </p:sp>
      <p:pic>
        <p:nvPicPr>
          <p:cNvPr id="7" name="Image 6" descr="ESTHERsimple.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69" y="205238"/>
            <a:ext cx="944535" cy="4698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61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3EE6FF3-E06D-4F4D-A2F1-9F8BAF446461}"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6"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7"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FC05137-EE3E-4957-B167-FDFFCFD60E9B}"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1916971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0"/>
            <a:ext cx="8229600" cy="37716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1848C6A-261F-4602-8361-CADD7FC71366}"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5"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6"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2AE6ABF0-4D38-481F-9894-5BB6FDC021D4}"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429399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6"/>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6"/>
            <a:ext cx="6019800" cy="487627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D45FCD1-1AD1-4F49-9E04-22854F5558AC}" type="datetime1">
              <a:rPr lang="en-US">
                <a:solidFill>
                  <a:prstClr val="black"/>
                </a:solidFill>
                <a:latin typeface="Arial" charset="0"/>
                <a:ea typeface="ＭＳ Ｐゴシック"/>
                <a:cs typeface="Arial" charset="0"/>
              </a:rPr>
              <a:pPr fontAlgn="base">
                <a:spcBef>
                  <a:spcPct val="0"/>
                </a:spcBef>
                <a:spcAft>
                  <a:spcPct val="0"/>
                </a:spcAft>
                <a:defRPr/>
              </a:pPr>
              <a:t>19/09/12</a:t>
            </a:fld>
            <a:endParaRPr lang="en-US">
              <a:solidFill>
                <a:prstClr val="black"/>
              </a:solidFill>
              <a:latin typeface="Arial" charset="0"/>
              <a:ea typeface="ＭＳ Ｐゴシック"/>
              <a:cs typeface="Arial" charset="0"/>
            </a:endParaRPr>
          </a:p>
        </p:txBody>
      </p:sp>
      <p:sp>
        <p:nvSpPr>
          <p:cNvPr id="5" name="Footer Placeholder 4"/>
          <p:cNvSpPr>
            <a:spLocks noGrp="1"/>
          </p:cNvSpPr>
          <p:nvPr>
            <p:ph type="ftr" sz="quarter" idx="11"/>
          </p:nvPr>
        </p:nvSpPr>
        <p:spPr>
          <a:xfrm>
            <a:off x="3124200" y="5296980"/>
            <a:ext cx="2895600" cy="304271"/>
          </a:xfrm>
          <a:prstGeom prst="rect">
            <a:avLst/>
          </a:prstGeom>
        </p:spPr>
        <p:txBody>
          <a:bodyPr/>
          <a:lstStyle>
            <a:lvl1pPr>
              <a:defRPr>
                <a:cs typeface="ＭＳ Ｐゴシック" charset="-128"/>
              </a:defRPr>
            </a:lvl1pPr>
          </a:lstStyle>
          <a:p>
            <a:pPr fontAlgn="base">
              <a:spcBef>
                <a:spcPct val="0"/>
              </a:spcBef>
              <a:spcAft>
                <a:spcPct val="0"/>
              </a:spcAft>
              <a:defRPr/>
            </a:pPr>
            <a:endParaRPr lang="en-US">
              <a:solidFill>
                <a:prstClr val="black"/>
              </a:solidFill>
              <a:latin typeface="Arial" charset="0"/>
              <a:ea typeface="ＭＳ Ｐゴシック"/>
            </a:endParaRPr>
          </a:p>
        </p:txBody>
      </p:sp>
      <p:sp>
        <p:nvSpPr>
          <p:cNvPr id="6" name="Slide Number Placeholder 5"/>
          <p:cNvSpPr>
            <a:spLocks noGrp="1"/>
          </p:cNvSpPr>
          <p:nvPr>
            <p:ph type="sldNum" sz="quarter" idx="12"/>
          </p:nvPr>
        </p:nvSpPr>
        <p:spPr>
          <a:xfrm>
            <a:off x="6553200" y="5296980"/>
            <a:ext cx="2133600" cy="304271"/>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3D6EB02D-8A6C-4E92-BE97-6F7B05C0C578}" type="slidenum">
              <a:rPr lang="en-US">
                <a:solidFill>
                  <a:prstClr val="black"/>
                </a:solidFill>
                <a:latin typeface="Arial" charset="0"/>
                <a:ea typeface="ＭＳ Ｐゴシック"/>
                <a:cs typeface="Arial" charset="0"/>
              </a:rPr>
              <a:pPr fontAlgn="base">
                <a:spcBef>
                  <a:spcPct val="0"/>
                </a:spcBef>
                <a:spcAft>
                  <a:spcPct val="0"/>
                </a:spcAft>
                <a:defRPr/>
              </a:pPr>
              <a:t>‹#›</a:t>
            </a:fld>
            <a:endParaRPr lang="en-US">
              <a:solidFill>
                <a:prstClr val="black"/>
              </a:solidFill>
              <a:latin typeface="Arial" charset="0"/>
              <a:ea typeface="ＭＳ Ｐゴシック"/>
              <a:cs typeface="Arial" charset="0"/>
            </a:endParaRPr>
          </a:p>
        </p:txBody>
      </p:sp>
    </p:spTree>
    <p:extLst>
      <p:ext uri="{BB962C8B-B14F-4D97-AF65-F5344CB8AC3E}">
        <p14:creationId xmlns:p14="http://schemas.microsoft.com/office/powerpoint/2010/main" val="402519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980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
        <p:nvSpPr>
          <p:cNvPr id="2" name="Rectangle 5"/>
          <p:cNvSpPr/>
          <p:nvPr userDrawn="1"/>
        </p:nvSpPr>
        <p:spPr>
          <a:xfrm>
            <a:off x="0" y="635003"/>
            <a:ext cx="9144000" cy="3836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a typeface="ＭＳ Ｐゴシック" pitchFamily="-107" charset="-128"/>
            </a:endParaRPr>
          </a:p>
        </p:txBody>
      </p:sp>
      <p:grpSp>
        <p:nvGrpSpPr>
          <p:cNvPr id="3" name="Group 10"/>
          <p:cNvGrpSpPr>
            <a:grpSpLocks/>
          </p:cNvGrpSpPr>
          <p:nvPr userDrawn="1"/>
        </p:nvGrpSpPr>
        <p:grpSpPr bwMode="auto">
          <a:xfrm>
            <a:off x="0" y="0"/>
            <a:ext cx="9144000" cy="1084792"/>
            <a:chOff x="0" y="0"/>
            <a:chExt cx="5760" cy="820"/>
          </a:xfrm>
        </p:grpSpPr>
        <p:sp>
          <p:nvSpPr>
            <p:cNvPr id="4" name="Rectangle 3"/>
            <p:cNvSpPr/>
            <p:nvPr/>
          </p:nvSpPr>
          <p:spPr>
            <a:xfrm>
              <a:off x="0" y="0"/>
              <a:ext cx="5760" cy="48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a typeface="ＭＳ Ｐゴシック" pitchFamily="-107" charset="-128"/>
              </a:endParaRPr>
            </a:p>
          </p:txBody>
        </p:sp>
        <p:sp>
          <p:nvSpPr>
            <p:cNvPr id="5" name="Rectangle 4"/>
            <p:cNvSpPr/>
            <p:nvPr/>
          </p:nvSpPr>
          <p:spPr>
            <a:xfrm>
              <a:off x="0" y="509"/>
              <a:ext cx="5760" cy="2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a typeface="ＭＳ Ｐゴシック" pitchFamily="-107" charset="-128"/>
              </a:endParaRPr>
            </a:p>
          </p:txBody>
        </p:sp>
        <p:pic>
          <p:nvPicPr>
            <p:cNvPr id="6" name="Picture 14" descr="laco depaids 20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 y="288"/>
              <a:ext cx="552"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1"/>
          <p:cNvSpPr/>
          <p:nvPr userDrawn="1"/>
        </p:nvSpPr>
        <p:spPr>
          <a:xfrm>
            <a:off x="0" y="5588000"/>
            <a:ext cx="9144000" cy="1270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a typeface="ＭＳ Ｐゴシック" pitchFamily="-107" charset="-128"/>
            </a:endParaRPr>
          </a:p>
        </p:txBody>
      </p:sp>
    </p:spTree>
    <p:extLst>
      <p:ext uri="{BB962C8B-B14F-4D97-AF65-F5344CB8AC3E}">
        <p14:creationId xmlns:p14="http://schemas.microsoft.com/office/powerpoint/2010/main" val="363905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5"/>
            <a:ext cx="7772400" cy="1225021"/>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4509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0151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353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3743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767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9"/>
            <a:ext cx="7772400" cy="1135063"/>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DBFD93-4AA5-A34C-ABDD-D0EC5DEBF571}" type="slidenum">
              <a:rPr lang="fr-FR" smtClean="0"/>
              <a:t>‹#›</a:t>
            </a:fld>
            <a:endParaRPr lang="fr-FR"/>
          </a:p>
        </p:txBody>
      </p:sp>
      <p:pic>
        <p:nvPicPr>
          <p:cNvPr id="7" name="Image 6" descr="ESTHERsimple.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68" y="205237"/>
            <a:ext cx="2487087" cy="12372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8987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3305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773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312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8116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7397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5"/>
            <a:ext cx="2057400" cy="487627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28885"/>
            <a:ext cx="6019800" cy="487627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067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0"/>
            <a:ext cx="7772400" cy="1225021"/>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6615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8305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251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734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69DBF2-4C1C-764B-BECF-73C3950BB661}" type="datetimeFigureOut">
              <a:rPr lang="fr-FR" smtClean="0"/>
              <a:t>19/09/12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565282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7709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20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5624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3505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0330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6970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0"/>
            <a:ext cx="2057400" cy="487627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28880"/>
            <a:ext cx="6019800" cy="487627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9104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7"/>
            <a:ext cx="7772400" cy="1225021"/>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50017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804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normAutofit/>
          </a:bodyPr>
          <a:lstStyle>
            <a:lvl1pPr algn="l">
              <a:defRPr sz="32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5876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69DBF2-4C1C-764B-BECF-73C3950BB661}" type="datetimeFigureOut">
              <a:rPr lang="fr-FR" smtClean="0"/>
              <a:t>19/09/12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3947867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33500"/>
            <a:ext cx="4038600" cy="377163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112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248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129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5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2010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998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943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573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7" descr="090916schetsPP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143001"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1298575" y="1333500"/>
            <a:ext cx="6728400" cy="41222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xfrm>
            <a:off x="6553200" y="5296971"/>
            <a:ext cx="2133600" cy="304271"/>
          </a:xfrm>
          <a:prstGeom prst="rect">
            <a:avLst/>
          </a:prstGeom>
        </p:spPr>
        <p:txBody>
          <a:bodyPr/>
          <a:lstStyle>
            <a:lvl1pPr>
              <a:defRPr/>
            </a:lvl1pPr>
          </a:lstStyle>
          <a:p>
            <a:pPr defTabSz="914400"/>
            <a:fld id="{D98FF5D4-E4B2-421E-9B24-5A07377AC9DD}" type="slidenum">
              <a:rPr lang="en-GB">
                <a:solidFill>
                  <a:prstClr val="black"/>
                </a:solidFill>
                <a:latin typeface="Calibri"/>
              </a:rPr>
              <a:pPr defTabSz="914400"/>
              <a:t>‹#›</a:t>
            </a:fld>
            <a:endParaRPr lang="en-GB">
              <a:solidFill>
                <a:prstClr val="black"/>
              </a:solidFill>
              <a:latin typeface="Calibri"/>
            </a:endParaRPr>
          </a:p>
        </p:txBody>
      </p:sp>
    </p:spTree>
    <p:extLst>
      <p:ext uri="{BB962C8B-B14F-4D97-AF65-F5344CB8AC3E}">
        <p14:creationId xmlns:p14="http://schemas.microsoft.com/office/powerpoint/2010/main" val="755143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esults">
    <p:spTree>
      <p:nvGrpSpPr>
        <p:cNvPr id="1" name=""/>
        <p:cNvGrpSpPr/>
        <p:nvPr/>
      </p:nvGrpSpPr>
      <p:grpSpPr>
        <a:xfrm>
          <a:off x="0" y="0"/>
          <a:ext cx="0" cy="0"/>
          <a:chOff x="0" y="0"/>
          <a:chExt cx="0" cy="0"/>
        </a:xfrm>
      </p:grpSpPr>
      <p:pic>
        <p:nvPicPr>
          <p:cNvPr id="2" name="Picture 3" descr="AIDS 2012 logo.png"/>
          <p:cNvPicPr>
            <a:picLocks noChangeAspect="1"/>
          </p:cNvPicPr>
          <p:nvPr userDrawn="1"/>
        </p:nvPicPr>
        <p:blipFill>
          <a:blip r:embed="rId2">
            <a:extLst>
              <a:ext uri="{28A0092B-C50C-407E-A947-70E740481C1C}">
                <a14:useLocalDpi xmlns:a14="http://schemas.microsoft.com/office/drawing/2010/main" val="0"/>
              </a:ext>
            </a:extLst>
          </a:blip>
          <a:srcRect r="62033" b="11398"/>
          <a:stretch>
            <a:fillRect/>
          </a:stretch>
        </p:blipFill>
        <p:spPr bwMode="auto">
          <a:xfrm>
            <a:off x="457211" y="5114396"/>
            <a:ext cx="893763" cy="52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1776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269DBF2-4C1C-764B-BECF-73C3950BB661}" type="datetimeFigureOut">
              <a:rPr lang="fr-FR" smtClean="0"/>
              <a:t>19/09/12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915480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31511"/>
            <a:ext cx="8229600" cy="949854"/>
          </a:xfrm>
        </p:spPr>
        <p:txBody>
          <a:bodyPr/>
          <a:lstStyle/>
          <a:p>
            <a:r>
              <a:rPr lang="ru-RU" smtClean="0"/>
              <a:t>Образец заголовка</a:t>
            </a:r>
            <a:endParaRPr lang="uk-UA"/>
          </a:p>
        </p:txBody>
      </p:sp>
      <p:sp>
        <p:nvSpPr>
          <p:cNvPr id="3" name="Содержимое 2"/>
          <p:cNvSpPr>
            <a:spLocks noGrp="1"/>
          </p:cNvSpPr>
          <p:nvPr>
            <p:ph sz="quarter" idx="1"/>
          </p:nvPr>
        </p:nvSpPr>
        <p:spPr>
          <a:xfrm>
            <a:off x="457200" y="1333500"/>
            <a:ext cx="4038600" cy="1824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48200" y="1333500"/>
            <a:ext cx="4038600" cy="1824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57200" y="3284802"/>
            <a:ext cx="4038600" cy="182430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Содержимое 5"/>
          <p:cNvSpPr>
            <a:spLocks noGrp="1"/>
          </p:cNvSpPr>
          <p:nvPr>
            <p:ph sz="quarter" idx="4"/>
          </p:nvPr>
        </p:nvSpPr>
        <p:spPr>
          <a:xfrm>
            <a:off x="4648200" y="3284802"/>
            <a:ext cx="4038600" cy="182430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xfrm>
            <a:off x="457200" y="5296971"/>
            <a:ext cx="2133600" cy="304271"/>
          </a:xfrm>
          <a:prstGeom prst="rect">
            <a:avLst/>
          </a:prstGeom>
        </p:spPr>
        <p:txBody>
          <a:bodyPr/>
          <a:lstStyle>
            <a:lvl1pPr>
              <a:defRPr>
                <a:latin typeface="Arial" pitchFamily="34" charset="0"/>
              </a:defRPr>
            </a:lvl1pPr>
          </a:lstStyle>
          <a:p>
            <a:pPr defTabSz="914400">
              <a:defRPr/>
            </a:pPr>
            <a:endParaRPr lang="ru-RU" altLang="en-US">
              <a:solidFill>
                <a:prstClr val="black"/>
              </a:solidFill>
            </a:endParaRPr>
          </a:p>
        </p:txBody>
      </p:sp>
      <p:sp>
        <p:nvSpPr>
          <p:cNvPr id="8" name="Rectangle 5"/>
          <p:cNvSpPr>
            <a:spLocks noGrp="1" noChangeArrowheads="1"/>
          </p:cNvSpPr>
          <p:nvPr>
            <p:ph type="ftr" sz="quarter" idx="11"/>
          </p:nvPr>
        </p:nvSpPr>
        <p:spPr>
          <a:xfrm>
            <a:off x="3124200" y="5296971"/>
            <a:ext cx="2895600" cy="304271"/>
          </a:xfrm>
          <a:prstGeom prst="rect">
            <a:avLst/>
          </a:prstGeom>
        </p:spPr>
        <p:txBody>
          <a:bodyPr/>
          <a:lstStyle>
            <a:lvl1pPr>
              <a:defRPr>
                <a:latin typeface="Arial" pitchFamily="34" charset="0"/>
              </a:defRPr>
            </a:lvl1pPr>
          </a:lstStyle>
          <a:p>
            <a:pPr defTabSz="914400">
              <a:defRPr/>
            </a:pPr>
            <a:endParaRPr lang="ru-RU" altLang="en-US">
              <a:solidFill>
                <a:prstClr val="black"/>
              </a:solidFill>
            </a:endParaRPr>
          </a:p>
        </p:txBody>
      </p:sp>
      <p:sp>
        <p:nvSpPr>
          <p:cNvPr id="9" name="Rectangle 6"/>
          <p:cNvSpPr>
            <a:spLocks noGrp="1" noChangeArrowheads="1"/>
          </p:cNvSpPr>
          <p:nvPr>
            <p:ph type="sldNum" sz="quarter" idx="12"/>
          </p:nvPr>
        </p:nvSpPr>
        <p:spPr>
          <a:xfrm>
            <a:off x="6553200" y="5296971"/>
            <a:ext cx="2133600" cy="304271"/>
          </a:xfrm>
          <a:prstGeom prst="rect">
            <a:avLst/>
          </a:prstGeom>
        </p:spPr>
        <p:txBody>
          <a:bodyPr/>
          <a:lstStyle>
            <a:lvl1pPr>
              <a:defRPr>
                <a:latin typeface="Arial" pitchFamily="34" charset="0"/>
              </a:defRPr>
            </a:lvl1pPr>
          </a:lstStyle>
          <a:p>
            <a:pPr defTabSz="914400">
              <a:defRPr/>
            </a:pPr>
            <a:fld id="{957E11D1-A645-411E-8B2D-A5FACE982B5A}" type="slidenum">
              <a:rPr lang="ru-RU" altLang="en-US">
                <a:solidFill>
                  <a:prstClr val="black"/>
                </a:solidFill>
              </a:rPr>
              <a:pPr defTabSz="914400">
                <a:defRPr/>
              </a:pPr>
              <a:t>‹#›</a:t>
            </a:fld>
            <a:endParaRPr lang="ru-RU" altLang="en-US">
              <a:solidFill>
                <a:prstClr val="black"/>
              </a:solidFill>
            </a:endParaRPr>
          </a:p>
        </p:txBody>
      </p:sp>
    </p:spTree>
    <p:extLst>
      <p:ext uri="{BB962C8B-B14F-4D97-AF65-F5344CB8AC3E}">
        <p14:creationId xmlns:p14="http://schemas.microsoft.com/office/powerpoint/2010/main" val="1061889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
        <p:nvSpPr>
          <p:cNvPr id="2" name="Rectangle 5"/>
          <p:cNvSpPr/>
          <p:nvPr userDrawn="1"/>
        </p:nvSpPr>
        <p:spPr>
          <a:xfrm>
            <a:off x="0" y="635003"/>
            <a:ext cx="9144000" cy="38365"/>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pt-BR">
              <a:solidFill>
                <a:srgbClr val="FFFFFF"/>
              </a:solidFill>
              <a:latin typeface="Calibri"/>
              <a:ea typeface="ＭＳ Ｐゴシック" pitchFamily="-107" charset="-128"/>
            </a:endParaRPr>
          </a:p>
        </p:txBody>
      </p:sp>
      <p:grpSp>
        <p:nvGrpSpPr>
          <p:cNvPr id="3" name="Group 10"/>
          <p:cNvGrpSpPr>
            <a:grpSpLocks/>
          </p:cNvGrpSpPr>
          <p:nvPr userDrawn="1"/>
        </p:nvGrpSpPr>
        <p:grpSpPr bwMode="auto">
          <a:xfrm>
            <a:off x="0" y="0"/>
            <a:ext cx="9144000" cy="1084792"/>
            <a:chOff x="0" y="0"/>
            <a:chExt cx="5760" cy="820"/>
          </a:xfrm>
        </p:grpSpPr>
        <p:sp>
          <p:nvSpPr>
            <p:cNvPr id="4" name="Rectangle 3"/>
            <p:cNvSpPr/>
            <p:nvPr/>
          </p:nvSpPr>
          <p:spPr>
            <a:xfrm>
              <a:off x="0" y="0"/>
              <a:ext cx="5760" cy="48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pt-BR">
                <a:solidFill>
                  <a:srgbClr val="FFFFFF"/>
                </a:solidFill>
                <a:latin typeface="Calibri"/>
                <a:ea typeface="ＭＳ Ｐゴシック" pitchFamily="-107" charset="-128"/>
              </a:endParaRPr>
            </a:p>
          </p:txBody>
        </p:sp>
        <p:sp>
          <p:nvSpPr>
            <p:cNvPr id="5" name="Rectangle 4"/>
            <p:cNvSpPr/>
            <p:nvPr/>
          </p:nvSpPr>
          <p:spPr>
            <a:xfrm>
              <a:off x="0" y="509"/>
              <a:ext cx="5760" cy="29"/>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pt-BR">
                <a:solidFill>
                  <a:srgbClr val="FFFFFF"/>
                </a:solidFill>
                <a:latin typeface="Calibri"/>
                <a:ea typeface="ＭＳ Ｐゴシック" pitchFamily="-107" charset="-128"/>
              </a:endParaRPr>
            </a:p>
          </p:txBody>
        </p:sp>
        <p:pic>
          <p:nvPicPr>
            <p:cNvPr id="6" name="Picture 14" descr="laco depaids 20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 y="288"/>
              <a:ext cx="552"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1"/>
          <p:cNvSpPr/>
          <p:nvPr userDrawn="1"/>
        </p:nvSpPr>
        <p:spPr>
          <a:xfrm>
            <a:off x="0" y="5588000"/>
            <a:ext cx="9144000" cy="1270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pt-BR">
              <a:solidFill>
                <a:srgbClr val="FFFFFF"/>
              </a:solidFill>
              <a:latin typeface="Calibri"/>
              <a:ea typeface="ＭＳ Ｐゴシック" pitchFamily="-107" charset="-128"/>
            </a:endParaRPr>
          </a:p>
        </p:txBody>
      </p:sp>
    </p:spTree>
    <p:extLst>
      <p:ext uri="{BB962C8B-B14F-4D97-AF65-F5344CB8AC3E}">
        <p14:creationId xmlns:p14="http://schemas.microsoft.com/office/powerpoint/2010/main" val="3622879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7249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709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normAutofit/>
          </a:bodyPr>
          <a:lstStyle>
            <a:lvl1pPr algn="l">
              <a:defRPr sz="32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98718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33500"/>
            <a:ext cx="4038600" cy="377163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261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521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0396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30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717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69DBF2-4C1C-764B-BECF-73C3950BB661}" type="datetimeFigureOut">
              <a:rPr lang="fr-FR" smtClean="0"/>
              <a:t>19/09/12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1992096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8432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2058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1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9" y="227543"/>
            <a:ext cx="3008313" cy="968375"/>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69DBF2-4C1C-764B-BECF-73C3950BB661}" type="datetimeFigureOut">
              <a:rPr lang="fr-FR" smtClean="0"/>
              <a:t>19/09/12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183364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69DBF2-4C1C-764B-BECF-73C3950BB661}" type="datetimeFigureOut">
              <a:rPr lang="fr-FR" smtClean="0"/>
              <a:t>19/09/12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BFD93-4AA5-A34C-ABDD-D0EC5DEBF571}" type="slidenum">
              <a:rPr lang="fr-FR" smtClean="0"/>
              <a:t>‹#›</a:t>
            </a:fld>
            <a:endParaRPr lang="fr-FR"/>
          </a:p>
        </p:txBody>
      </p:sp>
    </p:spTree>
    <p:extLst>
      <p:ext uri="{BB962C8B-B14F-4D97-AF65-F5344CB8AC3E}">
        <p14:creationId xmlns:p14="http://schemas.microsoft.com/office/powerpoint/2010/main" val="3714236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tif"/><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1.tif"/><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slideLayout" Target="../slideLayouts/slideLayout61.xml"/><Relationship Id="rId16" Type="http://schemas.openxmlformats.org/officeDocument/2006/relationships/theme" Target="../theme/theme5.xml"/><Relationship Id="rId17" Type="http://schemas.openxmlformats.org/officeDocument/2006/relationships/image" Target="../media/image4.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theme" Target="../theme/theme6.xml"/><Relationship Id="rId13" Type="http://schemas.openxmlformats.org/officeDocument/2006/relationships/image" Target="../media/image4.jpe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44470" y="228865"/>
            <a:ext cx="7542330" cy="952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8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269DBF2-4C1C-764B-BECF-73C3950BB661}" type="datetimeFigureOut">
              <a:rPr lang="fr-FR" smtClean="0"/>
              <a:t>19/09/12</a:t>
            </a:fld>
            <a:endParaRPr lang="fr-FR"/>
          </a:p>
        </p:txBody>
      </p:sp>
      <p:sp>
        <p:nvSpPr>
          <p:cNvPr id="5" name="Espace réservé du pied de page 4"/>
          <p:cNvSpPr>
            <a:spLocks noGrp="1"/>
          </p:cNvSpPr>
          <p:nvPr>
            <p:ph type="ftr" sz="quarter" idx="3"/>
          </p:nvPr>
        </p:nvSpPr>
        <p:spPr>
          <a:xfrm>
            <a:off x="3124200" y="529698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8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FDBFD93-4AA5-A34C-ABDD-D0EC5DEBF571}" type="slidenum">
              <a:rPr lang="fr-FR" smtClean="0"/>
              <a:t>‹#›</a:t>
            </a:fld>
            <a:endParaRPr lang="fr-FR"/>
          </a:p>
        </p:txBody>
      </p:sp>
      <p:pic>
        <p:nvPicPr>
          <p:cNvPr id="7" name="Image 6" descr="ESTHERsimple.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869" y="220917"/>
            <a:ext cx="911187" cy="453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739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58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9" r:id="rId1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1502" y="228865"/>
            <a:ext cx="7495297" cy="9525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529697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529697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29697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Image 6" descr="ESTHERsimple.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869" y="205238"/>
            <a:ext cx="911187" cy="453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93276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5824" y="228865"/>
            <a:ext cx="7510975" cy="9525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5296974"/>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6AC84D7-1EC3-934E-A7D5-104866359D8E}" type="datetimeFigureOut">
              <a:rPr lang="en-US" smtClean="0">
                <a:solidFill>
                  <a:prstClr val="black">
                    <a:tint val="75000"/>
                  </a:prstClr>
                </a:solidFill>
                <a:latin typeface="Calibri"/>
              </a:rPr>
              <a:pPr/>
              <a:t>19/09/12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5296974"/>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296974"/>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EC87FF8-852B-A747-8B50-923400430F5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Image 6" descr="ESTHERsimple.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869" y="205238"/>
            <a:ext cx="911187" cy="453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23220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93000">
              <a:schemeClr val="accent1">
                <a:lumMod val="23000"/>
                <a:lumOff val="77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descr="G:\__Conferences\AIDS2012\Communications\AIDS 2012 Logo and Style Guide\AIDS 2012 Logos\Master Logo (USE THIS LOGO)\Theme (USE THIS LOGO)\Other versions\AIDS2012mastTheme-color-name.jpg"/>
          <p:cNvPicPr>
            <a:picLocks noChangeAspect="1" noChangeArrowheads="1"/>
          </p:cNvPicPr>
          <p:nvPr userDrawn="1"/>
        </p:nvPicPr>
        <p:blipFill rotWithShape="1">
          <a:blip r:embed="rId17" cstate="print">
            <a:clrChange>
              <a:clrFrom>
                <a:srgbClr val="FFFFFE"/>
              </a:clrFrom>
              <a:clrTo>
                <a:srgbClr val="FFFFFE">
                  <a:alpha val="0"/>
                </a:srgbClr>
              </a:clrTo>
            </a:clrChange>
            <a:extLst>
              <a:ext uri="{28A0092B-C50C-407E-A947-70E740481C1C}">
                <a14:useLocalDpi xmlns:a14="http://schemas.microsoft.com/office/drawing/2010/main" val="0"/>
              </a:ext>
            </a:extLst>
          </a:blip>
          <a:srcRect l="10225" t="11184" r="7208" b="9079"/>
          <a:stretch/>
        </p:blipFill>
        <p:spPr bwMode="auto">
          <a:xfrm>
            <a:off x="76211" y="4953000"/>
            <a:ext cx="1140843"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7239023" y="5509264"/>
            <a:ext cx="1851789" cy="200055"/>
          </a:xfrm>
          <a:prstGeom prst="rect">
            <a:avLst/>
          </a:prstGeom>
          <a:noFill/>
        </p:spPr>
        <p:txBody>
          <a:bodyPr wrap="none" rtlCol="0">
            <a:spAutoFit/>
          </a:bodyPr>
          <a:lstStyle/>
          <a:p>
            <a:pPr defTabSz="914400"/>
            <a:r>
              <a:rPr lang="fr-CH" sz="700" b="1" dirty="0">
                <a:solidFill>
                  <a:srgbClr val="FF0000"/>
                </a:solidFill>
                <a:latin typeface="Arial" pitchFamily="34" charset="0"/>
                <a:cs typeface="Arial" pitchFamily="34" charset="0"/>
              </a:rPr>
              <a:t>Washington D.C., USA, 22-27 July 2012</a:t>
            </a:r>
            <a:endParaRPr lang="en-US" sz="700" b="1" dirty="0">
              <a:solidFill>
                <a:srgbClr val="FF0000"/>
              </a:solidFill>
              <a:latin typeface="Arial" pitchFamily="34" charset="0"/>
              <a:cs typeface="Arial" pitchFamily="34" charset="0"/>
            </a:endParaRPr>
          </a:p>
        </p:txBody>
      </p:sp>
      <p:sp>
        <p:nvSpPr>
          <p:cNvPr id="11" name="TextBox 10"/>
          <p:cNvSpPr txBox="1"/>
          <p:nvPr userDrawn="1"/>
        </p:nvSpPr>
        <p:spPr>
          <a:xfrm>
            <a:off x="4079182" y="5509264"/>
            <a:ext cx="966931" cy="200055"/>
          </a:xfrm>
          <a:prstGeom prst="rect">
            <a:avLst/>
          </a:prstGeom>
          <a:noFill/>
        </p:spPr>
        <p:txBody>
          <a:bodyPr wrap="none" rtlCol="0">
            <a:spAutoFit/>
          </a:bodyPr>
          <a:lstStyle/>
          <a:p>
            <a:pPr algn="ctr" defTabSz="914400"/>
            <a:r>
              <a:rPr lang="fr-CH" sz="700" b="1" dirty="0">
                <a:solidFill>
                  <a:srgbClr val="FF0000"/>
                </a:solidFill>
                <a:latin typeface="Arial" pitchFamily="34" charset="0"/>
                <a:cs typeface="Arial" pitchFamily="34" charset="0"/>
              </a:rPr>
              <a:t>www.aids2012.org</a:t>
            </a:r>
            <a:endParaRPr lang="en-US" sz="7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680169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93000">
              <a:schemeClr val="accent1">
                <a:lumMod val="23000"/>
                <a:lumOff val="77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988" name="Picture 2" descr="G:\__Conferences\AIDS2012\Communications\AIDS 2012 Logo and Style Guide\AIDS 2012 Logos\Master Logo (USE THIS LOGO)\Theme (USE THIS LOGO)\Other versions\AIDS2012mastTheme-color-name.jpg"/>
          <p:cNvPicPr>
            <a:picLocks noChangeAspect="1" noChangeArrowheads="1"/>
          </p:cNvPicPr>
          <p:nvPr userDrawn="1"/>
        </p:nvPicPr>
        <p:blipFill>
          <a:blip r:embed="rId13">
            <a:clrChange>
              <a:clrFrom>
                <a:srgbClr val="FFFFFE"/>
              </a:clrFrom>
              <a:clrTo>
                <a:srgbClr val="FFFFFE">
                  <a:alpha val="0"/>
                </a:srgbClr>
              </a:clrTo>
            </a:clrChange>
          </a:blip>
          <a:srcRect l="10225" t="11185" r="7208" b="9079"/>
          <a:stretch>
            <a:fillRect/>
          </a:stretch>
        </p:blipFill>
        <p:spPr bwMode="auto">
          <a:xfrm>
            <a:off x="76201" y="4953000"/>
            <a:ext cx="1141413" cy="762000"/>
          </a:xfrm>
          <a:prstGeom prst="rect">
            <a:avLst/>
          </a:prstGeom>
          <a:noFill/>
          <a:ln w="9525">
            <a:noFill/>
            <a:miter lim="800000"/>
            <a:headEnd/>
            <a:tailEnd/>
          </a:ln>
        </p:spPr>
      </p:pic>
      <p:sp>
        <p:nvSpPr>
          <p:cNvPr id="10" name="TextBox 9"/>
          <p:cNvSpPr txBox="1"/>
          <p:nvPr userDrawn="1"/>
        </p:nvSpPr>
        <p:spPr>
          <a:xfrm>
            <a:off x="7239001" y="5508625"/>
            <a:ext cx="1851789" cy="200055"/>
          </a:xfrm>
          <a:prstGeom prst="rect">
            <a:avLst/>
          </a:prstGeom>
          <a:noFill/>
        </p:spPr>
        <p:txBody>
          <a:bodyPr wrap="none">
            <a:spAutoFit/>
          </a:bodyPr>
          <a:lstStyle/>
          <a:p>
            <a:pPr defTabSz="914400">
              <a:defRPr/>
            </a:pPr>
            <a:r>
              <a:rPr lang="fr-CH" sz="700" b="1" dirty="0">
                <a:solidFill>
                  <a:srgbClr val="FF0000"/>
                </a:solidFill>
                <a:latin typeface="Arial" pitchFamily="34" charset="0"/>
                <a:cs typeface="Arial" pitchFamily="34" charset="0"/>
              </a:rPr>
              <a:t>Washington D.C., USA, 22-27 July 2012</a:t>
            </a:r>
            <a:endParaRPr lang="en-US" sz="700" b="1" dirty="0">
              <a:solidFill>
                <a:srgbClr val="FF0000"/>
              </a:solidFill>
              <a:latin typeface="Arial" pitchFamily="34" charset="0"/>
              <a:cs typeface="Arial" pitchFamily="34" charset="0"/>
            </a:endParaRPr>
          </a:p>
        </p:txBody>
      </p:sp>
      <p:sp>
        <p:nvSpPr>
          <p:cNvPr id="11" name="TextBox 10"/>
          <p:cNvSpPr txBox="1"/>
          <p:nvPr userDrawn="1"/>
        </p:nvSpPr>
        <p:spPr>
          <a:xfrm>
            <a:off x="4079803" y="5508625"/>
            <a:ext cx="966931" cy="200055"/>
          </a:xfrm>
          <a:prstGeom prst="rect">
            <a:avLst/>
          </a:prstGeom>
          <a:noFill/>
        </p:spPr>
        <p:txBody>
          <a:bodyPr wrap="none">
            <a:spAutoFit/>
          </a:bodyPr>
          <a:lstStyle/>
          <a:p>
            <a:pPr algn="ctr" defTabSz="914400">
              <a:defRPr/>
            </a:pPr>
            <a:r>
              <a:rPr lang="fr-CH" sz="700" b="1" dirty="0">
                <a:solidFill>
                  <a:srgbClr val="FF0000"/>
                </a:solidFill>
                <a:latin typeface="Arial" pitchFamily="34" charset="0"/>
                <a:cs typeface="Arial" pitchFamily="34" charset="0"/>
              </a:rPr>
              <a:t>www.aids2012.org</a:t>
            </a:r>
            <a:endParaRPr lang="en-US" sz="7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897829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fontAlgn="base">
        <a:spcBef>
          <a:spcPct val="0"/>
        </a:spcBef>
        <a:spcAft>
          <a:spcPct val="0"/>
        </a:spcAft>
        <a:defRPr sz="3600" kern="1200">
          <a:solidFill>
            <a:schemeClr val="tx1"/>
          </a:solidFill>
          <a:latin typeface="Arial Black" pitchFamily="34" charset="0"/>
          <a:ea typeface="+mj-ea"/>
          <a:cs typeface="+mj-cs"/>
        </a:defRPr>
      </a:lvl1pPr>
      <a:lvl2pPr algn="ctr" rtl="0" fontAlgn="base">
        <a:spcBef>
          <a:spcPct val="0"/>
        </a:spcBef>
        <a:spcAft>
          <a:spcPct val="0"/>
        </a:spcAft>
        <a:defRPr sz="3600">
          <a:solidFill>
            <a:schemeClr val="tx1"/>
          </a:solidFill>
          <a:latin typeface="Arial Black" pitchFamily="34" charset="0"/>
        </a:defRPr>
      </a:lvl2pPr>
      <a:lvl3pPr algn="ctr" rtl="0" fontAlgn="base">
        <a:spcBef>
          <a:spcPct val="0"/>
        </a:spcBef>
        <a:spcAft>
          <a:spcPct val="0"/>
        </a:spcAft>
        <a:defRPr sz="3600">
          <a:solidFill>
            <a:schemeClr val="tx1"/>
          </a:solidFill>
          <a:latin typeface="Arial Black" pitchFamily="34" charset="0"/>
        </a:defRPr>
      </a:lvl3pPr>
      <a:lvl4pPr algn="ctr" rtl="0" fontAlgn="base">
        <a:spcBef>
          <a:spcPct val="0"/>
        </a:spcBef>
        <a:spcAft>
          <a:spcPct val="0"/>
        </a:spcAft>
        <a:defRPr sz="3600">
          <a:solidFill>
            <a:schemeClr val="tx1"/>
          </a:solidFill>
          <a:latin typeface="Arial Black" pitchFamily="34" charset="0"/>
        </a:defRPr>
      </a:lvl4pPr>
      <a:lvl5pPr algn="ctr" rtl="0" fontAlgn="base">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3600">
          <a:solidFill>
            <a:schemeClr val="tx1"/>
          </a:solidFill>
          <a:latin typeface="Arial Black" pitchFamily="34" charset="0"/>
        </a:defRPr>
      </a:lvl6pPr>
      <a:lvl7pPr marL="914400" algn="ctr" rtl="0" fontAlgn="base">
        <a:spcBef>
          <a:spcPct val="0"/>
        </a:spcBef>
        <a:spcAft>
          <a:spcPct val="0"/>
        </a:spcAft>
        <a:defRPr sz="3600">
          <a:solidFill>
            <a:schemeClr val="tx1"/>
          </a:solidFill>
          <a:latin typeface="Arial Black" pitchFamily="34" charset="0"/>
        </a:defRPr>
      </a:lvl7pPr>
      <a:lvl8pPr marL="1371600" algn="ctr" rtl="0" fontAlgn="base">
        <a:spcBef>
          <a:spcPct val="0"/>
        </a:spcBef>
        <a:spcAft>
          <a:spcPct val="0"/>
        </a:spcAft>
        <a:defRPr sz="3600">
          <a:solidFill>
            <a:schemeClr val="tx1"/>
          </a:solidFill>
          <a:latin typeface="Arial Black" pitchFamily="34" charset="0"/>
        </a:defRPr>
      </a:lvl8pPr>
      <a:lvl9pPr marL="1828800" algn="ctr" rtl="0" fontAlgn="base">
        <a:spcBef>
          <a:spcPct val="0"/>
        </a:spcBef>
        <a:spcAft>
          <a:spcPct val="0"/>
        </a:spcAft>
        <a:defRPr sz="3600">
          <a:solidFill>
            <a:schemeClr val="tx1"/>
          </a:solidFill>
          <a:latin typeface="Arial Black" pitchFamily="34" charset="0"/>
        </a:defRPr>
      </a:lvl9pPr>
    </p:titleStyle>
    <p:bodyStyle>
      <a:lvl1pPr marL="342900" indent="-342900" algn="l" rtl="0" fontAlgn="base">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6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chart" Target="../charts/chart3.xml"/><Relationship Id="rId1" Type="http://schemas.openxmlformats.org/officeDocument/2006/relationships/tags" Target="../tags/tag1.xml"/><Relationship Id="rId2"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4.xml"/><Relationship Id="rId1" Type="http://schemas.openxmlformats.org/officeDocument/2006/relationships/themeOverride" Target="../theme/themeOverride2.xml"/><Relationship Id="rId2"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Feuille_Microsoft_Excel_97_-_20041.xls"/><Relationship Id="rId5"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package" Target="../embeddings/Document_Microsoft_Word2.docx"/><Relationship Id="rId6"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 Id="rId11" Type="http://schemas.openxmlformats.org/officeDocument/2006/relationships/image" Target="../media/image17.jpeg"/><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Les « grandes questions » de la conférence de Washington</a:t>
            </a:r>
            <a:br>
              <a:rPr lang="fr-FR" dirty="0" smtClean="0"/>
            </a:br>
            <a:r>
              <a:rPr lang="fr-FR" dirty="0" smtClean="0"/>
              <a:t>« AIDS 2012 »</a:t>
            </a:r>
            <a:endParaRPr lang="fr-FR" dirty="0"/>
          </a:p>
        </p:txBody>
      </p:sp>
      <p:sp>
        <p:nvSpPr>
          <p:cNvPr id="3" name="Sous-titre 2"/>
          <p:cNvSpPr>
            <a:spLocks noGrp="1"/>
          </p:cNvSpPr>
          <p:nvPr>
            <p:ph type="subTitle" idx="1"/>
          </p:nvPr>
        </p:nvSpPr>
        <p:spPr>
          <a:xfrm>
            <a:off x="1205464" y="3292593"/>
            <a:ext cx="6400800" cy="502730"/>
          </a:xfrm>
        </p:spPr>
        <p:txBody>
          <a:bodyPr>
            <a:normAutofit fontScale="92500" lnSpcReduction="20000"/>
          </a:bodyPr>
          <a:lstStyle/>
          <a:p>
            <a:r>
              <a:rPr lang="fr-FR" dirty="0" smtClean="0"/>
              <a:t>- Renverser le courant</a:t>
            </a:r>
            <a:r>
              <a:rPr lang="fr-FR" dirty="0"/>
              <a:t> </a:t>
            </a:r>
            <a:r>
              <a:rPr lang="fr-FR" dirty="0" smtClean="0"/>
              <a:t>- </a:t>
            </a:r>
            <a:endParaRPr lang="fr-FR" dirty="0"/>
          </a:p>
        </p:txBody>
      </p:sp>
      <p:sp>
        <p:nvSpPr>
          <p:cNvPr id="4" name="ZoneTexte 3"/>
          <p:cNvSpPr txBox="1"/>
          <p:nvPr/>
        </p:nvSpPr>
        <p:spPr>
          <a:xfrm>
            <a:off x="105869" y="5391166"/>
            <a:ext cx="7500395" cy="307777"/>
          </a:xfrm>
          <a:prstGeom prst="rect">
            <a:avLst/>
          </a:prstGeom>
          <a:noFill/>
        </p:spPr>
        <p:txBody>
          <a:bodyPr wrap="square" rtlCol="0">
            <a:spAutoFit/>
          </a:bodyPr>
          <a:lstStyle/>
          <a:p>
            <a:r>
              <a:rPr lang="fr-FR" sz="1400" i="1" dirty="0" smtClean="0"/>
              <a:t>Dr Cédric Arvieux – CHU de Rennes / Partenariat ESTHER-Burundi</a:t>
            </a:r>
            <a:endParaRPr lang="fr-FR" sz="1400" i="1" dirty="0"/>
          </a:p>
        </p:txBody>
      </p:sp>
      <p:pic>
        <p:nvPicPr>
          <p:cNvPr id="5" name="Image 4" descr="Logo CHU Rennes H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79" y="205238"/>
            <a:ext cx="1094642" cy="1346984"/>
          </a:xfrm>
          <a:prstGeom prst="rect">
            <a:avLst/>
          </a:prstGeom>
          <a:ln>
            <a:noFill/>
          </a:ln>
          <a:effectLst>
            <a:outerShdw blurRad="190500" algn="tl" rotWithShape="0">
              <a:srgbClr val="000000">
                <a:alpha val="70000"/>
              </a:srgbClr>
            </a:outerShdw>
          </a:effectLst>
        </p:spPr>
      </p:pic>
      <p:pic>
        <p:nvPicPr>
          <p:cNvPr id="6" name="Image 5" descr="ESTHERsimple.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9" y="205238"/>
            <a:ext cx="1801368" cy="896112"/>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4"/>
          <a:stretch>
            <a:fillRect/>
          </a:stretch>
        </p:blipFill>
        <p:spPr>
          <a:xfrm>
            <a:off x="1382230" y="4014830"/>
            <a:ext cx="6224034" cy="964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235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74752"/>
            <a:ext cx="9144000" cy="841261"/>
          </a:xfrm>
        </p:spPr>
        <p:txBody>
          <a:bodyPr>
            <a:normAutofit/>
          </a:bodyPr>
          <a:lstStyle/>
          <a:p>
            <a:r>
              <a:rPr lang="en-US" sz="2800" b="1" dirty="0" err="1" smtClean="0">
                <a:solidFill>
                  <a:schemeClr val="bg1"/>
                </a:solidFill>
                <a:latin typeface="Arial Black"/>
                <a:ea typeface="ＭＳ Ｐゴシック" pitchFamily="34" charset="-128"/>
                <a:cs typeface="Arial Black"/>
              </a:rPr>
              <a:t>Cohorte</a:t>
            </a:r>
            <a:r>
              <a:rPr lang="en-US" sz="2800" b="1" dirty="0" smtClean="0">
                <a:solidFill>
                  <a:schemeClr val="bg1"/>
                </a:solidFill>
                <a:latin typeface="Arial Black"/>
                <a:ea typeface="ＭＳ Ｐゴシック" pitchFamily="34" charset="-128"/>
                <a:cs typeface="Arial Black"/>
              </a:rPr>
              <a:t> </a:t>
            </a:r>
            <a:r>
              <a:rPr lang="en-US" sz="2800" b="1" dirty="0" err="1" smtClean="0">
                <a:solidFill>
                  <a:schemeClr val="bg1"/>
                </a:solidFill>
                <a:latin typeface="Arial Black"/>
                <a:ea typeface="ＭＳ Ｐゴシック" pitchFamily="34" charset="-128"/>
                <a:cs typeface="Arial Black"/>
              </a:rPr>
              <a:t>IeDEA</a:t>
            </a:r>
            <a:r>
              <a:rPr lang="en-US" sz="2800" b="1" dirty="0" smtClean="0">
                <a:solidFill>
                  <a:schemeClr val="bg1"/>
                </a:solidFill>
                <a:latin typeface="Arial Black"/>
                <a:ea typeface="ＭＳ Ｐゴシック" pitchFamily="34" charset="-128"/>
                <a:cs typeface="Arial Black"/>
              </a:rPr>
              <a:t> : cascade de </a:t>
            </a:r>
            <a:r>
              <a:rPr lang="en-US" sz="2800" b="1" dirty="0" err="1" smtClean="0">
                <a:solidFill>
                  <a:schemeClr val="bg1"/>
                </a:solidFill>
                <a:latin typeface="Arial Black"/>
                <a:ea typeface="ＭＳ Ｐゴシック" pitchFamily="34" charset="-128"/>
                <a:cs typeface="Arial Black"/>
              </a:rPr>
              <a:t>prise</a:t>
            </a:r>
            <a:r>
              <a:rPr lang="en-US" sz="2800" b="1" dirty="0" smtClean="0">
                <a:solidFill>
                  <a:schemeClr val="bg1"/>
                </a:solidFill>
                <a:latin typeface="Arial Black"/>
                <a:ea typeface="ＭＳ Ｐゴシック" pitchFamily="34" charset="-128"/>
                <a:cs typeface="Arial Black"/>
              </a:rPr>
              <a:t> en charge</a:t>
            </a:r>
          </a:p>
        </p:txBody>
      </p:sp>
      <p:graphicFrame>
        <p:nvGraphicFramePr>
          <p:cNvPr id="2" name="Chart 2"/>
          <p:cNvGraphicFramePr>
            <a:graphicFrameLocks/>
          </p:cNvGraphicFramePr>
          <p:nvPr>
            <p:extLst>
              <p:ext uri="{D42A27DB-BD31-4B8C-83A1-F6EECF244321}">
                <p14:modId xmlns:p14="http://schemas.microsoft.com/office/powerpoint/2010/main" val="3851334587"/>
              </p:ext>
            </p:extLst>
          </p:nvPr>
        </p:nvGraphicFramePr>
        <p:xfrm>
          <a:off x="27" y="1059383"/>
          <a:ext cx="8893967" cy="4270375"/>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TextBox 5"/>
          <p:cNvSpPr txBox="1">
            <a:spLocks noChangeArrowheads="1"/>
          </p:cNvSpPr>
          <p:nvPr/>
        </p:nvSpPr>
        <p:spPr bwMode="auto">
          <a:xfrm flipH="1" flipV="1">
            <a:off x="84163" y="1055701"/>
            <a:ext cx="83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402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402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402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4025"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r>
              <a:rPr lang="en-US" sz="2400" dirty="0">
                <a:solidFill>
                  <a:srgbClr val="000000"/>
                </a:solidFill>
              </a:rPr>
              <a:t>%</a:t>
            </a:r>
          </a:p>
        </p:txBody>
      </p:sp>
      <p:sp>
        <p:nvSpPr>
          <p:cNvPr id="8" name="TextBox 1"/>
          <p:cNvSpPr txBox="1"/>
          <p:nvPr/>
        </p:nvSpPr>
        <p:spPr>
          <a:xfrm>
            <a:off x="1219200" y="5165399"/>
            <a:ext cx="7924800" cy="3685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400" b="1" dirty="0" err="1" smtClean="0">
                <a:solidFill>
                  <a:srgbClr val="000000"/>
                </a:solidFill>
                <a:latin typeface="Calibri"/>
              </a:rPr>
              <a:t>Mugglin</a:t>
            </a:r>
            <a:r>
              <a:rPr lang="en-US" sz="1400" b="1" dirty="0" smtClean="0">
                <a:solidFill>
                  <a:srgbClr val="000000"/>
                </a:solidFill>
                <a:latin typeface="Calibri"/>
              </a:rPr>
              <a:t> C &amp;</a:t>
            </a:r>
            <a:r>
              <a:rPr lang="en-US" sz="1400" b="1" i="1" dirty="0" smtClean="0">
                <a:solidFill>
                  <a:srgbClr val="000000"/>
                </a:solidFill>
                <a:latin typeface="Calibri"/>
              </a:rPr>
              <a:t> </a:t>
            </a:r>
            <a:r>
              <a:rPr lang="en-US" sz="1400" b="1" i="1" dirty="0" err="1" smtClean="0">
                <a:solidFill>
                  <a:srgbClr val="000000"/>
                </a:solidFill>
                <a:latin typeface="Calibri"/>
              </a:rPr>
              <a:t>IeDEA</a:t>
            </a:r>
            <a:r>
              <a:rPr lang="en-US" sz="1400" b="1" i="1" dirty="0" smtClean="0">
                <a:solidFill>
                  <a:srgbClr val="000000"/>
                </a:solidFill>
                <a:latin typeface="Calibri"/>
              </a:rPr>
              <a:t> (in </a:t>
            </a:r>
            <a:r>
              <a:rPr lang="en-US" sz="1400" b="1" i="1" dirty="0">
                <a:solidFill>
                  <a:srgbClr val="000000"/>
                </a:solidFill>
                <a:latin typeface="Calibri"/>
              </a:rPr>
              <a:t>press</a:t>
            </a:r>
            <a:r>
              <a:rPr lang="en-US" sz="1400" b="1" i="1" dirty="0" smtClean="0">
                <a:solidFill>
                  <a:srgbClr val="000000"/>
                </a:solidFill>
                <a:latin typeface="Calibri"/>
              </a:rPr>
              <a:t>), c/o </a:t>
            </a:r>
            <a:r>
              <a:rPr lang="en-US" sz="1400" b="1" i="1" dirty="0" err="1" smtClean="0">
                <a:solidFill>
                  <a:srgbClr val="000000"/>
                </a:solidFill>
                <a:latin typeface="Calibri"/>
              </a:rPr>
              <a:t>Hirnschall</a:t>
            </a:r>
            <a:r>
              <a:rPr lang="en-US" sz="1400" b="1" i="1" dirty="0" smtClean="0">
                <a:solidFill>
                  <a:srgbClr val="000000"/>
                </a:solidFill>
                <a:latin typeface="Calibri"/>
              </a:rPr>
              <a:t>, Thursday plenary</a:t>
            </a:r>
            <a:endParaRPr lang="en-US" sz="1400" b="1" dirty="0">
              <a:solidFill>
                <a:srgbClr val="000000"/>
              </a:solidFill>
              <a:latin typeface="Calibri"/>
            </a:endParaRPr>
          </a:p>
        </p:txBody>
      </p:sp>
      <p:cxnSp>
        <p:nvCxnSpPr>
          <p:cNvPr id="10" name="Straight Connector 9"/>
          <p:cNvCxnSpPr/>
          <p:nvPr/>
        </p:nvCxnSpPr>
        <p:spPr>
          <a:xfrm>
            <a:off x="303225" y="965734"/>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153025" y="1440408"/>
            <a:ext cx="2664984" cy="400110"/>
          </a:xfrm>
          <a:prstGeom prst="rect">
            <a:avLst/>
          </a:prstGeom>
          <a:noFill/>
        </p:spPr>
        <p:txBody>
          <a:bodyPr wrap="square" rtlCol="0">
            <a:spAutoFit/>
          </a:bodyPr>
          <a:lstStyle/>
          <a:p>
            <a:pPr defTabSz="914400"/>
            <a:r>
              <a:rPr lang="en-US" sz="2000" dirty="0">
                <a:solidFill>
                  <a:srgbClr val="000000"/>
                </a:solidFill>
                <a:latin typeface="Calibri"/>
              </a:rPr>
              <a:t>N = 58,779 persons</a:t>
            </a:r>
          </a:p>
        </p:txBody>
      </p:sp>
    </p:spTree>
    <p:extLst>
      <p:ext uri="{BB962C8B-B14F-4D97-AF65-F5344CB8AC3E}">
        <p14:creationId xmlns:p14="http://schemas.microsoft.com/office/powerpoint/2010/main" val="42074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Quand débuter ?</a:t>
            </a:r>
            <a:endParaRPr lang="fr-FR" dirty="0"/>
          </a:p>
        </p:txBody>
      </p:sp>
      <p:sp>
        <p:nvSpPr>
          <p:cNvPr id="3" name="Espace réservé du contenu 2"/>
          <p:cNvSpPr>
            <a:spLocks noGrp="1"/>
          </p:cNvSpPr>
          <p:nvPr>
            <p:ph idx="1"/>
          </p:nvPr>
        </p:nvSpPr>
        <p:spPr/>
        <p:txBody>
          <a:bodyPr/>
          <a:lstStyle/>
          <a:p>
            <a:r>
              <a:rPr lang="fr-FR" dirty="0" smtClean="0"/>
              <a:t>&lt; 500 ou &lt; 350mm</a:t>
            </a:r>
            <a:r>
              <a:rPr lang="fr-FR" baseline="30000" dirty="0" smtClean="0"/>
              <a:t>3</a:t>
            </a:r>
            <a:r>
              <a:rPr lang="fr-FR" dirty="0" smtClean="0"/>
              <a:t>? (essai HPTN 052)</a:t>
            </a:r>
          </a:p>
          <a:p>
            <a:r>
              <a:rPr lang="fr-FR" dirty="0" smtClean="0"/>
              <a:t>Dès la 1</a:t>
            </a:r>
            <a:r>
              <a:rPr lang="fr-FR" baseline="30000" dirty="0" smtClean="0"/>
              <a:t>ère</a:t>
            </a:r>
            <a:r>
              <a:rPr lang="fr-FR" dirty="0" smtClean="0"/>
              <a:t> Grossesse ?</a:t>
            </a:r>
          </a:p>
          <a:p>
            <a:r>
              <a:rPr lang="fr-FR" dirty="0" smtClean="0"/>
              <a:t>Pour tous les couples </a:t>
            </a:r>
            <a:r>
              <a:rPr lang="fr-FR" dirty="0" err="1" smtClean="0"/>
              <a:t>sérodifférents</a:t>
            </a:r>
            <a:r>
              <a:rPr lang="fr-FR" dirty="0" smtClean="0"/>
              <a:t> </a:t>
            </a:r>
          </a:p>
          <a:p>
            <a:endParaRPr lang="fr-FR" dirty="0"/>
          </a:p>
          <a:p>
            <a:endParaRPr lang="fr-FR" dirty="0"/>
          </a:p>
        </p:txBody>
      </p:sp>
      <p:sp>
        <p:nvSpPr>
          <p:cNvPr id="4" name="Flèche droite rayée 3"/>
          <p:cNvSpPr/>
          <p:nvPr/>
        </p:nvSpPr>
        <p:spPr>
          <a:xfrm>
            <a:off x="457200" y="4113867"/>
            <a:ext cx="2539783" cy="94074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3402054" y="4308237"/>
            <a:ext cx="5522458" cy="584776"/>
          </a:xfrm>
          <a:prstGeom prst="rect">
            <a:avLst/>
          </a:prstGeom>
          <a:noFill/>
        </p:spPr>
        <p:txBody>
          <a:bodyPr wrap="square" rtlCol="0">
            <a:spAutoFit/>
          </a:bodyPr>
          <a:lstStyle/>
          <a:p>
            <a:r>
              <a:rPr lang="fr-FR" sz="3200" dirty="0"/>
              <a:t>Majoration +++ des </a:t>
            </a:r>
            <a:r>
              <a:rPr lang="fr-FR" sz="3200" dirty="0" smtClean="0"/>
              <a:t>indications</a:t>
            </a:r>
            <a:endParaRPr lang="fr-FR" sz="3200" dirty="0"/>
          </a:p>
        </p:txBody>
      </p:sp>
    </p:spTree>
    <p:extLst>
      <p:ext uri="{BB962C8B-B14F-4D97-AF65-F5344CB8AC3E}">
        <p14:creationId xmlns:p14="http://schemas.microsoft.com/office/powerpoint/2010/main" val="262971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Avec quoi débuter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Un comprimé ?</a:t>
            </a:r>
          </a:p>
          <a:p>
            <a:pPr lvl="1"/>
            <a:r>
              <a:rPr lang="fr-FR" dirty="0" smtClean="0"/>
              <a:t>FTC – TDF – EFV</a:t>
            </a:r>
          </a:p>
          <a:p>
            <a:pPr lvl="1"/>
            <a:r>
              <a:rPr lang="fr-FR" i="1" dirty="0" smtClean="0"/>
              <a:t>FTC – TDF – RPV</a:t>
            </a:r>
          </a:p>
          <a:p>
            <a:pPr lvl="1"/>
            <a:r>
              <a:rPr lang="fr-FR" i="1" dirty="0" smtClean="0"/>
              <a:t>FTC – TDF – DLT – </a:t>
            </a:r>
            <a:r>
              <a:rPr lang="fr-FR" i="1" dirty="0" err="1" smtClean="0"/>
              <a:t>Cobi</a:t>
            </a:r>
            <a:endParaRPr lang="fr-FR" i="1" dirty="0" smtClean="0"/>
          </a:p>
          <a:p>
            <a:r>
              <a:rPr lang="fr-FR" dirty="0" smtClean="0"/>
              <a:t>Réduction de taille des comprimés</a:t>
            </a:r>
          </a:p>
          <a:p>
            <a:r>
              <a:rPr lang="fr-FR" dirty="0" smtClean="0"/>
              <a:t>Nouvelles formes</a:t>
            </a:r>
          </a:p>
          <a:p>
            <a:pPr lvl="1"/>
            <a:r>
              <a:rPr lang="fr-FR" dirty="0" smtClean="0"/>
              <a:t>Gomme à mâcher (</a:t>
            </a:r>
            <a:r>
              <a:rPr lang="fr-FR" dirty="0" err="1" smtClean="0"/>
              <a:t>raltegravir</a:t>
            </a:r>
            <a:r>
              <a:rPr lang="fr-FR" dirty="0" smtClean="0"/>
              <a:t>)/enfants</a:t>
            </a:r>
          </a:p>
          <a:p>
            <a:pPr lvl="1"/>
            <a:r>
              <a:rPr lang="fr-FR" dirty="0" smtClean="0"/>
              <a:t>Patchs transcutanés</a:t>
            </a:r>
          </a:p>
          <a:p>
            <a:pPr lvl="1"/>
            <a:r>
              <a:rPr lang="fr-FR" dirty="0" smtClean="0"/>
              <a:t>Injectables à durée prolongée (1 mois)</a:t>
            </a:r>
            <a:endParaRPr lang="fr-FR" dirty="0"/>
          </a:p>
        </p:txBody>
      </p:sp>
    </p:spTree>
    <p:extLst>
      <p:ext uri="{BB962C8B-B14F-4D97-AF65-F5344CB8AC3E}">
        <p14:creationId xmlns:p14="http://schemas.microsoft.com/office/powerpoint/2010/main" val="21738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457200" y="1016003"/>
            <a:ext cx="8458200" cy="4286925"/>
            <a:chOff x="228600" y="1371600"/>
            <a:chExt cx="8686800" cy="5105400"/>
          </a:xfrm>
        </p:grpSpPr>
        <p:graphicFrame>
          <p:nvGraphicFramePr>
            <p:cNvPr id="12" name="Chart 11"/>
            <p:cNvGraphicFramePr>
              <a:graphicFrameLocks/>
            </p:cNvGraphicFramePr>
            <p:nvPr>
              <p:extLst>
                <p:ext uri="{D42A27DB-BD31-4B8C-83A1-F6EECF244321}">
                  <p14:modId xmlns:p14="http://schemas.microsoft.com/office/powerpoint/2010/main" val="4262690812"/>
                </p:ext>
              </p:extLst>
            </p:nvPr>
          </p:nvGraphicFramePr>
          <p:xfrm>
            <a:off x="228600" y="1371600"/>
            <a:ext cx="86868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Freeform 12"/>
            <p:cNvSpPr/>
            <p:nvPr/>
          </p:nvSpPr>
          <p:spPr>
            <a:xfrm>
              <a:off x="1462088" y="4967288"/>
              <a:ext cx="6415087" cy="538162"/>
            </a:xfrm>
            <a:custGeom>
              <a:avLst/>
              <a:gdLst>
                <a:gd name="connsiteX0" fmla="*/ 0 w 6415087"/>
                <a:gd name="connsiteY0" fmla="*/ 538162 h 538162"/>
                <a:gd name="connsiteX1" fmla="*/ 728662 w 6415087"/>
                <a:gd name="connsiteY1" fmla="*/ 514350 h 538162"/>
                <a:gd name="connsiteX2" fmla="*/ 1547812 w 6415087"/>
                <a:gd name="connsiteY2" fmla="*/ 471487 h 538162"/>
                <a:gd name="connsiteX3" fmla="*/ 2324100 w 6415087"/>
                <a:gd name="connsiteY3" fmla="*/ 433387 h 538162"/>
                <a:gd name="connsiteX4" fmla="*/ 2928937 w 6415087"/>
                <a:gd name="connsiteY4" fmla="*/ 390525 h 538162"/>
                <a:gd name="connsiteX5" fmla="*/ 3738562 w 6415087"/>
                <a:gd name="connsiteY5" fmla="*/ 323850 h 538162"/>
                <a:gd name="connsiteX6" fmla="*/ 4562475 w 6415087"/>
                <a:gd name="connsiteY6" fmla="*/ 238125 h 538162"/>
                <a:gd name="connsiteX7" fmla="*/ 5276850 w 6415087"/>
                <a:gd name="connsiteY7" fmla="*/ 157162 h 538162"/>
                <a:gd name="connsiteX8" fmla="*/ 5853112 w 6415087"/>
                <a:gd name="connsiteY8" fmla="*/ 85725 h 538162"/>
                <a:gd name="connsiteX9" fmla="*/ 6415087 w 6415087"/>
                <a:gd name="connsiteY9" fmla="*/ 0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5087" h="538162">
                  <a:moveTo>
                    <a:pt x="0" y="538162"/>
                  </a:moveTo>
                  <a:lnTo>
                    <a:pt x="728662" y="514350"/>
                  </a:lnTo>
                  <a:lnTo>
                    <a:pt x="1547812" y="471487"/>
                  </a:lnTo>
                  <a:lnTo>
                    <a:pt x="2324100" y="433387"/>
                  </a:lnTo>
                  <a:cubicBezTo>
                    <a:pt x="2554287" y="419893"/>
                    <a:pt x="2928937" y="390525"/>
                    <a:pt x="2928937" y="390525"/>
                  </a:cubicBezTo>
                  <a:lnTo>
                    <a:pt x="3738562" y="323850"/>
                  </a:lnTo>
                  <a:cubicBezTo>
                    <a:pt x="4010818" y="298450"/>
                    <a:pt x="4562475" y="238125"/>
                    <a:pt x="4562475" y="238125"/>
                  </a:cubicBezTo>
                  <a:lnTo>
                    <a:pt x="5276850" y="157162"/>
                  </a:lnTo>
                  <a:lnTo>
                    <a:pt x="5853112" y="85725"/>
                  </a:lnTo>
                  <a:cubicBezTo>
                    <a:pt x="6042818" y="59531"/>
                    <a:pt x="6228952" y="29765"/>
                    <a:pt x="6415087" y="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98305" name="Rectangle 2"/>
          <p:cNvSpPr>
            <a:spLocks noGrp="1" noChangeArrowheads="1"/>
          </p:cNvSpPr>
          <p:nvPr>
            <p:ph type="title"/>
          </p:nvPr>
        </p:nvSpPr>
        <p:spPr>
          <a:xfrm>
            <a:off x="-176213" y="0"/>
            <a:ext cx="9459913" cy="1104900"/>
          </a:xfrm>
        </p:spPr>
        <p:txBody>
          <a:bodyPr/>
          <a:lstStyle/>
          <a:p>
            <a:r>
              <a:rPr lang="en-GB" sz="2400" dirty="0" smtClean="0">
                <a:ea typeface="MS PGothic" pitchFamily="34" charset="-128"/>
              </a:rPr>
              <a:t>Surveillance OMS des </a:t>
            </a:r>
            <a:r>
              <a:rPr lang="en-GB" sz="2400" dirty="0" err="1" smtClean="0">
                <a:ea typeface="MS PGothic" pitchFamily="34" charset="-128"/>
              </a:rPr>
              <a:t>résistances</a:t>
            </a:r>
            <a:r>
              <a:rPr lang="en-GB" sz="2400" dirty="0" smtClean="0">
                <a:ea typeface="MS PGothic" pitchFamily="34" charset="-128"/>
              </a:rPr>
              <a:t> “</a:t>
            </a:r>
            <a:r>
              <a:rPr lang="en-GB" sz="2400" dirty="0" err="1" smtClean="0">
                <a:ea typeface="MS PGothic" pitchFamily="34" charset="-128"/>
              </a:rPr>
              <a:t>primaires</a:t>
            </a:r>
            <a:r>
              <a:rPr lang="en-GB" sz="2400" dirty="0" smtClean="0">
                <a:ea typeface="MS PGothic" pitchFamily="34" charset="-128"/>
              </a:rPr>
              <a:t>”</a:t>
            </a:r>
            <a:endParaRPr lang="en-US" sz="2000" b="0" dirty="0" smtClean="0">
              <a:ea typeface="MS PGothic" pitchFamily="34" charset="-128"/>
            </a:endParaRPr>
          </a:p>
        </p:txBody>
      </p:sp>
      <p:sp>
        <p:nvSpPr>
          <p:cNvPr id="98306" name="Rectangle 13"/>
          <p:cNvSpPr>
            <a:spLocks noChangeArrowheads="1"/>
          </p:cNvSpPr>
          <p:nvPr/>
        </p:nvSpPr>
        <p:spPr bwMode="auto">
          <a:xfrm>
            <a:off x="0" y="-184666"/>
            <a:ext cx="184666" cy="369332"/>
          </a:xfrm>
          <a:prstGeom prst="rect">
            <a:avLst/>
          </a:prstGeom>
          <a:noFill/>
          <a:ln w="9525">
            <a:noFill/>
            <a:miter lim="800000"/>
            <a:headEnd/>
            <a:tailEnd/>
          </a:ln>
        </p:spPr>
        <p:txBody>
          <a:bodyPr wrap="none" anchor="ctr">
            <a:spAutoFit/>
          </a:bodyPr>
          <a:lstStyle/>
          <a:p>
            <a:endParaRPr lang="en-US"/>
          </a:p>
        </p:txBody>
      </p:sp>
      <p:sp>
        <p:nvSpPr>
          <p:cNvPr id="98307" name="Rectangle 2"/>
          <p:cNvSpPr>
            <a:spLocks noChangeArrowheads="1"/>
          </p:cNvSpPr>
          <p:nvPr/>
        </p:nvSpPr>
        <p:spPr bwMode="auto">
          <a:xfrm>
            <a:off x="0" y="5835"/>
            <a:ext cx="184666" cy="369332"/>
          </a:xfrm>
          <a:prstGeom prst="rect">
            <a:avLst/>
          </a:prstGeom>
          <a:noFill/>
          <a:ln w="9525">
            <a:noFill/>
            <a:miter lim="800000"/>
            <a:headEnd/>
            <a:tailEnd/>
          </a:ln>
        </p:spPr>
        <p:txBody>
          <a:bodyPr wrap="none" anchor="ctr">
            <a:spAutoFit/>
          </a:bodyPr>
          <a:lstStyle/>
          <a:p>
            <a:endParaRPr lang="en-US"/>
          </a:p>
        </p:txBody>
      </p:sp>
      <p:sp>
        <p:nvSpPr>
          <p:cNvPr id="2" name="Rectangle 1"/>
          <p:cNvSpPr/>
          <p:nvPr/>
        </p:nvSpPr>
        <p:spPr>
          <a:xfrm>
            <a:off x="1828800" y="4826000"/>
            <a:ext cx="260604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960897" y="1409684"/>
            <a:ext cx="5943600" cy="3354765"/>
          </a:xfrm>
          <a:prstGeom prst="rect">
            <a:avLst/>
          </a:prstGeom>
          <a:solidFill>
            <a:schemeClr val="bg1"/>
          </a:solidFill>
          <a:ln w="38100">
            <a:solidFill>
              <a:schemeClr val="tx1"/>
            </a:solidFill>
          </a:ln>
        </p:spPr>
        <p:txBody>
          <a:bodyPr wrap="square" rtlCol="0">
            <a:spAutoFit/>
          </a:bodyPr>
          <a:lstStyle/>
          <a:p>
            <a:pPr algn="ctr"/>
            <a:r>
              <a:rPr lang="es-ES_tradnl" sz="6000" b="1" dirty="0" smtClean="0"/>
              <a:t>Plus de patients traités, plus d’options… </a:t>
            </a:r>
            <a:r>
              <a:rPr lang="es-ES_tradnl" sz="3200" b="1" dirty="0" smtClean="0"/>
              <a:t>plus de résistance</a:t>
            </a:r>
            <a:endParaRPr lang="es-ES_tradnl" dirty="0"/>
          </a:p>
        </p:txBody>
      </p:sp>
      <p:sp>
        <p:nvSpPr>
          <p:cNvPr id="11" name="CuadroTexto 10"/>
          <p:cNvSpPr txBox="1"/>
          <p:nvPr/>
        </p:nvSpPr>
        <p:spPr>
          <a:xfrm>
            <a:off x="1626108" y="5375786"/>
            <a:ext cx="2370924" cy="369332"/>
          </a:xfrm>
          <a:prstGeom prst="rect">
            <a:avLst/>
          </a:prstGeom>
          <a:noFill/>
        </p:spPr>
        <p:txBody>
          <a:bodyPr wrap="none" rtlCol="0">
            <a:spAutoFit/>
          </a:bodyPr>
          <a:lstStyle/>
          <a:p>
            <a:r>
              <a:rPr lang="es-ES_tradnl" dirty="0" err="1" smtClean="0"/>
              <a:t>Bertagnolio</a:t>
            </a:r>
            <a:r>
              <a:rPr lang="es-ES_tradnl" dirty="0" smtClean="0"/>
              <a:t>. TUAB0305</a:t>
            </a:r>
            <a:endParaRPr lang="es-ES_tradnl" dirty="0"/>
          </a:p>
        </p:txBody>
      </p:sp>
    </p:spTree>
    <p:custDataLst>
      <p:tags r:id="rId1"/>
    </p:custDataLst>
    <p:extLst>
      <p:ext uri="{BB962C8B-B14F-4D97-AF65-F5344CB8AC3E}">
        <p14:creationId xmlns:p14="http://schemas.microsoft.com/office/powerpoint/2010/main" val="20714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nd</a:t>
            </a:r>
            <a:r>
              <a:rPr lang="fr-FR" dirty="0" smtClean="0"/>
              <a:t> constat / Question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Les traitements disponibles aujourd’hui sont simples, efficaces et leurs effets secondaires sont limités</a:t>
            </a:r>
          </a:p>
          <a:p>
            <a:r>
              <a:rPr lang="fr-FR" dirty="0" smtClean="0"/>
              <a:t>Traiter tôt ?</a:t>
            </a:r>
          </a:p>
          <a:p>
            <a:pPr lvl="1"/>
            <a:r>
              <a:rPr lang="fr-FR" dirty="0" smtClean="0"/>
              <a:t>Option « B+ » en PTME</a:t>
            </a:r>
          </a:p>
          <a:p>
            <a:pPr lvl="1"/>
            <a:r>
              <a:rPr lang="fr-FR" dirty="0" smtClean="0"/>
              <a:t>Couples </a:t>
            </a:r>
            <a:r>
              <a:rPr lang="fr-FR" dirty="0" err="1" smtClean="0"/>
              <a:t>séro</a:t>
            </a:r>
            <a:r>
              <a:rPr lang="fr-FR" dirty="0" smtClean="0"/>
              <a:t>-différents</a:t>
            </a:r>
          </a:p>
          <a:p>
            <a:pPr lvl="1"/>
            <a:r>
              <a:rPr lang="fr-FR" dirty="0" smtClean="0"/>
              <a:t>Faut-il sortir de la dictature des CD4 ?</a:t>
            </a:r>
          </a:p>
          <a:p>
            <a:endParaRPr lang="fr-FR" dirty="0"/>
          </a:p>
          <a:p>
            <a:pPr marL="0" indent="0" algn="ctr">
              <a:buNone/>
            </a:pPr>
            <a:r>
              <a:rPr lang="fr-FR" dirty="0" smtClean="0"/>
              <a:t>Comment les rendre accessibles, assurer la continuité et la pérennité ?</a:t>
            </a:r>
          </a:p>
          <a:p>
            <a:pPr marL="0" indent="0">
              <a:buNone/>
            </a:pPr>
            <a:endParaRPr lang="fr-FR" dirty="0" smtClean="0"/>
          </a:p>
        </p:txBody>
      </p:sp>
    </p:spTree>
    <p:extLst>
      <p:ext uri="{BB962C8B-B14F-4D97-AF65-F5344CB8AC3E}">
        <p14:creationId xmlns:p14="http://schemas.microsoft.com/office/powerpoint/2010/main" val="359425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Tuberculose</a:t>
            </a:r>
            <a:endParaRPr lang="fr-FR" dirty="0"/>
          </a:p>
        </p:txBody>
      </p:sp>
      <p:sp>
        <p:nvSpPr>
          <p:cNvPr id="3" name="Espace réservé du contenu 2"/>
          <p:cNvSpPr>
            <a:spLocks noGrp="1"/>
          </p:cNvSpPr>
          <p:nvPr>
            <p:ph idx="1"/>
          </p:nvPr>
        </p:nvSpPr>
        <p:spPr>
          <a:xfrm>
            <a:off x="457200" y="1677654"/>
            <a:ext cx="8229600" cy="3427482"/>
          </a:xfrm>
        </p:spPr>
        <p:txBody>
          <a:bodyPr>
            <a:normAutofit/>
          </a:bodyPr>
          <a:lstStyle/>
          <a:p>
            <a:r>
              <a:rPr lang="fr-FR" sz="2800" dirty="0" smtClean="0"/>
              <a:t>Ne plus adapter les doses d’</a:t>
            </a:r>
            <a:r>
              <a:rPr lang="fr-FR" sz="2800" dirty="0" err="1" smtClean="0"/>
              <a:t>efavirenz</a:t>
            </a:r>
            <a:r>
              <a:rPr lang="fr-FR" sz="2800" dirty="0" smtClean="0"/>
              <a:t> en cas de prescription de rifampicine associée</a:t>
            </a:r>
          </a:p>
          <a:p>
            <a:r>
              <a:rPr lang="fr-FR" sz="2800" dirty="0" smtClean="0"/>
              <a:t>Raltegravir : alternative à l’EFV en cas de TB, dose « idéale » non déterminée (normal ou x2 ?)</a:t>
            </a:r>
            <a:endParaRPr lang="fr-FR" sz="2800" dirty="0"/>
          </a:p>
        </p:txBody>
      </p:sp>
    </p:spTree>
    <p:extLst>
      <p:ext uri="{BB962C8B-B14F-4D97-AF65-F5344CB8AC3E}">
        <p14:creationId xmlns:p14="http://schemas.microsoft.com/office/powerpoint/2010/main" val="179762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Les moyens financiers… et l’accès aux traitements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4913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63547" y="832115"/>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3547" y="5037669"/>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17" name="Chart 16"/>
          <p:cNvGraphicFramePr>
            <a:graphicFrameLocks/>
          </p:cNvGraphicFramePr>
          <p:nvPr>
            <p:extLst>
              <p:ext uri="{D42A27DB-BD31-4B8C-83A1-F6EECF244321}">
                <p14:modId xmlns:p14="http://schemas.microsoft.com/office/powerpoint/2010/main" val="652992495"/>
              </p:ext>
            </p:extLst>
          </p:nvPr>
        </p:nvGraphicFramePr>
        <p:xfrm>
          <a:off x="375299" y="948595"/>
          <a:ext cx="8342544" cy="406399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75299" y="5270504"/>
            <a:ext cx="6242050" cy="276999"/>
          </a:xfrm>
          <a:prstGeom prst="rect">
            <a:avLst/>
          </a:prstGeom>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1200" dirty="0" err="1" smtClean="0">
                <a:solidFill>
                  <a:prstClr val="black"/>
                </a:solidFill>
                <a:latin typeface="Arial" pitchFamily="34" charset="0"/>
                <a:cs typeface="Arial" pitchFamily="34" charset="0"/>
              </a:rPr>
              <a:t>Schwartländer</a:t>
            </a:r>
            <a:r>
              <a:rPr lang="en-US" sz="1200" dirty="0" smtClean="0">
                <a:solidFill>
                  <a:prstClr val="black"/>
                </a:solidFill>
                <a:latin typeface="Arial" pitchFamily="34" charset="0"/>
                <a:cs typeface="Arial" pitchFamily="34" charset="0"/>
              </a:rPr>
              <a:t> et </a:t>
            </a:r>
            <a:r>
              <a:rPr lang="en-US" sz="1200" dirty="0">
                <a:solidFill>
                  <a:prstClr val="black"/>
                </a:solidFill>
                <a:latin typeface="Arial" pitchFamily="34" charset="0"/>
                <a:cs typeface="Arial" pitchFamily="34" charset="0"/>
              </a:rPr>
              <a:t>al</a:t>
            </a:r>
            <a:r>
              <a:rPr lang="en-US" sz="1200" dirty="0" smtClean="0">
                <a:solidFill>
                  <a:prstClr val="black"/>
                </a:solidFill>
                <a:latin typeface="Arial" pitchFamily="34" charset="0"/>
                <a:cs typeface="Arial" pitchFamily="34" charset="0"/>
              </a:rPr>
              <a:t>. </a:t>
            </a:r>
            <a:r>
              <a:rPr lang="en-US" sz="1200" i="1" dirty="0" smtClean="0">
                <a:solidFill>
                  <a:prstClr val="black"/>
                </a:solidFill>
                <a:latin typeface="Arial" pitchFamily="34" charset="0"/>
                <a:cs typeface="Arial" pitchFamily="34" charset="0"/>
              </a:rPr>
              <a:t>Lancet</a:t>
            </a:r>
            <a:r>
              <a:rPr lang="en-US" sz="1200" dirty="0" smtClean="0">
                <a:solidFill>
                  <a:prstClr val="black"/>
                </a:solidFill>
                <a:latin typeface="Arial" pitchFamily="34" charset="0"/>
                <a:cs typeface="Arial" pitchFamily="34" charset="0"/>
              </a:rPr>
              <a:t>  2011</a:t>
            </a:r>
            <a:endParaRPr lang="en-GB" sz="1200" dirty="0">
              <a:solidFill>
                <a:prstClr val="black"/>
              </a:solidFill>
              <a:latin typeface="Arial" pitchFamily="34" charset="0"/>
              <a:cs typeface="Arial" pitchFamily="34" charset="0"/>
            </a:endParaRPr>
          </a:p>
        </p:txBody>
      </p:sp>
      <p:sp>
        <p:nvSpPr>
          <p:cNvPr id="12" name="Rectangle 11"/>
          <p:cNvSpPr>
            <a:spLocks/>
          </p:cNvSpPr>
          <p:nvPr/>
        </p:nvSpPr>
        <p:spPr bwMode="auto">
          <a:xfrm>
            <a:off x="256854" y="96573"/>
            <a:ext cx="8080696" cy="792427"/>
          </a:xfrm>
          <a:prstGeom prst="rect">
            <a:avLst/>
          </a:prstGeom>
          <a:noFill/>
          <a:ln w="9525">
            <a:noFill/>
            <a:miter lim="800000"/>
            <a:headEnd/>
            <a:tailEnd/>
          </a:ln>
          <a:extLst/>
        </p:spPr>
        <p:txBody>
          <a:bodyPr anchor="ctr"/>
          <a:lstStyle/>
          <a:p>
            <a:pPr fontAlgn="base">
              <a:spcBef>
                <a:spcPct val="0"/>
              </a:spcBef>
              <a:spcAft>
                <a:spcPct val="0"/>
              </a:spcAft>
            </a:pPr>
            <a:r>
              <a:rPr lang="en-US" sz="2400" b="1" dirty="0" smtClean="0">
                <a:solidFill>
                  <a:srgbClr val="00AEEF"/>
                </a:solidFill>
                <a:latin typeface="Arial" charset="0"/>
                <a:ea typeface="ＭＳ Ｐゴシック"/>
                <a:cs typeface="Arial" charset="0"/>
              </a:rPr>
              <a:t>Pas plus </a:t>
            </a:r>
            <a:r>
              <a:rPr lang="en-US" sz="2400" b="1" dirty="0" err="1" smtClean="0">
                <a:solidFill>
                  <a:srgbClr val="00AEEF"/>
                </a:solidFill>
                <a:latin typeface="Arial" charset="0"/>
                <a:ea typeface="ＭＳ Ｐゴシック"/>
                <a:cs typeface="Arial" charset="0"/>
              </a:rPr>
              <a:t>d’effort</a:t>
            </a:r>
            <a:r>
              <a:rPr lang="en-US" sz="2400" b="1" dirty="0" smtClean="0">
                <a:solidFill>
                  <a:srgbClr val="00AEEF"/>
                </a:solidFill>
                <a:latin typeface="Arial" charset="0"/>
                <a:ea typeface="ＭＳ Ｐゴシック"/>
                <a:cs typeface="Arial" charset="0"/>
              </a:rPr>
              <a:t>, pas de </a:t>
            </a:r>
            <a:r>
              <a:rPr lang="en-US" sz="2400" b="1" dirty="0" err="1" smtClean="0">
                <a:solidFill>
                  <a:srgbClr val="00AEEF"/>
                </a:solidFill>
                <a:latin typeface="Arial" charset="0"/>
                <a:ea typeface="ＭＳ Ｐゴシック"/>
                <a:cs typeface="Arial" charset="0"/>
              </a:rPr>
              <a:t>progrès</a:t>
            </a:r>
            <a:endParaRPr lang="en-US" sz="2400" b="1" dirty="0">
              <a:solidFill>
                <a:srgbClr val="6FB433"/>
              </a:solidFill>
              <a:latin typeface="Arial" charset="0"/>
              <a:ea typeface="ＭＳ Ｐゴシック"/>
              <a:cs typeface="Arial" charset="0"/>
            </a:endParaRPr>
          </a:p>
        </p:txBody>
      </p:sp>
      <p:sp>
        <p:nvSpPr>
          <p:cNvPr id="9" name="Text Box 12"/>
          <p:cNvSpPr txBox="1">
            <a:spLocks noChangeArrowheads="1"/>
          </p:cNvSpPr>
          <p:nvPr/>
        </p:nvSpPr>
        <p:spPr bwMode="auto">
          <a:xfrm rot="-5400000">
            <a:off x="-1312225" y="2288823"/>
            <a:ext cx="31381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z="1600" dirty="0" err="1" smtClean="0">
                <a:solidFill>
                  <a:prstClr val="black"/>
                </a:solidFill>
                <a:latin typeface="Arial" pitchFamily="34" charset="0"/>
                <a:ea typeface="ＭＳ Ｐゴシック"/>
                <a:cs typeface="Arial" pitchFamily="34" charset="0"/>
              </a:rPr>
              <a:t>Investissement</a:t>
            </a:r>
            <a:r>
              <a:rPr lang="en-US" sz="1600" dirty="0" smtClean="0">
                <a:solidFill>
                  <a:prstClr val="black"/>
                </a:solidFill>
                <a:latin typeface="Arial" pitchFamily="34" charset="0"/>
                <a:ea typeface="ＭＳ Ｐゴシック"/>
                <a:cs typeface="Arial" pitchFamily="34" charset="0"/>
              </a:rPr>
              <a:t> (en milliard de $)</a:t>
            </a:r>
            <a:endParaRPr lang="en-US" sz="1600" dirty="0">
              <a:solidFill>
                <a:prstClr val="black"/>
              </a:solidFill>
              <a:latin typeface="Arial" pitchFamily="34" charset="0"/>
              <a:ea typeface="ＭＳ Ｐゴシック"/>
              <a:cs typeface="Arial" pitchFamily="34" charset="0"/>
            </a:endParaRPr>
          </a:p>
        </p:txBody>
      </p:sp>
      <p:sp>
        <p:nvSpPr>
          <p:cNvPr id="4" name="Rectangle 3"/>
          <p:cNvSpPr/>
          <p:nvPr/>
        </p:nvSpPr>
        <p:spPr>
          <a:xfrm>
            <a:off x="8153444" y="924239"/>
            <a:ext cx="564443" cy="1234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16" name="TextBox 15"/>
          <p:cNvSpPr txBox="1"/>
          <p:nvPr/>
        </p:nvSpPr>
        <p:spPr>
          <a:xfrm>
            <a:off x="1143023" y="1888149"/>
            <a:ext cx="1553129" cy="338554"/>
          </a:xfrm>
          <a:prstGeom prst="rect">
            <a:avLst/>
          </a:prstGeom>
          <a:noFill/>
        </p:spPr>
        <p:txBody>
          <a:bodyPr wrap="none" rtlCol="0">
            <a:spAutoFit/>
          </a:bodyPr>
          <a:lstStyle/>
          <a:p>
            <a:pPr fontAlgn="base">
              <a:spcBef>
                <a:spcPct val="0"/>
              </a:spcBef>
              <a:spcAft>
                <a:spcPct val="0"/>
              </a:spcAft>
            </a:pPr>
            <a:r>
              <a:rPr lang="en-GB" sz="1600" dirty="0" err="1" smtClean="0">
                <a:solidFill>
                  <a:prstClr val="black"/>
                </a:solidFill>
                <a:latin typeface="Arial" charset="0"/>
                <a:ea typeface="ＭＳ Ｐゴシック"/>
                <a:cs typeface="Arial" charset="0"/>
              </a:rPr>
              <a:t>Investissement</a:t>
            </a:r>
            <a:endParaRPr lang="en-GB" sz="1600" dirty="0">
              <a:solidFill>
                <a:prstClr val="black"/>
              </a:solidFill>
              <a:latin typeface="Arial" charset="0"/>
              <a:ea typeface="ＭＳ Ｐゴシック"/>
              <a:cs typeface="Arial" charset="0"/>
            </a:endParaRPr>
          </a:p>
        </p:txBody>
      </p:sp>
      <p:sp>
        <p:nvSpPr>
          <p:cNvPr id="19" name="TextBox 18"/>
          <p:cNvSpPr txBox="1"/>
          <p:nvPr/>
        </p:nvSpPr>
        <p:spPr>
          <a:xfrm>
            <a:off x="912935" y="2374749"/>
            <a:ext cx="2408532" cy="338554"/>
          </a:xfrm>
          <a:prstGeom prst="rect">
            <a:avLst/>
          </a:prstGeom>
          <a:noFill/>
        </p:spPr>
        <p:txBody>
          <a:bodyPr wrap="none" rtlCol="0">
            <a:spAutoFit/>
          </a:bodyPr>
          <a:lstStyle/>
          <a:p>
            <a:pPr fontAlgn="base">
              <a:spcBef>
                <a:spcPct val="0"/>
              </a:spcBef>
              <a:spcAft>
                <a:spcPct val="0"/>
              </a:spcAft>
            </a:pPr>
            <a:r>
              <a:rPr lang="en-GB" sz="1600" dirty="0" err="1" smtClean="0">
                <a:solidFill>
                  <a:prstClr val="black"/>
                </a:solidFill>
                <a:latin typeface="Arial" charset="0"/>
                <a:ea typeface="ＭＳ Ｐゴシック"/>
                <a:cs typeface="Arial" charset="0"/>
              </a:rPr>
              <a:t>Nouvelles</a:t>
            </a:r>
            <a:r>
              <a:rPr lang="en-GB" sz="1600" dirty="0" smtClean="0">
                <a:solidFill>
                  <a:prstClr val="black"/>
                </a:solidFill>
                <a:latin typeface="Arial" charset="0"/>
                <a:ea typeface="ＭＳ Ｐゴシック"/>
                <a:cs typeface="Arial" charset="0"/>
              </a:rPr>
              <a:t> infections VIH</a:t>
            </a:r>
            <a:endParaRPr lang="en-GB" sz="1600" dirty="0">
              <a:solidFill>
                <a:prstClr val="black"/>
              </a:solidFill>
              <a:latin typeface="Arial" charset="0"/>
              <a:ea typeface="ＭＳ Ｐゴシック"/>
              <a:cs typeface="Arial" charset="0"/>
            </a:endParaRPr>
          </a:p>
        </p:txBody>
      </p:sp>
      <p:sp>
        <p:nvSpPr>
          <p:cNvPr id="18" name="Text Box 12"/>
          <p:cNvSpPr txBox="1">
            <a:spLocks noChangeArrowheads="1"/>
          </p:cNvSpPr>
          <p:nvPr/>
        </p:nvSpPr>
        <p:spPr bwMode="auto">
          <a:xfrm rot="16200000">
            <a:off x="7136768" y="3116751"/>
            <a:ext cx="32862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z="1600" dirty="0" err="1" smtClean="0">
                <a:solidFill>
                  <a:prstClr val="black"/>
                </a:solidFill>
                <a:latin typeface="Arial" pitchFamily="34" charset="0"/>
                <a:ea typeface="ＭＳ Ｐゴシック"/>
                <a:cs typeface="Arial" pitchFamily="34" charset="0"/>
              </a:rPr>
              <a:t>Nouvelles</a:t>
            </a:r>
            <a:r>
              <a:rPr lang="en-US" sz="1600" dirty="0" smtClean="0">
                <a:solidFill>
                  <a:prstClr val="black"/>
                </a:solidFill>
                <a:latin typeface="Arial" pitchFamily="34" charset="0"/>
                <a:ea typeface="ＭＳ Ｐゴシック"/>
                <a:cs typeface="Arial" pitchFamily="34" charset="0"/>
              </a:rPr>
              <a:t> infections VIH (millions</a:t>
            </a:r>
            <a:r>
              <a:rPr lang="en-US" sz="1600" dirty="0">
                <a:solidFill>
                  <a:prstClr val="black"/>
                </a:solidFill>
                <a:latin typeface="Arial" pitchFamily="34" charset="0"/>
                <a:ea typeface="ＭＳ Ｐゴシック"/>
                <a:cs typeface="Arial" pitchFamily="34" charset="0"/>
              </a:rPr>
              <a:t>)</a:t>
            </a:r>
          </a:p>
        </p:txBody>
      </p:sp>
    </p:spTree>
    <p:extLst>
      <p:ext uri="{BB962C8B-B14F-4D97-AF65-F5344CB8AC3E}">
        <p14:creationId xmlns:p14="http://schemas.microsoft.com/office/powerpoint/2010/main" val="1004242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363547" y="832115"/>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3547" y="5037669"/>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20" name="Chart 19"/>
          <p:cNvGraphicFramePr>
            <a:graphicFrameLocks/>
          </p:cNvGraphicFramePr>
          <p:nvPr>
            <p:extLst>
              <p:ext uri="{D42A27DB-BD31-4B8C-83A1-F6EECF244321}">
                <p14:modId xmlns:p14="http://schemas.microsoft.com/office/powerpoint/2010/main" val="266188605"/>
              </p:ext>
            </p:extLst>
          </p:nvPr>
        </p:nvGraphicFramePr>
        <p:xfrm>
          <a:off x="375299" y="948595"/>
          <a:ext cx="8342544" cy="4063999"/>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a:spLocks/>
          </p:cNvSpPr>
          <p:nvPr/>
        </p:nvSpPr>
        <p:spPr bwMode="auto">
          <a:xfrm>
            <a:off x="256854" y="96573"/>
            <a:ext cx="8080696" cy="792427"/>
          </a:xfrm>
          <a:prstGeom prst="rect">
            <a:avLst/>
          </a:prstGeom>
          <a:noFill/>
          <a:ln w="9525">
            <a:noFill/>
            <a:miter lim="800000"/>
            <a:headEnd/>
            <a:tailEnd/>
          </a:ln>
          <a:extLst/>
        </p:spPr>
        <p:txBody>
          <a:bodyPr anchor="ctr"/>
          <a:lstStyle/>
          <a:p>
            <a:pPr fontAlgn="base">
              <a:spcBef>
                <a:spcPct val="0"/>
              </a:spcBef>
              <a:spcAft>
                <a:spcPct val="0"/>
              </a:spcAft>
            </a:pPr>
            <a:r>
              <a:rPr lang="en-US" sz="2400" b="1" dirty="0" smtClean="0">
                <a:solidFill>
                  <a:srgbClr val="00AEEF"/>
                </a:solidFill>
                <a:latin typeface="Arial" charset="0"/>
                <a:ea typeface="ＭＳ Ｐゴシック"/>
                <a:cs typeface="Arial" charset="0"/>
              </a:rPr>
              <a:t>Payer de suite </a:t>
            </a:r>
            <a:r>
              <a:rPr lang="en-US" sz="2400" b="1" dirty="0" err="1" smtClean="0">
                <a:solidFill>
                  <a:srgbClr val="00AEEF"/>
                </a:solidFill>
                <a:latin typeface="Arial" charset="0"/>
                <a:ea typeface="ＭＳ Ｐゴシック"/>
                <a:cs typeface="Arial" charset="0"/>
              </a:rPr>
              <a:t>ou</a:t>
            </a:r>
            <a:r>
              <a:rPr lang="en-US" sz="2400" b="1" dirty="0" smtClean="0">
                <a:solidFill>
                  <a:srgbClr val="00AEEF"/>
                </a:solidFill>
                <a:latin typeface="Arial" charset="0"/>
                <a:ea typeface="ＭＳ Ｐゴシック"/>
                <a:cs typeface="Arial" charset="0"/>
              </a:rPr>
              <a:t> payer tout le temps…</a:t>
            </a:r>
            <a:endParaRPr lang="en-US" sz="2400" b="1" dirty="0">
              <a:solidFill>
                <a:srgbClr val="6FB433"/>
              </a:solidFill>
              <a:latin typeface="Arial" charset="0"/>
              <a:ea typeface="ＭＳ Ｐゴシック"/>
              <a:cs typeface="Arial" charset="0"/>
            </a:endParaRPr>
          </a:p>
        </p:txBody>
      </p:sp>
      <p:sp>
        <p:nvSpPr>
          <p:cNvPr id="13" name="Rectangle 12"/>
          <p:cNvSpPr/>
          <p:nvPr/>
        </p:nvSpPr>
        <p:spPr>
          <a:xfrm>
            <a:off x="375299" y="5270504"/>
            <a:ext cx="6242050" cy="276999"/>
          </a:xfrm>
          <a:prstGeom prst="rect">
            <a:avLst/>
          </a:prstGeom>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1200" dirty="0" err="1" smtClean="0">
                <a:solidFill>
                  <a:prstClr val="black"/>
                </a:solidFill>
                <a:latin typeface="Arial" pitchFamily="34" charset="0"/>
                <a:cs typeface="Arial" pitchFamily="34" charset="0"/>
              </a:rPr>
              <a:t>Schwartländer</a:t>
            </a:r>
            <a:r>
              <a:rPr lang="en-US" sz="1200" dirty="0" smtClean="0">
                <a:solidFill>
                  <a:prstClr val="black"/>
                </a:solidFill>
                <a:latin typeface="Arial" pitchFamily="34" charset="0"/>
                <a:cs typeface="Arial" pitchFamily="34" charset="0"/>
              </a:rPr>
              <a:t> et </a:t>
            </a:r>
            <a:r>
              <a:rPr lang="en-US" sz="1200" dirty="0">
                <a:solidFill>
                  <a:prstClr val="black"/>
                </a:solidFill>
                <a:latin typeface="Arial" pitchFamily="34" charset="0"/>
                <a:cs typeface="Arial" pitchFamily="34" charset="0"/>
              </a:rPr>
              <a:t>al</a:t>
            </a:r>
            <a:r>
              <a:rPr lang="en-US" sz="1200" dirty="0" smtClean="0">
                <a:solidFill>
                  <a:prstClr val="black"/>
                </a:solidFill>
                <a:latin typeface="Arial" pitchFamily="34" charset="0"/>
                <a:cs typeface="Arial" pitchFamily="34" charset="0"/>
              </a:rPr>
              <a:t>. </a:t>
            </a:r>
            <a:r>
              <a:rPr lang="en-US" sz="1200" i="1" dirty="0" smtClean="0">
                <a:solidFill>
                  <a:prstClr val="black"/>
                </a:solidFill>
                <a:latin typeface="Arial" pitchFamily="34" charset="0"/>
                <a:cs typeface="Arial" pitchFamily="34" charset="0"/>
              </a:rPr>
              <a:t>Lancet</a:t>
            </a:r>
            <a:r>
              <a:rPr lang="en-US" sz="1200" dirty="0" smtClean="0">
                <a:solidFill>
                  <a:prstClr val="black"/>
                </a:solidFill>
                <a:latin typeface="Arial" pitchFamily="34" charset="0"/>
                <a:cs typeface="Arial" pitchFamily="34" charset="0"/>
              </a:rPr>
              <a:t>  2011</a:t>
            </a:r>
            <a:endParaRPr lang="en-GB" sz="1200" dirty="0">
              <a:solidFill>
                <a:prstClr val="black"/>
              </a:solidFill>
              <a:latin typeface="Arial" pitchFamily="34" charset="0"/>
              <a:cs typeface="Arial" pitchFamily="34" charset="0"/>
            </a:endParaRPr>
          </a:p>
        </p:txBody>
      </p:sp>
      <p:sp>
        <p:nvSpPr>
          <p:cNvPr id="16" name="Rectangle 15"/>
          <p:cNvSpPr/>
          <p:nvPr/>
        </p:nvSpPr>
        <p:spPr>
          <a:xfrm>
            <a:off x="8055332" y="879549"/>
            <a:ext cx="564443" cy="1234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23" name="Text Box 12"/>
          <p:cNvSpPr txBox="1">
            <a:spLocks noChangeArrowheads="1"/>
          </p:cNvSpPr>
          <p:nvPr/>
        </p:nvSpPr>
        <p:spPr bwMode="auto">
          <a:xfrm rot="-5400000">
            <a:off x="7136768" y="3116751"/>
            <a:ext cx="32862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z="1600" dirty="0" err="1" smtClean="0">
                <a:solidFill>
                  <a:prstClr val="black"/>
                </a:solidFill>
                <a:latin typeface="Arial" pitchFamily="34" charset="0"/>
                <a:ea typeface="ＭＳ Ｐゴシック"/>
                <a:cs typeface="Arial" pitchFamily="34" charset="0"/>
              </a:rPr>
              <a:t>Nouvelles</a:t>
            </a:r>
            <a:r>
              <a:rPr lang="en-US" sz="1600" dirty="0" smtClean="0">
                <a:solidFill>
                  <a:prstClr val="black"/>
                </a:solidFill>
                <a:latin typeface="Arial" pitchFamily="34" charset="0"/>
                <a:ea typeface="ＭＳ Ｐゴシック"/>
                <a:cs typeface="Arial" pitchFamily="34" charset="0"/>
              </a:rPr>
              <a:t> infections VIH (millions</a:t>
            </a:r>
            <a:r>
              <a:rPr lang="en-US" sz="1600" dirty="0">
                <a:solidFill>
                  <a:prstClr val="black"/>
                </a:solidFill>
                <a:latin typeface="Arial" pitchFamily="34" charset="0"/>
                <a:ea typeface="ＭＳ Ｐゴシック"/>
                <a:cs typeface="Arial" pitchFamily="34" charset="0"/>
              </a:rPr>
              <a:t>)</a:t>
            </a:r>
          </a:p>
        </p:txBody>
      </p:sp>
      <p:sp>
        <p:nvSpPr>
          <p:cNvPr id="17" name="Figura a mano libera 8"/>
          <p:cNvSpPr/>
          <p:nvPr/>
        </p:nvSpPr>
        <p:spPr>
          <a:xfrm>
            <a:off x="1222375" y="1294759"/>
            <a:ext cx="6778172" cy="954203"/>
          </a:xfrm>
          <a:custGeom>
            <a:avLst/>
            <a:gdLst>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30875 w 6794500"/>
              <a:gd name="connsiteY5" fmla="*/ 303668 h 1145043"/>
              <a:gd name="connsiteX6" fmla="*/ 6794500 w 6794500"/>
              <a:gd name="connsiteY6" fmla="*/ 652918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30875 w 6794500"/>
              <a:gd name="connsiteY5" fmla="*/ 303668 h 1145043"/>
              <a:gd name="connsiteX6" fmla="*/ 6794500 w 6794500"/>
              <a:gd name="connsiteY6" fmla="*/ 465140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47204 w 6794500"/>
              <a:gd name="connsiteY5" fmla="*/ 262846 h 1145043"/>
              <a:gd name="connsiteX6" fmla="*/ 6794500 w 6794500"/>
              <a:gd name="connsiteY6" fmla="*/ 465140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47204 w 6794500"/>
              <a:gd name="connsiteY5" fmla="*/ 262846 h 1145043"/>
              <a:gd name="connsiteX6" fmla="*/ 6794500 w 6794500"/>
              <a:gd name="connsiteY6" fmla="*/ 465140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71697 w 6794500"/>
              <a:gd name="connsiteY5" fmla="*/ 238353 h 1145043"/>
              <a:gd name="connsiteX6" fmla="*/ 6794500 w 6794500"/>
              <a:gd name="connsiteY6" fmla="*/ 465140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71697 w 6794500"/>
              <a:gd name="connsiteY5" fmla="*/ 238353 h 1145043"/>
              <a:gd name="connsiteX6" fmla="*/ 6794500 w 6794500"/>
              <a:gd name="connsiteY6" fmla="*/ 465140 h 1145043"/>
              <a:gd name="connsiteX0" fmla="*/ 0 w 6794500"/>
              <a:gd name="connsiteY0" fmla="*/ 1145043 h 1145043"/>
              <a:gd name="connsiteX1" fmla="*/ 2286000 w 6794500"/>
              <a:gd name="connsiteY1" fmla="*/ 113168 h 1145043"/>
              <a:gd name="connsiteX2" fmla="*/ 3651250 w 6794500"/>
              <a:gd name="connsiteY2" fmla="*/ 17918 h 1145043"/>
              <a:gd name="connsiteX3" fmla="*/ 4365625 w 6794500"/>
              <a:gd name="connsiteY3" fmla="*/ 33793 h 1145043"/>
              <a:gd name="connsiteX4" fmla="*/ 4810125 w 6794500"/>
              <a:gd name="connsiteY4" fmla="*/ 65543 h 1145043"/>
              <a:gd name="connsiteX5" fmla="*/ 5771697 w 6794500"/>
              <a:gd name="connsiteY5" fmla="*/ 238353 h 1145043"/>
              <a:gd name="connsiteX6" fmla="*/ 6794500 w 6794500"/>
              <a:gd name="connsiteY6" fmla="*/ 465140 h 1145043"/>
              <a:gd name="connsiteX0" fmla="*/ 0 w 6778172"/>
              <a:gd name="connsiteY0" fmla="*/ 1145043 h 1145043"/>
              <a:gd name="connsiteX1" fmla="*/ 2286000 w 6778172"/>
              <a:gd name="connsiteY1" fmla="*/ 113168 h 1145043"/>
              <a:gd name="connsiteX2" fmla="*/ 3651250 w 6778172"/>
              <a:gd name="connsiteY2" fmla="*/ 17918 h 1145043"/>
              <a:gd name="connsiteX3" fmla="*/ 4365625 w 6778172"/>
              <a:gd name="connsiteY3" fmla="*/ 33793 h 1145043"/>
              <a:gd name="connsiteX4" fmla="*/ 4810125 w 6778172"/>
              <a:gd name="connsiteY4" fmla="*/ 65543 h 1145043"/>
              <a:gd name="connsiteX5" fmla="*/ 5771697 w 6778172"/>
              <a:gd name="connsiteY5" fmla="*/ 238353 h 1145043"/>
              <a:gd name="connsiteX6" fmla="*/ 6778172 w 6778172"/>
              <a:gd name="connsiteY6" fmla="*/ 407990 h 114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8172" h="1145043">
                <a:moveTo>
                  <a:pt x="0" y="1145043"/>
                </a:moveTo>
                <a:cubicBezTo>
                  <a:pt x="838729" y="723032"/>
                  <a:pt x="1677458" y="301022"/>
                  <a:pt x="2286000" y="113168"/>
                </a:cubicBezTo>
                <a:cubicBezTo>
                  <a:pt x="2894542" y="-74686"/>
                  <a:pt x="3304646" y="31147"/>
                  <a:pt x="3651250" y="17918"/>
                </a:cubicBezTo>
                <a:cubicBezTo>
                  <a:pt x="3997854" y="4689"/>
                  <a:pt x="4172479" y="25855"/>
                  <a:pt x="4365625" y="33793"/>
                </a:cubicBezTo>
                <a:cubicBezTo>
                  <a:pt x="4558771" y="41731"/>
                  <a:pt x="4575780" y="31450"/>
                  <a:pt x="4810125" y="65543"/>
                </a:cubicBezTo>
                <a:cubicBezTo>
                  <a:pt x="5044470" y="99636"/>
                  <a:pt x="5432804" y="164950"/>
                  <a:pt x="5771697" y="238353"/>
                </a:cubicBezTo>
                <a:cubicBezTo>
                  <a:pt x="6094262" y="303592"/>
                  <a:pt x="6778172" y="407990"/>
                  <a:pt x="6778172" y="407990"/>
                </a:cubicBezTo>
              </a:path>
            </a:pathLst>
          </a:custGeom>
          <a:ln w="76200" cap="rnd"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it-IT">
              <a:solidFill>
                <a:prstClr val="black"/>
              </a:solidFill>
              <a:latin typeface="Calibri"/>
            </a:endParaRPr>
          </a:p>
        </p:txBody>
      </p:sp>
      <p:grpSp>
        <p:nvGrpSpPr>
          <p:cNvPr id="3" name="Group 2"/>
          <p:cNvGrpSpPr/>
          <p:nvPr/>
        </p:nvGrpSpPr>
        <p:grpSpPr>
          <a:xfrm>
            <a:off x="4218701" y="1327357"/>
            <a:ext cx="2058048" cy="889000"/>
            <a:chOff x="4038600" y="1793434"/>
            <a:chExt cx="2058048" cy="873566"/>
          </a:xfrm>
        </p:grpSpPr>
        <p:sp>
          <p:nvSpPr>
            <p:cNvPr id="2" name="Up-Down Arrow 1"/>
            <p:cNvSpPr/>
            <p:nvPr/>
          </p:nvSpPr>
          <p:spPr>
            <a:xfrm>
              <a:off x="4038600" y="1793434"/>
              <a:ext cx="427198" cy="873566"/>
            </a:xfrm>
            <a:prstGeom prst="upDownArrow">
              <a:avLst/>
            </a:prstGeom>
            <a:solidFill>
              <a:srgbClr val="EC00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14" name="TextBox 1"/>
            <p:cNvSpPr txBox="1"/>
            <p:nvPr/>
          </p:nvSpPr>
          <p:spPr>
            <a:xfrm>
              <a:off x="4438400" y="1912463"/>
              <a:ext cx="1658248" cy="6739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sz="2000" b="1" dirty="0" smtClean="0">
                  <a:solidFill>
                    <a:prstClr val="black"/>
                  </a:solidFill>
                  <a:latin typeface="Arial" pitchFamily="34" charset="0"/>
                  <a:cs typeface="Arial" pitchFamily="34" charset="0"/>
                </a:rPr>
                <a:t>2015 : </a:t>
              </a:r>
              <a:r>
                <a:rPr lang="en-GB" sz="2000" b="1" dirty="0" err="1" smtClean="0">
                  <a:solidFill>
                    <a:prstClr val="black"/>
                  </a:solidFill>
                  <a:latin typeface="Arial" pitchFamily="34" charset="0"/>
                  <a:cs typeface="Arial" pitchFamily="34" charset="0"/>
                </a:rPr>
                <a:t>manque</a:t>
              </a:r>
              <a:endParaRPr lang="en-GB" sz="2000" b="1" dirty="0" smtClean="0">
                <a:solidFill>
                  <a:prstClr val="black"/>
                </a:solidFill>
                <a:latin typeface="Arial" pitchFamily="34" charset="0"/>
                <a:cs typeface="Arial" pitchFamily="34" charset="0"/>
              </a:endParaRPr>
            </a:p>
            <a:p>
              <a:pPr fontAlgn="base">
                <a:spcBef>
                  <a:spcPct val="0"/>
                </a:spcBef>
                <a:spcAft>
                  <a:spcPct val="0"/>
                </a:spcAft>
              </a:pPr>
              <a:r>
                <a:rPr lang="en-GB" sz="2000" b="1" dirty="0" smtClean="0">
                  <a:solidFill>
                    <a:prstClr val="black"/>
                  </a:solidFill>
                  <a:latin typeface="Arial" pitchFamily="34" charset="0"/>
                  <a:cs typeface="Arial" pitchFamily="34" charset="0"/>
                </a:rPr>
                <a:t>7 milliard de $</a:t>
              </a:r>
              <a:endParaRPr lang="en-GB" sz="2000" b="1" dirty="0">
                <a:solidFill>
                  <a:prstClr val="black"/>
                </a:solidFill>
                <a:latin typeface="Arial" pitchFamily="34" charset="0"/>
                <a:cs typeface="Arial" pitchFamily="34" charset="0"/>
              </a:endParaRPr>
            </a:p>
          </p:txBody>
        </p:sp>
      </p:grpSp>
      <p:sp>
        <p:nvSpPr>
          <p:cNvPr id="18" name="Text Box 12"/>
          <p:cNvSpPr txBox="1">
            <a:spLocks noChangeArrowheads="1"/>
          </p:cNvSpPr>
          <p:nvPr/>
        </p:nvSpPr>
        <p:spPr bwMode="auto">
          <a:xfrm rot="16200000">
            <a:off x="-1312225" y="2288823"/>
            <a:ext cx="31381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US" sz="1600" dirty="0" err="1" smtClean="0">
                <a:solidFill>
                  <a:prstClr val="black"/>
                </a:solidFill>
                <a:latin typeface="Arial" pitchFamily="34" charset="0"/>
                <a:ea typeface="ＭＳ Ｐゴシック"/>
                <a:cs typeface="Arial" pitchFamily="34" charset="0"/>
              </a:rPr>
              <a:t>Investissement</a:t>
            </a:r>
            <a:r>
              <a:rPr lang="en-US" sz="1600" dirty="0" smtClean="0">
                <a:solidFill>
                  <a:prstClr val="black"/>
                </a:solidFill>
                <a:latin typeface="Arial" pitchFamily="34" charset="0"/>
                <a:ea typeface="ＭＳ Ｐゴシック"/>
                <a:cs typeface="Arial" pitchFamily="34" charset="0"/>
              </a:rPr>
              <a:t> (en milliard de $)</a:t>
            </a:r>
            <a:endParaRPr lang="en-US" sz="16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2671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2782" y="1756833"/>
            <a:ext cx="7228122" cy="2659225"/>
          </a:xfrm>
          <a:prstGeom prst="rect">
            <a:avLst/>
          </a:prstGeom>
        </p:spPr>
      </p:pic>
      <p:sp>
        <p:nvSpPr>
          <p:cNvPr id="3" name="TextBox 2"/>
          <p:cNvSpPr txBox="1"/>
          <p:nvPr/>
        </p:nvSpPr>
        <p:spPr>
          <a:xfrm>
            <a:off x="282920" y="5166134"/>
            <a:ext cx="1339204" cy="276999"/>
          </a:xfrm>
          <a:prstGeom prst="rect">
            <a:avLst/>
          </a:prstGeom>
          <a:noFill/>
        </p:spPr>
        <p:txBody>
          <a:bodyPr wrap="none" rtlCol="0">
            <a:spAutoFit/>
          </a:bodyPr>
          <a:lstStyle/>
          <a:p>
            <a:pPr fontAlgn="base">
              <a:spcBef>
                <a:spcPct val="0"/>
              </a:spcBef>
              <a:spcAft>
                <a:spcPct val="0"/>
              </a:spcAft>
            </a:pPr>
            <a:r>
              <a:rPr lang="en-GB" sz="1200" dirty="0">
                <a:solidFill>
                  <a:prstClr val="black"/>
                </a:solidFill>
                <a:latin typeface="Arial" charset="0"/>
                <a:ea typeface="ＭＳ Ｐゴシック"/>
                <a:cs typeface="Arial" charset="0"/>
              </a:rPr>
              <a:t>Source: UNAIDS</a:t>
            </a:r>
            <a:endParaRPr lang="en-GB" sz="1200" dirty="0">
              <a:solidFill>
                <a:srgbClr val="FF0000"/>
              </a:solidFill>
              <a:latin typeface="Arial" charset="0"/>
              <a:ea typeface="ＭＳ Ｐゴシック"/>
              <a:cs typeface="Arial" charset="0"/>
            </a:endParaRPr>
          </a:p>
        </p:txBody>
      </p:sp>
      <p:cxnSp>
        <p:nvCxnSpPr>
          <p:cNvPr id="11" name="Straight Connector 10"/>
          <p:cNvCxnSpPr/>
          <p:nvPr/>
        </p:nvCxnSpPr>
        <p:spPr>
          <a:xfrm>
            <a:off x="256749" y="913759"/>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63547" y="5037669"/>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rot="16200000">
            <a:off x="-149664" y="2706436"/>
            <a:ext cx="2009484" cy="338554"/>
          </a:xfrm>
          <a:prstGeom prst="rect">
            <a:avLst/>
          </a:prstGeom>
          <a:noFill/>
        </p:spPr>
        <p:txBody>
          <a:bodyPr wrap="none" rtlCol="0">
            <a:spAutoFit/>
          </a:bodyPr>
          <a:lstStyle/>
          <a:p>
            <a:pPr fontAlgn="base">
              <a:spcBef>
                <a:spcPct val="0"/>
              </a:spcBef>
              <a:spcAft>
                <a:spcPct val="0"/>
              </a:spcAft>
            </a:pPr>
            <a:r>
              <a:rPr lang="it-IT" sz="1600" dirty="0" smtClean="0">
                <a:solidFill>
                  <a:prstClr val="black"/>
                </a:solidFill>
                <a:latin typeface="Arial" charset="0"/>
                <a:ea typeface="ＭＳ Ｐゴシック"/>
                <a:cs typeface="Arial" charset="0"/>
              </a:rPr>
              <a:t>Nouvelles infections</a:t>
            </a:r>
            <a:endParaRPr lang="it-IT" sz="1600" dirty="0">
              <a:solidFill>
                <a:prstClr val="black"/>
              </a:solidFill>
              <a:latin typeface="Arial" charset="0"/>
              <a:ea typeface="ＭＳ Ｐゴシック"/>
              <a:cs typeface="Arial" charset="0"/>
            </a:endParaRPr>
          </a:p>
        </p:txBody>
      </p:sp>
      <p:sp>
        <p:nvSpPr>
          <p:cNvPr id="13" name="CasellaDiTesto 12"/>
          <p:cNvSpPr txBox="1"/>
          <p:nvPr/>
        </p:nvSpPr>
        <p:spPr>
          <a:xfrm>
            <a:off x="331845" y="1250232"/>
            <a:ext cx="926355"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300 000</a:t>
            </a:r>
          </a:p>
        </p:txBody>
      </p:sp>
      <p:sp>
        <p:nvSpPr>
          <p:cNvPr id="14" name="CasellaDiTesto 13"/>
          <p:cNvSpPr txBox="1"/>
          <p:nvPr/>
        </p:nvSpPr>
        <p:spPr>
          <a:xfrm>
            <a:off x="959402" y="4127500"/>
            <a:ext cx="252994"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a:t>
            </a:r>
          </a:p>
        </p:txBody>
      </p:sp>
      <p:sp>
        <p:nvSpPr>
          <p:cNvPr id="15" name="CasellaDiTesto 14"/>
          <p:cNvSpPr txBox="1"/>
          <p:nvPr/>
        </p:nvSpPr>
        <p:spPr>
          <a:xfrm>
            <a:off x="1013227" y="4349244"/>
            <a:ext cx="641121"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1980</a:t>
            </a:r>
          </a:p>
        </p:txBody>
      </p:sp>
      <p:sp>
        <p:nvSpPr>
          <p:cNvPr id="16" name="CasellaDiTesto 15"/>
          <p:cNvSpPr txBox="1"/>
          <p:nvPr/>
        </p:nvSpPr>
        <p:spPr>
          <a:xfrm>
            <a:off x="3276611" y="4349244"/>
            <a:ext cx="641121"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1990</a:t>
            </a:r>
          </a:p>
        </p:txBody>
      </p:sp>
      <p:sp>
        <p:nvSpPr>
          <p:cNvPr id="17" name="CasellaDiTesto 16"/>
          <p:cNvSpPr txBox="1"/>
          <p:nvPr/>
        </p:nvSpPr>
        <p:spPr>
          <a:xfrm>
            <a:off x="5562614" y="4349244"/>
            <a:ext cx="641121"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2000</a:t>
            </a:r>
          </a:p>
        </p:txBody>
      </p:sp>
      <p:sp>
        <p:nvSpPr>
          <p:cNvPr id="19" name="CasellaDiTesto 18"/>
          <p:cNvSpPr txBox="1"/>
          <p:nvPr/>
        </p:nvSpPr>
        <p:spPr>
          <a:xfrm>
            <a:off x="7845190" y="4349244"/>
            <a:ext cx="641121" cy="338554"/>
          </a:xfrm>
          <a:prstGeom prst="rect">
            <a:avLst/>
          </a:prstGeom>
          <a:noFill/>
        </p:spPr>
        <p:txBody>
          <a:bodyPr wrap="none" rtlCol="0">
            <a:spAutoFit/>
          </a:bodyPr>
          <a:lstStyle/>
          <a:p>
            <a:pPr fontAlgn="base">
              <a:spcBef>
                <a:spcPct val="0"/>
              </a:spcBef>
              <a:spcAft>
                <a:spcPct val="0"/>
              </a:spcAft>
            </a:pPr>
            <a:r>
              <a:rPr lang="it-IT" sz="1600" dirty="0">
                <a:solidFill>
                  <a:prstClr val="black"/>
                </a:solidFill>
                <a:latin typeface="Arial" charset="0"/>
                <a:ea typeface="ＭＳ Ｐゴシック"/>
                <a:cs typeface="Arial" charset="0"/>
              </a:rPr>
              <a:t>2010</a:t>
            </a:r>
          </a:p>
        </p:txBody>
      </p:sp>
      <p:cxnSp>
        <p:nvCxnSpPr>
          <p:cNvPr id="7" name="Connettore 1 6"/>
          <p:cNvCxnSpPr/>
          <p:nvPr/>
        </p:nvCxnSpPr>
        <p:spPr>
          <a:xfrm>
            <a:off x="1328548" y="1397001"/>
            <a:ext cx="0" cy="288649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H="1">
            <a:off x="1328560" y="4284644"/>
            <a:ext cx="704987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 Box 1"/>
          <p:cNvSpPr txBox="1">
            <a:spLocks noChangeArrowheads="1"/>
          </p:cNvSpPr>
          <p:nvPr/>
        </p:nvSpPr>
        <p:spPr bwMode="auto">
          <a:xfrm>
            <a:off x="5181618" y="1555274"/>
            <a:ext cx="3304707" cy="3446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sz="1000"/>
            </a:pPr>
            <a:r>
              <a:rPr lang="en-GB" sz="2400" b="1" dirty="0" err="1" smtClean="0">
                <a:solidFill>
                  <a:srgbClr val="00AEEF"/>
                </a:solidFill>
                <a:latin typeface="Arial"/>
                <a:cs typeface="Arial"/>
              </a:rPr>
              <a:t>Fédération</a:t>
            </a:r>
            <a:r>
              <a:rPr lang="en-GB" sz="2400" b="1" dirty="0" smtClean="0">
                <a:solidFill>
                  <a:srgbClr val="00AEEF"/>
                </a:solidFill>
                <a:latin typeface="Arial"/>
                <a:cs typeface="Arial"/>
              </a:rPr>
              <a:t> de </a:t>
            </a:r>
            <a:r>
              <a:rPr lang="en-GB" sz="2400" b="1" dirty="0" err="1" smtClean="0">
                <a:solidFill>
                  <a:srgbClr val="00AEEF"/>
                </a:solidFill>
                <a:latin typeface="Arial"/>
                <a:cs typeface="Arial"/>
              </a:rPr>
              <a:t>Russie</a:t>
            </a:r>
            <a:endParaRPr lang="en-GB" sz="2400" b="1" dirty="0">
              <a:solidFill>
                <a:srgbClr val="00AEEF"/>
              </a:solidFill>
              <a:latin typeface="Calibri"/>
            </a:endParaRPr>
          </a:p>
        </p:txBody>
      </p:sp>
      <p:sp>
        <p:nvSpPr>
          <p:cNvPr id="25" name="Text Box 2"/>
          <p:cNvSpPr txBox="1">
            <a:spLocks noChangeArrowheads="1"/>
          </p:cNvSpPr>
          <p:nvPr/>
        </p:nvSpPr>
        <p:spPr bwMode="auto">
          <a:xfrm>
            <a:off x="1785339" y="3429001"/>
            <a:ext cx="1112270" cy="38347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sz="1000"/>
            </a:pPr>
            <a:r>
              <a:rPr lang="en-GB" sz="2400" b="1" dirty="0" err="1" smtClean="0">
                <a:solidFill>
                  <a:srgbClr val="73AE42"/>
                </a:solidFill>
                <a:latin typeface="Arial"/>
                <a:cs typeface="Arial"/>
              </a:rPr>
              <a:t>Brésil</a:t>
            </a:r>
            <a:endParaRPr lang="en-GB" sz="2400" b="1" dirty="0">
              <a:solidFill>
                <a:srgbClr val="73AE42"/>
              </a:solidFill>
              <a:latin typeface="Calibri"/>
            </a:endParaRPr>
          </a:p>
        </p:txBody>
      </p:sp>
      <p:sp>
        <p:nvSpPr>
          <p:cNvPr id="21" name="Title 1"/>
          <p:cNvSpPr txBox="1">
            <a:spLocks/>
          </p:cNvSpPr>
          <p:nvPr/>
        </p:nvSpPr>
        <p:spPr bwMode="auto">
          <a:xfrm>
            <a:off x="274638" y="183886"/>
            <a:ext cx="8780462" cy="583406"/>
          </a:xfrm>
          <a:prstGeom prst="rect">
            <a:avLst/>
          </a:prstGeom>
          <a:noFill/>
          <a:ln w="9525">
            <a:noFill/>
            <a:miter lim="800000"/>
            <a:headEnd/>
            <a:tailEnd/>
          </a:ln>
        </p:spPr>
        <p:txBody>
          <a:bodyPr anchor="ctr"/>
          <a:lstStyle/>
          <a:p>
            <a:pPr fontAlgn="base">
              <a:spcBef>
                <a:spcPct val="0"/>
              </a:spcBef>
              <a:spcAft>
                <a:spcPct val="0"/>
              </a:spcAft>
            </a:pPr>
            <a:r>
              <a:rPr lang="en-US" sz="2400" b="1" dirty="0" smtClean="0">
                <a:solidFill>
                  <a:srgbClr val="02AEF0"/>
                </a:solidFill>
                <a:latin typeface="Arial" charset="0"/>
                <a:ea typeface="ＭＳ Ｐゴシック"/>
                <a:cs typeface="ＭＳ Ｐゴシック"/>
              </a:rPr>
              <a:t>Bien </a:t>
            </a:r>
            <a:r>
              <a:rPr lang="en-US" sz="2400" b="1" dirty="0" err="1" smtClean="0">
                <a:solidFill>
                  <a:srgbClr val="02AEF0"/>
                </a:solidFill>
                <a:latin typeface="Arial" charset="0"/>
                <a:ea typeface="ＭＳ Ｐゴシック"/>
                <a:cs typeface="ＭＳ Ｐゴシック"/>
              </a:rPr>
              <a:t>investir</a:t>
            </a:r>
            <a:r>
              <a:rPr lang="en-US" sz="2400" b="1" dirty="0" smtClean="0">
                <a:solidFill>
                  <a:srgbClr val="02AEF0"/>
                </a:solidFill>
                <a:latin typeface="Arial" charset="0"/>
                <a:ea typeface="ＭＳ Ｐゴシック"/>
                <a:cs typeface="ＭＳ Ｐゴシック"/>
              </a:rPr>
              <a:t>…</a:t>
            </a:r>
            <a:endParaRPr lang="en-US" sz="2400" b="1" dirty="0">
              <a:solidFill>
                <a:srgbClr val="02AEF0"/>
              </a:solidFill>
              <a:latin typeface="Arial" charset="0"/>
              <a:ea typeface="ＭＳ Ｐゴシック"/>
              <a:cs typeface="ＭＳ Ｐゴシック"/>
            </a:endParaRPr>
          </a:p>
        </p:txBody>
      </p:sp>
    </p:spTree>
    <p:extLst>
      <p:ext uri="{BB962C8B-B14F-4D97-AF65-F5344CB8AC3E}">
        <p14:creationId xmlns:p14="http://schemas.microsoft.com/office/powerpoint/2010/main" val="24702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et plan</a:t>
            </a:r>
            <a:endParaRPr lang="fr-FR" dirty="0"/>
          </a:p>
        </p:txBody>
      </p:sp>
      <p:sp>
        <p:nvSpPr>
          <p:cNvPr id="3" name="Espace réservé du contenu 2"/>
          <p:cNvSpPr>
            <a:spLocks noGrp="1"/>
          </p:cNvSpPr>
          <p:nvPr>
            <p:ph idx="1"/>
          </p:nvPr>
        </p:nvSpPr>
        <p:spPr/>
        <p:txBody>
          <a:bodyPr/>
          <a:lstStyle/>
          <a:p>
            <a:r>
              <a:rPr lang="fr-FR" dirty="0" smtClean="0"/>
              <a:t>En 15 minutes…</a:t>
            </a:r>
          </a:p>
          <a:p>
            <a:pPr lvl="1"/>
            <a:r>
              <a:rPr lang="fr-FR" dirty="0" smtClean="0"/>
              <a:t>Comprendre les grands enjeux de la conférence</a:t>
            </a:r>
          </a:p>
          <a:p>
            <a:pPr lvl="2"/>
            <a:r>
              <a:rPr lang="fr-FR" dirty="0" smtClean="0"/>
              <a:t>Prévention</a:t>
            </a:r>
          </a:p>
          <a:p>
            <a:pPr lvl="2"/>
            <a:r>
              <a:rPr lang="fr-FR" dirty="0" smtClean="0"/>
              <a:t>Traitements antiviraux</a:t>
            </a:r>
          </a:p>
          <a:p>
            <a:pPr lvl="2"/>
            <a:r>
              <a:rPr lang="fr-FR" dirty="0" smtClean="0"/>
              <a:t>Accès aux traitements et politique…</a:t>
            </a:r>
          </a:p>
          <a:p>
            <a:pPr lvl="2"/>
            <a:endParaRPr lang="fr-FR" dirty="0" smtClean="0"/>
          </a:p>
          <a:p>
            <a:pPr lvl="2"/>
            <a:endParaRPr lang="fr-FR" dirty="0"/>
          </a:p>
        </p:txBody>
      </p:sp>
      <p:sp>
        <p:nvSpPr>
          <p:cNvPr id="4" name="ZoneTexte 3"/>
          <p:cNvSpPr txBox="1"/>
          <p:nvPr/>
        </p:nvSpPr>
        <p:spPr>
          <a:xfrm>
            <a:off x="457200" y="4186296"/>
            <a:ext cx="8229600" cy="369332"/>
          </a:xfrm>
          <a:prstGeom prst="rect">
            <a:avLst/>
          </a:prstGeom>
          <a:noFill/>
        </p:spPr>
        <p:txBody>
          <a:bodyPr wrap="square" rtlCol="0">
            <a:spAutoFit/>
          </a:bodyPr>
          <a:lstStyle/>
          <a:p>
            <a:r>
              <a:rPr lang="fr-FR" dirty="0" smtClean="0"/>
              <a:t>194 sessions et 180 meeting satellites, 3 837 communications…23 767 participants</a:t>
            </a:r>
            <a:endParaRPr lang="fr-FR" dirty="0"/>
          </a:p>
        </p:txBody>
      </p:sp>
    </p:spTree>
    <p:extLst>
      <p:ext uri="{BB962C8B-B14F-4D97-AF65-F5344CB8AC3E}">
        <p14:creationId xmlns:p14="http://schemas.microsoft.com/office/powerpoint/2010/main" val="415329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280988" y="238125"/>
            <a:ext cx="8748712" cy="477573"/>
          </a:xfrm>
          <a:prstGeom prst="rect">
            <a:avLst/>
          </a:prstGeom>
          <a:noFill/>
          <a:ln w="9525">
            <a:noFill/>
            <a:miter lim="800000"/>
            <a:headEnd/>
            <a:tailEnd/>
          </a:ln>
        </p:spPr>
        <p:txBody>
          <a:bodyPr anchor="ctr"/>
          <a:lstStyle/>
          <a:p>
            <a:pPr algn="l" defTabSz="457200"/>
            <a:r>
              <a:rPr lang="en-US" sz="2400" b="1" kern="1200" dirty="0" err="1" smtClean="0">
                <a:solidFill>
                  <a:srgbClr val="00AEEF"/>
                </a:solidFill>
                <a:latin typeface="Arial" charset="0"/>
                <a:ea typeface="ＭＳ Ｐゴシック"/>
                <a:cs typeface="ＭＳ Ｐゴシック"/>
              </a:rPr>
              <a:t>Réduire</a:t>
            </a:r>
            <a:r>
              <a:rPr lang="en-US" sz="2400" b="1" kern="1200" dirty="0" smtClean="0">
                <a:solidFill>
                  <a:srgbClr val="00AEEF"/>
                </a:solidFill>
                <a:latin typeface="Arial" charset="0"/>
                <a:ea typeface="ＭＳ Ｐゴシック"/>
                <a:cs typeface="ＭＳ Ｐゴシック"/>
              </a:rPr>
              <a:t> les </a:t>
            </a:r>
            <a:r>
              <a:rPr lang="en-US" sz="2400" b="1" kern="1200" dirty="0" err="1" smtClean="0">
                <a:solidFill>
                  <a:srgbClr val="00AEEF"/>
                </a:solidFill>
                <a:latin typeface="Arial" charset="0"/>
                <a:ea typeface="ＭＳ Ｐゴシック"/>
                <a:cs typeface="ＭＳ Ｐゴシック"/>
              </a:rPr>
              <a:t>coûts</a:t>
            </a:r>
            <a:r>
              <a:rPr lang="en-US" sz="2400" b="1" kern="1200" dirty="0" smtClean="0">
                <a:solidFill>
                  <a:srgbClr val="00AEEF"/>
                </a:solidFill>
                <a:latin typeface="Arial" charset="0"/>
                <a:ea typeface="ＭＳ Ｐゴシック"/>
                <a:cs typeface="ＭＳ Ｐゴシック"/>
              </a:rPr>
              <a:t> de </a:t>
            </a:r>
            <a:r>
              <a:rPr lang="en-US" sz="2400" b="1" kern="1200" dirty="0" err="1" smtClean="0">
                <a:solidFill>
                  <a:srgbClr val="00AEEF"/>
                </a:solidFill>
                <a:latin typeface="Arial" charset="0"/>
                <a:ea typeface="ＭＳ Ｐゴシック"/>
                <a:cs typeface="ＭＳ Ｐゴシック"/>
              </a:rPr>
              <a:t>prise</a:t>
            </a:r>
            <a:r>
              <a:rPr lang="en-US" sz="2400" b="1" kern="1200" dirty="0" smtClean="0">
                <a:solidFill>
                  <a:srgbClr val="00AEEF"/>
                </a:solidFill>
                <a:latin typeface="Arial" charset="0"/>
                <a:ea typeface="ＭＳ Ｐゴシック"/>
                <a:cs typeface="ＭＳ Ｐゴシック"/>
              </a:rPr>
              <a:t> en charge</a:t>
            </a:r>
            <a:endParaRPr lang="en-US" sz="2400" b="1" kern="1200" dirty="0">
              <a:solidFill>
                <a:srgbClr val="00AEEF"/>
              </a:solidFill>
              <a:latin typeface="Arial" charset="0"/>
              <a:ea typeface="ＭＳ Ｐゴシック"/>
              <a:cs typeface="ＭＳ Ｐゴシック"/>
            </a:endParaRPr>
          </a:p>
        </p:txBody>
      </p:sp>
      <p:sp>
        <p:nvSpPr>
          <p:cNvPr id="8" name="Rettangolo 7"/>
          <p:cNvSpPr/>
          <p:nvPr/>
        </p:nvSpPr>
        <p:spPr>
          <a:xfrm>
            <a:off x="1503680" y="2046377"/>
            <a:ext cx="426720" cy="2161557"/>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24" name="Rettangolo 23"/>
          <p:cNvSpPr/>
          <p:nvPr/>
        </p:nvSpPr>
        <p:spPr>
          <a:xfrm>
            <a:off x="2997200" y="2937933"/>
            <a:ext cx="426720" cy="1270000"/>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26" name="Rettangolo 25"/>
          <p:cNvSpPr/>
          <p:nvPr/>
        </p:nvSpPr>
        <p:spPr>
          <a:xfrm>
            <a:off x="4490720" y="3081870"/>
            <a:ext cx="426720" cy="1126066"/>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28" name="Rettangolo 27"/>
          <p:cNvSpPr/>
          <p:nvPr/>
        </p:nvSpPr>
        <p:spPr>
          <a:xfrm>
            <a:off x="5984240" y="3285070"/>
            <a:ext cx="426720" cy="922866"/>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30" name="Rettangolo 29"/>
          <p:cNvSpPr/>
          <p:nvPr/>
        </p:nvSpPr>
        <p:spPr>
          <a:xfrm>
            <a:off x="7467600" y="3666068"/>
            <a:ext cx="426720" cy="541865"/>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32" name="CasellaDiTesto 3"/>
          <p:cNvSpPr txBox="1">
            <a:spLocks noChangeArrowheads="1"/>
          </p:cNvSpPr>
          <p:nvPr/>
        </p:nvSpPr>
        <p:spPr bwMode="auto">
          <a:xfrm rot="16200000">
            <a:off x="-799040" y="2754841"/>
            <a:ext cx="254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it-IT" sz="1600" dirty="0" smtClean="0">
                <a:solidFill>
                  <a:prstClr val="black"/>
                </a:solidFill>
                <a:cs typeface="Arial" charset="0"/>
              </a:rPr>
              <a:t>US$/ppy</a:t>
            </a:r>
            <a:endParaRPr lang="it-IT" sz="1600" dirty="0">
              <a:solidFill>
                <a:prstClr val="black"/>
              </a:solidFill>
              <a:cs typeface="Arial" charset="0"/>
            </a:endParaRPr>
          </a:p>
        </p:txBody>
      </p:sp>
      <p:cxnSp>
        <p:nvCxnSpPr>
          <p:cNvPr id="33" name="Connettore 1 32"/>
          <p:cNvCxnSpPr/>
          <p:nvPr/>
        </p:nvCxnSpPr>
        <p:spPr>
          <a:xfrm>
            <a:off x="1187632" y="1714500"/>
            <a:ext cx="0" cy="2557832"/>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flipH="1">
            <a:off x="1115632" y="4212325"/>
            <a:ext cx="749496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5" name="Rettangolo 1"/>
          <p:cNvSpPr>
            <a:spLocks noChangeArrowheads="1"/>
          </p:cNvSpPr>
          <p:nvPr/>
        </p:nvSpPr>
        <p:spPr bwMode="auto">
          <a:xfrm>
            <a:off x="624069" y="4069919"/>
            <a:ext cx="56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0"/>
              </a:spcBef>
              <a:spcAft>
                <a:spcPct val="0"/>
              </a:spcAft>
            </a:pPr>
            <a:r>
              <a:rPr lang="hr-HR" sz="1600" dirty="0">
                <a:solidFill>
                  <a:prstClr val="black"/>
                </a:solidFill>
                <a:latin typeface="Arial" charset="0"/>
                <a:ea typeface="ＭＳ Ｐゴシック"/>
                <a:cs typeface="Arial" charset="0"/>
              </a:rPr>
              <a:t>0</a:t>
            </a:r>
            <a:endParaRPr lang="it-IT" sz="1600" dirty="0">
              <a:solidFill>
                <a:prstClr val="black"/>
              </a:solidFill>
              <a:latin typeface="Arial" charset="0"/>
              <a:ea typeface="ＭＳ Ｐゴシック"/>
              <a:cs typeface="Arial" charset="0"/>
            </a:endParaRPr>
          </a:p>
        </p:txBody>
      </p:sp>
      <p:sp>
        <p:nvSpPr>
          <p:cNvPr id="36" name="Rettangolo 1"/>
          <p:cNvSpPr>
            <a:spLocks noChangeArrowheads="1"/>
          </p:cNvSpPr>
          <p:nvPr/>
        </p:nvSpPr>
        <p:spPr bwMode="auto">
          <a:xfrm>
            <a:off x="624069" y="1633306"/>
            <a:ext cx="56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0"/>
              </a:spcBef>
              <a:spcAft>
                <a:spcPct val="0"/>
              </a:spcAft>
            </a:pPr>
            <a:r>
              <a:rPr lang="hr-HR" sz="1600" dirty="0">
                <a:solidFill>
                  <a:prstClr val="black"/>
                </a:solidFill>
                <a:latin typeface="Arial" charset="0"/>
                <a:ea typeface="ＭＳ Ｐゴシック"/>
                <a:cs typeface="Arial" charset="0"/>
              </a:rPr>
              <a:t>700</a:t>
            </a:r>
            <a:endParaRPr lang="it-IT" sz="1600" dirty="0">
              <a:solidFill>
                <a:prstClr val="black"/>
              </a:solidFill>
              <a:latin typeface="Arial" charset="0"/>
              <a:ea typeface="ＭＳ Ｐゴシック"/>
              <a:cs typeface="Arial" charset="0"/>
            </a:endParaRPr>
          </a:p>
        </p:txBody>
      </p:sp>
      <p:sp>
        <p:nvSpPr>
          <p:cNvPr id="37" name="Rettangolo 1"/>
          <p:cNvSpPr>
            <a:spLocks noChangeArrowheads="1"/>
          </p:cNvSpPr>
          <p:nvPr/>
        </p:nvSpPr>
        <p:spPr bwMode="auto">
          <a:xfrm>
            <a:off x="1036339" y="4205723"/>
            <a:ext cx="1329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hr-HR" sz="1600" dirty="0">
                <a:solidFill>
                  <a:prstClr val="black"/>
                </a:solidFill>
                <a:latin typeface="Arial" charset="0"/>
                <a:ea typeface="ＭＳ Ｐゴシック"/>
                <a:cs typeface="Arial" charset="0"/>
              </a:rPr>
              <a:t>TDF</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+FTC</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+EFV</a:t>
            </a:r>
            <a:endParaRPr lang="it-IT" sz="1600" dirty="0">
              <a:solidFill>
                <a:prstClr val="black"/>
              </a:solidFill>
              <a:latin typeface="Arial" charset="0"/>
              <a:ea typeface="ＭＳ Ｐゴシック"/>
              <a:cs typeface="Arial" charset="0"/>
            </a:endParaRPr>
          </a:p>
        </p:txBody>
      </p:sp>
      <p:sp>
        <p:nvSpPr>
          <p:cNvPr id="38" name="Rettangolo 1"/>
          <p:cNvSpPr>
            <a:spLocks noChangeArrowheads="1"/>
          </p:cNvSpPr>
          <p:nvPr/>
        </p:nvSpPr>
        <p:spPr bwMode="auto">
          <a:xfrm>
            <a:off x="2464835" y="4197257"/>
            <a:ext cx="1462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hr-HR" sz="1600" dirty="0">
                <a:solidFill>
                  <a:prstClr val="black"/>
                </a:solidFill>
                <a:latin typeface="Arial" charset="0"/>
                <a:ea typeface="ＭＳ Ｐゴシック"/>
                <a:cs typeface="Arial" charset="0"/>
              </a:rPr>
              <a:t>TDF</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+FTC</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+NVP</a:t>
            </a:r>
            <a:endParaRPr lang="it-IT" sz="1600" dirty="0">
              <a:solidFill>
                <a:prstClr val="black"/>
              </a:solidFill>
              <a:latin typeface="Arial" charset="0"/>
              <a:ea typeface="ＭＳ Ｐゴシック"/>
              <a:cs typeface="Arial" charset="0"/>
            </a:endParaRPr>
          </a:p>
        </p:txBody>
      </p:sp>
      <p:sp>
        <p:nvSpPr>
          <p:cNvPr id="39" name="Rettangolo 1"/>
          <p:cNvSpPr>
            <a:spLocks noChangeArrowheads="1"/>
          </p:cNvSpPr>
          <p:nvPr/>
        </p:nvSpPr>
        <p:spPr bwMode="auto">
          <a:xfrm>
            <a:off x="4048582" y="4197257"/>
            <a:ext cx="1280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hr-HR" sz="1600" dirty="0">
                <a:solidFill>
                  <a:prstClr val="black"/>
                </a:solidFill>
                <a:latin typeface="Arial" charset="0"/>
                <a:ea typeface="ＭＳ Ｐゴシック"/>
                <a:cs typeface="Arial" charset="0"/>
              </a:rPr>
              <a:t>TDF</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+3TC</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+EFV</a:t>
            </a:r>
            <a:endParaRPr lang="it-IT" sz="1600" dirty="0">
              <a:solidFill>
                <a:prstClr val="black"/>
              </a:solidFill>
              <a:latin typeface="Arial" charset="0"/>
              <a:ea typeface="ＭＳ Ｐゴシック"/>
              <a:cs typeface="Arial" charset="0"/>
            </a:endParaRPr>
          </a:p>
        </p:txBody>
      </p:sp>
      <p:sp>
        <p:nvSpPr>
          <p:cNvPr id="40" name="Rettangolo 1"/>
          <p:cNvSpPr>
            <a:spLocks noChangeArrowheads="1"/>
          </p:cNvSpPr>
          <p:nvPr/>
        </p:nvSpPr>
        <p:spPr bwMode="auto">
          <a:xfrm>
            <a:off x="5498836" y="4202243"/>
            <a:ext cx="1349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hr-HR" sz="1600" dirty="0">
                <a:solidFill>
                  <a:prstClr val="black"/>
                </a:solidFill>
                <a:latin typeface="Arial" charset="0"/>
                <a:ea typeface="ＭＳ Ｐゴシック"/>
                <a:cs typeface="Arial" charset="0"/>
              </a:rPr>
              <a:t>ZDV</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+3TC</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+EFV</a:t>
            </a:r>
            <a:endParaRPr lang="it-IT" sz="1600" dirty="0">
              <a:solidFill>
                <a:prstClr val="black"/>
              </a:solidFill>
              <a:latin typeface="Arial" charset="0"/>
              <a:ea typeface="ＭＳ Ｐゴシック"/>
              <a:cs typeface="Arial" charset="0"/>
            </a:endParaRPr>
          </a:p>
        </p:txBody>
      </p:sp>
      <p:sp>
        <p:nvSpPr>
          <p:cNvPr id="41" name="Rettangolo 1"/>
          <p:cNvSpPr>
            <a:spLocks noChangeArrowheads="1"/>
          </p:cNvSpPr>
          <p:nvPr/>
        </p:nvSpPr>
        <p:spPr bwMode="auto">
          <a:xfrm>
            <a:off x="6954342" y="4201375"/>
            <a:ext cx="1432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hr-HR" sz="1600" dirty="0">
                <a:solidFill>
                  <a:prstClr val="black"/>
                </a:solidFill>
                <a:latin typeface="Arial" charset="0"/>
                <a:ea typeface="ＭＳ Ｐゴシック"/>
                <a:cs typeface="Arial" charset="0"/>
              </a:rPr>
              <a:t>3TC</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+NVP</a:t>
            </a:r>
            <a:r>
              <a:rPr lang="en-GB" sz="1600" dirty="0">
                <a:solidFill>
                  <a:prstClr val="black"/>
                </a:solidFill>
                <a:latin typeface="Arial" charset="0"/>
                <a:ea typeface="ＭＳ Ｐゴシック"/>
                <a:cs typeface="Arial" charset="0"/>
              </a:rPr>
              <a:t/>
            </a:r>
            <a:br>
              <a:rPr lang="en-GB" sz="1600" dirty="0">
                <a:solidFill>
                  <a:prstClr val="black"/>
                </a:solidFill>
                <a:latin typeface="Arial" charset="0"/>
                <a:ea typeface="ＭＳ Ｐゴシック"/>
                <a:cs typeface="Arial" charset="0"/>
              </a:rPr>
            </a:br>
            <a:r>
              <a:rPr lang="hr-HR" sz="1600" dirty="0">
                <a:solidFill>
                  <a:prstClr val="black"/>
                </a:solidFill>
                <a:latin typeface="Arial" charset="0"/>
                <a:ea typeface="ＭＳ Ｐゴシック"/>
                <a:cs typeface="Arial" charset="0"/>
              </a:rPr>
              <a:t>+ZDV</a:t>
            </a:r>
            <a:endParaRPr lang="it-IT" sz="1600" dirty="0">
              <a:solidFill>
                <a:prstClr val="black"/>
              </a:solidFill>
              <a:latin typeface="Arial" charset="0"/>
              <a:ea typeface="ＭＳ Ｐゴシック"/>
              <a:cs typeface="Arial" charset="0"/>
            </a:endParaRPr>
          </a:p>
        </p:txBody>
      </p:sp>
      <p:sp>
        <p:nvSpPr>
          <p:cNvPr id="46" name="CasellaDiTesto 3"/>
          <p:cNvSpPr txBox="1">
            <a:spLocks noChangeArrowheads="1"/>
          </p:cNvSpPr>
          <p:nvPr/>
        </p:nvSpPr>
        <p:spPr bwMode="auto">
          <a:xfrm>
            <a:off x="1905000" y="2493359"/>
            <a:ext cx="72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it-IT" sz="1600" dirty="0" smtClean="0">
                <a:solidFill>
                  <a:prstClr val="black"/>
                </a:solidFill>
                <a:cs typeface="Arial" charset="0"/>
              </a:rPr>
              <a:t>- 60%</a:t>
            </a:r>
            <a:endParaRPr lang="it-IT" sz="1600" dirty="0">
              <a:solidFill>
                <a:prstClr val="black"/>
              </a:solidFill>
              <a:cs typeface="Arial" charset="0"/>
            </a:endParaRPr>
          </a:p>
        </p:txBody>
      </p:sp>
      <p:sp>
        <p:nvSpPr>
          <p:cNvPr id="23" name="Rettangolo 22"/>
          <p:cNvSpPr/>
          <p:nvPr/>
        </p:nvSpPr>
        <p:spPr>
          <a:xfrm>
            <a:off x="1503680" y="3358061"/>
            <a:ext cx="426720" cy="849874"/>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44" name="Freccia giù 43"/>
          <p:cNvSpPr/>
          <p:nvPr/>
        </p:nvSpPr>
        <p:spPr>
          <a:xfrm>
            <a:off x="1547090" y="1450779"/>
            <a:ext cx="328310" cy="188742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11" name="TextBox 10"/>
          <p:cNvSpPr txBox="1"/>
          <p:nvPr/>
        </p:nvSpPr>
        <p:spPr>
          <a:xfrm>
            <a:off x="3352800" y="3151380"/>
            <a:ext cx="838200" cy="338554"/>
          </a:xfrm>
          <a:prstGeom prst="rect">
            <a:avLst/>
          </a:prstGeom>
          <a:noFill/>
        </p:spPr>
        <p:txBody>
          <a:bodyPr wrap="square" rtlCol="0">
            <a:spAutoFit/>
          </a:bodyPr>
          <a:lstStyle/>
          <a:p>
            <a:pPr fontAlgn="base">
              <a:spcBef>
                <a:spcPct val="0"/>
              </a:spcBef>
              <a:spcAft>
                <a:spcPct val="0"/>
              </a:spcAft>
            </a:pPr>
            <a:r>
              <a:rPr lang="en-GB" sz="1600" dirty="0">
                <a:solidFill>
                  <a:prstClr val="black"/>
                </a:solidFill>
                <a:latin typeface="Arial" charset="0"/>
                <a:ea typeface="ＭＳ Ｐゴシック"/>
                <a:cs typeface="Arial" charset="0"/>
              </a:rPr>
              <a:t>- 57%</a:t>
            </a:r>
          </a:p>
        </p:txBody>
      </p:sp>
      <p:sp>
        <p:nvSpPr>
          <p:cNvPr id="25" name="Rettangolo 24"/>
          <p:cNvSpPr/>
          <p:nvPr/>
        </p:nvSpPr>
        <p:spPr>
          <a:xfrm>
            <a:off x="2999090" y="3668665"/>
            <a:ext cx="424830" cy="539268"/>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76" name="Freccia giù 75"/>
          <p:cNvSpPr/>
          <p:nvPr/>
        </p:nvSpPr>
        <p:spPr>
          <a:xfrm>
            <a:off x="3048000" y="2493359"/>
            <a:ext cx="328310" cy="118158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15" name="TextBox 14"/>
          <p:cNvSpPr txBox="1"/>
          <p:nvPr/>
        </p:nvSpPr>
        <p:spPr>
          <a:xfrm>
            <a:off x="4893889" y="3271684"/>
            <a:ext cx="777965" cy="338554"/>
          </a:xfrm>
          <a:prstGeom prst="rect">
            <a:avLst/>
          </a:prstGeom>
          <a:noFill/>
        </p:spPr>
        <p:txBody>
          <a:bodyPr wrap="square" rtlCol="0">
            <a:spAutoFit/>
          </a:bodyPr>
          <a:lstStyle/>
          <a:p>
            <a:pPr fontAlgn="base">
              <a:spcBef>
                <a:spcPct val="0"/>
              </a:spcBef>
              <a:spcAft>
                <a:spcPct val="0"/>
              </a:spcAft>
            </a:pPr>
            <a:r>
              <a:rPr lang="en-GB" sz="1600" dirty="0">
                <a:solidFill>
                  <a:prstClr val="black"/>
                </a:solidFill>
                <a:latin typeface="Arial" charset="0"/>
                <a:ea typeface="ＭＳ Ｐゴシック"/>
                <a:cs typeface="Arial" charset="0"/>
              </a:rPr>
              <a:t>- 53%</a:t>
            </a:r>
          </a:p>
        </p:txBody>
      </p:sp>
      <p:sp>
        <p:nvSpPr>
          <p:cNvPr id="27" name="Rettangolo 26"/>
          <p:cNvSpPr/>
          <p:nvPr/>
        </p:nvSpPr>
        <p:spPr>
          <a:xfrm>
            <a:off x="4490720" y="3668665"/>
            <a:ext cx="426720" cy="539268"/>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77" name="Freccia giù 76"/>
          <p:cNvSpPr/>
          <p:nvPr/>
        </p:nvSpPr>
        <p:spPr>
          <a:xfrm>
            <a:off x="4525818" y="2667020"/>
            <a:ext cx="328310" cy="98869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17" name="TextBox 16"/>
          <p:cNvSpPr txBox="1"/>
          <p:nvPr/>
        </p:nvSpPr>
        <p:spPr>
          <a:xfrm>
            <a:off x="6347128" y="3345902"/>
            <a:ext cx="815672" cy="338554"/>
          </a:xfrm>
          <a:prstGeom prst="rect">
            <a:avLst/>
          </a:prstGeom>
          <a:noFill/>
        </p:spPr>
        <p:txBody>
          <a:bodyPr wrap="square" rtlCol="0">
            <a:spAutoFit/>
          </a:bodyPr>
          <a:lstStyle/>
          <a:p>
            <a:pPr fontAlgn="base">
              <a:spcBef>
                <a:spcPct val="0"/>
              </a:spcBef>
              <a:spcAft>
                <a:spcPct val="0"/>
              </a:spcAft>
            </a:pPr>
            <a:r>
              <a:rPr lang="en-GB" sz="1600" dirty="0">
                <a:solidFill>
                  <a:prstClr val="black"/>
                </a:solidFill>
                <a:latin typeface="Arial" charset="0"/>
                <a:ea typeface="ＭＳ Ｐゴシック"/>
                <a:cs typeface="Arial" charset="0"/>
              </a:rPr>
              <a:t>- 41%</a:t>
            </a:r>
          </a:p>
        </p:txBody>
      </p:sp>
      <p:sp>
        <p:nvSpPr>
          <p:cNvPr id="29" name="Rettangolo 28"/>
          <p:cNvSpPr/>
          <p:nvPr/>
        </p:nvSpPr>
        <p:spPr>
          <a:xfrm>
            <a:off x="5984240" y="3668665"/>
            <a:ext cx="426720" cy="539268"/>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78" name="Freccia giù 77"/>
          <p:cNvSpPr/>
          <p:nvPr/>
        </p:nvSpPr>
        <p:spPr>
          <a:xfrm>
            <a:off x="6026728" y="2924139"/>
            <a:ext cx="328310" cy="73158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19" name="TextBox 18"/>
          <p:cNvSpPr txBox="1"/>
          <p:nvPr/>
        </p:nvSpPr>
        <p:spPr>
          <a:xfrm>
            <a:off x="7852078" y="3584636"/>
            <a:ext cx="758522" cy="338554"/>
          </a:xfrm>
          <a:prstGeom prst="rect">
            <a:avLst/>
          </a:prstGeom>
          <a:noFill/>
        </p:spPr>
        <p:txBody>
          <a:bodyPr wrap="square" rtlCol="0">
            <a:spAutoFit/>
          </a:bodyPr>
          <a:lstStyle/>
          <a:p>
            <a:pPr fontAlgn="base">
              <a:spcBef>
                <a:spcPct val="0"/>
              </a:spcBef>
              <a:spcAft>
                <a:spcPct val="0"/>
              </a:spcAft>
            </a:pPr>
            <a:r>
              <a:rPr lang="en-GB" sz="1600" dirty="0">
                <a:solidFill>
                  <a:prstClr val="black"/>
                </a:solidFill>
                <a:latin typeface="Arial" charset="0"/>
                <a:ea typeface="ＭＳ Ｐゴシック"/>
                <a:cs typeface="Arial" charset="0"/>
              </a:rPr>
              <a:t>- 15%</a:t>
            </a:r>
          </a:p>
        </p:txBody>
      </p:sp>
      <p:sp>
        <p:nvSpPr>
          <p:cNvPr id="31" name="Rettangolo 30"/>
          <p:cNvSpPr/>
          <p:nvPr/>
        </p:nvSpPr>
        <p:spPr>
          <a:xfrm>
            <a:off x="7467600" y="3750756"/>
            <a:ext cx="426720" cy="457199"/>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79" name="Freccia giù 78"/>
          <p:cNvSpPr/>
          <p:nvPr/>
        </p:nvSpPr>
        <p:spPr>
          <a:xfrm>
            <a:off x="7504546" y="3148545"/>
            <a:ext cx="328310" cy="603369"/>
          </a:xfrm>
          <a:prstGeom prst="downArrow">
            <a:avLst>
              <a:gd name="adj1" fmla="val 50000"/>
              <a:gd name="adj2" fmla="val 324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1600">
              <a:solidFill>
                <a:prstClr val="white"/>
              </a:solidFill>
              <a:latin typeface="Calibri"/>
            </a:endParaRPr>
          </a:p>
        </p:txBody>
      </p:sp>
      <p:sp>
        <p:nvSpPr>
          <p:cNvPr id="7" name="TextBox 6"/>
          <p:cNvSpPr txBox="1"/>
          <p:nvPr/>
        </p:nvSpPr>
        <p:spPr>
          <a:xfrm>
            <a:off x="1187632" y="1143000"/>
            <a:ext cx="4995966" cy="369332"/>
          </a:xfrm>
          <a:prstGeom prst="rect">
            <a:avLst/>
          </a:prstGeom>
          <a:noFill/>
        </p:spPr>
        <p:txBody>
          <a:bodyPr wrap="none" rtlCol="0">
            <a:spAutoFit/>
          </a:bodyPr>
          <a:lstStyle/>
          <a:p>
            <a:pPr fontAlgn="base">
              <a:spcBef>
                <a:spcPct val="0"/>
              </a:spcBef>
              <a:spcAft>
                <a:spcPct val="0"/>
              </a:spcAft>
            </a:pPr>
            <a:r>
              <a:rPr lang="en-GB" dirty="0" smtClean="0">
                <a:solidFill>
                  <a:prstClr val="black"/>
                </a:solidFill>
                <a:latin typeface="Arial" charset="0"/>
                <a:ea typeface="ＭＳ Ｐゴシック"/>
                <a:cs typeface="Arial" charset="0"/>
              </a:rPr>
              <a:t>Prix </a:t>
            </a:r>
            <a:r>
              <a:rPr lang="en-GB" dirty="0" err="1" smtClean="0">
                <a:solidFill>
                  <a:prstClr val="black"/>
                </a:solidFill>
                <a:latin typeface="Arial" charset="0"/>
                <a:ea typeface="ＭＳ Ｐゴシック"/>
                <a:cs typeface="Arial" charset="0"/>
              </a:rPr>
              <a:t>médian</a:t>
            </a:r>
            <a:r>
              <a:rPr lang="en-GB" dirty="0" smtClean="0">
                <a:solidFill>
                  <a:prstClr val="black"/>
                </a:solidFill>
                <a:latin typeface="Arial" charset="0"/>
                <a:ea typeface="ＭＳ Ｐゴシック"/>
                <a:cs typeface="Arial" charset="0"/>
              </a:rPr>
              <a:t> </a:t>
            </a:r>
            <a:r>
              <a:rPr lang="en-GB" dirty="0" err="1" smtClean="0">
                <a:solidFill>
                  <a:prstClr val="black"/>
                </a:solidFill>
                <a:latin typeface="Arial" charset="0"/>
                <a:ea typeface="ＭＳ Ｐゴシック"/>
                <a:cs typeface="Arial" charset="0"/>
              </a:rPr>
              <a:t>dans</a:t>
            </a:r>
            <a:r>
              <a:rPr lang="en-GB" dirty="0" smtClean="0">
                <a:solidFill>
                  <a:prstClr val="black"/>
                </a:solidFill>
                <a:latin typeface="Arial" charset="0"/>
                <a:ea typeface="ＭＳ Ｐゴシック"/>
                <a:cs typeface="Arial" charset="0"/>
              </a:rPr>
              <a:t> les pays </a:t>
            </a:r>
            <a:r>
              <a:rPr lang="en-GB" dirty="0" err="1" smtClean="0">
                <a:solidFill>
                  <a:prstClr val="black"/>
                </a:solidFill>
                <a:latin typeface="Arial" charset="0"/>
                <a:ea typeface="ＭＳ Ｐゴシック"/>
                <a:cs typeface="Arial" charset="0"/>
              </a:rPr>
              <a:t>à</a:t>
            </a:r>
            <a:r>
              <a:rPr lang="en-GB" dirty="0" smtClean="0">
                <a:solidFill>
                  <a:prstClr val="black"/>
                </a:solidFill>
                <a:latin typeface="Arial" charset="0"/>
                <a:ea typeface="ＭＳ Ｐゴシック"/>
                <a:cs typeface="Arial" charset="0"/>
              </a:rPr>
              <a:t> </a:t>
            </a:r>
            <a:r>
              <a:rPr lang="en-GB" dirty="0" err="1" smtClean="0">
                <a:solidFill>
                  <a:prstClr val="black"/>
                </a:solidFill>
                <a:latin typeface="Arial" charset="0"/>
                <a:ea typeface="ＭＳ Ｐゴシック"/>
                <a:cs typeface="Arial" charset="0"/>
              </a:rPr>
              <a:t>faibles</a:t>
            </a:r>
            <a:r>
              <a:rPr lang="en-GB" dirty="0" smtClean="0">
                <a:solidFill>
                  <a:prstClr val="black"/>
                </a:solidFill>
                <a:latin typeface="Arial" charset="0"/>
                <a:ea typeface="ＭＳ Ｐゴシック"/>
                <a:cs typeface="Arial" charset="0"/>
              </a:rPr>
              <a:t> </a:t>
            </a:r>
            <a:r>
              <a:rPr lang="en-GB" dirty="0" err="1" smtClean="0">
                <a:solidFill>
                  <a:prstClr val="black"/>
                </a:solidFill>
                <a:latin typeface="Arial" charset="0"/>
                <a:ea typeface="ＭＳ Ｐゴシック"/>
                <a:cs typeface="Arial" charset="0"/>
              </a:rPr>
              <a:t>ressources</a:t>
            </a:r>
            <a:endParaRPr lang="en-GB" dirty="0">
              <a:solidFill>
                <a:prstClr val="black"/>
              </a:solidFill>
              <a:latin typeface="Arial" charset="0"/>
              <a:ea typeface="ＭＳ Ｐゴシック"/>
              <a:cs typeface="Arial" charset="0"/>
            </a:endParaRPr>
          </a:p>
        </p:txBody>
      </p:sp>
      <p:cxnSp>
        <p:nvCxnSpPr>
          <p:cNvPr id="67" name="Straight Connector 66"/>
          <p:cNvCxnSpPr/>
          <p:nvPr/>
        </p:nvCxnSpPr>
        <p:spPr>
          <a:xfrm>
            <a:off x="363547" y="5037669"/>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63547" y="832115"/>
            <a:ext cx="8537575" cy="1323"/>
          </a:xfrm>
          <a:prstGeom prst="line">
            <a:avLst/>
          </a:prstGeom>
          <a:ln w="1270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53398" y="5143504"/>
            <a:ext cx="3982205"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charset="0"/>
                <a:ea typeface="ＭＳ Ｐゴシック"/>
                <a:cs typeface="Arial" charset="0"/>
              </a:rPr>
              <a:t>Source: Global Price Reporting Mechanism, WHO 2012</a:t>
            </a:r>
            <a:endParaRPr lang="en-GB" sz="1200" dirty="0">
              <a:solidFill>
                <a:prstClr val="black"/>
              </a:solidFill>
              <a:latin typeface="Arial" charset="0"/>
              <a:ea typeface="ＭＳ Ｐゴシック"/>
              <a:cs typeface="Arial" charset="0"/>
            </a:endParaRPr>
          </a:p>
        </p:txBody>
      </p:sp>
      <p:sp>
        <p:nvSpPr>
          <p:cNvPr id="64" name="Rettangolo 41"/>
          <p:cNvSpPr/>
          <p:nvPr/>
        </p:nvSpPr>
        <p:spPr>
          <a:xfrm>
            <a:off x="7162800" y="2176234"/>
            <a:ext cx="205594" cy="165755"/>
          </a:xfrm>
          <a:prstGeom prst="rect">
            <a:avLst/>
          </a:prstGeom>
          <a:solidFill>
            <a:srgbClr val="1F8A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65" name="CasellaDiTesto 12"/>
          <p:cNvSpPr txBox="1"/>
          <p:nvPr/>
        </p:nvSpPr>
        <p:spPr>
          <a:xfrm>
            <a:off x="7337640" y="2105223"/>
            <a:ext cx="698178" cy="369332"/>
          </a:xfrm>
          <a:prstGeom prst="rect">
            <a:avLst/>
          </a:prstGeom>
          <a:noFill/>
        </p:spPr>
        <p:txBody>
          <a:bodyPr wrap="none" rtlCol="0">
            <a:spAutoFit/>
          </a:bodyPr>
          <a:lstStyle/>
          <a:p>
            <a:pPr fontAlgn="base">
              <a:spcBef>
                <a:spcPct val="0"/>
              </a:spcBef>
              <a:spcAft>
                <a:spcPct val="0"/>
              </a:spcAft>
            </a:pPr>
            <a:r>
              <a:rPr lang="it-IT" dirty="0">
                <a:solidFill>
                  <a:prstClr val="black"/>
                </a:solidFill>
                <a:latin typeface="Arial" charset="0"/>
                <a:ea typeface="ＭＳ Ｐゴシック"/>
                <a:cs typeface="Arial" charset="0"/>
              </a:rPr>
              <a:t>2008</a:t>
            </a:r>
          </a:p>
        </p:txBody>
      </p:sp>
      <p:sp>
        <p:nvSpPr>
          <p:cNvPr id="70" name="Rettangolo 42"/>
          <p:cNvSpPr/>
          <p:nvPr/>
        </p:nvSpPr>
        <p:spPr>
          <a:xfrm>
            <a:off x="7162800" y="2432252"/>
            <a:ext cx="200590" cy="161720"/>
          </a:xfrm>
          <a:prstGeom prst="rect">
            <a:avLst/>
          </a:prstGeom>
          <a:solidFill>
            <a:srgbClr val="80B5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a:solidFill>
                <a:prstClr val="white"/>
              </a:solidFill>
              <a:latin typeface="Calibri"/>
            </a:endParaRPr>
          </a:p>
        </p:txBody>
      </p:sp>
      <p:sp>
        <p:nvSpPr>
          <p:cNvPr id="75" name="CasellaDiTesto 44"/>
          <p:cNvSpPr txBox="1"/>
          <p:nvPr/>
        </p:nvSpPr>
        <p:spPr>
          <a:xfrm>
            <a:off x="7358037" y="2359223"/>
            <a:ext cx="681046" cy="369332"/>
          </a:xfrm>
          <a:prstGeom prst="rect">
            <a:avLst/>
          </a:prstGeom>
          <a:noFill/>
        </p:spPr>
        <p:txBody>
          <a:bodyPr wrap="none" rtlCol="0">
            <a:spAutoFit/>
          </a:bodyPr>
          <a:lstStyle/>
          <a:p>
            <a:pPr fontAlgn="base">
              <a:spcBef>
                <a:spcPct val="0"/>
              </a:spcBef>
              <a:spcAft>
                <a:spcPct val="0"/>
              </a:spcAft>
            </a:pPr>
            <a:r>
              <a:rPr lang="it-IT" dirty="0">
                <a:solidFill>
                  <a:prstClr val="black"/>
                </a:solidFill>
                <a:latin typeface="Arial" charset="0"/>
                <a:ea typeface="ＭＳ Ｐゴシック"/>
                <a:cs typeface="Arial" charset="0"/>
              </a:rPr>
              <a:t>2011</a:t>
            </a:r>
          </a:p>
        </p:txBody>
      </p:sp>
    </p:spTree>
    <p:extLst>
      <p:ext uri="{BB962C8B-B14F-4D97-AF65-F5344CB8AC3E}">
        <p14:creationId xmlns:p14="http://schemas.microsoft.com/office/powerpoint/2010/main" val="5171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75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175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175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17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17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175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175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1750"/>
                                  </p:stCondLst>
                                  <p:childTnLst>
                                    <p:set>
                                      <p:cBhvr>
                                        <p:cTn id="51" dur="1" fill="hold">
                                          <p:stCondLst>
                                            <p:cond delay="0"/>
                                          </p:stCondLst>
                                        </p:cTn>
                                        <p:tgtEl>
                                          <p:spTgt spid="78"/>
                                        </p:tgtEl>
                                        <p:attrNameLst>
                                          <p:attrName>style.visibility</p:attrName>
                                        </p:attrNameLst>
                                      </p:cBhvr>
                                      <p:to>
                                        <p:strVal val="visible"/>
                                      </p:to>
                                    </p:set>
                                    <p:anim calcmode="lin" valueType="num">
                                      <p:cBhvr>
                                        <p:cTn id="52" dur="500" fill="hold"/>
                                        <p:tgtEl>
                                          <p:spTgt spid="78"/>
                                        </p:tgtEl>
                                        <p:attrNameLst>
                                          <p:attrName>ppt_w</p:attrName>
                                        </p:attrNameLst>
                                      </p:cBhvr>
                                      <p:tavLst>
                                        <p:tav tm="0">
                                          <p:val>
                                            <p:fltVal val="0"/>
                                          </p:val>
                                        </p:tav>
                                        <p:tav tm="100000">
                                          <p:val>
                                            <p:strVal val="#ppt_w"/>
                                          </p:val>
                                        </p:tav>
                                      </p:tavLst>
                                    </p:anim>
                                    <p:anim calcmode="lin" valueType="num">
                                      <p:cBhvr>
                                        <p:cTn id="53" dur="500" fill="hold"/>
                                        <p:tgtEl>
                                          <p:spTgt spid="78"/>
                                        </p:tgtEl>
                                        <p:attrNameLst>
                                          <p:attrName>ppt_h</p:attrName>
                                        </p:attrNameLst>
                                      </p:cBhvr>
                                      <p:tavLst>
                                        <p:tav tm="0">
                                          <p:val>
                                            <p:fltVal val="0"/>
                                          </p:val>
                                        </p:tav>
                                        <p:tav tm="100000">
                                          <p:val>
                                            <p:strVal val="#ppt_h"/>
                                          </p:val>
                                        </p:tav>
                                      </p:tavLst>
                                    </p:anim>
                                    <p:animEffect transition="in" filter="fade">
                                      <p:cBhvr>
                                        <p:cTn id="54" dur="500"/>
                                        <p:tgtEl>
                                          <p:spTgt spid="78"/>
                                        </p:tgtEl>
                                      </p:cBhvr>
                                    </p:animEffect>
                                  </p:childTnLst>
                                </p:cTn>
                              </p:par>
                              <p:par>
                                <p:cTn id="55" presetID="53" presetClass="entr" presetSubtype="16" fill="hold" grpId="0" nodeType="withEffect">
                                  <p:stCondLst>
                                    <p:cond delay="175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17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175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par>
                                <p:cTn id="75" presetID="53" presetClass="entr" presetSubtype="16" fill="hold" grpId="0" nodeType="withEffect">
                                  <p:stCondLst>
                                    <p:cond delay="175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p:stCondLst>
                                    <p:cond delay="175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16" fill="hold" grpId="0" nodeType="withEffect">
                                  <p:stCondLst>
                                    <p:cond delay="1750"/>
                                  </p:stCondLst>
                                  <p:childTnLst>
                                    <p:set>
                                      <p:cBhvr>
                                        <p:cTn id="86" dur="1" fill="hold">
                                          <p:stCondLst>
                                            <p:cond delay="0"/>
                                          </p:stCondLst>
                                        </p:cTn>
                                        <p:tgtEl>
                                          <p:spTgt spid="75"/>
                                        </p:tgtEl>
                                        <p:attrNameLst>
                                          <p:attrName>style.visibility</p:attrName>
                                        </p:attrNameLst>
                                      </p:cBhvr>
                                      <p:to>
                                        <p:strVal val="visible"/>
                                      </p:to>
                                    </p:set>
                                    <p:anim calcmode="lin" valueType="num">
                                      <p:cBhvr>
                                        <p:cTn id="87" dur="500" fill="hold"/>
                                        <p:tgtEl>
                                          <p:spTgt spid="75"/>
                                        </p:tgtEl>
                                        <p:attrNameLst>
                                          <p:attrName>ppt_w</p:attrName>
                                        </p:attrNameLst>
                                      </p:cBhvr>
                                      <p:tavLst>
                                        <p:tav tm="0">
                                          <p:val>
                                            <p:fltVal val="0"/>
                                          </p:val>
                                        </p:tav>
                                        <p:tav tm="100000">
                                          <p:val>
                                            <p:strVal val="#ppt_w"/>
                                          </p:val>
                                        </p:tav>
                                      </p:tavLst>
                                    </p:anim>
                                    <p:anim calcmode="lin" valueType="num">
                                      <p:cBhvr>
                                        <p:cTn id="88" dur="500" fill="hold"/>
                                        <p:tgtEl>
                                          <p:spTgt spid="75"/>
                                        </p:tgtEl>
                                        <p:attrNameLst>
                                          <p:attrName>ppt_h</p:attrName>
                                        </p:attrNameLst>
                                      </p:cBhvr>
                                      <p:tavLst>
                                        <p:tav tm="0">
                                          <p:val>
                                            <p:fltVal val="0"/>
                                          </p:val>
                                        </p:tav>
                                        <p:tav tm="100000">
                                          <p:val>
                                            <p:strVal val="#ppt_h"/>
                                          </p:val>
                                        </p:tav>
                                      </p:tavLst>
                                    </p:anim>
                                    <p:animEffect transition="in" filter="fade">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3" grpId="0" animBg="1"/>
      <p:bldP spid="44" grpId="0" animBg="1"/>
      <p:bldP spid="11" grpId="0"/>
      <p:bldP spid="25" grpId="0" animBg="1"/>
      <p:bldP spid="76" grpId="0" animBg="1"/>
      <p:bldP spid="15" grpId="0"/>
      <p:bldP spid="27" grpId="0" animBg="1"/>
      <p:bldP spid="77" grpId="0" animBg="1"/>
      <p:bldP spid="17" grpId="0"/>
      <p:bldP spid="29" grpId="0" animBg="1"/>
      <p:bldP spid="78" grpId="0" animBg="1"/>
      <p:bldP spid="19" grpId="0"/>
      <p:bldP spid="31" grpId="0" animBg="1"/>
      <p:bldP spid="79" grpId="0" animBg="1"/>
      <p:bldP spid="70" grpId="0" animBg="1"/>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338" name="Object 11"/>
          <p:cNvGraphicFramePr>
            <a:graphicFrameLocks noChangeAspect="1"/>
          </p:cNvGraphicFramePr>
          <p:nvPr/>
        </p:nvGraphicFramePr>
        <p:xfrm>
          <a:off x="0" y="1057014"/>
          <a:ext cx="9144000" cy="3960813"/>
        </p:xfrm>
        <a:graphic>
          <a:graphicData uri="http://schemas.openxmlformats.org/presentationml/2006/ole">
            <mc:AlternateContent xmlns:mc="http://schemas.openxmlformats.org/markup-compatibility/2006">
              <mc:Choice xmlns:v="urn:schemas-microsoft-com:vml" Requires="v">
                <p:oleObj spid="_x0000_s1057" name="Feuille de calcul" r:id="rId4" imgW="9563100" imgH="4203700" progId="Excel.Sheet.8">
                  <p:embed/>
                </p:oleObj>
              </mc:Choice>
              <mc:Fallback>
                <p:oleObj name="Feuille de calcul" r:id="rId4" imgW="9563100" imgH="42037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7014"/>
                        <a:ext cx="9144000" cy="3960813"/>
                      </a:xfrm>
                      <a:prstGeom prst="rect">
                        <a:avLst/>
                      </a:prstGeom>
                      <a:noFill/>
                      <a:ln>
                        <a:noFill/>
                      </a:ln>
                      <a:effectLst/>
                      <a:extLst/>
                    </p:spPr>
                  </p:pic>
                </p:oleObj>
              </mc:Fallback>
            </mc:AlternateContent>
          </a:graphicData>
        </a:graphic>
      </p:graphicFrame>
      <p:grpSp>
        <p:nvGrpSpPr>
          <p:cNvPr id="2" name="Group 12"/>
          <p:cNvGrpSpPr>
            <a:grpSpLocks/>
          </p:cNvGrpSpPr>
          <p:nvPr/>
        </p:nvGrpSpPr>
        <p:grpSpPr bwMode="auto">
          <a:xfrm>
            <a:off x="3563948" y="3634050"/>
            <a:ext cx="1674811" cy="853280"/>
            <a:chOff x="2245" y="2747"/>
            <a:chExt cx="1055" cy="645"/>
          </a:xfrm>
        </p:grpSpPr>
        <p:sp>
          <p:nvSpPr>
            <p:cNvPr id="14344" name="Oval 4"/>
            <p:cNvSpPr>
              <a:spLocks noChangeArrowheads="1"/>
            </p:cNvSpPr>
            <p:nvPr/>
          </p:nvSpPr>
          <p:spPr bwMode="auto">
            <a:xfrm>
              <a:off x="2268" y="2747"/>
              <a:ext cx="278" cy="36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5" name="Text Box 5"/>
            <p:cNvSpPr txBox="1">
              <a:spLocks noChangeArrowheads="1"/>
            </p:cNvSpPr>
            <p:nvPr/>
          </p:nvSpPr>
          <p:spPr bwMode="auto">
            <a:xfrm>
              <a:off x="2245" y="3113"/>
              <a:ext cx="105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b="1" dirty="0" smtClean="0">
                  <a:solidFill>
                    <a:srgbClr val="FF3300"/>
                  </a:solidFill>
                  <a:latin typeface="Verdana" pitchFamily="34" charset="0"/>
                </a:rPr>
                <a:t>Licence</a:t>
              </a:r>
              <a:endParaRPr lang="pt-BR" b="1" dirty="0">
                <a:solidFill>
                  <a:srgbClr val="FF3300"/>
                </a:solidFill>
                <a:latin typeface="Verdana" pitchFamily="34" charset="0"/>
              </a:endParaRPr>
            </a:p>
          </p:txBody>
        </p:sp>
      </p:grpSp>
      <p:grpSp>
        <p:nvGrpSpPr>
          <p:cNvPr id="3" name="Group 9"/>
          <p:cNvGrpSpPr>
            <a:grpSpLocks/>
          </p:cNvGrpSpPr>
          <p:nvPr/>
        </p:nvGrpSpPr>
        <p:grpSpPr bwMode="auto">
          <a:xfrm>
            <a:off x="5029201" y="3037419"/>
            <a:ext cx="1655762" cy="1099343"/>
            <a:chOff x="2929" y="2478"/>
            <a:chExt cx="1043" cy="831"/>
          </a:xfrm>
        </p:grpSpPr>
        <p:sp>
          <p:nvSpPr>
            <p:cNvPr id="14342" name="Oval 6"/>
            <p:cNvSpPr>
              <a:spLocks noChangeArrowheads="1"/>
            </p:cNvSpPr>
            <p:nvPr/>
          </p:nvSpPr>
          <p:spPr bwMode="auto">
            <a:xfrm>
              <a:off x="3061" y="2478"/>
              <a:ext cx="181" cy="27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3" name="Text Box 7"/>
            <p:cNvSpPr txBox="1">
              <a:spLocks noChangeArrowheads="1"/>
            </p:cNvSpPr>
            <p:nvPr/>
          </p:nvSpPr>
          <p:spPr bwMode="auto">
            <a:xfrm>
              <a:off x="2929" y="2820"/>
              <a:ext cx="1043"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b="1" dirty="0" smtClean="0">
                  <a:solidFill>
                    <a:srgbClr val="FF3300"/>
                  </a:solidFill>
                  <a:latin typeface="Verdana" pitchFamily="34" charset="0"/>
                </a:rPr>
                <a:t>Production nationale</a:t>
              </a:r>
              <a:endParaRPr lang="pt-BR" b="1" dirty="0">
                <a:solidFill>
                  <a:srgbClr val="FF3300"/>
                </a:solidFill>
                <a:latin typeface="Verdana" pitchFamily="34" charset="0"/>
              </a:endParaRPr>
            </a:p>
          </p:txBody>
        </p:sp>
      </p:grpSp>
      <p:sp>
        <p:nvSpPr>
          <p:cNvPr id="14341" name="CaixaDeTexto 1"/>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dirty="0" smtClean="0">
                <a:solidFill>
                  <a:schemeClr val="bg1"/>
                </a:solidFill>
                <a:latin typeface="Verdana" pitchFamily="34" charset="0"/>
              </a:rPr>
              <a:t>Effet de la licence obligatoire/EFV au Brésil</a:t>
            </a:r>
            <a:endParaRPr lang="pt-BR" sz="2800" b="1" dirty="0">
              <a:solidFill>
                <a:schemeClr val="bg1"/>
              </a:solidFill>
              <a:latin typeface="Verdana" pitchFamily="34" charset="0"/>
            </a:endParaRPr>
          </a:p>
        </p:txBody>
      </p:sp>
      <p:sp>
        <p:nvSpPr>
          <p:cNvPr id="10" name="TextBox 6"/>
          <p:cNvSpPr txBox="1"/>
          <p:nvPr/>
        </p:nvSpPr>
        <p:spPr>
          <a:xfrm>
            <a:off x="19771" y="5026447"/>
            <a:ext cx="3155281" cy="369332"/>
          </a:xfrm>
          <a:prstGeom prst="rect">
            <a:avLst/>
          </a:prstGeom>
          <a:noFill/>
        </p:spPr>
        <p:txBody>
          <a:bodyPr wrap="none" rtlCol="0">
            <a:spAutoFit/>
          </a:bodyPr>
          <a:lstStyle/>
          <a:p>
            <a:r>
              <a:rPr lang="en-US" b="1" dirty="0" err="1" smtClean="0"/>
              <a:t>Viegas</a:t>
            </a:r>
            <a:r>
              <a:rPr lang="en-US" b="1" dirty="0" smtClean="0"/>
              <a:t> </a:t>
            </a:r>
            <a:r>
              <a:rPr lang="en-US" b="1" dirty="0" err="1" smtClean="0"/>
              <a:t>Neves</a:t>
            </a:r>
            <a:r>
              <a:rPr lang="en-US" b="1" dirty="0" smtClean="0"/>
              <a:t> </a:t>
            </a:r>
            <a:r>
              <a:rPr lang="en-US" b="1" dirty="0" err="1" smtClean="0"/>
              <a:t>da</a:t>
            </a:r>
            <a:r>
              <a:rPr lang="en-US" b="1" dirty="0" smtClean="0"/>
              <a:t> Silva, WEAE01</a:t>
            </a:r>
            <a:endParaRPr lang="en-US" b="1" dirty="0"/>
          </a:p>
        </p:txBody>
      </p:sp>
    </p:spTree>
    <p:extLst>
      <p:ext uri="{BB962C8B-B14F-4D97-AF65-F5344CB8AC3E}">
        <p14:creationId xmlns:p14="http://schemas.microsoft.com/office/powerpoint/2010/main" val="39167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457200" y="190500"/>
            <a:ext cx="8229600" cy="381000"/>
          </a:xfrm>
        </p:spPr>
        <p:txBody>
          <a:bodyPr anchor="t"/>
          <a:lstStyle/>
          <a:p>
            <a:r>
              <a:rPr lang="fr-FR" sz="2400" dirty="0" smtClean="0">
                <a:ea typeface="MS PGothic" pitchFamily="34" charset="-128"/>
              </a:rPr>
              <a:t>Plus un pays est corrompu,</a:t>
            </a:r>
            <a:br>
              <a:rPr lang="fr-FR" sz="2400" dirty="0" smtClean="0">
                <a:ea typeface="MS PGothic" pitchFamily="34" charset="-128"/>
              </a:rPr>
            </a:br>
            <a:r>
              <a:rPr lang="fr-FR" sz="2400" dirty="0" smtClean="0">
                <a:ea typeface="MS PGothic" pitchFamily="34" charset="-128"/>
              </a:rPr>
              <a:t> moins la couverture ARV est bonne</a:t>
            </a:r>
          </a:p>
        </p:txBody>
      </p:sp>
      <p:graphicFrame>
        <p:nvGraphicFramePr>
          <p:cNvPr id="84996" name="Object 4"/>
          <p:cNvGraphicFramePr>
            <a:graphicFrameLocks noChangeAspect="1"/>
          </p:cNvGraphicFramePr>
          <p:nvPr>
            <p:extLst>
              <p:ext uri="{D42A27DB-BD31-4B8C-83A1-F6EECF244321}">
                <p14:modId xmlns:p14="http://schemas.microsoft.com/office/powerpoint/2010/main" val="3979269229"/>
              </p:ext>
            </p:extLst>
          </p:nvPr>
        </p:nvGraphicFramePr>
        <p:xfrm>
          <a:off x="1408803" y="1236929"/>
          <a:ext cx="6620902" cy="4133681"/>
        </p:xfrm>
        <a:graphic>
          <a:graphicData uri="http://schemas.openxmlformats.org/presentationml/2006/ole">
            <mc:AlternateContent xmlns:mc="http://schemas.openxmlformats.org/markup-compatibility/2006">
              <mc:Choice xmlns:v="urn:schemas-microsoft-com:vml" Requires="v">
                <p:oleObj spid="_x0000_s3102" name="Document" r:id="rId5" imgW="5765588" imgH="4432137" progId="Word.Document.12">
                  <p:embed/>
                </p:oleObj>
              </mc:Choice>
              <mc:Fallback>
                <p:oleObj name="Document" r:id="rId5" imgW="5765588" imgH="4432137"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803" y="1236929"/>
                        <a:ext cx="6620902" cy="4133681"/>
                      </a:xfrm>
                      <a:prstGeom prst="rect">
                        <a:avLst/>
                      </a:prstGeom>
                      <a:noFill/>
                    </p:spPr>
                  </p:pic>
                </p:oleObj>
              </mc:Fallback>
            </mc:AlternateContent>
          </a:graphicData>
        </a:graphic>
      </p:graphicFrame>
      <p:sp>
        <p:nvSpPr>
          <p:cNvPr id="3" name="Rectangle 2"/>
          <p:cNvSpPr/>
          <p:nvPr/>
        </p:nvSpPr>
        <p:spPr>
          <a:xfrm>
            <a:off x="1642600" y="5246487"/>
            <a:ext cx="7044200" cy="261610"/>
          </a:xfrm>
          <a:prstGeom prst="rect">
            <a:avLst/>
          </a:prstGeom>
        </p:spPr>
        <p:txBody>
          <a:bodyPr wrap="square">
            <a:spAutoFit/>
          </a:bodyPr>
          <a:lstStyle/>
          <a:p>
            <a:pPr defTabSz="914400" fontAlgn="base">
              <a:spcBef>
                <a:spcPct val="0"/>
              </a:spcBef>
              <a:spcAft>
                <a:spcPct val="0"/>
              </a:spcAft>
            </a:pPr>
            <a:r>
              <a:rPr lang="en-AU" sz="1100" dirty="0">
                <a:solidFill>
                  <a:prstClr val="black"/>
                </a:solidFill>
                <a:latin typeface="Arial" charset="0"/>
                <a:ea typeface="MS PGothic" pitchFamily="34" charset="-128"/>
                <a:cs typeface="Arial" charset="0"/>
              </a:rPr>
              <a:t>Man et al. </a:t>
            </a:r>
            <a:r>
              <a:rPr lang="en-AU" sz="1100" i="1" dirty="0">
                <a:solidFill>
                  <a:prstClr val="black"/>
                </a:solidFill>
                <a:latin typeface="Arial" charset="0"/>
                <a:ea typeface="MS PGothic" pitchFamily="34" charset="-128"/>
                <a:cs typeface="Arial" charset="0"/>
              </a:rPr>
              <a:t>Analysis of political governance  as a determinant of ART coverage using country level data</a:t>
            </a:r>
          </a:p>
        </p:txBody>
      </p:sp>
      <p:sp>
        <p:nvSpPr>
          <p:cNvPr id="2" name="Bouée 1"/>
          <p:cNvSpPr/>
          <p:nvPr/>
        </p:nvSpPr>
        <p:spPr>
          <a:xfrm>
            <a:off x="3175000" y="3667125"/>
            <a:ext cx="419100" cy="149225"/>
          </a:xfrm>
          <a:prstGeom prst="donut">
            <a:avLst>
              <a:gd name="adj" fmla="val 1436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5265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ème</a:t>
            </a:r>
            <a:r>
              <a:rPr lang="fr-FR" dirty="0" smtClean="0"/>
              <a:t> constat / Question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A moyens constants, pas d’inflexion de l’épidémie</a:t>
            </a:r>
          </a:p>
          <a:p>
            <a:pPr lvl="1"/>
            <a:r>
              <a:rPr lang="fr-FR" dirty="0" smtClean="0"/>
              <a:t>Il est encore possible de faire baisser les coûts</a:t>
            </a:r>
          </a:p>
          <a:p>
            <a:pPr lvl="1"/>
            <a:r>
              <a:rPr lang="fr-FR" dirty="0" smtClean="0"/>
              <a:t>Il faut que l’argent disponible soit « bien » investi</a:t>
            </a:r>
          </a:p>
          <a:p>
            <a:pPr marL="457200" lvl="1" indent="0">
              <a:buNone/>
            </a:pPr>
            <a:endParaRPr lang="fr-FR" dirty="0"/>
          </a:p>
          <a:p>
            <a:pPr marL="457200" lvl="1" indent="0">
              <a:buNone/>
            </a:pPr>
            <a:endParaRPr lang="fr-FR" dirty="0" smtClean="0"/>
          </a:p>
          <a:p>
            <a:pPr marL="457200" lvl="1" indent="0" algn="ctr">
              <a:buNone/>
            </a:pPr>
            <a:r>
              <a:rPr lang="fr-FR" dirty="0" smtClean="0"/>
              <a:t>Comment améliorer efficacement les politiques de santé, nationales et internationales ?</a:t>
            </a:r>
            <a:endParaRPr lang="fr-FR" dirty="0"/>
          </a:p>
        </p:txBody>
      </p:sp>
    </p:spTree>
    <p:extLst>
      <p:ext uri="{BB962C8B-B14F-4D97-AF65-F5344CB8AC3E}">
        <p14:creationId xmlns:p14="http://schemas.microsoft.com/office/powerpoint/2010/main" val="302058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Tous les moyens de préventions sont à notre disposition :</a:t>
            </a:r>
          </a:p>
          <a:p>
            <a:pPr lvl="1"/>
            <a:r>
              <a:rPr lang="fr-FR" i="1" dirty="0" smtClean="0">
                <a:solidFill>
                  <a:srgbClr val="FF0000"/>
                </a:solidFill>
              </a:rPr>
              <a:t>comment les implémenter ??</a:t>
            </a:r>
          </a:p>
          <a:p>
            <a:r>
              <a:rPr lang="fr-FR" dirty="0" smtClean="0"/>
              <a:t>De nouveaux traitements toujours plus simples et mieux tolérés :</a:t>
            </a:r>
          </a:p>
          <a:p>
            <a:pPr lvl="1"/>
            <a:r>
              <a:rPr lang="fr-FR" i="1" dirty="0" smtClean="0">
                <a:solidFill>
                  <a:srgbClr val="FF0000"/>
                </a:solidFill>
              </a:rPr>
              <a:t>comment amener les patients aux traitements et les suivre efficacement ?</a:t>
            </a:r>
          </a:p>
          <a:p>
            <a:r>
              <a:rPr lang="fr-FR" dirty="0" smtClean="0"/>
              <a:t>Des perspectives à long terme</a:t>
            </a:r>
          </a:p>
          <a:p>
            <a:pPr lvl="1"/>
            <a:r>
              <a:rPr lang="fr-FR" i="1" dirty="0" smtClean="0">
                <a:solidFill>
                  <a:srgbClr val="FF0000"/>
                </a:solidFill>
              </a:rPr>
              <a:t>Cure fonctionnelle et/ou éradication virale</a:t>
            </a:r>
          </a:p>
          <a:p>
            <a:endParaRPr lang="fr-FR" dirty="0"/>
          </a:p>
        </p:txBody>
      </p:sp>
    </p:spTree>
    <p:extLst>
      <p:ext uri="{BB962C8B-B14F-4D97-AF65-F5344CB8AC3E}">
        <p14:creationId xmlns:p14="http://schemas.microsoft.com/office/powerpoint/2010/main" val="41639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Murakoze !</a:t>
            </a:r>
            <a:endParaRPr lang="fr-FR" dirty="0"/>
          </a:p>
        </p:txBody>
      </p:sp>
      <p:pic>
        <p:nvPicPr>
          <p:cNvPr id="4" name="Image 3" descr="DSC_001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6174" y="1181365"/>
            <a:ext cx="7162147" cy="39310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ZoneTexte 2"/>
          <p:cNvSpPr txBox="1"/>
          <p:nvPr/>
        </p:nvSpPr>
        <p:spPr>
          <a:xfrm>
            <a:off x="896174" y="4644470"/>
            <a:ext cx="1567767" cy="369332"/>
          </a:xfrm>
          <a:prstGeom prst="rect">
            <a:avLst/>
          </a:prstGeom>
          <a:noFill/>
        </p:spPr>
        <p:txBody>
          <a:bodyPr wrap="squar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CDS Kigwena</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071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0146" y="228865"/>
            <a:ext cx="7526653" cy="952500"/>
          </a:xfrm>
        </p:spPr>
        <p:txBody>
          <a:bodyPr>
            <a:normAutofit fontScale="90000"/>
          </a:bodyPr>
          <a:lstStyle/>
          <a:p>
            <a:r>
              <a:rPr lang="fr-FR" dirty="0" smtClean="0"/>
              <a:t>Beaucoup d’annonces politiques</a:t>
            </a:r>
            <a:endParaRPr lang="fr-FR" dirty="0"/>
          </a:p>
        </p:txBody>
      </p:sp>
      <p:sp>
        <p:nvSpPr>
          <p:cNvPr id="3" name="Espace réservé du contenu 2"/>
          <p:cNvSpPr>
            <a:spLocks noGrp="1"/>
          </p:cNvSpPr>
          <p:nvPr>
            <p:ph idx="1"/>
          </p:nvPr>
        </p:nvSpPr>
        <p:spPr>
          <a:xfrm>
            <a:off x="457200" y="1333500"/>
            <a:ext cx="8464765" cy="3771636"/>
          </a:xfrm>
        </p:spPr>
        <p:txBody>
          <a:bodyPr/>
          <a:lstStyle/>
          <a:p>
            <a:r>
              <a:rPr lang="fr-FR" dirty="0" smtClean="0"/>
              <a:t>Engagement 15x15 de l’OMS</a:t>
            </a:r>
          </a:p>
          <a:p>
            <a:r>
              <a:rPr lang="fr-FR" dirty="0" smtClean="0"/>
              <a:t>Programme « </a:t>
            </a:r>
            <a:r>
              <a:rPr lang="fr-FR" dirty="0" err="1" smtClean="0"/>
              <a:t>Toward</a:t>
            </a:r>
            <a:r>
              <a:rPr lang="fr-FR" dirty="0" smtClean="0"/>
              <a:t> HIV-Cure »</a:t>
            </a:r>
          </a:p>
          <a:p>
            <a:r>
              <a:rPr lang="fr-FR" dirty="0" smtClean="0"/>
              <a:t>ETME : Elimination de la Transmission Mère-Enfant</a:t>
            </a:r>
          </a:p>
          <a:p>
            <a:r>
              <a:rPr lang="fr-FR" dirty="0" smtClean="0"/>
              <a:t>…et on a BEAUCOUP parlé des Etats-Unis d’Amérique</a:t>
            </a:r>
            <a:endParaRPr lang="fr-FR" dirty="0"/>
          </a:p>
        </p:txBody>
      </p:sp>
    </p:spTree>
    <p:extLst>
      <p:ext uri="{BB962C8B-B14F-4D97-AF65-F5344CB8AC3E}">
        <p14:creationId xmlns:p14="http://schemas.microsoft.com/office/powerpoint/2010/main" val="426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Prévention</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8529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148282" y="3713448"/>
            <a:ext cx="3125787" cy="1500911"/>
            <a:chOff x="5148064" y="4131749"/>
            <a:chExt cx="3126753" cy="1801065"/>
          </a:xfrm>
        </p:grpSpPr>
        <p:cxnSp>
          <p:nvCxnSpPr>
            <p:cNvPr id="83" name="Straight Arrow Connector 82"/>
            <p:cNvCxnSpPr/>
            <p:nvPr/>
          </p:nvCxnSpPr>
          <p:spPr>
            <a:xfrm rot="16200000" flipH="1">
              <a:off x="5112473" y="4167340"/>
              <a:ext cx="857237" cy="786055"/>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99063" name="Text Box 33"/>
            <p:cNvSpPr txBox="1">
              <a:spLocks noChangeArrowheads="1"/>
            </p:cNvSpPr>
            <p:nvPr/>
          </p:nvSpPr>
          <p:spPr bwMode="auto">
            <a:xfrm>
              <a:off x="5610521" y="4932565"/>
              <a:ext cx="1920537" cy="849450"/>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Changement de comportement</a:t>
              </a:r>
              <a:endParaRPr lang="en-US" sz="2000" dirty="0">
                <a:solidFill>
                  <a:prstClr val="black"/>
                </a:solidFill>
                <a:latin typeface="Calibri"/>
                <a:cs typeface="Arial" charset="0"/>
              </a:endParaRPr>
            </a:p>
          </p:txBody>
        </p:sp>
        <p:pic>
          <p:nvPicPr>
            <p:cNvPr id="3499065" name="Picture 62" descr="ABC.jpg"/>
            <p:cNvPicPr>
              <a:picLocks noChangeAspect="1"/>
            </p:cNvPicPr>
            <p:nvPr/>
          </p:nvPicPr>
          <p:blipFill>
            <a:blip r:embed="rId3" cstate="print"/>
            <a:srcRect/>
            <a:stretch>
              <a:fillRect/>
            </a:stretch>
          </p:blipFill>
          <p:spPr bwMode="auto">
            <a:xfrm>
              <a:off x="7489031" y="5274091"/>
              <a:ext cx="785786" cy="658723"/>
            </a:xfrm>
            <a:prstGeom prst="rect">
              <a:avLst/>
            </a:prstGeom>
            <a:ln>
              <a:noFill/>
            </a:ln>
            <a:effectLst>
              <a:outerShdw blurRad="190500" algn="tl" rotWithShape="0">
                <a:srgbClr val="000000">
                  <a:alpha val="70000"/>
                </a:srgbClr>
              </a:outerShdw>
            </a:effectLst>
          </p:spPr>
        </p:pic>
      </p:grpSp>
      <p:grpSp>
        <p:nvGrpSpPr>
          <p:cNvPr id="3" name="Group 10"/>
          <p:cNvGrpSpPr>
            <a:grpSpLocks/>
          </p:cNvGrpSpPr>
          <p:nvPr/>
        </p:nvGrpSpPr>
        <p:grpSpPr bwMode="auto">
          <a:xfrm>
            <a:off x="5370513" y="3307314"/>
            <a:ext cx="3594100" cy="977435"/>
            <a:chOff x="5369788" y="3645024"/>
            <a:chExt cx="3594700" cy="1172978"/>
          </a:xfrm>
        </p:grpSpPr>
        <p:sp>
          <p:nvSpPr>
            <p:cNvPr id="3499058" name="Text Box 29"/>
            <p:cNvSpPr txBox="1">
              <a:spLocks noChangeArrowheads="1"/>
            </p:cNvSpPr>
            <p:nvPr/>
          </p:nvSpPr>
          <p:spPr bwMode="auto">
            <a:xfrm>
              <a:off x="6005203" y="3717032"/>
              <a:ext cx="2160587" cy="849504"/>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Conselling et dépistage</a:t>
              </a:r>
              <a:endParaRPr lang="en-US" sz="2000" dirty="0">
                <a:solidFill>
                  <a:prstClr val="black"/>
                </a:solidFill>
                <a:latin typeface="Calibri"/>
                <a:cs typeface="Arial" charset="0"/>
              </a:endParaRPr>
            </a:p>
          </p:txBody>
        </p:sp>
        <p:sp>
          <p:nvSpPr>
            <p:cNvPr id="3499059" name="Text Box 42"/>
            <p:cNvSpPr txBox="1">
              <a:spLocks noChangeArrowheads="1"/>
            </p:cNvSpPr>
            <p:nvPr/>
          </p:nvSpPr>
          <p:spPr bwMode="auto">
            <a:xfrm>
              <a:off x="6259941" y="4485587"/>
              <a:ext cx="2571768" cy="332415"/>
            </a:xfrm>
            <a:prstGeom prst="rect">
              <a:avLst/>
            </a:prstGeom>
            <a:noFill/>
            <a:ln w="9525">
              <a:noFill/>
              <a:miter lim="800000"/>
              <a:headEnd/>
              <a:tailEnd/>
            </a:ln>
          </p:spPr>
          <p:txBody>
            <a:bodyPr>
              <a:spAutoFit/>
            </a:bodyPr>
            <a:lstStyle/>
            <a:p>
              <a:pPr defTabSz="914400"/>
              <a:r>
                <a:rPr lang="en-US" sz="1200" dirty="0">
                  <a:solidFill>
                    <a:prstClr val="black"/>
                  </a:solidFill>
                  <a:latin typeface="Calibri"/>
                  <a:cs typeface="Arial" charset="0"/>
                </a:rPr>
                <a:t>Coates T, Lancet 2000</a:t>
              </a:r>
            </a:p>
          </p:txBody>
        </p:sp>
        <p:pic>
          <p:nvPicPr>
            <p:cNvPr id="3499060" name="Picture 2" descr="C&amp;T"/>
            <p:cNvPicPr>
              <a:picLocks noChangeAspect="1" noChangeArrowheads="1"/>
            </p:cNvPicPr>
            <p:nvPr/>
          </p:nvPicPr>
          <p:blipFill>
            <a:blip r:embed="rId4" cstate="print"/>
            <a:srcRect/>
            <a:stretch>
              <a:fillRect/>
            </a:stretch>
          </p:blipFill>
          <p:spPr bwMode="auto">
            <a:xfrm>
              <a:off x="8161212" y="3930203"/>
              <a:ext cx="803276" cy="537165"/>
            </a:xfrm>
            <a:prstGeom prst="rect">
              <a:avLst/>
            </a:prstGeom>
            <a:ln>
              <a:noFill/>
            </a:ln>
            <a:effectLst>
              <a:outerShdw blurRad="190500" algn="tl" rotWithShape="0">
                <a:srgbClr val="000000">
                  <a:alpha val="70000"/>
                </a:srgbClr>
              </a:outerShdw>
            </a:effectLst>
          </p:spPr>
        </p:pic>
        <p:cxnSp>
          <p:nvCxnSpPr>
            <p:cNvPr id="86" name="Straight Arrow Connector 85"/>
            <p:cNvCxnSpPr/>
            <p:nvPr/>
          </p:nvCxnSpPr>
          <p:spPr>
            <a:xfrm>
              <a:off x="5369788" y="3645024"/>
              <a:ext cx="714494" cy="428646"/>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122"/>
          <p:cNvGrpSpPr>
            <a:grpSpLocks/>
          </p:cNvGrpSpPr>
          <p:nvPr/>
        </p:nvGrpSpPr>
        <p:grpSpPr bwMode="auto">
          <a:xfrm>
            <a:off x="5203825" y="1817709"/>
            <a:ext cx="3763704" cy="801691"/>
            <a:chOff x="5203579" y="1857364"/>
            <a:chExt cx="3763993" cy="962725"/>
          </a:xfrm>
        </p:grpSpPr>
        <p:grpSp>
          <p:nvGrpSpPr>
            <p:cNvPr id="7" name="Group 67"/>
            <p:cNvGrpSpPr>
              <a:grpSpLocks/>
            </p:cNvGrpSpPr>
            <p:nvPr/>
          </p:nvGrpSpPr>
          <p:grpSpPr bwMode="auto">
            <a:xfrm>
              <a:off x="6228575" y="1857364"/>
              <a:ext cx="2738997" cy="572400"/>
              <a:chOff x="5809249" y="1571612"/>
              <a:chExt cx="2738997" cy="572400"/>
            </a:xfrm>
          </p:grpSpPr>
          <p:pic>
            <p:nvPicPr>
              <p:cNvPr id="3499052" name="Picture 58" descr="female_condoms_1.jpg"/>
              <p:cNvPicPr>
                <a:picLocks noChangeAspect="1"/>
              </p:cNvPicPr>
              <p:nvPr/>
            </p:nvPicPr>
            <p:blipFill>
              <a:blip r:embed="rId5" cstate="print"/>
              <a:srcRect/>
              <a:stretch>
                <a:fillRect/>
              </a:stretch>
            </p:blipFill>
            <p:spPr bwMode="auto">
              <a:xfrm>
                <a:off x="8038878" y="1571612"/>
                <a:ext cx="509368" cy="572400"/>
              </a:xfrm>
              <a:prstGeom prst="rect">
                <a:avLst/>
              </a:prstGeom>
              <a:ln>
                <a:noFill/>
              </a:ln>
              <a:effectLst>
                <a:outerShdw blurRad="190500" algn="tl" rotWithShape="0">
                  <a:srgbClr val="000000">
                    <a:alpha val="70000"/>
                  </a:srgbClr>
                </a:outerShdw>
              </a:effectLst>
            </p:spPr>
          </p:pic>
          <p:sp>
            <p:nvSpPr>
              <p:cNvPr id="3499053" name="Rectangle 61"/>
              <p:cNvSpPr>
                <a:spLocks noChangeArrowheads="1"/>
              </p:cNvSpPr>
              <p:nvPr/>
            </p:nvSpPr>
            <p:spPr bwMode="auto">
              <a:xfrm>
                <a:off x="5809249" y="1697641"/>
                <a:ext cx="1902755" cy="443519"/>
              </a:xfrm>
              <a:prstGeom prst="rect">
                <a:avLst/>
              </a:prstGeom>
              <a:noFill/>
              <a:ln w="9525">
                <a:noFill/>
                <a:miter lim="800000"/>
                <a:headEnd/>
                <a:tailEnd/>
              </a:ln>
            </p:spPr>
            <p:txBody>
              <a:bodyPr wrap="none">
                <a:spAutoFit/>
              </a:bodyPr>
              <a:lstStyle/>
              <a:p>
                <a:pPr algn="ctr" defTabSz="914400">
                  <a:spcBef>
                    <a:spcPct val="50000"/>
                  </a:spcBef>
                </a:pPr>
                <a:r>
                  <a:rPr lang="en-ZA" dirty="0" smtClean="0">
                    <a:solidFill>
                      <a:prstClr val="black"/>
                    </a:solidFill>
                    <a:latin typeface="Calibri"/>
                    <a:cs typeface="Arial" charset="0"/>
                  </a:rPr>
                  <a:t>Préservatif (H &amp; F)</a:t>
                </a:r>
                <a:endParaRPr lang="en-US" dirty="0">
                  <a:solidFill>
                    <a:prstClr val="black"/>
                  </a:solidFill>
                  <a:latin typeface="Calibri"/>
                  <a:cs typeface="Arial" charset="0"/>
                </a:endParaRPr>
              </a:p>
            </p:txBody>
          </p:sp>
        </p:grpSp>
        <p:cxnSp>
          <p:nvCxnSpPr>
            <p:cNvPr id="90" name="Straight Arrow Connector 89"/>
            <p:cNvCxnSpPr>
              <a:endCxn id="3499053" idx="1"/>
            </p:cNvCxnSpPr>
            <p:nvPr/>
          </p:nvCxnSpPr>
          <p:spPr>
            <a:xfrm flipV="1">
              <a:off x="5203579" y="2205152"/>
              <a:ext cx="1024996" cy="614937"/>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123"/>
          <p:cNvGrpSpPr>
            <a:grpSpLocks/>
          </p:cNvGrpSpPr>
          <p:nvPr/>
        </p:nvGrpSpPr>
        <p:grpSpPr bwMode="auto">
          <a:xfrm>
            <a:off x="4775225" y="809647"/>
            <a:ext cx="3900487" cy="1537229"/>
            <a:chOff x="4774543" y="647072"/>
            <a:chExt cx="3901913" cy="1845823"/>
          </a:xfrm>
        </p:grpSpPr>
        <p:grpSp>
          <p:nvGrpSpPr>
            <p:cNvPr id="9" name="Group 63"/>
            <p:cNvGrpSpPr>
              <a:grpSpLocks/>
            </p:cNvGrpSpPr>
            <p:nvPr/>
          </p:nvGrpSpPr>
          <p:grpSpPr bwMode="auto">
            <a:xfrm>
              <a:off x="5871514" y="647072"/>
              <a:ext cx="2804942" cy="1181351"/>
              <a:chOff x="3583937" y="428604"/>
              <a:chExt cx="2804942" cy="1181351"/>
            </a:xfrm>
          </p:grpSpPr>
          <p:pic>
            <p:nvPicPr>
              <p:cNvPr id="3499047" name="Picture 5" descr="tablets 2"/>
              <p:cNvPicPr>
                <a:picLocks noChangeAspect="1" noChangeArrowheads="1"/>
              </p:cNvPicPr>
              <p:nvPr/>
            </p:nvPicPr>
            <p:blipFill>
              <a:blip r:embed="rId6" cstate="print"/>
              <a:srcRect t="3073" r="3345"/>
              <a:stretch>
                <a:fillRect/>
              </a:stretch>
            </p:blipFill>
            <p:spPr bwMode="auto">
              <a:xfrm>
                <a:off x="5405521" y="428604"/>
                <a:ext cx="695326" cy="758987"/>
              </a:xfrm>
              <a:prstGeom prst="rect">
                <a:avLst/>
              </a:prstGeom>
              <a:ln>
                <a:noFill/>
              </a:ln>
              <a:effectLst>
                <a:outerShdw blurRad="190500" algn="tl" rotWithShape="0">
                  <a:srgbClr val="000000">
                    <a:alpha val="70000"/>
                  </a:srgbClr>
                </a:outerShdw>
              </a:effectLst>
            </p:spPr>
          </p:pic>
          <p:sp>
            <p:nvSpPr>
              <p:cNvPr id="3499048" name="Text Box 8"/>
              <p:cNvSpPr txBox="1">
                <a:spLocks noChangeArrowheads="1"/>
              </p:cNvSpPr>
              <p:nvPr/>
            </p:nvSpPr>
            <p:spPr bwMode="auto">
              <a:xfrm>
                <a:off x="3583937" y="630437"/>
                <a:ext cx="1724822" cy="849992"/>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Traitement des IST</a:t>
                </a:r>
                <a:endParaRPr lang="en-US" sz="2000" dirty="0">
                  <a:solidFill>
                    <a:prstClr val="black"/>
                  </a:solidFill>
                  <a:latin typeface="Calibri"/>
                  <a:cs typeface="Arial" charset="0"/>
                </a:endParaRPr>
              </a:p>
            </p:txBody>
          </p:sp>
          <p:sp>
            <p:nvSpPr>
              <p:cNvPr id="3499049" name="Text Box 42"/>
              <p:cNvSpPr txBox="1">
                <a:spLocks noChangeArrowheads="1"/>
              </p:cNvSpPr>
              <p:nvPr/>
            </p:nvSpPr>
            <p:spPr bwMode="auto">
              <a:xfrm>
                <a:off x="3744112" y="1277349"/>
                <a:ext cx="2644767" cy="332606"/>
              </a:xfrm>
              <a:prstGeom prst="rect">
                <a:avLst/>
              </a:prstGeom>
              <a:noFill/>
              <a:ln w="9525">
                <a:noFill/>
                <a:miter lim="800000"/>
                <a:headEnd/>
                <a:tailEnd/>
              </a:ln>
            </p:spPr>
            <p:txBody>
              <a:bodyPr>
                <a:spAutoFit/>
              </a:bodyPr>
              <a:lstStyle/>
              <a:p>
                <a:pPr defTabSz="914400"/>
                <a:r>
                  <a:rPr lang="en-US" sz="1200">
                    <a:solidFill>
                      <a:prstClr val="black"/>
                    </a:solidFill>
                    <a:latin typeface="Calibri"/>
                    <a:cs typeface="Arial" charset="0"/>
                  </a:rPr>
                  <a:t>Grosskurth H, Lancet 2000</a:t>
                </a:r>
              </a:p>
            </p:txBody>
          </p:sp>
        </p:grpSp>
        <p:cxnSp>
          <p:nvCxnSpPr>
            <p:cNvPr id="92" name="Straight Arrow Connector 91"/>
            <p:cNvCxnSpPr/>
            <p:nvPr/>
          </p:nvCxnSpPr>
          <p:spPr>
            <a:xfrm rot="5400000" flipH="1" flipV="1">
              <a:off x="4734681" y="1287382"/>
              <a:ext cx="1245375" cy="1165651"/>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124"/>
          <p:cNvGrpSpPr>
            <a:grpSpLocks/>
          </p:cNvGrpSpPr>
          <p:nvPr/>
        </p:nvGrpSpPr>
        <p:grpSpPr bwMode="auto">
          <a:xfrm>
            <a:off x="2913331" y="448469"/>
            <a:ext cx="2803299" cy="1797843"/>
            <a:chOff x="2913280" y="214290"/>
            <a:chExt cx="2803298" cy="2157121"/>
          </a:xfrm>
        </p:grpSpPr>
        <p:grpSp>
          <p:nvGrpSpPr>
            <p:cNvPr id="11" name="Group 68"/>
            <p:cNvGrpSpPr>
              <a:grpSpLocks/>
            </p:cNvGrpSpPr>
            <p:nvPr/>
          </p:nvGrpSpPr>
          <p:grpSpPr bwMode="auto">
            <a:xfrm>
              <a:off x="2913280" y="214290"/>
              <a:ext cx="2803298" cy="1423130"/>
              <a:chOff x="2698966" y="638224"/>
              <a:chExt cx="2803298" cy="1423130"/>
            </a:xfrm>
          </p:grpSpPr>
          <p:sp>
            <p:nvSpPr>
              <p:cNvPr id="3499042" name="Text Box 15"/>
              <p:cNvSpPr txBox="1">
                <a:spLocks noChangeArrowheads="1"/>
              </p:cNvSpPr>
              <p:nvPr/>
            </p:nvSpPr>
            <p:spPr bwMode="auto">
              <a:xfrm>
                <a:off x="3071834" y="638224"/>
                <a:ext cx="2016126" cy="480068"/>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Circoncision</a:t>
                </a:r>
                <a:endParaRPr lang="en-US" sz="2000" dirty="0">
                  <a:solidFill>
                    <a:prstClr val="black"/>
                  </a:solidFill>
                  <a:latin typeface="Calibri"/>
                  <a:cs typeface="Arial" charset="0"/>
                </a:endParaRPr>
              </a:p>
            </p:txBody>
          </p:sp>
          <p:pic>
            <p:nvPicPr>
              <p:cNvPr id="3499043" name="Picture 17" descr="scalpel 2"/>
              <p:cNvPicPr>
                <a:picLocks noChangeAspect="1" noChangeArrowheads="1"/>
              </p:cNvPicPr>
              <p:nvPr/>
            </p:nvPicPr>
            <p:blipFill>
              <a:blip r:embed="rId7" cstate="print"/>
              <a:srcRect/>
              <a:stretch>
                <a:fillRect/>
              </a:stretch>
            </p:blipFill>
            <p:spPr bwMode="auto">
              <a:xfrm>
                <a:off x="2698966" y="638224"/>
                <a:ext cx="573638" cy="579492"/>
              </a:xfrm>
              <a:prstGeom prst="rect">
                <a:avLst/>
              </a:prstGeom>
              <a:ln>
                <a:noFill/>
              </a:ln>
              <a:effectLst>
                <a:outerShdw blurRad="190500" algn="tl" rotWithShape="0">
                  <a:srgbClr val="000000">
                    <a:alpha val="70000"/>
                  </a:srgbClr>
                </a:outerShdw>
              </a:effectLst>
            </p:spPr>
          </p:pic>
          <p:sp>
            <p:nvSpPr>
              <p:cNvPr id="3499044" name="Text Box 42"/>
              <p:cNvSpPr txBox="1">
                <a:spLocks noChangeArrowheads="1"/>
              </p:cNvSpPr>
              <p:nvPr/>
            </p:nvSpPr>
            <p:spPr bwMode="auto">
              <a:xfrm>
                <a:off x="3071802" y="1285861"/>
                <a:ext cx="2430462" cy="775493"/>
              </a:xfrm>
              <a:prstGeom prst="rect">
                <a:avLst/>
              </a:prstGeom>
              <a:noFill/>
              <a:ln w="9525">
                <a:noFill/>
                <a:miter lim="800000"/>
                <a:headEnd/>
                <a:tailEnd/>
              </a:ln>
            </p:spPr>
            <p:txBody>
              <a:bodyPr>
                <a:spAutoFit/>
              </a:bodyPr>
              <a:lstStyle/>
              <a:p>
                <a:pPr defTabSz="914400"/>
                <a:r>
                  <a:rPr lang="en-US" sz="1200" dirty="0">
                    <a:solidFill>
                      <a:prstClr val="black"/>
                    </a:solidFill>
                    <a:latin typeface="Calibri"/>
                    <a:cs typeface="Arial" charset="0"/>
                  </a:rPr>
                  <a:t>        </a:t>
                </a:r>
                <a:r>
                  <a:rPr lang="en-US" sz="1200" dirty="0" err="1" smtClean="0">
                    <a:solidFill>
                      <a:prstClr val="black"/>
                    </a:solidFill>
                    <a:latin typeface="Calibri"/>
                    <a:cs typeface="Arial" charset="0"/>
                  </a:rPr>
                  <a:t>Auvert</a:t>
                </a:r>
                <a:r>
                  <a:rPr lang="en-US" sz="1200" dirty="0" smtClean="0">
                    <a:solidFill>
                      <a:prstClr val="black"/>
                    </a:solidFill>
                    <a:latin typeface="Calibri"/>
                    <a:cs typeface="Arial" charset="0"/>
                  </a:rPr>
                  <a:t> </a:t>
                </a:r>
                <a:r>
                  <a:rPr lang="en-US" sz="1200" dirty="0">
                    <a:solidFill>
                      <a:prstClr val="black"/>
                    </a:solidFill>
                    <a:latin typeface="Calibri"/>
                    <a:cs typeface="Arial" charset="0"/>
                  </a:rPr>
                  <a:t>B, </a:t>
                </a:r>
                <a:r>
                  <a:rPr lang="en-US" sz="1200" dirty="0" err="1">
                    <a:solidFill>
                      <a:prstClr val="black"/>
                    </a:solidFill>
                    <a:latin typeface="Calibri"/>
                    <a:cs typeface="Arial" charset="0"/>
                  </a:rPr>
                  <a:t>PloS</a:t>
                </a:r>
                <a:r>
                  <a:rPr lang="en-US" sz="1200" dirty="0">
                    <a:solidFill>
                      <a:prstClr val="black"/>
                    </a:solidFill>
                    <a:latin typeface="Calibri"/>
                    <a:cs typeface="Arial" charset="0"/>
                  </a:rPr>
                  <a:t> Med 2005</a:t>
                </a:r>
              </a:p>
              <a:p>
                <a:pPr defTabSz="914400"/>
                <a:r>
                  <a:rPr lang="en-US" sz="1200" dirty="0">
                    <a:solidFill>
                      <a:prstClr val="black"/>
                    </a:solidFill>
                    <a:latin typeface="Calibri"/>
                    <a:cs typeface="Arial" charset="0"/>
                  </a:rPr>
                  <a:t>        Gray R, Lancet 2007</a:t>
                </a:r>
              </a:p>
              <a:p>
                <a:pPr defTabSz="914400"/>
                <a:r>
                  <a:rPr lang="en-US" sz="1200" dirty="0">
                    <a:solidFill>
                      <a:prstClr val="black"/>
                    </a:solidFill>
                    <a:latin typeface="Calibri"/>
                    <a:cs typeface="Arial" charset="0"/>
                  </a:rPr>
                  <a:t>        Bailey R, Lancet 2007</a:t>
                </a:r>
              </a:p>
            </p:txBody>
          </p:sp>
        </p:grpSp>
        <p:cxnSp>
          <p:nvCxnSpPr>
            <p:cNvPr id="95" name="Straight Arrow Connector 94"/>
            <p:cNvCxnSpPr/>
            <p:nvPr/>
          </p:nvCxnSpPr>
          <p:spPr>
            <a:xfrm rot="5400000" flipH="1" flipV="1">
              <a:off x="4050556" y="1938875"/>
              <a:ext cx="863484" cy="1587"/>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2"/>
          <p:cNvGrpSpPr>
            <a:grpSpLocks/>
          </p:cNvGrpSpPr>
          <p:nvPr/>
        </p:nvGrpSpPr>
        <p:grpSpPr bwMode="auto">
          <a:xfrm>
            <a:off x="3328988" y="4638144"/>
            <a:ext cx="2767012" cy="1026882"/>
            <a:chOff x="3329231" y="5241255"/>
            <a:chExt cx="2766465" cy="1232527"/>
          </a:xfrm>
        </p:grpSpPr>
        <p:sp>
          <p:nvSpPr>
            <p:cNvPr id="3499037" name="Text Box 11"/>
            <p:cNvSpPr txBox="1">
              <a:spLocks noChangeArrowheads="1"/>
            </p:cNvSpPr>
            <p:nvPr/>
          </p:nvSpPr>
          <p:spPr bwMode="auto">
            <a:xfrm>
              <a:off x="3636845" y="5241255"/>
              <a:ext cx="2303307" cy="480237"/>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TaSP</a:t>
              </a:r>
              <a:endParaRPr lang="en-US" sz="2000" dirty="0">
                <a:solidFill>
                  <a:prstClr val="black"/>
                </a:solidFill>
                <a:latin typeface="Calibri"/>
                <a:cs typeface="Arial" charset="0"/>
              </a:endParaRPr>
            </a:p>
          </p:txBody>
        </p:sp>
        <p:pic>
          <p:nvPicPr>
            <p:cNvPr id="3499038" name="Picture 22" descr="tablets 3"/>
            <p:cNvPicPr>
              <a:picLocks noChangeAspect="1" noChangeArrowheads="1"/>
            </p:cNvPicPr>
            <p:nvPr/>
          </p:nvPicPr>
          <p:blipFill>
            <a:blip r:embed="rId8" cstate="print"/>
            <a:srcRect/>
            <a:stretch>
              <a:fillRect/>
            </a:stretch>
          </p:blipFill>
          <p:spPr bwMode="auto">
            <a:xfrm>
              <a:off x="3329231" y="5443561"/>
              <a:ext cx="666705" cy="793751"/>
            </a:xfrm>
            <a:prstGeom prst="rect">
              <a:avLst/>
            </a:prstGeom>
            <a:ln>
              <a:noFill/>
            </a:ln>
            <a:effectLst>
              <a:outerShdw blurRad="190500" algn="tl" rotWithShape="0">
                <a:srgbClr val="000000">
                  <a:alpha val="70000"/>
                </a:srgbClr>
              </a:outerShdw>
            </a:effectLst>
          </p:spPr>
        </p:pic>
        <p:sp>
          <p:nvSpPr>
            <p:cNvPr id="3499039" name="Text Box 42"/>
            <p:cNvSpPr txBox="1">
              <a:spLocks noChangeArrowheads="1"/>
            </p:cNvSpPr>
            <p:nvPr/>
          </p:nvSpPr>
          <p:spPr bwMode="auto">
            <a:xfrm>
              <a:off x="4136620" y="5919663"/>
              <a:ext cx="1959076" cy="554119"/>
            </a:xfrm>
            <a:prstGeom prst="rect">
              <a:avLst/>
            </a:prstGeom>
            <a:noFill/>
            <a:ln w="9525">
              <a:noFill/>
              <a:miter lim="800000"/>
              <a:headEnd/>
              <a:tailEnd/>
            </a:ln>
          </p:spPr>
          <p:txBody>
            <a:bodyPr>
              <a:spAutoFit/>
            </a:bodyPr>
            <a:lstStyle/>
            <a:p>
              <a:pPr defTabSz="914400"/>
              <a:r>
                <a:rPr lang="en-US" sz="1200" dirty="0">
                  <a:solidFill>
                    <a:prstClr val="black"/>
                  </a:solidFill>
                  <a:latin typeface="Calibri"/>
                  <a:cs typeface="Arial" charset="0"/>
                </a:rPr>
                <a:t>Donnell D, Lancet 2010</a:t>
              </a:r>
            </a:p>
            <a:p>
              <a:pPr defTabSz="914400"/>
              <a:r>
                <a:rPr lang="en-US" sz="1200" dirty="0">
                  <a:solidFill>
                    <a:prstClr val="black"/>
                  </a:solidFill>
                  <a:latin typeface="Calibri"/>
                  <a:cs typeface="Arial" charset="0"/>
                </a:rPr>
                <a:t>Cohen M, NEJM 2011</a:t>
              </a:r>
            </a:p>
          </p:txBody>
        </p:sp>
      </p:grpSp>
      <p:cxnSp>
        <p:nvCxnSpPr>
          <p:cNvPr id="114" name="Straight Arrow Connector 113"/>
          <p:cNvCxnSpPr/>
          <p:nvPr/>
        </p:nvCxnSpPr>
        <p:spPr>
          <a:xfrm>
            <a:off x="4537118" y="3746501"/>
            <a:ext cx="22225" cy="940594"/>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43"/>
          <p:cNvGrpSpPr>
            <a:grpSpLocks/>
          </p:cNvGrpSpPr>
          <p:nvPr/>
        </p:nvGrpSpPr>
        <p:grpSpPr bwMode="auto">
          <a:xfrm>
            <a:off x="209550" y="1404764"/>
            <a:ext cx="3600450" cy="1464783"/>
            <a:chOff x="467544" y="734259"/>
            <a:chExt cx="3600400" cy="1547064"/>
          </a:xfrm>
        </p:grpSpPr>
        <p:grpSp>
          <p:nvGrpSpPr>
            <p:cNvPr id="14" name="Group 44"/>
            <p:cNvGrpSpPr>
              <a:grpSpLocks/>
            </p:cNvGrpSpPr>
            <p:nvPr/>
          </p:nvGrpSpPr>
          <p:grpSpPr bwMode="auto">
            <a:xfrm>
              <a:off x="467544" y="734259"/>
              <a:ext cx="2762261" cy="1135663"/>
              <a:chOff x="3272668" y="852522"/>
              <a:chExt cx="2762261" cy="1135663"/>
            </a:xfrm>
          </p:grpSpPr>
          <p:sp>
            <p:nvSpPr>
              <p:cNvPr id="3499034" name="Text Box 38"/>
              <p:cNvSpPr txBox="1">
                <a:spLocks noChangeArrowheads="1"/>
              </p:cNvSpPr>
              <p:nvPr/>
            </p:nvSpPr>
            <p:spPr bwMode="auto">
              <a:xfrm>
                <a:off x="3705762" y="970512"/>
                <a:ext cx="2046366" cy="747650"/>
              </a:xfrm>
              <a:prstGeom prst="rect">
                <a:avLst/>
              </a:prstGeom>
              <a:noFill/>
              <a:ln w="9525">
                <a:noFill/>
                <a:miter lim="800000"/>
                <a:headEnd/>
                <a:tailEnd/>
              </a:ln>
            </p:spPr>
            <p:txBody>
              <a:bodyPr wrap="square">
                <a:spAutoFit/>
              </a:bodyPr>
              <a:lstStyle/>
              <a:p>
                <a:pPr algn="ctr" defTabSz="914400"/>
                <a:r>
                  <a:rPr lang="en-ZA" sz="2000" dirty="0">
                    <a:solidFill>
                      <a:prstClr val="black"/>
                    </a:solidFill>
                    <a:latin typeface="Calibri"/>
                    <a:cs typeface="Arial" charset="0"/>
                  </a:rPr>
                  <a:t>Microbicides</a:t>
                </a:r>
              </a:p>
              <a:p>
                <a:pPr algn="ctr" defTabSz="914400"/>
                <a:r>
                  <a:rPr lang="en-ZA" sz="2000" dirty="0" smtClean="0">
                    <a:solidFill>
                      <a:prstClr val="black"/>
                    </a:solidFill>
                    <a:latin typeface="Calibri"/>
                    <a:cs typeface="Arial" charset="0"/>
                  </a:rPr>
                  <a:t>Pour les femmes</a:t>
                </a:r>
                <a:endParaRPr lang="en-US" sz="2000" dirty="0">
                  <a:solidFill>
                    <a:prstClr val="black"/>
                  </a:solidFill>
                  <a:latin typeface="Calibri"/>
                  <a:cs typeface="Arial" charset="0"/>
                </a:endParaRPr>
              </a:p>
            </p:txBody>
          </p:sp>
          <p:sp>
            <p:nvSpPr>
              <p:cNvPr id="3499035" name="Text Box 42"/>
              <p:cNvSpPr txBox="1">
                <a:spLocks noChangeArrowheads="1"/>
              </p:cNvSpPr>
              <p:nvPr/>
            </p:nvSpPr>
            <p:spPr bwMode="auto">
              <a:xfrm>
                <a:off x="3272668" y="1695626"/>
                <a:ext cx="2762261" cy="292559"/>
              </a:xfrm>
              <a:prstGeom prst="rect">
                <a:avLst/>
              </a:prstGeom>
              <a:noFill/>
              <a:ln w="9525">
                <a:noFill/>
                <a:miter lim="800000"/>
                <a:headEnd/>
                <a:tailEnd/>
              </a:ln>
            </p:spPr>
            <p:txBody>
              <a:bodyPr>
                <a:spAutoFit/>
              </a:bodyPr>
              <a:lstStyle/>
              <a:p>
                <a:pPr defTabSz="914400"/>
                <a:r>
                  <a:rPr lang="en-US" sz="1200" dirty="0" err="1">
                    <a:solidFill>
                      <a:prstClr val="black"/>
                    </a:solidFill>
                    <a:latin typeface="Calibri"/>
                    <a:cs typeface="Arial" charset="0"/>
                  </a:rPr>
                  <a:t>Abdool</a:t>
                </a:r>
                <a:r>
                  <a:rPr lang="en-US" sz="1200" dirty="0">
                    <a:solidFill>
                      <a:prstClr val="black"/>
                    </a:solidFill>
                    <a:latin typeface="Calibri"/>
                    <a:cs typeface="Arial" charset="0"/>
                  </a:rPr>
                  <a:t> </a:t>
                </a:r>
                <a:r>
                  <a:rPr lang="en-US" sz="1200" dirty="0" err="1">
                    <a:solidFill>
                      <a:prstClr val="black"/>
                    </a:solidFill>
                    <a:latin typeface="Calibri"/>
                    <a:cs typeface="Arial" charset="0"/>
                  </a:rPr>
                  <a:t>Karim</a:t>
                </a:r>
                <a:r>
                  <a:rPr lang="en-US" sz="1200" dirty="0">
                    <a:solidFill>
                      <a:prstClr val="black"/>
                    </a:solidFill>
                    <a:latin typeface="Calibri"/>
                    <a:cs typeface="Arial" charset="0"/>
                  </a:rPr>
                  <a:t> Q, Science 2010</a:t>
                </a:r>
              </a:p>
            </p:txBody>
          </p:sp>
          <p:pic>
            <p:nvPicPr>
              <p:cNvPr id="3499036" name="Picture 48" descr="microbicide applicator.jpg"/>
              <p:cNvPicPr>
                <a:picLocks noChangeAspect="1"/>
              </p:cNvPicPr>
              <p:nvPr/>
            </p:nvPicPr>
            <p:blipFill>
              <a:blip r:embed="rId9" cstate="print"/>
              <a:srcRect/>
              <a:stretch>
                <a:fillRect/>
              </a:stretch>
            </p:blipFill>
            <p:spPr bwMode="auto">
              <a:xfrm>
                <a:off x="3272668" y="852522"/>
                <a:ext cx="637688" cy="546967"/>
              </a:xfrm>
              <a:prstGeom prst="rect">
                <a:avLst/>
              </a:prstGeom>
              <a:ln>
                <a:noFill/>
              </a:ln>
              <a:effectLst>
                <a:outerShdw blurRad="190500" algn="tl" rotWithShape="0">
                  <a:srgbClr val="000000">
                    <a:alpha val="70000"/>
                  </a:srgbClr>
                </a:outerShdw>
              </a:effectLst>
            </p:spPr>
          </p:pic>
        </p:grpSp>
        <p:cxnSp>
          <p:nvCxnSpPr>
            <p:cNvPr id="46" name="Straight Arrow Connector 45"/>
            <p:cNvCxnSpPr/>
            <p:nvPr/>
          </p:nvCxnSpPr>
          <p:spPr>
            <a:xfrm flipH="1" flipV="1">
              <a:off x="2810661" y="1367535"/>
              <a:ext cx="1257283" cy="913788"/>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 name="Group 11"/>
          <p:cNvGrpSpPr>
            <a:grpSpLocks/>
          </p:cNvGrpSpPr>
          <p:nvPr/>
        </p:nvGrpSpPr>
        <p:grpSpPr bwMode="auto">
          <a:xfrm>
            <a:off x="122238" y="2992577"/>
            <a:ext cx="3873500" cy="1082896"/>
            <a:chOff x="122189" y="2834559"/>
            <a:chExt cx="3873747" cy="1300206"/>
          </a:xfrm>
        </p:grpSpPr>
        <p:cxnSp>
          <p:nvCxnSpPr>
            <p:cNvPr id="56" name="Straight Arrow Connector 55"/>
            <p:cNvCxnSpPr/>
            <p:nvPr/>
          </p:nvCxnSpPr>
          <p:spPr>
            <a:xfrm flipH="1">
              <a:off x="2771895" y="3185453"/>
              <a:ext cx="1224041" cy="0"/>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73"/>
            <p:cNvGrpSpPr>
              <a:grpSpLocks/>
            </p:cNvGrpSpPr>
            <p:nvPr/>
          </p:nvGrpSpPr>
          <p:grpSpPr bwMode="auto">
            <a:xfrm>
              <a:off x="122189" y="2834559"/>
              <a:ext cx="3441699" cy="1300206"/>
              <a:chOff x="73883" y="4274719"/>
              <a:chExt cx="3441699" cy="1300206"/>
            </a:xfrm>
          </p:grpSpPr>
          <p:sp>
            <p:nvSpPr>
              <p:cNvPr id="3499029" name="Text Box 42"/>
              <p:cNvSpPr txBox="1">
                <a:spLocks noChangeArrowheads="1"/>
              </p:cNvSpPr>
              <p:nvPr/>
            </p:nvSpPr>
            <p:spPr bwMode="auto">
              <a:xfrm>
                <a:off x="742863" y="4798892"/>
                <a:ext cx="2772719" cy="776033"/>
              </a:xfrm>
              <a:prstGeom prst="rect">
                <a:avLst/>
              </a:prstGeom>
              <a:noFill/>
              <a:ln w="9525">
                <a:noFill/>
                <a:miter lim="800000"/>
                <a:headEnd/>
                <a:tailEnd/>
              </a:ln>
            </p:spPr>
            <p:txBody>
              <a:bodyPr>
                <a:spAutoFit/>
              </a:bodyPr>
              <a:lstStyle/>
              <a:p>
                <a:pPr defTabSz="914400"/>
                <a:r>
                  <a:rPr lang="en-US" sz="1200" dirty="0">
                    <a:solidFill>
                      <a:prstClr val="black"/>
                    </a:solidFill>
                    <a:latin typeface="Calibri"/>
                    <a:cs typeface="Arial" charset="0"/>
                  </a:rPr>
                  <a:t>Grant R, NEJM 2010 </a:t>
                </a:r>
                <a:r>
                  <a:rPr lang="en-US" sz="1200" dirty="0" smtClean="0">
                    <a:solidFill>
                      <a:prstClr val="black"/>
                    </a:solidFill>
                    <a:latin typeface="Calibri"/>
                    <a:cs typeface="Arial" charset="0"/>
                  </a:rPr>
                  <a:t>(HSH)</a:t>
                </a:r>
                <a:endParaRPr lang="en-US" sz="1200" dirty="0">
                  <a:solidFill>
                    <a:prstClr val="black"/>
                  </a:solidFill>
                  <a:latin typeface="Calibri"/>
                  <a:cs typeface="Arial" charset="0"/>
                </a:endParaRPr>
              </a:p>
              <a:p>
                <a:pPr defTabSz="914400"/>
                <a:r>
                  <a:rPr lang="en-US" sz="1200" dirty="0">
                    <a:solidFill>
                      <a:prstClr val="black"/>
                    </a:solidFill>
                    <a:latin typeface="Calibri"/>
                    <a:cs typeface="Arial" charset="0"/>
                  </a:rPr>
                  <a:t>Baeten J , NEJM 2012 (couples)</a:t>
                </a:r>
              </a:p>
              <a:p>
                <a:pPr defTabSz="914400"/>
                <a:r>
                  <a:rPr lang="en-US" sz="1200" dirty="0">
                    <a:solidFill>
                      <a:prstClr val="black"/>
                    </a:solidFill>
                    <a:latin typeface="Calibri"/>
                    <a:cs typeface="Arial" charset="0"/>
                  </a:rPr>
                  <a:t>Thigpen, NEJM, 2012 (</a:t>
                </a:r>
                <a:r>
                  <a:rPr lang="en-US" sz="1200" dirty="0" err="1" smtClean="0">
                    <a:solidFill>
                      <a:prstClr val="black"/>
                    </a:solidFill>
                    <a:latin typeface="Calibri"/>
                    <a:cs typeface="Arial" charset="0"/>
                  </a:rPr>
                  <a:t>Heterosexuels</a:t>
                </a:r>
                <a:r>
                  <a:rPr lang="en-US" sz="1200" dirty="0" smtClean="0">
                    <a:solidFill>
                      <a:prstClr val="black"/>
                    </a:solidFill>
                    <a:latin typeface="Calibri"/>
                    <a:cs typeface="Arial" charset="0"/>
                  </a:rPr>
                  <a:t>)</a:t>
                </a:r>
                <a:endParaRPr lang="en-US" sz="1200" dirty="0">
                  <a:solidFill>
                    <a:prstClr val="black"/>
                  </a:solidFill>
                  <a:latin typeface="Calibri"/>
                  <a:cs typeface="Arial" charset="0"/>
                </a:endParaRPr>
              </a:p>
            </p:txBody>
          </p:sp>
          <p:sp>
            <p:nvSpPr>
              <p:cNvPr id="3499030" name="Text Box 20"/>
              <p:cNvSpPr txBox="1">
                <a:spLocks noChangeArrowheads="1"/>
              </p:cNvSpPr>
              <p:nvPr/>
            </p:nvSpPr>
            <p:spPr bwMode="auto">
              <a:xfrm>
                <a:off x="346950" y="4274719"/>
                <a:ext cx="2652305" cy="480402"/>
              </a:xfrm>
              <a:prstGeom prst="rect">
                <a:avLst/>
              </a:prstGeom>
              <a:noFill/>
              <a:ln w="9525">
                <a:noFill/>
                <a:miter lim="800000"/>
                <a:headEnd/>
                <a:tailEnd/>
              </a:ln>
            </p:spPr>
            <p:txBody>
              <a:bodyPr>
                <a:spAutoFit/>
              </a:bodyPr>
              <a:lstStyle/>
              <a:p>
                <a:pPr algn="ctr" defTabSz="914400">
                  <a:spcBef>
                    <a:spcPct val="20000"/>
                  </a:spcBef>
                </a:pPr>
                <a:r>
                  <a:rPr lang="en-ZA" sz="2000" dirty="0" smtClean="0">
                    <a:solidFill>
                      <a:prstClr val="black"/>
                    </a:solidFill>
                    <a:latin typeface="Calibri"/>
                    <a:cs typeface="Arial" charset="0"/>
                  </a:rPr>
                  <a:t>PrEP</a:t>
                </a:r>
                <a:endParaRPr lang="en-ZA" sz="3200" dirty="0">
                  <a:solidFill>
                    <a:prstClr val="black"/>
                  </a:solidFill>
                  <a:latin typeface="Calibri"/>
                  <a:cs typeface="Arial" charset="0"/>
                </a:endParaRPr>
              </a:p>
            </p:txBody>
          </p:sp>
          <p:pic>
            <p:nvPicPr>
              <p:cNvPr id="3499031" name="Picture 77" descr="Truvada.jpg"/>
              <p:cNvPicPr>
                <a:picLocks noChangeAspect="1"/>
              </p:cNvPicPr>
              <p:nvPr/>
            </p:nvPicPr>
            <p:blipFill>
              <a:blip r:embed="rId10" cstate="print"/>
              <a:srcRect l="17802" r="27274" b="4614"/>
              <a:stretch>
                <a:fillRect/>
              </a:stretch>
            </p:blipFill>
            <p:spPr bwMode="auto">
              <a:xfrm>
                <a:off x="73883" y="4392568"/>
                <a:ext cx="661254" cy="790714"/>
              </a:xfrm>
              <a:prstGeom prst="rect">
                <a:avLst/>
              </a:prstGeom>
              <a:ln>
                <a:noFill/>
              </a:ln>
              <a:effectLst>
                <a:outerShdw blurRad="190500" algn="tl" rotWithShape="0">
                  <a:srgbClr val="000000">
                    <a:alpha val="70000"/>
                  </a:srgbClr>
                </a:outerShdw>
              </a:effectLst>
            </p:spPr>
          </p:pic>
        </p:grpSp>
      </p:grpSp>
      <p:grpSp>
        <p:nvGrpSpPr>
          <p:cNvPr id="17" name="Group 78"/>
          <p:cNvGrpSpPr>
            <a:grpSpLocks/>
          </p:cNvGrpSpPr>
          <p:nvPr/>
        </p:nvGrpSpPr>
        <p:grpSpPr bwMode="auto">
          <a:xfrm>
            <a:off x="395331" y="3427705"/>
            <a:ext cx="3671887" cy="1726282"/>
            <a:chOff x="827584" y="4219245"/>
            <a:chExt cx="3672408" cy="2071640"/>
          </a:xfrm>
        </p:grpSpPr>
        <p:sp>
          <p:nvSpPr>
            <p:cNvPr id="3499023" name="Text Box 20"/>
            <p:cNvSpPr txBox="1">
              <a:spLocks noChangeArrowheads="1"/>
            </p:cNvSpPr>
            <p:nvPr/>
          </p:nvSpPr>
          <p:spPr bwMode="auto">
            <a:xfrm>
              <a:off x="827584" y="5238390"/>
              <a:ext cx="2901950" cy="849505"/>
            </a:xfrm>
            <a:prstGeom prst="rect">
              <a:avLst/>
            </a:prstGeom>
            <a:noFill/>
            <a:ln w="9525">
              <a:noFill/>
              <a:miter lim="800000"/>
              <a:headEnd/>
              <a:tailEnd/>
            </a:ln>
          </p:spPr>
          <p:txBody>
            <a:bodyPr>
              <a:spAutoFit/>
            </a:bodyPr>
            <a:lstStyle/>
            <a:p>
              <a:pPr algn="ctr" defTabSz="914400"/>
              <a:r>
                <a:rPr lang="en-ZA" sz="2000" dirty="0" smtClean="0">
                  <a:solidFill>
                    <a:prstClr val="black"/>
                  </a:solidFill>
                  <a:latin typeface="Calibri"/>
                  <a:cs typeface="Arial" charset="0"/>
                </a:rPr>
                <a:t>Prévention post exposition</a:t>
              </a:r>
              <a:endParaRPr lang="en-ZA" sz="2000" dirty="0">
                <a:solidFill>
                  <a:prstClr val="black"/>
                </a:solidFill>
                <a:latin typeface="Calibri"/>
                <a:cs typeface="Arial" charset="0"/>
              </a:endParaRPr>
            </a:p>
          </p:txBody>
        </p:sp>
        <p:sp>
          <p:nvSpPr>
            <p:cNvPr id="3499024" name="Rectangle 80"/>
            <p:cNvSpPr>
              <a:spLocks noChangeArrowheads="1"/>
            </p:cNvSpPr>
            <p:nvPr/>
          </p:nvSpPr>
          <p:spPr bwMode="auto">
            <a:xfrm>
              <a:off x="1259632" y="5958470"/>
              <a:ext cx="1346383" cy="332415"/>
            </a:xfrm>
            <a:prstGeom prst="rect">
              <a:avLst/>
            </a:prstGeom>
            <a:noFill/>
            <a:ln w="9525">
              <a:noFill/>
              <a:miter lim="800000"/>
              <a:headEnd/>
              <a:tailEnd/>
            </a:ln>
          </p:spPr>
          <p:txBody>
            <a:bodyPr wrap="none">
              <a:spAutoFit/>
            </a:bodyPr>
            <a:lstStyle/>
            <a:p>
              <a:pPr defTabSz="914400"/>
              <a:r>
                <a:rPr lang="en-US" sz="1200">
                  <a:solidFill>
                    <a:prstClr val="black"/>
                  </a:solidFill>
                  <a:latin typeface="Calibri"/>
                  <a:cs typeface="Arial" charset="0"/>
                </a:rPr>
                <a:t>Scheckter M, 2002 </a:t>
              </a:r>
              <a:endParaRPr lang="en-GB" sz="1200">
                <a:solidFill>
                  <a:prstClr val="black"/>
                </a:solidFill>
                <a:latin typeface="Calibri"/>
                <a:cs typeface="Arial" charset="0"/>
              </a:endParaRPr>
            </a:p>
          </p:txBody>
        </p:sp>
        <p:pic>
          <p:nvPicPr>
            <p:cNvPr id="3499025" name="Picture 81" descr="pep-cover.jpg"/>
            <p:cNvPicPr>
              <a:picLocks noChangeAspect="1"/>
            </p:cNvPicPr>
            <p:nvPr/>
          </p:nvPicPr>
          <p:blipFill>
            <a:blip r:embed="rId11" cstate="print"/>
            <a:srcRect/>
            <a:stretch>
              <a:fillRect/>
            </a:stretch>
          </p:blipFill>
          <p:spPr bwMode="auto">
            <a:xfrm>
              <a:off x="899592" y="5326003"/>
              <a:ext cx="345923" cy="729897"/>
            </a:xfrm>
            <a:prstGeom prst="rect">
              <a:avLst/>
            </a:prstGeom>
            <a:ln>
              <a:noFill/>
            </a:ln>
            <a:effectLst>
              <a:outerShdw blurRad="190500" algn="tl" rotWithShape="0">
                <a:srgbClr val="000000">
                  <a:alpha val="70000"/>
                </a:srgbClr>
              </a:outerShdw>
            </a:effectLst>
          </p:spPr>
        </p:pic>
        <p:cxnSp>
          <p:nvCxnSpPr>
            <p:cNvPr id="84" name="Straight Arrow Connector 83"/>
            <p:cNvCxnSpPr/>
            <p:nvPr/>
          </p:nvCxnSpPr>
          <p:spPr>
            <a:xfrm flipH="1">
              <a:off x="3337777" y="4219245"/>
              <a:ext cx="1162215" cy="1125592"/>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Oval 34"/>
          <p:cNvSpPr>
            <a:spLocks noChangeArrowheads="1"/>
          </p:cNvSpPr>
          <p:nvPr/>
        </p:nvSpPr>
        <p:spPr bwMode="auto">
          <a:xfrm>
            <a:off x="3276600" y="2095500"/>
            <a:ext cx="2514600" cy="1905000"/>
          </a:xfrm>
          <a:prstGeom prst="ellipse">
            <a:avLst/>
          </a:prstGeom>
          <a:solidFill>
            <a:schemeClr val="tx1">
              <a:lumMod val="75000"/>
            </a:schemeClr>
          </a:solidFill>
          <a:ln w="28575">
            <a:solidFill>
              <a:schemeClr val="tx1">
                <a:lumMod val="75000"/>
                <a:lumOff val="25000"/>
              </a:schemeClr>
            </a:solidFill>
            <a:round/>
            <a:headEnd/>
            <a:tailEnd/>
          </a:ln>
          <a:effectLst/>
          <a:extLst/>
        </p:spPr>
        <p:txBody>
          <a:bodyPr wrap="none" anchor="ctr"/>
          <a:lstStyle/>
          <a:p>
            <a:pPr defTabSz="914400">
              <a:defRPr/>
            </a:pPr>
            <a:endParaRPr lang="en-ZA">
              <a:solidFill>
                <a:prstClr val="black"/>
              </a:solidFill>
              <a:latin typeface="Arial"/>
              <a:cs typeface="Arial" charset="0"/>
            </a:endParaRPr>
          </a:p>
        </p:txBody>
      </p:sp>
      <p:sp>
        <p:nvSpPr>
          <p:cNvPr id="3499022" name="Text Box 35"/>
          <p:cNvSpPr txBox="1">
            <a:spLocks noChangeArrowheads="1"/>
          </p:cNvSpPr>
          <p:nvPr/>
        </p:nvSpPr>
        <p:spPr bwMode="auto">
          <a:xfrm>
            <a:off x="3352843" y="2286001"/>
            <a:ext cx="2376487" cy="1292662"/>
          </a:xfrm>
          <a:prstGeom prst="rect">
            <a:avLst/>
          </a:prstGeom>
          <a:noFill/>
          <a:ln w="9525">
            <a:noFill/>
            <a:miter lim="800000"/>
            <a:headEnd/>
            <a:tailEnd/>
          </a:ln>
        </p:spPr>
        <p:txBody>
          <a:bodyPr>
            <a:spAutoFit/>
          </a:bodyPr>
          <a:lstStyle/>
          <a:p>
            <a:pPr algn="ctr" defTabSz="914400">
              <a:spcBef>
                <a:spcPts val="600"/>
              </a:spcBef>
            </a:pPr>
            <a:r>
              <a:rPr lang="en-ZA" sz="2600" dirty="0" smtClean="0">
                <a:solidFill>
                  <a:prstClr val="white"/>
                </a:solidFill>
                <a:latin typeface="Calibri"/>
                <a:cs typeface="Arial" charset="0"/>
              </a:rPr>
              <a:t>Prévention : combiner les interventions</a:t>
            </a:r>
            <a:endParaRPr lang="en-ZA" sz="2600" dirty="0">
              <a:solidFill>
                <a:prstClr val="white"/>
              </a:solidFill>
              <a:latin typeface="Calibri"/>
              <a:cs typeface="Arial" charset="0"/>
            </a:endParaRPr>
          </a:p>
        </p:txBody>
      </p:sp>
      <p:grpSp>
        <p:nvGrpSpPr>
          <p:cNvPr id="64" name="Group 10"/>
          <p:cNvGrpSpPr>
            <a:grpSpLocks/>
          </p:cNvGrpSpPr>
          <p:nvPr/>
        </p:nvGrpSpPr>
        <p:grpSpPr bwMode="auto">
          <a:xfrm>
            <a:off x="5764510" y="2984541"/>
            <a:ext cx="3379490" cy="632230"/>
            <a:chOff x="5491906" y="3949839"/>
            <a:chExt cx="3380054" cy="758712"/>
          </a:xfrm>
        </p:grpSpPr>
        <p:sp>
          <p:nvSpPr>
            <p:cNvPr id="65" name="Text Box 29"/>
            <p:cNvSpPr txBox="1">
              <a:spLocks noChangeArrowheads="1"/>
            </p:cNvSpPr>
            <p:nvPr/>
          </p:nvSpPr>
          <p:spPr bwMode="auto">
            <a:xfrm>
              <a:off x="5598427" y="3949839"/>
              <a:ext cx="2160587" cy="480155"/>
            </a:xfrm>
            <a:prstGeom prst="rect">
              <a:avLst/>
            </a:prstGeom>
            <a:noFill/>
            <a:ln w="9525">
              <a:noFill/>
              <a:miter lim="800000"/>
              <a:headEnd/>
              <a:tailEnd/>
            </a:ln>
          </p:spPr>
          <p:txBody>
            <a:bodyPr>
              <a:spAutoFit/>
            </a:bodyPr>
            <a:lstStyle/>
            <a:p>
              <a:pPr algn="ctr" defTabSz="914400">
                <a:spcBef>
                  <a:spcPct val="50000"/>
                </a:spcBef>
              </a:pPr>
              <a:r>
                <a:rPr lang="en-ZA" sz="2000" dirty="0" smtClean="0">
                  <a:solidFill>
                    <a:prstClr val="black"/>
                  </a:solidFill>
                  <a:latin typeface="Calibri"/>
                  <a:cs typeface="Arial" charset="0"/>
                </a:rPr>
                <a:t>ETME</a:t>
              </a:r>
              <a:endParaRPr lang="en-US" sz="2000" dirty="0">
                <a:solidFill>
                  <a:prstClr val="black"/>
                </a:solidFill>
                <a:latin typeface="Calibri"/>
                <a:cs typeface="Arial" charset="0"/>
              </a:endParaRPr>
            </a:p>
          </p:txBody>
        </p:sp>
        <p:sp>
          <p:nvSpPr>
            <p:cNvPr id="66" name="Text Box 42"/>
            <p:cNvSpPr txBox="1">
              <a:spLocks noChangeArrowheads="1"/>
            </p:cNvSpPr>
            <p:nvPr/>
          </p:nvSpPr>
          <p:spPr bwMode="auto">
            <a:xfrm>
              <a:off x="6300192" y="4376136"/>
              <a:ext cx="2571768" cy="332415"/>
            </a:xfrm>
            <a:prstGeom prst="rect">
              <a:avLst/>
            </a:prstGeom>
            <a:noFill/>
            <a:ln w="9525">
              <a:noFill/>
              <a:miter lim="800000"/>
              <a:headEnd/>
              <a:tailEnd/>
            </a:ln>
          </p:spPr>
          <p:txBody>
            <a:bodyPr>
              <a:spAutoFit/>
            </a:bodyPr>
            <a:lstStyle/>
            <a:p>
              <a:pPr defTabSz="914400"/>
              <a:endParaRPr lang="en-US" sz="1200" dirty="0">
                <a:solidFill>
                  <a:prstClr val="black"/>
                </a:solidFill>
                <a:latin typeface="Calibri"/>
                <a:cs typeface="Arial" charset="0"/>
              </a:endParaRPr>
            </a:p>
          </p:txBody>
        </p:sp>
        <p:cxnSp>
          <p:nvCxnSpPr>
            <p:cNvPr id="67" name="Straight Arrow Connector 66"/>
            <p:cNvCxnSpPr/>
            <p:nvPr/>
          </p:nvCxnSpPr>
          <p:spPr>
            <a:xfrm flipV="1">
              <a:off x="5491906" y="4102245"/>
              <a:ext cx="685914" cy="1"/>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p:cNvCxnSpPr/>
          <p:nvPr/>
        </p:nvCxnSpPr>
        <p:spPr bwMode="auto">
          <a:xfrm flipH="1" flipV="1">
            <a:off x="3429000" y="1587500"/>
            <a:ext cx="381000" cy="669852"/>
          </a:xfrm>
          <a:prstGeom prst="straightConnector1">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7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762500"/>
            <a:ext cx="89154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2761867666"/>
              </p:ext>
            </p:extLst>
          </p:nvPr>
        </p:nvGraphicFramePr>
        <p:xfrm>
          <a:off x="156353" y="115324"/>
          <a:ext cx="8950476" cy="556870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1222856" y="164269"/>
            <a:ext cx="6255391" cy="1079160"/>
          </a:xfrm>
        </p:spPr>
        <p:txBody>
          <a:bodyPr>
            <a:noAutofit/>
          </a:bodyPr>
          <a:lstStyle/>
          <a:p>
            <a:r>
              <a:rPr lang="fr-FR" sz="2400" dirty="0" smtClean="0"/>
              <a:t>Sexe négocié </a:t>
            </a:r>
            <a:r>
              <a:rPr lang="fr-FR" sz="2400" dirty="0"/>
              <a:t>: effet cumulatif du statut VIH des parents, des violences sexuelles et de la </a:t>
            </a:r>
            <a:r>
              <a:rPr lang="fr-FR" sz="2400" dirty="0" smtClean="0"/>
              <a:t>faim</a:t>
            </a:r>
            <a:endParaRPr lang="en-US" sz="2400" dirty="0">
              <a:latin typeface="+mn-lt"/>
            </a:endParaRPr>
          </a:p>
        </p:txBody>
      </p:sp>
    </p:spTree>
    <p:extLst>
      <p:ext uri="{BB962C8B-B14F-4D97-AF65-F5344CB8AC3E}">
        <p14:creationId xmlns:p14="http://schemas.microsoft.com/office/powerpoint/2010/main" val="20454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er</a:t>
            </a:r>
            <a:r>
              <a:rPr lang="fr-FR" dirty="0" smtClean="0"/>
              <a:t> Constat /Question</a:t>
            </a:r>
            <a:endParaRPr lang="fr-FR" dirty="0"/>
          </a:p>
        </p:txBody>
      </p:sp>
      <p:sp>
        <p:nvSpPr>
          <p:cNvPr id="3" name="Espace réservé du contenu 2"/>
          <p:cNvSpPr>
            <a:spLocks noGrp="1"/>
          </p:cNvSpPr>
          <p:nvPr>
            <p:ph idx="1"/>
          </p:nvPr>
        </p:nvSpPr>
        <p:spPr/>
        <p:txBody>
          <a:bodyPr/>
          <a:lstStyle/>
          <a:p>
            <a:r>
              <a:rPr lang="fr-FR" dirty="0" smtClean="0"/>
              <a:t>On dispose d’une multitude de moyens de prévention « techniques »</a:t>
            </a:r>
          </a:p>
          <a:p>
            <a:r>
              <a:rPr lang="fr-FR" dirty="0" smtClean="0"/>
              <a:t>Leur efficacité intrinsèque est excellente</a:t>
            </a:r>
          </a:p>
          <a:p>
            <a:endParaRPr lang="fr-FR" dirty="0"/>
          </a:p>
          <a:p>
            <a:pPr marL="0" indent="0" algn="ctr">
              <a:buNone/>
            </a:pPr>
            <a:r>
              <a:rPr lang="fr-FR" dirty="0" smtClean="0"/>
              <a:t>Comment lutter contre les facteurs limitant leur utilisation ?</a:t>
            </a:r>
            <a:endParaRPr lang="fr-FR" dirty="0"/>
          </a:p>
        </p:txBody>
      </p:sp>
    </p:spTree>
    <p:extLst>
      <p:ext uri="{BB962C8B-B14F-4D97-AF65-F5344CB8AC3E}">
        <p14:creationId xmlns:p14="http://schemas.microsoft.com/office/powerpoint/2010/main" val="19793124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Effet des traitements</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33031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Années de vies gagnées</a:t>
            </a:r>
            <a:endParaRPr lang="fr-FR"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60" t="22023" r="4830" b="4307"/>
          <a:stretch/>
        </p:blipFill>
        <p:spPr bwMode="auto">
          <a:xfrm>
            <a:off x="966311" y="1343626"/>
            <a:ext cx="7113661" cy="3727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65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719</TotalTime>
  <Words>1060</Words>
  <Application>Microsoft Macintosh PowerPoint</Application>
  <PresentationFormat>Présentation à l'écran (16:10)</PresentationFormat>
  <Paragraphs>181</Paragraphs>
  <Slides>25</Slides>
  <Notes>7</Notes>
  <HiddenSlides>3</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25</vt:i4>
      </vt:variant>
    </vt:vector>
  </HeadingPairs>
  <TitlesOfParts>
    <vt:vector size="33" baseType="lpstr">
      <vt:lpstr>Thème Office</vt:lpstr>
      <vt:lpstr>2_Office Theme</vt:lpstr>
      <vt:lpstr>3_Office Theme</vt:lpstr>
      <vt:lpstr>4_Office Theme</vt:lpstr>
      <vt:lpstr>Office Theme</vt:lpstr>
      <vt:lpstr>5_Office Theme</vt:lpstr>
      <vt:lpstr>Feuille de calcul</vt:lpstr>
      <vt:lpstr>Document</vt:lpstr>
      <vt:lpstr>Les « grandes questions » de la conférence de Washington « AIDS 2012 »</vt:lpstr>
      <vt:lpstr>Objectifs et plan</vt:lpstr>
      <vt:lpstr>Beaucoup d’annonces politiques</vt:lpstr>
      <vt:lpstr>Prévention</vt:lpstr>
      <vt:lpstr>Présentation PowerPoint</vt:lpstr>
      <vt:lpstr>Sexe négocié : effet cumulatif du statut VIH des parents, des violences sexuelles et de la faim</vt:lpstr>
      <vt:lpstr>1er Constat /Question</vt:lpstr>
      <vt:lpstr>Effet des traitements</vt:lpstr>
      <vt:lpstr>Années de vies gagnées</vt:lpstr>
      <vt:lpstr>Cohorte IeDEA : cascade de prise en charge</vt:lpstr>
      <vt:lpstr>Quand débuter ?</vt:lpstr>
      <vt:lpstr>Avec quoi débuter ?</vt:lpstr>
      <vt:lpstr>Surveillance OMS des résistances “primaires”</vt:lpstr>
      <vt:lpstr>2nd constat / Question</vt:lpstr>
      <vt:lpstr>Tuberculose</vt:lpstr>
      <vt:lpstr>Les moyens financiers… et l’accès aux traitements</vt:lpstr>
      <vt:lpstr>Présentation PowerPoint</vt:lpstr>
      <vt:lpstr>Présentation PowerPoint</vt:lpstr>
      <vt:lpstr>Présentation PowerPoint</vt:lpstr>
      <vt:lpstr>Réduire les coûts de prise en charge</vt:lpstr>
      <vt:lpstr>Présentation PowerPoint</vt:lpstr>
      <vt:lpstr>Plus un pays est corrompu,  moins la couverture ARV est bonne</vt:lpstr>
      <vt:lpstr>3ème constat / Question</vt:lpstr>
      <vt:lpstr>En résumé</vt:lpstr>
      <vt:lpstr>Murakoze !</vt:lpstr>
    </vt:vector>
  </TitlesOfParts>
  <Company>COREVIH Bretagne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Actualités de la conférence de Washington « AIDS 2012 » … en 15 minutes…</dc:title>
  <dc:creator>Cedric Arvieux</dc:creator>
  <cp:lastModifiedBy>Cedric Arvieux</cp:lastModifiedBy>
  <cp:revision>36</cp:revision>
  <dcterms:created xsi:type="dcterms:W3CDTF">2012-09-16T10:02:04Z</dcterms:created>
  <dcterms:modified xsi:type="dcterms:W3CDTF">2012-09-19T08:47:59Z</dcterms:modified>
</cp:coreProperties>
</file>