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43"/>
  </p:notesMasterIdLst>
  <p:sldIdLst>
    <p:sldId id="256" r:id="rId2"/>
    <p:sldId id="262" r:id="rId3"/>
    <p:sldId id="263" r:id="rId4"/>
    <p:sldId id="267" r:id="rId5"/>
    <p:sldId id="268" r:id="rId6"/>
    <p:sldId id="269" r:id="rId7"/>
    <p:sldId id="291" r:id="rId8"/>
    <p:sldId id="257" r:id="rId9"/>
    <p:sldId id="260" r:id="rId10"/>
    <p:sldId id="297" r:id="rId11"/>
    <p:sldId id="259" r:id="rId12"/>
    <p:sldId id="298" r:id="rId13"/>
    <p:sldId id="264" r:id="rId14"/>
    <p:sldId id="265" r:id="rId15"/>
    <p:sldId id="266" r:id="rId16"/>
    <p:sldId id="27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92" r:id="rId25"/>
    <p:sldId id="282" r:id="rId26"/>
    <p:sldId id="283" r:id="rId27"/>
    <p:sldId id="300" r:id="rId28"/>
    <p:sldId id="284" r:id="rId29"/>
    <p:sldId id="299" r:id="rId30"/>
    <p:sldId id="278" r:id="rId31"/>
    <p:sldId id="279" r:id="rId32"/>
    <p:sldId id="280" r:id="rId33"/>
    <p:sldId id="281" r:id="rId34"/>
    <p:sldId id="286" r:id="rId35"/>
    <p:sldId id="287" r:id="rId36"/>
    <p:sldId id="296" r:id="rId37"/>
    <p:sldId id="285" r:id="rId38"/>
    <p:sldId id="288" r:id="rId39"/>
    <p:sldId id="290" r:id="rId40"/>
    <p:sldId id="295" r:id="rId41"/>
    <p:sldId id="293" r:id="rId42"/>
  </p:sldIdLst>
  <p:sldSz cx="9144000" cy="5715000" type="screen16x1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475" autoAdjust="0"/>
  </p:normalViewPr>
  <p:slideViewPr>
    <p:cSldViewPr>
      <p:cViewPr varScale="1">
        <p:scale>
          <a:sx n="146" d="100"/>
          <a:sy n="146" d="100"/>
        </p:scale>
        <p:origin x="-104" y="-1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1E8F5-824F-E74D-8A13-0C5681EEE9B2}" type="datetimeFigureOut">
              <a:rPr lang="fr-FR" smtClean="0"/>
              <a:t>23/04/13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9C90-73E7-9A47-BFB3-1BD859548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Fridman</a:t>
            </a:r>
            <a:r>
              <a:rPr lang="fr-FR" dirty="0" smtClean="0">
                <a:solidFill>
                  <a:schemeClr val="accent2"/>
                </a:solidFill>
              </a:rPr>
              <a:t> D, NEJM,2008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85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S. Hay</a:t>
            </a:r>
            <a:r>
              <a:rPr lang="fr-FR" baseline="0" dirty="0" smtClean="0"/>
              <a:t> et al. </a:t>
            </a:r>
            <a:r>
              <a:rPr lang="fr-FR" dirty="0" smtClean="0"/>
              <a:t>Lancet </a:t>
            </a:r>
            <a:r>
              <a:rPr lang="fr-FR" dirty="0" err="1" smtClean="0"/>
              <a:t>infectious</a:t>
            </a:r>
            <a:r>
              <a:rPr lang="fr-FR" dirty="0" smtClean="0"/>
              <a:t> </a:t>
            </a:r>
            <a:r>
              <a:rPr lang="fr-FR" dirty="0" err="1" smtClean="0"/>
              <a:t>diseases</a:t>
            </a:r>
            <a:r>
              <a:rPr lang="fr-FR" dirty="0" smtClean="0"/>
              <a:t> 2001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61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2"/>
                </a:solidFill>
              </a:rPr>
              <a:t>CNR paludisme, rapport 2010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8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2"/>
                </a:solidFill>
              </a:rPr>
              <a:t>CNR paludisme, rapport 2010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7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2"/>
                </a:solidFill>
              </a:rPr>
              <a:t>CNR paludisme, rapport 2010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9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2"/>
                </a:solidFill>
              </a:rPr>
              <a:t>CNR paludisme, rapport 2010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7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2"/>
                </a:solidFill>
              </a:rPr>
              <a:t>CNR paludisme, rapport 2010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91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Fridman</a:t>
            </a:r>
            <a:r>
              <a:rPr lang="fr-FR" dirty="0" smtClean="0">
                <a:solidFill>
                  <a:schemeClr val="accent2"/>
                </a:solidFill>
              </a:rPr>
              <a:t> D, NEJM,2008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73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Séjour 1  mois</a:t>
            </a:r>
          </a:p>
          <a:p>
            <a:r>
              <a:rPr lang="fr-FR" dirty="0" err="1" smtClean="0"/>
              <a:t>malarone</a:t>
            </a:r>
            <a:r>
              <a:rPr lang="fr-FR" dirty="0" smtClean="0"/>
              <a:t> : 90 €</a:t>
            </a:r>
          </a:p>
          <a:p>
            <a:r>
              <a:rPr lang="fr-FR" dirty="0" err="1" smtClean="0"/>
              <a:t>Lariam</a:t>
            </a:r>
            <a:r>
              <a:rPr lang="fr-FR" dirty="0" smtClean="0"/>
              <a:t> : 29 €</a:t>
            </a:r>
          </a:p>
          <a:p>
            <a:r>
              <a:rPr lang="fr-FR" dirty="0" smtClean="0"/>
              <a:t>Cycline</a:t>
            </a:r>
            <a:r>
              <a:rPr lang="fr-FR" baseline="0" dirty="0" smtClean="0"/>
              <a:t> : 12,8 €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9C90-73E7-9A47-BFB3-1BD859548FB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83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1687418"/>
            <a:ext cx="7542212" cy="1887111"/>
          </a:xfrm>
        </p:spPr>
        <p:txBody>
          <a:bodyPr anchor="b" anchorCtr="0">
            <a:no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4133672"/>
            <a:ext cx="7542212" cy="1084536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669" y="5458520"/>
            <a:ext cx="79919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 smtClean="0">
                <a:solidFill>
                  <a:schemeClr val="tx1"/>
                </a:solidFill>
                <a:latin typeface="Calibri"/>
                <a:cs typeface="Calibri"/>
              </a:rPr>
              <a:t>Dr Cédric Arvieux – Maladies infectieuses et</a:t>
            </a:r>
            <a:r>
              <a:rPr lang="fr-FR" sz="1400" i="1" baseline="0" dirty="0" smtClean="0">
                <a:solidFill>
                  <a:schemeClr val="tx1"/>
                </a:solidFill>
                <a:latin typeface="Calibri"/>
                <a:cs typeface="Calibri"/>
              </a:rPr>
              <a:t> réanimation médicale – CHU de Rennes</a:t>
            </a:r>
            <a:endParaRPr lang="fr-FR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302001"/>
            <a:ext cx="7585710" cy="560294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381001"/>
            <a:ext cx="2940087" cy="2450073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3866029"/>
            <a:ext cx="758571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347383"/>
            <a:ext cx="1940859" cy="4672853"/>
          </a:xfrm>
        </p:spPr>
        <p:txBody>
          <a:bodyPr vert="eaVert" anchor="ctr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9" y="345013"/>
            <a:ext cx="6144839" cy="467522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9" y="1015846"/>
            <a:ext cx="7542213" cy="1632479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9" y="2686846"/>
            <a:ext cx="7542213" cy="125015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89648"/>
            <a:ext cx="7581901" cy="137832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576918"/>
            <a:ext cx="3657600" cy="33125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576918"/>
            <a:ext cx="3657600" cy="33125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78547" y="533689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5410730"/>
            <a:ext cx="762000" cy="30427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F6E9614-BC87-3B4E-B657-15C2CBBD51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89648"/>
            <a:ext cx="7581901" cy="137832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467973"/>
            <a:ext cx="3657600" cy="429558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1994648"/>
            <a:ext cx="3657600" cy="28948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467973"/>
            <a:ext cx="3657600" cy="429558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1994648"/>
            <a:ext cx="3657600" cy="28948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51812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06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5296960"/>
            <a:ext cx="762000" cy="304271"/>
          </a:xfrm>
          <a:prstGeom prst="rect">
            <a:avLst/>
          </a:prstGeom>
        </p:spPr>
        <p:txBody>
          <a:bodyPr/>
          <a:lstStyle/>
          <a:p>
            <a:fld id="{3EA5D9DE-40FB-2947-A3E6-B15ABC2E50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381001"/>
            <a:ext cx="3566160" cy="11430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381001"/>
            <a:ext cx="3566160" cy="450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524001"/>
            <a:ext cx="3566160" cy="30480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81000"/>
            <a:ext cx="3566160" cy="11430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6" y="1397000"/>
            <a:ext cx="2975610" cy="2479675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524000"/>
            <a:ext cx="3566160" cy="3048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89648"/>
            <a:ext cx="7545036" cy="1088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735" y="1397861"/>
            <a:ext cx="8370574" cy="391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3" name="ZoneTexte 12"/>
          <p:cNvSpPr txBox="1"/>
          <p:nvPr/>
        </p:nvSpPr>
        <p:spPr>
          <a:xfrm>
            <a:off x="8690061" y="5435801"/>
            <a:ext cx="453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DB35985-5DF4-5B45-B160-91629EA29DAB}" type="slidenum">
              <a:rPr lang="fr-FR" sz="1100" smtClean="0"/>
              <a:t>‹#›</a:t>
            </a:fld>
            <a:endParaRPr lang="fr-FR" sz="1100" dirty="0"/>
          </a:p>
        </p:txBody>
      </p:sp>
      <p:pic>
        <p:nvPicPr>
          <p:cNvPr id="5" name="Image 4" descr="Logo CHU Rennes HR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7200"/>
            <a:ext cx="901316" cy="92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6.png"/><Relationship Id="rId5" Type="http://schemas.microsoft.com/office/2007/relationships/hdphoto" Target="../media/hdphoto2.wdp"/><Relationship Id="rId6" Type="http://schemas.openxmlformats.org/officeDocument/2006/relationships/image" Target="../media/image27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6.png"/><Relationship Id="rId5" Type="http://schemas.microsoft.com/office/2007/relationships/hdphoto" Target="../media/hdphoto5.wdp"/><Relationship Id="rId6" Type="http://schemas.openxmlformats.org/officeDocument/2006/relationships/image" Target="../media/image37.pn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fr-FR" sz="6000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Malaria_couverture_national_geo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21196"/>
            <a:ext cx="3672407" cy="444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0" r="-7157"/>
          <a:stretch/>
        </p:blipFill>
        <p:spPr>
          <a:xfrm>
            <a:off x="2411760" y="625252"/>
            <a:ext cx="4150307" cy="3914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54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Paludisme dans le monde</a:t>
            </a:r>
          </a:p>
        </p:txBody>
      </p:sp>
      <p:sp>
        <p:nvSpPr>
          <p:cNvPr id="18436" name="Text Box 4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77500" lnSpcReduction="20000"/>
          </a:bodyPr>
          <a:lstStyle>
            <a:lvl1pPr marL="274638" indent="-274638"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90000"/>
              </a:lnSpc>
            </a:pPr>
            <a:r>
              <a:rPr lang="fr-FR" sz="4200" b="1" dirty="0">
                <a:solidFill>
                  <a:srgbClr val="FFFFFF"/>
                </a:solidFill>
              </a:rPr>
              <a:t>2,3</a:t>
            </a:r>
            <a:r>
              <a:rPr lang="fr-FR" sz="4200" dirty="0">
                <a:solidFill>
                  <a:srgbClr val="FFFFFF"/>
                </a:solidFill>
              </a:rPr>
              <a:t> </a:t>
            </a:r>
            <a:r>
              <a:rPr lang="fr-FR" sz="4200" b="1" dirty="0">
                <a:solidFill>
                  <a:srgbClr val="FFFFFF"/>
                </a:solidFill>
              </a:rPr>
              <a:t>milliards </a:t>
            </a:r>
            <a:r>
              <a:rPr lang="fr-FR" sz="3600" dirty="0">
                <a:solidFill>
                  <a:srgbClr val="FFFFFF"/>
                </a:solidFill>
              </a:rPr>
              <a:t>de personnes </a:t>
            </a:r>
            <a:r>
              <a:rPr lang="fr-FR" sz="2600" dirty="0">
                <a:solidFill>
                  <a:srgbClr val="FFFFFF"/>
                </a:solidFill>
              </a:rPr>
              <a:t>vivant en zone d</a:t>
            </a:r>
            <a:r>
              <a:rPr lang="ja-JP" altLang="fr-FR" sz="2600" dirty="0">
                <a:solidFill>
                  <a:srgbClr val="FFFFFF"/>
                </a:solidFill>
                <a:latin typeface="Arial"/>
              </a:rPr>
              <a:t>’</a:t>
            </a:r>
            <a:r>
              <a:rPr lang="fr-FR" sz="2600" dirty="0">
                <a:solidFill>
                  <a:srgbClr val="FFFFFF"/>
                </a:solidFill>
              </a:rPr>
              <a:t>endémie: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fr-FR" sz="2600" dirty="0">
                <a:solidFill>
                  <a:srgbClr val="FFFFFF"/>
                </a:solidFill>
              </a:rPr>
              <a:t>				</a:t>
            </a:r>
            <a:r>
              <a:rPr lang="fr-FR" sz="2400" b="1" dirty="0">
                <a:solidFill>
                  <a:srgbClr val="FFFFFF"/>
                </a:solidFill>
              </a:rPr>
              <a:t>41%</a:t>
            </a:r>
            <a:r>
              <a:rPr lang="fr-FR" sz="2400" dirty="0">
                <a:solidFill>
                  <a:srgbClr val="FFFFFF"/>
                </a:solidFill>
              </a:rPr>
              <a:t> pop mondiale</a:t>
            </a:r>
          </a:p>
          <a:p>
            <a:pPr>
              <a:lnSpc>
                <a:spcPct val="90000"/>
              </a:lnSpc>
            </a:pPr>
            <a:endParaRPr lang="fr-FR" sz="2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3600" b="1" dirty="0">
                <a:solidFill>
                  <a:srgbClr val="FFFFFF"/>
                </a:solidFill>
              </a:rPr>
              <a:t>300 à 500 millions</a:t>
            </a:r>
            <a:r>
              <a:rPr lang="fr-FR" sz="3600" dirty="0">
                <a:solidFill>
                  <a:srgbClr val="FFFFFF"/>
                </a:solidFill>
              </a:rPr>
              <a:t> de cas </a:t>
            </a:r>
            <a:r>
              <a:rPr lang="fr-FR" sz="2600" dirty="0">
                <a:solidFill>
                  <a:srgbClr val="FFFFFF"/>
                </a:solidFill>
              </a:rPr>
              <a:t>de paludisme maladie par an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fr-FR" sz="2600" dirty="0">
                <a:solidFill>
                  <a:srgbClr val="FFFFFF"/>
                </a:solidFill>
              </a:rPr>
              <a:t>			</a:t>
            </a:r>
            <a:r>
              <a:rPr lang="fr-FR" sz="2400" b="1" dirty="0">
                <a:solidFill>
                  <a:srgbClr val="FFFFFF"/>
                </a:solidFill>
              </a:rPr>
              <a:t>90%</a:t>
            </a:r>
            <a:r>
              <a:rPr lang="fr-FR" sz="2400" dirty="0">
                <a:solidFill>
                  <a:srgbClr val="FFFFFF"/>
                </a:solidFill>
              </a:rPr>
              <a:t> en Afrique intertropicale</a:t>
            </a:r>
          </a:p>
          <a:p>
            <a:pPr>
              <a:lnSpc>
                <a:spcPct val="90000"/>
              </a:lnSpc>
            </a:pPr>
            <a:endParaRPr lang="fr-FR" sz="2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3600" b="1" dirty="0">
                <a:solidFill>
                  <a:srgbClr val="FFFFFF"/>
                </a:solidFill>
              </a:rPr>
              <a:t>1 à 2 millions de décès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2600" dirty="0">
                <a:solidFill>
                  <a:srgbClr val="FFFFFF"/>
                </a:solidFill>
              </a:rPr>
              <a:t>par an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fr-FR" sz="2600" dirty="0">
                <a:solidFill>
                  <a:srgbClr val="FFFFFF"/>
                </a:solidFill>
              </a:rPr>
              <a:t>		</a:t>
            </a:r>
            <a:r>
              <a:rPr lang="fr-FR" sz="2400" dirty="0">
                <a:solidFill>
                  <a:srgbClr val="FFFFFF"/>
                </a:solidFill>
              </a:rPr>
              <a:t>Surtout enfants africains de </a:t>
            </a:r>
            <a:r>
              <a:rPr lang="fr-FR" sz="2400" b="1" dirty="0">
                <a:solidFill>
                  <a:srgbClr val="FFFFFF"/>
                </a:solidFill>
              </a:rPr>
              <a:t>moins de 5 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i="1" dirty="0" smtClean="0"/>
              <a:t>Métropolitaine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40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Evolution du paludisme d’importation</a:t>
            </a:r>
            <a:endParaRPr lang="fr-FR" sz="3200" dirty="0"/>
          </a:p>
        </p:txBody>
      </p:sp>
      <p:pic>
        <p:nvPicPr>
          <p:cNvPr id="23558" name="Picture 6" descr="evolution_voyageurs_pa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9348"/>
            <a:ext cx="7772400" cy="3759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Origine des cas de palu importés en France</a:t>
            </a:r>
            <a:endParaRPr lang="fr-FR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81" name="Picture 5" descr="pays_conta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73324"/>
            <a:ext cx="7543800" cy="407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Saisonnalité du paludisme importés en France</a:t>
            </a:r>
            <a:endParaRPr lang="fr-FR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5" name="Picture 5" descr="courbe_epidemio_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9348"/>
            <a:ext cx="7910513" cy="3676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Types de palu importés en France</a:t>
            </a:r>
            <a:endParaRPr lang="fr-FR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7" name="Picture 5" descr="especes_plasmodiales_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7380"/>
            <a:ext cx="7524750" cy="3165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Manifestations cliniques</a:t>
            </a:r>
          </a:p>
        </p:txBody>
      </p:sp>
      <p:pic>
        <p:nvPicPr>
          <p:cNvPr id="29700" name="Picture 7" descr="1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417340"/>
            <a:ext cx="8370574" cy="39140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 de primo-invasion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2600" dirty="0"/>
              <a:t>Au retour des tropiques (dans les 4 mois):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Fièvre +/- brutale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Diarrhée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Céphalées +++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Frissons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Courbatures</a:t>
            </a:r>
          </a:p>
          <a:p>
            <a:pPr lvl="1">
              <a:lnSpc>
                <a:spcPct val="90000"/>
              </a:lnSpc>
            </a:pPr>
            <a:endParaRPr lang="fr-FR" sz="2200" dirty="0"/>
          </a:p>
          <a:p>
            <a:pPr>
              <a:lnSpc>
                <a:spcPct val="90000"/>
              </a:lnSpc>
            </a:pPr>
            <a:r>
              <a:rPr lang="fr-FR" sz="2600" dirty="0"/>
              <a:t>Evolution vers: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Guérison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Mort</a:t>
            </a:r>
          </a:p>
          <a:p>
            <a:pPr lvl="1">
              <a:lnSpc>
                <a:spcPct val="90000"/>
              </a:lnSpc>
            </a:pPr>
            <a:r>
              <a:rPr lang="fr-FR" sz="2200" dirty="0"/>
              <a:t>Accès périodiques</a:t>
            </a:r>
          </a:p>
          <a:p>
            <a:pPr lvl="1">
              <a:lnSpc>
                <a:spcPct val="90000"/>
              </a:lnSpc>
            </a:pPr>
            <a:endParaRPr lang="fr-F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palustres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/>
              <a:t>Se voient surtout avec </a:t>
            </a:r>
            <a:r>
              <a:rPr lang="fr-FR" sz="2600" i="1" dirty="0"/>
              <a:t>P. vivax/ovale</a:t>
            </a:r>
            <a:r>
              <a:rPr lang="fr-FR" sz="2600" dirty="0"/>
              <a:t> ou </a:t>
            </a:r>
            <a:r>
              <a:rPr lang="fr-FR" sz="2600" i="1" dirty="0" smtClean="0"/>
              <a:t>malariae</a:t>
            </a:r>
            <a:endParaRPr lang="fr-FR" sz="2600" i="1" dirty="0"/>
          </a:p>
          <a:p>
            <a:r>
              <a:rPr lang="fr-FR" sz="2600" dirty="0"/>
              <a:t>Survenue </a:t>
            </a:r>
            <a:r>
              <a:rPr lang="fr-FR" sz="2600" dirty="0" smtClean="0"/>
              <a:t>stéréotypée</a:t>
            </a:r>
          </a:p>
          <a:p>
            <a:pPr lvl="1"/>
            <a:r>
              <a:rPr lang="fr-FR" dirty="0" smtClean="0"/>
              <a:t>accès </a:t>
            </a:r>
            <a:r>
              <a:rPr lang="fr-FR" dirty="0"/>
              <a:t>de 1 à 2 </a:t>
            </a:r>
            <a:r>
              <a:rPr lang="fr-FR" dirty="0" smtClean="0"/>
              <a:t>heures</a:t>
            </a:r>
          </a:p>
          <a:p>
            <a:pPr lvl="2"/>
            <a:r>
              <a:rPr lang="fr-FR" sz="2000" dirty="0" smtClean="0"/>
              <a:t>Sensation </a:t>
            </a:r>
            <a:r>
              <a:rPr lang="fr-FR" sz="2000" dirty="0"/>
              <a:t>de froid avec frissons +++</a:t>
            </a:r>
          </a:p>
          <a:p>
            <a:pPr lvl="2"/>
            <a:r>
              <a:rPr lang="fr-FR" sz="2000" dirty="0"/>
              <a:t>Fièvre d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ascension rapide (patient tout rouge)</a:t>
            </a:r>
          </a:p>
          <a:p>
            <a:pPr lvl="2"/>
            <a:r>
              <a:rPr lang="fr-FR" sz="2000" dirty="0"/>
              <a:t>Défervescence thermique avec sueurs ++</a:t>
            </a:r>
            <a:r>
              <a:rPr lang="fr-FR" sz="2000" dirty="0" smtClean="0"/>
              <a:t>+</a:t>
            </a:r>
            <a:endParaRPr lang="fr-FR" sz="2200" dirty="0"/>
          </a:p>
          <a:p>
            <a:r>
              <a:rPr lang="fr-FR" sz="2600" dirty="0"/>
              <a:t>Tous les 2 (vivax/ovale) ou 3 jours (malariae)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parasite et son vecteur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1509" name="Picture 5" descr="anopheles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93404"/>
            <a:ext cx="4000500" cy="231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93404"/>
            <a:ext cx="4248150" cy="2345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 </a:t>
            </a:r>
            <a:r>
              <a:rPr lang="fr-FR" dirty="0" smtClean="0"/>
              <a:t>grave : toute fièvre eu retour…</a:t>
            </a:r>
            <a:endParaRPr lang="fr-F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P. falciparum</a:t>
            </a:r>
          </a:p>
          <a:p>
            <a:r>
              <a:rPr lang="fr-FR" dirty="0"/>
              <a:t>D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emblée ou à tout moment</a:t>
            </a:r>
          </a:p>
          <a:p>
            <a:r>
              <a:rPr lang="fr-FR" dirty="0"/>
              <a:t>Plusieurs types:</a:t>
            </a:r>
          </a:p>
          <a:p>
            <a:pPr lvl="1"/>
            <a:r>
              <a:rPr lang="fr-FR" dirty="0"/>
              <a:t>Neurologique: coma, convulsions</a:t>
            </a:r>
          </a:p>
          <a:p>
            <a:pPr lvl="1"/>
            <a:r>
              <a:rPr lang="fr-FR" dirty="0"/>
              <a:t>Détresse respiratoire</a:t>
            </a:r>
          </a:p>
          <a:p>
            <a:pPr lvl="1"/>
            <a:r>
              <a:rPr lang="fr-FR" dirty="0"/>
              <a:t>Choc</a:t>
            </a:r>
          </a:p>
          <a:p>
            <a:pPr lvl="1"/>
            <a:r>
              <a:rPr lang="fr-FR" dirty="0"/>
              <a:t>Insuffisance rénale aiguë</a:t>
            </a:r>
          </a:p>
          <a:p>
            <a:pPr lvl="1"/>
            <a:r>
              <a:rPr lang="fr-FR" dirty="0"/>
              <a:t>Anémie sévère, hémorragies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Clinique du paludisme d’importation, France 2010</a:t>
            </a:r>
            <a:endParaRPr lang="fr-FR" sz="24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4821" name="Picture 5" descr="etat_clin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9348"/>
            <a:ext cx="6453187" cy="3688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formes: plus rares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Paludisme viscéral évolutif:</a:t>
            </a:r>
          </a:p>
          <a:p>
            <a:pPr lvl="1"/>
            <a:r>
              <a:rPr lang="fr-FR" dirty="0"/>
              <a:t>Forme chronique</a:t>
            </a:r>
          </a:p>
          <a:p>
            <a:pPr lvl="1"/>
            <a:r>
              <a:rPr lang="fr-FR" dirty="0"/>
              <a:t>Anémie, splénomégalie +++</a:t>
            </a:r>
          </a:p>
          <a:p>
            <a:pPr lvl="1"/>
            <a:r>
              <a:rPr lang="fr-FR" dirty="0"/>
              <a:t>Enfant ou personnes prenant des traitements partiellement efficaces</a:t>
            </a:r>
          </a:p>
          <a:p>
            <a:pPr lvl="1"/>
            <a:endParaRPr lang="fr-FR" dirty="0"/>
          </a:p>
          <a:p>
            <a:r>
              <a:rPr lang="fr-FR" dirty="0"/>
              <a:t>Fièvre bilieuse </a:t>
            </a:r>
            <a:r>
              <a:rPr lang="fr-FR" dirty="0" err="1"/>
              <a:t>hémoglobinurique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Après prise de quinine</a:t>
            </a:r>
          </a:p>
          <a:p>
            <a:pPr lvl="1"/>
            <a:r>
              <a:rPr lang="fr-FR" dirty="0"/>
              <a:t>Anémie hémolytique sévère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" t="7081" r="1276" b="15444"/>
          <a:stretch/>
        </p:blipFill>
        <p:spPr bwMode="auto">
          <a:xfrm>
            <a:off x="467544" y="1921396"/>
            <a:ext cx="8088673" cy="292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89648"/>
            <a:ext cx="4448692" cy="1088548"/>
          </a:xfrm>
        </p:spPr>
        <p:txBody>
          <a:bodyPr/>
          <a:lstStyle/>
          <a:p>
            <a:r>
              <a:rPr lang="fr-FR" dirty="0" smtClean="0"/>
              <a:t>Des outils de prévention </a:t>
            </a:r>
            <a:r>
              <a:rPr lang="fr-FR" dirty="0"/>
              <a:t>a</a:t>
            </a:r>
            <a:r>
              <a:rPr lang="fr-FR" dirty="0" smtClean="0"/>
              <a:t>daptés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" y="-17551"/>
            <a:ext cx="3919518" cy="5731287"/>
          </a:xfrm>
        </p:spPr>
      </p:pic>
    </p:spTree>
    <p:extLst>
      <p:ext uri="{BB962C8B-B14F-4D97-AF65-F5344CB8AC3E}">
        <p14:creationId xmlns:p14="http://schemas.microsoft.com/office/powerpoint/2010/main" val="36886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735263" y="517261"/>
            <a:ext cx="370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srgbClr val="008000"/>
                </a:solidFill>
              </a:rPr>
              <a:t>Protection contre la piqûre</a:t>
            </a:r>
            <a:endParaRPr lang="fr-FR" baseline="30000" dirty="0">
              <a:solidFill>
                <a:srgbClr val="008000"/>
              </a:solidFill>
            </a:endParaRPr>
          </a:p>
        </p:txBody>
      </p:sp>
      <p:pic>
        <p:nvPicPr>
          <p:cNvPr id="41990" name="Picture 6" descr="G62J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9348"/>
            <a:ext cx="1960562" cy="371871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20071212202307_27%20lance%20flam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1345332"/>
            <a:ext cx="4038600" cy="2348177"/>
          </a:xfr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2" name="Picture 8" descr="MOUSTIQUAIR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4081636"/>
            <a:ext cx="1439862" cy="1141678"/>
          </a:xfr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protection ?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Efficacité relative des mesures de préventives</a:t>
            </a:r>
            <a:endParaRPr lang="fr-FR" sz="2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70"/>
          <a:stretch/>
        </p:blipFill>
        <p:spPr bwMode="auto">
          <a:xfrm>
            <a:off x="1115616" y="1417340"/>
            <a:ext cx="6565900" cy="362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67" l="34167" r="69333">
                        <a14:foregroundMark x1="61000" y1="3000" x2="46667" y2="61000"/>
                        <a14:foregroundMark x1="69333" y1="5000" x2="69333" y2="5000"/>
                        <a14:foregroundMark x1="67833" y1="3500" x2="67833" y2="3500"/>
                        <a14:backgroundMark x1="61667" y1="1167" x2="61667" y2="1167"/>
                        <a14:backgroundMark x1="41667" y1="1000" x2="41667" y2="1000"/>
                        <a14:backgroundMark x1="45500" y1="500" x2="45500" y2="500"/>
                        <a14:backgroundMark x1="60667" y1="667" x2="42667" y2="833"/>
                        <a14:backgroundMark x1="44667" y1="2333" x2="42333" y2="2333"/>
                        <a14:backgroundMark x1="61500" y1="3167" x2="61500" y2="3167"/>
                        <a14:backgroundMark x1="60333" y1="3000" x2="60333" y2="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003" r="26545"/>
          <a:stretch/>
        </p:blipFill>
        <p:spPr>
          <a:xfrm>
            <a:off x="3275856" y="1201316"/>
            <a:ext cx="952954" cy="21930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1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353444"/>
            <a:ext cx="2425452" cy="2425452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67" b="93333" l="22111" r="71333">
                        <a14:foregroundMark x1="33222" y1="36200" x2="66333" y2="88533"/>
                        <a14:foregroundMark x1="67222" y1="36467" x2="32444" y2="89267"/>
                        <a14:foregroundMark x1="32000" y1="39733" x2="32444" y2="88267"/>
                        <a14:foregroundMark x1="37000" y1="36200" x2="61333" y2="43267"/>
                        <a14:foregroundMark x1="64222" y1="55067" x2="66778" y2="87533"/>
                        <a14:foregroundMark x1="33222" y1="89267" x2="66333" y2="88800"/>
                        <a14:foregroundMark x1="50000" y1="68200" x2="50444" y2="87000"/>
                        <a14:foregroundMark x1="38333" y1="90067" x2="65111" y2="89533"/>
                        <a14:foregroundMark x1="45111" y1="78000" x2="52556" y2="83600"/>
                        <a14:foregroundMark x1="37444" y1="90667" x2="65000" y2="90067"/>
                        <a14:foregroundMark x1="42000" y1="90867" x2="63556" y2="90467"/>
                        <a14:foregroundMark x1="58556" y1="68067" x2="58556" y2="68067"/>
                        <a14:foregroundMark x1="42556" y1="57200" x2="42556" y2="57200"/>
                        <a14:foregroundMark x1="39111" y1="56933" x2="39111" y2="56933"/>
                        <a14:foregroundMark x1="42000" y1="53133" x2="42000" y2="53133"/>
                        <a14:foregroundMark x1="46889" y1="53133" x2="46889" y2="53133"/>
                        <a14:foregroundMark x1="49333" y1="53267" x2="49333" y2="53267"/>
                        <a14:foregroundMark x1="54222" y1="52333" x2="54222" y2="52333"/>
                        <a14:foregroundMark x1="56444" y1="58000" x2="56444" y2="58000"/>
                        <a14:backgroundMark x1="38778" y1="54867" x2="38778" y2="5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062" r="22311"/>
          <a:stretch/>
        </p:blipFill>
        <p:spPr>
          <a:xfrm>
            <a:off x="683568" y="1561356"/>
            <a:ext cx="1447288" cy="3914007"/>
          </a:xfrm>
        </p:spPr>
      </p:pic>
      <p:sp>
        <p:nvSpPr>
          <p:cNvPr id="10" name="Rectangle 9"/>
          <p:cNvSpPr/>
          <p:nvPr/>
        </p:nvSpPr>
        <p:spPr>
          <a:xfrm>
            <a:off x="827584" y="3865612"/>
            <a:ext cx="1368152" cy="576064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131840" y="2281436"/>
            <a:ext cx="1368152" cy="576064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3649588"/>
            <a:ext cx="1368152" cy="576064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63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répulsifs</a:t>
            </a:r>
            <a:endParaRPr lang="fr-F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201316"/>
            <a:ext cx="5270500" cy="4352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chimioprophylaxie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20739" y="3289548"/>
            <a:ext cx="7542213" cy="647454"/>
          </a:xfrm>
        </p:spPr>
        <p:txBody>
          <a:bodyPr/>
          <a:lstStyle/>
          <a:p>
            <a:r>
              <a:rPr lang="fr-FR" i="1" dirty="0" smtClean="0"/>
              <a:t>Darwin toujours vivant !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6951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Plasmodium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36928"/>
            <a:ext cx="8229600" cy="3775604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/>
              <a:t>Parasite protozoaire</a:t>
            </a:r>
          </a:p>
          <a:p>
            <a:endParaRPr lang="fr-FR" sz="800" dirty="0"/>
          </a:p>
          <a:p>
            <a:r>
              <a:rPr lang="fr-FR" sz="2400" dirty="0"/>
              <a:t>4 espèces principales:</a:t>
            </a:r>
          </a:p>
          <a:p>
            <a:pPr lvl="1"/>
            <a:r>
              <a:rPr lang="fr-FR" sz="2200" i="1" u="sng" dirty="0">
                <a:solidFill>
                  <a:srgbClr val="FFFFFF"/>
                </a:solidFill>
              </a:rPr>
              <a:t>P. </a:t>
            </a:r>
            <a:r>
              <a:rPr lang="fr-FR" sz="2200" i="1" u="sng" dirty="0" smtClean="0">
                <a:solidFill>
                  <a:srgbClr val="FFFFFF"/>
                </a:solidFill>
              </a:rPr>
              <a:t>falciparum </a:t>
            </a:r>
            <a:r>
              <a:rPr lang="fr-FR" sz="2200" dirty="0" smtClean="0">
                <a:solidFill>
                  <a:srgbClr val="FFFFFF"/>
                </a:solidFill>
              </a:rPr>
              <a:t>: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  <a:p>
            <a:pPr lvl="2"/>
            <a:r>
              <a:rPr lang="fr-FR" sz="1800" dirty="0"/>
              <a:t>Le plus répandu</a:t>
            </a:r>
            <a:endParaRPr lang="fr-FR" dirty="0"/>
          </a:p>
          <a:p>
            <a:pPr lvl="2"/>
            <a:r>
              <a:rPr lang="fr-FR" sz="1800" dirty="0"/>
              <a:t>Celui qui tue</a:t>
            </a:r>
          </a:p>
          <a:p>
            <a:pPr lvl="1"/>
            <a:r>
              <a:rPr lang="fr-FR" sz="2200" i="1" dirty="0"/>
              <a:t>P. vivax, P. ovale</a:t>
            </a:r>
            <a:r>
              <a:rPr lang="fr-FR" dirty="0"/>
              <a:t>:</a:t>
            </a:r>
          </a:p>
          <a:p>
            <a:pPr lvl="2"/>
            <a:r>
              <a:rPr lang="fr-FR" sz="1800" dirty="0"/>
              <a:t>Durée de vie de trois ans, peut récidiver</a:t>
            </a:r>
          </a:p>
          <a:p>
            <a:pPr lvl="2"/>
            <a:r>
              <a:rPr lang="fr-FR" sz="1800" dirty="0"/>
              <a:t>P. ovale, </a:t>
            </a:r>
            <a:r>
              <a:rPr lang="fr-FR" sz="1800" dirty="0" err="1"/>
              <a:t>qu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en Afrique</a:t>
            </a:r>
          </a:p>
          <a:p>
            <a:pPr lvl="1"/>
            <a:r>
              <a:rPr lang="fr-FR" sz="2200" i="1" dirty="0"/>
              <a:t>P. malariae</a:t>
            </a:r>
            <a:r>
              <a:rPr lang="fr-FR" sz="2000" dirty="0"/>
              <a:t>:</a:t>
            </a:r>
          </a:p>
          <a:p>
            <a:pPr lvl="2"/>
            <a:r>
              <a:rPr lang="fr-FR" sz="1800" dirty="0"/>
              <a:t>Un peu partout</a:t>
            </a:r>
          </a:p>
          <a:p>
            <a:pPr lvl="2"/>
            <a:r>
              <a:rPr lang="fr-FR" sz="1800" dirty="0"/>
              <a:t>Peut survivre plusieurs dizaines d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années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33364"/>
            <a:ext cx="2303462" cy="1271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21" b="11609"/>
          <a:stretch/>
        </p:blipFill>
        <p:spPr>
          <a:xfrm>
            <a:off x="827584" y="1561356"/>
            <a:ext cx="7447804" cy="315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La résistance à la chloroquine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r>
              <a:rPr lang="fr-FR" dirty="0" smtClean="0"/>
              <a:t>1960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0" b="11542"/>
          <a:stretch/>
        </p:blipFill>
        <p:spPr>
          <a:xfrm>
            <a:off x="827584" y="1562400"/>
            <a:ext cx="7416304" cy="3104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La résistance à la </a:t>
            </a:r>
            <a:r>
              <a:rPr lang="fr-FR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chloroquine</a:t>
            </a:r>
            <a:br>
              <a:rPr lang="fr-FR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fr-FR" sz="4000" b="1" kern="1200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andara"/>
                <a:ea typeface="+mj-ea"/>
                <a:cs typeface="+mj-cs"/>
              </a:rPr>
              <a:t>1970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0" b="11768"/>
          <a:stretch/>
        </p:blipFill>
        <p:spPr>
          <a:xfrm>
            <a:off x="828000" y="1562400"/>
            <a:ext cx="7367588" cy="308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La résistance à la </a:t>
            </a:r>
            <a:r>
              <a:rPr lang="fr-FR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chloroquine</a:t>
            </a:r>
            <a:br>
              <a:rPr lang="fr-FR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fr-FR" sz="4000" b="1" kern="1200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andara"/>
                <a:ea typeface="+mj-ea"/>
                <a:cs typeface="+mj-cs"/>
              </a:rPr>
              <a:t>1980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52" b="10810"/>
          <a:stretch/>
        </p:blipFill>
        <p:spPr>
          <a:xfrm>
            <a:off x="828000" y="1562400"/>
            <a:ext cx="7480198" cy="309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kern="1200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andara"/>
                <a:ea typeface="+mj-ea"/>
                <a:cs typeface="+mj-cs"/>
              </a:rPr>
              <a:t>La résistance</a:t>
            </a:r>
            <a:r>
              <a:rPr lang="fr-FR" sz="4000" b="1" kern="1200" baseline="0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andara"/>
                <a:ea typeface="+mj-ea"/>
                <a:cs typeface="+mj-cs"/>
              </a:rPr>
              <a:t> à la chloroquine</a:t>
            </a:r>
            <a:br>
              <a:rPr lang="fr-FR" sz="4000" b="1" kern="1200" baseline="0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andara"/>
                <a:ea typeface="+mj-ea"/>
                <a:cs typeface="+mj-cs"/>
              </a:rPr>
            </a:br>
            <a:r>
              <a:rPr lang="fr-FR" sz="4000" b="1" kern="1200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andara"/>
                <a:ea typeface="+mj-ea"/>
                <a:cs typeface="+mj-cs"/>
              </a:rPr>
              <a:t>1990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21196"/>
            <a:ext cx="7581528" cy="952500"/>
          </a:xfrm>
        </p:spPr>
        <p:txBody>
          <a:bodyPr/>
          <a:lstStyle/>
          <a:p>
            <a:r>
              <a:rPr lang="fr-FR" sz="2900" dirty="0">
                <a:solidFill>
                  <a:srgbClr val="FFFFFF"/>
                </a:solidFill>
              </a:rPr>
              <a:t>Chimioprophylaxie (adultes)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8149" name="Objet 48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4473"/>
              </p:ext>
            </p:extLst>
          </p:nvPr>
        </p:nvGraphicFramePr>
        <p:xfrm>
          <a:off x="611560" y="1201316"/>
          <a:ext cx="7992888" cy="439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Document" r:id="rId4" imgW="6654800" imgH="3657600" progId="Word.Document.12">
                  <p:embed/>
                </p:oleObj>
              </mc:Choice>
              <mc:Fallback>
                <p:oleObj name="Document" r:id="rId4" imgW="66548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201316"/>
                        <a:ext cx="7992888" cy="439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Chimioprophylaxie (enfants)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5126"/>
              </p:ext>
            </p:extLst>
          </p:nvPr>
        </p:nvGraphicFramePr>
        <p:xfrm>
          <a:off x="755576" y="1201315"/>
          <a:ext cx="7704856" cy="48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Document" r:id="rId4" imgW="6858000" imgH="4305300" progId="Word.Document.12">
                  <p:embed/>
                </p:oleObj>
              </mc:Choice>
              <mc:Fallback>
                <p:oleObj name="Document" r:id="rId4" imgW="68580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201315"/>
                        <a:ext cx="7704856" cy="48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Chimioprophylaxie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problème, le coût !</a:t>
            </a:r>
          </a:p>
          <a:p>
            <a:pPr lvl="1"/>
            <a:r>
              <a:rPr lang="fr-FR" dirty="0" smtClean="0"/>
              <a:t>Malarone ® : 29 à 80 € la boite de 12 comprimés</a:t>
            </a:r>
          </a:p>
          <a:p>
            <a:pPr lvl="2"/>
            <a:r>
              <a:rPr lang="fr-FR" dirty="0" smtClean="0"/>
              <a:t>Un </a:t>
            </a:r>
            <a:r>
              <a:rPr lang="fr-FR" dirty="0" err="1" smtClean="0"/>
              <a:t>cp</a:t>
            </a:r>
            <a:r>
              <a:rPr lang="fr-FR" dirty="0" smtClean="0"/>
              <a:t>/j, séjour + 7 jours. </a:t>
            </a:r>
          </a:p>
          <a:p>
            <a:pPr lvl="1"/>
            <a:r>
              <a:rPr lang="fr-FR" dirty="0" err="1" smtClean="0"/>
              <a:t>Lariam</a:t>
            </a:r>
            <a:r>
              <a:rPr lang="fr-FR" dirty="0" smtClean="0"/>
              <a:t> ® : 29 à 50 € la boite de 8 comprimés</a:t>
            </a:r>
          </a:p>
          <a:p>
            <a:pPr lvl="2"/>
            <a:r>
              <a:rPr lang="fr-FR" dirty="0" smtClean="0"/>
              <a:t>Un </a:t>
            </a:r>
            <a:r>
              <a:rPr lang="fr-FR" dirty="0" err="1" smtClean="0"/>
              <a:t>cp</a:t>
            </a:r>
            <a:r>
              <a:rPr lang="fr-FR" dirty="0" smtClean="0"/>
              <a:t>/semaine, séjour  + 4 semaines</a:t>
            </a:r>
          </a:p>
          <a:p>
            <a:r>
              <a:rPr lang="fr-FR" dirty="0" smtClean="0"/>
              <a:t>Alternative</a:t>
            </a:r>
          </a:p>
          <a:p>
            <a:pPr lvl="1"/>
            <a:r>
              <a:rPr lang="fr-FR" dirty="0" smtClean="0"/>
              <a:t>Doxycycline générique</a:t>
            </a:r>
          </a:p>
          <a:p>
            <a:pPr lvl="2"/>
            <a:r>
              <a:rPr lang="fr-FR" dirty="0" smtClean="0"/>
              <a:t>Un </a:t>
            </a:r>
            <a:r>
              <a:rPr lang="fr-FR" dirty="0" err="1" smtClean="0"/>
              <a:t>cp</a:t>
            </a:r>
            <a:r>
              <a:rPr lang="fr-FR" dirty="0" smtClean="0"/>
              <a:t>/j, séjour + 4 semaines</a:t>
            </a:r>
          </a:p>
          <a:p>
            <a:pPr lvl="2"/>
            <a:r>
              <a:rPr lang="fr-FR" dirty="0" smtClean="0"/>
              <a:t>3,2 € les 14 </a:t>
            </a:r>
            <a:r>
              <a:rPr lang="fr-FR" dirty="0" err="1" smtClean="0"/>
              <a:t>compimés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 traitement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3555" l="2558" r="94884">
                        <a14:foregroundMark x1="52209" y1="22070" x2="52209" y2="22070"/>
                        <a14:foregroundMark x1="45581" y1="20313" x2="45581" y2="20313"/>
                        <a14:foregroundMark x1="56047" y1="28906" x2="50349" y2="25781"/>
                        <a14:foregroundMark x1="94884" y1="18359" x2="2674" y2="67383"/>
                        <a14:foregroundMark x1="8488" y1="3711" x2="91628" y2="93555"/>
                        <a14:foregroundMark x1="17209" y1="85547" x2="70581" y2="92188"/>
                        <a14:backgroundMark x1="27093" y1="4883" x2="27093" y2="4883"/>
                        <a14:backgroundMark x1="24535" y1="4688" x2="24535" y2="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94" t="1769" r="2944" b="3262"/>
          <a:stretch/>
        </p:blipFill>
        <p:spPr>
          <a:xfrm>
            <a:off x="5220072" y="4009628"/>
            <a:ext cx="1863962" cy="1101681"/>
          </a:xfrm>
        </p:spPr>
      </p:pic>
      <p:pic>
        <p:nvPicPr>
          <p:cNvPr id="47109" name="Picture 5" descr="14riame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83" b="95345" l="10000" r="91694">
                        <a14:foregroundMark x1="12500" y1="45903" x2="87984" y2="45158"/>
                        <a14:foregroundMark x1="16048" y1="61173" x2="85161" y2="89758"/>
                        <a14:foregroundMark x1="83710" y1="59497" x2="16371" y2="90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9428"/>
            <a:ext cx="3627438" cy="2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5" b="93075" l="6694" r="91129">
                        <a14:foregroundMark x1="86935" y1="45282" x2="11855" y2="44901"/>
                        <a14:foregroundMark x1="12823" y1="53881" x2="84435" y2="89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345332"/>
            <a:ext cx="2160240" cy="228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849388"/>
            <a:ext cx="8229600" cy="3528269"/>
          </a:xfrm>
        </p:spPr>
        <p:txBody>
          <a:bodyPr>
            <a:normAutofit/>
          </a:bodyPr>
          <a:lstStyle/>
          <a:p>
            <a:pPr lvl="1"/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Di-hydro </a:t>
            </a:r>
            <a:r>
              <a:rPr lang="fr-F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artémisine-pipéraquine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(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Eurartesim ®) 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lvl="2"/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3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cp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à H0, H24 et H48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Artéméther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-luméfantrine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(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Riamet ®) 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lvl="2"/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4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cp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à H0, H8, H24, H36, H48, H60</a:t>
            </a:r>
          </a:p>
          <a:p>
            <a:pPr lvl="1"/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Atovaquone-proguanil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(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Malarone®) 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lvl="2"/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4 </a:t>
            </a:r>
            <a:r>
              <a:rPr lang="fr-F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cp</a:t>
            </a: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à H0, H24 et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H48</a:t>
            </a:r>
          </a:p>
          <a:p>
            <a:pPr lvl="2"/>
            <a:endParaRPr lang="fr-FR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403225" lvl="1" indent="0">
              <a:buNone/>
            </a:pPr>
            <a:r>
              <a:rPr lang="fr-FR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Rien de remboursé en externe…</a:t>
            </a:r>
            <a:endParaRPr lang="fr-FR" sz="1700" dirty="0">
              <a:solidFill>
                <a:srgbClr val="FFFFFF"/>
              </a:solidFill>
            </a:endParaRPr>
          </a:p>
          <a:p>
            <a:pPr marL="1247775" lvl="1" indent="-533400">
              <a:lnSpc>
                <a:spcPct val="80000"/>
              </a:lnSpc>
            </a:pPr>
            <a:endParaRPr lang="fr-FR" sz="1700" dirty="0">
              <a:solidFill>
                <a:srgbClr val="FFFFFF"/>
              </a:solidFill>
            </a:endParaRPr>
          </a:p>
          <a:p>
            <a:pPr marL="1247775" lvl="1" indent="-533400">
              <a:lnSpc>
                <a:spcPct val="80000"/>
              </a:lnSpc>
            </a:pPr>
            <a:endParaRPr lang="fr-FR" sz="1700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r>
              <a:rPr lang="fr-FR" baseline="0" dirty="0" smtClean="0"/>
              <a:t> : adultes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Formes graves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72734" y="1397861"/>
            <a:ext cx="8591753" cy="3914007"/>
          </a:xfrm>
        </p:spPr>
        <p:txBody>
          <a:bodyPr/>
          <a:lstStyle/>
          <a:p>
            <a:r>
              <a:rPr lang="fr-FR" dirty="0" err="1"/>
              <a:t>Malacef</a:t>
            </a:r>
            <a:r>
              <a:rPr lang="fr-FR" baseline="30000" dirty="0" smtClean="0">
                <a:cs typeface="Arial" charset="0"/>
              </a:rPr>
              <a:t>®</a:t>
            </a:r>
            <a:r>
              <a:rPr lang="fr-FR" dirty="0" smtClean="0">
                <a:cs typeface="Arial" charset="0"/>
              </a:rPr>
              <a:t> : </a:t>
            </a:r>
            <a:r>
              <a:rPr lang="fr-FR" dirty="0" err="1" smtClean="0"/>
              <a:t>Artesunate</a:t>
            </a:r>
            <a:r>
              <a:rPr lang="fr-FR" dirty="0" smtClean="0"/>
              <a:t> </a:t>
            </a:r>
            <a:r>
              <a:rPr lang="fr-FR" dirty="0"/>
              <a:t>sous forme IV</a:t>
            </a:r>
          </a:p>
          <a:p>
            <a:r>
              <a:rPr lang="fr-FR" dirty="0"/>
              <a:t>Meilleure que la quinine IV pour les formes </a:t>
            </a:r>
            <a:r>
              <a:rPr lang="fr-FR" dirty="0" smtClean="0"/>
              <a:t>graves</a:t>
            </a:r>
          </a:p>
          <a:p>
            <a:pPr lvl="1"/>
            <a:r>
              <a:rPr lang="fr-FR" dirty="0" smtClean="0"/>
              <a:t>Pas de cinchonisme, ni d’hypoglycémie </a:t>
            </a:r>
            <a:endParaRPr lang="fr-FR" dirty="0"/>
          </a:p>
          <a:p>
            <a:r>
              <a:rPr lang="fr-FR" dirty="0" smtClean="0"/>
              <a:t>IV </a:t>
            </a:r>
            <a:r>
              <a:rPr lang="fr-FR" dirty="0"/>
              <a:t>initialement (</a:t>
            </a:r>
            <a:r>
              <a:rPr lang="fr-FR" dirty="0" err="1"/>
              <a:t>jusqu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à 7 j) puis relai par voie orale (</a:t>
            </a:r>
            <a:r>
              <a:rPr lang="fr-FR" dirty="0" smtClean="0"/>
              <a:t>Riamet ou Eurartesim)</a:t>
            </a:r>
            <a:endParaRPr lang="fr-FR" dirty="0"/>
          </a:p>
        </p:txBody>
      </p:sp>
      <p:pic>
        <p:nvPicPr>
          <p:cNvPr id="52229" name="Picture 5" descr="FileHandl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000" l="10000" r="90000">
                        <a14:foregroundMark x1="64333" y1="29000" x2="64333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81236"/>
            <a:ext cx="1866900" cy="10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vecteur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fr-FR" dirty="0"/>
              <a:t>Moustique du genre </a:t>
            </a:r>
            <a:r>
              <a:rPr lang="fr-FR" i="1" dirty="0" err="1"/>
              <a:t>Anopheles</a:t>
            </a:r>
            <a:endParaRPr lang="fr-FR" i="1" dirty="0"/>
          </a:p>
          <a:p>
            <a:pPr>
              <a:lnSpc>
                <a:spcPct val="90000"/>
              </a:lnSpc>
            </a:pPr>
            <a:endParaRPr lang="fr-FR" sz="1400" i="1" dirty="0"/>
          </a:p>
          <a:p>
            <a:pPr>
              <a:lnSpc>
                <a:spcPct val="90000"/>
              </a:lnSpc>
            </a:pPr>
            <a:r>
              <a:rPr lang="fr-FR" dirty="0"/>
              <a:t>Femelles</a:t>
            </a:r>
          </a:p>
          <a:p>
            <a:pPr>
              <a:lnSpc>
                <a:spcPct val="90000"/>
              </a:lnSpc>
            </a:pPr>
            <a:endParaRPr lang="fr-FR" sz="1400" dirty="0"/>
          </a:p>
          <a:p>
            <a:pPr>
              <a:lnSpc>
                <a:spcPct val="90000"/>
              </a:lnSpc>
            </a:pPr>
            <a:r>
              <a:rPr lang="fr-FR" dirty="0"/>
              <a:t>Moustiques très inféodés à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homme: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Pique de façon préférentielle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homme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Se repose à 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intérieur des habitations</a:t>
            </a:r>
          </a:p>
          <a:p>
            <a:pPr lvl="1">
              <a:lnSpc>
                <a:spcPct val="90000"/>
              </a:lnSpc>
            </a:pPr>
            <a:endParaRPr lang="fr-FR" sz="1200" dirty="0"/>
          </a:p>
          <a:p>
            <a:pPr>
              <a:lnSpc>
                <a:spcPct val="90000"/>
              </a:lnSpc>
            </a:pPr>
            <a:r>
              <a:rPr lang="fr-FR" dirty="0"/>
              <a:t>Pique à la tombée du jour</a:t>
            </a:r>
          </a:p>
          <a:p>
            <a:pPr>
              <a:lnSpc>
                <a:spcPct val="90000"/>
              </a:lnSpc>
            </a:pPr>
            <a:endParaRPr lang="fr-FR" sz="1400" dirty="0"/>
          </a:p>
          <a:p>
            <a:pPr>
              <a:lnSpc>
                <a:spcPct val="90000"/>
              </a:lnSpc>
            </a:pPr>
            <a:r>
              <a:rPr lang="fr-FR" dirty="0"/>
              <a:t>Pic d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activité: minuit-4h</a:t>
            </a:r>
          </a:p>
        </p:txBody>
      </p:sp>
      <p:pic>
        <p:nvPicPr>
          <p:cNvPr id="26629" name="Picture 5" descr="cfc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633364"/>
            <a:ext cx="2044700" cy="149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8600" y="1397000"/>
            <a:ext cx="883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/>
          <a:lstStyle/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Pathologie fréquente et grave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En nette diminution dans le Monde et en France (2000-10)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Tous les pays endémiques sont en groupe 3, ou presque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Chimioprophylaxie seulement si Afrique ?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Population cible et problème de prix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Retard diagnostique = principal facteur pronostique</a:t>
            </a:r>
          </a:p>
          <a:p>
            <a:pPr marL="297157" indent="-297157">
              <a:spcBef>
                <a:spcPct val="20000"/>
              </a:spcBef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=&gt; « toute fièvre au retour, etc… »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Consultations aux voyageurs et vaccinations</a:t>
            </a:r>
          </a:p>
          <a:p>
            <a:pPr marL="297157" indent="-297157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Consultations au retour et pathologies d</a:t>
            </a:r>
            <a:r>
              <a:rPr lang="ja-JP" altLang="fr-FR" sz="2400" dirty="0">
                <a:solidFill>
                  <a:srgbClr val="FFFFFF"/>
                </a:solidFill>
                <a:latin typeface="Tahoma" charset="0"/>
              </a:rPr>
              <a:t>’</a:t>
            </a:r>
            <a:r>
              <a:rPr lang="fr-FR" sz="2400" dirty="0">
                <a:solidFill>
                  <a:srgbClr val="FFFFFF"/>
                </a:solidFill>
                <a:latin typeface="Tahoma" charset="0"/>
              </a:rPr>
              <a:t>importation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077200" y="3873500"/>
          <a:ext cx="7620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Image" r:id="rId3" imgW="761636" imgH="875882" progId="PhotoshopElements.Image.2">
                  <p:embed/>
                </p:oleObj>
              </mc:Choice>
              <mc:Fallback>
                <p:oleObj name="Image" r:id="rId3" imgW="761636" imgH="875882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873500"/>
                        <a:ext cx="7620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434" y="216959"/>
            <a:ext cx="2286000" cy="13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952500"/>
          </a:xfrm>
          <a:noFill/>
        </p:spPr>
        <p:txBody>
          <a:bodyPr/>
          <a:lstStyle/>
          <a:p>
            <a:pPr eaLnBrk="1" hangingPunct="1"/>
            <a:r>
              <a:rPr lang="fr-FR" dirty="0">
                <a:latin typeface="Tahoma" charset="0"/>
              </a:rPr>
              <a:t>Pour conclure</a:t>
            </a:r>
          </a:p>
        </p:txBody>
      </p:sp>
    </p:spTree>
    <p:extLst>
      <p:ext uri="{BB962C8B-B14F-4D97-AF65-F5344CB8AC3E}">
        <p14:creationId xmlns:p14="http://schemas.microsoft.com/office/powerpoint/2010/main" val="16689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777380"/>
            <a:ext cx="2973752" cy="261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2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653" name="Picture 5" descr="Malaria_LifeCycle(French_vers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57300"/>
            <a:ext cx="6471781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de la phase humaine</a:t>
            </a:r>
            <a:endParaRPr lang="fr-F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7" name="Picture 5" descr="lettre1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73324"/>
            <a:ext cx="5688013" cy="4103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de géopolitique…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actuelle</a:t>
            </a: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081713" y="4717521"/>
            <a:ext cx="329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" t="7081" r="1276" b="15444"/>
          <a:stretch/>
        </p:blipFill>
        <p:spPr bwMode="auto">
          <a:xfrm>
            <a:off x="467544" y="1921396"/>
            <a:ext cx="8088673" cy="292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au cours du XX</a:t>
            </a:r>
            <a:r>
              <a:rPr lang="fr-FR" baseline="30000" dirty="0" smtClean="0"/>
              <a:t>ème</a:t>
            </a:r>
            <a:r>
              <a:rPr lang="fr-FR" dirty="0" smtClean="0"/>
              <a:t> siècle</a:t>
            </a:r>
            <a:endParaRPr lang="fr-FR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05" b="20501"/>
          <a:stretch/>
        </p:blipFill>
        <p:spPr>
          <a:xfrm>
            <a:off x="539552" y="1633364"/>
            <a:ext cx="820449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e_PPT_COREVIH_2012">
  <a:themeElements>
    <a:clrScheme name="Orbite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e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e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Modele_PPT_CRIOGO_2012.potx</Template>
  <TotalTime>677</TotalTime>
  <Words>676</Words>
  <Application>Microsoft Macintosh PowerPoint</Application>
  <PresentationFormat>Présentation à l'écran (16:10)</PresentationFormat>
  <Paragraphs>156</Paragraphs>
  <Slides>41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Modele_PPT_COREVIH_2012</vt:lpstr>
      <vt:lpstr>Document</vt:lpstr>
      <vt:lpstr>Image</vt:lpstr>
      <vt:lpstr>Présentation PowerPoint</vt:lpstr>
      <vt:lpstr>Le parasite et son vecteur</vt:lpstr>
      <vt:lpstr>Plasmodium</vt:lpstr>
      <vt:lpstr>Le vecteur</vt:lpstr>
      <vt:lpstr>Cycle</vt:lpstr>
      <vt:lpstr>Détail de la phase humaine</vt:lpstr>
      <vt:lpstr>Un peu de géopolitique…</vt:lpstr>
      <vt:lpstr>Répartition actuelle</vt:lpstr>
      <vt:lpstr>Evolution au cours du XXème siècle</vt:lpstr>
      <vt:lpstr>Présentation PowerPoint</vt:lpstr>
      <vt:lpstr>Paludisme dans le monde</vt:lpstr>
      <vt:lpstr>En France</vt:lpstr>
      <vt:lpstr>Evolution du paludisme d’importation</vt:lpstr>
      <vt:lpstr>Origine des cas de palu importés en France</vt:lpstr>
      <vt:lpstr>Saisonnalité du paludisme importés en France</vt:lpstr>
      <vt:lpstr>Types de palu importés en France</vt:lpstr>
      <vt:lpstr>Manifestations cliniques</vt:lpstr>
      <vt:lpstr>Forme de primo-invasion</vt:lpstr>
      <vt:lpstr>Accès palustres</vt:lpstr>
      <vt:lpstr>Forme grave : toute fièvre eu retour…</vt:lpstr>
      <vt:lpstr>Clinique du paludisme d’importation, France 2010</vt:lpstr>
      <vt:lpstr>Autres formes: plus rares</vt:lpstr>
      <vt:lpstr>Prévention</vt:lpstr>
      <vt:lpstr>Des outils de prévention adaptés</vt:lpstr>
      <vt:lpstr>Quelle protection ?</vt:lpstr>
      <vt:lpstr>Efficacité relative des mesures de préventives</vt:lpstr>
      <vt:lpstr>Présentation PowerPoint</vt:lpstr>
      <vt:lpstr>Les répulsifs</vt:lpstr>
      <vt:lpstr>La chimioprophylaxie</vt:lpstr>
      <vt:lpstr>La résistance à la chloroquine 1960</vt:lpstr>
      <vt:lpstr>La résistance à la chloroquine 1970 </vt:lpstr>
      <vt:lpstr>La résistance à la chloroquine 1980 </vt:lpstr>
      <vt:lpstr>La résistance à la chloroquine 1990</vt:lpstr>
      <vt:lpstr>Chimioprophylaxie (adultes)</vt:lpstr>
      <vt:lpstr>Chimioprophylaxie (enfants)</vt:lpstr>
      <vt:lpstr>Chimioprophylaxie</vt:lpstr>
      <vt:lpstr>Le traitement</vt:lpstr>
      <vt:lpstr>Recommandations : adultes</vt:lpstr>
      <vt:lpstr>Formes graves</vt:lpstr>
      <vt:lpstr>Pour conclure</vt:lpstr>
      <vt:lpstr>Présentation PowerPoint</vt:lpstr>
    </vt:vector>
  </TitlesOfParts>
  <Company>CHU-RENNES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paludisme</dc:title>
  <dc:creator>revest</dc:creator>
  <cp:lastModifiedBy>Cédric Arvieux</cp:lastModifiedBy>
  <cp:revision>52</cp:revision>
  <dcterms:created xsi:type="dcterms:W3CDTF">2012-04-23T07:54:22Z</dcterms:created>
  <dcterms:modified xsi:type="dcterms:W3CDTF">2013-04-23T20:36:27Z</dcterms:modified>
</cp:coreProperties>
</file>