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50"/>
  </p:notesMasterIdLst>
  <p:handoutMasterIdLst>
    <p:handoutMasterId r:id="rId51"/>
  </p:handoutMasterIdLst>
  <p:sldIdLst>
    <p:sldId id="1018" r:id="rId2"/>
    <p:sldId id="1962" r:id="rId3"/>
    <p:sldId id="1717" r:id="rId4"/>
    <p:sldId id="1865" r:id="rId5"/>
    <p:sldId id="1810" r:id="rId6"/>
    <p:sldId id="1866" r:id="rId7"/>
    <p:sldId id="1811" r:id="rId8"/>
    <p:sldId id="1718" r:id="rId9"/>
    <p:sldId id="1813" r:id="rId10"/>
    <p:sldId id="1754" r:id="rId11"/>
    <p:sldId id="1818" r:id="rId12"/>
    <p:sldId id="1819" r:id="rId13"/>
    <p:sldId id="1820" r:id="rId14"/>
    <p:sldId id="1821" r:id="rId15"/>
    <p:sldId id="1822" r:id="rId16"/>
    <p:sldId id="1915" r:id="rId17"/>
    <p:sldId id="1916" r:id="rId18"/>
    <p:sldId id="1814" r:id="rId19"/>
    <p:sldId id="1815" r:id="rId20"/>
    <p:sldId id="1816" r:id="rId21"/>
    <p:sldId id="1757" r:id="rId22"/>
    <p:sldId id="1817" r:id="rId23"/>
    <p:sldId id="1756" r:id="rId24"/>
    <p:sldId id="1719" r:id="rId25"/>
    <p:sldId id="1829" r:id="rId26"/>
    <p:sldId id="1830" r:id="rId27"/>
    <p:sldId id="1926" r:id="rId28"/>
    <p:sldId id="1831" r:id="rId29"/>
    <p:sldId id="1561" r:id="rId30"/>
    <p:sldId id="1869" r:id="rId31"/>
    <p:sldId id="1870" r:id="rId32"/>
    <p:sldId id="1871" r:id="rId33"/>
    <p:sldId id="1872" r:id="rId34"/>
    <p:sldId id="1873" r:id="rId35"/>
    <p:sldId id="1876" r:id="rId36"/>
    <p:sldId id="1877" r:id="rId37"/>
    <p:sldId id="1878" r:id="rId38"/>
    <p:sldId id="1879" r:id="rId39"/>
    <p:sldId id="1880" r:id="rId40"/>
    <p:sldId id="1881" r:id="rId41"/>
    <p:sldId id="1882" r:id="rId42"/>
    <p:sldId id="1883" r:id="rId43"/>
    <p:sldId id="1884" r:id="rId44"/>
    <p:sldId id="1885" r:id="rId45"/>
    <p:sldId id="1886" r:id="rId46"/>
    <p:sldId id="1887" r:id="rId47"/>
    <p:sldId id="1888" r:id="rId48"/>
    <p:sldId id="1889" r:id="rId49"/>
  </p:sldIdLst>
  <p:sldSz cx="10287000" cy="6858000" type="35mm"/>
  <p:notesSz cx="9874250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09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>
          <p15:clr>
            <a:srgbClr val="A4A3A4"/>
          </p15:clr>
        </p15:guide>
        <p15:guide id="4" pos="6479">
          <p15:clr>
            <a:srgbClr val="A4A3A4"/>
          </p15:clr>
        </p15:guide>
        <p15:guide id="5">
          <p15:clr>
            <a:srgbClr val="A4A3A4"/>
          </p15:clr>
        </p15:guide>
        <p15:guide id="6" pos="6306">
          <p15:clr>
            <a:srgbClr val="A4A3A4"/>
          </p15:clr>
        </p15:guide>
        <p15:guide id="7" pos="3707">
          <p15:clr>
            <a:srgbClr val="A4A3A4"/>
          </p15:clr>
        </p15:guide>
        <p15:guide id="8" pos="45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dric Arvieux" initials="" lastIdx="1" clrIdx="0"/>
  <p:cmAuthor id="1" name="Cédric Arvieux" initials="" lastIdx="2" clrIdx="1"/>
  <p:cmAuthor id="2" name="Cedric Arvieux" initials="CA" lastIdx="1" clrIdx="2">
    <p:extLst>
      <p:ext uri="{19B8F6BF-5375-455C-9EA6-DF929625EA0E}">
        <p15:presenceInfo xmlns:p15="http://schemas.microsoft.com/office/powerpoint/2012/main" userId="218325c88a5a48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D699"/>
    <a:srgbClr val="FF9999"/>
    <a:srgbClr val="993300"/>
    <a:srgbClr val="4576F1"/>
    <a:srgbClr val="5B86F3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6684" autoAdjust="0"/>
  </p:normalViewPr>
  <p:slideViewPr>
    <p:cSldViewPr snapToGrid="0">
      <p:cViewPr varScale="1">
        <p:scale>
          <a:sx n="108" d="100"/>
          <a:sy n="108" d="100"/>
        </p:scale>
        <p:origin x="2480" y="192"/>
      </p:cViewPr>
      <p:guideLst>
        <p:guide orient="horz" pos="3809"/>
        <p:guide orient="horz" pos="4319"/>
        <p:guide orient="horz"/>
        <p:guide pos="6479"/>
        <p:guide/>
        <p:guide pos="6306"/>
        <p:guide pos="3707"/>
        <p:guide pos="4563"/>
      </p:guideLst>
    </p:cSldViewPr>
  </p:slideViewPr>
  <p:outlineViewPr>
    <p:cViewPr>
      <p:scale>
        <a:sx n="33" d="100"/>
        <a:sy n="33" d="100"/>
      </p:scale>
      <p:origin x="0" y="-41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984"/>
    </p:cViewPr>
  </p:sorterViewPr>
  <p:notesViewPr>
    <p:cSldViewPr snapToGrid="0">
      <p:cViewPr varScale="1">
        <p:scale>
          <a:sx n="45" d="100"/>
          <a:sy n="45" d="100"/>
        </p:scale>
        <p:origin x="-1896" y="-108"/>
      </p:cViewPr>
      <p:guideLst>
        <p:guide orient="horz" pos="2141"/>
        <p:guide pos="31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 b="0"/>
            </a:lvl1pPr>
          </a:lstStyle>
          <a:p>
            <a:fld id="{14A272BF-E1ED-B34E-BD74-96FAC3D0CF5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929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28950" y="508000"/>
            <a:ext cx="3824288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2663" y="3230563"/>
            <a:ext cx="7908925" cy="3059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 b="0"/>
            </a:lvl1pPr>
          </a:lstStyle>
          <a:p>
            <a:fld id="{0FC69BD0-9404-1745-B473-A173F11FDEA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674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22E843-05E0-9741-9B48-050A3907E181}" type="slidenum">
              <a:rPr lang="fr-FR" b="0"/>
              <a:pPr/>
              <a:t>1</a:t>
            </a:fld>
            <a:endParaRPr lang="fr-FR" b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5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2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2B851E-8A70-7E4B-BDB5-24AEB85F4F5C}" type="slidenum">
              <a:rPr lang="fr-FR" b="0"/>
              <a:pPr/>
              <a:t>28</a:t>
            </a:fld>
            <a:endParaRPr lang="fr-FR" b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16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01A950-4566-644F-8CE3-A055FD5A78EE}" type="slidenum">
              <a:rPr lang="fr-FR" b="0"/>
              <a:pPr/>
              <a:t>29</a:t>
            </a:fld>
            <a:endParaRPr lang="fr-FR" b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4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6675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1023512" y="4704834"/>
            <a:ext cx="250581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dirty="0">
                <a:solidFill>
                  <a:schemeClr val="bg1"/>
                </a:solidFill>
              </a:rPr>
              <a:t>Infection VIH en 2019</a:t>
            </a:r>
          </a:p>
        </p:txBody>
      </p:sp>
    </p:spTree>
    <p:extLst>
      <p:ext uri="{BB962C8B-B14F-4D97-AF65-F5344CB8AC3E}">
        <p14:creationId xmlns:p14="http://schemas.microsoft.com/office/powerpoint/2010/main" val="337616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413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9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3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413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136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101600"/>
            <a:ext cx="8763000" cy="96043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1484313"/>
            <a:ext cx="8763000" cy="46116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587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41115"/>
            <a:ext cx="9258300" cy="82653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0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32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9621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9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962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0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1155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2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88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49"/>
            <a:ext cx="3384550" cy="69456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21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72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5"/>
            <a:ext cx="10287000" cy="73025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0099CC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66675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-5400000">
            <a:off x="-999699" y="4681022"/>
            <a:ext cx="250581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dirty="0">
                <a:solidFill>
                  <a:schemeClr val="bg1"/>
                </a:solidFill>
              </a:rPr>
              <a:t>Infection VIH en 2020</a:t>
            </a:r>
          </a:p>
        </p:txBody>
      </p:sp>
      <p:sp>
        <p:nvSpPr>
          <p:cNvPr id="3184648" name="Text Box 8"/>
          <p:cNvSpPr txBox="1">
            <a:spLocks noChangeArrowheads="1"/>
          </p:cNvSpPr>
          <p:nvPr userDrawn="1"/>
        </p:nvSpPr>
        <p:spPr bwMode="auto">
          <a:xfrm>
            <a:off x="-1" y="6583363"/>
            <a:ext cx="58010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5CF98E5F-7B76-0844-9671-A35744858BD0}" type="slidenum">
              <a:rPr lang="fr-FR" b="0">
                <a:solidFill>
                  <a:schemeClr val="bg1"/>
                </a:solidFill>
              </a:rPr>
              <a:pPr>
                <a:spcBef>
                  <a:spcPct val="50000"/>
                </a:spcBef>
              </a:pPr>
              <a:t>‹N°›</a:t>
            </a:fld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04863" y="101600"/>
            <a:ext cx="8763000" cy="960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4313"/>
            <a:ext cx="8763000" cy="46116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vih-bretagn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hyperlink" Target="mailto:Cedric.arvieux@chu-rennes.fr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1"/>
          <p:cNvSpPr txBox="1">
            <a:spLocks noChangeArrowheads="1"/>
          </p:cNvSpPr>
          <p:nvPr/>
        </p:nvSpPr>
        <p:spPr bwMode="auto">
          <a:xfrm>
            <a:off x="557213" y="2297113"/>
            <a:ext cx="95240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3600" b="0" dirty="0"/>
              <a:t>Infection par le VIH</a:t>
            </a:r>
          </a:p>
          <a:p>
            <a:pPr>
              <a:spcBef>
                <a:spcPct val="50000"/>
              </a:spcBef>
            </a:pPr>
            <a:endParaRPr lang="fr-FR" b="0" i="1" dirty="0"/>
          </a:p>
          <a:p>
            <a:pPr>
              <a:spcBef>
                <a:spcPct val="50000"/>
              </a:spcBef>
            </a:pPr>
            <a:r>
              <a:rPr lang="fr-FR" b="0" i="1" dirty="0"/>
              <a:t>Actualisation : Octobre 2020</a:t>
            </a:r>
          </a:p>
          <a:p>
            <a:pPr>
              <a:spcBef>
                <a:spcPct val="50000"/>
              </a:spcBef>
            </a:pPr>
            <a:r>
              <a:rPr lang="fr-FR" b="0" i="1" dirty="0"/>
              <a:t>Cours du 16 octobre 2020</a:t>
            </a:r>
          </a:p>
        </p:txBody>
      </p:sp>
      <p:sp>
        <p:nvSpPr>
          <p:cNvPr id="65539" name="Text Box 14"/>
          <p:cNvSpPr txBox="1">
            <a:spLocks noChangeArrowheads="1"/>
          </p:cNvSpPr>
          <p:nvPr/>
        </p:nvSpPr>
        <p:spPr bwMode="auto">
          <a:xfrm>
            <a:off x="506692" y="4557370"/>
            <a:ext cx="5297478" cy="20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i="1" dirty="0"/>
              <a:t>Dr C. Arvieux, CHU de Rennes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100" b="0" dirty="0"/>
              <a:t>Cet enseignement suit l’UE6 165 de l’ECN-</a:t>
            </a:r>
            <a:r>
              <a:rPr lang="fr-FR" sz="1100" b="0" dirty="0" err="1"/>
              <a:t>Pilly</a:t>
            </a:r>
            <a:r>
              <a:rPr lang="fr-FR" sz="1100" b="0" dirty="0"/>
              <a:t> « Infection à VIH » (pages 195-210 de l’édition 2020).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100" b="0" dirty="0"/>
              <a:t>Les diapositives d’épidémiologie ont été réalisées à partir des données mondiales de l’</a:t>
            </a:r>
            <a:r>
              <a:rPr lang="fr-FR" altLang="ja-JP" sz="1100" b="0" dirty="0"/>
              <a:t>ONUSIDA (</a:t>
            </a:r>
            <a:r>
              <a:rPr lang="fr-FR" sz="1100" b="0" dirty="0"/>
              <a:t>2019) </a:t>
            </a:r>
            <a:r>
              <a:rPr lang="fr-FR" altLang="ja-JP" sz="1100" b="0" dirty="0"/>
              <a:t>et les données françaises de Santé publique France (données 2018 publiées en octobre 2019).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ja-JP" sz="1100" b="0" dirty="0"/>
              <a:t>Les recommandations générales sont issues du rapport d’expert « Prise en charge médicale des personnes infectées par le VIH » sous la direction de Philippe </a:t>
            </a:r>
            <a:r>
              <a:rPr lang="fr-FR" altLang="ja-JP" sz="1100" b="0" dirty="0" err="1"/>
              <a:t>Morlat</a:t>
            </a:r>
            <a:r>
              <a:rPr lang="fr-FR" altLang="ja-JP" sz="1100" b="0" dirty="0"/>
              <a:t>, actualisé en 2018. Les différents documents sont disponibles sur le site </a:t>
            </a:r>
            <a:r>
              <a:rPr lang="fr-FR" altLang="ja-JP" sz="1100" b="0" dirty="0">
                <a:hlinkClick r:id="rId3"/>
              </a:rPr>
              <a:t>www.corevih-bretagne.fr</a:t>
            </a:r>
            <a:r>
              <a:rPr lang="fr-FR" altLang="ja-JP" sz="1100" b="0" dirty="0"/>
              <a:t>, rubrique bibliothèque.</a:t>
            </a:r>
            <a:endParaRPr lang="fr-FR" sz="1100" b="0" dirty="0"/>
          </a:p>
        </p:txBody>
      </p:sp>
      <p:pic>
        <p:nvPicPr>
          <p:cNvPr id="65540" name="Picture 4" descr="LogoCoreVI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44463"/>
            <a:ext cx="14001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B320F4-8A42-A043-8B3A-4F6751EBA14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A2255A-9DE9-004D-8644-0AB1B15D2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319" y="494070"/>
            <a:ext cx="4129764" cy="6032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438">
        <p:fade/>
      </p:transition>
    </mc:Choice>
    <mc:Fallback xmlns="">
      <p:transition spd="med" advTm="11343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4538" y="128588"/>
            <a:ext cx="8743950" cy="8239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Pneumocystose</a:t>
            </a:r>
          </a:p>
        </p:txBody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16050"/>
            <a:ext cx="9759950" cy="51355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C49F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Pneumonie à </a:t>
            </a: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Pneumocystis</a:t>
            </a:r>
            <a:r>
              <a:rPr lang="fr-FR" sz="2000" b="1" i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carinii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La plus fréquente des manifestations inaugurales du SIDA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</a:t>
            </a:r>
            <a:r>
              <a:rPr lang="fr-FR" sz="2000" dirty="0">
                <a:latin typeface="Arial" charset="0"/>
                <a:ea typeface="ＭＳ Ｐゴシック" charset="0"/>
              </a:rPr>
              <a:t> : toux sèche, fièvre, dyspnée, non-réponse aux ATB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Radio thorax (syndrome interstitiel) ± scanner 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Lavage </a:t>
            </a:r>
            <a:r>
              <a:rPr lang="fr-FR" sz="2000" dirty="0" err="1">
                <a:latin typeface="Arial" charset="0"/>
                <a:ea typeface="ＭＳ Ｐゴシック" charset="0"/>
              </a:rPr>
              <a:t>bronchoalvéolaire</a:t>
            </a:r>
            <a:r>
              <a:rPr lang="fr-FR" sz="2000" dirty="0">
                <a:latin typeface="Arial" charset="0"/>
                <a:ea typeface="ＭＳ Ｐゴシック" charset="0"/>
              </a:rPr>
              <a:t> (LBA) ou expectoration induite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  kystes ou </a:t>
            </a:r>
            <a:r>
              <a:rPr lang="fr-FR" sz="2000" dirty="0" err="1">
                <a:latin typeface="Arial" charset="0"/>
                <a:ea typeface="ＭＳ Ｐゴシック" charset="0"/>
                <a:sym typeface="Monotype Sorts" charset="0"/>
              </a:rPr>
              <a:t>trophozoïtes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de </a:t>
            </a:r>
            <a:r>
              <a:rPr lang="fr-FR" sz="2000" i="1" dirty="0">
                <a:latin typeface="Arial" charset="0"/>
                <a:ea typeface="ＭＳ Ｐゴシック" charset="0"/>
                <a:sym typeface="Monotype Sorts" charset="0"/>
              </a:rPr>
              <a:t>P. </a:t>
            </a:r>
            <a:r>
              <a:rPr lang="fr-FR" sz="2000" i="1" dirty="0" err="1">
                <a:latin typeface="Arial" charset="0"/>
                <a:ea typeface="ＭＳ Ｐゴシック" charset="0"/>
                <a:sym typeface="Monotype Sorts" charset="0"/>
              </a:rPr>
              <a:t>carinii</a:t>
            </a:r>
            <a:endParaRPr lang="fr-FR" sz="2000" dirty="0">
              <a:latin typeface="Arial" charset="0"/>
              <a:ea typeface="ＭＳ Ｐゴシック" charset="0"/>
              <a:sym typeface="Monotype Sorts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endParaRPr lang="fr-FR" sz="1000" dirty="0">
              <a:latin typeface="Arial" charset="0"/>
              <a:ea typeface="ＭＳ Ｐゴシック" charset="0"/>
              <a:sym typeface="Monotype Sorts" charset="0"/>
            </a:endParaRPr>
          </a:p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 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b="1" dirty="0">
                <a:latin typeface="Arial" charset="0"/>
                <a:ea typeface="ＭＳ Ｐゴシック" charset="0"/>
                <a:sym typeface="Monotype Sorts" charset="0"/>
              </a:rPr>
              <a:t> :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FORTES DOSES (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12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amp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/j pendant 3 semaines)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(risque de rash cutané et fièvre : 30 %, régressif dans 50 % des cas)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u="sng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+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Corticoïdes 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1 mg/kg/j si PaO</a:t>
            </a:r>
            <a:r>
              <a:rPr lang="fr-FR" sz="2000" baseline="-25000" dirty="0">
                <a:latin typeface="Arial" charset="0"/>
                <a:ea typeface="ＭＳ Ｐゴシック" charset="0"/>
                <a:sym typeface="Symbol" charset="0"/>
              </a:rPr>
              <a:t>2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&lt; 75 mm Hg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endParaRPr lang="fr-FR" sz="1400" dirty="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Prophylaxie secondaire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: </a:t>
            </a:r>
            <a:r>
              <a:rPr lang="fr-FR" sz="2000" b="1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  <a:sym typeface="Monotype Sorts" charset="0"/>
              </a:rPr>
              <a:t> 400/80 mg,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1 </a:t>
            </a:r>
            <a:r>
              <a:rPr lang="fr-FR" sz="2000" b="1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comp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/j</a:t>
            </a:r>
            <a:endParaRPr lang="fr-FR" sz="2000" b="1" dirty="0">
              <a:latin typeface="Arial" charset="0"/>
              <a:ea typeface="ＭＳ Ｐゴシック" charset="0"/>
              <a:sym typeface="Symbol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Zapf Dingbats" charset="0"/>
              <a:buNone/>
            </a:pPr>
            <a:endParaRPr lang="fr-FR" sz="2000" b="1" dirty="0">
              <a:latin typeface="Arial" charset="0"/>
              <a:ea typeface="ＭＳ Ｐゴシック" charset="0"/>
              <a:sym typeface="Symbol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Alternative en cas d’allergie :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atovaquone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,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pentamidine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IV (formes sévères), aérosol de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pentamidine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300 mg/ mois,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disulone</a:t>
            </a:r>
            <a:endParaRPr lang="fr-FR" sz="2000" dirty="0">
              <a:latin typeface="Arial" charset="0"/>
              <a:ea typeface="ＭＳ Ｐゴシック" charset="0"/>
              <a:sym typeface="Symbo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BDDA7-368A-BE4A-9113-513F1E2E6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29">
        <p:fade/>
      </p:transition>
    </mc:Choice>
    <mc:Fallback xmlns="">
      <p:transition spd="med" advTm="66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6288" y="244475"/>
            <a:ext cx="9310687" cy="6080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Tuberculose</a:t>
            </a:r>
          </a:p>
        </p:txBody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411288"/>
            <a:ext cx="9366250" cy="4800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357188" algn="l"/>
              </a:tabLst>
            </a:pP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Mycobacterium</a:t>
            </a:r>
            <a:r>
              <a:rPr lang="fr-FR" sz="2000" b="1" i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tuberculosis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(= bacille de Koch) le plus souvent endogène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Localisations multiples (&gt; 50 %) : pulmonaire et extra-pulmonaire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Très fréquente (10-15 %), régions d</a:t>
            </a:r>
            <a:r>
              <a:rPr lang="fr-FR" altLang="ja-JP" sz="2000" dirty="0">
                <a:latin typeface="Arial" charset="0"/>
                <a:ea typeface="ＭＳ Ｐゴシック" charset="0"/>
              </a:rPr>
              <a:t>'endémie, précarité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 :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fébricule, AEG et autres selon la localisation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</a:rPr>
              <a:t>Radio, crachats, tubages gastriques, LBA, LCR, moelle osseuse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Examen direct par coloration </a:t>
            </a:r>
            <a:r>
              <a:rPr lang="fr-FR" sz="2000" dirty="0" err="1">
                <a:latin typeface="Arial" charset="0"/>
                <a:ea typeface="ＭＳ Ｐゴシック" charset="0"/>
              </a:rPr>
              <a:t>Ziehl</a:t>
            </a:r>
            <a:r>
              <a:rPr lang="fr-FR" sz="2000" dirty="0">
                <a:latin typeface="Arial" charset="0"/>
                <a:ea typeface="ＭＳ Ｐゴシック" charset="0"/>
              </a:rPr>
              <a:t> puis Culture (3-6 sem.)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Autres localisations : ganglionnaire, hépatique, splénique, osseuse, cérébrale…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357188" algn="l"/>
              </a:tabLst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2 mois de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rifampicine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isoniazide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pyrazimamide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éthambutol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puis bithérapie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rifampicine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isoniazide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Durée selon la localisation : 6 (pulmonaire isolée) à 12 mois (méningée)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Problème +++ interactions médicamenteuses avec les antirétroviraux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endParaRPr lang="fr-FR" sz="1000" dirty="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864FE0-1C62-744E-A1A3-F24E04C9B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611">
        <p:fade/>
      </p:transition>
    </mc:Choice>
    <mc:Fallback xmlns="">
      <p:transition spd="med" advTm="130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195586" name="Picture 3" descr="Tubercul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41288"/>
            <a:ext cx="9156700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2CF6DF-5A63-9D4D-857F-719C5E211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47">
        <p:fade/>
      </p:transition>
    </mc:Choice>
    <mc:Fallback xmlns="">
      <p:transition spd="med" advTm="208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196610" name="Picture 3" descr="poumons-tuberculeu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" y="260350"/>
            <a:ext cx="874395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Text Box 4"/>
          <p:cNvSpPr txBox="1">
            <a:spLocks noChangeArrowheads="1"/>
          </p:cNvSpPr>
          <p:nvPr/>
        </p:nvSpPr>
        <p:spPr bwMode="auto">
          <a:xfrm>
            <a:off x="3722688" y="6257925"/>
            <a:ext cx="2843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cs typeface="Arial" charset="0"/>
              </a:rPr>
              <a:t>Tuberculose pulmonaire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DC90AE-0FAE-4F42-B203-7891128CE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03">
        <p:fade/>
      </p:transition>
    </mc:Choice>
    <mc:Fallback xmlns="">
      <p:transition spd="med" advTm="6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197634" name="Picture 3" descr="po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22225"/>
            <a:ext cx="3214687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Text Box 4"/>
          <p:cNvSpPr txBox="1">
            <a:spLocks noChangeArrowheads="1"/>
          </p:cNvSpPr>
          <p:nvPr/>
        </p:nvSpPr>
        <p:spPr bwMode="auto">
          <a:xfrm>
            <a:off x="365125" y="3136900"/>
            <a:ext cx="398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2000">
                <a:cs typeface="Arial" charset="0"/>
              </a:rPr>
              <a:t>Tuberculose osseuse vertébrale</a:t>
            </a:r>
          </a:p>
          <a:p>
            <a:pPr algn="ctr" eaLnBrk="0" hangingPunct="0"/>
            <a:r>
              <a:rPr kumimoji="1" lang="fr-FR" sz="2000">
                <a:cs typeface="Arial" charset="0"/>
              </a:rPr>
              <a:t>Mal de Pott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0B0120-157D-AA4E-A204-4F397C3BF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26">
        <p:fade/>
      </p:transition>
    </mc:Choice>
    <mc:Fallback xmlns="">
      <p:transition spd="med" advTm="19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8658" name="Text Box 3"/>
          <p:cNvSpPr txBox="1">
            <a:spLocks noChangeArrowheads="1"/>
          </p:cNvSpPr>
          <p:nvPr/>
        </p:nvSpPr>
        <p:spPr bwMode="auto">
          <a:xfrm>
            <a:off x="3336925" y="6062663"/>
            <a:ext cx="3616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2000">
                <a:cs typeface="Arial" charset="0"/>
              </a:rPr>
              <a:t>BAAR en coloration de Ziehl</a:t>
            </a:r>
          </a:p>
        </p:txBody>
      </p:sp>
      <p:pic>
        <p:nvPicPr>
          <p:cNvPr id="198659" name="Picture 4" descr="INFEC B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8" y="639763"/>
            <a:ext cx="9153525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9B5EEA-D456-7647-84BD-4E23C8E72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38">
        <p:fade/>
      </p:transition>
    </mc:Choice>
    <mc:Fallback xmlns="">
      <p:transition spd="med" advTm="12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274638"/>
            <a:ext cx="9310687" cy="5635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Candidose</a:t>
            </a:r>
          </a:p>
        </p:txBody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38263"/>
            <a:ext cx="9601200" cy="50625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latin typeface="Arial" charset="0"/>
                <a:ea typeface="ＭＳ Ｐゴシック" charset="0"/>
              </a:rPr>
              <a:t>Infection la plus fréquente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>
                <a:solidFill>
                  <a:srgbClr val="875B25"/>
                </a:solidFill>
                <a:latin typeface="Arial" charset="0"/>
                <a:ea typeface="ＭＳ Ｐゴシック" charset="0"/>
              </a:rPr>
              <a:t>Candida albicans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le plus souvent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 b="1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Muguet</a:t>
            </a:r>
            <a: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b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</a:br>
            <a:r>
              <a:rPr lang="fr-FR" sz="2000">
                <a:latin typeface="Arial" charset="0"/>
                <a:ea typeface="ＭＳ Ｐゴシック" charset="0"/>
              </a:rPr>
              <a:t>(candidose buccale) : sensation de brûlure ± perlèche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Traitement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amphotéricine B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en bains de bouche 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latin typeface="Arial" charset="0"/>
                <a:ea typeface="ＭＳ Ｐゴシック" charset="0"/>
              </a:rPr>
              <a:t>		ou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fluconazole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	</a:t>
            </a:r>
            <a:r>
              <a:rPr lang="fr-FR" sz="2000">
                <a:latin typeface="Arial" charset="0"/>
                <a:ea typeface="ＭＳ Ｐゴシック" charset="0"/>
              </a:rPr>
              <a:t>50 mg/j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Œsophagite</a:t>
            </a:r>
            <a: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b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</a:br>
            <a:r>
              <a:rPr lang="fr-FR" sz="2000">
                <a:latin typeface="Arial" charset="0"/>
                <a:ea typeface="ＭＳ Ｐゴシック" charset="0"/>
              </a:rPr>
              <a:t>dysphagie douloureuse rétrosternale, amaigrissement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Endoscopie</a:t>
            </a: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si doute diagnostic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Traitement</a:t>
            </a:r>
            <a:r>
              <a:rPr lang="fr-FR" sz="2000">
                <a:solidFill>
                  <a:srgbClr val="C49F00"/>
                </a:solidFill>
                <a:latin typeface="Arial" charset="0"/>
                <a:ea typeface="ＭＳ Ｐゴシック" charset="0"/>
              </a:rPr>
              <a:t>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fluconazole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200mg le 1</a:t>
            </a:r>
            <a:r>
              <a:rPr lang="fr-FR" sz="2000" baseline="30000">
                <a:latin typeface="Arial" charset="0"/>
                <a:ea typeface="ＭＳ Ｐゴシック" charset="0"/>
              </a:rPr>
              <a:t>er</a:t>
            </a:r>
            <a:r>
              <a:rPr lang="fr-FR" sz="2000">
                <a:latin typeface="Arial" charset="0"/>
                <a:ea typeface="ＭＳ Ｐゴシック" charset="0"/>
              </a:rPr>
              <a:t> jour puis 100 mg/j pendant 15 jours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C261CE-F4A1-C24C-8B02-9D8409D99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405">
        <p:fade/>
      </p:transition>
    </mc:Choice>
    <mc:Fallback xmlns="">
      <p:transition spd="med" advTm="56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01730" name="Picture 3" descr="mugu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52513"/>
            <a:ext cx="3476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4"/>
          <p:cNvSpPr txBox="1">
            <a:spLocks noChangeArrowheads="1"/>
          </p:cNvSpPr>
          <p:nvPr/>
        </p:nvSpPr>
        <p:spPr bwMode="auto">
          <a:xfrm>
            <a:off x="3338513" y="6108700"/>
            <a:ext cx="361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2000">
                <a:solidFill>
                  <a:srgbClr val="000000"/>
                </a:solidFill>
                <a:cs typeface="Arial" charset="0"/>
              </a:rPr>
              <a:t>Candidoses oro-pharyngées</a:t>
            </a:r>
          </a:p>
        </p:txBody>
      </p:sp>
      <p:pic>
        <p:nvPicPr>
          <p:cNvPr id="201732" name="Picture 5" descr="candhiv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88" y="1052513"/>
            <a:ext cx="551021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A4840B-6704-014A-A49E-383C90EC3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854315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r>
              <a:rPr lang="fr-FR" dirty="0"/>
              <a:t>Après 24h de traitement, vous constatez une hémiparésie droite. Luis vous précise qu’elle était là depuis quelques jours mais était passée inaperçue</a:t>
            </a:r>
          </a:p>
        </p:txBody>
      </p:sp>
      <p:pic>
        <p:nvPicPr>
          <p:cNvPr id="5124" name="Picture 4" descr="Résultat de recherche d'images pour &quot;Shame on you&quot;">
            <a:extLst>
              <a:ext uri="{FF2B5EF4-FFF2-40B4-BE49-F238E27FC236}">
                <a16:creationId xmlns:a16="http://schemas.microsoft.com/office/drawing/2014/main" id="{D3B93CEF-D06F-9245-B7F7-EE2B4F4DF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 bwMode="auto">
          <a:xfrm>
            <a:off x="2800485" y="3082635"/>
            <a:ext cx="1648563" cy="20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95F1DF-FFC4-BD4E-8AD2-998516F07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02">
        <p:fade/>
      </p:transition>
    </mc:Choice>
    <mc:Fallback xmlns="">
      <p:transition spd="med" advTm="20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97516"/>
          </a:xfrm>
        </p:spPr>
        <p:txBody>
          <a:bodyPr/>
          <a:lstStyle/>
          <a:p>
            <a:r>
              <a:rPr lang="fr-FR" sz="2800" dirty="0"/>
              <a:t>Quelle est votre principale hypothèse diagnostique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Toxoplasmose cérébrale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763F6A-7080-FD40-A4B5-B875DFA317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9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12">
        <p:fade/>
      </p:transition>
    </mc:Choice>
    <mc:Fallback xmlns="">
      <p:transition spd="med" advTm="14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2ACEE57-3FBE-2441-A8CF-CB28AD0C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complications opportunistes de l’infection par le VIH</a:t>
            </a:r>
          </a:p>
        </p:txBody>
      </p:sp>
    </p:spTree>
    <p:extLst>
      <p:ext uri="{BB962C8B-B14F-4D97-AF65-F5344CB8AC3E}">
        <p14:creationId xmlns:p14="http://schemas.microsoft.com/office/powerpoint/2010/main" val="1812173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81836"/>
          </a:xfrm>
        </p:spPr>
        <p:txBody>
          <a:bodyPr/>
          <a:lstStyle/>
          <a:p>
            <a:r>
              <a:rPr lang="fr-FR" sz="3200" dirty="0"/>
              <a:t>Comment allez-vous confirmer votre hypothèse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IRM cérébrale</a:t>
            </a:r>
          </a:p>
          <a:p>
            <a:r>
              <a:rPr lang="fr-FR" dirty="0"/>
              <a:t>Test thérapeutique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18B4F1-B87F-E245-903B-8EA20AFB2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2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37">
        <p:fade/>
      </p:transition>
    </mc:Choice>
    <mc:Fallback xmlns="">
      <p:transition spd="med" advTm="11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3539" name="Text Box 4"/>
          <p:cNvSpPr txBox="1">
            <a:spLocks noChangeArrowheads="1"/>
          </p:cNvSpPr>
          <p:nvPr/>
        </p:nvSpPr>
        <p:spPr bwMode="auto">
          <a:xfrm>
            <a:off x="1917493" y="6334125"/>
            <a:ext cx="6401215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 dirty="0">
                <a:cs typeface="Arial" charset="0"/>
              </a:rPr>
              <a:t>Abcès souvent multiples </a:t>
            </a:r>
            <a:r>
              <a:rPr kumimoji="1" lang="fr-FR" sz="1800" b="0" dirty="0">
                <a:cs typeface="Arial" charset="0"/>
              </a:rPr>
              <a:t>(80 %)</a:t>
            </a:r>
            <a:r>
              <a:rPr kumimoji="1" lang="fr-FR" sz="1800" dirty="0">
                <a:cs typeface="Arial" charset="0"/>
              </a:rPr>
              <a:t> à l</a:t>
            </a:r>
            <a:r>
              <a:rPr kumimoji="1" lang="fr-FR" altLang="ja-JP" sz="1800" dirty="0">
                <a:cs typeface="Arial" charset="0"/>
              </a:rPr>
              <a:t>'inverse du lymphome</a:t>
            </a:r>
            <a:endParaRPr kumimoji="1" lang="fr-FR" sz="1800" dirty="0"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68" y="156798"/>
            <a:ext cx="6919397" cy="603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77EB2D-4C88-0943-B78B-C60D190AE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031">
        <p:fade/>
      </p:transition>
    </mc:Choice>
    <mc:Fallback xmlns="">
      <p:transition spd="med" advTm="75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03437"/>
          </a:xfrm>
        </p:spPr>
        <p:txBody>
          <a:bodyPr/>
          <a:lstStyle/>
          <a:p>
            <a:r>
              <a:rPr lang="fr-FR" sz="2800" dirty="0"/>
              <a:t>L’IRM confirme la toxoplasmose (multiples lésions abcédées), quelle proposition de traitement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Pyriméthamine</a:t>
            </a:r>
            <a:r>
              <a:rPr lang="fr-FR" dirty="0"/>
              <a:t> + sulfadiazine + Ac. </a:t>
            </a:r>
            <a:r>
              <a:rPr lang="fr-FR" dirty="0" err="1"/>
              <a:t>Folinique</a:t>
            </a:r>
            <a:endParaRPr lang="fr-FR" dirty="0"/>
          </a:p>
          <a:p>
            <a:r>
              <a:rPr lang="fr-FR" dirty="0"/>
              <a:t>Traitement d’attaque: </a:t>
            </a:r>
            <a:r>
              <a:rPr lang="fr-FR" b="1" dirty="0"/>
              <a:t>6</a:t>
            </a:r>
            <a:r>
              <a:rPr lang="fr-FR" dirty="0"/>
              <a:t> semaines</a:t>
            </a:r>
          </a:p>
          <a:p>
            <a:r>
              <a:rPr lang="fr-FR" dirty="0"/>
              <a:t>Prévention secondaire</a:t>
            </a:r>
          </a:p>
          <a:p>
            <a:pPr lvl="1"/>
            <a:r>
              <a:rPr lang="fr-FR" dirty="0"/>
              <a:t>Idem à ½ dose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E3AB8C-186C-BF4F-992A-9EDBCA1B6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9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802">
        <p:fade/>
      </p:transition>
    </mc:Choice>
    <mc:Fallback xmlns="">
      <p:transition spd="med" advTm="63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744538" y="142875"/>
            <a:ext cx="9310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4" tIns="46037" rIns="92074" bIns="46037" anchor="ctr"/>
          <a:lstStyle/>
          <a:p>
            <a:r>
              <a:rPr lang="fr-FR" sz="2400">
                <a:solidFill>
                  <a:srgbClr val="333399"/>
                </a:solidFill>
                <a:latin typeface="Tahoma" charset="0"/>
              </a:rPr>
              <a:t>Toxoplasmose cérébrale</a:t>
            </a:r>
          </a:p>
        </p:txBody>
      </p:sp>
      <p:sp>
        <p:nvSpPr>
          <p:cNvPr id="192514" name="Rectangle 3"/>
          <p:cNvSpPr>
            <a:spLocks noChangeArrowheads="1"/>
          </p:cNvSpPr>
          <p:nvPr/>
        </p:nvSpPr>
        <p:spPr bwMode="auto">
          <a:xfrm>
            <a:off x="574675" y="1385888"/>
            <a:ext cx="959961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4" tIns="46037" rIns="92074" bIns="46037"/>
          <a:lstStyle/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</a:rPr>
              <a:t>Encéphalite à </a:t>
            </a:r>
            <a:r>
              <a:rPr lang="fr-FR" sz="2000" i="1">
                <a:solidFill>
                  <a:srgbClr val="875B25"/>
                </a:solidFill>
              </a:rPr>
              <a:t>Toxoplasma gondii</a:t>
            </a:r>
            <a:endParaRPr lang="fr-FR" sz="2000">
              <a:solidFill>
                <a:srgbClr val="875B25"/>
              </a:solidFill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/>
              <a:t>	</a:t>
            </a:r>
            <a:r>
              <a:rPr lang="fr-FR" sz="2000" b="0"/>
              <a:t>Fréquente car séroprévalence toxoplasmose élevée en France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>
                <a:solidFill>
                  <a:srgbClr val="E0B500"/>
                </a:solidFill>
              </a:rPr>
              <a:t>	</a:t>
            </a:r>
            <a:r>
              <a:rPr lang="fr-FR" sz="2000">
                <a:solidFill>
                  <a:srgbClr val="875B25"/>
                </a:solidFill>
              </a:rPr>
              <a:t>Clinique :</a:t>
            </a:r>
            <a:r>
              <a:rPr lang="fr-FR" sz="2000" b="0"/>
              <a:t> céphalée, ± fièvre, somnolence, épilepsie, déficit moteur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>
                <a:solidFill>
                  <a:srgbClr val="E0B500"/>
                </a:solidFill>
              </a:rPr>
              <a:t>	</a:t>
            </a:r>
            <a:r>
              <a:rPr lang="fr-FR" sz="2000" b="0"/>
              <a:t>Scanner : abcès souvent multiples + œdème péri-lésionnel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/>
              <a:t>	</a:t>
            </a:r>
            <a:r>
              <a:rPr lang="fr-FR" sz="2000">
                <a:solidFill>
                  <a:srgbClr val="875B25"/>
                </a:solidFill>
              </a:rPr>
              <a:t>Autres localisations :</a:t>
            </a:r>
            <a:r>
              <a:rPr lang="fr-FR" sz="2000" b="0"/>
              <a:t> pulmonaire, rétinienne, cardiaque, disséminée</a:t>
            </a:r>
          </a:p>
          <a:p>
            <a:pPr marL="1144588" lvl="2" indent="-231775" defTabSz="912813">
              <a:spcBef>
                <a:spcPct val="5000"/>
              </a:spcBef>
              <a:buClr>
                <a:srgbClr val="875B25"/>
              </a:buClr>
            </a:pPr>
            <a:endParaRPr lang="fr-FR" b="0">
              <a:solidFill>
                <a:srgbClr val="C49F00"/>
              </a:solidFill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>
                <a:solidFill>
                  <a:srgbClr val="FF0066"/>
                </a:solidFill>
              </a:rPr>
              <a:t>	</a:t>
            </a:r>
            <a:r>
              <a:rPr lang="fr-FR" sz="2000" b="0">
                <a:solidFill>
                  <a:srgbClr val="FF0066"/>
                </a:solidFill>
              </a:rPr>
              <a:t>Sulfadiazine</a:t>
            </a:r>
            <a:r>
              <a:rPr lang="fr-FR" sz="2000" b="0"/>
              <a:t> 4 g/j + </a:t>
            </a:r>
            <a:r>
              <a:rPr lang="fr-FR" sz="2000" b="0">
                <a:solidFill>
                  <a:srgbClr val="FF0066"/>
                </a:solidFill>
              </a:rPr>
              <a:t>pyriméthamine</a:t>
            </a:r>
            <a:r>
              <a:rPr lang="fr-FR" sz="2000" b="0"/>
              <a:t> 50 mg/j (+ ac folinique) pdt 6 sem.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/>
              <a:t> 	</a:t>
            </a:r>
            <a:r>
              <a:rPr lang="fr-FR" sz="2000" b="0">
                <a:sym typeface="Symbol" charset="0"/>
              </a:rPr>
              <a:t>(risque de rash cutané et T°: 30 % régressif dans 50 % des cas)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>
                <a:sym typeface="Symbol" charset="0"/>
              </a:rPr>
              <a:t>	Amélioration en ≈15 j sinon revoir le Dg </a:t>
            </a:r>
            <a:r>
              <a:rPr lang="fr-FR" sz="2000" b="0">
                <a:sym typeface="Monotype Sorts" charset="0"/>
              </a:rPr>
              <a:t> Lymphome</a:t>
            </a:r>
            <a:endParaRPr lang="fr-FR" sz="2000" b="0">
              <a:sym typeface="Symbol" charset="0"/>
            </a:endParaRPr>
          </a:p>
          <a:p>
            <a:pPr marL="1144588" lvl="2" indent="-231775" defTabSz="912813">
              <a:spcBef>
                <a:spcPct val="5000"/>
              </a:spcBef>
              <a:buClr>
                <a:srgbClr val="875B25"/>
              </a:buClr>
            </a:pPr>
            <a:endParaRPr lang="fr-FR" b="0">
              <a:solidFill>
                <a:srgbClr val="C49F00"/>
              </a:solidFill>
              <a:sym typeface="Symbol" charset="0"/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>
                <a:solidFill>
                  <a:srgbClr val="875B25"/>
                </a:solidFill>
                <a:sym typeface="Symbol" charset="0"/>
              </a:rPr>
              <a:t>Prophylaxie secondaire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>
                <a:solidFill>
                  <a:srgbClr val="FF0066"/>
                </a:solidFill>
              </a:rPr>
              <a:t>	</a:t>
            </a:r>
            <a:r>
              <a:rPr lang="fr-FR" sz="2000" b="0">
                <a:solidFill>
                  <a:srgbClr val="FF0066"/>
                </a:solidFill>
              </a:rPr>
              <a:t>Sulfadiazine</a:t>
            </a:r>
            <a:r>
              <a:rPr lang="fr-FR" sz="2000" b="0" baseline="30000">
                <a:sym typeface="Symbol" charset="0"/>
              </a:rPr>
              <a:t> </a:t>
            </a:r>
            <a:r>
              <a:rPr lang="fr-FR" sz="2000" b="0">
                <a:sym typeface="Symbol" charset="0"/>
              </a:rPr>
              <a:t>+ </a:t>
            </a:r>
            <a:r>
              <a:rPr lang="fr-FR" sz="2000" b="0">
                <a:solidFill>
                  <a:srgbClr val="FF0066"/>
                </a:solidFill>
              </a:rPr>
              <a:t>pyriméthamine</a:t>
            </a:r>
            <a:r>
              <a:rPr lang="fr-FR" sz="2000" b="0">
                <a:sym typeface="Symbol" charset="0"/>
              </a:rPr>
              <a:t> à 1/2 doses 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>
                <a:sym typeface="Symbol" charset="0"/>
              </a:rPr>
              <a:t>	(également actif sur la pneumocystose)</a:t>
            </a:r>
          </a:p>
        </p:txBody>
      </p:sp>
      <p:sp>
        <p:nvSpPr>
          <p:cNvPr id="192515" name="Rectangle 4"/>
          <p:cNvSpPr>
            <a:spLocks noChangeArrowheads="1"/>
          </p:cNvSpPr>
          <p:nvPr/>
        </p:nvSpPr>
        <p:spPr bwMode="auto">
          <a:xfrm>
            <a:off x="1310953" y="5673523"/>
            <a:ext cx="5975994" cy="37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fr-FR" sz="2000" b="0" dirty="0">
                <a:sym typeface="Symbol" charset="0"/>
              </a:rPr>
              <a:t>Ou </a:t>
            </a:r>
            <a:r>
              <a:rPr lang="fr-FR" sz="2000" b="0" dirty="0">
                <a:solidFill>
                  <a:srgbClr val="FF0066"/>
                </a:solidFill>
              </a:rPr>
              <a:t>clindamycine</a:t>
            </a:r>
            <a:r>
              <a:rPr kumimoji="1" lang="fr-FR" sz="2000" b="0" dirty="0">
                <a:sym typeface="Symbol" charset="0"/>
              </a:rPr>
              <a:t> 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kumimoji="1" lang="fr-FR" sz="2000" b="0" dirty="0">
                <a:sym typeface="Symbol" charset="0"/>
              </a:rPr>
              <a:t> en cas d</a:t>
            </a:r>
            <a:r>
              <a:rPr kumimoji="1" lang="fr-FR" altLang="ja-JP" sz="2000" b="0" dirty="0">
                <a:sym typeface="Symbol" charset="0"/>
              </a:rPr>
              <a:t>'allergie</a:t>
            </a:r>
            <a:endParaRPr kumimoji="1" lang="fr-FR" sz="2000" b="0" baseline="30000" dirty="0">
              <a:latin typeface="Times New Roman" charset="0"/>
              <a:sym typeface="Symbo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D01F9C-F525-5942-9EFB-76D35826E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517">
        <p:fade/>
      </p:transition>
    </mc:Choice>
    <mc:Fallback xmlns="">
      <p:transition spd="med" advTm="58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8594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r>
              <a:rPr lang="fr-FR" dirty="0"/>
              <a:t>Que proposez-vous à la fin du traitement d’attaque des infections opportunistes ?</a:t>
            </a: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F69798-6C98-F442-A1B0-10A278D99ABD}"/>
              </a:ext>
            </a:extLst>
          </p:cNvPr>
          <p:cNvSpPr/>
          <p:nvPr/>
        </p:nvSpPr>
        <p:spPr>
          <a:xfrm>
            <a:off x="1242301" y="3224109"/>
            <a:ext cx="7311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Passage au traitement d’entretien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Introduction des antirétroviraux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BCCF38-BAA9-2441-9E34-998362168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0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67">
        <p:fade/>
      </p:transition>
    </mc:Choice>
    <mc:Fallback xmlns="">
      <p:transition spd="med" advTm="29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4000" dirty="0"/>
              <a:t>Quand débuter le traitement du VIH 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Traiter d’abord les infections opportunistes</a:t>
            </a:r>
          </a:p>
          <a:p>
            <a:r>
              <a:rPr lang="fr-FR" dirty="0"/>
              <a:t>Début du traitement ARV 15 jours après si :</a:t>
            </a:r>
          </a:p>
          <a:p>
            <a:pPr lvl="1"/>
            <a:r>
              <a:rPr lang="fr-FR" dirty="0"/>
              <a:t>Immunodépression sévère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926D23-14C9-404E-B5B2-B48A72F7C1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699">
        <p:fade/>
      </p:transition>
    </mc:Choice>
    <mc:Fallback xmlns="">
      <p:transition spd="med" advTm="95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318" y="406473"/>
            <a:ext cx="9258300" cy="741655"/>
          </a:xfrm>
        </p:spPr>
        <p:txBody>
          <a:bodyPr/>
          <a:lstStyle/>
          <a:p>
            <a:r>
              <a:rPr lang="fr-FR" sz="2000" dirty="0"/>
              <a:t>Quelle complication (non directement liée aux molécules) craindre dans les semaines suivant l’introduction du traitement antiviral ?</a:t>
            </a:r>
            <a:r>
              <a:rPr lang="en-GB" sz="2000" dirty="0"/>
              <a:t> 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Syndrome de restauration immune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60311C-A350-5C4C-949F-EBA50800E2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4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224">
        <p:fade/>
      </p:transition>
    </mc:Choice>
    <mc:Fallback xmlns="">
      <p:transition spd="med" advTm="216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5255A4-9701-7D4D-8E05-AEE0EF401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05">
        <p:fade/>
      </p:transition>
    </mc:Choice>
    <mc:Fallback xmlns="">
      <p:transition spd="med" advTm="6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>
          <a:xfrm>
            <a:off x="805790" y="168434"/>
            <a:ext cx="8763000" cy="854075"/>
          </a:xfrm>
        </p:spPr>
        <p:txBody>
          <a:bodyPr anchor="t"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</a:rPr>
              <a:t>Aujourd'</a:t>
            </a:r>
            <a:r>
              <a:rPr lang="fr-FR" altLang="ja-JP" dirty="0">
                <a:latin typeface="Arial" charset="0"/>
                <a:ea typeface="ＭＳ Ｐゴシック" charset="0"/>
              </a:rPr>
              <a:t>hui</a:t>
            </a:r>
            <a:endParaRPr lang="fr-FR" dirty="0">
              <a:latin typeface="Arial" charset="0"/>
              <a:ea typeface="ＭＳ Ｐゴシック" charset="0"/>
            </a:endParaRPr>
          </a:p>
        </p:txBody>
      </p:sp>
      <p:sp>
        <p:nvSpPr>
          <p:cNvPr id="182274" name="Rectangle 3"/>
          <p:cNvSpPr>
            <a:spLocks noGrp="1" noChangeArrowheads="1"/>
          </p:cNvSpPr>
          <p:nvPr>
            <p:ph idx="1"/>
          </p:nvPr>
        </p:nvSpPr>
        <p:spPr>
          <a:xfrm>
            <a:off x="605215" y="1688985"/>
            <a:ext cx="9460327" cy="4799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Ce qui est bien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&gt;90 % des patients suivis sous traitement ont une charge virale indétectable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Les taux de mortalités </a:t>
            </a:r>
            <a:r>
              <a:rPr lang="fr-FR" sz="2000" dirty="0" err="1">
                <a:latin typeface="Arial" charset="0"/>
                <a:ea typeface="ＭＳ Ｐゴシック" charset="0"/>
              </a:rPr>
              <a:t>rejoignet</a:t>
            </a:r>
            <a:r>
              <a:rPr lang="fr-FR" sz="2000" dirty="0">
                <a:latin typeface="Arial" charset="0"/>
                <a:ea typeface="ＭＳ Ｐゴシック" charset="0"/>
              </a:rPr>
              <a:t> progressivement ceux de la population générale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Ce qui n'</a:t>
            </a:r>
            <a:r>
              <a:rPr lang="fr-FR" altLang="ja-JP" sz="2400" dirty="0">
                <a:latin typeface="Arial" charset="0"/>
                <a:ea typeface="ＭＳ Ｐゴシック" charset="0"/>
              </a:rPr>
              <a:t>est pas bien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b="1" dirty="0">
                <a:latin typeface="Arial" charset="0"/>
                <a:ea typeface="ＭＳ Ｐゴシック" charset="0"/>
              </a:rPr>
              <a:t>20-30 % </a:t>
            </a:r>
            <a:r>
              <a:rPr lang="fr-FR" sz="2000" dirty="0">
                <a:latin typeface="Arial" charset="0"/>
                <a:ea typeface="ＭＳ Ｐゴシック" charset="0"/>
              </a:rPr>
              <a:t>des séropositifs apprennent leur diagnostic à un stade tardif (CD4 &lt; 350 ou Sida)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Les comorbidités sont prises en charge trop tard et la question du tabac est insuffisamment abordée.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En 2018, on ne peut pas dire « je suis séropositif » comme on dit « je suis diabétique ».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527921-72D4-4544-850E-FE7348590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806">
        <p:fade/>
      </p:transition>
    </mc:Choice>
    <mc:Fallback xmlns="">
      <p:transition spd="med" advTm="97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En pratique</a:t>
            </a:r>
          </a:p>
        </p:txBody>
      </p:sp>
      <p:sp>
        <p:nvSpPr>
          <p:cNvPr id="3067907" name="Rectangle 3"/>
          <p:cNvSpPr>
            <a:spLocks noGrp="1" noChangeArrowheads="1"/>
          </p:cNvSpPr>
          <p:nvPr>
            <p:ph idx="1"/>
          </p:nvPr>
        </p:nvSpPr>
        <p:spPr>
          <a:xfrm>
            <a:off x="671447" y="2243846"/>
            <a:ext cx="9615553" cy="450620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Dépister tôt +++ …et souvent si nécessaire !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Débuter le traitement tôt…</a:t>
            </a:r>
          </a:p>
          <a:p>
            <a:pPr eaLnBrk="1" hangingPunct="1">
              <a:lnSpc>
                <a:spcPct val="8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Proposer un accompagnement de qualité pour un traitement « à vie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400" dirty="0">
                <a:latin typeface="Arial" charset="0"/>
                <a:ea typeface="ＭＳ Ｐゴシック" charset="0"/>
              </a:rPr>
              <a:t>Importance de l’éducation thérapeutique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400" dirty="0">
                <a:latin typeface="Arial" charset="0"/>
                <a:ea typeface="ＭＳ Ｐゴシック" charset="0"/>
              </a:rPr>
              <a:t>Psychologique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400" dirty="0">
                <a:latin typeface="Arial" charset="0"/>
                <a:ea typeface="ＭＳ Ｐゴシック" charset="0"/>
              </a:rPr>
              <a:t>Social</a:t>
            </a:r>
          </a:p>
          <a:p>
            <a:pPr eaLnBrk="1" hangingPunct="1">
              <a:lnSpc>
                <a:spcPct val="80000"/>
              </a:lnSpc>
            </a:pPr>
            <a:r>
              <a:rPr lang="fr-FR" altLang="ja-JP" sz="2000" dirty="0">
                <a:latin typeface="Arial" charset="0"/>
                <a:ea typeface="ＭＳ Ｐゴシック" charset="0"/>
              </a:rPr>
              <a:t>Prévenir, dépister et traiter les comorbidités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Destigmatiser</a:t>
            </a:r>
            <a:r>
              <a:rPr lang="fr-FR" sz="24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la séro</a:t>
            </a:r>
            <a:r>
              <a:rPr lang="fr-FR" altLang="ja-JP" sz="24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positivité</a:t>
            </a:r>
            <a:endParaRPr lang="fr-FR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7FC891-1D85-F443-BC3D-F0968F51E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455">
        <p:fade/>
      </p:transition>
    </mc:Choice>
    <mc:Fallback xmlns="">
      <p:transition spd="med" advTm="88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02335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Un autre compagnon de longue date de Luis vient vous consulter car il a beaucoup maigri (15 kg en deux ans), il a de la fièvre à 38°5. </a:t>
            </a:r>
            <a:endParaRPr lang="en-GB" sz="2800" dirty="0"/>
          </a:p>
          <a:p>
            <a:r>
              <a:rPr lang="fr-FR" sz="2800" dirty="0"/>
              <a:t>Il tousse depuis quelques semaines, est franchement dyspnéique dès le moindre effort, a des sueurs nocturnes. La sérologie VIH est positive. A l’examen vous trouvez une auscultation normale, un dépôt blanchâtre dans la bouche</a:t>
            </a:r>
            <a:endParaRPr lang="en-GB" sz="2800" dirty="0"/>
          </a:p>
          <a:p>
            <a:endParaRPr lang="fr-FR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EF4373-DF62-1E46-84AE-AEEAD0CC6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203">
        <p:fade/>
      </p:transition>
    </mc:Choice>
    <mc:Fallback xmlns="">
      <p:transition spd="med" advTm="42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Les autres infections opportunistes et cancers que l’on pourrait rencontrer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les curieux, à travailler tranquillement à la maison…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6C5FD5-B7AC-0D47-9574-4D1EE58AA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82CE2F-9CFB-0543-A49F-11A0A873DFB1}"/>
              </a:ext>
            </a:extLst>
          </p:cNvPr>
          <p:cNvSpPr txBox="1"/>
          <p:nvPr/>
        </p:nvSpPr>
        <p:spPr>
          <a:xfrm>
            <a:off x="2066306" y="6543304"/>
            <a:ext cx="2419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Cedric.arvieux@chu-rennes.fr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6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453">
        <p:fade/>
      </p:transition>
    </mc:Choice>
    <mc:Fallback xmlns="">
      <p:transition spd="med" advTm="63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ext Box 2"/>
          <p:cNvSpPr txBox="1">
            <a:spLocks noChangeArrowheads="1"/>
          </p:cNvSpPr>
          <p:nvPr/>
        </p:nvSpPr>
        <p:spPr bwMode="auto">
          <a:xfrm>
            <a:off x="574675" y="1408113"/>
            <a:ext cx="941705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9413" indent="-37941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b="0" dirty="0">
                <a:solidFill>
                  <a:srgbClr val="000000"/>
                </a:solidFill>
              </a:rPr>
              <a:t>Associé à</a:t>
            </a:r>
            <a:r>
              <a:rPr kumimoji="1" lang="fr-FR" sz="2000" b="0" dirty="0">
                <a:solidFill>
                  <a:srgbClr val="FF0066"/>
                </a:solidFill>
              </a:rPr>
              <a:t> </a:t>
            </a:r>
            <a:r>
              <a:rPr kumimoji="1" lang="fr-FR" sz="2000" dirty="0">
                <a:solidFill>
                  <a:srgbClr val="875B25"/>
                </a:solidFill>
              </a:rPr>
              <a:t>l</a:t>
            </a:r>
            <a:r>
              <a:rPr kumimoji="1" lang="fr-FR" altLang="ja-JP" sz="2000" dirty="0">
                <a:solidFill>
                  <a:srgbClr val="875B25"/>
                </a:solidFill>
              </a:rPr>
              <a:t>'Herpès virus 8 (HHV 8)</a:t>
            </a:r>
            <a:r>
              <a:rPr kumimoji="1" lang="fr-FR" altLang="ja-JP" sz="2000" b="0" dirty="0">
                <a:solidFill>
                  <a:srgbClr val="C49F00"/>
                </a:solidFill>
              </a:rPr>
              <a:t>   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49F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49F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Forme </a:t>
            </a:r>
            <a:r>
              <a:rPr kumimoji="1" lang="fr-FR" sz="2000" dirty="0" err="1">
                <a:solidFill>
                  <a:srgbClr val="875B25"/>
                </a:solidFill>
              </a:rPr>
              <a:t>cutanéo</a:t>
            </a:r>
            <a:r>
              <a:rPr kumimoji="1" lang="fr-FR" sz="2000" dirty="0">
                <a:solidFill>
                  <a:srgbClr val="875B25"/>
                </a:solidFill>
              </a:rPr>
              <a:t>-muqueuse :</a:t>
            </a:r>
            <a:r>
              <a:rPr kumimoji="1" lang="fr-FR" sz="2000" b="0" dirty="0">
                <a:solidFill>
                  <a:srgbClr val="C49F00"/>
                </a:solidFill>
              </a:rPr>
              <a:t>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extension cutanée et viscérale liée à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'immunodépression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Formes viscérales :</a:t>
            </a:r>
            <a:r>
              <a:rPr kumimoji="1" lang="fr-FR" sz="2000" b="0" dirty="0">
                <a:solidFill>
                  <a:srgbClr val="000000"/>
                </a:solidFill>
              </a:rPr>
              <a:t> pulmonaire (pronostic vital), tube digestif…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Biopsie : prolifération </a:t>
            </a:r>
            <a:r>
              <a:rPr kumimoji="1" lang="fr-FR" sz="2000" b="0" dirty="0" err="1">
                <a:solidFill>
                  <a:srgbClr val="000000"/>
                </a:solidFill>
              </a:rPr>
              <a:t>angiomateuse</a:t>
            </a:r>
            <a:r>
              <a:rPr kumimoji="1" lang="fr-FR" sz="2000" b="0" dirty="0">
                <a:solidFill>
                  <a:srgbClr val="000000"/>
                </a:solidFill>
              </a:rPr>
              <a:t> et fibroblastique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3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Régression sous traitement antirétroviral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  <a:sym typeface="Symbol" charset="0"/>
              </a:rPr>
              <a:t>	</a:t>
            </a:r>
            <a:r>
              <a:rPr kumimoji="1" lang="fr-FR" sz="2000" b="0" dirty="0">
                <a:solidFill>
                  <a:srgbClr val="FF0066"/>
                </a:solidFill>
                <a:sym typeface="Symbol" charset="0"/>
              </a:rPr>
              <a:t>Chimiothérapie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 (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bléomycine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, vinblastine,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adriamycine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liposomale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taxane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…) pour les formes étendues et/ou lésions viscérales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6066" name="Text Box 3"/>
          <p:cNvSpPr txBox="1">
            <a:spLocks noChangeArrowheads="1"/>
          </p:cNvSpPr>
          <p:nvPr/>
        </p:nvSpPr>
        <p:spPr bwMode="auto">
          <a:xfrm>
            <a:off x="769938" y="323850"/>
            <a:ext cx="308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Sarcome de Kaposi</a:t>
            </a:r>
          </a:p>
        </p:txBody>
      </p:sp>
    </p:spTree>
    <p:extLst>
      <p:ext uri="{BB962C8B-B14F-4D97-AF65-F5344CB8AC3E}">
        <p14:creationId xmlns:p14="http://schemas.microsoft.com/office/powerpoint/2010/main" val="5714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17090" name="Picture 3" descr="k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75" y="304800"/>
            <a:ext cx="4800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4" descr="kaposis_sarcoma_soft_pa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3505200"/>
            <a:ext cx="50323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5"/>
          <p:cNvSpPr txBox="1">
            <a:spLocks noChangeArrowheads="1"/>
          </p:cNvSpPr>
          <p:nvPr/>
        </p:nvSpPr>
        <p:spPr bwMode="auto">
          <a:xfrm>
            <a:off x="5915025" y="914400"/>
            <a:ext cx="4067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   Sarcome de Kaposi</a:t>
            </a:r>
          </a:p>
        </p:txBody>
      </p:sp>
    </p:spTree>
    <p:extLst>
      <p:ext uri="{BB962C8B-B14F-4D97-AF65-F5344CB8AC3E}">
        <p14:creationId xmlns:p14="http://schemas.microsoft.com/office/powerpoint/2010/main" val="25882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0013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15" y="1315639"/>
            <a:ext cx="3970307" cy="265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8114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92583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Sarcome de Kaposi</a:t>
            </a:r>
          </a:p>
        </p:txBody>
      </p:sp>
      <p:pic>
        <p:nvPicPr>
          <p:cNvPr id="4" name="Picture 3" descr="P000152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49" y="4689263"/>
            <a:ext cx="4402840" cy="178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hoto 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263" y="1190621"/>
            <a:ext cx="2275085" cy="339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KSV Le Bourlot 31012011 0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552" y="4667308"/>
            <a:ext cx="2639420" cy="197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797666" y="3915108"/>
            <a:ext cx="377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Avant traitement anti-VIH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7170" y="4497856"/>
            <a:ext cx="417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Après 9 mois de traitement anti-VIH</a:t>
            </a:r>
          </a:p>
        </p:txBody>
      </p:sp>
    </p:spTree>
    <p:extLst>
      <p:ext uri="{BB962C8B-B14F-4D97-AF65-F5344CB8AC3E}">
        <p14:creationId xmlns:p14="http://schemas.microsoft.com/office/powerpoint/2010/main" val="18749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ext Box 2"/>
          <p:cNvSpPr txBox="1">
            <a:spLocks noChangeArrowheads="1"/>
          </p:cNvSpPr>
          <p:nvPr/>
        </p:nvSpPr>
        <p:spPr bwMode="auto">
          <a:xfrm>
            <a:off x="574675" y="1414463"/>
            <a:ext cx="892016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Lymphomes malins non-hodgkiniens</a:t>
            </a:r>
            <a:r>
              <a:rPr kumimoji="1" lang="fr-FR" sz="2000" b="0" dirty="0">
                <a:solidFill>
                  <a:srgbClr val="000000"/>
                </a:solidFill>
              </a:rPr>
              <a:t> (LMNH)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200-500 x plus que dans la population générale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Fièvre prolongée, AEG, adénopathies, 				augmentation des LDH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C66FF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Lymphome </a:t>
            </a:r>
            <a:r>
              <a:rPr kumimoji="1" lang="fr-FR" sz="2000" dirty="0" err="1">
                <a:solidFill>
                  <a:srgbClr val="875B25"/>
                </a:solidFill>
              </a:rPr>
              <a:t>immunoblastique</a:t>
            </a:r>
            <a:endParaRPr kumimoji="1" lang="fr-FR" sz="2000" dirty="0">
              <a:solidFill>
                <a:srgbClr val="875B25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9933FF"/>
                </a:solidFill>
              </a:rPr>
              <a:t>		</a:t>
            </a:r>
            <a:r>
              <a:rPr kumimoji="1" lang="fr-FR" sz="2000" b="0" dirty="0">
                <a:solidFill>
                  <a:srgbClr val="000000"/>
                </a:solidFill>
              </a:rPr>
              <a:t>. Stade très évolué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CD4 &lt; 100/mm</a:t>
            </a:r>
            <a:r>
              <a:rPr kumimoji="1" lang="fr-FR" altLang="ja-JP" sz="2000" b="0" baseline="30000" dirty="0">
                <a:solidFill>
                  <a:srgbClr val="000000"/>
                </a:solidFill>
              </a:rPr>
              <a:t>3</a:t>
            </a:r>
            <a:endParaRPr kumimoji="1" lang="fr-FR" altLang="ja-JP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Formes cliniques digestive et cérébrale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Lymphome de </a:t>
            </a:r>
            <a:r>
              <a:rPr kumimoji="1" lang="fr-FR" sz="2000" dirty="0" err="1">
                <a:solidFill>
                  <a:srgbClr val="875B25"/>
                </a:solidFill>
              </a:rPr>
              <a:t>Burkitt</a:t>
            </a:r>
            <a:r>
              <a:rPr kumimoji="1" lang="fr-FR" sz="2000" dirty="0">
                <a:solidFill>
                  <a:srgbClr val="875B25"/>
                </a:solidFill>
              </a:rPr>
              <a:t>,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endParaRPr kumimoji="1" lang="fr-FR" sz="2000" dirty="0">
              <a:solidFill>
                <a:srgbClr val="875B25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dirty="0">
                <a:solidFill>
                  <a:srgbClr val="875B25"/>
                </a:solidFill>
              </a:rPr>
              <a:t>		</a:t>
            </a:r>
            <a:r>
              <a:rPr kumimoji="1" lang="fr-FR" dirty="0">
                <a:solidFill>
                  <a:srgbClr val="000000"/>
                </a:solidFill>
              </a:rPr>
              <a:t>.</a:t>
            </a:r>
            <a:r>
              <a:rPr kumimoji="1" lang="fr-FR" sz="2000" b="0" dirty="0">
                <a:solidFill>
                  <a:srgbClr val="000000"/>
                </a:solidFill>
              </a:rPr>
              <a:t> Stade précoce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CD4 &gt; 200/mm</a:t>
            </a:r>
            <a:r>
              <a:rPr kumimoji="1" lang="fr-FR" altLang="ja-JP" sz="2000" b="0" baseline="30000" dirty="0">
                <a:solidFill>
                  <a:srgbClr val="000000"/>
                </a:solidFill>
              </a:rPr>
              <a:t>3</a:t>
            </a:r>
            <a:endParaRPr kumimoji="1" lang="fr-FR" altLang="ja-JP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Forme clinique ganglionnaire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Diagnostic histologique : biopsie ganglionnaire ou 	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                 	médullaire 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Lymphome hodgkinien</a:t>
            </a:r>
            <a:r>
              <a:rPr kumimoji="1" lang="fr-FR" sz="2000" b="0" dirty="0">
                <a:solidFill>
                  <a:srgbClr val="000000"/>
                </a:solidFill>
              </a:rPr>
              <a:t> plus rare mais 2-20 x plus que dans la population générale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9138" name="Text Box 3"/>
          <p:cNvSpPr txBox="1">
            <a:spLocks noChangeArrowheads="1"/>
          </p:cNvSpPr>
          <p:nvPr/>
        </p:nvSpPr>
        <p:spPr bwMode="auto">
          <a:xfrm>
            <a:off x="744538" y="323850"/>
            <a:ext cx="203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Lymphomes</a:t>
            </a:r>
          </a:p>
        </p:txBody>
      </p:sp>
    </p:spTree>
    <p:extLst>
      <p:ext uri="{BB962C8B-B14F-4D97-AF65-F5344CB8AC3E}">
        <p14:creationId xmlns:p14="http://schemas.microsoft.com/office/powerpoint/2010/main" val="22417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6436750" y="5115654"/>
            <a:ext cx="292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 dirty="0">
                <a:solidFill>
                  <a:srgbClr val="000000"/>
                </a:solidFill>
                <a:sym typeface="Monotype Sorts" charset="0"/>
              </a:rPr>
              <a:t>Œ</a:t>
            </a:r>
            <a:r>
              <a:rPr kumimoji="1" lang="fr-FR" sz="2000" dirty="0">
                <a:solidFill>
                  <a:srgbClr val="000000"/>
                </a:solidFill>
                <a:cs typeface="Arial" charset="0"/>
              </a:rPr>
              <a:t>sophagite à </a:t>
            </a:r>
            <a:r>
              <a:rPr kumimoji="1" lang="fr-FR" sz="2000" i="1" dirty="0">
                <a:solidFill>
                  <a:srgbClr val="000000"/>
                </a:solidFill>
                <a:cs typeface="Arial" charset="0"/>
              </a:rPr>
              <a:t>Candida</a:t>
            </a:r>
          </a:p>
        </p:txBody>
      </p:sp>
      <p:pic>
        <p:nvPicPr>
          <p:cNvPr id="202755" name="Picture 4" descr="cf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573" y="1291498"/>
            <a:ext cx="3681733" cy="327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andidose_palai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24" y="1521286"/>
            <a:ext cx="4111261" cy="290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29005" y="5143567"/>
            <a:ext cx="377236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 dirty="0">
                <a:solidFill>
                  <a:srgbClr val="000000"/>
                </a:solidFill>
                <a:sym typeface="Monotype Sorts" charset="0"/>
              </a:rPr>
              <a:t>Candidose du voile du palais</a:t>
            </a:r>
            <a:endParaRPr kumimoji="1" lang="fr-FR" sz="2000" i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142875"/>
            <a:ext cx="7539037" cy="8239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</a:rPr>
              <a:t>Infection à Cytomégalovirus (CMV)</a:t>
            </a:r>
          </a:p>
        </p:txBody>
      </p:sp>
      <p:sp>
        <p:nvSpPr>
          <p:cNvPr id="20377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85788" y="1336675"/>
            <a:ext cx="9547225" cy="55213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	Très fréquente chez les patients ayant </a:t>
            </a:r>
            <a:r>
              <a:rPr lang="fr-FR" sz="2000" u="sng" dirty="0">
                <a:latin typeface="Arial" charset="0"/>
                <a:ea typeface="ＭＳ Ｐゴシック" charset="0"/>
              </a:rPr>
              <a:t>CD4 &lt; 50/mm</a:t>
            </a:r>
            <a:r>
              <a:rPr lang="fr-FR" sz="2000" baseline="30000" dirty="0">
                <a:latin typeface="Arial" charset="0"/>
                <a:ea typeface="ＭＳ Ｐゴシック" charset="0"/>
              </a:rPr>
              <a:t>3</a:t>
            </a:r>
            <a:r>
              <a:rPr lang="fr-FR" sz="2000" dirty="0">
                <a:latin typeface="Arial" charset="0"/>
                <a:ea typeface="ＭＳ Ｐゴシック" charset="0"/>
              </a:rPr>
              <a:t>.</a:t>
            </a:r>
            <a:br>
              <a:rPr lang="fr-FR" sz="2000" dirty="0">
                <a:latin typeface="Arial" charset="0"/>
                <a:ea typeface="ＭＳ Ｐゴシック" charset="0"/>
              </a:rPr>
            </a:br>
            <a:r>
              <a:rPr lang="fr-FR" sz="2000" dirty="0">
                <a:latin typeface="Arial" charset="0"/>
                <a:ea typeface="ＭＳ Ｐゴシック" charset="0"/>
              </a:rPr>
              <a:t> A rechercher devant fièvre isolée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Char char="q"/>
            </a:pPr>
            <a:endParaRPr lang="fr-FR" sz="2000" u="sng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Rétinite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par nécrose hémorragique centripète 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 macula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Clinique :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asymptomatique -&gt; troubles visuels jusqu</a:t>
            </a:r>
            <a:r>
              <a:rPr lang="fr-FR" altLang="ja-JP" sz="2000" dirty="0">
                <a:latin typeface="Arial" charset="0"/>
                <a:ea typeface="ＭＳ Ｐゴシック" charset="0"/>
                <a:sym typeface="Monotype Sorts" charset="0"/>
              </a:rPr>
              <a:t>'à la cécité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Fond d</a:t>
            </a:r>
            <a:r>
              <a:rPr lang="fr-FR" altLang="ja-JP" sz="2000" dirty="0">
                <a:latin typeface="Arial" charset="0"/>
                <a:ea typeface="ＭＳ Ｐゴシック" charset="0"/>
                <a:sym typeface="Monotype Sorts" charset="0"/>
              </a:rPr>
              <a:t>'œil ± angiographie si doute avec une toxoplasmose oculaire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Œsophagite, Gastro-duodénite, Colite (20 %)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C49F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Clinique :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douleurs, diarrhée, fièvre, AEG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Endoscopie : inflammation, ulcérations, biopsies 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	 inclusions virales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endParaRPr lang="fr-FR" sz="2000" dirty="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Autres localisations :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	neurologique (PCR dans le LCR), hépatique, splénique, pancréatique, surrénalienne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Char char="q"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  <a:sym typeface="Monotype Sor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 descr="CM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1692275"/>
            <a:ext cx="45434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3"/>
          <p:cNvSpPr txBox="1">
            <a:spLocks noChangeArrowheads="1"/>
          </p:cNvSpPr>
          <p:nvPr/>
        </p:nvSpPr>
        <p:spPr bwMode="auto">
          <a:xfrm>
            <a:off x="6845300" y="5405438"/>
            <a:ext cx="1787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Rétinite à CMV</a:t>
            </a:r>
          </a:p>
        </p:txBody>
      </p:sp>
      <p:sp>
        <p:nvSpPr>
          <p:cNvPr id="204803" name="Text Box 4"/>
          <p:cNvSpPr txBox="1">
            <a:spLocks noChangeArrowheads="1"/>
          </p:cNvSpPr>
          <p:nvPr/>
        </p:nvSpPr>
        <p:spPr bwMode="auto">
          <a:xfrm>
            <a:off x="1588003" y="5405438"/>
            <a:ext cx="219291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 dirty="0">
                <a:solidFill>
                  <a:srgbClr val="000000"/>
                </a:solidFill>
                <a:cs typeface="Arial" charset="0"/>
              </a:rPr>
              <a:t>Fond d</a:t>
            </a:r>
            <a:r>
              <a:rPr kumimoji="1" lang="fr-FR" altLang="ja-JP" sz="1800" dirty="0">
                <a:solidFill>
                  <a:srgbClr val="000000"/>
                </a:solidFill>
                <a:cs typeface="Arial" charset="0"/>
              </a:rPr>
              <a:t>'œil normal</a:t>
            </a:r>
            <a:endParaRPr kumimoji="1" lang="fr-FR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4" name="Rectangle 5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04805" name="Picture 6" descr="CM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1700213"/>
            <a:ext cx="5143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5826" name="Text Box 3"/>
          <p:cNvSpPr txBox="1">
            <a:spLocks noChangeArrowheads="1"/>
          </p:cNvSpPr>
          <p:nvPr/>
        </p:nvSpPr>
        <p:spPr bwMode="auto">
          <a:xfrm>
            <a:off x="4017963" y="6243638"/>
            <a:ext cx="228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>
                <a:solidFill>
                  <a:srgbClr val="000000"/>
                </a:solidFill>
                <a:sym typeface="Monotype Sorts" charset="0"/>
              </a:rPr>
              <a:t>Œ</a:t>
            </a:r>
            <a:r>
              <a:rPr kumimoji="1" lang="fr-FR" sz="1800">
                <a:solidFill>
                  <a:srgbClr val="000000"/>
                </a:solidFill>
                <a:cs typeface="Arial" charset="0"/>
              </a:rPr>
              <a:t>sophagite à CMV</a:t>
            </a:r>
          </a:p>
        </p:txBody>
      </p:sp>
      <p:pic>
        <p:nvPicPr>
          <p:cNvPr id="205827" name="Picture 4" descr="c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338" y="260350"/>
            <a:ext cx="6640512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2"/>
          <p:cNvSpPr txBox="1">
            <a:spLocks noChangeArrowheads="1"/>
          </p:cNvSpPr>
          <p:nvPr/>
        </p:nvSpPr>
        <p:spPr bwMode="auto">
          <a:xfrm>
            <a:off x="742950" y="322263"/>
            <a:ext cx="463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Infection à CMV - Traitement</a:t>
            </a:r>
          </a:p>
        </p:txBody>
      </p:sp>
      <p:sp>
        <p:nvSpPr>
          <p:cNvPr id="206850" name="Text Box 3"/>
          <p:cNvSpPr txBox="1">
            <a:spLocks noChangeArrowheads="1"/>
          </p:cNvSpPr>
          <p:nvPr/>
        </p:nvSpPr>
        <p:spPr bwMode="auto">
          <a:xfrm>
            <a:off x="881063" y="1492250"/>
            <a:ext cx="94027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905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Ganciclovir IV (Cymevan ®)</a:t>
            </a:r>
            <a:r>
              <a:rPr kumimoji="1" lang="fr-FR" sz="2000" b="0">
                <a:solidFill>
                  <a:srgbClr val="000000"/>
                </a:solidFill>
              </a:rPr>
              <a:t>: 5 mg/kg/12 h pdt 3 sem (selon FO et cicatrisation)</a:t>
            </a:r>
          </a:p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Valganciclovir</a:t>
            </a:r>
            <a:r>
              <a:rPr lang="fr-FR" sz="2000" b="0">
                <a:solidFill>
                  <a:srgbClr val="FF0066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PO (Rovalcyte ®)</a:t>
            </a:r>
            <a:r>
              <a:rPr kumimoji="1" lang="fr-FR" sz="2000" b="0">
                <a:solidFill>
                  <a:srgbClr val="000000"/>
                </a:solidFill>
              </a:rPr>
              <a:t> : 900 mg /12 h pdt 3 sem.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E2 :</a:t>
            </a:r>
            <a:r>
              <a:rPr kumimoji="1" lang="fr-FR" sz="2000" b="0">
                <a:solidFill>
                  <a:srgbClr val="000000"/>
                </a:solidFill>
              </a:rPr>
              <a:t> neutropénie, thrombopénie, anémie, troubles digestifs, rash, prurit, troubles neuropsychiatriques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Surveillance :</a:t>
            </a:r>
            <a:r>
              <a:rPr kumimoji="1" lang="fr-FR" sz="2000" b="0">
                <a:solidFill>
                  <a:srgbClr val="000000"/>
                </a:solidFill>
              </a:rPr>
              <a:t> NFS-Plq 2/sem. </a:t>
            </a:r>
          </a:p>
          <a:p>
            <a:pPr>
              <a:lnSpc>
                <a:spcPct val="95000"/>
              </a:lnSpc>
            </a:pPr>
            <a:endParaRPr kumimoji="1" lang="fr-FR" sz="1600">
              <a:solidFill>
                <a:srgbClr val="875B25"/>
              </a:solidFill>
            </a:endParaRPr>
          </a:p>
          <a:p>
            <a:pPr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Alternatives :</a:t>
            </a:r>
            <a:r>
              <a:rPr kumimoji="1" lang="fr-FR" sz="2000" b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Foscarnet sodique IV</a:t>
            </a:r>
            <a:r>
              <a:rPr kumimoji="1" lang="fr-FR" sz="2000" b="0">
                <a:solidFill>
                  <a:srgbClr val="9900FF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: 90 mg/kg/12 h (+ hydratation) pdt 3 sem.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E2 :</a:t>
            </a:r>
            <a:r>
              <a:rPr kumimoji="1" lang="fr-FR" sz="2000" b="0">
                <a:solidFill>
                  <a:srgbClr val="000000"/>
                </a:solidFill>
              </a:rPr>
              <a:t> néphrotoxique, hypoK</a:t>
            </a:r>
            <a:r>
              <a:rPr kumimoji="1" lang="fr-FR" sz="2000" b="0" baseline="30000">
                <a:solidFill>
                  <a:srgbClr val="000000"/>
                </a:solidFill>
              </a:rPr>
              <a:t>+</a:t>
            </a:r>
            <a:r>
              <a:rPr kumimoji="1" lang="fr-FR" sz="2000" b="0">
                <a:solidFill>
                  <a:srgbClr val="000000"/>
                </a:solidFill>
              </a:rPr>
              <a:t>, hypoCa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, hypo-hyperP </a:t>
            </a:r>
          </a:p>
          <a:p>
            <a:pPr lvl="1">
              <a:lnSpc>
                <a:spcPct val="95000"/>
              </a:lnSpc>
            </a:pPr>
            <a:r>
              <a:rPr kumimoji="1" lang="fr-FR" sz="2000" b="0">
                <a:solidFill>
                  <a:srgbClr val="000000"/>
                </a:solidFill>
              </a:rPr>
              <a:t>	anémie, thrombopénie, ulcérations génitales, troubles digestifs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Surveillance :</a:t>
            </a:r>
            <a:r>
              <a:rPr kumimoji="1" lang="fr-FR" sz="2000" b="0">
                <a:solidFill>
                  <a:srgbClr val="000000"/>
                </a:solidFill>
              </a:rPr>
              <a:t> iono, créatinine, Ca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, P, Mg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 2/sem</a:t>
            </a:r>
          </a:p>
          <a:p>
            <a:pPr lvl="1">
              <a:lnSpc>
                <a:spcPct val="95000"/>
              </a:lnSpc>
            </a:pPr>
            <a:endParaRPr kumimoji="1" lang="fr-FR" sz="2000" b="0">
              <a:solidFill>
                <a:srgbClr val="9933FF"/>
              </a:solidFill>
            </a:endParaRPr>
          </a:p>
          <a:p>
            <a:pPr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Prophylaxie secondaire :</a:t>
            </a:r>
            <a:r>
              <a:rPr kumimoji="1" lang="fr-FR" sz="2000" b="0">
                <a:solidFill>
                  <a:srgbClr val="000000"/>
                </a:solidFill>
              </a:rPr>
              <a:t> même molécule à demi-dose</a:t>
            </a:r>
            <a:endParaRPr lang="fr-FR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418" r="-67418"/>
          <a:stretch>
            <a:fillRect/>
          </a:stretch>
        </p:blipFill>
        <p:spPr>
          <a:xfrm>
            <a:off x="-1521086" y="147882"/>
            <a:ext cx="13470409" cy="658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D0EAC1-1878-6B44-8651-A73730430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72">
        <p:fade/>
      </p:transition>
    </mc:Choice>
    <mc:Fallback xmlns="">
      <p:transition spd="med" advTm="8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ext Box 2"/>
          <p:cNvSpPr txBox="1">
            <a:spLocks noChangeArrowheads="1"/>
          </p:cNvSpPr>
          <p:nvPr/>
        </p:nvSpPr>
        <p:spPr bwMode="auto">
          <a:xfrm>
            <a:off x="569913" y="1412875"/>
            <a:ext cx="90551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i="1" dirty="0" err="1">
                <a:solidFill>
                  <a:srgbClr val="875B25"/>
                </a:solidFill>
              </a:rPr>
              <a:t>Cryptococcus</a:t>
            </a:r>
            <a:r>
              <a:rPr kumimoji="1" lang="fr-FR" sz="2000" i="1" dirty="0">
                <a:solidFill>
                  <a:srgbClr val="875B25"/>
                </a:solidFill>
              </a:rPr>
              <a:t> </a:t>
            </a:r>
            <a:r>
              <a:rPr kumimoji="1" lang="fr-FR" sz="2000" i="1" dirty="0" err="1">
                <a:solidFill>
                  <a:srgbClr val="875B25"/>
                </a:solidFill>
              </a:rPr>
              <a:t>neoformans</a:t>
            </a:r>
            <a:r>
              <a:rPr kumimoji="1" lang="fr-FR" sz="2000" dirty="0">
                <a:solidFill>
                  <a:srgbClr val="875B25"/>
                </a:solidFill>
              </a:rPr>
              <a:t> :</a:t>
            </a:r>
            <a:r>
              <a:rPr kumimoji="1" lang="fr-FR" sz="2000" b="0" dirty="0">
                <a:solidFill>
                  <a:srgbClr val="000000"/>
                </a:solidFill>
              </a:rPr>
              <a:t> champignon opportuniste (sol, déjections d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'oiseaux). Contamination par voie aérienne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méningite fébrile, voir encéphalite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Autres localisations : cutanée, pulmonaire, hépatique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PL : </a:t>
            </a:r>
            <a:r>
              <a:rPr kumimoji="1" lang="fr-FR" sz="2000" b="0" dirty="0" err="1">
                <a:solidFill>
                  <a:srgbClr val="000000"/>
                </a:solidFill>
              </a:rPr>
              <a:t>pléiocytose</a:t>
            </a:r>
            <a:r>
              <a:rPr kumimoji="1" lang="fr-FR" sz="2000" b="0" dirty="0">
                <a:solidFill>
                  <a:srgbClr val="000000"/>
                </a:solidFill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</a:rPr>
              <a:t>hypoglycorachie</a:t>
            </a:r>
            <a:r>
              <a:rPr kumimoji="1" lang="fr-FR" sz="2000" b="0" dirty="0">
                <a:solidFill>
                  <a:srgbClr val="000000"/>
                </a:solidFill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</a:rPr>
              <a:t>cryptocoques</a:t>
            </a:r>
            <a:r>
              <a:rPr kumimoji="1" lang="fr-FR" sz="2000" b="0" dirty="0">
                <a:solidFill>
                  <a:srgbClr val="000000"/>
                </a:solidFill>
              </a:rPr>
              <a:t> (encre de Chine) 	ou culture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Sang : HC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b="0" dirty="0" err="1">
                <a:solidFill>
                  <a:srgbClr val="000000"/>
                </a:solidFill>
              </a:rPr>
              <a:t>Antigénémie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cryptococcique</a:t>
            </a:r>
            <a:r>
              <a:rPr kumimoji="1" lang="fr-FR" sz="2000" b="0" dirty="0">
                <a:solidFill>
                  <a:srgbClr val="000000"/>
                </a:solidFill>
              </a:rPr>
              <a:t> sang et LCR +++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FF0066"/>
                </a:solidFill>
              </a:rPr>
              <a:t>	</a:t>
            </a:r>
            <a:r>
              <a:rPr kumimoji="1" lang="fr-FR" sz="2000" b="0" dirty="0" err="1">
                <a:solidFill>
                  <a:srgbClr val="FF0066"/>
                </a:solidFill>
              </a:rPr>
              <a:t>amphotéricine</a:t>
            </a:r>
            <a:r>
              <a:rPr kumimoji="1" lang="fr-FR" sz="2000" b="0" dirty="0">
                <a:solidFill>
                  <a:srgbClr val="FF0066"/>
                </a:solidFill>
              </a:rPr>
              <a:t> B</a:t>
            </a:r>
            <a:r>
              <a:rPr kumimoji="1" lang="fr-FR" sz="2000" b="0" dirty="0">
                <a:solidFill>
                  <a:srgbClr val="000000"/>
                </a:solidFill>
              </a:rPr>
              <a:t> 0,7 mg/kg/ j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10-15 j avec </a:t>
            </a:r>
            <a:r>
              <a:rPr kumimoji="1" lang="fr-FR" sz="2000" b="0" dirty="0" err="1">
                <a:solidFill>
                  <a:srgbClr val="000000"/>
                </a:solidFill>
              </a:rPr>
              <a:t>Flucytosine</a:t>
            </a: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Relais par </a:t>
            </a:r>
            <a:r>
              <a:rPr kumimoji="1" lang="fr-FR" sz="2000" b="0" dirty="0" err="1">
                <a:solidFill>
                  <a:srgbClr val="FF0066"/>
                </a:solidFill>
              </a:rPr>
              <a:t>fluconazole</a:t>
            </a:r>
            <a:r>
              <a:rPr kumimoji="1" lang="fr-FR" sz="2000" b="0" dirty="0">
                <a:solidFill>
                  <a:srgbClr val="000000"/>
                </a:solidFill>
              </a:rPr>
              <a:t> 400 mg/j.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Durée totale traitement : 8 semaines</a:t>
            </a:r>
          </a:p>
          <a:p>
            <a:pPr>
              <a:buClr>
                <a:srgbClr val="875B25"/>
              </a:buClr>
            </a:pPr>
            <a:endParaRPr kumimoji="1" lang="fr-FR" b="0" dirty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dirty="0">
                <a:solidFill>
                  <a:srgbClr val="875B25"/>
                </a:solidFill>
              </a:rPr>
              <a:t>Prophylaxie secondaire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fluconazole</a:t>
            </a:r>
            <a:r>
              <a:rPr kumimoji="1" lang="fr-FR" sz="2000" b="0" dirty="0">
                <a:solidFill>
                  <a:srgbClr val="000000"/>
                </a:solidFill>
              </a:rPr>
              <a:t> 200 mg/j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07874" name="Text Box 3"/>
          <p:cNvSpPr txBox="1">
            <a:spLocks noChangeArrowheads="1"/>
          </p:cNvSpPr>
          <p:nvPr/>
        </p:nvSpPr>
        <p:spPr bwMode="auto">
          <a:xfrm>
            <a:off x="757238" y="338138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Cryptococcose</a:t>
            </a:r>
          </a:p>
        </p:txBody>
      </p:sp>
    </p:spTree>
    <p:extLst>
      <p:ext uri="{BB962C8B-B14F-4D97-AF65-F5344CB8AC3E}">
        <p14:creationId xmlns:p14="http://schemas.microsoft.com/office/powerpoint/2010/main" val="18077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8898" name="Text Box 3"/>
          <p:cNvSpPr txBox="1">
            <a:spLocks noChangeArrowheads="1"/>
          </p:cNvSpPr>
          <p:nvPr/>
        </p:nvSpPr>
        <p:spPr bwMode="auto">
          <a:xfrm>
            <a:off x="931863" y="5451475"/>
            <a:ext cx="9072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800" i="1" dirty="0" err="1">
                <a:solidFill>
                  <a:srgbClr val="000000"/>
                </a:solidFill>
              </a:rPr>
              <a:t>Cryptococcus</a:t>
            </a:r>
            <a:r>
              <a:rPr lang="fr-FR" sz="1800" i="1" dirty="0">
                <a:solidFill>
                  <a:srgbClr val="000000"/>
                </a:solidFill>
              </a:rPr>
              <a:t> </a:t>
            </a:r>
            <a:r>
              <a:rPr lang="fr-FR" sz="1800" i="1" dirty="0" err="1">
                <a:solidFill>
                  <a:srgbClr val="000000"/>
                </a:solidFill>
              </a:rPr>
              <a:t>neoformans</a:t>
            </a:r>
            <a:r>
              <a:rPr lang="fr-FR" sz="1800" dirty="0">
                <a:solidFill>
                  <a:srgbClr val="000000"/>
                </a:solidFill>
              </a:rPr>
              <a:t> var. </a:t>
            </a:r>
            <a:r>
              <a:rPr lang="fr-FR" sz="1800" i="1" dirty="0" err="1">
                <a:solidFill>
                  <a:srgbClr val="000000"/>
                </a:solidFill>
              </a:rPr>
              <a:t>neoformans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1800" dirty="0">
                <a:solidFill>
                  <a:srgbClr val="000000"/>
                </a:solidFill>
              </a:rPr>
              <a:t>encre de Chine à partir de colonies muqueuses, présence d</a:t>
            </a:r>
            <a:r>
              <a:rPr lang="fr-FR" altLang="ja-JP" sz="1800" dirty="0">
                <a:solidFill>
                  <a:srgbClr val="000000"/>
                </a:solidFill>
              </a:rPr>
              <a:t>'une capsule</a:t>
            </a:r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208899" name="Picture 4" descr="cryptoco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38" y="836613"/>
            <a:ext cx="8048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187325"/>
            <a:ext cx="8553450" cy="8080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defTabSz="912813" eaLnBrk="1" hangingPunct="1">
              <a:lnSpc>
                <a:spcPct val="85000"/>
              </a:lnSpc>
            </a:pPr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Cryptosporidiose, Microsporidiose, Isosporose</a:t>
            </a:r>
          </a:p>
        </p:txBody>
      </p:sp>
      <p:sp>
        <p:nvSpPr>
          <p:cNvPr id="19968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74675" y="1412875"/>
            <a:ext cx="9421813" cy="4800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Diarrhée à Protozoaires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 :</a:t>
            </a: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diarrhées d</a:t>
            </a:r>
            <a:r>
              <a:rPr lang="fr-FR" altLang="ja-JP" sz="2000" dirty="0">
                <a:latin typeface="Arial" charset="0"/>
                <a:ea typeface="ＭＳ Ｐゴシック" charset="0"/>
              </a:rPr>
              <a:t>'importance très variable ou asymptomatique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Fièvre pour </a:t>
            </a:r>
            <a:r>
              <a:rPr lang="fr-FR" sz="2000" dirty="0" err="1">
                <a:latin typeface="Arial" charset="0"/>
                <a:ea typeface="ＭＳ Ｐゴシック" charset="0"/>
              </a:rPr>
              <a:t>isospore</a:t>
            </a:r>
            <a:r>
              <a:rPr lang="fr-FR" sz="2000" dirty="0">
                <a:latin typeface="Arial" charset="0"/>
                <a:ea typeface="ＭＳ Ｐゴシック" charset="0"/>
              </a:rPr>
              <a:t> seulement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Autre localisation : </a:t>
            </a:r>
            <a:r>
              <a:rPr lang="fr-FR" sz="2000" dirty="0" err="1">
                <a:latin typeface="Arial" charset="0"/>
                <a:ea typeface="ＭＳ Ｐゴシック" charset="0"/>
              </a:rPr>
              <a:t>cholangite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Examen </a:t>
            </a:r>
            <a:r>
              <a:rPr lang="fr-FR" sz="2000" dirty="0" err="1">
                <a:latin typeface="Arial" charset="0"/>
                <a:ea typeface="ＭＳ Ｐゴシック" charset="0"/>
              </a:rPr>
              <a:t>parasitologique</a:t>
            </a:r>
            <a:r>
              <a:rPr lang="fr-FR" sz="2000" dirty="0">
                <a:latin typeface="Arial" charset="0"/>
                <a:ea typeface="ＭＳ Ｐゴシック" charset="0"/>
              </a:rPr>
              <a:t> des selles avec ME ou PCR pour les </a:t>
            </a:r>
            <a:r>
              <a:rPr lang="fr-FR" sz="2000" dirty="0" err="1">
                <a:latin typeface="Arial" charset="0"/>
                <a:ea typeface="ＭＳ Ｐゴシック" charset="0"/>
              </a:rPr>
              <a:t>microsporidies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Cryptosporidies : pas de traitement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 err="1">
                <a:latin typeface="Arial" charset="0"/>
                <a:ea typeface="ＭＳ Ｐゴシック" charset="0"/>
              </a:rPr>
              <a:t>Microsporidies</a:t>
            </a:r>
            <a:r>
              <a:rPr lang="fr-FR" sz="2000" dirty="0">
                <a:latin typeface="Arial" charset="0"/>
                <a:ea typeface="ＭＳ Ｐゴシック" charset="0"/>
              </a:rPr>
              <a:t> :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albendazole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(</a:t>
            </a:r>
            <a:r>
              <a:rPr lang="fr-FR" sz="2000" i="1" dirty="0">
                <a:latin typeface="Arial" charset="0"/>
                <a:ea typeface="ＭＳ Ｐゴシック" charset="0"/>
              </a:rPr>
              <a:t>E. </a:t>
            </a:r>
            <a:r>
              <a:rPr lang="fr-FR" sz="2000" i="1" dirty="0" err="1">
                <a:latin typeface="Arial" charset="0"/>
                <a:ea typeface="ＭＳ Ｐゴシック" charset="0"/>
              </a:rPr>
              <a:t>intestinalis</a:t>
            </a:r>
            <a:r>
              <a:rPr lang="fr-FR" sz="2000" dirty="0">
                <a:latin typeface="Arial" charset="0"/>
                <a:ea typeface="ＭＳ Ｐゴシック" charset="0"/>
              </a:rPr>
              <a:t>),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fumagilline</a:t>
            </a:r>
            <a:r>
              <a:rPr lang="fr-FR" sz="2000" i="1" dirty="0">
                <a:latin typeface="Arial" charset="0"/>
                <a:ea typeface="ＭＳ Ｐゴシック" charset="0"/>
              </a:rPr>
              <a:t> (E. </a:t>
            </a:r>
            <a:r>
              <a:rPr lang="fr-FR" sz="2000" i="1" dirty="0" err="1">
                <a:latin typeface="Arial" charset="0"/>
                <a:ea typeface="ＭＳ Ｐゴシック" charset="0"/>
              </a:rPr>
              <a:t>bieneusii</a:t>
            </a:r>
            <a:r>
              <a:rPr lang="fr-FR" sz="2000" i="1" dirty="0">
                <a:latin typeface="Arial" charset="0"/>
                <a:ea typeface="ＭＳ Ｐゴシック" charset="0"/>
              </a:rPr>
              <a:t>) 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La restauration immunitaire permet seule l</a:t>
            </a:r>
            <a:r>
              <a:rPr lang="fr-FR" altLang="ja-JP" sz="2000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'éradication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i="1" dirty="0" err="1">
                <a:latin typeface="Arial" charset="0"/>
                <a:ea typeface="ＭＳ Ｐゴシック" charset="0"/>
              </a:rPr>
              <a:t>Isospora</a:t>
            </a:r>
            <a:r>
              <a:rPr lang="fr-FR" sz="2000" i="1" dirty="0">
                <a:latin typeface="Arial" charset="0"/>
                <a:ea typeface="ＭＳ Ｐゴシック" charset="0"/>
              </a:rPr>
              <a:t> belli</a:t>
            </a:r>
            <a:r>
              <a:rPr lang="fr-FR" sz="2000" dirty="0">
                <a:latin typeface="Arial" charset="0"/>
                <a:ea typeface="ＭＳ Ｐゴシック" charset="0"/>
              </a:rPr>
              <a:t> surtout en Afrique et Asie :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dirty="0">
                <a:latin typeface="Arial" charset="0"/>
                <a:ea typeface="ＭＳ Ｐゴシック" charset="0"/>
              </a:rPr>
              <a:t> efficace (4 </a:t>
            </a:r>
            <a:r>
              <a:rPr lang="fr-FR" sz="2000" dirty="0" err="1">
                <a:latin typeface="Arial" charset="0"/>
                <a:ea typeface="ＭＳ Ｐゴシック" charset="0"/>
              </a:rPr>
              <a:t>cp</a:t>
            </a:r>
            <a:r>
              <a:rPr lang="fr-FR" sz="2000" dirty="0">
                <a:latin typeface="Arial" charset="0"/>
                <a:ea typeface="ＭＳ Ｐゴシック" charset="0"/>
              </a:rPr>
              <a:t>/j 10 j)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5410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ext Box 2"/>
          <p:cNvSpPr txBox="1">
            <a:spLocks noChangeArrowheads="1"/>
          </p:cNvSpPr>
          <p:nvPr/>
        </p:nvSpPr>
        <p:spPr bwMode="auto">
          <a:xfrm>
            <a:off x="573088" y="1268413"/>
            <a:ext cx="95535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7813" indent="-277813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000" b="0">
                <a:solidFill>
                  <a:srgbClr val="000000"/>
                </a:solidFill>
              </a:rPr>
              <a:t>CD4 en général &lt; 50/mm</a:t>
            </a:r>
            <a:r>
              <a:rPr kumimoji="1" lang="fr-FR" sz="2000" b="0" baseline="30000">
                <a:solidFill>
                  <a:srgbClr val="000000"/>
                </a:solidFill>
              </a:rPr>
              <a:t>3</a:t>
            </a:r>
          </a:p>
          <a:p>
            <a:endParaRPr kumimoji="1" lang="fr-FR" sz="1400"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b="0">
                <a:solidFill>
                  <a:srgbClr val="000000"/>
                </a:solidFill>
              </a:rPr>
              <a:t>Le plus souvent, infection à </a:t>
            </a:r>
            <a:r>
              <a:rPr kumimoji="1" lang="fr-FR" sz="2000" i="1">
                <a:solidFill>
                  <a:srgbClr val="875B25"/>
                </a:solidFill>
              </a:rPr>
              <a:t>Mycobacterium avium intracellulare</a:t>
            </a:r>
            <a:r>
              <a:rPr kumimoji="1" lang="fr-FR" sz="2000" b="0" i="1">
                <a:solidFill>
                  <a:srgbClr val="FF0066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(MAC). </a:t>
            </a:r>
            <a:r>
              <a:rPr kumimoji="1" lang="fr-FR" sz="2000" b="0" i="1">
                <a:solidFill>
                  <a:srgbClr val="000000"/>
                </a:solidFill>
              </a:rPr>
              <a:t>M. kansasii</a:t>
            </a:r>
            <a:r>
              <a:rPr kumimoji="1" lang="fr-FR" sz="2000" b="0">
                <a:solidFill>
                  <a:srgbClr val="000000"/>
                </a:solidFill>
              </a:rPr>
              <a:t> et </a:t>
            </a:r>
            <a:r>
              <a:rPr kumimoji="1" lang="fr-FR" sz="2000" b="0" i="1">
                <a:solidFill>
                  <a:srgbClr val="000000"/>
                </a:solidFill>
              </a:rPr>
              <a:t>M. xenopi</a:t>
            </a:r>
            <a:r>
              <a:rPr kumimoji="1" lang="fr-FR" sz="2000" b="0">
                <a:solidFill>
                  <a:srgbClr val="000000"/>
                </a:solidFill>
              </a:rPr>
              <a:t> sont plus rares. 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Atteinte disséminée avec fièvre, AEG, sueurs, anémie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Localisations : ganglionnaire, digestive, hépatique, pulmonaire, splénique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 		Hémocultures sur milieux spéciaux, 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  	Biopsie de moelle ou ganglionnaire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1400" b="0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r>
              <a:rPr kumimoji="1" lang="fr-FR" sz="2000" b="0">
                <a:solidFill>
                  <a:srgbClr val="FF0066"/>
                </a:solidFill>
              </a:rPr>
              <a:t>	Clarithromycine </a:t>
            </a:r>
            <a:r>
              <a:rPr kumimoji="1" lang="fr-FR" sz="2000" b="0">
                <a:solidFill>
                  <a:srgbClr val="000000"/>
                </a:solidFill>
              </a:rPr>
              <a:t>1,5 g /j + </a:t>
            </a:r>
            <a:r>
              <a:rPr kumimoji="1" lang="fr-FR" sz="2000" b="0">
                <a:solidFill>
                  <a:srgbClr val="FF0066"/>
                </a:solidFill>
              </a:rPr>
              <a:t>rifabutine</a:t>
            </a:r>
            <a:r>
              <a:rPr kumimoji="1" lang="fr-FR" sz="2000" b="0">
                <a:solidFill>
                  <a:srgbClr val="000000"/>
                </a:solidFill>
              </a:rPr>
              <a:t> 450 mg /j + </a:t>
            </a:r>
            <a:r>
              <a:rPr kumimoji="1" lang="fr-FR" sz="2000" b="0">
                <a:solidFill>
                  <a:srgbClr val="FF0066"/>
                </a:solidFill>
              </a:rPr>
              <a:t>éthambutol</a:t>
            </a:r>
            <a:r>
              <a:rPr kumimoji="1" lang="fr-FR" sz="2000" b="0">
                <a:solidFill>
                  <a:srgbClr val="000000"/>
                </a:solidFill>
              </a:rPr>
              <a:t> 15 mg/kg/j pdt 6 mois après négativation des cultures</a:t>
            </a:r>
          </a:p>
          <a:p>
            <a:r>
              <a:rPr kumimoji="1" lang="fr-FR" sz="2000" b="0">
                <a:solidFill>
                  <a:srgbClr val="000000"/>
                </a:solidFill>
              </a:rPr>
              <a:t>Problème +++ des interactions médicamenteuses avec les antirétroviraux</a:t>
            </a:r>
          </a:p>
          <a:p>
            <a:endParaRPr kumimoji="1" lang="fr-FR" sz="1400" b="0">
              <a:solidFill>
                <a:srgbClr val="000000"/>
              </a:solidFill>
            </a:endParaRPr>
          </a:p>
          <a:p>
            <a:r>
              <a:rPr kumimoji="1" lang="fr-FR" sz="2000">
                <a:solidFill>
                  <a:srgbClr val="875B25"/>
                </a:solidFill>
              </a:rPr>
              <a:t>Prophylaxie primaire</a:t>
            </a:r>
          </a:p>
          <a:p>
            <a:r>
              <a:rPr kumimoji="1" lang="fr-FR" sz="2000" b="0">
                <a:solidFill>
                  <a:srgbClr val="FF0066"/>
                </a:solidFill>
              </a:rPr>
              <a:t>	Azithromycine</a:t>
            </a:r>
            <a:r>
              <a:rPr kumimoji="1" lang="fr-FR" sz="2000" b="0">
                <a:solidFill>
                  <a:srgbClr val="000000"/>
                </a:solidFill>
              </a:rPr>
              <a:t> 1 200 mg/sem. ou ansatipine si CD4 &lt; 75/mm</a:t>
            </a:r>
            <a:r>
              <a:rPr kumimoji="1" lang="fr-FR" sz="2000" b="0" baseline="30000">
                <a:solidFill>
                  <a:srgbClr val="000000"/>
                </a:solidFill>
              </a:rPr>
              <a:t>3</a:t>
            </a:r>
          </a:p>
          <a:p>
            <a:endParaRPr lang="fr-FR" sz="2000" b="0">
              <a:solidFill>
                <a:srgbClr val="000000"/>
              </a:solidFill>
            </a:endParaRPr>
          </a:p>
        </p:txBody>
      </p:sp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750888" y="322263"/>
            <a:ext cx="431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Mycobactérioses atypiques</a:t>
            </a:r>
          </a:p>
        </p:txBody>
      </p:sp>
    </p:spTree>
    <p:extLst>
      <p:ext uri="{BB962C8B-B14F-4D97-AF65-F5344CB8AC3E}">
        <p14:creationId xmlns:p14="http://schemas.microsoft.com/office/powerpoint/2010/main" val="16673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2"/>
          <p:cNvSpPr txBox="1">
            <a:spLocks noChangeArrowheads="1"/>
          </p:cNvSpPr>
          <p:nvPr/>
        </p:nvSpPr>
        <p:spPr bwMode="auto">
          <a:xfrm>
            <a:off x="576263" y="1408113"/>
            <a:ext cx="94742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Démyélinisation</a:t>
            </a:r>
            <a:r>
              <a:rPr kumimoji="1" lang="fr-FR" sz="2000" b="0">
                <a:solidFill>
                  <a:srgbClr val="000000"/>
                </a:solidFill>
              </a:rPr>
              <a:t> de la substance blanche par réactivation du </a:t>
            </a:r>
            <a:r>
              <a:rPr kumimoji="1" lang="fr-FR" sz="2000">
                <a:solidFill>
                  <a:srgbClr val="875B25"/>
                </a:solidFill>
              </a:rPr>
              <a:t>Papovavirus JC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progression en quelques semaines de troubles neurologiques en fonction de la localisation des lésions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IRM  : plages de démyélinisation de la substance blanche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LCR : recherche de virus JC par PCR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>
                <a:solidFill>
                  <a:srgbClr val="000000"/>
                </a:solidFill>
              </a:rPr>
              <a:t>	Pas de 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>
                <a:solidFill>
                  <a:srgbClr val="000000"/>
                </a:solidFill>
              </a:rPr>
              <a:t>	Seule la restauration immunitaire par les </a:t>
            </a:r>
            <a:r>
              <a:rPr kumimoji="1" lang="fr-FR" sz="2000" b="0">
                <a:solidFill>
                  <a:srgbClr val="FF0066"/>
                </a:solidFill>
              </a:rPr>
              <a:t>antirétroviraux </a:t>
            </a:r>
            <a:r>
              <a:rPr kumimoji="1" lang="fr-FR" sz="2000" b="0">
                <a:solidFill>
                  <a:srgbClr val="000000"/>
                </a:solidFill>
              </a:rPr>
              <a:t>permet lamélioration clinique</a:t>
            </a:r>
          </a:p>
          <a:p>
            <a:pPr>
              <a:buClr>
                <a:srgbClr val="875B25"/>
              </a:buClr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>
                <a:solidFill>
                  <a:srgbClr val="875B25"/>
                </a:solidFill>
              </a:rPr>
              <a:t>Pas de prophylaxie secondaire</a:t>
            </a:r>
          </a:p>
          <a:p>
            <a:pPr>
              <a:buClr>
                <a:srgbClr val="875B25"/>
              </a:buClr>
            </a:pPr>
            <a:endParaRPr lang="fr-FR" sz="2000">
              <a:solidFill>
                <a:srgbClr val="875B25"/>
              </a:solidFill>
            </a:endParaRPr>
          </a:p>
        </p:txBody>
      </p:sp>
      <p:sp>
        <p:nvSpPr>
          <p:cNvPr id="210946" name="Text Box 3"/>
          <p:cNvSpPr txBox="1">
            <a:spLocks noChangeArrowheads="1"/>
          </p:cNvSpPr>
          <p:nvPr/>
        </p:nvSpPr>
        <p:spPr bwMode="auto">
          <a:xfrm>
            <a:off x="523875" y="374650"/>
            <a:ext cx="9779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Leuco-Encéphalopathie Multifocale Progressive - LEMP</a:t>
            </a:r>
          </a:p>
        </p:txBody>
      </p:sp>
    </p:spTree>
    <p:extLst>
      <p:ext uri="{BB962C8B-B14F-4D97-AF65-F5344CB8AC3E}">
        <p14:creationId xmlns:p14="http://schemas.microsoft.com/office/powerpoint/2010/main" val="19525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11970" name="Picture 3" descr="l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27013"/>
            <a:ext cx="66865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4"/>
          <p:cNvSpPr txBox="1">
            <a:spLocks noChangeArrowheads="1"/>
          </p:cNvSpPr>
          <p:nvPr/>
        </p:nvSpPr>
        <p:spPr bwMode="auto">
          <a:xfrm>
            <a:off x="2611438" y="6319838"/>
            <a:ext cx="507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LEMP : hypodensité de la substance blanche</a:t>
            </a:r>
          </a:p>
        </p:txBody>
      </p:sp>
    </p:spTree>
    <p:extLst>
      <p:ext uri="{BB962C8B-B14F-4D97-AF65-F5344CB8AC3E}">
        <p14:creationId xmlns:p14="http://schemas.microsoft.com/office/powerpoint/2010/main" val="42662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 Box 2"/>
          <p:cNvSpPr txBox="1">
            <a:spLocks noChangeArrowheads="1"/>
          </p:cNvSpPr>
          <p:nvPr/>
        </p:nvSpPr>
        <p:spPr bwMode="auto">
          <a:xfrm>
            <a:off x="571500" y="1408113"/>
            <a:ext cx="9377363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2588" indent="-382588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3088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Encéphalite</a:t>
            </a:r>
            <a:r>
              <a:rPr kumimoji="1" lang="fr-FR" sz="2000" b="0" dirty="0">
                <a:solidFill>
                  <a:srgbClr val="000000"/>
                </a:solidFill>
              </a:rPr>
              <a:t> à VIH, tardive, rare en 2003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syndrome démentiel progressif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IRM : atteintes de la substance blanche et de la substance grise, atrophie cérébrale avec dilatation des ventricules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LCR : PCR VIH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 lvl="1"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Seul le contrôle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à VIH par les </a:t>
            </a:r>
            <a:r>
              <a:rPr kumimoji="1" lang="fr-FR" altLang="ja-JP" sz="2000" b="0" dirty="0">
                <a:solidFill>
                  <a:srgbClr val="FF0066"/>
                </a:solidFill>
              </a:rPr>
              <a:t>antirétroviraux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 peut améliorer les symptômes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738188" y="307975"/>
            <a:ext cx="367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Encéphalopathie à VIH</a:t>
            </a:r>
          </a:p>
        </p:txBody>
      </p:sp>
    </p:spTree>
    <p:extLst>
      <p:ext uri="{BB962C8B-B14F-4D97-AF65-F5344CB8AC3E}">
        <p14:creationId xmlns:p14="http://schemas.microsoft.com/office/powerpoint/2010/main" val="27236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2"/>
          <p:cNvSpPr txBox="1">
            <a:spLocks noChangeArrowheads="1"/>
          </p:cNvSpPr>
          <p:nvPr/>
        </p:nvSpPr>
        <p:spPr bwMode="auto">
          <a:xfrm>
            <a:off x="566738" y="1408113"/>
            <a:ext cx="92964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i="1" dirty="0">
                <a:solidFill>
                  <a:srgbClr val="875B25"/>
                </a:solidFill>
              </a:rPr>
              <a:t>Herpes simplex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Très fréquent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vésicules </a:t>
            </a:r>
            <a:r>
              <a:rPr kumimoji="1" lang="fr-FR" sz="2000" b="0" dirty="0" err="1">
                <a:solidFill>
                  <a:srgbClr val="000000"/>
                </a:solidFill>
              </a:rPr>
              <a:t>cutanéo</a:t>
            </a:r>
            <a:r>
              <a:rPr kumimoji="1" lang="fr-FR" sz="2000" b="0" dirty="0">
                <a:solidFill>
                  <a:srgbClr val="000000"/>
                </a:solidFill>
              </a:rPr>
              <a:t>-muqueuses récidivantes extensives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Traitement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FF0066"/>
                </a:solidFill>
              </a:rPr>
              <a:t>valaciclovir</a:t>
            </a:r>
            <a:r>
              <a:rPr kumimoji="1" lang="fr-FR" sz="2000" b="0" dirty="0">
                <a:solidFill>
                  <a:srgbClr val="FF0066"/>
                </a:solidFill>
              </a:rPr>
              <a:t> (</a:t>
            </a:r>
            <a:r>
              <a:rPr kumimoji="1" lang="fr-FR" sz="2000" b="0" dirty="0" err="1">
                <a:solidFill>
                  <a:srgbClr val="FF0066"/>
                </a:solidFill>
              </a:rPr>
              <a:t>Zelitrex</a:t>
            </a:r>
            <a:r>
              <a:rPr kumimoji="1" lang="fr-FR" sz="2000" b="0" dirty="0">
                <a:solidFill>
                  <a:srgbClr val="FF0066"/>
                </a:solidFill>
              </a:rPr>
              <a:t> ®)</a:t>
            </a:r>
            <a:r>
              <a:rPr kumimoji="1" lang="fr-FR" sz="2000" b="0" dirty="0">
                <a:solidFill>
                  <a:srgbClr val="000000"/>
                </a:solidFill>
              </a:rPr>
              <a:t>500 mg x 2/j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7j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b="0" dirty="0" err="1">
                <a:solidFill>
                  <a:srgbClr val="000000"/>
                </a:solidFill>
              </a:rPr>
              <a:t>aciclovir</a:t>
            </a:r>
            <a:r>
              <a:rPr kumimoji="1" lang="fr-FR" sz="2000" b="0" dirty="0">
                <a:solidFill>
                  <a:srgbClr val="000000"/>
                </a:solidFill>
              </a:rPr>
              <a:t> IV 8 mg/kg/8 h si encéphalite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Prophylaxie secondaire à éviter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Virus Varicelle-Zona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vésicules parfois extensives et récidivantes, zona ophtalmique, encéphalite rare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Traitement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FF0066"/>
                </a:solidFill>
              </a:rPr>
              <a:t>valaciclovir</a:t>
            </a:r>
            <a:r>
              <a:rPr kumimoji="1" lang="fr-FR" sz="2000" b="0" dirty="0">
                <a:solidFill>
                  <a:srgbClr val="FF0066"/>
                </a:solidFill>
              </a:rPr>
              <a:t> 1 000 mg x 3</a:t>
            </a:r>
            <a:r>
              <a:rPr kumimoji="1" lang="fr-FR" sz="2000" b="0" dirty="0">
                <a:solidFill>
                  <a:srgbClr val="000000"/>
                </a:solidFill>
              </a:rPr>
              <a:t> /j ou </a:t>
            </a:r>
            <a:r>
              <a:rPr kumimoji="1" lang="fr-FR" sz="2000" b="0" dirty="0" err="1">
                <a:solidFill>
                  <a:srgbClr val="000000"/>
                </a:solidFill>
              </a:rPr>
              <a:t>aciclovir</a:t>
            </a:r>
            <a:r>
              <a:rPr kumimoji="1" lang="fr-FR" sz="2000" b="0" dirty="0">
                <a:solidFill>
                  <a:srgbClr val="000000"/>
                </a:solidFill>
              </a:rPr>
              <a:t> IV si </a:t>
            </a:r>
            <a:r>
              <a:rPr kumimoji="1" lang="fr-FR" sz="2000" b="0" dirty="0" err="1">
                <a:solidFill>
                  <a:srgbClr val="000000"/>
                </a:solidFill>
              </a:rPr>
              <a:t>disseminé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7j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Utilisation possible de </a:t>
            </a:r>
            <a:r>
              <a:rPr kumimoji="1" lang="fr-FR" sz="2000" b="0" dirty="0" err="1">
                <a:solidFill>
                  <a:srgbClr val="FF0066"/>
                </a:solidFill>
              </a:rPr>
              <a:t>foscarnet</a:t>
            </a:r>
            <a:r>
              <a:rPr kumimoji="1" lang="fr-FR" sz="2000" b="0" dirty="0">
                <a:solidFill>
                  <a:srgbClr val="000000"/>
                </a:solidFill>
              </a:rPr>
              <a:t> en cas de non-réponse à l'</a:t>
            </a:r>
            <a:r>
              <a:rPr kumimoji="1" lang="fr-FR" altLang="ja-JP" sz="2000" b="0" dirty="0" err="1">
                <a:solidFill>
                  <a:srgbClr val="FF0066"/>
                </a:solidFill>
              </a:rPr>
              <a:t>aciclovir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 (résistance possible)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4018" name="Text Box 3"/>
          <p:cNvSpPr txBox="1">
            <a:spLocks noChangeArrowheads="1"/>
          </p:cNvSpPr>
          <p:nvPr/>
        </p:nvSpPr>
        <p:spPr bwMode="auto">
          <a:xfrm>
            <a:off x="760413" y="322263"/>
            <a:ext cx="202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Autres virus</a:t>
            </a:r>
          </a:p>
        </p:txBody>
      </p:sp>
    </p:spTree>
    <p:extLst>
      <p:ext uri="{BB962C8B-B14F-4D97-AF65-F5344CB8AC3E}">
        <p14:creationId xmlns:p14="http://schemas.microsoft.com/office/powerpoint/2010/main" val="25960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2"/>
          <p:cNvSpPr txBox="1">
            <a:spLocks noChangeArrowheads="1"/>
          </p:cNvSpPr>
          <p:nvPr/>
        </p:nvSpPr>
        <p:spPr bwMode="auto">
          <a:xfrm>
            <a:off x="771525" y="309563"/>
            <a:ext cx="267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Autres bactéries</a:t>
            </a:r>
          </a:p>
        </p:txBody>
      </p:sp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573088" y="1338263"/>
            <a:ext cx="95123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77838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Pneumocoque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Infection communautaire la plus fréquente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Localisations : ORL, pulmonaire, septicémie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Arrêt tabac, vaccination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700" b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Angiomatose bacillaire</a:t>
            </a:r>
            <a:r>
              <a:rPr kumimoji="1" lang="fr-FR" sz="2000" b="0">
                <a:solidFill>
                  <a:srgbClr val="000000"/>
                </a:solidFill>
              </a:rPr>
              <a:t> (rare) :</a:t>
            </a: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Infection par </a:t>
            </a:r>
            <a:r>
              <a:rPr kumimoji="1" lang="fr-FR" sz="2000" b="0" i="1">
                <a:solidFill>
                  <a:srgbClr val="000000"/>
                </a:solidFill>
              </a:rPr>
              <a:t>Bartonella henselae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lésions cutanées violacées pseudo-kaposiennes, atteinte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	hépatique et fièvre prolongée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C49F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Traitement :</a:t>
            </a:r>
            <a:r>
              <a:rPr kumimoji="1" lang="fr-FR" sz="2000" b="0">
                <a:solidFill>
                  <a:srgbClr val="000000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érythromycine </a:t>
            </a:r>
            <a:r>
              <a:rPr kumimoji="1" lang="fr-FR" sz="2000" b="0">
                <a:solidFill>
                  <a:srgbClr val="000000"/>
                </a:solidFill>
              </a:rPr>
              <a:t>1 g/j 3 mois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900" b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Salmonellose</a:t>
            </a:r>
            <a:r>
              <a:rPr kumimoji="1" lang="fr-FR" sz="2000" b="0">
                <a:solidFill>
                  <a:srgbClr val="E0B500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(non typique)</a:t>
            </a: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Risque de bactériémie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Traitement :</a:t>
            </a:r>
            <a:r>
              <a:rPr kumimoji="1" lang="fr-FR" sz="2000" b="0">
                <a:solidFill>
                  <a:srgbClr val="000000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fluoroquinolone 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FF0066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Récidives fréquentes si immunosuppression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800" b="0">
              <a:solidFill>
                <a:srgbClr val="E0B5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Syphilis</a:t>
            </a:r>
          </a:p>
        </p:txBody>
      </p:sp>
    </p:spTree>
    <p:extLst>
      <p:ext uri="{BB962C8B-B14F-4D97-AF65-F5344CB8AC3E}">
        <p14:creationId xmlns:p14="http://schemas.microsoft.com/office/powerpoint/2010/main" val="39184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421" y="133518"/>
            <a:ext cx="9443494" cy="791596"/>
          </a:xfrm>
        </p:spPr>
        <p:txBody>
          <a:bodyPr/>
          <a:lstStyle/>
          <a:p>
            <a:r>
              <a:rPr lang="fr-FR" sz="3600" dirty="0"/>
              <a:t>Quelles </a:t>
            </a:r>
            <a:r>
              <a:rPr lang="fr-FR" sz="3600"/>
              <a:t>sont vos hypothèses diagnostiques </a:t>
            </a:r>
            <a:r>
              <a:rPr lang="fr-FR" sz="3600" dirty="0"/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3281680"/>
            <a:ext cx="9258300" cy="2844483"/>
          </a:xfrm>
        </p:spPr>
        <p:txBody>
          <a:bodyPr/>
          <a:lstStyle/>
          <a:p>
            <a:r>
              <a:rPr lang="fr-FR" dirty="0"/>
              <a:t>Infection pulmonaire à </a:t>
            </a:r>
            <a:r>
              <a:rPr lang="fr-FR" i="1" dirty="0"/>
              <a:t>Pneumocystis </a:t>
            </a:r>
            <a:r>
              <a:rPr lang="fr-FR" i="1" dirty="0" err="1"/>
              <a:t>jirovecii</a:t>
            </a:r>
            <a:endParaRPr lang="fr-FR" i="1" dirty="0"/>
          </a:p>
          <a:p>
            <a:r>
              <a:rPr lang="fr-FR" dirty="0"/>
              <a:t>Candidose buccale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ED57C5-0E19-1F43-8CCC-CA7EE25E0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943">
        <p:fade/>
      </p:transition>
    </mc:Choice>
    <mc:Fallback xmlns="">
      <p:transition spd="med" advTm="49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diagnostic alternatif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3281680"/>
            <a:ext cx="9258300" cy="2844483"/>
          </a:xfrm>
        </p:spPr>
        <p:txBody>
          <a:bodyPr/>
          <a:lstStyle/>
          <a:p>
            <a:r>
              <a:rPr lang="fr-FR" dirty="0"/>
              <a:t>Tuberculose pulmonaire (forme miliaire)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281E5B-8B50-D140-BA26-27B9E23B0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381">
        <p:fade/>
      </p:transition>
    </mc:Choice>
    <mc:Fallback xmlns="">
      <p:transition spd="med" advTm="4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49" y="281123"/>
            <a:ext cx="9621871" cy="775916"/>
          </a:xfrm>
        </p:spPr>
        <p:txBody>
          <a:bodyPr/>
          <a:lstStyle/>
          <a:p>
            <a:r>
              <a:rPr lang="fr-FR" sz="2800" dirty="0"/>
              <a:t>Pour chacune de ces hypothèses, comment les confirmer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Pneumocystose</a:t>
            </a:r>
          </a:p>
          <a:p>
            <a:pPr marL="742950" lvl="2" indent="-342900"/>
            <a:r>
              <a:rPr lang="fr-FR" dirty="0"/>
              <a:t>Lavage alvéolaire</a:t>
            </a:r>
          </a:p>
          <a:p>
            <a:pPr marL="742950" lvl="2" indent="-342900"/>
            <a:r>
              <a:rPr lang="fr-FR" dirty="0"/>
              <a:t>+/- Crachats induits</a:t>
            </a:r>
          </a:p>
          <a:p>
            <a:endParaRPr lang="fr-FR" dirty="0"/>
          </a:p>
          <a:p>
            <a:r>
              <a:rPr lang="fr-FR" dirty="0"/>
              <a:t>Tuberculose</a:t>
            </a:r>
          </a:p>
          <a:p>
            <a:pPr marL="742950" lvl="2" indent="-342900"/>
            <a:r>
              <a:rPr lang="fr-FR" dirty="0"/>
              <a:t>Lavage alvéolaire</a:t>
            </a:r>
          </a:p>
          <a:p>
            <a:pPr marL="742950" lvl="2" indent="-342900"/>
            <a:r>
              <a:rPr lang="fr-FR" dirty="0"/>
              <a:t>Recherche de BAAR par tubage/crachat</a:t>
            </a:r>
          </a:p>
          <a:p>
            <a:pPr marL="342900" lvl="1" indent="-342900"/>
            <a:endParaRPr lang="fr-FR" dirty="0"/>
          </a:p>
          <a:p>
            <a:pPr marL="342900" lvl="1" indent="-342900"/>
            <a:r>
              <a:rPr lang="fr-FR" dirty="0"/>
              <a:t>Candidose buccale</a:t>
            </a:r>
          </a:p>
          <a:p>
            <a:pPr marL="742950" lvl="2" indent="-342900"/>
            <a:r>
              <a:rPr lang="fr-FR" dirty="0"/>
              <a:t>Test thérapeutique</a:t>
            </a:r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5F943F-F4F9-1B4F-A6A8-729FEFCE7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31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314">
        <p:fade/>
      </p:transition>
    </mc:Choice>
    <mc:Fallback xmlns="">
      <p:transition spd="med" advTm="74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30248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Les examens biologiques révèlent une pneumocystose pulmonaire</a:t>
            </a:r>
          </a:p>
          <a:p>
            <a:pPr lvl="1"/>
            <a:r>
              <a:rPr lang="fr-FR" sz="2000" dirty="0"/>
              <a:t>La PO2 est à 55 </a:t>
            </a:r>
            <a:r>
              <a:rPr lang="fr-FR" sz="2000" dirty="0" err="1"/>
              <a:t>mmHg</a:t>
            </a:r>
            <a:r>
              <a:rPr lang="fr-FR" sz="2000" dirty="0"/>
              <a:t>. Pas d’autres anomalies sur le bilan biologique standard en dehors de la lymphopénie CD4 à 100/mm</a:t>
            </a:r>
            <a:r>
              <a:rPr lang="fr-FR" sz="2000" baseline="30000" dirty="0"/>
              <a:t>3</a:t>
            </a:r>
            <a:r>
              <a:rPr lang="fr-FR" sz="20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DFD0D3-759C-514A-A9A9-F4B709974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62">
        <p:fade/>
      </p:transition>
    </mc:Choice>
    <mc:Fallback xmlns="">
      <p:transition spd="med" advTm="21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9117"/>
          </a:xfrm>
        </p:spPr>
        <p:txBody>
          <a:bodyPr/>
          <a:lstStyle/>
          <a:p>
            <a:pPr lvl="1"/>
            <a:r>
              <a:rPr lang="fr-FR" sz="3600" dirty="0"/>
              <a:t>Quel(s) traitement(s) entreprenez-vous ?</a:t>
            </a:r>
            <a:endParaRPr lang="fr-FR" sz="6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Cotrimoxazole</a:t>
            </a:r>
          </a:p>
          <a:p>
            <a:pPr lvl="1"/>
            <a:r>
              <a:rPr lang="fr-FR" dirty="0"/>
              <a:t>Forte dose</a:t>
            </a:r>
          </a:p>
          <a:p>
            <a:pPr lvl="2"/>
            <a:r>
              <a:rPr lang="fr-FR" dirty="0"/>
              <a:t>1 600 mg x 3/j pour un poids standard</a:t>
            </a:r>
          </a:p>
          <a:p>
            <a:pPr lvl="1"/>
            <a:r>
              <a:rPr lang="fr-FR" dirty="0"/>
              <a:t>3 semaines</a:t>
            </a:r>
          </a:p>
          <a:p>
            <a:pPr lvl="1"/>
            <a:r>
              <a:rPr lang="fr-FR" dirty="0"/>
              <a:t>Prévention secondaire : cotrimoxazole 400/80 mg/j</a:t>
            </a:r>
          </a:p>
          <a:p>
            <a:r>
              <a:rPr lang="fr-FR" dirty="0"/>
              <a:t>Corticothérapie</a:t>
            </a:r>
          </a:p>
          <a:p>
            <a:pPr lvl="1"/>
            <a:r>
              <a:rPr lang="fr-FR" dirty="0"/>
              <a:t>Car PO</a:t>
            </a:r>
            <a:r>
              <a:rPr lang="fr-FR" baseline="-25000" dirty="0"/>
              <a:t>2</a:t>
            </a:r>
            <a:r>
              <a:rPr lang="fr-FR" dirty="0"/>
              <a:t>&lt;75 </a:t>
            </a:r>
            <a:r>
              <a:rPr lang="fr-FR" dirty="0" err="1"/>
              <a:t>mmHg</a:t>
            </a:r>
            <a:endParaRPr lang="fr-FR" dirty="0"/>
          </a:p>
          <a:p>
            <a:r>
              <a:rPr lang="fr-FR" dirty="0"/>
              <a:t>Et fluconazole pour la candidose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D45F01-FEBC-3E4E-9853-29F0824EC6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1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991">
        <p:fade/>
      </p:transition>
    </mc:Choice>
    <mc:Fallback xmlns="">
      <p:transition spd="med" advTm="82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48.8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4_Modèle par défaut">
  <a:themeElements>
    <a:clrScheme name="4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36158</TotalTime>
  <Words>2195</Words>
  <Application>Microsoft Macintosh PowerPoint</Application>
  <PresentationFormat>Diapositives 35 mm</PresentationFormat>
  <Paragraphs>318</Paragraphs>
  <Slides>48</Slides>
  <Notes>4</Notes>
  <HiddenSlides>0</HiddenSlides>
  <MMClips>28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5" baseType="lpstr">
      <vt:lpstr>Arial</vt:lpstr>
      <vt:lpstr>Calibri</vt:lpstr>
      <vt:lpstr>Tahoma</vt:lpstr>
      <vt:lpstr>Times New Roman</vt:lpstr>
      <vt:lpstr>Wingdings</vt:lpstr>
      <vt:lpstr>Zapf Dingbats</vt:lpstr>
      <vt:lpstr>4_Modèle par défaut</vt:lpstr>
      <vt:lpstr>Présentation PowerPoint</vt:lpstr>
      <vt:lpstr>Les complications opportunistes de l’infection par le VIH</vt:lpstr>
      <vt:lpstr>Michel</vt:lpstr>
      <vt:lpstr>Présentation PowerPoint</vt:lpstr>
      <vt:lpstr>Quelles sont vos hypothèses diagnostiques ?</vt:lpstr>
      <vt:lpstr>Quel est le diagnostic alternatif</vt:lpstr>
      <vt:lpstr>Pour chacune de ces hypothèses, comment les confirmer ?</vt:lpstr>
      <vt:lpstr>Michel</vt:lpstr>
      <vt:lpstr>Quel(s) traitement(s) entreprenez-vous ?</vt:lpstr>
      <vt:lpstr>Pneumocystose</vt:lpstr>
      <vt:lpstr>Tuberculose</vt:lpstr>
      <vt:lpstr>Présentation PowerPoint</vt:lpstr>
      <vt:lpstr>Présentation PowerPoint</vt:lpstr>
      <vt:lpstr>Présentation PowerPoint</vt:lpstr>
      <vt:lpstr>Présentation PowerPoint</vt:lpstr>
      <vt:lpstr>Candidose</vt:lpstr>
      <vt:lpstr>Présentation PowerPoint</vt:lpstr>
      <vt:lpstr>Michel</vt:lpstr>
      <vt:lpstr>Quelle est votre principale hypothèse diagnostique ?</vt:lpstr>
      <vt:lpstr>Comment allez-vous confirmer votre hypothèse ?</vt:lpstr>
      <vt:lpstr>Présentation PowerPoint</vt:lpstr>
      <vt:lpstr>L’IRM confirme la toxoplasmose (multiples lésions abcédées), quelle proposition de traitement ?</vt:lpstr>
      <vt:lpstr>Présentation PowerPoint</vt:lpstr>
      <vt:lpstr>Michel</vt:lpstr>
      <vt:lpstr>Quand débuter le traitement du VIH ?</vt:lpstr>
      <vt:lpstr>Quelle complication (non directement liée aux molécules) craindre dans les semaines suivant l’introduction du traitement antiviral ?  </vt:lpstr>
      <vt:lpstr>En conclusion</vt:lpstr>
      <vt:lpstr>Aujourd'hui</vt:lpstr>
      <vt:lpstr>En pratique</vt:lpstr>
      <vt:lpstr>Les autres infections opportunistes et cancers que l’on pourrait rencontrer</vt:lpstr>
      <vt:lpstr>Présentation PowerPoint</vt:lpstr>
      <vt:lpstr>Présentation PowerPoint</vt:lpstr>
      <vt:lpstr>Sarcome de Kaposi</vt:lpstr>
      <vt:lpstr>Présentation PowerPoint</vt:lpstr>
      <vt:lpstr>Présentation PowerPoint</vt:lpstr>
      <vt:lpstr>Infection à Cytomégalovirus (CMV)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Cryptosporidiose, Microsporidiose, Isosporose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COREVIH Bretagne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Suppport du cours VIH 2012 faculté de médecine de RENNES</dc:title>
  <dc:subject/>
  <dc:creator>Dr C. Arvieux</dc:creator>
  <cp:keywords/>
  <dc:description/>
  <cp:lastModifiedBy>Cedric Arvieux</cp:lastModifiedBy>
  <cp:revision>925</cp:revision>
  <cp:lastPrinted>2004-03-16T11:01:55Z</cp:lastPrinted>
  <dcterms:created xsi:type="dcterms:W3CDTF">2002-11-08T08:18:04Z</dcterms:created>
  <dcterms:modified xsi:type="dcterms:W3CDTF">2021-05-05T18:26:27Z</dcterms:modified>
  <cp:category/>
</cp:coreProperties>
</file>