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7"/>
  </p:notesMasterIdLst>
  <p:sldIdLst>
    <p:sldId id="256" r:id="rId2"/>
    <p:sldId id="275" r:id="rId3"/>
    <p:sldId id="257" r:id="rId4"/>
    <p:sldId id="258" r:id="rId5"/>
    <p:sldId id="276" r:id="rId6"/>
    <p:sldId id="259" r:id="rId7"/>
    <p:sldId id="260" r:id="rId8"/>
    <p:sldId id="277" r:id="rId9"/>
    <p:sldId id="261" r:id="rId10"/>
    <p:sldId id="280" r:id="rId11"/>
    <p:sldId id="278" r:id="rId12"/>
    <p:sldId id="262" r:id="rId13"/>
    <p:sldId id="263" r:id="rId14"/>
    <p:sldId id="264" r:id="rId15"/>
    <p:sldId id="279" r:id="rId16"/>
    <p:sldId id="271" r:id="rId17"/>
    <p:sldId id="265" r:id="rId18"/>
    <p:sldId id="266" r:id="rId19"/>
    <p:sldId id="267" r:id="rId20"/>
    <p:sldId id="268" r:id="rId21"/>
    <p:sldId id="269" r:id="rId22"/>
    <p:sldId id="270" r:id="rId23"/>
    <p:sldId id="272" r:id="rId24"/>
    <p:sldId id="273" r:id="rId25"/>
    <p:sldId id="274" r:id="rId26"/>
  </p:sldIdLst>
  <p:sldSz cx="9144000" cy="5715000" type="screen16x10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0" d="100"/>
          <a:sy n="110" d="100"/>
        </p:scale>
        <p:origin x="-616" y="-38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1B471-613B-A641-812E-67DE287B93D7}" type="datetimeFigureOut">
              <a:rPr lang="fr-FR" smtClean="0"/>
              <a:t>05/06/2014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50F3A-0DBE-A04E-B6CF-030E05A1CB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1270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C’est ce n° qui va être utilisé avec</a:t>
            </a:r>
            <a:r>
              <a:rPr lang="fr-FR" baseline="0" dirty="0" smtClean="0"/>
              <a:t> les hôpitaux, pour passer des contrats directs avec la formation professionnelle de l’hôpital qui souhaite former son personnel.</a:t>
            </a:r>
          </a:p>
          <a:p>
            <a:r>
              <a:rPr lang="fr-FR" baseline="0" dirty="0" smtClean="0"/>
              <a:t>Ce n° est INDISPENSABLE pour passer une convention et proposer une formation à des hospitaliers.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50F3A-0DBE-A04E-B6CF-030E05A1CB0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160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588000"/>
            <a:ext cx="9144000" cy="127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254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 userDrawn="1"/>
        </p:nvSpPr>
        <p:spPr bwMode="white">
          <a:xfrm>
            <a:off x="0" y="0"/>
            <a:ext cx="9144000" cy="2095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5326381"/>
            <a:ext cx="8833104" cy="25796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349500"/>
            <a:ext cx="6400800" cy="14605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304800" y="5342373"/>
            <a:ext cx="3581400" cy="3048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Calibri"/>
                <a:cs typeface="Calibri"/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0167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27000"/>
            <a:ext cx="8833104" cy="545592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1762760"/>
            <a:ext cx="609600" cy="5080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1841500"/>
            <a:ext cx="420624" cy="35052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1832875"/>
            <a:ext cx="457200" cy="367771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32206F-02D5-6E4A-AA55-7B1809E22F10}" type="slidenum">
              <a:rPr lang="fr-FR" smtClean="0"/>
              <a:t>‹#›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875254" y="317500"/>
            <a:ext cx="6582945" cy="1460500"/>
          </a:xfrm>
        </p:spPr>
        <p:txBody>
          <a:bodyPr anchor="ctr" anchorCtr="0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 dirty="0"/>
          </a:p>
        </p:txBody>
      </p:sp>
      <p:sp>
        <p:nvSpPr>
          <p:cNvPr id="2" name="ZoneTexte 1"/>
          <p:cNvSpPr txBox="1"/>
          <p:nvPr/>
        </p:nvSpPr>
        <p:spPr>
          <a:xfrm>
            <a:off x="8547361" y="5342373"/>
            <a:ext cx="4320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BA8E095-9A28-DC4D-BAF9-607F4CF4D75E}" type="slidenum">
              <a:rPr lang="fr-FR" sz="1000" smtClean="0">
                <a:solidFill>
                  <a:schemeClr val="bg1"/>
                </a:solidFill>
              </a:rPr>
              <a:t>‹#›</a:t>
            </a:fld>
            <a:endParaRPr lang="fr-FR" sz="1000" dirty="0">
              <a:solidFill>
                <a:schemeClr val="bg1"/>
              </a:solidFill>
            </a:endParaRPr>
          </a:p>
        </p:txBody>
      </p:sp>
      <p:pic>
        <p:nvPicPr>
          <p:cNvPr id="3" name="Image 2" descr="LogoCoreVIH Bretagn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173"/>
            <a:ext cx="1383504" cy="8801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791200" y="5337487"/>
            <a:ext cx="3044952" cy="304800"/>
          </a:xfrm>
          <a:prstGeom prst="rect">
            <a:avLst/>
          </a:prstGeom>
        </p:spPr>
        <p:txBody>
          <a:bodyPr/>
          <a:lstStyle/>
          <a:p>
            <a:fld id="{3105EC0F-9D9C-484B-A2B7-799B803CB4C8}" type="datetimeFigureOut">
              <a:rPr lang="fr-FR" smtClean="0"/>
              <a:t>05/06/2014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4800" y="5342373"/>
            <a:ext cx="3581400" cy="3048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2206F-02D5-6E4A-AA55-7B1809E22F10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5588000"/>
            <a:ext cx="9144000" cy="127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2954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5326381"/>
            <a:ext cx="8833104" cy="25796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29540"/>
            <a:ext cx="8833104" cy="545592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542282" y="2731770"/>
            <a:ext cx="520446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438136"/>
            <a:ext cx="609600" cy="5080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2516876"/>
            <a:ext cx="420624" cy="35052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2508251"/>
            <a:ext cx="457200" cy="367771"/>
          </a:xfrm>
        </p:spPr>
        <p:txBody>
          <a:bodyPr/>
          <a:lstStyle/>
          <a:p>
            <a:fld id="{6C32206F-02D5-6E4A-AA55-7B1809E22F10}" type="slidenum">
              <a:rPr lang="fr-FR" smtClean="0"/>
              <a:t>‹#›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254000"/>
            <a:ext cx="6553200" cy="4851138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791200" y="5337487"/>
            <a:ext cx="3044952" cy="304800"/>
          </a:xfrm>
          <a:prstGeom prst="rect">
            <a:avLst/>
          </a:prstGeom>
        </p:spPr>
        <p:txBody>
          <a:bodyPr/>
          <a:lstStyle/>
          <a:p>
            <a:fld id="{3105EC0F-9D9C-484B-A2B7-799B803CB4C8}" type="datetimeFigureOut">
              <a:rPr lang="fr-FR" smtClean="0"/>
              <a:t>05/06/2014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4800" y="5342373"/>
            <a:ext cx="3581400" cy="3048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254001"/>
            <a:ext cx="1447800" cy="4876271"/>
          </a:xfrm>
        </p:spPr>
        <p:txBody>
          <a:bodyPr vert="eaVert"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1634" y="406136"/>
            <a:ext cx="7666566" cy="736864"/>
          </a:xfrm>
        </p:spPr>
        <p:txBody>
          <a:bodyPr lIns="79242" tIns="39621" rIns="79242" bIns="39621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4047067" cy="3619500"/>
          </a:xfrm>
        </p:spPr>
        <p:txBody>
          <a:bodyPr lIns="79242" tIns="39621" rIns="79242" bIns="39621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9733" y="1524000"/>
            <a:ext cx="4047067" cy="3619500"/>
          </a:xfrm>
        </p:spPr>
        <p:txBody>
          <a:bodyPr lIns="79242" tIns="39621" rIns="79242" bIns="39621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1422400" y="5495396"/>
            <a:ext cx="6324600" cy="254000"/>
          </a:xfrm>
        </p:spPr>
        <p:txBody>
          <a:bodyPr lIns="79242" tIns="39621" rIns="79242" bIns="39621"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2830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1634" y="406136"/>
            <a:ext cx="7666566" cy="736864"/>
          </a:xfrm>
        </p:spPr>
        <p:txBody>
          <a:bodyPr lIns="79242" tIns="39621" rIns="79242" bIns="39621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1524000"/>
            <a:ext cx="8229600" cy="3619500"/>
          </a:xfrm>
        </p:spPr>
        <p:txBody>
          <a:bodyPr lIns="79242" tIns="39621" rIns="79242" bIns="39621"/>
          <a:lstStyle/>
          <a:p>
            <a:r>
              <a:rPr lang="fr-FR" smtClean="0"/>
              <a:t>Cliquez sur l'icône pour ajouter un graphique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1422400" y="5495396"/>
            <a:ext cx="6324600" cy="254000"/>
          </a:xfrm>
        </p:spPr>
        <p:txBody>
          <a:bodyPr lIns="79242" tIns="39621" rIns="79242" bIns="39621"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2472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855310"/>
            <a:ext cx="457200" cy="367771"/>
          </a:xfrm>
        </p:spPr>
        <p:txBody>
          <a:bodyPr/>
          <a:lstStyle/>
          <a:p>
            <a:fld id="{6C32206F-02D5-6E4A-AA55-7B1809E22F10}" type="slidenum">
              <a:rPr lang="fr-FR" smtClean="0"/>
              <a:t>‹#›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272540"/>
            <a:ext cx="8503920" cy="3810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u pied de page 16"/>
          <p:cNvSpPr>
            <a:spLocks noGrp="1"/>
          </p:cNvSpPr>
          <p:nvPr>
            <p:ph type="ftr" sz="quarter" idx="3"/>
          </p:nvPr>
        </p:nvSpPr>
        <p:spPr>
          <a:xfrm>
            <a:off x="304800" y="5342373"/>
            <a:ext cx="3581400" cy="304800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588000"/>
            <a:ext cx="9144000" cy="127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27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5875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1905000"/>
            <a:ext cx="8833104" cy="25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18627"/>
            <a:ext cx="8833104" cy="178308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286000"/>
            <a:ext cx="6480174" cy="1394354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5326381"/>
            <a:ext cx="8833104" cy="25796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27000"/>
            <a:ext cx="8833104" cy="545592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0320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1762760"/>
            <a:ext cx="609600" cy="5080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1841500"/>
            <a:ext cx="420624" cy="35052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1832875"/>
            <a:ext cx="457200" cy="367771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32206F-02D5-6E4A-AA55-7B1809E22F10}" type="slidenum">
              <a:rPr lang="fr-FR" smtClean="0"/>
              <a:t>‹#›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81492" y="444500"/>
            <a:ext cx="6713220" cy="1270000"/>
          </a:xfrm>
        </p:spPr>
        <p:txBody>
          <a:bodyPr anchor="ctr" anchorCtr="0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pic>
        <p:nvPicPr>
          <p:cNvPr id="20" name="Image 19" descr="LogoCoreVIH Bretagn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173"/>
            <a:ext cx="1383504" cy="8801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190500"/>
            <a:ext cx="8534400" cy="632460"/>
          </a:xfrm>
        </p:spPr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2206F-02D5-6E4A-AA55-7B1809E22F10}" type="slidenum">
              <a:rPr lang="fr-FR" smtClean="0"/>
              <a:t>‹#›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1" y="1313044"/>
            <a:ext cx="8921" cy="401629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143000"/>
            <a:ext cx="4038600" cy="3901440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143000"/>
            <a:ext cx="4038600" cy="3901440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1833563"/>
            <a:ext cx="0" cy="3489960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206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5588000"/>
            <a:ext cx="9144000" cy="127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143000"/>
            <a:ext cx="8833104" cy="7620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5326380"/>
            <a:ext cx="8833104" cy="25908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270000"/>
            <a:ext cx="4040188" cy="610812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  <a:latin typeface="Calibri"/>
                <a:cs typeface="Calibri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1" y="1270000"/>
            <a:ext cx="4041775" cy="60960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>
                <a:latin typeface="Calibri"/>
                <a:cs typeface="Calibri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5791200" y="5337487"/>
            <a:ext cx="3044952" cy="304800"/>
          </a:xfrm>
          <a:prstGeom prst="rect">
            <a:avLst/>
          </a:prstGeom>
        </p:spPr>
        <p:txBody>
          <a:bodyPr/>
          <a:lstStyle/>
          <a:p>
            <a:fld id="{3105EC0F-9D9C-484B-A2B7-799B803CB4C8}" type="datetimeFigureOut">
              <a:rPr lang="fr-FR" smtClean="0"/>
              <a:t>05/06/2014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5341620"/>
            <a:ext cx="3581400" cy="3048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0668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29540"/>
            <a:ext cx="8833104" cy="545592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059486"/>
            <a:ext cx="4041648" cy="3182003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059486"/>
            <a:ext cx="4038600" cy="31851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796697"/>
            <a:ext cx="609600" cy="5080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875437"/>
            <a:ext cx="420624" cy="35052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868680"/>
            <a:ext cx="457200" cy="367771"/>
          </a:xfrm>
        </p:spPr>
        <p:txBody>
          <a:bodyPr/>
          <a:lstStyle>
            <a:lvl1pPr algn="ctr">
              <a:defRPr/>
            </a:lvl1pPr>
          </a:lstStyle>
          <a:p>
            <a:fld id="{6C32206F-02D5-6E4A-AA55-7B1809E22F10}" type="slidenum">
              <a:rPr lang="fr-FR" smtClean="0"/>
              <a:t>‹#›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863350"/>
            <a:ext cx="457200" cy="367771"/>
          </a:xfrm>
        </p:spPr>
        <p:txBody>
          <a:bodyPr/>
          <a:lstStyle/>
          <a:p>
            <a:fld id="{6C32206F-02D5-6E4A-AA55-7B1809E22F10}" type="slidenum">
              <a:rPr lang="fr-FR" smtClean="0"/>
              <a:t>‹#›</a:t>
            </a:fld>
            <a:endParaRPr lang="fr-FR"/>
          </a:p>
        </p:txBody>
      </p:sp>
      <p:sp>
        <p:nvSpPr>
          <p:cNvPr id="6" name="Espace réservé du pied de page 16"/>
          <p:cNvSpPr>
            <a:spLocks noGrp="1"/>
          </p:cNvSpPr>
          <p:nvPr>
            <p:ph type="ftr" sz="quarter" idx="3"/>
          </p:nvPr>
        </p:nvSpPr>
        <p:spPr>
          <a:xfrm>
            <a:off x="304800" y="5342373"/>
            <a:ext cx="3581400" cy="304800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5588000"/>
            <a:ext cx="9144000" cy="127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2954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5326381"/>
            <a:ext cx="8833104" cy="25796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32080"/>
            <a:ext cx="8833104" cy="545592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5791200" y="5337487"/>
            <a:ext cx="3044952" cy="304800"/>
          </a:xfrm>
          <a:prstGeom prst="rect">
            <a:avLst/>
          </a:prstGeom>
        </p:spPr>
        <p:txBody>
          <a:bodyPr/>
          <a:lstStyle/>
          <a:p>
            <a:fld id="{3105EC0F-9D9C-484B-A2B7-799B803CB4C8}" type="datetimeFigureOut">
              <a:rPr lang="fr-FR" smtClean="0"/>
              <a:t>05/06/2014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04800" y="5342373"/>
            <a:ext cx="3581400" cy="3048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5270500"/>
            <a:ext cx="609600" cy="36777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32206F-02D5-6E4A-AA55-7B1809E22F1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27000"/>
            <a:ext cx="8833104" cy="2540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588000"/>
            <a:ext cx="9144000" cy="127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9906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508000"/>
            <a:ext cx="2743200" cy="48895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2362200" cy="8255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651000"/>
            <a:ext cx="2362200" cy="3454136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27000"/>
            <a:ext cx="8833104" cy="545592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4445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571500"/>
            <a:ext cx="5638800" cy="45085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190500"/>
            <a:ext cx="609600" cy="5080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269240"/>
            <a:ext cx="420624" cy="35052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260615"/>
            <a:ext cx="457200" cy="367771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32206F-02D5-6E4A-AA55-7B1809E22F10}" type="slidenum">
              <a:rPr lang="fr-FR" smtClean="0"/>
              <a:t>‹#›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5323655"/>
            <a:ext cx="8833104" cy="25796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Espace réservé du pied de page 16"/>
          <p:cNvSpPr>
            <a:spLocks noGrp="1"/>
          </p:cNvSpPr>
          <p:nvPr>
            <p:ph type="ftr" sz="quarter" idx="3"/>
          </p:nvPr>
        </p:nvSpPr>
        <p:spPr>
          <a:xfrm>
            <a:off x="304800" y="5342373"/>
            <a:ext cx="3581400" cy="304800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4445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5588000"/>
            <a:ext cx="9144000" cy="127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27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27000"/>
            <a:ext cx="8833104" cy="25146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508000"/>
            <a:ext cx="2743200" cy="48895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29540"/>
            <a:ext cx="8833104" cy="545592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190500"/>
            <a:ext cx="609600" cy="5080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269240"/>
            <a:ext cx="420624" cy="35052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260615"/>
            <a:ext cx="457200" cy="367771"/>
          </a:xfrm>
        </p:spPr>
        <p:txBody>
          <a:bodyPr/>
          <a:lstStyle/>
          <a:p>
            <a:fld id="{6C32206F-02D5-6E4A-AA55-7B1809E22F10}" type="slidenum">
              <a:rPr lang="fr-FR" smtClean="0"/>
              <a:t>‹#›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4191000"/>
            <a:ext cx="5867400" cy="10160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3000375" y="508000"/>
            <a:ext cx="5867400" cy="35560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Faire glisser l'image vers l'espace réservé ou cliquer sur l'icône pour l'ajouter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825500"/>
            <a:ext cx="2438400" cy="43815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5323655"/>
            <a:ext cx="8833104" cy="25796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5337487"/>
            <a:ext cx="3044952" cy="304800"/>
          </a:xfrm>
          <a:prstGeom prst="rect">
            <a:avLst/>
          </a:prstGeom>
        </p:spPr>
        <p:txBody>
          <a:bodyPr/>
          <a:lstStyle/>
          <a:p>
            <a:fld id="{3105EC0F-9D9C-484B-A2B7-799B803CB4C8}" type="datetimeFigureOut">
              <a:rPr lang="fr-FR" smtClean="0"/>
              <a:t>05/06/2014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5342373"/>
            <a:ext cx="3584448" cy="3048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5588000"/>
            <a:ext cx="9144000" cy="127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6114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5323655"/>
            <a:ext cx="8833104" cy="25796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29540"/>
            <a:ext cx="8833104" cy="545592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06395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796697"/>
            <a:ext cx="609600" cy="5080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875437"/>
            <a:ext cx="420624" cy="35052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866812"/>
            <a:ext cx="457200" cy="367771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32206F-02D5-6E4A-AA55-7B1809E22F10}" type="slidenum">
              <a:rPr lang="fr-FR" smtClean="0"/>
              <a:t>‹#›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190500"/>
            <a:ext cx="8534400" cy="6324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dirty="0" smtClean="0"/>
              <a:t>Cliquez et modifiez le titre</a:t>
            </a:r>
            <a:endParaRPr kumimoji="0" lang="en-US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270000"/>
            <a:ext cx="8534400" cy="38328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20" name="Espace réservé du pied de page 16"/>
          <p:cNvSpPr>
            <a:spLocks noGrp="1"/>
          </p:cNvSpPr>
          <p:nvPr>
            <p:ph type="ftr" sz="quarter" idx="3"/>
          </p:nvPr>
        </p:nvSpPr>
        <p:spPr>
          <a:xfrm>
            <a:off x="304800" y="5342373"/>
            <a:ext cx="3581400" cy="304800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8547361" y="5342373"/>
            <a:ext cx="4320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BA8E095-9A28-DC4D-BAF9-607F4CF4D75E}" type="slidenum">
              <a:rPr lang="fr-FR" sz="1000" smtClean="0">
                <a:solidFill>
                  <a:srgbClr val="FFFFFF"/>
                </a:solidFill>
              </a:rPr>
              <a:t>‹#›</a:t>
            </a:fld>
            <a:endParaRPr lang="fr-FR" sz="1000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Calibri"/>
          <a:ea typeface="+mj-ea"/>
          <a:cs typeface="Calibri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rgbClr val="0D0D0D"/>
          </a:solidFill>
          <a:latin typeface="Calibri"/>
          <a:ea typeface="+mn-ea"/>
          <a:cs typeface="Calibri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rgbClr val="0D0D0D"/>
          </a:solidFill>
          <a:latin typeface="Calibri"/>
          <a:ea typeface="+mn-ea"/>
          <a:cs typeface="Calibri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rgbClr val="0D0D0D"/>
          </a:solidFill>
          <a:latin typeface="Calibri"/>
          <a:ea typeface="+mn-ea"/>
          <a:cs typeface="Calibri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rgbClr val="0D0D0D"/>
          </a:solidFill>
          <a:latin typeface="Calibri"/>
          <a:ea typeface="+mn-ea"/>
          <a:cs typeface="Calibri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rgbClr val="0D0D0D"/>
          </a:solidFill>
          <a:latin typeface="Calibri"/>
          <a:ea typeface="+mn-ea"/>
          <a:cs typeface="Calibri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20267" y="2349499"/>
            <a:ext cx="8063456" cy="2395771"/>
          </a:xfrm>
        </p:spPr>
        <p:txBody>
          <a:bodyPr>
            <a:normAutofit/>
          </a:bodyPr>
          <a:lstStyle/>
          <a:p>
            <a:pPr marL="285750" indent="-285750" algn="l">
              <a:buFont typeface="Arial"/>
              <a:buChar char="•"/>
            </a:pPr>
            <a:r>
              <a:rPr lang="fr-FR" dirty="0" smtClean="0"/>
              <a:t>Evaluation </a:t>
            </a:r>
            <a:r>
              <a:rPr lang="fr-FR" dirty="0"/>
              <a:t>des pratiques professionnelles (EPP)</a:t>
            </a:r>
          </a:p>
          <a:p>
            <a:pPr marL="285750" indent="-285750" algn="l">
              <a:buFont typeface="Arial"/>
              <a:buChar char="•"/>
            </a:pPr>
            <a:r>
              <a:rPr lang="fr-FR" dirty="0" smtClean="0"/>
              <a:t>Formation </a:t>
            </a:r>
            <a:r>
              <a:rPr lang="fr-FR" dirty="0"/>
              <a:t>médicale continue (FMC)</a:t>
            </a:r>
          </a:p>
          <a:p>
            <a:pPr marL="285750" indent="-285750" algn="l">
              <a:buFont typeface="Arial"/>
              <a:buChar char="•"/>
            </a:pPr>
            <a:r>
              <a:rPr lang="fr-FR" dirty="0" smtClean="0"/>
              <a:t>Développement </a:t>
            </a:r>
            <a:r>
              <a:rPr lang="fr-FR" dirty="0"/>
              <a:t>professionnel  continu (DPC)</a:t>
            </a:r>
          </a:p>
          <a:p>
            <a:pPr marL="285750" indent="-285750" algn="l">
              <a:buFont typeface="Arial"/>
              <a:buChar char="•"/>
            </a:pPr>
            <a:r>
              <a:rPr lang="fr-FR" dirty="0" smtClean="0"/>
              <a:t>Construction </a:t>
            </a:r>
            <a:r>
              <a:rPr lang="fr-FR" dirty="0"/>
              <a:t>&amp;</a:t>
            </a:r>
            <a:r>
              <a:rPr lang="fr-FR" dirty="0" smtClean="0"/>
              <a:t> </a:t>
            </a:r>
            <a:r>
              <a:rPr lang="fr-FR" dirty="0"/>
              <a:t>évaluation d’un projet de formation pour améliorer la qualité de la prise 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Formation et COREVIH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4731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dirty="0" smtClean="0"/>
              <a:t>L’évaluation </a:t>
            </a:r>
            <a:r>
              <a:rPr lang="fr-FR" sz="3600" dirty="0"/>
              <a:t>des pratiques professionnelles (</a:t>
            </a:r>
            <a:r>
              <a:rPr lang="fr-FR" sz="3600" b="1" dirty="0"/>
              <a:t>EPP</a:t>
            </a:r>
            <a:r>
              <a:rPr lang="fr-FR" sz="3600" dirty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Gérée </a:t>
            </a:r>
            <a:r>
              <a:rPr lang="fr-FR" dirty="0"/>
              <a:t>par la HAS qui agréé des programmes</a:t>
            </a:r>
          </a:p>
          <a:p>
            <a:pPr lvl="1"/>
            <a:r>
              <a:rPr lang="fr-FR" dirty="0"/>
              <a:t>Méthodes : </a:t>
            </a:r>
            <a:r>
              <a:rPr lang="fr-FR" dirty="0" smtClean="0"/>
              <a:t>recommandations </a:t>
            </a:r>
            <a:r>
              <a:rPr lang="fr-FR" dirty="0"/>
              <a:t>« pointues »</a:t>
            </a:r>
          </a:p>
          <a:p>
            <a:pPr lvl="1"/>
            <a:r>
              <a:rPr lang="fr-FR" dirty="0"/>
              <a:t>Cahier des </a:t>
            </a:r>
            <a:r>
              <a:rPr lang="fr-FR" dirty="0" smtClean="0"/>
              <a:t>charges spécifique à chaque type d’action</a:t>
            </a:r>
            <a:endParaRPr lang="fr-FR" dirty="0"/>
          </a:p>
          <a:p>
            <a:pPr lvl="1"/>
            <a:r>
              <a:rPr lang="fr-FR" dirty="0"/>
              <a:t>Démarche continue et évaluative</a:t>
            </a:r>
          </a:p>
          <a:p>
            <a:r>
              <a:rPr lang="fr-FR" dirty="0" smtClean="0"/>
              <a:t>Exemples</a:t>
            </a:r>
          </a:p>
          <a:p>
            <a:pPr lvl="1"/>
            <a:r>
              <a:rPr lang="fr-FR" dirty="0" smtClean="0"/>
              <a:t>Réunions de Concertations Pluridisciplinaires (RCP)</a:t>
            </a:r>
          </a:p>
          <a:p>
            <a:pPr lvl="1"/>
            <a:r>
              <a:rPr lang="fr-FR" dirty="0" smtClean="0"/>
              <a:t>Revues </a:t>
            </a:r>
            <a:r>
              <a:rPr lang="fr-FR" dirty="0"/>
              <a:t>Morbi-</a:t>
            </a:r>
            <a:r>
              <a:rPr lang="fr-FR" dirty="0" smtClean="0"/>
              <a:t>mortalité (RMM)</a:t>
            </a:r>
          </a:p>
          <a:p>
            <a:pPr lvl="1"/>
            <a:r>
              <a:rPr lang="fr-FR" dirty="0"/>
              <a:t>A</a:t>
            </a:r>
            <a:r>
              <a:rPr lang="fr-FR" dirty="0" smtClean="0"/>
              <a:t>nalyses </a:t>
            </a:r>
            <a:r>
              <a:rPr lang="fr-FR" dirty="0"/>
              <a:t>de </a:t>
            </a:r>
            <a:r>
              <a:rPr lang="fr-FR" dirty="0" smtClean="0"/>
              <a:t>données</a:t>
            </a:r>
          </a:p>
          <a:p>
            <a:pPr lvl="2"/>
            <a:r>
              <a:rPr lang="fr-FR" dirty="0" smtClean="0"/>
              <a:t>J’extraie de ma base tous les patients sous stavudine ou indinavir…</a:t>
            </a:r>
          </a:p>
          <a:p>
            <a:pPr lvl="2"/>
            <a:r>
              <a:rPr lang="fr-FR" dirty="0" smtClean="0"/>
              <a:t>…et on discute ensemble de chaque dossier !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9743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développement professionnel continu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dernier né…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9845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développement professionnel continu (</a:t>
            </a:r>
            <a:r>
              <a:rPr lang="fr-FR" b="1" dirty="0" smtClean="0"/>
              <a:t>DPC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Pourquoi ?</a:t>
            </a:r>
          </a:p>
          <a:p>
            <a:pPr lvl="1"/>
            <a:r>
              <a:rPr lang="fr-FR" dirty="0" smtClean="0"/>
              <a:t>Améliorer la valeur pédagogique des programmes</a:t>
            </a:r>
          </a:p>
          <a:p>
            <a:pPr lvl="2"/>
            <a:r>
              <a:rPr lang="fr-FR" dirty="0" smtClean="0"/>
              <a:t>Association </a:t>
            </a:r>
            <a:r>
              <a:rPr lang="fr-FR" b="1" dirty="0" smtClean="0"/>
              <a:t>EPP</a:t>
            </a:r>
            <a:r>
              <a:rPr lang="fr-FR" dirty="0" smtClean="0"/>
              <a:t>/</a:t>
            </a:r>
            <a:r>
              <a:rPr lang="fr-FR" b="1" dirty="0" smtClean="0"/>
              <a:t>FMC</a:t>
            </a:r>
          </a:p>
          <a:p>
            <a:pPr lvl="1"/>
            <a:r>
              <a:rPr lang="fr-FR" dirty="0" smtClean="0"/>
              <a:t>Homogénéiser la formation des soignants</a:t>
            </a:r>
          </a:p>
          <a:p>
            <a:pPr lvl="2"/>
            <a:r>
              <a:rPr lang="fr-FR" dirty="0" smtClean="0"/>
              <a:t>Pas que médical</a:t>
            </a:r>
          </a:p>
          <a:p>
            <a:pPr lvl="1"/>
            <a:r>
              <a:rPr lang="fr-FR" dirty="0" smtClean="0"/>
              <a:t>Essayer de sortir l’industrie du processus de formation</a:t>
            </a:r>
          </a:p>
          <a:p>
            <a:pPr lvl="2"/>
            <a:r>
              <a:rPr lang="fr-FR" dirty="0" smtClean="0"/>
              <a:t>Tout en la faisant payer…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2350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DPC : ça se complique…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2136358"/>
            <a:ext cx="8503920" cy="29461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Le </a:t>
            </a:r>
            <a:r>
              <a:rPr lang="fr-FR" sz="1800" dirty="0" err="1"/>
              <a:t>Développement</a:t>
            </a:r>
            <a:r>
              <a:rPr lang="fr-FR" sz="1800" dirty="0"/>
              <a:t> Professionnel Continu (DPC) </a:t>
            </a:r>
            <a:r>
              <a:rPr lang="fr-FR" sz="1800" b="1" i="1" dirty="0"/>
              <a:t>« a pour objectifs l’</a:t>
            </a:r>
            <a:r>
              <a:rPr lang="fr-FR" sz="1800" b="1" i="1" dirty="0" err="1"/>
              <a:t>évaluation</a:t>
            </a:r>
            <a:r>
              <a:rPr lang="fr-FR" sz="1800" b="1" i="1" dirty="0"/>
              <a:t> des pratiques professionnelles, le perfectionnement des connaissances, l’</a:t>
            </a:r>
            <a:r>
              <a:rPr lang="fr-FR" sz="1800" b="1" i="1" dirty="0" err="1"/>
              <a:t>amélioration</a:t>
            </a:r>
            <a:r>
              <a:rPr lang="fr-FR" sz="1800" b="1" i="1" dirty="0"/>
              <a:t> de la </a:t>
            </a:r>
            <a:r>
              <a:rPr lang="fr-FR" sz="1800" b="1" i="1" dirty="0" err="1"/>
              <a:t>qualite</a:t>
            </a:r>
            <a:r>
              <a:rPr lang="fr-FR" sz="1800" b="1" i="1" dirty="0"/>
              <a:t>́ et de la </a:t>
            </a:r>
            <a:r>
              <a:rPr lang="fr-FR" sz="1800" b="1" i="1" dirty="0" err="1"/>
              <a:t>sécurite</a:t>
            </a:r>
            <a:r>
              <a:rPr lang="fr-FR" sz="1800" b="1" i="1" dirty="0"/>
              <a:t>́ des soins ainsi que la prise en compte des </a:t>
            </a:r>
            <a:r>
              <a:rPr lang="fr-FR" sz="1800" b="1" i="1" dirty="0" err="1"/>
              <a:t>priorités</a:t>
            </a:r>
            <a:r>
              <a:rPr lang="fr-FR" sz="1800" b="1" i="1" dirty="0"/>
              <a:t> de santé publique et de la </a:t>
            </a:r>
            <a:r>
              <a:rPr lang="fr-FR" sz="1800" b="1" i="1" dirty="0" err="1"/>
              <a:t>maîtrise</a:t>
            </a:r>
            <a:r>
              <a:rPr lang="fr-FR" sz="1800" b="1" i="1" dirty="0"/>
              <a:t> </a:t>
            </a:r>
            <a:r>
              <a:rPr lang="fr-FR" sz="1800" b="1" i="1" dirty="0" err="1"/>
              <a:t>médicalisée</a:t>
            </a:r>
            <a:r>
              <a:rPr lang="fr-FR" sz="1800" b="1" i="1" dirty="0"/>
              <a:t> des </a:t>
            </a:r>
            <a:r>
              <a:rPr lang="fr-FR" sz="1800" b="1" i="1" dirty="0" err="1"/>
              <a:t>dépenses</a:t>
            </a:r>
            <a:r>
              <a:rPr lang="fr-FR" sz="1800" b="1" i="1" dirty="0"/>
              <a:t> de santé. Il constitue une obligation pour les </a:t>
            </a:r>
            <a:r>
              <a:rPr lang="fr-FR" sz="1800" b="1" i="1" dirty="0" err="1"/>
              <a:t>médecins</a:t>
            </a:r>
            <a:r>
              <a:rPr lang="fr-FR" sz="1800" b="1" i="1" dirty="0"/>
              <a:t> » </a:t>
            </a:r>
            <a:r>
              <a:rPr lang="fr-FR" sz="1800" dirty="0"/>
              <a:t>(Art. L. 4133-1. de la Loi HPST</a:t>
            </a:r>
            <a:r>
              <a:rPr lang="fr-FR" sz="1800" dirty="0" smtClean="0"/>
              <a:t>).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4089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Qui fait quoi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272539"/>
            <a:ext cx="8503920" cy="4270173"/>
          </a:xfrm>
        </p:spPr>
        <p:txBody>
          <a:bodyPr>
            <a:noAutofit/>
          </a:bodyPr>
          <a:lstStyle/>
          <a:p>
            <a:r>
              <a:rPr lang="fr-FR" sz="1400" dirty="0" smtClean="0"/>
              <a:t>OGDPC</a:t>
            </a:r>
          </a:p>
          <a:p>
            <a:pPr lvl="1"/>
            <a:r>
              <a:rPr lang="fr-FR" sz="1100" dirty="0" smtClean="0"/>
              <a:t>Organisme gestionnaire du DPC</a:t>
            </a:r>
          </a:p>
          <a:p>
            <a:pPr lvl="1"/>
            <a:r>
              <a:rPr lang="fr-FR" sz="1100" dirty="0" smtClean="0"/>
              <a:t>Chapeaute les ODPC</a:t>
            </a:r>
          </a:p>
          <a:p>
            <a:pPr lvl="1"/>
            <a:r>
              <a:rPr lang="fr-FR" sz="1100" dirty="0" smtClean="0"/>
              <a:t>C’est par là que transite l’argent…</a:t>
            </a:r>
          </a:p>
          <a:p>
            <a:r>
              <a:rPr lang="fr-FR" sz="1400" dirty="0" smtClean="0"/>
              <a:t>ODPC</a:t>
            </a:r>
          </a:p>
          <a:p>
            <a:pPr lvl="1"/>
            <a:r>
              <a:rPr lang="fr-FR" sz="1100" dirty="0" smtClean="0"/>
              <a:t>Organismes de DPC</a:t>
            </a:r>
          </a:p>
          <a:p>
            <a:pPr lvl="2"/>
            <a:r>
              <a:rPr lang="fr-FR" sz="1050" dirty="0" smtClean="0"/>
              <a:t>Le département formation d’un hôpital</a:t>
            </a:r>
          </a:p>
          <a:p>
            <a:pPr lvl="2"/>
            <a:r>
              <a:rPr lang="fr-FR" sz="1050" dirty="0" smtClean="0"/>
              <a:t>FORMAVIH…</a:t>
            </a:r>
          </a:p>
          <a:p>
            <a:r>
              <a:rPr lang="fr-FR" sz="1400" dirty="0" smtClean="0"/>
              <a:t>CSI</a:t>
            </a:r>
          </a:p>
          <a:p>
            <a:pPr lvl="1"/>
            <a:r>
              <a:rPr lang="fr-FR" sz="1100" dirty="0" smtClean="0"/>
              <a:t>Commission scientifique indépendante</a:t>
            </a:r>
          </a:p>
          <a:p>
            <a:pPr lvl="2"/>
            <a:r>
              <a:rPr lang="fr-FR" sz="1050" dirty="0" smtClean="0"/>
              <a:t>Evalue les ODPC et valide leur agrément</a:t>
            </a:r>
          </a:p>
          <a:p>
            <a:r>
              <a:rPr lang="fr-FR" sz="1400" dirty="0" smtClean="0"/>
              <a:t>CNP</a:t>
            </a:r>
          </a:p>
          <a:p>
            <a:pPr lvl="1"/>
            <a:r>
              <a:rPr lang="fr-FR" sz="1100" dirty="0" smtClean="0"/>
              <a:t>Conseils Nationaux Professionnels</a:t>
            </a:r>
          </a:p>
          <a:p>
            <a:pPr lvl="2"/>
            <a:r>
              <a:rPr lang="fr-FR" sz="1050" dirty="0" smtClean="0"/>
              <a:t>Déterminent les actions qui peuvent rentrer dans leur « portefeuille DPC »</a:t>
            </a:r>
          </a:p>
          <a:p>
            <a:pPr lvl="2"/>
            <a:r>
              <a:rPr lang="fr-FR" sz="1050" dirty="0" smtClean="0"/>
              <a:t>Calqués sur des spécialités universitaires</a:t>
            </a:r>
          </a:p>
          <a:p>
            <a:pPr lvl="3"/>
            <a:r>
              <a:rPr lang="fr-FR" sz="1050" dirty="0" smtClean="0"/>
              <a:t>Pas très adapté au VIH…</a:t>
            </a:r>
          </a:p>
          <a:p>
            <a:r>
              <a:rPr lang="fr-FR" sz="1400" dirty="0" smtClean="0"/>
              <a:t>HAS</a:t>
            </a:r>
          </a:p>
          <a:p>
            <a:pPr lvl="1"/>
            <a:r>
              <a:rPr lang="fr-FR" sz="1050" dirty="0" smtClean="0"/>
              <a:t>Défini les méthodes qui peuvent être utilisées pour le DPC</a:t>
            </a:r>
          </a:p>
          <a:p>
            <a:pPr lvl="1"/>
            <a:endParaRPr lang="fr-FR" sz="1100" dirty="0" smtClean="0"/>
          </a:p>
        </p:txBody>
      </p:sp>
    </p:spTree>
    <p:extLst>
      <p:ext uri="{BB962C8B-B14F-4D97-AF65-F5344CB8AC3E}">
        <p14:creationId xmlns:p14="http://schemas.microsoft.com/office/powerpoint/2010/main" val="2698457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5814" y="297657"/>
            <a:ext cx="5675888" cy="4782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73160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2331" y="232252"/>
            <a:ext cx="3492095" cy="49603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ZoneTexte 1"/>
          <p:cNvSpPr txBox="1"/>
          <p:nvPr/>
        </p:nvSpPr>
        <p:spPr>
          <a:xfrm>
            <a:off x="541502" y="2274186"/>
            <a:ext cx="3879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Calibri"/>
                <a:cs typeface="Calibri"/>
              </a:rPr>
              <a:t>Ça craint un peu quand même…</a:t>
            </a:r>
            <a:endParaRPr lang="fr-FR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1747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Les étapes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Construction d’un projet de formation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5628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Etape 1 : je me pose…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Objectifs opérationnels</a:t>
            </a:r>
          </a:p>
          <a:p>
            <a:pPr lvl="1"/>
            <a:r>
              <a:rPr lang="fr-FR" dirty="0" smtClean="0"/>
              <a:t>In fine, qu’est-ce-que je veux obtenir à l’issue de la formation ?</a:t>
            </a:r>
          </a:p>
          <a:p>
            <a:r>
              <a:rPr lang="fr-FR" dirty="0" smtClean="0"/>
              <a:t>Objectifs pédagogiques</a:t>
            </a:r>
          </a:p>
          <a:p>
            <a:pPr lvl="1"/>
            <a:r>
              <a:rPr lang="fr-FR" dirty="0" smtClean="0"/>
              <a:t>Comment vais-je m’organiser pour arriver à l’objectif opérationnel ?</a:t>
            </a:r>
          </a:p>
          <a:p>
            <a:r>
              <a:rPr lang="fr-FR" dirty="0" smtClean="0"/>
              <a:t>Quels sujets vais-je faire aborder ?</a:t>
            </a:r>
          </a:p>
          <a:p>
            <a:r>
              <a:rPr lang="fr-FR" dirty="0" smtClean="0"/>
              <a:t>Quels sont les intervenants les plus appropriés</a:t>
            </a:r>
          </a:p>
          <a:p>
            <a:pPr lvl="1"/>
            <a:r>
              <a:rPr lang="fr-FR" dirty="0" smtClean="0"/>
              <a:t>Maitrise du sujet…</a:t>
            </a:r>
          </a:p>
          <a:p>
            <a:pPr lvl="1"/>
            <a:r>
              <a:rPr lang="fr-FR" dirty="0" smtClean="0"/>
              <a:t>… </a:t>
            </a:r>
            <a:r>
              <a:rPr lang="fr-FR" b="1" dirty="0" smtClean="0"/>
              <a:t>et surtout </a:t>
            </a:r>
            <a:r>
              <a:rPr lang="fr-FR" sz="4000" b="1" dirty="0" smtClean="0"/>
              <a:t>PEDAGOGIE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978705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Etape 2 : je m’organise (et j’organise mes partenaires !)</a:t>
            </a:r>
            <a:endParaRPr lang="fr-FR" sz="2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16308371"/>
              </p:ext>
            </p:extLst>
          </p:nvPr>
        </p:nvGraphicFramePr>
        <p:xfrm>
          <a:off x="1485628" y="1709448"/>
          <a:ext cx="6136232" cy="3843191"/>
        </p:xfrm>
        <a:graphic>
          <a:graphicData uri="http://schemas.openxmlformats.org/drawingml/2006/table">
            <a:tbl>
              <a:tblPr/>
              <a:tblGrid>
                <a:gridCol w="1735247"/>
                <a:gridCol w="389802"/>
                <a:gridCol w="364653"/>
                <a:gridCol w="364653"/>
                <a:gridCol w="364653"/>
                <a:gridCol w="364653"/>
                <a:gridCol w="364653"/>
                <a:gridCol w="364653"/>
                <a:gridCol w="364653"/>
                <a:gridCol w="364653"/>
                <a:gridCol w="364653"/>
                <a:gridCol w="364653"/>
                <a:gridCol w="364653"/>
              </a:tblGrid>
              <a:tr h="100594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fr-FR" sz="600" b="1" i="0" u="none" strike="noStrike">
                          <a:effectLst/>
                          <a:latin typeface="Arial"/>
                        </a:rPr>
                        <a:t>PLANNING ORGANISATION FORMATION</a:t>
                      </a:r>
                    </a:p>
                  </a:txBody>
                  <a:tcPr marL="6287" marR="6287" marT="62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1733"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LISTE DES ACTIONS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J - 8 mois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J - 6 mois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J - 4 mois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J - 3 mois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J - 2 mois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J -1 mois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J - 15 j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Jour J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Jour J+7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J + 1 mois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J + 3 mois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J + 5 mois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Etablir un préprogramme (sujets et dates appproximatives)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Contacter les sponsors additionnels éventuels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Elaboration du budget prévisionnel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Soumettre le préprogramme/budget à la commission formations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Publier le préprogramme sur le site SFLS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Fixer les dates définitives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Déterminer les intervenants 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Choisir le lieu - Réservation - Acompte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Choisir le type de restauration - Réservation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1er mailing d'information aux adhérents SFLS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Etablir le programme définitif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91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Soumettre le programme définitif à la commission formations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Imprimer le programme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Publier le programme définitif sur le site SFLS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Budget prévisionnel définitif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Confirmation des intervenants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Envoi de contrat de travail + fiche URSSAF</a:t>
                      </a:r>
                    </a:p>
                  </a:txBody>
                  <a:tcPr marL="6287" marR="6287" marT="62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Envoi des programmes</a:t>
                      </a:r>
                    </a:p>
                  </a:txBody>
                  <a:tcPr marL="6287" marR="6287" marT="628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Mailing de rappel à tous les intervenants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Mailing de confirmation aux inscrits avec évaluation des besoins de formation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Restitution des besoins de formation vers les intervenants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Déclaration URSSAF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Envoi des documents pour l'organisateur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Emargement des fiches de présence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Evaluation de chaque session et évaluation globale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Envoi des fiches de présence des participants à la SFLS 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Envoi des fiches de présence des intervenants à la SFLS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Envoi des fiches d'évaluation à la SFLS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24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Envoi des fichiers de présentation (pdf ou ppt) et des accords de mise en ligne au secrétariat de formation et au webmestre (David Rey)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Etablissement des fiches de paie des intervenants et paiement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Dépouillement des évaluations et retour vers les organisateurs et la commission formation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Synthèse du budget définitif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Consolidation de budget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6287" marR="6287" marT="62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Réalisé par l'organisateur</a:t>
                      </a: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Réalisé par le secrétariat de la SFLS</a:t>
                      </a: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1733"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Réalisé par l'organisateur avec l'aide du secrétariat</a:t>
                      </a: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 dirty="0">
                        <a:effectLst/>
                        <a:latin typeface="Arial"/>
                      </a:endParaRPr>
                    </a:p>
                  </a:txBody>
                  <a:tcPr marL="6287" marR="6287" marT="62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93820" y="1233008"/>
            <a:ext cx="7195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alibri"/>
                <a:cs typeface="Calibri"/>
              </a:rPr>
              <a:t>Exemple du chronogramme de la SFLS : une formation, 13 mois de boulot !</a:t>
            </a:r>
            <a:endParaRPr lang="fr-FR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4761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Comprendre ce qu’a été le chemin parcouru pour arriver au dispositif actuel de formation</a:t>
            </a:r>
          </a:p>
          <a:p>
            <a:r>
              <a:rPr lang="fr-FR" dirty="0" smtClean="0"/>
              <a:t>Savoir quelles questions se poser avant l’organisation d’une formation</a:t>
            </a:r>
          </a:p>
          <a:p>
            <a:r>
              <a:rPr lang="fr-FR" dirty="0" smtClean="0"/>
              <a:t>Connaître les différents temps de l’organisation d’une formation</a:t>
            </a:r>
          </a:p>
          <a:p>
            <a:r>
              <a:rPr lang="fr-FR" dirty="0" smtClean="0"/>
              <a:t>Pouvoir mettre en place l’évaluation d’une formation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6821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Etape 3 : le temps de formation lui-même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u="sng" dirty="0" smtClean="0"/>
              <a:t>Avant</a:t>
            </a:r>
          </a:p>
          <a:p>
            <a:pPr lvl="1"/>
            <a:r>
              <a:rPr lang="fr-FR" dirty="0" smtClean="0"/>
              <a:t>Penser </a:t>
            </a:r>
            <a:r>
              <a:rPr lang="fr-FR" dirty="0" smtClean="0"/>
              <a:t>aux différents temps de la formation</a:t>
            </a:r>
          </a:p>
          <a:p>
            <a:pPr lvl="2"/>
            <a:r>
              <a:rPr lang="fr-FR" dirty="0" smtClean="0"/>
              <a:t>Disposition architecturale/géographique importante ++</a:t>
            </a:r>
            <a:r>
              <a:rPr lang="fr-FR" dirty="0" smtClean="0"/>
              <a:t>+</a:t>
            </a:r>
          </a:p>
          <a:p>
            <a:pPr lvl="2"/>
            <a:r>
              <a:rPr lang="fr-FR" dirty="0" smtClean="0"/>
              <a:t>Modes de transport vers le lieu de formation…</a:t>
            </a:r>
            <a:endParaRPr lang="fr-FR" dirty="0" smtClean="0"/>
          </a:p>
          <a:p>
            <a:pPr lvl="2"/>
            <a:r>
              <a:rPr lang="fr-FR" dirty="0" smtClean="0"/>
              <a:t>Visiter les lieux, tester les connexions</a:t>
            </a:r>
          </a:p>
          <a:p>
            <a:r>
              <a:rPr lang="fr-FR" u="sng" dirty="0" smtClean="0"/>
              <a:t>Pendant</a:t>
            </a:r>
            <a:endParaRPr lang="fr-FR" u="sng" dirty="0" smtClean="0"/>
          </a:p>
          <a:p>
            <a:pPr lvl="1"/>
            <a:r>
              <a:rPr lang="fr-FR" dirty="0" smtClean="0"/>
              <a:t>Annoncer les différents temps du programme</a:t>
            </a:r>
          </a:p>
          <a:p>
            <a:pPr lvl="1"/>
            <a:r>
              <a:rPr lang="fr-FR" dirty="0" smtClean="0"/>
              <a:t>Annoncer les objectifs généraux</a:t>
            </a:r>
          </a:p>
          <a:p>
            <a:pPr lvl="1"/>
            <a:r>
              <a:rPr lang="fr-FR" dirty="0" smtClean="0"/>
              <a:t>Annoncer l’évaluation (et ses ≠ temps)</a:t>
            </a:r>
          </a:p>
          <a:p>
            <a:pPr lvl="1"/>
            <a:r>
              <a:rPr lang="fr-FR" dirty="0" smtClean="0"/>
              <a:t>Avoir un modérateur « permanent » : fil conducteur de la formation</a:t>
            </a:r>
          </a:p>
          <a:p>
            <a:pPr lvl="1"/>
            <a:r>
              <a:rPr lang="fr-FR" dirty="0" smtClean="0"/>
              <a:t>Ne pas surcharger le programme ++++</a:t>
            </a:r>
          </a:p>
          <a:p>
            <a:pPr lvl="1"/>
            <a:r>
              <a:rPr lang="fr-FR" dirty="0" smtClean="0"/>
              <a:t>Avoir des temps informels (pas de pauses de 10 minutes !!)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3118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Etape 4 : j’évalue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Idéal : en deux temps</a:t>
            </a:r>
          </a:p>
          <a:p>
            <a:r>
              <a:rPr lang="fr-FR" u="sng" dirty="0" smtClean="0"/>
              <a:t>Le temps immédiat</a:t>
            </a:r>
          </a:p>
          <a:p>
            <a:pPr lvl="1"/>
            <a:r>
              <a:rPr lang="fr-FR" dirty="0" smtClean="0"/>
              <a:t>Evaluation </a:t>
            </a:r>
            <a:r>
              <a:rPr lang="fr-FR" b="1" dirty="0" smtClean="0"/>
              <a:t>des intervenants par les participants</a:t>
            </a:r>
          </a:p>
          <a:p>
            <a:pPr lvl="2"/>
            <a:r>
              <a:rPr lang="fr-FR" dirty="0" smtClean="0"/>
              <a:t>Evaluer l’annonce des objectifs, les qualités pédagogiques, le contenu</a:t>
            </a:r>
          </a:p>
          <a:p>
            <a:pPr lvl="3"/>
            <a:r>
              <a:rPr lang="fr-FR" dirty="0" smtClean="0"/>
              <a:t>Echelle paire de préférence</a:t>
            </a:r>
          </a:p>
          <a:p>
            <a:pPr lvl="1"/>
            <a:r>
              <a:rPr lang="fr-FR" dirty="0" smtClean="0"/>
              <a:t>Evaluation de l’organisation générale*</a:t>
            </a:r>
          </a:p>
          <a:p>
            <a:pPr lvl="1"/>
            <a:r>
              <a:rPr lang="fr-FR" dirty="0" smtClean="0"/>
              <a:t>Evaluer l’impact sur les pratiques</a:t>
            </a:r>
          </a:p>
          <a:p>
            <a:pPr lvl="2"/>
            <a:r>
              <a:rPr lang="fr-FR" dirty="0" smtClean="0"/>
              <a:t>Citer trois choses que vous ne faisiez pas avant et que vous ferrez après la formation…</a:t>
            </a:r>
          </a:p>
          <a:p>
            <a:pPr lvl="1"/>
            <a:r>
              <a:rPr lang="fr-FR" dirty="0" smtClean="0"/>
              <a:t>L’avis des intervenants*</a:t>
            </a:r>
          </a:p>
          <a:p>
            <a:r>
              <a:rPr lang="fr-FR" u="sng" dirty="0" smtClean="0"/>
              <a:t>Le temps différé</a:t>
            </a:r>
          </a:p>
          <a:p>
            <a:pPr lvl="1"/>
            <a:r>
              <a:rPr lang="fr-FR" dirty="0" smtClean="0"/>
              <a:t>Probablement </a:t>
            </a:r>
            <a:r>
              <a:rPr lang="fr-FR" b="1" dirty="0" smtClean="0"/>
              <a:t>le plus difficile…</a:t>
            </a:r>
          </a:p>
          <a:p>
            <a:pPr lvl="1"/>
            <a:r>
              <a:rPr lang="fr-FR" dirty="0" smtClean="0"/>
              <a:t>Impact de la formation sur la pratique professionnelle</a:t>
            </a:r>
          </a:p>
          <a:p>
            <a:pPr lvl="1"/>
            <a:r>
              <a:rPr lang="fr-FR" dirty="0" smtClean="0"/>
              <a:t>Quelle serait l’étape suivante de formation pour le participant ?</a:t>
            </a:r>
          </a:p>
          <a:p>
            <a:pPr lvl="1"/>
            <a:endParaRPr lang="fr-FR" dirty="0" smtClean="0"/>
          </a:p>
          <a:p>
            <a:pPr lvl="2"/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472584" y="5326124"/>
            <a:ext cx="78960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Calibri"/>
                <a:cs typeface="Calibri"/>
              </a:rPr>
              <a:t>* Important pour les formations itératives, ou en plusieurs sessions</a:t>
            </a:r>
            <a:endParaRPr lang="fr-FR" sz="11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1032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Etape 4 : j’évalue (2)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l="-28524" r="-2852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98841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sz="quarter" idx="4294967295"/>
          </p:nvPr>
        </p:nvPicPr>
        <p:blipFill rotWithShape="1">
          <a:blip r:embed="rId2"/>
          <a:srcRect l="-3388" r="-957"/>
          <a:stretch/>
        </p:blipFill>
        <p:spPr>
          <a:xfrm>
            <a:off x="2852827" y="196434"/>
            <a:ext cx="3184122" cy="50315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10314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Une formation, ça se prépare !</a:t>
            </a:r>
          </a:p>
          <a:p>
            <a:r>
              <a:rPr lang="fr-FR" dirty="0" smtClean="0"/>
              <a:t>Une formation, ça s’organise !</a:t>
            </a:r>
          </a:p>
          <a:p>
            <a:r>
              <a:rPr lang="fr-FR" dirty="0" smtClean="0"/>
              <a:t>Une formation, ça s’évalue !</a:t>
            </a:r>
          </a:p>
          <a:p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… et après, il faut juste recommencer à (presque) zéro…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9541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Merci de votre attention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34746" y="4577907"/>
            <a:ext cx="8447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>
                <a:latin typeface="Calibri"/>
                <a:cs typeface="Calibri"/>
              </a:rPr>
              <a:t>Les </a:t>
            </a:r>
            <a:r>
              <a:rPr lang="fr-FR" sz="1050" dirty="0" err="1" smtClean="0">
                <a:latin typeface="Calibri"/>
                <a:cs typeface="Calibri"/>
              </a:rPr>
              <a:t>dias</a:t>
            </a:r>
            <a:r>
              <a:rPr lang="fr-FR" sz="1050" dirty="0">
                <a:latin typeface="Calibri"/>
                <a:cs typeface="Calibri"/>
              </a:rPr>
              <a:t> :  http://</a:t>
            </a:r>
            <a:r>
              <a:rPr lang="fr-FR" sz="1050" dirty="0" err="1">
                <a:latin typeface="Calibri"/>
                <a:cs typeface="Calibri"/>
              </a:rPr>
              <a:t>www.corevih-bretagne.fr</a:t>
            </a:r>
            <a:r>
              <a:rPr lang="fr-FR" sz="1050" dirty="0">
                <a:latin typeface="Calibri"/>
                <a:cs typeface="Calibri"/>
              </a:rPr>
              <a:t>/</a:t>
            </a:r>
            <a:r>
              <a:rPr lang="fr-FR" sz="1050" dirty="0" err="1">
                <a:latin typeface="Calibri"/>
                <a:cs typeface="Calibri"/>
              </a:rPr>
              <a:t>presentation</a:t>
            </a:r>
            <a:r>
              <a:rPr lang="fr-FR" sz="1050" dirty="0">
                <a:latin typeface="Calibri"/>
                <a:cs typeface="Calibri"/>
              </a:rPr>
              <a:t>-du-</a:t>
            </a:r>
            <a:r>
              <a:rPr lang="fr-FR" sz="1050" dirty="0" err="1">
                <a:latin typeface="Calibri"/>
                <a:cs typeface="Calibri"/>
              </a:rPr>
              <a:t>corevih</a:t>
            </a:r>
            <a:r>
              <a:rPr lang="fr-FR" sz="1050" dirty="0">
                <a:latin typeface="Calibri"/>
                <a:cs typeface="Calibri"/>
              </a:rPr>
              <a:t>-</a:t>
            </a:r>
            <a:r>
              <a:rPr lang="fr-FR" sz="1050" dirty="0" err="1">
                <a:latin typeface="Calibri"/>
                <a:cs typeface="Calibri"/>
              </a:rPr>
              <a:t>bretagne</a:t>
            </a:r>
            <a:r>
              <a:rPr lang="fr-FR" sz="1050" dirty="0">
                <a:latin typeface="Calibri"/>
                <a:cs typeface="Calibri"/>
              </a:rPr>
              <a:t>/?p=70</a:t>
            </a:r>
          </a:p>
        </p:txBody>
      </p:sp>
    </p:spTree>
    <p:extLst>
      <p:ext uri="{BB962C8B-B14F-4D97-AF65-F5344CB8AC3E}">
        <p14:creationId xmlns:p14="http://schemas.microsoft.com/office/powerpoint/2010/main" val="4038527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Sur le programme, on a jusqu’à 20h… ça tombe bien !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22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(tout petit) peu d’histoire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La formation continue est un « parent pauvre en France »</a:t>
            </a:r>
          </a:p>
          <a:p>
            <a:pPr lvl="1"/>
            <a:r>
              <a:rPr lang="fr-FR" dirty="0" smtClean="0"/>
              <a:t>Trop de confiance dans les socles de formation initiaux</a:t>
            </a:r>
          </a:p>
          <a:p>
            <a:pPr lvl="1"/>
            <a:r>
              <a:rPr lang="fr-FR" dirty="0" smtClean="0"/>
              <a:t>Pas assez d’adaptation à l’évolution des connaissances</a:t>
            </a:r>
          </a:p>
          <a:p>
            <a:r>
              <a:rPr lang="fr-FR" dirty="0" smtClean="0"/>
              <a:t>En particulier pour les soignants au sens large</a:t>
            </a:r>
          </a:p>
          <a:p>
            <a:pPr lvl="1"/>
            <a:r>
              <a:rPr lang="fr-FR" dirty="0" smtClean="0"/>
              <a:t>Mandarinat</a:t>
            </a:r>
          </a:p>
          <a:p>
            <a:pPr lvl="1"/>
            <a:r>
              <a:rPr lang="fr-FR" dirty="0" smtClean="0"/>
              <a:t>Pression de l’industrie</a:t>
            </a:r>
          </a:p>
          <a:p>
            <a:pPr lvl="1"/>
            <a:r>
              <a:rPr lang="fr-FR" dirty="0" smtClean="0"/>
              <a:t>Jusqu’à une période récente : formation de la majorité des médecins = « </a:t>
            </a:r>
            <a:r>
              <a:rPr lang="fr-FR" b="1" dirty="0" smtClean="0"/>
              <a:t>Le quotidien du médecin » + visiteurs médicaux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1280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 formation Professionnelle</a:t>
            </a:r>
          </a:p>
          <a:p>
            <a:r>
              <a:rPr lang="fr-FR" dirty="0" smtClean="0"/>
              <a:t>« aspécifique » </a:t>
            </a:r>
            <a:endParaRPr lang="fr-FR" dirty="0"/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543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Formation professionnelle – 1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La formation professionnelle est régie par des textes généraux applicables à tous les métiers (cuistots, pilotes de ligne, soudeurs, </a:t>
            </a:r>
            <a:r>
              <a:rPr lang="fr-FR" dirty="0" err="1" smtClean="0"/>
              <a:t>aide-soignants</a:t>
            </a:r>
            <a:r>
              <a:rPr lang="fr-FR" dirty="0" smtClean="0"/>
              <a:t>, avocats…).</a:t>
            </a:r>
          </a:p>
          <a:p>
            <a:r>
              <a:rPr lang="fr-FR" dirty="0" smtClean="0"/>
              <a:t>Dossier = DIRRECTE </a:t>
            </a:r>
            <a:r>
              <a:rPr lang="fr-FR" sz="1000" i="1" dirty="0" smtClean="0"/>
              <a:t>Direction </a:t>
            </a:r>
            <a:r>
              <a:rPr lang="fr-FR" sz="1000" i="1" dirty="0"/>
              <a:t>régionale des entreprises, de la concurrence, de la consommation, du travail et de l’emploi.</a:t>
            </a:r>
          </a:p>
          <a:p>
            <a:pPr lvl="1"/>
            <a:r>
              <a:rPr lang="fr-FR" dirty="0" smtClean="0"/>
              <a:t>Dépôt de dossier = nécessite la signature d’une convention entre la structure de formation professionnelle et un organisme demandeur</a:t>
            </a:r>
          </a:p>
          <a:p>
            <a:pPr lvl="1"/>
            <a:r>
              <a:rPr lang="fr-FR" dirty="0" smtClean="0"/>
              <a:t>Attribution d’un n° de « déclaration d’activité de formation continue»</a:t>
            </a:r>
          </a:p>
          <a:p>
            <a:pPr lvl="2"/>
            <a:r>
              <a:rPr lang="fr-FR" dirty="0" smtClean="0"/>
              <a:t>SFLS : 7233 04724 33 </a:t>
            </a:r>
          </a:p>
          <a:p>
            <a:pPr lvl="2"/>
            <a:r>
              <a:rPr lang="fr-FR" dirty="0" smtClean="0"/>
              <a:t>FORMAVIH : </a:t>
            </a:r>
            <a:r>
              <a:rPr lang="fr-FR" dirty="0"/>
              <a:t>7233 09421 </a:t>
            </a:r>
            <a:r>
              <a:rPr lang="fr-FR" dirty="0" smtClean="0"/>
              <a:t>33</a:t>
            </a:r>
          </a:p>
        </p:txBody>
      </p:sp>
    </p:spTree>
    <p:extLst>
      <p:ext uri="{BB962C8B-B14F-4D97-AF65-F5344CB8AC3E}">
        <p14:creationId xmlns:p14="http://schemas.microsoft.com/office/powerpoint/2010/main" val="2082454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Formation professionnelle – 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Autorise l’organisme à proposer des programmes de formation dans le secteur où il s’est déclaré (pour la santé : n° 331)</a:t>
            </a:r>
          </a:p>
          <a:p>
            <a:r>
              <a:rPr lang="fr-FR" dirty="0"/>
              <a:t>Ce n’est pas un agrément… mais une déclaration d’activité</a:t>
            </a:r>
          </a:p>
          <a:p>
            <a:r>
              <a:rPr lang="fr-FR" dirty="0" smtClean="0"/>
              <a:t>Rapport annuel (</a:t>
            </a:r>
            <a:r>
              <a:rPr lang="fr-FR" i="1" dirty="0" err="1"/>
              <a:t>c</a:t>
            </a:r>
            <a:r>
              <a:rPr lang="fr-FR" i="1" dirty="0" err="1" smtClean="0"/>
              <a:t>erfa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Essentiellement numérique</a:t>
            </a:r>
          </a:p>
          <a:p>
            <a:pPr lvl="1"/>
            <a:r>
              <a:rPr lang="fr-FR" dirty="0" smtClean="0"/>
              <a:t>Orienté URSSAF…</a:t>
            </a:r>
          </a:p>
        </p:txBody>
      </p:sp>
    </p:spTree>
    <p:extLst>
      <p:ext uri="{BB962C8B-B14F-4D97-AF65-F5344CB8AC3E}">
        <p14:creationId xmlns:p14="http://schemas.microsoft.com/office/powerpoint/2010/main" val="996399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 formation médicale continue</a:t>
            </a:r>
          </a:p>
          <a:p>
            <a:r>
              <a:rPr lang="fr-FR" dirty="0" smtClean="0"/>
              <a:t>L’évaluation des pratiques professionnelles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447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190500"/>
            <a:ext cx="8534400" cy="734926"/>
          </a:xfrm>
        </p:spPr>
        <p:txBody>
          <a:bodyPr>
            <a:noAutofit/>
          </a:bodyPr>
          <a:lstStyle/>
          <a:p>
            <a:r>
              <a:rPr lang="fr-FR" sz="2400" dirty="0" smtClean="0"/>
              <a:t>La formation </a:t>
            </a:r>
            <a:r>
              <a:rPr lang="fr-FR" sz="2400" b="1" dirty="0" smtClean="0"/>
              <a:t>Médicale</a:t>
            </a:r>
            <a:r>
              <a:rPr lang="fr-FR" sz="2400" dirty="0" smtClean="0"/>
              <a:t> Continue (FMC</a:t>
            </a:r>
            <a:r>
              <a:rPr lang="fr-FR" sz="2400" dirty="0" smtClean="0"/>
              <a:t>)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Has been : </a:t>
            </a:r>
            <a:r>
              <a:rPr lang="fr-FR" dirty="0" smtClean="0"/>
              <a:t>morte </a:t>
            </a:r>
            <a:r>
              <a:rPr lang="fr-FR" dirty="0" smtClean="0"/>
              <a:t>en </a:t>
            </a:r>
            <a:r>
              <a:rPr lang="fr-FR" dirty="0" smtClean="0"/>
              <a:t>2013</a:t>
            </a:r>
          </a:p>
          <a:p>
            <a:endParaRPr lang="fr-FR" dirty="0" smtClean="0"/>
          </a:p>
          <a:p>
            <a:r>
              <a:rPr lang="fr-FR" dirty="0" smtClean="0"/>
              <a:t>Dossier </a:t>
            </a:r>
            <a:r>
              <a:rPr lang="fr-FR" dirty="0" smtClean="0"/>
              <a:t>spécifique </a:t>
            </a:r>
            <a:r>
              <a:rPr lang="fr-FR" dirty="0" smtClean="0"/>
              <a:t>était déposé </a:t>
            </a:r>
            <a:r>
              <a:rPr lang="fr-FR" dirty="0" smtClean="0"/>
              <a:t>au CNFMC</a:t>
            </a:r>
          </a:p>
          <a:p>
            <a:r>
              <a:rPr lang="fr-FR" dirty="0" smtClean="0"/>
              <a:t>Rapport annuel</a:t>
            </a:r>
          </a:p>
          <a:p>
            <a:pPr lvl="1"/>
            <a:r>
              <a:rPr lang="fr-FR" dirty="0" smtClean="0"/>
              <a:t>Plus orienté vers les actions et la pédagogie</a:t>
            </a:r>
          </a:p>
          <a:p>
            <a:pPr lvl="1"/>
            <a:r>
              <a:rPr lang="fr-FR" dirty="0" smtClean="0"/>
              <a:t>… d’autant plus que le rapport pour la DIRECCTE reste de mise !</a:t>
            </a:r>
          </a:p>
          <a:p>
            <a:r>
              <a:rPr lang="fr-FR" u="sng" dirty="0" smtClean="0"/>
              <a:t>Obligatoire</a:t>
            </a:r>
            <a:r>
              <a:rPr lang="fr-FR" dirty="0" smtClean="0"/>
              <a:t> pour les médecins</a:t>
            </a:r>
          </a:p>
          <a:p>
            <a:pPr lvl="1"/>
            <a:r>
              <a:rPr lang="fr-FR" dirty="0" smtClean="0"/>
              <a:t>Système de points</a:t>
            </a:r>
          </a:p>
          <a:p>
            <a:pPr lvl="1"/>
            <a:r>
              <a:rPr lang="fr-FR" dirty="0" smtClean="0"/>
              <a:t>…mais aucune instance de contrôle réel et aucune sanction en cas de défaut de formation !</a:t>
            </a:r>
          </a:p>
          <a:p>
            <a:pPr lvl="1"/>
            <a:r>
              <a:rPr lang="fr-FR" dirty="0" smtClean="0"/>
              <a:t>FMC déconnectée de l’EPP</a:t>
            </a:r>
          </a:p>
          <a:p>
            <a:pPr lvl="1"/>
            <a:r>
              <a:rPr lang="fr-FR" dirty="0" smtClean="0"/>
              <a:t>Fiasco partiel… mais finalement, nette amélioration des pratiques</a:t>
            </a:r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5439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odele_PPT_COREVIH_2014">
  <a:themeElements>
    <a:clrScheme name="Civique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que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que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Modele_PPT_COREVIH_2014.potx</Template>
  <TotalTime>197</TotalTime>
  <Words>1242</Words>
  <Application>Microsoft Macintosh PowerPoint</Application>
  <PresentationFormat>Présentation à l'écran (16:10)</PresentationFormat>
  <Paragraphs>593</Paragraphs>
  <Slides>25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Modele_PPT_COREVIH_2014</vt:lpstr>
      <vt:lpstr>Formation et COREVIH</vt:lpstr>
      <vt:lpstr>Objectifs</vt:lpstr>
      <vt:lpstr>Présentation PowerPoint</vt:lpstr>
      <vt:lpstr>Un (tout petit) peu d’histoire</vt:lpstr>
      <vt:lpstr>Présentation PowerPoint</vt:lpstr>
      <vt:lpstr>Formation professionnelle – 1 </vt:lpstr>
      <vt:lpstr>Formation professionnelle – 2</vt:lpstr>
      <vt:lpstr>Présentation PowerPoint</vt:lpstr>
      <vt:lpstr>La formation Médicale Continue (FMC)</vt:lpstr>
      <vt:lpstr>L’évaluation des pratiques professionnelles (EPP)</vt:lpstr>
      <vt:lpstr>Le dernier né…</vt:lpstr>
      <vt:lpstr>Le développement professionnel continu (DPC)</vt:lpstr>
      <vt:lpstr>Le DPC : ça se complique…</vt:lpstr>
      <vt:lpstr>Qui fait quoi ?</vt:lpstr>
      <vt:lpstr>Présentation PowerPoint</vt:lpstr>
      <vt:lpstr>Présentation PowerPoint</vt:lpstr>
      <vt:lpstr>Construction d’un projet de formation</vt:lpstr>
      <vt:lpstr>Etape 1 : je me pose…</vt:lpstr>
      <vt:lpstr>Etape 2 : je m’organise (et j’organise mes partenaires !)</vt:lpstr>
      <vt:lpstr>Etape 3 : le temps de formation lui-même</vt:lpstr>
      <vt:lpstr>Etape 4 : j’évalue</vt:lpstr>
      <vt:lpstr>Etape 4 : j’évalue (2)</vt:lpstr>
      <vt:lpstr>Présentation PowerPoint</vt:lpstr>
      <vt:lpstr>Conclusions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Cédric Arvieux</dc:creator>
  <cp:lastModifiedBy>Cédric Arvieux</cp:lastModifiedBy>
  <cp:revision>31</cp:revision>
  <dcterms:created xsi:type="dcterms:W3CDTF">2014-06-04T08:41:18Z</dcterms:created>
  <dcterms:modified xsi:type="dcterms:W3CDTF">2014-06-05T13:49:39Z</dcterms:modified>
</cp:coreProperties>
</file>