
<file path=[Content_Types].xml><?xml version="1.0" encoding="utf-8"?>
<Types xmlns="http://schemas.openxmlformats.org/package/2006/content-types">
  <Default Extension="xml" ContentType="application/xml"/>
  <Default Extension="wdp" ContentType="image/vnd.ms-photo"/>
  <Default Extension="jpeg" ContentType="image/jpeg"/>
  <Default Extension="tiff" ContentType="image/tiff"/>
  <Default Extension="emf" ContentType="image/x-emf"/>
  <Default Extension="rels" ContentType="application/vnd.openxmlformats-package.relationships+xml"/>
  <Default Extension="vml" ContentType="application/vnd.openxmlformats-officedocument.vmlDrawing"/>
  <Default Extension="gif" ContentType="image/gif"/>
  <Default Extension="tif" ContentType="image/tif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embeddings/oleObject1.bin" ContentType="application/vnd.openxmlformats-officedocument.oleObject"/>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1.xml" ContentType="application/vnd.openxmlformats-officedocument.presentationml.tags+xml"/>
  <Override PartName="/ppt/notesSlides/notesSlide7.xml" ContentType="application/vnd.openxmlformats-officedocument.presentationml.notesSlide+xml"/>
  <Override PartName="/ppt/tags/tag2.xml" ContentType="application/vnd.openxmlformats-officedocument.presentationml.tags+xml"/>
  <Override PartName="/ppt/notesSlides/notesSlide8.xml" ContentType="application/vnd.openxmlformats-officedocument.presentationml.notesSlide+xml"/>
  <Override PartName="/ppt/tags/tag3.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3" r:id="rId2"/>
  </p:sldMasterIdLst>
  <p:notesMasterIdLst>
    <p:notesMasterId r:id="rId66"/>
  </p:notesMasterIdLst>
  <p:sldIdLst>
    <p:sldId id="256" r:id="rId3"/>
    <p:sldId id="301" r:id="rId4"/>
    <p:sldId id="289" r:id="rId5"/>
    <p:sldId id="291" r:id="rId6"/>
    <p:sldId id="295" r:id="rId7"/>
    <p:sldId id="460" r:id="rId8"/>
    <p:sldId id="459" r:id="rId9"/>
    <p:sldId id="259" r:id="rId10"/>
    <p:sldId id="415" r:id="rId11"/>
    <p:sldId id="292" r:id="rId12"/>
    <p:sldId id="293" r:id="rId13"/>
    <p:sldId id="294" r:id="rId14"/>
    <p:sldId id="302" r:id="rId15"/>
    <p:sldId id="303" r:id="rId16"/>
    <p:sldId id="304" r:id="rId17"/>
    <p:sldId id="305" r:id="rId18"/>
    <p:sldId id="306" r:id="rId19"/>
    <p:sldId id="307" r:id="rId20"/>
    <p:sldId id="308" r:id="rId21"/>
    <p:sldId id="495" r:id="rId22"/>
    <p:sldId id="525" r:id="rId23"/>
    <p:sldId id="497" r:id="rId24"/>
    <p:sldId id="524" r:id="rId25"/>
    <p:sldId id="496" r:id="rId26"/>
    <p:sldId id="500" r:id="rId27"/>
    <p:sldId id="501" r:id="rId28"/>
    <p:sldId id="502" r:id="rId29"/>
    <p:sldId id="503" r:id="rId30"/>
    <p:sldId id="504" r:id="rId31"/>
    <p:sldId id="505" r:id="rId32"/>
    <p:sldId id="506" r:id="rId33"/>
    <p:sldId id="507" r:id="rId34"/>
    <p:sldId id="508" r:id="rId35"/>
    <p:sldId id="515" r:id="rId36"/>
    <p:sldId id="516" r:id="rId37"/>
    <p:sldId id="521" r:id="rId38"/>
    <p:sldId id="526" r:id="rId39"/>
    <p:sldId id="527" r:id="rId40"/>
    <p:sldId id="528" r:id="rId41"/>
    <p:sldId id="509" r:id="rId42"/>
    <p:sldId id="510" r:id="rId43"/>
    <p:sldId id="511" r:id="rId44"/>
    <p:sldId id="512" r:id="rId45"/>
    <p:sldId id="513" r:id="rId46"/>
    <p:sldId id="514" r:id="rId47"/>
    <p:sldId id="522" r:id="rId48"/>
    <p:sldId id="314" r:id="rId49"/>
    <p:sldId id="315" r:id="rId50"/>
    <p:sldId id="316" r:id="rId51"/>
    <p:sldId id="260" r:id="rId52"/>
    <p:sldId id="483" r:id="rId53"/>
    <p:sldId id="317" r:id="rId54"/>
    <p:sldId id="494" r:id="rId55"/>
    <p:sldId id="264" r:id="rId56"/>
    <p:sldId id="488" r:id="rId57"/>
    <p:sldId id="486" r:id="rId58"/>
    <p:sldId id="489" r:id="rId59"/>
    <p:sldId id="523" r:id="rId60"/>
    <p:sldId id="484" r:id="rId61"/>
    <p:sldId id="485" r:id="rId62"/>
    <p:sldId id="529" r:id="rId63"/>
    <p:sldId id="487" r:id="rId64"/>
    <p:sldId id="530" r:id="rId65"/>
  </p:sldIdLst>
  <p:sldSz cx="9144000" cy="6858000" type="screen4x3"/>
  <p:notesSz cx="6858000" cy="9144000"/>
  <p:defaultTextStyle>
    <a:defPPr>
      <a:defRPr lang="fr-FR"/>
    </a:defPPr>
    <a:lvl1pPr algn="l" rtl="0" fontAlgn="base">
      <a:spcBef>
        <a:spcPct val="0"/>
      </a:spcBef>
      <a:spcAft>
        <a:spcPct val="0"/>
      </a:spcAft>
      <a:defRPr sz="2800" kern="1200">
        <a:solidFill>
          <a:schemeClr val="tx1"/>
        </a:solidFill>
        <a:latin typeface="Times New Roman" charset="0"/>
        <a:ea typeface="ＭＳ Ｐゴシック" charset="0"/>
        <a:cs typeface="ＭＳ Ｐゴシック" charset="0"/>
      </a:defRPr>
    </a:lvl1pPr>
    <a:lvl2pPr marL="457200" algn="l" rtl="0" fontAlgn="base">
      <a:spcBef>
        <a:spcPct val="0"/>
      </a:spcBef>
      <a:spcAft>
        <a:spcPct val="0"/>
      </a:spcAft>
      <a:defRPr sz="2800" kern="1200">
        <a:solidFill>
          <a:schemeClr val="tx1"/>
        </a:solidFill>
        <a:latin typeface="Times New Roman" charset="0"/>
        <a:ea typeface="ＭＳ Ｐゴシック" charset="0"/>
        <a:cs typeface="ＭＳ Ｐゴシック" charset="0"/>
      </a:defRPr>
    </a:lvl2pPr>
    <a:lvl3pPr marL="914400" algn="l" rtl="0" fontAlgn="base">
      <a:spcBef>
        <a:spcPct val="0"/>
      </a:spcBef>
      <a:spcAft>
        <a:spcPct val="0"/>
      </a:spcAft>
      <a:defRPr sz="2800" kern="1200">
        <a:solidFill>
          <a:schemeClr val="tx1"/>
        </a:solidFill>
        <a:latin typeface="Times New Roman" charset="0"/>
        <a:ea typeface="ＭＳ Ｐゴシック" charset="0"/>
        <a:cs typeface="ＭＳ Ｐゴシック" charset="0"/>
      </a:defRPr>
    </a:lvl3pPr>
    <a:lvl4pPr marL="1371600" algn="l" rtl="0" fontAlgn="base">
      <a:spcBef>
        <a:spcPct val="0"/>
      </a:spcBef>
      <a:spcAft>
        <a:spcPct val="0"/>
      </a:spcAft>
      <a:defRPr sz="2800" kern="1200">
        <a:solidFill>
          <a:schemeClr val="tx1"/>
        </a:solidFill>
        <a:latin typeface="Times New Roman" charset="0"/>
        <a:ea typeface="ＭＳ Ｐゴシック" charset="0"/>
        <a:cs typeface="ＭＳ Ｐゴシック" charset="0"/>
      </a:defRPr>
    </a:lvl4pPr>
    <a:lvl5pPr marL="1828800" algn="l" rtl="0" fontAlgn="base">
      <a:spcBef>
        <a:spcPct val="0"/>
      </a:spcBef>
      <a:spcAft>
        <a:spcPct val="0"/>
      </a:spcAft>
      <a:defRPr sz="2800" kern="1200">
        <a:solidFill>
          <a:schemeClr val="tx1"/>
        </a:solidFill>
        <a:latin typeface="Times New Roman" charset="0"/>
        <a:ea typeface="ＭＳ Ｐゴシック" charset="0"/>
        <a:cs typeface="ＭＳ Ｐゴシック" charset="0"/>
      </a:defRPr>
    </a:lvl5pPr>
    <a:lvl6pPr marL="2286000" algn="l" defTabSz="457200" rtl="0" eaLnBrk="1" latinLnBrk="0" hangingPunct="1">
      <a:defRPr sz="2800" kern="1200">
        <a:solidFill>
          <a:schemeClr val="tx1"/>
        </a:solidFill>
        <a:latin typeface="Times New Roman" charset="0"/>
        <a:ea typeface="ＭＳ Ｐゴシック" charset="0"/>
        <a:cs typeface="ＭＳ Ｐゴシック" charset="0"/>
      </a:defRPr>
    </a:lvl6pPr>
    <a:lvl7pPr marL="2743200" algn="l" defTabSz="457200" rtl="0" eaLnBrk="1" latinLnBrk="0" hangingPunct="1">
      <a:defRPr sz="2800" kern="1200">
        <a:solidFill>
          <a:schemeClr val="tx1"/>
        </a:solidFill>
        <a:latin typeface="Times New Roman" charset="0"/>
        <a:ea typeface="ＭＳ Ｐゴシック" charset="0"/>
        <a:cs typeface="ＭＳ Ｐゴシック" charset="0"/>
      </a:defRPr>
    </a:lvl7pPr>
    <a:lvl8pPr marL="3200400" algn="l" defTabSz="457200" rtl="0" eaLnBrk="1" latinLnBrk="0" hangingPunct="1">
      <a:defRPr sz="2800" kern="1200">
        <a:solidFill>
          <a:schemeClr val="tx1"/>
        </a:solidFill>
        <a:latin typeface="Times New Roman" charset="0"/>
        <a:ea typeface="ＭＳ Ｐゴシック" charset="0"/>
        <a:cs typeface="ＭＳ Ｐゴシック" charset="0"/>
      </a:defRPr>
    </a:lvl8pPr>
    <a:lvl9pPr marL="3657600" algn="l" defTabSz="457200" rtl="0" eaLnBrk="1" latinLnBrk="0" hangingPunct="1">
      <a:defRPr sz="2800" kern="1200">
        <a:solidFill>
          <a:schemeClr val="tx1"/>
        </a:solidFill>
        <a:latin typeface="Times New Roman" charset="0"/>
        <a:ea typeface="ＭＳ Ｐゴシック" charset="0"/>
        <a:cs typeface="ＭＳ Ｐゴシック" charset="0"/>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Cédric Arvieux" initials="" lastIdx="2"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CBF6F9"/>
    <a:srgbClr val="A50021"/>
    <a:srgbClr val="CC0000"/>
    <a:srgbClr val="990033"/>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02" autoAdjust="0"/>
    <p:restoredTop sz="85238" autoAdjust="0"/>
  </p:normalViewPr>
  <p:slideViewPr>
    <p:cSldViewPr>
      <p:cViewPr varScale="1">
        <p:scale>
          <a:sx n="52" d="100"/>
          <a:sy n="52" d="100"/>
        </p:scale>
        <p:origin x="-992" y="-104"/>
      </p:cViewPr>
      <p:guideLst>
        <p:guide orient="horz" pos="2160"/>
        <p:guide pos="2880"/>
      </p:guideLst>
    </p:cSldViewPr>
  </p:slideViewPr>
  <p:outlineViewPr>
    <p:cViewPr>
      <p:scale>
        <a:sx n="33" d="100"/>
        <a:sy n="33" d="100"/>
      </p:scale>
      <p:origin x="0" y="26520"/>
    </p:cViewPr>
    <p:sldLst>
      <p:sld r:id="rId1" collapse="1"/>
    </p:sldLst>
  </p:outlineViewPr>
  <p:notesTextViewPr>
    <p:cViewPr>
      <p:scale>
        <a:sx n="100" d="100"/>
        <a:sy n="100" d="100"/>
      </p:scale>
      <p:origin x="0" y="0"/>
    </p:cViewPr>
  </p:notesTextViewPr>
  <p:sorterViewPr>
    <p:cViewPr>
      <p:scale>
        <a:sx n="106" d="100"/>
        <a:sy n="10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63" Type="http://schemas.openxmlformats.org/officeDocument/2006/relationships/slide" Target="slides/slide61.xml"/><Relationship Id="rId64" Type="http://schemas.openxmlformats.org/officeDocument/2006/relationships/slide" Target="slides/slide62.xml"/><Relationship Id="rId65" Type="http://schemas.openxmlformats.org/officeDocument/2006/relationships/slide" Target="slides/slide63.xml"/><Relationship Id="rId66" Type="http://schemas.openxmlformats.org/officeDocument/2006/relationships/notesMaster" Target="notesMasters/notesMaster1.xml"/><Relationship Id="rId67" Type="http://schemas.openxmlformats.org/officeDocument/2006/relationships/printerSettings" Target="printerSettings/printerSettings1.bin"/><Relationship Id="rId68" Type="http://schemas.openxmlformats.org/officeDocument/2006/relationships/commentAuthors" Target="commentAuthors.xml"/><Relationship Id="rId69" Type="http://schemas.openxmlformats.org/officeDocument/2006/relationships/presProps" Target="presProps.xml"/><Relationship Id="rId50" Type="http://schemas.openxmlformats.org/officeDocument/2006/relationships/slide" Target="slides/slide48.xml"/><Relationship Id="rId51" Type="http://schemas.openxmlformats.org/officeDocument/2006/relationships/slide" Target="slides/slide49.xml"/><Relationship Id="rId52" Type="http://schemas.openxmlformats.org/officeDocument/2006/relationships/slide" Target="slides/slide50.xml"/><Relationship Id="rId53" Type="http://schemas.openxmlformats.org/officeDocument/2006/relationships/slide" Target="slides/slide51.xml"/><Relationship Id="rId54" Type="http://schemas.openxmlformats.org/officeDocument/2006/relationships/slide" Target="slides/slide52.xml"/><Relationship Id="rId55" Type="http://schemas.openxmlformats.org/officeDocument/2006/relationships/slide" Target="slides/slide53.xml"/><Relationship Id="rId56" Type="http://schemas.openxmlformats.org/officeDocument/2006/relationships/slide" Target="slides/slide54.xml"/><Relationship Id="rId57" Type="http://schemas.openxmlformats.org/officeDocument/2006/relationships/slide" Target="slides/slide55.xml"/><Relationship Id="rId58" Type="http://schemas.openxmlformats.org/officeDocument/2006/relationships/slide" Target="slides/slide56.xml"/><Relationship Id="rId59" Type="http://schemas.openxmlformats.org/officeDocument/2006/relationships/slide" Target="slides/slide57.xml"/><Relationship Id="rId40" Type="http://schemas.openxmlformats.org/officeDocument/2006/relationships/slide" Target="slides/slide38.xml"/><Relationship Id="rId41" Type="http://schemas.openxmlformats.org/officeDocument/2006/relationships/slide" Target="slides/slide39.xml"/><Relationship Id="rId42" Type="http://schemas.openxmlformats.org/officeDocument/2006/relationships/slide" Target="slides/slide40.xml"/><Relationship Id="rId43" Type="http://schemas.openxmlformats.org/officeDocument/2006/relationships/slide" Target="slides/slide41.xml"/><Relationship Id="rId44" Type="http://schemas.openxmlformats.org/officeDocument/2006/relationships/slide" Target="slides/slide42.xml"/><Relationship Id="rId45" Type="http://schemas.openxmlformats.org/officeDocument/2006/relationships/slide" Target="slides/slide43.xml"/><Relationship Id="rId46" Type="http://schemas.openxmlformats.org/officeDocument/2006/relationships/slide" Target="slides/slide44.xml"/><Relationship Id="rId47" Type="http://schemas.openxmlformats.org/officeDocument/2006/relationships/slide" Target="slides/slide45.xml"/><Relationship Id="rId48" Type="http://schemas.openxmlformats.org/officeDocument/2006/relationships/slide" Target="slides/slide46.xml"/><Relationship Id="rId49" Type="http://schemas.openxmlformats.org/officeDocument/2006/relationships/slide" Target="slides/slide47.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9" Type="http://schemas.openxmlformats.org/officeDocument/2006/relationships/slide" Target="slides/slide7.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slide" Target="slides/slide30.xml"/><Relationship Id="rId33" Type="http://schemas.openxmlformats.org/officeDocument/2006/relationships/slide" Target="slides/slide31.xml"/><Relationship Id="rId34" Type="http://schemas.openxmlformats.org/officeDocument/2006/relationships/slide" Target="slides/slide32.xml"/><Relationship Id="rId35" Type="http://schemas.openxmlformats.org/officeDocument/2006/relationships/slide" Target="slides/slide33.xml"/><Relationship Id="rId36" Type="http://schemas.openxmlformats.org/officeDocument/2006/relationships/slide" Target="slides/slide34.xml"/><Relationship Id="rId37" Type="http://schemas.openxmlformats.org/officeDocument/2006/relationships/slide" Target="slides/slide35.xml"/><Relationship Id="rId38" Type="http://schemas.openxmlformats.org/officeDocument/2006/relationships/slide" Target="slides/slide36.xml"/><Relationship Id="rId39" Type="http://schemas.openxmlformats.org/officeDocument/2006/relationships/slide" Target="slides/slide37.xml"/><Relationship Id="rId70" Type="http://schemas.openxmlformats.org/officeDocument/2006/relationships/viewProps" Target="viewProps.xml"/><Relationship Id="rId71" Type="http://schemas.openxmlformats.org/officeDocument/2006/relationships/theme" Target="theme/theme1.xml"/><Relationship Id="rId72" Type="http://schemas.openxmlformats.org/officeDocument/2006/relationships/tableStyles" Target="tableStyles.xml"/><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60" Type="http://schemas.openxmlformats.org/officeDocument/2006/relationships/slide" Target="slides/slide58.xml"/><Relationship Id="rId61" Type="http://schemas.openxmlformats.org/officeDocument/2006/relationships/slide" Target="slides/slide59.xml"/><Relationship Id="rId62" Type="http://schemas.openxmlformats.org/officeDocument/2006/relationships/slide" Target="slides/slide60.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s>
</file>

<file path=ppt/_rels/viewProps.xml.rels><?xml version="1.0" encoding="UTF-8" standalone="yes"?>
<Relationships xmlns="http://schemas.openxmlformats.org/package/2006/relationships"><Relationship Id="rId1" Type="http://schemas.openxmlformats.org/officeDocument/2006/relationships/slide" Target="slides/slide10.xml"/></Relationships>
</file>

<file path=ppt/charts/_rels/chart1.xml.rels><?xml version="1.0" encoding="UTF-8" standalone="yes"?>
<Relationships xmlns="http://schemas.openxmlformats.org/package/2006/relationships"><Relationship Id="rId1" Type="http://schemas.openxmlformats.org/officeDocument/2006/relationships/oleObject" Target="Macintosh%20HD:Users:Arvieux:Documents:Boulot:AMP:Bilan%202013.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Macintosh%20HD:Users:Arvieux:Documents:Boulot:AMP:Bilan%202013.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Macintosh%20HD:Users:Arvieux:Documents:Boulot:AMP:Bilan%202013.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view3D>
      <c:rotX val="15"/>
      <c:rotY val="20"/>
      <c:rAngAx val="0"/>
      <c:perspective val="30"/>
    </c:view3D>
    <c:floor>
      <c:thickness val="0"/>
    </c:floor>
    <c:sideWall>
      <c:thickness val="0"/>
    </c:sideWall>
    <c:backWall>
      <c:thickness val="0"/>
    </c:backWall>
    <c:plotArea>
      <c:layout/>
      <c:bar3DChart>
        <c:barDir val="col"/>
        <c:grouping val="stacked"/>
        <c:varyColors val="0"/>
        <c:ser>
          <c:idx val="0"/>
          <c:order val="0"/>
          <c:tx>
            <c:strRef>
              <c:f>'Récapitulatif %GSS 2003-13'!$A$65</c:f>
              <c:strCache>
                <c:ptCount val="1"/>
                <c:pt idx="0">
                  <c:v>VIH</c:v>
                </c:pt>
              </c:strCache>
            </c:strRef>
          </c:tx>
          <c:invertIfNegative val="0"/>
          <c:cat>
            <c:numRef>
              <c:f>'Récapitulatif %GSS 2003-13'!$B$64:$J$64</c:f>
              <c:numCache>
                <c:formatCode>General</c:formatCode>
                <c:ptCount val="9"/>
                <c:pt idx="0">
                  <c:v>2004.0</c:v>
                </c:pt>
                <c:pt idx="1">
                  <c:v>2005.0</c:v>
                </c:pt>
                <c:pt idx="2">
                  <c:v>2006.0</c:v>
                </c:pt>
                <c:pt idx="3">
                  <c:v>2007.0</c:v>
                </c:pt>
                <c:pt idx="4">
                  <c:v>2008.0</c:v>
                </c:pt>
                <c:pt idx="5">
                  <c:v>2009.0</c:v>
                </c:pt>
                <c:pt idx="6">
                  <c:v>2010.0</c:v>
                </c:pt>
                <c:pt idx="7">
                  <c:v>2011.0</c:v>
                </c:pt>
                <c:pt idx="8">
                  <c:v>2012.0</c:v>
                </c:pt>
              </c:numCache>
            </c:numRef>
          </c:cat>
          <c:val>
            <c:numRef>
              <c:f>'Récapitulatif %GSS 2003-13'!$B$65:$J$65</c:f>
              <c:numCache>
                <c:formatCode>0</c:formatCode>
                <c:ptCount val="9"/>
                <c:pt idx="0">
                  <c:v>29.0</c:v>
                </c:pt>
                <c:pt idx="1">
                  <c:v>38.0</c:v>
                </c:pt>
                <c:pt idx="2">
                  <c:v>38.0</c:v>
                </c:pt>
                <c:pt idx="3">
                  <c:v>33.0</c:v>
                </c:pt>
                <c:pt idx="4">
                  <c:v>41.0</c:v>
                </c:pt>
                <c:pt idx="5">
                  <c:v>51.0</c:v>
                </c:pt>
                <c:pt idx="6">
                  <c:v>32.0</c:v>
                </c:pt>
                <c:pt idx="7">
                  <c:v>37.0</c:v>
                </c:pt>
                <c:pt idx="8">
                  <c:v>38.0</c:v>
                </c:pt>
              </c:numCache>
            </c:numRef>
          </c:val>
        </c:ser>
        <c:ser>
          <c:idx val="1"/>
          <c:order val="1"/>
          <c:tx>
            <c:strRef>
              <c:f>'Récapitulatif %GSS 2003-13'!$A$66</c:f>
              <c:strCache>
                <c:ptCount val="1"/>
                <c:pt idx="0">
                  <c:v>VHB</c:v>
                </c:pt>
              </c:strCache>
            </c:strRef>
          </c:tx>
          <c:invertIfNegative val="0"/>
          <c:cat>
            <c:numRef>
              <c:f>'Récapitulatif %GSS 2003-13'!$B$64:$J$64</c:f>
              <c:numCache>
                <c:formatCode>General</c:formatCode>
                <c:ptCount val="9"/>
                <c:pt idx="0">
                  <c:v>2004.0</c:v>
                </c:pt>
                <c:pt idx="1">
                  <c:v>2005.0</c:v>
                </c:pt>
                <c:pt idx="2">
                  <c:v>2006.0</c:v>
                </c:pt>
                <c:pt idx="3">
                  <c:v>2007.0</c:v>
                </c:pt>
                <c:pt idx="4">
                  <c:v>2008.0</c:v>
                </c:pt>
                <c:pt idx="5">
                  <c:v>2009.0</c:v>
                </c:pt>
                <c:pt idx="6">
                  <c:v>2010.0</c:v>
                </c:pt>
                <c:pt idx="7">
                  <c:v>2011.0</c:v>
                </c:pt>
                <c:pt idx="8">
                  <c:v>2012.0</c:v>
                </c:pt>
              </c:numCache>
            </c:numRef>
          </c:cat>
          <c:val>
            <c:numRef>
              <c:f>'Récapitulatif %GSS 2003-13'!$B$66:$J$66</c:f>
              <c:numCache>
                <c:formatCode>0</c:formatCode>
                <c:ptCount val="9"/>
                <c:pt idx="0">
                  <c:v>10.0</c:v>
                </c:pt>
                <c:pt idx="1">
                  <c:v>13.0</c:v>
                </c:pt>
                <c:pt idx="2">
                  <c:v>10.0</c:v>
                </c:pt>
                <c:pt idx="3">
                  <c:v>8.0</c:v>
                </c:pt>
                <c:pt idx="4">
                  <c:v>17.0</c:v>
                </c:pt>
                <c:pt idx="5">
                  <c:v>18.0</c:v>
                </c:pt>
                <c:pt idx="6">
                  <c:v>13.0</c:v>
                </c:pt>
                <c:pt idx="7">
                  <c:v>18.0</c:v>
                </c:pt>
                <c:pt idx="8">
                  <c:v>18.0</c:v>
                </c:pt>
              </c:numCache>
            </c:numRef>
          </c:val>
        </c:ser>
        <c:ser>
          <c:idx val="2"/>
          <c:order val="2"/>
          <c:tx>
            <c:strRef>
              <c:f>'Récapitulatif %GSS 2003-13'!$A$67</c:f>
              <c:strCache>
                <c:ptCount val="1"/>
                <c:pt idx="0">
                  <c:v>VHC</c:v>
                </c:pt>
              </c:strCache>
            </c:strRef>
          </c:tx>
          <c:invertIfNegative val="0"/>
          <c:cat>
            <c:numRef>
              <c:f>'Récapitulatif %GSS 2003-13'!$B$64:$J$64</c:f>
              <c:numCache>
                <c:formatCode>General</c:formatCode>
                <c:ptCount val="9"/>
                <c:pt idx="0">
                  <c:v>2004.0</c:v>
                </c:pt>
                <c:pt idx="1">
                  <c:v>2005.0</c:v>
                </c:pt>
                <c:pt idx="2">
                  <c:v>2006.0</c:v>
                </c:pt>
                <c:pt idx="3">
                  <c:v>2007.0</c:v>
                </c:pt>
                <c:pt idx="4">
                  <c:v>2008.0</c:v>
                </c:pt>
                <c:pt idx="5">
                  <c:v>2009.0</c:v>
                </c:pt>
                <c:pt idx="6">
                  <c:v>2010.0</c:v>
                </c:pt>
                <c:pt idx="7">
                  <c:v>2011.0</c:v>
                </c:pt>
                <c:pt idx="8">
                  <c:v>2012.0</c:v>
                </c:pt>
              </c:numCache>
            </c:numRef>
          </c:cat>
          <c:val>
            <c:numRef>
              <c:f>'Récapitulatif %GSS 2003-13'!$B$67:$J$67</c:f>
              <c:numCache>
                <c:formatCode>0</c:formatCode>
                <c:ptCount val="9"/>
                <c:pt idx="0">
                  <c:v>17.0</c:v>
                </c:pt>
                <c:pt idx="1">
                  <c:v>14.0</c:v>
                </c:pt>
                <c:pt idx="2">
                  <c:v>12.0</c:v>
                </c:pt>
                <c:pt idx="3">
                  <c:v>16.0</c:v>
                </c:pt>
                <c:pt idx="4">
                  <c:v>6.0</c:v>
                </c:pt>
                <c:pt idx="5">
                  <c:v>6.0</c:v>
                </c:pt>
                <c:pt idx="6">
                  <c:v>8.0</c:v>
                </c:pt>
                <c:pt idx="7">
                  <c:v>9.0</c:v>
                </c:pt>
                <c:pt idx="8">
                  <c:v>9.0</c:v>
                </c:pt>
              </c:numCache>
            </c:numRef>
          </c:val>
        </c:ser>
        <c:dLbls>
          <c:showLegendKey val="0"/>
          <c:showVal val="0"/>
          <c:showCatName val="0"/>
          <c:showSerName val="0"/>
          <c:showPercent val="0"/>
          <c:showBubbleSize val="0"/>
        </c:dLbls>
        <c:gapWidth val="150"/>
        <c:shape val="box"/>
        <c:axId val="-2093379080"/>
        <c:axId val="-2093377496"/>
        <c:axId val="0"/>
      </c:bar3DChart>
      <c:catAx>
        <c:axId val="-2093379080"/>
        <c:scaling>
          <c:orientation val="minMax"/>
        </c:scaling>
        <c:delete val="0"/>
        <c:axPos val="b"/>
        <c:numFmt formatCode="General" sourceLinked="1"/>
        <c:majorTickMark val="out"/>
        <c:minorTickMark val="none"/>
        <c:tickLblPos val="nextTo"/>
        <c:crossAx val="-2093377496"/>
        <c:crosses val="autoZero"/>
        <c:auto val="1"/>
        <c:lblAlgn val="ctr"/>
        <c:lblOffset val="100"/>
        <c:noMultiLvlLbl val="0"/>
      </c:catAx>
      <c:valAx>
        <c:axId val="-2093377496"/>
        <c:scaling>
          <c:orientation val="minMax"/>
        </c:scaling>
        <c:delete val="0"/>
        <c:axPos val="l"/>
        <c:majorGridlines/>
        <c:numFmt formatCode="0" sourceLinked="1"/>
        <c:majorTickMark val="out"/>
        <c:minorTickMark val="none"/>
        <c:tickLblPos val="nextTo"/>
        <c:crossAx val="-2093379080"/>
        <c:crosses val="autoZero"/>
        <c:crossBetween val="between"/>
      </c:valAx>
    </c:plotArea>
    <c:legend>
      <c:legendPos val="r"/>
      <c:layout/>
      <c:overlay val="0"/>
    </c:legend>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manualLayout>
          <c:layoutTarget val="inner"/>
          <c:xMode val="edge"/>
          <c:yMode val="edge"/>
          <c:x val="0.0235561272662699"/>
          <c:y val="0.0125391849529781"/>
          <c:w val="0.910357665687829"/>
          <c:h val="0.9198607854269"/>
        </c:manualLayout>
      </c:layout>
      <c:barChart>
        <c:barDir val="col"/>
        <c:grouping val="clustered"/>
        <c:varyColors val="0"/>
        <c:ser>
          <c:idx val="0"/>
          <c:order val="0"/>
          <c:tx>
            <c:strRef>
              <c:f>'Récapitulatif %GSS 2003-13'!$B$1</c:f>
              <c:strCache>
                <c:ptCount val="1"/>
                <c:pt idx="0">
                  <c:v>IU</c:v>
                </c:pt>
              </c:strCache>
            </c:strRef>
          </c:tx>
          <c:invertIfNegative val="0"/>
          <c:dLbls>
            <c:showLegendKey val="0"/>
            <c:showVal val="1"/>
            <c:showCatName val="0"/>
            <c:showSerName val="0"/>
            <c:showPercent val="0"/>
            <c:showBubbleSize val="0"/>
            <c:showLeaderLines val="0"/>
          </c:dLbls>
          <c:cat>
            <c:numRef>
              <c:f>'Récapitulatif %GSS 2003-13'!$A$2:$A$11</c:f>
              <c:numCache>
                <c:formatCode>General</c:formatCode>
                <c:ptCount val="10"/>
                <c:pt idx="0">
                  <c:v>2004.0</c:v>
                </c:pt>
                <c:pt idx="1">
                  <c:v>2005.0</c:v>
                </c:pt>
                <c:pt idx="2">
                  <c:v>2006.0</c:v>
                </c:pt>
                <c:pt idx="3">
                  <c:v>2007.0</c:v>
                </c:pt>
                <c:pt idx="4">
                  <c:v>2008.0</c:v>
                </c:pt>
                <c:pt idx="5">
                  <c:v>2009.0</c:v>
                </c:pt>
                <c:pt idx="6">
                  <c:v>2010.0</c:v>
                </c:pt>
                <c:pt idx="7">
                  <c:v>2011.0</c:v>
                </c:pt>
                <c:pt idx="8">
                  <c:v>2012.0</c:v>
                </c:pt>
                <c:pt idx="9">
                  <c:v>2013.0</c:v>
                </c:pt>
              </c:numCache>
            </c:numRef>
          </c:cat>
          <c:val>
            <c:numRef>
              <c:f>'Récapitulatif %GSS 2003-13'!$B$2:$B$11</c:f>
              <c:numCache>
                <c:formatCode>0</c:formatCode>
                <c:ptCount val="10"/>
                <c:pt idx="0">
                  <c:v>29.4</c:v>
                </c:pt>
                <c:pt idx="1">
                  <c:v>16.7</c:v>
                </c:pt>
                <c:pt idx="2">
                  <c:v>23.8</c:v>
                </c:pt>
                <c:pt idx="3">
                  <c:v>22.2</c:v>
                </c:pt>
                <c:pt idx="4">
                  <c:v>13.6</c:v>
                </c:pt>
                <c:pt idx="5">
                  <c:v>12.5</c:v>
                </c:pt>
                <c:pt idx="6">
                  <c:v>22.97</c:v>
                </c:pt>
                <c:pt idx="7">
                  <c:v>13.3</c:v>
                </c:pt>
                <c:pt idx="8">
                  <c:v>13.04</c:v>
                </c:pt>
                <c:pt idx="9">
                  <c:v>10.91</c:v>
                </c:pt>
              </c:numCache>
            </c:numRef>
          </c:val>
        </c:ser>
        <c:ser>
          <c:idx val="1"/>
          <c:order val="1"/>
          <c:tx>
            <c:strRef>
              <c:f>'Récapitulatif %GSS 2003-13'!$C$1</c:f>
              <c:strCache>
                <c:ptCount val="1"/>
                <c:pt idx="0">
                  <c:v>FIV</c:v>
                </c:pt>
              </c:strCache>
            </c:strRef>
          </c:tx>
          <c:invertIfNegative val="0"/>
          <c:dLbls>
            <c:showLegendKey val="0"/>
            <c:showVal val="1"/>
            <c:showCatName val="0"/>
            <c:showSerName val="0"/>
            <c:showPercent val="0"/>
            <c:showBubbleSize val="0"/>
            <c:showLeaderLines val="0"/>
          </c:dLbls>
          <c:cat>
            <c:numRef>
              <c:f>'Récapitulatif %GSS 2003-13'!$A$2:$A$11</c:f>
              <c:numCache>
                <c:formatCode>General</c:formatCode>
                <c:ptCount val="10"/>
                <c:pt idx="0">
                  <c:v>2004.0</c:v>
                </c:pt>
                <c:pt idx="1">
                  <c:v>2005.0</c:v>
                </c:pt>
                <c:pt idx="2">
                  <c:v>2006.0</c:v>
                </c:pt>
                <c:pt idx="3">
                  <c:v>2007.0</c:v>
                </c:pt>
                <c:pt idx="4">
                  <c:v>2008.0</c:v>
                </c:pt>
                <c:pt idx="5">
                  <c:v>2009.0</c:v>
                </c:pt>
                <c:pt idx="6">
                  <c:v>2010.0</c:v>
                </c:pt>
                <c:pt idx="7">
                  <c:v>2011.0</c:v>
                </c:pt>
                <c:pt idx="8">
                  <c:v>2012.0</c:v>
                </c:pt>
                <c:pt idx="9">
                  <c:v>2013.0</c:v>
                </c:pt>
              </c:numCache>
            </c:numRef>
          </c:cat>
          <c:val>
            <c:numRef>
              <c:f>'Récapitulatif %GSS 2003-13'!$C$2:$C$11</c:f>
              <c:numCache>
                <c:formatCode>0</c:formatCode>
                <c:ptCount val="10"/>
                <c:pt idx="0">
                  <c:v>9.1</c:v>
                </c:pt>
                <c:pt idx="1">
                  <c:v>16.7</c:v>
                </c:pt>
                <c:pt idx="2">
                  <c:v>13.3</c:v>
                </c:pt>
                <c:pt idx="3">
                  <c:v>16.7</c:v>
                </c:pt>
                <c:pt idx="4">
                  <c:v>12.5</c:v>
                </c:pt>
                <c:pt idx="5">
                  <c:v>10.5</c:v>
                </c:pt>
                <c:pt idx="6">
                  <c:v>40.0</c:v>
                </c:pt>
                <c:pt idx="7">
                  <c:v>18.2</c:v>
                </c:pt>
                <c:pt idx="8">
                  <c:v>20.0</c:v>
                </c:pt>
                <c:pt idx="9">
                  <c:v>42.86</c:v>
                </c:pt>
              </c:numCache>
            </c:numRef>
          </c:val>
        </c:ser>
        <c:ser>
          <c:idx val="2"/>
          <c:order val="2"/>
          <c:tx>
            <c:strRef>
              <c:f>'Récapitulatif %GSS 2003-13'!$D$1</c:f>
              <c:strCache>
                <c:ptCount val="1"/>
                <c:pt idx="0">
                  <c:v>ICSI</c:v>
                </c:pt>
              </c:strCache>
            </c:strRef>
          </c:tx>
          <c:spPr>
            <a:gradFill flip="none" rotWithShape="1">
              <a:gsLst>
                <a:gs pos="0">
                  <a:srgbClr val="008000"/>
                </a:gs>
                <a:gs pos="100000">
                  <a:srgbClr val="FFFFFF"/>
                </a:gs>
              </a:gsLst>
              <a:lin ang="16800000" scaled="0"/>
              <a:tileRect/>
            </a:gradFill>
          </c:spPr>
          <c:invertIfNegative val="0"/>
          <c:dLbls>
            <c:showLegendKey val="0"/>
            <c:showVal val="1"/>
            <c:showCatName val="0"/>
            <c:showSerName val="0"/>
            <c:showPercent val="0"/>
            <c:showBubbleSize val="0"/>
            <c:showLeaderLines val="0"/>
          </c:dLbls>
          <c:cat>
            <c:numRef>
              <c:f>'Récapitulatif %GSS 2003-13'!$A$2:$A$11</c:f>
              <c:numCache>
                <c:formatCode>General</c:formatCode>
                <c:ptCount val="10"/>
                <c:pt idx="0">
                  <c:v>2004.0</c:v>
                </c:pt>
                <c:pt idx="1">
                  <c:v>2005.0</c:v>
                </c:pt>
                <c:pt idx="2">
                  <c:v>2006.0</c:v>
                </c:pt>
                <c:pt idx="3">
                  <c:v>2007.0</c:v>
                </c:pt>
                <c:pt idx="4">
                  <c:v>2008.0</c:v>
                </c:pt>
                <c:pt idx="5">
                  <c:v>2009.0</c:v>
                </c:pt>
                <c:pt idx="6">
                  <c:v>2010.0</c:v>
                </c:pt>
                <c:pt idx="7">
                  <c:v>2011.0</c:v>
                </c:pt>
                <c:pt idx="8">
                  <c:v>2012.0</c:v>
                </c:pt>
                <c:pt idx="9">
                  <c:v>2013.0</c:v>
                </c:pt>
              </c:numCache>
            </c:numRef>
          </c:cat>
          <c:val>
            <c:numRef>
              <c:f>'Récapitulatif %GSS 2003-13'!$D$2:$D$11</c:f>
              <c:numCache>
                <c:formatCode>0</c:formatCode>
                <c:ptCount val="10"/>
                <c:pt idx="0">
                  <c:v>15.8</c:v>
                </c:pt>
                <c:pt idx="1">
                  <c:v>9.1</c:v>
                </c:pt>
                <c:pt idx="2">
                  <c:v>18.8</c:v>
                </c:pt>
                <c:pt idx="3">
                  <c:v>10.5</c:v>
                </c:pt>
                <c:pt idx="4">
                  <c:v>17.6</c:v>
                </c:pt>
                <c:pt idx="5">
                  <c:v>14.6</c:v>
                </c:pt>
                <c:pt idx="6">
                  <c:v>9.38</c:v>
                </c:pt>
                <c:pt idx="7">
                  <c:v>11.4</c:v>
                </c:pt>
                <c:pt idx="8">
                  <c:v>11.76</c:v>
                </c:pt>
                <c:pt idx="9">
                  <c:v>14.81</c:v>
                </c:pt>
              </c:numCache>
            </c:numRef>
          </c:val>
        </c:ser>
        <c:ser>
          <c:idx val="3"/>
          <c:order val="3"/>
          <c:tx>
            <c:strRef>
              <c:f>'Récapitulatif %GSS 2003-13'!$E$1</c:f>
              <c:strCache>
                <c:ptCount val="1"/>
                <c:pt idx="0">
                  <c:v>TEC</c:v>
                </c:pt>
              </c:strCache>
            </c:strRef>
          </c:tx>
          <c:invertIfNegative val="0"/>
          <c:dLbls>
            <c:showLegendKey val="0"/>
            <c:showVal val="1"/>
            <c:showCatName val="0"/>
            <c:showSerName val="0"/>
            <c:showPercent val="0"/>
            <c:showBubbleSize val="0"/>
            <c:showLeaderLines val="0"/>
          </c:dLbls>
          <c:cat>
            <c:numRef>
              <c:f>'Récapitulatif %GSS 2003-13'!$A$2:$A$11</c:f>
              <c:numCache>
                <c:formatCode>General</c:formatCode>
                <c:ptCount val="10"/>
                <c:pt idx="0">
                  <c:v>2004.0</c:v>
                </c:pt>
                <c:pt idx="1">
                  <c:v>2005.0</c:v>
                </c:pt>
                <c:pt idx="2">
                  <c:v>2006.0</c:v>
                </c:pt>
                <c:pt idx="3">
                  <c:v>2007.0</c:v>
                </c:pt>
                <c:pt idx="4">
                  <c:v>2008.0</c:v>
                </c:pt>
                <c:pt idx="5">
                  <c:v>2009.0</c:v>
                </c:pt>
                <c:pt idx="6">
                  <c:v>2010.0</c:v>
                </c:pt>
                <c:pt idx="7">
                  <c:v>2011.0</c:v>
                </c:pt>
                <c:pt idx="8">
                  <c:v>2012.0</c:v>
                </c:pt>
                <c:pt idx="9">
                  <c:v>2013.0</c:v>
                </c:pt>
              </c:numCache>
            </c:numRef>
          </c:cat>
          <c:val>
            <c:numRef>
              <c:f>'Récapitulatif %GSS 2003-13'!$E$2:$E$11</c:f>
              <c:numCache>
                <c:formatCode>0</c:formatCode>
                <c:ptCount val="10"/>
                <c:pt idx="0">
                  <c:v>0.0</c:v>
                </c:pt>
                <c:pt idx="1">
                  <c:v>6.7</c:v>
                </c:pt>
                <c:pt idx="2">
                  <c:v>12.5</c:v>
                </c:pt>
                <c:pt idx="3">
                  <c:v>7.7</c:v>
                </c:pt>
                <c:pt idx="4">
                  <c:v>10.8</c:v>
                </c:pt>
                <c:pt idx="5">
                  <c:v>9.1</c:v>
                </c:pt>
                <c:pt idx="6">
                  <c:v>10.71</c:v>
                </c:pt>
                <c:pt idx="7">
                  <c:v>9.1</c:v>
                </c:pt>
                <c:pt idx="8">
                  <c:v>10.64</c:v>
                </c:pt>
                <c:pt idx="9">
                  <c:v>20.0</c:v>
                </c:pt>
              </c:numCache>
            </c:numRef>
          </c:val>
        </c:ser>
        <c:dLbls>
          <c:showLegendKey val="0"/>
          <c:showVal val="0"/>
          <c:showCatName val="0"/>
          <c:showSerName val="0"/>
          <c:showPercent val="0"/>
          <c:showBubbleSize val="0"/>
        </c:dLbls>
        <c:gapWidth val="150"/>
        <c:axId val="-2093276088"/>
        <c:axId val="-2093272888"/>
      </c:barChart>
      <c:catAx>
        <c:axId val="-2093276088"/>
        <c:scaling>
          <c:orientation val="minMax"/>
        </c:scaling>
        <c:delete val="0"/>
        <c:axPos val="b"/>
        <c:numFmt formatCode="General" sourceLinked="1"/>
        <c:majorTickMark val="out"/>
        <c:minorTickMark val="none"/>
        <c:tickLblPos val="nextTo"/>
        <c:crossAx val="-2093272888"/>
        <c:crosses val="autoZero"/>
        <c:auto val="1"/>
        <c:lblAlgn val="ctr"/>
        <c:lblOffset val="100"/>
        <c:noMultiLvlLbl val="0"/>
      </c:catAx>
      <c:valAx>
        <c:axId val="-2093272888"/>
        <c:scaling>
          <c:orientation val="minMax"/>
        </c:scaling>
        <c:delete val="0"/>
        <c:axPos val="l"/>
        <c:majorGridlines/>
        <c:numFmt formatCode="0" sourceLinked="1"/>
        <c:majorTickMark val="out"/>
        <c:minorTickMark val="none"/>
        <c:tickLblPos val="nextTo"/>
        <c:crossAx val="-2093276088"/>
        <c:crosses val="autoZero"/>
        <c:crossBetween val="between"/>
      </c:valAx>
    </c:plotArea>
    <c:legend>
      <c:legendPos val="r"/>
      <c:layout>
        <c:manualLayout>
          <c:xMode val="edge"/>
          <c:yMode val="edge"/>
          <c:x val="0.730911178951131"/>
          <c:y val="0.219855146884412"/>
          <c:w val="0.0543783782478275"/>
          <c:h val="0.24506968577069"/>
        </c:manualLayout>
      </c:layout>
      <c:overlay val="0"/>
      <c:spPr>
        <a:solidFill>
          <a:schemeClr val="bg1"/>
        </a:solidFill>
        <a:ln>
          <a:solidFill>
            <a:srgbClr val="BBE0E3"/>
          </a:solidFill>
        </a:ln>
      </c:spPr>
    </c:legend>
    <c:plotVisOnly val="1"/>
    <c:dispBlanksAs val="zero"/>
    <c:showDLblsOverMax val="0"/>
  </c:chart>
  <c:txPr>
    <a:bodyPr/>
    <a:lstStyle/>
    <a:p>
      <a:pPr>
        <a:defRPr>
          <a:latin typeface="Calibri"/>
          <a:cs typeface="Calibri"/>
        </a:defRPr>
      </a:pPr>
      <a:endParaRPr lang="fr-FR"/>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manualLayout>
          <c:layoutTarget val="inner"/>
          <c:xMode val="edge"/>
          <c:yMode val="edge"/>
          <c:x val="0.0960959805211381"/>
          <c:y val="0.0889164828422421"/>
          <c:w val="0.734156605424322"/>
          <c:h val="0.822469378827647"/>
        </c:manualLayout>
      </c:layout>
      <c:barChart>
        <c:barDir val="col"/>
        <c:grouping val="clustered"/>
        <c:varyColors val="0"/>
        <c:ser>
          <c:idx val="0"/>
          <c:order val="0"/>
          <c:invertIfNegative val="0"/>
          <c:dLbls>
            <c:showLegendKey val="0"/>
            <c:showVal val="1"/>
            <c:showCatName val="0"/>
            <c:showSerName val="0"/>
            <c:showPercent val="0"/>
            <c:showBubbleSize val="0"/>
            <c:showLeaderLines val="0"/>
          </c:dLbls>
          <c:cat>
            <c:strRef>
              <c:f>'Récapitulatif %GSS 2003-13'!$B$1:$E$1</c:f>
              <c:strCache>
                <c:ptCount val="4"/>
                <c:pt idx="0">
                  <c:v>IU</c:v>
                </c:pt>
                <c:pt idx="1">
                  <c:v>FIV</c:v>
                </c:pt>
                <c:pt idx="2">
                  <c:v>ICSI</c:v>
                </c:pt>
                <c:pt idx="3">
                  <c:v>TEC</c:v>
                </c:pt>
              </c:strCache>
            </c:strRef>
          </c:cat>
          <c:val>
            <c:numRef>
              <c:f>'Récapitulatif %GSS 2003-13'!$B$13:$E$13</c:f>
              <c:numCache>
                <c:formatCode>0</c:formatCode>
                <c:ptCount val="4"/>
                <c:pt idx="0">
                  <c:v>17.842</c:v>
                </c:pt>
                <c:pt idx="1">
                  <c:v>19.986</c:v>
                </c:pt>
                <c:pt idx="2">
                  <c:v>13.375</c:v>
                </c:pt>
                <c:pt idx="3">
                  <c:v>9.725</c:v>
                </c:pt>
              </c:numCache>
            </c:numRef>
          </c:val>
        </c:ser>
        <c:dLbls>
          <c:showLegendKey val="0"/>
          <c:showVal val="0"/>
          <c:showCatName val="0"/>
          <c:showSerName val="0"/>
          <c:showPercent val="0"/>
          <c:showBubbleSize val="0"/>
        </c:dLbls>
        <c:gapWidth val="150"/>
        <c:axId val="-2093240904"/>
        <c:axId val="-2093237928"/>
      </c:barChart>
      <c:catAx>
        <c:axId val="-2093240904"/>
        <c:scaling>
          <c:orientation val="minMax"/>
        </c:scaling>
        <c:delete val="0"/>
        <c:axPos val="b"/>
        <c:majorTickMark val="out"/>
        <c:minorTickMark val="none"/>
        <c:tickLblPos val="nextTo"/>
        <c:crossAx val="-2093237928"/>
        <c:crosses val="autoZero"/>
        <c:auto val="1"/>
        <c:lblAlgn val="ctr"/>
        <c:lblOffset val="100"/>
        <c:noMultiLvlLbl val="0"/>
      </c:catAx>
      <c:valAx>
        <c:axId val="-2093237928"/>
        <c:scaling>
          <c:orientation val="minMax"/>
        </c:scaling>
        <c:delete val="0"/>
        <c:axPos val="l"/>
        <c:majorGridlines/>
        <c:numFmt formatCode="0" sourceLinked="1"/>
        <c:majorTickMark val="out"/>
        <c:minorTickMark val="none"/>
        <c:tickLblPos val="nextTo"/>
        <c:crossAx val="-2093240904"/>
        <c:crosses val="autoZero"/>
        <c:crossBetween val="between"/>
      </c:valAx>
    </c:plotArea>
    <c:plotVisOnly val="1"/>
    <c:dispBlanksAs val="gap"/>
    <c:showDLblsOverMax val="0"/>
  </c:chart>
  <c:spPr>
    <a:solidFill>
      <a:schemeClr val="lt1"/>
    </a:solidFill>
    <a:ln w="25400" cap="flat" cmpd="sng" algn="ctr">
      <a:solidFill>
        <a:schemeClr val="dk1"/>
      </a:solidFill>
      <a:prstDash val="solid"/>
    </a:ln>
    <a:effectLst/>
  </c:spPr>
  <c:txPr>
    <a:bodyPr/>
    <a:lstStyle/>
    <a:p>
      <a:pPr>
        <a:defRPr>
          <a:solidFill>
            <a:schemeClr val="dk1"/>
          </a:solidFill>
          <a:latin typeface="+mn-lt"/>
          <a:ea typeface="+mn-ea"/>
          <a:cs typeface="+mn-cs"/>
        </a:defRPr>
      </a:pPr>
      <a:endParaRPr lang="fr-FR"/>
    </a:p>
  </c:txPr>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5.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458"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200">
                <a:cs typeface="Times New Roman" charset="0"/>
              </a:defRPr>
            </a:lvl1pPr>
          </a:lstStyle>
          <a:p>
            <a:pPr>
              <a:defRPr/>
            </a:pPr>
            <a:endParaRPr lang="fr-FR"/>
          </a:p>
        </p:txBody>
      </p:sp>
      <p:sp>
        <p:nvSpPr>
          <p:cNvPr id="19459" name="Rectangle 3"/>
          <p:cNvSpPr>
            <a:spLocks noGrp="1" noChangeArrowheads="1"/>
          </p:cNvSpPr>
          <p:nvPr>
            <p:ph type="dt" idx="1"/>
          </p:nvPr>
        </p:nvSpPr>
        <p:spPr bwMode="auto">
          <a:xfrm>
            <a:off x="388620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200">
                <a:cs typeface="Times New Roman" charset="0"/>
              </a:defRPr>
            </a:lvl1pPr>
          </a:lstStyle>
          <a:p>
            <a:pPr>
              <a:defRPr/>
            </a:pPr>
            <a:endParaRPr lang="fr-FR"/>
          </a:p>
        </p:txBody>
      </p:sp>
      <p:sp>
        <p:nvSpPr>
          <p:cNvPr id="1946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Lst>
        </p:spPr>
      </p:sp>
      <p:sp>
        <p:nvSpPr>
          <p:cNvPr id="19461" name="Rectangle 5"/>
          <p:cNvSpPr>
            <a:spLocks noGrp="1" noChangeArrowheads="1"/>
          </p:cNvSpPr>
          <p:nvPr>
            <p:ph type="body" sz="quarter" idx="3"/>
          </p:nvPr>
        </p:nvSpPr>
        <p:spPr bwMode="auto">
          <a:xfrm>
            <a:off x="914400" y="4343400"/>
            <a:ext cx="5029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fr-FR" noProof="0" smtClean="0"/>
              <a:t>Cliquez pour modifier les styles du texte du masque</a:t>
            </a:r>
          </a:p>
          <a:p>
            <a:pPr lvl="1"/>
            <a:r>
              <a:rPr lang="fr-FR" noProof="0" smtClean="0"/>
              <a:t>Deuxième niveau</a:t>
            </a:r>
          </a:p>
          <a:p>
            <a:pPr lvl="2"/>
            <a:r>
              <a:rPr lang="fr-FR" noProof="0" smtClean="0"/>
              <a:t>Troisième niveau</a:t>
            </a:r>
          </a:p>
          <a:p>
            <a:pPr lvl="3"/>
            <a:r>
              <a:rPr lang="fr-FR" noProof="0" smtClean="0"/>
              <a:t>Quatrième niveau</a:t>
            </a:r>
          </a:p>
          <a:p>
            <a:pPr lvl="4"/>
            <a:r>
              <a:rPr lang="fr-FR" noProof="0" smtClean="0"/>
              <a:t>Cinquième niveau</a:t>
            </a:r>
          </a:p>
        </p:txBody>
      </p:sp>
      <p:sp>
        <p:nvSpPr>
          <p:cNvPr id="19462" name="Rectangle 6"/>
          <p:cNvSpPr>
            <a:spLocks noGrp="1" noChangeArrowheads="1"/>
          </p:cNvSpPr>
          <p:nvPr>
            <p:ph type="ftr" sz="quarter" idx="4"/>
          </p:nvPr>
        </p:nvSpPr>
        <p:spPr bwMode="auto">
          <a:xfrm>
            <a:off x="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a:defRPr sz="1200">
                <a:cs typeface="Times New Roman" charset="0"/>
              </a:defRPr>
            </a:lvl1pPr>
          </a:lstStyle>
          <a:p>
            <a:pPr>
              <a:defRPr/>
            </a:pPr>
            <a:endParaRPr lang="fr-FR"/>
          </a:p>
        </p:txBody>
      </p:sp>
      <p:sp>
        <p:nvSpPr>
          <p:cNvPr id="19463" name="Rectangle 7"/>
          <p:cNvSpPr>
            <a:spLocks noGrp="1" noChangeArrowheads="1"/>
          </p:cNvSpPr>
          <p:nvPr>
            <p:ph type="sldNum" sz="quarter" idx="5"/>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a:defRPr sz="1200">
                <a:cs typeface="Times New Roman" charset="0"/>
              </a:defRPr>
            </a:lvl1pPr>
          </a:lstStyle>
          <a:p>
            <a:pPr>
              <a:defRPr/>
            </a:pPr>
            <a:fld id="{62D5FB16-DE0D-A348-ACEF-8F64399963B5}" type="slidenum">
              <a:rPr lang="fr-FR"/>
              <a:pPr>
                <a:defRPr/>
              </a:pPr>
              <a:t>‹#›</a:t>
            </a:fld>
            <a:endParaRPr lang="fr-FR"/>
          </a:p>
        </p:txBody>
      </p:sp>
    </p:spTree>
    <p:extLst>
      <p:ext uri="{BB962C8B-B14F-4D97-AF65-F5344CB8AC3E}">
        <p14:creationId xmlns:p14="http://schemas.microsoft.com/office/powerpoint/2010/main" val="109427671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charset="0"/>
        <a:ea typeface="ＭＳ Ｐゴシック" charset="0"/>
        <a:cs typeface="Times New Roman" charset="0"/>
      </a:defRPr>
    </a:lvl1pPr>
    <a:lvl2pPr marL="457200" algn="l" rtl="0" eaLnBrk="0" fontAlgn="base" hangingPunct="0">
      <a:spcBef>
        <a:spcPct val="30000"/>
      </a:spcBef>
      <a:spcAft>
        <a:spcPct val="0"/>
      </a:spcAft>
      <a:defRPr sz="1200" kern="1200">
        <a:solidFill>
          <a:schemeClr val="tx1"/>
        </a:solidFill>
        <a:latin typeface="Times New Roman" charset="0"/>
        <a:ea typeface="Times New Roman" charset="0"/>
        <a:cs typeface="Times New Roman" charset="0"/>
      </a:defRPr>
    </a:lvl2pPr>
    <a:lvl3pPr marL="914400" algn="l" rtl="0" eaLnBrk="0" fontAlgn="base" hangingPunct="0">
      <a:spcBef>
        <a:spcPct val="30000"/>
      </a:spcBef>
      <a:spcAft>
        <a:spcPct val="0"/>
      </a:spcAft>
      <a:defRPr sz="1200" kern="1200">
        <a:solidFill>
          <a:schemeClr val="tx1"/>
        </a:solidFill>
        <a:latin typeface="Times New Roman" charset="0"/>
        <a:ea typeface="Times New Roman" charset="0"/>
        <a:cs typeface="Times New Roman" charset="0"/>
      </a:defRPr>
    </a:lvl3pPr>
    <a:lvl4pPr marL="1371600" algn="l" rtl="0" eaLnBrk="0" fontAlgn="base" hangingPunct="0">
      <a:spcBef>
        <a:spcPct val="30000"/>
      </a:spcBef>
      <a:spcAft>
        <a:spcPct val="0"/>
      </a:spcAft>
      <a:defRPr sz="1200" kern="1200">
        <a:solidFill>
          <a:schemeClr val="tx1"/>
        </a:solidFill>
        <a:latin typeface="Times New Roman" charset="0"/>
        <a:ea typeface="Times New Roman" charset="0"/>
        <a:cs typeface="Times New Roman" charset="0"/>
      </a:defRPr>
    </a:lvl4pPr>
    <a:lvl5pPr marL="1828800" algn="l" rtl="0" eaLnBrk="0" fontAlgn="base" hangingPunct="0">
      <a:spcBef>
        <a:spcPct val="30000"/>
      </a:spcBef>
      <a:spcAft>
        <a:spcPct val="0"/>
      </a:spcAft>
      <a:defRPr sz="1200" kern="1200">
        <a:solidFill>
          <a:schemeClr val="tx1"/>
        </a:solidFill>
        <a:latin typeface="Times New Roman" charset="0"/>
        <a:ea typeface="Times New Roman" charset="0"/>
        <a:cs typeface="Times New Roman"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143000" y="685800"/>
            <a:ext cx="4572000" cy="3429000"/>
          </a:xfrm>
        </p:spPr>
      </p:sp>
      <p:sp>
        <p:nvSpPr>
          <p:cNvPr id="3" name="Espace réservé des commentaires 2"/>
          <p:cNvSpPr>
            <a:spLocks noGrp="1"/>
          </p:cNvSpPr>
          <p:nvPr>
            <p:ph type="body" idx="1"/>
          </p:nvPr>
        </p:nvSpPr>
        <p:spPr/>
        <p:txBody>
          <a:bodyPr/>
          <a:lstStyle/>
          <a:p>
            <a:r>
              <a:rPr lang="fr-FR" dirty="0" smtClean="0"/>
              <a:t>Arrêté du 3 août 2010 : </a:t>
            </a:r>
            <a:r>
              <a:rPr lang="fr-FR" sz="1200" kern="1200" dirty="0" smtClean="0">
                <a:solidFill>
                  <a:schemeClr val="tx1"/>
                </a:solidFill>
                <a:effectLst/>
                <a:latin typeface="Times New Roman" charset="0"/>
                <a:ea typeface="ＭＳ Ｐゴシック" charset="0"/>
                <a:cs typeface="Times New Roman" charset="0"/>
              </a:rPr>
              <a:t>Les établissements ou laboratoires qui souhaitent développer l’activité d’AMP en contexte viral adressent à l’Agence de la biomédecine une déclaration d’intention accompagnée d’un dossier complet décrivant les moyens mobilisés</a:t>
            </a:r>
          </a:p>
          <a:p>
            <a:endParaRPr lang="fr-FR" dirty="0"/>
          </a:p>
        </p:txBody>
      </p:sp>
      <p:sp>
        <p:nvSpPr>
          <p:cNvPr id="4" name="Espace réservé du numéro de diapositive 3"/>
          <p:cNvSpPr>
            <a:spLocks noGrp="1"/>
          </p:cNvSpPr>
          <p:nvPr>
            <p:ph type="sldNum" sz="quarter" idx="10"/>
          </p:nvPr>
        </p:nvSpPr>
        <p:spPr/>
        <p:txBody>
          <a:bodyPr/>
          <a:lstStyle/>
          <a:p>
            <a:pPr>
              <a:defRPr/>
            </a:pPr>
            <a:fld id="{62D5FB16-DE0D-A348-ACEF-8F64399963B5}" type="slidenum">
              <a:rPr lang="fr-FR" smtClean="0"/>
              <a:pPr>
                <a:defRPr/>
              </a:pPr>
              <a:t>11</a:t>
            </a:fld>
            <a:endParaRPr lang="fr-FR"/>
          </a:p>
        </p:txBody>
      </p:sp>
    </p:spTree>
    <p:extLst>
      <p:ext uri="{BB962C8B-B14F-4D97-AF65-F5344CB8AC3E}">
        <p14:creationId xmlns:p14="http://schemas.microsoft.com/office/powerpoint/2010/main" val="34906954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143000" y="685800"/>
            <a:ext cx="4572000" cy="3429000"/>
          </a:xfrm>
        </p:spPr>
      </p:sp>
      <p:sp>
        <p:nvSpPr>
          <p:cNvPr id="3" name="Espace réservé des commentaires 2"/>
          <p:cNvSpPr>
            <a:spLocks noGrp="1"/>
          </p:cNvSpPr>
          <p:nvPr>
            <p:ph type="body" idx="1"/>
          </p:nvPr>
        </p:nvSpPr>
        <p:spPr/>
        <p:txBody>
          <a:bodyPr/>
          <a:lstStyle/>
          <a:p>
            <a:r>
              <a:rPr lang="fr-FR" dirty="0" smtClean="0"/>
              <a:t>L’estimation du risque réel de transmission du VIH est difficile à évaluer et nécessite de revenir régulièrement sur les données des études cliniques les plus récentes. Cet article fait la revue des études s’étant intéressées à la transmission par transfusion sanguine, expositions parentérales, rapport anal réceptif, rapport vaginal réceptif et insertif et à la transmission mère-enfant. Pour chacun de ces risques, une probabilité de transmission a été calculée. Les auteurs se sont aussi intéressés à l’impact de certains facteurs sur la probabilité de chaque type de transmission (traitement, circoncision, niveau de charge virale etc…). Le risque de transmission verticale n’a néanmoins été calculé qu’à partir de l’étude ACTG 076, ce qui exclut toutes données des pays à revenus limités.</a:t>
            </a:r>
          </a:p>
          <a:p>
            <a:r>
              <a:rPr lang="fr-FR" dirty="0" smtClean="0"/>
              <a:t>En dehors de la transfusion, le risque le plus important revient à la transmission verticale (2 260/10 000). Le risque de transmission par rapport anal réceptif est plus élevé dans cette méta-analyse que précédemment rapporté : 138/10 000, soit un peu moins de 1,5% par acte.</a:t>
            </a:r>
          </a:p>
          <a:p>
            <a:endParaRPr lang="fr-FR" dirty="0"/>
          </a:p>
        </p:txBody>
      </p:sp>
      <p:sp>
        <p:nvSpPr>
          <p:cNvPr id="4" name="Espace réservé du numéro de diapositive 3"/>
          <p:cNvSpPr>
            <a:spLocks noGrp="1"/>
          </p:cNvSpPr>
          <p:nvPr>
            <p:ph type="sldNum" sz="quarter" idx="10"/>
          </p:nvPr>
        </p:nvSpPr>
        <p:spPr/>
        <p:txBody>
          <a:bodyPr/>
          <a:lstStyle/>
          <a:p>
            <a:pPr>
              <a:defRPr/>
            </a:pPr>
            <a:fld id="{62D5FB16-DE0D-A348-ACEF-8F64399963B5}" type="slidenum">
              <a:rPr lang="fr-FR">
                <a:solidFill>
                  <a:prstClr val="black"/>
                </a:solidFill>
                <a:latin typeface="Calibri"/>
              </a:rPr>
              <a:pPr>
                <a:defRPr/>
              </a:pPr>
              <a:t>46</a:t>
            </a:fld>
            <a:endParaRPr lang="fr-FR">
              <a:solidFill>
                <a:prstClr val="black"/>
              </a:solidFill>
              <a:latin typeface="Calibri"/>
            </a:endParaRPr>
          </a:p>
        </p:txBody>
      </p:sp>
    </p:spTree>
    <p:extLst>
      <p:ext uri="{BB962C8B-B14F-4D97-AF65-F5344CB8AC3E}">
        <p14:creationId xmlns:p14="http://schemas.microsoft.com/office/powerpoint/2010/main" val="2453187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7"/>
          <p:cNvSpPr>
            <a:spLocks noGrp="1" noChangeArrowheads="1"/>
          </p:cNvSpPr>
          <p:nvPr>
            <p:ph type="sldNum" sz="quarter" idx="5"/>
          </p:nvPr>
        </p:nvSpPr>
        <p:spPr/>
        <p:txBody>
          <a:bodyPr/>
          <a:lstStyle/>
          <a:p>
            <a:pPr>
              <a:defRPr/>
            </a:pPr>
            <a:fld id="{0C6EE7C3-3D4C-AE4B-9E0B-089279C645DA}" type="slidenum">
              <a:rPr lang="fr-FR"/>
              <a:pPr>
                <a:defRPr/>
              </a:pPr>
              <a:t>47</a:t>
            </a:fld>
            <a:endParaRPr lang="fr-FR"/>
          </a:p>
        </p:txBody>
      </p:sp>
      <p:sp>
        <p:nvSpPr>
          <p:cNvPr id="75778" name="Espace réservé de l'image des diapositives 1"/>
          <p:cNvSpPr>
            <a:spLocks noGrp="1" noRot="1" noChangeAspect="1" noTextEdit="1"/>
          </p:cNvSpPr>
          <p:nvPr>
            <p:ph type="sldImg"/>
          </p:nvPr>
        </p:nvSpPr>
        <p:spPr>
          <a:xfrm>
            <a:off x="1143000" y="685800"/>
            <a:ext cx="4572000" cy="3429000"/>
          </a:xfrm>
          <a:ln/>
          <a:extLst>
            <a:ext uri="{FAA26D3D-D897-4be2-8F04-BA451C77F1D7}">
              <ma14:placeholderFlag xmlns:ma14="http://schemas.microsoft.com/office/mac/drawingml/2011/main" val="1"/>
            </a:ext>
          </a:extLst>
        </p:spPr>
      </p:sp>
      <p:sp>
        <p:nvSpPr>
          <p:cNvPr id="75779" name="Espace réservé des commentaires 2"/>
          <p:cNvSpPr>
            <a:spLocks noGrp="1"/>
          </p:cNvSpPr>
          <p:nvPr>
            <p:ph type="body" idx="1"/>
          </p:nvPr>
        </p:nvSpPr>
        <p:spPr>
          <a:xfrm>
            <a:off x="685800" y="4343400"/>
            <a:ext cx="5486400" cy="4114800"/>
          </a:xfrm>
        </p:spPr>
        <p:txBody>
          <a:bodyPr lIns="88156" tIns="44078" rIns="88156" bIns="44078"/>
          <a:lstStyle/>
          <a:p>
            <a:pPr eaLnBrk="1" hangingPunct="1">
              <a:defRPr/>
            </a:pPr>
            <a:r>
              <a:rPr lang="fr-FR" smtClean="0"/>
              <a:t>ND : non détectable.</a:t>
            </a:r>
          </a:p>
          <a:p>
            <a:pPr eaLnBrk="1" hangingPunct="1">
              <a:defRPr/>
            </a:pPr>
            <a:endParaRPr lang="fr-FR" smtClean="0"/>
          </a:p>
          <a:p>
            <a:pPr eaLnBrk="1" hangingPunct="1">
              <a:defRPr/>
            </a:pPr>
            <a:r>
              <a:rPr lang="fr-FR" smtClean="0"/>
              <a:t>Les valeurs des ARV encerclées correspondent aux données récentes présentées lors de la CROI 2010.</a:t>
            </a:r>
          </a:p>
          <a:p>
            <a:pPr eaLnBrk="1" hangingPunct="1">
              <a:defRPr/>
            </a:pPr>
            <a:endParaRPr lang="fr-FR" smtClean="0"/>
          </a:p>
          <a:p>
            <a:pPr eaLnBrk="1" hangingPunct="1">
              <a:defRPr/>
            </a:pPr>
            <a:r>
              <a:rPr lang="fr-FR" smtClean="0"/>
              <a:t>Plusieurs valeurs différentes de pourcentage de diffusion dans les tractus génitaux peuvent être disponibles pour un même ARV car elles peuvent être :</a:t>
            </a:r>
          </a:p>
          <a:p>
            <a:pPr eaLnBrk="1" hangingPunct="1">
              <a:buFontTx/>
              <a:buChar char="-"/>
              <a:defRPr/>
            </a:pPr>
            <a:r>
              <a:rPr lang="fr-FR" smtClean="0"/>
              <a:t> issues de différentes études,</a:t>
            </a:r>
          </a:p>
          <a:p>
            <a:pPr eaLnBrk="1" hangingPunct="1">
              <a:buFontTx/>
              <a:buChar char="-"/>
              <a:defRPr/>
            </a:pPr>
            <a:r>
              <a:rPr lang="fr-FR" smtClean="0"/>
              <a:t> calculées à partir des expositions respectives dans les compartiments sur 12 h ou 24 h (ASC) ou à partir de paires d</a:t>
            </a:r>
            <a:r>
              <a:rPr lang="ja-JP" altLang="fr-FR" smtClean="0"/>
              <a:t>’</a:t>
            </a:r>
            <a:r>
              <a:rPr lang="fr-FR" smtClean="0"/>
              <a:t>échantillon dont les concentrations mesurées en un temps donné (rapports des C</a:t>
            </a:r>
            <a:r>
              <a:rPr lang="fr-FR" baseline="-25000" smtClean="0"/>
              <a:t>min</a:t>
            </a:r>
            <a:r>
              <a:rPr lang="fr-FR" smtClean="0"/>
              <a:t> ou des C</a:t>
            </a:r>
            <a:r>
              <a:rPr lang="fr-FR" baseline="-25000" smtClean="0"/>
              <a:t>max</a:t>
            </a:r>
            <a:r>
              <a:rPr lang="fr-FR" smtClean="0"/>
              <a:t> ne donnant pas forcément les mêmes %, Cf exemple du RAL (</a:t>
            </a:r>
            <a:r>
              <a:rPr lang="en-GB" i="1" smtClean="0"/>
              <a:t>Bonora S, CROI 2010, Abs. 609</a:t>
            </a:r>
            <a:r>
              <a:rPr lang="fr-FR" smtClean="0"/>
              <a:t>),</a:t>
            </a:r>
          </a:p>
          <a:p>
            <a:pPr eaLnBrk="1" hangingPunct="1">
              <a:buFontTx/>
              <a:buChar char="-"/>
              <a:defRPr/>
            </a:pPr>
            <a:r>
              <a:rPr lang="fr-FR" smtClean="0"/>
              <a:t> calculées à partir de concentrations obtenues chez le volontaires sains vs patients VIH+,</a:t>
            </a:r>
          </a:p>
          <a:p>
            <a:pPr eaLnBrk="1" hangingPunct="1">
              <a:buFontTx/>
              <a:buChar char="-"/>
              <a:defRPr/>
            </a:pPr>
            <a:r>
              <a:rPr lang="fr-FR" smtClean="0"/>
              <a:t> calculées à partir de concentrations mesurées à l</a:t>
            </a:r>
            <a:r>
              <a:rPr lang="ja-JP" altLang="fr-FR" smtClean="0"/>
              <a:t>’</a:t>
            </a:r>
            <a:r>
              <a:rPr lang="fr-FR" smtClean="0"/>
              <a:t>état d</a:t>
            </a:r>
            <a:r>
              <a:rPr lang="ja-JP" altLang="fr-FR" smtClean="0"/>
              <a:t>’</a:t>
            </a:r>
            <a:r>
              <a:rPr lang="fr-FR" smtClean="0"/>
              <a:t>équilibre ou après une dose unique.</a:t>
            </a:r>
          </a:p>
        </p:txBody>
      </p:sp>
      <p:sp>
        <p:nvSpPr>
          <p:cNvPr id="41988" name="Rectangle 8"/>
          <p:cNvSpPr txBox="1">
            <a:spLocks noGrp="1" noChangeArrowheads="1"/>
          </p:cNvSpPr>
          <p:nvPr/>
        </p:nvSpPr>
        <p:spPr bwMode="auto">
          <a:xfrm>
            <a:off x="0" y="0"/>
            <a:ext cx="3208338" cy="45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303" tIns="46151" rIns="92303" bIns="46151"/>
          <a:lstStyle>
            <a:lvl1pPr defTabSz="923925" eaLnBrk="0" hangingPunct="0">
              <a:defRPr sz="2800">
                <a:solidFill>
                  <a:schemeClr val="tx1"/>
                </a:solidFill>
                <a:latin typeface="Times New Roman" charset="0"/>
                <a:ea typeface="ＭＳ Ｐゴシック" charset="0"/>
                <a:cs typeface="ＭＳ Ｐゴシック" charset="0"/>
              </a:defRPr>
            </a:lvl1pPr>
            <a:lvl2pPr marL="742950" indent="-285750" defTabSz="923925" eaLnBrk="0" hangingPunct="0">
              <a:defRPr sz="2800">
                <a:solidFill>
                  <a:schemeClr val="tx1"/>
                </a:solidFill>
                <a:latin typeface="Times New Roman" charset="0"/>
                <a:ea typeface="ＭＳ Ｐゴシック" charset="0"/>
              </a:defRPr>
            </a:lvl2pPr>
            <a:lvl3pPr marL="1143000" indent="-228600" defTabSz="923925" eaLnBrk="0" hangingPunct="0">
              <a:defRPr sz="2800">
                <a:solidFill>
                  <a:schemeClr val="tx1"/>
                </a:solidFill>
                <a:latin typeface="Times New Roman" charset="0"/>
                <a:ea typeface="ＭＳ Ｐゴシック" charset="0"/>
              </a:defRPr>
            </a:lvl3pPr>
            <a:lvl4pPr marL="1600200" indent="-228600" defTabSz="923925" eaLnBrk="0" hangingPunct="0">
              <a:defRPr sz="2800">
                <a:solidFill>
                  <a:schemeClr val="tx1"/>
                </a:solidFill>
                <a:latin typeface="Times New Roman" charset="0"/>
                <a:ea typeface="ＭＳ Ｐゴシック" charset="0"/>
              </a:defRPr>
            </a:lvl4pPr>
            <a:lvl5pPr marL="2057400" indent="-228600" defTabSz="923925" eaLnBrk="0" hangingPunct="0">
              <a:defRPr sz="2800">
                <a:solidFill>
                  <a:schemeClr val="tx1"/>
                </a:solidFill>
                <a:latin typeface="Times New Roman" charset="0"/>
                <a:ea typeface="ＭＳ Ｐゴシック" charset="0"/>
              </a:defRPr>
            </a:lvl5pPr>
            <a:lvl6pPr marL="2514600" indent="-228600" defTabSz="923925" eaLnBrk="0" fontAlgn="base" hangingPunct="0">
              <a:spcBef>
                <a:spcPct val="0"/>
              </a:spcBef>
              <a:spcAft>
                <a:spcPct val="0"/>
              </a:spcAft>
              <a:defRPr sz="2800">
                <a:solidFill>
                  <a:schemeClr val="tx1"/>
                </a:solidFill>
                <a:latin typeface="Times New Roman" charset="0"/>
                <a:ea typeface="ＭＳ Ｐゴシック" charset="0"/>
              </a:defRPr>
            </a:lvl6pPr>
            <a:lvl7pPr marL="2971800" indent="-228600" defTabSz="923925" eaLnBrk="0" fontAlgn="base" hangingPunct="0">
              <a:spcBef>
                <a:spcPct val="0"/>
              </a:spcBef>
              <a:spcAft>
                <a:spcPct val="0"/>
              </a:spcAft>
              <a:defRPr sz="2800">
                <a:solidFill>
                  <a:schemeClr val="tx1"/>
                </a:solidFill>
                <a:latin typeface="Times New Roman" charset="0"/>
                <a:ea typeface="ＭＳ Ｐゴシック" charset="0"/>
              </a:defRPr>
            </a:lvl7pPr>
            <a:lvl8pPr marL="3429000" indent="-228600" defTabSz="923925" eaLnBrk="0" fontAlgn="base" hangingPunct="0">
              <a:spcBef>
                <a:spcPct val="0"/>
              </a:spcBef>
              <a:spcAft>
                <a:spcPct val="0"/>
              </a:spcAft>
              <a:defRPr sz="2800">
                <a:solidFill>
                  <a:schemeClr val="tx1"/>
                </a:solidFill>
                <a:latin typeface="Times New Roman" charset="0"/>
                <a:ea typeface="ＭＳ Ｐゴシック" charset="0"/>
              </a:defRPr>
            </a:lvl8pPr>
            <a:lvl9pPr marL="3886200" indent="-228600" defTabSz="923925" eaLnBrk="0" fontAlgn="base" hangingPunct="0">
              <a:spcBef>
                <a:spcPct val="0"/>
              </a:spcBef>
              <a:spcAft>
                <a:spcPct val="0"/>
              </a:spcAft>
              <a:defRPr sz="2800">
                <a:solidFill>
                  <a:schemeClr val="tx1"/>
                </a:solidFill>
                <a:latin typeface="Times New Roman" charset="0"/>
                <a:ea typeface="ＭＳ Ｐゴシック" charset="0"/>
              </a:defRPr>
            </a:lvl9pPr>
          </a:lstStyle>
          <a:p>
            <a:pPr eaLnBrk="1" hangingPunct="1"/>
            <a:r>
              <a:rPr lang="fr-FR" sz="1300">
                <a:latin typeface="Trebuchet MS" charset="0"/>
              </a:rPr>
              <a:t>Le Meilleur de … CROI 2010</a:t>
            </a:r>
          </a:p>
          <a:p>
            <a:pPr eaLnBrk="1" hangingPunct="1"/>
            <a:r>
              <a:rPr lang="fr-FR" sz="800">
                <a:latin typeface="Trebuchet MS" charset="0"/>
              </a:rPr>
              <a:t>F. Raffi, J. Reynes,</a:t>
            </a:r>
            <a:r>
              <a:rPr lang="fr-FR" sz="1300">
                <a:latin typeface="Trebuchet MS" charset="0"/>
              </a:rPr>
              <a:t> </a:t>
            </a:r>
            <a:r>
              <a:rPr lang="fr-FR" sz="800">
                <a:latin typeface="Trebuchet MS" charset="0"/>
              </a:rPr>
              <a:t>B. Hoen, B. Masquelier et G. Peytavin</a:t>
            </a:r>
          </a:p>
        </p:txBody>
      </p:sp>
      <p:sp>
        <p:nvSpPr>
          <p:cNvPr id="41989" name="Rectangle 7"/>
          <p:cNvSpPr txBox="1">
            <a:spLocks noGrp="1" noChangeArrowheads="1"/>
          </p:cNvSpPr>
          <p:nvPr/>
        </p:nvSpPr>
        <p:spPr bwMode="auto">
          <a:xfrm>
            <a:off x="3614738" y="8423275"/>
            <a:ext cx="296862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4976" tIns="42487" rIns="84976" bIns="42487" anchor="b"/>
          <a:lstStyle>
            <a:lvl1pPr defTabSz="849313" eaLnBrk="0" hangingPunct="0">
              <a:defRPr sz="2800">
                <a:solidFill>
                  <a:schemeClr val="tx1"/>
                </a:solidFill>
                <a:latin typeface="Times New Roman" charset="0"/>
                <a:ea typeface="ＭＳ Ｐゴシック" charset="0"/>
                <a:cs typeface="ＭＳ Ｐゴシック" charset="0"/>
              </a:defRPr>
            </a:lvl1pPr>
            <a:lvl2pPr marL="742950" indent="-285750" defTabSz="849313" eaLnBrk="0" hangingPunct="0">
              <a:defRPr sz="2800">
                <a:solidFill>
                  <a:schemeClr val="tx1"/>
                </a:solidFill>
                <a:latin typeface="Times New Roman" charset="0"/>
                <a:ea typeface="ＭＳ Ｐゴシック" charset="0"/>
              </a:defRPr>
            </a:lvl2pPr>
            <a:lvl3pPr marL="1143000" indent="-228600" defTabSz="849313" eaLnBrk="0" hangingPunct="0">
              <a:defRPr sz="2800">
                <a:solidFill>
                  <a:schemeClr val="tx1"/>
                </a:solidFill>
                <a:latin typeface="Times New Roman" charset="0"/>
                <a:ea typeface="ＭＳ Ｐゴシック" charset="0"/>
              </a:defRPr>
            </a:lvl3pPr>
            <a:lvl4pPr marL="1600200" indent="-228600" defTabSz="849313" eaLnBrk="0" hangingPunct="0">
              <a:defRPr sz="2800">
                <a:solidFill>
                  <a:schemeClr val="tx1"/>
                </a:solidFill>
                <a:latin typeface="Times New Roman" charset="0"/>
                <a:ea typeface="ＭＳ Ｐゴシック" charset="0"/>
              </a:defRPr>
            </a:lvl4pPr>
            <a:lvl5pPr marL="2057400" indent="-228600" defTabSz="849313" eaLnBrk="0" hangingPunct="0">
              <a:defRPr sz="2800">
                <a:solidFill>
                  <a:schemeClr val="tx1"/>
                </a:solidFill>
                <a:latin typeface="Times New Roman" charset="0"/>
                <a:ea typeface="ＭＳ Ｐゴシック" charset="0"/>
              </a:defRPr>
            </a:lvl5pPr>
            <a:lvl6pPr marL="2514600" indent="-228600" defTabSz="849313" eaLnBrk="0" fontAlgn="base" hangingPunct="0">
              <a:spcBef>
                <a:spcPct val="0"/>
              </a:spcBef>
              <a:spcAft>
                <a:spcPct val="0"/>
              </a:spcAft>
              <a:defRPr sz="2800">
                <a:solidFill>
                  <a:schemeClr val="tx1"/>
                </a:solidFill>
                <a:latin typeface="Times New Roman" charset="0"/>
                <a:ea typeface="ＭＳ Ｐゴシック" charset="0"/>
              </a:defRPr>
            </a:lvl6pPr>
            <a:lvl7pPr marL="2971800" indent="-228600" defTabSz="849313" eaLnBrk="0" fontAlgn="base" hangingPunct="0">
              <a:spcBef>
                <a:spcPct val="0"/>
              </a:spcBef>
              <a:spcAft>
                <a:spcPct val="0"/>
              </a:spcAft>
              <a:defRPr sz="2800">
                <a:solidFill>
                  <a:schemeClr val="tx1"/>
                </a:solidFill>
                <a:latin typeface="Times New Roman" charset="0"/>
                <a:ea typeface="ＭＳ Ｐゴシック" charset="0"/>
              </a:defRPr>
            </a:lvl7pPr>
            <a:lvl8pPr marL="3429000" indent="-228600" defTabSz="849313" eaLnBrk="0" fontAlgn="base" hangingPunct="0">
              <a:spcBef>
                <a:spcPct val="0"/>
              </a:spcBef>
              <a:spcAft>
                <a:spcPct val="0"/>
              </a:spcAft>
              <a:defRPr sz="2800">
                <a:solidFill>
                  <a:schemeClr val="tx1"/>
                </a:solidFill>
                <a:latin typeface="Times New Roman" charset="0"/>
                <a:ea typeface="ＭＳ Ｐゴシック" charset="0"/>
              </a:defRPr>
            </a:lvl8pPr>
            <a:lvl9pPr marL="3886200" indent="-228600" defTabSz="849313" eaLnBrk="0" fontAlgn="base" hangingPunct="0">
              <a:spcBef>
                <a:spcPct val="0"/>
              </a:spcBef>
              <a:spcAft>
                <a:spcPct val="0"/>
              </a:spcAft>
              <a:defRPr sz="2800">
                <a:solidFill>
                  <a:schemeClr val="tx1"/>
                </a:solidFill>
                <a:latin typeface="Times New Roman" charset="0"/>
                <a:ea typeface="ＭＳ Ｐゴシック" charset="0"/>
              </a:defRPr>
            </a:lvl9pPr>
          </a:lstStyle>
          <a:p>
            <a:pPr algn="r" eaLnBrk="1" hangingPunct="1"/>
            <a:fld id="{28CC7673-15E7-E54D-B204-FC2FFFEAFB70}" type="slidenum">
              <a:rPr lang="fr-FR" sz="1200">
                <a:latin typeface="Arial" charset="0"/>
              </a:rPr>
              <a:pPr algn="r" eaLnBrk="1" hangingPunct="1"/>
              <a:t>47</a:t>
            </a:fld>
            <a:endParaRPr lang="fr-FR" sz="1200">
              <a:latin typeface="Arial"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BB9DFE3-8053-DA4A-B467-76F6A42CD9D0}" type="slidenum">
              <a:rPr lang="fr-FR">
                <a:solidFill>
                  <a:prstClr val="black"/>
                </a:solidFill>
              </a:rPr>
              <a:pPr/>
              <a:t>51</a:t>
            </a:fld>
            <a:endParaRPr lang="fr-FR" dirty="0">
              <a:solidFill>
                <a:prstClr val="black"/>
              </a:solidFill>
            </a:endParaRPr>
          </a:p>
        </p:txBody>
      </p:sp>
      <p:sp>
        <p:nvSpPr>
          <p:cNvPr id="1932290" name="Rectangle 2"/>
          <p:cNvSpPr>
            <a:spLocks noGrp="1" noRot="1" noChangeAspect="1" noChangeArrowheads="1" noTextEdit="1"/>
          </p:cNvSpPr>
          <p:nvPr>
            <p:ph type="sldImg"/>
          </p:nvPr>
        </p:nvSpPr>
        <p:spPr>
          <a:xfrm>
            <a:off x="1143000" y="685800"/>
            <a:ext cx="4572000" cy="3429000"/>
          </a:xfrm>
          <a:ln/>
          <a:extLst>
            <a:ext uri="{FAA26D3D-D897-4be2-8F04-BA451C77F1D7}">
              <ma14:placeholderFlag xmlns:ma14="http://schemas.microsoft.com/office/mac/drawingml/2011/main" val="1"/>
            </a:ext>
          </a:extLst>
        </p:spPr>
      </p:sp>
      <p:sp>
        <p:nvSpPr>
          <p:cNvPr id="1932291" name="Rectangle 3"/>
          <p:cNvSpPr>
            <a:spLocks noGrp="1" noChangeArrowheads="1"/>
          </p:cNvSpPr>
          <p:nvPr>
            <p:ph type="body" idx="1"/>
          </p:nvPr>
        </p:nvSpPr>
        <p:spPr/>
        <p:txBody>
          <a:bodyPr/>
          <a:lstStyle/>
          <a:p>
            <a:endParaRPr lang="fr-FR"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DA6714D-1235-BA4D-98CD-F6B418E1C0E7}" type="slidenum">
              <a:rPr lang="fr-FR"/>
              <a:pPr/>
              <a:t>61</a:t>
            </a:fld>
            <a:endParaRPr lang="fr-FR" dirty="0"/>
          </a:p>
        </p:txBody>
      </p:sp>
      <p:sp>
        <p:nvSpPr>
          <p:cNvPr id="1751042"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1751043"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fr-F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143000" y="685800"/>
            <a:ext cx="4572000" cy="3429000"/>
          </a:xfrm>
        </p:spPr>
      </p:sp>
      <p:sp>
        <p:nvSpPr>
          <p:cNvPr id="3" name="Espace réservé des commentaires 2"/>
          <p:cNvSpPr>
            <a:spLocks noGrp="1"/>
          </p:cNvSpPr>
          <p:nvPr>
            <p:ph type="body" idx="1"/>
          </p:nvPr>
        </p:nvSpPr>
        <p:spPr/>
        <p:txBody>
          <a:bodyPr/>
          <a:lstStyle/>
          <a:p>
            <a:r>
              <a:rPr lang="fr-FR" dirty="0" smtClean="0"/>
              <a:t>Loi de bioéthique du 7 juillet</a:t>
            </a:r>
            <a:r>
              <a:rPr lang="fr-FR" baseline="0" dirty="0" smtClean="0"/>
              <a:t> 2011 :</a:t>
            </a:r>
          </a:p>
          <a:p>
            <a:r>
              <a:rPr lang="fr-FR" dirty="0" smtClean="0"/>
              <a:t>Article 33 </a:t>
            </a:r>
            <a:br>
              <a:rPr lang="fr-FR" dirty="0" smtClean="0"/>
            </a:br>
            <a:r>
              <a:rPr lang="fr-FR" dirty="0" smtClean="0"/>
              <a:t>L'article L. 2141-2 du même code est ainsi modifié : </a:t>
            </a:r>
            <a:br>
              <a:rPr lang="fr-FR" dirty="0" smtClean="0"/>
            </a:br>
            <a:r>
              <a:rPr lang="fr-FR" dirty="0" smtClean="0"/>
              <a:t>1° Les deux premiers alinéas sont remplacés par un alinéa ainsi rédigé : </a:t>
            </a:r>
            <a:br>
              <a:rPr lang="fr-FR" dirty="0" smtClean="0"/>
            </a:br>
            <a:r>
              <a:rPr lang="fr-FR" dirty="0" smtClean="0"/>
              <a:t>« L'assistance médicale à la procréation a pour objet de remédier à l'infertilité d'un couple ou d'éviter la transmission à l'enfant ou à un membre du couple d'une maladie d'une particulière gravité. Le caractère pathologique de l'infertilité doit être médicalement diagnostiqué. » ; </a:t>
            </a:r>
            <a:br>
              <a:rPr lang="fr-FR" dirty="0" smtClean="0"/>
            </a:br>
            <a:r>
              <a:rPr lang="fr-FR" dirty="0" smtClean="0"/>
              <a:t>2° A la première phrase du dernier alinéa, les mots : «, mariés ou en mesure d'apporter la preuve d'une vie commune d'au moins deux ans et consentant » sont remplacés par les mots : « et consentir ».</a:t>
            </a:r>
          </a:p>
          <a:p>
            <a:endParaRPr lang="fr-FR" dirty="0"/>
          </a:p>
        </p:txBody>
      </p:sp>
      <p:sp>
        <p:nvSpPr>
          <p:cNvPr id="4" name="Espace réservé du numéro de diapositive 3"/>
          <p:cNvSpPr>
            <a:spLocks noGrp="1"/>
          </p:cNvSpPr>
          <p:nvPr>
            <p:ph type="sldNum" sz="quarter" idx="10"/>
          </p:nvPr>
        </p:nvSpPr>
        <p:spPr/>
        <p:txBody>
          <a:bodyPr/>
          <a:lstStyle/>
          <a:p>
            <a:pPr>
              <a:defRPr/>
            </a:pPr>
            <a:fld id="{62D5FB16-DE0D-A348-ACEF-8F64399963B5}" type="slidenum">
              <a:rPr lang="fr-FR" smtClean="0"/>
              <a:pPr>
                <a:defRPr/>
              </a:pPr>
              <a:t>12</a:t>
            </a:fld>
            <a:endParaRPr lang="fr-FR"/>
          </a:p>
        </p:txBody>
      </p:sp>
    </p:spTree>
    <p:extLst>
      <p:ext uri="{BB962C8B-B14F-4D97-AF65-F5344CB8AC3E}">
        <p14:creationId xmlns:p14="http://schemas.microsoft.com/office/powerpoint/2010/main" val="6988417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143000" y="685800"/>
            <a:ext cx="4572000" cy="3429000"/>
          </a:xfrm>
        </p:spPr>
      </p:sp>
      <p:sp>
        <p:nvSpPr>
          <p:cNvPr id="3" name="Espace réservé des commentaires 2"/>
          <p:cNvSpPr>
            <a:spLocks noGrp="1"/>
          </p:cNvSpPr>
          <p:nvPr>
            <p:ph type="body" idx="1"/>
          </p:nvPr>
        </p:nvSpPr>
        <p:spPr/>
        <p:txBody>
          <a:bodyPr/>
          <a:lstStyle/>
          <a:p>
            <a:r>
              <a:rPr lang="fr-FR" dirty="0" smtClean="0"/>
              <a:t>55 individus pour 53 couples (2 couples où les deux sont infectés)</a:t>
            </a:r>
            <a:endParaRPr lang="fr-FR" dirty="0"/>
          </a:p>
        </p:txBody>
      </p:sp>
      <p:sp>
        <p:nvSpPr>
          <p:cNvPr id="4" name="Espace réservé du numéro de diapositive 3"/>
          <p:cNvSpPr>
            <a:spLocks noGrp="1"/>
          </p:cNvSpPr>
          <p:nvPr>
            <p:ph type="sldNum" sz="quarter" idx="10"/>
          </p:nvPr>
        </p:nvSpPr>
        <p:spPr/>
        <p:txBody>
          <a:bodyPr/>
          <a:lstStyle/>
          <a:p>
            <a:pPr>
              <a:defRPr/>
            </a:pPr>
            <a:fld id="{62D5FB16-DE0D-A348-ACEF-8F64399963B5}" type="slidenum">
              <a:rPr lang="fr-FR" smtClean="0"/>
              <a:pPr>
                <a:defRPr/>
              </a:pPr>
              <a:t>24</a:t>
            </a:fld>
            <a:endParaRPr lang="fr-FR"/>
          </a:p>
        </p:txBody>
      </p:sp>
    </p:spTree>
    <p:extLst>
      <p:ext uri="{BB962C8B-B14F-4D97-AF65-F5344CB8AC3E}">
        <p14:creationId xmlns:p14="http://schemas.microsoft.com/office/powerpoint/2010/main" val="31574563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36B624F-3D79-C941-8D95-B391A92A369B}" type="slidenum">
              <a:rPr lang="fr-FR">
                <a:solidFill>
                  <a:prstClr val="black"/>
                </a:solidFill>
                <a:latin typeface="Calibri"/>
              </a:rPr>
              <a:pPr/>
              <a:t>26</a:t>
            </a:fld>
            <a:endParaRPr lang="fr-FR" dirty="0">
              <a:solidFill>
                <a:prstClr val="black"/>
              </a:solidFill>
              <a:latin typeface="Calibri"/>
            </a:endParaRPr>
          </a:p>
        </p:txBody>
      </p:sp>
      <p:sp>
        <p:nvSpPr>
          <p:cNvPr id="1767426"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1767427"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fr-F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143000" y="685800"/>
            <a:ext cx="4572000" cy="3429000"/>
          </a:xfrm>
        </p:spPr>
      </p:sp>
      <p:sp>
        <p:nvSpPr>
          <p:cNvPr id="3" name="Espace réservé des commentaires 2"/>
          <p:cNvSpPr>
            <a:spLocks noGrp="1"/>
          </p:cNvSpPr>
          <p:nvPr>
            <p:ph type="body" idx="1"/>
          </p:nvPr>
        </p:nvSpPr>
        <p:spPr/>
        <p:txBody>
          <a:bodyPr/>
          <a:lstStyle/>
          <a:p>
            <a:r>
              <a:rPr lang="fr-FR" dirty="0" smtClean="0"/>
              <a:t>Données 2002-juin</a:t>
            </a:r>
            <a:r>
              <a:rPr lang="fr-FR" baseline="0" dirty="0" smtClean="0"/>
              <a:t> 2011</a:t>
            </a:r>
          </a:p>
          <a:p>
            <a:r>
              <a:rPr lang="fr-FR" baseline="0" dirty="0" smtClean="0"/>
              <a:t>304 hommes</a:t>
            </a:r>
            <a:endParaRPr lang="fr-FR" dirty="0"/>
          </a:p>
        </p:txBody>
      </p:sp>
      <p:sp>
        <p:nvSpPr>
          <p:cNvPr id="4" name="Espace réservé du numéro de diapositive 3"/>
          <p:cNvSpPr>
            <a:spLocks noGrp="1"/>
          </p:cNvSpPr>
          <p:nvPr>
            <p:ph type="sldNum" sz="quarter" idx="10"/>
          </p:nvPr>
        </p:nvSpPr>
        <p:spPr/>
        <p:txBody>
          <a:bodyPr/>
          <a:lstStyle/>
          <a:p>
            <a:pPr>
              <a:defRPr/>
            </a:pPr>
            <a:fld id="{5BFD12D9-3B78-A947-92BB-3786036C1D5B}" type="slidenum">
              <a:rPr lang="fr-FR">
                <a:solidFill>
                  <a:prstClr val="black"/>
                </a:solidFill>
                <a:latin typeface="Calibri"/>
              </a:rPr>
              <a:pPr>
                <a:defRPr/>
              </a:pPr>
              <a:t>28</a:t>
            </a:fld>
            <a:endParaRPr lang="fr-FR" dirty="0">
              <a:solidFill>
                <a:prstClr val="black"/>
              </a:solidFill>
              <a:latin typeface="Calibri"/>
            </a:endParaRPr>
          </a:p>
        </p:txBody>
      </p:sp>
    </p:spTree>
    <p:extLst>
      <p:ext uri="{BB962C8B-B14F-4D97-AF65-F5344CB8AC3E}">
        <p14:creationId xmlns:p14="http://schemas.microsoft.com/office/powerpoint/2010/main" val="40661305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792AED7-03CB-E641-A85F-5EF3382F3B1A}" type="slidenum">
              <a:rPr lang="fr-FR">
                <a:solidFill>
                  <a:prstClr val="black"/>
                </a:solidFill>
                <a:latin typeface="Calibri"/>
              </a:rPr>
              <a:pPr/>
              <a:t>30</a:t>
            </a:fld>
            <a:endParaRPr lang="fr-FR" dirty="0">
              <a:solidFill>
                <a:prstClr val="black"/>
              </a:solidFill>
              <a:latin typeface="Calibri"/>
            </a:endParaRPr>
          </a:p>
        </p:txBody>
      </p:sp>
      <p:sp>
        <p:nvSpPr>
          <p:cNvPr id="1773570"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1773571"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fr-F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8753" name="Espace réservé de l'image des diapositives 1"/>
          <p:cNvSpPr>
            <a:spLocks noGrp="1" noRot="1" noChangeAspect="1" noTextEdit="1"/>
          </p:cNvSpPr>
          <p:nvPr>
            <p:ph type="sldImg"/>
          </p:nvPr>
        </p:nvSpPr>
        <p:spPr>
          <a:xfrm>
            <a:off x="1144588" y="687388"/>
            <a:ext cx="4570412" cy="3427412"/>
          </a:xfrm>
          <a:ln/>
        </p:spPr>
      </p:sp>
      <p:sp>
        <p:nvSpPr>
          <p:cNvPr id="458754" name="Espace réservé des commentaires 2"/>
          <p:cNvSpPr>
            <a:spLocks noGrp="1"/>
          </p:cNvSpPr>
          <p:nvPr>
            <p:ph type="body" idx="1"/>
          </p:nvPr>
        </p:nvSpPr>
        <p:spPr/>
        <p:txBody>
          <a:bodyPr/>
          <a:lstStyle/>
          <a:p>
            <a:r>
              <a:rPr lang="fr-FR" altLang="fr-FR" smtClean="0"/>
              <a:t>Des cas de contamination de VIH sont survenus chez les partenaires négatifs (nombre non précisé), mais aucun cas de transmission phylogénétiquement liée n’était observé.</a:t>
            </a:r>
          </a:p>
          <a:p>
            <a:endParaRPr lang="fr-FR" altLang="fr-FR"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01" name="Espace réservé de l'image des diapositives 1"/>
          <p:cNvSpPr>
            <a:spLocks noGrp="1" noRot="1" noChangeAspect="1" noTextEdit="1"/>
          </p:cNvSpPr>
          <p:nvPr>
            <p:ph type="sldImg"/>
          </p:nvPr>
        </p:nvSpPr>
        <p:spPr>
          <a:xfrm>
            <a:off x="1144588" y="687388"/>
            <a:ext cx="4570412" cy="3427412"/>
          </a:xfrm>
          <a:ln/>
        </p:spPr>
      </p:sp>
      <p:sp>
        <p:nvSpPr>
          <p:cNvPr id="460802" name="Espace réservé des commentaires 2"/>
          <p:cNvSpPr>
            <a:spLocks noGrp="1"/>
          </p:cNvSpPr>
          <p:nvPr>
            <p:ph type="body" idx="1"/>
          </p:nvPr>
        </p:nvSpPr>
        <p:spPr/>
        <p:txBody>
          <a:bodyPr/>
          <a:lstStyle/>
          <a:p>
            <a:endParaRPr lang="fr-FR" altLang="fr-FR"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4897" name="Espace réservé de l'image des diapositives 1"/>
          <p:cNvSpPr>
            <a:spLocks noGrp="1" noRot="1" noChangeAspect="1" noTextEdit="1"/>
          </p:cNvSpPr>
          <p:nvPr>
            <p:ph type="sldImg"/>
          </p:nvPr>
        </p:nvSpPr>
        <p:spPr>
          <a:xfrm>
            <a:off x="1144588" y="687388"/>
            <a:ext cx="4570412" cy="3427412"/>
          </a:xfrm>
          <a:ln/>
        </p:spPr>
      </p:sp>
      <p:sp>
        <p:nvSpPr>
          <p:cNvPr id="464898" name="Espace réservé des commentaires 2"/>
          <p:cNvSpPr>
            <a:spLocks noGrp="1"/>
          </p:cNvSpPr>
          <p:nvPr>
            <p:ph type="body" idx="1"/>
          </p:nvPr>
        </p:nvSpPr>
        <p:spPr/>
        <p:txBody>
          <a:bodyPr/>
          <a:lstStyle/>
          <a:p>
            <a:pPr defTabSz="813309"/>
            <a:r>
              <a:rPr lang="fr-FR" altLang="fr-FR" dirty="0" smtClean="0"/>
              <a:t>Interprétation : le calcul de l’IC 95 % indique qu’il y a 2,5 % de probabilité que le risque de transmission intra-couple pour tous rapports soit supérieur à 3,9 %, et pour les rapports anaux supérieur à 9,2 %.</a:t>
            </a:r>
          </a:p>
          <a:p>
            <a:pPr defTabSz="813309"/>
            <a:endParaRPr lang="fr-FR" altLang="fr-FR" dirty="0" smtClean="0"/>
          </a:p>
          <a:p>
            <a:pPr defTabSz="813309"/>
            <a:endParaRPr lang="fr-FR" altLang="fr-FR" dirty="0"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5"/>
          <p:cNvSpPr>
            <a:spLocks noChangeArrowheads="1"/>
          </p:cNvSpPr>
          <p:nvPr/>
        </p:nvSpPr>
        <p:spPr bwMode="auto">
          <a:xfrm>
            <a:off x="1907822" y="1270006"/>
            <a:ext cx="18466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endParaRPr lang="en-US" sz="1200" dirty="0">
              <a:solidFill>
                <a:srgbClr val="000000"/>
              </a:solidFill>
              <a:latin typeface="Arial" charset="0"/>
              <a:cs typeface="Arial" charset="0"/>
            </a:endParaRPr>
          </a:p>
        </p:txBody>
      </p:sp>
      <p:sp>
        <p:nvSpPr>
          <p:cNvPr id="57350" name="Rectangle 6"/>
          <p:cNvSpPr>
            <a:spLocks noGrp="1" noChangeArrowheads="1"/>
          </p:cNvSpPr>
          <p:nvPr>
            <p:ph type="ctrTitle" sz="quarter"/>
          </p:nvPr>
        </p:nvSpPr>
        <p:spPr>
          <a:xfrm>
            <a:off x="696913" y="2330450"/>
            <a:ext cx="7789862" cy="1143000"/>
          </a:xfrm>
        </p:spPr>
        <p:txBody>
          <a:bodyPr/>
          <a:lstStyle>
            <a:lvl1pPr>
              <a:defRPr>
                <a:solidFill>
                  <a:schemeClr val="tx1"/>
                </a:solidFill>
              </a:defRPr>
            </a:lvl1pPr>
          </a:lstStyle>
          <a:p>
            <a:pPr lvl="0"/>
            <a:r>
              <a:rPr lang="fr-FR" noProof="0" smtClean="0"/>
              <a:t>Cliquez et modifiez le titre</a:t>
            </a:r>
          </a:p>
        </p:txBody>
      </p:sp>
      <p:sp>
        <p:nvSpPr>
          <p:cNvPr id="57351" name="Rectangle 7"/>
          <p:cNvSpPr>
            <a:spLocks noGrp="1" noChangeArrowheads="1"/>
          </p:cNvSpPr>
          <p:nvPr>
            <p:ph type="subTitle" sz="quarter" idx="1"/>
          </p:nvPr>
        </p:nvSpPr>
        <p:spPr>
          <a:xfrm>
            <a:off x="1354142" y="3886200"/>
            <a:ext cx="6435725" cy="1752600"/>
          </a:xfrm>
        </p:spPr>
        <p:txBody>
          <a:bodyPr/>
          <a:lstStyle>
            <a:lvl1pPr marL="0" indent="0" algn="ctr">
              <a:buFontTx/>
              <a:buNone/>
              <a:defRPr/>
            </a:lvl1pPr>
          </a:lstStyle>
          <a:p>
            <a:pPr lvl="0"/>
            <a:r>
              <a:rPr lang="fr-FR" noProof="0" smtClean="0"/>
              <a:t>Cliquez pour modifier le style des sous-titres du masque</a:t>
            </a:r>
          </a:p>
        </p:txBody>
      </p:sp>
    </p:spTree>
    <p:extLst>
      <p:ext uri="{BB962C8B-B14F-4D97-AF65-F5344CB8AC3E}">
        <p14:creationId xmlns:p14="http://schemas.microsoft.com/office/powerpoint/2010/main" val="25614915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fr-FR" smtClean="0"/>
              <a:t>Click to edit Master text styles</a:t>
            </a:r>
          </a:p>
          <a:p>
            <a:pPr lvl="1"/>
            <a:r>
              <a:rPr lang="fr-FR" smtClean="0"/>
              <a:t>Second level</a:t>
            </a:r>
          </a:p>
          <a:p>
            <a:pPr lvl="2"/>
            <a:r>
              <a:rPr lang="fr-FR" smtClean="0"/>
              <a:t>Third level</a:t>
            </a:r>
          </a:p>
          <a:p>
            <a:pPr lvl="3"/>
            <a:r>
              <a:rPr lang="fr-FR" smtClean="0"/>
              <a:t>Fourth level</a:t>
            </a:r>
          </a:p>
          <a:p>
            <a:pPr lvl="4"/>
            <a:r>
              <a:rPr lang="fr-FR" smtClean="0"/>
              <a:t>Fifth level</a:t>
            </a:r>
            <a:endParaRPr lang="en-US"/>
          </a:p>
        </p:txBody>
      </p:sp>
    </p:spTree>
    <p:extLst>
      <p:ext uri="{BB962C8B-B14F-4D97-AF65-F5344CB8AC3E}">
        <p14:creationId xmlns:p14="http://schemas.microsoft.com/office/powerpoint/2010/main" val="6570048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57979" y="168275"/>
            <a:ext cx="1997075" cy="6235700"/>
          </a:xfrm>
        </p:spPr>
        <p:txBody>
          <a:bodyPr vert="eaVert"/>
          <a:lstStyle/>
          <a:p>
            <a:r>
              <a:rPr lang="fr-FR" smtClean="0"/>
              <a:t>Click to edit Master title style</a:t>
            </a:r>
            <a:endParaRPr lang="en-US"/>
          </a:p>
        </p:txBody>
      </p:sp>
      <p:sp>
        <p:nvSpPr>
          <p:cNvPr id="3" name="Vertical Text Placeholder 2"/>
          <p:cNvSpPr>
            <a:spLocks noGrp="1"/>
          </p:cNvSpPr>
          <p:nvPr>
            <p:ph type="body" orient="vert" idx="1"/>
          </p:nvPr>
        </p:nvSpPr>
        <p:spPr>
          <a:xfrm>
            <a:off x="665163" y="168275"/>
            <a:ext cx="5840412" cy="6235700"/>
          </a:xfrm>
        </p:spPr>
        <p:txBody>
          <a:bodyPr vert="eaVert"/>
          <a:lstStyle/>
          <a:p>
            <a:pPr lvl="0"/>
            <a:r>
              <a:rPr lang="fr-FR" smtClean="0"/>
              <a:t>Click to edit Master text styles</a:t>
            </a:r>
          </a:p>
          <a:p>
            <a:pPr lvl="1"/>
            <a:r>
              <a:rPr lang="fr-FR" smtClean="0"/>
              <a:t>Second level</a:t>
            </a:r>
          </a:p>
          <a:p>
            <a:pPr lvl="2"/>
            <a:r>
              <a:rPr lang="fr-FR" smtClean="0"/>
              <a:t>Third level</a:t>
            </a:r>
          </a:p>
          <a:p>
            <a:pPr lvl="3"/>
            <a:r>
              <a:rPr lang="fr-FR" smtClean="0"/>
              <a:t>Fourth level</a:t>
            </a:r>
          </a:p>
          <a:p>
            <a:pPr lvl="4"/>
            <a:r>
              <a:rPr lang="fr-FR" smtClean="0"/>
              <a:t>Fifth level</a:t>
            </a:r>
            <a:endParaRPr lang="en-US"/>
          </a:p>
        </p:txBody>
      </p:sp>
    </p:spTree>
    <p:extLst>
      <p:ext uri="{BB962C8B-B14F-4D97-AF65-F5344CB8AC3E}">
        <p14:creationId xmlns:p14="http://schemas.microsoft.com/office/powerpoint/2010/main" val="25533886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Chart" preserve="1">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665167" y="168283"/>
            <a:ext cx="7788275" cy="798513"/>
          </a:xfrm>
        </p:spPr>
        <p:txBody>
          <a:bodyPr/>
          <a:lstStyle/>
          <a:p>
            <a:r>
              <a:rPr lang="fr-FR" smtClean="0"/>
              <a:t>Click to edit Master title style</a:t>
            </a:r>
            <a:endParaRPr lang="en-US"/>
          </a:p>
        </p:txBody>
      </p:sp>
      <p:sp>
        <p:nvSpPr>
          <p:cNvPr id="3" name="Text Placeholder 2"/>
          <p:cNvSpPr>
            <a:spLocks noGrp="1"/>
          </p:cNvSpPr>
          <p:nvPr>
            <p:ph type="body" sz="half" idx="1"/>
          </p:nvPr>
        </p:nvSpPr>
        <p:spPr>
          <a:xfrm>
            <a:off x="677863" y="1422404"/>
            <a:ext cx="3911600" cy="4981575"/>
          </a:xfrm>
        </p:spPr>
        <p:txBody>
          <a:bodyPr/>
          <a:lstStyle/>
          <a:p>
            <a:pPr lvl="0"/>
            <a:r>
              <a:rPr lang="fr-FR" smtClean="0"/>
              <a:t>Click to edit Master text styles</a:t>
            </a:r>
          </a:p>
          <a:p>
            <a:pPr lvl="1"/>
            <a:r>
              <a:rPr lang="fr-FR" smtClean="0"/>
              <a:t>Second level</a:t>
            </a:r>
          </a:p>
          <a:p>
            <a:pPr lvl="2"/>
            <a:r>
              <a:rPr lang="fr-FR" smtClean="0"/>
              <a:t>Third level</a:t>
            </a:r>
          </a:p>
          <a:p>
            <a:pPr lvl="3"/>
            <a:r>
              <a:rPr lang="fr-FR" smtClean="0"/>
              <a:t>Fourth level</a:t>
            </a:r>
          </a:p>
          <a:p>
            <a:pPr lvl="4"/>
            <a:r>
              <a:rPr lang="fr-FR" smtClean="0"/>
              <a:t>Fifth level</a:t>
            </a:r>
            <a:endParaRPr lang="en-US"/>
          </a:p>
        </p:txBody>
      </p:sp>
      <p:sp>
        <p:nvSpPr>
          <p:cNvPr id="4" name="Chart Placeholder 3"/>
          <p:cNvSpPr>
            <a:spLocks noGrp="1"/>
          </p:cNvSpPr>
          <p:nvPr>
            <p:ph type="chart" sz="half" idx="2"/>
          </p:nvPr>
        </p:nvSpPr>
        <p:spPr>
          <a:xfrm>
            <a:off x="4741867" y="1422404"/>
            <a:ext cx="3913187" cy="4981575"/>
          </a:xfrm>
        </p:spPr>
        <p:txBody>
          <a:bodyPr/>
          <a:lstStyle/>
          <a:p>
            <a:pPr lvl="0"/>
            <a:endParaRPr lang="en-US" noProof="0" dirty="0" smtClean="0"/>
          </a:p>
        </p:txBody>
      </p:sp>
    </p:spTree>
    <p:extLst>
      <p:ext uri="{BB962C8B-B14F-4D97-AF65-F5344CB8AC3E}">
        <p14:creationId xmlns:p14="http://schemas.microsoft.com/office/powerpoint/2010/main" val="155837409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 name="Rectangle 3"/>
          <p:cNvSpPr>
            <a:spLocks noChangeArrowheads="1"/>
          </p:cNvSpPr>
          <p:nvPr/>
        </p:nvSpPr>
        <p:spPr bwMode="auto">
          <a:xfrm>
            <a:off x="4" y="0"/>
            <a:ext cx="397933" cy="6858000"/>
          </a:xfrm>
          <a:prstGeom prst="rect">
            <a:avLst/>
          </a:prstGeom>
          <a:solidFill>
            <a:srgbClr val="3366FF"/>
          </a:solidFill>
          <a:ln>
            <a:noFill/>
          </a:ln>
          <a:effectLst>
            <a:glow rad="101600">
              <a:schemeClr val="accent6">
                <a:satMod val="175000"/>
                <a:alpha val="40000"/>
              </a:schemeClr>
            </a:glow>
          </a:effectLst>
          <a:extLst/>
        </p:spPr>
        <p:txBody>
          <a:bodyPr wrap="none" anchor="ctr"/>
          <a:lstStyle/>
          <a:p>
            <a:pPr>
              <a:defRPr/>
            </a:pPr>
            <a:endParaRPr lang="en-US" sz="1800" dirty="0">
              <a:solidFill>
                <a:srgbClr val="000000"/>
              </a:solidFill>
              <a:cs typeface="Arial" charset="0"/>
            </a:endParaRPr>
          </a:p>
        </p:txBody>
      </p:sp>
      <p:sp>
        <p:nvSpPr>
          <p:cNvPr id="7" name="Rectangle 5"/>
          <p:cNvSpPr>
            <a:spLocks noChangeArrowheads="1"/>
          </p:cNvSpPr>
          <p:nvPr/>
        </p:nvSpPr>
        <p:spPr bwMode="auto">
          <a:xfrm>
            <a:off x="1907822" y="1270006"/>
            <a:ext cx="18466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endParaRPr lang="en-US" sz="1200" dirty="0">
              <a:solidFill>
                <a:srgbClr val="000000"/>
              </a:solidFill>
              <a:latin typeface="Arial" charset="0"/>
              <a:cs typeface="Arial" charset="0"/>
            </a:endParaRPr>
          </a:p>
        </p:txBody>
      </p:sp>
      <p:sp>
        <p:nvSpPr>
          <p:cNvPr id="8" name="Text Box 8"/>
          <p:cNvSpPr txBox="1">
            <a:spLocks noChangeArrowheads="1"/>
          </p:cNvSpPr>
          <p:nvPr/>
        </p:nvSpPr>
        <p:spPr bwMode="auto">
          <a:xfrm>
            <a:off x="404993" y="6356350"/>
            <a:ext cx="7984067"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fr-FR" sz="1200" i="1" dirty="0">
                <a:solidFill>
                  <a:srgbClr val="4D4D4D"/>
                </a:solidFill>
                <a:latin typeface="Arial" charset="0"/>
                <a:cs typeface="Arial" charset="0"/>
              </a:rPr>
              <a:t>Dr Cédric Arvieux </a:t>
            </a:r>
            <a:r>
              <a:rPr lang="fr-FR" altLang="ja-JP" sz="1200" i="1" dirty="0">
                <a:solidFill>
                  <a:srgbClr val="4D4D4D"/>
                </a:solidFill>
                <a:latin typeface="Arial" charset="0"/>
              </a:rPr>
              <a:t>- COREVIH Bretagne – CHU de Rennes</a:t>
            </a:r>
            <a:endParaRPr lang="fr-FR" sz="1200" dirty="0">
              <a:solidFill>
                <a:srgbClr val="000000"/>
              </a:solidFill>
              <a:latin typeface="Arial" charset="0"/>
              <a:cs typeface="Arial" charset="0"/>
            </a:endParaRPr>
          </a:p>
        </p:txBody>
      </p:sp>
      <p:sp>
        <p:nvSpPr>
          <p:cNvPr id="9" name="Text Box 9"/>
          <p:cNvSpPr txBox="1">
            <a:spLocks noChangeArrowheads="1"/>
          </p:cNvSpPr>
          <p:nvPr/>
        </p:nvSpPr>
        <p:spPr bwMode="auto">
          <a:xfrm rot="16200000">
            <a:off x="-1396347" y="3270835"/>
            <a:ext cx="3129983" cy="338554"/>
          </a:xfrm>
          <a:prstGeom prst="rect">
            <a:avLst/>
          </a:prstGeom>
          <a:noFill/>
          <a:ln>
            <a:noFill/>
          </a:ln>
          <a:effectLst/>
          <a:extLst>
            <a:ext uri="{909E8E84-426E-40dd-AFC4-6F175D3DCCD1}">
              <a14:hiddenFill xmlns:a14="http://schemas.microsoft.com/office/drawing/2010/main">
                <a:solidFill>
                  <a:srgbClr val="FFC5C5"/>
                </a:solidFill>
              </a14:hiddenFill>
            </a:ext>
            <a:ext uri="{91240B29-F687-4f45-9708-019B960494DF}">
              <a14:hiddenLine xmlns:a14="http://schemas.microsoft.com/office/drawing/2010/main" w="11176">
                <a:solidFill>
                  <a:srgbClr val="000000"/>
                </a:solidFill>
                <a:miter lim="800000"/>
                <a:headEnd/>
                <a:tailEnd/>
              </a14:hiddenLine>
            </a:ext>
            <a:ext uri="{AF507438-7753-43e0-B8FC-AC1667EBCBE1}">
              <a14:hiddenEffects xmlns:a14="http://schemas.microsoft.com/office/drawing/2010/main">
                <a:effectLst>
                  <a:outerShdw blurRad="63500" dist="26940" algn="ctr" rotWithShape="0">
                    <a:schemeClr val="tx1">
                      <a:alpha val="74998"/>
                    </a:schemeClr>
                  </a:outerShdw>
                </a:effectLst>
              </a14:hiddenEffects>
            </a:ext>
          </a:extLst>
        </p:spPr>
        <p:txBody>
          <a:bodyPr wrap="none">
            <a:spAutoFit/>
          </a:bodyPr>
          <a:lstStyle/>
          <a:p>
            <a:pPr algn="ctr">
              <a:spcBef>
                <a:spcPct val="50000"/>
              </a:spcBef>
              <a:defRPr/>
            </a:pPr>
            <a:r>
              <a:rPr lang="fr-FR" sz="1600" b="1" dirty="0">
                <a:solidFill>
                  <a:srgbClr val="FFFFFF"/>
                </a:solidFill>
                <a:latin typeface="Calibri"/>
                <a:cs typeface="Calibri"/>
              </a:rPr>
              <a:t>Procréation naturelle ou assistée ?</a:t>
            </a:r>
          </a:p>
        </p:txBody>
      </p:sp>
      <p:sp>
        <p:nvSpPr>
          <p:cNvPr id="57350" name="Rectangle 6"/>
          <p:cNvSpPr>
            <a:spLocks noGrp="1" noChangeArrowheads="1"/>
          </p:cNvSpPr>
          <p:nvPr>
            <p:ph type="ctrTitle" sz="quarter"/>
          </p:nvPr>
        </p:nvSpPr>
        <p:spPr>
          <a:xfrm>
            <a:off x="696913" y="2330450"/>
            <a:ext cx="7789862" cy="1143000"/>
          </a:xfrm>
        </p:spPr>
        <p:txBody>
          <a:bodyPr/>
          <a:lstStyle>
            <a:lvl1pPr>
              <a:defRPr>
                <a:solidFill>
                  <a:schemeClr val="tx1"/>
                </a:solidFill>
              </a:defRPr>
            </a:lvl1pPr>
          </a:lstStyle>
          <a:p>
            <a:pPr lvl="0"/>
            <a:r>
              <a:rPr lang="fr-FR" noProof="0" smtClean="0"/>
              <a:t>Cliquez et modifiez le titre</a:t>
            </a:r>
          </a:p>
        </p:txBody>
      </p:sp>
      <p:sp>
        <p:nvSpPr>
          <p:cNvPr id="57351" name="Rectangle 7"/>
          <p:cNvSpPr>
            <a:spLocks noGrp="1" noChangeArrowheads="1"/>
          </p:cNvSpPr>
          <p:nvPr>
            <p:ph type="subTitle" sz="quarter" idx="1"/>
          </p:nvPr>
        </p:nvSpPr>
        <p:spPr>
          <a:xfrm>
            <a:off x="1354142" y="3886200"/>
            <a:ext cx="6435725" cy="1752600"/>
          </a:xfrm>
        </p:spPr>
        <p:txBody>
          <a:bodyPr/>
          <a:lstStyle>
            <a:lvl1pPr marL="0" indent="0" algn="ctr">
              <a:buFontTx/>
              <a:buNone/>
              <a:defRPr/>
            </a:lvl1pPr>
          </a:lstStyle>
          <a:p>
            <a:pPr lvl="0"/>
            <a:r>
              <a:rPr lang="fr-FR" noProof="0" smtClean="0"/>
              <a:t>Cliquez pour modifier le style des sous-titres du masque</a:t>
            </a:r>
          </a:p>
        </p:txBody>
      </p:sp>
    </p:spTree>
    <p:extLst>
      <p:ext uri="{BB962C8B-B14F-4D97-AF65-F5344CB8AC3E}">
        <p14:creationId xmlns:p14="http://schemas.microsoft.com/office/powerpoint/2010/main" val="121086012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Click to edit Master title style</a:t>
            </a:r>
            <a:endParaRPr lang="en-US"/>
          </a:p>
        </p:txBody>
      </p:sp>
      <p:sp>
        <p:nvSpPr>
          <p:cNvPr id="3" name="Content Placeholder 2"/>
          <p:cNvSpPr>
            <a:spLocks noGrp="1"/>
          </p:cNvSpPr>
          <p:nvPr>
            <p:ph idx="1"/>
          </p:nvPr>
        </p:nvSpPr>
        <p:spPr/>
        <p:txBody>
          <a:bodyPr/>
          <a:lstStyle/>
          <a:p>
            <a:pPr lvl="0"/>
            <a:r>
              <a:rPr lang="fr-FR" smtClean="0"/>
              <a:t>Click to edit Master text styles</a:t>
            </a:r>
          </a:p>
          <a:p>
            <a:pPr lvl="1"/>
            <a:r>
              <a:rPr lang="fr-FR" smtClean="0"/>
              <a:t>Second level</a:t>
            </a:r>
          </a:p>
          <a:p>
            <a:pPr lvl="2"/>
            <a:r>
              <a:rPr lang="fr-FR" smtClean="0"/>
              <a:t>Third level</a:t>
            </a:r>
          </a:p>
          <a:p>
            <a:pPr lvl="3"/>
            <a:r>
              <a:rPr lang="fr-FR" smtClean="0"/>
              <a:t>Fourth level</a:t>
            </a:r>
          </a:p>
          <a:p>
            <a:pPr lvl="4"/>
            <a:r>
              <a:rPr lang="fr-FR" smtClean="0"/>
              <a:t>Fifth level</a:t>
            </a:r>
            <a:endParaRPr lang="en-US"/>
          </a:p>
        </p:txBody>
      </p:sp>
    </p:spTree>
    <p:extLst>
      <p:ext uri="{BB962C8B-B14F-4D97-AF65-F5344CB8AC3E}">
        <p14:creationId xmlns:p14="http://schemas.microsoft.com/office/powerpoint/2010/main" val="266848223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8"/>
            <a:ext cx="7772400" cy="1362075"/>
          </a:xfrm>
        </p:spPr>
        <p:txBody>
          <a:bodyPr anchor="t"/>
          <a:lstStyle>
            <a:lvl1pPr algn="l">
              <a:defRPr sz="4000" b="1" cap="all"/>
            </a:lvl1pPr>
          </a:lstStyle>
          <a:p>
            <a:r>
              <a:rPr lang="fr-FR"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smtClean="0"/>
              <a:t>Click to edit Master text styles</a:t>
            </a:r>
          </a:p>
        </p:txBody>
      </p:sp>
    </p:spTree>
    <p:extLst>
      <p:ext uri="{BB962C8B-B14F-4D97-AF65-F5344CB8AC3E}">
        <p14:creationId xmlns:p14="http://schemas.microsoft.com/office/powerpoint/2010/main" val="19428199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Click to edit Master title style</a:t>
            </a:r>
            <a:endParaRPr lang="en-US"/>
          </a:p>
        </p:txBody>
      </p:sp>
      <p:sp>
        <p:nvSpPr>
          <p:cNvPr id="3" name="Content Placeholder 2"/>
          <p:cNvSpPr>
            <a:spLocks noGrp="1"/>
          </p:cNvSpPr>
          <p:nvPr>
            <p:ph sz="half" idx="1"/>
          </p:nvPr>
        </p:nvSpPr>
        <p:spPr>
          <a:xfrm>
            <a:off x="677863" y="1422404"/>
            <a:ext cx="3911600" cy="49815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Click to edit Master text styles</a:t>
            </a:r>
          </a:p>
          <a:p>
            <a:pPr lvl="1"/>
            <a:r>
              <a:rPr lang="fr-FR" smtClean="0"/>
              <a:t>Second level</a:t>
            </a:r>
          </a:p>
          <a:p>
            <a:pPr lvl="2"/>
            <a:r>
              <a:rPr lang="fr-FR" smtClean="0"/>
              <a:t>Third level</a:t>
            </a:r>
          </a:p>
          <a:p>
            <a:pPr lvl="3"/>
            <a:r>
              <a:rPr lang="fr-FR" smtClean="0"/>
              <a:t>Fourth level</a:t>
            </a:r>
          </a:p>
          <a:p>
            <a:pPr lvl="4"/>
            <a:r>
              <a:rPr lang="fr-FR" smtClean="0"/>
              <a:t>Fifth level</a:t>
            </a:r>
            <a:endParaRPr lang="en-US"/>
          </a:p>
        </p:txBody>
      </p:sp>
      <p:sp>
        <p:nvSpPr>
          <p:cNvPr id="4" name="Content Placeholder 3"/>
          <p:cNvSpPr>
            <a:spLocks noGrp="1"/>
          </p:cNvSpPr>
          <p:nvPr>
            <p:ph sz="half" idx="2"/>
          </p:nvPr>
        </p:nvSpPr>
        <p:spPr>
          <a:xfrm>
            <a:off x="4741867" y="1422404"/>
            <a:ext cx="3913187" cy="49815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Click to edit Master text styles</a:t>
            </a:r>
          </a:p>
          <a:p>
            <a:pPr lvl="1"/>
            <a:r>
              <a:rPr lang="fr-FR" smtClean="0"/>
              <a:t>Second level</a:t>
            </a:r>
          </a:p>
          <a:p>
            <a:pPr lvl="2"/>
            <a:r>
              <a:rPr lang="fr-FR" smtClean="0"/>
              <a:t>Third level</a:t>
            </a:r>
          </a:p>
          <a:p>
            <a:pPr lvl="3"/>
            <a:r>
              <a:rPr lang="fr-FR" smtClean="0"/>
              <a:t>Fourth level</a:t>
            </a:r>
          </a:p>
          <a:p>
            <a:pPr lvl="4"/>
            <a:r>
              <a:rPr lang="fr-FR" smtClean="0"/>
              <a:t>Fifth level</a:t>
            </a:r>
            <a:endParaRPr lang="en-US"/>
          </a:p>
        </p:txBody>
      </p:sp>
    </p:spTree>
    <p:extLst>
      <p:ext uri="{BB962C8B-B14F-4D97-AF65-F5344CB8AC3E}">
        <p14:creationId xmlns:p14="http://schemas.microsoft.com/office/powerpoint/2010/main" val="224839395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fr-FR"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Click to edit Master text styles</a:t>
            </a:r>
          </a:p>
          <a:p>
            <a:pPr lvl="1"/>
            <a:r>
              <a:rPr lang="fr-FR" smtClean="0"/>
              <a:t>Second level</a:t>
            </a:r>
          </a:p>
          <a:p>
            <a:pPr lvl="2"/>
            <a:r>
              <a:rPr lang="fr-FR" smtClean="0"/>
              <a:t>Third level</a:t>
            </a:r>
          </a:p>
          <a:p>
            <a:pPr lvl="3"/>
            <a:r>
              <a:rPr lang="fr-FR" smtClean="0"/>
              <a:t>Fourth level</a:t>
            </a:r>
          </a:p>
          <a:p>
            <a:pPr lvl="4"/>
            <a:r>
              <a:rPr lang="fr-FR" smtClean="0"/>
              <a:t>Fifth level</a:t>
            </a:r>
            <a:endParaRPr lang="en-US"/>
          </a:p>
        </p:txBody>
      </p:sp>
      <p:sp>
        <p:nvSpPr>
          <p:cNvPr id="5" name="Text Placeholder 4"/>
          <p:cNvSpPr>
            <a:spLocks noGrp="1"/>
          </p:cNvSpPr>
          <p:nvPr>
            <p:ph type="body" sz="quarter" idx="3"/>
          </p:nvPr>
        </p:nvSpPr>
        <p:spPr>
          <a:xfrm>
            <a:off x="464502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Click to edit Master text styles</a:t>
            </a:r>
          </a:p>
        </p:txBody>
      </p:sp>
      <p:sp>
        <p:nvSpPr>
          <p:cNvPr id="6" name="Content Placeholder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Click to edit Master text styles</a:t>
            </a:r>
          </a:p>
          <a:p>
            <a:pPr lvl="1"/>
            <a:r>
              <a:rPr lang="fr-FR" smtClean="0"/>
              <a:t>Second level</a:t>
            </a:r>
          </a:p>
          <a:p>
            <a:pPr lvl="2"/>
            <a:r>
              <a:rPr lang="fr-FR" smtClean="0"/>
              <a:t>Third level</a:t>
            </a:r>
          </a:p>
          <a:p>
            <a:pPr lvl="3"/>
            <a:r>
              <a:rPr lang="fr-FR" smtClean="0"/>
              <a:t>Fourth level</a:t>
            </a:r>
          </a:p>
          <a:p>
            <a:pPr lvl="4"/>
            <a:r>
              <a:rPr lang="fr-FR" smtClean="0"/>
              <a:t>Fifth level</a:t>
            </a:r>
            <a:endParaRPr lang="en-US"/>
          </a:p>
        </p:txBody>
      </p:sp>
    </p:spTree>
    <p:extLst>
      <p:ext uri="{BB962C8B-B14F-4D97-AF65-F5344CB8AC3E}">
        <p14:creationId xmlns:p14="http://schemas.microsoft.com/office/powerpoint/2010/main" val="190690675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Click to edit Master title style</a:t>
            </a:r>
            <a:endParaRPr lang="en-US"/>
          </a:p>
        </p:txBody>
      </p:sp>
    </p:spTree>
    <p:extLst>
      <p:ext uri="{BB962C8B-B14F-4D97-AF65-F5344CB8AC3E}">
        <p14:creationId xmlns:p14="http://schemas.microsoft.com/office/powerpoint/2010/main" val="3967666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475732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Click to edit Master title style</a:t>
            </a:r>
            <a:endParaRPr lang="en-US"/>
          </a:p>
        </p:txBody>
      </p:sp>
      <p:sp>
        <p:nvSpPr>
          <p:cNvPr id="3" name="Content Placeholder 2"/>
          <p:cNvSpPr>
            <a:spLocks noGrp="1"/>
          </p:cNvSpPr>
          <p:nvPr>
            <p:ph idx="1"/>
          </p:nvPr>
        </p:nvSpPr>
        <p:spPr/>
        <p:txBody>
          <a:bodyPr/>
          <a:lstStyle/>
          <a:p>
            <a:pPr lvl="0"/>
            <a:r>
              <a:rPr lang="fr-FR" smtClean="0"/>
              <a:t>Click to edit Master text styles</a:t>
            </a:r>
          </a:p>
          <a:p>
            <a:pPr lvl="1"/>
            <a:r>
              <a:rPr lang="fr-FR" smtClean="0"/>
              <a:t>Second level</a:t>
            </a:r>
          </a:p>
          <a:p>
            <a:pPr lvl="2"/>
            <a:r>
              <a:rPr lang="fr-FR" smtClean="0"/>
              <a:t>Third level</a:t>
            </a:r>
          </a:p>
          <a:p>
            <a:pPr lvl="3"/>
            <a:r>
              <a:rPr lang="fr-FR" smtClean="0"/>
              <a:t>Fourth level</a:t>
            </a:r>
          </a:p>
          <a:p>
            <a:pPr lvl="4"/>
            <a:r>
              <a:rPr lang="fr-FR" smtClean="0"/>
              <a:t>Fifth level</a:t>
            </a:r>
            <a:endParaRPr lang="en-US"/>
          </a:p>
        </p:txBody>
      </p:sp>
    </p:spTree>
    <p:extLst>
      <p:ext uri="{BB962C8B-B14F-4D97-AF65-F5344CB8AC3E}">
        <p14:creationId xmlns:p14="http://schemas.microsoft.com/office/powerpoint/2010/main" val="308309950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fr-FR" smtClean="0"/>
              <a:t>Click to edit Master title style</a:t>
            </a:r>
            <a:endParaRPr lang="en-US"/>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Click to edit Master text styles</a:t>
            </a:r>
          </a:p>
          <a:p>
            <a:pPr lvl="1"/>
            <a:r>
              <a:rPr lang="fr-FR" smtClean="0"/>
              <a:t>Second level</a:t>
            </a:r>
          </a:p>
          <a:p>
            <a:pPr lvl="2"/>
            <a:r>
              <a:rPr lang="fr-FR" smtClean="0"/>
              <a:t>Third level</a:t>
            </a:r>
          </a:p>
          <a:p>
            <a:pPr lvl="3"/>
            <a:r>
              <a:rPr lang="fr-FR" smtClean="0"/>
              <a:t>Fourth level</a:t>
            </a:r>
          </a:p>
          <a:p>
            <a:pPr lvl="4"/>
            <a:r>
              <a:rPr lang="fr-FR" smtClean="0"/>
              <a:t>Fifth level</a:t>
            </a:r>
            <a:endParaRPr lang="en-US"/>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Click to edit Master text styles</a:t>
            </a:r>
          </a:p>
        </p:txBody>
      </p:sp>
    </p:spTree>
    <p:extLst>
      <p:ext uri="{BB962C8B-B14F-4D97-AF65-F5344CB8AC3E}">
        <p14:creationId xmlns:p14="http://schemas.microsoft.com/office/powerpoint/2010/main" val="385231387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fr-FR"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Click to edit Master text styles</a:t>
            </a:r>
          </a:p>
        </p:txBody>
      </p:sp>
    </p:spTree>
    <p:extLst>
      <p:ext uri="{BB962C8B-B14F-4D97-AF65-F5344CB8AC3E}">
        <p14:creationId xmlns:p14="http://schemas.microsoft.com/office/powerpoint/2010/main" val="342490964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fr-FR" smtClean="0"/>
              <a:t>Click to edit Master text styles</a:t>
            </a:r>
          </a:p>
          <a:p>
            <a:pPr lvl="1"/>
            <a:r>
              <a:rPr lang="fr-FR" smtClean="0"/>
              <a:t>Second level</a:t>
            </a:r>
          </a:p>
          <a:p>
            <a:pPr lvl="2"/>
            <a:r>
              <a:rPr lang="fr-FR" smtClean="0"/>
              <a:t>Third level</a:t>
            </a:r>
          </a:p>
          <a:p>
            <a:pPr lvl="3"/>
            <a:r>
              <a:rPr lang="fr-FR" smtClean="0"/>
              <a:t>Fourth level</a:t>
            </a:r>
          </a:p>
          <a:p>
            <a:pPr lvl="4"/>
            <a:r>
              <a:rPr lang="fr-FR" smtClean="0"/>
              <a:t>Fifth level</a:t>
            </a:r>
            <a:endParaRPr lang="en-US"/>
          </a:p>
        </p:txBody>
      </p:sp>
    </p:spTree>
    <p:extLst>
      <p:ext uri="{BB962C8B-B14F-4D97-AF65-F5344CB8AC3E}">
        <p14:creationId xmlns:p14="http://schemas.microsoft.com/office/powerpoint/2010/main" val="331242616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57979" y="168275"/>
            <a:ext cx="1997075" cy="6235700"/>
          </a:xfrm>
        </p:spPr>
        <p:txBody>
          <a:bodyPr vert="eaVert"/>
          <a:lstStyle/>
          <a:p>
            <a:r>
              <a:rPr lang="fr-FR" smtClean="0"/>
              <a:t>Click to edit Master title style</a:t>
            </a:r>
            <a:endParaRPr lang="en-US"/>
          </a:p>
        </p:txBody>
      </p:sp>
      <p:sp>
        <p:nvSpPr>
          <p:cNvPr id="3" name="Vertical Text Placeholder 2"/>
          <p:cNvSpPr>
            <a:spLocks noGrp="1"/>
          </p:cNvSpPr>
          <p:nvPr>
            <p:ph type="body" orient="vert" idx="1"/>
          </p:nvPr>
        </p:nvSpPr>
        <p:spPr>
          <a:xfrm>
            <a:off x="665163" y="168275"/>
            <a:ext cx="5840412" cy="6235700"/>
          </a:xfrm>
        </p:spPr>
        <p:txBody>
          <a:bodyPr vert="eaVert"/>
          <a:lstStyle/>
          <a:p>
            <a:pPr lvl="0"/>
            <a:r>
              <a:rPr lang="fr-FR" smtClean="0"/>
              <a:t>Click to edit Master text styles</a:t>
            </a:r>
          </a:p>
          <a:p>
            <a:pPr lvl="1"/>
            <a:r>
              <a:rPr lang="fr-FR" smtClean="0"/>
              <a:t>Second level</a:t>
            </a:r>
          </a:p>
          <a:p>
            <a:pPr lvl="2"/>
            <a:r>
              <a:rPr lang="fr-FR" smtClean="0"/>
              <a:t>Third level</a:t>
            </a:r>
          </a:p>
          <a:p>
            <a:pPr lvl="3"/>
            <a:r>
              <a:rPr lang="fr-FR" smtClean="0"/>
              <a:t>Fourth level</a:t>
            </a:r>
          </a:p>
          <a:p>
            <a:pPr lvl="4"/>
            <a:r>
              <a:rPr lang="fr-FR" smtClean="0"/>
              <a:t>Fifth level</a:t>
            </a:r>
            <a:endParaRPr lang="en-US"/>
          </a:p>
        </p:txBody>
      </p:sp>
    </p:spTree>
    <p:extLst>
      <p:ext uri="{BB962C8B-B14F-4D97-AF65-F5344CB8AC3E}">
        <p14:creationId xmlns:p14="http://schemas.microsoft.com/office/powerpoint/2010/main" val="86216924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xAndChart" preserve="1">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665167" y="168283"/>
            <a:ext cx="7788275" cy="798513"/>
          </a:xfrm>
        </p:spPr>
        <p:txBody>
          <a:bodyPr/>
          <a:lstStyle/>
          <a:p>
            <a:r>
              <a:rPr lang="fr-FR" smtClean="0"/>
              <a:t>Click to edit Master title style</a:t>
            </a:r>
            <a:endParaRPr lang="en-US"/>
          </a:p>
        </p:txBody>
      </p:sp>
      <p:sp>
        <p:nvSpPr>
          <p:cNvPr id="3" name="Text Placeholder 2"/>
          <p:cNvSpPr>
            <a:spLocks noGrp="1"/>
          </p:cNvSpPr>
          <p:nvPr>
            <p:ph type="body" sz="half" idx="1"/>
          </p:nvPr>
        </p:nvSpPr>
        <p:spPr>
          <a:xfrm>
            <a:off x="677863" y="1422404"/>
            <a:ext cx="3911600" cy="4981575"/>
          </a:xfrm>
        </p:spPr>
        <p:txBody>
          <a:bodyPr/>
          <a:lstStyle/>
          <a:p>
            <a:pPr lvl="0"/>
            <a:r>
              <a:rPr lang="fr-FR" smtClean="0"/>
              <a:t>Click to edit Master text styles</a:t>
            </a:r>
          </a:p>
          <a:p>
            <a:pPr lvl="1"/>
            <a:r>
              <a:rPr lang="fr-FR" smtClean="0"/>
              <a:t>Second level</a:t>
            </a:r>
          </a:p>
          <a:p>
            <a:pPr lvl="2"/>
            <a:r>
              <a:rPr lang="fr-FR" smtClean="0"/>
              <a:t>Third level</a:t>
            </a:r>
          </a:p>
          <a:p>
            <a:pPr lvl="3"/>
            <a:r>
              <a:rPr lang="fr-FR" smtClean="0"/>
              <a:t>Fourth level</a:t>
            </a:r>
          </a:p>
          <a:p>
            <a:pPr lvl="4"/>
            <a:r>
              <a:rPr lang="fr-FR" smtClean="0"/>
              <a:t>Fifth level</a:t>
            </a:r>
            <a:endParaRPr lang="en-US"/>
          </a:p>
        </p:txBody>
      </p:sp>
      <p:sp>
        <p:nvSpPr>
          <p:cNvPr id="4" name="Chart Placeholder 3"/>
          <p:cNvSpPr>
            <a:spLocks noGrp="1"/>
          </p:cNvSpPr>
          <p:nvPr>
            <p:ph type="chart" sz="half" idx="2"/>
          </p:nvPr>
        </p:nvSpPr>
        <p:spPr>
          <a:xfrm>
            <a:off x="4741867" y="1422404"/>
            <a:ext cx="3913187" cy="4981575"/>
          </a:xfrm>
        </p:spPr>
        <p:txBody>
          <a:bodyPr/>
          <a:lstStyle/>
          <a:p>
            <a:pPr lvl="0"/>
            <a:endParaRPr lang="en-US" noProof="0" dirty="0" smtClean="0"/>
          </a:p>
        </p:txBody>
      </p:sp>
    </p:spTree>
    <p:extLst>
      <p:ext uri="{BB962C8B-B14F-4D97-AF65-F5344CB8AC3E}">
        <p14:creationId xmlns:p14="http://schemas.microsoft.com/office/powerpoint/2010/main" val="16236089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8"/>
            <a:ext cx="7772400" cy="1362075"/>
          </a:xfrm>
        </p:spPr>
        <p:txBody>
          <a:bodyPr anchor="t"/>
          <a:lstStyle>
            <a:lvl1pPr algn="l">
              <a:defRPr sz="4000" b="1" cap="all"/>
            </a:lvl1pPr>
          </a:lstStyle>
          <a:p>
            <a:r>
              <a:rPr lang="fr-FR"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smtClean="0"/>
              <a:t>Click to edit Master text styles</a:t>
            </a:r>
          </a:p>
        </p:txBody>
      </p:sp>
    </p:spTree>
    <p:extLst>
      <p:ext uri="{BB962C8B-B14F-4D97-AF65-F5344CB8AC3E}">
        <p14:creationId xmlns:p14="http://schemas.microsoft.com/office/powerpoint/2010/main" val="7010136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Click to edit Master title style</a:t>
            </a:r>
            <a:endParaRPr lang="en-US"/>
          </a:p>
        </p:txBody>
      </p:sp>
      <p:sp>
        <p:nvSpPr>
          <p:cNvPr id="3" name="Content Placeholder 2"/>
          <p:cNvSpPr>
            <a:spLocks noGrp="1"/>
          </p:cNvSpPr>
          <p:nvPr>
            <p:ph sz="half" idx="1"/>
          </p:nvPr>
        </p:nvSpPr>
        <p:spPr>
          <a:xfrm>
            <a:off x="677863" y="1422404"/>
            <a:ext cx="3911600" cy="49815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Click to edit Master text styles</a:t>
            </a:r>
          </a:p>
          <a:p>
            <a:pPr lvl="1"/>
            <a:r>
              <a:rPr lang="fr-FR" smtClean="0"/>
              <a:t>Second level</a:t>
            </a:r>
          </a:p>
          <a:p>
            <a:pPr lvl="2"/>
            <a:r>
              <a:rPr lang="fr-FR" smtClean="0"/>
              <a:t>Third level</a:t>
            </a:r>
          </a:p>
          <a:p>
            <a:pPr lvl="3"/>
            <a:r>
              <a:rPr lang="fr-FR" smtClean="0"/>
              <a:t>Fourth level</a:t>
            </a:r>
          </a:p>
          <a:p>
            <a:pPr lvl="4"/>
            <a:r>
              <a:rPr lang="fr-FR" smtClean="0"/>
              <a:t>Fifth level</a:t>
            </a:r>
            <a:endParaRPr lang="en-US"/>
          </a:p>
        </p:txBody>
      </p:sp>
      <p:sp>
        <p:nvSpPr>
          <p:cNvPr id="4" name="Content Placeholder 3"/>
          <p:cNvSpPr>
            <a:spLocks noGrp="1"/>
          </p:cNvSpPr>
          <p:nvPr>
            <p:ph sz="half" idx="2"/>
          </p:nvPr>
        </p:nvSpPr>
        <p:spPr>
          <a:xfrm>
            <a:off x="4741867" y="1422404"/>
            <a:ext cx="3913187" cy="49815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Click to edit Master text styles</a:t>
            </a:r>
          </a:p>
          <a:p>
            <a:pPr lvl="1"/>
            <a:r>
              <a:rPr lang="fr-FR" smtClean="0"/>
              <a:t>Second level</a:t>
            </a:r>
          </a:p>
          <a:p>
            <a:pPr lvl="2"/>
            <a:r>
              <a:rPr lang="fr-FR" smtClean="0"/>
              <a:t>Third level</a:t>
            </a:r>
          </a:p>
          <a:p>
            <a:pPr lvl="3"/>
            <a:r>
              <a:rPr lang="fr-FR" smtClean="0"/>
              <a:t>Fourth level</a:t>
            </a:r>
          </a:p>
          <a:p>
            <a:pPr lvl="4"/>
            <a:r>
              <a:rPr lang="fr-FR" smtClean="0"/>
              <a:t>Fifth level</a:t>
            </a:r>
            <a:endParaRPr lang="en-US"/>
          </a:p>
        </p:txBody>
      </p:sp>
    </p:spTree>
    <p:extLst>
      <p:ext uri="{BB962C8B-B14F-4D97-AF65-F5344CB8AC3E}">
        <p14:creationId xmlns:p14="http://schemas.microsoft.com/office/powerpoint/2010/main" val="1393704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fr-FR"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Click to edit Master text styles</a:t>
            </a:r>
          </a:p>
          <a:p>
            <a:pPr lvl="1"/>
            <a:r>
              <a:rPr lang="fr-FR" smtClean="0"/>
              <a:t>Second level</a:t>
            </a:r>
          </a:p>
          <a:p>
            <a:pPr lvl="2"/>
            <a:r>
              <a:rPr lang="fr-FR" smtClean="0"/>
              <a:t>Third level</a:t>
            </a:r>
          </a:p>
          <a:p>
            <a:pPr lvl="3"/>
            <a:r>
              <a:rPr lang="fr-FR" smtClean="0"/>
              <a:t>Fourth level</a:t>
            </a:r>
          </a:p>
          <a:p>
            <a:pPr lvl="4"/>
            <a:r>
              <a:rPr lang="fr-FR" smtClean="0"/>
              <a:t>Fifth level</a:t>
            </a:r>
            <a:endParaRPr lang="en-US"/>
          </a:p>
        </p:txBody>
      </p:sp>
      <p:sp>
        <p:nvSpPr>
          <p:cNvPr id="5" name="Text Placeholder 4"/>
          <p:cNvSpPr>
            <a:spLocks noGrp="1"/>
          </p:cNvSpPr>
          <p:nvPr>
            <p:ph type="body" sz="quarter" idx="3"/>
          </p:nvPr>
        </p:nvSpPr>
        <p:spPr>
          <a:xfrm>
            <a:off x="464502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Click to edit Master text styles</a:t>
            </a:r>
          </a:p>
        </p:txBody>
      </p:sp>
      <p:sp>
        <p:nvSpPr>
          <p:cNvPr id="6" name="Content Placeholder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Click to edit Master text styles</a:t>
            </a:r>
          </a:p>
          <a:p>
            <a:pPr lvl="1"/>
            <a:r>
              <a:rPr lang="fr-FR" smtClean="0"/>
              <a:t>Second level</a:t>
            </a:r>
          </a:p>
          <a:p>
            <a:pPr lvl="2"/>
            <a:r>
              <a:rPr lang="fr-FR" smtClean="0"/>
              <a:t>Third level</a:t>
            </a:r>
          </a:p>
          <a:p>
            <a:pPr lvl="3"/>
            <a:r>
              <a:rPr lang="fr-FR" smtClean="0"/>
              <a:t>Fourth level</a:t>
            </a:r>
          </a:p>
          <a:p>
            <a:pPr lvl="4"/>
            <a:r>
              <a:rPr lang="fr-FR" smtClean="0"/>
              <a:t>Fifth level</a:t>
            </a:r>
            <a:endParaRPr lang="en-US"/>
          </a:p>
        </p:txBody>
      </p:sp>
    </p:spTree>
    <p:extLst>
      <p:ext uri="{BB962C8B-B14F-4D97-AF65-F5344CB8AC3E}">
        <p14:creationId xmlns:p14="http://schemas.microsoft.com/office/powerpoint/2010/main" val="21883905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Click to edit Master title style</a:t>
            </a:r>
            <a:endParaRPr lang="en-US"/>
          </a:p>
        </p:txBody>
      </p:sp>
    </p:spTree>
    <p:extLst>
      <p:ext uri="{BB962C8B-B14F-4D97-AF65-F5344CB8AC3E}">
        <p14:creationId xmlns:p14="http://schemas.microsoft.com/office/powerpoint/2010/main" val="24808913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458108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fr-FR" smtClean="0"/>
              <a:t>Click to edit Master title style</a:t>
            </a:r>
            <a:endParaRPr lang="en-US"/>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Click to edit Master text styles</a:t>
            </a:r>
          </a:p>
          <a:p>
            <a:pPr lvl="1"/>
            <a:r>
              <a:rPr lang="fr-FR" smtClean="0"/>
              <a:t>Second level</a:t>
            </a:r>
          </a:p>
          <a:p>
            <a:pPr lvl="2"/>
            <a:r>
              <a:rPr lang="fr-FR" smtClean="0"/>
              <a:t>Third level</a:t>
            </a:r>
          </a:p>
          <a:p>
            <a:pPr lvl="3"/>
            <a:r>
              <a:rPr lang="fr-FR" smtClean="0"/>
              <a:t>Fourth level</a:t>
            </a:r>
          </a:p>
          <a:p>
            <a:pPr lvl="4"/>
            <a:r>
              <a:rPr lang="fr-FR" smtClean="0"/>
              <a:t>Fifth level</a:t>
            </a:r>
            <a:endParaRPr lang="en-US"/>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Click to edit Master text styles</a:t>
            </a:r>
          </a:p>
        </p:txBody>
      </p:sp>
    </p:spTree>
    <p:extLst>
      <p:ext uri="{BB962C8B-B14F-4D97-AF65-F5344CB8AC3E}">
        <p14:creationId xmlns:p14="http://schemas.microsoft.com/office/powerpoint/2010/main" val="10706397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fr-FR"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Click to edit Master text styles</a:t>
            </a:r>
          </a:p>
        </p:txBody>
      </p:sp>
    </p:spTree>
    <p:extLst>
      <p:ext uri="{BB962C8B-B14F-4D97-AF65-F5344CB8AC3E}">
        <p14:creationId xmlns:p14="http://schemas.microsoft.com/office/powerpoint/2010/main" val="475527555"/>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3.xml"/><Relationship Id="rId12" Type="http://schemas.openxmlformats.org/officeDocument/2006/relationships/slideLayout" Target="../slideLayouts/slideLayout24.xml"/><Relationship Id="rId13" Type="http://schemas.openxmlformats.org/officeDocument/2006/relationships/theme" Target="../theme/theme2.xml"/><Relationship Id="rId1" Type="http://schemas.openxmlformats.org/officeDocument/2006/relationships/slideLayout" Target="../slideLayouts/slideLayout13.xml"/><Relationship Id="rId2" Type="http://schemas.openxmlformats.org/officeDocument/2006/relationships/slideLayout" Target="../slideLayouts/slideLayout14.xml"/><Relationship Id="rId3" Type="http://schemas.openxmlformats.org/officeDocument/2006/relationships/slideLayout" Target="../slideLayouts/slideLayout15.xml"/><Relationship Id="rId4" Type="http://schemas.openxmlformats.org/officeDocument/2006/relationships/slideLayout" Target="../slideLayouts/slideLayout16.xml"/><Relationship Id="rId5" Type="http://schemas.openxmlformats.org/officeDocument/2006/relationships/slideLayout" Target="../slideLayouts/slideLayout17.xml"/><Relationship Id="rId6" Type="http://schemas.openxmlformats.org/officeDocument/2006/relationships/slideLayout" Target="../slideLayouts/slideLayout18.xml"/><Relationship Id="rId7" Type="http://schemas.openxmlformats.org/officeDocument/2006/relationships/slideLayout" Target="../slideLayouts/slideLayout19.xml"/><Relationship Id="rId8" Type="http://schemas.openxmlformats.org/officeDocument/2006/relationships/slideLayout" Target="../slideLayouts/slideLayout20.xml"/><Relationship Id="rId9" Type="http://schemas.openxmlformats.org/officeDocument/2006/relationships/slideLayout" Target="../slideLayouts/slideLayout21.xml"/><Relationship Id="rId10"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6325" name="Text Box 5"/>
          <p:cNvSpPr txBox="1">
            <a:spLocks noChangeArrowheads="1"/>
          </p:cNvSpPr>
          <p:nvPr/>
        </p:nvSpPr>
        <p:spPr bwMode="auto">
          <a:xfrm rot="16200000">
            <a:off x="-1042896" y="3131122"/>
            <a:ext cx="2446002" cy="338554"/>
          </a:xfrm>
          <a:prstGeom prst="rect">
            <a:avLst/>
          </a:prstGeom>
          <a:noFill/>
          <a:ln>
            <a:noFill/>
          </a:ln>
          <a:effectLst/>
          <a:extLst>
            <a:ext uri="{909E8E84-426E-40dd-AFC4-6F175D3DCCD1}">
              <a14:hiddenFill xmlns:a14="http://schemas.microsoft.com/office/drawing/2010/main">
                <a:solidFill>
                  <a:srgbClr val="FFC5C5"/>
                </a:solidFill>
              </a14:hiddenFill>
            </a:ext>
            <a:ext uri="{91240B29-F687-4f45-9708-019B960494DF}">
              <a14:hiddenLine xmlns:a14="http://schemas.microsoft.com/office/drawing/2010/main" w="11176">
                <a:solidFill>
                  <a:srgbClr val="000000"/>
                </a:solidFill>
                <a:miter lim="800000"/>
                <a:headEnd/>
                <a:tailEnd/>
              </a14:hiddenLine>
            </a:ext>
            <a:ext uri="{AF507438-7753-43e0-B8FC-AC1667EBCBE1}">
              <a14:hiddenEffects xmlns:a14="http://schemas.microsoft.com/office/drawing/2010/main">
                <a:effectLst>
                  <a:outerShdw blurRad="63500" dist="26940" algn="ctr" rotWithShape="0">
                    <a:schemeClr val="tx1">
                      <a:alpha val="74998"/>
                    </a:schemeClr>
                  </a:outerShdw>
                </a:effectLst>
              </a14:hiddenEffects>
            </a:ext>
          </a:extLst>
        </p:spPr>
        <p:txBody>
          <a:bodyPr wrap="none">
            <a:spAutoFit/>
          </a:bodyPr>
          <a:lstStyle/>
          <a:p>
            <a:pPr algn="ctr">
              <a:spcBef>
                <a:spcPct val="50000"/>
              </a:spcBef>
              <a:defRPr/>
            </a:pPr>
            <a:r>
              <a:rPr lang="fr-FR" sz="1600" b="1" dirty="0">
                <a:solidFill>
                  <a:srgbClr val="FFFFFF"/>
                </a:solidFill>
                <a:latin typeface="Calibri"/>
                <a:cs typeface="Calibri"/>
              </a:rPr>
              <a:t>Procréation </a:t>
            </a:r>
            <a:r>
              <a:rPr lang="fr-FR" sz="1600" b="1" dirty="0" smtClean="0">
                <a:solidFill>
                  <a:srgbClr val="FFFFFF"/>
                </a:solidFill>
                <a:latin typeface="Calibri"/>
                <a:cs typeface="Calibri"/>
              </a:rPr>
              <a:t>&amp; VIH en 2104 </a:t>
            </a:r>
            <a:endParaRPr lang="fr-FR" sz="1600" b="1" dirty="0">
              <a:solidFill>
                <a:srgbClr val="FFFFFF"/>
              </a:solidFill>
              <a:latin typeface="Calibri"/>
              <a:cs typeface="Calibri"/>
            </a:endParaRPr>
          </a:p>
        </p:txBody>
      </p:sp>
      <p:sp>
        <p:nvSpPr>
          <p:cNvPr id="56326" name="Text Box 6"/>
          <p:cNvSpPr txBox="1">
            <a:spLocks noChangeArrowheads="1"/>
          </p:cNvSpPr>
          <p:nvPr/>
        </p:nvSpPr>
        <p:spPr bwMode="auto">
          <a:xfrm>
            <a:off x="3" y="6583370"/>
            <a:ext cx="373945"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fld id="{E42D07D9-BA35-1A45-B2B2-2C496228B9F6}" type="slidenum">
              <a:rPr lang="fr-FR" sz="1200">
                <a:solidFill>
                  <a:srgbClr val="FFFFFF"/>
                </a:solidFill>
                <a:latin typeface="Calibri"/>
                <a:cs typeface="Calibri"/>
              </a:rPr>
              <a:pPr>
                <a:spcBef>
                  <a:spcPct val="50000"/>
                </a:spcBef>
                <a:defRPr/>
              </a:pPr>
              <a:t>‹#›</a:t>
            </a:fld>
            <a:endParaRPr lang="fr-FR" sz="1200" dirty="0">
              <a:solidFill>
                <a:srgbClr val="FFFFFF"/>
              </a:solidFill>
              <a:latin typeface="Calibri"/>
              <a:cs typeface="Calibri"/>
            </a:endParaRPr>
          </a:p>
        </p:txBody>
      </p:sp>
      <p:sp>
        <p:nvSpPr>
          <p:cNvPr id="56327" name="Rectangle 7"/>
          <p:cNvSpPr>
            <a:spLocks noGrp="1" noChangeArrowheads="1"/>
          </p:cNvSpPr>
          <p:nvPr>
            <p:ph type="title"/>
          </p:nvPr>
        </p:nvSpPr>
        <p:spPr bwMode="auto">
          <a:xfrm>
            <a:off x="664637" y="168282"/>
            <a:ext cx="7789333" cy="798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fr-FR" noProof="0"/>
              <a:t>Cliquez et modifiez le titre</a:t>
            </a:r>
          </a:p>
        </p:txBody>
      </p:sp>
      <p:sp>
        <p:nvSpPr>
          <p:cNvPr id="56328" name="Rectangle 8"/>
          <p:cNvSpPr>
            <a:spLocks noGrp="1" noChangeArrowheads="1"/>
          </p:cNvSpPr>
          <p:nvPr>
            <p:ph type="body" idx="1"/>
          </p:nvPr>
        </p:nvSpPr>
        <p:spPr bwMode="auto">
          <a:xfrm>
            <a:off x="677337" y="1422404"/>
            <a:ext cx="7978422" cy="4981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fr-FR" noProof="0" dirty="0"/>
              <a:t>Cliquez pour modifier les styles du texte du masque</a:t>
            </a:r>
          </a:p>
          <a:p>
            <a:pPr lvl="1"/>
            <a:r>
              <a:rPr lang="fr-FR" noProof="0" dirty="0"/>
              <a:t>Deuxième niveau</a:t>
            </a:r>
          </a:p>
          <a:p>
            <a:pPr lvl="2"/>
            <a:r>
              <a:rPr lang="fr-FR" noProof="0" dirty="0"/>
              <a:t>Troisième niveau</a:t>
            </a:r>
          </a:p>
          <a:p>
            <a:pPr lvl="3"/>
            <a:r>
              <a:rPr lang="fr-FR" noProof="0" dirty="0"/>
              <a:t>Quatrième niveau</a:t>
            </a:r>
          </a:p>
          <a:p>
            <a:pPr lvl="4"/>
            <a:r>
              <a:rPr lang="fr-FR" noProof="0" dirty="0"/>
              <a:t>Cinquième niveau</a:t>
            </a:r>
          </a:p>
        </p:txBody>
      </p:sp>
    </p:spTree>
    <p:extLst>
      <p:ext uri="{BB962C8B-B14F-4D97-AF65-F5344CB8AC3E}">
        <p14:creationId xmlns:p14="http://schemas.microsoft.com/office/powerpoint/2010/main" val="247663329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ctr" rtl="0" eaLnBrk="0" fontAlgn="base" hangingPunct="0">
        <a:spcBef>
          <a:spcPct val="0"/>
        </a:spcBef>
        <a:spcAft>
          <a:spcPct val="0"/>
        </a:spcAft>
        <a:defRPr sz="3200" b="1">
          <a:solidFill>
            <a:schemeClr val="tx2"/>
          </a:solidFill>
          <a:latin typeface="Calibri"/>
          <a:ea typeface="+mj-ea"/>
          <a:cs typeface="ＭＳ Ｐゴシック" charset="0"/>
        </a:defRPr>
      </a:lvl1pPr>
      <a:lvl2pPr algn="ctr" rtl="0" eaLnBrk="0" fontAlgn="base" hangingPunct="0">
        <a:spcBef>
          <a:spcPct val="0"/>
        </a:spcBef>
        <a:spcAft>
          <a:spcPct val="0"/>
        </a:spcAft>
        <a:defRPr sz="3600" b="1">
          <a:solidFill>
            <a:schemeClr val="tx2"/>
          </a:solidFill>
          <a:latin typeface="Calibri" charset="0"/>
          <a:ea typeface="ＭＳ Ｐゴシック" charset="0"/>
          <a:cs typeface="ＭＳ Ｐゴシック" charset="0"/>
        </a:defRPr>
      </a:lvl2pPr>
      <a:lvl3pPr algn="ctr" rtl="0" eaLnBrk="0" fontAlgn="base" hangingPunct="0">
        <a:spcBef>
          <a:spcPct val="0"/>
        </a:spcBef>
        <a:spcAft>
          <a:spcPct val="0"/>
        </a:spcAft>
        <a:defRPr sz="3600" b="1">
          <a:solidFill>
            <a:schemeClr val="tx2"/>
          </a:solidFill>
          <a:latin typeface="Calibri" charset="0"/>
          <a:ea typeface="ＭＳ Ｐゴシック" charset="0"/>
          <a:cs typeface="ＭＳ Ｐゴシック" charset="0"/>
        </a:defRPr>
      </a:lvl3pPr>
      <a:lvl4pPr algn="ctr" rtl="0" eaLnBrk="0" fontAlgn="base" hangingPunct="0">
        <a:spcBef>
          <a:spcPct val="0"/>
        </a:spcBef>
        <a:spcAft>
          <a:spcPct val="0"/>
        </a:spcAft>
        <a:defRPr sz="3600" b="1">
          <a:solidFill>
            <a:schemeClr val="tx2"/>
          </a:solidFill>
          <a:latin typeface="Calibri" charset="0"/>
          <a:ea typeface="ＭＳ Ｐゴシック" charset="0"/>
          <a:cs typeface="ＭＳ Ｐゴシック" charset="0"/>
        </a:defRPr>
      </a:lvl4pPr>
      <a:lvl5pPr algn="ctr" rtl="0" eaLnBrk="0" fontAlgn="base" hangingPunct="0">
        <a:spcBef>
          <a:spcPct val="0"/>
        </a:spcBef>
        <a:spcAft>
          <a:spcPct val="0"/>
        </a:spcAft>
        <a:defRPr sz="3600" b="1">
          <a:solidFill>
            <a:schemeClr val="tx2"/>
          </a:solidFill>
          <a:latin typeface="Calibri" charset="0"/>
          <a:ea typeface="ＭＳ Ｐゴシック" charset="0"/>
          <a:cs typeface="ＭＳ Ｐゴシック" charset="0"/>
        </a:defRPr>
      </a:lvl5pPr>
      <a:lvl6pPr marL="457200" algn="ctr" rtl="0" fontAlgn="base">
        <a:spcBef>
          <a:spcPct val="0"/>
        </a:spcBef>
        <a:spcAft>
          <a:spcPct val="0"/>
        </a:spcAft>
        <a:defRPr sz="3600">
          <a:solidFill>
            <a:schemeClr val="tx2"/>
          </a:solidFill>
          <a:latin typeface="Futura" charset="0"/>
          <a:ea typeface="ＭＳ Ｐゴシック" charset="0"/>
        </a:defRPr>
      </a:lvl6pPr>
      <a:lvl7pPr marL="914400" algn="ctr" rtl="0" fontAlgn="base">
        <a:spcBef>
          <a:spcPct val="0"/>
        </a:spcBef>
        <a:spcAft>
          <a:spcPct val="0"/>
        </a:spcAft>
        <a:defRPr sz="3600">
          <a:solidFill>
            <a:schemeClr val="tx2"/>
          </a:solidFill>
          <a:latin typeface="Futura" charset="0"/>
          <a:ea typeface="ＭＳ Ｐゴシック" charset="0"/>
        </a:defRPr>
      </a:lvl7pPr>
      <a:lvl8pPr marL="1371600" algn="ctr" rtl="0" fontAlgn="base">
        <a:spcBef>
          <a:spcPct val="0"/>
        </a:spcBef>
        <a:spcAft>
          <a:spcPct val="0"/>
        </a:spcAft>
        <a:defRPr sz="3600">
          <a:solidFill>
            <a:schemeClr val="tx2"/>
          </a:solidFill>
          <a:latin typeface="Futura" charset="0"/>
          <a:ea typeface="ＭＳ Ｐゴシック" charset="0"/>
        </a:defRPr>
      </a:lvl8pPr>
      <a:lvl9pPr marL="1828800" algn="ctr" rtl="0" fontAlgn="base">
        <a:spcBef>
          <a:spcPct val="0"/>
        </a:spcBef>
        <a:spcAft>
          <a:spcPct val="0"/>
        </a:spcAft>
        <a:defRPr sz="3600">
          <a:solidFill>
            <a:schemeClr val="tx2"/>
          </a:solidFill>
          <a:latin typeface="Futura"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Calibri"/>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Calibri"/>
          <a:ea typeface="+mn-ea"/>
          <a:cs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Calibri"/>
          <a:ea typeface="+mn-ea"/>
          <a:cs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Calibri"/>
          <a:ea typeface="+mn-ea"/>
          <a:cs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Calibri"/>
          <a:ea typeface="+mn-ea"/>
          <a:cs typeface="ＭＳ Ｐゴシック" charset="0"/>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6322" name="Rectangle 2"/>
          <p:cNvSpPr>
            <a:spLocks noChangeArrowheads="1"/>
          </p:cNvSpPr>
          <p:nvPr/>
        </p:nvSpPr>
        <p:spPr bwMode="auto">
          <a:xfrm rot="10800000" flipH="1" flipV="1">
            <a:off x="0" y="1069982"/>
            <a:ext cx="9144000" cy="73025"/>
          </a:xfrm>
          <a:prstGeom prst="rect">
            <a:avLst/>
          </a:prstGeom>
          <a:solidFill>
            <a:srgbClr val="3366FF"/>
          </a:solidFill>
          <a:ln>
            <a:noFill/>
          </a:ln>
          <a:effectLst/>
          <a:scene3d>
            <a:camera prst="orthographicFront"/>
            <a:lightRig rig="threePt" dir="t"/>
          </a:scene3d>
          <a:sp3d>
            <a:bevelT w="152400" h="50800" prst="softRound"/>
          </a:sp3d>
          <a:extLst/>
        </p:spPr>
        <p:txBody>
          <a:bodyPr wrap="none" anchor="ctr"/>
          <a:lstStyle/>
          <a:p>
            <a:pPr>
              <a:defRPr/>
            </a:pPr>
            <a:endParaRPr lang="en-US" sz="1800" dirty="0">
              <a:solidFill>
                <a:srgbClr val="000000"/>
              </a:solidFill>
              <a:latin typeface="Calibri"/>
              <a:cs typeface="Calibri"/>
            </a:endParaRPr>
          </a:p>
        </p:txBody>
      </p:sp>
      <p:sp>
        <p:nvSpPr>
          <p:cNvPr id="56323" name="Rectangle 3"/>
          <p:cNvSpPr>
            <a:spLocks noChangeArrowheads="1"/>
          </p:cNvSpPr>
          <p:nvPr/>
        </p:nvSpPr>
        <p:spPr bwMode="auto">
          <a:xfrm>
            <a:off x="4" y="0"/>
            <a:ext cx="397933" cy="6858000"/>
          </a:xfrm>
          <a:prstGeom prst="rect">
            <a:avLst/>
          </a:prstGeom>
          <a:gradFill rotWithShape="0">
            <a:gsLst>
              <a:gs pos="0">
                <a:srgbClr val="0099CC"/>
              </a:gs>
              <a:gs pos="100000">
                <a:srgbClr val="FFFFFF"/>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dirty="0">
              <a:solidFill>
                <a:srgbClr val="000000"/>
              </a:solidFill>
              <a:latin typeface="Calibri"/>
              <a:cs typeface="Calibri"/>
            </a:endParaRPr>
          </a:p>
        </p:txBody>
      </p:sp>
      <p:sp>
        <p:nvSpPr>
          <p:cNvPr id="56324" name="Rectangle 4"/>
          <p:cNvSpPr>
            <a:spLocks noChangeArrowheads="1"/>
          </p:cNvSpPr>
          <p:nvPr/>
        </p:nvSpPr>
        <p:spPr bwMode="auto">
          <a:xfrm>
            <a:off x="4" y="0"/>
            <a:ext cx="397933" cy="6858000"/>
          </a:xfrm>
          <a:prstGeom prst="rect">
            <a:avLst/>
          </a:prstGeom>
          <a:solidFill>
            <a:srgbClr val="3366FF"/>
          </a:solidFill>
          <a:ln>
            <a:noFill/>
          </a:ln>
          <a:effectLst>
            <a:glow rad="63500">
              <a:schemeClr val="accent1">
                <a:satMod val="175000"/>
                <a:alpha val="40000"/>
              </a:schemeClr>
            </a:glow>
            <a:outerShdw blurRad="63500" dist="38099" dir="2700000" algn="ctr" rotWithShape="0">
              <a:schemeClr val="bg2">
                <a:alpha val="74998"/>
              </a:schemeClr>
            </a:outerShdw>
          </a:effectLst>
          <a:extLst/>
        </p:spPr>
        <p:txBody>
          <a:bodyPr wrap="none" anchor="ctr"/>
          <a:lstStyle/>
          <a:p>
            <a:pPr>
              <a:defRPr/>
            </a:pPr>
            <a:endParaRPr lang="en-US" sz="1800" dirty="0">
              <a:solidFill>
                <a:srgbClr val="3366FF"/>
              </a:solidFill>
              <a:latin typeface="Calibri"/>
              <a:cs typeface="Calibri"/>
            </a:endParaRPr>
          </a:p>
        </p:txBody>
      </p:sp>
      <p:sp>
        <p:nvSpPr>
          <p:cNvPr id="56325" name="Text Box 5"/>
          <p:cNvSpPr txBox="1">
            <a:spLocks noChangeArrowheads="1"/>
          </p:cNvSpPr>
          <p:nvPr/>
        </p:nvSpPr>
        <p:spPr bwMode="auto">
          <a:xfrm rot="16200000">
            <a:off x="-1042896" y="3131122"/>
            <a:ext cx="2446002" cy="338554"/>
          </a:xfrm>
          <a:prstGeom prst="rect">
            <a:avLst/>
          </a:prstGeom>
          <a:noFill/>
          <a:ln>
            <a:noFill/>
          </a:ln>
          <a:effectLst/>
          <a:extLst>
            <a:ext uri="{909E8E84-426E-40dd-AFC4-6F175D3DCCD1}">
              <a14:hiddenFill xmlns:a14="http://schemas.microsoft.com/office/drawing/2010/main">
                <a:solidFill>
                  <a:srgbClr val="FFC5C5"/>
                </a:solidFill>
              </a14:hiddenFill>
            </a:ext>
            <a:ext uri="{91240B29-F687-4f45-9708-019B960494DF}">
              <a14:hiddenLine xmlns:a14="http://schemas.microsoft.com/office/drawing/2010/main" w="11176">
                <a:solidFill>
                  <a:srgbClr val="000000"/>
                </a:solidFill>
                <a:miter lim="800000"/>
                <a:headEnd/>
                <a:tailEnd/>
              </a14:hiddenLine>
            </a:ext>
            <a:ext uri="{AF507438-7753-43e0-B8FC-AC1667EBCBE1}">
              <a14:hiddenEffects xmlns:a14="http://schemas.microsoft.com/office/drawing/2010/main">
                <a:effectLst>
                  <a:outerShdw blurRad="63500" dist="26940" algn="ctr" rotWithShape="0">
                    <a:schemeClr val="tx1">
                      <a:alpha val="74998"/>
                    </a:schemeClr>
                  </a:outerShdw>
                </a:effectLst>
              </a14:hiddenEffects>
            </a:ext>
          </a:extLst>
        </p:spPr>
        <p:txBody>
          <a:bodyPr wrap="none">
            <a:spAutoFit/>
          </a:bodyPr>
          <a:lstStyle/>
          <a:p>
            <a:pPr algn="ctr">
              <a:spcBef>
                <a:spcPct val="50000"/>
              </a:spcBef>
              <a:defRPr/>
            </a:pPr>
            <a:r>
              <a:rPr lang="fr-FR" sz="1600" b="1" dirty="0">
                <a:solidFill>
                  <a:srgbClr val="FFFFFF"/>
                </a:solidFill>
                <a:latin typeface="Calibri"/>
                <a:cs typeface="Calibri"/>
              </a:rPr>
              <a:t>Procréation &amp; VIH en 2104 </a:t>
            </a:r>
          </a:p>
        </p:txBody>
      </p:sp>
      <p:sp>
        <p:nvSpPr>
          <p:cNvPr id="56326" name="Text Box 6"/>
          <p:cNvSpPr txBox="1">
            <a:spLocks noChangeArrowheads="1"/>
          </p:cNvSpPr>
          <p:nvPr/>
        </p:nvSpPr>
        <p:spPr bwMode="auto">
          <a:xfrm>
            <a:off x="3" y="6583370"/>
            <a:ext cx="373945"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fld id="{E42D07D9-BA35-1A45-B2B2-2C496228B9F6}" type="slidenum">
              <a:rPr lang="fr-FR" sz="1200">
                <a:solidFill>
                  <a:srgbClr val="FFFFFF"/>
                </a:solidFill>
                <a:latin typeface="Calibri"/>
                <a:cs typeface="Calibri"/>
              </a:rPr>
              <a:pPr>
                <a:spcBef>
                  <a:spcPct val="50000"/>
                </a:spcBef>
                <a:defRPr/>
              </a:pPr>
              <a:t>‹#›</a:t>
            </a:fld>
            <a:endParaRPr lang="fr-FR" sz="1200" dirty="0">
              <a:solidFill>
                <a:srgbClr val="FFFFFF"/>
              </a:solidFill>
              <a:latin typeface="Calibri"/>
              <a:cs typeface="Calibri"/>
            </a:endParaRPr>
          </a:p>
        </p:txBody>
      </p:sp>
      <p:sp>
        <p:nvSpPr>
          <p:cNvPr id="56327" name="Rectangle 7"/>
          <p:cNvSpPr>
            <a:spLocks noGrp="1" noChangeArrowheads="1"/>
          </p:cNvSpPr>
          <p:nvPr>
            <p:ph type="title"/>
          </p:nvPr>
        </p:nvSpPr>
        <p:spPr bwMode="auto">
          <a:xfrm>
            <a:off x="664637" y="168282"/>
            <a:ext cx="7789333" cy="798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fr-FR" noProof="0"/>
              <a:t>Cliquez et modifiez le titre</a:t>
            </a:r>
          </a:p>
        </p:txBody>
      </p:sp>
      <p:sp>
        <p:nvSpPr>
          <p:cNvPr id="56328" name="Rectangle 8"/>
          <p:cNvSpPr>
            <a:spLocks noGrp="1" noChangeArrowheads="1"/>
          </p:cNvSpPr>
          <p:nvPr>
            <p:ph type="body" idx="1"/>
          </p:nvPr>
        </p:nvSpPr>
        <p:spPr bwMode="auto">
          <a:xfrm>
            <a:off x="677337" y="1422404"/>
            <a:ext cx="7978422" cy="4981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fr-FR" noProof="0" dirty="0"/>
              <a:t>Cliquez pour modifier les styles du texte du masque</a:t>
            </a:r>
          </a:p>
          <a:p>
            <a:pPr lvl="1"/>
            <a:r>
              <a:rPr lang="fr-FR" noProof="0" dirty="0"/>
              <a:t>Deuxième niveau</a:t>
            </a:r>
          </a:p>
          <a:p>
            <a:pPr lvl="2"/>
            <a:r>
              <a:rPr lang="fr-FR" noProof="0" dirty="0"/>
              <a:t>Troisième niveau</a:t>
            </a:r>
          </a:p>
          <a:p>
            <a:pPr lvl="3"/>
            <a:r>
              <a:rPr lang="fr-FR" noProof="0" dirty="0"/>
              <a:t>Quatrième niveau</a:t>
            </a:r>
          </a:p>
          <a:p>
            <a:pPr lvl="4"/>
            <a:r>
              <a:rPr lang="fr-FR" noProof="0" dirty="0"/>
              <a:t>Cinquième niveau</a:t>
            </a:r>
          </a:p>
        </p:txBody>
      </p:sp>
    </p:spTree>
    <p:extLst>
      <p:ext uri="{BB962C8B-B14F-4D97-AF65-F5344CB8AC3E}">
        <p14:creationId xmlns:p14="http://schemas.microsoft.com/office/powerpoint/2010/main" val="2894216056"/>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Lst>
  <p:txStyles>
    <p:titleStyle>
      <a:lvl1pPr algn="ctr" rtl="0" eaLnBrk="0" fontAlgn="base" hangingPunct="0">
        <a:spcBef>
          <a:spcPct val="0"/>
        </a:spcBef>
        <a:spcAft>
          <a:spcPct val="0"/>
        </a:spcAft>
        <a:defRPr sz="3200" b="1">
          <a:solidFill>
            <a:schemeClr val="tx2"/>
          </a:solidFill>
          <a:latin typeface="Calibri"/>
          <a:ea typeface="+mj-ea"/>
          <a:cs typeface="ＭＳ Ｐゴシック" charset="0"/>
        </a:defRPr>
      </a:lvl1pPr>
      <a:lvl2pPr algn="ctr" rtl="0" eaLnBrk="0" fontAlgn="base" hangingPunct="0">
        <a:spcBef>
          <a:spcPct val="0"/>
        </a:spcBef>
        <a:spcAft>
          <a:spcPct val="0"/>
        </a:spcAft>
        <a:defRPr sz="3600" b="1">
          <a:solidFill>
            <a:schemeClr val="tx2"/>
          </a:solidFill>
          <a:latin typeface="Calibri" charset="0"/>
          <a:ea typeface="ＭＳ Ｐゴシック" charset="0"/>
          <a:cs typeface="ＭＳ Ｐゴシック" charset="0"/>
        </a:defRPr>
      </a:lvl2pPr>
      <a:lvl3pPr algn="ctr" rtl="0" eaLnBrk="0" fontAlgn="base" hangingPunct="0">
        <a:spcBef>
          <a:spcPct val="0"/>
        </a:spcBef>
        <a:spcAft>
          <a:spcPct val="0"/>
        </a:spcAft>
        <a:defRPr sz="3600" b="1">
          <a:solidFill>
            <a:schemeClr val="tx2"/>
          </a:solidFill>
          <a:latin typeface="Calibri" charset="0"/>
          <a:ea typeface="ＭＳ Ｐゴシック" charset="0"/>
          <a:cs typeface="ＭＳ Ｐゴシック" charset="0"/>
        </a:defRPr>
      </a:lvl3pPr>
      <a:lvl4pPr algn="ctr" rtl="0" eaLnBrk="0" fontAlgn="base" hangingPunct="0">
        <a:spcBef>
          <a:spcPct val="0"/>
        </a:spcBef>
        <a:spcAft>
          <a:spcPct val="0"/>
        </a:spcAft>
        <a:defRPr sz="3600" b="1">
          <a:solidFill>
            <a:schemeClr val="tx2"/>
          </a:solidFill>
          <a:latin typeface="Calibri" charset="0"/>
          <a:ea typeface="ＭＳ Ｐゴシック" charset="0"/>
          <a:cs typeface="ＭＳ Ｐゴシック" charset="0"/>
        </a:defRPr>
      </a:lvl4pPr>
      <a:lvl5pPr algn="ctr" rtl="0" eaLnBrk="0" fontAlgn="base" hangingPunct="0">
        <a:spcBef>
          <a:spcPct val="0"/>
        </a:spcBef>
        <a:spcAft>
          <a:spcPct val="0"/>
        </a:spcAft>
        <a:defRPr sz="3600" b="1">
          <a:solidFill>
            <a:schemeClr val="tx2"/>
          </a:solidFill>
          <a:latin typeface="Calibri" charset="0"/>
          <a:ea typeface="ＭＳ Ｐゴシック" charset="0"/>
          <a:cs typeface="ＭＳ Ｐゴシック" charset="0"/>
        </a:defRPr>
      </a:lvl5pPr>
      <a:lvl6pPr marL="457200" algn="ctr" rtl="0" fontAlgn="base">
        <a:spcBef>
          <a:spcPct val="0"/>
        </a:spcBef>
        <a:spcAft>
          <a:spcPct val="0"/>
        </a:spcAft>
        <a:defRPr sz="3600">
          <a:solidFill>
            <a:schemeClr val="tx2"/>
          </a:solidFill>
          <a:latin typeface="Futura" charset="0"/>
          <a:ea typeface="ＭＳ Ｐゴシック" charset="0"/>
        </a:defRPr>
      </a:lvl6pPr>
      <a:lvl7pPr marL="914400" algn="ctr" rtl="0" fontAlgn="base">
        <a:spcBef>
          <a:spcPct val="0"/>
        </a:spcBef>
        <a:spcAft>
          <a:spcPct val="0"/>
        </a:spcAft>
        <a:defRPr sz="3600">
          <a:solidFill>
            <a:schemeClr val="tx2"/>
          </a:solidFill>
          <a:latin typeface="Futura" charset="0"/>
          <a:ea typeface="ＭＳ Ｐゴシック" charset="0"/>
        </a:defRPr>
      </a:lvl7pPr>
      <a:lvl8pPr marL="1371600" algn="ctr" rtl="0" fontAlgn="base">
        <a:spcBef>
          <a:spcPct val="0"/>
        </a:spcBef>
        <a:spcAft>
          <a:spcPct val="0"/>
        </a:spcAft>
        <a:defRPr sz="3600">
          <a:solidFill>
            <a:schemeClr val="tx2"/>
          </a:solidFill>
          <a:latin typeface="Futura" charset="0"/>
          <a:ea typeface="ＭＳ Ｐゴシック" charset="0"/>
        </a:defRPr>
      </a:lvl8pPr>
      <a:lvl9pPr marL="1828800" algn="ctr" rtl="0" fontAlgn="base">
        <a:spcBef>
          <a:spcPct val="0"/>
        </a:spcBef>
        <a:spcAft>
          <a:spcPct val="0"/>
        </a:spcAft>
        <a:defRPr sz="3600">
          <a:solidFill>
            <a:schemeClr val="tx2"/>
          </a:solidFill>
          <a:latin typeface="Futura"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Calibri"/>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Calibri"/>
          <a:ea typeface="+mn-ea"/>
          <a:cs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Calibri"/>
          <a:ea typeface="+mn-ea"/>
          <a:cs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Calibri"/>
          <a:ea typeface="+mn-ea"/>
          <a:cs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Calibri"/>
          <a:ea typeface="+mn-ea"/>
          <a:cs typeface="ＭＳ Ｐゴシック" charset="0"/>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image" Target="../media/image3.jpeg"/><Relationship Id="rId5" Type="http://schemas.openxmlformats.org/officeDocument/2006/relationships/image" Target="../media/image4.emf"/><Relationship Id="rId1" Type="http://schemas.openxmlformats.org/officeDocument/2006/relationships/slideLayout" Target="../slideLayouts/slideLayout1.xml"/><Relationship Id="rId2" Type="http://schemas.openxmlformats.org/officeDocument/2006/relationships/image" Target="../media/image1.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6.jpeg"/></Relationships>
</file>

<file path=ppt/slides/_rels/slide12.xml.rels><?xml version="1.0" encoding="UTF-8" standalone="yes"?>
<Relationships xmlns="http://schemas.openxmlformats.org/package/2006/relationships"><Relationship Id="rId3" Type="http://schemas.openxmlformats.org/officeDocument/2006/relationships/image" Target="../media/image6.jpeg"/><Relationship Id="rId4" Type="http://schemas.openxmlformats.org/officeDocument/2006/relationships/image" Target="../media/image13.jpe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jpeg"/><Relationship Id="rId3" Type="http://schemas.openxmlformats.org/officeDocument/2006/relationships/image" Target="../media/image9.jpeg"/></Relationships>
</file>

<file path=ppt/slides/_rels/slide16.xml.rels><?xml version="1.0" encoding="UTF-8" standalone="yes"?>
<Relationships xmlns="http://schemas.openxmlformats.org/package/2006/relationships"><Relationship Id="rId3" Type="http://schemas.openxmlformats.org/officeDocument/2006/relationships/image" Target="../media/image9.jpeg"/><Relationship Id="rId4" Type="http://schemas.openxmlformats.org/officeDocument/2006/relationships/image" Target="../media/image14.jpeg"/><Relationship Id="rId1" Type="http://schemas.openxmlformats.org/officeDocument/2006/relationships/slideLayout" Target="../slideLayouts/slideLayout2.xml"/><Relationship Id="rId2" Type="http://schemas.openxmlformats.org/officeDocument/2006/relationships/image" Target="../media/image6.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jpeg"/><Relationship Id="rId3" Type="http://schemas.openxmlformats.org/officeDocument/2006/relationships/image" Target="../media/image10.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jpeg"/><Relationship Id="rId3" Type="http://schemas.openxmlformats.org/officeDocument/2006/relationships/image" Target="../media/image10.jpeg"/></Relationships>
</file>

<file path=ppt/slides/_rels/slide19.xml.rels><?xml version="1.0" encoding="UTF-8" standalone="yes"?>
<Relationships xmlns="http://schemas.openxmlformats.org/package/2006/relationships"><Relationship Id="rId3" Type="http://schemas.openxmlformats.org/officeDocument/2006/relationships/image" Target="../media/image15.jpeg"/><Relationship Id="rId4" Type="http://schemas.openxmlformats.org/officeDocument/2006/relationships/image" Target="../media/image10.jpeg"/><Relationship Id="rId1" Type="http://schemas.openxmlformats.org/officeDocument/2006/relationships/slideLayout" Target="../slideLayouts/slideLayout2.xml"/><Relationship Id="rId2" Type="http://schemas.openxmlformats.org/officeDocument/2006/relationships/image" Target="../media/image6.jpeg"/></Relationships>
</file>

<file path=ppt/slides/_rels/slide2.xml.rels><?xml version="1.0" encoding="UTF-8" standalone="yes"?>
<Relationships xmlns="http://schemas.openxmlformats.org/package/2006/relationships"><Relationship Id="rId3" Type="http://schemas.openxmlformats.org/officeDocument/2006/relationships/oleObject" Target="../embeddings/oleObject1.bin"/><Relationship Id="rId4" Type="http://schemas.openxmlformats.org/officeDocument/2006/relationships/image" Target="../media/image5.png"/><Relationship Id="rId1" Type="http://schemas.openxmlformats.org/officeDocument/2006/relationships/vmlDrawing" Target="../drawings/vmlDrawing1.vml"/><Relationship Id="rId2"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chart" Target="../charts/char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chart" Target="../charts/chart2.xml"/><Relationship Id="rId3" Type="http://schemas.openxmlformats.org/officeDocument/2006/relationships/chart" Target="../charts/char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3" Type="http://schemas.openxmlformats.org/officeDocument/2006/relationships/image" Target="../media/image16.tiff"/><Relationship Id="rId4" Type="http://schemas.openxmlformats.org/officeDocument/2006/relationships/image" Target="../media/image17.gif"/><Relationship Id="rId1" Type="http://schemas.openxmlformats.org/officeDocument/2006/relationships/slideLayout" Target="../slideLayouts/slideLayout14.xml"/><Relationship Id="rId2" Type="http://schemas.openxmlformats.org/officeDocument/2006/relationships/notesSlide" Target="../notesSlides/notesSlide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19.png"/><Relationship Id="rId1" Type="http://schemas.openxmlformats.org/officeDocument/2006/relationships/slideLayout" Target="../slideLayouts/slideLayout14.xml"/><Relationship Id="rId2" Type="http://schemas.openxmlformats.org/officeDocument/2006/relationships/notesSlide" Target="../notesSlides/notesSlide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20.png"/><Relationship Id="rId3" Type="http://schemas.openxmlformats.org/officeDocument/2006/relationships/image" Target="../media/image1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jpeg"/><Relationship Id="rId3" Type="http://schemas.openxmlformats.org/officeDocument/2006/relationships/image" Target="../media/image7.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6.xml"/><Relationship Id="rId3" Type="http://schemas.openxmlformats.org/officeDocument/2006/relationships/image" Target="../media/image21.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22.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23.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24.tif"/></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25.tif"/></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26.tiff"/></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jpeg"/><Relationship Id="rId3" Type="http://schemas.openxmlformats.org/officeDocument/2006/relationships/image" Target="../media/image8.png"/></Relationships>
</file>

<file path=ppt/slides/_rels/slide40.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29.png"/><Relationship Id="rId5" Type="http://schemas.microsoft.com/office/2007/relationships/hdphoto" Target="../media/hdphoto1.wdp"/><Relationship Id="rId1" Type="http://schemas.openxmlformats.org/officeDocument/2006/relationships/slideLayout" Target="../slideLayouts/slideLayout14.xml"/><Relationship Id="rId2" Type="http://schemas.openxmlformats.org/officeDocument/2006/relationships/image" Target="../media/image27.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30.png"/></Relationships>
</file>

<file path=ppt/slides/_rels/slide42.xml.rels><?xml version="1.0" encoding="UTF-8" standalone="yes"?>
<Relationships xmlns="http://schemas.openxmlformats.org/package/2006/relationships"><Relationship Id="rId1" Type="http://schemas.openxmlformats.org/officeDocument/2006/relationships/tags" Target="../tags/tag1.xml"/><Relationship Id="rId2" Type="http://schemas.openxmlformats.org/officeDocument/2006/relationships/slideLayout" Target="../slideLayouts/slideLayout14.xml"/><Relationship Id="rId3" Type="http://schemas.openxmlformats.org/officeDocument/2006/relationships/notesSlide" Target="../notesSlides/notesSlide7.xml"/></Relationships>
</file>

<file path=ppt/slides/_rels/slide43.xml.rels><?xml version="1.0" encoding="UTF-8" standalone="yes"?>
<Relationships xmlns="http://schemas.openxmlformats.org/package/2006/relationships"><Relationship Id="rId1" Type="http://schemas.openxmlformats.org/officeDocument/2006/relationships/tags" Target="../tags/tag2.xml"/><Relationship Id="rId2" Type="http://schemas.openxmlformats.org/officeDocument/2006/relationships/slideLayout" Target="../slideLayouts/slideLayout14.xml"/><Relationship Id="rId3" Type="http://schemas.openxmlformats.org/officeDocument/2006/relationships/notesSlide" Target="../notesSlides/notesSlide8.xml"/></Relationships>
</file>

<file path=ppt/slides/_rels/slide44.xml.rels><?xml version="1.0" encoding="UTF-8" standalone="yes"?>
<Relationships xmlns="http://schemas.openxmlformats.org/package/2006/relationships"><Relationship Id="rId1" Type="http://schemas.openxmlformats.org/officeDocument/2006/relationships/tags" Target="../tags/tag3.xml"/><Relationship Id="rId2" Type="http://schemas.openxmlformats.org/officeDocument/2006/relationships/slideLayout" Target="../slideLayouts/slideLayout14.xml"/><Relationship Id="rId3" Type="http://schemas.openxmlformats.org/officeDocument/2006/relationships/notesSlide" Target="../notesSlides/notesSlide9.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6.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34.png"/><Relationship Id="rId1" Type="http://schemas.openxmlformats.org/officeDocument/2006/relationships/slideLayout" Target="../slideLayouts/slideLayout14.xml"/><Relationship Id="rId2" Type="http://schemas.openxmlformats.org/officeDocument/2006/relationships/notesSlide" Target="../notesSlides/notesSlide10.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jpeg"/><Relationship Id="rId3" Type="http://schemas.openxmlformats.org/officeDocument/2006/relationships/image" Target="../media/image35.jpe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jpeg"/><Relationship Id="rId3" Type="http://schemas.openxmlformats.org/officeDocument/2006/relationships/image" Target="../media/image11.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jpeg"/><Relationship Id="rId3" Type="http://schemas.openxmlformats.org/officeDocument/2006/relationships/image" Target="../media/image9.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jpeg"/><Relationship Id="rId3" Type="http://schemas.openxmlformats.org/officeDocument/2006/relationships/image" Target="../media/image36.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7.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9.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0.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1.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jpeg"/><Relationship Id="rId3" Type="http://schemas.openxmlformats.org/officeDocument/2006/relationships/image" Target="../media/image10.jpe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3.jpe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3.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emf"/><Relationship Id="rId3" Type="http://schemas.openxmlformats.org/officeDocument/2006/relationships/image" Target="../media/image2.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jpeg"/><Relationship Id="rId3" Type="http://schemas.openxmlformats.org/officeDocument/2006/relationships/image" Target="../media/image11.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jpeg"/><Relationship Id="rId3" Type="http://schemas.openxmlformats.org/officeDocument/2006/relationships/image" Target="../media/image12.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4337" name="Picture 10" descr="C:\Documents and Settings\PARTISAM\Mes documents\Mes images\HUS.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51520" y="2852940"/>
            <a:ext cx="1752600" cy="133826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sp>
        <p:nvSpPr>
          <p:cNvPr id="2052" name="Rectangle 4"/>
          <p:cNvSpPr>
            <a:spLocks noChangeArrowheads="1"/>
          </p:cNvSpPr>
          <p:nvPr/>
        </p:nvSpPr>
        <p:spPr bwMode="auto">
          <a:xfrm>
            <a:off x="0" y="0"/>
            <a:ext cx="9144000" cy="2564904"/>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fr-FR" sz="2400">
              <a:solidFill>
                <a:srgbClr val="990033"/>
              </a:solidFill>
              <a:latin typeface="Arial" charset="0"/>
              <a:cs typeface="Arial" charset="0"/>
            </a:endParaRPr>
          </a:p>
        </p:txBody>
      </p:sp>
      <p:sp>
        <p:nvSpPr>
          <p:cNvPr id="2050" name="Rectangle 2"/>
          <p:cNvSpPr>
            <a:spLocks noGrp="1" noChangeArrowheads="1"/>
          </p:cNvSpPr>
          <p:nvPr>
            <p:ph type="ctrTitle" sz="quarter"/>
          </p:nvPr>
        </p:nvSpPr>
        <p:spPr>
          <a:xfrm>
            <a:off x="0" y="188640"/>
            <a:ext cx="9144000" cy="2554560"/>
          </a:xfrm>
        </p:spPr>
        <p:txBody>
          <a:bodyPr/>
          <a:lstStyle/>
          <a:p>
            <a:pPr eaLnBrk="1" hangingPunct="1">
              <a:spcBef>
                <a:spcPct val="20000"/>
              </a:spcBef>
              <a:defRPr/>
            </a:pPr>
            <a:r>
              <a:rPr lang="fr-FR" sz="3600" dirty="0" smtClean="0">
                <a:solidFill>
                  <a:schemeClr val="bg1"/>
                </a:solidFill>
                <a:latin typeface="Arial" charset="0"/>
                <a:cs typeface="Arial" charset="0"/>
              </a:rPr>
              <a:t>PROCREATION en 2014</a:t>
            </a:r>
          </a:p>
        </p:txBody>
      </p:sp>
      <p:sp>
        <p:nvSpPr>
          <p:cNvPr id="2051" name="Rectangle 3"/>
          <p:cNvSpPr>
            <a:spLocks noGrp="1" noChangeArrowheads="1"/>
          </p:cNvSpPr>
          <p:nvPr>
            <p:ph type="subTitle" sz="quarter" idx="1"/>
          </p:nvPr>
        </p:nvSpPr>
        <p:spPr>
          <a:xfrm>
            <a:off x="2123728" y="2924944"/>
            <a:ext cx="5112568" cy="2325960"/>
          </a:xfrm>
        </p:spPr>
        <p:txBody>
          <a:bodyPr/>
          <a:lstStyle/>
          <a:p>
            <a:pPr algn="r" eaLnBrk="1" hangingPunct="1">
              <a:defRPr/>
            </a:pPr>
            <a:endParaRPr lang="fr-FR" sz="2000" dirty="0" smtClean="0">
              <a:solidFill>
                <a:srgbClr val="990033"/>
              </a:solidFill>
              <a:latin typeface="Arial" charset="0"/>
              <a:cs typeface="Arial" charset="0"/>
            </a:endParaRPr>
          </a:p>
          <a:p>
            <a:pPr algn="r" eaLnBrk="1" hangingPunct="1">
              <a:defRPr/>
            </a:pPr>
            <a:endParaRPr lang="fr-FR" sz="2000" dirty="0" smtClean="0">
              <a:solidFill>
                <a:srgbClr val="990033"/>
              </a:solidFill>
              <a:latin typeface="Arial" charset="0"/>
              <a:cs typeface="Arial" charset="0"/>
            </a:endParaRPr>
          </a:p>
          <a:p>
            <a:pPr algn="l" eaLnBrk="1" hangingPunct="1">
              <a:defRPr/>
            </a:pPr>
            <a:r>
              <a:rPr lang="fr-FR" sz="2000" b="1" dirty="0" err="1" smtClean="0">
                <a:solidFill>
                  <a:schemeClr val="bg2"/>
                </a:solidFill>
                <a:latin typeface="Arial" charset="0"/>
                <a:cs typeface="Arial" charset="0"/>
              </a:rPr>
              <a:t>Marialuisa</a:t>
            </a:r>
            <a:r>
              <a:rPr lang="fr-FR" sz="2000" b="1" dirty="0" smtClean="0">
                <a:solidFill>
                  <a:schemeClr val="bg2"/>
                </a:solidFill>
                <a:latin typeface="Arial" charset="0"/>
                <a:cs typeface="Arial" charset="0"/>
              </a:rPr>
              <a:t> PARTISANI </a:t>
            </a:r>
          </a:p>
          <a:p>
            <a:pPr algn="l" eaLnBrk="1" hangingPunct="1">
              <a:defRPr/>
            </a:pPr>
            <a:r>
              <a:rPr lang="fr-FR" sz="1800" i="1" dirty="0" smtClean="0">
                <a:solidFill>
                  <a:schemeClr val="bg2"/>
                </a:solidFill>
                <a:latin typeface="Arial" charset="0"/>
                <a:cs typeface="Arial" charset="0"/>
              </a:rPr>
              <a:t>Praticien Hospitalier</a:t>
            </a:r>
            <a:r>
              <a:rPr lang="fr-FR" sz="2000" dirty="0" smtClean="0">
                <a:solidFill>
                  <a:schemeClr val="bg2"/>
                </a:solidFill>
                <a:latin typeface="Arial" charset="0"/>
                <a:cs typeface="Arial" charset="0"/>
              </a:rPr>
              <a:t>  </a:t>
            </a:r>
            <a:r>
              <a:rPr lang="fr-FR" sz="1800" dirty="0" smtClean="0">
                <a:solidFill>
                  <a:schemeClr val="bg2"/>
                </a:solidFill>
                <a:latin typeface="Arial" charset="0"/>
                <a:cs typeface="Arial" charset="0"/>
              </a:rPr>
              <a:t>HUS</a:t>
            </a:r>
          </a:p>
          <a:p>
            <a:pPr algn="r" eaLnBrk="1" hangingPunct="1">
              <a:defRPr/>
            </a:pPr>
            <a:endParaRPr lang="fr-FR" sz="1800" dirty="0" smtClean="0">
              <a:solidFill>
                <a:schemeClr val="bg2"/>
              </a:solidFill>
              <a:latin typeface="Arial" charset="0"/>
              <a:cs typeface="Arial" charset="0"/>
            </a:endParaRPr>
          </a:p>
          <a:p>
            <a:pPr algn="r" eaLnBrk="1" hangingPunct="1">
              <a:defRPr/>
            </a:pPr>
            <a:r>
              <a:rPr lang="fr-FR" sz="2000" b="1" dirty="0" smtClean="0">
                <a:solidFill>
                  <a:schemeClr val="bg2"/>
                </a:solidFill>
                <a:latin typeface="Arial" charset="0"/>
                <a:cs typeface="Arial" charset="0"/>
              </a:rPr>
              <a:t>Cédric ARVIEUX</a:t>
            </a:r>
          </a:p>
          <a:p>
            <a:pPr algn="r" eaLnBrk="1" hangingPunct="1">
              <a:defRPr/>
            </a:pPr>
            <a:r>
              <a:rPr lang="fr-FR" sz="1800" dirty="0" smtClean="0">
                <a:solidFill>
                  <a:schemeClr val="bg2"/>
                </a:solidFill>
                <a:latin typeface="Arial" charset="0"/>
                <a:cs typeface="Arial" charset="0"/>
              </a:rPr>
              <a:t>COREVIH-Bretagne, CHU de Rennes</a:t>
            </a:r>
          </a:p>
        </p:txBody>
      </p:sp>
      <p:sp>
        <p:nvSpPr>
          <p:cNvPr id="14341" name="AutoShape 7" descr="COREVIH_petit.jpg"/>
          <p:cNvSpPr>
            <a:spLocks noChangeAspect="1" noChangeArrowheads="1"/>
          </p:cNvSpPr>
          <p:nvPr/>
        </p:nvSpPr>
        <p:spPr bwMode="auto">
          <a:xfrm>
            <a:off x="2097091" y="2560641"/>
            <a:ext cx="4949825" cy="173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a:p>
        </p:txBody>
      </p:sp>
      <p:pic>
        <p:nvPicPr>
          <p:cNvPr id="14342" name="Picture 8" descr="C:\Documents and Settings\partisam\Bureau\COREVIH\COREVIH_petit.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7504" y="260648"/>
            <a:ext cx="1828800" cy="6413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pic>
        <p:nvPicPr>
          <p:cNvPr id="2" name="Image 1" descr="Logo CHU Rennes HR.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596338" y="4509120"/>
            <a:ext cx="901316" cy="110909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 name="Image 2" descr="LogoCoreVIH Bretagne.eps"/>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308306" y="116632"/>
            <a:ext cx="1782743" cy="1134120"/>
          </a:xfrm>
          <a:prstGeom prst="rect">
            <a:avLst/>
          </a:prstGeom>
          <a:ln>
            <a:noFill/>
          </a:ln>
          <a:effectLst>
            <a:outerShdw blurRad="292100" dist="139700" dir="2700000" algn="tl" rotWithShape="0">
              <a:srgbClr val="333333">
                <a:alpha val="65000"/>
              </a:srgbClr>
            </a:outerShdw>
          </a:effectLst>
        </p:spPr>
      </p:pic>
      <p:sp>
        <p:nvSpPr>
          <p:cNvPr id="4" name="ZoneTexte 3"/>
          <p:cNvSpPr txBox="1"/>
          <p:nvPr/>
        </p:nvSpPr>
        <p:spPr>
          <a:xfrm>
            <a:off x="1845540" y="5905832"/>
            <a:ext cx="5327099" cy="954107"/>
          </a:xfrm>
          <a:prstGeom prst="rect">
            <a:avLst/>
          </a:prstGeom>
          <a:solidFill>
            <a:schemeClr val="bg1">
              <a:lumMod val="95000"/>
            </a:schemeClr>
          </a:solidFill>
        </p:spPr>
        <p:txBody>
          <a:bodyPr wrap="none" rtlCol="0">
            <a:spAutoFit/>
          </a:bodyPr>
          <a:lstStyle/>
          <a:p>
            <a:pPr algn="r" eaLnBrk="1" hangingPunct="1">
              <a:defRPr/>
            </a:pPr>
            <a:r>
              <a:rPr lang="fr-FR" sz="2000" dirty="0">
                <a:solidFill>
                  <a:srgbClr val="A50021"/>
                </a:solidFill>
                <a:latin typeface="Arial" charset="0"/>
                <a:cs typeface="Arial" charset="0"/>
              </a:rPr>
              <a:t>5</a:t>
            </a:r>
            <a:r>
              <a:rPr lang="fr-FR" sz="2000" baseline="30000" dirty="0">
                <a:solidFill>
                  <a:srgbClr val="A50021"/>
                </a:solidFill>
                <a:latin typeface="Arial"/>
                <a:cs typeface="Arial Unicode MS" charset="0"/>
              </a:rPr>
              <a:t>ème</a:t>
            </a:r>
            <a:r>
              <a:rPr lang="fr-FR" sz="2000" dirty="0">
                <a:solidFill>
                  <a:srgbClr val="A50021"/>
                </a:solidFill>
                <a:latin typeface="Arial" charset="0"/>
                <a:cs typeface="Arial" charset="0"/>
              </a:rPr>
              <a:t> rencontre régionale Île de France Ouest</a:t>
            </a:r>
          </a:p>
          <a:p>
            <a:pPr algn="r" eaLnBrk="1" hangingPunct="1">
              <a:defRPr/>
            </a:pPr>
            <a:r>
              <a:rPr lang="fr-FR" sz="1400" dirty="0">
                <a:solidFill>
                  <a:schemeClr val="bg2"/>
                </a:solidFill>
                <a:latin typeface="Arial" charset="0"/>
                <a:cs typeface="Arial" charset="0"/>
              </a:rPr>
              <a:t>La</a:t>
            </a:r>
            <a:r>
              <a:rPr lang="fr-FR" sz="1600" dirty="0">
                <a:solidFill>
                  <a:schemeClr val="bg2"/>
                </a:solidFill>
                <a:latin typeface="Arial" charset="0"/>
                <a:cs typeface="Arial" charset="0"/>
              </a:rPr>
              <a:t> Baule 7-9 novembre 2014</a:t>
            </a:r>
          </a:p>
          <a:p>
            <a:endParaRPr lang="fr-FR" sz="2000"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3553" name="Picture 2" descr="C:\Documents and Settings\partisam\Bureau\COREVIH Bureau\RUBAN_corevih.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905003" y="1431928"/>
            <a:ext cx="5376863" cy="512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1" name="Rectangle 3"/>
          <p:cNvSpPr>
            <a:spLocks noChangeArrowheads="1"/>
          </p:cNvSpPr>
          <p:nvPr/>
        </p:nvSpPr>
        <p:spPr bwMode="auto">
          <a:xfrm>
            <a:off x="0" y="0"/>
            <a:ext cx="9144000" cy="1295400"/>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fr-FR" sz="2400">
              <a:solidFill>
                <a:srgbClr val="990033"/>
              </a:solidFill>
              <a:latin typeface="Arial" charset="0"/>
              <a:cs typeface="Arial" charset="0"/>
            </a:endParaRPr>
          </a:p>
        </p:txBody>
      </p:sp>
      <p:sp>
        <p:nvSpPr>
          <p:cNvPr id="48132" name="Rectangle 4"/>
          <p:cNvSpPr>
            <a:spLocks noGrp="1" noChangeArrowheads="1"/>
          </p:cNvSpPr>
          <p:nvPr>
            <p:ph type="title"/>
          </p:nvPr>
        </p:nvSpPr>
        <p:spPr>
          <a:xfrm>
            <a:off x="685800" y="76200"/>
            <a:ext cx="7772400" cy="1143000"/>
          </a:xfrm>
        </p:spPr>
        <p:txBody>
          <a:bodyPr/>
          <a:lstStyle/>
          <a:p>
            <a:pPr eaLnBrk="1" hangingPunct="1">
              <a:defRPr/>
            </a:pPr>
            <a:r>
              <a:rPr lang="fr-FR" sz="3600" smtClean="0">
                <a:solidFill>
                  <a:schemeClr val="bg1"/>
                </a:solidFill>
                <a:latin typeface="Arial" charset="0"/>
                <a:cs typeface="Arial" charset="0"/>
              </a:rPr>
              <a:t>AMP</a:t>
            </a:r>
          </a:p>
        </p:txBody>
      </p:sp>
      <p:sp>
        <p:nvSpPr>
          <p:cNvPr id="48133" name="Rectangle 5"/>
          <p:cNvSpPr>
            <a:spLocks noGrp="1" noChangeArrowheads="1"/>
          </p:cNvSpPr>
          <p:nvPr>
            <p:ph idx="1"/>
          </p:nvPr>
        </p:nvSpPr>
        <p:spPr>
          <a:xfrm>
            <a:off x="685800" y="2057400"/>
            <a:ext cx="7772400" cy="4114800"/>
          </a:xfrm>
        </p:spPr>
        <p:txBody>
          <a:bodyPr/>
          <a:lstStyle/>
          <a:p>
            <a:pPr eaLnBrk="1" hangingPunct="1">
              <a:spcBef>
                <a:spcPct val="30000"/>
              </a:spcBef>
              <a:defRPr/>
            </a:pPr>
            <a:endParaRPr lang="fr-FR" sz="2800" smtClean="0">
              <a:solidFill>
                <a:srgbClr val="A50021"/>
              </a:solidFill>
              <a:latin typeface="Arial" charset="0"/>
              <a:cs typeface="Arial" charset="0"/>
            </a:endParaRPr>
          </a:p>
          <a:p>
            <a:pPr lvl="1" eaLnBrk="1" hangingPunct="1">
              <a:spcBef>
                <a:spcPct val="30000"/>
              </a:spcBef>
              <a:defRPr/>
            </a:pPr>
            <a:endParaRPr lang="fr-FR" smtClean="0">
              <a:solidFill>
                <a:srgbClr val="A50021"/>
              </a:solidFill>
              <a:latin typeface="Arial" charset="0"/>
              <a:ea typeface="ＭＳ Ｐゴシック" charset="0"/>
              <a:cs typeface="Arial" charset="0"/>
            </a:endParaRPr>
          </a:p>
        </p:txBody>
      </p:sp>
      <p:sp>
        <p:nvSpPr>
          <p:cNvPr id="48134" name="Rectangle 6"/>
          <p:cNvSpPr>
            <a:spLocks noChangeArrowheads="1"/>
          </p:cNvSpPr>
          <p:nvPr/>
        </p:nvSpPr>
        <p:spPr bwMode="auto">
          <a:xfrm>
            <a:off x="685800" y="609600"/>
            <a:ext cx="77724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ctr">
              <a:defRPr/>
            </a:pPr>
            <a:r>
              <a:rPr lang="fr-FR" sz="2000">
                <a:solidFill>
                  <a:schemeClr val="bg1"/>
                </a:solidFill>
                <a:latin typeface="Arial" charset="0"/>
                <a:cs typeface="Arial" charset="0"/>
              </a:rPr>
              <a:t>Arrêté du 10 mai 2001 modifiant l</a:t>
            </a:r>
            <a:r>
              <a:rPr lang="ja-JP" altLang="fr-FR" sz="2000">
                <a:solidFill>
                  <a:schemeClr val="bg1"/>
                </a:solidFill>
                <a:latin typeface="Arial" charset="0"/>
                <a:cs typeface="Arial" charset="0"/>
              </a:rPr>
              <a:t>’</a:t>
            </a:r>
            <a:r>
              <a:rPr lang="fr-FR" sz="2000">
                <a:solidFill>
                  <a:schemeClr val="bg1"/>
                </a:solidFill>
                <a:latin typeface="Arial" charset="0"/>
                <a:cs typeface="Arial" charset="0"/>
              </a:rPr>
              <a:t>arrêté du 12 janvier 1999</a:t>
            </a:r>
          </a:p>
        </p:txBody>
      </p:sp>
      <p:sp>
        <p:nvSpPr>
          <p:cNvPr id="48141" name="Rectangle 13"/>
          <p:cNvSpPr>
            <a:spLocks noChangeArrowheads="1"/>
          </p:cNvSpPr>
          <p:nvPr/>
        </p:nvSpPr>
        <p:spPr bwMode="auto">
          <a:xfrm>
            <a:off x="838200" y="1752600"/>
            <a:ext cx="7772400" cy="480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342900" indent="-342900" algn="ctr">
              <a:spcBef>
                <a:spcPct val="30000"/>
              </a:spcBef>
              <a:defRPr/>
            </a:pPr>
            <a:r>
              <a:rPr lang="fr-FR">
                <a:solidFill>
                  <a:srgbClr val="A50021"/>
                </a:solidFill>
                <a:latin typeface="Arial" charset="0"/>
                <a:cs typeface="Arial" charset="0"/>
              </a:rPr>
              <a:t>Prise en charge en assistance médicale à la procréation des patients à risque viral</a:t>
            </a:r>
          </a:p>
          <a:p>
            <a:pPr marL="2057400" lvl="4" indent="-228600">
              <a:spcBef>
                <a:spcPct val="20000"/>
              </a:spcBef>
              <a:defRPr/>
            </a:pPr>
            <a:endParaRPr lang="fr-FR">
              <a:latin typeface="Arial" charset="0"/>
              <a:cs typeface="Arial" charset="0"/>
            </a:endParaRPr>
          </a:p>
          <a:p>
            <a:pPr marL="742950" lvl="1" indent="-285750">
              <a:lnSpc>
                <a:spcPct val="70000"/>
              </a:lnSpc>
              <a:spcBef>
                <a:spcPct val="20000"/>
              </a:spcBef>
              <a:buFont typeface="Wingdings" charset="0"/>
              <a:buChar char="ü"/>
              <a:defRPr/>
            </a:pPr>
            <a:r>
              <a:rPr lang="fr-FR" sz="2400">
                <a:latin typeface="Arial" charset="0"/>
                <a:cs typeface="Arial" charset="0"/>
              </a:rPr>
              <a:t>VIH, VHC et VHB</a:t>
            </a:r>
          </a:p>
          <a:p>
            <a:pPr marL="742950" lvl="1" indent="-285750">
              <a:spcBef>
                <a:spcPct val="20000"/>
              </a:spcBef>
              <a:buFont typeface="Wingdings" charset="0"/>
              <a:buChar char="ü"/>
              <a:defRPr/>
            </a:pPr>
            <a:r>
              <a:rPr lang="fr-FR" sz="2400">
                <a:latin typeface="Arial" charset="0"/>
                <a:cs typeface="Arial" charset="0"/>
              </a:rPr>
              <a:t>homme et femme</a:t>
            </a:r>
          </a:p>
          <a:p>
            <a:pPr marL="2057400" lvl="4" indent="-228600">
              <a:spcBef>
                <a:spcPct val="20000"/>
              </a:spcBef>
              <a:buFont typeface="Wingdings" charset="0"/>
              <a:buChar char="ü"/>
              <a:defRPr/>
            </a:pPr>
            <a:endParaRPr lang="fr-FR" sz="2600">
              <a:solidFill>
                <a:srgbClr val="333399"/>
              </a:solidFill>
              <a:latin typeface="Arial" charset="0"/>
              <a:cs typeface="Arial" charset="0"/>
            </a:endParaRPr>
          </a:p>
          <a:p>
            <a:pPr marL="342900" indent="-342900">
              <a:spcBef>
                <a:spcPct val="20000"/>
              </a:spcBef>
              <a:defRPr/>
            </a:pPr>
            <a:r>
              <a:rPr lang="fr-FR" sz="2600" b="1">
                <a:solidFill>
                  <a:schemeClr val="bg2"/>
                </a:solidFill>
                <a:latin typeface="Arial" charset="0"/>
                <a:cs typeface="Arial" charset="0"/>
                <a:sym typeface="Wingdings" charset="0"/>
              </a:rPr>
              <a:t>	 </a:t>
            </a:r>
            <a:r>
              <a:rPr lang="fr-FR" sz="2600" b="1">
                <a:solidFill>
                  <a:srgbClr val="A50021"/>
                </a:solidFill>
                <a:latin typeface="Arial" charset="0"/>
                <a:cs typeface="Arial" charset="0"/>
                <a:sym typeface="Wingdings" charset="0"/>
              </a:rPr>
              <a:t></a:t>
            </a:r>
            <a:r>
              <a:rPr lang="fr-FR" sz="2600" b="1">
                <a:solidFill>
                  <a:srgbClr val="333399"/>
                </a:solidFill>
                <a:latin typeface="Arial" charset="0"/>
                <a:cs typeface="Arial" charset="0"/>
                <a:sym typeface="Wingdings" charset="0"/>
              </a:rPr>
              <a:t> </a:t>
            </a:r>
            <a:r>
              <a:rPr lang="fr-FR" sz="2600">
                <a:latin typeface="Arial" charset="0"/>
                <a:cs typeface="Arial" charset="0"/>
              </a:rPr>
              <a:t>réduire au sein du couple les risques de contamination</a:t>
            </a:r>
          </a:p>
          <a:p>
            <a:pPr marL="342900" indent="-342900">
              <a:spcBef>
                <a:spcPct val="20000"/>
              </a:spcBef>
              <a:defRPr/>
            </a:pPr>
            <a:r>
              <a:rPr lang="fr-FR" sz="2600" b="1">
                <a:solidFill>
                  <a:srgbClr val="333399"/>
                </a:solidFill>
                <a:latin typeface="Arial" charset="0"/>
                <a:cs typeface="Arial" charset="0"/>
                <a:sym typeface="Wingdings" charset="0"/>
              </a:rPr>
              <a:t>	 </a:t>
            </a:r>
            <a:r>
              <a:rPr lang="fr-FR" sz="2600" b="1">
                <a:solidFill>
                  <a:srgbClr val="A50021"/>
                </a:solidFill>
                <a:latin typeface="Arial" charset="0"/>
                <a:cs typeface="Arial" charset="0"/>
                <a:sym typeface="Wingdings" charset="0"/>
              </a:rPr>
              <a:t></a:t>
            </a:r>
            <a:r>
              <a:rPr lang="fr-FR" sz="2600" b="1">
                <a:solidFill>
                  <a:schemeClr val="bg2"/>
                </a:solidFill>
                <a:latin typeface="Arial" charset="0"/>
                <a:cs typeface="Arial" charset="0"/>
                <a:sym typeface="Wingdings" charset="0"/>
              </a:rPr>
              <a:t> </a:t>
            </a:r>
            <a:r>
              <a:rPr lang="fr-FR" sz="2600">
                <a:latin typeface="Arial" charset="0"/>
                <a:cs typeface="Arial" charset="0"/>
              </a:rPr>
              <a:t>traitement d</a:t>
            </a:r>
            <a:r>
              <a:rPr lang="ja-JP" altLang="fr-FR" sz="2600">
                <a:latin typeface="Arial" charset="0"/>
                <a:cs typeface="Arial" charset="0"/>
              </a:rPr>
              <a:t>’</a:t>
            </a:r>
            <a:r>
              <a:rPr lang="fr-FR" sz="2600">
                <a:latin typeface="Arial" charset="0"/>
                <a:cs typeface="Arial" charset="0"/>
              </a:rPr>
              <a:t>une infertilité du couple</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4577" name="Picture 2" descr="C:\Documents and Settings\partisam\Bureau\COREVIH Bureau\RUBAN_corevih.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03" y="1431928"/>
            <a:ext cx="5376863" cy="512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5" name="Rectangle 3"/>
          <p:cNvSpPr>
            <a:spLocks noChangeArrowheads="1"/>
          </p:cNvSpPr>
          <p:nvPr/>
        </p:nvSpPr>
        <p:spPr bwMode="auto">
          <a:xfrm>
            <a:off x="0" y="0"/>
            <a:ext cx="9144000" cy="1295400"/>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fr-FR" sz="2400">
              <a:solidFill>
                <a:srgbClr val="990033"/>
              </a:solidFill>
              <a:latin typeface="Arial" charset="0"/>
              <a:cs typeface="Arial" charset="0"/>
            </a:endParaRPr>
          </a:p>
        </p:txBody>
      </p:sp>
      <p:sp>
        <p:nvSpPr>
          <p:cNvPr id="49156" name="Rectangle 4"/>
          <p:cNvSpPr>
            <a:spLocks noGrp="1" noChangeArrowheads="1"/>
          </p:cNvSpPr>
          <p:nvPr>
            <p:ph type="title"/>
          </p:nvPr>
        </p:nvSpPr>
        <p:spPr>
          <a:xfrm>
            <a:off x="685800" y="76200"/>
            <a:ext cx="7772400" cy="1143000"/>
          </a:xfrm>
        </p:spPr>
        <p:txBody>
          <a:bodyPr/>
          <a:lstStyle/>
          <a:p>
            <a:pPr eaLnBrk="1" hangingPunct="1">
              <a:defRPr/>
            </a:pPr>
            <a:r>
              <a:rPr lang="fr-FR" sz="3600" smtClean="0">
                <a:solidFill>
                  <a:schemeClr val="bg1"/>
                </a:solidFill>
                <a:latin typeface="Arial" charset="0"/>
                <a:cs typeface="Arial" charset="0"/>
              </a:rPr>
              <a:t>AMP</a:t>
            </a:r>
          </a:p>
        </p:txBody>
      </p:sp>
      <p:sp>
        <p:nvSpPr>
          <p:cNvPr id="49157" name="Rectangle 5"/>
          <p:cNvSpPr>
            <a:spLocks noGrp="1" noChangeArrowheads="1"/>
          </p:cNvSpPr>
          <p:nvPr>
            <p:ph idx="1"/>
          </p:nvPr>
        </p:nvSpPr>
        <p:spPr>
          <a:xfrm>
            <a:off x="685800" y="2057400"/>
            <a:ext cx="7772400" cy="4114800"/>
          </a:xfrm>
        </p:spPr>
        <p:txBody>
          <a:bodyPr/>
          <a:lstStyle/>
          <a:p>
            <a:pPr eaLnBrk="1" hangingPunct="1">
              <a:lnSpc>
                <a:spcPct val="110000"/>
              </a:lnSpc>
              <a:spcBef>
                <a:spcPct val="40000"/>
              </a:spcBef>
              <a:defRPr/>
            </a:pPr>
            <a:r>
              <a:rPr lang="fr-FR" sz="2800" dirty="0" smtClean="0">
                <a:solidFill>
                  <a:srgbClr val="A50021"/>
                </a:solidFill>
                <a:latin typeface="Arial" charset="0"/>
                <a:cs typeface="Arial" charset="0"/>
              </a:rPr>
              <a:t>Organisation du labo</a:t>
            </a:r>
            <a:r>
              <a:rPr lang="fr-FR" sz="2800" dirty="0" smtClean="0">
                <a:latin typeface="Arial" charset="0"/>
                <a:cs typeface="Arial" charset="0"/>
              </a:rPr>
              <a:t> </a:t>
            </a:r>
            <a:r>
              <a:rPr lang="fr-FR" sz="2800" b="1" dirty="0" smtClean="0">
                <a:solidFill>
                  <a:schemeClr val="bg2"/>
                </a:solidFill>
                <a:latin typeface="Arial" charset="0"/>
                <a:cs typeface="Arial" charset="0"/>
                <a:sym typeface="Wingdings" charset="0"/>
              </a:rPr>
              <a:t></a:t>
            </a:r>
            <a:r>
              <a:rPr lang="fr-FR" sz="2800" dirty="0" smtClean="0">
                <a:solidFill>
                  <a:srgbClr val="333399"/>
                </a:solidFill>
                <a:latin typeface="Arial" charset="0"/>
                <a:cs typeface="Arial" charset="0"/>
                <a:sym typeface="Wingdings" charset="0"/>
              </a:rPr>
              <a:t> </a:t>
            </a:r>
            <a:r>
              <a:rPr lang="fr-FR" sz="2800" dirty="0" smtClean="0">
                <a:latin typeface="Arial" charset="0"/>
                <a:cs typeface="Arial" charset="0"/>
              </a:rPr>
              <a:t>circuit à risque viral bien identifié </a:t>
            </a:r>
            <a:r>
              <a:rPr lang="fr-FR" sz="2000" dirty="0" smtClean="0">
                <a:latin typeface="Arial" charset="0"/>
                <a:cs typeface="Arial" charset="0"/>
              </a:rPr>
              <a:t>(séparation dans l</a:t>
            </a:r>
            <a:r>
              <a:rPr lang="ja-JP" altLang="fr-FR" sz="2000" dirty="0" smtClean="0">
                <a:latin typeface="Arial" charset="0"/>
                <a:cs typeface="Arial" charset="0"/>
              </a:rPr>
              <a:t>’</a:t>
            </a:r>
            <a:r>
              <a:rPr lang="fr-FR" sz="2000" dirty="0" smtClean="0">
                <a:latin typeface="Arial" charset="0"/>
                <a:cs typeface="Arial" charset="0"/>
              </a:rPr>
              <a:t>espace ou dans le temps)</a:t>
            </a:r>
            <a:endParaRPr lang="fr-FR" sz="2000" dirty="0" smtClean="0">
              <a:solidFill>
                <a:srgbClr val="333399"/>
              </a:solidFill>
              <a:latin typeface="Arial" charset="0"/>
              <a:cs typeface="Arial" charset="0"/>
            </a:endParaRPr>
          </a:p>
          <a:p>
            <a:pPr eaLnBrk="1" hangingPunct="1">
              <a:lnSpc>
                <a:spcPct val="110000"/>
              </a:lnSpc>
              <a:spcBef>
                <a:spcPct val="40000"/>
              </a:spcBef>
              <a:defRPr/>
            </a:pPr>
            <a:r>
              <a:rPr lang="fr-FR" sz="2800" dirty="0" smtClean="0">
                <a:latin typeface="Arial" charset="0"/>
                <a:cs typeface="Arial" charset="0"/>
              </a:rPr>
              <a:t>Nécessité d</a:t>
            </a:r>
            <a:r>
              <a:rPr lang="ja-JP" altLang="fr-FR" sz="2800" dirty="0" smtClean="0">
                <a:latin typeface="Arial" charset="0"/>
                <a:cs typeface="Arial" charset="0"/>
              </a:rPr>
              <a:t>’</a:t>
            </a:r>
            <a:r>
              <a:rPr lang="fr-FR" sz="2800" dirty="0" smtClean="0">
                <a:latin typeface="Arial" charset="0"/>
                <a:cs typeface="Arial" charset="0"/>
              </a:rPr>
              <a:t>une </a:t>
            </a:r>
            <a:r>
              <a:rPr lang="fr-FR" sz="2800" dirty="0" smtClean="0">
                <a:solidFill>
                  <a:srgbClr val="A50021"/>
                </a:solidFill>
                <a:latin typeface="Arial" charset="0"/>
                <a:cs typeface="Arial" charset="0"/>
              </a:rPr>
              <a:t>équipe pluridisciplinaire</a:t>
            </a:r>
            <a:r>
              <a:rPr lang="fr-FR" sz="2800" dirty="0" smtClean="0">
                <a:latin typeface="Arial" charset="0"/>
                <a:cs typeface="Arial" charset="0"/>
              </a:rPr>
              <a:t> et d</a:t>
            </a:r>
            <a:r>
              <a:rPr lang="ja-JP" altLang="fr-FR" sz="2800" dirty="0" smtClean="0">
                <a:latin typeface="Arial" charset="0"/>
                <a:cs typeface="Arial" charset="0"/>
              </a:rPr>
              <a:t>’</a:t>
            </a:r>
            <a:r>
              <a:rPr lang="fr-FR" sz="2800" dirty="0" smtClean="0">
                <a:latin typeface="Arial" charset="0"/>
                <a:cs typeface="Arial" charset="0"/>
              </a:rPr>
              <a:t>une organisation particulière:</a:t>
            </a:r>
          </a:p>
          <a:p>
            <a:pPr lvl="1" eaLnBrk="1" hangingPunct="1">
              <a:lnSpc>
                <a:spcPct val="110000"/>
              </a:lnSpc>
              <a:spcBef>
                <a:spcPct val="40000"/>
              </a:spcBef>
              <a:defRPr/>
            </a:pPr>
            <a:r>
              <a:rPr lang="fr-FR" sz="2400" dirty="0" smtClean="0">
                <a:latin typeface="Arial" charset="0"/>
                <a:ea typeface="ＭＳ Ｐゴシック" charset="0"/>
                <a:cs typeface="Arial" charset="0"/>
              </a:rPr>
              <a:t>clinicien AMP, biologiste de la reproduction, clinicien VIH, virologue, psychologue</a:t>
            </a:r>
            <a:endParaRPr lang="fr-FR" sz="2400" dirty="0" smtClean="0">
              <a:solidFill>
                <a:srgbClr val="333399"/>
              </a:solidFill>
              <a:latin typeface="Arial" charset="0"/>
              <a:ea typeface="ＭＳ Ｐゴシック" charset="0"/>
              <a:cs typeface="Arial" charset="0"/>
            </a:endParaRPr>
          </a:p>
          <a:p>
            <a:pPr eaLnBrk="1" hangingPunct="1">
              <a:lnSpc>
                <a:spcPct val="110000"/>
              </a:lnSpc>
              <a:spcBef>
                <a:spcPct val="40000"/>
              </a:spcBef>
              <a:defRPr/>
            </a:pPr>
            <a:r>
              <a:rPr lang="fr-FR" sz="2800" dirty="0" smtClean="0">
                <a:solidFill>
                  <a:srgbClr val="A50021"/>
                </a:solidFill>
                <a:latin typeface="Arial" charset="0"/>
                <a:cs typeface="Arial" charset="0"/>
              </a:rPr>
              <a:t>Déclaration d’intention à l’agence de biomédecine</a:t>
            </a:r>
            <a:endParaRPr lang="fr-FR" sz="2400" dirty="0" smtClean="0">
              <a:solidFill>
                <a:srgbClr val="A50021"/>
              </a:solidFill>
              <a:latin typeface="Arial" charset="0"/>
              <a:cs typeface="Arial" charset="0"/>
            </a:endParaRPr>
          </a:p>
          <a:p>
            <a:pPr lvl="1" eaLnBrk="1" hangingPunct="1">
              <a:spcBef>
                <a:spcPct val="30000"/>
              </a:spcBef>
              <a:defRPr/>
            </a:pPr>
            <a:endParaRPr lang="fr-FR" sz="2400" dirty="0" smtClean="0">
              <a:solidFill>
                <a:srgbClr val="A50021"/>
              </a:solidFill>
              <a:latin typeface="Arial" charset="0"/>
              <a:ea typeface="ＭＳ Ｐゴシック" charset="0"/>
              <a:cs typeface="Arial" charset="0"/>
            </a:endParaRPr>
          </a:p>
        </p:txBody>
      </p:sp>
      <p:sp>
        <p:nvSpPr>
          <p:cNvPr id="49158" name="Rectangle 6"/>
          <p:cNvSpPr>
            <a:spLocks noChangeArrowheads="1"/>
          </p:cNvSpPr>
          <p:nvPr/>
        </p:nvSpPr>
        <p:spPr bwMode="auto">
          <a:xfrm>
            <a:off x="685800" y="609600"/>
            <a:ext cx="77724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ctr">
              <a:defRPr/>
            </a:pPr>
            <a:r>
              <a:rPr lang="fr-FR" sz="2000" dirty="0">
                <a:solidFill>
                  <a:schemeClr val="bg1"/>
                </a:solidFill>
                <a:latin typeface="Arial" charset="0"/>
                <a:cs typeface="Arial" charset="0"/>
              </a:rPr>
              <a:t>Arrêté du 10 mai 2001 modifiant l</a:t>
            </a:r>
            <a:r>
              <a:rPr lang="ja-JP" altLang="fr-FR" sz="2000" dirty="0">
                <a:solidFill>
                  <a:schemeClr val="bg1"/>
                </a:solidFill>
                <a:latin typeface="Arial" charset="0"/>
                <a:cs typeface="Arial" charset="0"/>
              </a:rPr>
              <a:t>’</a:t>
            </a:r>
            <a:r>
              <a:rPr lang="fr-FR" sz="2000" dirty="0">
                <a:solidFill>
                  <a:schemeClr val="bg1"/>
                </a:solidFill>
                <a:latin typeface="Arial" charset="0"/>
                <a:cs typeface="Arial" charset="0"/>
              </a:rPr>
              <a:t>arrêté du 12 janvier 1999</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5601" name="Picture 2" descr="C:\Documents and Settings\partisam\Bureau\COREVIH Bureau\RUBAN_corevih.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03" y="1431928"/>
            <a:ext cx="5376863" cy="512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79" name="Rectangle 3"/>
          <p:cNvSpPr>
            <a:spLocks noChangeArrowheads="1"/>
          </p:cNvSpPr>
          <p:nvPr/>
        </p:nvSpPr>
        <p:spPr bwMode="auto">
          <a:xfrm>
            <a:off x="0" y="0"/>
            <a:ext cx="9144000" cy="1295400"/>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fr-FR" sz="2400">
              <a:solidFill>
                <a:srgbClr val="990033"/>
              </a:solidFill>
              <a:latin typeface="Arial" charset="0"/>
              <a:cs typeface="Arial" charset="0"/>
            </a:endParaRPr>
          </a:p>
        </p:txBody>
      </p:sp>
      <p:sp>
        <p:nvSpPr>
          <p:cNvPr id="50180" name="Rectangle 4"/>
          <p:cNvSpPr>
            <a:spLocks noGrp="1" noChangeArrowheads="1"/>
          </p:cNvSpPr>
          <p:nvPr>
            <p:ph type="title"/>
          </p:nvPr>
        </p:nvSpPr>
        <p:spPr>
          <a:xfrm>
            <a:off x="685800" y="76200"/>
            <a:ext cx="7772400" cy="1143000"/>
          </a:xfrm>
        </p:spPr>
        <p:txBody>
          <a:bodyPr/>
          <a:lstStyle/>
          <a:p>
            <a:pPr eaLnBrk="1" hangingPunct="1">
              <a:defRPr/>
            </a:pPr>
            <a:r>
              <a:rPr lang="fr-FR" sz="3600" smtClean="0">
                <a:solidFill>
                  <a:schemeClr val="bg1"/>
                </a:solidFill>
                <a:latin typeface="Arial" charset="0"/>
                <a:cs typeface="Arial" charset="0"/>
              </a:rPr>
              <a:t>AMP</a:t>
            </a:r>
          </a:p>
        </p:txBody>
      </p:sp>
      <p:sp>
        <p:nvSpPr>
          <p:cNvPr id="50181" name="Rectangle 5"/>
          <p:cNvSpPr>
            <a:spLocks noGrp="1" noChangeArrowheads="1"/>
          </p:cNvSpPr>
          <p:nvPr>
            <p:ph idx="1"/>
          </p:nvPr>
        </p:nvSpPr>
        <p:spPr>
          <a:xfrm>
            <a:off x="685800" y="2057400"/>
            <a:ext cx="7772400" cy="4114800"/>
          </a:xfrm>
        </p:spPr>
        <p:txBody>
          <a:bodyPr/>
          <a:lstStyle/>
          <a:p>
            <a:pPr eaLnBrk="1" hangingPunct="1">
              <a:lnSpc>
                <a:spcPct val="120000"/>
              </a:lnSpc>
              <a:defRPr/>
            </a:pPr>
            <a:r>
              <a:rPr lang="fr-FR" sz="2800" dirty="0" smtClean="0">
                <a:solidFill>
                  <a:srgbClr val="A50021"/>
                </a:solidFill>
                <a:latin typeface="Arial" charset="0"/>
                <a:cs typeface="Arial" charset="0"/>
              </a:rPr>
              <a:t>couple:</a:t>
            </a:r>
          </a:p>
          <a:p>
            <a:pPr lvl="1" eaLnBrk="1" hangingPunct="1">
              <a:lnSpc>
                <a:spcPct val="120000"/>
              </a:lnSpc>
              <a:defRPr/>
            </a:pPr>
            <a:r>
              <a:rPr lang="fr-FR" sz="2400" dirty="0" smtClean="0">
                <a:latin typeface="Arial" charset="0"/>
                <a:ea typeface="ＭＳ Ｐゴシック" charset="0"/>
                <a:cs typeface="Arial" charset="0"/>
              </a:rPr>
              <a:t>La preuve de vie commune a été supprimée par la loi de bioéthique du 7 juillet 2011</a:t>
            </a:r>
          </a:p>
          <a:p>
            <a:pPr lvl="1" eaLnBrk="1" hangingPunct="1">
              <a:lnSpc>
                <a:spcPct val="120000"/>
              </a:lnSpc>
              <a:defRPr/>
            </a:pPr>
            <a:r>
              <a:rPr lang="fr-FR" sz="2400" dirty="0" smtClean="0">
                <a:latin typeface="Arial" charset="0"/>
                <a:ea typeface="ＭＳ Ｐゴシック" charset="0"/>
                <a:cs typeface="Arial" charset="0"/>
              </a:rPr>
              <a:t>copie des pièces d</a:t>
            </a:r>
            <a:r>
              <a:rPr lang="ja-JP" altLang="fr-FR" sz="2400" dirty="0" smtClean="0">
                <a:latin typeface="Arial" charset="0"/>
                <a:ea typeface="ＭＳ Ｐゴシック" charset="0"/>
                <a:cs typeface="Arial" charset="0"/>
              </a:rPr>
              <a:t>’</a:t>
            </a:r>
            <a:r>
              <a:rPr lang="fr-FR" sz="2400" dirty="0" smtClean="0">
                <a:latin typeface="Arial" charset="0"/>
                <a:ea typeface="ＭＳ Ｐゴシック" charset="0"/>
                <a:cs typeface="Arial" charset="0"/>
              </a:rPr>
              <a:t>identité</a:t>
            </a:r>
          </a:p>
          <a:p>
            <a:pPr eaLnBrk="1" hangingPunct="1">
              <a:lnSpc>
                <a:spcPct val="120000"/>
              </a:lnSpc>
              <a:defRPr/>
            </a:pPr>
            <a:r>
              <a:rPr lang="fr-FR" sz="2800" dirty="0" smtClean="0">
                <a:solidFill>
                  <a:srgbClr val="A50021"/>
                </a:solidFill>
                <a:latin typeface="Arial" charset="0"/>
                <a:cs typeface="Arial" charset="0"/>
              </a:rPr>
              <a:t>en âge de procréer </a:t>
            </a:r>
          </a:p>
          <a:p>
            <a:pPr eaLnBrk="1" hangingPunct="1">
              <a:lnSpc>
                <a:spcPct val="120000"/>
              </a:lnSpc>
              <a:defRPr/>
            </a:pPr>
            <a:r>
              <a:rPr lang="fr-FR" sz="2800" dirty="0" smtClean="0">
                <a:solidFill>
                  <a:srgbClr val="A50021"/>
                </a:solidFill>
                <a:latin typeface="Arial" charset="0"/>
                <a:cs typeface="Arial" charset="0"/>
              </a:rPr>
              <a:t>consentement pour AMP</a:t>
            </a:r>
          </a:p>
          <a:p>
            <a:pPr eaLnBrk="1" hangingPunct="1">
              <a:lnSpc>
                <a:spcPct val="120000"/>
              </a:lnSpc>
              <a:defRPr/>
            </a:pPr>
            <a:r>
              <a:rPr lang="fr-FR" sz="2800" dirty="0" smtClean="0">
                <a:solidFill>
                  <a:srgbClr val="A50021"/>
                </a:solidFill>
                <a:latin typeface="Arial" charset="0"/>
                <a:cs typeface="Arial" charset="0"/>
              </a:rPr>
              <a:t>Couverture sociale (Hors AME)</a:t>
            </a:r>
          </a:p>
        </p:txBody>
      </p:sp>
      <p:sp>
        <p:nvSpPr>
          <p:cNvPr id="50182" name="Rectangle 6"/>
          <p:cNvSpPr>
            <a:spLocks noChangeArrowheads="1"/>
          </p:cNvSpPr>
          <p:nvPr/>
        </p:nvSpPr>
        <p:spPr bwMode="auto">
          <a:xfrm>
            <a:off x="685800" y="609600"/>
            <a:ext cx="77724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ctr">
              <a:defRPr/>
            </a:pPr>
            <a:r>
              <a:rPr lang="fr-FR" sz="2000">
                <a:solidFill>
                  <a:schemeClr val="bg1"/>
                </a:solidFill>
                <a:latin typeface="Arial" charset="0"/>
                <a:cs typeface="Arial" charset="0"/>
              </a:rPr>
              <a:t>Arrêté du 11 avril 2008</a:t>
            </a:r>
          </a:p>
        </p:txBody>
      </p:sp>
      <p:pic>
        <p:nvPicPr>
          <p:cNvPr id="25606" name="Picture 7" descr="C:\Documents and Settings\PARTISAM\Mes documents\Mes images\photos\ICSI4.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477000" y="4375150"/>
            <a:ext cx="1981200" cy="164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6625" name="Picture 2" descr="C:\Documents and Settings\partisam\Bureau\COREVIH Bureau\RUBAN_corevih.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905003" y="1431928"/>
            <a:ext cx="5376863" cy="512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5" name="Rectangle 3"/>
          <p:cNvSpPr>
            <a:spLocks noChangeArrowheads="1"/>
          </p:cNvSpPr>
          <p:nvPr/>
        </p:nvSpPr>
        <p:spPr bwMode="auto">
          <a:xfrm>
            <a:off x="0" y="0"/>
            <a:ext cx="9144000" cy="1295400"/>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fr-FR" sz="2400">
              <a:solidFill>
                <a:srgbClr val="990033"/>
              </a:solidFill>
              <a:latin typeface="Arial" charset="0"/>
              <a:cs typeface="Arial" charset="0"/>
            </a:endParaRPr>
          </a:p>
        </p:txBody>
      </p:sp>
      <p:sp>
        <p:nvSpPr>
          <p:cNvPr id="59396" name="Rectangle 4"/>
          <p:cNvSpPr>
            <a:spLocks noGrp="1" noChangeArrowheads="1"/>
          </p:cNvSpPr>
          <p:nvPr>
            <p:ph type="title"/>
          </p:nvPr>
        </p:nvSpPr>
        <p:spPr>
          <a:xfrm>
            <a:off x="685800" y="76200"/>
            <a:ext cx="7772400" cy="1143000"/>
          </a:xfrm>
        </p:spPr>
        <p:txBody>
          <a:bodyPr/>
          <a:lstStyle/>
          <a:p>
            <a:pPr eaLnBrk="1" hangingPunct="1">
              <a:defRPr/>
            </a:pPr>
            <a:r>
              <a:rPr lang="fr-FR" sz="3600" smtClean="0">
                <a:solidFill>
                  <a:schemeClr val="bg1"/>
                </a:solidFill>
                <a:latin typeface="Arial" charset="0"/>
                <a:cs typeface="Arial" charset="0"/>
              </a:rPr>
              <a:t>AMP: bilan de fertilité</a:t>
            </a:r>
          </a:p>
        </p:txBody>
      </p:sp>
      <p:sp>
        <p:nvSpPr>
          <p:cNvPr id="59397" name="Rectangle 5"/>
          <p:cNvSpPr>
            <a:spLocks noGrp="1" noChangeArrowheads="1"/>
          </p:cNvSpPr>
          <p:nvPr>
            <p:ph idx="1"/>
          </p:nvPr>
        </p:nvSpPr>
        <p:spPr>
          <a:xfrm>
            <a:off x="685800" y="1828800"/>
            <a:ext cx="7772400" cy="4114800"/>
          </a:xfrm>
        </p:spPr>
        <p:txBody>
          <a:bodyPr/>
          <a:lstStyle/>
          <a:p>
            <a:pPr eaLnBrk="1" hangingPunct="1">
              <a:lnSpc>
                <a:spcPct val="90000"/>
              </a:lnSpc>
              <a:spcBef>
                <a:spcPct val="30000"/>
              </a:spcBef>
              <a:defRPr/>
            </a:pPr>
            <a:r>
              <a:rPr lang="fr-FR" sz="2800" smtClean="0">
                <a:solidFill>
                  <a:srgbClr val="A50021"/>
                </a:solidFill>
                <a:latin typeface="Arial" charset="0"/>
                <a:cs typeface="Arial" charset="0"/>
              </a:rPr>
              <a:t>Femme:</a:t>
            </a:r>
          </a:p>
          <a:p>
            <a:pPr lvl="1" eaLnBrk="1" hangingPunct="1">
              <a:lnSpc>
                <a:spcPct val="90000"/>
              </a:lnSpc>
              <a:spcBef>
                <a:spcPct val="30000"/>
              </a:spcBef>
              <a:defRPr/>
            </a:pPr>
            <a:r>
              <a:rPr lang="fr-FR" sz="2200" smtClean="0">
                <a:latin typeface="Arial" charset="0"/>
                <a:ea typeface="ＭＳ Ｐゴシック" charset="0"/>
                <a:cs typeface="Arial" charset="0"/>
              </a:rPr>
              <a:t>hystérosalpingographie ou hystéroscopie récente</a:t>
            </a:r>
          </a:p>
          <a:p>
            <a:pPr lvl="1" eaLnBrk="1" hangingPunct="1">
              <a:lnSpc>
                <a:spcPct val="90000"/>
              </a:lnSpc>
              <a:spcBef>
                <a:spcPct val="30000"/>
              </a:spcBef>
              <a:defRPr/>
            </a:pPr>
            <a:r>
              <a:rPr lang="fr-FR" sz="2200" smtClean="0">
                <a:latin typeface="Arial" charset="0"/>
                <a:ea typeface="ＭＳ Ｐゴシック" charset="0"/>
                <a:cs typeface="Arial" charset="0"/>
              </a:rPr>
              <a:t>bilan hormonal au 3° j. du cycle: TSH, FSH, LH, E2, prolactine et AMH</a:t>
            </a:r>
          </a:p>
          <a:p>
            <a:pPr lvl="1" eaLnBrk="1" hangingPunct="1">
              <a:lnSpc>
                <a:spcPct val="90000"/>
              </a:lnSpc>
              <a:spcBef>
                <a:spcPct val="30000"/>
              </a:spcBef>
              <a:defRPr/>
            </a:pPr>
            <a:r>
              <a:rPr lang="fr-FR" sz="2200" smtClean="0">
                <a:latin typeface="Arial" charset="0"/>
                <a:ea typeface="ＭＳ Ｐゴシック" charset="0"/>
                <a:cs typeface="Arial" charset="0"/>
              </a:rPr>
              <a:t>compte folliculaire</a:t>
            </a:r>
          </a:p>
          <a:p>
            <a:pPr lvl="1" eaLnBrk="1" hangingPunct="1">
              <a:lnSpc>
                <a:spcPct val="90000"/>
              </a:lnSpc>
              <a:spcBef>
                <a:spcPct val="30000"/>
              </a:spcBef>
              <a:defRPr/>
            </a:pPr>
            <a:r>
              <a:rPr lang="fr-FR" sz="2200" smtClean="0">
                <a:latin typeface="Arial" charset="0"/>
                <a:ea typeface="ＭＳ Ｐゴシック" charset="0"/>
                <a:cs typeface="Arial" charset="0"/>
              </a:rPr>
              <a:t>sérologie: toxoplasmose, rubéole, syphilis, chlamydiae, VIH, VHC, VHB</a:t>
            </a:r>
          </a:p>
          <a:p>
            <a:pPr eaLnBrk="1" hangingPunct="1">
              <a:lnSpc>
                <a:spcPct val="90000"/>
              </a:lnSpc>
              <a:spcBef>
                <a:spcPct val="30000"/>
              </a:spcBef>
              <a:defRPr/>
            </a:pPr>
            <a:r>
              <a:rPr lang="fr-FR" sz="2800" smtClean="0">
                <a:solidFill>
                  <a:srgbClr val="A50021"/>
                </a:solidFill>
                <a:latin typeface="Arial" charset="0"/>
                <a:cs typeface="Arial" charset="0"/>
              </a:rPr>
              <a:t>Homme:</a:t>
            </a:r>
          </a:p>
          <a:p>
            <a:pPr lvl="1" eaLnBrk="1" hangingPunct="1">
              <a:lnSpc>
                <a:spcPct val="90000"/>
              </a:lnSpc>
              <a:spcBef>
                <a:spcPct val="30000"/>
              </a:spcBef>
              <a:defRPr/>
            </a:pPr>
            <a:r>
              <a:rPr lang="fr-FR" sz="2200" smtClean="0">
                <a:latin typeface="Arial" charset="0"/>
                <a:ea typeface="ＭＳ Ｐゴシック" charset="0"/>
                <a:cs typeface="Arial" charset="0"/>
              </a:rPr>
              <a:t>spermogramme</a:t>
            </a:r>
          </a:p>
          <a:p>
            <a:pPr lvl="1" eaLnBrk="1" hangingPunct="1">
              <a:lnSpc>
                <a:spcPct val="90000"/>
              </a:lnSpc>
              <a:spcBef>
                <a:spcPct val="30000"/>
              </a:spcBef>
              <a:defRPr/>
            </a:pPr>
            <a:r>
              <a:rPr lang="fr-FR" sz="2200" smtClean="0">
                <a:latin typeface="Arial" charset="0"/>
                <a:ea typeface="ＭＳ Ｐゴシック" charset="0"/>
                <a:cs typeface="Arial" charset="0"/>
              </a:rPr>
              <a:t>spermoculture</a:t>
            </a:r>
          </a:p>
          <a:p>
            <a:pPr lvl="1" eaLnBrk="1" hangingPunct="1">
              <a:lnSpc>
                <a:spcPct val="90000"/>
              </a:lnSpc>
              <a:spcBef>
                <a:spcPct val="30000"/>
              </a:spcBef>
              <a:defRPr/>
            </a:pPr>
            <a:r>
              <a:rPr lang="fr-FR" sz="2200" smtClean="0">
                <a:latin typeface="Arial" charset="0"/>
                <a:ea typeface="ＭＳ Ｐゴシック" charset="0"/>
                <a:cs typeface="Arial" charset="0"/>
              </a:rPr>
              <a:t>sérologie: syphilis, chlamydiae, VIH, VHC , VHB</a:t>
            </a:r>
            <a:endParaRPr lang="fr-FR" sz="2400" smtClean="0">
              <a:solidFill>
                <a:srgbClr val="A50021"/>
              </a:solidFill>
              <a:latin typeface="Arial" charset="0"/>
              <a:ea typeface="ＭＳ Ｐゴシック" charset="0"/>
              <a:cs typeface="Arial"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7649" name="Picture 2" descr="C:\Documents and Settings\partisam\Bureau\COREVIH Bureau\RUBAN_corevih.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905003" y="1431928"/>
            <a:ext cx="5376863" cy="512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19" name="Rectangle 3"/>
          <p:cNvSpPr>
            <a:spLocks noChangeArrowheads="1"/>
          </p:cNvSpPr>
          <p:nvPr/>
        </p:nvSpPr>
        <p:spPr bwMode="auto">
          <a:xfrm>
            <a:off x="0" y="0"/>
            <a:ext cx="9144000" cy="1295400"/>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fr-FR" sz="2400">
              <a:solidFill>
                <a:srgbClr val="990033"/>
              </a:solidFill>
              <a:latin typeface="Arial" charset="0"/>
              <a:cs typeface="Arial" charset="0"/>
            </a:endParaRPr>
          </a:p>
        </p:txBody>
      </p:sp>
      <p:sp>
        <p:nvSpPr>
          <p:cNvPr id="60420" name="Rectangle 4"/>
          <p:cNvSpPr>
            <a:spLocks noGrp="1" noChangeArrowheads="1"/>
          </p:cNvSpPr>
          <p:nvPr>
            <p:ph type="title"/>
          </p:nvPr>
        </p:nvSpPr>
        <p:spPr>
          <a:xfrm>
            <a:off x="685800" y="76200"/>
            <a:ext cx="7772400" cy="1143000"/>
          </a:xfrm>
        </p:spPr>
        <p:txBody>
          <a:bodyPr/>
          <a:lstStyle/>
          <a:p>
            <a:pPr eaLnBrk="1" hangingPunct="1">
              <a:defRPr/>
            </a:pPr>
            <a:r>
              <a:rPr lang="fr-FR" sz="3600" smtClean="0">
                <a:solidFill>
                  <a:schemeClr val="bg1"/>
                </a:solidFill>
                <a:latin typeface="Arial" charset="0"/>
                <a:cs typeface="Arial" charset="0"/>
              </a:rPr>
              <a:t>AMP: VIH</a:t>
            </a:r>
          </a:p>
        </p:txBody>
      </p:sp>
      <p:sp>
        <p:nvSpPr>
          <p:cNvPr id="60421" name="Rectangle 5"/>
          <p:cNvSpPr>
            <a:spLocks noGrp="1" noChangeArrowheads="1"/>
          </p:cNvSpPr>
          <p:nvPr>
            <p:ph idx="1"/>
          </p:nvPr>
        </p:nvSpPr>
        <p:spPr>
          <a:xfrm>
            <a:off x="685800" y="1905000"/>
            <a:ext cx="7772400" cy="4114800"/>
          </a:xfrm>
        </p:spPr>
        <p:txBody>
          <a:bodyPr/>
          <a:lstStyle/>
          <a:p>
            <a:pPr eaLnBrk="1" hangingPunct="1">
              <a:defRPr/>
            </a:pPr>
            <a:r>
              <a:rPr lang="fr-FR" sz="2800" dirty="0" smtClean="0">
                <a:latin typeface="Arial" charset="0"/>
                <a:cs typeface="Arial" charset="0"/>
              </a:rPr>
              <a:t>entretien avec l</a:t>
            </a:r>
            <a:r>
              <a:rPr lang="ja-JP" altLang="fr-FR" sz="2800" dirty="0" smtClean="0">
                <a:latin typeface="Arial" charset="0"/>
                <a:cs typeface="Arial" charset="0"/>
              </a:rPr>
              <a:t>’</a:t>
            </a:r>
            <a:r>
              <a:rPr lang="fr-FR" sz="2800" dirty="0" smtClean="0">
                <a:latin typeface="Arial" charset="0"/>
                <a:cs typeface="Arial" charset="0"/>
              </a:rPr>
              <a:t>équipe pluridisciplinaire</a:t>
            </a:r>
          </a:p>
          <a:p>
            <a:pPr eaLnBrk="1" hangingPunct="1">
              <a:defRPr/>
            </a:pPr>
            <a:r>
              <a:rPr lang="fr-FR" sz="2800" dirty="0" smtClean="0">
                <a:latin typeface="Arial" charset="0"/>
                <a:cs typeface="Arial" charset="0"/>
              </a:rPr>
              <a:t>souche VIH quantifiable</a:t>
            </a:r>
          </a:p>
          <a:p>
            <a:pPr eaLnBrk="1" hangingPunct="1">
              <a:defRPr/>
            </a:pPr>
            <a:r>
              <a:rPr lang="fr-FR" sz="2800" dirty="0" smtClean="0">
                <a:latin typeface="Arial" charset="0"/>
                <a:cs typeface="Arial" charset="0"/>
              </a:rPr>
              <a:t>suivi trimestriel de son infection</a:t>
            </a:r>
          </a:p>
          <a:p>
            <a:pPr eaLnBrk="1" hangingPunct="1">
              <a:defRPr/>
            </a:pPr>
            <a:r>
              <a:rPr lang="fr-FR" sz="2800" dirty="0" smtClean="0">
                <a:latin typeface="Arial" charset="0"/>
                <a:cs typeface="Arial" charset="0"/>
              </a:rPr>
              <a:t>CD4 &gt; 200/mm³ à deux reprises dans les 6 mois précédents l</a:t>
            </a:r>
            <a:r>
              <a:rPr lang="ja-JP" altLang="fr-FR" sz="2800" dirty="0" smtClean="0">
                <a:latin typeface="Arial" charset="0"/>
                <a:cs typeface="Arial" charset="0"/>
              </a:rPr>
              <a:t>’</a:t>
            </a:r>
            <a:r>
              <a:rPr lang="fr-FR" sz="2800" dirty="0" smtClean="0">
                <a:latin typeface="Arial" charset="0"/>
                <a:cs typeface="Arial" charset="0"/>
              </a:rPr>
              <a:t>inclusion</a:t>
            </a:r>
          </a:p>
          <a:p>
            <a:pPr eaLnBrk="1" hangingPunct="1">
              <a:defRPr/>
            </a:pPr>
            <a:r>
              <a:rPr lang="fr-FR" sz="2800" dirty="0" smtClean="0">
                <a:latin typeface="Arial" charset="0"/>
                <a:cs typeface="Arial" charset="0"/>
              </a:rPr>
              <a:t>CV contrôlée et stable si sujet  traité par ARV</a:t>
            </a:r>
          </a:p>
          <a:p>
            <a:pPr eaLnBrk="1" hangingPunct="1">
              <a:buFontTx/>
              <a:buNone/>
              <a:defRPr/>
            </a:pPr>
            <a:endParaRPr lang="fr-FR" sz="2800" dirty="0" smtClean="0">
              <a:latin typeface="Arial" charset="0"/>
              <a:cs typeface="Arial" charset="0"/>
            </a:endParaRPr>
          </a:p>
        </p:txBody>
      </p:sp>
      <p:sp>
        <p:nvSpPr>
          <p:cNvPr id="60422" name="Rectangle 6"/>
          <p:cNvSpPr>
            <a:spLocks noChangeArrowheads="1"/>
          </p:cNvSpPr>
          <p:nvPr/>
        </p:nvSpPr>
        <p:spPr bwMode="auto">
          <a:xfrm>
            <a:off x="685800" y="609600"/>
            <a:ext cx="77724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ctr">
              <a:defRPr/>
            </a:pPr>
            <a:r>
              <a:rPr lang="fr-FR" sz="2000">
                <a:solidFill>
                  <a:schemeClr val="bg1"/>
                </a:solidFill>
                <a:latin typeface="Arial" charset="0"/>
                <a:cs typeface="Arial" charset="0"/>
              </a:rPr>
              <a:t>Arrêté du 11 avril 2008</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8673" name="Picture 2" descr="C:\Documents and Settings\partisam\Bureau\COREVIH Bureau\RUBAN_corevih.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905003" y="1431928"/>
            <a:ext cx="5376863" cy="512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3" name="Rectangle 3"/>
          <p:cNvSpPr>
            <a:spLocks noChangeArrowheads="1"/>
          </p:cNvSpPr>
          <p:nvPr/>
        </p:nvSpPr>
        <p:spPr bwMode="auto">
          <a:xfrm>
            <a:off x="0" y="0"/>
            <a:ext cx="9144000" cy="1295400"/>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fr-FR" sz="2400">
              <a:solidFill>
                <a:srgbClr val="990033"/>
              </a:solidFill>
              <a:latin typeface="Arial" charset="0"/>
              <a:cs typeface="Arial" charset="0"/>
            </a:endParaRPr>
          </a:p>
        </p:txBody>
      </p:sp>
      <p:sp>
        <p:nvSpPr>
          <p:cNvPr id="61444" name="Rectangle 4"/>
          <p:cNvSpPr>
            <a:spLocks noGrp="1" noChangeArrowheads="1"/>
          </p:cNvSpPr>
          <p:nvPr>
            <p:ph type="title"/>
          </p:nvPr>
        </p:nvSpPr>
        <p:spPr>
          <a:xfrm>
            <a:off x="685800" y="76200"/>
            <a:ext cx="7772400" cy="1143000"/>
          </a:xfrm>
        </p:spPr>
        <p:txBody>
          <a:bodyPr/>
          <a:lstStyle/>
          <a:p>
            <a:pPr eaLnBrk="1" hangingPunct="1">
              <a:defRPr/>
            </a:pPr>
            <a:r>
              <a:rPr lang="fr-FR" sz="3600" smtClean="0">
                <a:solidFill>
                  <a:schemeClr val="bg1"/>
                </a:solidFill>
                <a:latin typeface="Arial" charset="0"/>
                <a:cs typeface="Arial" charset="0"/>
              </a:rPr>
              <a:t>AMP: homme VIH+</a:t>
            </a:r>
          </a:p>
        </p:txBody>
      </p:sp>
      <p:sp>
        <p:nvSpPr>
          <p:cNvPr id="61445" name="Rectangle 5"/>
          <p:cNvSpPr>
            <a:spLocks noGrp="1" noChangeArrowheads="1"/>
          </p:cNvSpPr>
          <p:nvPr>
            <p:ph idx="1"/>
          </p:nvPr>
        </p:nvSpPr>
        <p:spPr>
          <a:xfrm>
            <a:off x="685800" y="1676400"/>
            <a:ext cx="7772400" cy="4114800"/>
          </a:xfrm>
        </p:spPr>
        <p:txBody>
          <a:bodyPr/>
          <a:lstStyle/>
          <a:p>
            <a:pPr eaLnBrk="1" hangingPunct="1">
              <a:lnSpc>
                <a:spcPct val="120000"/>
              </a:lnSpc>
              <a:defRPr/>
            </a:pPr>
            <a:r>
              <a:rPr lang="fr-FR" sz="2800" smtClean="0">
                <a:solidFill>
                  <a:srgbClr val="A50021"/>
                </a:solidFill>
                <a:latin typeface="Arial" charset="0"/>
                <a:cs typeface="Arial" charset="0"/>
              </a:rPr>
              <a:t>traitement du sperme:</a:t>
            </a:r>
            <a:r>
              <a:rPr lang="fr-FR" sz="2800" smtClean="0">
                <a:latin typeface="Arial" charset="0"/>
                <a:cs typeface="Arial" charset="0"/>
              </a:rPr>
              <a:t> </a:t>
            </a:r>
            <a:r>
              <a:rPr lang="fr-FR" sz="2400" smtClean="0">
                <a:latin typeface="Arial" charset="0"/>
                <a:cs typeface="Arial" charset="0"/>
              </a:rPr>
              <a:t>gradient de densité</a:t>
            </a:r>
            <a:r>
              <a:rPr lang="fr-FR" smtClean="0">
                <a:latin typeface="Arial" charset="0"/>
                <a:cs typeface="Arial" charset="0"/>
              </a:rPr>
              <a:t> </a:t>
            </a:r>
            <a:r>
              <a:rPr lang="fr-FR" sz="2000" smtClean="0">
                <a:latin typeface="Arial" charset="0"/>
                <a:cs typeface="Arial" charset="0"/>
              </a:rPr>
              <a:t>(séparation plasma séminal et fraction finale de spermatozoïdes)</a:t>
            </a:r>
            <a:r>
              <a:rPr lang="fr-FR" sz="2400" smtClean="0">
                <a:latin typeface="Arial" charset="0"/>
                <a:cs typeface="Arial" charset="0"/>
              </a:rPr>
              <a:t> </a:t>
            </a:r>
            <a:r>
              <a:rPr lang="fr-FR" sz="2400" u="sng" smtClean="0">
                <a:latin typeface="Arial" charset="0"/>
                <a:cs typeface="Arial" charset="0"/>
              </a:rPr>
              <a:t>+</a:t>
            </a:r>
            <a:r>
              <a:rPr lang="fr-FR" sz="2400" smtClean="0">
                <a:latin typeface="Arial" charset="0"/>
                <a:cs typeface="Arial" charset="0"/>
              </a:rPr>
              <a:t> migration ascendante avec lavage intermédiaire</a:t>
            </a:r>
            <a:endParaRPr lang="fr-FR" sz="2400" smtClean="0">
              <a:solidFill>
                <a:srgbClr val="333399"/>
              </a:solidFill>
              <a:latin typeface="Arial" charset="0"/>
              <a:cs typeface="Arial" charset="0"/>
            </a:endParaRPr>
          </a:p>
          <a:p>
            <a:pPr eaLnBrk="1" hangingPunct="1">
              <a:lnSpc>
                <a:spcPct val="120000"/>
              </a:lnSpc>
              <a:defRPr/>
            </a:pPr>
            <a:r>
              <a:rPr lang="fr-FR" sz="2800" smtClean="0">
                <a:solidFill>
                  <a:srgbClr val="A50021"/>
                </a:solidFill>
                <a:latin typeface="Arial" charset="0"/>
                <a:cs typeface="Arial" charset="0"/>
              </a:rPr>
              <a:t>validation virologique</a:t>
            </a:r>
          </a:p>
        </p:txBody>
      </p:sp>
      <p:sp>
        <p:nvSpPr>
          <p:cNvPr id="61446" name="Rectangle 6"/>
          <p:cNvSpPr>
            <a:spLocks noChangeArrowheads="1"/>
          </p:cNvSpPr>
          <p:nvPr/>
        </p:nvSpPr>
        <p:spPr bwMode="auto">
          <a:xfrm>
            <a:off x="685800" y="609600"/>
            <a:ext cx="77724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ctr">
              <a:defRPr/>
            </a:pPr>
            <a:r>
              <a:rPr lang="fr-FR" sz="2000">
                <a:solidFill>
                  <a:schemeClr val="bg1"/>
                </a:solidFill>
                <a:latin typeface="Arial" charset="0"/>
                <a:cs typeface="Arial" charset="0"/>
              </a:rPr>
              <a:t>Arrêté du 11 avril 2008</a:t>
            </a:r>
          </a:p>
        </p:txBody>
      </p:sp>
      <p:graphicFrame>
        <p:nvGraphicFramePr>
          <p:cNvPr id="61478" name="Group 38"/>
          <p:cNvGraphicFramePr>
            <a:graphicFrameLocks noGrp="1"/>
          </p:cNvGraphicFramePr>
          <p:nvPr/>
        </p:nvGraphicFramePr>
        <p:xfrm>
          <a:off x="838200" y="4337056"/>
          <a:ext cx="7620000" cy="2063751"/>
        </p:xfrm>
        <a:graphic>
          <a:graphicData uri="http://schemas.openxmlformats.org/drawingml/2006/table">
            <a:tbl>
              <a:tblPr/>
              <a:tblGrid>
                <a:gridCol w="2744788"/>
                <a:gridCol w="3046412"/>
                <a:gridCol w="1828800"/>
              </a:tblGrid>
              <a:tr h="62071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2000" b="0" i="0" u="none" strike="noStrike" cap="none" normalizeH="0" baseline="0">
                          <a:ln>
                            <a:noFill/>
                          </a:ln>
                          <a:solidFill>
                            <a:schemeClr val="bg1"/>
                          </a:solidFill>
                          <a:effectLst/>
                          <a:latin typeface="Arial" charset="0"/>
                          <a:ea typeface="ＭＳ Ｐゴシック" charset="0"/>
                          <a:cs typeface="Arial" charset="0"/>
                        </a:rPr>
                        <a:t>CV du plasma séminal</a:t>
                      </a:r>
                    </a:p>
                  </a:txBody>
                  <a:tcPr marT="114300" horzOverflow="overflow">
                    <a:lnL cap="flat">
                      <a:noFill/>
                    </a:lnL>
                    <a:lnR>
                      <a:noFill/>
                    </a:lnR>
                    <a:lnT cap="flat">
                      <a:noFill/>
                    </a:lnT>
                    <a:lnB w="12700" cap="flat" cmpd="sng" algn="ctr">
                      <a:solidFill>
                        <a:schemeClr val="bg1"/>
                      </a:solidFill>
                      <a:prstDash val="solid"/>
                      <a:miter lim="800000"/>
                      <a:headEnd type="none" w="med" len="med"/>
                      <a:tailEnd type="none" w="med" len="med"/>
                    </a:lnB>
                    <a:lnTlToBr>
                      <a:noFill/>
                    </a:lnTlToBr>
                    <a:lnBlToTr>
                      <a:noFill/>
                    </a:lnBlToTr>
                    <a:solidFill>
                      <a:srgbClr val="A5002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2000" b="0" i="0" u="none" strike="noStrike" cap="none" normalizeH="0" baseline="0">
                          <a:ln>
                            <a:noFill/>
                          </a:ln>
                          <a:solidFill>
                            <a:schemeClr val="bg1"/>
                          </a:solidFill>
                          <a:effectLst/>
                          <a:latin typeface="Arial" charset="0"/>
                          <a:ea typeface="ＭＳ Ｐゴシック" charset="0"/>
                          <a:cs typeface="Arial" charset="0"/>
                        </a:rPr>
                        <a:t>ARN dans la ff de spz</a:t>
                      </a:r>
                    </a:p>
                  </a:txBody>
                  <a:tcPr marT="114300" horzOverflow="overflow">
                    <a:lnL>
                      <a:noFill/>
                    </a:lnL>
                    <a:lnR>
                      <a:noFill/>
                    </a:lnR>
                    <a:lnT cap="flat">
                      <a:noFill/>
                    </a:lnT>
                    <a:lnB w="12700" cap="flat" cmpd="sng" algn="ctr">
                      <a:solidFill>
                        <a:schemeClr val="bg1"/>
                      </a:solidFill>
                      <a:prstDash val="solid"/>
                      <a:miter lim="800000"/>
                      <a:headEnd type="none" w="med" len="med"/>
                      <a:tailEnd type="none" w="med" len="med"/>
                    </a:lnB>
                    <a:lnTlToBr>
                      <a:noFill/>
                    </a:lnTlToBr>
                    <a:lnBlToTr>
                      <a:noFill/>
                    </a:lnBlToTr>
                    <a:solidFill>
                      <a:srgbClr val="A5002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2000" b="0" i="0" u="none" strike="noStrike" cap="none" normalizeH="0" baseline="0">
                          <a:ln>
                            <a:noFill/>
                          </a:ln>
                          <a:solidFill>
                            <a:schemeClr val="bg1"/>
                          </a:solidFill>
                          <a:effectLst/>
                          <a:latin typeface="Arial" charset="0"/>
                          <a:ea typeface="ＭＳ Ｐゴシック" charset="0"/>
                          <a:cs typeface="Arial" charset="0"/>
                        </a:rPr>
                        <a:t>AMP</a:t>
                      </a:r>
                    </a:p>
                  </a:txBody>
                  <a:tcPr marT="114300" horzOverflow="overflow">
                    <a:lnL>
                      <a:noFill/>
                    </a:lnL>
                    <a:lnR cap="flat">
                      <a:noFill/>
                    </a:lnR>
                    <a:lnT cap="flat">
                      <a:noFill/>
                    </a:lnT>
                    <a:lnB w="12700" cap="flat" cmpd="sng" algn="ctr">
                      <a:solidFill>
                        <a:schemeClr val="bg1"/>
                      </a:solidFill>
                      <a:prstDash val="solid"/>
                      <a:miter lim="800000"/>
                      <a:headEnd type="none" w="med" len="med"/>
                      <a:tailEnd type="none" w="med" len="med"/>
                    </a:lnB>
                    <a:lnTlToBr>
                      <a:noFill/>
                    </a:lnTlToBr>
                    <a:lnBlToTr>
                      <a:noFill/>
                    </a:lnBlToTr>
                    <a:solidFill>
                      <a:srgbClr val="A50021"/>
                    </a:solidFill>
                  </a:tcPr>
                </a:tc>
              </a:tr>
              <a:tr h="45243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2000" b="0" i="0" u="none" strike="noStrike" cap="none" normalizeH="0" baseline="0">
                          <a:ln>
                            <a:noFill/>
                          </a:ln>
                          <a:solidFill>
                            <a:schemeClr val="tx1"/>
                          </a:solidFill>
                          <a:effectLst/>
                          <a:latin typeface="Arial" charset="0"/>
                          <a:ea typeface="ＭＳ Ｐゴシック" charset="0"/>
                          <a:cs typeface="Arial" charset="0"/>
                        </a:rPr>
                        <a:t>&gt; 100 000</a:t>
                      </a:r>
                    </a:p>
                  </a:txBody>
                  <a:tcPr horzOverflow="overflow">
                    <a:lnL cap="flat">
                      <a:noFill/>
                    </a:lnL>
                    <a:lnR>
                      <a:noFill/>
                    </a:lnR>
                    <a:lnT w="12700" cap="flat" cmpd="sng" algn="ctr">
                      <a:solidFill>
                        <a:schemeClr val="bg1"/>
                      </a:solidFill>
                      <a:prstDash val="solid"/>
                      <a:miter lim="800000"/>
                      <a:headEnd type="none" w="med" len="med"/>
                      <a:tailEnd type="none" w="med" len="med"/>
                    </a:lnT>
                    <a:lnB w="12700" cap="flat" cmpd="sng" algn="ctr">
                      <a:solidFill>
                        <a:schemeClr val="bg1"/>
                      </a:solidFill>
                      <a:prstDash val="solid"/>
                      <a:miter lim="800000"/>
                      <a:headEnd type="none" w="med" len="med"/>
                      <a:tailEnd type="none" w="med" len="med"/>
                    </a:lnB>
                    <a:lnTlToBr>
                      <a:noFill/>
                    </a:lnTlToBr>
                    <a:lnBlToTr>
                      <a:noFill/>
                    </a:lnBlToTr>
                    <a:solidFill>
                      <a:schemeClr val="folHlink"/>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fr-FR" sz="2000" b="0" i="0" u="none" strike="noStrike" cap="none" normalizeH="0" baseline="0">
                        <a:ln>
                          <a:noFill/>
                        </a:ln>
                        <a:solidFill>
                          <a:schemeClr val="tx1"/>
                        </a:solidFill>
                        <a:effectLst/>
                        <a:latin typeface="Arial" charset="0"/>
                        <a:ea typeface="ＭＳ Ｐゴシック" charset="0"/>
                        <a:cs typeface="Arial" charset="0"/>
                      </a:endParaRPr>
                    </a:p>
                  </a:txBody>
                  <a:tcPr horzOverflow="overflow">
                    <a:lnL>
                      <a:noFill/>
                    </a:lnL>
                    <a:lnR>
                      <a:noFill/>
                    </a:lnR>
                    <a:lnT w="12700" cap="flat" cmpd="sng" algn="ctr">
                      <a:solidFill>
                        <a:schemeClr val="bg1"/>
                      </a:solidFill>
                      <a:prstDash val="solid"/>
                      <a:miter lim="800000"/>
                      <a:headEnd type="none" w="med" len="med"/>
                      <a:tailEnd type="none" w="med" len="med"/>
                    </a:lnT>
                    <a:lnB w="12700" cap="flat" cmpd="sng" algn="ctr">
                      <a:solidFill>
                        <a:schemeClr val="bg1"/>
                      </a:solidFill>
                      <a:prstDash val="solid"/>
                      <a:miter lim="800000"/>
                      <a:headEnd type="none" w="med" len="med"/>
                      <a:tailEnd type="none" w="med" len="med"/>
                    </a:lnB>
                    <a:lnTlToBr>
                      <a:noFill/>
                    </a:lnTlToBr>
                    <a:lnBlToTr>
                      <a:noFill/>
                    </a:lnBlToTr>
                    <a:solidFill>
                      <a:schemeClr val="folHlink"/>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2000" b="0" i="0" u="none" strike="noStrike" cap="none" normalizeH="0" baseline="0">
                          <a:ln>
                            <a:noFill/>
                          </a:ln>
                          <a:solidFill>
                            <a:srgbClr val="A50021"/>
                          </a:solidFill>
                          <a:effectLst/>
                          <a:latin typeface="Arial" charset="0"/>
                          <a:ea typeface="ＭＳ Ｐゴシック" charset="0"/>
                          <a:cs typeface="Arial" charset="0"/>
                        </a:rPr>
                        <a:t>NON</a:t>
                      </a:r>
                    </a:p>
                  </a:txBody>
                  <a:tcPr horzOverflow="overflow">
                    <a:lnL>
                      <a:noFill/>
                    </a:lnL>
                    <a:lnR cap="flat">
                      <a:noFill/>
                    </a:lnR>
                    <a:lnT w="12700" cap="flat" cmpd="sng" algn="ctr">
                      <a:solidFill>
                        <a:schemeClr val="bg1"/>
                      </a:solidFill>
                      <a:prstDash val="solid"/>
                      <a:miter lim="800000"/>
                      <a:headEnd type="none" w="med" len="med"/>
                      <a:tailEnd type="none" w="med" len="med"/>
                    </a:lnT>
                    <a:lnB w="12700" cap="flat" cmpd="sng" algn="ctr">
                      <a:solidFill>
                        <a:schemeClr val="bg1"/>
                      </a:solidFill>
                      <a:prstDash val="solid"/>
                      <a:miter lim="800000"/>
                      <a:headEnd type="none" w="med" len="med"/>
                      <a:tailEnd type="none" w="med" len="med"/>
                    </a:lnB>
                    <a:lnTlToBr>
                      <a:noFill/>
                    </a:lnTlToBr>
                    <a:lnBlToTr>
                      <a:noFill/>
                    </a:lnBlToTr>
                    <a:solidFill>
                      <a:schemeClr val="folHlink"/>
                    </a:solidFill>
                  </a:tcPr>
                </a:tc>
              </a:tr>
              <a:tr h="4953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2000" b="0" i="0" u="none" strike="noStrike" cap="none" normalizeH="0" baseline="0">
                          <a:ln>
                            <a:noFill/>
                          </a:ln>
                          <a:solidFill>
                            <a:schemeClr val="tx1"/>
                          </a:solidFill>
                          <a:effectLst/>
                          <a:latin typeface="Arial" charset="0"/>
                          <a:ea typeface="ＭＳ Ｐゴシック" charset="0"/>
                          <a:cs typeface="Arial" charset="0"/>
                        </a:rPr>
                        <a:t>détectable &lt; 100 000</a:t>
                      </a:r>
                    </a:p>
                  </a:txBody>
                  <a:tcPr horzOverflow="overflow">
                    <a:lnL cap="flat">
                      <a:noFill/>
                    </a:lnL>
                    <a:lnR>
                      <a:noFill/>
                    </a:lnR>
                    <a:lnT w="12700" cap="flat" cmpd="sng" algn="ctr">
                      <a:solidFill>
                        <a:schemeClr val="bg1"/>
                      </a:solidFill>
                      <a:prstDash val="solid"/>
                      <a:miter lim="800000"/>
                      <a:headEnd type="none" w="med" len="med"/>
                      <a:tailEnd type="none" w="med" len="med"/>
                    </a:lnT>
                    <a:lnB w="12700" cap="flat" cmpd="sng" algn="ctr">
                      <a:solidFill>
                        <a:schemeClr val="bg1"/>
                      </a:solidFill>
                      <a:prstDash val="solid"/>
                      <a:miter lim="800000"/>
                      <a:headEnd type="none" w="med" len="med"/>
                      <a:tailEnd type="none" w="med" len="med"/>
                    </a:lnB>
                    <a:lnTlToBr>
                      <a:noFill/>
                    </a:lnTlToBr>
                    <a:lnBlToTr>
                      <a:noFill/>
                    </a:lnBlToTr>
                    <a:solidFill>
                      <a:schemeClr val="folHlink"/>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2000" b="0" i="0" u="none" strike="noStrike" cap="none" normalizeH="0" baseline="0">
                          <a:ln>
                            <a:noFill/>
                          </a:ln>
                          <a:solidFill>
                            <a:schemeClr val="tx1"/>
                          </a:solidFill>
                          <a:effectLst/>
                          <a:latin typeface="Arial" charset="0"/>
                          <a:ea typeface="ＭＳ Ｐゴシック" charset="0"/>
                          <a:cs typeface="Arial" charset="0"/>
                        </a:rPr>
                        <a:t>recherche négative</a:t>
                      </a:r>
                    </a:p>
                  </a:txBody>
                  <a:tcPr horzOverflow="overflow">
                    <a:lnL>
                      <a:noFill/>
                    </a:lnL>
                    <a:lnR>
                      <a:noFill/>
                    </a:lnR>
                    <a:lnT w="12700" cap="flat" cmpd="sng" algn="ctr">
                      <a:solidFill>
                        <a:schemeClr val="bg1"/>
                      </a:solidFill>
                      <a:prstDash val="solid"/>
                      <a:miter lim="800000"/>
                      <a:headEnd type="none" w="med" len="med"/>
                      <a:tailEnd type="none" w="med" len="med"/>
                    </a:lnT>
                    <a:lnB w="12700" cap="flat" cmpd="sng" algn="ctr">
                      <a:solidFill>
                        <a:schemeClr val="bg1"/>
                      </a:solidFill>
                      <a:prstDash val="solid"/>
                      <a:miter lim="800000"/>
                      <a:headEnd type="none" w="med" len="med"/>
                      <a:tailEnd type="none" w="med" len="med"/>
                    </a:lnB>
                    <a:lnTlToBr>
                      <a:noFill/>
                    </a:lnTlToBr>
                    <a:lnBlToTr>
                      <a:noFill/>
                    </a:lnBlToTr>
                    <a:solidFill>
                      <a:schemeClr val="folHlink"/>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2000" b="0" i="0" u="none" strike="noStrike" cap="none" normalizeH="0" baseline="0">
                          <a:ln>
                            <a:noFill/>
                          </a:ln>
                          <a:solidFill>
                            <a:srgbClr val="A50021"/>
                          </a:solidFill>
                          <a:effectLst/>
                          <a:latin typeface="Arial" charset="0"/>
                          <a:ea typeface="ＭＳ Ｐゴシック" charset="0"/>
                          <a:cs typeface="Arial" charset="0"/>
                        </a:rPr>
                        <a:t>OUI</a:t>
                      </a:r>
                    </a:p>
                  </a:txBody>
                  <a:tcPr horzOverflow="overflow">
                    <a:lnL>
                      <a:noFill/>
                    </a:lnL>
                    <a:lnR cap="flat">
                      <a:noFill/>
                    </a:lnR>
                    <a:lnT w="12700" cap="flat" cmpd="sng" algn="ctr">
                      <a:solidFill>
                        <a:schemeClr val="bg1"/>
                      </a:solidFill>
                      <a:prstDash val="solid"/>
                      <a:miter lim="800000"/>
                      <a:headEnd type="none" w="med" len="med"/>
                      <a:tailEnd type="none" w="med" len="med"/>
                    </a:lnT>
                    <a:lnB w="12700" cap="flat" cmpd="sng" algn="ctr">
                      <a:solidFill>
                        <a:schemeClr val="bg1"/>
                      </a:solidFill>
                      <a:prstDash val="solid"/>
                      <a:miter lim="800000"/>
                      <a:headEnd type="none" w="med" len="med"/>
                      <a:tailEnd type="none" w="med" len="med"/>
                    </a:lnB>
                    <a:lnTlToBr>
                      <a:noFill/>
                    </a:lnTlToBr>
                    <a:lnBlToTr>
                      <a:noFill/>
                    </a:lnBlToTr>
                    <a:solidFill>
                      <a:schemeClr val="folHlink"/>
                    </a:solidFill>
                  </a:tcPr>
                </a:tc>
              </a:tr>
              <a:tr h="4953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2000" b="0" i="0" u="none" strike="noStrike" cap="none" normalizeH="0" baseline="0">
                          <a:ln>
                            <a:noFill/>
                          </a:ln>
                          <a:solidFill>
                            <a:schemeClr val="tx1"/>
                          </a:solidFill>
                          <a:effectLst/>
                          <a:latin typeface="Arial" charset="0"/>
                          <a:ea typeface="ＭＳ Ｐゴシック" charset="0"/>
                          <a:cs typeface="Arial" charset="0"/>
                        </a:rPr>
                        <a:t>indétectable</a:t>
                      </a:r>
                    </a:p>
                  </a:txBody>
                  <a:tcPr horzOverflow="overflow">
                    <a:lnL cap="flat">
                      <a:noFill/>
                    </a:lnL>
                    <a:lnR>
                      <a:noFill/>
                    </a:lnR>
                    <a:lnT w="12700" cap="flat" cmpd="sng" algn="ctr">
                      <a:solidFill>
                        <a:schemeClr val="bg1"/>
                      </a:solidFill>
                      <a:prstDash val="solid"/>
                      <a:miter lim="800000"/>
                      <a:headEnd type="none" w="med" len="med"/>
                      <a:tailEnd type="none" w="med" len="med"/>
                    </a:lnT>
                    <a:lnB cap="flat">
                      <a:noFill/>
                    </a:lnB>
                    <a:lnTlToBr>
                      <a:noFill/>
                    </a:lnTlToBr>
                    <a:lnBlToTr>
                      <a:noFill/>
                    </a:lnBlToTr>
                    <a:solidFill>
                      <a:schemeClr val="folHlink"/>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fr-FR" sz="2000" b="0" i="0" u="none" strike="noStrike" cap="none" normalizeH="0" baseline="0">
                        <a:ln>
                          <a:noFill/>
                        </a:ln>
                        <a:solidFill>
                          <a:schemeClr val="tx1"/>
                        </a:solidFill>
                        <a:effectLst/>
                        <a:latin typeface="Arial" charset="0"/>
                        <a:ea typeface="ＭＳ Ｐゴシック" charset="0"/>
                        <a:cs typeface="Arial" charset="0"/>
                      </a:endParaRPr>
                    </a:p>
                  </a:txBody>
                  <a:tcPr horzOverflow="overflow">
                    <a:lnL>
                      <a:noFill/>
                    </a:lnL>
                    <a:lnR>
                      <a:noFill/>
                    </a:lnR>
                    <a:lnT w="12700" cap="flat" cmpd="sng" algn="ctr">
                      <a:solidFill>
                        <a:schemeClr val="bg1"/>
                      </a:solidFill>
                      <a:prstDash val="solid"/>
                      <a:miter lim="800000"/>
                      <a:headEnd type="none" w="med" len="med"/>
                      <a:tailEnd type="none" w="med" len="med"/>
                    </a:lnT>
                    <a:lnB cap="flat">
                      <a:noFill/>
                    </a:lnB>
                    <a:lnTlToBr>
                      <a:noFill/>
                    </a:lnTlToBr>
                    <a:lnBlToTr>
                      <a:noFill/>
                    </a:lnBlToTr>
                    <a:solidFill>
                      <a:schemeClr val="folHlink"/>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2000" b="0" i="0" u="none" strike="noStrike" cap="none" normalizeH="0" baseline="0">
                          <a:ln>
                            <a:noFill/>
                          </a:ln>
                          <a:solidFill>
                            <a:srgbClr val="A50021"/>
                          </a:solidFill>
                          <a:effectLst/>
                          <a:latin typeface="Arial" charset="0"/>
                          <a:ea typeface="ＭＳ Ｐゴシック" charset="0"/>
                          <a:cs typeface="Arial" charset="0"/>
                        </a:rPr>
                        <a:t>OUI</a:t>
                      </a:r>
                    </a:p>
                  </a:txBody>
                  <a:tcPr horzOverflow="overflow">
                    <a:lnL>
                      <a:noFill/>
                    </a:lnL>
                    <a:lnR cap="flat">
                      <a:noFill/>
                    </a:lnR>
                    <a:lnT w="12700" cap="flat" cmpd="sng" algn="ctr">
                      <a:solidFill>
                        <a:schemeClr val="bg1"/>
                      </a:solidFill>
                      <a:prstDash val="solid"/>
                      <a:miter lim="800000"/>
                      <a:headEnd type="none" w="med" len="med"/>
                      <a:tailEnd type="none" w="med" len="med"/>
                    </a:lnT>
                    <a:lnB cap="flat">
                      <a:noFill/>
                    </a:lnB>
                    <a:lnTlToBr>
                      <a:noFill/>
                    </a:lnTlToBr>
                    <a:lnBlToTr>
                      <a:noFill/>
                    </a:lnBlToTr>
                    <a:solidFill>
                      <a:schemeClr val="folHlink"/>
                    </a:solidFill>
                  </a:tcPr>
                </a:tc>
              </a:tr>
            </a:tbl>
          </a:graphicData>
        </a:graphic>
      </p:graphicFrame>
      <p:pic>
        <p:nvPicPr>
          <p:cNvPr id="28694" name="Picture 39" descr="http://www.essonne.fr/uploads/pics/homme_femme250_170.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848600" y="0"/>
            <a:ext cx="12954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9697" name="Picture 2" descr="C:\Documents and Settings\partisam\Bureau\COREVIH Bureau\RUBAN_corevih.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905003" y="1431928"/>
            <a:ext cx="5376863" cy="512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67" name="Rectangle 3"/>
          <p:cNvSpPr>
            <a:spLocks noChangeArrowheads="1"/>
          </p:cNvSpPr>
          <p:nvPr/>
        </p:nvSpPr>
        <p:spPr bwMode="auto">
          <a:xfrm>
            <a:off x="0" y="0"/>
            <a:ext cx="9144000" cy="1295400"/>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fr-FR" sz="2400">
              <a:solidFill>
                <a:srgbClr val="990033"/>
              </a:solidFill>
              <a:latin typeface="Arial" charset="0"/>
              <a:cs typeface="Arial" charset="0"/>
            </a:endParaRPr>
          </a:p>
        </p:txBody>
      </p:sp>
      <p:sp>
        <p:nvSpPr>
          <p:cNvPr id="62468" name="Rectangle 4"/>
          <p:cNvSpPr>
            <a:spLocks noGrp="1" noChangeArrowheads="1"/>
          </p:cNvSpPr>
          <p:nvPr>
            <p:ph type="title"/>
          </p:nvPr>
        </p:nvSpPr>
        <p:spPr>
          <a:xfrm>
            <a:off x="685800" y="76200"/>
            <a:ext cx="7772400" cy="1143000"/>
          </a:xfrm>
        </p:spPr>
        <p:txBody>
          <a:bodyPr/>
          <a:lstStyle/>
          <a:p>
            <a:pPr eaLnBrk="1" hangingPunct="1">
              <a:defRPr/>
            </a:pPr>
            <a:r>
              <a:rPr lang="fr-FR" sz="3600" smtClean="0">
                <a:solidFill>
                  <a:schemeClr val="bg1"/>
                </a:solidFill>
                <a:latin typeface="Arial" charset="0"/>
                <a:cs typeface="Arial" charset="0"/>
              </a:rPr>
              <a:t>AMP: homme VIH+</a:t>
            </a:r>
          </a:p>
        </p:txBody>
      </p:sp>
      <p:sp>
        <p:nvSpPr>
          <p:cNvPr id="62469" name="Rectangle 5"/>
          <p:cNvSpPr>
            <a:spLocks noGrp="1" noChangeArrowheads="1"/>
          </p:cNvSpPr>
          <p:nvPr>
            <p:ph idx="1"/>
          </p:nvPr>
        </p:nvSpPr>
        <p:spPr>
          <a:xfrm>
            <a:off x="685800" y="1828800"/>
            <a:ext cx="7772400" cy="4114800"/>
          </a:xfrm>
        </p:spPr>
        <p:txBody>
          <a:bodyPr/>
          <a:lstStyle/>
          <a:p>
            <a:pPr eaLnBrk="1" hangingPunct="1">
              <a:lnSpc>
                <a:spcPct val="110000"/>
              </a:lnSpc>
              <a:spcBef>
                <a:spcPct val="25000"/>
              </a:spcBef>
              <a:defRPr/>
            </a:pPr>
            <a:r>
              <a:rPr lang="fr-FR" sz="2800" smtClean="0">
                <a:solidFill>
                  <a:srgbClr val="A50021"/>
                </a:solidFill>
                <a:latin typeface="Arial" charset="0"/>
                <a:cs typeface="Arial" charset="0"/>
              </a:rPr>
              <a:t>Surveillance virologique de la femme séronégative:</a:t>
            </a:r>
            <a:r>
              <a:rPr lang="fr-FR" sz="2800" smtClean="0">
                <a:latin typeface="Arial" charset="0"/>
                <a:cs typeface="Arial" charset="0"/>
              </a:rPr>
              <a:t> </a:t>
            </a:r>
            <a:r>
              <a:rPr lang="fr-FR" sz="2400" smtClean="0">
                <a:latin typeface="Arial" charset="0"/>
                <a:cs typeface="Arial" charset="0"/>
              </a:rPr>
              <a:t>uniquement par sérologie (Elisa)</a:t>
            </a:r>
          </a:p>
          <a:p>
            <a:pPr lvl="1" eaLnBrk="1" hangingPunct="1">
              <a:lnSpc>
                <a:spcPct val="110000"/>
              </a:lnSpc>
              <a:spcBef>
                <a:spcPct val="25000"/>
              </a:spcBef>
              <a:defRPr/>
            </a:pPr>
            <a:r>
              <a:rPr lang="fr-FR" sz="2600" smtClean="0">
                <a:latin typeface="Arial" charset="0"/>
                <a:ea typeface="ＭＳ Ｐゴシック" charset="0"/>
                <a:cs typeface="Arial" charset="0"/>
              </a:rPr>
              <a:t>dans les 15 jours précédant chaque tentative d</a:t>
            </a:r>
            <a:r>
              <a:rPr lang="ja-JP" altLang="fr-FR" sz="2600" smtClean="0">
                <a:latin typeface="Arial" charset="0"/>
                <a:ea typeface="ＭＳ Ｐゴシック" charset="0"/>
                <a:cs typeface="Arial" charset="0"/>
              </a:rPr>
              <a:t>’</a:t>
            </a:r>
            <a:r>
              <a:rPr lang="fr-FR" sz="2600" smtClean="0">
                <a:latin typeface="Arial" charset="0"/>
                <a:ea typeface="ＭＳ Ｐゴシック" charset="0"/>
                <a:cs typeface="Arial" charset="0"/>
              </a:rPr>
              <a:t>AMP</a:t>
            </a:r>
          </a:p>
          <a:p>
            <a:pPr lvl="1" eaLnBrk="1" hangingPunct="1">
              <a:lnSpc>
                <a:spcPct val="110000"/>
              </a:lnSpc>
              <a:spcBef>
                <a:spcPct val="25000"/>
              </a:spcBef>
              <a:defRPr/>
            </a:pPr>
            <a:r>
              <a:rPr lang="fr-FR" sz="2600" smtClean="0">
                <a:latin typeface="Arial" charset="0"/>
                <a:ea typeface="ＭＳ Ｐゴシック" charset="0"/>
                <a:cs typeface="Arial" charset="0"/>
              </a:rPr>
              <a:t>1 mois, 3 mois et 6 mois après la tentative</a:t>
            </a:r>
          </a:p>
          <a:p>
            <a:pPr lvl="1" eaLnBrk="1" hangingPunct="1">
              <a:lnSpc>
                <a:spcPct val="110000"/>
              </a:lnSpc>
              <a:spcBef>
                <a:spcPct val="25000"/>
              </a:spcBef>
              <a:defRPr/>
            </a:pPr>
            <a:r>
              <a:rPr lang="fr-FR" sz="2600" smtClean="0">
                <a:latin typeface="Arial" charset="0"/>
                <a:ea typeface="ＭＳ Ｐゴシック" charset="0"/>
                <a:cs typeface="Arial" charset="0"/>
              </a:rPr>
              <a:t>en période périnatale</a:t>
            </a:r>
          </a:p>
        </p:txBody>
      </p:sp>
      <p:sp>
        <p:nvSpPr>
          <p:cNvPr id="62470" name="Rectangle 6"/>
          <p:cNvSpPr>
            <a:spLocks noChangeArrowheads="1"/>
          </p:cNvSpPr>
          <p:nvPr/>
        </p:nvSpPr>
        <p:spPr bwMode="auto">
          <a:xfrm>
            <a:off x="685800" y="609600"/>
            <a:ext cx="77724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ctr">
              <a:defRPr/>
            </a:pPr>
            <a:r>
              <a:rPr lang="fr-FR" sz="2000">
                <a:solidFill>
                  <a:schemeClr val="bg1"/>
                </a:solidFill>
                <a:latin typeface="Arial" charset="0"/>
                <a:cs typeface="Arial" charset="0"/>
              </a:rPr>
              <a:t>Arrêté du 11 avril 2008</a:t>
            </a:r>
          </a:p>
        </p:txBody>
      </p:sp>
      <p:pic>
        <p:nvPicPr>
          <p:cNvPr id="29702" name="Picture 37" descr="http://www.essonne.fr/uploads/pics/homme_femme250_170.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848600" y="0"/>
            <a:ext cx="12954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3" name="Picture 38" descr="C:\Documents and Settings\PARTISAM\Mes documents\Mes images\FIV\Embryon 8 cellules (72h).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657600" y="5334000"/>
            <a:ext cx="18288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0721" name="Picture 2" descr="C:\Documents and Settings\partisam\Bureau\COREVIH Bureau\RUBAN_corevih.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905003" y="1431928"/>
            <a:ext cx="5376863" cy="512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1" name="Rectangle 3"/>
          <p:cNvSpPr>
            <a:spLocks noChangeArrowheads="1"/>
          </p:cNvSpPr>
          <p:nvPr/>
        </p:nvSpPr>
        <p:spPr bwMode="auto">
          <a:xfrm>
            <a:off x="0" y="0"/>
            <a:ext cx="9144000" cy="1295400"/>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fr-FR" sz="2400">
              <a:solidFill>
                <a:srgbClr val="990033"/>
              </a:solidFill>
              <a:latin typeface="Arial" charset="0"/>
              <a:cs typeface="Arial" charset="0"/>
            </a:endParaRPr>
          </a:p>
        </p:txBody>
      </p:sp>
      <p:sp>
        <p:nvSpPr>
          <p:cNvPr id="63492" name="Rectangle 4"/>
          <p:cNvSpPr>
            <a:spLocks noGrp="1" noChangeArrowheads="1"/>
          </p:cNvSpPr>
          <p:nvPr>
            <p:ph type="title"/>
          </p:nvPr>
        </p:nvSpPr>
        <p:spPr>
          <a:xfrm>
            <a:off x="685800" y="76200"/>
            <a:ext cx="7772400" cy="1143000"/>
          </a:xfrm>
        </p:spPr>
        <p:txBody>
          <a:bodyPr/>
          <a:lstStyle/>
          <a:p>
            <a:pPr eaLnBrk="1" hangingPunct="1">
              <a:defRPr/>
            </a:pPr>
            <a:r>
              <a:rPr lang="fr-FR" sz="3600" smtClean="0">
                <a:solidFill>
                  <a:schemeClr val="bg1"/>
                </a:solidFill>
                <a:latin typeface="Arial" charset="0"/>
                <a:cs typeface="Arial" charset="0"/>
              </a:rPr>
              <a:t>AMP: femme VIH+</a:t>
            </a:r>
          </a:p>
        </p:txBody>
      </p:sp>
      <p:sp>
        <p:nvSpPr>
          <p:cNvPr id="63493" name="Rectangle 5"/>
          <p:cNvSpPr>
            <a:spLocks noGrp="1" noChangeArrowheads="1"/>
          </p:cNvSpPr>
          <p:nvPr>
            <p:ph idx="1"/>
          </p:nvPr>
        </p:nvSpPr>
        <p:spPr>
          <a:xfrm>
            <a:off x="685800" y="1828800"/>
            <a:ext cx="7772400" cy="4114800"/>
          </a:xfrm>
        </p:spPr>
        <p:txBody>
          <a:bodyPr/>
          <a:lstStyle/>
          <a:p>
            <a:pPr eaLnBrk="1" hangingPunct="1">
              <a:spcBef>
                <a:spcPct val="30000"/>
              </a:spcBef>
              <a:defRPr/>
            </a:pPr>
            <a:r>
              <a:rPr lang="fr-FR" sz="2800" smtClean="0">
                <a:solidFill>
                  <a:srgbClr val="A50021"/>
                </a:solidFill>
                <a:latin typeface="Arial" charset="0"/>
                <a:cs typeface="Arial" charset="0"/>
              </a:rPr>
              <a:t>Possibilité de procréer sans risque de contamination du partenaire: auto-insémination</a:t>
            </a:r>
          </a:p>
          <a:p>
            <a:pPr lvl="1" eaLnBrk="1" hangingPunct="1">
              <a:spcBef>
                <a:spcPct val="30000"/>
              </a:spcBef>
              <a:defRPr/>
            </a:pPr>
            <a:r>
              <a:rPr lang="fr-FR" sz="2400" smtClean="0">
                <a:latin typeface="Arial" charset="0"/>
                <a:ea typeface="ＭＳ Ｐゴシック" charset="0"/>
                <a:cs typeface="Arial" charset="0"/>
              </a:rPr>
              <a:t>nécessite des explications au couple</a:t>
            </a:r>
          </a:p>
          <a:p>
            <a:pPr lvl="1" eaLnBrk="1" hangingPunct="1">
              <a:spcBef>
                <a:spcPct val="30000"/>
              </a:spcBef>
              <a:defRPr/>
            </a:pPr>
            <a:r>
              <a:rPr lang="fr-FR" sz="2400" smtClean="0">
                <a:latin typeface="Arial" charset="0"/>
                <a:ea typeface="ＭＳ Ｐゴシック" charset="0"/>
                <a:cs typeface="Arial" charset="0"/>
              </a:rPr>
              <a:t>attention aux préservatifs avec spermicides!</a:t>
            </a:r>
          </a:p>
          <a:p>
            <a:pPr lvl="4" eaLnBrk="1" hangingPunct="1">
              <a:spcBef>
                <a:spcPct val="30000"/>
              </a:spcBef>
              <a:defRPr/>
            </a:pPr>
            <a:endParaRPr lang="fr-FR" sz="2400" smtClean="0">
              <a:latin typeface="Arial" charset="0"/>
              <a:ea typeface="ＭＳ Ｐゴシック" charset="0"/>
              <a:cs typeface="Arial" charset="0"/>
            </a:endParaRPr>
          </a:p>
          <a:p>
            <a:pPr eaLnBrk="1" hangingPunct="1">
              <a:spcBef>
                <a:spcPct val="30000"/>
              </a:spcBef>
              <a:defRPr/>
            </a:pPr>
            <a:r>
              <a:rPr lang="fr-FR" sz="2800" smtClean="0">
                <a:solidFill>
                  <a:srgbClr val="A50021"/>
                </a:solidFill>
                <a:latin typeface="Arial" charset="0"/>
                <a:cs typeface="Arial" charset="0"/>
              </a:rPr>
              <a:t>AMP</a:t>
            </a:r>
          </a:p>
        </p:txBody>
      </p:sp>
      <p:pic>
        <p:nvPicPr>
          <p:cNvPr id="30725" name="Picture 9" descr="http://www.essonne.fr/uploads/pics/homme_femme250_170.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153400" y="0"/>
            <a:ext cx="9906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1745" name="Picture 3" descr="C:\Documents and Settings\partisam\Bureau\COREVIH Bureau\RUBAN_corevih.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905003" y="1431928"/>
            <a:ext cx="5376863" cy="512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40" name="Rectangle 4"/>
          <p:cNvSpPr>
            <a:spLocks noChangeArrowheads="1"/>
          </p:cNvSpPr>
          <p:nvPr/>
        </p:nvSpPr>
        <p:spPr bwMode="auto">
          <a:xfrm>
            <a:off x="0" y="0"/>
            <a:ext cx="9144000" cy="1295400"/>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fr-FR" sz="2400">
              <a:solidFill>
                <a:srgbClr val="990033"/>
              </a:solidFill>
              <a:latin typeface="Arial" charset="0"/>
              <a:cs typeface="Arial" charset="0"/>
            </a:endParaRPr>
          </a:p>
        </p:txBody>
      </p:sp>
      <p:sp>
        <p:nvSpPr>
          <p:cNvPr id="65541" name="Rectangle 5"/>
          <p:cNvSpPr>
            <a:spLocks noGrp="1" noChangeArrowheads="1"/>
          </p:cNvSpPr>
          <p:nvPr>
            <p:ph type="title"/>
          </p:nvPr>
        </p:nvSpPr>
        <p:spPr>
          <a:xfrm>
            <a:off x="685800" y="76200"/>
            <a:ext cx="7772400" cy="1143000"/>
          </a:xfrm>
        </p:spPr>
        <p:txBody>
          <a:bodyPr/>
          <a:lstStyle/>
          <a:p>
            <a:pPr eaLnBrk="1" hangingPunct="1">
              <a:defRPr/>
            </a:pPr>
            <a:r>
              <a:rPr lang="fr-FR" sz="3600" smtClean="0">
                <a:solidFill>
                  <a:schemeClr val="bg1"/>
                </a:solidFill>
                <a:latin typeface="Arial" charset="0"/>
                <a:cs typeface="Arial" charset="0"/>
              </a:rPr>
              <a:t>AMP: femme VIH+</a:t>
            </a:r>
          </a:p>
        </p:txBody>
      </p:sp>
      <p:sp>
        <p:nvSpPr>
          <p:cNvPr id="65542" name="Rectangle 6"/>
          <p:cNvSpPr>
            <a:spLocks noGrp="1" noChangeArrowheads="1"/>
          </p:cNvSpPr>
          <p:nvPr>
            <p:ph idx="1"/>
          </p:nvPr>
        </p:nvSpPr>
        <p:spPr>
          <a:xfrm>
            <a:off x="685800" y="1905000"/>
            <a:ext cx="7772400" cy="4114800"/>
          </a:xfrm>
        </p:spPr>
        <p:txBody>
          <a:bodyPr/>
          <a:lstStyle/>
          <a:p>
            <a:pPr eaLnBrk="1" hangingPunct="1">
              <a:defRPr/>
            </a:pPr>
            <a:r>
              <a:rPr lang="fr-FR" sz="2800" smtClean="0">
                <a:latin typeface="Arial" charset="0"/>
                <a:cs typeface="Arial" charset="0"/>
              </a:rPr>
              <a:t>l </a:t>
            </a:r>
            <a:r>
              <a:rPr lang="ja-JP" altLang="fr-FR" sz="2800" smtClean="0">
                <a:latin typeface="Arial" charset="0"/>
                <a:cs typeface="Arial" charset="0"/>
              </a:rPr>
              <a:t>’</a:t>
            </a:r>
            <a:r>
              <a:rPr lang="fr-FR" sz="2800" smtClean="0">
                <a:latin typeface="Arial" charset="0"/>
                <a:cs typeface="Arial" charset="0"/>
              </a:rPr>
              <a:t>AMP est envisagée </a:t>
            </a:r>
          </a:p>
          <a:p>
            <a:pPr eaLnBrk="1" hangingPunct="1">
              <a:buFontTx/>
              <a:buNone/>
              <a:defRPr/>
            </a:pPr>
            <a:r>
              <a:rPr lang="fr-FR" sz="2800" smtClean="0">
                <a:latin typeface="Arial" charset="0"/>
                <a:cs typeface="Arial" charset="0"/>
              </a:rPr>
              <a:t>		</a:t>
            </a:r>
            <a:r>
              <a:rPr lang="fr-FR" sz="2800" smtClean="0">
                <a:solidFill>
                  <a:srgbClr val="A50021"/>
                </a:solidFill>
                <a:latin typeface="Arial" charset="0"/>
                <a:cs typeface="Arial" charset="0"/>
                <a:sym typeface="Wingdings" charset="0"/>
              </a:rPr>
              <a:t></a:t>
            </a:r>
            <a:r>
              <a:rPr lang="fr-FR" sz="2800" smtClean="0">
                <a:solidFill>
                  <a:srgbClr val="A50021"/>
                </a:solidFill>
                <a:latin typeface="Arial" charset="0"/>
                <a:cs typeface="Arial" charset="0"/>
              </a:rPr>
              <a:t> soit pour réduire le risque de 	contamination du conjoint </a:t>
            </a:r>
          </a:p>
          <a:p>
            <a:pPr eaLnBrk="1" hangingPunct="1">
              <a:buFontTx/>
              <a:buNone/>
              <a:defRPr/>
            </a:pPr>
            <a:r>
              <a:rPr lang="fr-FR" sz="2800" smtClean="0">
                <a:solidFill>
                  <a:srgbClr val="A50021"/>
                </a:solidFill>
                <a:latin typeface="Arial" charset="0"/>
                <a:cs typeface="Arial" charset="0"/>
              </a:rPr>
              <a:t>		</a:t>
            </a:r>
            <a:r>
              <a:rPr lang="fr-FR" sz="2800" smtClean="0">
                <a:solidFill>
                  <a:srgbClr val="A50021"/>
                </a:solidFill>
                <a:latin typeface="Arial" charset="0"/>
                <a:cs typeface="Arial" charset="0"/>
                <a:sym typeface="Wingdings" charset="0"/>
              </a:rPr>
              <a:t></a:t>
            </a:r>
            <a:r>
              <a:rPr lang="fr-FR" sz="2800" smtClean="0">
                <a:solidFill>
                  <a:srgbClr val="A50021"/>
                </a:solidFill>
                <a:latin typeface="Arial" charset="0"/>
                <a:cs typeface="Arial" charset="0"/>
              </a:rPr>
              <a:t> soit pour prendre en charge une 	infertilité du couple</a:t>
            </a:r>
          </a:p>
          <a:p>
            <a:pPr eaLnBrk="1" hangingPunct="1">
              <a:defRPr/>
            </a:pPr>
            <a:r>
              <a:rPr lang="fr-FR" sz="2800" smtClean="0">
                <a:latin typeface="Arial" charset="0"/>
                <a:cs typeface="Arial" charset="0"/>
              </a:rPr>
              <a:t>prendre en compte le risque de TME</a:t>
            </a:r>
          </a:p>
          <a:p>
            <a:pPr eaLnBrk="1" hangingPunct="1">
              <a:defRPr/>
            </a:pPr>
            <a:r>
              <a:rPr lang="fr-FR" sz="2800" smtClean="0">
                <a:latin typeface="Arial" charset="0"/>
                <a:cs typeface="Arial" charset="0"/>
              </a:rPr>
              <a:t>ainsi que les conséquences éventuelles liés aux thérapeutiques</a:t>
            </a:r>
          </a:p>
        </p:txBody>
      </p:sp>
      <p:sp>
        <p:nvSpPr>
          <p:cNvPr id="65544" name="Rectangle 8"/>
          <p:cNvSpPr>
            <a:spLocks noChangeArrowheads="1"/>
          </p:cNvSpPr>
          <p:nvPr/>
        </p:nvSpPr>
        <p:spPr bwMode="auto">
          <a:xfrm>
            <a:off x="685800" y="609600"/>
            <a:ext cx="77724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ctr">
              <a:defRPr/>
            </a:pPr>
            <a:r>
              <a:rPr lang="fr-FR" sz="2000">
                <a:solidFill>
                  <a:schemeClr val="bg1"/>
                </a:solidFill>
                <a:latin typeface="Arial" charset="0"/>
                <a:cs typeface="Arial" charset="0"/>
              </a:rPr>
              <a:t>Arrêté du 10 mai 2001</a:t>
            </a:r>
          </a:p>
        </p:txBody>
      </p:sp>
      <p:pic>
        <p:nvPicPr>
          <p:cNvPr id="31750" name="Picture 9" descr="http://www.essonne.fr/uploads/pics/homme_femme250_170.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153400" y="0"/>
            <a:ext cx="9906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2769" name="Picture 3" descr="C:\Documents and Settings\partisam\Bureau\COREVIH Bureau\RUBAN_corevih.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905003" y="1431928"/>
            <a:ext cx="5376863" cy="512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4" name="Rectangle 4"/>
          <p:cNvSpPr>
            <a:spLocks noChangeArrowheads="1"/>
          </p:cNvSpPr>
          <p:nvPr/>
        </p:nvSpPr>
        <p:spPr bwMode="auto">
          <a:xfrm>
            <a:off x="0" y="0"/>
            <a:ext cx="9144000" cy="1295400"/>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fr-FR" sz="2400">
              <a:solidFill>
                <a:srgbClr val="990033"/>
              </a:solidFill>
              <a:latin typeface="Arial" charset="0"/>
              <a:cs typeface="Arial" charset="0"/>
            </a:endParaRPr>
          </a:p>
        </p:txBody>
      </p:sp>
      <p:sp>
        <p:nvSpPr>
          <p:cNvPr id="66565" name="Rectangle 5"/>
          <p:cNvSpPr>
            <a:spLocks noGrp="1" noChangeArrowheads="1"/>
          </p:cNvSpPr>
          <p:nvPr>
            <p:ph type="title"/>
          </p:nvPr>
        </p:nvSpPr>
        <p:spPr>
          <a:xfrm>
            <a:off x="685800" y="76200"/>
            <a:ext cx="7772400" cy="1143000"/>
          </a:xfrm>
        </p:spPr>
        <p:txBody>
          <a:bodyPr/>
          <a:lstStyle/>
          <a:p>
            <a:pPr eaLnBrk="1" hangingPunct="1">
              <a:defRPr/>
            </a:pPr>
            <a:r>
              <a:rPr lang="fr-FR" sz="3600" smtClean="0">
                <a:solidFill>
                  <a:schemeClr val="bg1"/>
                </a:solidFill>
                <a:latin typeface="Arial" charset="0"/>
                <a:cs typeface="Arial" charset="0"/>
              </a:rPr>
              <a:t>AMP: femme VIH+</a:t>
            </a:r>
          </a:p>
        </p:txBody>
      </p:sp>
      <p:sp>
        <p:nvSpPr>
          <p:cNvPr id="66566" name="Rectangle 6"/>
          <p:cNvSpPr>
            <a:spLocks noGrp="1" noChangeArrowheads="1"/>
          </p:cNvSpPr>
          <p:nvPr>
            <p:ph idx="1"/>
          </p:nvPr>
        </p:nvSpPr>
        <p:spPr>
          <a:xfrm>
            <a:off x="685800" y="1752600"/>
            <a:ext cx="7772400" cy="4114800"/>
          </a:xfrm>
        </p:spPr>
        <p:txBody>
          <a:bodyPr/>
          <a:lstStyle/>
          <a:p>
            <a:pPr eaLnBrk="1" hangingPunct="1">
              <a:lnSpc>
                <a:spcPct val="105000"/>
              </a:lnSpc>
              <a:spcBef>
                <a:spcPct val="30000"/>
              </a:spcBef>
              <a:defRPr/>
            </a:pPr>
            <a:r>
              <a:rPr lang="fr-FR" sz="2800" smtClean="0">
                <a:latin typeface="Arial" charset="0"/>
                <a:cs typeface="Arial" charset="0"/>
              </a:rPr>
              <a:t>mêmes critères de prise en charge que pour homme VIH+</a:t>
            </a:r>
          </a:p>
          <a:p>
            <a:pPr eaLnBrk="1" hangingPunct="1">
              <a:lnSpc>
                <a:spcPct val="105000"/>
              </a:lnSpc>
              <a:spcBef>
                <a:spcPct val="30000"/>
              </a:spcBef>
              <a:defRPr/>
            </a:pPr>
            <a:r>
              <a:rPr lang="fr-FR" sz="2800" smtClean="0">
                <a:latin typeface="Arial" charset="0"/>
                <a:cs typeface="Arial" charset="0"/>
              </a:rPr>
              <a:t>suivi obstétrical adapté à l</a:t>
            </a:r>
            <a:r>
              <a:rPr lang="ja-JP" altLang="fr-FR" sz="2800" smtClean="0">
                <a:latin typeface="Arial" charset="0"/>
                <a:cs typeface="Arial" charset="0"/>
              </a:rPr>
              <a:t>’</a:t>
            </a:r>
            <a:r>
              <a:rPr lang="fr-FR" sz="2800" smtClean="0">
                <a:latin typeface="Arial" charset="0"/>
                <a:cs typeface="Arial" charset="0"/>
              </a:rPr>
              <a:t>infection virale organisé avant  la mise en œuvre de l</a:t>
            </a:r>
            <a:r>
              <a:rPr lang="ja-JP" altLang="fr-FR" sz="2800" smtClean="0">
                <a:latin typeface="Arial" charset="0"/>
                <a:cs typeface="Arial" charset="0"/>
              </a:rPr>
              <a:t>’</a:t>
            </a:r>
            <a:r>
              <a:rPr lang="fr-FR" sz="2800" smtClean="0">
                <a:latin typeface="Arial" charset="0"/>
                <a:cs typeface="Arial" charset="0"/>
              </a:rPr>
              <a:t>AMP</a:t>
            </a:r>
          </a:p>
          <a:p>
            <a:pPr eaLnBrk="1" hangingPunct="1">
              <a:lnSpc>
                <a:spcPct val="105000"/>
              </a:lnSpc>
              <a:spcBef>
                <a:spcPct val="30000"/>
              </a:spcBef>
              <a:defRPr/>
            </a:pPr>
            <a:r>
              <a:rPr lang="fr-FR" sz="2800" smtClean="0">
                <a:latin typeface="Arial" charset="0"/>
                <a:cs typeface="Arial" charset="0"/>
              </a:rPr>
              <a:t>sérologie VIH au partenaire masculin dans les 15 jours précédant chaque tentative</a:t>
            </a:r>
          </a:p>
        </p:txBody>
      </p:sp>
      <p:sp>
        <p:nvSpPr>
          <p:cNvPr id="66568" name="Rectangle 8"/>
          <p:cNvSpPr>
            <a:spLocks noChangeArrowheads="1"/>
          </p:cNvSpPr>
          <p:nvPr/>
        </p:nvSpPr>
        <p:spPr bwMode="auto">
          <a:xfrm>
            <a:off x="685800" y="609600"/>
            <a:ext cx="77724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ctr">
              <a:defRPr/>
            </a:pPr>
            <a:r>
              <a:rPr lang="fr-FR" sz="2000">
                <a:solidFill>
                  <a:schemeClr val="bg1"/>
                </a:solidFill>
                <a:latin typeface="Arial" charset="0"/>
                <a:cs typeface="Arial" charset="0"/>
              </a:rPr>
              <a:t>Arrêté du 11 avril 2008</a:t>
            </a:r>
          </a:p>
        </p:txBody>
      </p:sp>
      <p:pic>
        <p:nvPicPr>
          <p:cNvPr id="32774" name="Picture 9" descr="bb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676525" y="5257800"/>
            <a:ext cx="3800475"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5" name="Picture 11" descr="http://www.essonne.fr/uploads/pics/homme_femme250_170.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8153400" y="0"/>
            <a:ext cx="9906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7347" name="Rectangle 3"/>
          <p:cNvSpPr>
            <a:spLocks noChangeArrowheads="1"/>
          </p:cNvSpPr>
          <p:nvPr/>
        </p:nvSpPr>
        <p:spPr bwMode="auto">
          <a:xfrm>
            <a:off x="0" y="0"/>
            <a:ext cx="9144000" cy="3429000"/>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fr-FR" sz="2400">
              <a:solidFill>
                <a:srgbClr val="990033"/>
              </a:solidFill>
              <a:latin typeface="Arial" charset="0"/>
              <a:cs typeface="Arial" charset="0"/>
            </a:endParaRPr>
          </a:p>
        </p:txBody>
      </p:sp>
      <p:sp>
        <p:nvSpPr>
          <p:cNvPr id="57348" name="Rectangle 4"/>
          <p:cNvSpPr>
            <a:spLocks noGrp="1" noChangeArrowheads="1"/>
          </p:cNvSpPr>
          <p:nvPr>
            <p:ph type="ctrTitle" sz="quarter"/>
          </p:nvPr>
        </p:nvSpPr>
        <p:spPr>
          <a:xfrm>
            <a:off x="0" y="1828800"/>
            <a:ext cx="9144000" cy="1143000"/>
          </a:xfrm>
        </p:spPr>
        <p:txBody>
          <a:bodyPr/>
          <a:lstStyle/>
          <a:p>
            <a:pPr eaLnBrk="1" hangingPunct="1">
              <a:spcBef>
                <a:spcPct val="20000"/>
              </a:spcBef>
              <a:defRPr/>
            </a:pPr>
            <a:r>
              <a:rPr lang="fr-FR" sz="3600" smtClean="0">
                <a:solidFill>
                  <a:schemeClr val="bg1"/>
                </a:solidFill>
                <a:latin typeface="Arial" charset="0"/>
                <a:cs typeface="Arial" charset="0"/>
              </a:rPr>
              <a:t>Procréation et VIH</a:t>
            </a:r>
          </a:p>
        </p:txBody>
      </p:sp>
      <p:sp>
        <p:nvSpPr>
          <p:cNvPr id="57349" name="Rectangle 5"/>
          <p:cNvSpPr>
            <a:spLocks noGrp="1" noChangeArrowheads="1"/>
          </p:cNvSpPr>
          <p:nvPr>
            <p:ph type="subTitle" sz="quarter" idx="1"/>
          </p:nvPr>
        </p:nvSpPr>
        <p:spPr>
          <a:xfrm>
            <a:off x="1371600" y="3657600"/>
            <a:ext cx="6400800" cy="1752600"/>
          </a:xfrm>
        </p:spPr>
        <p:txBody>
          <a:bodyPr/>
          <a:lstStyle/>
          <a:p>
            <a:pPr eaLnBrk="1" hangingPunct="1">
              <a:defRPr/>
            </a:pPr>
            <a:r>
              <a:rPr lang="fr-FR" sz="2000" smtClean="0">
                <a:solidFill>
                  <a:schemeClr val="bg2"/>
                </a:solidFill>
                <a:latin typeface="Arial" charset="0"/>
                <a:cs typeface="Arial" charset="0"/>
              </a:rPr>
              <a:t>de la procréation  naturelle à la PMA et </a:t>
            </a:r>
            <a:r>
              <a:rPr lang="fr-FR" sz="2000" i="1" smtClean="0">
                <a:solidFill>
                  <a:schemeClr val="bg2"/>
                </a:solidFill>
                <a:latin typeface="Arial" charset="0"/>
                <a:cs typeface="Arial" charset="0"/>
              </a:rPr>
              <a:t>vice versa</a:t>
            </a:r>
          </a:p>
        </p:txBody>
      </p:sp>
      <p:sp>
        <p:nvSpPr>
          <p:cNvPr id="15364" name="AutoShape 6" descr="COREVIH_petit.jpg"/>
          <p:cNvSpPr>
            <a:spLocks noChangeAspect="1" noChangeArrowheads="1"/>
          </p:cNvSpPr>
          <p:nvPr/>
        </p:nvSpPr>
        <p:spPr bwMode="auto">
          <a:xfrm>
            <a:off x="2097091" y="2560641"/>
            <a:ext cx="4949825" cy="173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a:p>
        </p:txBody>
      </p:sp>
      <p:graphicFrame>
        <p:nvGraphicFramePr>
          <p:cNvPr id="15365" name="Object 9"/>
          <p:cNvGraphicFramePr>
            <a:graphicFrameLocks noChangeAspect="1"/>
          </p:cNvGraphicFramePr>
          <p:nvPr/>
        </p:nvGraphicFramePr>
        <p:xfrm>
          <a:off x="2209800" y="4343406"/>
          <a:ext cx="4724400" cy="1655763"/>
        </p:xfrm>
        <a:graphic>
          <a:graphicData uri="http://schemas.openxmlformats.org/presentationml/2006/ole">
            <mc:AlternateContent xmlns:mc="http://schemas.openxmlformats.org/markup-compatibility/2006">
              <mc:Choice xmlns:v="urn:schemas-microsoft-com:vml" Requires="v">
                <p:oleObj spid="_x0000_s15397" name="Image Photo Editor" r:id="rId3" imgW="11860280" imgH="4847619" progId="MSPhotoEd.3">
                  <p:embed/>
                </p:oleObj>
              </mc:Choice>
              <mc:Fallback>
                <p:oleObj name="Image Photo Editor" r:id="rId3" imgW="11860280" imgH="4847619" progId="MSPhotoEd.3">
                  <p:embed/>
                  <p:pic>
                    <p:nvPicPr>
                      <p:cNvPr id="0" name="Object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09800" y="4343406"/>
                        <a:ext cx="4724400" cy="1655763"/>
                      </a:xfrm>
                      <a:prstGeom prst="rect">
                        <a:avLst/>
                      </a:prstGeom>
                      <a:noFill/>
                      <a:ln w="12700" cap="sq">
                        <a:solidFill>
                          <a:srgbClr val="A50021"/>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p:txBody>
          <a:bodyPr/>
          <a:lstStyle/>
          <a:p>
            <a:r>
              <a:rPr lang="fr-FR" dirty="0" smtClean="0"/>
              <a:t>Les résultats de l’AMP à risque viral : région Grand Ouest</a:t>
            </a:r>
            <a:endParaRPr lang="fr-FR" dirty="0"/>
          </a:p>
        </p:txBody>
      </p:sp>
      <p:sp>
        <p:nvSpPr>
          <p:cNvPr id="5" name="Espace réservé du texte 4"/>
          <p:cNvSpPr>
            <a:spLocks noGrp="1"/>
          </p:cNvSpPr>
          <p:nvPr>
            <p:ph type="body" idx="1"/>
          </p:nvPr>
        </p:nvSpPr>
        <p:spPr/>
        <p:txBody>
          <a:bodyPr/>
          <a:lstStyle/>
          <a:p>
            <a:endParaRPr lang="fr-FR"/>
          </a:p>
        </p:txBody>
      </p:sp>
    </p:spTree>
    <p:extLst>
      <p:ext uri="{BB962C8B-B14F-4D97-AF65-F5344CB8AC3E}">
        <p14:creationId xmlns:p14="http://schemas.microsoft.com/office/powerpoint/2010/main" val="5642125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p:txBody>
          <a:bodyPr/>
          <a:lstStyle/>
          <a:p>
            <a:r>
              <a:rPr lang="fr-FR" dirty="0" smtClean="0"/>
              <a:t>Evolution des 1</a:t>
            </a:r>
            <a:r>
              <a:rPr lang="fr-FR" baseline="30000" dirty="0" smtClean="0"/>
              <a:t>ers</a:t>
            </a:r>
            <a:r>
              <a:rPr lang="fr-FR" dirty="0" smtClean="0"/>
              <a:t> recours VIH/VHB/VHC</a:t>
            </a:r>
            <a:endParaRPr lang="fr-FR" dirty="0"/>
          </a:p>
        </p:txBody>
      </p:sp>
      <p:graphicFrame>
        <p:nvGraphicFramePr>
          <p:cNvPr id="6" name="Espace réservé du contenu 5"/>
          <p:cNvGraphicFramePr>
            <a:graphicFrameLocks noGrp="1"/>
          </p:cNvGraphicFramePr>
          <p:nvPr>
            <p:ph idx="1"/>
          </p:nvPr>
        </p:nvGraphicFramePr>
        <p:xfrm>
          <a:off x="677865" y="1422404"/>
          <a:ext cx="7977187" cy="498157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626764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p:cNvSpPr>
            <a:spLocks noGrp="1"/>
          </p:cNvSpPr>
          <p:nvPr>
            <p:ph type="title" idx="4294967295"/>
          </p:nvPr>
        </p:nvSpPr>
        <p:spPr>
          <a:xfrm>
            <a:off x="1187626" y="188644"/>
            <a:ext cx="7788275" cy="798513"/>
          </a:xfrm>
        </p:spPr>
        <p:txBody>
          <a:bodyPr/>
          <a:lstStyle/>
          <a:p>
            <a:r>
              <a:rPr lang="fr-FR" dirty="0" smtClean="0"/>
              <a:t>Résultats</a:t>
            </a:r>
            <a:endParaRPr lang="fr-FR" dirty="0"/>
          </a:p>
        </p:txBody>
      </p:sp>
      <p:graphicFrame>
        <p:nvGraphicFramePr>
          <p:cNvPr id="4" name="Graphique 3"/>
          <p:cNvGraphicFramePr/>
          <p:nvPr>
            <p:extLst>
              <p:ext uri="{D42A27DB-BD31-4B8C-83A1-F6EECF244321}">
                <p14:modId xmlns:p14="http://schemas.microsoft.com/office/powerpoint/2010/main" val="18402135"/>
              </p:ext>
            </p:extLst>
          </p:nvPr>
        </p:nvGraphicFramePr>
        <p:xfrm>
          <a:off x="755576" y="1844824"/>
          <a:ext cx="8280920" cy="4270671"/>
        </p:xfrm>
        <a:graphic>
          <a:graphicData uri="http://schemas.openxmlformats.org/drawingml/2006/chart">
            <c:chart xmlns:c="http://schemas.openxmlformats.org/drawingml/2006/chart" xmlns:r="http://schemas.openxmlformats.org/officeDocument/2006/relationships" r:id="rId2"/>
          </a:graphicData>
        </a:graphic>
      </p:graphicFrame>
      <p:sp>
        <p:nvSpPr>
          <p:cNvPr id="7" name="ZoneTexte 6"/>
          <p:cNvSpPr txBox="1"/>
          <p:nvPr/>
        </p:nvSpPr>
        <p:spPr>
          <a:xfrm>
            <a:off x="683568" y="1340768"/>
            <a:ext cx="8040860" cy="457200"/>
          </a:xfrm>
          <a:prstGeom prst="rect">
            <a:avLst/>
          </a:prstGeom>
          <a:solidFill>
            <a:schemeClr val="accent6">
              <a:lumMod val="75000"/>
            </a:schemeClr>
          </a:solidFill>
          <a:ln w="9525" cmpd="sng">
            <a:solidFill>
              <a:schemeClr val="lt1">
                <a:shade val="50000"/>
              </a:schemeClr>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fr-FR" sz="1800" dirty="0">
                <a:solidFill>
                  <a:schemeClr val="bg1"/>
                </a:solidFill>
                <a:latin typeface="Calibri"/>
                <a:cs typeface="Calibri"/>
              </a:rPr>
              <a:t>Pourcentage de grossesses </a:t>
            </a:r>
            <a:r>
              <a:rPr lang="fr-FR" sz="2400" b="1" dirty="0">
                <a:solidFill>
                  <a:schemeClr val="bg1"/>
                </a:solidFill>
                <a:latin typeface="Calibri"/>
                <a:cs typeface="Calibri"/>
              </a:rPr>
              <a:t>par cycles </a:t>
            </a:r>
            <a:r>
              <a:rPr lang="fr-FR" sz="1800" dirty="0">
                <a:solidFill>
                  <a:schemeClr val="bg1"/>
                </a:solidFill>
                <a:latin typeface="Calibri"/>
                <a:cs typeface="Calibri"/>
              </a:rPr>
              <a:t>en fonction des années</a:t>
            </a:r>
          </a:p>
        </p:txBody>
      </p:sp>
      <p:grpSp>
        <p:nvGrpSpPr>
          <p:cNvPr id="10" name="Grouper 9"/>
          <p:cNvGrpSpPr/>
          <p:nvPr/>
        </p:nvGrpSpPr>
        <p:grpSpPr>
          <a:xfrm>
            <a:off x="2195736" y="2132856"/>
            <a:ext cx="5092700" cy="3422650"/>
            <a:chOff x="2195736" y="2132856"/>
            <a:chExt cx="5092700" cy="3422650"/>
          </a:xfrm>
        </p:grpSpPr>
        <p:graphicFrame>
          <p:nvGraphicFramePr>
            <p:cNvPr id="8" name="Graphique 7"/>
            <p:cNvGraphicFramePr>
              <a:graphicFrameLocks/>
            </p:cNvGraphicFramePr>
            <p:nvPr>
              <p:extLst>
                <p:ext uri="{D42A27DB-BD31-4B8C-83A1-F6EECF244321}">
                  <p14:modId xmlns:p14="http://schemas.microsoft.com/office/powerpoint/2010/main" val="4214795257"/>
                </p:ext>
              </p:extLst>
            </p:nvPr>
          </p:nvGraphicFramePr>
          <p:xfrm>
            <a:off x="2195736" y="2132856"/>
            <a:ext cx="5092700" cy="3422650"/>
          </p:xfrm>
          <a:graphic>
            <a:graphicData uri="http://schemas.openxmlformats.org/drawingml/2006/chart">
              <c:chart xmlns:c="http://schemas.openxmlformats.org/drawingml/2006/chart" xmlns:r="http://schemas.openxmlformats.org/officeDocument/2006/relationships" r:id="rId3"/>
            </a:graphicData>
          </a:graphic>
        </p:graphicFrame>
        <p:sp>
          <p:nvSpPr>
            <p:cNvPr id="9" name="ZoneTexte 8"/>
            <p:cNvSpPr txBox="1"/>
            <p:nvPr/>
          </p:nvSpPr>
          <p:spPr>
            <a:xfrm>
              <a:off x="2754536" y="2253506"/>
              <a:ext cx="4152900" cy="457200"/>
            </a:xfrm>
            <a:prstGeom prst="rect">
              <a:avLst/>
            </a:prstGeom>
            <a:solidFill>
              <a:schemeClr val="accent6">
                <a:lumMod val="75000"/>
              </a:schemeClr>
            </a:solidFill>
            <a:ln w="9525" cmpd="sng">
              <a:solidFill>
                <a:schemeClr val="lt1">
                  <a:shade val="50000"/>
                </a:schemeClr>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indent="0" algn="ctr"/>
              <a:r>
                <a:rPr lang="fr-FR" sz="1800">
                  <a:solidFill>
                    <a:schemeClr val="bg1"/>
                  </a:solidFill>
                  <a:latin typeface="+mn-lt"/>
                  <a:ea typeface="+mn-ea"/>
                  <a:cs typeface="+mn-cs"/>
                </a:rPr>
                <a:t>Moyenne des résultats 2004-2013</a:t>
              </a:r>
            </a:p>
          </p:txBody>
        </p:sp>
      </p:grpSp>
    </p:spTree>
    <p:extLst>
      <p:ext uri="{BB962C8B-B14F-4D97-AF65-F5344CB8AC3E}">
        <p14:creationId xmlns:p14="http://schemas.microsoft.com/office/powerpoint/2010/main" val="393025328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2000" fill="hold"/>
                                        <p:tgtEl>
                                          <p:spTgt spid="10"/>
                                        </p:tgtEl>
                                        <p:attrNameLst>
                                          <p:attrName>ppt_w</p:attrName>
                                        </p:attrNameLst>
                                      </p:cBhvr>
                                      <p:tavLst>
                                        <p:tav tm="0">
                                          <p:val>
                                            <p:fltVal val="0"/>
                                          </p:val>
                                        </p:tav>
                                        <p:tav tm="100000">
                                          <p:val>
                                            <p:strVal val="#ppt_w"/>
                                          </p:val>
                                        </p:tav>
                                      </p:tavLst>
                                    </p:anim>
                                    <p:anim calcmode="lin" valueType="num">
                                      <p:cBhvr>
                                        <p:cTn id="8" dur="2000" fill="hold"/>
                                        <p:tgtEl>
                                          <p:spTgt spid="10"/>
                                        </p:tgtEl>
                                        <p:attrNameLst>
                                          <p:attrName>ppt_h</p:attrName>
                                        </p:attrNameLst>
                                      </p:cBhvr>
                                      <p:tavLst>
                                        <p:tav tm="0">
                                          <p:val>
                                            <p:fltVal val="0"/>
                                          </p:val>
                                        </p:tav>
                                        <p:tav tm="100000">
                                          <p:val>
                                            <p:strVal val="#ppt_h"/>
                                          </p:val>
                                        </p:tav>
                                      </p:tavLst>
                                    </p:anim>
                                    <p:animEffect transition="in" filter="fade">
                                      <p:cBhvr>
                                        <p:cTn id="9"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p:txBody>
          <a:bodyPr/>
          <a:lstStyle/>
          <a:p>
            <a:r>
              <a:rPr lang="fr-FR" dirty="0" smtClean="0"/>
              <a:t>Résultats 2013</a:t>
            </a:r>
            <a:endParaRPr lang="fr-FR" dirty="0"/>
          </a:p>
        </p:txBody>
      </p:sp>
      <p:graphicFrame>
        <p:nvGraphicFramePr>
          <p:cNvPr id="6" name="Espace réservé du contenu 5"/>
          <p:cNvGraphicFramePr>
            <a:graphicFrameLocks noGrp="1"/>
          </p:cNvGraphicFramePr>
          <p:nvPr>
            <p:ph idx="1"/>
            <p:extLst>
              <p:ext uri="{D42A27DB-BD31-4B8C-83A1-F6EECF244321}">
                <p14:modId xmlns:p14="http://schemas.microsoft.com/office/powerpoint/2010/main" val="2260857785"/>
              </p:ext>
            </p:extLst>
          </p:nvPr>
        </p:nvGraphicFramePr>
        <p:xfrm>
          <a:off x="539552" y="1257456"/>
          <a:ext cx="8352928" cy="4372680"/>
        </p:xfrm>
        <a:graphic>
          <a:graphicData uri="http://schemas.openxmlformats.org/drawingml/2006/table">
            <a:tbl>
              <a:tblPr/>
              <a:tblGrid>
                <a:gridCol w="1377344"/>
                <a:gridCol w="721995"/>
                <a:gridCol w="348933"/>
                <a:gridCol w="1296144"/>
                <a:gridCol w="1296144"/>
                <a:gridCol w="1440160"/>
                <a:gridCol w="1872208"/>
              </a:tblGrid>
              <a:tr h="214857">
                <a:tc gridSpan="5">
                  <a:txBody>
                    <a:bodyPr/>
                    <a:lstStyle/>
                    <a:p>
                      <a:pPr algn="l" fontAlgn="b"/>
                      <a:r>
                        <a:rPr lang="fr-FR" sz="1800" b="1" i="0" u="none" strike="noStrike" dirty="0">
                          <a:solidFill>
                            <a:srgbClr val="DD0806"/>
                          </a:solidFill>
                          <a:effectLst/>
                          <a:latin typeface="Arial"/>
                        </a:rPr>
                        <a:t>2013 </a:t>
                      </a:r>
                      <a:r>
                        <a:rPr lang="fr-FR" sz="1800" b="1" i="0" u="none" strike="noStrike" dirty="0" smtClean="0">
                          <a:solidFill>
                            <a:srgbClr val="DD0806"/>
                          </a:solidFill>
                          <a:effectLst/>
                          <a:latin typeface="Arial"/>
                        </a:rPr>
                        <a:t>: </a:t>
                      </a:r>
                      <a:r>
                        <a:rPr lang="fr-FR" sz="1800" b="1" i="0" u="none" strike="noStrike" dirty="0">
                          <a:solidFill>
                            <a:srgbClr val="DD0806"/>
                          </a:solidFill>
                          <a:effectLst/>
                          <a:latin typeface="Arial"/>
                        </a:rPr>
                        <a:t>nombre de couples traités en AMP</a:t>
                      </a:r>
                    </a:p>
                  </a:txBody>
                  <a:tcPr marL="10608" marR="10608" marT="10608" marB="0" anchor="b">
                    <a:lnL>
                      <a:noFill/>
                    </a:lnL>
                    <a:lnR>
                      <a:noFill/>
                    </a:lnR>
                    <a:lnT>
                      <a:noFill/>
                    </a:lnT>
                    <a:lnB>
                      <a:noFill/>
                    </a:lnB>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a:txBody>
                    <a:bodyPr/>
                    <a:lstStyle/>
                    <a:p>
                      <a:pPr algn="l" fontAlgn="b"/>
                      <a:endParaRPr lang="fr-FR" sz="1050" b="0" i="0" u="none" strike="noStrike">
                        <a:effectLst/>
                        <a:latin typeface="Arial"/>
                      </a:endParaRPr>
                    </a:p>
                  </a:txBody>
                  <a:tcPr marL="10608" marR="10608" marT="10608" marB="0" anchor="b">
                    <a:lnL>
                      <a:noFill/>
                    </a:lnL>
                    <a:lnR>
                      <a:noFill/>
                    </a:lnR>
                    <a:lnT>
                      <a:noFill/>
                    </a:lnT>
                    <a:lnB>
                      <a:noFill/>
                    </a:lnB>
                  </a:tcPr>
                </a:tc>
                <a:tc>
                  <a:txBody>
                    <a:bodyPr/>
                    <a:lstStyle/>
                    <a:p>
                      <a:pPr algn="l" fontAlgn="b"/>
                      <a:endParaRPr lang="fr-FR" sz="1050" b="0" i="0" u="none" strike="noStrike">
                        <a:effectLst/>
                        <a:latin typeface="Arial"/>
                      </a:endParaRPr>
                    </a:p>
                  </a:txBody>
                  <a:tcPr marL="10608" marR="10608" marT="10608" marB="0" anchor="b">
                    <a:lnL>
                      <a:noFill/>
                    </a:lnL>
                    <a:lnR>
                      <a:noFill/>
                    </a:lnR>
                    <a:lnT>
                      <a:noFill/>
                    </a:lnT>
                    <a:lnB>
                      <a:noFill/>
                    </a:lnB>
                  </a:tcPr>
                </a:tc>
              </a:tr>
              <a:tr h="153133">
                <a:tc>
                  <a:txBody>
                    <a:bodyPr/>
                    <a:lstStyle/>
                    <a:p>
                      <a:pPr algn="l" fontAlgn="b"/>
                      <a:endParaRPr lang="fr-FR" sz="1050" b="0" i="0" u="none" strike="noStrike">
                        <a:effectLst/>
                        <a:latin typeface="Arial"/>
                      </a:endParaRPr>
                    </a:p>
                  </a:txBody>
                  <a:tcPr marL="10608" marR="10608" marT="10608" marB="0" anchor="b">
                    <a:lnL>
                      <a:noFill/>
                    </a:lnL>
                    <a:lnR>
                      <a:noFill/>
                    </a:lnR>
                    <a:lnT>
                      <a:noFill/>
                    </a:lnT>
                    <a:lnB>
                      <a:noFill/>
                    </a:lnB>
                  </a:tcPr>
                </a:tc>
                <a:tc gridSpan="2">
                  <a:txBody>
                    <a:bodyPr/>
                    <a:lstStyle/>
                    <a:p>
                      <a:pPr algn="l" fontAlgn="b"/>
                      <a:endParaRPr lang="fr-FR" sz="1050" b="0" i="0" u="none" strike="noStrike">
                        <a:effectLst/>
                        <a:latin typeface="Arial"/>
                      </a:endParaRPr>
                    </a:p>
                  </a:txBody>
                  <a:tcPr marL="10608" marR="10608" marT="10608" marB="0" anchor="b">
                    <a:lnL>
                      <a:noFill/>
                    </a:lnL>
                    <a:lnR>
                      <a:noFill/>
                    </a:lnR>
                    <a:lnT>
                      <a:noFill/>
                    </a:lnT>
                    <a:lnB>
                      <a:noFill/>
                    </a:lnB>
                  </a:tcPr>
                </a:tc>
                <a:tc hMerge="1">
                  <a:txBody>
                    <a:bodyPr/>
                    <a:lstStyle/>
                    <a:p>
                      <a:pPr algn="l" fontAlgn="b"/>
                      <a:endParaRPr lang="fr-FR" sz="1050" b="0" i="0" u="none" strike="noStrike">
                        <a:effectLst/>
                        <a:latin typeface="Arial"/>
                      </a:endParaRPr>
                    </a:p>
                  </a:txBody>
                  <a:tcPr marL="10608" marR="10608" marT="10608" marB="0" anchor="b">
                    <a:lnL>
                      <a:noFill/>
                    </a:lnL>
                    <a:lnR>
                      <a:noFill/>
                    </a:lnR>
                    <a:lnT>
                      <a:noFill/>
                    </a:lnT>
                    <a:lnB>
                      <a:noFill/>
                    </a:lnB>
                  </a:tcPr>
                </a:tc>
                <a:tc>
                  <a:txBody>
                    <a:bodyPr/>
                    <a:lstStyle/>
                    <a:p>
                      <a:endParaRPr lang="fr-FR" dirty="0"/>
                    </a:p>
                  </a:txBody>
                  <a:tcPr marL="10608" marR="10608" marT="10608" marB="0" anchor="b">
                    <a:lnL>
                      <a:noFill/>
                    </a:lnL>
                    <a:lnR>
                      <a:noFill/>
                    </a:lnR>
                    <a:lnT>
                      <a:noFill/>
                    </a:lnT>
                    <a:lnB>
                      <a:noFill/>
                    </a:lnB>
                  </a:tcPr>
                </a:tc>
                <a:tc>
                  <a:txBody>
                    <a:bodyPr/>
                    <a:lstStyle/>
                    <a:p>
                      <a:pPr algn="l" fontAlgn="b"/>
                      <a:endParaRPr lang="fr-FR" sz="1050" b="0" i="0" u="none" strike="noStrike">
                        <a:effectLst/>
                        <a:latin typeface="Arial"/>
                      </a:endParaRPr>
                    </a:p>
                  </a:txBody>
                  <a:tcPr marL="10608" marR="10608" marT="10608" marB="0" anchor="b">
                    <a:lnL>
                      <a:noFill/>
                    </a:lnL>
                    <a:lnR>
                      <a:noFill/>
                    </a:lnR>
                    <a:lnT>
                      <a:noFill/>
                    </a:lnT>
                    <a:lnB>
                      <a:noFill/>
                    </a:lnB>
                  </a:tcPr>
                </a:tc>
                <a:tc>
                  <a:txBody>
                    <a:bodyPr/>
                    <a:lstStyle/>
                    <a:p>
                      <a:pPr algn="l" fontAlgn="b"/>
                      <a:endParaRPr lang="fr-FR" sz="1050" b="0" i="0" u="none" strike="noStrike">
                        <a:effectLst/>
                        <a:latin typeface="Arial"/>
                      </a:endParaRPr>
                    </a:p>
                  </a:txBody>
                  <a:tcPr marL="10608" marR="10608" marT="10608" marB="0" anchor="b">
                    <a:lnL>
                      <a:noFill/>
                    </a:lnL>
                    <a:lnR>
                      <a:noFill/>
                    </a:lnR>
                    <a:lnT>
                      <a:noFill/>
                    </a:lnT>
                    <a:lnB>
                      <a:noFill/>
                    </a:lnB>
                  </a:tcPr>
                </a:tc>
                <a:tc>
                  <a:txBody>
                    <a:bodyPr/>
                    <a:lstStyle/>
                    <a:p>
                      <a:pPr algn="l" fontAlgn="b"/>
                      <a:endParaRPr lang="fr-FR" sz="1050" b="0" i="0" u="none" strike="noStrike">
                        <a:effectLst/>
                        <a:latin typeface="Arial"/>
                      </a:endParaRPr>
                    </a:p>
                  </a:txBody>
                  <a:tcPr marL="10608" marR="10608" marT="10608" marB="0" anchor="b">
                    <a:lnL>
                      <a:noFill/>
                    </a:lnL>
                    <a:lnR>
                      <a:noFill/>
                    </a:lnR>
                    <a:lnT>
                      <a:noFill/>
                    </a:lnT>
                    <a:lnB>
                      <a:noFill/>
                    </a:lnB>
                  </a:tcPr>
                </a:tc>
              </a:tr>
              <a:tr h="153133">
                <a:tc>
                  <a:txBody>
                    <a:bodyPr/>
                    <a:lstStyle/>
                    <a:p>
                      <a:pPr algn="l" fontAlgn="b"/>
                      <a:endParaRPr lang="fr-FR" sz="1050" b="0" i="0" u="none" strike="noStrike">
                        <a:effectLst/>
                        <a:latin typeface="Arial"/>
                      </a:endParaRPr>
                    </a:p>
                  </a:txBody>
                  <a:tcPr marL="10608" marR="10608" marT="10608" marB="0" anchor="b">
                    <a:lnL>
                      <a:noFill/>
                    </a:lnL>
                    <a:lnR>
                      <a:noFill/>
                    </a:lnR>
                    <a:lnT>
                      <a:noFill/>
                    </a:lnT>
                    <a:lnB w="12700" cap="flat" cmpd="sng" algn="ctr">
                      <a:solidFill>
                        <a:srgbClr val="000000"/>
                      </a:solidFill>
                      <a:prstDash val="solid"/>
                      <a:round/>
                      <a:headEnd type="none" w="med" len="med"/>
                      <a:tailEnd type="none" w="med" len="med"/>
                    </a:lnB>
                  </a:tcPr>
                </a:tc>
                <a:tc gridSpan="2">
                  <a:txBody>
                    <a:bodyPr/>
                    <a:lstStyle/>
                    <a:p>
                      <a:pPr algn="l" fontAlgn="b"/>
                      <a:endParaRPr lang="fr-FR" sz="1050" b="0" i="0" u="none" strike="noStrike">
                        <a:effectLst/>
                        <a:latin typeface="Arial"/>
                      </a:endParaRPr>
                    </a:p>
                  </a:txBody>
                  <a:tcPr marL="10608" marR="10608" marT="10608" marB="0" anchor="b">
                    <a:lnL>
                      <a:noFill/>
                    </a:lnL>
                    <a:lnR>
                      <a:noFill/>
                    </a:lnR>
                    <a:lnT>
                      <a:noFill/>
                    </a:lnT>
                    <a:lnB w="12700" cap="flat" cmpd="sng" algn="ctr">
                      <a:solidFill>
                        <a:srgbClr val="000000"/>
                      </a:solidFill>
                      <a:prstDash val="solid"/>
                      <a:round/>
                      <a:headEnd type="none" w="med" len="med"/>
                      <a:tailEnd type="none" w="med" len="med"/>
                    </a:lnB>
                  </a:tcPr>
                </a:tc>
                <a:tc hMerge="1">
                  <a:txBody>
                    <a:bodyPr/>
                    <a:lstStyle/>
                    <a:p>
                      <a:pPr algn="l" fontAlgn="b"/>
                      <a:endParaRPr lang="fr-FR" sz="1050" b="0" i="0" u="none" strike="noStrike">
                        <a:effectLst/>
                        <a:latin typeface="Arial"/>
                      </a:endParaRPr>
                    </a:p>
                  </a:txBody>
                  <a:tcPr marL="10608" marR="10608" marT="10608"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endParaRPr lang="fr-FR"/>
                    </a:p>
                  </a:txBody>
                  <a:tcPr marL="10608" marR="10608" marT="10608"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endParaRPr lang="fr-FR" sz="1050" b="0" i="0" u="none" strike="noStrike">
                        <a:effectLst/>
                        <a:latin typeface="Arial"/>
                      </a:endParaRPr>
                    </a:p>
                  </a:txBody>
                  <a:tcPr marL="10608" marR="10608" marT="10608"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endParaRPr lang="fr-FR" sz="1050" b="0" i="0" u="none" strike="noStrike">
                        <a:effectLst/>
                        <a:latin typeface="Arial"/>
                      </a:endParaRPr>
                    </a:p>
                  </a:txBody>
                  <a:tcPr marL="10608" marR="10608" marT="10608" marB="0" anchor="b">
                    <a:lnL>
                      <a:noFill/>
                    </a:lnL>
                    <a:lnR>
                      <a:noFill/>
                    </a:lnR>
                    <a:lnT>
                      <a:noFill/>
                    </a:lnT>
                    <a:lnB>
                      <a:noFill/>
                    </a:lnB>
                  </a:tcPr>
                </a:tc>
                <a:tc>
                  <a:txBody>
                    <a:bodyPr/>
                    <a:lstStyle/>
                    <a:p>
                      <a:pPr algn="l" fontAlgn="b"/>
                      <a:endParaRPr lang="fr-FR" sz="1050" b="0" i="0" u="none" strike="noStrike">
                        <a:effectLst/>
                        <a:latin typeface="Arial"/>
                      </a:endParaRPr>
                    </a:p>
                  </a:txBody>
                  <a:tcPr marL="10608" marR="10608" marT="10608" marB="0" anchor="b">
                    <a:lnL>
                      <a:noFill/>
                    </a:lnL>
                    <a:lnR>
                      <a:noFill/>
                    </a:lnR>
                    <a:lnT>
                      <a:noFill/>
                    </a:lnT>
                    <a:lnB>
                      <a:noFill/>
                    </a:lnB>
                  </a:tcPr>
                </a:tc>
              </a:tr>
              <a:tr h="153133">
                <a:tc>
                  <a:txBody>
                    <a:bodyPr/>
                    <a:lstStyle/>
                    <a:p>
                      <a:pPr algn="l" fontAlgn="b"/>
                      <a:r>
                        <a:rPr lang="fr-FR" sz="1050" b="0" i="0" u="none" strike="noStrike">
                          <a:effectLst/>
                          <a:latin typeface="Arial"/>
                        </a:rPr>
                        <a:t>Technique</a:t>
                      </a:r>
                    </a:p>
                  </a:txBody>
                  <a:tcPr marL="10608" marR="10608" marT="10608"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l" fontAlgn="b"/>
                      <a:r>
                        <a:rPr lang="fr-FR" sz="1050" b="0" i="0" u="none" strike="noStrike">
                          <a:effectLst/>
                          <a:latin typeface="Arial"/>
                        </a:rPr>
                        <a:t>nb cycles</a:t>
                      </a:r>
                    </a:p>
                  </a:txBody>
                  <a:tcPr marL="10608" marR="10608" marT="1060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algn="l" fontAlgn="b"/>
                      <a:endParaRPr lang="fr-FR" sz="1050" b="0" i="0" u="none" strike="noStrike">
                        <a:effectLst/>
                        <a:latin typeface="Arial"/>
                      </a:endParaRPr>
                    </a:p>
                  </a:txBody>
                  <a:tcPr marL="10608" marR="10608" marT="10608"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fr-FR" sz="1050" b="0" i="0" u="none" strike="noStrike">
                          <a:effectLst/>
                          <a:latin typeface="Arial"/>
                        </a:rPr>
                        <a:t>Nb couples</a:t>
                      </a:r>
                    </a:p>
                  </a:txBody>
                  <a:tcPr marL="10608" marR="10608" marT="10608"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fr-FR" sz="1050" b="0" i="0" u="none" strike="noStrike">
                          <a:effectLst/>
                          <a:latin typeface="Arial"/>
                        </a:rPr>
                        <a:t>Nb couples PEC au laboratoire d' AMP</a:t>
                      </a:r>
                    </a:p>
                  </a:txBody>
                  <a:tcPr marL="10608" marR="10608" marT="1060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endParaRPr lang="fr-FR" sz="1050" b="0" i="0" u="none" strike="noStrike">
                        <a:effectLst/>
                        <a:latin typeface="Arial"/>
                      </a:endParaRPr>
                    </a:p>
                  </a:txBody>
                  <a:tcPr marL="10608" marR="10608" marT="10608"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fr-FR" sz="1050" b="0" i="0" u="none" strike="noStrike">
                        <a:effectLst/>
                        <a:latin typeface="Arial"/>
                      </a:endParaRPr>
                    </a:p>
                  </a:txBody>
                  <a:tcPr marL="10608" marR="10608" marT="10608" marB="0" anchor="b">
                    <a:lnL>
                      <a:noFill/>
                    </a:lnL>
                    <a:lnR>
                      <a:noFill/>
                    </a:lnR>
                    <a:lnT>
                      <a:noFill/>
                    </a:lnT>
                    <a:lnB>
                      <a:noFill/>
                    </a:lnB>
                  </a:tcPr>
                </a:tc>
              </a:tr>
              <a:tr h="153133">
                <a:tc>
                  <a:txBody>
                    <a:bodyPr/>
                    <a:lstStyle/>
                    <a:p>
                      <a:pPr algn="l" fontAlgn="b"/>
                      <a:r>
                        <a:rPr lang="fr-FR" sz="1050" b="0" i="0" u="none" strike="noStrike">
                          <a:effectLst/>
                          <a:latin typeface="Arial"/>
                        </a:rPr>
                        <a:t>IIU</a:t>
                      </a:r>
                    </a:p>
                  </a:txBody>
                  <a:tcPr marL="10608" marR="10608" marT="10608"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r" fontAlgn="b"/>
                      <a:r>
                        <a:rPr lang="fr-FR" sz="1050" b="0" i="0" u="none" strike="noStrike">
                          <a:effectLst/>
                          <a:latin typeface="Arial"/>
                        </a:rPr>
                        <a:t>55</a:t>
                      </a:r>
                    </a:p>
                  </a:txBody>
                  <a:tcPr marL="10608" marR="10608" marT="1060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algn="r" fontAlgn="b"/>
                      <a:endParaRPr lang="fr-FR" sz="1050" b="1" i="0" u="none" strike="noStrike">
                        <a:effectLst/>
                        <a:latin typeface="Arial"/>
                      </a:endParaRPr>
                    </a:p>
                  </a:txBody>
                  <a:tcPr marL="10608" marR="10608" marT="10608"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fr-FR" sz="1050" b="1" i="0" u="none" strike="noStrike">
                          <a:effectLst/>
                          <a:latin typeface="Arial"/>
                        </a:rPr>
                        <a:t>23</a:t>
                      </a:r>
                    </a:p>
                  </a:txBody>
                  <a:tcPr marL="10608" marR="10608" marT="10608"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fr-FR" sz="1050" b="0" i="0" u="none" strike="noStrike">
                          <a:effectLst/>
                          <a:latin typeface="Arial"/>
                        </a:rPr>
                        <a:t> </a:t>
                      </a:r>
                    </a:p>
                  </a:txBody>
                  <a:tcPr marL="10608" marR="10608" marT="1060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l" fontAlgn="b"/>
                      <a:endParaRPr lang="fr-FR" sz="1050" b="0" i="0" u="none" strike="noStrike">
                        <a:effectLst/>
                        <a:latin typeface="Arial"/>
                      </a:endParaRPr>
                    </a:p>
                  </a:txBody>
                  <a:tcPr marL="10608" marR="10608" marT="10608"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fr-FR" sz="1050" b="0" i="0" u="none" strike="noStrike">
                        <a:effectLst/>
                        <a:latin typeface="Arial"/>
                      </a:endParaRPr>
                    </a:p>
                  </a:txBody>
                  <a:tcPr marL="10608" marR="10608" marT="10608" marB="0" anchor="b">
                    <a:lnL>
                      <a:noFill/>
                    </a:lnL>
                    <a:lnR>
                      <a:noFill/>
                    </a:lnR>
                    <a:lnT>
                      <a:noFill/>
                    </a:lnT>
                    <a:lnB>
                      <a:noFill/>
                    </a:lnB>
                  </a:tcPr>
                </a:tc>
              </a:tr>
              <a:tr h="153133">
                <a:tc>
                  <a:txBody>
                    <a:bodyPr/>
                    <a:lstStyle/>
                    <a:p>
                      <a:pPr algn="l" fontAlgn="b"/>
                      <a:r>
                        <a:rPr lang="fr-FR" sz="1050" b="0" i="0" u="none" strike="noStrike">
                          <a:effectLst/>
                          <a:latin typeface="Arial"/>
                        </a:rPr>
                        <a:t>FIV</a:t>
                      </a:r>
                    </a:p>
                  </a:txBody>
                  <a:tcPr marL="10608" marR="10608" marT="10608"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gridSpan="2">
                  <a:txBody>
                    <a:bodyPr/>
                    <a:lstStyle/>
                    <a:p>
                      <a:pPr algn="r" fontAlgn="b"/>
                      <a:r>
                        <a:rPr lang="fr-FR" sz="1050" b="0" i="0" u="none" strike="noStrike">
                          <a:effectLst/>
                          <a:latin typeface="Arial"/>
                        </a:rPr>
                        <a:t>7</a:t>
                      </a:r>
                    </a:p>
                  </a:txBody>
                  <a:tcPr marL="10608" marR="10608" marT="1060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hMerge="1">
                  <a:txBody>
                    <a:bodyPr/>
                    <a:lstStyle/>
                    <a:p>
                      <a:pPr algn="r" fontAlgn="b"/>
                      <a:endParaRPr lang="fr-FR" sz="1050" b="1" i="0" u="none" strike="noStrike">
                        <a:effectLst/>
                        <a:latin typeface="Arial"/>
                      </a:endParaRPr>
                    </a:p>
                  </a:txBody>
                  <a:tcPr marL="10608" marR="10608" marT="10608"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r" fontAlgn="b"/>
                      <a:r>
                        <a:rPr lang="fr-FR" sz="1050" b="1" i="0" u="none" strike="noStrike">
                          <a:effectLst/>
                          <a:latin typeface="Arial"/>
                        </a:rPr>
                        <a:t>7</a:t>
                      </a:r>
                    </a:p>
                  </a:txBody>
                  <a:tcPr marL="10608" marR="10608" marT="10608"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l" fontAlgn="b"/>
                      <a:r>
                        <a:rPr lang="fr-FR" sz="1050" b="0" i="0" u="none" strike="noStrike">
                          <a:effectLst/>
                          <a:latin typeface="Arial"/>
                        </a:rPr>
                        <a:t> </a:t>
                      </a:r>
                    </a:p>
                  </a:txBody>
                  <a:tcPr marL="10608" marR="10608" marT="1060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b"/>
                      <a:endParaRPr lang="fr-FR" sz="1050" b="0" i="0" u="none" strike="noStrike">
                        <a:effectLst/>
                        <a:latin typeface="Arial"/>
                      </a:endParaRPr>
                    </a:p>
                  </a:txBody>
                  <a:tcPr marL="10608" marR="10608" marT="10608"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fr-FR" sz="1050" b="0" i="0" u="none" strike="noStrike" dirty="0">
                        <a:effectLst/>
                        <a:latin typeface="Arial"/>
                      </a:endParaRPr>
                    </a:p>
                  </a:txBody>
                  <a:tcPr marL="10608" marR="10608" marT="10608" marB="0" anchor="b">
                    <a:lnL>
                      <a:noFill/>
                    </a:lnL>
                    <a:lnR>
                      <a:noFill/>
                    </a:lnR>
                    <a:lnT>
                      <a:noFill/>
                    </a:lnT>
                    <a:lnB>
                      <a:noFill/>
                    </a:lnB>
                  </a:tcPr>
                </a:tc>
              </a:tr>
              <a:tr h="153133">
                <a:tc>
                  <a:txBody>
                    <a:bodyPr/>
                    <a:lstStyle/>
                    <a:p>
                      <a:pPr algn="l" fontAlgn="b"/>
                      <a:r>
                        <a:rPr lang="fr-FR" sz="1050" b="0" i="0" u="none" strike="noStrike">
                          <a:effectLst/>
                          <a:latin typeface="Arial"/>
                        </a:rPr>
                        <a:t>ICSI</a:t>
                      </a:r>
                    </a:p>
                  </a:txBody>
                  <a:tcPr marL="10608" marR="10608" marT="10608"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dot"/>
                      <a:round/>
                      <a:headEnd type="none" w="med" len="med"/>
                      <a:tailEnd type="none" w="med" len="med"/>
                    </a:lnB>
                  </a:tcPr>
                </a:tc>
                <a:tc gridSpan="2">
                  <a:txBody>
                    <a:bodyPr/>
                    <a:lstStyle/>
                    <a:p>
                      <a:pPr algn="r" fontAlgn="b"/>
                      <a:r>
                        <a:rPr lang="fr-FR" sz="1050" b="0" i="0" u="none" strike="noStrike">
                          <a:effectLst/>
                          <a:latin typeface="Arial"/>
                        </a:rPr>
                        <a:t>34</a:t>
                      </a:r>
                    </a:p>
                  </a:txBody>
                  <a:tcPr marL="10608" marR="10608" marT="1060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dot"/>
                      <a:round/>
                      <a:headEnd type="none" w="med" len="med"/>
                      <a:tailEnd type="none" w="med" len="med"/>
                    </a:lnB>
                  </a:tcPr>
                </a:tc>
                <a:tc hMerge="1">
                  <a:txBody>
                    <a:bodyPr/>
                    <a:lstStyle/>
                    <a:p>
                      <a:pPr algn="r" fontAlgn="b"/>
                      <a:endParaRPr lang="fr-FR" sz="1050" b="1" i="0" u="none" strike="noStrike">
                        <a:effectLst/>
                        <a:latin typeface="Arial"/>
                      </a:endParaRPr>
                    </a:p>
                  </a:txBody>
                  <a:tcPr marL="10608" marR="10608" marT="10608"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6350" cap="flat" cmpd="sng" algn="ctr">
                      <a:solidFill>
                        <a:srgbClr val="000000"/>
                      </a:solidFill>
                      <a:prstDash val="dot"/>
                      <a:round/>
                      <a:headEnd type="none" w="med" len="med"/>
                      <a:tailEnd type="none" w="med" len="med"/>
                    </a:lnB>
                  </a:tcPr>
                </a:tc>
                <a:tc>
                  <a:txBody>
                    <a:bodyPr/>
                    <a:lstStyle/>
                    <a:p>
                      <a:pPr algn="r" fontAlgn="b"/>
                      <a:r>
                        <a:rPr lang="fr-FR" sz="1050" b="1" i="0" u="none" strike="noStrike">
                          <a:effectLst/>
                          <a:latin typeface="Arial"/>
                        </a:rPr>
                        <a:t>27</a:t>
                      </a:r>
                    </a:p>
                  </a:txBody>
                  <a:tcPr marL="10608" marR="10608" marT="10608"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6350" cap="flat" cmpd="sng" algn="ctr">
                      <a:solidFill>
                        <a:srgbClr val="000000"/>
                      </a:solidFill>
                      <a:prstDash val="dot"/>
                      <a:round/>
                      <a:headEnd type="none" w="med" len="med"/>
                      <a:tailEnd type="none" w="med" len="med"/>
                    </a:lnB>
                  </a:tcPr>
                </a:tc>
                <a:tc>
                  <a:txBody>
                    <a:bodyPr/>
                    <a:lstStyle/>
                    <a:p>
                      <a:pPr algn="l" fontAlgn="b"/>
                      <a:r>
                        <a:rPr lang="fr-FR" sz="1050" b="0" i="0" u="none" strike="noStrike">
                          <a:effectLst/>
                          <a:latin typeface="Arial"/>
                        </a:rPr>
                        <a:t> </a:t>
                      </a:r>
                    </a:p>
                  </a:txBody>
                  <a:tcPr marL="10608" marR="10608" marT="1060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b"/>
                      <a:endParaRPr lang="fr-FR" sz="1050" b="0" i="0" u="none" strike="noStrike">
                        <a:effectLst/>
                        <a:latin typeface="Arial"/>
                      </a:endParaRPr>
                    </a:p>
                  </a:txBody>
                  <a:tcPr marL="10608" marR="10608" marT="10608"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fr-FR" sz="1050" b="0" i="0" u="none" strike="noStrike">
                        <a:effectLst/>
                        <a:latin typeface="Arial"/>
                      </a:endParaRPr>
                    </a:p>
                  </a:txBody>
                  <a:tcPr marL="10608" marR="10608" marT="10608" marB="0" anchor="b">
                    <a:lnL>
                      <a:noFill/>
                    </a:lnL>
                    <a:lnR>
                      <a:noFill/>
                    </a:lnR>
                    <a:lnT>
                      <a:noFill/>
                    </a:lnT>
                    <a:lnB>
                      <a:noFill/>
                    </a:lnB>
                  </a:tcPr>
                </a:tc>
              </a:tr>
              <a:tr h="214857">
                <a:tc>
                  <a:txBody>
                    <a:bodyPr/>
                    <a:lstStyle/>
                    <a:p>
                      <a:pPr algn="ctr" fontAlgn="b"/>
                      <a:r>
                        <a:rPr lang="fr-FR" sz="1050" b="0" i="0" u="none" strike="noStrike">
                          <a:effectLst/>
                          <a:latin typeface="Arial"/>
                        </a:rPr>
                        <a:t>avec TEC en 2013</a:t>
                      </a:r>
                    </a:p>
                  </a:txBody>
                  <a:tcPr marL="10608" marR="10608" marT="10608"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a:noFill/>
                    </a:lnB>
                  </a:tcPr>
                </a:tc>
                <a:tc gridSpan="2">
                  <a:txBody>
                    <a:bodyPr/>
                    <a:lstStyle/>
                    <a:p>
                      <a:pPr algn="l" fontAlgn="b"/>
                      <a:r>
                        <a:rPr lang="fr-FR" sz="1050" b="0" i="0" u="none" strike="noStrike">
                          <a:effectLst/>
                          <a:latin typeface="Arial"/>
                        </a:rPr>
                        <a:t> </a:t>
                      </a:r>
                    </a:p>
                  </a:txBody>
                  <a:tcPr marL="10608" marR="10608" marT="1060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a:noFill/>
                    </a:lnB>
                  </a:tcPr>
                </a:tc>
                <a:tc hMerge="1">
                  <a:txBody>
                    <a:bodyPr/>
                    <a:lstStyle/>
                    <a:p>
                      <a:pPr algn="r" fontAlgn="b"/>
                      <a:endParaRPr lang="fr-FR" sz="1050" b="0" i="0" u="none" strike="noStrike">
                        <a:effectLst/>
                        <a:latin typeface="Arial"/>
                      </a:endParaRPr>
                    </a:p>
                  </a:txBody>
                  <a:tcPr marL="10608" marR="10608" marT="10608"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a:noFill/>
                    </a:lnB>
                  </a:tcPr>
                </a:tc>
                <a:tc>
                  <a:txBody>
                    <a:bodyPr/>
                    <a:lstStyle/>
                    <a:p>
                      <a:pPr algn="r" fontAlgn="b"/>
                      <a:r>
                        <a:rPr lang="fr-FR" sz="1050" b="0" i="0" u="none" strike="noStrike">
                          <a:effectLst/>
                          <a:latin typeface="Arial"/>
                        </a:rPr>
                        <a:t>11</a:t>
                      </a:r>
                    </a:p>
                  </a:txBody>
                  <a:tcPr marL="10608" marR="10608" marT="10608"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a:noFill/>
                    </a:lnB>
                  </a:tcPr>
                </a:tc>
                <a:tc>
                  <a:txBody>
                    <a:bodyPr/>
                    <a:lstStyle/>
                    <a:p>
                      <a:pPr algn="ctr" fontAlgn="b"/>
                      <a:r>
                        <a:rPr lang="fr-FR" sz="1800" b="1" i="0" u="none" strike="noStrike" dirty="0">
                          <a:solidFill>
                            <a:srgbClr val="FF0000"/>
                          </a:solidFill>
                          <a:effectLst/>
                          <a:latin typeface="Arial"/>
                        </a:rPr>
                        <a:t>84</a:t>
                      </a:r>
                    </a:p>
                  </a:txBody>
                  <a:tcPr marL="10608" marR="10608" marT="1060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b"/>
                      <a:endParaRPr lang="fr-FR" sz="1050" b="0" i="0" u="none" strike="noStrike" dirty="0">
                        <a:effectLst/>
                        <a:latin typeface="Arial"/>
                      </a:endParaRPr>
                    </a:p>
                  </a:txBody>
                  <a:tcPr marL="10608" marR="10608" marT="10608"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fr-FR" sz="1050" b="0" i="0" u="none" strike="noStrike" dirty="0">
                        <a:effectLst/>
                        <a:latin typeface="Arial"/>
                      </a:endParaRPr>
                    </a:p>
                  </a:txBody>
                  <a:tcPr marL="10608" marR="10608" marT="10608" marB="0" anchor="b">
                    <a:lnL>
                      <a:noFill/>
                    </a:lnL>
                    <a:lnR>
                      <a:noFill/>
                    </a:lnR>
                    <a:lnT>
                      <a:noFill/>
                    </a:lnT>
                    <a:lnB>
                      <a:noFill/>
                    </a:lnB>
                  </a:tcPr>
                </a:tc>
              </a:tr>
              <a:tr h="153133">
                <a:tc>
                  <a:txBody>
                    <a:bodyPr/>
                    <a:lstStyle/>
                    <a:p>
                      <a:pPr algn="ctr" fontAlgn="b"/>
                      <a:r>
                        <a:rPr lang="fr-FR" sz="1050" b="0" i="0" u="none" strike="noStrike">
                          <a:effectLst/>
                          <a:latin typeface="Arial"/>
                        </a:rPr>
                        <a:t>sans TEC en 2013</a:t>
                      </a:r>
                    </a:p>
                  </a:txBody>
                  <a:tcPr marL="10608" marR="10608" marT="10608"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gridSpan="2">
                  <a:txBody>
                    <a:bodyPr/>
                    <a:lstStyle/>
                    <a:p>
                      <a:pPr algn="l" fontAlgn="b"/>
                      <a:r>
                        <a:rPr lang="fr-FR" sz="1050" b="0" i="0" u="none" strike="noStrike">
                          <a:effectLst/>
                          <a:latin typeface="Arial"/>
                        </a:rPr>
                        <a:t> </a:t>
                      </a:r>
                    </a:p>
                  </a:txBody>
                  <a:tcPr marL="10608" marR="10608" marT="1060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hMerge="1">
                  <a:txBody>
                    <a:bodyPr/>
                    <a:lstStyle/>
                    <a:p>
                      <a:pPr algn="r" fontAlgn="b"/>
                      <a:endParaRPr lang="fr-FR" sz="1050" b="0" i="0" u="none" strike="noStrike">
                        <a:effectLst/>
                        <a:latin typeface="Arial"/>
                      </a:endParaRPr>
                    </a:p>
                  </a:txBody>
                  <a:tcPr marL="10608" marR="10608" marT="10608"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r" fontAlgn="b"/>
                      <a:r>
                        <a:rPr lang="fr-FR" sz="1050" b="0" i="0" u="none" strike="noStrike">
                          <a:effectLst/>
                          <a:latin typeface="Arial"/>
                        </a:rPr>
                        <a:t>23</a:t>
                      </a:r>
                    </a:p>
                  </a:txBody>
                  <a:tcPr marL="10608" marR="10608" marT="10608"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l" fontAlgn="b"/>
                      <a:r>
                        <a:rPr lang="fr-FR" sz="1050" b="0" i="0" u="none" strike="noStrike">
                          <a:effectLst/>
                          <a:latin typeface="Arial"/>
                        </a:rPr>
                        <a:t> </a:t>
                      </a:r>
                    </a:p>
                  </a:txBody>
                  <a:tcPr marL="10608" marR="10608" marT="1060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b"/>
                      <a:endParaRPr lang="fr-FR" sz="1050" b="0" i="0" u="none" strike="noStrike">
                        <a:effectLst/>
                        <a:latin typeface="Arial"/>
                      </a:endParaRPr>
                    </a:p>
                  </a:txBody>
                  <a:tcPr marL="10608" marR="10608" marT="10608"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fr-FR" sz="1050" b="0" i="0" u="none" strike="noStrike">
                        <a:effectLst/>
                        <a:latin typeface="Arial"/>
                      </a:endParaRPr>
                    </a:p>
                  </a:txBody>
                  <a:tcPr marL="10608" marR="10608" marT="10608" marB="0" anchor="b">
                    <a:lnL>
                      <a:noFill/>
                    </a:lnL>
                    <a:lnR>
                      <a:noFill/>
                    </a:lnR>
                    <a:lnT>
                      <a:noFill/>
                    </a:lnT>
                    <a:lnB>
                      <a:noFill/>
                    </a:lnB>
                  </a:tcPr>
                </a:tc>
              </a:tr>
              <a:tr h="153133">
                <a:tc>
                  <a:txBody>
                    <a:bodyPr/>
                    <a:lstStyle/>
                    <a:p>
                      <a:pPr algn="l" fontAlgn="b"/>
                      <a:r>
                        <a:rPr lang="fr-FR" sz="1050" b="0" i="0" u="none" strike="noStrike">
                          <a:effectLst/>
                          <a:latin typeface="Arial"/>
                        </a:rPr>
                        <a:t>TEC</a:t>
                      </a:r>
                    </a:p>
                  </a:txBody>
                  <a:tcPr marL="10608" marR="10608" marT="10608"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ash"/>
                      <a:round/>
                      <a:headEnd type="none" w="med" len="med"/>
                      <a:tailEnd type="none" w="med" len="med"/>
                    </a:lnB>
                  </a:tcPr>
                </a:tc>
                <a:tc gridSpan="2">
                  <a:txBody>
                    <a:bodyPr/>
                    <a:lstStyle/>
                    <a:p>
                      <a:pPr algn="r" fontAlgn="b"/>
                      <a:r>
                        <a:rPr lang="fr-FR" sz="1050" b="0" i="0" u="none" strike="noStrike">
                          <a:effectLst/>
                          <a:latin typeface="Arial"/>
                        </a:rPr>
                        <a:t>68</a:t>
                      </a:r>
                    </a:p>
                  </a:txBody>
                  <a:tcPr marL="10608" marR="10608" marT="1060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ash"/>
                      <a:round/>
                      <a:headEnd type="none" w="med" len="med"/>
                      <a:tailEnd type="none" w="med" len="med"/>
                    </a:lnB>
                  </a:tcPr>
                </a:tc>
                <a:tc hMerge="1">
                  <a:txBody>
                    <a:bodyPr/>
                    <a:lstStyle/>
                    <a:p>
                      <a:pPr algn="r" fontAlgn="b"/>
                      <a:endParaRPr lang="fr-FR" sz="1050" b="1" i="0" u="none" strike="noStrike">
                        <a:effectLst/>
                        <a:latin typeface="Arial"/>
                      </a:endParaRPr>
                    </a:p>
                  </a:txBody>
                  <a:tcPr marL="10608" marR="10608" marT="10608"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ash"/>
                      <a:round/>
                      <a:headEnd type="none" w="med" len="med"/>
                      <a:tailEnd type="none" w="med" len="med"/>
                    </a:lnB>
                  </a:tcPr>
                </a:tc>
                <a:tc>
                  <a:txBody>
                    <a:bodyPr/>
                    <a:lstStyle/>
                    <a:p>
                      <a:pPr algn="r" fontAlgn="b"/>
                      <a:r>
                        <a:rPr lang="fr-FR" sz="1050" b="1" i="0" u="none" strike="noStrike">
                          <a:effectLst/>
                          <a:latin typeface="Arial"/>
                        </a:rPr>
                        <a:t>40</a:t>
                      </a:r>
                    </a:p>
                  </a:txBody>
                  <a:tcPr marL="10608" marR="10608" marT="10608"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ash"/>
                      <a:round/>
                      <a:headEnd type="none" w="med" len="med"/>
                      <a:tailEnd type="none" w="med" len="med"/>
                    </a:lnB>
                  </a:tcPr>
                </a:tc>
                <a:tc>
                  <a:txBody>
                    <a:bodyPr/>
                    <a:lstStyle/>
                    <a:p>
                      <a:pPr algn="l" fontAlgn="b"/>
                      <a:r>
                        <a:rPr lang="fr-FR" sz="1050" b="0" i="0" u="none" strike="noStrike">
                          <a:effectLst/>
                          <a:latin typeface="Arial"/>
                        </a:rPr>
                        <a:t> </a:t>
                      </a:r>
                    </a:p>
                  </a:txBody>
                  <a:tcPr marL="10608" marR="10608" marT="1060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b"/>
                      <a:endParaRPr lang="fr-FR" sz="1050" b="0" i="0" u="none" strike="noStrike">
                        <a:effectLst/>
                        <a:latin typeface="Arial"/>
                      </a:endParaRPr>
                    </a:p>
                  </a:txBody>
                  <a:tcPr marL="10608" marR="10608" marT="10608"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fr-FR" sz="1050" b="0" i="0" u="none" strike="noStrike">
                        <a:effectLst/>
                        <a:latin typeface="Arial"/>
                      </a:endParaRPr>
                    </a:p>
                  </a:txBody>
                  <a:tcPr marL="10608" marR="10608" marT="10608" marB="0" anchor="b">
                    <a:lnL>
                      <a:noFill/>
                    </a:lnL>
                    <a:lnR>
                      <a:noFill/>
                    </a:lnR>
                    <a:lnT>
                      <a:noFill/>
                    </a:lnT>
                    <a:lnB>
                      <a:noFill/>
                    </a:lnB>
                  </a:tcPr>
                </a:tc>
              </a:tr>
              <a:tr h="153133">
                <a:tc>
                  <a:txBody>
                    <a:bodyPr/>
                    <a:lstStyle/>
                    <a:p>
                      <a:pPr algn="ctr" fontAlgn="b"/>
                      <a:r>
                        <a:rPr lang="fr-FR" sz="1050" b="0" i="0" u="none" strike="noStrike">
                          <a:effectLst/>
                          <a:latin typeface="Arial"/>
                        </a:rPr>
                        <a:t>avec ponction en 2013</a:t>
                      </a:r>
                    </a:p>
                  </a:txBody>
                  <a:tcPr marL="10608" marR="10608" marT="10608"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ash"/>
                      <a:round/>
                      <a:headEnd type="none" w="med" len="med"/>
                      <a:tailEnd type="none" w="med" len="med"/>
                    </a:lnT>
                    <a:lnB>
                      <a:noFill/>
                    </a:lnB>
                  </a:tcPr>
                </a:tc>
                <a:tc gridSpan="2">
                  <a:txBody>
                    <a:bodyPr/>
                    <a:lstStyle/>
                    <a:p>
                      <a:pPr algn="l" fontAlgn="b"/>
                      <a:r>
                        <a:rPr lang="fr-FR" sz="1050" b="0" i="0" u="none" strike="noStrike">
                          <a:effectLst/>
                          <a:latin typeface="Arial"/>
                        </a:rPr>
                        <a:t> </a:t>
                      </a:r>
                    </a:p>
                  </a:txBody>
                  <a:tcPr marL="10608" marR="10608" marT="1060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ash"/>
                      <a:round/>
                      <a:headEnd type="none" w="med" len="med"/>
                      <a:tailEnd type="none" w="med" len="med"/>
                    </a:lnT>
                    <a:lnB>
                      <a:noFill/>
                    </a:lnB>
                  </a:tcPr>
                </a:tc>
                <a:tc hMerge="1">
                  <a:txBody>
                    <a:bodyPr/>
                    <a:lstStyle/>
                    <a:p>
                      <a:pPr algn="r" fontAlgn="b"/>
                      <a:endParaRPr lang="fr-FR" sz="1050" b="0" i="0" u="none" strike="noStrike">
                        <a:effectLst/>
                        <a:latin typeface="Arial"/>
                      </a:endParaRPr>
                    </a:p>
                  </a:txBody>
                  <a:tcPr marL="10608" marR="10608" marT="10608"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ash"/>
                      <a:round/>
                      <a:headEnd type="none" w="med" len="med"/>
                      <a:tailEnd type="none" w="med" len="med"/>
                    </a:lnT>
                    <a:lnB>
                      <a:noFill/>
                    </a:lnB>
                  </a:tcPr>
                </a:tc>
                <a:tc>
                  <a:txBody>
                    <a:bodyPr/>
                    <a:lstStyle/>
                    <a:p>
                      <a:pPr algn="r" fontAlgn="b"/>
                      <a:r>
                        <a:rPr lang="fr-FR" sz="1050" b="0" i="0" u="none" strike="noStrike">
                          <a:effectLst/>
                          <a:latin typeface="Arial"/>
                        </a:rPr>
                        <a:t>13</a:t>
                      </a:r>
                    </a:p>
                  </a:txBody>
                  <a:tcPr marL="10608" marR="10608" marT="10608"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ash"/>
                      <a:round/>
                      <a:headEnd type="none" w="med" len="med"/>
                      <a:tailEnd type="none" w="med" len="med"/>
                    </a:lnT>
                    <a:lnB>
                      <a:noFill/>
                    </a:lnB>
                  </a:tcPr>
                </a:tc>
                <a:tc>
                  <a:txBody>
                    <a:bodyPr/>
                    <a:lstStyle/>
                    <a:p>
                      <a:pPr algn="l" fontAlgn="b"/>
                      <a:r>
                        <a:rPr lang="fr-FR" sz="1050" b="0" i="0" u="none" strike="noStrike">
                          <a:effectLst/>
                          <a:latin typeface="Arial"/>
                        </a:rPr>
                        <a:t> </a:t>
                      </a:r>
                    </a:p>
                  </a:txBody>
                  <a:tcPr marL="10608" marR="10608" marT="1060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b"/>
                      <a:endParaRPr lang="fr-FR" sz="1050" b="0" i="0" u="none" strike="noStrike">
                        <a:effectLst/>
                        <a:latin typeface="Arial"/>
                      </a:endParaRPr>
                    </a:p>
                  </a:txBody>
                  <a:tcPr marL="10608" marR="10608" marT="10608"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fr-FR" sz="1050" b="0" i="0" u="none" strike="noStrike">
                        <a:effectLst/>
                        <a:latin typeface="Arial"/>
                      </a:endParaRPr>
                    </a:p>
                  </a:txBody>
                  <a:tcPr marL="10608" marR="10608" marT="10608" marB="0" anchor="b">
                    <a:lnL>
                      <a:noFill/>
                    </a:lnL>
                    <a:lnR>
                      <a:noFill/>
                    </a:lnR>
                    <a:lnT>
                      <a:noFill/>
                    </a:lnT>
                    <a:lnB>
                      <a:noFill/>
                    </a:lnB>
                  </a:tcPr>
                </a:tc>
              </a:tr>
              <a:tr h="153133">
                <a:tc>
                  <a:txBody>
                    <a:bodyPr/>
                    <a:lstStyle/>
                    <a:p>
                      <a:pPr algn="ctr" fontAlgn="b"/>
                      <a:r>
                        <a:rPr lang="fr-FR" sz="1050" b="0" i="0" u="none" strike="noStrike">
                          <a:effectLst/>
                          <a:latin typeface="Arial"/>
                        </a:rPr>
                        <a:t>sans ponction en 2013</a:t>
                      </a:r>
                    </a:p>
                  </a:txBody>
                  <a:tcPr marL="10608" marR="10608" marT="10608"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gridSpan="2">
                  <a:txBody>
                    <a:bodyPr/>
                    <a:lstStyle/>
                    <a:p>
                      <a:pPr algn="l" fontAlgn="b"/>
                      <a:r>
                        <a:rPr lang="fr-FR" sz="1050" b="0" i="0" u="none" strike="noStrike">
                          <a:effectLst/>
                          <a:latin typeface="Arial"/>
                        </a:rPr>
                        <a:t> </a:t>
                      </a:r>
                    </a:p>
                  </a:txBody>
                  <a:tcPr marL="10608" marR="10608" marT="1060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hMerge="1">
                  <a:txBody>
                    <a:bodyPr/>
                    <a:lstStyle/>
                    <a:p>
                      <a:pPr algn="r" fontAlgn="b"/>
                      <a:endParaRPr lang="fr-FR" sz="1050" b="0" i="0" u="none" strike="noStrike">
                        <a:effectLst/>
                        <a:latin typeface="Arial"/>
                      </a:endParaRPr>
                    </a:p>
                  </a:txBody>
                  <a:tcPr marL="10608" marR="10608" marT="10608"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r" fontAlgn="b"/>
                      <a:r>
                        <a:rPr lang="fr-FR" sz="1050" b="0" i="0" u="none" strike="noStrike">
                          <a:effectLst/>
                          <a:latin typeface="Arial"/>
                        </a:rPr>
                        <a:t>27</a:t>
                      </a:r>
                    </a:p>
                  </a:txBody>
                  <a:tcPr marL="10608" marR="10608" marT="10608"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l" fontAlgn="b"/>
                      <a:r>
                        <a:rPr lang="fr-FR" sz="1050" b="0" i="0" u="none" strike="noStrike">
                          <a:effectLst/>
                          <a:latin typeface="Arial"/>
                        </a:rPr>
                        <a:t> </a:t>
                      </a:r>
                    </a:p>
                  </a:txBody>
                  <a:tcPr marL="10608" marR="10608" marT="1060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l" fontAlgn="b"/>
                      <a:endParaRPr lang="fr-FR" sz="1050" b="0" i="0" u="none" strike="noStrike">
                        <a:effectLst/>
                        <a:latin typeface="Arial"/>
                      </a:endParaRPr>
                    </a:p>
                  </a:txBody>
                  <a:tcPr marL="10608" marR="10608" marT="10608"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fr-FR" sz="1050" b="0" i="0" u="none" strike="noStrike">
                        <a:effectLst/>
                        <a:latin typeface="Arial"/>
                      </a:endParaRPr>
                    </a:p>
                  </a:txBody>
                  <a:tcPr marL="10608" marR="10608" marT="10608" marB="0" anchor="b">
                    <a:lnL>
                      <a:noFill/>
                    </a:lnL>
                    <a:lnR>
                      <a:noFill/>
                    </a:lnR>
                    <a:lnT>
                      <a:noFill/>
                    </a:lnT>
                    <a:lnB>
                      <a:noFill/>
                    </a:lnB>
                  </a:tcPr>
                </a:tc>
              </a:tr>
              <a:tr h="153133">
                <a:tc>
                  <a:txBody>
                    <a:bodyPr/>
                    <a:lstStyle/>
                    <a:p>
                      <a:pPr algn="l" fontAlgn="b"/>
                      <a:endParaRPr lang="fr-FR" sz="1050" b="0" i="0" u="none" strike="noStrike" dirty="0">
                        <a:effectLst/>
                        <a:latin typeface="Arial"/>
                      </a:endParaRPr>
                    </a:p>
                  </a:txBody>
                  <a:tcPr marL="10608" marR="10608" marT="10608" marB="0" anchor="b">
                    <a:lnL>
                      <a:noFill/>
                    </a:lnL>
                    <a:lnR>
                      <a:noFill/>
                    </a:lnR>
                    <a:lnT w="12700" cap="flat" cmpd="sng" algn="ctr">
                      <a:solidFill>
                        <a:srgbClr val="000000"/>
                      </a:solidFill>
                      <a:prstDash val="solid"/>
                      <a:round/>
                      <a:headEnd type="none" w="med" len="med"/>
                      <a:tailEnd type="none" w="med" len="med"/>
                    </a:lnT>
                    <a:lnB>
                      <a:noFill/>
                    </a:lnB>
                  </a:tcPr>
                </a:tc>
                <a:tc gridSpan="2">
                  <a:txBody>
                    <a:bodyPr/>
                    <a:lstStyle/>
                    <a:p>
                      <a:pPr algn="l" fontAlgn="b"/>
                      <a:endParaRPr lang="fr-FR" sz="1050" b="0" i="0" u="none" strike="noStrike">
                        <a:effectLst/>
                        <a:latin typeface="Arial"/>
                      </a:endParaRPr>
                    </a:p>
                  </a:txBody>
                  <a:tcPr marL="10608" marR="10608" marT="10608" marB="0" anchor="b">
                    <a:lnL>
                      <a:noFill/>
                    </a:lnL>
                    <a:lnR>
                      <a:noFill/>
                    </a:lnR>
                    <a:lnT w="12700" cap="flat" cmpd="sng" algn="ctr">
                      <a:solidFill>
                        <a:srgbClr val="000000"/>
                      </a:solidFill>
                      <a:prstDash val="solid"/>
                      <a:round/>
                      <a:headEnd type="none" w="med" len="med"/>
                      <a:tailEnd type="none" w="med" len="med"/>
                    </a:lnT>
                    <a:lnB>
                      <a:noFill/>
                    </a:lnB>
                  </a:tcPr>
                </a:tc>
                <a:tc hMerge="1">
                  <a:txBody>
                    <a:bodyPr/>
                    <a:lstStyle/>
                    <a:p>
                      <a:pPr algn="l" fontAlgn="b"/>
                      <a:endParaRPr lang="fr-FR" sz="1050" b="0" i="0" u="none" strike="noStrike">
                        <a:effectLst/>
                        <a:latin typeface="Arial"/>
                      </a:endParaRPr>
                    </a:p>
                  </a:txBody>
                  <a:tcPr marL="10608" marR="10608" marT="10608"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endParaRPr lang="fr-FR"/>
                    </a:p>
                  </a:txBody>
                  <a:tcPr marL="10608" marR="10608" marT="10608"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fr-FR" sz="1050" b="0" i="0" u="none" strike="noStrike">
                        <a:effectLst/>
                        <a:latin typeface="Arial"/>
                      </a:endParaRPr>
                    </a:p>
                  </a:txBody>
                  <a:tcPr marL="10608" marR="10608" marT="10608"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fr-FR" sz="1050" b="0" i="0" u="none" strike="noStrike" dirty="0">
                        <a:effectLst/>
                        <a:latin typeface="Arial"/>
                      </a:endParaRPr>
                    </a:p>
                  </a:txBody>
                  <a:tcPr marL="10608" marR="10608" marT="10608" marB="0" anchor="b">
                    <a:lnL>
                      <a:noFill/>
                    </a:lnL>
                    <a:lnR>
                      <a:noFill/>
                    </a:lnR>
                    <a:lnT>
                      <a:noFill/>
                    </a:lnT>
                    <a:lnB>
                      <a:noFill/>
                    </a:lnB>
                  </a:tcPr>
                </a:tc>
                <a:tc>
                  <a:txBody>
                    <a:bodyPr/>
                    <a:lstStyle/>
                    <a:p>
                      <a:pPr algn="l" fontAlgn="b"/>
                      <a:endParaRPr lang="fr-FR" sz="1050" b="0" i="0" u="none" strike="noStrike">
                        <a:effectLst/>
                        <a:latin typeface="Arial"/>
                      </a:endParaRPr>
                    </a:p>
                  </a:txBody>
                  <a:tcPr marL="10608" marR="10608" marT="10608" marB="0" anchor="b">
                    <a:lnL>
                      <a:noFill/>
                    </a:lnL>
                    <a:lnR>
                      <a:noFill/>
                    </a:lnR>
                    <a:lnT>
                      <a:noFill/>
                    </a:lnT>
                    <a:lnB>
                      <a:noFill/>
                    </a:lnB>
                  </a:tcPr>
                </a:tc>
              </a:tr>
              <a:tr h="214857">
                <a:tc gridSpan="4">
                  <a:txBody>
                    <a:bodyPr/>
                    <a:lstStyle/>
                    <a:p>
                      <a:pPr algn="l" fontAlgn="b"/>
                      <a:r>
                        <a:rPr lang="fr-FR" sz="1800" b="1" i="0" u="none" strike="noStrike" dirty="0">
                          <a:solidFill>
                            <a:srgbClr val="DD0806"/>
                          </a:solidFill>
                          <a:effectLst/>
                          <a:latin typeface="Arial"/>
                        </a:rPr>
                        <a:t>2013 </a:t>
                      </a:r>
                      <a:r>
                        <a:rPr lang="fr-FR" sz="1800" b="1" i="0" u="none" strike="noStrike" dirty="0" smtClean="0">
                          <a:solidFill>
                            <a:srgbClr val="DD0806"/>
                          </a:solidFill>
                          <a:effectLst/>
                          <a:latin typeface="Arial"/>
                        </a:rPr>
                        <a:t>: </a:t>
                      </a:r>
                      <a:r>
                        <a:rPr lang="fr-FR" sz="1800" b="1" i="0" u="none" strike="noStrike" dirty="0">
                          <a:solidFill>
                            <a:srgbClr val="DD0806"/>
                          </a:solidFill>
                          <a:effectLst/>
                          <a:latin typeface="Arial"/>
                        </a:rPr>
                        <a:t>nombre de grossesses</a:t>
                      </a:r>
                    </a:p>
                  </a:txBody>
                  <a:tcPr marL="10608" marR="10608" marT="10608" marB="0" anchor="b">
                    <a:lnL>
                      <a:noFill/>
                    </a:lnL>
                    <a:lnR>
                      <a:noFill/>
                    </a:lnR>
                    <a:lnT>
                      <a:noFill/>
                    </a:lnT>
                    <a:lnB>
                      <a:noFill/>
                    </a:lnB>
                  </a:tcPr>
                </a:tc>
                <a:tc hMerge="1">
                  <a:txBody>
                    <a:bodyPr/>
                    <a:lstStyle/>
                    <a:p>
                      <a:endParaRPr lang="fr-FR"/>
                    </a:p>
                  </a:txBody>
                  <a:tcPr/>
                </a:tc>
                <a:tc hMerge="1">
                  <a:txBody>
                    <a:bodyPr/>
                    <a:lstStyle/>
                    <a:p>
                      <a:endParaRPr lang="fr-FR"/>
                    </a:p>
                  </a:txBody>
                  <a:tcPr/>
                </a:tc>
                <a:tc hMerge="1">
                  <a:txBody>
                    <a:bodyPr/>
                    <a:lstStyle/>
                    <a:p>
                      <a:endParaRPr lang="fr-FR"/>
                    </a:p>
                  </a:txBody>
                  <a:tcPr/>
                </a:tc>
                <a:tc>
                  <a:txBody>
                    <a:bodyPr/>
                    <a:lstStyle/>
                    <a:p>
                      <a:pPr algn="l" fontAlgn="b"/>
                      <a:endParaRPr lang="fr-FR" sz="1050" b="0" i="0" u="none" strike="noStrike">
                        <a:effectLst/>
                        <a:latin typeface="Arial"/>
                      </a:endParaRPr>
                    </a:p>
                  </a:txBody>
                  <a:tcPr marL="10608" marR="10608" marT="10608" marB="0" anchor="b">
                    <a:lnL>
                      <a:noFill/>
                    </a:lnL>
                    <a:lnR>
                      <a:noFill/>
                    </a:lnR>
                    <a:lnT>
                      <a:noFill/>
                    </a:lnT>
                    <a:lnB>
                      <a:noFill/>
                    </a:lnB>
                  </a:tcPr>
                </a:tc>
                <a:tc>
                  <a:txBody>
                    <a:bodyPr/>
                    <a:lstStyle/>
                    <a:p>
                      <a:pPr algn="l" fontAlgn="b"/>
                      <a:endParaRPr lang="fr-FR" sz="1050" b="0" i="0" u="none" strike="noStrike">
                        <a:effectLst/>
                        <a:latin typeface="Arial"/>
                      </a:endParaRPr>
                    </a:p>
                  </a:txBody>
                  <a:tcPr marL="10608" marR="10608" marT="10608" marB="0" anchor="b">
                    <a:lnL>
                      <a:noFill/>
                    </a:lnL>
                    <a:lnR>
                      <a:noFill/>
                    </a:lnR>
                    <a:lnT>
                      <a:noFill/>
                    </a:lnT>
                    <a:lnB>
                      <a:noFill/>
                    </a:lnB>
                  </a:tcPr>
                </a:tc>
                <a:tc>
                  <a:txBody>
                    <a:bodyPr/>
                    <a:lstStyle/>
                    <a:p>
                      <a:pPr algn="l" fontAlgn="b"/>
                      <a:endParaRPr lang="fr-FR" sz="1050" b="0" i="0" u="none" strike="noStrike" dirty="0">
                        <a:effectLst/>
                        <a:latin typeface="Arial"/>
                      </a:endParaRPr>
                    </a:p>
                  </a:txBody>
                  <a:tcPr marL="10608" marR="10608" marT="10608" marB="0" anchor="b">
                    <a:lnL>
                      <a:noFill/>
                    </a:lnL>
                    <a:lnR>
                      <a:noFill/>
                    </a:lnR>
                    <a:lnT>
                      <a:noFill/>
                    </a:lnT>
                    <a:lnB>
                      <a:noFill/>
                    </a:lnB>
                  </a:tcPr>
                </a:tc>
              </a:tr>
              <a:tr h="153133">
                <a:tc>
                  <a:txBody>
                    <a:bodyPr/>
                    <a:lstStyle/>
                    <a:p>
                      <a:pPr algn="l" fontAlgn="b"/>
                      <a:endParaRPr lang="fr-FR" sz="1050" b="0" i="0" u="none" strike="noStrike">
                        <a:effectLst/>
                        <a:latin typeface="Arial"/>
                      </a:endParaRPr>
                    </a:p>
                  </a:txBody>
                  <a:tcPr marL="10608" marR="10608" marT="10608" marB="0" anchor="b">
                    <a:lnL>
                      <a:noFill/>
                    </a:lnL>
                    <a:lnR>
                      <a:noFill/>
                    </a:lnR>
                    <a:lnT>
                      <a:noFill/>
                    </a:lnT>
                    <a:lnB>
                      <a:noFill/>
                    </a:lnB>
                  </a:tcPr>
                </a:tc>
                <a:tc>
                  <a:txBody>
                    <a:bodyPr/>
                    <a:lstStyle/>
                    <a:p>
                      <a:pPr algn="l" fontAlgn="b"/>
                      <a:endParaRPr lang="fr-FR" sz="1050" b="0" i="0" u="none" strike="noStrike">
                        <a:effectLst/>
                        <a:latin typeface="Arial"/>
                      </a:endParaRPr>
                    </a:p>
                  </a:txBody>
                  <a:tcPr marL="10608" marR="10608" marT="10608" marB="0" anchor="b">
                    <a:lnL>
                      <a:noFill/>
                    </a:lnL>
                    <a:lnR>
                      <a:noFill/>
                    </a:lnR>
                    <a:lnT>
                      <a:noFill/>
                    </a:lnT>
                    <a:lnB>
                      <a:noFill/>
                    </a:lnB>
                  </a:tcPr>
                </a:tc>
                <a:tc gridSpan="2">
                  <a:txBody>
                    <a:bodyPr/>
                    <a:lstStyle/>
                    <a:p>
                      <a:pPr algn="l" fontAlgn="b"/>
                      <a:endParaRPr lang="fr-FR" sz="1050" b="0" i="0" u="none" strike="noStrike">
                        <a:effectLst/>
                        <a:latin typeface="Arial"/>
                      </a:endParaRPr>
                    </a:p>
                  </a:txBody>
                  <a:tcPr marL="10608" marR="10608" marT="10608" marB="0" anchor="b">
                    <a:lnL>
                      <a:noFill/>
                    </a:lnL>
                    <a:lnR>
                      <a:noFill/>
                    </a:lnR>
                    <a:lnT>
                      <a:noFill/>
                    </a:lnT>
                    <a:lnB>
                      <a:noFill/>
                    </a:lnB>
                  </a:tcPr>
                </a:tc>
                <a:tc hMerge="1">
                  <a:txBody>
                    <a:bodyPr/>
                    <a:lstStyle/>
                    <a:p>
                      <a:endParaRPr lang="fr-FR"/>
                    </a:p>
                  </a:txBody>
                  <a:tcPr/>
                </a:tc>
                <a:tc>
                  <a:txBody>
                    <a:bodyPr/>
                    <a:lstStyle/>
                    <a:p>
                      <a:pPr algn="l" fontAlgn="b"/>
                      <a:endParaRPr lang="fr-FR" sz="1050" b="0" i="0" u="none" strike="noStrike">
                        <a:effectLst/>
                        <a:latin typeface="Arial"/>
                      </a:endParaRPr>
                    </a:p>
                  </a:txBody>
                  <a:tcPr marL="10608" marR="10608" marT="10608" marB="0" anchor="b">
                    <a:lnL>
                      <a:noFill/>
                    </a:lnL>
                    <a:lnR>
                      <a:noFill/>
                    </a:lnR>
                    <a:lnT>
                      <a:noFill/>
                    </a:lnT>
                    <a:lnB>
                      <a:noFill/>
                    </a:lnB>
                  </a:tcPr>
                </a:tc>
                <a:tc>
                  <a:txBody>
                    <a:bodyPr/>
                    <a:lstStyle/>
                    <a:p>
                      <a:pPr algn="l" fontAlgn="b"/>
                      <a:endParaRPr lang="fr-FR" sz="1050" b="0" i="0" u="none" strike="noStrike">
                        <a:effectLst/>
                        <a:latin typeface="Arial"/>
                      </a:endParaRPr>
                    </a:p>
                  </a:txBody>
                  <a:tcPr marL="10608" marR="10608" marT="10608" marB="0" anchor="b">
                    <a:lnL>
                      <a:noFill/>
                    </a:lnL>
                    <a:lnR>
                      <a:noFill/>
                    </a:lnR>
                    <a:lnT>
                      <a:noFill/>
                    </a:lnT>
                    <a:lnB>
                      <a:noFill/>
                    </a:lnB>
                  </a:tcPr>
                </a:tc>
                <a:tc>
                  <a:txBody>
                    <a:bodyPr/>
                    <a:lstStyle/>
                    <a:p>
                      <a:pPr algn="l" fontAlgn="b"/>
                      <a:endParaRPr lang="fr-FR" sz="1050" b="0" i="0" u="none" strike="noStrike">
                        <a:effectLst/>
                        <a:latin typeface="Arial"/>
                      </a:endParaRPr>
                    </a:p>
                  </a:txBody>
                  <a:tcPr marL="10608" marR="10608" marT="10608" marB="0" anchor="b">
                    <a:lnL>
                      <a:noFill/>
                    </a:lnL>
                    <a:lnR>
                      <a:noFill/>
                    </a:lnR>
                    <a:lnT>
                      <a:noFill/>
                    </a:lnT>
                    <a:lnB>
                      <a:noFill/>
                    </a:lnB>
                  </a:tcPr>
                </a:tc>
              </a:tr>
              <a:tr h="153133">
                <a:tc>
                  <a:txBody>
                    <a:bodyPr/>
                    <a:lstStyle/>
                    <a:p>
                      <a:pPr algn="l" fontAlgn="b"/>
                      <a:endParaRPr lang="fr-FR" sz="1050" b="0" i="0" u="none" strike="noStrike">
                        <a:effectLst/>
                        <a:latin typeface="Arial"/>
                      </a:endParaRPr>
                    </a:p>
                  </a:txBody>
                  <a:tcPr marL="10608" marR="10608" marT="10608"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endParaRPr lang="fr-FR" sz="1050" b="0" i="0" u="none" strike="noStrike">
                        <a:effectLst/>
                        <a:latin typeface="Arial"/>
                      </a:endParaRPr>
                    </a:p>
                  </a:txBody>
                  <a:tcPr marL="10608" marR="10608" marT="10608" marB="0" anchor="b">
                    <a:lnL>
                      <a:noFill/>
                    </a:lnL>
                    <a:lnR>
                      <a:noFill/>
                    </a:lnR>
                    <a:lnT>
                      <a:noFill/>
                    </a:lnT>
                    <a:lnB w="12700" cap="flat" cmpd="sng" algn="ctr">
                      <a:solidFill>
                        <a:srgbClr val="000000"/>
                      </a:solidFill>
                      <a:prstDash val="solid"/>
                      <a:round/>
                      <a:headEnd type="none" w="med" len="med"/>
                      <a:tailEnd type="none" w="med" len="med"/>
                    </a:lnB>
                  </a:tcPr>
                </a:tc>
                <a:tc gridSpan="2">
                  <a:txBody>
                    <a:bodyPr/>
                    <a:lstStyle/>
                    <a:p>
                      <a:pPr algn="l" fontAlgn="b"/>
                      <a:endParaRPr lang="fr-FR" sz="1050" b="0" i="0" u="none" strike="noStrike">
                        <a:effectLst/>
                        <a:latin typeface="Arial"/>
                      </a:endParaRPr>
                    </a:p>
                  </a:txBody>
                  <a:tcPr marL="10608" marR="10608" marT="10608" marB="0" anchor="b">
                    <a:lnL>
                      <a:noFill/>
                    </a:lnL>
                    <a:lnR>
                      <a:noFill/>
                    </a:lnR>
                    <a:lnT>
                      <a:noFill/>
                    </a:lnT>
                    <a:lnB w="12700" cap="flat" cmpd="sng" algn="ctr">
                      <a:solidFill>
                        <a:srgbClr val="000000"/>
                      </a:solidFill>
                      <a:prstDash val="solid"/>
                      <a:round/>
                      <a:headEnd type="none" w="med" len="med"/>
                      <a:tailEnd type="none" w="med" len="med"/>
                    </a:lnB>
                  </a:tcPr>
                </a:tc>
                <a:tc hMerge="1">
                  <a:txBody>
                    <a:bodyPr/>
                    <a:lstStyle/>
                    <a:p>
                      <a:endParaRPr lang="fr-FR"/>
                    </a:p>
                  </a:txBody>
                  <a:tcPr/>
                </a:tc>
                <a:tc>
                  <a:txBody>
                    <a:bodyPr/>
                    <a:lstStyle/>
                    <a:p>
                      <a:pPr algn="l" fontAlgn="b"/>
                      <a:endParaRPr lang="fr-FR" sz="1050" b="0" i="0" u="none" strike="noStrike">
                        <a:effectLst/>
                        <a:latin typeface="Arial"/>
                      </a:endParaRPr>
                    </a:p>
                  </a:txBody>
                  <a:tcPr marL="10608" marR="10608" marT="10608"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endParaRPr lang="fr-FR" sz="1050" b="0" i="0" u="none" strike="noStrike">
                        <a:effectLst/>
                        <a:latin typeface="Arial"/>
                      </a:endParaRPr>
                    </a:p>
                  </a:txBody>
                  <a:tcPr marL="10608" marR="10608" marT="10608"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endParaRPr lang="fr-FR" sz="1050" b="0" i="0" u="none" strike="noStrike">
                        <a:effectLst/>
                        <a:latin typeface="Arial"/>
                      </a:endParaRPr>
                    </a:p>
                  </a:txBody>
                  <a:tcPr marL="10608" marR="10608" marT="10608" marB="0" anchor="b">
                    <a:lnL>
                      <a:noFill/>
                    </a:lnL>
                    <a:lnR>
                      <a:noFill/>
                    </a:lnR>
                    <a:lnT>
                      <a:noFill/>
                    </a:lnT>
                    <a:lnB w="12700" cap="flat" cmpd="sng" algn="ctr">
                      <a:solidFill>
                        <a:srgbClr val="000000"/>
                      </a:solidFill>
                      <a:prstDash val="solid"/>
                      <a:round/>
                      <a:headEnd type="none" w="med" len="med"/>
                      <a:tailEnd type="none" w="med" len="med"/>
                    </a:lnB>
                  </a:tcPr>
                </a:tc>
              </a:tr>
              <a:tr h="153133">
                <a:tc>
                  <a:txBody>
                    <a:bodyPr/>
                    <a:lstStyle/>
                    <a:p>
                      <a:pPr algn="l" fontAlgn="b"/>
                      <a:r>
                        <a:rPr lang="fr-FR" sz="1050" b="0" i="0" u="none" strike="noStrike">
                          <a:effectLst/>
                          <a:latin typeface="Arial"/>
                        </a:rPr>
                        <a:t>Technique</a:t>
                      </a:r>
                    </a:p>
                  </a:txBody>
                  <a:tcPr marL="10608" marR="10608" marT="10608"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fr-FR" sz="1050" b="0" i="0" u="none" strike="noStrike">
                          <a:effectLst/>
                          <a:latin typeface="Arial"/>
                        </a:rPr>
                        <a:t>nb cycles</a:t>
                      </a:r>
                    </a:p>
                  </a:txBody>
                  <a:tcPr marL="10608" marR="10608" marT="1060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l" fontAlgn="b"/>
                      <a:r>
                        <a:rPr lang="fr-FR" sz="1050" b="0" i="0" u="none" strike="noStrike">
                          <a:effectLst/>
                          <a:latin typeface="Arial"/>
                        </a:rPr>
                        <a:t>Nb couples</a:t>
                      </a:r>
                    </a:p>
                  </a:txBody>
                  <a:tcPr marL="10608" marR="10608" marT="1060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fr-FR"/>
                    </a:p>
                  </a:txBody>
                  <a:tcPr/>
                </a:tc>
                <a:tc>
                  <a:txBody>
                    <a:bodyPr/>
                    <a:lstStyle/>
                    <a:p>
                      <a:pPr algn="l" fontAlgn="b"/>
                      <a:r>
                        <a:rPr lang="fr-FR" sz="1050" b="0" i="0" u="none" strike="noStrike">
                          <a:effectLst/>
                          <a:latin typeface="Arial"/>
                        </a:rPr>
                        <a:t>Nb Grossesse</a:t>
                      </a:r>
                    </a:p>
                  </a:txBody>
                  <a:tcPr marL="10608" marR="10608" marT="1060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fr-FR" sz="1050" b="0" i="0" u="none" strike="noStrike">
                          <a:effectLst/>
                          <a:latin typeface="Arial"/>
                        </a:rPr>
                        <a:t>Grossesse/cycle (%)</a:t>
                      </a:r>
                    </a:p>
                  </a:txBody>
                  <a:tcPr marL="10608" marR="10608" marT="10608"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fr-FR" sz="1050" b="0" i="0" u="none" strike="noStrike">
                          <a:effectLst/>
                          <a:latin typeface="Arial"/>
                        </a:rPr>
                        <a:t>Grossesse/couple/année (%)</a:t>
                      </a:r>
                    </a:p>
                  </a:txBody>
                  <a:tcPr marL="10608" marR="10608" marT="1060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53133">
                <a:tc>
                  <a:txBody>
                    <a:bodyPr/>
                    <a:lstStyle/>
                    <a:p>
                      <a:pPr algn="l" fontAlgn="b"/>
                      <a:r>
                        <a:rPr lang="fr-FR" sz="1050" b="0" i="0" u="none" strike="noStrike">
                          <a:effectLst/>
                          <a:latin typeface="Arial"/>
                        </a:rPr>
                        <a:t>IIU</a:t>
                      </a:r>
                    </a:p>
                  </a:txBody>
                  <a:tcPr marL="10608" marR="10608" marT="10608"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r" fontAlgn="b"/>
                      <a:r>
                        <a:rPr lang="fr-FR" sz="1050" b="0" i="0" u="none" strike="noStrike">
                          <a:effectLst/>
                          <a:latin typeface="Arial"/>
                        </a:rPr>
                        <a:t>55</a:t>
                      </a:r>
                    </a:p>
                  </a:txBody>
                  <a:tcPr marL="10608" marR="10608" marT="1060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gridSpan="2">
                  <a:txBody>
                    <a:bodyPr/>
                    <a:lstStyle/>
                    <a:p>
                      <a:pPr algn="r" fontAlgn="b"/>
                      <a:r>
                        <a:rPr lang="fr-FR" sz="1050" b="0" i="0" u="none" strike="noStrike">
                          <a:effectLst/>
                          <a:latin typeface="Arial"/>
                        </a:rPr>
                        <a:t>25</a:t>
                      </a:r>
                    </a:p>
                  </a:txBody>
                  <a:tcPr marL="10608" marR="10608" marT="1060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hMerge="1">
                  <a:txBody>
                    <a:bodyPr/>
                    <a:lstStyle/>
                    <a:p>
                      <a:endParaRPr lang="fr-FR"/>
                    </a:p>
                  </a:txBody>
                  <a:tcPr/>
                </a:tc>
                <a:tc>
                  <a:txBody>
                    <a:bodyPr/>
                    <a:lstStyle/>
                    <a:p>
                      <a:pPr algn="r" fontAlgn="b"/>
                      <a:r>
                        <a:rPr lang="fr-FR" sz="1050" b="0" i="0" u="none" strike="noStrike">
                          <a:effectLst/>
                          <a:latin typeface="Arial"/>
                        </a:rPr>
                        <a:t>6</a:t>
                      </a:r>
                    </a:p>
                  </a:txBody>
                  <a:tcPr marL="10608" marR="10608" marT="1060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r" fontAlgn="b"/>
                      <a:r>
                        <a:rPr lang="fr-FR" sz="1050" b="0" i="0" u="none" strike="noStrike" dirty="0">
                          <a:effectLst/>
                          <a:latin typeface="Arial"/>
                        </a:rPr>
                        <a:t>10,91%</a:t>
                      </a:r>
                    </a:p>
                  </a:txBody>
                  <a:tcPr marL="10608" marR="10608" marT="10608"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r" fontAlgn="b"/>
                      <a:r>
                        <a:rPr lang="fr-FR" sz="1050" b="1" i="0" u="none" strike="noStrike">
                          <a:effectLst/>
                          <a:latin typeface="Arial"/>
                        </a:rPr>
                        <a:t>24,00%</a:t>
                      </a:r>
                    </a:p>
                  </a:txBody>
                  <a:tcPr marL="10608" marR="10608" marT="1060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53133">
                <a:tc>
                  <a:txBody>
                    <a:bodyPr/>
                    <a:lstStyle/>
                    <a:p>
                      <a:pPr algn="l" fontAlgn="b"/>
                      <a:r>
                        <a:rPr lang="fr-FR" sz="1050" b="0" i="0" u="none" strike="noStrike" dirty="0" smtClean="0">
                          <a:effectLst/>
                          <a:latin typeface="Arial"/>
                        </a:rPr>
                        <a:t>FIV+ICSI+TEC</a:t>
                      </a:r>
                      <a:endParaRPr lang="fr-FR" sz="1050" b="0" i="0" u="none" strike="noStrike" dirty="0">
                        <a:effectLst/>
                        <a:latin typeface="Arial"/>
                      </a:endParaRPr>
                    </a:p>
                  </a:txBody>
                  <a:tcPr marL="10608" marR="10608" marT="10608"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fr-FR" sz="1050" b="0" i="0" u="none" strike="noStrike" dirty="0" smtClean="0">
                          <a:effectLst/>
                          <a:latin typeface="Arial"/>
                        </a:rPr>
                        <a:t>109</a:t>
                      </a:r>
                      <a:endParaRPr lang="fr-FR" sz="1050" b="0" i="0" u="none" strike="noStrike" dirty="0">
                        <a:effectLst/>
                        <a:latin typeface="Arial"/>
                      </a:endParaRPr>
                    </a:p>
                  </a:txBody>
                  <a:tcPr marL="10608" marR="10608" marT="1060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gridSpan="2">
                  <a:txBody>
                    <a:bodyPr/>
                    <a:lstStyle/>
                    <a:p>
                      <a:pPr algn="r" fontAlgn="b"/>
                      <a:r>
                        <a:rPr lang="fr-FR" sz="1050" b="0" i="0" u="none" strike="noStrike" dirty="0" smtClean="0">
                          <a:effectLst/>
                          <a:latin typeface="Arial"/>
                        </a:rPr>
                        <a:t>74</a:t>
                      </a:r>
                      <a:endParaRPr lang="fr-FR" sz="1050" b="0" i="0" u="none" strike="noStrike" dirty="0">
                        <a:effectLst/>
                        <a:latin typeface="Arial"/>
                      </a:endParaRPr>
                    </a:p>
                  </a:txBody>
                  <a:tcPr marL="10608" marR="10608" marT="1060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hMerge="1">
                  <a:txBody>
                    <a:bodyPr/>
                    <a:lstStyle/>
                    <a:p>
                      <a:endParaRPr lang="fr-FR"/>
                    </a:p>
                  </a:txBody>
                  <a:tcPr/>
                </a:tc>
                <a:tc>
                  <a:txBody>
                    <a:bodyPr/>
                    <a:lstStyle/>
                    <a:p>
                      <a:pPr algn="r" fontAlgn="b"/>
                      <a:r>
                        <a:rPr lang="fr-FR" sz="1050" b="0" i="0" u="none" strike="noStrike" dirty="0" smtClean="0">
                          <a:effectLst/>
                          <a:latin typeface="Arial"/>
                        </a:rPr>
                        <a:t>15</a:t>
                      </a:r>
                      <a:endParaRPr lang="fr-FR" sz="1050" b="0" i="0" u="none" strike="noStrike" dirty="0">
                        <a:effectLst/>
                        <a:latin typeface="Arial"/>
                      </a:endParaRPr>
                    </a:p>
                  </a:txBody>
                  <a:tcPr marL="10608" marR="10608" marT="1060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fr-FR" sz="1050" b="0" i="0" u="none" strike="noStrike" dirty="0" smtClean="0">
                          <a:effectLst/>
                          <a:latin typeface="Arial"/>
                        </a:rPr>
                        <a:t>13,76%</a:t>
                      </a:r>
                      <a:endParaRPr lang="fr-FR" sz="1050" b="0" i="0" u="none" strike="noStrike" dirty="0">
                        <a:effectLst/>
                        <a:latin typeface="Arial"/>
                      </a:endParaRPr>
                    </a:p>
                  </a:txBody>
                  <a:tcPr marL="10608" marR="10608" marT="10608"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r" fontAlgn="b"/>
                      <a:r>
                        <a:rPr lang="fr-FR" sz="1050" b="1" i="0" u="none" strike="noStrike" dirty="0" smtClean="0">
                          <a:effectLst/>
                          <a:latin typeface="Arial"/>
                        </a:rPr>
                        <a:t>20,27%</a:t>
                      </a:r>
                      <a:endParaRPr lang="fr-FR" sz="1050" b="1" i="0" u="none" strike="noStrike" dirty="0">
                        <a:effectLst/>
                        <a:latin typeface="Arial"/>
                      </a:endParaRPr>
                    </a:p>
                  </a:txBody>
                  <a:tcPr marL="10608" marR="10608" marT="1060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88472">
                <a:tc>
                  <a:txBody>
                    <a:bodyPr/>
                    <a:lstStyle/>
                    <a:p>
                      <a:pPr algn="l" fontAlgn="b"/>
                      <a:r>
                        <a:rPr lang="fr-FR" sz="1050" b="0" i="0" u="none" strike="noStrike" dirty="0">
                          <a:effectLst/>
                          <a:latin typeface="Arial"/>
                        </a:rPr>
                        <a:t>TOTAL</a:t>
                      </a:r>
                    </a:p>
                  </a:txBody>
                  <a:tcPr marL="10608" marR="10608" marT="10608" marB="0" anchor="b">
                    <a:lnL w="12700" cap="flat" cmpd="sng" algn="ctr">
                      <a:solidFill>
                        <a:srgbClr val="000000"/>
                      </a:solid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fr-FR" sz="1050" b="0" i="0" u="none" strike="noStrike">
                          <a:effectLst/>
                          <a:latin typeface="Arial"/>
                        </a:rPr>
                        <a:t>164</a:t>
                      </a:r>
                    </a:p>
                  </a:txBody>
                  <a:tcPr marL="10608" marR="10608" marT="10608" marB="0" anchor="b">
                    <a:lnL>
                      <a:noFill/>
                    </a:lnL>
                    <a:lnR>
                      <a:noFill/>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r" fontAlgn="b"/>
                      <a:r>
                        <a:rPr lang="fr-FR" sz="1050" b="0" i="0" u="none" strike="noStrike" dirty="0">
                          <a:effectLst/>
                          <a:latin typeface="Arial"/>
                        </a:rPr>
                        <a:t> </a:t>
                      </a:r>
                      <a:r>
                        <a:rPr lang="fr-FR" sz="1050" b="0" i="0" u="none" strike="noStrike" dirty="0" smtClean="0">
                          <a:effectLst/>
                          <a:latin typeface="Arial"/>
                        </a:rPr>
                        <a:t>99</a:t>
                      </a:r>
                      <a:endParaRPr lang="fr-FR" sz="1050" b="0" i="0" u="none" strike="noStrike" dirty="0">
                        <a:effectLst/>
                        <a:latin typeface="Arial"/>
                      </a:endParaRPr>
                    </a:p>
                  </a:txBody>
                  <a:tcPr marL="10608" marR="10608" marT="10608" marB="0" anchor="b">
                    <a:lnL>
                      <a:noFill/>
                    </a:lnL>
                    <a:lnR>
                      <a:noFill/>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fr-FR"/>
                    </a:p>
                  </a:txBody>
                  <a:tcPr/>
                </a:tc>
                <a:tc>
                  <a:txBody>
                    <a:bodyPr/>
                    <a:lstStyle/>
                    <a:p>
                      <a:pPr algn="r" fontAlgn="b"/>
                      <a:r>
                        <a:rPr lang="fr-FR" sz="1800" b="1" i="0" u="none" strike="noStrike" dirty="0">
                          <a:solidFill>
                            <a:srgbClr val="FF0000"/>
                          </a:solidFill>
                          <a:effectLst/>
                          <a:latin typeface="Arial"/>
                        </a:rPr>
                        <a:t>21</a:t>
                      </a:r>
                    </a:p>
                  </a:txBody>
                  <a:tcPr marL="10608" marR="10608" marT="10608" marB="0" anchor="b">
                    <a:lnL>
                      <a:noFill/>
                    </a:lnL>
                    <a:lnR w="12700" cap="flat" cmpd="sng" algn="ctr">
                      <a:solidFill>
                        <a:srgbClr val="0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endParaRPr lang="fr-FR" sz="1050" b="0" i="0" u="none" strike="noStrike" dirty="0">
                        <a:effectLst/>
                        <a:latin typeface="Arial"/>
                      </a:endParaRPr>
                    </a:p>
                  </a:txBody>
                  <a:tcPr marL="10608" marR="10608" marT="10608" marB="0" anchor="b">
                    <a:lnL w="12700" cap="flat" cmpd="sng" algn="ctr">
                      <a:solidFill>
                        <a:srgbClr val="000000"/>
                      </a:solidFill>
                      <a:prstDash val="solid"/>
                      <a:round/>
                      <a:headEnd type="none" w="med" len="med"/>
                      <a:tailEnd type="none" w="med" len="med"/>
                    </a:lnL>
                    <a:lnR>
                      <a:noFill/>
                    </a:lnR>
                    <a:lnT w="12700" cap="flat" cmpd="sng" algn="ctr">
                      <a:noFill/>
                      <a:prstDash val="solid"/>
                      <a:round/>
                      <a:headEnd type="none" w="med" len="med"/>
                      <a:tailEnd type="none" w="med" len="med"/>
                    </a:lnT>
                    <a:lnB>
                      <a:noFill/>
                    </a:lnB>
                  </a:tcPr>
                </a:tc>
                <a:tc>
                  <a:txBody>
                    <a:bodyPr/>
                    <a:lstStyle/>
                    <a:p>
                      <a:pPr algn="l" fontAlgn="b"/>
                      <a:r>
                        <a:rPr lang="fr-FR" sz="1050" b="0" i="0" u="none" strike="noStrike" dirty="0">
                          <a:effectLst/>
                          <a:latin typeface="Arial"/>
                        </a:rPr>
                        <a:t> </a:t>
                      </a:r>
                    </a:p>
                  </a:txBody>
                  <a:tcPr marL="10608" marR="10608" marT="10608" marB="0" anchor="b">
                    <a:lnL>
                      <a:noFill/>
                    </a:lnL>
                    <a:lnR>
                      <a:noFill/>
                    </a:lnR>
                    <a:lnT w="12700" cap="flat" cmpd="sng" algn="ctr">
                      <a:solidFill>
                        <a:srgbClr val="000000"/>
                      </a:solidFill>
                      <a:prstDash val="solid"/>
                      <a:round/>
                      <a:headEnd type="none" w="med" len="med"/>
                      <a:tailEnd type="none" w="med" len="med"/>
                    </a:lnT>
                    <a:lnB>
                      <a:noFill/>
                    </a:lnB>
                  </a:tcPr>
                </a:tc>
              </a:tr>
            </a:tbl>
          </a:graphicData>
        </a:graphic>
      </p:graphicFrame>
      <p:sp>
        <p:nvSpPr>
          <p:cNvPr id="7" name="ZoneTexte 6"/>
          <p:cNvSpPr txBox="1"/>
          <p:nvPr/>
        </p:nvSpPr>
        <p:spPr>
          <a:xfrm>
            <a:off x="467544" y="5715257"/>
            <a:ext cx="8568952" cy="954107"/>
          </a:xfrm>
          <a:prstGeom prst="rect">
            <a:avLst/>
          </a:prstGeom>
        </p:spPr>
        <p:style>
          <a:lnRef idx="0">
            <a:schemeClr val="accent6"/>
          </a:lnRef>
          <a:fillRef idx="3">
            <a:schemeClr val="accent6"/>
          </a:fillRef>
          <a:effectRef idx="3">
            <a:schemeClr val="accent6"/>
          </a:effectRef>
          <a:fontRef idx="minor">
            <a:schemeClr val="lt1"/>
          </a:fontRef>
        </p:style>
        <p:txBody>
          <a:bodyPr wrap="square" rtlCol="0">
            <a:spAutoFit/>
          </a:bodyPr>
          <a:lstStyle/>
          <a:p>
            <a:pPr algn="ctr"/>
            <a:r>
              <a:rPr lang="fr-FR" dirty="0" smtClean="0">
                <a:latin typeface="Calibri"/>
                <a:cs typeface="Calibri"/>
              </a:rPr>
              <a:t>21% des couples pris en charge dans l’année</a:t>
            </a:r>
            <a:br>
              <a:rPr lang="fr-FR" dirty="0" smtClean="0">
                <a:latin typeface="Calibri"/>
                <a:cs typeface="Calibri"/>
              </a:rPr>
            </a:br>
            <a:r>
              <a:rPr lang="fr-FR" dirty="0" smtClean="0">
                <a:latin typeface="Calibri"/>
                <a:cs typeface="Calibri"/>
              </a:rPr>
              <a:t>ont pu avoir une grossesse</a:t>
            </a:r>
            <a:endParaRPr lang="fr-FR" dirty="0">
              <a:latin typeface="Calibri"/>
              <a:cs typeface="Calibri"/>
            </a:endParaRPr>
          </a:p>
        </p:txBody>
      </p:sp>
    </p:spTree>
    <p:extLst>
      <p:ext uri="{BB962C8B-B14F-4D97-AF65-F5344CB8AC3E}">
        <p14:creationId xmlns:p14="http://schemas.microsoft.com/office/powerpoint/2010/main" val="22142358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p:txBody>
          <a:bodyPr/>
          <a:lstStyle/>
          <a:p>
            <a:r>
              <a:rPr lang="fr-FR" dirty="0" smtClean="0"/>
              <a:t>Profil des patient(e)s en 2013-14</a:t>
            </a:r>
            <a:endParaRPr lang="fr-FR" dirty="0"/>
          </a:p>
        </p:txBody>
      </p:sp>
      <p:sp>
        <p:nvSpPr>
          <p:cNvPr id="5" name="Espace réservé du contenu 4"/>
          <p:cNvSpPr>
            <a:spLocks noGrp="1"/>
          </p:cNvSpPr>
          <p:nvPr>
            <p:ph idx="1"/>
          </p:nvPr>
        </p:nvSpPr>
        <p:spPr/>
        <p:txBody>
          <a:bodyPr/>
          <a:lstStyle/>
          <a:p>
            <a:r>
              <a:rPr lang="fr-FR" dirty="0" smtClean="0"/>
              <a:t>53 nouveaux couples (1/01/13 au 31/9/14)</a:t>
            </a:r>
          </a:p>
          <a:p>
            <a:pPr lvl="1"/>
            <a:r>
              <a:rPr lang="fr-FR" dirty="0" smtClean="0"/>
              <a:t>20 hommes/35 femmes VIH+</a:t>
            </a:r>
          </a:p>
          <a:p>
            <a:endParaRPr lang="fr-FR" dirty="0" smtClean="0"/>
          </a:p>
          <a:p>
            <a:endParaRPr lang="fr-FR" dirty="0"/>
          </a:p>
          <a:p>
            <a:endParaRPr lang="fr-FR" dirty="0" smtClean="0"/>
          </a:p>
          <a:p>
            <a:r>
              <a:rPr lang="fr-FR" dirty="0" smtClean="0"/>
              <a:t>Cause de recours</a:t>
            </a:r>
          </a:p>
          <a:p>
            <a:pPr lvl="1"/>
            <a:r>
              <a:rPr lang="fr-FR" dirty="0" smtClean="0"/>
              <a:t>Infertilité</a:t>
            </a:r>
          </a:p>
          <a:p>
            <a:pPr lvl="2"/>
            <a:r>
              <a:rPr lang="fr-FR" dirty="0" smtClean="0"/>
              <a:t>47/53 (89%)</a:t>
            </a:r>
          </a:p>
          <a:p>
            <a:pPr lvl="1"/>
            <a:r>
              <a:rPr lang="fr-FR" dirty="0" smtClean="0"/>
              <a:t>Diminution du risque de transmission</a:t>
            </a:r>
          </a:p>
          <a:p>
            <a:pPr lvl="2"/>
            <a:r>
              <a:rPr lang="fr-FR" dirty="0" smtClean="0"/>
              <a:t>6</a:t>
            </a:r>
            <a:r>
              <a:rPr lang="fr-FR" dirty="0"/>
              <a:t>/</a:t>
            </a:r>
            <a:r>
              <a:rPr lang="fr-FR" dirty="0" smtClean="0"/>
              <a:t>53 (11%)</a:t>
            </a:r>
            <a:endParaRPr lang="fr-FR" dirty="0"/>
          </a:p>
          <a:p>
            <a:pPr lvl="2"/>
            <a:endParaRPr lang="fr-FR" dirty="0" smtClean="0"/>
          </a:p>
          <a:p>
            <a:pPr lvl="1"/>
            <a:endParaRPr lang="fr-FR" dirty="0" smtClean="0"/>
          </a:p>
          <a:p>
            <a:pPr marL="0" indent="0">
              <a:buNone/>
            </a:pPr>
            <a:r>
              <a:rPr lang="fr-FR" dirty="0"/>
              <a:t>	</a:t>
            </a:r>
          </a:p>
        </p:txBody>
      </p:sp>
      <p:graphicFrame>
        <p:nvGraphicFramePr>
          <p:cNvPr id="2" name="Tableau 1"/>
          <p:cNvGraphicFramePr>
            <a:graphicFrameLocks noGrp="1"/>
          </p:cNvGraphicFramePr>
          <p:nvPr>
            <p:extLst>
              <p:ext uri="{D42A27DB-BD31-4B8C-83A1-F6EECF244321}">
                <p14:modId xmlns:p14="http://schemas.microsoft.com/office/powerpoint/2010/main" val="2439036727"/>
              </p:ext>
            </p:extLst>
          </p:nvPr>
        </p:nvGraphicFramePr>
        <p:xfrm>
          <a:off x="1187624" y="2564904"/>
          <a:ext cx="6096000" cy="1483360"/>
        </p:xfrm>
        <a:graphic>
          <a:graphicData uri="http://schemas.openxmlformats.org/drawingml/2006/table">
            <a:tbl>
              <a:tblPr firstRow="1" bandRow="1">
                <a:tableStyleId>{5C22544A-7EE6-4342-B048-85BDC9FD1C3A}</a:tableStyleId>
              </a:tblPr>
              <a:tblGrid>
                <a:gridCol w="2952328"/>
                <a:gridCol w="1111672"/>
                <a:gridCol w="2032000"/>
              </a:tblGrid>
              <a:tr h="370840">
                <a:tc>
                  <a:txBody>
                    <a:bodyPr/>
                    <a:lstStyle/>
                    <a:p>
                      <a:r>
                        <a:rPr lang="fr-FR" dirty="0" smtClean="0">
                          <a:solidFill>
                            <a:schemeClr val="tx1"/>
                          </a:solidFill>
                          <a:latin typeface="Calibri"/>
                          <a:cs typeface="Calibri"/>
                        </a:rPr>
                        <a:t>Zone</a:t>
                      </a:r>
                      <a:endParaRPr lang="fr-FR" dirty="0">
                        <a:solidFill>
                          <a:schemeClr val="tx1"/>
                        </a:solidFill>
                        <a:latin typeface="Calibri"/>
                        <a:cs typeface="Calibri"/>
                      </a:endParaRPr>
                    </a:p>
                  </a:txBody>
                  <a:tcPr/>
                </a:tc>
                <a:tc>
                  <a:txBody>
                    <a:bodyPr/>
                    <a:lstStyle/>
                    <a:p>
                      <a:pPr algn="ctr"/>
                      <a:r>
                        <a:rPr lang="fr-FR" dirty="0" smtClean="0">
                          <a:solidFill>
                            <a:schemeClr val="tx1"/>
                          </a:solidFill>
                          <a:latin typeface="Calibri"/>
                          <a:cs typeface="Calibri"/>
                        </a:rPr>
                        <a:t>Nombre</a:t>
                      </a:r>
                      <a:endParaRPr lang="fr-FR" dirty="0">
                        <a:solidFill>
                          <a:schemeClr val="tx1"/>
                        </a:solidFill>
                        <a:latin typeface="Calibri"/>
                        <a:cs typeface="Calibri"/>
                      </a:endParaRPr>
                    </a:p>
                  </a:txBody>
                  <a:tcPr/>
                </a:tc>
                <a:tc>
                  <a:txBody>
                    <a:bodyPr/>
                    <a:lstStyle/>
                    <a:p>
                      <a:pPr algn="ctr"/>
                      <a:r>
                        <a:rPr lang="fr-FR" dirty="0" smtClean="0">
                          <a:solidFill>
                            <a:schemeClr val="tx1"/>
                          </a:solidFill>
                          <a:latin typeface="Calibri"/>
                          <a:cs typeface="Calibri"/>
                        </a:rPr>
                        <a:t>%</a:t>
                      </a:r>
                      <a:endParaRPr lang="fr-FR" dirty="0">
                        <a:solidFill>
                          <a:schemeClr val="tx1"/>
                        </a:solidFill>
                        <a:latin typeface="Calibri"/>
                        <a:cs typeface="Calibri"/>
                      </a:endParaRPr>
                    </a:p>
                  </a:txBody>
                  <a:tcPr/>
                </a:tc>
              </a:tr>
              <a:tr h="370840">
                <a:tc>
                  <a:txBody>
                    <a:bodyPr/>
                    <a:lstStyle/>
                    <a:p>
                      <a:r>
                        <a:rPr lang="fr-FR" dirty="0" smtClean="0">
                          <a:latin typeface="Calibri"/>
                          <a:cs typeface="Calibri"/>
                        </a:rPr>
                        <a:t>Afrique</a:t>
                      </a:r>
                      <a:endParaRPr lang="fr-FR" dirty="0">
                        <a:latin typeface="Calibri"/>
                        <a:cs typeface="Calibri"/>
                      </a:endParaRPr>
                    </a:p>
                  </a:txBody>
                  <a:tcPr/>
                </a:tc>
                <a:tc>
                  <a:txBody>
                    <a:bodyPr/>
                    <a:lstStyle/>
                    <a:p>
                      <a:pPr algn="ctr"/>
                      <a:r>
                        <a:rPr lang="fr-FR" dirty="0" smtClean="0">
                          <a:latin typeface="Calibri"/>
                          <a:cs typeface="Calibri"/>
                        </a:rPr>
                        <a:t>34</a:t>
                      </a:r>
                      <a:endParaRPr lang="fr-FR" dirty="0">
                        <a:latin typeface="Calibri"/>
                        <a:cs typeface="Calibri"/>
                      </a:endParaRPr>
                    </a:p>
                  </a:txBody>
                  <a:tcPr/>
                </a:tc>
                <a:tc>
                  <a:txBody>
                    <a:bodyPr/>
                    <a:lstStyle/>
                    <a:p>
                      <a:pPr algn="ctr"/>
                      <a:r>
                        <a:rPr lang="fr-FR" dirty="0" smtClean="0">
                          <a:latin typeface="Calibri"/>
                          <a:cs typeface="Calibri"/>
                        </a:rPr>
                        <a:t>64</a:t>
                      </a:r>
                      <a:endParaRPr lang="fr-FR" dirty="0">
                        <a:latin typeface="Calibri"/>
                        <a:cs typeface="Calibri"/>
                      </a:endParaRPr>
                    </a:p>
                  </a:txBody>
                  <a:tcPr/>
                </a:tc>
              </a:tr>
              <a:tr h="370840">
                <a:tc>
                  <a:txBody>
                    <a:bodyPr/>
                    <a:lstStyle/>
                    <a:p>
                      <a:r>
                        <a:rPr lang="fr-FR" dirty="0" smtClean="0">
                          <a:latin typeface="Calibri"/>
                          <a:cs typeface="Calibri"/>
                        </a:rPr>
                        <a:t>Europe-Est/Russie</a:t>
                      </a:r>
                      <a:endParaRPr lang="fr-FR" dirty="0">
                        <a:latin typeface="Calibri"/>
                        <a:cs typeface="Calibri"/>
                      </a:endParaRPr>
                    </a:p>
                  </a:txBody>
                  <a:tcPr/>
                </a:tc>
                <a:tc>
                  <a:txBody>
                    <a:bodyPr/>
                    <a:lstStyle/>
                    <a:p>
                      <a:pPr algn="ctr"/>
                      <a:r>
                        <a:rPr lang="fr-FR" dirty="0" smtClean="0">
                          <a:latin typeface="Calibri"/>
                          <a:cs typeface="Calibri"/>
                        </a:rPr>
                        <a:t>3</a:t>
                      </a:r>
                      <a:endParaRPr lang="fr-FR" dirty="0">
                        <a:latin typeface="Calibri"/>
                        <a:cs typeface="Calibri"/>
                      </a:endParaRPr>
                    </a:p>
                  </a:txBody>
                  <a:tcPr/>
                </a:tc>
                <a:tc>
                  <a:txBody>
                    <a:bodyPr/>
                    <a:lstStyle/>
                    <a:p>
                      <a:pPr algn="ctr"/>
                      <a:r>
                        <a:rPr lang="fr-FR" dirty="0" smtClean="0">
                          <a:latin typeface="Calibri"/>
                          <a:cs typeface="Calibri"/>
                        </a:rPr>
                        <a:t>5</a:t>
                      </a:r>
                      <a:endParaRPr lang="fr-FR" dirty="0">
                        <a:latin typeface="Calibri"/>
                        <a:cs typeface="Calibri"/>
                      </a:endParaRPr>
                    </a:p>
                  </a:txBody>
                  <a:tcPr/>
                </a:tc>
              </a:tr>
              <a:tr h="370840">
                <a:tc>
                  <a:txBody>
                    <a:bodyPr/>
                    <a:lstStyle/>
                    <a:p>
                      <a:r>
                        <a:rPr lang="fr-FR" dirty="0" smtClean="0">
                          <a:latin typeface="Calibri"/>
                          <a:cs typeface="Calibri"/>
                        </a:rPr>
                        <a:t>France</a:t>
                      </a:r>
                      <a:endParaRPr lang="fr-FR" dirty="0">
                        <a:latin typeface="Calibri"/>
                        <a:cs typeface="Calibri"/>
                      </a:endParaRPr>
                    </a:p>
                  </a:txBody>
                  <a:tcPr/>
                </a:tc>
                <a:tc>
                  <a:txBody>
                    <a:bodyPr/>
                    <a:lstStyle/>
                    <a:p>
                      <a:pPr algn="ctr"/>
                      <a:r>
                        <a:rPr lang="fr-FR" dirty="0" smtClean="0">
                          <a:latin typeface="Calibri"/>
                          <a:cs typeface="Calibri"/>
                        </a:rPr>
                        <a:t>17</a:t>
                      </a:r>
                      <a:endParaRPr lang="fr-FR" dirty="0">
                        <a:latin typeface="Calibri"/>
                        <a:cs typeface="Calibri"/>
                      </a:endParaRPr>
                    </a:p>
                  </a:txBody>
                  <a:tcPr/>
                </a:tc>
                <a:tc>
                  <a:txBody>
                    <a:bodyPr/>
                    <a:lstStyle/>
                    <a:p>
                      <a:pPr algn="ctr"/>
                      <a:r>
                        <a:rPr lang="fr-FR" dirty="0" smtClean="0">
                          <a:latin typeface="Calibri"/>
                          <a:cs typeface="Calibri"/>
                        </a:rPr>
                        <a:t>31</a:t>
                      </a:r>
                    </a:p>
                  </a:txBody>
                  <a:tcPr/>
                </a:tc>
              </a:tr>
            </a:tbl>
          </a:graphicData>
        </a:graphic>
      </p:graphicFrame>
    </p:spTree>
    <p:extLst>
      <p:ext uri="{BB962C8B-B14F-4D97-AF65-F5344CB8AC3E}">
        <p14:creationId xmlns:p14="http://schemas.microsoft.com/office/powerpoint/2010/main" val="42054033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Conception naturelle ou AMP… un faux débat !</a:t>
            </a:r>
            <a:endParaRPr lang="fr-FR" dirty="0"/>
          </a:p>
        </p:txBody>
      </p:sp>
      <p:sp>
        <p:nvSpPr>
          <p:cNvPr id="3" name="Espace réservé du texte 2"/>
          <p:cNvSpPr>
            <a:spLocks noGrp="1"/>
          </p:cNvSpPr>
          <p:nvPr>
            <p:ph type="body" idx="1"/>
          </p:nvPr>
        </p:nvSpPr>
        <p:spPr/>
        <p:txBody>
          <a:bodyPr/>
          <a:lstStyle/>
          <a:p>
            <a:endParaRPr lang="fr-FR"/>
          </a:p>
        </p:txBody>
      </p:sp>
    </p:spTree>
    <p:extLst>
      <p:ext uri="{BB962C8B-B14F-4D97-AF65-F5344CB8AC3E}">
        <p14:creationId xmlns:p14="http://schemas.microsoft.com/office/powerpoint/2010/main" val="6756523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6402" name="Rectangle 2"/>
          <p:cNvSpPr>
            <a:spLocks noGrp="1" noChangeArrowheads="1"/>
          </p:cNvSpPr>
          <p:nvPr>
            <p:ph type="title"/>
          </p:nvPr>
        </p:nvSpPr>
        <p:spPr/>
        <p:txBody>
          <a:bodyPr/>
          <a:lstStyle/>
          <a:p>
            <a:r>
              <a:rPr lang="fr-FR" dirty="0"/>
              <a:t>Conception naturelle</a:t>
            </a:r>
          </a:p>
        </p:txBody>
      </p:sp>
      <p:sp>
        <p:nvSpPr>
          <p:cNvPr id="1766403" name="Rectangle 3"/>
          <p:cNvSpPr>
            <a:spLocks noGrp="1" noChangeArrowheads="1"/>
          </p:cNvSpPr>
          <p:nvPr>
            <p:ph type="body" idx="1"/>
          </p:nvPr>
        </p:nvSpPr>
        <p:spPr>
          <a:xfrm>
            <a:off x="411538" y="1196752"/>
            <a:ext cx="8496300" cy="2736304"/>
          </a:xfrm>
        </p:spPr>
        <p:txBody>
          <a:bodyPr/>
          <a:lstStyle/>
          <a:p>
            <a:pPr>
              <a:lnSpc>
                <a:spcPct val="140000"/>
              </a:lnSpc>
            </a:pPr>
            <a:r>
              <a:rPr lang="fr-FR" sz="2800" b="0" dirty="0"/>
              <a:t>Approche la plus fréquente dans la réalité</a:t>
            </a:r>
          </a:p>
          <a:p>
            <a:pPr>
              <a:lnSpc>
                <a:spcPct val="140000"/>
              </a:lnSpc>
            </a:pPr>
            <a:r>
              <a:rPr lang="fr-FR" sz="2800" b="0" dirty="0"/>
              <a:t>Cas de transmission décrits avant l’arrivée des ARV</a:t>
            </a:r>
          </a:p>
          <a:p>
            <a:pPr>
              <a:lnSpc>
                <a:spcPct val="140000"/>
              </a:lnSpc>
            </a:pPr>
            <a:r>
              <a:rPr lang="fr-FR" sz="2800" b="0" dirty="0"/>
              <a:t>Pas de cas de transmission décrits avec multithérapies</a:t>
            </a:r>
          </a:p>
          <a:p>
            <a:pPr>
              <a:lnSpc>
                <a:spcPct val="140000"/>
              </a:lnSpc>
            </a:pPr>
            <a:r>
              <a:rPr lang="fr-FR" sz="2800" b="0" dirty="0" smtClean="0"/>
              <a:t>Débats intenses depuis </a:t>
            </a:r>
            <a:r>
              <a:rPr lang="fr-FR" sz="2800" b="0" dirty="0"/>
              <a:t>les déclarations suisses de </a:t>
            </a:r>
            <a:r>
              <a:rPr lang="fr-FR" sz="2800" b="0" dirty="0" smtClean="0"/>
              <a:t>2007</a:t>
            </a:r>
            <a:endParaRPr lang="fr-FR" sz="2800" b="0" dirty="0"/>
          </a:p>
        </p:txBody>
      </p:sp>
      <p:pic>
        <p:nvPicPr>
          <p:cNvPr id="2" name="Picture 1" descr="Fac similé déclaration suisse.tiff"/>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395758" y="4005064"/>
            <a:ext cx="4416491" cy="2174900"/>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4" name="Rectangle 3"/>
          <p:cNvSpPr/>
          <p:nvPr/>
        </p:nvSpPr>
        <p:spPr>
          <a:xfrm>
            <a:off x="539555" y="6278276"/>
            <a:ext cx="8448939" cy="400110"/>
          </a:xfrm>
          <a:prstGeom prst="rect">
            <a:avLst/>
          </a:prstGeom>
        </p:spPr>
        <p:txBody>
          <a:bodyPr wrap="square">
            <a:spAutoFit/>
          </a:bodyPr>
          <a:lstStyle/>
          <a:p>
            <a:r>
              <a:rPr lang="fr-FR" sz="1000" dirty="0">
                <a:solidFill>
                  <a:srgbClr val="000000"/>
                </a:solidFill>
                <a:latin typeface="Arial Narrow"/>
                <a:cs typeface="Arial Narrow"/>
              </a:rPr>
              <a:t>Vernazza, P., B. Hirschel, et al. (2008). "Les personnes séropositives ne souffrant d’aucune autre MST et suivant un traitement antirétroviral efficace ne transmettent pas le VIH par voie sexuelle." </a:t>
            </a:r>
            <a:r>
              <a:rPr lang="fr-FR" sz="1000" u="sng" dirty="0">
                <a:solidFill>
                  <a:srgbClr val="000000"/>
                </a:solidFill>
                <a:latin typeface="Arial Narrow"/>
                <a:cs typeface="Arial Narrow"/>
              </a:rPr>
              <a:t>Bulletin des médecins suisses</a:t>
            </a:r>
            <a:r>
              <a:rPr lang="fr-FR" sz="1000" dirty="0">
                <a:solidFill>
                  <a:srgbClr val="000000"/>
                </a:solidFill>
                <a:latin typeface="Arial Narrow"/>
                <a:cs typeface="Arial Narrow"/>
              </a:rPr>
              <a:t> </a:t>
            </a:r>
            <a:r>
              <a:rPr lang="fr-FR" sz="1000" b="1" dirty="0">
                <a:solidFill>
                  <a:srgbClr val="000000"/>
                </a:solidFill>
                <a:latin typeface="Arial Narrow"/>
                <a:cs typeface="Arial Narrow"/>
              </a:rPr>
              <a:t>89</a:t>
            </a:r>
            <a:r>
              <a:rPr lang="fr-FR" sz="1000" dirty="0">
                <a:solidFill>
                  <a:srgbClr val="000000"/>
                </a:solidFill>
                <a:latin typeface="Arial Narrow"/>
                <a:cs typeface="Arial Narrow"/>
              </a:rPr>
              <a:t>(5): 165-169.</a:t>
            </a:r>
          </a:p>
        </p:txBody>
      </p:sp>
      <p:pic>
        <p:nvPicPr>
          <p:cNvPr id="3" name="Image 2" descr="drapeaux-suisse-28.gif"/>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380314" y="476672"/>
            <a:ext cx="1488164" cy="1004511"/>
          </a:xfrm>
          <a:prstGeom prst="rect">
            <a:avLst/>
          </a:prstGeom>
        </p:spPr>
      </p:pic>
    </p:spTree>
    <p:extLst>
      <p:ext uri="{BB962C8B-B14F-4D97-AF65-F5344CB8AC3E}">
        <p14:creationId xmlns:p14="http://schemas.microsoft.com/office/powerpoint/2010/main" val="28294861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p:txBody>
          <a:bodyPr/>
          <a:lstStyle/>
          <a:p>
            <a:r>
              <a:rPr lang="fr-FR" dirty="0" smtClean="0"/>
              <a:t>Données biologiques</a:t>
            </a:r>
            <a:endParaRPr lang="fr-FR" dirty="0"/>
          </a:p>
        </p:txBody>
      </p:sp>
      <p:sp>
        <p:nvSpPr>
          <p:cNvPr id="5" name="Espace réservé du texte 4"/>
          <p:cNvSpPr>
            <a:spLocks noGrp="1"/>
          </p:cNvSpPr>
          <p:nvPr>
            <p:ph type="body" idx="1"/>
          </p:nvPr>
        </p:nvSpPr>
        <p:spPr/>
        <p:txBody>
          <a:bodyPr/>
          <a:lstStyle/>
          <a:p>
            <a:r>
              <a:rPr lang="fr-FR" dirty="0" smtClean="0"/>
              <a:t>Risque résiduel</a:t>
            </a:r>
            <a:endParaRPr lang="fr-FR" dirty="0"/>
          </a:p>
        </p:txBody>
      </p:sp>
    </p:spTree>
    <p:extLst>
      <p:ext uri="{BB962C8B-B14F-4D97-AF65-F5344CB8AC3E}">
        <p14:creationId xmlns:p14="http://schemas.microsoft.com/office/powerpoint/2010/main" val="36579732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Risque résiduel de transmission</a:t>
            </a:r>
            <a:endParaRPr lang="fr-FR" dirty="0"/>
          </a:p>
        </p:txBody>
      </p:sp>
      <p:sp>
        <p:nvSpPr>
          <p:cNvPr id="3" name="Espace réservé du contenu 2"/>
          <p:cNvSpPr>
            <a:spLocks noGrp="1"/>
          </p:cNvSpPr>
          <p:nvPr>
            <p:ph idx="1"/>
          </p:nvPr>
        </p:nvSpPr>
        <p:spPr>
          <a:xfrm>
            <a:off x="677337" y="3140974"/>
            <a:ext cx="7978422" cy="2974975"/>
          </a:xfrm>
        </p:spPr>
        <p:txBody>
          <a:bodyPr/>
          <a:lstStyle/>
          <a:p>
            <a:r>
              <a:rPr lang="fr-FR" dirty="0" smtClean="0"/>
              <a:t>Données de la Pitié : 304 hommes VIH+</a:t>
            </a:r>
          </a:p>
          <a:p>
            <a:pPr lvl="1"/>
            <a:r>
              <a:rPr lang="fr-FR" dirty="0" smtClean="0"/>
              <a:t>Comparaison CV plasmatique vs CV séminale</a:t>
            </a:r>
          </a:p>
          <a:p>
            <a:pPr lvl="2"/>
            <a:r>
              <a:rPr lang="fr-FR" dirty="0" smtClean="0"/>
              <a:t>20 « discordances » (23 échantillons) : 6.6 %</a:t>
            </a:r>
          </a:p>
          <a:p>
            <a:pPr lvl="2"/>
            <a:r>
              <a:rPr lang="fr-FR" dirty="0" smtClean="0"/>
              <a:t>CV = 135 à 2 345 copies/ml</a:t>
            </a:r>
          </a:p>
          <a:p>
            <a:pPr lvl="3"/>
            <a:r>
              <a:rPr lang="fr-FR" dirty="0" smtClean="0"/>
              <a:t>3 échantillons &gt; 1 000 copies/ml</a:t>
            </a:r>
          </a:p>
          <a:p>
            <a:pPr lvl="2"/>
            <a:r>
              <a:rPr lang="fr-FR" dirty="0" smtClean="0"/>
              <a:t>Corrélations</a:t>
            </a:r>
          </a:p>
          <a:p>
            <a:pPr lvl="3"/>
            <a:r>
              <a:rPr lang="fr-FR" dirty="0" smtClean="0"/>
              <a:t>ADN proviral</a:t>
            </a:r>
          </a:p>
          <a:p>
            <a:pPr lvl="3"/>
            <a:r>
              <a:rPr lang="fr-FR" dirty="0" smtClean="0"/>
              <a:t>Pas au traitement, ni aux CD4</a:t>
            </a:r>
            <a:endParaRPr lang="fr-FR" dirty="0"/>
          </a:p>
        </p:txBody>
      </p:sp>
      <p:pic>
        <p:nvPicPr>
          <p:cNvPr id="6" name="Imag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67568" y="1268766"/>
            <a:ext cx="4120456" cy="1841451"/>
          </a:xfrm>
          <a:prstGeom prst="rect">
            <a:avLst/>
          </a:prstGeom>
          <a:ln>
            <a:noFill/>
          </a:ln>
          <a:effectLst>
            <a:outerShdw blurRad="190500" algn="tl" rotWithShape="0">
              <a:srgbClr val="000000">
                <a:alpha val="70000"/>
              </a:srgbClr>
            </a:outerShdw>
          </a:effectLst>
        </p:spPr>
      </p:pic>
      <p:pic>
        <p:nvPicPr>
          <p:cNvPr id="7" name="Image 6"/>
          <p:cNvPicPr>
            <a:picLocks noChangeAspect="1"/>
          </p:cNvPicPr>
          <p:nvPr/>
        </p:nvPicPr>
        <p:blipFill>
          <a:blip r:embed="rId4"/>
          <a:stretch>
            <a:fillRect/>
          </a:stretch>
        </p:blipFill>
        <p:spPr>
          <a:xfrm>
            <a:off x="5660121" y="2132856"/>
            <a:ext cx="2304256" cy="408374"/>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1707769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z="2800" dirty="0" smtClean="0"/>
              <a:t>Proportion de CV séminale positive lorsque la CV plasmatique est négative : 2002-2011</a:t>
            </a:r>
            <a:endParaRPr lang="fr-FR" sz="2800" dirty="0"/>
          </a:p>
        </p:txBody>
      </p:sp>
      <p:pic>
        <p:nvPicPr>
          <p:cNvPr id="6" name="Image 5"/>
          <p:cNvPicPr>
            <a:picLocks noChangeAspect="1"/>
          </p:cNvPicPr>
          <p:nvPr/>
        </p:nvPicPr>
        <p:blipFill>
          <a:blip r:embed="rId2"/>
          <a:stretch>
            <a:fillRect/>
          </a:stretch>
        </p:blipFill>
        <p:spPr>
          <a:xfrm>
            <a:off x="667570" y="2060848"/>
            <a:ext cx="8029460" cy="3456384"/>
          </a:xfrm>
          <a:prstGeom prst="rect">
            <a:avLst/>
          </a:prstGeom>
          <a:ln>
            <a:noFill/>
          </a:ln>
          <a:effectLst>
            <a:outerShdw blurRad="190500" algn="tl" rotWithShape="0">
              <a:srgbClr val="000000">
                <a:alpha val="70000"/>
              </a:srgbClr>
            </a:outerShdw>
          </a:effectLst>
        </p:spPr>
      </p:pic>
      <p:pic>
        <p:nvPicPr>
          <p:cNvPr id="4" name="Image 3"/>
          <p:cNvPicPr>
            <a:picLocks noChangeAspect="1"/>
          </p:cNvPicPr>
          <p:nvPr/>
        </p:nvPicPr>
        <p:blipFill>
          <a:blip r:embed="rId3"/>
          <a:stretch>
            <a:fillRect/>
          </a:stretch>
        </p:blipFill>
        <p:spPr>
          <a:xfrm>
            <a:off x="5212071" y="2492896"/>
            <a:ext cx="2304256" cy="408374"/>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7250227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6385" name="Picture 2" descr="C:\Documents and Settings\partisam\Bureau\COREVIH Bureau\RUBAN_corevih.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905003" y="1431928"/>
            <a:ext cx="5376863" cy="512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7" name="Rectangle 3"/>
          <p:cNvSpPr>
            <a:spLocks noChangeArrowheads="1"/>
          </p:cNvSpPr>
          <p:nvPr/>
        </p:nvSpPr>
        <p:spPr bwMode="auto">
          <a:xfrm>
            <a:off x="0" y="0"/>
            <a:ext cx="9144000" cy="1295400"/>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fr-FR" sz="2400">
              <a:solidFill>
                <a:srgbClr val="990033"/>
              </a:solidFill>
              <a:latin typeface="Arial" charset="0"/>
              <a:cs typeface="Arial" charset="0"/>
            </a:endParaRPr>
          </a:p>
        </p:txBody>
      </p:sp>
      <p:sp>
        <p:nvSpPr>
          <p:cNvPr id="41988" name="Rectangle 4"/>
          <p:cNvSpPr>
            <a:spLocks noGrp="1" noChangeArrowheads="1"/>
          </p:cNvSpPr>
          <p:nvPr>
            <p:ph type="title"/>
          </p:nvPr>
        </p:nvSpPr>
        <p:spPr>
          <a:xfrm>
            <a:off x="685800" y="76200"/>
            <a:ext cx="7772400" cy="1143000"/>
          </a:xfrm>
        </p:spPr>
        <p:txBody>
          <a:bodyPr/>
          <a:lstStyle/>
          <a:p>
            <a:pPr eaLnBrk="1" hangingPunct="1">
              <a:defRPr/>
            </a:pPr>
            <a:r>
              <a:rPr lang="fr-FR" sz="3600" smtClean="0">
                <a:solidFill>
                  <a:schemeClr val="bg1"/>
                </a:solidFill>
                <a:latin typeface="Arial" charset="0"/>
                <a:cs typeface="Arial" charset="0"/>
              </a:rPr>
              <a:t>VIH = IST</a:t>
            </a:r>
          </a:p>
        </p:txBody>
      </p:sp>
      <p:sp>
        <p:nvSpPr>
          <p:cNvPr id="41989" name="Rectangle 5"/>
          <p:cNvSpPr>
            <a:spLocks noGrp="1" noChangeArrowheads="1"/>
          </p:cNvSpPr>
          <p:nvPr>
            <p:ph idx="1"/>
          </p:nvPr>
        </p:nvSpPr>
        <p:spPr>
          <a:xfrm>
            <a:off x="685800" y="1905000"/>
            <a:ext cx="7772400" cy="4114800"/>
          </a:xfrm>
        </p:spPr>
        <p:txBody>
          <a:bodyPr/>
          <a:lstStyle/>
          <a:p>
            <a:pPr algn="ctr" eaLnBrk="1" hangingPunct="1">
              <a:lnSpc>
                <a:spcPct val="90000"/>
              </a:lnSpc>
              <a:buFontTx/>
              <a:buNone/>
              <a:defRPr/>
            </a:pPr>
            <a:r>
              <a:rPr lang="fr-FR" sz="2800" smtClean="0">
                <a:solidFill>
                  <a:srgbClr val="A50021"/>
                </a:solidFill>
                <a:latin typeface="Arial" charset="0"/>
                <a:cs typeface="Arial" charset="0"/>
              </a:rPr>
              <a:t>prévention de la transmission du VIH</a:t>
            </a:r>
          </a:p>
          <a:p>
            <a:pPr algn="ctr" eaLnBrk="1" hangingPunct="1">
              <a:lnSpc>
                <a:spcPct val="90000"/>
              </a:lnSpc>
              <a:buFontTx/>
              <a:buNone/>
              <a:defRPr/>
            </a:pPr>
            <a:r>
              <a:rPr lang="fr-FR" sz="2800" smtClean="0">
                <a:solidFill>
                  <a:srgbClr val="A50021"/>
                </a:solidFill>
                <a:latin typeface="Arial" charset="0"/>
                <a:cs typeface="Arial" charset="0"/>
              </a:rPr>
              <a:t> </a:t>
            </a:r>
          </a:p>
          <a:p>
            <a:pPr algn="ctr" eaLnBrk="1" hangingPunct="1">
              <a:lnSpc>
                <a:spcPct val="90000"/>
              </a:lnSpc>
              <a:buFontTx/>
              <a:buNone/>
              <a:defRPr/>
            </a:pPr>
            <a:endParaRPr lang="fr-FR" sz="2800" smtClean="0">
              <a:solidFill>
                <a:srgbClr val="A50021"/>
              </a:solidFill>
              <a:latin typeface="Arial" charset="0"/>
              <a:cs typeface="Arial" charset="0"/>
            </a:endParaRPr>
          </a:p>
          <a:p>
            <a:pPr algn="ctr" eaLnBrk="1" hangingPunct="1">
              <a:lnSpc>
                <a:spcPct val="90000"/>
              </a:lnSpc>
              <a:buFontTx/>
              <a:buNone/>
              <a:defRPr/>
            </a:pPr>
            <a:endParaRPr lang="fr-FR" sz="2800" smtClean="0">
              <a:solidFill>
                <a:srgbClr val="A50021"/>
              </a:solidFill>
              <a:latin typeface="Arial" charset="0"/>
              <a:cs typeface="Arial" charset="0"/>
            </a:endParaRPr>
          </a:p>
          <a:p>
            <a:pPr algn="ctr" eaLnBrk="1" hangingPunct="1">
              <a:lnSpc>
                <a:spcPct val="90000"/>
              </a:lnSpc>
              <a:buFontTx/>
              <a:buNone/>
              <a:defRPr/>
            </a:pPr>
            <a:endParaRPr lang="fr-FR" sz="2800" smtClean="0">
              <a:solidFill>
                <a:srgbClr val="A50021"/>
              </a:solidFill>
              <a:latin typeface="Arial" charset="0"/>
              <a:cs typeface="Arial" charset="0"/>
            </a:endParaRPr>
          </a:p>
          <a:p>
            <a:pPr algn="ctr" eaLnBrk="1" hangingPunct="1">
              <a:lnSpc>
                <a:spcPct val="90000"/>
              </a:lnSpc>
              <a:buFontTx/>
              <a:buNone/>
              <a:defRPr/>
            </a:pPr>
            <a:endParaRPr lang="fr-FR" sz="2800" smtClean="0">
              <a:solidFill>
                <a:srgbClr val="A50021"/>
              </a:solidFill>
              <a:latin typeface="Arial" charset="0"/>
              <a:cs typeface="Arial" charset="0"/>
            </a:endParaRPr>
          </a:p>
          <a:p>
            <a:pPr algn="ctr" eaLnBrk="1" hangingPunct="1">
              <a:lnSpc>
                <a:spcPct val="90000"/>
              </a:lnSpc>
              <a:buFontTx/>
              <a:buNone/>
              <a:defRPr/>
            </a:pPr>
            <a:endParaRPr lang="fr-FR" sz="2800" smtClean="0">
              <a:solidFill>
                <a:srgbClr val="A50021"/>
              </a:solidFill>
              <a:latin typeface="Arial" charset="0"/>
              <a:cs typeface="Arial" charset="0"/>
            </a:endParaRPr>
          </a:p>
          <a:p>
            <a:pPr algn="ctr" eaLnBrk="1" hangingPunct="1">
              <a:lnSpc>
                <a:spcPct val="90000"/>
              </a:lnSpc>
              <a:buFont typeface="Symbol" charset="0"/>
              <a:buNone/>
              <a:defRPr/>
            </a:pPr>
            <a:r>
              <a:rPr lang="fr-FR" sz="3600" smtClean="0">
                <a:solidFill>
                  <a:srgbClr val="A50021"/>
                </a:solidFill>
                <a:latin typeface="Arial" charset="0"/>
                <a:cs typeface="Arial" charset="0"/>
                <a:sym typeface="Symbol" charset="0"/>
              </a:rPr>
              <a:t></a:t>
            </a:r>
          </a:p>
          <a:p>
            <a:pPr algn="ctr" eaLnBrk="1" hangingPunct="1">
              <a:lnSpc>
                <a:spcPct val="90000"/>
              </a:lnSpc>
              <a:buFont typeface="Symbol" charset="0"/>
              <a:buNone/>
              <a:defRPr/>
            </a:pPr>
            <a:r>
              <a:rPr lang="fr-FR" sz="2800" smtClean="0">
                <a:solidFill>
                  <a:srgbClr val="A50021"/>
                </a:solidFill>
                <a:latin typeface="Arial" charset="0"/>
                <a:cs typeface="Arial" charset="0"/>
                <a:sym typeface="Symbol" charset="0"/>
              </a:rPr>
              <a:t>contraception</a:t>
            </a:r>
            <a:endParaRPr lang="fr-FR" sz="2800" smtClean="0">
              <a:solidFill>
                <a:srgbClr val="A50021"/>
              </a:solidFill>
              <a:latin typeface="Arial" charset="0"/>
              <a:cs typeface="Arial" charset="0"/>
            </a:endParaRPr>
          </a:p>
        </p:txBody>
      </p:sp>
      <p:pic>
        <p:nvPicPr>
          <p:cNvPr id="16389" name="Picture 7" descr="C:\Documents and Settings\PARTISAM\Bureau\article_contra-ok.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590803" y="2647950"/>
            <a:ext cx="3902075" cy="2533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2546" name="Rectangle 2"/>
          <p:cNvSpPr>
            <a:spLocks noGrp="1" noChangeArrowheads="1"/>
          </p:cNvSpPr>
          <p:nvPr>
            <p:ph type="title"/>
          </p:nvPr>
        </p:nvSpPr>
        <p:spPr/>
        <p:txBody>
          <a:bodyPr/>
          <a:lstStyle/>
          <a:p>
            <a:r>
              <a:rPr lang="fr-FR" dirty="0"/>
              <a:t>Les HAART diminuent l’infectivité du sperme : données virologiques</a:t>
            </a:r>
          </a:p>
        </p:txBody>
      </p:sp>
      <p:sp>
        <p:nvSpPr>
          <p:cNvPr id="1772547" name="Rectangle 3"/>
          <p:cNvSpPr>
            <a:spLocks noGrp="1" noChangeArrowheads="1"/>
          </p:cNvSpPr>
          <p:nvPr>
            <p:ph type="body" idx="1"/>
          </p:nvPr>
        </p:nvSpPr>
        <p:spPr>
          <a:xfrm>
            <a:off x="6213061" y="6431547"/>
            <a:ext cx="2924175" cy="452437"/>
          </a:xfrm>
        </p:spPr>
        <p:txBody>
          <a:bodyPr/>
          <a:lstStyle/>
          <a:p>
            <a:pPr>
              <a:lnSpc>
                <a:spcPct val="90000"/>
              </a:lnSpc>
              <a:buFont typeface="Times" charset="0"/>
              <a:buNone/>
            </a:pPr>
            <a:r>
              <a:rPr lang="fr-FR" sz="1600" b="0" i="1" dirty="0"/>
              <a:t>Dulioust et al AIDS 2010</a:t>
            </a:r>
            <a:endParaRPr lang="fr-FR" sz="1600" b="0" dirty="0"/>
          </a:p>
        </p:txBody>
      </p:sp>
      <p:pic>
        <p:nvPicPr>
          <p:cNvPr id="1772548" name="Picture 4" descr="Cliché 2010-07-14 11-44-46"/>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115618" y="1844824"/>
            <a:ext cx="6591300" cy="4019550"/>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a:extLst/>
        </p:spPr>
      </p:pic>
      <p:grpSp>
        <p:nvGrpSpPr>
          <p:cNvPr id="1772549" name="Group 5"/>
          <p:cNvGrpSpPr>
            <a:grpSpLocks/>
          </p:cNvGrpSpPr>
          <p:nvPr/>
        </p:nvGrpSpPr>
        <p:grpSpPr bwMode="auto">
          <a:xfrm>
            <a:off x="5148064" y="2060848"/>
            <a:ext cx="3810000" cy="1524000"/>
            <a:chOff x="3408" y="2064"/>
            <a:chExt cx="2256" cy="960"/>
          </a:xfrm>
        </p:grpSpPr>
        <p:sp>
          <p:nvSpPr>
            <p:cNvPr id="1772550" name="AutoShape 6"/>
            <p:cNvSpPr>
              <a:spLocks noChangeArrowheads="1"/>
            </p:cNvSpPr>
            <p:nvPr/>
          </p:nvSpPr>
          <p:spPr bwMode="auto">
            <a:xfrm>
              <a:off x="3408" y="2064"/>
              <a:ext cx="2256" cy="960"/>
            </a:xfrm>
            <a:prstGeom prst="wedgeEllipseCallout">
              <a:avLst>
                <a:gd name="adj1" fmla="val -48273"/>
                <a:gd name="adj2" fmla="val 61773"/>
              </a:avLst>
            </a:prstGeom>
            <a:ln>
              <a:headEnd/>
              <a:tailEnd/>
            </a:ln>
          </p:spPr>
          <p:style>
            <a:lnRef idx="1">
              <a:schemeClr val="accent6"/>
            </a:lnRef>
            <a:fillRef idx="3">
              <a:schemeClr val="accent6"/>
            </a:fillRef>
            <a:effectRef idx="2">
              <a:schemeClr val="accent6"/>
            </a:effectRef>
            <a:fontRef idx="minor">
              <a:schemeClr val="lt1"/>
            </a:fontRef>
          </p:style>
          <p:txBody>
            <a:bodyPr wrap="none" anchor="ctr"/>
            <a:lstStyle/>
            <a:p>
              <a:pPr algn="ctr"/>
              <a:endParaRPr lang="fr-FR" sz="1800" dirty="0">
                <a:solidFill>
                  <a:srgbClr val="FFFFFF"/>
                </a:solidFill>
                <a:latin typeface="Futura"/>
                <a:ea typeface="ＭＳ Ｐゴシック"/>
                <a:cs typeface="ＭＳ Ｐゴシック" charset="0"/>
              </a:endParaRPr>
            </a:p>
          </p:txBody>
        </p:sp>
        <p:sp>
          <p:nvSpPr>
            <p:cNvPr id="1772551" name="Rectangle 7"/>
            <p:cNvSpPr>
              <a:spLocks noChangeArrowheads="1"/>
            </p:cNvSpPr>
            <p:nvPr/>
          </p:nvSpPr>
          <p:spPr bwMode="auto">
            <a:xfrm>
              <a:off x="3602" y="2352"/>
              <a:ext cx="1895" cy="407"/>
            </a:xfrm>
            <a:prstGeom prst="rect">
              <a:avLst/>
            </a:prstGeom>
            <a:noFill/>
            <a:ln>
              <a:noFill/>
            </a:ln>
            <a:extLs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algn="ctr"/>
              <a:r>
                <a:rPr lang="fr-FR" sz="1800" dirty="0">
                  <a:ln w="18415" cmpd="sng">
                    <a:solidFill>
                      <a:srgbClr val="FFFFFF"/>
                    </a:solidFill>
                    <a:prstDash val="solid"/>
                  </a:ln>
                  <a:solidFill>
                    <a:srgbClr val="FFFFFF"/>
                  </a:solidFill>
                  <a:effectLst>
                    <a:outerShdw blurRad="63500" dir="3600000" algn="tl" rotWithShape="0">
                      <a:srgbClr val="000000">
                        <a:alpha val="70000"/>
                      </a:srgbClr>
                    </a:outerShdw>
                  </a:effectLst>
                </a:rPr>
                <a:t>Pas de VIH dans le sperme</a:t>
              </a:r>
            </a:p>
            <a:p>
              <a:pPr algn="ctr"/>
              <a:r>
                <a:rPr lang="fr-FR" sz="1800" dirty="0">
                  <a:ln w="18415" cmpd="sng">
                    <a:solidFill>
                      <a:srgbClr val="FFFFFF"/>
                    </a:solidFill>
                    <a:prstDash val="solid"/>
                  </a:ln>
                  <a:solidFill>
                    <a:srgbClr val="FFFFFF"/>
                  </a:solidFill>
                  <a:effectLst>
                    <a:outerShdw blurRad="63500" dir="3600000" algn="tl" rotWithShape="0">
                      <a:srgbClr val="000000">
                        <a:alpha val="70000"/>
                      </a:srgbClr>
                    </a:outerShdw>
                  </a:effectLst>
                </a:rPr>
                <a:t>chez 216 hommes avec CVP&lt;50</a:t>
              </a:r>
            </a:p>
          </p:txBody>
        </p:sp>
      </p:grpSp>
    </p:spTree>
    <p:extLst>
      <p:ext uri="{BB962C8B-B14F-4D97-AF65-F5344CB8AC3E}">
        <p14:creationId xmlns:p14="http://schemas.microsoft.com/office/powerpoint/2010/main" val="13455629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Etude ANRS </a:t>
            </a:r>
            <a:r>
              <a:rPr lang="fr-FR" dirty="0" err="1" smtClean="0"/>
              <a:t>Evarist</a:t>
            </a:r>
            <a:endParaRPr lang="fr-FR" dirty="0"/>
          </a:p>
        </p:txBody>
      </p:sp>
      <p:sp>
        <p:nvSpPr>
          <p:cNvPr id="3" name="Espace réservé du contenu 2"/>
          <p:cNvSpPr>
            <a:spLocks noGrp="1"/>
          </p:cNvSpPr>
          <p:nvPr>
            <p:ph idx="1"/>
          </p:nvPr>
        </p:nvSpPr>
        <p:spPr>
          <a:xfrm>
            <a:off x="677335" y="2276872"/>
            <a:ext cx="8466666" cy="4127106"/>
          </a:xfrm>
        </p:spPr>
        <p:txBody>
          <a:bodyPr/>
          <a:lstStyle/>
          <a:p>
            <a:pPr marL="469900" marR="651510"/>
            <a:r>
              <a:rPr lang="fr-FR" sz="2400" dirty="0" smtClean="0">
                <a:solidFill>
                  <a:srgbClr val="000000"/>
                </a:solidFill>
                <a:latin typeface="Arial"/>
                <a:cs typeface="Arial"/>
              </a:rPr>
              <a:t>Etude du risque résiduel de transmission chez les HSH virologiquement contrôlés</a:t>
            </a:r>
          </a:p>
          <a:p>
            <a:pPr marL="469900" marR="651510"/>
            <a:r>
              <a:rPr lang="fr-FR" sz="2400" dirty="0" smtClean="0">
                <a:solidFill>
                  <a:srgbClr val="000000"/>
                </a:solidFill>
                <a:latin typeface="Arial"/>
                <a:cs typeface="Arial"/>
              </a:rPr>
              <a:t>Prévalence </a:t>
            </a:r>
            <a:r>
              <a:rPr lang="fr-FR" sz="2400" dirty="0">
                <a:solidFill>
                  <a:srgbClr val="000000"/>
                </a:solidFill>
                <a:latin typeface="Arial"/>
                <a:cs typeface="Arial"/>
              </a:rPr>
              <a:t>de </a:t>
            </a:r>
            <a:r>
              <a:rPr lang="fr-FR" sz="2400" dirty="0" smtClean="0">
                <a:solidFill>
                  <a:srgbClr val="000000"/>
                </a:solidFill>
                <a:latin typeface="Arial"/>
                <a:cs typeface="Arial"/>
              </a:rPr>
              <a:t>discordance</a:t>
            </a:r>
          </a:p>
          <a:p>
            <a:pPr marL="869950" marR="651510" lvl="1"/>
            <a:r>
              <a:rPr lang="fr-FR" sz="1800" dirty="0" smtClean="0">
                <a:solidFill>
                  <a:srgbClr val="000000"/>
                </a:solidFill>
                <a:latin typeface="Arial"/>
                <a:cs typeface="Arial"/>
              </a:rPr>
              <a:t>23</a:t>
            </a:r>
            <a:r>
              <a:rPr lang="fr-FR" sz="1800" dirty="0">
                <a:solidFill>
                  <a:srgbClr val="000000"/>
                </a:solidFill>
                <a:latin typeface="Arial"/>
                <a:cs typeface="Arial"/>
              </a:rPr>
              <a:t>/</a:t>
            </a:r>
            <a:r>
              <a:rPr lang="fr-FR" sz="1800" dirty="0" smtClean="0">
                <a:solidFill>
                  <a:srgbClr val="000000"/>
                </a:solidFill>
                <a:latin typeface="Arial"/>
                <a:cs typeface="Arial"/>
              </a:rPr>
              <a:t>304 = </a:t>
            </a:r>
            <a:r>
              <a:rPr lang="fr-FR" sz="1800" dirty="0">
                <a:solidFill>
                  <a:srgbClr val="000000"/>
                </a:solidFill>
                <a:latin typeface="Arial"/>
                <a:cs typeface="Arial"/>
              </a:rPr>
              <a:t>7.6% </a:t>
            </a:r>
            <a:r>
              <a:rPr lang="fr-FR" sz="1800" dirty="0" smtClean="0">
                <a:solidFill>
                  <a:srgbClr val="000000"/>
                </a:solidFill>
                <a:latin typeface="Arial"/>
                <a:cs typeface="Arial"/>
              </a:rPr>
              <a:t>(X 2 par rapport aux hétéro en AMP)</a:t>
            </a:r>
          </a:p>
          <a:p>
            <a:pPr marL="869950" marR="651510" lvl="1"/>
            <a:r>
              <a:rPr lang="fr-FR" sz="1800" dirty="0" smtClean="0">
                <a:solidFill>
                  <a:srgbClr val="000000"/>
                </a:solidFill>
                <a:latin typeface="Arial"/>
                <a:cs typeface="Arial"/>
              </a:rPr>
              <a:t>Médiane</a:t>
            </a:r>
            <a:r>
              <a:rPr lang="fr-FR" sz="1800" spc="10" dirty="0" smtClean="0">
                <a:solidFill>
                  <a:srgbClr val="000000"/>
                </a:solidFill>
                <a:latin typeface="Arial"/>
                <a:cs typeface="Arial"/>
              </a:rPr>
              <a:t> </a:t>
            </a:r>
            <a:r>
              <a:rPr lang="fr-FR" sz="1800" dirty="0">
                <a:solidFill>
                  <a:srgbClr val="000000"/>
                </a:solidFill>
                <a:latin typeface="Arial"/>
                <a:cs typeface="Arial"/>
              </a:rPr>
              <a:t>ARN-VIH</a:t>
            </a:r>
            <a:r>
              <a:rPr lang="fr-FR" sz="1800" spc="-5" dirty="0">
                <a:solidFill>
                  <a:srgbClr val="000000"/>
                </a:solidFill>
                <a:latin typeface="Arial"/>
                <a:cs typeface="Arial"/>
              </a:rPr>
              <a:t> </a:t>
            </a:r>
            <a:r>
              <a:rPr lang="fr-FR" sz="1800" dirty="0">
                <a:solidFill>
                  <a:srgbClr val="000000"/>
                </a:solidFill>
                <a:latin typeface="Arial"/>
                <a:cs typeface="Arial"/>
              </a:rPr>
              <a:t>dans</a:t>
            </a:r>
            <a:r>
              <a:rPr lang="fr-FR" sz="1800" spc="-5" dirty="0">
                <a:solidFill>
                  <a:srgbClr val="000000"/>
                </a:solidFill>
                <a:latin typeface="Arial"/>
                <a:cs typeface="Arial"/>
              </a:rPr>
              <a:t> </a:t>
            </a:r>
            <a:r>
              <a:rPr lang="fr-FR" sz="1800" dirty="0">
                <a:solidFill>
                  <a:srgbClr val="000000"/>
                </a:solidFill>
                <a:latin typeface="Arial"/>
                <a:cs typeface="Arial"/>
              </a:rPr>
              <a:t>le</a:t>
            </a:r>
            <a:r>
              <a:rPr lang="fr-FR" sz="1800" spc="-5" dirty="0">
                <a:solidFill>
                  <a:srgbClr val="000000"/>
                </a:solidFill>
                <a:latin typeface="Arial"/>
                <a:cs typeface="Arial"/>
              </a:rPr>
              <a:t> </a:t>
            </a:r>
            <a:r>
              <a:rPr lang="fr-FR" sz="1800" dirty="0">
                <a:solidFill>
                  <a:srgbClr val="000000"/>
                </a:solidFill>
                <a:latin typeface="Arial"/>
                <a:cs typeface="Arial"/>
              </a:rPr>
              <a:t>liquide</a:t>
            </a:r>
            <a:r>
              <a:rPr lang="fr-FR" sz="1800" spc="10" dirty="0">
                <a:solidFill>
                  <a:srgbClr val="000000"/>
                </a:solidFill>
                <a:latin typeface="Arial"/>
                <a:cs typeface="Arial"/>
              </a:rPr>
              <a:t> </a:t>
            </a:r>
            <a:r>
              <a:rPr lang="fr-FR" sz="1800" dirty="0" smtClean="0">
                <a:solidFill>
                  <a:srgbClr val="000000"/>
                </a:solidFill>
                <a:latin typeface="Arial"/>
                <a:cs typeface="Arial"/>
              </a:rPr>
              <a:t>séminal</a:t>
            </a:r>
            <a:endParaRPr lang="fr-FR" sz="1200" dirty="0">
              <a:solidFill>
                <a:srgbClr val="000000"/>
              </a:solidFill>
              <a:latin typeface="Arial"/>
              <a:cs typeface="Arial"/>
            </a:endParaRPr>
          </a:p>
          <a:p>
            <a:pPr marL="1270000" marR="651510" lvl="2"/>
            <a:r>
              <a:rPr lang="fr-FR" sz="1600" dirty="0" smtClean="0">
                <a:solidFill>
                  <a:srgbClr val="000000"/>
                </a:solidFill>
                <a:latin typeface="Arial"/>
                <a:cs typeface="Arial"/>
              </a:rPr>
              <a:t>145</a:t>
            </a:r>
            <a:r>
              <a:rPr lang="fr-FR" sz="1600" spc="5" dirty="0" smtClean="0">
                <a:solidFill>
                  <a:srgbClr val="000000"/>
                </a:solidFill>
                <a:latin typeface="Arial"/>
                <a:cs typeface="Arial"/>
              </a:rPr>
              <a:t> </a:t>
            </a:r>
            <a:r>
              <a:rPr lang="fr-FR" sz="1600" spc="5" dirty="0">
                <a:solidFill>
                  <a:srgbClr val="000000"/>
                </a:solidFill>
                <a:latin typeface="Arial"/>
                <a:cs typeface="Arial"/>
              </a:rPr>
              <a:t>c</a:t>
            </a:r>
            <a:r>
              <a:rPr lang="fr-FR" sz="1600" dirty="0">
                <a:solidFill>
                  <a:srgbClr val="000000"/>
                </a:solidFill>
                <a:latin typeface="Arial"/>
                <a:cs typeface="Arial"/>
              </a:rPr>
              <a:t>opies/ml</a:t>
            </a:r>
            <a:r>
              <a:rPr lang="fr-FR" sz="1600" spc="5" dirty="0">
                <a:solidFill>
                  <a:srgbClr val="000000"/>
                </a:solidFill>
                <a:latin typeface="Arial"/>
                <a:cs typeface="Arial"/>
              </a:rPr>
              <a:t> </a:t>
            </a:r>
            <a:r>
              <a:rPr lang="fr-FR" sz="1600" dirty="0">
                <a:solidFill>
                  <a:srgbClr val="000000"/>
                </a:solidFill>
                <a:latin typeface="Arial"/>
                <a:cs typeface="Arial"/>
              </a:rPr>
              <a:t>(50</a:t>
            </a:r>
            <a:r>
              <a:rPr lang="fr-FR" sz="1600" spc="5" dirty="0">
                <a:solidFill>
                  <a:srgbClr val="000000"/>
                </a:solidFill>
                <a:latin typeface="Arial"/>
                <a:cs typeface="Arial"/>
              </a:rPr>
              <a:t>-</a:t>
            </a:r>
            <a:r>
              <a:rPr lang="fr-FR" sz="1600" dirty="0">
                <a:solidFill>
                  <a:srgbClr val="000000"/>
                </a:solidFill>
                <a:latin typeface="Arial"/>
                <a:cs typeface="Arial"/>
              </a:rPr>
              <a:t>1450</a:t>
            </a:r>
            <a:r>
              <a:rPr lang="fr-FR" sz="1600" spc="5" dirty="0">
                <a:solidFill>
                  <a:srgbClr val="000000"/>
                </a:solidFill>
                <a:latin typeface="Arial"/>
                <a:cs typeface="Arial"/>
              </a:rPr>
              <a:t> </a:t>
            </a:r>
            <a:r>
              <a:rPr lang="fr-FR" sz="1600" dirty="0" err="1">
                <a:solidFill>
                  <a:srgbClr val="000000"/>
                </a:solidFill>
                <a:latin typeface="Arial"/>
                <a:cs typeface="Arial"/>
              </a:rPr>
              <a:t>cp</a:t>
            </a:r>
            <a:r>
              <a:rPr lang="fr-FR" sz="1600" dirty="0">
                <a:solidFill>
                  <a:srgbClr val="000000"/>
                </a:solidFill>
                <a:latin typeface="Arial"/>
                <a:cs typeface="Arial"/>
              </a:rPr>
              <a:t>/ml</a:t>
            </a:r>
            <a:r>
              <a:rPr lang="fr-FR" sz="1600" dirty="0" smtClean="0">
                <a:solidFill>
                  <a:srgbClr val="000000"/>
                </a:solidFill>
                <a:latin typeface="Arial"/>
                <a:cs typeface="Arial"/>
              </a:rPr>
              <a:t>)</a:t>
            </a:r>
            <a:endParaRPr lang="fr-FR" sz="3200" dirty="0" smtClean="0">
              <a:solidFill>
                <a:srgbClr val="000000"/>
              </a:solidFill>
              <a:latin typeface="Arial"/>
              <a:cs typeface="Arial"/>
            </a:endParaRPr>
          </a:p>
          <a:p>
            <a:pPr marL="469900" marR="651510"/>
            <a:r>
              <a:rPr lang="fr-FR" sz="2400" dirty="0" smtClean="0">
                <a:solidFill>
                  <a:srgbClr val="000000"/>
                </a:solidFill>
                <a:latin typeface="Arial"/>
                <a:cs typeface="Arial"/>
              </a:rPr>
              <a:t>Risque accru</a:t>
            </a:r>
          </a:p>
          <a:p>
            <a:pPr marL="869950" marR="651510" lvl="1"/>
            <a:r>
              <a:rPr lang="fr-FR" sz="1800" dirty="0" smtClean="0">
                <a:solidFill>
                  <a:srgbClr val="000000"/>
                </a:solidFill>
                <a:latin typeface="Arial"/>
                <a:cs typeface="Arial"/>
              </a:rPr>
              <a:t>Taille du réservoir ADN</a:t>
            </a:r>
          </a:p>
          <a:p>
            <a:pPr marL="869950" marR="651510" lvl="1"/>
            <a:r>
              <a:rPr lang="fr-FR" sz="1800" dirty="0" smtClean="0">
                <a:solidFill>
                  <a:srgbClr val="000000"/>
                </a:solidFill>
                <a:latin typeface="Arial"/>
                <a:cs typeface="Arial"/>
              </a:rPr>
              <a:t>Consommation cannabis…</a:t>
            </a:r>
          </a:p>
        </p:txBody>
      </p:sp>
      <p:sp>
        <p:nvSpPr>
          <p:cNvPr id="4" name="ZoneTexte 3"/>
          <p:cNvSpPr txBox="1"/>
          <p:nvPr/>
        </p:nvSpPr>
        <p:spPr>
          <a:xfrm>
            <a:off x="539552" y="6453340"/>
            <a:ext cx="6120680" cy="307777"/>
          </a:xfrm>
          <a:prstGeom prst="rect">
            <a:avLst/>
          </a:prstGeom>
          <a:noFill/>
        </p:spPr>
        <p:txBody>
          <a:bodyPr wrap="square" rtlCol="0">
            <a:spAutoFit/>
          </a:bodyPr>
          <a:lstStyle/>
          <a:p>
            <a:r>
              <a:rPr lang="fr-FR" sz="1400" dirty="0" smtClean="0">
                <a:solidFill>
                  <a:srgbClr val="000000"/>
                </a:solidFill>
                <a:latin typeface="Calibri"/>
                <a:cs typeface="Calibri"/>
              </a:rPr>
              <a:t>Ghosn J. et al. – CID 2014 – In </a:t>
            </a:r>
            <a:r>
              <a:rPr lang="fr-FR" sz="1400" dirty="0" err="1" smtClean="0">
                <a:solidFill>
                  <a:srgbClr val="000000"/>
                </a:solidFill>
                <a:latin typeface="Calibri"/>
                <a:cs typeface="Calibri"/>
              </a:rPr>
              <a:t>press</a:t>
            </a:r>
            <a:endParaRPr lang="fr-FR" sz="1400" dirty="0">
              <a:solidFill>
                <a:srgbClr val="000000"/>
              </a:solidFill>
              <a:latin typeface="Calibri"/>
              <a:cs typeface="Calibri"/>
            </a:endParaRPr>
          </a:p>
        </p:txBody>
      </p:sp>
    </p:spTree>
    <p:extLst>
      <p:ext uri="{BB962C8B-B14F-4D97-AF65-F5344CB8AC3E}">
        <p14:creationId xmlns:p14="http://schemas.microsoft.com/office/powerpoint/2010/main" val="40840063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p:txBody>
          <a:bodyPr/>
          <a:lstStyle/>
          <a:p>
            <a:r>
              <a:rPr lang="fr-FR" dirty="0" smtClean="0"/>
              <a:t>Etudes cliniques</a:t>
            </a:r>
            <a:endParaRPr lang="fr-FR" dirty="0"/>
          </a:p>
        </p:txBody>
      </p:sp>
      <p:sp>
        <p:nvSpPr>
          <p:cNvPr id="5" name="Espace réservé du texte 4"/>
          <p:cNvSpPr>
            <a:spLocks noGrp="1"/>
          </p:cNvSpPr>
          <p:nvPr>
            <p:ph type="body" idx="1"/>
          </p:nvPr>
        </p:nvSpPr>
        <p:spPr/>
        <p:txBody>
          <a:bodyPr/>
          <a:lstStyle/>
          <a:p>
            <a:r>
              <a:rPr lang="fr-FR" dirty="0" smtClean="0"/>
              <a:t>Risque résiduel	</a:t>
            </a:r>
            <a:endParaRPr lang="fr-FR" dirty="0"/>
          </a:p>
        </p:txBody>
      </p:sp>
    </p:spTree>
    <p:extLst>
      <p:ext uri="{BB962C8B-B14F-4D97-AF65-F5344CB8AC3E}">
        <p14:creationId xmlns:p14="http://schemas.microsoft.com/office/powerpoint/2010/main" val="40152498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2" name="Rectangle 4"/>
          <p:cNvSpPr>
            <a:spLocks noGrp="1" noChangeArrowheads="1"/>
          </p:cNvSpPr>
          <p:nvPr>
            <p:ph type="title"/>
          </p:nvPr>
        </p:nvSpPr>
        <p:spPr>
          <a:xfrm>
            <a:off x="685800" y="304800"/>
            <a:ext cx="7772400" cy="603920"/>
          </a:xfrm>
        </p:spPr>
        <p:txBody>
          <a:bodyPr/>
          <a:lstStyle/>
          <a:p>
            <a:pPr eaLnBrk="1" hangingPunct="1">
              <a:lnSpc>
                <a:spcPct val="130000"/>
              </a:lnSpc>
              <a:defRPr/>
            </a:pPr>
            <a:r>
              <a:rPr lang="fr-CH" sz="2000" dirty="0" smtClean="0">
                <a:solidFill>
                  <a:srgbClr val="222268"/>
                </a:solidFill>
                <a:latin typeface="Arial" charset="0"/>
                <a:cs typeface="Arial" charset="0"/>
              </a:rPr>
              <a:t>Etude « Rakai »</a:t>
            </a:r>
            <a:r>
              <a:rPr lang="fr-CH" sz="1800" dirty="0" smtClean="0">
                <a:solidFill>
                  <a:srgbClr val="222268"/>
                </a:solidFill>
                <a:latin typeface="Arial" charset="0"/>
                <a:cs typeface="Arial" charset="0"/>
              </a:rPr>
              <a:t/>
            </a:r>
            <a:br>
              <a:rPr lang="fr-CH" sz="1800" dirty="0" smtClean="0">
                <a:solidFill>
                  <a:srgbClr val="222268"/>
                </a:solidFill>
                <a:latin typeface="Arial" charset="0"/>
                <a:cs typeface="Arial" charset="0"/>
              </a:rPr>
            </a:br>
            <a:r>
              <a:rPr lang="fr-CH" sz="1800" dirty="0" smtClean="0">
                <a:solidFill>
                  <a:srgbClr val="222268"/>
                </a:solidFill>
                <a:latin typeface="Arial" charset="0"/>
                <a:cs typeface="Arial" charset="0"/>
              </a:rPr>
              <a:t> Risque de transmission en fonction de la charge virale</a:t>
            </a:r>
            <a:br>
              <a:rPr lang="fr-CH" sz="1800" dirty="0" smtClean="0">
                <a:solidFill>
                  <a:srgbClr val="222268"/>
                </a:solidFill>
                <a:latin typeface="Arial" charset="0"/>
                <a:cs typeface="Arial" charset="0"/>
              </a:rPr>
            </a:br>
            <a:r>
              <a:rPr lang="fr-CH" sz="1800" dirty="0" smtClean="0">
                <a:solidFill>
                  <a:srgbClr val="222268"/>
                </a:solidFill>
                <a:latin typeface="Arial" charset="0"/>
                <a:cs typeface="Arial" charset="0"/>
              </a:rPr>
              <a:t>en l’absence de traitement</a:t>
            </a:r>
            <a:r>
              <a:rPr lang="de-DE" sz="1800" dirty="0" smtClean="0">
                <a:solidFill>
                  <a:srgbClr val="222268"/>
                </a:solidFill>
                <a:latin typeface="Arial" charset="0"/>
                <a:cs typeface="Arial" charset="0"/>
              </a:rPr>
              <a:t/>
            </a:r>
            <a:br>
              <a:rPr lang="de-DE" sz="1800" dirty="0" smtClean="0">
                <a:solidFill>
                  <a:srgbClr val="222268"/>
                </a:solidFill>
                <a:latin typeface="Arial" charset="0"/>
                <a:cs typeface="Arial" charset="0"/>
              </a:rPr>
            </a:br>
            <a:endParaRPr lang="fr-FR" sz="1800" dirty="0" smtClean="0">
              <a:solidFill>
                <a:srgbClr val="222268"/>
              </a:solidFill>
              <a:latin typeface="Arial" charset="0"/>
              <a:cs typeface="Arial" charset="0"/>
            </a:endParaRPr>
          </a:p>
        </p:txBody>
      </p:sp>
      <p:sp>
        <p:nvSpPr>
          <p:cNvPr id="53253" name="Rectangle 5"/>
          <p:cNvSpPr>
            <a:spLocks noGrp="1" noChangeArrowheads="1"/>
          </p:cNvSpPr>
          <p:nvPr>
            <p:ph type="body" idx="1"/>
          </p:nvPr>
        </p:nvSpPr>
        <p:spPr>
          <a:xfrm>
            <a:off x="685800" y="2057400"/>
            <a:ext cx="7772400" cy="4114800"/>
          </a:xfrm>
        </p:spPr>
        <p:txBody>
          <a:bodyPr/>
          <a:lstStyle/>
          <a:p>
            <a:pPr eaLnBrk="1" hangingPunct="1">
              <a:spcBef>
                <a:spcPct val="30000"/>
              </a:spcBef>
              <a:defRPr/>
            </a:pPr>
            <a:endParaRPr lang="fr-FR" sz="2800" smtClean="0">
              <a:solidFill>
                <a:srgbClr val="A50021"/>
              </a:solidFill>
              <a:latin typeface="Arial" charset="0"/>
              <a:cs typeface="Arial" charset="0"/>
            </a:endParaRPr>
          </a:p>
          <a:p>
            <a:pPr lvl="1" eaLnBrk="1" hangingPunct="1">
              <a:spcBef>
                <a:spcPct val="30000"/>
              </a:spcBef>
              <a:defRPr/>
            </a:pPr>
            <a:endParaRPr lang="fr-FR" smtClean="0">
              <a:solidFill>
                <a:srgbClr val="A50021"/>
              </a:solidFill>
              <a:latin typeface="Arial" charset="0"/>
              <a:ea typeface="ＭＳ Ｐゴシック" charset="0"/>
              <a:cs typeface="Arial" charset="0"/>
            </a:endParaRPr>
          </a:p>
        </p:txBody>
      </p:sp>
      <p:pic>
        <p:nvPicPr>
          <p:cNvPr id="34820"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095378" y="1731969"/>
            <a:ext cx="6981825" cy="5049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5" name="Text Box 7"/>
          <p:cNvSpPr txBox="1">
            <a:spLocks noChangeArrowheads="1"/>
          </p:cNvSpPr>
          <p:nvPr/>
        </p:nvSpPr>
        <p:spPr bwMode="auto">
          <a:xfrm>
            <a:off x="1828800" y="1295400"/>
            <a:ext cx="554355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fr-FR" sz="1400">
                <a:solidFill>
                  <a:srgbClr val="808080"/>
                </a:solidFill>
                <a:latin typeface="Arial" charset="0"/>
                <a:cs typeface="Arial" charset="0"/>
              </a:rPr>
              <a:t>TC Quinn - NEJM 2000</a:t>
            </a:r>
          </a:p>
        </p:txBody>
      </p:sp>
      <p:grpSp>
        <p:nvGrpSpPr>
          <p:cNvPr id="4" name="Grouper 3"/>
          <p:cNvGrpSpPr/>
          <p:nvPr/>
        </p:nvGrpSpPr>
        <p:grpSpPr>
          <a:xfrm>
            <a:off x="1619672" y="5661248"/>
            <a:ext cx="4570040" cy="609600"/>
            <a:chOff x="1619672" y="5661248"/>
            <a:chExt cx="4570040" cy="609600"/>
          </a:xfrm>
        </p:grpSpPr>
        <p:sp>
          <p:nvSpPr>
            <p:cNvPr id="65542" name="Oval 6"/>
            <p:cNvSpPr>
              <a:spLocks noChangeArrowheads="1"/>
            </p:cNvSpPr>
            <p:nvPr/>
          </p:nvSpPr>
          <p:spPr bwMode="auto">
            <a:xfrm>
              <a:off x="1619672" y="5661248"/>
              <a:ext cx="609600" cy="609600"/>
            </a:xfrm>
            <a:prstGeom prst="ellipse">
              <a:avLst/>
            </a:prstGeom>
            <a:noFill/>
            <a:ln w="63500">
              <a:solidFill>
                <a:srgbClr val="CC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r"/>
              <a:endParaRPr lang="fr-FR" sz="1800">
                <a:solidFill>
                  <a:srgbClr val="000000"/>
                </a:solidFill>
                <a:latin typeface="Constantia" charset="0"/>
              </a:endParaRPr>
            </a:p>
          </p:txBody>
        </p:sp>
        <p:sp>
          <p:nvSpPr>
            <p:cNvPr id="2" name="Oval 6"/>
            <p:cNvSpPr>
              <a:spLocks noChangeArrowheads="1"/>
            </p:cNvSpPr>
            <p:nvPr/>
          </p:nvSpPr>
          <p:spPr bwMode="auto">
            <a:xfrm>
              <a:off x="3563888" y="5661248"/>
              <a:ext cx="609600" cy="609600"/>
            </a:xfrm>
            <a:prstGeom prst="ellipse">
              <a:avLst/>
            </a:prstGeom>
            <a:noFill/>
            <a:ln w="63500">
              <a:solidFill>
                <a:srgbClr val="CC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r"/>
              <a:endParaRPr lang="fr-FR" sz="1800">
                <a:solidFill>
                  <a:srgbClr val="000000"/>
                </a:solidFill>
                <a:latin typeface="Constantia" charset="0"/>
              </a:endParaRPr>
            </a:p>
          </p:txBody>
        </p:sp>
        <p:sp>
          <p:nvSpPr>
            <p:cNvPr id="3" name="Oval 6"/>
            <p:cNvSpPr>
              <a:spLocks noChangeArrowheads="1"/>
            </p:cNvSpPr>
            <p:nvPr/>
          </p:nvSpPr>
          <p:spPr bwMode="auto">
            <a:xfrm>
              <a:off x="5580112" y="5661248"/>
              <a:ext cx="609600" cy="609600"/>
            </a:xfrm>
            <a:prstGeom prst="ellipse">
              <a:avLst/>
            </a:prstGeom>
            <a:noFill/>
            <a:ln w="63500">
              <a:solidFill>
                <a:srgbClr val="CC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r"/>
              <a:endParaRPr lang="fr-FR" sz="1800">
                <a:solidFill>
                  <a:srgbClr val="000000"/>
                </a:solidFill>
                <a:latin typeface="Constantia" charset="0"/>
              </a:endParaRPr>
            </a:p>
          </p:txBody>
        </p:sp>
      </p:grpSp>
    </p:spTree>
    <p:extLst>
      <p:ext uri="{BB962C8B-B14F-4D97-AF65-F5344CB8AC3E}">
        <p14:creationId xmlns:p14="http://schemas.microsoft.com/office/powerpoint/2010/main" val="7850886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2000" fill="hold"/>
                                        <p:tgtEl>
                                          <p:spTgt spid="4"/>
                                        </p:tgtEl>
                                        <p:attrNameLst>
                                          <p:attrName>ppt_w</p:attrName>
                                        </p:attrNameLst>
                                      </p:cBhvr>
                                      <p:tavLst>
                                        <p:tav tm="0">
                                          <p:val>
                                            <p:fltVal val="0"/>
                                          </p:val>
                                        </p:tav>
                                        <p:tav tm="100000">
                                          <p:val>
                                            <p:strVal val="#ppt_w"/>
                                          </p:val>
                                        </p:tav>
                                      </p:tavLst>
                                    </p:anim>
                                    <p:anim calcmode="lin" valueType="num">
                                      <p:cBhvr>
                                        <p:cTn id="8" dur="2000" fill="hold"/>
                                        <p:tgtEl>
                                          <p:spTgt spid="4"/>
                                        </p:tgtEl>
                                        <p:attrNameLst>
                                          <p:attrName>ppt_h</p:attrName>
                                        </p:attrNameLst>
                                      </p:cBhvr>
                                      <p:tavLst>
                                        <p:tav tm="0">
                                          <p:val>
                                            <p:fltVal val="0"/>
                                          </p:val>
                                        </p:tav>
                                        <p:tav tm="100000">
                                          <p:val>
                                            <p:strVal val="#ppt_h"/>
                                          </p:val>
                                        </p:tav>
                                      </p:tavLst>
                                    </p:anim>
                                    <p:animEffect transition="in" filter="fade">
                                      <p:cBhvr>
                                        <p:cTn id="9"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 The » revue</a:t>
            </a:r>
            <a:endParaRPr lang="fr-FR" dirty="0"/>
          </a:p>
        </p:txBody>
      </p:sp>
      <p:pic>
        <p:nvPicPr>
          <p:cNvPr id="4" name="Espace réservé du contenu 3"/>
          <p:cNvPicPr>
            <a:picLocks noGrp="1" noChangeAspect="1"/>
          </p:cNvPicPr>
          <p:nvPr>
            <p:ph idx="1"/>
          </p:nvPr>
        </p:nvPicPr>
        <p:blipFill>
          <a:blip r:embed="rId2" cstate="screen">
            <a:extLst>
              <a:ext uri="{28A0092B-C50C-407E-A947-70E740481C1C}">
                <a14:useLocalDpi xmlns:a14="http://schemas.microsoft.com/office/drawing/2010/main"/>
              </a:ext>
            </a:extLst>
          </a:blip>
          <a:srcRect t="-10998" b="-10998"/>
          <a:stretch>
            <a:fillRect/>
          </a:stretch>
        </p:blipFill>
        <p:spPr>
          <a:prstGeom prst="rect">
            <a:avLst/>
          </a:prstGeom>
          <a:ln>
            <a:noFill/>
          </a:ln>
          <a:effectLst>
            <a:outerShdw blurRad="190500" algn="tl" rotWithShape="0">
              <a:srgbClr val="000000">
                <a:alpha val="70000"/>
              </a:srgbClr>
            </a:outerShdw>
          </a:effectLst>
        </p:spPr>
      </p:pic>
      <p:sp>
        <p:nvSpPr>
          <p:cNvPr id="3" name="Rectangle 2"/>
          <p:cNvSpPr/>
          <p:nvPr/>
        </p:nvSpPr>
        <p:spPr>
          <a:xfrm>
            <a:off x="667566" y="6381328"/>
            <a:ext cx="2377574" cy="261610"/>
          </a:xfrm>
          <a:prstGeom prst="rect">
            <a:avLst/>
          </a:prstGeom>
        </p:spPr>
        <p:txBody>
          <a:bodyPr wrap="none">
            <a:spAutoFit/>
          </a:bodyPr>
          <a:lstStyle/>
          <a:p>
            <a:r>
              <a:rPr lang="fr-FR" sz="1100" dirty="0">
                <a:solidFill>
                  <a:srgbClr val="000000"/>
                </a:solidFill>
                <a:latin typeface="Futura"/>
              </a:rPr>
              <a:t>PLoS One Feb 2013,  8(2): e55747.</a:t>
            </a:r>
          </a:p>
        </p:txBody>
      </p:sp>
    </p:spTree>
    <p:extLst>
      <p:ext uri="{BB962C8B-B14F-4D97-AF65-F5344CB8AC3E}">
        <p14:creationId xmlns:p14="http://schemas.microsoft.com/office/powerpoint/2010/main" val="16985508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dirty="0"/>
          </a:p>
        </p:txBody>
      </p:sp>
      <p:pic>
        <p:nvPicPr>
          <p:cNvPr id="4" name="Espace réservé du contenu 3" descr="journal.pone.0055747.t001.tif"/>
          <p:cNvPicPr>
            <a:picLocks noGrp="1" noChangeAspect="1"/>
          </p:cNvPicPr>
          <p:nvPr>
            <p:ph idx="1"/>
          </p:nvPr>
        </p:nvPicPr>
        <p:blipFill rotWithShape="1">
          <a:blip r:embed="rId2" cstate="screen">
            <a:extLst>
              <a:ext uri="{28A0092B-C50C-407E-A947-70E740481C1C}">
                <a14:useLocalDpi xmlns:a14="http://schemas.microsoft.com/office/drawing/2010/main"/>
              </a:ext>
            </a:extLst>
          </a:blip>
          <a:srcRect l="206" t="3266" r="-542"/>
          <a:stretch/>
        </p:blipFill>
        <p:spPr>
          <a:xfrm>
            <a:off x="603559" y="116632"/>
            <a:ext cx="8353580" cy="6264696"/>
          </a:xfrm>
          <a:prstGeom prst="rect">
            <a:avLst/>
          </a:prstGeom>
          <a:ln>
            <a:noFill/>
          </a:ln>
          <a:effectLst>
            <a:outerShdw blurRad="190500" algn="tl" rotWithShape="0">
              <a:srgbClr val="000000">
                <a:alpha val="70000"/>
              </a:srgbClr>
            </a:outerShdw>
          </a:effectLst>
        </p:spPr>
      </p:pic>
      <p:sp>
        <p:nvSpPr>
          <p:cNvPr id="5" name="Cadre 4"/>
          <p:cNvSpPr/>
          <p:nvPr/>
        </p:nvSpPr>
        <p:spPr>
          <a:xfrm>
            <a:off x="7380312" y="-35724"/>
            <a:ext cx="936104" cy="6417052"/>
          </a:xfrm>
          <a:prstGeom prst="fram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800" dirty="0">
              <a:solidFill>
                <a:srgbClr val="000000"/>
              </a:solidFill>
              <a:latin typeface="Futura"/>
              <a:ea typeface="ＭＳ Ｐゴシック"/>
            </a:endParaRPr>
          </a:p>
        </p:txBody>
      </p:sp>
    </p:spTree>
    <p:extLst>
      <p:ext uri="{BB962C8B-B14F-4D97-AF65-F5344CB8AC3E}">
        <p14:creationId xmlns:p14="http://schemas.microsoft.com/office/powerpoint/2010/main" val="21241339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1"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Un risque </a:t>
            </a:r>
            <a:r>
              <a:rPr lang="fr-FR" dirty="0"/>
              <a:t>&lt;</a:t>
            </a:r>
            <a:r>
              <a:rPr lang="fr-FR" dirty="0" smtClean="0"/>
              <a:t> 1/10 000 personnes/années</a:t>
            </a:r>
            <a:endParaRPr lang="fr-FR" dirty="0"/>
          </a:p>
        </p:txBody>
      </p:sp>
      <p:pic>
        <p:nvPicPr>
          <p:cNvPr id="4" name="Espace réservé du contenu 3" descr="journal.pone.0055747.g002.tif"/>
          <p:cNvPicPr>
            <a:picLocks noGrp="1" noChangeAspect="1"/>
          </p:cNvPicPr>
          <p:nvPr>
            <p:ph idx="1"/>
          </p:nvPr>
        </p:nvPicPr>
        <p:blipFill rotWithShape="1">
          <a:blip r:embed="rId2" cstate="screen">
            <a:extLst>
              <a:ext uri="{28A0092B-C50C-407E-A947-70E740481C1C}">
                <a14:useLocalDpi xmlns:a14="http://schemas.microsoft.com/office/drawing/2010/main"/>
              </a:ext>
            </a:extLst>
          </a:blip>
          <a:srcRect l="-4486" r="-1729"/>
          <a:stretch/>
        </p:blipFill>
        <p:spPr>
          <a:xfrm>
            <a:off x="539555" y="1196756"/>
            <a:ext cx="4959131" cy="4981575"/>
          </a:xfrm>
          <a:prstGeom prst="rect">
            <a:avLst/>
          </a:prstGeom>
          <a:ln>
            <a:noFill/>
          </a:ln>
          <a:effectLst>
            <a:outerShdw blurRad="190500" algn="tl" rotWithShape="0">
              <a:srgbClr val="000000">
                <a:alpha val="70000"/>
              </a:srgbClr>
            </a:outerShdw>
          </a:effectLst>
        </p:spPr>
      </p:pic>
      <p:grpSp>
        <p:nvGrpSpPr>
          <p:cNvPr id="7" name="Grouper 6"/>
          <p:cNvGrpSpPr/>
          <p:nvPr/>
        </p:nvGrpSpPr>
        <p:grpSpPr>
          <a:xfrm>
            <a:off x="2987824" y="1695754"/>
            <a:ext cx="5904656" cy="4608512"/>
            <a:chOff x="3578611" y="1907208"/>
            <a:chExt cx="6642738" cy="4608512"/>
          </a:xfrm>
        </p:grpSpPr>
        <p:sp>
          <p:nvSpPr>
            <p:cNvPr id="5" name="Cadre 4"/>
            <p:cNvSpPr/>
            <p:nvPr/>
          </p:nvSpPr>
          <p:spPr>
            <a:xfrm>
              <a:off x="3578611" y="1907208"/>
              <a:ext cx="792088" cy="4608512"/>
            </a:xfrm>
            <a:prstGeom prst="fram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800" dirty="0">
                <a:solidFill>
                  <a:srgbClr val="000000"/>
                </a:solidFill>
                <a:latin typeface="Futura"/>
                <a:ea typeface="ＭＳ Ｐゴシック"/>
              </a:endParaRPr>
            </a:p>
          </p:txBody>
        </p:sp>
        <p:sp>
          <p:nvSpPr>
            <p:cNvPr id="3" name="ZoneTexte 2"/>
            <p:cNvSpPr txBox="1"/>
            <p:nvPr/>
          </p:nvSpPr>
          <p:spPr>
            <a:xfrm>
              <a:off x="6575944" y="3856478"/>
              <a:ext cx="3559324" cy="1477328"/>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pPr marL="285750" indent="-285750" algn="ctr">
                <a:buFont typeface="Arial"/>
                <a:buChar char="•"/>
              </a:pPr>
              <a:r>
                <a:rPr lang="fr-FR" sz="1800" dirty="0">
                  <a:solidFill>
                    <a:srgbClr val="FFFFFF"/>
                  </a:solidFill>
                  <a:latin typeface="Calibri"/>
                  <a:ea typeface="ＭＳ Ｐゴシック"/>
                  <a:cs typeface="Calibri"/>
                </a:rPr>
                <a:t>Risque « brut » en cas de CV « indétectable » = zéro</a:t>
              </a:r>
            </a:p>
            <a:p>
              <a:pPr marL="285750" indent="-285750" algn="ctr">
                <a:buFont typeface="Arial"/>
                <a:buChar char="•"/>
              </a:pPr>
              <a:r>
                <a:rPr lang="fr-FR" sz="1800" dirty="0">
                  <a:solidFill>
                    <a:srgbClr val="FFFFFF"/>
                  </a:solidFill>
                  <a:latin typeface="Calibri"/>
                  <a:ea typeface="ＭＳ Ｐゴシック"/>
                  <a:cs typeface="Calibri"/>
                </a:rPr>
                <a:t>Risque maximum « tout au long de la vie = 2 à 5%*</a:t>
              </a:r>
            </a:p>
            <a:p>
              <a:pPr marL="285750" indent="-285750" algn="ctr">
                <a:buFont typeface="Arial"/>
                <a:buChar char="•"/>
              </a:pPr>
              <a:endParaRPr lang="fr-FR" sz="1800" dirty="0">
                <a:solidFill>
                  <a:srgbClr val="FFFFFF"/>
                </a:solidFill>
                <a:latin typeface="Calibri"/>
                <a:ea typeface="ＭＳ Ｐゴシック"/>
                <a:cs typeface="Calibri"/>
              </a:endParaRPr>
            </a:p>
          </p:txBody>
        </p:sp>
        <p:sp>
          <p:nvSpPr>
            <p:cNvPr id="6" name="ZoneTexte 5"/>
            <p:cNvSpPr txBox="1"/>
            <p:nvPr/>
          </p:nvSpPr>
          <p:spPr>
            <a:xfrm>
              <a:off x="6505481" y="5728686"/>
              <a:ext cx="3715868" cy="483722"/>
            </a:xfrm>
            <a:prstGeom prst="rect">
              <a:avLst/>
            </a:prstGeom>
            <a:noFill/>
          </p:spPr>
          <p:txBody>
            <a:bodyPr wrap="square" rtlCol="0">
              <a:spAutoFit/>
            </a:bodyPr>
            <a:lstStyle/>
            <a:p>
              <a:pPr algn="ctr">
                <a:lnSpc>
                  <a:spcPct val="90000"/>
                </a:lnSpc>
                <a:defRPr/>
              </a:pPr>
              <a:r>
                <a:rPr lang="fr-FR" sz="1400" dirty="0">
                  <a:solidFill>
                    <a:srgbClr val="A50021"/>
                  </a:solidFill>
                  <a:latin typeface="Arial" charset="0"/>
                  <a:ea typeface="Arial" charset="0"/>
                  <a:cs typeface="Arial" charset="0"/>
                </a:rPr>
                <a:t>* Risque hors partenaire séropositif équivalent : 1%/10an</a:t>
              </a:r>
            </a:p>
          </p:txBody>
        </p:sp>
      </p:grpSp>
      <p:sp>
        <p:nvSpPr>
          <p:cNvPr id="8" name="Rectangle 7"/>
          <p:cNvSpPr/>
          <p:nvPr/>
        </p:nvSpPr>
        <p:spPr>
          <a:xfrm>
            <a:off x="5652120" y="2132856"/>
            <a:ext cx="3168352" cy="843308"/>
          </a:xfrm>
          <a:prstGeom prst="rect">
            <a:avLst/>
          </a:prstGeom>
        </p:spPr>
        <p:txBody>
          <a:bodyPr wrap="square">
            <a:spAutoFit/>
          </a:bodyPr>
          <a:lstStyle/>
          <a:p>
            <a:pPr algn="ctr">
              <a:lnSpc>
                <a:spcPct val="90000"/>
              </a:lnSpc>
              <a:defRPr/>
            </a:pPr>
            <a:r>
              <a:rPr lang="fr-FR" sz="1400" dirty="0">
                <a:solidFill>
                  <a:srgbClr val="A50021"/>
                </a:solidFill>
                <a:latin typeface="Arial" charset="0"/>
                <a:ea typeface="Arial" charset="0"/>
                <a:cs typeface="Arial" charset="0"/>
              </a:rPr>
              <a:t>0 transmission pour 2848 personnes-année, sans ou avec utilisation inconstante du </a:t>
            </a:r>
            <a:r>
              <a:rPr lang="fr-FR" sz="1400" dirty="0" smtClean="0">
                <a:solidFill>
                  <a:srgbClr val="A50021"/>
                </a:solidFill>
                <a:latin typeface="Arial" charset="0"/>
                <a:ea typeface="Arial" charset="0"/>
                <a:cs typeface="Arial" charset="0"/>
              </a:rPr>
              <a:t>préservatif</a:t>
            </a:r>
          </a:p>
          <a:p>
            <a:pPr algn="ctr">
              <a:lnSpc>
                <a:spcPct val="90000"/>
              </a:lnSpc>
              <a:defRPr/>
            </a:pPr>
            <a:r>
              <a:rPr lang="fr-FR" sz="1200" b="1" dirty="0" smtClean="0">
                <a:solidFill>
                  <a:srgbClr val="A50021"/>
                </a:solidFill>
                <a:latin typeface="Arial" charset="0"/>
                <a:ea typeface="Arial" charset="0"/>
                <a:cs typeface="Arial" charset="0"/>
              </a:rPr>
              <a:t>IC95</a:t>
            </a:r>
            <a:r>
              <a:rPr lang="fr-FR" sz="1200" b="1" dirty="0">
                <a:solidFill>
                  <a:srgbClr val="A50021"/>
                </a:solidFill>
                <a:latin typeface="Arial" charset="0"/>
                <a:ea typeface="Arial" charset="0"/>
                <a:cs typeface="Arial" charset="0"/>
              </a:rPr>
              <a:t>% : 0,00-0,01</a:t>
            </a:r>
          </a:p>
        </p:txBody>
      </p:sp>
    </p:spTree>
    <p:extLst>
      <p:ext uri="{BB962C8B-B14F-4D97-AF65-F5344CB8AC3E}">
        <p14:creationId xmlns:p14="http://schemas.microsoft.com/office/powerpoint/2010/main" val="33239909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Quel est le risque résiduel de contamination dans le cadre conceptionnel ?</a:t>
            </a:r>
            <a:endParaRPr lang="fr-FR" dirty="0"/>
          </a:p>
        </p:txBody>
      </p:sp>
      <p:pic>
        <p:nvPicPr>
          <p:cNvPr id="4" name="Image 3" descr="Titre Vandermaelen.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9623" y="1556792"/>
            <a:ext cx="6912768" cy="456539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3867630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Spécificité du cadre « conceptionnel »(1)</a:t>
            </a:r>
            <a:endParaRPr lang="fr-FR" dirty="0"/>
          </a:p>
        </p:txBody>
      </p:sp>
      <p:sp>
        <p:nvSpPr>
          <p:cNvPr id="3" name="Espace réservé du contenu 2"/>
          <p:cNvSpPr>
            <a:spLocks noGrp="1"/>
          </p:cNvSpPr>
          <p:nvPr>
            <p:ph idx="1"/>
          </p:nvPr>
        </p:nvSpPr>
        <p:spPr/>
        <p:txBody>
          <a:bodyPr/>
          <a:lstStyle/>
          <a:p>
            <a:r>
              <a:rPr lang="fr-FR" dirty="0" smtClean="0"/>
              <a:t>Combien de rapports non protégés pour obtenir une grossesse ?</a:t>
            </a:r>
          </a:p>
          <a:p>
            <a:pPr lvl="1"/>
            <a:r>
              <a:rPr lang="fr-FR" dirty="0" smtClean="0"/>
              <a:t>« Droit commun » : 7 à 10</a:t>
            </a:r>
          </a:p>
          <a:p>
            <a:pPr lvl="2"/>
            <a:r>
              <a:rPr lang="fr-FR" dirty="0" smtClean="0"/>
              <a:t>Risque de transmission de 0,001 par grossesse pour un risque de base de 0,0001/acte ?</a:t>
            </a:r>
          </a:p>
          <a:p>
            <a:pPr lvl="1"/>
            <a:r>
              <a:rPr lang="fr-FR" dirty="0" smtClean="0"/>
              <a:t>VIH, procréation tardive et </a:t>
            </a:r>
            <a:r>
              <a:rPr lang="fr-FR" dirty="0" smtClean="0">
                <a:latin typeface="Wingdings"/>
                <a:ea typeface="Wingdings"/>
                <a:cs typeface="Wingdings"/>
                <a:sym typeface="Wingdings"/>
              </a:rPr>
              <a:t></a:t>
            </a:r>
            <a:r>
              <a:rPr lang="fr-FR" dirty="0">
                <a:sym typeface="Wingdings"/>
              </a:rPr>
              <a:t> </a:t>
            </a:r>
            <a:r>
              <a:rPr lang="fr-FR" dirty="0" smtClean="0">
                <a:sym typeface="Wingdings"/>
              </a:rPr>
              <a:t>fertilité : combien de rapports nécessaires ?</a:t>
            </a:r>
          </a:p>
          <a:p>
            <a:pPr lvl="2"/>
            <a:endParaRPr lang="fr-FR" dirty="0"/>
          </a:p>
        </p:txBody>
      </p:sp>
    </p:spTree>
    <p:extLst>
      <p:ext uri="{BB962C8B-B14F-4D97-AF65-F5344CB8AC3E}">
        <p14:creationId xmlns:p14="http://schemas.microsoft.com/office/powerpoint/2010/main" val="16661294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Spécificité du cadre « conceptionnel »(</a:t>
            </a:r>
            <a:r>
              <a:rPr lang="fr-FR" dirty="0" smtClean="0"/>
              <a:t>2)</a:t>
            </a:r>
            <a:endParaRPr lang="fr-FR" dirty="0"/>
          </a:p>
        </p:txBody>
      </p:sp>
      <p:sp>
        <p:nvSpPr>
          <p:cNvPr id="3" name="Espace réservé du contenu 2"/>
          <p:cNvSpPr>
            <a:spLocks noGrp="1"/>
          </p:cNvSpPr>
          <p:nvPr>
            <p:ph idx="1"/>
          </p:nvPr>
        </p:nvSpPr>
        <p:spPr>
          <a:xfrm>
            <a:off x="677333" y="1422403"/>
            <a:ext cx="8183143" cy="4981575"/>
          </a:xfrm>
        </p:spPr>
        <p:txBody>
          <a:bodyPr/>
          <a:lstStyle/>
          <a:p>
            <a:r>
              <a:rPr lang="fr-FR" dirty="0" smtClean="0"/>
              <a:t>Prendre en compte l’après</a:t>
            </a:r>
          </a:p>
          <a:p>
            <a:pPr lvl="1"/>
            <a:r>
              <a:rPr lang="fr-FR" dirty="0" smtClean="0"/>
              <a:t>Risque de contamination par augmentation des pratiques à risque </a:t>
            </a:r>
            <a:r>
              <a:rPr lang="fr-FR" baseline="30000" dirty="0" smtClean="0"/>
              <a:t>1</a:t>
            </a:r>
          </a:p>
          <a:p>
            <a:pPr lvl="1"/>
            <a:r>
              <a:rPr lang="fr-FR" dirty="0" smtClean="0"/>
              <a:t>Nombre d’enfants souhaités ?</a:t>
            </a:r>
          </a:p>
          <a:p>
            <a:r>
              <a:rPr lang="fr-FR" dirty="0" smtClean="0"/>
              <a:t>Peut-on envisager plus ?</a:t>
            </a:r>
          </a:p>
          <a:p>
            <a:pPr lvl="1"/>
            <a:r>
              <a:rPr lang="fr-FR" dirty="0" smtClean="0"/>
              <a:t>Rapports ciblés autour de l’ovulation</a:t>
            </a:r>
          </a:p>
          <a:p>
            <a:pPr lvl="1"/>
            <a:r>
              <a:rPr lang="fr-FR" dirty="0" smtClean="0"/>
              <a:t>Traitement du partenaire infecté (TasP)</a:t>
            </a:r>
            <a:endParaRPr lang="fr-FR" dirty="0"/>
          </a:p>
          <a:p>
            <a:pPr lvl="1"/>
            <a:r>
              <a:rPr lang="fr-FR" dirty="0" smtClean="0"/>
              <a:t>PrEP ?</a:t>
            </a:r>
          </a:p>
          <a:p>
            <a:pPr marL="914400" lvl="2" indent="0">
              <a:buNone/>
            </a:pPr>
            <a:endParaRPr lang="fr-FR" dirty="0"/>
          </a:p>
        </p:txBody>
      </p:sp>
      <p:sp>
        <p:nvSpPr>
          <p:cNvPr id="4" name="ZoneTexte 3"/>
          <p:cNvSpPr txBox="1"/>
          <p:nvPr/>
        </p:nvSpPr>
        <p:spPr>
          <a:xfrm>
            <a:off x="539553" y="6237312"/>
            <a:ext cx="8448939" cy="261610"/>
          </a:xfrm>
          <a:prstGeom prst="rect">
            <a:avLst/>
          </a:prstGeom>
          <a:noFill/>
        </p:spPr>
        <p:txBody>
          <a:bodyPr wrap="square" rtlCol="0">
            <a:spAutoFit/>
          </a:bodyPr>
          <a:lstStyle/>
          <a:p>
            <a:r>
              <a:rPr lang="fr-FR" sz="1100" baseline="30000" dirty="0" smtClean="0">
                <a:latin typeface="Calibri"/>
                <a:cs typeface="Calibri"/>
              </a:rPr>
              <a:t>1 </a:t>
            </a:r>
            <a:r>
              <a:rPr lang="fr-FR" sz="1100" dirty="0" smtClean="0">
                <a:latin typeface="Calibri"/>
                <a:cs typeface="Calibri"/>
              </a:rPr>
              <a:t>Mandelbrot L</a:t>
            </a:r>
            <a:r>
              <a:rPr lang="fr-FR" sz="1100" dirty="0">
                <a:latin typeface="Calibri"/>
                <a:cs typeface="Calibri"/>
              </a:rPr>
              <a:t> </a:t>
            </a:r>
            <a:r>
              <a:rPr lang="fr-FR" sz="1100" dirty="0" smtClean="0">
                <a:latin typeface="Calibri"/>
                <a:cs typeface="Calibri"/>
              </a:rPr>
              <a:t>et al. </a:t>
            </a:r>
            <a:r>
              <a:rPr lang="fr-FR" sz="1100" dirty="0">
                <a:latin typeface="Calibri"/>
                <a:cs typeface="Calibri"/>
              </a:rPr>
              <a:t>Natural </a:t>
            </a:r>
            <a:r>
              <a:rPr lang="fr-FR" sz="1100" dirty="0" smtClean="0">
                <a:latin typeface="Calibri"/>
                <a:cs typeface="Calibri"/>
              </a:rPr>
              <a:t>conception in </a:t>
            </a:r>
            <a:r>
              <a:rPr lang="fr-FR" sz="1100" dirty="0">
                <a:latin typeface="Calibri"/>
                <a:cs typeface="Calibri"/>
              </a:rPr>
              <a:t>HIV-negative women with HIV-infected partners. Lancet 1997</a:t>
            </a:r>
            <a:r>
              <a:rPr lang="fr-FR" sz="1100" dirty="0" smtClean="0">
                <a:latin typeface="Calibri"/>
                <a:cs typeface="Calibri"/>
              </a:rPr>
              <a:t>; 349</a:t>
            </a:r>
            <a:r>
              <a:rPr lang="fr-FR" sz="1100" dirty="0">
                <a:latin typeface="Calibri"/>
                <a:cs typeface="Calibri"/>
              </a:rPr>
              <a:t>:850–851.</a:t>
            </a:r>
          </a:p>
        </p:txBody>
      </p:sp>
    </p:spTree>
    <p:extLst>
      <p:ext uri="{BB962C8B-B14F-4D97-AF65-F5344CB8AC3E}">
        <p14:creationId xmlns:p14="http://schemas.microsoft.com/office/powerpoint/2010/main" val="17337618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7409" name="Picture 2" descr="C:\Documents and Settings\partisam\Bureau\COREVIH Bureau\RUBAN_corevih.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905003" y="1431928"/>
            <a:ext cx="5376863" cy="512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7" name="Rectangle 3"/>
          <p:cNvSpPr>
            <a:spLocks noChangeArrowheads="1"/>
          </p:cNvSpPr>
          <p:nvPr/>
        </p:nvSpPr>
        <p:spPr bwMode="auto">
          <a:xfrm>
            <a:off x="0" y="0"/>
            <a:ext cx="9144000" cy="1295400"/>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fr-FR" sz="2400">
              <a:solidFill>
                <a:srgbClr val="990033"/>
              </a:solidFill>
              <a:latin typeface="Arial" charset="0"/>
              <a:cs typeface="Arial" charset="0"/>
            </a:endParaRPr>
          </a:p>
        </p:txBody>
      </p:sp>
      <p:sp>
        <p:nvSpPr>
          <p:cNvPr id="47108" name="Rectangle 4"/>
          <p:cNvSpPr>
            <a:spLocks noGrp="1" noChangeArrowheads="1"/>
          </p:cNvSpPr>
          <p:nvPr>
            <p:ph type="title"/>
          </p:nvPr>
        </p:nvSpPr>
        <p:spPr>
          <a:xfrm>
            <a:off x="685800" y="76200"/>
            <a:ext cx="7772400" cy="1143000"/>
          </a:xfrm>
        </p:spPr>
        <p:txBody>
          <a:bodyPr/>
          <a:lstStyle/>
          <a:p>
            <a:pPr eaLnBrk="1" hangingPunct="1">
              <a:defRPr/>
            </a:pPr>
            <a:r>
              <a:rPr lang="fr-FR" sz="3600" smtClean="0">
                <a:solidFill>
                  <a:schemeClr val="bg1"/>
                </a:solidFill>
                <a:latin typeface="Arial" charset="0"/>
                <a:cs typeface="Arial" charset="0"/>
              </a:rPr>
              <a:t>Risque de transmission</a:t>
            </a:r>
          </a:p>
        </p:txBody>
      </p:sp>
      <p:sp>
        <p:nvSpPr>
          <p:cNvPr id="47109" name="Rectangle 5"/>
          <p:cNvSpPr>
            <a:spLocks noGrp="1" noChangeArrowheads="1"/>
          </p:cNvSpPr>
          <p:nvPr>
            <p:ph idx="1"/>
          </p:nvPr>
        </p:nvSpPr>
        <p:spPr>
          <a:xfrm>
            <a:off x="685800" y="2057400"/>
            <a:ext cx="7772400" cy="4114800"/>
          </a:xfrm>
        </p:spPr>
        <p:txBody>
          <a:bodyPr/>
          <a:lstStyle/>
          <a:p>
            <a:pPr>
              <a:spcBef>
                <a:spcPct val="0"/>
              </a:spcBef>
              <a:defRPr/>
            </a:pPr>
            <a:r>
              <a:rPr lang="fr-FR" sz="2800" smtClean="0">
                <a:solidFill>
                  <a:srgbClr val="A50021"/>
                </a:solidFill>
                <a:latin typeface="Arial" charset="0"/>
                <a:cs typeface="Arial" charset="0"/>
              </a:rPr>
              <a:t>En l</a:t>
            </a:r>
            <a:r>
              <a:rPr lang="ja-JP" altLang="fr-FR" sz="2800" smtClean="0">
                <a:solidFill>
                  <a:srgbClr val="A50021"/>
                </a:solidFill>
                <a:latin typeface="Arial" charset="0"/>
                <a:cs typeface="Arial" charset="0"/>
              </a:rPr>
              <a:t>’</a:t>
            </a:r>
            <a:r>
              <a:rPr lang="fr-FR" sz="2800" smtClean="0">
                <a:solidFill>
                  <a:srgbClr val="A50021"/>
                </a:solidFill>
                <a:latin typeface="Arial" charset="0"/>
                <a:cs typeface="Arial" charset="0"/>
              </a:rPr>
              <a:t>absence de TARV</a:t>
            </a:r>
          </a:p>
        </p:txBody>
      </p:sp>
      <p:graphicFrame>
        <p:nvGraphicFramePr>
          <p:cNvPr id="47130" name="Group 26"/>
          <p:cNvGraphicFramePr>
            <a:graphicFrameLocks noGrp="1"/>
          </p:cNvGraphicFramePr>
          <p:nvPr/>
        </p:nvGraphicFramePr>
        <p:xfrm>
          <a:off x="1371600" y="2819400"/>
          <a:ext cx="6400800" cy="2717800"/>
        </p:xfrm>
        <a:graphic>
          <a:graphicData uri="http://schemas.openxmlformats.org/drawingml/2006/table">
            <a:tbl>
              <a:tblPr/>
              <a:tblGrid>
                <a:gridCol w="3390900"/>
                <a:gridCol w="3009900"/>
              </a:tblGrid>
              <a:tr h="736600">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2600" b="0" i="0" u="none" strike="noStrike" cap="none" normalizeH="0" baseline="0">
                          <a:ln>
                            <a:noFill/>
                          </a:ln>
                          <a:solidFill>
                            <a:schemeClr val="bg1"/>
                          </a:solidFill>
                          <a:effectLst/>
                          <a:latin typeface="Arial" charset="0"/>
                          <a:ea typeface="ＭＳ Ｐゴシック" charset="0"/>
                          <a:cs typeface="Arial" charset="0"/>
                        </a:rPr>
                        <a:t>Probabilité de transmission par acte</a:t>
                      </a:r>
                      <a:endParaRPr kumimoji="0" lang="fr-FR" sz="2800" b="0" i="0" u="none" strike="noStrike" cap="none" normalizeH="0" baseline="0">
                        <a:ln>
                          <a:noFill/>
                        </a:ln>
                        <a:solidFill>
                          <a:schemeClr val="bg1"/>
                        </a:solidFill>
                        <a:effectLst/>
                        <a:latin typeface="Arial" charset="0"/>
                        <a:ea typeface="ＭＳ Ｐゴシック" charset="0"/>
                        <a:cs typeface="Arial" charset="0"/>
                      </a:endParaRPr>
                    </a:p>
                  </a:txBody>
                  <a:tcPr marT="152400" horzOverflow="overflow">
                    <a:lnL cap="flat">
                      <a:noFill/>
                    </a:lnL>
                    <a:lnR cap="flat">
                      <a:noFill/>
                    </a:lnR>
                    <a:lnT cap="flat">
                      <a:noFill/>
                    </a:lnT>
                    <a:lnB w="6350" cap="flat" cmpd="sng" algn="ctr">
                      <a:solidFill>
                        <a:schemeClr val="bg1"/>
                      </a:solidFill>
                      <a:prstDash val="solid"/>
                      <a:miter lim="800000"/>
                      <a:headEnd type="none" w="med" len="med"/>
                      <a:tailEnd type="none" w="med" len="med"/>
                    </a:lnB>
                    <a:lnTlToBr>
                      <a:noFill/>
                    </a:lnTlToBr>
                    <a:lnBlToTr>
                      <a:noFill/>
                    </a:lnBlToTr>
                    <a:solidFill>
                      <a:srgbClr val="A50021"/>
                    </a:solidFill>
                  </a:tcPr>
                </a:tc>
                <a:tc hMerge="1">
                  <a:txBody>
                    <a:bodyPr/>
                    <a:lstStyle/>
                    <a:p>
                      <a:endParaRPr lang="fr-FR"/>
                    </a:p>
                  </a:txBody>
                  <a:tcPr/>
                </a:tc>
              </a:tr>
              <a:tr h="9906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2600" b="0" i="0" u="none" strike="noStrike" cap="none" normalizeH="0" baseline="0">
                          <a:ln>
                            <a:noFill/>
                          </a:ln>
                          <a:solidFill>
                            <a:schemeClr val="tx1"/>
                          </a:solidFill>
                          <a:effectLst/>
                          <a:latin typeface="Arial" charset="0"/>
                          <a:ea typeface="ＭＳ Ｐゴシック" charset="0"/>
                          <a:cs typeface="Arial" charset="0"/>
                        </a:rPr>
                        <a:t>rapport femme/homme</a:t>
                      </a:r>
                    </a:p>
                  </a:txBody>
                  <a:tcPr marT="152400" horzOverflow="overflow">
                    <a:lnL cap="flat">
                      <a:noFill/>
                    </a:lnL>
                    <a:lnR>
                      <a:noFill/>
                    </a:lnR>
                    <a:lnT w="6350" cap="flat" cmpd="sng" algn="ctr">
                      <a:solidFill>
                        <a:schemeClr val="bg1"/>
                      </a:solidFill>
                      <a:prstDash val="solid"/>
                      <a:miter lim="800000"/>
                      <a:headEnd type="none" w="med" len="med"/>
                      <a:tailEnd type="none" w="med" len="med"/>
                    </a:lnT>
                    <a:lnB w="6350" cap="flat" cmpd="sng" algn="ctr">
                      <a:solidFill>
                        <a:schemeClr val="bg1"/>
                      </a:solidFill>
                      <a:prstDash val="solid"/>
                      <a:miter lim="800000"/>
                      <a:headEnd type="none" w="med" len="med"/>
                      <a:tailEnd type="none" w="med" len="med"/>
                    </a:lnB>
                    <a:lnTlToBr>
                      <a:noFill/>
                    </a:lnTlToBr>
                    <a:lnBlToTr>
                      <a:noFill/>
                    </a:lnBlToTr>
                    <a:solidFill>
                      <a:schemeClr val="folHlink"/>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2600" b="0" i="0" u="none" strike="noStrike" cap="none" normalizeH="0" baseline="0">
                          <a:ln>
                            <a:noFill/>
                          </a:ln>
                          <a:solidFill>
                            <a:srgbClr val="A50021"/>
                          </a:solidFill>
                          <a:effectLst/>
                          <a:latin typeface="Arial" charset="0"/>
                          <a:ea typeface="ＭＳ Ｐゴシック" charset="0"/>
                          <a:cs typeface="Arial" charset="0"/>
                        </a:rPr>
                        <a:t>0.04 – 0.38%</a:t>
                      </a:r>
                    </a:p>
                  </a:txBody>
                  <a:tcPr marL="95250" marT="152400" anchor="ctr" anchorCtr="1" horzOverflow="overflow">
                    <a:lnL>
                      <a:noFill/>
                    </a:lnL>
                    <a:lnR cap="flat">
                      <a:noFill/>
                    </a:lnR>
                    <a:lnT w="6350" cap="flat" cmpd="sng" algn="ctr">
                      <a:solidFill>
                        <a:schemeClr val="bg1"/>
                      </a:solidFill>
                      <a:prstDash val="solid"/>
                      <a:miter lim="800000"/>
                      <a:headEnd type="none" w="med" len="med"/>
                      <a:tailEnd type="none" w="med" len="med"/>
                    </a:lnT>
                    <a:lnB w="6350" cap="flat" cmpd="sng" algn="ctr">
                      <a:solidFill>
                        <a:schemeClr val="bg1"/>
                      </a:solidFill>
                      <a:prstDash val="solid"/>
                      <a:miter lim="800000"/>
                      <a:headEnd type="none" w="med" len="med"/>
                      <a:tailEnd type="none" w="med" len="med"/>
                    </a:lnB>
                    <a:lnTlToBr>
                      <a:noFill/>
                    </a:lnTlToBr>
                    <a:lnBlToTr>
                      <a:noFill/>
                    </a:lnBlToTr>
                    <a:solidFill>
                      <a:schemeClr val="folHlink"/>
                    </a:solidFill>
                  </a:tcPr>
                </a:tc>
              </a:tr>
              <a:tr h="9906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2600" b="0" i="0" u="none" strike="noStrike" cap="none" normalizeH="0" baseline="0">
                          <a:ln>
                            <a:noFill/>
                          </a:ln>
                          <a:solidFill>
                            <a:schemeClr val="tx1"/>
                          </a:solidFill>
                          <a:effectLst/>
                          <a:latin typeface="Arial" charset="0"/>
                          <a:ea typeface="ＭＳ Ｐゴシック" charset="0"/>
                          <a:cs typeface="Arial" charset="0"/>
                        </a:rPr>
                        <a:t>rapport homme/femme</a:t>
                      </a:r>
                    </a:p>
                  </a:txBody>
                  <a:tcPr marT="152400" horzOverflow="overflow">
                    <a:lnL cap="flat">
                      <a:noFill/>
                    </a:lnL>
                    <a:lnR>
                      <a:noFill/>
                    </a:lnR>
                    <a:lnT w="6350" cap="flat" cmpd="sng" algn="ctr">
                      <a:solidFill>
                        <a:schemeClr val="bg1"/>
                      </a:solidFill>
                      <a:prstDash val="solid"/>
                      <a:miter lim="800000"/>
                      <a:headEnd type="none" w="med" len="med"/>
                      <a:tailEnd type="none" w="med" len="med"/>
                    </a:lnT>
                    <a:lnB cap="flat">
                      <a:noFill/>
                    </a:lnB>
                    <a:lnTlToBr>
                      <a:noFill/>
                    </a:lnTlToBr>
                    <a:lnBlToTr>
                      <a:noFill/>
                    </a:lnBlToTr>
                    <a:solidFill>
                      <a:schemeClr val="folHlink"/>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2600" b="0" i="0" u="none" strike="noStrike" cap="none" normalizeH="0" baseline="0">
                          <a:ln>
                            <a:noFill/>
                          </a:ln>
                          <a:solidFill>
                            <a:srgbClr val="A50021"/>
                          </a:solidFill>
                          <a:effectLst/>
                          <a:latin typeface="Arial" charset="0"/>
                          <a:ea typeface="ＭＳ Ｐゴシック" charset="0"/>
                          <a:cs typeface="Arial" charset="0"/>
                        </a:rPr>
                        <a:t>0.08 – 0.30%</a:t>
                      </a:r>
                    </a:p>
                  </a:txBody>
                  <a:tcPr marL="95250" marT="152400" anchor="ctr" anchorCtr="1" horzOverflow="overflow">
                    <a:lnL>
                      <a:noFill/>
                    </a:lnL>
                    <a:lnR cap="flat">
                      <a:noFill/>
                    </a:lnR>
                    <a:lnT w="6350" cap="flat" cmpd="sng" algn="ctr">
                      <a:solidFill>
                        <a:schemeClr val="bg1"/>
                      </a:solidFill>
                      <a:prstDash val="solid"/>
                      <a:miter lim="800000"/>
                      <a:headEnd type="none" w="med" len="med"/>
                      <a:tailEnd type="none" w="med" len="med"/>
                    </a:lnT>
                    <a:lnB cap="flat">
                      <a:noFill/>
                    </a:lnB>
                    <a:lnTlToBr>
                      <a:noFill/>
                    </a:lnTlToBr>
                    <a:lnBlToTr>
                      <a:noFill/>
                    </a:lnBlToTr>
                    <a:solidFill>
                      <a:schemeClr val="folHlink"/>
                    </a:solidFill>
                  </a:tcPr>
                </a:tc>
              </a:tr>
            </a:tbl>
          </a:graphicData>
        </a:graphic>
      </p:graphicFrame>
      <p:pic>
        <p:nvPicPr>
          <p:cNvPr id="17421" name="Picture 27" descr="http://www.izidek.com/stickers/img_stickers.php?id=47&amp;nbcou=1&amp;cou1=6&amp;cou2=0&amp;cou3=0&amp;"/>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040188" y="5562600"/>
            <a:ext cx="1063625" cy="1150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32" name="Text Box 28"/>
          <p:cNvSpPr txBox="1">
            <a:spLocks noChangeArrowheads="1"/>
          </p:cNvSpPr>
          <p:nvPr/>
        </p:nvSpPr>
        <p:spPr bwMode="auto">
          <a:xfrm>
            <a:off x="5410200" y="5562600"/>
            <a:ext cx="24384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fr-FR" sz="1400">
                <a:solidFill>
                  <a:schemeClr val="bg2"/>
                </a:solidFill>
                <a:latin typeface="Arial" charset="0"/>
                <a:cs typeface="Arial" charset="0"/>
              </a:rPr>
              <a:t>Boily  Lancet Infect Dis 2009</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p:txBody>
          <a:bodyPr/>
          <a:lstStyle/>
          <a:p>
            <a:r>
              <a:rPr lang="fr-FR" dirty="0" smtClean="0"/>
              <a:t>Ce qui est en cours</a:t>
            </a:r>
            <a:endParaRPr lang="fr-FR" dirty="0"/>
          </a:p>
        </p:txBody>
      </p:sp>
      <p:sp>
        <p:nvSpPr>
          <p:cNvPr id="5" name="Espace réservé du contenu 4"/>
          <p:cNvSpPr>
            <a:spLocks noGrp="1"/>
          </p:cNvSpPr>
          <p:nvPr>
            <p:ph idx="1"/>
          </p:nvPr>
        </p:nvSpPr>
        <p:spPr>
          <a:xfrm>
            <a:off x="539554" y="1422401"/>
            <a:ext cx="8384932" cy="1790576"/>
          </a:xfrm>
        </p:spPr>
        <p:style>
          <a:lnRef idx="3">
            <a:schemeClr val="lt1"/>
          </a:lnRef>
          <a:fillRef idx="1">
            <a:schemeClr val="accent2"/>
          </a:fillRef>
          <a:effectRef idx="1">
            <a:schemeClr val="accent2"/>
          </a:effectRef>
          <a:fontRef idx="minor">
            <a:schemeClr val="lt1"/>
          </a:fontRef>
        </p:style>
        <p:txBody>
          <a:bodyPr/>
          <a:lstStyle/>
          <a:p>
            <a:pPr marL="0" indent="0" algn="ctr">
              <a:buNone/>
            </a:pPr>
            <a:r>
              <a:rPr lang="fr-FR" sz="2800" i="1" dirty="0" smtClean="0">
                <a:latin typeface="Calibri"/>
                <a:cs typeface="Calibri"/>
              </a:rPr>
              <a:t>Il n’y a pas de résultats publiés sur le risque de transmission vers des partenaires séronégatifs </a:t>
            </a:r>
            <a:r>
              <a:rPr lang="fr-FR" sz="2800" i="1" u="sng" dirty="0" smtClean="0">
                <a:latin typeface="Calibri"/>
                <a:cs typeface="Calibri"/>
              </a:rPr>
              <a:t>en l’absence totale d’utilisation du préservatif</a:t>
            </a:r>
            <a:endParaRPr lang="fr-FR" sz="2800" i="1" u="sng" dirty="0">
              <a:latin typeface="Calibri"/>
              <a:cs typeface="Calibri"/>
            </a:endParaRPr>
          </a:p>
        </p:txBody>
      </p:sp>
      <p:grpSp>
        <p:nvGrpSpPr>
          <p:cNvPr id="10" name="Grouper 9"/>
          <p:cNvGrpSpPr/>
          <p:nvPr/>
        </p:nvGrpSpPr>
        <p:grpSpPr>
          <a:xfrm>
            <a:off x="603559" y="4005064"/>
            <a:ext cx="8159692" cy="2520280"/>
            <a:chOff x="679004" y="4005064"/>
            <a:chExt cx="9179653" cy="2520280"/>
          </a:xfrm>
        </p:grpSpPr>
        <p:pic>
          <p:nvPicPr>
            <p:cNvPr id="6" name="Image 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79004" y="4005064"/>
              <a:ext cx="3250332" cy="2340239"/>
            </a:xfrm>
            <a:prstGeom prst="rect">
              <a:avLst/>
            </a:prstGeom>
            <a:ln>
              <a:noFill/>
            </a:ln>
            <a:effectLst>
              <a:outerShdw blurRad="292100" dist="139700" dir="2700000" algn="tl" rotWithShape="0">
                <a:srgbClr val="333333">
                  <a:alpha val="65000"/>
                </a:srgbClr>
              </a:outerShdw>
            </a:effectLst>
          </p:spPr>
        </p:pic>
        <p:sp>
          <p:nvSpPr>
            <p:cNvPr id="7" name="Flèche vers la droite 6"/>
            <p:cNvSpPr/>
            <p:nvPr/>
          </p:nvSpPr>
          <p:spPr>
            <a:xfrm>
              <a:off x="4135388" y="5157192"/>
              <a:ext cx="3672408" cy="648072"/>
            </a:xfrm>
            <a:prstGeom prst="rightArrow">
              <a:avLst/>
            </a:prstGeom>
            <a:solidFill>
              <a:srgbClr val="3366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800">
                <a:solidFill>
                  <a:srgbClr val="FFFFFF"/>
                </a:solidFill>
                <a:latin typeface="Futura"/>
                <a:ea typeface="ＭＳ Ｐゴシック"/>
              </a:endParaRPr>
            </a:p>
          </p:txBody>
        </p:sp>
        <p:pic>
          <p:nvPicPr>
            <p:cNvPr id="8" name="Image 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023820" y="4149080"/>
              <a:ext cx="1834837" cy="2376264"/>
            </a:xfrm>
            <a:prstGeom prst="rect">
              <a:avLst/>
            </a:prstGeom>
            <a:ln>
              <a:noFill/>
            </a:ln>
            <a:effectLst>
              <a:outerShdw blurRad="292100" dist="139700" dir="2700000" algn="tl" rotWithShape="0">
                <a:srgbClr val="333333">
                  <a:alpha val="65000"/>
                </a:srgbClr>
              </a:outerShdw>
            </a:effectLst>
          </p:spPr>
        </p:pic>
      </p:grpSp>
      <p:pic>
        <p:nvPicPr>
          <p:cNvPr id="9" name="Image 8"/>
          <p:cNvPicPr>
            <a:picLocks noChangeAspect="1"/>
          </p:cNvPicPr>
          <p:nvPr/>
        </p:nvPicPr>
        <p:blipFill>
          <a:blip r:embed="rId4" cstate="screen">
            <a:extLst>
              <a:ext uri="{BEBA8EAE-BF5A-486C-A8C5-ECC9F3942E4B}">
                <a14:imgProps xmlns:a14="http://schemas.microsoft.com/office/drawing/2010/main">
                  <a14:imgLayer r:embed="rId5">
                    <a14:imgEffect>
                      <a14:backgroundRemoval t="0" b="97292" l="216" r="99784">
                        <a14:foregroundMark x1="74029" y1="37361" x2="74029" y2="37361"/>
                        <a14:foregroundMark x1="85827" y1="28958" x2="85827" y2="28958"/>
                        <a14:foregroundMark x1="87626" y1="35278" x2="87626" y2="35278"/>
                        <a14:foregroundMark x1="54173" y1="14236" x2="99137" y2="13958"/>
                        <a14:foregroundMark x1="75324" y1="625" x2="76475" y2="45556"/>
                        <a14:foregroundMark x1="94029" y1="37639" x2="50935" y2="14097"/>
                        <a14:foregroundMark x1="55324" y1="37014" x2="65540" y2="46250"/>
                        <a14:foregroundMark x1="66187" y1="45903" x2="85180" y2="45903"/>
                        <a14:foregroundMark x1="98489" y1="13125" x2="85180" y2="972"/>
                        <a14:foregroundMark x1="64820" y1="625" x2="51583" y2="14236"/>
                        <a14:foregroundMark x1="50576" y1="25833" x2="50432" y2="14375"/>
                        <a14:foregroundMark x1="57338" y1="18681" x2="61223" y2="27569"/>
                        <a14:foregroundMark x1="65683" y1="17708" x2="71223" y2="17569"/>
                        <a14:foregroundMark x1="87986" y1="17083" x2="88129" y2="28819"/>
                        <a14:foregroundMark x1="95683" y1="27708" x2="95683" y2="27708"/>
                        <a14:foregroundMark x1="93022" y1="35764" x2="97122" y2="15347"/>
                        <a14:foregroundMark x1="79281" y1="18819" x2="79281" y2="26875"/>
                        <a14:foregroundMark x1="90719" y1="19444" x2="90719" y2="22153"/>
                        <a14:foregroundMark x1="66835" y1="36111" x2="66835" y2="36111"/>
                        <a14:foregroundMark x1="43237" y1="41181" x2="43237" y2="48125"/>
                        <a14:foregroundMark x1="74029" y1="43681" x2="53381" y2="30208"/>
                        <a14:foregroundMark x1="25324" y1="43681" x2="25324" y2="47986"/>
                        <a14:backgroundMark x1="48921" y1="20069" x2="48921" y2="20069"/>
                        <a14:backgroundMark x1="49568" y1="22639" x2="49568" y2="22639"/>
                        <a14:backgroundMark x1="49784" y1="23889" x2="49784" y2="23889"/>
                        <a14:backgroundMark x1="71223" y1="36250" x2="71223" y2="36250"/>
                      </a14:backgroundRemoval>
                    </a14:imgEffect>
                  </a14:imgLayer>
                </a14:imgProps>
              </a:ext>
              <a:ext uri="{28A0092B-C50C-407E-A947-70E740481C1C}">
                <a14:useLocalDpi xmlns:a14="http://schemas.microsoft.com/office/drawing/2010/main"/>
              </a:ext>
            </a:extLst>
          </a:blip>
          <a:stretch>
            <a:fillRect/>
          </a:stretch>
        </p:blipFill>
        <p:spPr>
          <a:xfrm>
            <a:off x="4379983" y="3861048"/>
            <a:ext cx="2200751" cy="2564904"/>
          </a:xfrm>
          <a:prstGeom prst="rect">
            <a:avLst/>
          </a:prstGeom>
        </p:spPr>
      </p:pic>
    </p:spTree>
    <p:extLst>
      <p:ext uri="{BB962C8B-B14F-4D97-AF65-F5344CB8AC3E}">
        <p14:creationId xmlns:p14="http://schemas.microsoft.com/office/powerpoint/2010/main" val="29301210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2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pic>
        <p:nvPicPr>
          <p:cNvPr id="4" name="Espace réservé du contenu 3"/>
          <p:cNvPicPr>
            <a:picLocks noGrp="1" noChangeAspect="1"/>
          </p:cNvPicPr>
          <p:nvPr>
            <p:ph idx="1"/>
          </p:nvPr>
        </p:nvPicPr>
        <p:blipFill rotWithShape="1">
          <a:blip r:embed="rId2" cstate="screen">
            <a:extLst>
              <a:ext uri="{28A0092B-C50C-407E-A947-70E740481C1C}">
                <a14:useLocalDpi xmlns:a14="http://schemas.microsoft.com/office/drawing/2010/main"/>
              </a:ext>
            </a:extLst>
          </a:blip>
          <a:srcRect l="-1114" r="-152"/>
          <a:stretch/>
        </p:blipFill>
        <p:spPr>
          <a:xfrm>
            <a:off x="283524" y="109789"/>
            <a:ext cx="8732462" cy="6739612"/>
          </a:xfrm>
        </p:spPr>
      </p:pic>
    </p:spTree>
    <p:extLst>
      <p:ext uri="{BB962C8B-B14F-4D97-AF65-F5344CB8AC3E}">
        <p14:creationId xmlns:p14="http://schemas.microsoft.com/office/powerpoint/2010/main" val="2048637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re 2"/>
          <p:cNvSpPr>
            <a:spLocks noGrp="1"/>
          </p:cNvSpPr>
          <p:nvPr>
            <p:ph type="title"/>
          </p:nvPr>
        </p:nvSpPr>
        <p:spPr/>
        <p:txBody>
          <a:bodyPr>
            <a:noAutofit/>
          </a:bodyPr>
          <a:lstStyle/>
          <a:p>
            <a:pPr>
              <a:defRPr/>
            </a:pPr>
            <a:r>
              <a:rPr lang="fr-FR" sz="2800" dirty="0" smtClean="0"/>
              <a:t>Etude PARTNER : risque de transmission </a:t>
            </a:r>
            <a:br>
              <a:rPr lang="fr-FR" sz="2800" dirty="0" smtClean="0"/>
            </a:br>
            <a:r>
              <a:rPr lang="fr-FR" sz="2800" dirty="0" smtClean="0"/>
              <a:t>du VIH au sein de couples sérodifférents (1) </a:t>
            </a:r>
          </a:p>
        </p:txBody>
      </p:sp>
      <p:sp>
        <p:nvSpPr>
          <p:cNvPr id="457730" name="Espace réservé du contenu 3"/>
          <p:cNvSpPr>
            <a:spLocks noGrp="1"/>
          </p:cNvSpPr>
          <p:nvPr>
            <p:ph idx="1"/>
          </p:nvPr>
        </p:nvSpPr>
        <p:spPr>
          <a:xfrm>
            <a:off x="457200" y="1614405"/>
            <a:ext cx="8686800" cy="4754562"/>
          </a:xfrm>
        </p:spPr>
        <p:txBody>
          <a:bodyPr>
            <a:normAutofit/>
          </a:bodyPr>
          <a:lstStyle/>
          <a:p>
            <a:r>
              <a:rPr lang="fr-FR" altLang="fr-FR" sz="1800" dirty="0" smtClean="0"/>
              <a:t>Etude observationnelle multicentrique (75 sites européens)</a:t>
            </a:r>
            <a:br>
              <a:rPr lang="fr-FR" altLang="fr-FR" sz="1800" dirty="0" smtClean="0"/>
            </a:br>
            <a:endParaRPr lang="fr-FR" altLang="fr-FR" sz="1800" dirty="0" smtClean="0"/>
          </a:p>
          <a:p>
            <a:r>
              <a:rPr lang="fr-FR" altLang="fr-FR" sz="1800" dirty="0" smtClean="0"/>
              <a:t>767 couples sérodifférents (homo masculins et hétéro)</a:t>
            </a:r>
          </a:p>
          <a:p>
            <a:pPr lvl="1"/>
            <a:r>
              <a:rPr lang="fr-FR" altLang="fr-FR" sz="1600" dirty="0" smtClean="0"/>
              <a:t>Partenaire séropositif sous traitement ARV efficace (CV &lt; 200 c/ml)</a:t>
            </a:r>
          </a:p>
          <a:p>
            <a:pPr lvl="1"/>
            <a:r>
              <a:rPr lang="fr-FR" altLang="fr-FR" sz="1600" dirty="0" smtClean="0"/>
              <a:t>Rapports non protégés</a:t>
            </a:r>
          </a:p>
          <a:p>
            <a:pPr lvl="1"/>
            <a:r>
              <a:rPr lang="fr-FR" altLang="fr-FR" sz="1600" dirty="0" smtClean="0"/>
              <a:t>Pas d’utilisation de PEP ni de PrEP</a:t>
            </a:r>
          </a:p>
          <a:p>
            <a:pPr lvl="1"/>
            <a:r>
              <a:rPr lang="fr-FR" altLang="fr-FR" sz="1600" dirty="0" smtClean="0"/>
              <a:t>Estimation du risque de transmission du VIH phylogénétiquement lié </a:t>
            </a:r>
            <a:br>
              <a:rPr lang="fr-FR" altLang="fr-FR" sz="1600" dirty="0" smtClean="0"/>
            </a:br>
            <a:r>
              <a:rPr lang="fr-FR" altLang="fr-FR" sz="1600" dirty="0" smtClean="0"/>
              <a:t>entre les 2 partenaires du couple</a:t>
            </a:r>
          </a:p>
          <a:p>
            <a:pPr lvl="1"/>
            <a:endParaRPr lang="fr-FR" altLang="fr-FR" sz="1800" dirty="0" smtClean="0"/>
          </a:p>
          <a:p>
            <a:r>
              <a:rPr lang="fr-FR" altLang="fr-FR" sz="2800" b="1" dirty="0" smtClean="0"/>
              <a:t>Après 894 couple-années de suivi</a:t>
            </a:r>
          </a:p>
          <a:p>
            <a:pPr lvl="1"/>
            <a:r>
              <a:rPr lang="fr-FR" altLang="fr-FR" b="1" dirty="0" smtClean="0"/>
              <a:t>Aucun cas lié de transmission de VIH</a:t>
            </a:r>
          </a:p>
          <a:p>
            <a:pPr marL="457200" lvl="1" indent="0">
              <a:buNone/>
            </a:pPr>
            <a:r>
              <a:rPr lang="fr-FR" altLang="fr-FR" sz="1600" dirty="0" smtClean="0"/>
              <a:t>(fréquence élevée de rapports non protégés : 44 400 rapports)</a:t>
            </a:r>
          </a:p>
          <a:p>
            <a:pPr marL="457200" lvl="1" indent="0">
              <a:buNone/>
            </a:pPr>
            <a:endParaRPr lang="fr-FR" altLang="fr-FR" sz="1800" dirty="0" smtClean="0"/>
          </a:p>
        </p:txBody>
      </p:sp>
      <p:sp>
        <p:nvSpPr>
          <p:cNvPr id="457731" name="ZoneTexte 5"/>
          <p:cNvSpPr txBox="1">
            <a:spLocks noChangeArrowheads="1"/>
          </p:cNvSpPr>
          <p:nvPr/>
        </p:nvSpPr>
        <p:spPr bwMode="auto">
          <a:xfrm>
            <a:off x="3127778" y="6304784"/>
            <a:ext cx="6027341" cy="461665"/>
          </a:xfrm>
          <a:prstGeom prst="rect">
            <a:avLst/>
          </a:prstGeom>
          <a:noFill/>
          <a:ln w="9525">
            <a:noFill/>
            <a:miter lim="800000"/>
            <a:headEnd/>
            <a:tailEnd/>
          </a:ln>
        </p:spPr>
        <p:txBody>
          <a:bodyPr wrap="square">
            <a:spAutoFit/>
          </a:bodyPr>
          <a:lstStyle/>
          <a:p>
            <a:pPr algn="r"/>
            <a:r>
              <a:rPr lang="fr-FR" altLang="fr-FR" sz="1200" i="1" dirty="0" smtClean="0">
                <a:solidFill>
                  <a:srgbClr val="000000"/>
                </a:solidFill>
                <a:latin typeface="Calibri"/>
                <a:cs typeface="Calibri"/>
              </a:rPr>
              <a:t>Etude en cours, données communiquées par A. </a:t>
            </a:r>
            <a:r>
              <a:rPr lang="fr-FR" altLang="fr-FR" sz="1200" i="1" dirty="0" err="1" smtClean="0">
                <a:solidFill>
                  <a:srgbClr val="000000"/>
                </a:solidFill>
                <a:latin typeface="Calibri"/>
                <a:cs typeface="Calibri"/>
              </a:rPr>
              <a:t>Rodger</a:t>
            </a:r>
            <a:r>
              <a:rPr lang="fr-FR" altLang="fr-FR" sz="1200" i="1" dirty="0">
                <a:solidFill>
                  <a:srgbClr val="000000"/>
                </a:solidFill>
                <a:latin typeface="Calibri"/>
                <a:cs typeface="Calibri"/>
              </a:rPr>
              <a:t> </a:t>
            </a:r>
            <a:r>
              <a:rPr lang="fr-FR" altLang="fr-FR" sz="1200" i="1" dirty="0" smtClean="0">
                <a:solidFill>
                  <a:srgbClr val="000000"/>
                </a:solidFill>
                <a:latin typeface="Calibri"/>
                <a:cs typeface="Calibri"/>
              </a:rPr>
              <a:t>à la  </a:t>
            </a:r>
            <a:r>
              <a:rPr lang="fr-FR" altLang="fr-FR" sz="1200" i="1" dirty="0">
                <a:solidFill>
                  <a:srgbClr val="000000"/>
                </a:solidFill>
                <a:latin typeface="Calibri"/>
                <a:cs typeface="Calibri"/>
              </a:rPr>
              <a:t>CROI </a:t>
            </a:r>
            <a:r>
              <a:rPr lang="fr-FR" altLang="fr-FR" sz="1200" i="1" dirty="0" smtClean="0">
                <a:solidFill>
                  <a:srgbClr val="000000"/>
                </a:solidFill>
                <a:latin typeface="Calibri"/>
                <a:cs typeface="Calibri"/>
              </a:rPr>
              <a:t>2014</a:t>
            </a:r>
            <a:r>
              <a:rPr lang="fr-FR" altLang="fr-FR" sz="1200" i="1" dirty="0">
                <a:solidFill>
                  <a:srgbClr val="000000"/>
                </a:solidFill>
                <a:latin typeface="Calibri"/>
                <a:cs typeface="Calibri"/>
              </a:rPr>
              <a:t> </a:t>
            </a:r>
            <a:r>
              <a:rPr lang="fr-FR" altLang="fr-FR" sz="1200" i="1" dirty="0" smtClean="0">
                <a:solidFill>
                  <a:srgbClr val="000000"/>
                </a:solidFill>
                <a:latin typeface="Calibri"/>
                <a:cs typeface="Calibri"/>
              </a:rPr>
              <a:t>(Abs</a:t>
            </a:r>
            <a:r>
              <a:rPr lang="fr-FR" altLang="fr-FR" sz="1200" i="1" dirty="0">
                <a:solidFill>
                  <a:srgbClr val="000000"/>
                </a:solidFill>
                <a:latin typeface="Calibri"/>
                <a:cs typeface="Calibri"/>
              </a:rPr>
              <a:t>. 153LB - http://</a:t>
            </a:r>
            <a:r>
              <a:rPr lang="fr-FR" altLang="fr-FR" sz="1200" i="1" dirty="0" err="1">
                <a:solidFill>
                  <a:srgbClr val="000000"/>
                </a:solidFill>
                <a:latin typeface="Calibri"/>
                <a:cs typeface="Calibri"/>
              </a:rPr>
              <a:t>www.croiwebcasts.org</a:t>
            </a:r>
            <a:r>
              <a:rPr lang="fr-FR" altLang="fr-FR" sz="1200" i="1" dirty="0">
                <a:solidFill>
                  <a:srgbClr val="000000"/>
                </a:solidFill>
                <a:latin typeface="Calibri"/>
                <a:cs typeface="Calibri"/>
              </a:rPr>
              <a:t>/console/</a:t>
            </a:r>
            <a:r>
              <a:rPr lang="fr-FR" altLang="fr-FR" sz="1200" i="1" dirty="0" err="1">
                <a:solidFill>
                  <a:srgbClr val="000000"/>
                </a:solidFill>
                <a:latin typeface="Calibri"/>
                <a:cs typeface="Calibri"/>
              </a:rPr>
              <a:t>player</a:t>
            </a:r>
            <a:r>
              <a:rPr lang="fr-FR" altLang="fr-FR" sz="1200" i="1" dirty="0">
                <a:solidFill>
                  <a:srgbClr val="000000"/>
                </a:solidFill>
                <a:latin typeface="Calibri"/>
                <a:cs typeface="Calibri"/>
              </a:rPr>
              <a:t>/22072?mediaType=</a:t>
            </a:r>
            <a:r>
              <a:rPr lang="fr-FR" altLang="fr-FR" sz="1200" i="1" dirty="0" err="1">
                <a:solidFill>
                  <a:srgbClr val="000000"/>
                </a:solidFill>
                <a:latin typeface="Calibri"/>
                <a:cs typeface="Calibri"/>
              </a:rPr>
              <a:t>slideVideo</a:t>
            </a:r>
            <a:r>
              <a:rPr lang="fr-FR" altLang="fr-FR" sz="1200" i="1" dirty="0">
                <a:solidFill>
                  <a:srgbClr val="000000"/>
                </a:solidFill>
                <a:latin typeface="Calibri"/>
                <a:cs typeface="Calibri"/>
              </a:rPr>
              <a:t>&amp;)</a:t>
            </a:r>
          </a:p>
        </p:txBody>
      </p:sp>
    </p:spTree>
    <p:custDataLst>
      <p:tags r:id="rId1"/>
    </p:custDataLst>
    <p:extLst>
      <p:ext uri="{BB962C8B-B14F-4D97-AF65-F5344CB8AC3E}">
        <p14:creationId xmlns:p14="http://schemas.microsoft.com/office/powerpoint/2010/main" val="36882763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5773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57730">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57730">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57730">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57730">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57730">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57730">
                                            <p:txEl>
                                              <p:pRg st="7" end="7"/>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57730">
                                            <p:txEl>
                                              <p:pRg st="8" end="8"/>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57730">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7730" grpId="0"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re 2"/>
          <p:cNvSpPr>
            <a:spLocks noGrp="1"/>
          </p:cNvSpPr>
          <p:nvPr>
            <p:ph type="title"/>
          </p:nvPr>
        </p:nvSpPr>
        <p:spPr>
          <a:xfrm>
            <a:off x="457200" y="-106354"/>
            <a:ext cx="8229600" cy="1143000"/>
          </a:xfrm>
        </p:spPr>
        <p:txBody>
          <a:bodyPr>
            <a:noAutofit/>
          </a:bodyPr>
          <a:lstStyle/>
          <a:p>
            <a:pPr>
              <a:defRPr/>
            </a:pPr>
            <a:r>
              <a:rPr lang="fr-FR" sz="2400" dirty="0" smtClean="0"/>
              <a:t>Etude PARTNER : risque de transmission </a:t>
            </a:r>
            <a:br>
              <a:rPr lang="fr-FR" sz="2400" dirty="0" smtClean="0"/>
            </a:br>
            <a:r>
              <a:rPr lang="fr-FR" sz="2400" dirty="0" smtClean="0"/>
              <a:t>du VIH au sein de couples sérodifférents (2) </a:t>
            </a:r>
          </a:p>
        </p:txBody>
      </p:sp>
      <p:graphicFrame>
        <p:nvGraphicFramePr>
          <p:cNvPr id="7" name="Espace réservé du contenu 6"/>
          <p:cNvGraphicFramePr>
            <a:graphicFrameLocks noGrp="1"/>
          </p:cNvGraphicFramePr>
          <p:nvPr>
            <p:ph idx="1"/>
            <p:extLst>
              <p:ext uri="{D42A27DB-BD31-4B8C-83A1-F6EECF244321}">
                <p14:modId xmlns:p14="http://schemas.microsoft.com/office/powerpoint/2010/main" val="1796164617"/>
              </p:ext>
            </p:extLst>
          </p:nvPr>
        </p:nvGraphicFramePr>
        <p:xfrm>
          <a:off x="539552" y="1473620"/>
          <a:ext cx="8519694" cy="5224439"/>
        </p:xfrm>
        <a:graphic>
          <a:graphicData uri="http://schemas.openxmlformats.org/drawingml/2006/table">
            <a:tbl>
              <a:tblPr firstRow="1" bandRow="1">
                <a:tableStyleId>{5C22544A-7EE6-4342-B048-85BDC9FD1C3A}</a:tableStyleId>
              </a:tblPr>
              <a:tblGrid>
                <a:gridCol w="2782481"/>
                <a:gridCol w="2150472"/>
                <a:gridCol w="1736469"/>
                <a:gridCol w="1850272"/>
              </a:tblGrid>
              <a:tr h="310908">
                <a:tc>
                  <a:txBody>
                    <a:bodyPr/>
                    <a:lstStyle/>
                    <a:p>
                      <a:endParaRPr lang="fr-FR" sz="1400" b="1" dirty="0">
                        <a:solidFill>
                          <a:schemeClr val="accent6">
                            <a:lumMod val="75000"/>
                          </a:schemeClr>
                        </a:solidFill>
                        <a:latin typeface="Calibri"/>
                        <a:cs typeface="Calibri"/>
                      </a:endParaRPr>
                    </a:p>
                  </a:txBody>
                  <a:tcPr marT="45726" marB="45726"/>
                </a:tc>
                <a:tc>
                  <a:txBody>
                    <a:bodyPr/>
                    <a:lstStyle/>
                    <a:p>
                      <a:pPr algn="ctr"/>
                      <a:r>
                        <a:rPr lang="fr-FR" sz="1400" dirty="0" smtClean="0">
                          <a:solidFill>
                            <a:schemeClr val="accent6">
                              <a:lumMod val="75000"/>
                            </a:schemeClr>
                          </a:solidFill>
                          <a:latin typeface="Calibri"/>
                          <a:cs typeface="Calibri"/>
                        </a:rPr>
                        <a:t>Couples HSH (n = 282)</a:t>
                      </a:r>
                      <a:endParaRPr lang="fr-FR" sz="1400" b="1" dirty="0">
                        <a:solidFill>
                          <a:schemeClr val="accent6">
                            <a:lumMod val="75000"/>
                          </a:schemeClr>
                        </a:solidFill>
                        <a:latin typeface="Calibri"/>
                        <a:cs typeface="Calibri"/>
                      </a:endParaRPr>
                    </a:p>
                  </a:txBody>
                  <a:tcPr marT="45726" marB="45726"/>
                </a:tc>
                <a:tc gridSpan="2">
                  <a:txBody>
                    <a:bodyPr/>
                    <a:lstStyle/>
                    <a:p>
                      <a:pPr algn="ctr"/>
                      <a:r>
                        <a:rPr lang="fr-FR" sz="1400" dirty="0" smtClean="0">
                          <a:solidFill>
                            <a:schemeClr val="accent6">
                              <a:lumMod val="75000"/>
                            </a:schemeClr>
                          </a:solidFill>
                          <a:latin typeface="Calibri"/>
                          <a:cs typeface="Calibri"/>
                        </a:rPr>
                        <a:t>Couples Hétéro (n = 485)</a:t>
                      </a:r>
                      <a:endParaRPr lang="fr-FR" sz="1400" b="1" dirty="0">
                        <a:solidFill>
                          <a:schemeClr val="accent6">
                            <a:lumMod val="75000"/>
                          </a:schemeClr>
                        </a:solidFill>
                        <a:latin typeface="Calibri"/>
                        <a:cs typeface="Calibri"/>
                      </a:endParaRPr>
                    </a:p>
                  </a:txBody>
                  <a:tcPr marT="45726" marB="45726"/>
                </a:tc>
                <a:tc hMerge="1">
                  <a:txBody>
                    <a:bodyPr/>
                    <a:lstStyle/>
                    <a:p>
                      <a:endParaRPr lang="fr-FR" sz="1400" b="0" dirty="0">
                        <a:solidFill>
                          <a:schemeClr val="bg1"/>
                        </a:solidFill>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r>
              <a:tr h="310908">
                <a:tc>
                  <a:txBody>
                    <a:bodyPr/>
                    <a:lstStyle/>
                    <a:p>
                      <a:r>
                        <a:rPr lang="fr-FR" sz="1400" dirty="0" smtClean="0">
                          <a:latin typeface="Calibri"/>
                          <a:cs typeface="Calibri"/>
                        </a:rPr>
                        <a:t>Partenaires négatifs</a:t>
                      </a:r>
                      <a:endParaRPr lang="fr-FR" sz="1400" b="1" dirty="0">
                        <a:solidFill>
                          <a:schemeClr val="tx1"/>
                        </a:solidFill>
                        <a:latin typeface="Calibri"/>
                        <a:cs typeface="Calibri"/>
                      </a:endParaRPr>
                    </a:p>
                  </a:txBody>
                  <a:tcPr marT="45726" marB="45726"/>
                </a:tc>
                <a:tc>
                  <a:txBody>
                    <a:bodyPr/>
                    <a:lstStyle/>
                    <a:p>
                      <a:pPr algn="ctr"/>
                      <a:r>
                        <a:rPr lang="fr-FR" sz="1400" dirty="0" smtClean="0">
                          <a:latin typeface="Calibri"/>
                          <a:cs typeface="Calibri"/>
                        </a:rPr>
                        <a:t>Partenaire</a:t>
                      </a:r>
                      <a:r>
                        <a:rPr lang="fr-FR" sz="1400" baseline="0" dirty="0" smtClean="0">
                          <a:latin typeface="Calibri"/>
                          <a:cs typeface="Calibri"/>
                        </a:rPr>
                        <a:t> négatif</a:t>
                      </a:r>
                      <a:endParaRPr lang="fr-FR" sz="1400" b="0" dirty="0">
                        <a:solidFill>
                          <a:schemeClr val="tx1"/>
                        </a:solidFill>
                        <a:latin typeface="Calibri"/>
                        <a:cs typeface="Calibri"/>
                      </a:endParaRPr>
                    </a:p>
                  </a:txBody>
                  <a:tcPr marT="45726" marB="45726"/>
                </a:tc>
                <a:tc>
                  <a:txBody>
                    <a:bodyPr/>
                    <a:lstStyle/>
                    <a:p>
                      <a:pPr algn="ctr"/>
                      <a:r>
                        <a:rPr lang="fr-FR" sz="1400" dirty="0" smtClean="0">
                          <a:latin typeface="Calibri"/>
                          <a:cs typeface="Calibri"/>
                        </a:rPr>
                        <a:t>H négatif (n =</a:t>
                      </a:r>
                      <a:r>
                        <a:rPr lang="fr-FR" sz="1400" baseline="0" dirty="0" smtClean="0">
                          <a:latin typeface="Calibri"/>
                          <a:cs typeface="Calibri"/>
                        </a:rPr>
                        <a:t> 245)</a:t>
                      </a:r>
                      <a:endParaRPr lang="fr-FR" sz="1400" b="0" dirty="0">
                        <a:solidFill>
                          <a:schemeClr val="tx1"/>
                        </a:solidFill>
                        <a:latin typeface="Calibri"/>
                        <a:cs typeface="Calibri"/>
                      </a:endParaRPr>
                    </a:p>
                  </a:txBody>
                  <a:tcPr marT="45726" marB="45726"/>
                </a:tc>
                <a:tc>
                  <a:txBody>
                    <a:bodyPr/>
                    <a:lstStyle/>
                    <a:p>
                      <a:pPr algn="ctr"/>
                      <a:r>
                        <a:rPr lang="fr-FR" sz="1400" dirty="0" smtClean="0">
                          <a:latin typeface="Calibri"/>
                          <a:cs typeface="Calibri"/>
                        </a:rPr>
                        <a:t>F négative (n = 240)</a:t>
                      </a:r>
                      <a:endParaRPr lang="fr-FR" sz="1400" b="0" dirty="0">
                        <a:solidFill>
                          <a:schemeClr val="tx1"/>
                        </a:solidFill>
                        <a:latin typeface="Calibri"/>
                        <a:cs typeface="Calibri"/>
                      </a:endParaRPr>
                    </a:p>
                  </a:txBody>
                  <a:tcPr marT="45726" marB="45726"/>
                </a:tc>
              </a:tr>
              <a:tr h="0">
                <a:tc gridSpan="4">
                  <a:txBody>
                    <a:bodyPr/>
                    <a:lstStyle/>
                    <a:p>
                      <a:r>
                        <a:rPr lang="fr-FR" sz="1400" dirty="0" smtClean="0">
                          <a:latin typeface="Calibri"/>
                          <a:cs typeface="Calibri"/>
                        </a:rPr>
                        <a:t>A l’entrée dans</a:t>
                      </a:r>
                      <a:r>
                        <a:rPr lang="fr-FR" sz="1400" baseline="0" dirty="0" smtClean="0">
                          <a:latin typeface="Calibri"/>
                          <a:cs typeface="Calibri"/>
                        </a:rPr>
                        <a:t> l’étude</a:t>
                      </a:r>
                      <a:endParaRPr lang="fr-FR" sz="1400" b="0" dirty="0">
                        <a:solidFill>
                          <a:schemeClr val="tx1"/>
                        </a:solidFill>
                        <a:latin typeface="Calibri"/>
                        <a:cs typeface="Calibri"/>
                      </a:endParaRPr>
                    </a:p>
                  </a:txBody>
                  <a:tcPr marT="45726" marB="45726"/>
                </a:tc>
                <a:tc hMerge="1">
                  <a:txBody>
                    <a:bodyPr/>
                    <a:lstStyle/>
                    <a:p>
                      <a:pPr algn="ctr"/>
                      <a:endParaRPr lang="fr-FR" sz="1400" b="0" dirty="0">
                        <a:solidFill>
                          <a:schemeClr val="bg1"/>
                        </a:solidFill>
                      </a:endParaRPr>
                    </a:p>
                  </a:txBody>
                  <a:tcPr>
                    <a:lnL w="12700" cap="flat" cmpd="sng" algn="ctr">
                      <a:solidFill>
                        <a:srgbClr val="FFFF66"/>
                      </a:solidFill>
                      <a:prstDash val="solid"/>
                      <a:round/>
                      <a:headEnd type="none" w="med" len="med"/>
                      <a:tailEnd type="none" w="med" len="med"/>
                    </a:lnL>
                    <a:lnR w="12700" cap="flat" cmpd="sng" algn="ctr">
                      <a:solidFill>
                        <a:srgbClr val="FFFF66"/>
                      </a:solidFill>
                      <a:prstDash val="solid"/>
                      <a:round/>
                      <a:headEnd type="none" w="med" len="med"/>
                      <a:tailEnd type="none" w="med" len="med"/>
                    </a:lnR>
                    <a:lnT w="12700" cap="flat" cmpd="sng" algn="ctr">
                      <a:solidFill>
                        <a:srgbClr val="FFFF66"/>
                      </a:solidFill>
                      <a:prstDash val="solid"/>
                      <a:round/>
                      <a:headEnd type="none" w="med" len="med"/>
                      <a:tailEnd type="none" w="med" len="med"/>
                    </a:lnT>
                    <a:lnB w="12700" cap="flat" cmpd="sng" algn="ctr">
                      <a:solidFill>
                        <a:srgbClr val="FFFF66"/>
                      </a:solidFill>
                      <a:prstDash val="solid"/>
                      <a:round/>
                      <a:headEnd type="none" w="med" len="med"/>
                      <a:tailEnd type="none" w="med" len="med"/>
                    </a:lnB>
                    <a:noFill/>
                  </a:tcPr>
                </a:tc>
                <a:tc hMerge="1">
                  <a:txBody>
                    <a:bodyPr/>
                    <a:lstStyle/>
                    <a:p>
                      <a:pPr algn="ctr"/>
                      <a:endParaRPr lang="fr-FR" sz="1400" b="0">
                        <a:solidFill>
                          <a:schemeClr val="bg1"/>
                        </a:solidFill>
                      </a:endParaRPr>
                    </a:p>
                  </a:txBody>
                  <a:tcPr>
                    <a:lnL w="12700" cap="flat" cmpd="sng" algn="ctr">
                      <a:solidFill>
                        <a:srgbClr val="FFFF66"/>
                      </a:solidFill>
                      <a:prstDash val="solid"/>
                      <a:round/>
                      <a:headEnd type="none" w="med" len="med"/>
                      <a:tailEnd type="none" w="med" len="med"/>
                    </a:lnL>
                    <a:lnR w="12700" cap="flat" cmpd="sng" algn="ctr">
                      <a:solidFill>
                        <a:srgbClr val="FFFF66"/>
                      </a:solidFill>
                      <a:prstDash val="solid"/>
                      <a:round/>
                      <a:headEnd type="none" w="med" len="med"/>
                      <a:tailEnd type="none" w="med" len="med"/>
                    </a:lnR>
                    <a:lnT w="12700" cap="flat" cmpd="sng" algn="ctr">
                      <a:solidFill>
                        <a:srgbClr val="FFFF66"/>
                      </a:solidFill>
                      <a:prstDash val="solid"/>
                      <a:round/>
                      <a:headEnd type="none" w="med" len="med"/>
                      <a:tailEnd type="none" w="med" len="med"/>
                    </a:lnT>
                    <a:lnB w="12700" cap="flat" cmpd="sng" algn="ctr">
                      <a:solidFill>
                        <a:srgbClr val="FFFF66"/>
                      </a:solidFill>
                      <a:prstDash val="solid"/>
                      <a:round/>
                      <a:headEnd type="none" w="med" len="med"/>
                      <a:tailEnd type="none" w="med" len="med"/>
                    </a:lnB>
                    <a:noFill/>
                  </a:tcPr>
                </a:tc>
                <a:tc hMerge="1">
                  <a:txBody>
                    <a:bodyPr/>
                    <a:lstStyle/>
                    <a:p>
                      <a:pPr algn="ctr"/>
                      <a:endParaRPr lang="fr-FR" sz="1400" b="0" dirty="0">
                        <a:solidFill>
                          <a:schemeClr val="bg1"/>
                        </a:solidFill>
                      </a:endParaRPr>
                    </a:p>
                  </a:txBody>
                  <a:tcPr>
                    <a:lnL w="12700" cap="flat" cmpd="sng" algn="ctr">
                      <a:solidFill>
                        <a:srgbClr val="FFFF66"/>
                      </a:solidFill>
                      <a:prstDash val="solid"/>
                      <a:round/>
                      <a:headEnd type="none" w="med" len="med"/>
                      <a:tailEnd type="none" w="med" len="med"/>
                    </a:lnL>
                    <a:lnR w="12700" cap="flat" cmpd="sng" algn="ctr">
                      <a:solidFill>
                        <a:srgbClr val="FFFF66"/>
                      </a:solidFill>
                      <a:prstDash val="solid"/>
                      <a:round/>
                      <a:headEnd type="none" w="med" len="med"/>
                      <a:tailEnd type="none" w="med" len="med"/>
                    </a:lnR>
                    <a:lnT w="12700" cap="flat" cmpd="sng" algn="ctr">
                      <a:solidFill>
                        <a:srgbClr val="FFFF66"/>
                      </a:solidFill>
                      <a:prstDash val="solid"/>
                      <a:round/>
                      <a:headEnd type="none" w="med" len="med"/>
                      <a:tailEnd type="none" w="med" len="med"/>
                    </a:lnT>
                    <a:lnB w="12700" cap="flat" cmpd="sng" algn="ctr">
                      <a:solidFill>
                        <a:srgbClr val="FFFF66"/>
                      </a:solidFill>
                      <a:prstDash val="solid"/>
                      <a:round/>
                      <a:headEnd type="none" w="med" len="med"/>
                      <a:tailEnd type="none" w="med" len="med"/>
                    </a:lnB>
                    <a:noFill/>
                  </a:tcPr>
                </a:tc>
              </a:tr>
              <a:tr h="530364">
                <a:tc>
                  <a:txBody>
                    <a:bodyPr/>
                    <a:lstStyle/>
                    <a:p>
                      <a:r>
                        <a:rPr lang="fr-FR" sz="1400" dirty="0" smtClean="0">
                          <a:latin typeface="Calibri"/>
                          <a:cs typeface="Calibri"/>
                        </a:rPr>
                        <a:t>Années avec rapports sans préservatifs, médiane (IQR) </a:t>
                      </a:r>
                      <a:endParaRPr lang="fr-FR" sz="1400" b="0" dirty="0">
                        <a:solidFill>
                          <a:schemeClr val="tx1"/>
                        </a:solidFill>
                        <a:latin typeface="Calibri"/>
                        <a:cs typeface="Calibri"/>
                      </a:endParaRPr>
                    </a:p>
                  </a:txBody>
                  <a:tcPr marT="45726" marB="45726"/>
                </a:tc>
                <a:tc>
                  <a:txBody>
                    <a:bodyPr/>
                    <a:lstStyle/>
                    <a:p>
                      <a:pPr algn="ctr"/>
                      <a:r>
                        <a:rPr lang="fr-FR" sz="1400" dirty="0" smtClean="0">
                          <a:latin typeface="Calibri"/>
                          <a:cs typeface="Calibri"/>
                        </a:rPr>
                        <a:t>1,5 (0,5 - 3,5)</a:t>
                      </a:r>
                      <a:endParaRPr lang="fr-FR" sz="1400" b="0" dirty="0">
                        <a:solidFill>
                          <a:schemeClr val="tx1"/>
                        </a:solidFill>
                        <a:latin typeface="Calibri"/>
                        <a:cs typeface="Calibri"/>
                      </a:endParaRPr>
                    </a:p>
                  </a:txBody>
                  <a:tcPr marT="45726" marB="45726"/>
                </a:tc>
                <a:tc>
                  <a:txBody>
                    <a:bodyPr/>
                    <a:lstStyle/>
                    <a:p>
                      <a:pPr algn="ctr"/>
                      <a:r>
                        <a:rPr lang="fr-FR" sz="1400" dirty="0" smtClean="0">
                          <a:latin typeface="Calibri"/>
                          <a:cs typeface="Calibri"/>
                        </a:rPr>
                        <a:t>2,7 (0,6 - 6,9)</a:t>
                      </a:r>
                      <a:endParaRPr lang="fr-FR" sz="1400" b="0" dirty="0">
                        <a:solidFill>
                          <a:schemeClr val="tx1"/>
                        </a:solidFill>
                        <a:latin typeface="Calibri"/>
                        <a:cs typeface="Calibri"/>
                      </a:endParaRPr>
                    </a:p>
                  </a:txBody>
                  <a:tcPr marT="45726" marB="45726"/>
                </a:tc>
                <a:tc>
                  <a:txBody>
                    <a:bodyPr/>
                    <a:lstStyle/>
                    <a:p>
                      <a:pPr algn="ctr"/>
                      <a:r>
                        <a:rPr lang="fr-FR" sz="1400" dirty="0" smtClean="0">
                          <a:latin typeface="Calibri"/>
                          <a:cs typeface="Calibri"/>
                        </a:rPr>
                        <a:t>3,5 (0,7 - 10,6)</a:t>
                      </a:r>
                      <a:endParaRPr lang="fr-FR" sz="1400" b="0" dirty="0">
                        <a:solidFill>
                          <a:schemeClr val="tx1"/>
                        </a:solidFill>
                        <a:latin typeface="Calibri"/>
                        <a:cs typeface="Calibri"/>
                      </a:endParaRPr>
                    </a:p>
                  </a:txBody>
                  <a:tcPr marT="45726" marB="45726"/>
                </a:tc>
              </a:tr>
              <a:tr h="310908">
                <a:tc gridSpan="4">
                  <a:txBody>
                    <a:bodyPr/>
                    <a:lstStyle/>
                    <a:p>
                      <a:r>
                        <a:rPr lang="fr-FR" sz="1400" dirty="0" smtClean="0">
                          <a:latin typeface="Calibri"/>
                          <a:cs typeface="Calibri"/>
                        </a:rPr>
                        <a:t>Durant le suivi</a:t>
                      </a:r>
                      <a:endParaRPr lang="fr-FR" sz="1400" b="0" dirty="0">
                        <a:solidFill>
                          <a:schemeClr val="tx1"/>
                        </a:solidFill>
                        <a:latin typeface="Calibri"/>
                        <a:cs typeface="Calibri"/>
                      </a:endParaRPr>
                    </a:p>
                  </a:txBody>
                  <a:tcPr marT="45726" marB="45726"/>
                </a:tc>
                <a:tc hMerge="1">
                  <a:txBody>
                    <a:bodyPr/>
                    <a:lstStyle/>
                    <a:p>
                      <a:pPr algn="ctr"/>
                      <a:endParaRPr lang="fr-FR" sz="1400" b="0" dirty="0">
                        <a:solidFill>
                          <a:schemeClr val="bg1"/>
                        </a:solidFill>
                      </a:endParaRPr>
                    </a:p>
                  </a:txBody>
                  <a:tcPr>
                    <a:lnL w="12700" cap="flat" cmpd="sng" algn="ctr">
                      <a:solidFill>
                        <a:srgbClr val="FFFF66"/>
                      </a:solidFill>
                      <a:prstDash val="solid"/>
                      <a:round/>
                      <a:headEnd type="none" w="med" len="med"/>
                      <a:tailEnd type="none" w="med" len="med"/>
                    </a:lnL>
                    <a:lnR w="12700" cap="flat" cmpd="sng" algn="ctr">
                      <a:solidFill>
                        <a:srgbClr val="FFFF66"/>
                      </a:solidFill>
                      <a:prstDash val="solid"/>
                      <a:round/>
                      <a:headEnd type="none" w="med" len="med"/>
                      <a:tailEnd type="none" w="med" len="med"/>
                    </a:lnR>
                    <a:lnT w="12700" cap="flat" cmpd="sng" algn="ctr">
                      <a:solidFill>
                        <a:srgbClr val="FFFF66"/>
                      </a:solidFill>
                      <a:prstDash val="solid"/>
                      <a:round/>
                      <a:headEnd type="none" w="med" len="med"/>
                      <a:tailEnd type="none" w="med" len="med"/>
                    </a:lnT>
                    <a:lnB w="12700" cap="flat" cmpd="sng" algn="ctr">
                      <a:solidFill>
                        <a:srgbClr val="FFFF66"/>
                      </a:solidFill>
                      <a:prstDash val="solid"/>
                      <a:round/>
                      <a:headEnd type="none" w="med" len="med"/>
                      <a:tailEnd type="none" w="med" len="med"/>
                    </a:lnB>
                    <a:solidFill>
                      <a:srgbClr val="002060"/>
                    </a:solidFill>
                  </a:tcPr>
                </a:tc>
                <a:tc hMerge="1">
                  <a:txBody>
                    <a:bodyPr/>
                    <a:lstStyle/>
                    <a:p>
                      <a:pPr algn="ctr"/>
                      <a:endParaRPr lang="fr-FR" sz="1400" b="0" dirty="0">
                        <a:solidFill>
                          <a:schemeClr val="bg1"/>
                        </a:solidFill>
                      </a:endParaRPr>
                    </a:p>
                  </a:txBody>
                  <a:tcPr>
                    <a:lnL w="12700" cap="flat" cmpd="sng" algn="ctr">
                      <a:solidFill>
                        <a:srgbClr val="FFFF66"/>
                      </a:solidFill>
                      <a:prstDash val="solid"/>
                      <a:round/>
                      <a:headEnd type="none" w="med" len="med"/>
                      <a:tailEnd type="none" w="med" len="med"/>
                    </a:lnL>
                    <a:lnR w="12700" cap="flat" cmpd="sng" algn="ctr">
                      <a:solidFill>
                        <a:srgbClr val="FFFF66"/>
                      </a:solidFill>
                      <a:prstDash val="solid"/>
                      <a:round/>
                      <a:headEnd type="none" w="med" len="med"/>
                      <a:tailEnd type="none" w="med" len="med"/>
                    </a:lnR>
                    <a:lnT w="12700" cap="flat" cmpd="sng" algn="ctr">
                      <a:solidFill>
                        <a:srgbClr val="FFFF66"/>
                      </a:solidFill>
                      <a:prstDash val="solid"/>
                      <a:round/>
                      <a:headEnd type="none" w="med" len="med"/>
                      <a:tailEnd type="none" w="med" len="med"/>
                    </a:lnT>
                    <a:lnB w="12700" cap="flat" cmpd="sng" algn="ctr">
                      <a:solidFill>
                        <a:srgbClr val="FFFF66"/>
                      </a:solidFill>
                      <a:prstDash val="solid"/>
                      <a:round/>
                      <a:headEnd type="none" w="med" len="med"/>
                      <a:tailEnd type="none" w="med" len="med"/>
                    </a:lnB>
                    <a:solidFill>
                      <a:srgbClr val="002060"/>
                    </a:solidFill>
                  </a:tcPr>
                </a:tc>
                <a:tc hMerge="1">
                  <a:txBody>
                    <a:bodyPr/>
                    <a:lstStyle/>
                    <a:p>
                      <a:pPr algn="ctr"/>
                      <a:endParaRPr lang="fr-FR" sz="1400" b="0" dirty="0">
                        <a:solidFill>
                          <a:schemeClr val="bg1"/>
                        </a:solidFill>
                      </a:endParaRPr>
                    </a:p>
                  </a:txBody>
                  <a:tcPr>
                    <a:lnL w="12700" cap="flat" cmpd="sng" algn="ctr">
                      <a:solidFill>
                        <a:srgbClr val="FFFF66"/>
                      </a:solidFill>
                      <a:prstDash val="solid"/>
                      <a:round/>
                      <a:headEnd type="none" w="med" len="med"/>
                      <a:tailEnd type="none" w="med" len="med"/>
                    </a:lnL>
                    <a:lnR w="12700" cap="flat" cmpd="sng" algn="ctr">
                      <a:solidFill>
                        <a:srgbClr val="FFFF66"/>
                      </a:solidFill>
                      <a:prstDash val="solid"/>
                      <a:round/>
                      <a:headEnd type="none" w="med" len="med"/>
                      <a:tailEnd type="none" w="med" len="med"/>
                    </a:lnR>
                    <a:lnT w="12700" cap="flat" cmpd="sng" algn="ctr">
                      <a:solidFill>
                        <a:srgbClr val="FFFF66"/>
                      </a:solidFill>
                      <a:prstDash val="solid"/>
                      <a:round/>
                      <a:headEnd type="none" w="med" len="med"/>
                      <a:tailEnd type="none" w="med" len="med"/>
                    </a:lnT>
                    <a:lnB w="12700" cap="flat" cmpd="sng" algn="ctr">
                      <a:solidFill>
                        <a:srgbClr val="FFFF66"/>
                      </a:solidFill>
                      <a:prstDash val="solid"/>
                      <a:round/>
                      <a:headEnd type="none" w="med" len="med"/>
                      <a:tailEnd type="none" w="med" len="med"/>
                    </a:lnB>
                    <a:solidFill>
                      <a:srgbClr val="002060"/>
                    </a:solidFill>
                  </a:tcPr>
                </a:tc>
              </a:tr>
              <a:tr h="310908">
                <a:tc>
                  <a:txBody>
                    <a:bodyPr/>
                    <a:lstStyle/>
                    <a:p>
                      <a:r>
                        <a:rPr lang="fr-FR" sz="1400" dirty="0" smtClean="0">
                          <a:latin typeface="Calibri"/>
                          <a:cs typeface="Calibri"/>
                        </a:rPr>
                        <a:t>Durée médiane, ans (IQR)</a:t>
                      </a:r>
                      <a:endParaRPr lang="fr-FR" sz="1400" b="0" dirty="0">
                        <a:solidFill>
                          <a:schemeClr val="tx1"/>
                        </a:solidFill>
                        <a:latin typeface="Calibri"/>
                        <a:cs typeface="Calibri"/>
                      </a:endParaRPr>
                    </a:p>
                  </a:txBody>
                  <a:tcPr marT="45726" marB="45726"/>
                </a:tc>
                <a:tc>
                  <a:txBody>
                    <a:bodyPr/>
                    <a:lstStyle/>
                    <a:p>
                      <a:pPr algn="ctr"/>
                      <a:r>
                        <a:rPr lang="fr-FR" sz="1400" dirty="0" smtClean="0">
                          <a:latin typeface="Calibri"/>
                          <a:cs typeface="Calibri"/>
                        </a:rPr>
                        <a:t>1,1 (0,7 - 1,9)</a:t>
                      </a:r>
                      <a:endParaRPr lang="fr-FR" sz="1400" b="0" dirty="0">
                        <a:solidFill>
                          <a:schemeClr val="tx1"/>
                        </a:solidFill>
                        <a:latin typeface="Calibri"/>
                        <a:cs typeface="Calibri"/>
                      </a:endParaRPr>
                    </a:p>
                  </a:txBody>
                  <a:tcPr marT="45726" marB="45726"/>
                </a:tc>
                <a:tc>
                  <a:txBody>
                    <a:bodyPr/>
                    <a:lstStyle/>
                    <a:p>
                      <a:pPr algn="ctr"/>
                      <a:r>
                        <a:rPr lang="fr-FR" sz="1400" dirty="0" smtClean="0">
                          <a:latin typeface="Calibri"/>
                          <a:cs typeface="Calibri"/>
                        </a:rPr>
                        <a:t>1,5 (1,0 - 2,0)</a:t>
                      </a:r>
                      <a:endParaRPr lang="fr-FR" sz="1400" b="0" dirty="0">
                        <a:solidFill>
                          <a:schemeClr val="tx1"/>
                        </a:solidFill>
                        <a:latin typeface="Calibri"/>
                        <a:cs typeface="Calibri"/>
                      </a:endParaRPr>
                    </a:p>
                  </a:txBody>
                  <a:tcPr marT="45726" marB="45726"/>
                </a:tc>
                <a:tc>
                  <a:txBody>
                    <a:bodyPr/>
                    <a:lstStyle/>
                    <a:p>
                      <a:pPr algn="ctr"/>
                      <a:r>
                        <a:rPr lang="fr-FR" sz="1400" dirty="0" smtClean="0">
                          <a:latin typeface="Calibri"/>
                          <a:cs typeface="Calibri"/>
                        </a:rPr>
                        <a:t>1,5 (0,9 - 2,0)</a:t>
                      </a:r>
                      <a:endParaRPr lang="fr-FR" sz="1400" b="0" dirty="0">
                        <a:solidFill>
                          <a:schemeClr val="tx1"/>
                        </a:solidFill>
                        <a:latin typeface="Calibri"/>
                        <a:cs typeface="Calibri"/>
                      </a:endParaRPr>
                    </a:p>
                  </a:txBody>
                  <a:tcPr marT="45726" marB="45726"/>
                </a:tc>
              </a:tr>
              <a:tr h="310908">
                <a:tc>
                  <a:txBody>
                    <a:bodyPr/>
                    <a:lstStyle/>
                    <a:p>
                      <a:r>
                        <a:rPr lang="fr-FR" sz="1400" dirty="0" smtClean="0">
                          <a:latin typeface="Calibri"/>
                          <a:cs typeface="Calibri"/>
                        </a:rPr>
                        <a:t>IST, %</a:t>
                      </a:r>
                      <a:endParaRPr lang="fr-FR" sz="1400" b="0" dirty="0">
                        <a:solidFill>
                          <a:schemeClr val="tx1"/>
                        </a:solidFill>
                        <a:latin typeface="Calibri"/>
                        <a:cs typeface="Calibri"/>
                      </a:endParaRPr>
                    </a:p>
                  </a:txBody>
                  <a:tcPr marT="45726" marB="45726"/>
                </a:tc>
                <a:tc>
                  <a:txBody>
                    <a:bodyPr/>
                    <a:lstStyle/>
                    <a:p>
                      <a:pPr algn="ctr"/>
                      <a:r>
                        <a:rPr lang="fr-FR" sz="1400" dirty="0" smtClean="0">
                          <a:latin typeface="Calibri"/>
                          <a:cs typeface="Calibri"/>
                        </a:rPr>
                        <a:t>16 %</a:t>
                      </a:r>
                      <a:endParaRPr lang="fr-FR" sz="1400" b="0" dirty="0">
                        <a:solidFill>
                          <a:schemeClr val="tx1"/>
                        </a:solidFill>
                        <a:latin typeface="Calibri"/>
                        <a:cs typeface="Calibri"/>
                      </a:endParaRPr>
                    </a:p>
                  </a:txBody>
                  <a:tcPr marT="45726" marB="45726"/>
                </a:tc>
                <a:tc>
                  <a:txBody>
                    <a:bodyPr/>
                    <a:lstStyle/>
                    <a:p>
                      <a:pPr algn="ctr"/>
                      <a:r>
                        <a:rPr lang="fr-FR" sz="1400" dirty="0" smtClean="0">
                          <a:latin typeface="Calibri"/>
                          <a:cs typeface="Calibri"/>
                        </a:rPr>
                        <a:t>5 % </a:t>
                      </a:r>
                      <a:endParaRPr lang="fr-FR" sz="1400" b="0" dirty="0">
                        <a:solidFill>
                          <a:schemeClr val="tx1"/>
                        </a:solidFill>
                        <a:latin typeface="Calibri"/>
                        <a:cs typeface="Calibri"/>
                      </a:endParaRPr>
                    </a:p>
                  </a:txBody>
                  <a:tcPr marT="45726" marB="45726"/>
                </a:tc>
                <a:tc>
                  <a:txBody>
                    <a:bodyPr/>
                    <a:lstStyle/>
                    <a:p>
                      <a:pPr algn="ctr"/>
                      <a:r>
                        <a:rPr lang="fr-FR" sz="1400" dirty="0" smtClean="0">
                          <a:latin typeface="Calibri"/>
                          <a:cs typeface="Calibri"/>
                        </a:rPr>
                        <a:t>6 %</a:t>
                      </a:r>
                      <a:endParaRPr lang="fr-FR" sz="1400" b="0" dirty="0">
                        <a:solidFill>
                          <a:schemeClr val="tx1"/>
                        </a:solidFill>
                        <a:latin typeface="Calibri"/>
                        <a:cs typeface="Calibri"/>
                      </a:endParaRPr>
                    </a:p>
                  </a:txBody>
                  <a:tcPr marT="45726" marB="45726"/>
                </a:tc>
              </a:tr>
              <a:tr h="530364">
                <a:tc>
                  <a:txBody>
                    <a:bodyPr/>
                    <a:lstStyle/>
                    <a:p>
                      <a:r>
                        <a:rPr lang="fr-FR" sz="1400" dirty="0" smtClean="0">
                          <a:latin typeface="Calibri"/>
                          <a:cs typeface="Calibri"/>
                        </a:rPr>
                        <a:t>Rapports sans préservatifs avec autres partenaires, %</a:t>
                      </a:r>
                      <a:endParaRPr lang="fr-FR" sz="1400" b="0" dirty="0">
                        <a:solidFill>
                          <a:schemeClr val="tx1"/>
                        </a:solidFill>
                        <a:latin typeface="Calibri"/>
                        <a:cs typeface="Calibri"/>
                      </a:endParaRPr>
                    </a:p>
                  </a:txBody>
                  <a:tcPr marT="45726" marB="45726"/>
                </a:tc>
                <a:tc>
                  <a:txBody>
                    <a:bodyPr/>
                    <a:lstStyle/>
                    <a:p>
                      <a:pPr algn="ctr"/>
                      <a:r>
                        <a:rPr lang="fr-FR" sz="1400" dirty="0" smtClean="0">
                          <a:latin typeface="Calibri"/>
                          <a:cs typeface="Calibri"/>
                        </a:rPr>
                        <a:t>34 %</a:t>
                      </a:r>
                      <a:endParaRPr lang="fr-FR" sz="1400" b="0" dirty="0">
                        <a:solidFill>
                          <a:schemeClr val="tx1"/>
                        </a:solidFill>
                        <a:latin typeface="Calibri"/>
                        <a:cs typeface="Calibri"/>
                      </a:endParaRPr>
                    </a:p>
                  </a:txBody>
                  <a:tcPr marT="45726" marB="45726"/>
                </a:tc>
                <a:tc>
                  <a:txBody>
                    <a:bodyPr/>
                    <a:lstStyle/>
                    <a:p>
                      <a:pPr algn="ctr"/>
                      <a:r>
                        <a:rPr lang="fr-FR" sz="1400" dirty="0" smtClean="0">
                          <a:latin typeface="Calibri"/>
                          <a:cs typeface="Calibri"/>
                        </a:rPr>
                        <a:t>3 %</a:t>
                      </a:r>
                      <a:endParaRPr lang="fr-FR" sz="1400" b="0" dirty="0">
                        <a:solidFill>
                          <a:schemeClr val="tx1"/>
                        </a:solidFill>
                        <a:latin typeface="Calibri"/>
                        <a:cs typeface="Calibri"/>
                      </a:endParaRPr>
                    </a:p>
                  </a:txBody>
                  <a:tcPr marT="45726" marB="45726"/>
                </a:tc>
                <a:tc>
                  <a:txBody>
                    <a:bodyPr/>
                    <a:lstStyle/>
                    <a:p>
                      <a:pPr algn="ctr"/>
                      <a:r>
                        <a:rPr lang="fr-FR" sz="1400" dirty="0" smtClean="0">
                          <a:latin typeface="Calibri"/>
                          <a:cs typeface="Calibri"/>
                        </a:rPr>
                        <a:t>4 %</a:t>
                      </a:r>
                      <a:endParaRPr lang="fr-FR" sz="1400" b="0" dirty="0">
                        <a:solidFill>
                          <a:schemeClr val="tx1"/>
                        </a:solidFill>
                        <a:latin typeface="Calibri"/>
                        <a:cs typeface="Calibri"/>
                      </a:endParaRPr>
                    </a:p>
                  </a:txBody>
                  <a:tcPr marT="45726" marB="45726"/>
                </a:tc>
              </a:tr>
              <a:tr h="530364">
                <a:tc>
                  <a:txBody>
                    <a:bodyPr/>
                    <a:lstStyle/>
                    <a:p>
                      <a:r>
                        <a:rPr lang="fr-FR" sz="1400" dirty="0" smtClean="0">
                          <a:latin typeface="Calibri"/>
                          <a:cs typeface="Calibri"/>
                        </a:rPr>
                        <a:t>Rapports sans préservatifs/an, médiane (IQR)</a:t>
                      </a:r>
                      <a:endParaRPr lang="fr-FR" sz="1400" b="0" dirty="0">
                        <a:solidFill>
                          <a:schemeClr val="tx1"/>
                        </a:solidFill>
                        <a:latin typeface="Calibri"/>
                        <a:cs typeface="Calibri"/>
                      </a:endParaRPr>
                    </a:p>
                  </a:txBody>
                  <a:tcPr marT="45726" marB="45726"/>
                </a:tc>
                <a:tc>
                  <a:txBody>
                    <a:bodyPr/>
                    <a:lstStyle/>
                    <a:p>
                      <a:pPr algn="ctr"/>
                      <a:r>
                        <a:rPr lang="fr-FR" sz="1400" dirty="0" smtClean="0">
                          <a:latin typeface="Calibri"/>
                          <a:cs typeface="Calibri"/>
                        </a:rPr>
                        <a:t>48 (18 - 79)</a:t>
                      </a:r>
                      <a:endParaRPr lang="fr-FR" sz="1400" b="0" dirty="0">
                        <a:solidFill>
                          <a:schemeClr val="tx1"/>
                        </a:solidFill>
                        <a:latin typeface="Calibri"/>
                        <a:cs typeface="Calibri"/>
                      </a:endParaRPr>
                    </a:p>
                  </a:txBody>
                  <a:tcPr marT="45726" marB="45726"/>
                </a:tc>
                <a:tc>
                  <a:txBody>
                    <a:bodyPr/>
                    <a:lstStyle/>
                    <a:p>
                      <a:pPr algn="ctr"/>
                      <a:r>
                        <a:rPr lang="fr-FR" sz="1400" dirty="0" smtClean="0">
                          <a:latin typeface="Calibri"/>
                          <a:cs typeface="Calibri"/>
                        </a:rPr>
                        <a:t>37 (14 - 77)</a:t>
                      </a:r>
                      <a:endParaRPr lang="fr-FR" sz="1400" b="0" dirty="0">
                        <a:solidFill>
                          <a:schemeClr val="tx1"/>
                        </a:solidFill>
                        <a:latin typeface="Calibri"/>
                        <a:cs typeface="Calibri"/>
                      </a:endParaRPr>
                    </a:p>
                  </a:txBody>
                  <a:tcPr marT="45726" marB="45726"/>
                </a:tc>
                <a:tc>
                  <a:txBody>
                    <a:bodyPr/>
                    <a:lstStyle/>
                    <a:p>
                      <a:pPr algn="ctr"/>
                      <a:r>
                        <a:rPr lang="fr-FR" sz="1400" dirty="0" smtClean="0">
                          <a:latin typeface="Calibri"/>
                          <a:cs typeface="Calibri"/>
                        </a:rPr>
                        <a:t>38 (14 - 71)</a:t>
                      </a:r>
                      <a:endParaRPr lang="fr-FR" sz="1400" b="0" dirty="0">
                        <a:solidFill>
                          <a:schemeClr val="tx1"/>
                        </a:solidFill>
                        <a:latin typeface="Calibri"/>
                        <a:cs typeface="Calibri"/>
                      </a:endParaRPr>
                    </a:p>
                  </a:txBody>
                  <a:tcPr marT="45726" marB="45726"/>
                </a:tc>
              </a:tr>
              <a:tr h="310908">
                <a:tc>
                  <a:txBody>
                    <a:bodyPr/>
                    <a:lstStyle/>
                    <a:p>
                      <a:r>
                        <a:rPr lang="fr-FR" sz="1400" dirty="0" smtClean="0">
                          <a:latin typeface="Calibri"/>
                          <a:cs typeface="Calibri"/>
                        </a:rPr>
                        <a:t>Total rapports sans préservatifs</a:t>
                      </a:r>
                      <a:endParaRPr lang="fr-FR" sz="1400" b="0" dirty="0">
                        <a:solidFill>
                          <a:schemeClr val="tx1"/>
                        </a:solidFill>
                        <a:latin typeface="Calibri"/>
                        <a:cs typeface="Calibri"/>
                      </a:endParaRPr>
                    </a:p>
                  </a:txBody>
                  <a:tcPr marT="45726" marB="45726"/>
                </a:tc>
                <a:tc>
                  <a:txBody>
                    <a:bodyPr/>
                    <a:lstStyle/>
                    <a:p>
                      <a:pPr algn="ctr"/>
                      <a:r>
                        <a:rPr lang="fr-FR" sz="1400" dirty="0" smtClean="0">
                          <a:latin typeface="Calibri"/>
                          <a:cs typeface="Calibri"/>
                        </a:rPr>
                        <a:t>16 400</a:t>
                      </a:r>
                      <a:endParaRPr lang="fr-FR" sz="1400" b="0" dirty="0">
                        <a:solidFill>
                          <a:schemeClr val="tx1"/>
                        </a:solidFill>
                        <a:latin typeface="Calibri"/>
                        <a:cs typeface="Calibri"/>
                      </a:endParaRPr>
                    </a:p>
                  </a:txBody>
                  <a:tcPr marT="45726" marB="45726"/>
                </a:tc>
                <a:tc>
                  <a:txBody>
                    <a:bodyPr/>
                    <a:lstStyle/>
                    <a:p>
                      <a:pPr algn="ctr"/>
                      <a:r>
                        <a:rPr lang="fr-FR" sz="1400" dirty="0" smtClean="0">
                          <a:latin typeface="Calibri"/>
                          <a:cs typeface="Calibri"/>
                        </a:rPr>
                        <a:t>14 000</a:t>
                      </a:r>
                      <a:endParaRPr lang="fr-FR" sz="1400" b="0" dirty="0">
                        <a:solidFill>
                          <a:schemeClr val="tx1"/>
                        </a:solidFill>
                        <a:latin typeface="Calibri"/>
                        <a:cs typeface="Calibri"/>
                      </a:endParaRPr>
                    </a:p>
                  </a:txBody>
                  <a:tcPr marT="45726" marB="45726"/>
                </a:tc>
                <a:tc>
                  <a:txBody>
                    <a:bodyPr/>
                    <a:lstStyle/>
                    <a:p>
                      <a:pPr algn="ctr"/>
                      <a:r>
                        <a:rPr lang="fr-FR" sz="1400" dirty="0" smtClean="0">
                          <a:latin typeface="Calibri"/>
                          <a:cs typeface="Calibri"/>
                        </a:rPr>
                        <a:t>14 000</a:t>
                      </a:r>
                      <a:endParaRPr lang="fr-FR" sz="1400" b="0" dirty="0">
                        <a:solidFill>
                          <a:schemeClr val="tx1"/>
                        </a:solidFill>
                        <a:latin typeface="Calibri"/>
                        <a:cs typeface="Calibri"/>
                      </a:endParaRPr>
                    </a:p>
                  </a:txBody>
                  <a:tcPr marT="45726" marB="45726"/>
                </a:tc>
              </a:tr>
              <a:tr h="31090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400" dirty="0" smtClean="0">
                          <a:latin typeface="Calibri"/>
                          <a:cs typeface="Calibri"/>
                        </a:rPr>
                        <a:t>Partenaires positifs</a:t>
                      </a:r>
                      <a:endParaRPr lang="fr-FR" sz="1400" b="1" dirty="0" smtClean="0">
                        <a:solidFill>
                          <a:schemeClr val="tx1"/>
                        </a:solidFill>
                        <a:latin typeface="Calibri"/>
                        <a:cs typeface="Calibri"/>
                      </a:endParaRPr>
                    </a:p>
                  </a:txBody>
                  <a:tcPr marT="45726" marB="45726"/>
                </a:tc>
                <a:tc>
                  <a:txBody>
                    <a:bodyPr/>
                    <a:lstStyle/>
                    <a:p>
                      <a:pPr algn="ctr"/>
                      <a:r>
                        <a:rPr lang="fr-FR" sz="1400" dirty="0" smtClean="0">
                          <a:latin typeface="Calibri"/>
                          <a:cs typeface="Calibri"/>
                        </a:rPr>
                        <a:t>Partenaire</a:t>
                      </a:r>
                      <a:r>
                        <a:rPr lang="fr-FR" sz="1400" baseline="0" dirty="0" smtClean="0">
                          <a:latin typeface="Calibri"/>
                          <a:cs typeface="Calibri"/>
                        </a:rPr>
                        <a:t> positif</a:t>
                      </a:r>
                      <a:endParaRPr lang="fr-FR" sz="1400" b="0" dirty="0">
                        <a:solidFill>
                          <a:schemeClr val="tx1"/>
                        </a:solidFill>
                        <a:latin typeface="Calibri"/>
                        <a:cs typeface="Calibri"/>
                      </a:endParaRPr>
                    </a:p>
                  </a:txBody>
                  <a:tcPr marT="45726" marB="45726"/>
                </a:tc>
                <a:tc>
                  <a:txBody>
                    <a:bodyPr/>
                    <a:lstStyle/>
                    <a:p>
                      <a:pPr algn="ctr"/>
                      <a:r>
                        <a:rPr lang="fr-FR" sz="1400" dirty="0" smtClean="0">
                          <a:latin typeface="Calibri"/>
                          <a:cs typeface="Calibri"/>
                        </a:rPr>
                        <a:t>F positive (n = 245)</a:t>
                      </a:r>
                      <a:endParaRPr lang="fr-FR" sz="1400" b="0" dirty="0">
                        <a:solidFill>
                          <a:schemeClr val="tx1"/>
                        </a:solidFill>
                        <a:latin typeface="Calibri"/>
                        <a:cs typeface="Calibri"/>
                      </a:endParaRPr>
                    </a:p>
                  </a:txBody>
                  <a:tcPr marT="45726" marB="45726"/>
                </a:tc>
                <a:tc>
                  <a:txBody>
                    <a:bodyPr/>
                    <a:lstStyle/>
                    <a:p>
                      <a:pPr algn="ctr"/>
                      <a:r>
                        <a:rPr lang="fr-FR" sz="1400" dirty="0" smtClean="0">
                          <a:latin typeface="Calibri"/>
                          <a:cs typeface="Calibri"/>
                        </a:rPr>
                        <a:t>H positif (n = 240)</a:t>
                      </a:r>
                      <a:endParaRPr lang="fr-FR" sz="1400" b="0" dirty="0">
                        <a:solidFill>
                          <a:schemeClr val="tx1"/>
                        </a:solidFill>
                        <a:latin typeface="Calibri"/>
                        <a:cs typeface="Calibri"/>
                      </a:endParaRPr>
                    </a:p>
                  </a:txBody>
                  <a:tcPr marT="45726" marB="45726"/>
                </a:tc>
              </a:tr>
              <a:tr h="310908">
                <a:tc>
                  <a:txBody>
                    <a:bodyPr/>
                    <a:lstStyle/>
                    <a:p>
                      <a:r>
                        <a:rPr lang="fr-FR" sz="1400" dirty="0" smtClean="0">
                          <a:latin typeface="Calibri"/>
                          <a:cs typeface="Calibri"/>
                        </a:rPr>
                        <a:t>Durée ARV, médiane (IQR)</a:t>
                      </a:r>
                      <a:endParaRPr lang="fr-FR" sz="1400" b="0" dirty="0">
                        <a:solidFill>
                          <a:schemeClr val="tx1"/>
                        </a:solidFill>
                        <a:latin typeface="Calibri"/>
                        <a:cs typeface="Calibri"/>
                      </a:endParaRPr>
                    </a:p>
                  </a:txBody>
                  <a:tcPr marT="45726" marB="45726"/>
                </a:tc>
                <a:tc>
                  <a:txBody>
                    <a:bodyPr/>
                    <a:lstStyle/>
                    <a:p>
                      <a:pPr algn="ctr"/>
                      <a:r>
                        <a:rPr lang="fr-FR" sz="1400" dirty="0" smtClean="0">
                          <a:latin typeface="Calibri"/>
                          <a:cs typeface="Calibri"/>
                        </a:rPr>
                        <a:t>5 (2 - 11)</a:t>
                      </a:r>
                      <a:endParaRPr lang="fr-FR" sz="1400" b="0" dirty="0">
                        <a:solidFill>
                          <a:schemeClr val="tx1"/>
                        </a:solidFill>
                        <a:latin typeface="Calibri"/>
                        <a:cs typeface="Calibri"/>
                      </a:endParaRPr>
                    </a:p>
                  </a:txBody>
                  <a:tcPr marT="45726" marB="45726"/>
                </a:tc>
                <a:tc>
                  <a:txBody>
                    <a:bodyPr/>
                    <a:lstStyle/>
                    <a:p>
                      <a:pPr algn="ctr"/>
                      <a:r>
                        <a:rPr lang="fr-FR" sz="1400" dirty="0" smtClean="0">
                          <a:latin typeface="Calibri"/>
                          <a:cs typeface="Calibri"/>
                        </a:rPr>
                        <a:t>7 (3 - 14)</a:t>
                      </a:r>
                      <a:endParaRPr lang="fr-FR" sz="1400" b="0" dirty="0">
                        <a:solidFill>
                          <a:schemeClr val="tx1"/>
                        </a:solidFill>
                        <a:latin typeface="Calibri"/>
                        <a:cs typeface="Calibri"/>
                      </a:endParaRPr>
                    </a:p>
                  </a:txBody>
                  <a:tcPr marT="45726" marB="45726"/>
                </a:tc>
                <a:tc>
                  <a:txBody>
                    <a:bodyPr/>
                    <a:lstStyle/>
                    <a:p>
                      <a:pPr algn="ctr"/>
                      <a:r>
                        <a:rPr lang="fr-FR" sz="1400" dirty="0" smtClean="0">
                          <a:latin typeface="Calibri"/>
                          <a:cs typeface="Calibri"/>
                        </a:rPr>
                        <a:t>10 (4 - 15)</a:t>
                      </a:r>
                      <a:endParaRPr lang="fr-FR" sz="1400" b="0" dirty="0">
                        <a:solidFill>
                          <a:schemeClr val="tx1"/>
                        </a:solidFill>
                        <a:latin typeface="Calibri"/>
                        <a:cs typeface="Calibri"/>
                      </a:endParaRPr>
                    </a:p>
                  </a:txBody>
                  <a:tcPr marT="45726" marB="45726"/>
                </a:tc>
              </a:tr>
              <a:tr h="530364">
                <a:tc>
                  <a:txBody>
                    <a:bodyPr/>
                    <a:lstStyle/>
                    <a:p>
                      <a:r>
                        <a:rPr lang="fr-FR" sz="1400" dirty="0" smtClean="0">
                          <a:latin typeface="Calibri"/>
                          <a:cs typeface="Calibri"/>
                        </a:rPr>
                        <a:t>Interruption ARV ≥ 4 j consécutifs lors du suivi</a:t>
                      </a:r>
                      <a:endParaRPr lang="fr-FR" sz="1400" b="0" dirty="0">
                        <a:solidFill>
                          <a:schemeClr val="tx1"/>
                        </a:solidFill>
                        <a:latin typeface="Calibri"/>
                        <a:cs typeface="Calibri"/>
                      </a:endParaRPr>
                    </a:p>
                  </a:txBody>
                  <a:tcPr marT="45726" marB="45726"/>
                </a:tc>
                <a:tc>
                  <a:txBody>
                    <a:bodyPr/>
                    <a:lstStyle/>
                    <a:p>
                      <a:pPr algn="ctr"/>
                      <a:r>
                        <a:rPr lang="fr-FR" sz="1400" dirty="0" smtClean="0">
                          <a:latin typeface="Calibri"/>
                          <a:cs typeface="Calibri"/>
                        </a:rPr>
                        <a:t>2 %</a:t>
                      </a:r>
                      <a:endParaRPr lang="fr-FR" sz="1400" b="0" dirty="0">
                        <a:solidFill>
                          <a:schemeClr val="tx1"/>
                        </a:solidFill>
                        <a:latin typeface="Calibri"/>
                        <a:cs typeface="Calibri"/>
                      </a:endParaRPr>
                    </a:p>
                  </a:txBody>
                  <a:tcPr marT="45726" marB="45726"/>
                </a:tc>
                <a:tc>
                  <a:txBody>
                    <a:bodyPr/>
                    <a:lstStyle/>
                    <a:p>
                      <a:pPr algn="ctr"/>
                      <a:r>
                        <a:rPr lang="fr-FR" sz="1400" dirty="0" smtClean="0">
                          <a:latin typeface="Calibri"/>
                          <a:cs typeface="Calibri"/>
                        </a:rPr>
                        <a:t>7 %</a:t>
                      </a:r>
                      <a:endParaRPr lang="fr-FR" sz="1400" b="0" dirty="0">
                        <a:solidFill>
                          <a:schemeClr val="tx1"/>
                        </a:solidFill>
                        <a:latin typeface="Calibri"/>
                        <a:cs typeface="Calibri"/>
                      </a:endParaRPr>
                    </a:p>
                  </a:txBody>
                  <a:tcPr marT="45726" marB="45726"/>
                </a:tc>
                <a:tc>
                  <a:txBody>
                    <a:bodyPr/>
                    <a:lstStyle/>
                    <a:p>
                      <a:pPr algn="ctr"/>
                      <a:r>
                        <a:rPr lang="fr-FR" sz="1400" dirty="0" smtClean="0">
                          <a:latin typeface="Calibri"/>
                          <a:cs typeface="Calibri"/>
                        </a:rPr>
                        <a:t>4 %</a:t>
                      </a:r>
                      <a:endParaRPr lang="fr-FR" sz="1400" b="0" dirty="0">
                        <a:solidFill>
                          <a:schemeClr val="tx1"/>
                        </a:solidFill>
                        <a:latin typeface="Calibri"/>
                        <a:cs typeface="Calibri"/>
                      </a:endParaRPr>
                    </a:p>
                  </a:txBody>
                  <a:tcPr marT="45726" marB="45726"/>
                </a:tc>
              </a:tr>
              <a:tr h="310908">
                <a:tc>
                  <a:txBody>
                    <a:bodyPr/>
                    <a:lstStyle/>
                    <a:p>
                      <a:r>
                        <a:rPr lang="fr-FR" sz="1400" dirty="0" smtClean="0">
                          <a:latin typeface="Calibri"/>
                          <a:cs typeface="Calibri"/>
                        </a:rPr>
                        <a:t>IST lors du suivi, %</a:t>
                      </a:r>
                      <a:endParaRPr lang="fr-FR" sz="1400" b="0" dirty="0">
                        <a:solidFill>
                          <a:schemeClr val="tx1"/>
                        </a:solidFill>
                        <a:latin typeface="Calibri"/>
                        <a:cs typeface="Calibri"/>
                      </a:endParaRPr>
                    </a:p>
                  </a:txBody>
                  <a:tcPr marT="45726" marB="45726"/>
                </a:tc>
                <a:tc>
                  <a:txBody>
                    <a:bodyPr/>
                    <a:lstStyle/>
                    <a:p>
                      <a:pPr algn="ctr"/>
                      <a:r>
                        <a:rPr lang="fr-FR" sz="1400" dirty="0" smtClean="0">
                          <a:latin typeface="Calibri"/>
                          <a:cs typeface="Calibri"/>
                        </a:rPr>
                        <a:t>16 %</a:t>
                      </a:r>
                      <a:endParaRPr lang="fr-FR" sz="1400" b="0" dirty="0">
                        <a:solidFill>
                          <a:schemeClr val="tx1"/>
                        </a:solidFill>
                        <a:latin typeface="Calibri"/>
                        <a:cs typeface="Calibri"/>
                      </a:endParaRPr>
                    </a:p>
                  </a:txBody>
                  <a:tcPr marT="45726" marB="45726"/>
                </a:tc>
                <a:tc>
                  <a:txBody>
                    <a:bodyPr/>
                    <a:lstStyle/>
                    <a:p>
                      <a:pPr algn="ctr"/>
                      <a:r>
                        <a:rPr lang="fr-FR" sz="1400" dirty="0" smtClean="0">
                          <a:latin typeface="Calibri"/>
                          <a:cs typeface="Calibri"/>
                        </a:rPr>
                        <a:t>4 %</a:t>
                      </a:r>
                      <a:endParaRPr lang="fr-FR" sz="1400" b="0" dirty="0">
                        <a:solidFill>
                          <a:schemeClr val="tx1"/>
                        </a:solidFill>
                        <a:latin typeface="Calibri"/>
                        <a:cs typeface="Calibri"/>
                      </a:endParaRPr>
                    </a:p>
                  </a:txBody>
                  <a:tcPr marT="45726" marB="45726"/>
                </a:tc>
                <a:tc>
                  <a:txBody>
                    <a:bodyPr/>
                    <a:lstStyle/>
                    <a:p>
                      <a:pPr algn="ctr"/>
                      <a:r>
                        <a:rPr lang="fr-FR" sz="1400" dirty="0" smtClean="0">
                          <a:latin typeface="Calibri"/>
                          <a:cs typeface="Calibri"/>
                        </a:rPr>
                        <a:t>5 %</a:t>
                      </a:r>
                      <a:endParaRPr lang="fr-FR" sz="1400" b="0" dirty="0">
                        <a:solidFill>
                          <a:schemeClr val="tx1"/>
                        </a:solidFill>
                        <a:latin typeface="Calibri"/>
                        <a:cs typeface="Calibri"/>
                      </a:endParaRPr>
                    </a:p>
                  </a:txBody>
                  <a:tcPr marT="45726" marB="45726"/>
                </a:tc>
              </a:tr>
            </a:tbl>
          </a:graphicData>
        </a:graphic>
      </p:graphicFrame>
      <p:sp>
        <p:nvSpPr>
          <p:cNvPr id="459854" name="ZoneTexte 7"/>
          <p:cNvSpPr txBox="1">
            <a:spLocks noChangeArrowheads="1"/>
          </p:cNvSpPr>
          <p:nvPr/>
        </p:nvSpPr>
        <p:spPr bwMode="auto">
          <a:xfrm>
            <a:off x="2411760" y="1124744"/>
            <a:ext cx="4324722" cy="338554"/>
          </a:xfrm>
          <a:prstGeom prst="rect">
            <a:avLst/>
          </a:prstGeom>
          <a:noFill/>
          <a:ln w="9525">
            <a:noFill/>
            <a:miter lim="800000"/>
            <a:headEnd/>
            <a:tailEnd/>
          </a:ln>
        </p:spPr>
        <p:txBody>
          <a:bodyPr wrap="none">
            <a:spAutoFit/>
          </a:bodyPr>
          <a:lstStyle/>
          <a:p>
            <a:r>
              <a:rPr lang="fr-FR" altLang="fr-FR" sz="1600" b="1" dirty="0">
                <a:solidFill>
                  <a:srgbClr val="000090"/>
                </a:solidFill>
                <a:latin typeface="Calibri"/>
                <a:cs typeface="Calibri"/>
              </a:rPr>
              <a:t>Caractéristiques des partenaires des 767 couples</a:t>
            </a:r>
          </a:p>
        </p:txBody>
      </p:sp>
      <p:sp>
        <p:nvSpPr>
          <p:cNvPr id="3" name="Rectangle 2"/>
          <p:cNvSpPr/>
          <p:nvPr/>
        </p:nvSpPr>
        <p:spPr>
          <a:xfrm>
            <a:off x="3275856" y="1772816"/>
            <a:ext cx="2232248" cy="4896544"/>
          </a:xfrm>
          <a:prstGeom prst="rect">
            <a:avLst/>
          </a:prstGeom>
          <a:solidFill>
            <a:schemeClr val="accent5"/>
          </a:solidFill>
          <a:ln>
            <a:solidFill>
              <a:srgbClr val="CBF6F9"/>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srgbClr val="FFFFFF"/>
              </a:solidFill>
              <a:latin typeface="Futura"/>
              <a:ea typeface="ＭＳ Ｐゴシック"/>
            </a:endParaRPr>
          </a:p>
        </p:txBody>
      </p:sp>
      <p:sp>
        <p:nvSpPr>
          <p:cNvPr id="2" name="Cadre 1"/>
          <p:cNvSpPr/>
          <p:nvPr/>
        </p:nvSpPr>
        <p:spPr>
          <a:xfrm>
            <a:off x="5508104" y="4293096"/>
            <a:ext cx="3635896" cy="1008112"/>
          </a:xfrm>
          <a:prstGeom prst="fram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schemeClr val="tx1"/>
              </a:solidFill>
            </a:endParaRPr>
          </a:p>
        </p:txBody>
      </p:sp>
    </p:spTree>
    <p:custDataLst>
      <p:tags r:id="rId1"/>
    </p:custDataLst>
    <p:extLst>
      <p:ext uri="{BB962C8B-B14F-4D97-AF65-F5344CB8AC3E}">
        <p14:creationId xmlns:p14="http://schemas.microsoft.com/office/powerpoint/2010/main" val="14938119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dissolv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3873" name="Rectangle 2"/>
          <p:cNvSpPr>
            <a:spLocks noChangeArrowheads="1"/>
          </p:cNvSpPr>
          <p:nvPr/>
        </p:nvSpPr>
        <p:spPr bwMode="auto">
          <a:xfrm>
            <a:off x="452445" y="1404938"/>
            <a:ext cx="8232775" cy="400110"/>
          </a:xfrm>
          <a:prstGeom prst="rect">
            <a:avLst/>
          </a:prstGeom>
          <a:noFill/>
          <a:ln w="9525">
            <a:noFill/>
            <a:miter lim="800000"/>
            <a:headEnd/>
            <a:tailEnd/>
          </a:ln>
        </p:spPr>
        <p:txBody>
          <a:bodyPr>
            <a:spAutoFit/>
          </a:bodyPr>
          <a:lstStyle/>
          <a:p>
            <a:pPr algn="ctr"/>
            <a:r>
              <a:rPr lang="fr-FR" altLang="fr-FR" sz="2000" b="1" dirty="0">
                <a:solidFill>
                  <a:srgbClr val="000090"/>
                </a:solidFill>
                <a:latin typeface="Calibri"/>
                <a:cs typeface="Calibri"/>
              </a:rPr>
              <a:t>Taux de transmission du VIH au partenaire séronégatif</a:t>
            </a:r>
          </a:p>
        </p:txBody>
      </p:sp>
      <p:grpSp>
        <p:nvGrpSpPr>
          <p:cNvPr id="463874" name="Groupe 54"/>
          <p:cNvGrpSpPr>
            <a:grpSpLocks/>
          </p:cNvGrpSpPr>
          <p:nvPr/>
        </p:nvGrpSpPr>
        <p:grpSpPr bwMode="auto">
          <a:xfrm>
            <a:off x="617998" y="1916832"/>
            <a:ext cx="4553601" cy="3421062"/>
            <a:chOff x="257572" y="1890713"/>
            <a:chExt cx="4554538" cy="3421062"/>
          </a:xfrm>
        </p:grpSpPr>
        <p:cxnSp>
          <p:nvCxnSpPr>
            <p:cNvPr id="37" name="Straight Connector 36"/>
            <p:cNvCxnSpPr/>
            <p:nvPr/>
          </p:nvCxnSpPr>
          <p:spPr>
            <a:xfrm>
              <a:off x="2206642" y="4664075"/>
              <a:ext cx="2029243" cy="0"/>
            </a:xfrm>
            <a:prstGeom prst="line">
              <a:avLst/>
            </a:prstGeom>
            <a:ln w="28575">
              <a:solidFill>
                <a:srgbClr val="000090"/>
              </a:soli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V="1">
              <a:off x="2206642" y="3741738"/>
              <a:ext cx="852664" cy="0"/>
            </a:xfrm>
            <a:prstGeom prst="line">
              <a:avLst/>
            </a:prstGeom>
            <a:ln w="28575">
              <a:solidFill>
                <a:srgbClr val="FF6600"/>
              </a:solidFill>
              <a:prstDash val="sysDot"/>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2230460" y="2906713"/>
              <a:ext cx="0" cy="90487"/>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2622653" y="2906713"/>
              <a:ext cx="0" cy="90487"/>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3014847" y="2906713"/>
              <a:ext cx="0" cy="90487"/>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3407039" y="2906713"/>
              <a:ext cx="0" cy="90487"/>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4191426" y="2906713"/>
              <a:ext cx="0" cy="90487"/>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4585207" y="2906713"/>
              <a:ext cx="0" cy="90487"/>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2214582" y="3001963"/>
              <a:ext cx="2380153"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2230460" y="2989263"/>
              <a:ext cx="0" cy="2322512"/>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3799233" y="2906713"/>
              <a:ext cx="0" cy="90487"/>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463919" name="TextBox 5"/>
            <p:cNvSpPr txBox="1">
              <a:spLocks noChangeArrowheads="1"/>
            </p:cNvSpPr>
            <p:nvPr/>
          </p:nvSpPr>
          <p:spPr bwMode="auto">
            <a:xfrm>
              <a:off x="2100667" y="2584450"/>
              <a:ext cx="262716" cy="276999"/>
            </a:xfrm>
            <a:prstGeom prst="rect">
              <a:avLst/>
            </a:prstGeom>
            <a:noFill/>
            <a:ln w="9525">
              <a:noFill/>
              <a:miter lim="800000"/>
              <a:headEnd/>
              <a:tailEnd/>
            </a:ln>
          </p:spPr>
          <p:txBody>
            <a:bodyPr wrap="none">
              <a:spAutoFit/>
            </a:bodyPr>
            <a:lstStyle/>
            <a:p>
              <a:pPr algn="ctr"/>
              <a:r>
                <a:rPr lang="fr-FR" altLang="fr-FR" sz="1200">
                  <a:solidFill>
                    <a:srgbClr val="000000"/>
                  </a:solidFill>
                  <a:latin typeface="Calibri"/>
                  <a:cs typeface="Calibri"/>
                </a:rPr>
                <a:t>0</a:t>
              </a:r>
            </a:p>
          </p:txBody>
        </p:sp>
        <p:sp>
          <p:nvSpPr>
            <p:cNvPr id="463920" name="TextBox 7"/>
            <p:cNvSpPr txBox="1">
              <a:spLocks noChangeArrowheads="1"/>
            </p:cNvSpPr>
            <p:nvPr/>
          </p:nvSpPr>
          <p:spPr bwMode="auto">
            <a:xfrm>
              <a:off x="2429810" y="2584450"/>
              <a:ext cx="379133" cy="276999"/>
            </a:xfrm>
            <a:prstGeom prst="rect">
              <a:avLst/>
            </a:prstGeom>
            <a:noFill/>
            <a:ln w="9525">
              <a:noFill/>
              <a:miter lim="800000"/>
              <a:headEnd/>
              <a:tailEnd/>
            </a:ln>
          </p:spPr>
          <p:txBody>
            <a:bodyPr wrap="none">
              <a:spAutoFit/>
            </a:bodyPr>
            <a:lstStyle/>
            <a:p>
              <a:pPr algn="ctr"/>
              <a:r>
                <a:rPr lang="fr-FR" altLang="fr-FR" sz="1200">
                  <a:solidFill>
                    <a:srgbClr val="000000"/>
                  </a:solidFill>
                  <a:latin typeface="Calibri"/>
                  <a:cs typeface="Calibri"/>
                </a:rPr>
                <a:t>0,2</a:t>
              </a:r>
            </a:p>
          </p:txBody>
        </p:sp>
        <p:sp>
          <p:nvSpPr>
            <p:cNvPr id="463921" name="TextBox 9"/>
            <p:cNvSpPr txBox="1">
              <a:spLocks noChangeArrowheads="1"/>
            </p:cNvSpPr>
            <p:nvPr/>
          </p:nvSpPr>
          <p:spPr bwMode="auto">
            <a:xfrm>
              <a:off x="2821924" y="2584450"/>
              <a:ext cx="379133" cy="276999"/>
            </a:xfrm>
            <a:prstGeom prst="rect">
              <a:avLst/>
            </a:prstGeom>
            <a:noFill/>
            <a:ln w="9525">
              <a:noFill/>
              <a:miter lim="800000"/>
              <a:headEnd/>
              <a:tailEnd/>
            </a:ln>
          </p:spPr>
          <p:txBody>
            <a:bodyPr wrap="none">
              <a:spAutoFit/>
            </a:bodyPr>
            <a:lstStyle/>
            <a:p>
              <a:pPr algn="ctr"/>
              <a:r>
                <a:rPr lang="fr-FR" altLang="fr-FR" sz="1200">
                  <a:solidFill>
                    <a:srgbClr val="000000"/>
                  </a:solidFill>
                  <a:latin typeface="Calibri"/>
                  <a:cs typeface="Calibri"/>
                </a:rPr>
                <a:t>0,4</a:t>
              </a:r>
            </a:p>
          </p:txBody>
        </p:sp>
        <p:sp>
          <p:nvSpPr>
            <p:cNvPr id="463922" name="TextBox 11"/>
            <p:cNvSpPr txBox="1">
              <a:spLocks noChangeArrowheads="1"/>
            </p:cNvSpPr>
            <p:nvPr/>
          </p:nvSpPr>
          <p:spPr bwMode="auto">
            <a:xfrm>
              <a:off x="3209273" y="2584450"/>
              <a:ext cx="379133" cy="276999"/>
            </a:xfrm>
            <a:prstGeom prst="rect">
              <a:avLst/>
            </a:prstGeom>
            <a:noFill/>
            <a:ln w="9525">
              <a:noFill/>
              <a:miter lim="800000"/>
              <a:headEnd/>
              <a:tailEnd/>
            </a:ln>
          </p:spPr>
          <p:txBody>
            <a:bodyPr wrap="none">
              <a:spAutoFit/>
            </a:bodyPr>
            <a:lstStyle/>
            <a:p>
              <a:pPr algn="ctr"/>
              <a:r>
                <a:rPr lang="fr-FR" altLang="fr-FR" sz="1200">
                  <a:solidFill>
                    <a:srgbClr val="000000"/>
                  </a:solidFill>
                  <a:latin typeface="Calibri"/>
                  <a:cs typeface="Calibri"/>
                </a:rPr>
                <a:t>0,6</a:t>
              </a:r>
            </a:p>
          </p:txBody>
        </p:sp>
        <p:sp>
          <p:nvSpPr>
            <p:cNvPr id="463923" name="TextBox 13"/>
            <p:cNvSpPr txBox="1">
              <a:spLocks noChangeArrowheads="1"/>
            </p:cNvSpPr>
            <p:nvPr/>
          </p:nvSpPr>
          <p:spPr bwMode="auto">
            <a:xfrm>
              <a:off x="3996674" y="2584450"/>
              <a:ext cx="379133" cy="276999"/>
            </a:xfrm>
            <a:prstGeom prst="rect">
              <a:avLst/>
            </a:prstGeom>
            <a:noFill/>
            <a:ln w="9525">
              <a:noFill/>
              <a:miter lim="800000"/>
              <a:headEnd/>
              <a:tailEnd/>
            </a:ln>
          </p:spPr>
          <p:txBody>
            <a:bodyPr wrap="none">
              <a:spAutoFit/>
            </a:bodyPr>
            <a:lstStyle/>
            <a:p>
              <a:pPr algn="ctr"/>
              <a:r>
                <a:rPr lang="fr-FR" altLang="fr-FR" sz="1200">
                  <a:solidFill>
                    <a:srgbClr val="000000"/>
                  </a:solidFill>
                  <a:latin typeface="Calibri"/>
                  <a:cs typeface="Calibri"/>
                </a:rPr>
                <a:t>1,0</a:t>
              </a:r>
            </a:p>
          </p:txBody>
        </p:sp>
        <p:sp>
          <p:nvSpPr>
            <p:cNvPr id="463924" name="TextBox 15"/>
            <p:cNvSpPr txBox="1">
              <a:spLocks noChangeArrowheads="1"/>
            </p:cNvSpPr>
            <p:nvPr/>
          </p:nvSpPr>
          <p:spPr bwMode="auto">
            <a:xfrm>
              <a:off x="4391959" y="2584450"/>
              <a:ext cx="379133" cy="276999"/>
            </a:xfrm>
            <a:prstGeom prst="rect">
              <a:avLst/>
            </a:prstGeom>
            <a:noFill/>
            <a:ln w="9525">
              <a:noFill/>
              <a:miter lim="800000"/>
              <a:headEnd/>
              <a:tailEnd/>
            </a:ln>
          </p:spPr>
          <p:txBody>
            <a:bodyPr wrap="none">
              <a:spAutoFit/>
            </a:bodyPr>
            <a:lstStyle/>
            <a:p>
              <a:pPr algn="ctr"/>
              <a:r>
                <a:rPr lang="fr-FR" altLang="fr-FR" sz="1200">
                  <a:solidFill>
                    <a:srgbClr val="000000"/>
                  </a:solidFill>
                  <a:latin typeface="Calibri"/>
                  <a:cs typeface="Calibri"/>
                </a:rPr>
                <a:t>1,2</a:t>
              </a:r>
            </a:p>
          </p:txBody>
        </p:sp>
        <p:sp>
          <p:nvSpPr>
            <p:cNvPr id="463925" name="TextBox 26"/>
            <p:cNvSpPr txBox="1">
              <a:spLocks noChangeArrowheads="1"/>
            </p:cNvSpPr>
            <p:nvPr/>
          </p:nvSpPr>
          <p:spPr bwMode="auto">
            <a:xfrm>
              <a:off x="3606149" y="2584450"/>
              <a:ext cx="379133" cy="276999"/>
            </a:xfrm>
            <a:prstGeom prst="rect">
              <a:avLst/>
            </a:prstGeom>
            <a:noFill/>
            <a:ln w="9525">
              <a:noFill/>
              <a:miter lim="800000"/>
              <a:headEnd/>
              <a:tailEnd/>
            </a:ln>
          </p:spPr>
          <p:txBody>
            <a:bodyPr wrap="none">
              <a:spAutoFit/>
            </a:bodyPr>
            <a:lstStyle/>
            <a:p>
              <a:pPr algn="ctr"/>
              <a:r>
                <a:rPr lang="fr-FR" altLang="fr-FR" sz="1200">
                  <a:solidFill>
                    <a:srgbClr val="000000"/>
                  </a:solidFill>
                  <a:latin typeface="Calibri"/>
                  <a:cs typeface="Calibri"/>
                </a:rPr>
                <a:t>0,8</a:t>
              </a:r>
            </a:p>
          </p:txBody>
        </p:sp>
        <p:sp>
          <p:nvSpPr>
            <p:cNvPr id="463926" name="TextBox 29"/>
            <p:cNvSpPr txBox="1">
              <a:spLocks noChangeArrowheads="1"/>
            </p:cNvSpPr>
            <p:nvPr/>
          </p:nvSpPr>
          <p:spPr bwMode="auto">
            <a:xfrm>
              <a:off x="2569767" y="1890713"/>
              <a:ext cx="2242343" cy="523220"/>
            </a:xfrm>
            <a:prstGeom prst="rect">
              <a:avLst/>
            </a:prstGeom>
            <a:noFill/>
            <a:ln w="9525">
              <a:noFill/>
              <a:miter lim="800000"/>
              <a:headEnd/>
              <a:tailEnd/>
            </a:ln>
          </p:spPr>
          <p:txBody>
            <a:bodyPr wrap="none">
              <a:spAutoFit/>
            </a:bodyPr>
            <a:lstStyle/>
            <a:p>
              <a:pPr algn="ctr"/>
              <a:r>
                <a:rPr lang="fr-FR" altLang="fr-FR" sz="1400" b="1">
                  <a:solidFill>
                    <a:srgbClr val="000000"/>
                  </a:solidFill>
                  <a:latin typeface="Calibri"/>
                  <a:cs typeface="Calibri"/>
                </a:rPr>
                <a:t>Taux de transmission</a:t>
              </a:r>
            </a:p>
            <a:p>
              <a:pPr algn="ctr"/>
              <a:r>
                <a:rPr lang="fr-FR" altLang="fr-FR" sz="1400" b="1">
                  <a:solidFill>
                    <a:srgbClr val="000000"/>
                  </a:solidFill>
                  <a:latin typeface="Calibri"/>
                  <a:cs typeface="Calibri"/>
                </a:rPr>
                <a:t>intra-couple (pour 100 CAS)</a:t>
              </a:r>
            </a:p>
          </p:txBody>
        </p:sp>
        <p:sp>
          <p:nvSpPr>
            <p:cNvPr id="463927" name="TextBox 30"/>
            <p:cNvSpPr txBox="1">
              <a:spLocks noChangeArrowheads="1"/>
            </p:cNvSpPr>
            <p:nvPr/>
          </p:nvSpPr>
          <p:spPr bwMode="auto">
            <a:xfrm>
              <a:off x="417884" y="3387725"/>
              <a:ext cx="1488814" cy="646331"/>
            </a:xfrm>
            <a:prstGeom prst="rect">
              <a:avLst/>
            </a:prstGeom>
            <a:noFill/>
            <a:ln w="9525">
              <a:noFill/>
              <a:miter lim="800000"/>
              <a:headEnd/>
              <a:tailEnd/>
            </a:ln>
          </p:spPr>
          <p:txBody>
            <a:bodyPr wrap="none">
              <a:spAutoFit/>
            </a:bodyPr>
            <a:lstStyle/>
            <a:p>
              <a:pPr algn="r"/>
              <a:r>
                <a:rPr lang="fr-FR" altLang="fr-FR" sz="1800" dirty="0">
                  <a:solidFill>
                    <a:srgbClr val="000000"/>
                  </a:solidFill>
                  <a:latin typeface="Calibri"/>
                  <a:cs typeface="Calibri"/>
                </a:rPr>
                <a:t>Tous rapports</a:t>
              </a:r>
              <a:br>
                <a:rPr lang="fr-FR" altLang="fr-FR" sz="1800" dirty="0">
                  <a:solidFill>
                    <a:srgbClr val="000000"/>
                  </a:solidFill>
                  <a:latin typeface="Calibri"/>
                  <a:cs typeface="Calibri"/>
                </a:rPr>
              </a:br>
              <a:r>
                <a:rPr lang="fr-FR" altLang="fr-FR" sz="1800" dirty="0">
                  <a:solidFill>
                    <a:srgbClr val="000000"/>
                  </a:solidFill>
                  <a:latin typeface="Calibri"/>
                  <a:cs typeface="Calibri"/>
                </a:rPr>
                <a:t>(CAS = 894)</a:t>
              </a:r>
            </a:p>
          </p:txBody>
        </p:sp>
        <p:sp>
          <p:nvSpPr>
            <p:cNvPr id="463928" name="TextBox 31"/>
            <p:cNvSpPr txBox="1">
              <a:spLocks noChangeArrowheads="1"/>
            </p:cNvSpPr>
            <p:nvPr/>
          </p:nvSpPr>
          <p:spPr bwMode="auto">
            <a:xfrm>
              <a:off x="257572" y="4310063"/>
              <a:ext cx="1649123" cy="646331"/>
            </a:xfrm>
            <a:prstGeom prst="rect">
              <a:avLst/>
            </a:prstGeom>
            <a:noFill/>
            <a:ln w="9525">
              <a:noFill/>
              <a:miter lim="800000"/>
              <a:headEnd/>
              <a:tailEnd/>
            </a:ln>
          </p:spPr>
          <p:txBody>
            <a:bodyPr wrap="none">
              <a:spAutoFit/>
            </a:bodyPr>
            <a:lstStyle/>
            <a:p>
              <a:pPr algn="r"/>
              <a:r>
                <a:rPr lang="fr-FR" altLang="fr-FR" sz="1800">
                  <a:solidFill>
                    <a:srgbClr val="000000"/>
                  </a:solidFill>
                  <a:latin typeface="Calibri"/>
                  <a:cs typeface="Calibri"/>
                </a:rPr>
                <a:t>Rapports anaux</a:t>
              </a:r>
              <a:br>
                <a:rPr lang="fr-FR" altLang="fr-FR" sz="1800">
                  <a:solidFill>
                    <a:srgbClr val="000000"/>
                  </a:solidFill>
                  <a:latin typeface="Calibri"/>
                  <a:cs typeface="Calibri"/>
                </a:rPr>
              </a:br>
              <a:r>
                <a:rPr lang="fr-FR" altLang="fr-FR" sz="1800">
                  <a:solidFill>
                    <a:srgbClr val="000000"/>
                  </a:solidFill>
                  <a:latin typeface="Calibri"/>
                  <a:cs typeface="Calibri"/>
                </a:rPr>
                <a:t>(CAS = 374)</a:t>
              </a:r>
            </a:p>
          </p:txBody>
        </p:sp>
        <p:sp>
          <p:nvSpPr>
            <p:cNvPr id="33" name="Oval 32"/>
            <p:cNvSpPr/>
            <p:nvPr/>
          </p:nvSpPr>
          <p:spPr>
            <a:xfrm>
              <a:off x="2117724" y="3633788"/>
              <a:ext cx="215945" cy="215900"/>
            </a:xfrm>
            <a:prstGeom prst="ellipse">
              <a:avLst/>
            </a:prstGeom>
            <a:solidFill>
              <a:srgbClr val="FF6600"/>
            </a:solidFill>
            <a:ln>
              <a:noFill/>
            </a:ln>
          </p:spPr>
          <p:style>
            <a:lnRef idx="2">
              <a:schemeClr val="dk1"/>
            </a:lnRef>
            <a:fillRef idx="1">
              <a:schemeClr val="lt1"/>
            </a:fillRef>
            <a:effectRef idx="0">
              <a:schemeClr val="dk1"/>
            </a:effectRef>
            <a:fontRef idx="minor">
              <a:schemeClr val="dk1"/>
            </a:fontRef>
          </p:style>
          <p:txBody>
            <a:bodyPr anchor="ctr"/>
            <a:lstStyle/>
            <a:p>
              <a:pPr algn="ctr">
                <a:defRPr/>
              </a:pPr>
              <a:endParaRPr lang="fr-FR">
                <a:solidFill>
                  <a:srgbClr val="000000"/>
                </a:solidFill>
                <a:latin typeface="Calibri"/>
                <a:ea typeface="ＭＳ Ｐゴシック"/>
                <a:cs typeface="Calibri"/>
              </a:endParaRPr>
            </a:p>
          </p:txBody>
        </p:sp>
        <p:sp>
          <p:nvSpPr>
            <p:cNvPr id="34" name="Oval 33"/>
            <p:cNvSpPr/>
            <p:nvPr/>
          </p:nvSpPr>
          <p:spPr>
            <a:xfrm>
              <a:off x="2117724" y="4556125"/>
              <a:ext cx="215945" cy="215900"/>
            </a:xfrm>
            <a:prstGeom prst="ellipse">
              <a:avLst/>
            </a:prstGeom>
            <a:solidFill>
              <a:srgbClr val="000090"/>
            </a:solidFill>
            <a:ln>
              <a:noFill/>
            </a:ln>
          </p:spPr>
          <p:style>
            <a:lnRef idx="2">
              <a:schemeClr val="dk1"/>
            </a:lnRef>
            <a:fillRef idx="1">
              <a:schemeClr val="lt1"/>
            </a:fillRef>
            <a:effectRef idx="0">
              <a:schemeClr val="dk1"/>
            </a:effectRef>
            <a:fontRef idx="minor">
              <a:schemeClr val="dk1"/>
            </a:fontRef>
          </p:style>
          <p:txBody>
            <a:bodyPr anchor="ctr"/>
            <a:lstStyle/>
            <a:p>
              <a:pPr algn="ctr">
                <a:defRPr/>
              </a:pPr>
              <a:endParaRPr lang="fr-FR">
                <a:solidFill>
                  <a:srgbClr val="000000"/>
                </a:solidFill>
                <a:latin typeface="Calibri"/>
                <a:ea typeface="ＭＳ Ｐゴシック"/>
                <a:cs typeface="Calibri"/>
              </a:endParaRPr>
            </a:p>
          </p:txBody>
        </p:sp>
      </p:grpSp>
      <p:sp>
        <p:nvSpPr>
          <p:cNvPr id="463875" name="TextBox 60"/>
          <p:cNvSpPr txBox="1">
            <a:spLocks noChangeArrowheads="1"/>
          </p:cNvSpPr>
          <p:nvPr/>
        </p:nvSpPr>
        <p:spPr bwMode="auto">
          <a:xfrm>
            <a:off x="5948417" y="1890713"/>
            <a:ext cx="2314468" cy="523220"/>
          </a:xfrm>
          <a:prstGeom prst="rect">
            <a:avLst/>
          </a:prstGeom>
          <a:noFill/>
          <a:ln w="9525">
            <a:noFill/>
            <a:miter lim="800000"/>
            <a:headEnd/>
            <a:tailEnd/>
          </a:ln>
        </p:spPr>
        <p:txBody>
          <a:bodyPr wrap="none">
            <a:spAutoFit/>
          </a:bodyPr>
          <a:lstStyle/>
          <a:p>
            <a:pPr algn="ctr"/>
            <a:r>
              <a:rPr lang="fr-FR" altLang="fr-FR" sz="1400" b="1">
                <a:solidFill>
                  <a:srgbClr val="000000"/>
                </a:solidFill>
                <a:latin typeface="Calibri"/>
                <a:cs typeface="Calibri"/>
              </a:rPr>
              <a:t>Risque à 10 ans (%) </a:t>
            </a:r>
            <a:br>
              <a:rPr lang="fr-FR" altLang="fr-FR" sz="1400" b="1">
                <a:solidFill>
                  <a:srgbClr val="000000"/>
                </a:solidFill>
                <a:latin typeface="Calibri"/>
                <a:cs typeface="Calibri"/>
              </a:rPr>
            </a:br>
            <a:r>
              <a:rPr lang="fr-FR" altLang="fr-FR" sz="1400" b="1">
                <a:solidFill>
                  <a:srgbClr val="000000"/>
                </a:solidFill>
                <a:latin typeface="Calibri"/>
                <a:cs typeface="Calibri"/>
              </a:rPr>
              <a:t>de transmission intra-couple</a:t>
            </a:r>
          </a:p>
        </p:txBody>
      </p:sp>
      <p:grpSp>
        <p:nvGrpSpPr>
          <p:cNvPr id="463876" name="Groupe 56"/>
          <p:cNvGrpSpPr>
            <a:grpSpLocks/>
          </p:cNvGrpSpPr>
          <p:nvPr/>
        </p:nvGrpSpPr>
        <p:grpSpPr bwMode="auto">
          <a:xfrm>
            <a:off x="2551117" y="5650231"/>
            <a:ext cx="4527296" cy="523220"/>
            <a:chOff x="2551577" y="5268508"/>
            <a:chExt cx="4527349" cy="524686"/>
          </a:xfrm>
        </p:grpSpPr>
        <p:sp>
          <p:nvSpPr>
            <p:cNvPr id="70" name="Oval 69"/>
            <p:cNvSpPr/>
            <p:nvPr/>
          </p:nvSpPr>
          <p:spPr>
            <a:xfrm>
              <a:off x="2551577" y="5422551"/>
              <a:ext cx="216024" cy="216024"/>
            </a:xfrm>
            <a:prstGeom prst="ellipse">
              <a:avLst/>
            </a:prstGeom>
            <a:solidFill>
              <a:srgbClr val="17375E"/>
            </a:solidFill>
            <a:ln>
              <a:noFill/>
            </a:ln>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solidFill>
                  <a:srgbClr val="FFFFFF"/>
                </a:solidFill>
                <a:latin typeface="Calibri"/>
                <a:ea typeface="ＭＳ Ｐゴシック"/>
                <a:cs typeface="Calibri"/>
              </a:endParaRPr>
            </a:p>
          </p:txBody>
        </p:sp>
        <p:sp>
          <p:nvSpPr>
            <p:cNvPr id="463906" name="TextBox 71"/>
            <p:cNvSpPr txBox="1">
              <a:spLocks noChangeArrowheads="1"/>
            </p:cNvSpPr>
            <p:nvPr/>
          </p:nvSpPr>
          <p:spPr bwMode="auto">
            <a:xfrm>
              <a:off x="2816225" y="5268508"/>
              <a:ext cx="2984346" cy="524686"/>
            </a:xfrm>
            <a:prstGeom prst="rect">
              <a:avLst/>
            </a:prstGeom>
            <a:noFill/>
            <a:ln w="9525">
              <a:noFill/>
              <a:miter lim="800000"/>
              <a:headEnd/>
              <a:tailEnd/>
            </a:ln>
          </p:spPr>
          <p:txBody>
            <a:bodyPr wrap="none" anchor="ctr">
              <a:spAutoFit/>
            </a:bodyPr>
            <a:lstStyle/>
            <a:p>
              <a:r>
                <a:rPr lang="fr-FR" altLang="fr-FR" dirty="0">
                  <a:solidFill>
                    <a:srgbClr val="000000"/>
                  </a:solidFill>
                  <a:latin typeface="Calibri"/>
                  <a:cs typeface="Calibri"/>
                </a:rPr>
                <a:t>Taux/risque estimé</a:t>
              </a:r>
            </a:p>
          </p:txBody>
        </p:sp>
        <p:sp>
          <p:nvSpPr>
            <p:cNvPr id="463907" name="TextBox 72"/>
            <p:cNvSpPr txBox="1">
              <a:spLocks noChangeArrowheads="1"/>
            </p:cNvSpPr>
            <p:nvPr/>
          </p:nvSpPr>
          <p:spPr bwMode="auto">
            <a:xfrm>
              <a:off x="5829300" y="5268508"/>
              <a:ext cx="1249626" cy="524686"/>
            </a:xfrm>
            <a:prstGeom prst="rect">
              <a:avLst/>
            </a:prstGeom>
            <a:noFill/>
            <a:ln w="9525">
              <a:noFill/>
              <a:miter lim="800000"/>
              <a:headEnd/>
              <a:tailEnd/>
            </a:ln>
          </p:spPr>
          <p:txBody>
            <a:bodyPr wrap="none" anchor="ctr">
              <a:spAutoFit/>
            </a:bodyPr>
            <a:lstStyle/>
            <a:p>
              <a:r>
                <a:rPr lang="fr-FR" altLang="fr-FR" dirty="0">
                  <a:solidFill>
                    <a:srgbClr val="000000"/>
                  </a:solidFill>
                  <a:latin typeface="Calibri"/>
                  <a:cs typeface="Calibri"/>
                </a:rPr>
                <a:t>IC 95 %</a:t>
              </a:r>
            </a:p>
          </p:txBody>
        </p:sp>
      </p:grpSp>
      <p:sp>
        <p:nvSpPr>
          <p:cNvPr id="463877" name="ZoneTexte 57"/>
          <p:cNvSpPr txBox="1">
            <a:spLocks noChangeArrowheads="1"/>
          </p:cNvSpPr>
          <p:nvPr/>
        </p:nvSpPr>
        <p:spPr bwMode="auto">
          <a:xfrm>
            <a:off x="683568" y="6237318"/>
            <a:ext cx="2257136" cy="307777"/>
          </a:xfrm>
          <a:prstGeom prst="rect">
            <a:avLst/>
          </a:prstGeom>
          <a:noFill/>
          <a:ln w="9525">
            <a:noFill/>
            <a:miter lim="800000"/>
            <a:headEnd/>
            <a:tailEnd/>
          </a:ln>
        </p:spPr>
        <p:txBody>
          <a:bodyPr wrap="none">
            <a:spAutoFit/>
          </a:bodyPr>
          <a:lstStyle/>
          <a:p>
            <a:r>
              <a:rPr lang="fr-FR" altLang="fr-FR" sz="1400" dirty="0">
                <a:solidFill>
                  <a:srgbClr val="000000"/>
                </a:solidFill>
                <a:latin typeface="Calibri"/>
                <a:cs typeface="Calibri"/>
              </a:rPr>
              <a:t>CAS : couple-années de suivi</a:t>
            </a:r>
          </a:p>
        </p:txBody>
      </p:sp>
      <p:grpSp>
        <p:nvGrpSpPr>
          <p:cNvPr id="463878" name="Groupe 55"/>
          <p:cNvGrpSpPr>
            <a:grpSpLocks/>
          </p:cNvGrpSpPr>
          <p:nvPr/>
        </p:nvGrpSpPr>
        <p:grpSpPr bwMode="auto">
          <a:xfrm>
            <a:off x="5316542" y="2584451"/>
            <a:ext cx="3193375" cy="2946400"/>
            <a:chOff x="5316538" y="2584450"/>
            <a:chExt cx="3192642" cy="2946400"/>
          </a:xfrm>
        </p:grpSpPr>
        <p:cxnSp>
          <p:nvCxnSpPr>
            <p:cNvPr id="43" name="Straight Connector 42"/>
            <p:cNvCxnSpPr/>
            <p:nvPr/>
          </p:nvCxnSpPr>
          <p:spPr>
            <a:xfrm>
              <a:off x="5814899" y="4664075"/>
              <a:ext cx="2326741" cy="0"/>
            </a:xfrm>
            <a:prstGeom prst="line">
              <a:avLst/>
            </a:prstGeom>
            <a:ln w="28575">
              <a:solidFill>
                <a:srgbClr val="000090"/>
              </a:solidFill>
              <a:prstDash val="sysDot"/>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5799027" y="3741738"/>
              <a:ext cx="1042748" cy="0"/>
            </a:xfrm>
            <a:prstGeom prst="line">
              <a:avLst/>
            </a:prstGeom>
            <a:ln w="28575">
              <a:solidFill>
                <a:srgbClr val="FF6600"/>
              </a:solidFill>
              <a:prstDash val="sysDot"/>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a:off x="5824422" y="2906713"/>
              <a:ext cx="0" cy="90487"/>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6318020" y="2906713"/>
              <a:ext cx="0" cy="90487"/>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a:off x="6811620" y="2906713"/>
              <a:ext cx="0" cy="90487"/>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a:off x="7303632" y="2906713"/>
              <a:ext cx="0" cy="90487"/>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a:off x="8290831" y="2906713"/>
              <a:ext cx="0" cy="90487"/>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a:off x="5808550" y="3001963"/>
              <a:ext cx="2482281"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a:off x="5824422" y="2989263"/>
              <a:ext cx="0" cy="2322512"/>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a:off x="7797231" y="2906713"/>
              <a:ext cx="0" cy="90487"/>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463892" name="TextBox 53"/>
            <p:cNvSpPr txBox="1">
              <a:spLocks noChangeArrowheads="1"/>
            </p:cNvSpPr>
            <p:nvPr/>
          </p:nvSpPr>
          <p:spPr bwMode="auto">
            <a:xfrm>
              <a:off x="5694821" y="2584450"/>
              <a:ext cx="262602" cy="276999"/>
            </a:xfrm>
            <a:prstGeom prst="rect">
              <a:avLst/>
            </a:prstGeom>
            <a:noFill/>
            <a:ln w="9525">
              <a:noFill/>
              <a:miter lim="800000"/>
              <a:headEnd/>
              <a:tailEnd/>
            </a:ln>
          </p:spPr>
          <p:txBody>
            <a:bodyPr wrap="none">
              <a:spAutoFit/>
            </a:bodyPr>
            <a:lstStyle/>
            <a:p>
              <a:pPr algn="ctr"/>
              <a:r>
                <a:rPr lang="fr-FR" altLang="fr-FR" sz="1200">
                  <a:solidFill>
                    <a:srgbClr val="000000"/>
                  </a:solidFill>
                  <a:latin typeface="Calibri"/>
                  <a:cs typeface="Calibri"/>
                </a:rPr>
                <a:t>0</a:t>
              </a:r>
            </a:p>
          </p:txBody>
        </p:sp>
        <p:sp>
          <p:nvSpPr>
            <p:cNvPr id="463893" name="TextBox 54"/>
            <p:cNvSpPr txBox="1">
              <a:spLocks noChangeArrowheads="1"/>
            </p:cNvSpPr>
            <p:nvPr/>
          </p:nvSpPr>
          <p:spPr bwMode="auto">
            <a:xfrm>
              <a:off x="6185362" y="2584450"/>
              <a:ext cx="262602" cy="276999"/>
            </a:xfrm>
            <a:prstGeom prst="rect">
              <a:avLst/>
            </a:prstGeom>
            <a:noFill/>
            <a:ln w="9525">
              <a:noFill/>
              <a:miter lim="800000"/>
              <a:headEnd/>
              <a:tailEnd/>
            </a:ln>
          </p:spPr>
          <p:txBody>
            <a:bodyPr wrap="none">
              <a:spAutoFit/>
            </a:bodyPr>
            <a:lstStyle/>
            <a:p>
              <a:pPr algn="ctr"/>
              <a:r>
                <a:rPr lang="fr-FR" altLang="fr-FR" sz="1200">
                  <a:solidFill>
                    <a:srgbClr val="000000"/>
                  </a:solidFill>
                  <a:latin typeface="Calibri"/>
                  <a:cs typeface="Calibri"/>
                </a:rPr>
                <a:t>2</a:t>
              </a:r>
            </a:p>
          </p:txBody>
        </p:sp>
        <p:sp>
          <p:nvSpPr>
            <p:cNvPr id="463894" name="TextBox 55"/>
            <p:cNvSpPr txBox="1">
              <a:spLocks noChangeArrowheads="1"/>
            </p:cNvSpPr>
            <p:nvPr/>
          </p:nvSpPr>
          <p:spPr bwMode="auto">
            <a:xfrm>
              <a:off x="6678280" y="2584450"/>
              <a:ext cx="262602" cy="276999"/>
            </a:xfrm>
            <a:prstGeom prst="rect">
              <a:avLst/>
            </a:prstGeom>
            <a:noFill/>
            <a:ln w="9525">
              <a:noFill/>
              <a:miter lim="800000"/>
              <a:headEnd/>
              <a:tailEnd/>
            </a:ln>
          </p:spPr>
          <p:txBody>
            <a:bodyPr wrap="none">
              <a:spAutoFit/>
            </a:bodyPr>
            <a:lstStyle/>
            <a:p>
              <a:pPr algn="ctr"/>
              <a:r>
                <a:rPr lang="fr-FR" altLang="fr-FR" sz="1200">
                  <a:solidFill>
                    <a:srgbClr val="000000"/>
                  </a:solidFill>
                  <a:latin typeface="Calibri"/>
                  <a:cs typeface="Calibri"/>
                </a:rPr>
                <a:t>4</a:t>
              </a:r>
            </a:p>
          </p:txBody>
        </p:sp>
        <p:sp>
          <p:nvSpPr>
            <p:cNvPr id="463895" name="TextBox 56"/>
            <p:cNvSpPr txBox="1">
              <a:spLocks noChangeArrowheads="1"/>
            </p:cNvSpPr>
            <p:nvPr/>
          </p:nvSpPr>
          <p:spPr bwMode="auto">
            <a:xfrm>
              <a:off x="7171199" y="2584450"/>
              <a:ext cx="262602" cy="276999"/>
            </a:xfrm>
            <a:prstGeom prst="rect">
              <a:avLst/>
            </a:prstGeom>
            <a:noFill/>
            <a:ln w="9525">
              <a:noFill/>
              <a:miter lim="800000"/>
              <a:headEnd/>
              <a:tailEnd/>
            </a:ln>
          </p:spPr>
          <p:txBody>
            <a:bodyPr wrap="none">
              <a:spAutoFit/>
            </a:bodyPr>
            <a:lstStyle/>
            <a:p>
              <a:pPr algn="ctr"/>
              <a:r>
                <a:rPr lang="fr-FR" altLang="fr-FR" sz="1200">
                  <a:solidFill>
                    <a:srgbClr val="000000"/>
                  </a:solidFill>
                  <a:latin typeface="Calibri"/>
                  <a:cs typeface="Calibri"/>
                </a:rPr>
                <a:t>6</a:t>
              </a:r>
            </a:p>
          </p:txBody>
        </p:sp>
        <p:sp>
          <p:nvSpPr>
            <p:cNvPr id="463896" name="TextBox 58"/>
            <p:cNvSpPr txBox="1">
              <a:spLocks noChangeArrowheads="1"/>
            </p:cNvSpPr>
            <p:nvPr/>
          </p:nvSpPr>
          <p:spPr bwMode="auto">
            <a:xfrm>
              <a:off x="8118046" y="2584450"/>
              <a:ext cx="340580" cy="276999"/>
            </a:xfrm>
            <a:prstGeom prst="rect">
              <a:avLst/>
            </a:prstGeom>
            <a:noFill/>
            <a:ln w="9525">
              <a:noFill/>
              <a:miter lim="800000"/>
              <a:headEnd/>
              <a:tailEnd/>
            </a:ln>
          </p:spPr>
          <p:txBody>
            <a:bodyPr wrap="none">
              <a:spAutoFit/>
            </a:bodyPr>
            <a:lstStyle/>
            <a:p>
              <a:pPr algn="ctr"/>
              <a:r>
                <a:rPr lang="fr-FR" altLang="fr-FR" sz="1200">
                  <a:solidFill>
                    <a:srgbClr val="000000"/>
                  </a:solidFill>
                  <a:latin typeface="Calibri"/>
                  <a:cs typeface="Calibri"/>
                </a:rPr>
                <a:t>10</a:t>
              </a:r>
            </a:p>
          </p:txBody>
        </p:sp>
        <p:sp>
          <p:nvSpPr>
            <p:cNvPr id="463897" name="TextBox 59"/>
            <p:cNvSpPr txBox="1">
              <a:spLocks noChangeArrowheads="1"/>
            </p:cNvSpPr>
            <p:nvPr/>
          </p:nvSpPr>
          <p:spPr bwMode="auto">
            <a:xfrm>
              <a:off x="7664909" y="2584450"/>
              <a:ext cx="262602" cy="276999"/>
            </a:xfrm>
            <a:prstGeom prst="rect">
              <a:avLst/>
            </a:prstGeom>
            <a:noFill/>
            <a:ln w="9525">
              <a:noFill/>
              <a:miter lim="800000"/>
              <a:headEnd/>
              <a:tailEnd/>
            </a:ln>
          </p:spPr>
          <p:txBody>
            <a:bodyPr wrap="none">
              <a:spAutoFit/>
            </a:bodyPr>
            <a:lstStyle/>
            <a:p>
              <a:pPr algn="ctr"/>
              <a:r>
                <a:rPr lang="fr-FR" altLang="fr-FR" sz="1200">
                  <a:solidFill>
                    <a:srgbClr val="000000"/>
                  </a:solidFill>
                  <a:latin typeface="Calibri"/>
                  <a:cs typeface="Calibri"/>
                </a:rPr>
                <a:t>8</a:t>
              </a:r>
            </a:p>
          </p:txBody>
        </p:sp>
        <p:sp>
          <p:nvSpPr>
            <p:cNvPr id="64" name="Oval 63"/>
            <p:cNvSpPr/>
            <p:nvPr/>
          </p:nvSpPr>
          <p:spPr>
            <a:xfrm>
              <a:off x="5711734" y="3633788"/>
              <a:ext cx="215851" cy="215900"/>
            </a:xfrm>
            <a:prstGeom prst="ellipse">
              <a:avLst/>
            </a:prstGeom>
            <a:solidFill>
              <a:srgbClr val="FF6600"/>
            </a:solidFill>
            <a:ln>
              <a:noFill/>
            </a:ln>
          </p:spPr>
          <p:style>
            <a:lnRef idx="2">
              <a:schemeClr val="dk1"/>
            </a:lnRef>
            <a:fillRef idx="1">
              <a:schemeClr val="lt1"/>
            </a:fillRef>
            <a:effectRef idx="0">
              <a:schemeClr val="dk1"/>
            </a:effectRef>
            <a:fontRef idx="minor">
              <a:schemeClr val="dk1"/>
            </a:fontRef>
          </p:style>
          <p:txBody>
            <a:bodyPr anchor="ctr"/>
            <a:lstStyle/>
            <a:p>
              <a:pPr algn="ctr">
                <a:defRPr/>
              </a:pPr>
              <a:endParaRPr lang="fr-FR">
                <a:solidFill>
                  <a:srgbClr val="000000"/>
                </a:solidFill>
                <a:latin typeface="Calibri"/>
                <a:ea typeface="ＭＳ Ｐゴシック"/>
                <a:cs typeface="Calibri"/>
              </a:endParaRPr>
            </a:p>
          </p:txBody>
        </p:sp>
        <p:sp>
          <p:nvSpPr>
            <p:cNvPr id="65" name="Oval 64"/>
            <p:cNvSpPr/>
            <p:nvPr/>
          </p:nvSpPr>
          <p:spPr>
            <a:xfrm>
              <a:off x="5711734" y="4556125"/>
              <a:ext cx="215851" cy="215900"/>
            </a:xfrm>
            <a:prstGeom prst="ellipse">
              <a:avLst/>
            </a:prstGeom>
            <a:solidFill>
              <a:srgbClr val="000090"/>
            </a:solidFill>
            <a:ln>
              <a:noFill/>
            </a:ln>
          </p:spPr>
          <p:style>
            <a:lnRef idx="2">
              <a:schemeClr val="dk1"/>
            </a:lnRef>
            <a:fillRef idx="1">
              <a:schemeClr val="lt1"/>
            </a:fillRef>
            <a:effectRef idx="0">
              <a:schemeClr val="dk1"/>
            </a:effectRef>
            <a:fontRef idx="minor">
              <a:schemeClr val="dk1"/>
            </a:fontRef>
          </p:style>
          <p:txBody>
            <a:bodyPr anchor="ctr"/>
            <a:lstStyle/>
            <a:p>
              <a:pPr algn="ctr">
                <a:defRPr/>
              </a:pPr>
              <a:endParaRPr lang="fr-FR">
                <a:solidFill>
                  <a:srgbClr val="000000"/>
                </a:solidFill>
                <a:latin typeface="Calibri"/>
                <a:ea typeface="ＭＳ Ｐゴシック"/>
                <a:cs typeface="Calibri"/>
              </a:endParaRPr>
            </a:p>
          </p:txBody>
        </p:sp>
        <p:cxnSp>
          <p:nvCxnSpPr>
            <p:cNvPr id="69" name="Straight Connector 68"/>
            <p:cNvCxnSpPr/>
            <p:nvPr/>
          </p:nvCxnSpPr>
          <p:spPr>
            <a:xfrm>
              <a:off x="5316538" y="5530850"/>
              <a:ext cx="406307"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463901" name="ZoneTexte 65"/>
            <p:cNvSpPr txBox="1">
              <a:spLocks noChangeArrowheads="1"/>
            </p:cNvSpPr>
            <p:nvPr/>
          </p:nvSpPr>
          <p:spPr bwMode="auto">
            <a:xfrm>
              <a:off x="6557963" y="3789363"/>
              <a:ext cx="590391" cy="338554"/>
            </a:xfrm>
            <a:prstGeom prst="rect">
              <a:avLst/>
            </a:prstGeom>
            <a:noFill/>
            <a:ln w="9525">
              <a:noFill/>
              <a:miter lim="800000"/>
              <a:headEnd/>
              <a:tailEnd/>
            </a:ln>
          </p:spPr>
          <p:txBody>
            <a:bodyPr wrap="none">
              <a:spAutoFit/>
            </a:bodyPr>
            <a:lstStyle/>
            <a:p>
              <a:r>
                <a:rPr lang="fr-FR" altLang="fr-FR" sz="1600" dirty="0" smtClean="0">
                  <a:solidFill>
                    <a:srgbClr val="000000"/>
                  </a:solidFill>
                  <a:latin typeface="Calibri"/>
                  <a:cs typeface="Calibri"/>
                </a:rPr>
                <a:t>3,9%</a:t>
              </a:r>
              <a:endParaRPr lang="fr-FR" altLang="fr-FR" sz="1600" dirty="0">
                <a:solidFill>
                  <a:srgbClr val="000000"/>
                </a:solidFill>
                <a:latin typeface="Calibri"/>
                <a:cs typeface="Calibri"/>
              </a:endParaRPr>
            </a:p>
          </p:txBody>
        </p:sp>
        <p:sp>
          <p:nvSpPr>
            <p:cNvPr id="463902" name="ZoneTexte 66"/>
            <p:cNvSpPr txBox="1">
              <a:spLocks noChangeArrowheads="1"/>
            </p:cNvSpPr>
            <p:nvPr/>
          </p:nvSpPr>
          <p:spPr bwMode="auto">
            <a:xfrm>
              <a:off x="7872413" y="4664075"/>
              <a:ext cx="636767" cy="338554"/>
            </a:xfrm>
            <a:prstGeom prst="rect">
              <a:avLst/>
            </a:prstGeom>
            <a:noFill/>
            <a:ln w="9525">
              <a:noFill/>
              <a:miter lim="800000"/>
              <a:headEnd/>
              <a:tailEnd/>
            </a:ln>
          </p:spPr>
          <p:txBody>
            <a:bodyPr wrap="none">
              <a:spAutoFit/>
            </a:bodyPr>
            <a:lstStyle/>
            <a:p>
              <a:r>
                <a:rPr lang="fr-FR" altLang="fr-FR" sz="1600">
                  <a:solidFill>
                    <a:srgbClr val="000000"/>
                  </a:solidFill>
                  <a:latin typeface="Calibri"/>
                  <a:cs typeface="Calibri"/>
                </a:rPr>
                <a:t>9,2 %</a:t>
              </a:r>
            </a:p>
          </p:txBody>
        </p:sp>
      </p:grpSp>
      <p:sp>
        <p:nvSpPr>
          <p:cNvPr id="51255" name="Titre 1"/>
          <p:cNvSpPr>
            <a:spLocks noGrp="1"/>
          </p:cNvSpPr>
          <p:nvPr>
            <p:ph type="title"/>
          </p:nvPr>
        </p:nvSpPr>
        <p:spPr/>
        <p:txBody>
          <a:bodyPr>
            <a:noAutofit/>
          </a:bodyPr>
          <a:lstStyle/>
          <a:p>
            <a:pPr>
              <a:defRPr/>
            </a:pPr>
            <a:r>
              <a:rPr lang="fr-FR" sz="2800" dirty="0" smtClean="0">
                <a:cs typeface="Calibri"/>
              </a:rPr>
              <a:t>Etude PARTNER : risque de transmission </a:t>
            </a:r>
            <a:br>
              <a:rPr lang="fr-FR" sz="2800" dirty="0" smtClean="0">
                <a:cs typeface="Calibri"/>
              </a:rPr>
            </a:br>
            <a:r>
              <a:rPr lang="fr-FR" sz="2800" dirty="0" smtClean="0">
                <a:cs typeface="Calibri"/>
              </a:rPr>
              <a:t>du VIH au sein de couples sérodifférents (3) </a:t>
            </a:r>
          </a:p>
        </p:txBody>
      </p:sp>
      <p:sp>
        <p:nvSpPr>
          <p:cNvPr id="2" name="Cadre 1"/>
          <p:cNvSpPr/>
          <p:nvPr/>
        </p:nvSpPr>
        <p:spPr bwMode="auto">
          <a:xfrm>
            <a:off x="2267747" y="2348880"/>
            <a:ext cx="591723" cy="3247168"/>
          </a:xfrm>
          <a:prstGeom prst="frame">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fr-FR" sz="2400" smtClean="0">
              <a:solidFill>
                <a:srgbClr val="FFFFFF"/>
              </a:solidFill>
              <a:latin typeface="Calibri"/>
              <a:cs typeface="Calibri"/>
            </a:endParaRPr>
          </a:p>
        </p:txBody>
      </p:sp>
      <p:sp>
        <p:nvSpPr>
          <p:cNvPr id="59" name="Cadre 58"/>
          <p:cNvSpPr/>
          <p:nvPr/>
        </p:nvSpPr>
        <p:spPr bwMode="auto">
          <a:xfrm>
            <a:off x="5528546" y="2391105"/>
            <a:ext cx="600504" cy="3247168"/>
          </a:xfrm>
          <a:prstGeom prst="frame">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fr-FR" sz="2400" smtClean="0">
              <a:solidFill>
                <a:srgbClr val="FFFFFF"/>
              </a:solidFill>
              <a:latin typeface="Calibri"/>
              <a:cs typeface="Calibri"/>
            </a:endParaRPr>
          </a:p>
        </p:txBody>
      </p:sp>
    </p:spTree>
    <p:custDataLst>
      <p:tags r:id="rId1"/>
    </p:custDataLst>
    <p:extLst>
      <p:ext uri="{BB962C8B-B14F-4D97-AF65-F5344CB8AC3E}">
        <p14:creationId xmlns:p14="http://schemas.microsoft.com/office/powerpoint/2010/main" val="31949607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1" nodeType="withEffect">
                                  <p:stCondLst>
                                    <p:cond delay="0"/>
                                  </p:stCondLst>
                                  <p:childTnLst>
                                    <p:set>
                                      <p:cBhvr>
                                        <p:cTn id="8" dur="1" fill="hold">
                                          <p:stCondLst>
                                            <p:cond delay="0"/>
                                          </p:stCondLst>
                                        </p:cTn>
                                        <p:tgtEl>
                                          <p:spTgt spid="5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0" presetClass="path" presetSubtype="0" accel="50000" decel="50000" fill="hold" grpId="0" nodeType="clickEffect">
                                  <p:stCondLst>
                                    <p:cond delay="0"/>
                                  </p:stCondLst>
                                  <p:childTnLst>
                                    <p:animMotion origin="layout" path="M -1.94444E-6 3.33333E-6 L 0.09358 -0.00556 " pathEditMode="relative" rAng="0" ptsTypes="AA">
                                      <p:cBhvr>
                                        <p:cTn id="12" dur="2000" fill="hold"/>
                                        <p:tgtEl>
                                          <p:spTgt spid="2"/>
                                        </p:tgtEl>
                                        <p:attrNameLst>
                                          <p:attrName>ppt_x</p:attrName>
                                          <p:attrName>ppt_y</p:attrName>
                                        </p:attrNameLst>
                                      </p:cBhvr>
                                      <p:rCtr x="4670" y="-278"/>
                                    </p:animMotion>
                                  </p:childTnLst>
                                </p:cTn>
                              </p:par>
                              <p:par>
                                <p:cTn id="13" presetID="0" presetClass="path" presetSubtype="0" accel="50000" decel="50000" fill="hold" grpId="0" nodeType="withEffect">
                                  <p:stCondLst>
                                    <p:cond delay="0"/>
                                  </p:stCondLst>
                                  <p:childTnLst>
                                    <p:animMotion origin="layout" path="M 0 3.33333E-6 L 0.11458 -0.00139 " pathEditMode="relative" rAng="0" ptsTypes="AA">
                                      <p:cBhvr>
                                        <p:cTn id="14" dur="2000" fill="hold"/>
                                        <p:tgtEl>
                                          <p:spTgt spid="59"/>
                                        </p:tgtEl>
                                        <p:attrNameLst>
                                          <p:attrName>ppt_x</p:attrName>
                                          <p:attrName>ppt_y</p:attrName>
                                        </p:attrNameLst>
                                      </p:cBhvr>
                                      <p:rCtr x="5729" y="-6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59" grpId="0" animBg="1"/>
      <p:bldP spid="59" grpId="1"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p:txBody>
          <a:bodyPr>
            <a:normAutofit/>
          </a:bodyPr>
          <a:lstStyle/>
          <a:p>
            <a:r>
              <a:rPr lang="fr-FR" dirty="0" smtClean="0"/>
              <a:t>Pourquoi l’étude Partner est essentielle</a:t>
            </a:r>
            <a:endParaRPr lang="fr-FR" dirty="0"/>
          </a:p>
        </p:txBody>
      </p:sp>
      <p:sp>
        <p:nvSpPr>
          <p:cNvPr id="4" name="Espace réservé du contenu 3"/>
          <p:cNvSpPr>
            <a:spLocks noGrp="1"/>
          </p:cNvSpPr>
          <p:nvPr>
            <p:ph idx="1"/>
          </p:nvPr>
        </p:nvSpPr>
        <p:spPr>
          <a:xfrm>
            <a:off x="827586" y="2484330"/>
            <a:ext cx="8137033" cy="3637070"/>
          </a:xfrm>
        </p:spPr>
        <p:txBody>
          <a:bodyPr>
            <a:normAutofit/>
          </a:bodyPr>
          <a:lstStyle/>
          <a:p>
            <a:pPr>
              <a:lnSpc>
                <a:spcPct val="120000"/>
              </a:lnSpc>
            </a:pPr>
            <a:r>
              <a:rPr lang="fr-FR" sz="2400" dirty="0" smtClean="0"/>
              <a:t>Elle conforte les données de « l’avis Suisse »</a:t>
            </a:r>
          </a:p>
          <a:p>
            <a:pPr>
              <a:lnSpc>
                <a:spcPct val="120000"/>
              </a:lnSpc>
            </a:pPr>
            <a:r>
              <a:rPr lang="fr-FR" sz="2400" dirty="0" smtClean="0"/>
              <a:t>C’est la première étude qui élimine clairement « l’effet préservatif »</a:t>
            </a:r>
          </a:p>
          <a:p>
            <a:pPr>
              <a:lnSpc>
                <a:spcPct val="120000"/>
              </a:lnSpc>
            </a:pPr>
            <a:r>
              <a:rPr lang="fr-FR" sz="2400" dirty="0" smtClean="0">
                <a:solidFill>
                  <a:schemeClr val="bg1">
                    <a:lumMod val="75000"/>
                  </a:schemeClr>
                </a:solidFill>
              </a:rPr>
              <a:t>C’est la première étude s’intéressant spécifiquement aux rapports anaux non-protégés</a:t>
            </a:r>
          </a:p>
          <a:p>
            <a:pPr>
              <a:lnSpc>
                <a:spcPct val="120000"/>
              </a:lnSpc>
            </a:pPr>
            <a:r>
              <a:rPr lang="fr-FR" sz="2400" dirty="0" smtClean="0"/>
              <a:t>Il n’y a aucune transmission, quels que soient le type de rapport ! </a:t>
            </a:r>
            <a:endParaRPr lang="fr-FR" sz="2400" dirty="0"/>
          </a:p>
        </p:txBody>
      </p:sp>
    </p:spTree>
    <p:extLst>
      <p:ext uri="{BB962C8B-B14F-4D97-AF65-F5344CB8AC3E}">
        <p14:creationId xmlns:p14="http://schemas.microsoft.com/office/powerpoint/2010/main" val="15806445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Pour aller encore plus loin…</a:t>
            </a:r>
            <a:endParaRPr lang="fr-FR" dirty="0"/>
          </a:p>
        </p:txBody>
      </p:sp>
      <p:pic>
        <p:nvPicPr>
          <p:cNvPr id="4" name="Espace réservé du contenu 3"/>
          <p:cNvPicPr>
            <a:picLocks noGrp="1" noChangeAspect="1"/>
          </p:cNvPicPr>
          <p:nvPr>
            <p:ph idx="1"/>
          </p:nvPr>
        </p:nvPicPr>
        <p:blipFill>
          <a:blip r:embed="rId3" cstate="screen">
            <a:extLst>
              <a:ext uri="{28A0092B-C50C-407E-A947-70E740481C1C}">
                <a14:useLocalDpi xmlns:a14="http://schemas.microsoft.com/office/drawing/2010/main"/>
              </a:ext>
            </a:extLst>
          </a:blip>
          <a:srcRect t="-37877" b="-37877"/>
          <a:stretch>
            <a:fillRect/>
          </a:stretch>
        </p:blipFill>
        <p:spPr>
          <a:xfrm>
            <a:off x="683570" y="1196756"/>
            <a:ext cx="3816423" cy="2098885"/>
          </a:xfrm>
          <a:prstGeom prst="rect">
            <a:avLst/>
          </a:prstGeom>
          <a:ln>
            <a:noFill/>
          </a:ln>
          <a:effectLst>
            <a:outerShdw blurRad="292100" dist="139700" dir="2700000" algn="tl" rotWithShape="0">
              <a:srgbClr val="333333">
                <a:alpha val="65000"/>
              </a:srgbClr>
            </a:outerShdw>
          </a:effectLst>
        </p:spPr>
      </p:pic>
      <p:pic>
        <p:nvPicPr>
          <p:cNvPr id="5" name="Image 4"/>
          <p:cNvPicPr>
            <a:picLocks noChangeAspect="1"/>
          </p:cNvPicPr>
          <p:nvPr/>
        </p:nvPicPr>
        <p:blipFill>
          <a:blip r:embed="rId4"/>
          <a:stretch>
            <a:fillRect/>
          </a:stretch>
        </p:blipFill>
        <p:spPr>
          <a:xfrm>
            <a:off x="4932040" y="1700808"/>
            <a:ext cx="3048000" cy="563880"/>
          </a:xfrm>
          <a:prstGeom prst="rect">
            <a:avLst/>
          </a:prstGeom>
          <a:ln>
            <a:noFill/>
          </a:ln>
          <a:effectLst>
            <a:outerShdw blurRad="292100" dist="139700" dir="2700000" algn="tl" rotWithShape="0">
              <a:srgbClr val="333333">
                <a:alpha val="65000"/>
              </a:srgbClr>
            </a:outerShdw>
          </a:effectLst>
        </p:spPr>
      </p:pic>
      <p:pic>
        <p:nvPicPr>
          <p:cNvPr id="3" name="Image 2"/>
          <p:cNvPicPr>
            <a:picLocks noChangeAspect="1"/>
          </p:cNvPicPr>
          <p:nvPr/>
        </p:nvPicPr>
        <p:blipFill>
          <a:blip r:embed="rId5"/>
          <a:stretch>
            <a:fillRect/>
          </a:stretch>
        </p:blipFill>
        <p:spPr>
          <a:xfrm>
            <a:off x="683568" y="2924944"/>
            <a:ext cx="8095294" cy="2663428"/>
          </a:xfrm>
          <a:prstGeom prst="rect">
            <a:avLst/>
          </a:prstGeom>
          <a:ln>
            <a:noFill/>
          </a:ln>
          <a:effectLst>
            <a:outerShdw blurRad="292100" dist="139700" dir="2700000" algn="tl" rotWithShape="0">
              <a:srgbClr val="333333">
                <a:alpha val="65000"/>
              </a:srgbClr>
            </a:outerShdw>
          </a:effectLst>
        </p:spPr>
      </p:pic>
      <p:sp>
        <p:nvSpPr>
          <p:cNvPr id="6" name="Cadre 5"/>
          <p:cNvSpPr/>
          <p:nvPr/>
        </p:nvSpPr>
        <p:spPr>
          <a:xfrm>
            <a:off x="827584" y="4509120"/>
            <a:ext cx="6552728" cy="504056"/>
          </a:xfrm>
          <a:prstGeom prst="frame">
            <a:avLst>
              <a:gd name="adj1" fmla="val 14209"/>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srgbClr val="000000"/>
              </a:solidFill>
              <a:latin typeface="Futura"/>
              <a:ea typeface="ＭＳ Ｐゴシック"/>
            </a:endParaRPr>
          </a:p>
        </p:txBody>
      </p:sp>
      <p:pic>
        <p:nvPicPr>
          <p:cNvPr id="7" name="Image 6"/>
          <p:cNvPicPr>
            <a:picLocks noChangeAspect="1"/>
          </p:cNvPicPr>
          <p:nvPr/>
        </p:nvPicPr>
        <p:blipFill>
          <a:blip r:embed="rId6"/>
          <a:stretch>
            <a:fillRect/>
          </a:stretch>
        </p:blipFill>
        <p:spPr>
          <a:xfrm>
            <a:off x="6300194" y="5733260"/>
            <a:ext cx="2378260" cy="91082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8" name="ZoneTexte 7"/>
          <p:cNvSpPr txBox="1"/>
          <p:nvPr/>
        </p:nvSpPr>
        <p:spPr>
          <a:xfrm>
            <a:off x="6732240" y="6597356"/>
            <a:ext cx="1728192" cy="276999"/>
          </a:xfrm>
          <a:prstGeom prst="rect">
            <a:avLst/>
          </a:prstGeom>
          <a:noFill/>
        </p:spPr>
        <p:txBody>
          <a:bodyPr wrap="square" rtlCol="0">
            <a:spAutoFit/>
          </a:bodyPr>
          <a:lstStyle/>
          <a:p>
            <a:r>
              <a:rPr lang="fr-FR" sz="1200" dirty="0" err="1" smtClean="0">
                <a:solidFill>
                  <a:srgbClr val="000000"/>
                </a:solidFill>
                <a:latin typeface="Calibri"/>
                <a:cs typeface="Calibri"/>
              </a:rPr>
              <a:t>www.info-vih.com</a:t>
            </a:r>
            <a:endParaRPr lang="fr-FR" sz="1200" dirty="0">
              <a:solidFill>
                <a:srgbClr val="000000"/>
              </a:solidFill>
              <a:latin typeface="Calibri"/>
              <a:cs typeface="Calibri"/>
            </a:endParaRPr>
          </a:p>
        </p:txBody>
      </p:sp>
    </p:spTree>
    <p:extLst>
      <p:ext uri="{BB962C8B-B14F-4D97-AF65-F5344CB8AC3E}">
        <p14:creationId xmlns:p14="http://schemas.microsoft.com/office/powerpoint/2010/main" val="39884189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970" name="Rectangle 218"/>
          <p:cNvSpPr>
            <a:spLocks noChangeArrowheads="1"/>
          </p:cNvSpPr>
          <p:nvPr/>
        </p:nvSpPr>
        <p:spPr bwMode="auto">
          <a:xfrm>
            <a:off x="0" y="-76200"/>
            <a:ext cx="9144000" cy="990600"/>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fr-FR" sz="2400">
              <a:solidFill>
                <a:srgbClr val="990033"/>
              </a:solidFill>
              <a:latin typeface="Arial" charset="0"/>
              <a:cs typeface="Arial" charset="0"/>
            </a:endParaRPr>
          </a:p>
        </p:txBody>
      </p:sp>
      <p:sp>
        <p:nvSpPr>
          <p:cNvPr id="74754" name="Rectangle 2"/>
          <p:cNvSpPr>
            <a:spLocks noGrp="1" noChangeArrowheads="1"/>
          </p:cNvSpPr>
          <p:nvPr>
            <p:ph type="title"/>
          </p:nvPr>
        </p:nvSpPr>
        <p:spPr>
          <a:xfrm>
            <a:off x="76200" y="0"/>
            <a:ext cx="8991600" cy="914400"/>
          </a:xfrm>
        </p:spPr>
        <p:txBody>
          <a:bodyPr/>
          <a:lstStyle/>
          <a:p>
            <a:pPr eaLnBrk="1" hangingPunct="1">
              <a:defRPr/>
            </a:pPr>
            <a:r>
              <a:rPr lang="fr-FR" sz="2400" b="1" smtClean="0">
                <a:solidFill>
                  <a:schemeClr val="bg1"/>
                </a:solidFill>
                <a:latin typeface="Arial" charset="0"/>
                <a:cs typeface="Arial" charset="0"/>
              </a:rPr>
              <a:t>Diffusion des ARV dans les tractus génitaux masculin et féminin</a:t>
            </a:r>
          </a:p>
        </p:txBody>
      </p:sp>
      <p:grpSp>
        <p:nvGrpSpPr>
          <p:cNvPr id="40963" name="Group 3"/>
          <p:cNvGrpSpPr>
            <a:grpSpLocks/>
          </p:cNvGrpSpPr>
          <p:nvPr/>
        </p:nvGrpSpPr>
        <p:grpSpPr bwMode="auto">
          <a:xfrm>
            <a:off x="85728" y="995363"/>
            <a:ext cx="9034463" cy="5573712"/>
            <a:chOff x="54" y="627"/>
            <a:chExt cx="5691" cy="3511"/>
          </a:xfrm>
        </p:grpSpPr>
        <p:sp>
          <p:nvSpPr>
            <p:cNvPr id="40964" name="Line 34"/>
            <p:cNvSpPr>
              <a:spLocks noChangeShapeType="1"/>
            </p:cNvSpPr>
            <p:nvPr/>
          </p:nvSpPr>
          <p:spPr bwMode="auto">
            <a:xfrm flipV="1">
              <a:off x="678" y="925"/>
              <a:ext cx="0" cy="2609"/>
            </a:xfrm>
            <a:prstGeom prst="line">
              <a:avLst/>
            </a:prstGeom>
            <a:noFill/>
            <a:ln w="28575">
              <a:solidFill>
                <a:srgbClr val="FFFFFF"/>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40965" name="Line 35"/>
            <p:cNvSpPr>
              <a:spLocks noChangeShapeType="1"/>
            </p:cNvSpPr>
            <p:nvPr/>
          </p:nvSpPr>
          <p:spPr bwMode="auto">
            <a:xfrm flipV="1">
              <a:off x="2267" y="1119"/>
              <a:ext cx="0" cy="2997"/>
            </a:xfrm>
            <a:prstGeom prst="line">
              <a:avLst/>
            </a:prstGeom>
            <a:noFill/>
            <a:ln w="12700">
              <a:solidFill>
                <a:srgbClr val="FFFFFF"/>
              </a:solidFill>
              <a:prstDash val="dash"/>
              <a:round/>
              <a:headEnd/>
              <a:tailEnd/>
            </a:ln>
            <a:extLst>
              <a:ext uri="{909E8E84-426E-40dd-AFC4-6F175D3DCCD1}">
                <a14:hiddenFill xmlns:a14="http://schemas.microsoft.com/office/drawing/2010/main">
                  <a:noFill/>
                </a14:hiddenFill>
              </a:ext>
            </a:extLst>
          </p:spPr>
          <p:txBody>
            <a:bodyPr/>
            <a:lstStyle/>
            <a:p>
              <a:endParaRPr lang="fr-FR"/>
            </a:p>
          </p:txBody>
        </p:sp>
        <p:sp>
          <p:nvSpPr>
            <p:cNvPr id="40966" name="Line 36"/>
            <p:cNvSpPr>
              <a:spLocks noChangeShapeType="1"/>
            </p:cNvSpPr>
            <p:nvPr/>
          </p:nvSpPr>
          <p:spPr bwMode="auto">
            <a:xfrm flipV="1">
              <a:off x="4309" y="1119"/>
              <a:ext cx="0" cy="2997"/>
            </a:xfrm>
            <a:prstGeom prst="line">
              <a:avLst/>
            </a:prstGeom>
            <a:noFill/>
            <a:ln w="12700">
              <a:solidFill>
                <a:srgbClr val="FFFFFF"/>
              </a:solidFill>
              <a:prstDash val="dash"/>
              <a:round/>
              <a:headEnd/>
              <a:tailEnd/>
            </a:ln>
            <a:extLst>
              <a:ext uri="{909E8E84-426E-40dd-AFC4-6F175D3DCCD1}">
                <a14:hiddenFill xmlns:a14="http://schemas.microsoft.com/office/drawing/2010/main">
                  <a:noFill/>
                </a14:hiddenFill>
              </a:ext>
            </a:extLst>
          </p:spPr>
          <p:txBody>
            <a:bodyPr/>
            <a:lstStyle/>
            <a:p>
              <a:endParaRPr lang="fr-FR"/>
            </a:p>
          </p:txBody>
        </p:sp>
        <p:sp>
          <p:nvSpPr>
            <p:cNvPr id="40967" name="Line 37"/>
            <p:cNvSpPr>
              <a:spLocks noChangeShapeType="1"/>
            </p:cNvSpPr>
            <p:nvPr/>
          </p:nvSpPr>
          <p:spPr bwMode="auto">
            <a:xfrm flipH="1">
              <a:off x="759" y="2359"/>
              <a:ext cx="4885" cy="0"/>
            </a:xfrm>
            <a:prstGeom prst="line">
              <a:avLst/>
            </a:prstGeom>
            <a:noFill/>
            <a:ln w="38100">
              <a:solidFill>
                <a:srgbClr val="FF6600"/>
              </a:solidFill>
              <a:prstDash val="dash"/>
              <a:round/>
              <a:headEnd/>
              <a:tailEnd/>
            </a:ln>
            <a:extLst>
              <a:ext uri="{909E8E84-426E-40dd-AFC4-6F175D3DCCD1}">
                <a14:hiddenFill xmlns:a14="http://schemas.microsoft.com/office/drawing/2010/main">
                  <a:noFill/>
                </a14:hiddenFill>
              </a:ext>
            </a:extLst>
          </p:spPr>
          <p:txBody>
            <a:bodyPr/>
            <a:lstStyle/>
            <a:p>
              <a:endParaRPr lang="fr-FR"/>
            </a:p>
          </p:txBody>
        </p:sp>
        <p:sp>
          <p:nvSpPr>
            <p:cNvPr id="40968" name="Freeform 38"/>
            <p:cNvSpPr>
              <a:spLocks/>
            </p:cNvSpPr>
            <p:nvPr/>
          </p:nvSpPr>
          <p:spPr bwMode="auto">
            <a:xfrm>
              <a:off x="2988" y="797"/>
              <a:ext cx="317" cy="3307"/>
            </a:xfrm>
            <a:custGeom>
              <a:avLst/>
              <a:gdLst>
                <a:gd name="T0" fmla="*/ 122918325 w 1325"/>
                <a:gd name="T1" fmla="*/ 122380039 h 13853"/>
                <a:gd name="T2" fmla="*/ 122918325 w 1325"/>
                <a:gd name="T3" fmla="*/ 0 h 13853"/>
                <a:gd name="T4" fmla="*/ 0 w 1325"/>
                <a:gd name="T5" fmla="*/ 122380039 h 13853"/>
                <a:gd name="T6" fmla="*/ 0 w 1325"/>
                <a:gd name="T7" fmla="*/ 122380039 h 13853"/>
                <a:gd name="T8" fmla="*/ 122918325 w 1325"/>
                <a:gd name="T9" fmla="*/ 122380039 h 13853"/>
                <a:gd name="T10" fmla="*/ 122918325 w 1325"/>
                <a:gd name="T11" fmla="*/ 122380039 h 13853"/>
                <a:gd name="T12" fmla="*/ 0 60000 65536"/>
                <a:gd name="T13" fmla="*/ 0 60000 65536"/>
                <a:gd name="T14" fmla="*/ 0 60000 65536"/>
                <a:gd name="T15" fmla="*/ 0 60000 65536"/>
                <a:gd name="T16" fmla="*/ 0 60000 65536"/>
                <a:gd name="T17" fmla="*/ 0 60000 65536"/>
                <a:gd name="T18" fmla="*/ 0 w 1325"/>
                <a:gd name="T19" fmla="*/ 0 h 13853"/>
                <a:gd name="T20" fmla="*/ 1325 w 1325"/>
                <a:gd name="T21" fmla="*/ 13853 h 13853"/>
              </a:gdLst>
              <a:ahLst/>
              <a:cxnLst>
                <a:cxn ang="T12">
                  <a:pos x="T0" y="T1"/>
                </a:cxn>
                <a:cxn ang="T13">
                  <a:pos x="T2" y="T3"/>
                </a:cxn>
                <a:cxn ang="T14">
                  <a:pos x="T4" y="T5"/>
                </a:cxn>
                <a:cxn ang="T15">
                  <a:pos x="T6" y="T7"/>
                </a:cxn>
                <a:cxn ang="T16">
                  <a:pos x="T8" y="T9"/>
                </a:cxn>
                <a:cxn ang="T17">
                  <a:pos x="T10" y="T11"/>
                </a:cxn>
              </a:cxnLst>
              <a:rect l="T18" t="T19" r="T20" b="T21"/>
              <a:pathLst>
                <a:path w="1325" h="13853">
                  <a:moveTo>
                    <a:pt x="1325" y="966"/>
                  </a:moveTo>
                  <a:lnTo>
                    <a:pt x="663" y="0"/>
                  </a:lnTo>
                  <a:lnTo>
                    <a:pt x="0" y="966"/>
                  </a:lnTo>
                  <a:lnTo>
                    <a:pt x="0" y="13853"/>
                  </a:lnTo>
                  <a:lnTo>
                    <a:pt x="1325" y="13853"/>
                  </a:lnTo>
                  <a:lnTo>
                    <a:pt x="1325" y="966"/>
                  </a:lnTo>
                  <a:close/>
                </a:path>
              </a:pathLst>
            </a:custGeom>
            <a:gradFill rotWithShape="1">
              <a:gsLst>
                <a:gs pos="0">
                  <a:srgbClr val="00FF00"/>
                </a:gs>
                <a:gs pos="100000">
                  <a:srgbClr val="FF3300"/>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40969" name="Rectangle 41"/>
            <p:cNvSpPr>
              <a:spLocks noChangeArrowheads="1"/>
            </p:cNvSpPr>
            <p:nvPr/>
          </p:nvSpPr>
          <p:spPr bwMode="auto">
            <a:xfrm>
              <a:off x="470" y="4023"/>
              <a:ext cx="399" cy="92"/>
            </a:xfrm>
            <a:prstGeom prst="rect">
              <a:avLst/>
            </a:prstGeom>
            <a:solidFill>
              <a:srgbClr val="FF66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fr-FR" sz="2400" b="1">
                <a:latin typeface="Arial" charset="0"/>
              </a:endParaRPr>
            </a:p>
          </p:txBody>
        </p:sp>
        <p:sp>
          <p:nvSpPr>
            <p:cNvPr id="40970" name="Rectangle 42"/>
            <p:cNvSpPr>
              <a:spLocks noChangeArrowheads="1"/>
            </p:cNvSpPr>
            <p:nvPr/>
          </p:nvSpPr>
          <p:spPr bwMode="auto">
            <a:xfrm>
              <a:off x="470" y="3920"/>
              <a:ext cx="399" cy="92"/>
            </a:xfrm>
            <a:prstGeom prst="rect">
              <a:avLst/>
            </a:prstGeom>
            <a:solidFill>
              <a:srgbClr val="FF66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fr-FR" sz="2400" b="1">
                <a:latin typeface="Arial" charset="0"/>
              </a:endParaRPr>
            </a:p>
          </p:txBody>
        </p:sp>
        <p:sp>
          <p:nvSpPr>
            <p:cNvPr id="40971" name="Rectangle 43"/>
            <p:cNvSpPr>
              <a:spLocks noChangeArrowheads="1"/>
            </p:cNvSpPr>
            <p:nvPr/>
          </p:nvSpPr>
          <p:spPr bwMode="auto">
            <a:xfrm>
              <a:off x="470" y="3813"/>
              <a:ext cx="399" cy="92"/>
            </a:xfrm>
            <a:prstGeom prst="rect">
              <a:avLst/>
            </a:prstGeom>
            <a:solidFill>
              <a:srgbClr val="FF66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fr-FR" sz="2400" b="1">
                <a:latin typeface="Arial" charset="0"/>
              </a:endParaRPr>
            </a:p>
          </p:txBody>
        </p:sp>
        <p:sp>
          <p:nvSpPr>
            <p:cNvPr id="40972" name="Rectangle 44"/>
            <p:cNvSpPr>
              <a:spLocks noChangeArrowheads="1"/>
            </p:cNvSpPr>
            <p:nvPr/>
          </p:nvSpPr>
          <p:spPr bwMode="auto">
            <a:xfrm>
              <a:off x="916" y="3710"/>
              <a:ext cx="400" cy="92"/>
            </a:xfrm>
            <a:prstGeom prst="rect">
              <a:avLst/>
            </a:prstGeom>
            <a:solidFill>
              <a:srgbClr val="FF66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fr-FR" sz="2400" b="1">
                <a:latin typeface="Arial" charset="0"/>
              </a:endParaRPr>
            </a:p>
          </p:txBody>
        </p:sp>
        <p:sp>
          <p:nvSpPr>
            <p:cNvPr id="40973" name="Rectangle 45"/>
            <p:cNvSpPr>
              <a:spLocks noChangeArrowheads="1"/>
            </p:cNvSpPr>
            <p:nvPr/>
          </p:nvSpPr>
          <p:spPr bwMode="auto">
            <a:xfrm>
              <a:off x="916" y="3814"/>
              <a:ext cx="400" cy="92"/>
            </a:xfrm>
            <a:prstGeom prst="rect">
              <a:avLst/>
            </a:prstGeom>
            <a:solidFill>
              <a:srgbClr val="FF66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fr-FR" sz="2400" b="1">
                <a:latin typeface="Arial" charset="0"/>
              </a:endParaRPr>
            </a:p>
          </p:txBody>
        </p:sp>
        <p:sp>
          <p:nvSpPr>
            <p:cNvPr id="40974" name="Rectangle 46"/>
            <p:cNvSpPr>
              <a:spLocks noChangeArrowheads="1"/>
            </p:cNvSpPr>
            <p:nvPr/>
          </p:nvSpPr>
          <p:spPr bwMode="auto">
            <a:xfrm>
              <a:off x="916" y="3919"/>
              <a:ext cx="400" cy="92"/>
            </a:xfrm>
            <a:prstGeom prst="rect">
              <a:avLst/>
            </a:prstGeom>
            <a:solidFill>
              <a:srgbClr val="FF66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fr-FR" sz="2400" b="1">
                <a:latin typeface="Arial" charset="0"/>
              </a:endParaRPr>
            </a:p>
          </p:txBody>
        </p:sp>
        <p:sp>
          <p:nvSpPr>
            <p:cNvPr id="40975" name="Rectangle 47"/>
            <p:cNvSpPr>
              <a:spLocks noChangeArrowheads="1"/>
            </p:cNvSpPr>
            <p:nvPr/>
          </p:nvSpPr>
          <p:spPr bwMode="auto">
            <a:xfrm>
              <a:off x="916" y="4024"/>
              <a:ext cx="400" cy="92"/>
            </a:xfrm>
            <a:prstGeom prst="rect">
              <a:avLst/>
            </a:prstGeom>
            <a:solidFill>
              <a:srgbClr val="FF66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fr-FR" sz="2400" b="1">
                <a:latin typeface="Arial" charset="0"/>
              </a:endParaRPr>
            </a:p>
          </p:txBody>
        </p:sp>
        <p:sp>
          <p:nvSpPr>
            <p:cNvPr id="40976" name="Rectangle 48"/>
            <p:cNvSpPr>
              <a:spLocks noChangeArrowheads="1"/>
            </p:cNvSpPr>
            <p:nvPr/>
          </p:nvSpPr>
          <p:spPr bwMode="auto">
            <a:xfrm>
              <a:off x="1368" y="4024"/>
              <a:ext cx="400" cy="92"/>
            </a:xfrm>
            <a:prstGeom prst="rect">
              <a:avLst/>
            </a:prstGeom>
            <a:solidFill>
              <a:srgbClr val="FF66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fr-FR" sz="2400" b="1">
                <a:latin typeface="Arial" charset="0"/>
              </a:endParaRPr>
            </a:p>
          </p:txBody>
        </p:sp>
        <p:sp>
          <p:nvSpPr>
            <p:cNvPr id="40977" name="Rectangle 49"/>
            <p:cNvSpPr>
              <a:spLocks noChangeArrowheads="1"/>
            </p:cNvSpPr>
            <p:nvPr/>
          </p:nvSpPr>
          <p:spPr bwMode="auto">
            <a:xfrm>
              <a:off x="1368" y="3920"/>
              <a:ext cx="400" cy="92"/>
            </a:xfrm>
            <a:prstGeom prst="rect">
              <a:avLst/>
            </a:prstGeom>
            <a:solidFill>
              <a:srgbClr val="FF66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fr-FR" sz="2400" b="1">
                <a:latin typeface="Arial" charset="0"/>
              </a:endParaRPr>
            </a:p>
          </p:txBody>
        </p:sp>
        <p:sp>
          <p:nvSpPr>
            <p:cNvPr id="40978" name="Rectangle 50"/>
            <p:cNvSpPr>
              <a:spLocks noChangeArrowheads="1"/>
            </p:cNvSpPr>
            <p:nvPr/>
          </p:nvSpPr>
          <p:spPr bwMode="auto">
            <a:xfrm>
              <a:off x="1368" y="3813"/>
              <a:ext cx="400" cy="92"/>
            </a:xfrm>
            <a:prstGeom prst="rect">
              <a:avLst/>
            </a:prstGeom>
            <a:solidFill>
              <a:srgbClr val="FF66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fr-FR" sz="2400" b="1">
                <a:latin typeface="Arial" charset="0"/>
              </a:endParaRPr>
            </a:p>
          </p:txBody>
        </p:sp>
        <p:sp>
          <p:nvSpPr>
            <p:cNvPr id="40979" name="Rectangle 51"/>
            <p:cNvSpPr>
              <a:spLocks noChangeArrowheads="1"/>
            </p:cNvSpPr>
            <p:nvPr/>
          </p:nvSpPr>
          <p:spPr bwMode="auto">
            <a:xfrm>
              <a:off x="1368" y="3569"/>
              <a:ext cx="400" cy="92"/>
            </a:xfrm>
            <a:prstGeom prst="rect">
              <a:avLst/>
            </a:prstGeom>
            <a:solidFill>
              <a:srgbClr val="FF66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fr-FR" sz="2400" b="1">
                <a:latin typeface="Arial" charset="0"/>
              </a:endParaRPr>
            </a:p>
          </p:txBody>
        </p:sp>
        <p:sp>
          <p:nvSpPr>
            <p:cNvPr id="40980" name="Rectangle 52"/>
            <p:cNvSpPr>
              <a:spLocks noChangeArrowheads="1"/>
            </p:cNvSpPr>
            <p:nvPr/>
          </p:nvSpPr>
          <p:spPr bwMode="auto">
            <a:xfrm>
              <a:off x="1826" y="3813"/>
              <a:ext cx="401" cy="92"/>
            </a:xfrm>
            <a:prstGeom prst="rect">
              <a:avLst/>
            </a:prstGeom>
            <a:solidFill>
              <a:srgbClr val="FF66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fr-FR" sz="2400" b="1">
                <a:latin typeface="Arial" charset="0"/>
              </a:endParaRPr>
            </a:p>
          </p:txBody>
        </p:sp>
        <p:sp>
          <p:nvSpPr>
            <p:cNvPr id="40981" name="Rectangle 53"/>
            <p:cNvSpPr>
              <a:spLocks noChangeArrowheads="1"/>
            </p:cNvSpPr>
            <p:nvPr/>
          </p:nvSpPr>
          <p:spPr bwMode="auto">
            <a:xfrm>
              <a:off x="916" y="2304"/>
              <a:ext cx="400" cy="92"/>
            </a:xfrm>
            <a:prstGeom prst="rect">
              <a:avLst/>
            </a:prstGeom>
            <a:solidFill>
              <a:srgbClr val="FF66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fr-FR" sz="2400" b="1">
                <a:latin typeface="Arial" charset="0"/>
              </a:endParaRPr>
            </a:p>
          </p:txBody>
        </p:sp>
        <p:sp>
          <p:nvSpPr>
            <p:cNvPr id="40982" name="Rectangle 54"/>
            <p:cNvSpPr>
              <a:spLocks noChangeArrowheads="1"/>
            </p:cNvSpPr>
            <p:nvPr/>
          </p:nvSpPr>
          <p:spPr bwMode="auto">
            <a:xfrm>
              <a:off x="916" y="2197"/>
              <a:ext cx="400" cy="92"/>
            </a:xfrm>
            <a:prstGeom prst="rect">
              <a:avLst/>
            </a:prstGeom>
            <a:solidFill>
              <a:srgbClr val="FF66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fr-FR" sz="2400" b="1">
                <a:latin typeface="Arial" charset="0"/>
              </a:endParaRPr>
            </a:p>
          </p:txBody>
        </p:sp>
        <p:sp>
          <p:nvSpPr>
            <p:cNvPr id="40983" name="Rectangle 55"/>
            <p:cNvSpPr>
              <a:spLocks noChangeArrowheads="1"/>
            </p:cNvSpPr>
            <p:nvPr/>
          </p:nvSpPr>
          <p:spPr bwMode="auto">
            <a:xfrm>
              <a:off x="3829" y="3448"/>
              <a:ext cx="456" cy="92"/>
            </a:xfrm>
            <a:prstGeom prst="rect">
              <a:avLst/>
            </a:prstGeom>
            <a:solidFill>
              <a:srgbClr val="FF66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fr-FR" sz="2400" b="1">
                <a:latin typeface="Arial" charset="0"/>
              </a:endParaRPr>
            </a:p>
          </p:txBody>
        </p:sp>
        <p:sp>
          <p:nvSpPr>
            <p:cNvPr id="40984" name="Rectangle 56"/>
            <p:cNvSpPr>
              <a:spLocks noChangeArrowheads="1"/>
            </p:cNvSpPr>
            <p:nvPr/>
          </p:nvSpPr>
          <p:spPr bwMode="auto">
            <a:xfrm>
              <a:off x="3829" y="3602"/>
              <a:ext cx="456" cy="92"/>
            </a:xfrm>
            <a:prstGeom prst="rect">
              <a:avLst/>
            </a:prstGeom>
            <a:solidFill>
              <a:srgbClr val="FF66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fr-FR" sz="2400" b="1">
                <a:latin typeface="Arial" charset="0"/>
              </a:endParaRPr>
            </a:p>
          </p:txBody>
        </p:sp>
        <p:sp>
          <p:nvSpPr>
            <p:cNvPr id="40985" name="Rectangle 57"/>
            <p:cNvSpPr>
              <a:spLocks noChangeArrowheads="1"/>
            </p:cNvSpPr>
            <p:nvPr/>
          </p:nvSpPr>
          <p:spPr bwMode="auto">
            <a:xfrm>
              <a:off x="3829" y="3848"/>
              <a:ext cx="456" cy="94"/>
            </a:xfrm>
            <a:prstGeom prst="rect">
              <a:avLst/>
            </a:prstGeom>
            <a:solidFill>
              <a:srgbClr val="FF66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fr-FR" sz="2400" b="1">
                <a:latin typeface="Arial" charset="0"/>
              </a:endParaRPr>
            </a:p>
          </p:txBody>
        </p:sp>
        <p:sp>
          <p:nvSpPr>
            <p:cNvPr id="40986" name="Rectangle 58"/>
            <p:cNvSpPr>
              <a:spLocks noChangeArrowheads="1"/>
            </p:cNvSpPr>
            <p:nvPr/>
          </p:nvSpPr>
          <p:spPr bwMode="auto">
            <a:xfrm>
              <a:off x="4379" y="3813"/>
              <a:ext cx="400" cy="92"/>
            </a:xfrm>
            <a:prstGeom prst="rect">
              <a:avLst/>
            </a:prstGeom>
            <a:solidFill>
              <a:srgbClr val="FF66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fr-FR" sz="2400" b="1">
                <a:latin typeface="Arial" charset="0"/>
              </a:endParaRPr>
            </a:p>
          </p:txBody>
        </p:sp>
        <p:sp>
          <p:nvSpPr>
            <p:cNvPr id="40987" name="Rectangle 59"/>
            <p:cNvSpPr>
              <a:spLocks noChangeArrowheads="1"/>
            </p:cNvSpPr>
            <p:nvPr/>
          </p:nvSpPr>
          <p:spPr bwMode="auto">
            <a:xfrm>
              <a:off x="4379" y="3920"/>
              <a:ext cx="400" cy="92"/>
            </a:xfrm>
            <a:prstGeom prst="rect">
              <a:avLst/>
            </a:prstGeom>
            <a:solidFill>
              <a:srgbClr val="FF66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fr-FR" sz="2400" b="1">
                <a:latin typeface="Arial" charset="0"/>
              </a:endParaRPr>
            </a:p>
          </p:txBody>
        </p:sp>
        <p:sp>
          <p:nvSpPr>
            <p:cNvPr id="40988" name="Rectangle 60"/>
            <p:cNvSpPr>
              <a:spLocks noChangeArrowheads="1"/>
            </p:cNvSpPr>
            <p:nvPr/>
          </p:nvSpPr>
          <p:spPr bwMode="auto">
            <a:xfrm>
              <a:off x="4379" y="4023"/>
              <a:ext cx="400" cy="92"/>
            </a:xfrm>
            <a:prstGeom prst="rect">
              <a:avLst/>
            </a:prstGeom>
            <a:solidFill>
              <a:srgbClr val="FF66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fr-FR" sz="2400" b="1">
                <a:latin typeface="Arial" charset="0"/>
              </a:endParaRPr>
            </a:p>
          </p:txBody>
        </p:sp>
        <p:sp>
          <p:nvSpPr>
            <p:cNvPr id="40989" name="Rectangle 61"/>
            <p:cNvSpPr>
              <a:spLocks noChangeArrowheads="1"/>
            </p:cNvSpPr>
            <p:nvPr/>
          </p:nvSpPr>
          <p:spPr bwMode="auto">
            <a:xfrm>
              <a:off x="4813" y="3905"/>
              <a:ext cx="418" cy="92"/>
            </a:xfrm>
            <a:prstGeom prst="rect">
              <a:avLst/>
            </a:prstGeom>
            <a:solidFill>
              <a:srgbClr val="FF66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fr-FR" sz="2400" b="1">
                <a:latin typeface="Arial" charset="0"/>
              </a:endParaRPr>
            </a:p>
          </p:txBody>
        </p:sp>
        <p:sp>
          <p:nvSpPr>
            <p:cNvPr id="40990" name="Rectangle 62"/>
            <p:cNvSpPr>
              <a:spLocks noChangeArrowheads="1"/>
            </p:cNvSpPr>
            <p:nvPr/>
          </p:nvSpPr>
          <p:spPr bwMode="auto">
            <a:xfrm>
              <a:off x="5253" y="3992"/>
              <a:ext cx="492" cy="94"/>
            </a:xfrm>
            <a:prstGeom prst="rect">
              <a:avLst/>
            </a:prstGeom>
            <a:solidFill>
              <a:srgbClr val="FF66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fr-FR" sz="2400" b="1">
                <a:latin typeface="Arial" charset="0"/>
              </a:endParaRPr>
            </a:p>
          </p:txBody>
        </p:sp>
        <p:sp>
          <p:nvSpPr>
            <p:cNvPr id="40991" name="Rectangle 63"/>
            <p:cNvSpPr>
              <a:spLocks noChangeArrowheads="1"/>
            </p:cNvSpPr>
            <p:nvPr/>
          </p:nvSpPr>
          <p:spPr bwMode="auto">
            <a:xfrm>
              <a:off x="5253" y="3601"/>
              <a:ext cx="492" cy="94"/>
            </a:xfrm>
            <a:prstGeom prst="rect">
              <a:avLst/>
            </a:prstGeom>
            <a:solidFill>
              <a:srgbClr val="FF66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fr-FR" sz="2400" b="1">
                <a:latin typeface="Arial" charset="0"/>
              </a:endParaRPr>
            </a:p>
          </p:txBody>
        </p:sp>
        <p:sp>
          <p:nvSpPr>
            <p:cNvPr id="40992" name="Rectangle 64"/>
            <p:cNvSpPr>
              <a:spLocks noChangeArrowheads="1"/>
            </p:cNvSpPr>
            <p:nvPr/>
          </p:nvSpPr>
          <p:spPr bwMode="auto">
            <a:xfrm>
              <a:off x="4813" y="3393"/>
              <a:ext cx="418" cy="92"/>
            </a:xfrm>
            <a:prstGeom prst="rect">
              <a:avLst/>
            </a:prstGeom>
            <a:solidFill>
              <a:srgbClr val="FF66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fr-FR" sz="2400" b="1">
                <a:latin typeface="Arial" charset="0"/>
              </a:endParaRPr>
            </a:p>
          </p:txBody>
        </p:sp>
        <p:sp>
          <p:nvSpPr>
            <p:cNvPr id="40993" name="Rectangle 65"/>
            <p:cNvSpPr>
              <a:spLocks noChangeArrowheads="1"/>
            </p:cNvSpPr>
            <p:nvPr/>
          </p:nvSpPr>
          <p:spPr bwMode="auto">
            <a:xfrm>
              <a:off x="4813" y="3125"/>
              <a:ext cx="418" cy="92"/>
            </a:xfrm>
            <a:prstGeom prst="rect">
              <a:avLst/>
            </a:prstGeom>
            <a:solidFill>
              <a:srgbClr val="FF66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fr-FR" sz="2400" b="1">
                <a:latin typeface="Arial" charset="0"/>
              </a:endParaRPr>
            </a:p>
          </p:txBody>
        </p:sp>
        <p:sp>
          <p:nvSpPr>
            <p:cNvPr id="40994" name="Rectangle 66"/>
            <p:cNvSpPr>
              <a:spLocks noChangeArrowheads="1"/>
            </p:cNvSpPr>
            <p:nvPr/>
          </p:nvSpPr>
          <p:spPr bwMode="auto">
            <a:xfrm>
              <a:off x="4379" y="3085"/>
              <a:ext cx="400" cy="92"/>
            </a:xfrm>
            <a:prstGeom prst="rect">
              <a:avLst/>
            </a:prstGeom>
            <a:solidFill>
              <a:srgbClr val="FF66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fr-FR" sz="2400" b="1">
                <a:latin typeface="Arial" charset="0"/>
              </a:endParaRPr>
            </a:p>
          </p:txBody>
        </p:sp>
        <p:sp>
          <p:nvSpPr>
            <p:cNvPr id="40995" name="Rectangle 67"/>
            <p:cNvSpPr>
              <a:spLocks noChangeArrowheads="1"/>
            </p:cNvSpPr>
            <p:nvPr/>
          </p:nvSpPr>
          <p:spPr bwMode="auto">
            <a:xfrm>
              <a:off x="4813" y="2769"/>
              <a:ext cx="418" cy="94"/>
            </a:xfrm>
            <a:prstGeom prst="rect">
              <a:avLst/>
            </a:prstGeom>
            <a:solidFill>
              <a:srgbClr val="FF66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fr-FR" sz="2400" b="1">
                <a:latin typeface="Arial" charset="0"/>
              </a:endParaRPr>
            </a:p>
          </p:txBody>
        </p:sp>
        <p:sp>
          <p:nvSpPr>
            <p:cNvPr id="40996" name="Rectangle 68"/>
            <p:cNvSpPr>
              <a:spLocks noChangeArrowheads="1"/>
            </p:cNvSpPr>
            <p:nvPr/>
          </p:nvSpPr>
          <p:spPr bwMode="auto">
            <a:xfrm>
              <a:off x="4813" y="2615"/>
              <a:ext cx="418" cy="92"/>
            </a:xfrm>
            <a:prstGeom prst="rect">
              <a:avLst/>
            </a:prstGeom>
            <a:solidFill>
              <a:srgbClr val="FF66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fr-FR" sz="2400" b="1">
                <a:latin typeface="Arial" charset="0"/>
              </a:endParaRPr>
            </a:p>
          </p:txBody>
        </p:sp>
        <p:sp>
          <p:nvSpPr>
            <p:cNvPr id="40997" name="Rectangle 69"/>
            <p:cNvSpPr>
              <a:spLocks noChangeArrowheads="1"/>
            </p:cNvSpPr>
            <p:nvPr/>
          </p:nvSpPr>
          <p:spPr bwMode="auto">
            <a:xfrm>
              <a:off x="4804" y="2163"/>
              <a:ext cx="436" cy="92"/>
            </a:xfrm>
            <a:prstGeom prst="rect">
              <a:avLst/>
            </a:prstGeom>
            <a:solidFill>
              <a:srgbClr val="FF66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fr-FR" sz="2400" b="1">
                <a:latin typeface="Arial" charset="0"/>
              </a:endParaRPr>
            </a:p>
          </p:txBody>
        </p:sp>
        <p:sp>
          <p:nvSpPr>
            <p:cNvPr id="40998" name="Rectangle 70"/>
            <p:cNvSpPr>
              <a:spLocks noChangeArrowheads="1"/>
            </p:cNvSpPr>
            <p:nvPr/>
          </p:nvSpPr>
          <p:spPr bwMode="auto">
            <a:xfrm>
              <a:off x="5261" y="2140"/>
              <a:ext cx="476" cy="98"/>
            </a:xfrm>
            <a:prstGeom prst="rect">
              <a:avLst/>
            </a:prstGeom>
            <a:solidFill>
              <a:srgbClr val="FF66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fr-FR" sz="2400" b="1">
                <a:latin typeface="Arial" charset="0"/>
              </a:endParaRPr>
            </a:p>
          </p:txBody>
        </p:sp>
        <p:sp>
          <p:nvSpPr>
            <p:cNvPr id="40999" name="Rectangle 71"/>
            <p:cNvSpPr>
              <a:spLocks noChangeArrowheads="1"/>
            </p:cNvSpPr>
            <p:nvPr/>
          </p:nvSpPr>
          <p:spPr bwMode="auto">
            <a:xfrm>
              <a:off x="3829" y="2143"/>
              <a:ext cx="456" cy="92"/>
            </a:xfrm>
            <a:prstGeom prst="rect">
              <a:avLst/>
            </a:prstGeom>
            <a:solidFill>
              <a:srgbClr val="FF66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fr-FR" sz="2400" b="1">
                <a:latin typeface="Arial" charset="0"/>
              </a:endParaRPr>
            </a:p>
          </p:txBody>
        </p:sp>
        <p:sp>
          <p:nvSpPr>
            <p:cNvPr id="41000" name="Rectangle 72"/>
            <p:cNvSpPr>
              <a:spLocks noChangeArrowheads="1"/>
            </p:cNvSpPr>
            <p:nvPr/>
          </p:nvSpPr>
          <p:spPr bwMode="auto">
            <a:xfrm>
              <a:off x="4813" y="1567"/>
              <a:ext cx="418" cy="94"/>
            </a:xfrm>
            <a:prstGeom prst="rect">
              <a:avLst/>
            </a:prstGeom>
            <a:solidFill>
              <a:srgbClr val="FF66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fr-FR" sz="2400" b="1">
                <a:latin typeface="Arial" charset="0"/>
              </a:endParaRPr>
            </a:p>
          </p:txBody>
        </p:sp>
        <p:sp>
          <p:nvSpPr>
            <p:cNvPr id="41001" name="Rectangle 73"/>
            <p:cNvSpPr>
              <a:spLocks noChangeArrowheads="1"/>
            </p:cNvSpPr>
            <p:nvPr/>
          </p:nvSpPr>
          <p:spPr bwMode="auto">
            <a:xfrm>
              <a:off x="54" y="4023"/>
              <a:ext cx="400" cy="92"/>
            </a:xfrm>
            <a:prstGeom prst="rect">
              <a:avLst/>
            </a:prstGeom>
            <a:solidFill>
              <a:srgbClr val="99999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fr-FR" sz="2400" b="1">
                <a:latin typeface="Arial" charset="0"/>
              </a:endParaRPr>
            </a:p>
          </p:txBody>
        </p:sp>
        <p:sp>
          <p:nvSpPr>
            <p:cNvPr id="41002" name="Rectangle 74"/>
            <p:cNvSpPr>
              <a:spLocks noChangeArrowheads="1"/>
            </p:cNvSpPr>
            <p:nvPr/>
          </p:nvSpPr>
          <p:spPr bwMode="auto">
            <a:xfrm>
              <a:off x="1826" y="3602"/>
              <a:ext cx="401" cy="92"/>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fr-FR" sz="2400" b="1">
                <a:latin typeface="Arial" charset="0"/>
              </a:endParaRPr>
            </a:p>
          </p:txBody>
        </p:sp>
        <p:sp>
          <p:nvSpPr>
            <p:cNvPr id="41003" name="Rectangle 75"/>
            <p:cNvSpPr>
              <a:spLocks noChangeArrowheads="1"/>
            </p:cNvSpPr>
            <p:nvPr/>
          </p:nvSpPr>
          <p:spPr bwMode="auto">
            <a:xfrm>
              <a:off x="1826" y="3710"/>
              <a:ext cx="401" cy="92"/>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fr-FR" sz="2400" b="1">
                <a:latin typeface="Arial" charset="0"/>
              </a:endParaRPr>
            </a:p>
          </p:txBody>
        </p:sp>
        <p:sp>
          <p:nvSpPr>
            <p:cNvPr id="41004" name="Rectangle 76"/>
            <p:cNvSpPr>
              <a:spLocks noChangeArrowheads="1"/>
            </p:cNvSpPr>
            <p:nvPr/>
          </p:nvSpPr>
          <p:spPr bwMode="auto">
            <a:xfrm>
              <a:off x="1826" y="4023"/>
              <a:ext cx="401" cy="92"/>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fr-FR" sz="2400" b="1">
                <a:latin typeface="Arial" charset="0"/>
              </a:endParaRPr>
            </a:p>
          </p:txBody>
        </p:sp>
        <p:sp>
          <p:nvSpPr>
            <p:cNvPr id="41005" name="Rectangle 77"/>
            <p:cNvSpPr>
              <a:spLocks noChangeArrowheads="1"/>
            </p:cNvSpPr>
            <p:nvPr/>
          </p:nvSpPr>
          <p:spPr bwMode="auto">
            <a:xfrm>
              <a:off x="2401" y="3942"/>
              <a:ext cx="400" cy="92"/>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fr-FR" sz="2400" b="1">
                <a:latin typeface="Arial" charset="0"/>
              </a:endParaRPr>
            </a:p>
          </p:txBody>
        </p:sp>
        <p:sp>
          <p:nvSpPr>
            <p:cNvPr id="41006" name="Rectangle 78"/>
            <p:cNvSpPr>
              <a:spLocks noChangeArrowheads="1"/>
            </p:cNvSpPr>
            <p:nvPr/>
          </p:nvSpPr>
          <p:spPr bwMode="auto">
            <a:xfrm>
              <a:off x="1826" y="2909"/>
              <a:ext cx="401" cy="94"/>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fr-FR" sz="2400" b="1">
                <a:latin typeface="Arial" charset="0"/>
              </a:endParaRPr>
            </a:p>
          </p:txBody>
        </p:sp>
        <p:sp>
          <p:nvSpPr>
            <p:cNvPr id="41007" name="Rectangle 79"/>
            <p:cNvSpPr>
              <a:spLocks noChangeArrowheads="1"/>
            </p:cNvSpPr>
            <p:nvPr/>
          </p:nvSpPr>
          <p:spPr bwMode="auto">
            <a:xfrm>
              <a:off x="3380" y="2177"/>
              <a:ext cx="400" cy="92"/>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fr-FR" sz="2400" b="1">
                <a:latin typeface="Arial" charset="0"/>
              </a:endParaRPr>
            </a:p>
          </p:txBody>
        </p:sp>
        <p:sp>
          <p:nvSpPr>
            <p:cNvPr id="41008" name="Rectangle 80"/>
            <p:cNvSpPr>
              <a:spLocks noChangeArrowheads="1"/>
            </p:cNvSpPr>
            <p:nvPr/>
          </p:nvSpPr>
          <p:spPr bwMode="auto">
            <a:xfrm>
              <a:off x="5261" y="2251"/>
              <a:ext cx="476" cy="98"/>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fr-FR" sz="2400" b="1">
                <a:latin typeface="Arial" charset="0"/>
              </a:endParaRPr>
            </a:p>
          </p:txBody>
        </p:sp>
        <p:sp>
          <p:nvSpPr>
            <p:cNvPr id="41009" name="Rectangle 81"/>
            <p:cNvSpPr>
              <a:spLocks noChangeArrowheads="1"/>
            </p:cNvSpPr>
            <p:nvPr/>
          </p:nvSpPr>
          <p:spPr bwMode="auto">
            <a:xfrm>
              <a:off x="5253" y="2629"/>
              <a:ext cx="492" cy="96"/>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fr-FR" sz="2400" b="1">
                <a:latin typeface="Arial" charset="0"/>
              </a:endParaRPr>
            </a:p>
          </p:txBody>
        </p:sp>
        <p:sp>
          <p:nvSpPr>
            <p:cNvPr id="41010" name="Rectangle 82"/>
            <p:cNvSpPr>
              <a:spLocks noChangeArrowheads="1"/>
            </p:cNvSpPr>
            <p:nvPr/>
          </p:nvSpPr>
          <p:spPr bwMode="auto">
            <a:xfrm>
              <a:off x="4813" y="3602"/>
              <a:ext cx="418" cy="94"/>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fr-FR" sz="2400" b="1">
                <a:latin typeface="Arial" charset="0"/>
              </a:endParaRPr>
            </a:p>
          </p:txBody>
        </p:sp>
        <p:sp>
          <p:nvSpPr>
            <p:cNvPr id="41011" name="Rectangle 83"/>
            <p:cNvSpPr>
              <a:spLocks noChangeArrowheads="1"/>
            </p:cNvSpPr>
            <p:nvPr/>
          </p:nvSpPr>
          <p:spPr bwMode="auto">
            <a:xfrm>
              <a:off x="5253" y="3879"/>
              <a:ext cx="492" cy="96"/>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fr-FR" sz="2400" b="1">
                <a:latin typeface="Arial" charset="0"/>
              </a:endParaRPr>
            </a:p>
          </p:txBody>
        </p:sp>
        <p:sp>
          <p:nvSpPr>
            <p:cNvPr id="41012" name="Rectangle 84"/>
            <p:cNvSpPr>
              <a:spLocks noChangeArrowheads="1"/>
            </p:cNvSpPr>
            <p:nvPr/>
          </p:nvSpPr>
          <p:spPr bwMode="auto">
            <a:xfrm>
              <a:off x="4813" y="4012"/>
              <a:ext cx="418" cy="92"/>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fr-FR" sz="2400" b="1">
                <a:latin typeface="Arial" charset="0"/>
              </a:endParaRPr>
            </a:p>
          </p:txBody>
        </p:sp>
        <p:sp>
          <p:nvSpPr>
            <p:cNvPr id="41013" name="Rectangle 85"/>
            <p:cNvSpPr>
              <a:spLocks noChangeArrowheads="1"/>
            </p:cNvSpPr>
            <p:nvPr/>
          </p:nvSpPr>
          <p:spPr bwMode="auto">
            <a:xfrm>
              <a:off x="3829" y="4012"/>
              <a:ext cx="456" cy="92"/>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fr-FR" sz="2400" b="1">
                <a:latin typeface="Arial" charset="0"/>
              </a:endParaRPr>
            </a:p>
          </p:txBody>
        </p:sp>
        <p:sp>
          <p:nvSpPr>
            <p:cNvPr id="41014" name="Rectangle 86"/>
            <p:cNvSpPr>
              <a:spLocks noChangeArrowheads="1"/>
            </p:cNvSpPr>
            <p:nvPr/>
          </p:nvSpPr>
          <p:spPr bwMode="auto">
            <a:xfrm>
              <a:off x="2357" y="2307"/>
              <a:ext cx="488" cy="86"/>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fr-FR" sz="2400" b="1">
                <a:latin typeface="Arial" charset="0"/>
              </a:endParaRPr>
            </a:p>
          </p:txBody>
        </p:sp>
        <p:sp>
          <p:nvSpPr>
            <p:cNvPr id="41015" name="Rectangle 87"/>
            <p:cNvSpPr>
              <a:spLocks noChangeArrowheads="1"/>
            </p:cNvSpPr>
            <p:nvPr/>
          </p:nvSpPr>
          <p:spPr bwMode="auto">
            <a:xfrm>
              <a:off x="1826" y="3918"/>
              <a:ext cx="401" cy="92"/>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fr-FR" sz="2400" b="1">
                <a:latin typeface="Arial" charset="0"/>
              </a:endParaRPr>
            </a:p>
          </p:txBody>
        </p:sp>
        <p:sp>
          <p:nvSpPr>
            <p:cNvPr id="41016" name="Rectangle 88"/>
            <p:cNvSpPr>
              <a:spLocks noChangeArrowheads="1"/>
            </p:cNvSpPr>
            <p:nvPr/>
          </p:nvSpPr>
          <p:spPr bwMode="auto">
            <a:xfrm>
              <a:off x="2401" y="3364"/>
              <a:ext cx="400" cy="93"/>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fr-FR" sz="2400" b="1">
                <a:latin typeface="Arial" charset="0"/>
              </a:endParaRPr>
            </a:p>
          </p:txBody>
        </p:sp>
        <p:sp>
          <p:nvSpPr>
            <p:cNvPr id="41017" name="Rectangle 89"/>
            <p:cNvSpPr>
              <a:spLocks noChangeArrowheads="1"/>
            </p:cNvSpPr>
            <p:nvPr/>
          </p:nvSpPr>
          <p:spPr bwMode="auto">
            <a:xfrm>
              <a:off x="1826" y="2105"/>
              <a:ext cx="401" cy="93"/>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fr-FR" sz="2400" b="1">
                <a:latin typeface="Arial" charset="0"/>
              </a:endParaRPr>
            </a:p>
          </p:txBody>
        </p:sp>
        <p:sp>
          <p:nvSpPr>
            <p:cNvPr id="41018" name="Rectangle 90"/>
            <p:cNvSpPr>
              <a:spLocks noChangeArrowheads="1"/>
            </p:cNvSpPr>
            <p:nvPr/>
          </p:nvSpPr>
          <p:spPr bwMode="auto">
            <a:xfrm>
              <a:off x="2357" y="1942"/>
              <a:ext cx="488" cy="86"/>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fr-FR" sz="2400" b="1">
                <a:latin typeface="Arial" charset="0"/>
              </a:endParaRPr>
            </a:p>
          </p:txBody>
        </p:sp>
        <p:sp>
          <p:nvSpPr>
            <p:cNvPr id="41019" name="Rectangle 91"/>
            <p:cNvSpPr>
              <a:spLocks noChangeArrowheads="1"/>
            </p:cNvSpPr>
            <p:nvPr/>
          </p:nvSpPr>
          <p:spPr bwMode="auto">
            <a:xfrm>
              <a:off x="2357" y="1738"/>
              <a:ext cx="488" cy="86"/>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fr-FR" sz="2400" b="1">
                <a:latin typeface="Arial" charset="0"/>
              </a:endParaRPr>
            </a:p>
          </p:txBody>
        </p:sp>
        <p:sp>
          <p:nvSpPr>
            <p:cNvPr id="41020" name="Rectangle 92"/>
            <p:cNvSpPr>
              <a:spLocks noChangeArrowheads="1"/>
            </p:cNvSpPr>
            <p:nvPr/>
          </p:nvSpPr>
          <p:spPr bwMode="auto">
            <a:xfrm>
              <a:off x="1826" y="1735"/>
              <a:ext cx="401" cy="93"/>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fr-FR" sz="2400" b="1">
                <a:latin typeface="Arial" charset="0"/>
              </a:endParaRPr>
            </a:p>
          </p:txBody>
        </p:sp>
        <p:sp>
          <p:nvSpPr>
            <p:cNvPr id="41021" name="Rectangle 93"/>
            <p:cNvSpPr>
              <a:spLocks noChangeArrowheads="1"/>
            </p:cNvSpPr>
            <p:nvPr/>
          </p:nvSpPr>
          <p:spPr bwMode="auto">
            <a:xfrm>
              <a:off x="1826" y="1611"/>
              <a:ext cx="401" cy="93"/>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fr-FR" sz="2400" b="1">
                <a:latin typeface="Arial" charset="0"/>
              </a:endParaRPr>
            </a:p>
          </p:txBody>
        </p:sp>
        <p:sp>
          <p:nvSpPr>
            <p:cNvPr id="41022" name="Rectangle 94"/>
            <p:cNvSpPr>
              <a:spLocks noChangeArrowheads="1"/>
            </p:cNvSpPr>
            <p:nvPr/>
          </p:nvSpPr>
          <p:spPr bwMode="auto">
            <a:xfrm>
              <a:off x="1826" y="1264"/>
              <a:ext cx="401" cy="92"/>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fr-FR" sz="2400" b="1">
                <a:latin typeface="Arial" charset="0"/>
              </a:endParaRPr>
            </a:p>
          </p:txBody>
        </p:sp>
        <p:sp>
          <p:nvSpPr>
            <p:cNvPr id="41023" name="Rectangle 95"/>
            <p:cNvSpPr>
              <a:spLocks noChangeArrowheads="1"/>
            </p:cNvSpPr>
            <p:nvPr/>
          </p:nvSpPr>
          <p:spPr bwMode="auto">
            <a:xfrm>
              <a:off x="1826" y="1140"/>
              <a:ext cx="401" cy="91"/>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fr-FR" sz="2400" b="1">
                <a:latin typeface="Arial" charset="0"/>
              </a:endParaRPr>
            </a:p>
          </p:txBody>
        </p:sp>
        <p:sp>
          <p:nvSpPr>
            <p:cNvPr id="41024" name="Rectangle 96"/>
            <p:cNvSpPr>
              <a:spLocks noChangeArrowheads="1"/>
            </p:cNvSpPr>
            <p:nvPr/>
          </p:nvSpPr>
          <p:spPr bwMode="auto">
            <a:xfrm>
              <a:off x="2357" y="931"/>
              <a:ext cx="488" cy="86"/>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fr-FR" sz="2400" b="1">
                <a:latin typeface="Arial" charset="0"/>
              </a:endParaRPr>
            </a:p>
          </p:txBody>
        </p:sp>
        <p:sp>
          <p:nvSpPr>
            <p:cNvPr id="41025" name="Rectangle 97"/>
            <p:cNvSpPr>
              <a:spLocks noChangeArrowheads="1"/>
            </p:cNvSpPr>
            <p:nvPr/>
          </p:nvSpPr>
          <p:spPr bwMode="auto">
            <a:xfrm>
              <a:off x="1826" y="839"/>
              <a:ext cx="401" cy="92"/>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fr-FR" sz="2400" b="1">
                <a:latin typeface="Arial" charset="0"/>
              </a:endParaRPr>
            </a:p>
          </p:txBody>
        </p:sp>
        <p:sp>
          <p:nvSpPr>
            <p:cNvPr id="41026" name="Rectangle 98"/>
            <p:cNvSpPr>
              <a:spLocks noChangeArrowheads="1"/>
            </p:cNvSpPr>
            <p:nvPr/>
          </p:nvSpPr>
          <p:spPr bwMode="auto">
            <a:xfrm>
              <a:off x="4813" y="817"/>
              <a:ext cx="418" cy="92"/>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fr-FR" sz="2400" b="1">
                <a:latin typeface="Arial" charset="0"/>
              </a:endParaRPr>
            </a:p>
          </p:txBody>
        </p:sp>
        <p:sp>
          <p:nvSpPr>
            <p:cNvPr id="41027" name="Rectangle 99"/>
            <p:cNvSpPr>
              <a:spLocks noChangeArrowheads="1"/>
            </p:cNvSpPr>
            <p:nvPr/>
          </p:nvSpPr>
          <p:spPr bwMode="auto">
            <a:xfrm>
              <a:off x="5261" y="1087"/>
              <a:ext cx="476" cy="98"/>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fr-FR" sz="2400" b="1">
                <a:latin typeface="Arial" charset="0"/>
              </a:endParaRPr>
            </a:p>
          </p:txBody>
        </p:sp>
        <p:sp>
          <p:nvSpPr>
            <p:cNvPr id="41028" name="Rectangle 100"/>
            <p:cNvSpPr>
              <a:spLocks noChangeArrowheads="1"/>
            </p:cNvSpPr>
            <p:nvPr/>
          </p:nvSpPr>
          <p:spPr bwMode="auto">
            <a:xfrm>
              <a:off x="5261" y="1233"/>
              <a:ext cx="476" cy="98"/>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fr-FR" sz="2400" b="1">
                <a:latin typeface="Arial" charset="0"/>
              </a:endParaRPr>
            </a:p>
          </p:txBody>
        </p:sp>
        <p:sp>
          <p:nvSpPr>
            <p:cNvPr id="41029" name="Rectangle 101"/>
            <p:cNvSpPr>
              <a:spLocks noChangeArrowheads="1"/>
            </p:cNvSpPr>
            <p:nvPr/>
          </p:nvSpPr>
          <p:spPr bwMode="auto">
            <a:xfrm>
              <a:off x="3829" y="1518"/>
              <a:ext cx="456" cy="92"/>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fr-FR" sz="2400" b="1">
                <a:latin typeface="Arial" charset="0"/>
              </a:endParaRPr>
            </a:p>
          </p:txBody>
        </p:sp>
        <p:sp>
          <p:nvSpPr>
            <p:cNvPr id="41030" name="Rectangle 102"/>
            <p:cNvSpPr>
              <a:spLocks noChangeArrowheads="1"/>
            </p:cNvSpPr>
            <p:nvPr/>
          </p:nvSpPr>
          <p:spPr bwMode="auto">
            <a:xfrm>
              <a:off x="3380" y="1496"/>
              <a:ext cx="400" cy="92"/>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fr-FR" sz="2400" b="1">
                <a:latin typeface="Arial" charset="0"/>
              </a:endParaRPr>
            </a:p>
          </p:txBody>
        </p:sp>
        <p:sp>
          <p:nvSpPr>
            <p:cNvPr id="41031" name="Rectangle 103"/>
            <p:cNvSpPr>
              <a:spLocks noChangeArrowheads="1"/>
            </p:cNvSpPr>
            <p:nvPr/>
          </p:nvSpPr>
          <p:spPr bwMode="auto">
            <a:xfrm>
              <a:off x="5261" y="1488"/>
              <a:ext cx="476" cy="10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fr-FR" sz="2400" b="1">
                <a:latin typeface="Arial" charset="0"/>
              </a:endParaRPr>
            </a:p>
          </p:txBody>
        </p:sp>
        <p:sp>
          <p:nvSpPr>
            <p:cNvPr id="41032" name="Rectangle 104"/>
            <p:cNvSpPr>
              <a:spLocks noChangeArrowheads="1"/>
            </p:cNvSpPr>
            <p:nvPr/>
          </p:nvSpPr>
          <p:spPr bwMode="auto">
            <a:xfrm>
              <a:off x="5261" y="1737"/>
              <a:ext cx="476" cy="98"/>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fr-FR" sz="2400" b="1">
                <a:latin typeface="Arial" charset="0"/>
              </a:endParaRPr>
            </a:p>
          </p:txBody>
        </p:sp>
        <p:sp>
          <p:nvSpPr>
            <p:cNvPr id="41033" name="Rectangle 105"/>
            <p:cNvSpPr>
              <a:spLocks noChangeArrowheads="1"/>
            </p:cNvSpPr>
            <p:nvPr/>
          </p:nvSpPr>
          <p:spPr bwMode="auto">
            <a:xfrm>
              <a:off x="3380" y="1918"/>
              <a:ext cx="400" cy="92"/>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fr-FR" sz="2400" b="1">
                <a:latin typeface="Arial" charset="0"/>
              </a:endParaRPr>
            </a:p>
          </p:txBody>
        </p:sp>
        <p:sp>
          <p:nvSpPr>
            <p:cNvPr id="41034" name="Rectangle 106"/>
            <p:cNvSpPr>
              <a:spLocks noChangeArrowheads="1"/>
            </p:cNvSpPr>
            <p:nvPr/>
          </p:nvSpPr>
          <p:spPr bwMode="auto">
            <a:xfrm>
              <a:off x="4804" y="2025"/>
              <a:ext cx="436" cy="92"/>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fr-FR" sz="2400" b="1">
                <a:latin typeface="Arial" charset="0"/>
              </a:endParaRPr>
            </a:p>
          </p:txBody>
        </p:sp>
        <p:sp>
          <p:nvSpPr>
            <p:cNvPr id="41035" name="Rectangle 107"/>
            <p:cNvSpPr>
              <a:spLocks noChangeArrowheads="1"/>
            </p:cNvSpPr>
            <p:nvPr/>
          </p:nvSpPr>
          <p:spPr bwMode="auto">
            <a:xfrm>
              <a:off x="5261" y="2034"/>
              <a:ext cx="476" cy="98"/>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fr-FR" sz="2400" b="1">
                <a:latin typeface="Arial" charset="0"/>
              </a:endParaRPr>
            </a:p>
          </p:txBody>
        </p:sp>
        <p:sp>
          <p:nvSpPr>
            <p:cNvPr id="41036" name="Rectangle 108"/>
            <p:cNvSpPr>
              <a:spLocks noChangeArrowheads="1"/>
            </p:cNvSpPr>
            <p:nvPr/>
          </p:nvSpPr>
          <p:spPr bwMode="auto">
            <a:xfrm>
              <a:off x="4804" y="2271"/>
              <a:ext cx="436" cy="94"/>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fr-FR" sz="2400" b="1">
                <a:latin typeface="Arial" charset="0"/>
              </a:endParaRPr>
            </a:p>
          </p:txBody>
        </p:sp>
        <p:sp>
          <p:nvSpPr>
            <p:cNvPr id="41037" name="Rectangle 109"/>
            <p:cNvSpPr>
              <a:spLocks noChangeArrowheads="1"/>
            </p:cNvSpPr>
            <p:nvPr/>
          </p:nvSpPr>
          <p:spPr bwMode="auto">
            <a:xfrm>
              <a:off x="4379" y="2354"/>
              <a:ext cx="400" cy="94"/>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fr-FR" sz="2400" b="1">
                <a:latin typeface="Arial" charset="0"/>
              </a:endParaRPr>
            </a:p>
          </p:txBody>
        </p:sp>
        <p:sp>
          <p:nvSpPr>
            <p:cNvPr id="41038" name="Rectangle 110"/>
            <p:cNvSpPr>
              <a:spLocks noChangeArrowheads="1"/>
            </p:cNvSpPr>
            <p:nvPr/>
          </p:nvSpPr>
          <p:spPr bwMode="auto">
            <a:xfrm>
              <a:off x="3380" y="2285"/>
              <a:ext cx="400" cy="93"/>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fr-FR" sz="2400" b="1">
                <a:latin typeface="Arial" charset="0"/>
              </a:endParaRPr>
            </a:p>
          </p:txBody>
        </p:sp>
        <p:sp>
          <p:nvSpPr>
            <p:cNvPr id="41039" name="Rectangle 111"/>
            <p:cNvSpPr>
              <a:spLocks noChangeArrowheads="1"/>
            </p:cNvSpPr>
            <p:nvPr/>
          </p:nvSpPr>
          <p:spPr bwMode="auto">
            <a:xfrm>
              <a:off x="3380" y="2738"/>
              <a:ext cx="400" cy="93"/>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fr-FR" sz="2400" b="1">
                <a:latin typeface="Arial" charset="0"/>
              </a:endParaRPr>
            </a:p>
          </p:txBody>
        </p:sp>
        <p:sp>
          <p:nvSpPr>
            <p:cNvPr id="41040" name="Rectangle 112"/>
            <p:cNvSpPr>
              <a:spLocks noChangeArrowheads="1"/>
            </p:cNvSpPr>
            <p:nvPr/>
          </p:nvSpPr>
          <p:spPr bwMode="auto">
            <a:xfrm>
              <a:off x="4379" y="2982"/>
              <a:ext cx="400" cy="92"/>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fr-FR" sz="2400" b="1">
                <a:latin typeface="Arial" charset="0"/>
              </a:endParaRPr>
            </a:p>
          </p:txBody>
        </p:sp>
        <p:sp>
          <p:nvSpPr>
            <p:cNvPr id="41041" name="Rectangle 113"/>
            <p:cNvSpPr>
              <a:spLocks noChangeArrowheads="1"/>
            </p:cNvSpPr>
            <p:nvPr/>
          </p:nvSpPr>
          <p:spPr bwMode="auto">
            <a:xfrm>
              <a:off x="5253" y="3084"/>
              <a:ext cx="492" cy="94"/>
            </a:xfrm>
            <a:prstGeom prst="rect">
              <a:avLst/>
            </a:prstGeom>
            <a:solidFill>
              <a:srgbClr val="FF66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fr-FR" sz="2400" b="1">
                <a:latin typeface="Arial" charset="0"/>
              </a:endParaRPr>
            </a:p>
          </p:txBody>
        </p:sp>
        <p:sp>
          <p:nvSpPr>
            <p:cNvPr id="41042" name="Rectangle 114"/>
            <p:cNvSpPr>
              <a:spLocks noChangeArrowheads="1"/>
            </p:cNvSpPr>
            <p:nvPr/>
          </p:nvSpPr>
          <p:spPr bwMode="auto">
            <a:xfrm>
              <a:off x="3380" y="3569"/>
              <a:ext cx="400" cy="92"/>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fr-FR" sz="2400" b="1">
                <a:latin typeface="Arial" charset="0"/>
              </a:endParaRPr>
            </a:p>
          </p:txBody>
        </p:sp>
        <p:sp>
          <p:nvSpPr>
            <p:cNvPr id="41043" name="Rectangle 115"/>
            <p:cNvSpPr>
              <a:spLocks noChangeArrowheads="1"/>
            </p:cNvSpPr>
            <p:nvPr/>
          </p:nvSpPr>
          <p:spPr bwMode="auto">
            <a:xfrm>
              <a:off x="3380" y="3845"/>
              <a:ext cx="400" cy="92"/>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fr-FR" sz="2400" b="1">
                <a:latin typeface="Arial" charset="0"/>
              </a:endParaRPr>
            </a:p>
          </p:txBody>
        </p:sp>
        <p:sp>
          <p:nvSpPr>
            <p:cNvPr id="41044" name="Rectangle 116"/>
            <p:cNvSpPr>
              <a:spLocks noChangeArrowheads="1"/>
            </p:cNvSpPr>
            <p:nvPr/>
          </p:nvSpPr>
          <p:spPr bwMode="auto">
            <a:xfrm>
              <a:off x="3380" y="3950"/>
              <a:ext cx="400" cy="92"/>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fr-FR" sz="2400" b="1">
                <a:latin typeface="Arial" charset="0"/>
              </a:endParaRPr>
            </a:p>
          </p:txBody>
        </p:sp>
        <p:sp>
          <p:nvSpPr>
            <p:cNvPr id="41045" name="Rectangle 117"/>
            <p:cNvSpPr>
              <a:spLocks noChangeArrowheads="1"/>
            </p:cNvSpPr>
            <p:nvPr/>
          </p:nvSpPr>
          <p:spPr bwMode="auto">
            <a:xfrm>
              <a:off x="3829" y="1795"/>
              <a:ext cx="456" cy="92"/>
            </a:xfrm>
            <a:prstGeom prst="rect">
              <a:avLst/>
            </a:prstGeom>
            <a:solidFill>
              <a:srgbClr val="FF33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fr-FR" sz="2400" b="1">
                <a:latin typeface="Arial" charset="0"/>
              </a:endParaRPr>
            </a:p>
          </p:txBody>
        </p:sp>
        <p:sp>
          <p:nvSpPr>
            <p:cNvPr id="41046" name="Rectangle 118"/>
            <p:cNvSpPr>
              <a:spLocks noChangeArrowheads="1"/>
            </p:cNvSpPr>
            <p:nvPr/>
          </p:nvSpPr>
          <p:spPr bwMode="auto">
            <a:xfrm>
              <a:off x="3829" y="2033"/>
              <a:ext cx="456" cy="92"/>
            </a:xfrm>
            <a:prstGeom prst="rect">
              <a:avLst/>
            </a:prstGeom>
            <a:solidFill>
              <a:srgbClr val="FF33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fr-FR" sz="2400" b="1">
                <a:latin typeface="Arial" charset="0"/>
              </a:endParaRPr>
            </a:p>
          </p:txBody>
        </p:sp>
        <p:sp>
          <p:nvSpPr>
            <p:cNvPr id="41047" name="Rectangle 119"/>
            <p:cNvSpPr>
              <a:spLocks noChangeArrowheads="1"/>
            </p:cNvSpPr>
            <p:nvPr/>
          </p:nvSpPr>
          <p:spPr bwMode="auto">
            <a:xfrm>
              <a:off x="3829" y="2369"/>
              <a:ext cx="456" cy="94"/>
            </a:xfrm>
            <a:prstGeom prst="rect">
              <a:avLst/>
            </a:prstGeom>
            <a:solidFill>
              <a:srgbClr val="00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fr-FR" sz="2400" b="1">
                <a:latin typeface="Arial" charset="0"/>
              </a:endParaRPr>
            </a:p>
          </p:txBody>
        </p:sp>
        <p:sp>
          <p:nvSpPr>
            <p:cNvPr id="41048" name="Rectangle 120"/>
            <p:cNvSpPr>
              <a:spLocks noChangeArrowheads="1"/>
            </p:cNvSpPr>
            <p:nvPr/>
          </p:nvSpPr>
          <p:spPr bwMode="auto">
            <a:xfrm>
              <a:off x="1368" y="2135"/>
              <a:ext cx="400" cy="92"/>
            </a:xfrm>
            <a:prstGeom prst="rect">
              <a:avLst/>
            </a:prstGeom>
            <a:solidFill>
              <a:srgbClr val="00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fr-FR" sz="2400" b="1">
                <a:latin typeface="Arial" charset="0"/>
              </a:endParaRPr>
            </a:p>
          </p:txBody>
        </p:sp>
        <p:sp>
          <p:nvSpPr>
            <p:cNvPr id="41049" name="Text Box 122"/>
            <p:cNvSpPr txBox="1">
              <a:spLocks noChangeArrowheads="1"/>
            </p:cNvSpPr>
            <p:nvPr/>
          </p:nvSpPr>
          <p:spPr bwMode="auto">
            <a:xfrm>
              <a:off x="2948" y="1023"/>
              <a:ext cx="399"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0"/>
                </a:defRPr>
              </a:lvl9pPr>
            </a:lstStyle>
            <a:p>
              <a:pPr algn="ctr" eaLnBrk="1" hangingPunct="1"/>
              <a:r>
                <a:rPr lang="fr-FR" sz="1200" b="1">
                  <a:latin typeface="Arial" charset="0"/>
                </a:rPr>
                <a:t>600 %</a:t>
              </a:r>
            </a:p>
          </p:txBody>
        </p:sp>
        <p:sp>
          <p:nvSpPr>
            <p:cNvPr id="41050" name="Text Box 123"/>
            <p:cNvSpPr txBox="1">
              <a:spLocks noChangeArrowheads="1"/>
            </p:cNvSpPr>
            <p:nvPr/>
          </p:nvSpPr>
          <p:spPr bwMode="auto">
            <a:xfrm>
              <a:off x="2952" y="2267"/>
              <a:ext cx="391"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0"/>
                </a:defRPr>
              </a:lvl9pPr>
            </a:lstStyle>
            <a:p>
              <a:pPr algn="ctr" eaLnBrk="1" hangingPunct="1"/>
              <a:r>
                <a:rPr lang="fr-FR" sz="1200" b="1">
                  <a:latin typeface="Arial" charset="0"/>
                </a:rPr>
                <a:t>100 %</a:t>
              </a:r>
            </a:p>
          </p:txBody>
        </p:sp>
        <p:sp>
          <p:nvSpPr>
            <p:cNvPr id="41051" name="Text Box 124"/>
            <p:cNvSpPr txBox="1">
              <a:spLocks noChangeArrowheads="1"/>
            </p:cNvSpPr>
            <p:nvPr/>
          </p:nvSpPr>
          <p:spPr bwMode="auto">
            <a:xfrm>
              <a:off x="2952" y="2018"/>
              <a:ext cx="391"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0"/>
                </a:defRPr>
              </a:lvl9pPr>
            </a:lstStyle>
            <a:p>
              <a:pPr algn="ctr" eaLnBrk="1" hangingPunct="1"/>
              <a:r>
                <a:rPr lang="fr-FR" sz="1200" b="1">
                  <a:latin typeface="Arial" charset="0"/>
                </a:rPr>
                <a:t>200 %</a:t>
              </a:r>
            </a:p>
          </p:txBody>
        </p:sp>
        <p:sp>
          <p:nvSpPr>
            <p:cNvPr id="41052" name="Text Box 125"/>
            <p:cNvSpPr txBox="1">
              <a:spLocks noChangeArrowheads="1"/>
            </p:cNvSpPr>
            <p:nvPr/>
          </p:nvSpPr>
          <p:spPr bwMode="auto">
            <a:xfrm>
              <a:off x="2952" y="1769"/>
              <a:ext cx="391"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0"/>
                </a:defRPr>
              </a:lvl9pPr>
            </a:lstStyle>
            <a:p>
              <a:pPr algn="ctr" eaLnBrk="1" hangingPunct="1"/>
              <a:r>
                <a:rPr lang="fr-FR" sz="1200" b="1">
                  <a:latin typeface="Arial" charset="0"/>
                </a:rPr>
                <a:t>300 %</a:t>
              </a:r>
            </a:p>
          </p:txBody>
        </p:sp>
        <p:sp>
          <p:nvSpPr>
            <p:cNvPr id="41053" name="Text Box 126"/>
            <p:cNvSpPr txBox="1">
              <a:spLocks noChangeArrowheads="1"/>
            </p:cNvSpPr>
            <p:nvPr/>
          </p:nvSpPr>
          <p:spPr bwMode="auto">
            <a:xfrm>
              <a:off x="2952" y="1520"/>
              <a:ext cx="391"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0"/>
                </a:defRPr>
              </a:lvl9pPr>
            </a:lstStyle>
            <a:p>
              <a:pPr algn="ctr" eaLnBrk="1" hangingPunct="1"/>
              <a:r>
                <a:rPr lang="fr-FR" sz="1200" b="1">
                  <a:latin typeface="Arial" charset="0"/>
                </a:rPr>
                <a:t>400 %</a:t>
              </a:r>
            </a:p>
          </p:txBody>
        </p:sp>
        <p:sp>
          <p:nvSpPr>
            <p:cNvPr id="41054" name="Text Box 127"/>
            <p:cNvSpPr txBox="1">
              <a:spLocks noChangeArrowheads="1"/>
            </p:cNvSpPr>
            <p:nvPr/>
          </p:nvSpPr>
          <p:spPr bwMode="auto">
            <a:xfrm>
              <a:off x="2952" y="1271"/>
              <a:ext cx="391"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0"/>
                </a:defRPr>
              </a:lvl9pPr>
            </a:lstStyle>
            <a:p>
              <a:pPr algn="ctr" eaLnBrk="1" hangingPunct="1"/>
              <a:r>
                <a:rPr lang="fr-FR" sz="1200" b="1">
                  <a:latin typeface="Arial" charset="0"/>
                </a:rPr>
                <a:t>500 %</a:t>
              </a:r>
            </a:p>
          </p:txBody>
        </p:sp>
        <p:sp>
          <p:nvSpPr>
            <p:cNvPr id="41055" name="Text Box 128"/>
            <p:cNvSpPr txBox="1">
              <a:spLocks noChangeArrowheads="1"/>
            </p:cNvSpPr>
            <p:nvPr/>
          </p:nvSpPr>
          <p:spPr bwMode="auto">
            <a:xfrm>
              <a:off x="2978" y="2597"/>
              <a:ext cx="337"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0"/>
                </a:defRPr>
              </a:lvl9pPr>
            </a:lstStyle>
            <a:p>
              <a:pPr algn="ctr" eaLnBrk="1" hangingPunct="1"/>
              <a:r>
                <a:rPr lang="fr-FR" sz="1200" b="1">
                  <a:latin typeface="Arial" charset="0"/>
                </a:rPr>
                <a:t>80 %</a:t>
              </a:r>
            </a:p>
          </p:txBody>
        </p:sp>
        <p:sp>
          <p:nvSpPr>
            <p:cNvPr id="41056" name="Text Box 129"/>
            <p:cNvSpPr txBox="1">
              <a:spLocks noChangeArrowheads="1"/>
            </p:cNvSpPr>
            <p:nvPr/>
          </p:nvSpPr>
          <p:spPr bwMode="auto">
            <a:xfrm>
              <a:off x="2975" y="2927"/>
              <a:ext cx="345"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0"/>
                </a:defRPr>
              </a:lvl9pPr>
            </a:lstStyle>
            <a:p>
              <a:pPr algn="ctr" eaLnBrk="1" hangingPunct="1"/>
              <a:r>
                <a:rPr lang="fr-FR" sz="1200" b="1">
                  <a:latin typeface="Arial" charset="0"/>
                </a:rPr>
                <a:t>60 %</a:t>
              </a:r>
            </a:p>
          </p:txBody>
        </p:sp>
        <p:sp>
          <p:nvSpPr>
            <p:cNvPr id="41057" name="Text Box 130"/>
            <p:cNvSpPr txBox="1">
              <a:spLocks noChangeArrowheads="1"/>
            </p:cNvSpPr>
            <p:nvPr/>
          </p:nvSpPr>
          <p:spPr bwMode="auto">
            <a:xfrm>
              <a:off x="2978" y="3257"/>
              <a:ext cx="337"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0"/>
                </a:defRPr>
              </a:lvl9pPr>
            </a:lstStyle>
            <a:p>
              <a:pPr algn="ctr" eaLnBrk="1" hangingPunct="1"/>
              <a:r>
                <a:rPr lang="fr-FR" sz="1200" b="1">
                  <a:latin typeface="Arial" charset="0"/>
                </a:rPr>
                <a:t>40 %</a:t>
              </a:r>
            </a:p>
          </p:txBody>
        </p:sp>
        <p:sp>
          <p:nvSpPr>
            <p:cNvPr id="41058" name="Text Box 131"/>
            <p:cNvSpPr txBox="1">
              <a:spLocks noChangeArrowheads="1"/>
            </p:cNvSpPr>
            <p:nvPr/>
          </p:nvSpPr>
          <p:spPr bwMode="auto">
            <a:xfrm>
              <a:off x="2978" y="3587"/>
              <a:ext cx="337"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0"/>
                </a:defRPr>
              </a:lvl9pPr>
            </a:lstStyle>
            <a:p>
              <a:pPr algn="ctr" eaLnBrk="1" hangingPunct="1"/>
              <a:r>
                <a:rPr lang="fr-FR" sz="1200" b="1">
                  <a:latin typeface="Arial" charset="0"/>
                </a:rPr>
                <a:t>20 %</a:t>
              </a:r>
            </a:p>
          </p:txBody>
        </p:sp>
        <p:sp>
          <p:nvSpPr>
            <p:cNvPr id="41059" name="Text Box 132"/>
            <p:cNvSpPr txBox="1">
              <a:spLocks noChangeArrowheads="1"/>
            </p:cNvSpPr>
            <p:nvPr/>
          </p:nvSpPr>
          <p:spPr bwMode="auto">
            <a:xfrm>
              <a:off x="3005" y="3918"/>
              <a:ext cx="283"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0"/>
                </a:defRPr>
              </a:lvl9pPr>
            </a:lstStyle>
            <a:p>
              <a:pPr algn="ctr" eaLnBrk="1" hangingPunct="1"/>
              <a:r>
                <a:rPr lang="fr-FR" sz="1200" b="1">
                  <a:latin typeface="Arial" charset="0"/>
                </a:rPr>
                <a:t>0 %</a:t>
              </a:r>
            </a:p>
          </p:txBody>
        </p:sp>
        <p:sp>
          <p:nvSpPr>
            <p:cNvPr id="41060" name="Text Box 133"/>
            <p:cNvSpPr txBox="1">
              <a:spLocks noChangeArrowheads="1"/>
            </p:cNvSpPr>
            <p:nvPr/>
          </p:nvSpPr>
          <p:spPr bwMode="auto">
            <a:xfrm>
              <a:off x="953" y="627"/>
              <a:ext cx="594" cy="194"/>
            </a:xfrm>
            <a:prstGeom prst="rect">
              <a:avLst/>
            </a:prstGeom>
            <a:solidFill>
              <a:srgbClr val="000066"/>
            </a:solidFill>
            <a:ln w="9525">
              <a:solidFill>
                <a:srgbClr val="FF6600"/>
              </a:solidFill>
              <a:miter lim="800000"/>
              <a:headEnd/>
              <a:tailEnd/>
            </a:ln>
          </p:spPr>
          <p:txBody>
            <a:bodyPr wrap="none">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0"/>
                </a:defRPr>
              </a:lvl9pPr>
            </a:lstStyle>
            <a:p>
              <a:pPr algn="ctr" eaLnBrk="1" hangingPunct="1"/>
              <a:r>
                <a:rPr lang="fr-FR" sz="1400" b="1">
                  <a:solidFill>
                    <a:schemeClr val="bg1"/>
                  </a:solidFill>
                  <a:latin typeface="Arial" charset="0"/>
                </a:rPr>
                <a:t>Hommes</a:t>
              </a:r>
            </a:p>
          </p:txBody>
        </p:sp>
        <p:sp>
          <p:nvSpPr>
            <p:cNvPr id="41061" name="Text Box 134"/>
            <p:cNvSpPr txBox="1">
              <a:spLocks noChangeArrowheads="1"/>
            </p:cNvSpPr>
            <p:nvPr/>
          </p:nvSpPr>
          <p:spPr bwMode="auto">
            <a:xfrm>
              <a:off x="4023" y="627"/>
              <a:ext cx="575" cy="194"/>
            </a:xfrm>
            <a:prstGeom prst="rect">
              <a:avLst/>
            </a:prstGeom>
            <a:solidFill>
              <a:srgbClr val="000066"/>
            </a:solidFill>
            <a:ln w="9525">
              <a:solidFill>
                <a:srgbClr val="FF6600"/>
              </a:solidFill>
              <a:miter lim="800000"/>
              <a:headEnd/>
              <a:tailEnd/>
            </a:ln>
          </p:spPr>
          <p:txBody>
            <a:bodyPr wrap="none">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0"/>
                </a:defRPr>
              </a:lvl9pPr>
            </a:lstStyle>
            <a:p>
              <a:pPr algn="ctr" eaLnBrk="1" hangingPunct="1"/>
              <a:r>
                <a:rPr lang="fr-FR" sz="1400" b="1">
                  <a:solidFill>
                    <a:schemeClr val="bg1"/>
                  </a:solidFill>
                  <a:latin typeface="Arial" charset="0"/>
                </a:rPr>
                <a:t>Femmes</a:t>
              </a:r>
            </a:p>
          </p:txBody>
        </p:sp>
        <p:sp>
          <p:nvSpPr>
            <p:cNvPr id="41062" name="Text Box 135"/>
            <p:cNvSpPr txBox="1">
              <a:spLocks noChangeArrowheads="1"/>
            </p:cNvSpPr>
            <p:nvPr/>
          </p:nvSpPr>
          <p:spPr bwMode="auto">
            <a:xfrm>
              <a:off x="2348" y="1048"/>
              <a:ext cx="488" cy="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0"/>
                </a:defRPr>
              </a:lvl9pPr>
            </a:lstStyle>
            <a:p>
              <a:pPr algn="ctr" eaLnBrk="1" hangingPunct="1"/>
              <a:r>
                <a:rPr lang="fr-FR" sz="1200" b="1">
                  <a:latin typeface="Arial" charset="0"/>
                </a:rPr>
                <a:t>Rapport</a:t>
              </a:r>
            </a:p>
            <a:p>
              <a:pPr algn="ctr" eaLnBrk="1" hangingPunct="1"/>
              <a:r>
                <a:rPr lang="fr-FR" sz="1200" b="1">
                  <a:latin typeface="Arial" charset="0"/>
                </a:rPr>
                <a:t>séminal</a:t>
              </a:r>
            </a:p>
            <a:p>
              <a:pPr algn="ctr" eaLnBrk="1" hangingPunct="1"/>
              <a:r>
                <a:rPr lang="fr-FR" sz="1200" b="1">
                  <a:latin typeface="Arial" charset="0"/>
                </a:rPr>
                <a:t>/plasma </a:t>
              </a:r>
              <a:br>
                <a:rPr lang="fr-FR" sz="1200" b="1">
                  <a:latin typeface="Arial" charset="0"/>
                </a:rPr>
              </a:br>
              <a:r>
                <a:rPr lang="fr-FR" sz="1200" b="1">
                  <a:latin typeface="Arial" charset="0"/>
                </a:rPr>
                <a:t>(ASC)</a:t>
              </a:r>
            </a:p>
          </p:txBody>
        </p:sp>
        <p:sp>
          <p:nvSpPr>
            <p:cNvPr id="41063" name="Text Box 136"/>
            <p:cNvSpPr txBox="1">
              <a:spLocks noChangeArrowheads="1"/>
            </p:cNvSpPr>
            <p:nvPr/>
          </p:nvSpPr>
          <p:spPr bwMode="auto">
            <a:xfrm>
              <a:off x="774" y="1138"/>
              <a:ext cx="876" cy="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0"/>
                </a:defRPr>
              </a:lvl9pPr>
            </a:lstStyle>
            <a:p>
              <a:pPr algn="ctr" eaLnBrk="1" hangingPunct="1"/>
              <a:r>
                <a:rPr lang="fr-FR" sz="1200" b="1">
                  <a:latin typeface="Arial" charset="0"/>
                </a:rPr>
                <a:t>Rapport séminal</a:t>
              </a:r>
            </a:p>
            <a:p>
              <a:pPr algn="ctr" eaLnBrk="1" hangingPunct="1"/>
              <a:r>
                <a:rPr lang="fr-FR" sz="1200" b="1">
                  <a:latin typeface="Arial" charset="0"/>
                </a:rPr>
                <a:t>/plasma (paires </a:t>
              </a:r>
            </a:p>
            <a:p>
              <a:pPr algn="ctr" eaLnBrk="1" hangingPunct="1"/>
              <a:r>
                <a:rPr lang="fr-FR" sz="1200" b="1">
                  <a:latin typeface="Arial" charset="0"/>
                </a:rPr>
                <a:t>d</a:t>
              </a:r>
              <a:r>
                <a:rPr lang="ja-JP" altLang="fr-FR" sz="1200" b="1">
                  <a:latin typeface="Arial" charset="0"/>
                </a:rPr>
                <a:t>’</a:t>
              </a:r>
              <a:r>
                <a:rPr lang="fr-FR" altLang="ja-JP" sz="1200" b="1">
                  <a:latin typeface="Arial" charset="0"/>
                </a:rPr>
                <a:t>échantillons)</a:t>
              </a:r>
              <a:endParaRPr lang="fr-FR" sz="1200" b="1">
                <a:latin typeface="Arial" charset="0"/>
              </a:endParaRPr>
            </a:p>
          </p:txBody>
        </p:sp>
        <p:sp>
          <p:nvSpPr>
            <p:cNvPr id="41064" name="Text Box 142"/>
            <p:cNvSpPr txBox="1">
              <a:spLocks noChangeArrowheads="1"/>
            </p:cNvSpPr>
            <p:nvPr/>
          </p:nvSpPr>
          <p:spPr bwMode="auto">
            <a:xfrm>
              <a:off x="4373" y="3788"/>
              <a:ext cx="407"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0"/>
                </a:defRPr>
              </a:lvl9pPr>
            </a:lstStyle>
            <a:p>
              <a:pPr algn="ctr" eaLnBrk="1" hangingPunct="1"/>
              <a:r>
                <a:rPr lang="fr-FR" sz="800" b="1">
                  <a:latin typeface="Arial" charset="0"/>
                </a:rPr>
                <a:t>LPV 12 %</a:t>
              </a:r>
            </a:p>
          </p:txBody>
        </p:sp>
        <p:sp>
          <p:nvSpPr>
            <p:cNvPr id="41065" name="Text Box 143"/>
            <p:cNvSpPr txBox="1">
              <a:spLocks noChangeArrowheads="1"/>
            </p:cNvSpPr>
            <p:nvPr/>
          </p:nvSpPr>
          <p:spPr bwMode="auto">
            <a:xfrm>
              <a:off x="63" y="4002"/>
              <a:ext cx="359"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0"/>
                </a:defRPr>
              </a:lvl9pPr>
            </a:lstStyle>
            <a:p>
              <a:pPr algn="ctr" eaLnBrk="1" hangingPunct="1"/>
              <a:r>
                <a:rPr lang="fr-FR" sz="800" b="1">
                  <a:latin typeface="Arial" charset="0"/>
                </a:rPr>
                <a:t>ENF ND</a:t>
              </a:r>
            </a:p>
          </p:txBody>
        </p:sp>
        <p:sp>
          <p:nvSpPr>
            <p:cNvPr id="41066" name="Text Box 144"/>
            <p:cNvSpPr txBox="1">
              <a:spLocks noChangeArrowheads="1"/>
            </p:cNvSpPr>
            <p:nvPr/>
          </p:nvSpPr>
          <p:spPr bwMode="auto">
            <a:xfrm>
              <a:off x="472" y="3790"/>
              <a:ext cx="371"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0"/>
                </a:defRPr>
              </a:lvl9pPr>
            </a:lstStyle>
            <a:p>
              <a:pPr algn="ctr" eaLnBrk="1" hangingPunct="1"/>
              <a:r>
                <a:rPr lang="fr-FR" sz="800" b="1">
                  <a:latin typeface="Arial" charset="0"/>
                </a:rPr>
                <a:t>LPV 6 %</a:t>
              </a:r>
            </a:p>
          </p:txBody>
        </p:sp>
        <p:sp>
          <p:nvSpPr>
            <p:cNvPr id="41067" name="Text Box 145"/>
            <p:cNvSpPr txBox="1">
              <a:spLocks noChangeArrowheads="1"/>
            </p:cNvSpPr>
            <p:nvPr/>
          </p:nvSpPr>
          <p:spPr bwMode="auto">
            <a:xfrm>
              <a:off x="469" y="3895"/>
              <a:ext cx="38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0"/>
                </a:defRPr>
              </a:lvl9pPr>
            </a:lstStyle>
            <a:p>
              <a:pPr algn="ctr" eaLnBrk="1" hangingPunct="1"/>
              <a:r>
                <a:rPr lang="fr-FR" sz="800" b="1">
                  <a:latin typeface="Arial" charset="0"/>
                </a:rPr>
                <a:t>SQV 3 %</a:t>
              </a:r>
            </a:p>
          </p:txBody>
        </p:sp>
        <p:sp>
          <p:nvSpPr>
            <p:cNvPr id="41068" name="Text Box 146"/>
            <p:cNvSpPr txBox="1">
              <a:spLocks noChangeArrowheads="1"/>
            </p:cNvSpPr>
            <p:nvPr/>
          </p:nvSpPr>
          <p:spPr bwMode="auto">
            <a:xfrm>
              <a:off x="481" y="4001"/>
              <a:ext cx="359"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0"/>
                </a:defRPr>
              </a:lvl9pPr>
            </a:lstStyle>
            <a:p>
              <a:pPr algn="ctr" eaLnBrk="1" hangingPunct="1"/>
              <a:r>
                <a:rPr lang="fr-FR" sz="800" b="1">
                  <a:latin typeface="Arial" charset="0"/>
                </a:rPr>
                <a:t>RTV ND</a:t>
              </a:r>
            </a:p>
          </p:txBody>
        </p:sp>
        <p:sp>
          <p:nvSpPr>
            <p:cNvPr id="41069" name="Text Box 147"/>
            <p:cNvSpPr txBox="1">
              <a:spLocks noChangeArrowheads="1"/>
            </p:cNvSpPr>
            <p:nvPr/>
          </p:nvSpPr>
          <p:spPr bwMode="auto">
            <a:xfrm>
              <a:off x="920" y="3694"/>
              <a:ext cx="407"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0"/>
                </a:defRPr>
              </a:lvl9pPr>
            </a:lstStyle>
            <a:p>
              <a:pPr algn="ctr" eaLnBrk="1" hangingPunct="1"/>
              <a:r>
                <a:rPr lang="fr-FR" sz="800" b="1">
                  <a:latin typeface="Arial" charset="0"/>
                </a:rPr>
                <a:t>ATV 10 %</a:t>
              </a:r>
            </a:p>
          </p:txBody>
        </p:sp>
        <p:sp>
          <p:nvSpPr>
            <p:cNvPr id="41070" name="Text Box 148"/>
            <p:cNvSpPr txBox="1">
              <a:spLocks noChangeArrowheads="1"/>
            </p:cNvSpPr>
            <p:nvPr/>
          </p:nvSpPr>
          <p:spPr bwMode="auto">
            <a:xfrm>
              <a:off x="927" y="3790"/>
              <a:ext cx="375"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0"/>
                </a:defRPr>
              </a:lvl9pPr>
            </a:lstStyle>
            <a:p>
              <a:pPr algn="ctr" eaLnBrk="1" hangingPunct="1"/>
              <a:r>
                <a:rPr lang="fr-FR" sz="800" b="1">
                  <a:latin typeface="Arial" charset="0"/>
                </a:rPr>
                <a:t>NFV 7 %</a:t>
              </a:r>
            </a:p>
          </p:txBody>
        </p:sp>
        <p:sp>
          <p:nvSpPr>
            <p:cNvPr id="41071" name="Text Box 149"/>
            <p:cNvSpPr txBox="1">
              <a:spLocks noChangeArrowheads="1"/>
            </p:cNvSpPr>
            <p:nvPr/>
          </p:nvSpPr>
          <p:spPr bwMode="auto">
            <a:xfrm>
              <a:off x="924" y="3898"/>
              <a:ext cx="375"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0"/>
                </a:defRPr>
              </a:lvl9pPr>
            </a:lstStyle>
            <a:p>
              <a:pPr algn="ctr" eaLnBrk="1" hangingPunct="1"/>
              <a:r>
                <a:rPr lang="fr-FR" sz="800" b="1">
                  <a:latin typeface="Arial" charset="0"/>
                </a:rPr>
                <a:t>RTV 3 %</a:t>
              </a:r>
            </a:p>
            <a:p>
              <a:pPr algn="ctr" eaLnBrk="1" hangingPunct="1"/>
              <a:endParaRPr lang="fr-FR" sz="800" b="1">
                <a:latin typeface="Arial" charset="0"/>
              </a:endParaRPr>
            </a:p>
          </p:txBody>
        </p:sp>
        <p:sp>
          <p:nvSpPr>
            <p:cNvPr id="41072" name="Text Box 150"/>
            <p:cNvSpPr txBox="1">
              <a:spLocks noChangeArrowheads="1"/>
            </p:cNvSpPr>
            <p:nvPr/>
          </p:nvSpPr>
          <p:spPr bwMode="auto">
            <a:xfrm>
              <a:off x="927" y="4002"/>
              <a:ext cx="367"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0"/>
                </a:defRPr>
              </a:lvl9pPr>
            </a:lstStyle>
            <a:p>
              <a:pPr algn="ctr" eaLnBrk="1" hangingPunct="1"/>
              <a:r>
                <a:rPr lang="fr-FR" sz="800" b="1">
                  <a:latin typeface="Arial" charset="0"/>
                </a:rPr>
                <a:t>SQV ND</a:t>
              </a:r>
            </a:p>
          </p:txBody>
        </p:sp>
        <p:sp>
          <p:nvSpPr>
            <p:cNvPr id="41073" name="Text Box 151"/>
            <p:cNvSpPr txBox="1">
              <a:spLocks noChangeArrowheads="1"/>
            </p:cNvSpPr>
            <p:nvPr/>
          </p:nvSpPr>
          <p:spPr bwMode="auto">
            <a:xfrm>
              <a:off x="1363" y="3546"/>
              <a:ext cx="415"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0"/>
                </a:defRPr>
              </a:lvl9pPr>
            </a:lstStyle>
            <a:p>
              <a:pPr algn="ctr" eaLnBrk="1" hangingPunct="1"/>
              <a:r>
                <a:rPr lang="fr-FR" sz="800" b="1">
                  <a:latin typeface="Arial" charset="0"/>
                </a:rPr>
                <a:t>APV 20 %</a:t>
              </a:r>
            </a:p>
          </p:txBody>
        </p:sp>
        <p:sp>
          <p:nvSpPr>
            <p:cNvPr id="41074" name="Text Box 152"/>
            <p:cNvSpPr txBox="1">
              <a:spLocks noChangeArrowheads="1"/>
            </p:cNvSpPr>
            <p:nvPr/>
          </p:nvSpPr>
          <p:spPr bwMode="auto">
            <a:xfrm>
              <a:off x="1383" y="3797"/>
              <a:ext cx="375"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0"/>
                </a:defRPr>
              </a:lvl9pPr>
            </a:lstStyle>
            <a:p>
              <a:pPr algn="ctr" eaLnBrk="1" hangingPunct="1"/>
              <a:r>
                <a:rPr lang="fr-FR" sz="800" b="1">
                  <a:latin typeface="Arial" charset="0"/>
                </a:rPr>
                <a:t>RTV 7 %</a:t>
              </a:r>
            </a:p>
          </p:txBody>
        </p:sp>
        <p:sp>
          <p:nvSpPr>
            <p:cNvPr id="41075" name="Text Box 153"/>
            <p:cNvSpPr txBox="1">
              <a:spLocks noChangeArrowheads="1"/>
            </p:cNvSpPr>
            <p:nvPr/>
          </p:nvSpPr>
          <p:spPr bwMode="auto">
            <a:xfrm>
              <a:off x="1357" y="3909"/>
              <a:ext cx="431"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0"/>
                </a:defRPr>
              </a:lvl9pPr>
            </a:lstStyle>
            <a:p>
              <a:pPr algn="ctr" eaLnBrk="1" hangingPunct="1"/>
              <a:r>
                <a:rPr lang="fr-FR" sz="800" b="1">
                  <a:latin typeface="Arial" charset="0"/>
                </a:rPr>
                <a:t>LPV 2-3 %</a:t>
              </a:r>
            </a:p>
          </p:txBody>
        </p:sp>
        <p:sp>
          <p:nvSpPr>
            <p:cNvPr id="41076" name="Text Box 154"/>
            <p:cNvSpPr txBox="1">
              <a:spLocks noChangeArrowheads="1"/>
            </p:cNvSpPr>
            <p:nvPr/>
          </p:nvSpPr>
          <p:spPr bwMode="auto">
            <a:xfrm>
              <a:off x="1393" y="4002"/>
              <a:ext cx="359"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0"/>
                </a:defRPr>
              </a:lvl9pPr>
            </a:lstStyle>
            <a:p>
              <a:pPr algn="ctr" eaLnBrk="1" hangingPunct="1"/>
              <a:r>
                <a:rPr lang="fr-FR" sz="800" b="1">
                  <a:latin typeface="Arial" charset="0"/>
                </a:rPr>
                <a:t>LPV ND </a:t>
              </a:r>
            </a:p>
          </p:txBody>
        </p:sp>
        <p:sp>
          <p:nvSpPr>
            <p:cNvPr id="41077" name="Text Box 155"/>
            <p:cNvSpPr txBox="1">
              <a:spLocks noChangeArrowheads="1"/>
            </p:cNvSpPr>
            <p:nvPr/>
          </p:nvSpPr>
          <p:spPr bwMode="auto">
            <a:xfrm>
              <a:off x="1824" y="3575"/>
              <a:ext cx="407"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0"/>
                </a:defRPr>
              </a:lvl9pPr>
            </a:lstStyle>
            <a:p>
              <a:pPr algn="ctr" eaLnBrk="1" hangingPunct="1"/>
              <a:r>
                <a:rPr lang="fr-FR" sz="800" b="1">
                  <a:latin typeface="Arial" charset="0"/>
                </a:rPr>
                <a:t>DLV 16 %</a:t>
              </a:r>
            </a:p>
          </p:txBody>
        </p:sp>
        <p:sp>
          <p:nvSpPr>
            <p:cNvPr id="41078" name="Text Box 156"/>
            <p:cNvSpPr txBox="1">
              <a:spLocks noChangeArrowheads="1"/>
            </p:cNvSpPr>
            <p:nvPr/>
          </p:nvSpPr>
          <p:spPr bwMode="auto">
            <a:xfrm>
              <a:off x="1840" y="3690"/>
              <a:ext cx="371"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0"/>
                </a:defRPr>
              </a:lvl9pPr>
            </a:lstStyle>
            <a:p>
              <a:pPr algn="ctr" eaLnBrk="1" hangingPunct="1"/>
              <a:r>
                <a:rPr lang="fr-FR" sz="800" b="1">
                  <a:latin typeface="Arial" charset="0"/>
                </a:rPr>
                <a:t>EFV 9 %</a:t>
              </a:r>
            </a:p>
          </p:txBody>
        </p:sp>
        <p:sp>
          <p:nvSpPr>
            <p:cNvPr id="41079" name="Text Box 157"/>
            <p:cNvSpPr txBox="1">
              <a:spLocks noChangeArrowheads="1"/>
            </p:cNvSpPr>
            <p:nvPr/>
          </p:nvSpPr>
          <p:spPr bwMode="auto">
            <a:xfrm>
              <a:off x="1837" y="3792"/>
              <a:ext cx="371"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0"/>
                </a:defRPr>
              </a:lvl9pPr>
            </a:lstStyle>
            <a:p>
              <a:pPr algn="ctr" eaLnBrk="1" hangingPunct="1"/>
              <a:r>
                <a:rPr lang="fr-FR" sz="800" b="1">
                  <a:latin typeface="Arial" charset="0"/>
                </a:rPr>
                <a:t>LPV 5 %</a:t>
              </a:r>
            </a:p>
          </p:txBody>
        </p:sp>
        <p:sp>
          <p:nvSpPr>
            <p:cNvPr id="41080" name="Text Box 158"/>
            <p:cNvSpPr txBox="1">
              <a:spLocks noChangeArrowheads="1"/>
            </p:cNvSpPr>
            <p:nvPr/>
          </p:nvSpPr>
          <p:spPr bwMode="auto">
            <a:xfrm>
              <a:off x="1849" y="3899"/>
              <a:ext cx="361"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0"/>
                </a:defRPr>
              </a:lvl9pPr>
            </a:lstStyle>
            <a:p>
              <a:pPr algn="ctr" eaLnBrk="1" hangingPunct="1"/>
              <a:r>
                <a:rPr lang="fr-FR" sz="800" b="1">
                  <a:latin typeface="Arial" charset="0"/>
                </a:rPr>
                <a:t>d4T 2 %</a:t>
              </a:r>
            </a:p>
          </p:txBody>
        </p:sp>
        <p:sp>
          <p:nvSpPr>
            <p:cNvPr id="41081" name="Text Box 159"/>
            <p:cNvSpPr txBox="1">
              <a:spLocks noChangeArrowheads="1"/>
            </p:cNvSpPr>
            <p:nvPr/>
          </p:nvSpPr>
          <p:spPr bwMode="auto">
            <a:xfrm>
              <a:off x="1838" y="3999"/>
              <a:ext cx="359"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0"/>
                </a:defRPr>
              </a:lvl9pPr>
            </a:lstStyle>
            <a:p>
              <a:pPr algn="ctr" eaLnBrk="1" hangingPunct="1"/>
              <a:r>
                <a:rPr lang="fr-FR" sz="800" b="1">
                  <a:latin typeface="Arial" charset="0"/>
                </a:rPr>
                <a:t>EFV ND</a:t>
              </a:r>
            </a:p>
          </p:txBody>
        </p:sp>
        <p:sp>
          <p:nvSpPr>
            <p:cNvPr id="41082" name="Text Box 160"/>
            <p:cNvSpPr txBox="1">
              <a:spLocks noChangeArrowheads="1"/>
            </p:cNvSpPr>
            <p:nvPr/>
          </p:nvSpPr>
          <p:spPr bwMode="auto">
            <a:xfrm>
              <a:off x="2381" y="3918"/>
              <a:ext cx="425"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0"/>
                </a:defRPr>
              </a:lvl9pPr>
            </a:lstStyle>
            <a:p>
              <a:pPr algn="ctr" eaLnBrk="1" hangingPunct="1"/>
              <a:r>
                <a:rPr lang="fr-FR" sz="800" b="1">
                  <a:latin typeface="Arial" charset="0"/>
                </a:rPr>
                <a:t>EFV 3,3 %</a:t>
              </a:r>
            </a:p>
          </p:txBody>
        </p:sp>
        <p:sp>
          <p:nvSpPr>
            <p:cNvPr id="41083" name="Text Box 161"/>
            <p:cNvSpPr txBox="1">
              <a:spLocks noChangeArrowheads="1"/>
            </p:cNvSpPr>
            <p:nvPr/>
          </p:nvSpPr>
          <p:spPr bwMode="auto">
            <a:xfrm>
              <a:off x="2344" y="3341"/>
              <a:ext cx="512"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0"/>
                </a:defRPr>
              </a:lvl9pPr>
            </a:lstStyle>
            <a:p>
              <a:pPr algn="ctr" eaLnBrk="1" hangingPunct="1"/>
              <a:r>
                <a:rPr lang="fr-FR" sz="800" b="1">
                  <a:latin typeface="Arial" charset="0"/>
                </a:rPr>
                <a:t>ZDV-TP 33 %</a:t>
              </a:r>
            </a:p>
          </p:txBody>
        </p:sp>
        <p:sp>
          <p:nvSpPr>
            <p:cNvPr id="41084" name="Text Box 162"/>
            <p:cNvSpPr txBox="1">
              <a:spLocks noChangeArrowheads="1"/>
            </p:cNvSpPr>
            <p:nvPr/>
          </p:nvSpPr>
          <p:spPr bwMode="auto">
            <a:xfrm>
              <a:off x="1821" y="2886"/>
              <a:ext cx="415"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0"/>
                </a:defRPr>
              </a:lvl9pPr>
            </a:lstStyle>
            <a:p>
              <a:pPr algn="ctr" eaLnBrk="1" hangingPunct="1"/>
              <a:r>
                <a:rPr lang="fr-FR" sz="800" b="1">
                  <a:latin typeface="Arial" charset="0"/>
                </a:rPr>
                <a:t>NVP 61 %</a:t>
              </a:r>
            </a:p>
          </p:txBody>
        </p:sp>
        <p:sp>
          <p:nvSpPr>
            <p:cNvPr id="41085" name="Text Box 163"/>
            <p:cNvSpPr txBox="1">
              <a:spLocks noChangeArrowheads="1"/>
            </p:cNvSpPr>
            <p:nvPr/>
          </p:nvSpPr>
          <p:spPr bwMode="auto">
            <a:xfrm>
              <a:off x="895" y="2168"/>
              <a:ext cx="425"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0"/>
                </a:defRPr>
              </a:lvl9pPr>
            </a:lstStyle>
            <a:p>
              <a:pPr algn="ctr" eaLnBrk="1" hangingPunct="1"/>
              <a:r>
                <a:rPr lang="fr-FR" sz="800" b="1">
                  <a:latin typeface="Arial" charset="0"/>
                </a:rPr>
                <a:t>IDV 140 %</a:t>
              </a:r>
            </a:p>
          </p:txBody>
        </p:sp>
        <p:sp>
          <p:nvSpPr>
            <p:cNvPr id="41086" name="Text Box 164"/>
            <p:cNvSpPr txBox="1">
              <a:spLocks noChangeArrowheads="1"/>
            </p:cNvSpPr>
            <p:nvPr/>
          </p:nvSpPr>
          <p:spPr bwMode="auto">
            <a:xfrm>
              <a:off x="898" y="2278"/>
              <a:ext cx="425"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0"/>
                </a:defRPr>
              </a:lvl9pPr>
            </a:lstStyle>
            <a:p>
              <a:pPr algn="ctr" eaLnBrk="1" hangingPunct="1"/>
              <a:r>
                <a:rPr lang="fr-FR" sz="800" b="1">
                  <a:latin typeface="Arial" charset="0"/>
                </a:rPr>
                <a:t>IDV 100 %</a:t>
              </a:r>
            </a:p>
          </p:txBody>
        </p:sp>
        <p:sp>
          <p:nvSpPr>
            <p:cNvPr id="41087" name="Text Box 165"/>
            <p:cNvSpPr txBox="1">
              <a:spLocks noChangeArrowheads="1"/>
            </p:cNvSpPr>
            <p:nvPr/>
          </p:nvSpPr>
          <p:spPr bwMode="auto">
            <a:xfrm>
              <a:off x="1347" y="2115"/>
              <a:ext cx="449"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0"/>
                </a:defRPr>
              </a:lvl9pPr>
            </a:lstStyle>
            <a:p>
              <a:pPr algn="ctr" eaLnBrk="1" hangingPunct="1"/>
              <a:r>
                <a:rPr lang="fr-FR" sz="800" b="1">
                  <a:latin typeface="Arial" charset="0"/>
                </a:rPr>
                <a:t>RAL 142 %</a:t>
              </a:r>
            </a:p>
          </p:txBody>
        </p:sp>
        <p:sp>
          <p:nvSpPr>
            <p:cNvPr id="41088" name="Text Box 166"/>
            <p:cNvSpPr txBox="1">
              <a:spLocks noChangeArrowheads="1"/>
            </p:cNvSpPr>
            <p:nvPr/>
          </p:nvSpPr>
          <p:spPr bwMode="auto">
            <a:xfrm>
              <a:off x="2337" y="2276"/>
              <a:ext cx="544"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0"/>
                </a:defRPr>
              </a:lvl9pPr>
            </a:lstStyle>
            <a:p>
              <a:pPr algn="ctr" eaLnBrk="1" hangingPunct="1"/>
              <a:r>
                <a:rPr lang="fr-FR" sz="800" b="1">
                  <a:latin typeface="Arial" charset="0"/>
                </a:rPr>
                <a:t>3TC-TP 100 %</a:t>
              </a:r>
            </a:p>
          </p:txBody>
        </p:sp>
        <p:sp>
          <p:nvSpPr>
            <p:cNvPr id="41089" name="Text Box 167"/>
            <p:cNvSpPr txBox="1">
              <a:spLocks noChangeArrowheads="1"/>
            </p:cNvSpPr>
            <p:nvPr/>
          </p:nvSpPr>
          <p:spPr bwMode="auto">
            <a:xfrm>
              <a:off x="1804" y="2083"/>
              <a:ext cx="458"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0"/>
                </a:defRPr>
              </a:lvl9pPr>
            </a:lstStyle>
            <a:p>
              <a:pPr algn="ctr" eaLnBrk="1" hangingPunct="1"/>
              <a:r>
                <a:rPr lang="fr-FR" sz="800" b="1">
                  <a:latin typeface="Arial" charset="0"/>
                </a:rPr>
                <a:t>ABC 150 %</a:t>
              </a:r>
            </a:p>
          </p:txBody>
        </p:sp>
        <p:sp>
          <p:nvSpPr>
            <p:cNvPr id="41090" name="Text Box 168"/>
            <p:cNvSpPr txBox="1">
              <a:spLocks noChangeArrowheads="1"/>
            </p:cNvSpPr>
            <p:nvPr/>
          </p:nvSpPr>
          <p:spPr bwMode="auto">
            <a:xfrm>
              <a:off x="1815" y="1712"/>
              <a:ext cx="440"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0"/>
                </a:defRPr>
              </a:lvl9pPr>
            </a:lstStyle>
            <a:p>
              <a:pPr algn="ctr" eaLnBrk="1" hangingPunct="1"/>
              <a:r>
                <a:rPr lang="fr-FR" sz="800" b="1">
                  <a:latin typeface="Arial" charset="0"/>
                </a:rPr>
                <a:t>TFV 330 %</a:t>
              </a:r>
            </a:p>
          </p:txBody>
        </p:sp>
        <p:sp>
          <p:nvSpPr>
            <p:cNvPr id="41091" name="Text Box 169"/>
            <p:cNvSpPr txBox="1">
              <a:spLocks noChangeArrowheads="1"/>
            </p:cNvSpPr>
            <p:nvPr/>
          </p:nvSpPr>
          <p:spPr bwMode="auto">
            <a:xfrm>
              <a:off x="1812" y="1591"/>
              <a:ext cx="432"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0"/>
                </a:defRPr>
              </a:lvl9pPr>
            </a:lstStyle>
            <a:p>
              <a:pPr algn="ctr" eaLnBrk="1" hangingPunct="1"/>
              <a:r>
                <a:rPr lang="fr-FR" sz="800" b="1">
                  <a:latin typeface="Arial" charset="0"/>
                </a:rPr>
                <a:t>d4T 350 %</a:t>
              </a:r>
            </a:p>
          </p:txBody>
        </p:sp>
        <p:sp>
          <p:nvSpPr>
            <p:cNvPr id="41092" name="Text Box 170"/>
            <p:cNvSpPr txBox="1">
              <a:spLocks noChangeArrowheads="1"/>
            </p:cNvSpPr>
            <p:nvPr/>
          </p:nvSpPr>
          <p:spPr bwMode="auto">
            <a:xfrm>
              <a:off x="2378" y="1919"/>
              <a:ext cx="448"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0"/>
                </a:defRPr>
              </a:lvl9pPr>
            </a:lstStyle>
            <a:p>
              <a:pPr algn="ctr" eaLnBrk="1" hangingPunct="1"/>
              <a:r>
                <a:rPr lang="fr-FR" sz="800" b="1">
                  <a:latin typeface="Arial" charset="0"/>
                </a:rPr>
                <a:t>ZDV 228 %</a:t>
              </a:r>
            </a:p>
          </p:txBody>
        </p:sp>
        <p:sp>
          <p:nvSpPr>
            <p:cNvPr id="41093" name="Text Box 171"/>
            <p:cNvSpPr txBox="1">
              <a:spLocks noChangeArrowheads="1"/>
            </p:cNvSpPr>
            <p:nvPr/>
          </p:nvSpPr>
          <p:spPr bwMode="auto">
            <a:xfrm>
              <a:off x="2379" y="1712"/>
              <a:ext cx="448"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0"/>
                </a:defRPr>
              </a:lvl9pPr>
            </a:lstStyle>
            <a:p>
              <a:pPr algn="ctr" eaLnBrk="1" hangingPunct="1"/>
              <a:r>
                <a:rPr lang="fr-FR" sz="800" b="1">
                  <a:latin typeface="Arial" charset="0"/>
                </a:rPr>
                <a:t>ZDV 330 %</a:t>
              </a:r>
            </a:p>
          </p:txBody>
        </p:sp>
        <p:sp>
          <p:nvSpPr>
            <p:cNvPr id="41094" name="Text Box 172"/>
            <p:cNvSpPr txBox="1">
              <a:spLocks noChangeArrowheads="1"/>
            </p:cNvSpPr>
            <p:nvPr/>
          </p:nvSpPr>
          <p:spPr bwMode="auto">
            <a:xfrm>
              <a:off x="1811" y="1241"/>
              <a:ext cx="440"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0"/>
                </a:defRPr>
              </a:lvl9pPr>
            </a:lstStyle>
            <a:p>
              <a:pPr algn="ctr" eaLnBrk="1" hangingPunct="1"/>
              <a:r>
                <a:rPr lang="fr-FR" sz="800" b="1">
                  <a:latin typeface="Arial" charset="0"/>
                </a:rPr>
                <a:t>TFV 510 %</a:t>
              </a:r>
            </a:p>
          </p:txBody>
        </p:sp>
        <p:sp>
          <p:nvSpPr>
            <p:cNvPr id="41095" name="Text Box 173"/>
            <p:cNvSpPr txBox="1">
              <a:spLocks noChangeArrowheads="1"/>
            </p:cNvSpPr>
            <p:nvPr/>
          </p:nvSpPr>
          <p:spPr bwMode="auto">
            <a:xfrm>
              <a:off x="1806" y="1119"/>
              <a:ext cx="458"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0"/>
                </a:defRPr>
              </a:lvl9pPr>
            </a:lstStyle>
            <a:p>
              <a:pPr algn="ctr" eaLnBrk="1" hangingPunct="1"/>
              <a:r>
                <a:rPr lang="fr-FR" sz="800" b="1">
                  <a:latin typeface="Arial" charset="0"/>
                </a:rPr>
                <a:t>ABC 560 %</a:t>
              </a:r>
            </a:p>
          </p:txBody>
        </p:sp>
        <p:sp>
          <p:nvSpPr>
            <p:cNvPr id="41096" name="Text Box 174"/>
            <p:cNvSpPr txBox="1">
              <a:spLocks noChangeArrowheads="1"/>
            </p:cNvSpPr>
            <p:nvPr/>
          </p:nvSpPr>
          <p:spPr bwMode="auto">
            <a:xfrm>
              <a:off x="1753" y="817"/>
              <a:ext cx="531"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0"/>
                </a:defRPr>
              </a:lvl9pPr>
            </a:lstStyle>
            <a:p>
              <a:pPr algn="ctr" eaLnBrk="1" hangingPunct="1"/>
              <a:r>
                <a:rPr lang="fr-FR" sz="800" b="1">
                  <a:latin typeface="Arial" charset="0"/>
                </a:rPr>
                <a:t>TFV &gt;1 000 %</a:t>
              </a:r>
            </a:p>
          </p:txBody>
        </p:sp>
        <p:sp>
          <p:nvSpPr>
            <p:cNvPr id="41097" name="Text Box 175"/>
            <p:cNvSpPr txBox="1">
              <a:spLocks noChangeArrowheads="1"/>
            </p:cNvSpPr>
            <p:nvPr/>
          </p:nvSpPr>
          <p:spPr bwMode="auto">
            <a:xfrm>
              <a:off x="2374" y="901"/>
              <a:ext cx="440"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0"/>
                </a:defRPr>
              </a:lvl9pPr>
            </a:lstStyle>
            <a:p>
              <a:pPr algn="ctr" eaLnBrk="1" hangingPunct="1"/>
              <a:r>
                <a:rPr lang="fr-FR" sz="800" b="1">
                  <a:latin typeface="Arial" charset="0"/>
                </a:rPr>
                <a:t>3TC 667 %</a:t>
              </a:r>
            </a:p>
          </p:txBody>
        </p:sp>
        <p:sp>
          <p:nvSpPr>
            <p:cNvPr id="41098" name="Text Box 176"/>
            <p:cNvSpPr txBox="1">
              <a:spLocks noChangeArrowheads="1"/>
            </p:cNvSpPr>
            <p:nvPr/>
          </p:nvSpPr>
          <p:spPr bwMode="auto">
            <a:xfrm>
              <a:off x="3383" y="2715"/>
              <a:ext cx="404"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0"/>
                </a:defRPr>
              </a:lvl9pPr>
            </a:lstStyle>
            <a:p>
              <a:pPr algn="ctr" eaLnBrk="1" hangingPunct="1"/>
              <a:r>
                <a:rPr lang="fr-FR" sz="800" b="1">
                  <a:latin typeface="Arial" charset="0"/>
                </a:rPr>
                <a:t>TFV 75 %</a:t>
              </a:r>
            </a:p>
          </p:txBody>
        </p:sp>
        <p:sp>
          <p:nvSpPr>
            <p:cNvPr id="41099" name="Text Box 177"/>
            <p:cNvSpPr txBox="1">
              <a:spLocks noChangeArrowheads="1"/>
            </p:cNvSpPr>
            <p:nvPr/>
          </p:nvSpPr>
          <p:spPr bwMode="auto">
            <a:xfrm>
              <a:off x="3385" y="3833"/>
              <a:ext cx="386"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0"/>
                </a:defRPr>
              </a:lvl9pPr>
            </a:lstStyle>
            <a:p>
              <a:pPr algn="ctr" eaLnBrk="1" hangingPunct="1"/>
              <a:r>
                <a:rPr lang="fr-FR" sz="800" b="1">
                  <a:latin typeface="Arial" charset="0"/>
                </a:rPr>
                <a:t>ABC 8 %</a:t>
              </a:r>
            </a:p>
          </p:txBody>
        </p:sp>
        <p:sp>
          <p:nvSpPr>
            <p:cNvPr id="41100" name="Text Box 178"/>
            <p:cNvSpPr txBox="1">
              <a:spLocks noChangeArrowheads="1"/>
            </p:cNvSpPr>
            <p:nvPr/>
          </p:nvSpPr>
          <p:spPr bwMode="auto">
            <a:xfrm>
              <a:off x="3382" y="3546"/>
              <a:ext cx="378"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0"/>
                </a:defRPr>
              </a:lvl9pPr>
            </a:lstStyle>
            <a:p>
              <a:pPr algn="ctr" eaLnBrk="1" hangingPunct="1"/>
              <a:r>
                <a:rPr lang="fr-FR" sz="800" b="1">
                  <a:latin typeface="Arial" charset="0"/>
                </a:rPr>
                <a:t>ddl 21 %</a:t>
              </a:r>
            </a:p>
          </p:txBody>
        </p:sp>
        <p:sp>
          <p:nvSpPr>
            <p:cNvPr id="41101" name="Text Box 179"/>
            <p:cNvSpPr txBox="1">
              <a:spLocks noChangeArrowheads="1"/>
            </p:cNvSpPr>
            <p:nvPr/>
          </p:nvSpPr>
          <p:spPr bwMode="auto">
            <a:xfrm>
              <a:off x="3397" y="3927"/>
              <a:ext cx="361"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0"/>
                </a:defRPr>
              </a:lvl9pPr>
            </a:lstStyle>
            <a:p>
              <a:pPr algn="ctr" eaLnBrk="1" hangingPunct="1"/>
              <a:r>
                <a:rPr lang="fr-FR" sz="800" b="1">
                  <a:latin typeface="Arial" charset="0"/>
                </a:rPr>
                <a:t>d4T 5 %</a:t>
              </a:r>
            </a:p>
          </p:txBody>
        </p:sp>
        <p:sp>
          <p:nvSpPr>
            <p:cNvPr id="41102" name="Text Box 180"/>
            <p:cNvSpPr txBox="1">
              <a:spLocks noChangeArrowheads="1"/>
            </p:cNvSpPr>
            <p:nvPr/>
          </p:nvSpPr>
          <p:spPr bwMode="auto">
            <a:xfrm>
              <a:off x="3850" y="3421"/>
              <a:ext cx="411"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0"/>
                </a:defRPr>
              </a:lvl9pPr>
            </a:lstStyle>
            <a:p>
              <a:pPr algn="ctr" eaLnBrk="1" hangingPunct="1"/>
              <a:r>
                <a:rPr lang="fr-FR" sz="800" b="1">
                  <a:latin typeface="Arial" charset="0"/>
                </a:rPr>
                <a:t>RTV 26 %</a:t>
              </a:r>
            </a:p>
          </p:txBody>
        </p:sp>
        <p:sp>
          <p:nvSpPr>
            <p:cNvPr id="41103" name="Text Box 181"/>
            <p:cNvSpPr txBox="1">
              <a:spLocks noChangeArrowheads="1"/>
            </p:cNvSpPr>
            <p:nvPr/>
          </p:nvSpPr>
          <p:spPr bwMode="auto">
            <a:xfrm>
              <a:off x="3853" y="3575"/>
              <a:ext cx="407"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0"/>
                </a:defRPr>
              </a:lvl9pPr>
            </a:lstStyle>
            <a:p>
              <a:pPr algn="ctr" eaLnBrk="1" hangingPunct="1"/>
              <a:r>
                <a:rPr lang="fr-FR" sz="800" b="1">
                  <a:latin typeface="Arial" charset="0"/>
                </a:rPr>
                <a:t>ATV 18 %</a:t>
              </a:r>
            </a:p>
          </p:txBody>
        </p:sp>
        <p:sp>
          <p:nvSpPr>
            <p:cNvPr id="41104" name="Text Box 182"/>
            <p:cNvSpPr txBox="1">
              <a:spLocks noChangeArrowheads="1"/>
            </p:cNvSpPr>
            <p:nvPr/>
          </p:nvSpPr>
          <p:spPr bwMode="auto">
            <a:xfrm>
              <a:off x="3870" y="3828"/>
              <a:ext cx="371"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0"/>
                </a:defRPr>
              </a:lvl9pPr>
            </a:lstStyle>
            <a:p>
              <a:pPr algn="ctr" eaLnBrk="1" hangingPunct="1"/>
              <a:r>
                <a:rPr lang="fr-FR" sz="800" b="1">
                  <a:latin typeface="Arial" charset="0"/>
                </a:rPr>
                <a:t>LPV 8 %</a:t>
              </a:r>
            </a:p>
          </p:txBody>
        </p:sp>
        <p:sp>
          <p:nvSpPr>
            <p:cNvPr id="41105" name="Text Box 183"/>
            <p:cNvSpPr txBox="1">
              <a:spLocks noChangeArrowheads="1"/>
            </p:cNvSpPr>
            <p:nvPr/>
          </p:nvSpPr>
          <p:spPr bwMode="auto">
            <a:xfrm>
              <a:off x="3850" y="3992"/>
              <a:ext cx="425"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0"/>
                </a:defRPr>
              </a:lvl9pPr>
            </a:lstStyle>
            <a:p>
              <a:pPr algn="ctr" eaLnBrk="1" hangingPunct="1"/>
              <a:r>
                <a:rPr lang="fr-FR" sz="800" b="1">
                  <a:latin typeface="Arial" charset="0"/>
                </a:rPr>
                <a:t>EFV 0,4 %</a:t>
              </a:r>
            </a:p>
          </p:txBody>
        </p:sp>
        <p:sp>
          <p:nvSpPr>
            <p:cNvPr id="41106" name="Text Box 184"/>
            <p:cNvSpPr txBox="1">
              <a:spLocks noChangeArrowheads="1"/>
            </p:cNvSpPr>
            <p:nvPr/>
          </p:nvSpPr>
          <p:spPr bwMode="auto">
            <a:xfrm>
              <a:off x="4382" y="3904"/>
              <a:ext cx="371"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0"/>
                </a:defRPr>
              </a:lvl9pPr>
            </a:lstStyle>
            <a:p>
              <a:pPr algn="ctr" eaLnBrk="1" hangingPunct="1"/>
              <a:r>
                <a:rPr lang="fr-FR" sz="800" b="1">
                  <a:latin typeface="Arial" charset="0"/>
                </a:rPr>
                <a:t>LPV 3 %</a:t>
              </a:r>
            </a:p>
          </p:txBody>
        </p:sp>
        <p:sp>
          <p:nvSpPr>
            <p:cNvPr id="41107" name="Text Box 185"/>
            <p:cNvSpPr txBox="1">
              <a:spLocks noChangeArrowheads="1"/>
            </p:cNvSpPr>
            <p:nvPr/>
          </p:nvSpPr>
          <p:spPr bwMode="auto">
            <a:xfrm>
              <a:off x="4391" y="3997"/>
              <a:ext cx="367"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0"/>
                </a:defRPr>
              </a:lvl9pPr>
            </a:lstStyle>
            <a:p>
              <a:pPr algn="ctr" eaLnBrk="1" hangingPunct="1"/>
              <a:r>
                <a:rPr lang="fr-FR" sz="800" b="1">
                  <a:latin typeface="Arial" charset="0"/>
                </a:rPr>
                <a:t>SQV ND</a:t>
              </a:r>
            </a:p>
          </p:txBody>
        </p:sp>
        <p:sp>
          <p:nvSpPr>
            <p:cNvPr id="41108" name="Text Box 186"/>
            <p:cNvSpPr txBox="1">
              <a:spLocks noChangeArrowheads="1"/>
            </p:cNvSpPr>
            <p:nvPr/>
          </p:nvSpPr>
          <p:spPr bwMode="auto">
            <a:xfrm>
              <a:off x="4368" y="3057"/>
              <a:ext cx="411"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0"/>
                </a:defRPr>
              </a:lvl9pPr>
            </a:lstStyle>
            <a:p>
              <a:pPr algn="ctr" eaLnBrk="1" hangingPunct="1"/>
              <a:r>
                <a:rPr lang="fr-FR" sz="800" b="1">
                  <a:latin typeface="Arial" charset="0"/>
                </a:rPr>
                <a:t>NFV 54 %</a:t>
              </a:r>
            </a:p>
          </p:txBody>
        </p:sp>
        <p:sp>
          <p:nvSpPr>
            <p:cNvPr id="41109" name="Text Box 187"/>
            <p:cNvSpPr txBox="1">
              <a:spLocks noChangeArrowheads="1"/>
            </p:cNvSpPr>
            <p:nvPr/>
          </p:nvSpPr>
          <p:spPr bwMode="auto">
            <a:xfrm>
              <a:off x="4366" y="2959"/>
              <a:ext cx="42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0"/>
                </a:defRPr>
              </a:lvl9pPr>
            </a:lstStyle>
            <a:p>
              <a:pPr algn="ctr" eaLnBrk="1" hangingPunct="1"/>
              <a:r>
                <a:rPr lang="fr-FR" sz="800" b="1">
                  <a:latin typeface="Arial" charset="0"/>
                </a:rPr>
                <a:t>ABC 58 %</a:t>
              </a:r>
            </a:p>
          </p:txBody>
        </p:sp>
        <p:sp>
          <p:nvSpPr>
            <p:cNvPr id="41110" name="Text Box 188"/>
            <p:cNvSpPr txBox="1">
              <a:spLocks noChangeArrowheads="1"/>
            </p:cNvSpPr>
            <p:nvPr/>
          </p:nvSpPr>
          <p:spPr bwMode="auto">
            <a:xfrm>
              <a:off x="4834" y="3992"/>
              <a:ext cx="371"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0"/>
                </a:defRPr>
              </a:lvl9pPr>
            </a:lstStyle>
            <a:p>
              <a:pPr algn="ctr" eaLnBrk="1" hangingPunct="1"/>
              <a:r>
                <a:rPr lang="fr-FR" sz="800" b="1">
                  <a:latin typeface="Arial" charset="0"/>
                </a:rPr>
                <a:t>EFV 1 %</a:t>
              </a:r>
            </a:p>
          </p:txBody>
        </p:sp>
        <p:sp>
          <p:nvSpPr>
            <p:cNvPr id="41111" name="Text Box 189"/>
            <p:cNvSpPr txBox="1">
              <a:spLocks noChangeArrowheads="1"/>
            </p:cNvSpPr>
            <p:nvPr/>
          </p:nvSpPr>
          <p:spPr bwMode="auto">
            <a:xfrm>
              <a:off x="5312" y="3976"/>
              <a:ext cx="375"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0"/>
                </a:defRPr>
              </a:lvl9pPr>
            </a:lstStyle>
            <a:p>
              <a:pPr algn="ctr" eaLnBrk="1" hangingPunct="1"/>
              <a:r>
                <a:rPr lang="fr-FR" sz="800" b="1">
                  <a:latin typeface="Arial" charset="0"/>
                </a:rPr>
                <a:t>RTV 3 %</a:t>
              </a:r>
            </a:p>
          </p:txBody>
        </p:sp>
        <p:sp>
          <p:nvSpPr>
            <p:cNvPr id="41112" name="Text Box 190"/>
            <p:cNvSpPr txBox="1">
              <a:spLocks noChangeArrowheads="1"/>
            </p:cNvSpPr>
            <p:nvPr/>
          </p:nvSpPr>
          <p:spPr bwMode="auto">
            <a:xfrm>
              <a:off x="4833" y="3877"/>
              <a:ext cx="371"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0"/>
                </a:defRPr>
              </a:lvl9pPr>
            </a:lstStyle>
            <a:p>
              <a:pPr algn="ctr" eaLnBrk="1" hangingPunct="1"/>
              <a:r>
                <a:rPr lang="fr-FR" sz="800" b="1">
                  <a:latin typeface="Arial" charset="0"/>
                </a:rPr>
                <a:t>LPV 5 %</a:t>
              </a:r>
            </a:p>
          </p:txBody>
        </p:sp>
        <p:sp>
          <p:nvSpPr>
            <p:cNvPr id="41113" name="Text Box 191"/>
            <p:cNvSpPr txBox="1">
              <a:spLocks noChangeArrowheads="1"/>
            </p:cNvSpPr>
            <p:nvPr/>
          </p:nvSpPr>
          <p:spPr bwMode="auto">
            <a:xfrm>
              <a:off x="5314" y="3866"/>
              <a:ext cx="370"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0"/>
                </a:defRPr>
              </a:lvl9pPr>
            </a:lstStyle>
            <a:p>
              <a:pPr algn="ctr" eaLnBrk="1" hangingPunct="1"/>
              <a:r>
                <a:rPr lang="fr-FR" sz="800" b="1">
                  <a:latin typeface="Arial" charset="0"/>
                </a:rPr>
                <a:t>DLV 5 %</a:t>
              </a:r>
            </a:p>
          </p:txBody>
        </p:sp>
        <p:sp>
          <p:nvSpPr>
            <p:cNvPr id="41114" name="Text Box 192"/>
            <p:cNvSpPr txBox="1">
              <a:spLocks noChangeArrowheads="1"/>
            </p:cNvSpPr>
            <p:nvPr/>
          </p:nvSpPr>
          <p:spPr bwMode="auto">
            <a:xfrm>
              <a:off x="4818" y="3575"/>
              <a:ext cx="407"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0"/>
                </a:defRPr>
              </a:lvl9pPr>
            </a:lstStyle>
            <a:p>
              <a:pPr algn="ctr" eaLnBrk="1" hangingPunct="1"/>
              <a:r>
                <a:rPr lang="fr-FR" sz="800" b="1">
                  <a:latin typeface="Arial" charset="0"/>
                </a:rPr>
                <a:t>DLV 20 %</a:t>
              </a:r>
            </a:p>
          </p:txBody>
        </p:sp>
        <p:sp>
          <p:nvSpPr>
            <p:cNvPr id="41115" name="Text Box 193"/>
            <p:cNvSpPr txBox="1">
              <a:spLocks noChangeArrowheads="1"/>
            </p:cNvSpPr>
            <p:nvPr/>
          </p:nvSpPr>
          <p:spPr bwMode="auto">
            <a:xfrm>
              <a:off x="5293" y="3575"/>
              <a:ext cx="411"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0"/>
                </a:defRPr>
              </a:lvl9pPr>
            </a:lstStyle>
            <a:p>
              <a:pPr algn="ctr" eaLnBrk="1" hangingPunct="1"/>
              <a:r>
                <a:rPr lang="fr-FR" sz="800" b="1">
                  <a:latin typeface="Arial" charset="0"/>
                </a:rPr>
                <a:t>RTV 19 % </a:t>
              </a:r>
            </a:p>
          </p:txBody>
        </p:sp>
        <p:sp>
          <p:nvSpPr>
            <p:cNvPr id="41116" name="Text Box 194"/>
            <p:cNvSpPr txBox="1">
              <a:spLocks noChangeArrowheads="1"/>
            </p:cNvSpPr>
            <p:nvPr/>
          </p:nvSpPr>
          <p:spPr bwMode="auto">
            <a:xfrm>
              <a:off x="4815" y="3365"/>
              <a:ext cx="407"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0"/>
                </a:defRPr>
              </a:lvl9pPr>
            </a:lstStyle>
            <a:p>
              <a:pPr algn="ctr" eaLnBrk="1" hangingPunct="1"/>
              <a:r>
                <a:rPr lang="fr-FR" sz="800" b="1">
                  <a:latin typeface="Arial" charset="0"/>
                </a:rPr>
                <a:t>LPV 30 %</a:t>
              </a:r>
            </a:p>
          </p:txBody>
        </p:sp>
        <p:sp>
          <p:nvSpPr>
            <p:cNvPr id="41117" name="Text Box 195"/>
            <p:cNvSpPr txBox="1">
              <a:spLocks noChangeArrowheads="1"/>
            </p:cNvSpPr>
            <p:nvPr/>
          </p:nvSpPr>
          <p:spPr bwMode="auto">
            <a:xfrm>
              <a:off x="4814" y="3103"/>
              <a:ext cx="415"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0"/>
                </a:defRPr>
              </a:lvl9pPr>
            </a:lstStyle>
            <a:p>
              <a:pPr algn="ctr" eaLnBrk="1" hangingPunct="1"/>
              <a:r>
                <a:rPr lang="fr-FR" sz="800" b="1">
                  <a:latin typeface="Arial" charset="0"/>
                </a:rPr>
                <a:t>APV 50 %</a:t>
              </a:r>
            </a:p>
          </p:txBody>
        </p:sp>
        <p:sp>
          <p:nvSpPr>
            <p:cNvPr id="41118" name="Text Box 196"/>
            <p:cNvSpPr txBox="1">
              <a:spLocks noChangeArrowheads="1"/>
            </p:cNvSpPr>
            <p:nvPr/>
          </p:nvSpPr>
          <p:spPr bwMode="auto">
            <a:xfrm>
              <a:off x="5294" y="3057"/>
              <a:ext cx="411"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0"/>
                </a:defRPr>
              </a:lvl9pPr>
            </a:lstStyle>
            <a:p>
              <a:pPr algn="ctr" eaLnBrk="1" hangingPunct="1"/>
              <a:r>
                <a:rPr lang="fr-FR" sz="800" b="1">
                  <a:latin typeface="Arial" charset="0"/>
                </a:rPr>
                <a:t>RTV 54 %</a:t>
              </a:r>
            </a:p>
          </p:txBody>
        </p:sp>
        <p:sp>
          <p:nvSpPr>
            <p:cNvPr id="41119" name="Text Box 197"/>
            <p:cNvSpPr txBox="1">
              <a:spLocks noChangeArrowheads="1"/>
            </p:cNvSpPr>
            <p:nvPr/>
          </p:nvSpPr>
          <p:spPr bwMode="auto">
            <a:xfrm>
              <a:off x="4829" y="2750"/>
              <a:ext cx="391"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0"/>
                </a:defRPr>
              </a:lvl9pPr>
            </a:lstStyle>
            <a:p>
              <a:pPr algn="ctr" eaLnBrk="1" hangingPunct="1"/>
              <a:r>
                <a:rPr lang="fr-FR" sz="800" b="1">
                  <a:latin typeface="Arial" charset="0"/>
                </a:rPr>
                <a:t>IDV 70 %</a:t>
              </a:r>
            </a:p>
          </p:txBody>
        </p:sp>
        <p:sp>
          <p:nvSpPr>
            <p:cNvPr id="41120" name="Text Box 198"/>
            <p:cNvSpPr txBox="1">
              <a:spLocks noChangeArrowheads="1"/>
            </p:cNvSpPr>
            <p:nvPr/>
          </p:nvSpPr>
          <p:spPr bwMode="auto">
            <a:xfrm>
              <a:off x="5292" y="2612"/>
              <a:ext cx="415"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0"/>
                </a:defRPr>
              </a:lvl9pPr>
            </a:lstStyle>
            <a:p>
              <a:pPr algn="ctr" eaLnBrk="1" hangingPunct="1"/>
              <a:r>
                <a:rPr lang="fr-FR" sz="800" b="1">
                  <a:latin typeface="Arial" charset="0"/>
                </a:rPr>
                <a:t>NVP 80 %</a:t>
              </a:r>
            </a:p>
          </p:txBody>
        </p:sp>
        <p:sp>
          <p:nvSpPr>
            <p:cNvPr id="41121" name="Text Box 199"/>
            <p:cNvSpPr txBox="1">
              <a:spLocks noChangeArrowheads="1"/>
            </p:cNvSpPr>
            <p:nvPr/>
          </p:nvSpPr>
          <p:spPr bwMode="auto">
            <a:xfrm>
              <a:off x="5284" y="2118"/>
              <a:ext cx="425"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0"/>
                </a:defRPr>
              </a:lvl9pPr>
            </a:lstStyle>
            <a:p>
              <a:pPr algn="ctr" eaLnBrk="1" hangingPunct="1"/>
              <a:r>
                <a:rPr lang="fr-FR" sz="800" b="1">
                  <a:latin typeface="Arial" charset="0"/>
                </a:rPr>
                <a:t>IDV 145 %</a:t>
              </a:r>
            </a:p>
          </p:txBody>
        </p:sp>
        <p:sp>
          <p:nvSpPr>
            <p:cNvPr id="41122" name="Text Box 200"/>
            <p:cNvSpPr txBox="1">
              <a:spLocks noChangeArrowheads="1"/>
            </p:cNvSpPr>
            <p:nvPr/>
          </p:nvSpPr>
          <p:spPr bwMode="auto">
            <a:xfrm>
              <a:off x="4816" y="2590"/>
              <a:ext cx="411"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0"/>
                </a:defRPr>
              </a:lvl9pPr>
            </a:lstStyle>
            <a:p>
              <a:pPr algn="ctr" eaLnBrk="1" hangingPunct="1"/>
              <a:r>
                <a:rPr lang="fr-FR" sz="800" b="1">
                  <a:latin typeface="Arial" charset="0"/>
                </a:rPr>
                <a:t>RTV 81 %</a:t>
              </a:r>
            </a:p>
          </p:txBody>
        </p:sp>
        <p:sp>
          <p:nvSpPr>
            <p:cNvPr id="41123" name="Text Box 201"/>
            <p:cNvSpPr txBox="1">
              <a:spLocks noChangeArrowheads="1"/>
            </p:cNvSpPr>
            <p:nvPr/>
          </p:nvSpPr>
          <p:spPr bwMode="auto">
            <a:xfrm>
              <a:off x="3856" y="2346"/>
              <a:ext cx="415"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0"/>
                </a:defRPr>
              </a:lvl9pPr>
            </a:lstStyle>
            <a:p>
              <a:pPr algn="ctr" eaLnBrk="1" hangingPunct="1"/>
              <a:r>
                <a:rPr lang="fr-FR" sz="800" b="1">
                  <a:latin typeface="Arial" charset="0"/>
                </a:rPr>
                <a:t>RAL 93 %</a:t>
              </a:r>
            </a:p>
          </p:txBody>
        </p:sp>
        <p:sp>
          <p:nvSpPr>
            <p:cNvPr id="41124" name="Text Box 202"/>
            <p:cNvSpPr txBox="1">
              <a:spLocks noChangeArrowheads="1"/>
            </p:cNvSpPr>
            <p:nvPr/>
          </p:nvSpPr>
          <p:spPr bwMode="auto">
            <a:xfrm>
              <a:off x="3354" y="2258"/>
              <a:ext cx="436"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0"/>
                </a:defRPr>
              </a:lvl9pPr>
            </a:lstStyle>
            <a:p>
              <a:pPr algn="ctr" eaLnBrk="1" hangingPunct="1"/>
              <a:r>
                <a:rPr lang="fr-FR" sz="800" b="1">
                  <a:latin typeface="Arial" charset="0"/>
                </a:rPr>
                <a:t>TFV 110 %</a:t>
              </a:r>
            </a:p>
          </p:txBody>
        </p:sp>
        <p:sp>
          <p:nvSpPr>
            <p:cNvPr id="41125" name="Text Box 203"/>
            <p:cNvSpPr txBox="1">
              <a:spLocks noChangeArrowheads="1"/>
            </p:cNvSpPr>
            <p:nvPr/>
          </p:nvSpPr>
          <p:spPr bwMode="auto">
            <a:xfrm>
              <a:off x="3349" y="2150"/>
              <a:ext cx="448"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0"/>
                </a:defRPr>
              </a:lvl9pPr>
            </a:lstStyle>
            <a:p>
              <a:pPr algn="ctr" eaLnBrk="1" hangingPunct="1"/>
              <a:r>
                <a:rPr lang="fr-FR" sz="800" b="1">
                  <a:latin typeface="Arial" charset="0"/>
                </a:rPr>
                <a:t>ETR 130 %</a:t>
              </a:r>
            </a:p>
          </p:txBody>
        </p:sp>
        <p:sp>
          <p:nvSpPr>
            <p:cNvPr id="41126" name="Text Box 204"/>
            <p:cNvSpPr txBox="1">
              <a:spLocks noChangeArrowheads="1"/>
            </p:cNvSpPr>
            <p:nvPr/>
          </p:nvSpPr>
          <p:spPr bwMode="auto">
            <a:xfrm>
              <a:off x="3350" y="1893"/>
              <a:ext cx="448"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0"/>
                </a:defRPr>
              </a:lvl9pPr>
            </a:lstStyle>
            <a:p>
              <a:pPr algn="ctr" eaLnBrk="1" hangingPunct="1"/>
              <a:r>
                <a:rPr lang="fr-FR" sz="800" b="1">
                  <a:latin typeface="Arial" charset="0"/>
                </a:rPr>
                <a:t>ZDV 235 %</a:t>
              </a:r>
            </a:p>
          </p:txBody>
        </p:sp>
        <p:sp>
          <p:nvSpPr>
            <p:cNvPr id="41127" name="Text Box 205"/>
            <p:cNvSpPr txBox="1">
              <a:spLocks noChangeArrowheads="1"/>
            </p:cNvSpPr>
            <p:nvPr/>
          </p:nvSpPr>
          <p:spPr bwMode="auto">
            <a:xfrm>
              <a:off x="3356" y="1474"/>
              <a:ext cx="436"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0"/>
                </a:defRPr>
              </a:lvl9pPr>
            </a:lstStyle>
            <a:p>
              <a:pPr algn="ctr" eaLnBrk="1" hangingPunct="1"/>
              <a:r>
                <a:rPr lang="fr-FR" sz="800" b="1">
                  <a:latin typeface="Arial" charset="0"/>
                </a:rPr>
                <a:t>3TC 411 %</a:t>
              </a:r>
            </a:p>
          </p:txBody>
        </p:sp>
        <p:sp>
          <p:nvSpPr>
            <p:cNvPr id="41128" name="Text Box 206"/>
            <p:cNvSpPr txBox="1">
              <a:spLocks noChangeArrowheads="1"/>
            </p:cNvSpPr>
            <p:nvPr/>
          </p:nvSpPr>
          <p:spPr bwMode="auto">
            <a:xfrm>
              <a:off x="3826" y="2115"/>
              <a:ext cx="456"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0"/>
                </a:defRPr>
              </a:lvl9pPr>
            </a:lstStyle>
            <a:p>
              <a:pPr algn="ctr" eaLnBrk="1" hangingPunct="1"/>
              <a:r>
                <a:rPr lang="fr-FR" sz="800" b="1">
                  <a:latin typeface="Arial" charset="0"/>
                </a:rPr>
                <a:t>DRV 150 %</a:t>
              </a:r>
            </a:p>
          </p:txBody>
        </p:sp>
        <p:sp>
          <p:nvSpPr>
            <p:cNvPr id="41129" name="Text Box 207"/>
            <p:cNvSpPr txBox="1">
              <a:spLocks noChangeArrowheads="1"/>
            </p:cNvSpPr>
            <p:nvPr/>
          </p:nvSpPr>
          <p:spPr bwMode="auto">
            <a:xfrm>
              <a:off x="3828" y="2014"/>
              <a:ext cx="464"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0"/>
                </a:defRPr>
              </a:lvl9pPr>
            </a:lstStyle>
            <a:p>
              <a:pPr algn="ctr" eaLnBrk="1" hangingPunct="1"/>
              <a:r>
                <a:rPr lang="fr-FR" sz="800" b="1">
                  <a:latin typeface="Arial" charset="0"/>
                </a:rPr>
                <a:t>MVC 190 %</a:t>
              </a:r>
            </a:p>
          </p:txBody>
        </p:sp>
        <p:sp>
          <p:nvSpPr>
            <p:cNvPr id="41130" name="Text Box 208"/>
            <p:cNvSpPr txBox="1">
              <a:spLocks noChangeArrowheads="1"/>
            </p:cNvSpPr>
            <p:nvPr/>
          </p:nvSpPr>
          <p:spPr bwMode="auto">
            <a:xfrm>
              <a:off x="3828" y="1767"/>
              <a:ext cx="464"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0"/>
                </a:defRPr>
              </a:lvl9pPr>
            </a:lstStyle>
            <a:p>
              <a:pPr algn="ctr" eaLnBrk="1" hangingPunct="1"/>
              <a:r>
                <a:rPr lang="fr-FR" sz="800" b="1">
                  <a:latin typeface="Arial" charset="0"/>
                </a:rPr>
                <a:t>MVC 273 %</a:t>
              </a:r>
            </a:p>
          </p:txBody>
        </p:sp>
        <p:sp>
          <p:nvSpPr>
            <p:cNvPr id="41131" name="Text Box 209"/>
            <p:cNvSpPr txBox="1">
              <a:spLocks noChangeArrowheads="1"/>
            </p:cNvSpPr>
            <p:nvPr/>
          </p:nvSpPr>
          <p:spPr bwMode="auto">
            <a:xfrm>
              <a:off x="3836" y="1491"/>
              <a:ext cx="44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0"/>
                </a:defRPr>
              </a:lvl9pPr>
            </a:lstStyle>
            <a:p>
              <a:pPr algn="ctr" eaLnBrk="1" hangingPunct="1"/>
              <a:r>
                <a:rPr lang="fr-FR" sz="800" b="1">
                  <a:latin typeface="Arial" charset="0"/>
                </a:rPr>
                <a:t>FTC 395 %</a:t>
              </a:r>
            </a:p>
          </p:txBody>
        </p:sp>
        <p:sp>
          <p:nvSpPr>
            <p:cNvPr id="41132" name="Text Box 210"/>
            <p:cNvSpPr txBox="1">
              <a:spLocks noChangeArrowheads="1"/>
            </p:cNvSpPr>
            <p:nvPr/>
          </p:nvSpPr>
          <p:spPr bwMode="auto">
            <a:xfrm>
              <a:off x="4814" y="796"/>
              <a:ext cx="415"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0"/>
                </a:defRPr>
              </a:lvl9pPr>
            </a:lstStyle>
            <a:p>
              <a:pPr algn="ctr" eaLnBrk="1" hangingPunct="1"/>
              <a:r>
                <a:rPr lang="fr-FR" sz="800" b="1">
                  <a:latin typeface="Arial" charset="0"/>
                </a:rPr>
                <a:t>ddl 992 %</a:t>
              </a:r>
            </a:p>
          </p:txBody>
        </p:sp>
        <p:sp>
          <p:nvSpPr>
            <p:cNvPr id="41133" name="Text Box 211"/>
            <p:cNvSpPr txBox="1">
              <a:spLocks noChangeArrowheads="1"/>
            </p:cNvSpPr>
            <p:nvPr/>
          </p:nvSpPr>
          <p:spPr bwMode="auto">
            <a:xfrm>
              <a:off x="5276" y="1061"/>
              <a:ext cx="448"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0"/>
                </a:defRPr>
              </a:lvl9pPr>
            </a:lstStyle>
            <a:p>
              <a:pPr algn="ctr" eaLnBrk="1" hangingPunct="1"/>
              <a:r>
                <a:rPr lang="fr-FR" sz="800" b="1">
                  <a:latin typeface="Arial" charset="0"/>
                </a:rPr>
                <a:t>ZDV 590 %</a:t>
              </a:r>
            </a:p>
          </p:txBody>
        </p:sp>
        <p:sp>
          <p:nvSpPr>
            <p:cNvPr id="41134" name="Text Box 212"/>
            <p:cNvSpPr txBox="1">
              <a:spLocks noChangeArrowheads="1"/>
            </p:cNvSpPr>
            <p:nvPr/>
          </p:nvSpPr>
          <p:spPr bwMode="auto">
            <a:xfrm>
              <a:off x="4375" y="2337"/>
              <a:ext cx="404"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0"/>
                </a:defRPr>
              </a:lvl9pPr>
            </a:lstStyle>
            <a:p>
              <a:pPr algn="ctr" eaLnBrk="1" hangingPunct="1"/>
              <a:r>
                <a:rPr lang="fr-FR" sz="800" b="1">
                  <a:latin typeface="Arial" charset="0"/>
                </a:rPr>
                <a:t>TFV 90 %</a:t>
              </a:r>
            </a:p>
          </p:txBody>
        </p:sp>
        <p:sp>
          <p:nvSpPr>
            <p:cNvPr id="41135" name="Text Box 213"/>
            <p:cNvSpPr txBox="1">
              <a:spLocks noChangeArrowheads="1"/>
            </p:cNvSpPr>
            <p:nvPr/>
          </p:nvSpPr>
          <p:spPr bwMode="auto">
            <a:xfrm>
              <a:off x="4816" y="2253"/>
              <a:ext cx="411"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0"/>
                </a:defRPr>
              </a:lvl9pPr>
            </a:lstStyle>
            <a:p>
              <a:pPr algn="ctr" eaLnBrk="1" hangingPunct="1"/>
              <a:r>
                <a:rPr lang="fr-FR" sz="800" b="1">
                  <a:latin typeface="Arial" charset="0"/>
                </a:rPr>
                <a:t>ddl 114 %</a:t>
              </a:r>
            </a:p>
          </p:txBody>
        </p:sp>
        <p:sp>
          <p:nvSpPr>
            <p:cNvPr id="41136" name="Text Box 214"/>
            <p:cNvSpPr txBox="1">
              <a:spLocks noChangeArrowheads="1"/>
            </p:cNvSpPr>
            <p:nvPr/>
          </p:nvSpPr>
          <p:spPr bwMode="auto">
            <a:xfrm>
              <a:off x="5275" y="2233"/>
              <a:ext cx="449"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0"/>
                </a:defRPr>
              </a:lvl9pPr>
            </a:lstStyle>
            <a:p>
              <a:pPr algn="ctr" eaLnBrk="1" hangingPunct="1"/>
              <a:r>
                <a:rPr lang="fr-FR" sz="800" b="1">
                  <a:latin typeface="Arial" charset="0"/>
                </a:rPr>
                <a:t>NVP 130 %</a:t>
              </a:r>
            </a:p>
          </p:txBody>
        </p:sp>
        <p:sp>
          <p:nvSpPr>
            <p:cNvPr id="41137" name="Text Box 215"/>
            <p:cNvSpPr txBox="1">
              <a:spLocks noChangeArrowheads="1"/>
            </p:cNvSpPr>
            <p:nvPr/>
          </p:nvSpPr>
          <p:spPr bwMode="auto">
            <a:xfrm>
              <a:off x="4787" y="2143"/>
              <a:ext cx="468"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0"/>
                </a:defRPr>
              </a:lvl9pPr>
            </a:lstStyle>
            <a:p>
              <a:pPr algn="ctr" eaLnBrk="1" hangingPunct="1"/>
              <a:r>
                <a:rPr lang="fr-FR" sz="800" b="1">
                  <a:latin typeface="Arial" charset="0"/>
                </a:rPr>
                <a:t>IDV/r 132 %</a:t>
              </a:r>
            </a:p>
          </p:txBody>
        </p:sp>
        <p:sp>
          <p:nvSpPr>
            <p:cNvPr id="41138" name="Text Box 216"/>
            <p:cNvSpPr txBox="1">
              <a:spLocks noChangeArrowheads="1"/>
            </p:cNvSpPr>
            <p:nvPr/>
          </p:nvSpPr>
          <p:spPr bwMode="auto">
            <a:xfrm>
              <a:off x="4798" y="2000"/>
              <a:ext cx="448"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0"/>
                </a:defRPr>
              </a:lvl9pPr>
            </a:lstStyle>
            <a:p>
              <a:pPr algn="ctr" eaLnBrk="1" hangingPunct="1"/>
              <a:r>
                <a:rPr lang="fr-FR" sz="800" b="1">
                  <a:latin typeface="Arial" charset="0"/>
                </a:rPr>
                <a:t>ZDV 190 %</a:t>
              </a:r>
            </a:p>
          </p:txBody>
        </p:sp>
        <p:sp>
          <p:nvSpPr>
            <p:cNvPr id="41139" name="Text Box 217"/>
            <p:cNvSpPr txBox="1">
              <a:spLocks noChangeArrowheads="1"/>
            </p:cNvSpPr>
            <p:nvPr/>
          </p:nvSpPr>
          <p:spPr bwMode="auto">
            <a:xfrm>
              <a:off x="4779" y="1548"/>
              <a:ext cx="468"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0"/>
                </a:defRPr>
              </a:lvl9pPr>
            </a:lstStyle>
            <a:p>
              <a:pPr algn="ctr" eaLnBrk="1" hangingPunct="1"/>
              <a:r>
                <a:rPr lang="fr-FR" sz="800" b="1">
                  <a:latin typeface="Arial" charset="0"/>
                </a:rPr>
                <a:t>IDV/r 380 %</a:t>
              </a:r>
            </a:p>
          </p:txBody>
        </p:sp>
        <p:sp>
          <p:nvSpPr>
            <p:cNvPr id="41140" name="Text Box 218"/>
            <p:cNvSpPr txBox="1">
              <a:spLocks noChangeArrowheads="1"/>
            </p:cNvSpPr>
            <p:nvPr/>
          </p:nvSpPr>
          <p:spPr bwMode="auto">
            <a:xfrm>
              <a:off x="5282" y="1212"/>
              <a:ext cx="440"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0"/>
                </a:defRPr>
              </a:lvl9pPr>
            </a:lstStyle>
            <a:p>
              <a:pPr algn="ctr" eaLnBrk="1" hangingPunct="1"/>
              <a:r>
                <a:rPr lang="fr-FR" sz="800" b="1">
                  <a:latin typeface="Arial" charset="0"/>
                </a:rPr>
                <a:t>TFV 515 %</a:t>
              </a:r>
            </a:p>
          </p:txBody>
        </p:sp>
        <p:sp>
          <p:nvSpPr>
            <p:cNvPr id="41141" name="Text Box 219"/>
            <p:cNvSpPr txBox="1">
              <a:spLocks noChangeArrowheads="1"/>
            </p:cNvSpPr>
            <p:nvPr/>
          </p:nvSpPr>
          <p:spPr bwMode="auto">
            <a:xfrm>
              <a:off x="5282" y="1465"/>
              <a:ext cx="440"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0"/>
                </a:defRPr>
              </a:lvl9pPr>
            </a:lstStyle>
            <a:p>
              <a:pPr algn="ctr" eaLnBrk="1" hangingPunct="1"/>
              <a:r>
                <a:rPr lang="fr-FR" sz="800" b="1">
                  <a:latin typeface="Arial" charset="0"/>
                </a:rPr>
                <a:t>3TC 460 %</a:t>
              </a:r>
            </a:p>
          </p:txBody>
        </p:sp>
        <p:sp>
          <p:nvSpPr>
            <p:cNvPr id="41142" name="Text Box 220"/>
            <p:cNvSpPr txBox="1">
              <a:spLocks noChangeArrowheads="1"/>
            </p:cNvSpPr>
            <p:nvPr/>
          </p:nvSpPr>
          <p:spPr bwMode="auto">
            <a:xfrm>
              <a:off x="5282" y="1713"/>
              <a:ext cx="440"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0"/>
                </a:defRPr>
              </a:lvl9pPr>
            </a:lstStyle>
            <a:p>
              <a:pPr algn="ctr" eaLnBrk="1" hangingPunct="1"/>
              <a:r>
                <a:rPr lang="fr-FR" sz="800" b="1">
                  <a:latin typeface="Arial" charset="0"/>
                </a:rPr>
                <a:t>3TC 319 %</a:t>
              </a:r>
            </a:p>
          </p:txBody>
        </p:sp>
        <p:sp>
          <p:nvSpPr>
            <p:cNvPr id="41143" name="Text Box 221"/>
            <p:cNvSpPr txBox="1">
              <a:spLocks noChangeArrowheads="1"/>
            </p:cNvSpPr>
            <p:nvPr/>
          </p:nvSpPr>
          <p:spPr bwMode="auto">
            <a:xfrm>
              <a:off x="5278" y="2017"/>
              <a:ext cx="44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0"/>
                </a:defRPr>
              </a:lvl9pPr>
            </a:lstStyle>
            <a:p>
              <a:pPr algn="ctr" eaLnBrk="1" hangingPunct="1"/>
              <a:r>
                <a:rPr lang="fr-FR" sz="800" b="1">
                  <a:latin typeface="Arial" charset="0"/>
                </a:rPr>
                <a:t>FTC 150 %</a:t>
              </a:r>
            </a:p>
          </p:txBody>
        </p:sp>
        <p:sp>
          <p:nvSpPr>
            <p:cNvPr id="41144" name="Rectangle 223"/>
            <p:cNvSpPr>
              <a:spLocks noChangeArrowheads="1"/>
            </p:cNvSpPr>
            <p:nvPr/>
          </p:nvSpPr>
          <p:spPr bwMode="auto">
            <a:xfrm>
              <a:off x="1003" y="992"/>
              <a:ext cx="400" cy="93"/>
            </a:xfrm>
            <a:prstGeom prst="rect">
              <a:avLst/>
            </a:prstGeom>
            <a:solidFill>
              <a:srgbClr val="00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fr-FR" sz="2400" b="1">
                <a:latin typeface="Arial" charset="0"/>
              </a:endParaRPr>
            </a:p>
          </p:txBody>
        </p:sp>
        <p:sp>
          <p:nvSpPr>
            <p:cNvPr id="41145" name="Text Box 224"/>
            <p:cNvSpPr txBox="1">
              <a:spLocks noChangeArrowheads="1"/>
            </p:cNvSpPr>
            <p:nvPr/>
          </p:nvSpPr>
          <p:spPr bwMode="auto">
            <a:xfrm>
              <a:off x="976" y="977"/>
              <a:ext cx="449"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0"/>
                </a:defRPr>
              </a:lvl9pPr>
            </a:lstStyle>
            <a:p>
              <a:pPr algn="ctr" eaLnBrk="1" hangingPunct="1"/>
              <a:r>
                <a:rPr lang="fr-FR" sz="800" b="1">
                  <a:latin typeface="Arial" charset="0"/>
                </a:rPr>
                <a:t>RAL 642 %</a:t>
              </a:r>
            </a:p>
          </p:txBody>
        </p:sp>
        <p:sp>
          <p:nvSpPr>
            <p:cNvPr id="41146" name="Rectangle 225"/>
            <p:cNvSpPr>
              <a:spLocks noChangeArrowheads="1"/>
            </p:cNvSpPr>
            <p:nvPr/>
          </p:nvSpPr>
          <p:spPr bwMode="auto">
            <a:xfrm>
              <a:off x="912" y="2058"/>
              <a:ext cx="400" cy="93"/>
            </a:xfrm>
            <a:prstGeom prst="rect">
              <a:avLst/>
            </a:prstGeom>
            <a:solidFill>
              <a:srgbClr val="00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fr-FR" sz="2400" b="1">
                <a:latin typeface="Arial" charset="0"/>
              </a:endParaRPr>
            </a:p>
          </p:txBody>
        </p:sp>
        <p:sp>
          <p:nvSpPr>
            <p:cNvPr id="41147" name="Text Box 226"/>
            <p:cNvSpPr txBox="1">
              <a:spLocks noChangeArrowheads="1"/>
            </p:cNvSpPr>
            <p:nvPr/>
          </p:nvSpPr>
          <p:spPr bwMode="auto">
            <a:xfrm>
              <a:off x="885" y="2043"/>
              <a:ext cx="449"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0"/>
                </a:defRPr>
              </a:lvl9pPr>
            </a:lstStyle>
            <a:p>
              <a:pPr algn="ctr" eaLnBrk="1" hangingPunct="1"/>
              <a:r>
                <a:rPr lang="fr-FR" sz="800" b="1">
                  <a:latin typeface="Arial" charset="0"/>
                </a:rPr>
                <a:t>RAL 160 %</a:t>
              </a:r>
            </a:p>
          </p:txBody>
        </p:sp>
        <p:sp>
          <p:nvSpPr>
            <p:cNvPr id="41148" name="Rectangle 227"/>
            <p:cNvSpPr>
              <a:spLocks noChangeArrowheads="1"/>
            </p:cNvSpPr>
            <p:nvPr/>
          </p:nvSpPr>
          <p:spPr bwMode="auto">
            <a:xfrm>
              <a:off x="913" y="2773"/>
              <a:ext cx="400" cy="92"/>
            </a:xfrm>
            <a:prstGeom prst="rect">
              <a:avLst/>
            </a:prstGeom>
            <a:solidFill>
              <a:srgbClr val="FF33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fr-FR" sz="2400" b="1">
                <a:latin typeface="Arial" charset="0"/>
              </a:endParaRPr>
            </a:p>
          </p:txBody>
        </p:sp>
        <p:sp>
          <p:nvSpPr>
            <p:cNvPr id="41149" name="Text Box 228"/>
            <p:cNvSpPr txBox="1">
              <a:spLocks noChangeArrowheads="1"/>
            </p:cNvSpPr>
            <p:nvPr/>
          </p:nvSpPr>
          <p:spPr bwMode="auto">
            <a:xfrm>
              <a:off x="904" y="2745"/>
              <a:ext cx="425"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0"/>
                </a:defRPr>
              </a:lvl9pPr>
            </a:lstStyle>
            <a:p>
              <a:pPr algn="ctr" eaLnBrk="1" hangingPunct="1"/>
              <a:r>
                <a:rPr lang="fr-FR" sz="800" b="1">
                  <a:latin typeface="Arial" charset="0"/>
                </a:rPr>
                <a:t>MVC 72 %</a:t>
              </a:r>
            </a:p>
          </p:txBody>
        </p:sp>
        <p:sp>
          <p:nvSpPr>
            <p:cNvPr id="41150" name="Rectangle 229"/>
            <p:cNvSpPr>
              <a:spLocks noChangeArrowheads="1"/>
            </p:cNvSpPr>
            <p:nvPr/>
          </p:nvSpPr>
          <p:spPr bwMode="auto">
            <a:xfrm>
              <a:off x="1387" y="2878"/>
              <a:ext cx="400" cy="92"/>
            </a:xfrm>
            <a:prstGeom prst="rect">
              <a:avLst/>
            </a:prstGeom>
            <a:solidFill>
              <a:srgbClr val="FF33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fr-FR" sz="2400" b="1">
                <a:latin typeface="Arial" charset="0"/>
              </a:endParaRPr>
            </a:p>
          </p:txBody>
        </p:sp>
        <p:sp>
          <p:nvSpPr>
            <p:cNvPr id="41151" name="Text Box 230"/>
            <p:cNvSpPr txBox="1">
              <a:spLocks noChangeArrowheads="1"/>
            </p:cNvSpPr>
            <p:nvPr/>
          </p:nvSpPr>
          <p:spPr bwMode="auto">
            <a:xfrm>
              <a:off x="1378" y="2859"/>
              <a:ext cx="425"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0"/>
                </a:defRPr>
              </a:lvl9pPr>
            </a:lstStyle>
            <a:p>
              <a:pPr algn="ctr" eaLnBrk="1" hangingPunct="1"/>
              <a:r>
                <a:rPr lang="fr-FR" sz="800" b="1">
                  <a:latin typeface="Arial" charset="0"/>
                </a:rPr>
                <a:t>MVC 60 %</a:t>
              </a:r>
            </a:p>
          </p:txBody>
        </p:sp>
        <p:sp>
          <p:nvSpPr>
            <p:cNvPr id="41152" name="Rectangle 231"/>
            <p:cNvSpPr>
              <a:spLocks noChangeArrowheads="1"/>
            </p:cNvSpPr>
            <p:nvPr/>
          </p:nvSpPr>
          <p:spPr bwMode="auto">
            <a:xfrm>
              <a:off x="2373" y="2878"/>
              <a:ext cx="400" cy="92"/>
            </a:xfrm>
            <a:prstGeom prst="rect">
              <a:avLst/>
            </a:prstGeom>
            <a:solidFill>
              <a:srgbClr val="FF33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fr-FR" sz="2400" b="1">
                <a:latin typeface="Arial" charset="0"/>
              </a:endParaRPr>
            </a:p>
          </p:txBody>
        </p:sp>
        <p:sp>
          <p:nvSpPr>
            <p:cNvPr id="41153" name="Text Box 232"/>
            <p:cNvSpPr txBox="1">
              <a:spLocks noChangeArrowheads="1"/>
            </p:cNvSpPr>
            <p:nvPr/>
          </p:nvSpPr>
          <p:spPr bwMode="auto">
            <a:xfrm>
              <a:off x="2364" y="2859"/>
              <a:ext cx="425"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0"/>
                </a:defRPr>
              </a:lvl9pPr>
            </a:lstStyle>
            <a:p>
              <a:pPr algn="ctr" eaLnBrk="1" hangingPunct="1"/>
              <a:r>
                <a:rPr lang="fr-FR" sz="800" b="1">
                  <a:latin typeface="Arial" charset="0"/>
                </a:rPr>
                <a:t>MVC 60 %</a:t>
              </a:r>
            </a:p>
          </p:txBody>
        </p:sp>
        <p:sp>
          <p:nvSpPr>
            <p:cNvPr id="41154" name="Rectangle 239"/>
            <p:cNvSpPr>
              <a:spLocks noChangeArrowheads="1"/>
            </p:cNvSpPr>
            <p:nvPr/>
          </p:nvSpPr>
          <p:spPr bwMode="auto">
            <a:xfrm>
              <a:off x="2397" y="3623"/>
              <a:ext cx="400" cy="92"/>
            </a:xfrm>
            <a:prstGeom prst="rect">
              <a:avLst/>
            </a:prstGeom>
            <a:solidFill>
              <a:srgbClr val="FF66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fr-FR" sz="2400" b="1">
                <a:latin typeface="Arial" charset="0"/>
              </a:endParaRPr>
            </a:p>
          </p:txBody>
        </p:sp>
        <p:sp>
          <p:nvSpPr>
            <p:cNvPr id="41155" name="Text Box 240"/>
            <p:cNvSpPr txBox="1">
              <a:spLocks noChangeArrowheads="1"/>
            </p:cNvSpPr>
            <p:nvPr/>
          </p:nvSpPr>
          <p:spPr bwMode="auto">
            <a:xfrm>
              <a:off x="2393" y="3600"/>
              <a:ext cx="417"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0"/>
                </a:defRPr>
              </a:lvl9pPr>
            </a:lstStyle>
            <a:p>
              <a:pPr algn="ctr" eaLnBrk="1" hangingPunct="1"/>
              <a:r>
                <a:rPr lang="fr-FR" sz="800" b="1">
                  <a:latin typeface="Arial" charset="0"/>
                </a:rPr>
                <a:t>DRV 17 %</a:t>
              </a:r>
            </a:p>
          </p:txBody>
        </p:sp>
        <p:sp>
          <p:nvSpPr>
            <p:cNvPr id="41156" name="Rectangle 241"/>
            <p:cNvSpPr>
              <a:spLocks noChangeArrowheads="1"/>
            </p:cNvSpPr>
            <p:nvPr/>
          </p:nvSpPr>
          <p:spPr bwMode="auto">
            <a:xfrm>
              <a:off x="1373" y="3702"/>
              <a:ext cx="400" cy="92"/>
            </a:xfrm>
            <a:prstGeom prst="rect">
              <a:avLst/>
            </a:prstGeom>
            <a:solidFill>
              <a:srgbClr val="FF66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fr-FR" sz="2400" b="1">
                <a:latin typeface="Arial" charset="0"/>
              </a:endParaRPr>
            </a:p>
          </p:txBody>
        </p:sp>
        <p:sp>
          <p:nvSpPr>
            <p:cNvPr id="41157" name="Text Box 242"/>
            <p:cNvSpPr txBox="1">
              <a:spLocks noChangeArrowheads="1"/>
            </p:cNvSpPr>
            <p:nvPr/>
          </p:nvSpPr>
          <p:spPr bwMode="auto">
            <a:xfrm>
              <a:off x="1369" y="3682"/>
              <a:ext cx="417"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0"/>
                </a:defRPr>
              </a:lvl9pPr>
            </a:lstStyle>
            <a:p>
              <a:pPr algn="ctr" eaLnBrk="1" hangingPunct="1"/>
              <a:r>
                <a:rPr lang="fr-FR" sz="800" b="1">
                  <a:latin typeface="Arial" charset="0"/>
                </a:rPr>
                <a:t>DRV 12 %</a:t>
              </a:r>
            </a:p>
          </p:txBody>
        </p:sp>
        <p:sp>
          <p:nvSpPr>
            <p:cNvPr id="41158" name="Rectangle 243"/>
            <p:cNvSpPr>
              <a:spLocks noChangeArrowheads="1"/>
            </p:cNvSpPr>
            <p:nvPr/>
          </p:nvSpPr>
          <p:spPr bwMode="auto">
            <a:xfrm>
              <a:off x="466" y="3706"/>
              <a:ext cx="400" cy="92"/>
            </a:xfrm>
            <a:prstGeom prst="rect">
              <a:avLst/>
            </a:prstGeom>
            <a:solidFill>
              <a:srgbClr val="FF66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fr-FR" sz="2400" b="1">
                <a:latin typeface="Arial" charset="0"/>
              </a:endParaRPr>
            </a:p>
          </p:txBody>
        </p:sp>
        <p:sp>
          <p:nvSpPr>
            <p:cNvPr id="41159" name="Text Box 244"/>
            <p:cNvSpPr txBox="1">
              <a:spLocks noChangeArrowheads="1"/>
            </p:cNvSpPr>
            <p:nvPr/>
          </p:nvSpPr>
          <p:spPr bwMode="auto">
            <a:xfrm>
              <a:off x="479" y="3683"/>
              <a:ext cx="38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0"/>
                </a:defRPr>
              </a:lvl9pPr>
            </a:lstStyle>
            <a:p>
              <a:pPr algn="ctr" eaLnBrk="1" hangingPunct="1"/>
              <a:r>
                <a:rPr lang="fr-FR" sz="800" b="1">
                  <a:latin typeface="Arial" charset="0"/>
                </a:rPr>
                <a:t>DRV 9 %</a:t>
              </a:r>
            </a:p>
          </p:txBody>
        </p:sp>
        <p:sp>
          <p:nvSpPr>
            <p:cNvPr id="41160" name="Oval 245"/>
            <p:cNvSpPr>
              <a:spLocks noChangeArrowheads="1"/>
            </p:cNvSpPr>
            <p:nvPr/>
          </p:nvSpPr>
          <p:spPr bwMode="auto">
            <a:xfrm>
              <a:off x="855" y="2703"/>
              <a:ext cx="506" cy="225"/>
            </a:xfrm>
            <a:prstGeom prst="ellipse">
              <a:avLst/>
            </a:prstGeom>
            <a:noFill/>
            <a:ln w="28575">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sz="2400" b="1">
                <a:latin typeface="Arial" charset="0"/>
              </a:endParaRPr>
            </a:p>
          </p:txBody>
        </p:sp>
        <p:sp>
          <p:nvSpPr>
            <p:cNvPr id="41161" name="Oval 246"/>
            <p:cNvSpPr>
              <a:spLocks noChangeArrowheads="1"/>
            </p:cNvSpPr>
            <p:nvPr/>
          </p:nvSpPr>
          <p:spPr bwMode="auto">
            <a:xfrm>
              <a:off x="1305" y="2814"/>
              <a:ext cx="506" cy="225"/>
            </a:xfrm>
            <a:prstGeom prst="ellipse">
              <a:avLst/>
            </a:prstGeom>
            <a:noFill/>
            <a:ln w="28575">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sz="2400" b="1">
                <a:latin typeface="Arial" charset="0"/>
              </a:endParaRPr>
            </a:p>
          </p:txBody>
        </p:sp>
        <p:sp>
          <p:nvSpPr>
            <p:cNvPr id="41162" name="Oval 247"/>
            <p:cNvSpPr>
              <a:spLocks noChangeArrowheads="1"/>
            </p:cNvSpPr>
            <p:nvPr/>
          </p:nvSpPr>
          <p:spPr bwMode="auto">
            <a:xfrm>
              <a:off x="2325" y="2814"/>
              <a:ext cx="506" cy="225"/>
            </a:xfrm>
            <a:prstGeom prst="ellipse">
              <a:avLst/>
            </a:prstGeom>
            <a:noFill/>
            <a:ln w="28575">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sz="2400" b="1">
                <a:latin typeface="Arial" charset="0"/>
              </a:endParaRPr>
            </a:p>
          </p:txBody>
        </p:sp>
        <p:sp>
          <p:nvSpPr>
            <p:cNvPr id="41163" name="Oval 248"/>
            <p:cNvSpPr>
              <a:spLocks noChangeArrowheads="1"/>
            </p:cNvSpPr>
            <p:nvPr/>
          </p:nvSpPr>
          <p:spPr bwMode="auto">
            <a:xfrm>
              <a:off x="2353" y="3556"/>
              <a:ext cx="506" cy="225"/>
            </a:xfrm>
            <a:prstGeom prst="ellipse">
              <a:avLst/>
            </a:prstGeom>
            <a:noFill/>
            <a:ln w="28575">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sz="2400" b="1">
                <a:latin typeface="Arial" charset="0"/>
              </a:endParaRPr>
            </a:p>
          </p:txBody>
        </p:sp>
        <p:sp>
          <p:nvSpPr>
            <p:cNvPr id="41164" name="Oval 249"/>
            <p:cNvSpPr>
              <a:spLocks noChangeArrowheads="1"/>
            </p:cNvSpPr>
            <p:nvPr/>
          </p:nvSpPr>
          <p:spPr bwMode="auto">
            <a:xfrm>
              <a:off x="1311" y="3643"/>
              <a:ext cx="506" cy="195"/>
            </a:xfrm>
            <a:prstGeom prst="ellipse">
              <a:avLst/>
            </a:prstGeom>
            <a:noFill/>
            <a:ln w="28575">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sz="2400" b="1">
                <a:latin typeface="Arial" charset="0"/>
              </a:endParaRPr>
            </a:p>
          </p:txBody>
        </p:sp>
        <p:sp>
          <p:nvSpPr>
            <p:cNvPr id="41165" name="Oval 250"/>
            <p:cNvSpPr>
              <a:spLocks noChangeArrowheads="1"/>
            </p:cNvSpPr>
            <p:nvPr/>
          </p:nvSpPr>
          <p:spPr bwMode="auto">
            <a:xfrm>
              <a:off x="399" y="3661"/>
              <a:ext cx="506" cy="184"/>
            </a:xfrm>
            <a:prstGeom prst="ellipse">
              <a:avLst/>
            </a:prstGeom>
            <a:noFill/>
            <a:ln w="28575">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sz="2400" b="1">
                <a:latin typeface="Arial" charset="0"/>
              </a:endParaRPr>
            </a:p>
          </p:txBody>
        </p:sp>
        <p:sp>
          <p:nvSpPr>
            <p:cNvPr id="41166" name="Oval 251"/>
            <p:cNvSpPr>
              <a:spLocks noChangeArrowheads="1"/>
            </p:cNvSpPr>
            <p:nvPr/>
          </p:nvSpPr>
          <p:spPr bwMode="auto">
            <a:xfrm>
              <a:off x="837" y="2000"/>
              <a:ext cx="506" cy="203"/>
            </a:xfrm>
            <a:prstGeom prst="ellipse">
              <a:avLst/>
            </a:prstGeom>
            <a:noFill/>
            <a:ln w="28575">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sz="2400" b="1">
                <a:latin typeface="Arial" charset="0"/>
              </a:endParaRPr>
            </a:p>
          </p:txBody>
        </p:sp>
        <p:sp>
          <p:nvSpPr>
            <p:cNvPr id="41167" name="Oval 252"/>
            <p:cNvSpPr>
              <a:spLocks noChangeArrowheads="1"/>
            </p:cNvSpPr>
            <p:nvPr/>
          </p:nvSpPr>
          <p:spPr bwMode="auto">
            <a:xfrm>
              <a:off x="953" y="962"/>
              <a:ext cx="506" cy="164"/>
            </a:xfrm>
            <a:prstGeom prst="ellipse">
              <a:avLst/>
            </a:prstGeom>
            <a:noFill/>
            <a:ln w="28575">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sz="2400" b="1">
                <a:latin typeface="Arial" charset="0"/>
              </a:endParaRPr>
            </a:p>
          </p:txBody>
        </p:sp>
        <p:sp>
          <p:nvSpPr>
            <p:cNvPr id="41168" name="Rectangle 254"/>
            <p:cNvSpPr>
              <a:spLocks noChangeArrowheads="1"/>
            </p:cNvSpPr>
            <p:nvPr/>
          </p:nvSpPr>
          <p:spPr bwMode="auto">
            <a:xfrm>
              <a:off x="4368" y="1902"/>
              <a:ext cx="400" cy="93"/>
            </a:xfrm>
            <a:prstGeom prst="rect">
              <a:avLst/>
            </a:prstGeom>
            <a:solidFill>
              <a:srgbClr val="00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fr-FR" sz="2400" b="1">
                <a:latin typeface="Arial" charset="0"/>
              </a:endParaRPr>
            </a:p>
          </p:txBody>
        </p:sp>
        <p:sp>
          <p:nvSpPr>
            <p:cNvPr id="41169" name="Text Box 255"/>
            <p:cNvSpPr txBox="1">
              <a:spLocks noChangeArrowheads="1"/>
            </p:cNvSpPr>
            <p:nvPr/>
          </p:nvSpPr>
          <p:spPr bwMode="auto">
            <a:xfrm>
              <a:off x="4341" y="1887"/>
              <a:ext cx="449"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0"/>
                </a:defRPr>
              </a:lvl9pPr>
            </a:lstStyle>
            <a:p>
              <a:pPr algn="ctr" eaLnBrk="1" hangingPunct="1"/>
              <a:r>
                <a:rPr lang="fr-FR" sz="800" b="1">
                  <a:latin typeface="Arial" charset="0"/>
                </a:rPr>
                <a:t>RAL 230 %</a:t>
              </a:r>
            </a:p>
          </p:txBody>
        </p:sp>
        <p:sp>
          <p:nvSpPr>
            <p:cNvPr id="41170" name="Oval 256"/>
            <p:cNvSpPr>
              <a:spLocks noChangeArrowheads="1"/>
            </p:cNvSpPr>
            <p:nvPr/>
          </p:nvSpPr>
          <p:spPr bwMode="auto">
            <a:xfrm>
              <a:off x="4311" y="1869"/>
              <a:ext cx="506" cy="160"/>
            </a:xfrm>
            <a:prstGeom prst="ellipse">
              <a:avLst/>
            </a:prstGeom>
            <a:noFill/>
            <a:ln w="28575">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sz="2400" b="1">
                <a:latin typeface="Arial" charset="0"/>
              </a:endParaRPr>
            </a:p>
          </p:txBody>
        </p:sp>
        <p:sp>
          <p:nvSpPr>
            <p:cNvPr id="41171" name="Text Box 87"/>
            <p:cNvSpPr txBox="1">
              <a:spLocks noChangeArrowheads="1"/>
            </p:cNvSpPr>
            <p:nvPr/>
          </p:nvSpPr>
          <p:spPr bwMode="auto">
            <a:xfrm rot="16200000">
              <a:off x="-103" y="3103"/>
              <a:ext cx="924"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0"/>
                </a:defRPr>
              </a:lvl9pPr>
            </a:lstStyle>
            <a:p>
              <a:pPr algn="ctr" eaLnBrk="1" hangingPunct="1"/>
              <a:r>
                <a:rPr lang="fr-FR" sz="1200" b="1">
                  <a:latin typeface="Arial" charset="0"/>
                </a:rPr>
                <a:t>Faible exposition</a:t>
              </a:r>
              <a:br>
                <a:rPr lang="fr-FR" sz="1200" b="1">
                  <a:latin typeface="Arial" charset="0"/>
                </a:rPr>
              </a:br>
              <a:r>
                <a:rPr lang="fr-FR" sz="1200" b="1">
                  <a:latin typeface="Arial" charset="0"/>
                </a:rPr>
                <a:t>du tractus génital</a:t>
              </a:r>
            </a:p>
          </p:txBody>
        </p:sp>
        <p:sp>
          <p:nvSpPr>
            <p:cNvPr id="41172" name="Text Box 89"/>
            <p:cNvSpPr txBox="1">
              <a:spLocks noChangeArrowheads="1"/>
            </p:cNvSpPr>
            <p:nvPr/>
          </p:nvSpPr>
          <p:spPr bwMode="auto">
            <a:xfrm rot="16200000">
              <a:off x="-138" y="2062"/>
              <a:ext cx="1112" cy="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0"/>
                </a:defRPr>
              </a:lvl9pPr>
            </a:lstStyle>
            <a:p>
              <a:pPr algn="ctr" eaLnBrk="1" hangingPunct="1"/>
              <a:r>
                <a:rPr lang="fr-FR" sz="1200" b="1">
                  <a:latin typeface="Arial" charset="0"/>
                </a:rPr>
                <a:t>Exposition identique</a:t>
              </a:r>
            </a:p>
            <a:p>
              <a:pPr algn="ctr" eaLnBrk="1" hangingPunct="1"/>
              <a:r>
                <a:rPr lang="fr-FR" sz="1200" b="1">
                  <a:latin typeface="Arial" charset="0"/>
                </a:rPr>
                <a:t>dans le sang </a:t>
              </a:r>
              <a:br>
                <a:rPr lang="fr-FR" sz="1200" b="1">
                  <a:latin typeface="Arial" charset="0"/>
                </a:rPr>
              </a:br>
              <a:r>
                <a:rPr lang="fr-FR" sz="1200" b="1">
                  <a:latin typeface="Arial" charset="0"/>
                </a:rPr>
                <a:t>et le  tractus génital</a:t>
              </a:r>
            </a:p>
          </p:txBody>
        </p:sp>
        <p:sp>
          <p:nvSpPr>
            <p:cNvPr id="41173" name="Text Box 87"/>
            <p:cNvSpPr txBox="1">
              <a:spLocks noChangeArrowheads="1"/>
            </p:cNvSpPr>
            <p:nvPr/>
          </p:nvSpPr>
          <p:spPr bwMode="auto">
            <a:xfrm rot="16200000">
              <a:off x="-103" y="1141"/>
              <a:ext cx="924"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0"/>
                </a:defRPr>
              </a:lvl9pPr>
            </a:lstStyle>
            <a:p>
              <a:pPr algn="ctr" eaLnBrk="1" hangingPunct="1"/>
              <a:r>
                <a:rPr lang="fr-FR" sz="1200" b="1">
                  <a:latin typeface="Arial" charset="0"/>
                </a:rPr>
                <a:t>Forte exposition</a:t>
              </a:r>
              <a:br>
                <a:rPr lang="fr-FR" sz="1200" b="1">
                  <a:latin typeface="Arial" charset="0"/>
                </a:rPr>
              </a:br>
              <a:r>
                <a:rPr lang="fr-FR" sz="1200" b="1">
                  <a:latin typeface="Arial" charset="0"/>
                </a:rPr>
                <a:t>du tractus génital</a:t>
              </a:r>
            </a:p>
          </p:txBody>
        </p:sp>
        <p:sp>
          <p:nvSpPr>
            <p:cNvPr id="41174" name="Text Box 135"/>
            <p:cNvSpPr txBox="1">
              <a:spLocks noChangeArrowheads="1"/>
            </p:cNvSpPr>
            <p:nvPr/>
          </p:nvSpPr>
          <p:spPr bwMode="auto">
            <a:xfrm>
              <a:off x="3422" y="1048"/>
              <a:ext cx="671" cy="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0"/>
                </a:defRPr>
              </a:lvl9pPr>
            </a:lstStyle>
            <a:p>
              <a:pPr algn="ctr" eaLnBrk="1" hangingPunct="1"/>
              <a:r>
                <a:rPr lang="fr-FR" sz="1200" b="1">
                  <a:latin typeface="Arial" charset="0"/>
                </a:rPr>
                <a:t>Rapport</a:t>
              </a:r>
            </a:p>
            <a:p>
              <a:pPr algn="ctr" eaLnBrk="1" hangingPunct="1"/>
              <a:r>
                <a:rPr lang="fr-FR" sz="1200" b="1">
                  <a:latin typeface="Arial" charset="0"/>
                </a:rPr>
                <a:t>FCV/plasma </a:t>
              </a:r>
              <a:br>
                <a:rPr lang="fr-FR" sz="1200" b="1">
                  <a:latin typeface="Arial" charset="0"/>
                </a:rPr>
              </a:br>
              <a:r>
                <a:rPr lang="fr-FR" sz="1200" b="1">
                  <a:latin typeface="Arial" charset="0"/>
                </a:rPr>
                <a:t>(ASC)</a:t>
              </a:r>
            </a:p>
          </p:txBody>
        </p:sp>
        <p:sp>
          <p:nvSpPr>
            <p:cNvPr id="41175" name="Text Box 135"/>
            <p:cNvSpPr txBox="1">
              <a:spLocks noChangeArrowheads="1"/>
            </p:cNvSpPr>
            <p:nvPr/>
          </p:nvSpPr>
          <p:spPr bwMode="auto">
            <a:xfrm>
              <a:off x="4370" y="1050"/>
              <a:ext cx="822" cy="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0"/>
                </a:defRPr>
              </a:lvl9pPr>
            </a:lstStyle>
            <a:p>
              <a:pPr algn="ctr" eaLnBrk="1" hangingPunct="1"/>
              <a:r>
                <a:rPr lang="fr-FR" sz="1200" b="1">
                  <a:latin typeface="Arial" charset="0"/>
                </a:rPr>
                <a:t>Rapport</a:t>
              </a:r>
            </a:p>
            <a:p>
              <a:pPr algn="ctr" eaLnBrk="1" hangingPunct="1"/>
              <a:r>
                <a:rPr lang="fr-FR" sz="1200" b="1">
                  <a:latin typeface="Arial" charset="0"/>
                </a:rPr>
                <a:t>FCV/plasma </a:t>
              </a:r>
              <a:br>
                <a:rPr lang="fr-FR" sz="1200" b="1">
                  <a:latin typeface="Arial" charset="0"/>
                </a:rPr>
              </a:br>
              <a:r>
                <a:rPr lang="fr-FR" sz="1200" b="1">
                  <a:latin typeface="Arial" charset="0"/>
                </a:rPr>
                <a:t>(paires </a:t>
              </a:r>
            </a:p>
            <a:p>
              <a:pPr algn="ctr" eaLnBrk="1" hangingPunct="1"/>
              <a:r>
                <a:rPr lang="fr-FR" sz="1200" b="1">
                  <a:latin typeface="Arial" charset="0"/>
                </a:rPr>
                <a:t>d</a:t>
              </a:r>
              <a:r>
                <a:rPr lang="ja-JP" altLang="fr-FR" sz="1200" b="1">
                  <a:latin typeface="Arial" charset="0"/>
                </a:rPr>
                <a:t>’</a:t>
              </a:r>
              <a:r>
                <a:rPr lang="fr-FR" altLang="ja-JP" sz="1200" b="1">
                  <a:latin typeface="Arial" charset="0"/>
                </a:rPr>
                <a:t>échantillons)</a:t>
              </a:r>
            </a:p>
            <a:p>
              <a:pPr algn="ctr" eaLnBrk="1" hangingPunct="1"/>
              <a:endParaRPr lang="fr-FR" sz="1200" b="1">
                <a:latin typeface="Arial" charset="0"/>
              </a:endParaRPr>
            </a:p>
          </p:txBody>
        </p:sp>
        <p:sp>
          <p:nvSpPr>
            <p:cNvPr id="41176" name="Rectangle 78"/>
            <p:cNvSpPr>
              <a:spLocks noChangeArrowheads="1"/>
            </p:cNvSpPr>
            <p:nvPr/>
          </p:nvSpPr>
          <p:spPr bwMode="auto">
            <a:xfrm>
              <a:off x="1822" y="2775"/>
              <a:ext cx="401" cy="94"/>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fr-FR" sz="2400" b="1">
                <a:latin typeface="Arial" charset="0"/>
              </a:endParaRPr>
            </a:p>
          </p:txBody>
        </p:sp>
        <p:sp>
          <p:nvSpPr>
            <p:cNvPr id="41177" name="Text Box 162"/>
            <p:cNvSpPr txBox="1">
              <a:spLocks noChangeArrowheads="1"/>
            </p:cNvSpPr>
            <p:nvPr/>
          </p:nvSpPr>
          <p:spPr bwMode="auto">
            <a:xfrm>
              <a:off x="1817" y="2752"/>
              <a:ext cx="415"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0"/>
                </a:defRPr>
              </a:lvl9pPr>
            </a:lstStyle>
            <a:p>
              <a:pPr algn="ctr" eaLnBrk="1" hangingPunct="1"/>
              <a:r>
                <a:rPr lang="fr-FR" sz="800" b="1">
                  <a:latin typeface="Arial" charset="0"/>
                </a:rPr>
                <a:t>NVP 70 %</a:t>
              </a: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09" name="Picture 2" descr="C:\Documents and Settings\partisam\Bureau\COREVIH Bureau\RUBAN_corevih.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905003" y="1431928"/>
            <a:ext cx="5376863" cy="512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03" name="Rectangle 3"/>
          <p:cNvSpPr>
            <a:spLocks noChangeArrowheads="1"/>
          </p:cNvSpPr>
          <p:nvPr/>
        </p:nvSpPr>
        <p:spPr bwMode="auto">
          <a:xfrm>
            <a:off x="0" y="0"/>
            <a:ext cx="9144000" cy="1295400"/>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fr-FR" sz="2400">
              <a:solidFill>
                <a:srgbClr val="990033"/>
              </a:solidFill>
              <a:latin typeface="Arial" charset="0"/>
              <a:cs typeface="Arial" charset="0"/>
            </a:endParaRPr>
          </a:p>
        </p:txBody>
      </p:sp>
      <p:sp>
        <p:nvSpPr>
          <p:cNvPr id="76804" name="Rectangle 4"/>
          <p:cNvSpPr>
            <a:spLocks noGrp="1" noChangeArrowheads="1"/>
          </p:cNvSpPr>
          <p:nvPr>
            <p:ph type="title"/>
          </p:nvPr>
        </p:nvSpPr>
        <p:spPr>
          <a:xfrm>
            <a:off x="685800" y="76200"/>
            <a:ext cx="7772400" cy="1143000"/>
          </a:xfrm>
        </p:spPr>
        <p:txBody>
          <a:bodyPr/>
          <a:lstStyle/>
          <a:p>
            <a:pPr eaLnBrk="1" hangingPunct="1">
              <a:defRPr/>
            </a:pPr>
            <a:r>
              <a:rPr lang="fr-FR" sz="3600" smtClean="0">
                <a:solidFill>
                  <a:schemeClr val="bg1"/>
                </a:solidFill>
                <a:latin typeface="Arial" charset="0"/>
                <a:cs typeface="Arial" charset="0"/>
              </a:rPr>
              <a:t>Procréation et risque de transmission</a:t>
            </a:r>
          </a:p>
        </p:txBody>
      </p:sp>
      <p:sp>
        <p:nvSpPr>
          <p:cNvPr id="76805" name="Rectangle 5"/>
          <p:cNvSpPr>
            <a:spLocks noGrp="1" noChangeArrowheads="1"/>
          </p:cNvSpPr>
          <p:nvPr>
            <p:ph idx="1"/>
          </p:nvPr>
        </p:nvSpPr>
        <p:spPr>
          <a:xfrm>
            <a:off x="685800" y="1905000"/>
            <a:ext cx="7772400" cy="4114800"/>
          </a:xfrm>
        </p:spPr>
        <p:txBody>
          <a:bodyPr/>
          <a:lstStyle/>
          <a:p>
            <a:pPr algn="just" eaLnBrk="1" hangingPunct="1">
              <a:buFontTx/>
              <a:buNone/>
              <a:defRPr/>
            </a:pPr>
            <a:r>
              <a:rPr lang="fr-FR" sz="2000" smtClean="0">
                <a:latin typeface="Arial" charset="0"/>
                <a:cs typeface="Arial" charset="0"/>
              </a:rPr>
              <a:t>Rapport groupe d</a:t>
            </a:r>
            <a:r>
              <a:rPr lang="ja-JP" altLang="fr-FR" sz="2000" smtClean="0">
                <a:latin typeface="Arial" charset="0"/>
                <a:cs typeface="Arial" charset="0"/>
              </a:rPr>
              <a:t>’</a:t>
            </a:r>
            <a:r>
              <a:rPr lang="fr-FR" sz="2000" smtClean="0">
                <a:latin typeface="Arial" charset="0"/>
                <a:cs typeface="Arial" charset="0"/>
              </a:rPr>
              <a:t>experts français</a:t>
            </a:r>
            <a:r>
              <a:rPr lang="fr-FR" sz="2800" smtClean="0">
                <a:latin typeface="Arial" charset="0"/>
                <a:cs typeface="Arial" charset="0"/>
              </a:rPr>
              <a:t>	</a:t>
            </a:r>
            <a:r>
              <a:rPr lang="fr-FR" sz="2800" smtClean="0">
                <a:solidFill>
                  <a:srgbClr val="A50021"/>
                </a:solidFill>
                <a:latin typeface="Arial" charset="0"/>
                <a:cs typeface="Arial" charset="0"/>
              </a:rPr>
              <a:t>	</a:t>
            </a:r>
          </a:p>
          <a:p>
            <a:pPr algn="just" eaLnBrk="1" hangingPunct="1">
              <a:buFontTx/>
              <a:buNone/>
              <a:defRPr/>
            </a:pPr>
            <a:r>
              <a:rPr lang="fr-FR" sz="2800" smtClean="0">
                <a:solidFill>
                  <a:srgbClr val="A50021"/>
                </a:solidFill>
                <a:latin typeface="Arial" charset="0"/>
                <a:cs typeface="Arial" charset="0"/>
              </a:rPr>
              <a:t>	La procréation naturelle est devenue en 2010 une alternative envisageable à l</a:t>
            </a:r>
            <a:r>
              <a:rPr lang="ja-JP" altLang="fr-FR" sz="2800" smtClean="0">
                <a:solidFill>
                  <a:srgbClr val="A50021"/>
                </a:solidFill>
                <a:latin typeface="Arial" charset="0"/>
                <a:cs typeface="Arial" charset="0"/>
              </a:rPr>
              <a:t>’</a:t>
            </a:r>
            <a:r>
              <a:rPr lang="fr-FR" sz="2800" smtClean="0">
                <a:solidFill>
                  <a:srgbClr val="A50021"/>
                </a:solidFill>
                <a:latin typeface="Arial" charset="0"/>
                <a:cs typeface="Arial" charset="0"/>
              </a:rPr>
              <a:t>AMP, laquelle demeure la méthode de prévention la plus fiable.</a:t>
            </a:r>
          </a:p>
        </p:txBody>
      </p:sp>
      <p:pic>
        <p:nvPicPr>
          <p:cNvPr id="43013"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733801" y="4038600"/>
            <a:ext cx="1606550"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7" name="Picture 2" descr="C:\Documents and Settings\partisam\Bureau\COREVIH Bureau\RUBAN_corevih.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905003" y="1431928"/>
            <a:ext cx="5376863" cy="512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27" name="Rectangle 3"/>
          <p:cNvSpPr>
            <a:spLocks noChangeArrowheads="1"/>
          </p:cNvSpPr>
          <p:nvPr/>
        </p:nvSpPr>
        <p:spPr bwMode="auto">
          <a:xfrm>
            <a:off x="0" y="0"/>
            <a:ext cx="9144000" cy="1295400"/>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fr-FR" sz="2400">
              <a:solidFill>
                <a:srgbClr val="990033"/>
              </a:solidFill>
              <a:latin typeface="Arial" charset="0"/>
              <a:cs typeface="Arial" charset="0"/>
            </a:endParaRPr>
          </a:p>
        </p:txBody>
      </p:sp>
      <p:sp>
        <p:nvSpPr>
          <p:cNvPr id="77828" name="Rectangle 4"/>
          <p:cNvSpPr>
            <a:spLocks noGrp="1" noChangeArrowheads="1"/>
          </p:cNvSpPr>
          <p:nvPr>
            <p:ph type="title"/>
          </p:nvPr>
        </p:nvSpPr>
        <p:spPr>
          <a:xfrm>
            <a:off x="685800" y="76200"/>
            <a:ext cx="7772400" cy="1143000"/>
          </a:xfrm>
        </p:spPr>
        <p:txBody>
          <a:bodyPr/>
          <a:lstStyle/>
          <a:p>
            <a:pPr eaLnBrk="1" hangingPunct="1">
              <a:defRPr/>
            </a:pPr>
            <a:r>
              <a:rPr lang="fr-FR" sz="3600" smtClean="0">
                <a:solidFill>
                  <a:schemeClr val="bg1"/>
                </a:solidFill>
                <a:latin typeface="Arial" charset="0"/>
                <a:cs typeface="Arial" charset="0"/>
              </a:rPr>
              <a:t>Procréation et risque de transmission</a:t>
            </a:r>
          </a:p>
        </p:txBody>
      </p:sp>
      <p:sp>
        <p:nvSpPr>
          <p:cNvPr id="77829" name="Rectangle 5"/>
          <p:cNvSpPr>
            <a:spLocks noGrp="1" noChangeArrowheads="1"/>
          </p:cNvSpPr>
          <p:nvPr>
            <p:ph idx="1"/>
          </p:nvPr>
        </p:nvSpPr>
        <p:spPr>
          <a:xfrm>
            <a:off x="685800" y="1524000"/>
            <a:ext cx="7772400" cy="4114800"/>
          </a:xfrm>
        </p:spPr>
        <p:txBody>
          <a:bodyPr/>
          <a:lstStyle/>
          <a:p>
            <a:pPr eaLnBrk="1" hangingPunct="1">
              <a:spcBef>
                <a:spcPct val="15000"/>
              </a:spcBef>
              <a:defRPr/>
            </a:pPr>
            <a:r>
              <a:rPr lang="fr-FR" sz="2400" smtClean="0">
                <a:solidFill>
                  <a:srgbClr val="000000"/>
                </a:solidFill>
                <a:latin typeface="Arial" charset="0"/>
              </a:rPr>
              <a:t>Adresser les couples qui souhaitent avoir un enfant en </a:t>
            </a:r>
            <a:r>
              <a:rPr lang="fr-FR" sz="2400" smtClean="0">
                <a:solidFill>
                  <a:srgbClr val="A50021"/>
                </a:solidFill>
                <a:latin typeface="Arial" charset="0"/>
              </a:rPr>
              <a:t>consultation préconceptionnelle</a:t>
            </a:r>
            <a:r>
              <a:rPr lang="fr-FR" sz="2400" smtClean="0">
                <a:solidFill>
                  <a:srgbClr val="000000"/>
                </a:solidFill>
                <a:latin typeface="Arial" charset="0"/>
              </a:rPr>
              <a:t> pour leur présenter le plus objectivement possible les modalités de conception naturelle et AMP et leurs risques respectifs, selon leur bilan de fertilité et leur histoire VIH</a:t>
            </a:r>
          </a:p>
          <a:p>
            <a:pPr eaLnBrk="1" hangingPunct="1">
              <a:spcBef>
                <a:spcPct val="15000"/>
              </a:spcBef>
              <a:defRPr/>
            </a:pPr>
            <a:r>
              <a:rPr lang="fr-FR" sz="2400" smtClean="0">
                <a:solidFill>
                  <a:srgbClr val="000000"/>
                </a:solidFill>
                <a:latin typeface="Arial" charset="0"/>
              </a:rPr>
              <a:t>Modalités de procréation possibles :</a:t>
            </a:r>
          </a:p>
          <a:p>
            <a:pPr eaLnBrk="1" hangingPunct="1">
              <a:spcBef>
                <a:spcPct val="15000"/>
              </a:spcBef>
              <a:buFontTx/>
              <a:buNone/>
              <a:defRPr/>
            </a:pPr>
            <a:r>
              <a:rPr lang="fr-FR" sz="2400" smtClean="0">
                <a:solidFill>
                  <a:srgbClr val="E56C0A"/>
                </a:solidFill>
                <a:latin typeface="Arial" charset="0"/>
              </a:rPr>
              <a:t>	</a:t>
            </a:r>
            <a:r>
              <a:rPr lang="fr-FR" sz="2400" smtClean="0">
                <a:solidFill>
                  <a:srgbClr val="A50021"/>
                </a:solidFill>
                <a:latin typeface="Arial" charset="0"/>
              </a:rPr>
              <a:t>• Naturelle : rapports sans préservatifs, auto-insémination </a:t>
            </a:r>
            <a:r>
              <a:rPr lang="fr-FR" sz="2000" smtClean="0">
                <a:solidFill>
                  <a:srgbClr val="A50021"/>
                </a:solidFill>
                <a:latin typeface="Arial" charset="0"/>
              </a:rPr>
              <a:t>(lorsque seule la femme est infectée par le VIH)</a:t>
            </a:r>
          </a:p>
          <a:p>
            <a:pPr eaLnBrk="1" hangingPunct="1">
              <a:spcBef>
                <a:spcPct val="15000"/>
              </a:spcBef>
              <a:buFontTx/>
              <a:buNone/>
              <a:defRPr/>
            </a:pPr>
            <a:r>
              <a:rPr lang="fr-FR" sz="2400" smtClean="0">
                <a:solidFill>
                  <a:srgbClr val="A50021"/>
                </a:solidFill>
                <a:latin typeface="Arial" charset="0"/>
              </a:rPr>
              <a:t>	• Assistance médicale : insémination ou fécondation in vitro</a:t>
            </a:r>
          </a:p>
          <a:p>
            <a:pPr eaLnBrk="1" hangingPunct="1">
              <a:spcBef>
                <a:spcPct val="15000"/>
              </a:spcBef>
              <a:buFontTx/>
              <a:buNone/>
              <a:defRPr/>
            </a:pPr>
            <a:endParaRPr lang="fr-FR" sz="2400" smtClean="0">
              <a:solidFill>
                <a:srgbClr val="A50021"/>
              </a:solidFill>
              <a:latin typeface="Arial" charset="0"/>
              <a:cs typeface="Arial" charset="0"/>
            </a:endParaRPr>
          </a:p>
        </p:txBody>
      </p:sp>
      <p:pic>
        <p:nvPicPr>
          <p:cNvPr id="45061" name="Picture 6" descr="C:\Documents and Settings\PARTISAM\Bureau\Rapport Morlat 2013\header-evenement-ge2013-70775.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895600" y="5562606"/>
            <a:ext cx="3352800" cy="1184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8433" name="Picture 2" descr="C:\Documents and Settings\partisam\Bureau\COREVIH Bureau\RUBAN_corevih.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905003" y="1431928"/>
            <a:ext cx="5376863" cy="512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3" name="Rectangle 3"/>
          <p:cNvSpPr>
            <a:spLocks noChangeArrowheads="1"/>
          </p:cNvSpPr>
          <p:nvPr/>
        </p:nvSpPr>
        <p:spPr bwMode="auto">
          <a:xfrm>
            <a:off x="0" y="0"/>
            <a:ext cx="9144000" cy="1295400"/>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fr-FR" sz="2400">
              <a:solidFill>
                <a:srgbClr val="990033"/>
              </a:solidFill>
              <a:latin typeface="Arial" charset="0"/>
              <a:cs typeface="Arial" charset="0"/>
            </a:endParaRPr>
          </a:p>
        </p:txBody>
      </p:sp>
      <p:sp>
        <p:nvSpPr>
          <p:cNvPr id="51204" name="Rectangle 4"/>
          <p:cNvSpPr>
            <a:spLocks noGrp="1" noChangeArrowheads="1"/>
          </p:cNvSpPr>
          <p:nvPr>
            <p:ph type="title"/>
          </p:nvPr>
        </p:nvSpPr>
        <p:spPr>
          <a:xfrm>
            <a:off x="685800" y="76200"/>
            <a:ext cx="7772400" cy="1143000"/>
          </a:xfrm>
        </p:spPr>
        <p:txBody>
          <a:bodyPr/>
          <a:lstStyle/>
          <a:p>
            <a:pPr eaLnBrk="1" hangingPunct="1">
              <a:defRPr/>
            </a:pPr>
            <a:r>
              <a:rPr lang="fr-FR" sz="3600" smtClean="0">
                <a:solidFill>
                  <a:schemeClr val="bg1"/>
                </a:solidFill>
                <a:latin typeface="Arial" charset="0"/>
                <a:cs typeface="Arial" charset="0"/>
              </a:rPr>
              <a:t>Historique homme VIH+</a:t>
            </a:r>
          </a:p>
        </p:txBody>
      </p:sp>
      <p:sp>
        <p:nvSpPr>
          <p:cNvPr id="51205" name="Rectangle 5"/>
          <p:cNvSpPr>
            <a:spLocks noGrp="1" noChangeArrowheads="1"/>
          </p:cNvSpPr>
          <p:nvPr>
            <p:ph idx="1"/>
          </p:nvPr>
        </p:nvSpPr>
        <p:spPr>
          <a:xfrm>
            <a:off x="685800" y="1524000"/>
            <a:ext cx="8458200" cy="4114800"/>
          </a:xfrm>
        </p:spPr>
        <p:txBody>
          <a:bodyPr/>
          <a:lstStyle/>
          <a:p>
            <a:pPr eaLnBrk="1" hangingPunct="1">
              <a:defRPr/>
            </a:pPr>
            <a:r>
              <a:rPr lang="fr-FR" sz="2800" smtClean="0">
                <a:solidFill>
                  <a:srgbClr val="A50021"/>
                </a:solidFill>
                <a:latin typeface="Arial" charset="0"/>
                <a:cs typeface="Arial" charset="0"/>
              </a:rPr>
              <a:t>Prise de risque</a:t>
            </a:r>
          </a:p>
          <a:p>
            <a:pPr eaLnBrk="1" hangingPunct="1">
              <a:buFontTx/>
              <a:buNone/>
              <a:defRPr/>
            </a:pPr>
            <a:r>
              <a:rPr lang="fr-FR" sz="2800" smtClean="0">
                <a:latin typeface="Arial" charset="0"/>
                <a:cs typeface="Arial" charset="0"/>
                <a:sym typeface="Wingdings" charset="0"/>
              </a:rPr>
              <a:t>	</a:t>
            </a:r>
            <a:r>
              <a:rPr lang="fr-FR" sz="2800" smtClean="0">
                <a:solidFill>
                  <a:srgbClr val="A50021"/>
                </a:solidFill>
                <a:latin typeface="Arial" charset="0"/>
                <a:cs typeface="Arial" charset="0"/>
                <a:sym typeface="Wingdings" charset="0"/>
              </a:rPr>
              <a:t></a:t>
            </a:r>
            <a:r>
              <a:rPr lang="fr-FR" sz="2800" smtClean="0">
                <a:solidFill>
                  <a:srgbClr val="A50021"/>
                </a:solidFill>
                <a:latin typeface="Arial" charset="0"/>
                <a:cs typeface="Arial" charset="0"/>
              </a:rPr>
              <a:t> avec rapports ciblés</a:t>
            </a:r>
          </a:p>
          <a:p>
            <a:pPr lvl="1" eaLnBrk="1" hangingPunct="1">
              <a:defRPr/>
            </a:pPr>
            <a:r>
              <a:rPr lang="fr-FR" sz="2400" smtClean="0">
                <a:latin typeface="Arial" charset="0"/>
                <a:ea typeface="ＭＳ Ｐゴシック" charset="0"/>
                <a:cs typeface="Arial" charset="0"/>
              </a:rPr>
              <a:t>à proscrire (CCNE et CNS 10 février 1998)</a:t>
            </a:r>
          </a:p>
          <a:p>
            <a:pPr lvl="2" eaLnBrk="1" hangingPunct="1">
              <a:defRPr/>
            </a:pPr>
            <a:r>
              <a:rPr lang="fr-FR" sz="2000" smtClean="0">
                <a:latin typeface="Arial" charset="0"/>
                <a:ea typeface="ＭＳ Ｐゴシック" charset="0"/>
                <a:cs typeface="Arial" charset="0"/>
              </a:rPr>
              <a:t>taux de grossesse/cycle  &lt; 20%, il faut donc répéter les essais</a:t>
            </a:r>
          </a:p>
          <a:p>
            <a:pPr lvl="2" eaLnBrk="1" hangingPunct="1">
              <a:defRPr/>
            </a:pPr>
            <a:r>
              <a:rPr lang="fr-FR" sz="2000" smtClean="0">
                <a:latin typeface="Arial" charset="0"/>
                <a:ea typeface="ＭＳ Ｐゴシック" charset="0"/>
                <a:cs typeface="Arial" charset="0"/>
              </a:rPr>
              <a:t>risque de générer une baisse de vigilance</a:t>
            </a:r>
          </a:p>
          <a:p>
            <a:pPr eaLnBrk="1" hangingPunct="1">
              <a:spcBef>
                <a:spcPct val="10000"/>
              </a:spcBef>
              <a:defRPr/>
            </a:pPr>
            <a:r>
              <a:rPr lang="fr-FR" sz="2800" smtClean="0">
                <a:solidFill>
                  <a:srgbClr val="A50021"/>
                </a:solidFill>
                <a:latin typeface="Arial" charset="0"/>
                <a:cs typeface="Arial" charset="0"/>
              </a:rPr>
              <a:t>IAD</a:t>
            </a:r>
          </a:p>
          <a:p>
            <a:pPr eaLnBrk="1" hangingPunct="1">
              <a:spcBef>
                <a:spcPct val="10000"/>
              </a:spcBef>
              <a:defRPr/>
            </a:pPr>
            <a:r>
              <a:rPr lang="fr-FR" sz="2800" smtClean="0">
                <a:solidFill>
                  <a:srgbClr val="A50021"/>
                </a:solidFill>
                <a:latin typeface="Arial" charset="0"/>
                <a:cs typeface="Arial" charset="0"/>
              </a:rPr>
              <a:t>Adoption</a:t>
            </a:r>
          </a:p>
          <a:p>
            <a:pPr eaLnBrk="1" hangingPunct="1">
              <a:spcBef>
                <a:spcPct val="10000"/>
              </a:spcBef>
              <a:defRPr/>
            </a:pPr>
            <a:r>
              <a:rPr lang="fr-FR" sz="2800" smtClean="0">
                <a:solidFill>
                  <a:srgbClr val="A50021"/>
                </a:solidFill>
                <a:latin typeface="Arial" charset="0"/>
                <a:cs typeface="Arial" charset="0"/>
              </a:rPr>
              <a:t>AMP (2001)</a:t>
            </a:r>
            <a:r>
              <a:rPr lang="fr-FR" smtClean="0">
                <a:latin typeface="Arial" charset="0"/>
                <a:cs typeface="Arial" charset="0"/>
              </a:rPr>
              <a:t> </a:t>
            </a:r>
          </a:p>
          <a:p>
            <a:pPr lvl="1" eaLnBrk="1" hangingPunct="1">
              <a:spcBef>
                <a:spcPct val="10000"/>
              </a:spcBef>
              <a:defRPr/>
            </a:pPr>
            <a:r>
              <a:rPr lang="fr-FR" sz="2400" smtClean="0">
                <a:latin typeface="Arial" charset="0"/>
                <a:ea typeface="ＭＳ Ｐゴシック" charset="0"/>
                <a:cs typeface="Arial" charset="0"/>
              </a:rPr>
              <a:t>permet de minimiser le risque de contamination et      de traiter une stérilité féminine associée </a:t>
            </a:r>
          </a:p>
          <a:p>
            <a:pPr lvl="1" eaLnBrk="1" hangingPunct="1">
              <a:spcBef>
                <a:spcPct val="10000"/>
              </a:spcBef>
              <a:defRPr/>
            </a:pPr>
            <a:r>
              <a:rPr lang="fr-FR" sz="2400" smtClean="0">
                <a:latin typeface="Arial" charset="0"/>
                <a:ea typeface="ＭＳ Ｐゴシック" charset="0"/>
                <a:cs typeface="Arial" charset="0"/>
              </a:rPr>
              <a:t>repose sur la validation virologique d</a:t>
            </a:r>
            <a:r>
              <a:rPr lang="ja-JP" altLang="fr-FR" sz="2400" smtClean="0">
                <a:latin typeface="Arial" charset="0"/>
                <a:ea typeface="ＭＳ Ｐゴシック" charset="0"/>
                <a:cs typeface="Arial" charset="0"/>
              </a:rPr>
              <a:t>’</a:t>
            </a:r>
            <a:r>
              <a:rPr lang="fr-FR" sz="2400" smtClean="0">
                <a:latin typeface="Arial" charset="0"/>
                <a:ea typeface="ＭＳ Ｐゴシック" charset="0"/>
                <a:cs typeface="Arial" charset="0"/>
              </a:rPr>
              <a:t>une population   de spz où le VIH n</a:t>
            </a:r>
            <a:r>
              <a:rPr lang="ja-JP" altLang="fr-FR" sz="2400" smtClean="0">
                <a:latin typeface="Arial" charset="0"/>
                <a:ea typeface="ＭＳ Ｐゴシック" charset="0"/>
                <a:cs typeface="Arial" charset="0"/>
              </a:rPr>
              <a:t>’</a:t>
            </a:r>
            <a:r>
              <a:rPr lang="fr-FR" sz="2400" smtClean="0">
                <a:latin typeface="Arial" charset="0"/>
                <a:ea typeface="ＭＳ Ｐゴシック" charset="0"/>
                <a:cs typeface="Arial" charset="0"/>
              </a:rPr>
              <a:t>est pas détecté</a:t>
            </a:r>
          </a:p>
          <a:p>
            <a:pPr eaLnBrk="1" hangingPunct="1">
              <a:spcBef>
                <a:spcPct val="30000"/>
              </a:spcBef>
              <a:defRPr/>
            </a:pPr>
            <a:endParaRPr lang="fr-FR" sz="2400" smtClean="0">
              <a:solidFill>
                <a:srgbClr val="A50021"/>
              </a:solidFill>
              <a:latin typeface="Arial" charset="0"/>
              <a:cs typeface="Arial" charset="0"/>
            </a:endParaRPr>
          </a:p>
        </p:txBody>
      </p:sp>
      <p:pic>
        <p:nvPicPr>
          <p:cNvPr id="18437" name="Picture 8" descr="http://www.essonne.fr/uploads/pics/homme_femme250_170.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848600" y="0"/>
            <a:ext cx="12954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1" name="Picture 6" descr="C:\Documents and Settings\partisam\Bureau\COREVIH Bureau\RUBAN_corevih.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905003" y="1431928"/>
            <a:ext cx="5376863" cy="512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6" name="Rectangle 2"/>
          <p:cNvSpPr>
            <a:spLocks noChangeArrowheads="1"/>
          </p:cNvSpPr>
          <p:nvPr/>
        </p:nvSpPr>
        <p:spPr bwMode="auto">
          <a:xfrm>
            <a:off x="0" y="0"/>
            <a:ext cx="9144000" cy="1295400"/>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fr-FR" sz="2400">
              <a:solidFill>
                <a:srgbClr val="990033"/>
              </a:solidFill>
              <a:latin typeface="Arial" charset="0"/>
              <a:cs typeface="Arial" charset="0"/>
            </a:endParaRPr>
          </a:p>
        </p:txBody>
      </p:sp>
      <p:sp>
        <p:nvSpPr>
          <p:cNvPr id="6147" name="Rectangle 3"/>
          <p:cNvSpPr>
            <a:spLocks noGrp="1" noChangeArrowheads="1"/>
          </p:cNvSpPr>
          <p:nvPr>
            <p:ph type="title"/>
          </p:nvPr>
        </p:nvSpPr>
        <p:spPr>
          <a:xfrm>
            <a:off x="685800" y="76200"/>
            <a:ext cx="7772400" cy="1143000"/>
          </a:xfrm>
        </p:spPr>
        <p:txBody>
          <a:bodyPr/>
          <a:lstStyle/>
          <a:p>
            <a:pPr eaLnBrk="1" hangingPunct="1">
              <a:defRPr/>
            </a:pPr>
            <a:r>
              <a:rPr lang="fr-FR" sz="3600" smtClean="0">
                <a:solidFill>
                  <a:schemeClr val="bg1"/>
                </a:solidFill>
                <a:latin typeface="Arial" charset="0"/>
                <a:cs typeface="Arial" charset="0"/>
              </a:rPr>
              <a:t>Consultation préconceptionnelle</a:t>
            </a:r>
          </a:p>
        </p:txBody>
      </p:sp>
      <p:sp>
        <p:nvSpPr>
          <p:cNvPr id="6148" name="Rectangle 4"/>
          <p:cNvSpPr>
            <a:spLocks noGrp="1" noChangeArrowheads="1"/>
          </p:cNvSpPr>
          <p:nvPr>
            <p:ph idx="1"/>
          </p:nvPr>
        </p:nvSpPr>
        <p:spPr>
          <a:xfrm>
            <a:off x="685800" y="1676400"/>
            <a:ext cx="7772400" cy="4800600"/>
          </a:xfrm>
        </p:spPr>
        <p:txBody>
          <a:bodyPr/>
          <a:lstStyle/>
          <a:p>
            <a:pPr eaLnBrk="1" hangingPunct="1">
              <a:lnSpc>
                <a:spcPct val="90000"/>
              </a:lnSpc>
              <a:spcBef>
                <a:spcPct val="35000"/>
              </a:spcBef>
              <a:defRPr/>
            </a:pPr>
            <a:r>
              <a:rPr lang="fr-FR" sz="2800" smtClean="0">
                <a:solidFill>
                  <a:srgbClr val="A50021"/>
                </a:solidFill>
                <a:latin typeface="Arial" charset="0"/>
                <a:cs typeface="Arial" charset="0"/>
              </a:rPr>
              <a:t>En présence du couple:</a:t>
            </a:r>
          </a:p>
          <a:p>
            <a:pPr lvl="1" eaLnBrk="1" hangingPunct="1">
              <a:lnSpc>
                <a:spcPct val="90000"/>
              </a:lnSpc>
              <a:spcBef>
                <a:spcPct val="35000"/>
              </a:spcBef>
              <a:defRPr/>
            </a:pPr>
            <a:r>
              <a:rPr lang="fr-FR" sz="2200" smtClean="0">
                <a:latin typeface="Arial" charset="0"/>
                <a:ea typeface="ＭＳ Ｐゴシック" charset="0"/>
                <a:cs typeface="Arial" charset="0"/>
              </a:rPr>
              <a:t>évaluation de la situation immunovirologique et thérapeutique de la PVVIH</a:t>
            </a:r>
          </a:p>
          <a:p>
            <a:pPr lvl="1" eaLnBrk="1" hangingPunct="1">
              <a:lnSpc>
                <a:spcPct val="90000"/>
              </a:lnSpc>
              <a:spcBef>
                <a:spcPct val="35000"/>
              </a:spcBef>
              <a:defRPr/>
            </a:pPr>
            <a:r>
              <a:rPr lang="fr-FR" sz="2200" smtClean="0">
                <a:latin typeface="Arial" charset="0"/>
                <a:ea typeface="ＭＳ Ｐゴシック" charset="0"/>
                <a:cs typeface="Arial" charset="0"/>
              </a:rPr>
              <a:t>évaluation de la fertilité du couple</a:t>
            </a:r>
          </a:p>
          <a:p>
            <a:pPr lvl="1" eaLnBrk="1" hangingPunct="1">
              <a:lnSpc>
                <a:spcPct val="90000"/>
              </a:lnSpc>
              <a:spcBef>
                <a:spcPct val="35000"/>
              </a:spcBef>
              <a:defRPr/>
            </a:pPr>
            <a:r>
              <a:rPr lang="fr-FR" sz="2200" smtClean="0">
                <a:latin typeface="Arial" charset="0"/>
                <a:ea typeface="ＭＳ Ｐゴシック" charset="0"/>
                <a:cs typeface="Arial" charset="0"/>
              </a:rPr>
              <a:t>analyse des risques de transmission du VIH et des méthodes de protection utilisées</a:t>
            </a:r>
          </a:p>
          <a:p>
            <a:pPr lvl="1" eaLnBrk="1" hangingPunct="1">
              <a:lnSpc>
                <a:spcPct val="90000"/>
              </a:lnSpc>
              <a:spcBef>
                <a:spcPct val="35000"/>
              </a:spcBef>
              <a:defRPr/>
            </a:pPr>
            <a:r>
              <a:rPr lang="fr-FR" sz="2200" smtClean="0">
                <a:latin typeface="Arial" charset="0"/>
                <a:ea typeface="ＭＳ Ｐゴシック" charset="0"/>
                <a:cs typeface="Arial" charset="0"/>
              </a:rPr>
              <a:t>explication du suivi de la grossesse et de la PTME si femme VIH+</a:t>
            </a:r>
          </a:p>
          <a:p>
            <a:pPr lvl="1" eaLnBrk="1" hangingPunct="1">
              <a:lnSpc>
                <a:spcPct val="90000"/>
              </a:lnSpc>
              <a:spcBef>
                <a:spcPct val="35000"/>
              </a:spcBef>
              <a:defRPr/>
            </a:pPr>
            <a:r>
              <a:rPr lang="fr-FR" sz="2200" smtClean="0">
                <a:latin typeface="Arial" charset="0"/>
                <a:ea typeface="ＭＳ Ｐゴシック" charset="0"/>
                <a:cs typeface="Arial" charset="0"/>
              </a:rPr>
              <a:t>explication des différentes modalités de procréation</a:t>
            </a:r>
          </a:p>
          <a:p>
            <a:pPr lvl="1" eaLnBrk="1" hangingPunct="1">
              <a:lnSpc>
                <a:spcPct val="90000"/>
              </a:lnSpc>
              <a:spcBef>
                <a:spcPct val="35000"/>
              </a:spcBef>
              <a:defRPr/>
            </a:pPr>
            <a:r>
              <a:rPr lang="fr-FR" sz="2200" smtClean="0">
                <a:latin typeface="Arial" charset="0"/>
                <a:ea typeface="ＭＳ Ｐゴシック" charset="0"/>
                <a:cs typeface="Arial" charset="0"/>
              </a:rPr>
              <a:t>bilans </a:t>
            </a:r>
          </a:p>
          <a:p>
            <a:pPr eaLnBrk="1" hangingPunct="1">
              <a:lnSpc>
                <a:spcPct val="90000"/>
              </a:lnSpc>
              <a:spcBef>
                <a:spcPct val="35000"/>
              </a:spcBef>
              <a:buFontTx/>
              <a:buNone/>
              <a:defRPr/>
            </a:pPr>
            <a:r>
              <a:rPr lang="fr-FR" sz="2800" smtClean="0">
                <a:solidFill>
                  <a:srgbClr val="A50021"/>
                </a:solidFill>
                <a:latin typeface="Arial" charset="0"/>
                <a:cs typeface="Arial" charset="0"/>
                <a:sym typeface="Wingdings 3" charset="0"/>
              </a:rPr>
              <a:t> choix éclairé du couple</a:t>
            </a:r>
          </a:p>
        </p:txBody>
      </p:sp>
      <p:pic>
        <p:nvPicPr>
          <p:cNvPr id="6149" name="Picture 5"/>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410200" y="5243519"/>
            <a:ext cx="2362200" cy="1309687"/>
          </a:xfrm>
          <a:prstGeom prst="rect">
            <a:avLst/>
          </a:prstGeom>
          <a:noFill/>
          <a:ln w="9525">
            <a:solidFill>
              <a:srgbClr val="A5002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7730" name="Rectangle 2"/>
          <p:cNvSpPr>
            <a:spLocks noGrp="1" noChangeArrowheads="1"/>
          </p:cNvSpPr>
          <p:nvPr>
            <p:ph type="title"/>
          </p:nvPr>
        </p:nvSpPr>
        <p:spPr/>
        <p:txBody>
          <a:bodyPr/>
          <a:lstStyle/>
          <a:p>
            <a:r>
              <a:rPr lang="fr-FR" sz="2800" dirty="0"/>
              <a:t>Accompagnement de la </a:t>
            </a:r>
            <a:r>
              <a:rPr lang="fr-FR" sz="2800" u="sng" dirty="0"/>
              <a:t>procréation naturelle </a:t>
            </a:r>
            <a:r>
              <a:rPr lang="fr-FR" sz="2800" dirty="0"/>
              <a:t>: recommandations </a:t>
            </a:r>
            <a:r>
              <a:rPr lang="fr-FR" sz="2800" dirty="0" smtClean="0"/>
              <a:t>Experts 2010 / ± 2013</a:t>
            </a:r>
            <a:endParaRPr lang="fr-FR" sz="2800" dirty="0"/>
          </a:p>
        </p:txBody>
      </p:sp>
      <p:sp>
        <p:nvSpPr>
          <p:cNvPr id="1737731" name="Rectangle 3"/>
          <p:cNvSpPr>
            <a:spLocks noGrp="1" noChangeArrowheads="1"/>
          </p:cNvSpPr>
          <p:nvPr>
            <p:ph type="body" idx="1"/>
          </p:nvPr>
        </p:nvSpPr>
        <p:spPr>
          <a:xfrm>
            <a:off x="677334" y="1422404"/>
            <a:ext cx="8311157" cy="4981575"/>
          </a:xfrm>
        </p:spPr>
        <p:txBody>
          <a:bodyPr/>
          <a:lstStyle/>
          <a:p>
            <a:pPr>
              <a:lnSpc>
                <a:spcPct val="90000"/>
              </a:lnSpc>
              <a:buClr>
                <a:schemeClr val="accent1"/>
              </a:buClr>
              <a:buFontTx/>
              <a:buNone/>
            </a:pPr>
            <a:r>
              <a:rPr lang="fr-FR" sz="1800" dirty="0">
                <a:ea typeface="VectoraLTStd-Roman" charset="0"/>
                <a:cs typeface="VectoraLTStd-Roman" charset="0"/>
              </a:rPr>
              <a:t>Proposer une information et une évaluation aux couples </a:t>
            </a:r>
            <a:r>
              <a:rPr lang="fr-FR" sz="1800" dirty="0" smtClean="0">
                <a:ea typeface="VectoraLTStd-Roman" charset="0"/>
                <a:cs typeface="VectoraLTStd-Roman" charset="0"/>
              </a:rPr>
              <a:t>qui envisagent </a:t>
            </a:r>
            <a:r>
              <a:rPr lang="fr-FR" sz="1800" dirty="0">
                <a:ea typeface="VectoraLTStd-Roman" charset="0"/>
                <a:cs typeface="VectoraLTStd-Roman" charset="0"/>
              </a:rPr>
              <a:t>une procréation naturelle </a:t>
            </a:r>
            <a:endParaRPr lang="fr-FR" sz="1800" dirty="0" smtClean="0">
              <a:ea typeface="VectoraLTStd-Roman" charset="0"/>
              <a:cs typeface="VectoraLTStd-Roman" charset="0"/>
            </a:endParaRPr>
          </a:p>
          <a:p>
            <a:pPr>
              <a:lnSpc>
                <a:spcPct val="90000"/>
              </a:lnSpc>
              <a:buClr>
                <a:schemeClr val="accent1"/>
              </a:buClr>
              <a:buFontTx/>
              <a:buNone/>
            </a:pPr>
            <a:r>
              <a:rPr lang="fr-FR" sz="1800" dirty="0" smtClean="0">
                <a:ea typeface="VectoraLTStd-Roman" charset="0"/>
                <a:cs typeface="VectoraLTStd-Roman" charset="0"/>
              </a:rPr>
              <a:t>Evaluer </a:t>
            </a:r>
            <a:r>
              <a:rPr lang="fr-FR" sz="1800" dirty="0">
                <a:ea typeface="VectoraLTStd-Roman" charset="0"/>
                <a:cs typeface="VectoraLTStd-Roman" charset="0"/>
              </a:rPr>
              <a:t>la situation pour :</a:t>
            </a:r>
          </a:p>
          <a:p>
            <a:pPr>
              <a:lnSpc>
                <a:spcPct val="90000"/>
              </a:lnSpc>
              <a:buClr>
                <a:schemeClr val="accent1"/>
              </a:buClr>
              <a:buSzPct val="85000"/>
              <a:buFont typeface="ＭＳ Ｐゴシック" charset="0"/>
              <a:buChar char="￭"/>
            </a:pPr>
            <a:r>
              <a:rPr lang="fr-FR" sz="1800" b="0" dirty="0">
                <a:ea typeface="VectoraLTStd-Roman" charset="0"/>
                <a:cs typeface="VectoraLTStd-Roman" charset="0"/>
              </a:rPr>
              <a:t>conditions virologiques : traitement antirétroviral au long cours (plus de 6-12 mois) avec bonne observance et charge virale plasmatique </a:t>
            </a:r>
            <a:r>
              <a:rPr lang="fr-FR" sz="1800" b="0" dirty="0" smtClean="0">
                <a:ea typeface="VectoraLTStd-Roman" charset="0"/>
                <a:cs typeface="VectoraLTStd-Roman" charset="0"/>
              </a:rPr>
              <a:t>indétectable</a:t>
            </a:r>
          </a:p>
          <a:p>
            <a:pPr>
              <a:lnSpc>
                <a:spcPct val="90000"/>
              </a:lnSpc>
              <a:buClr>
                <a:schemeClr val="accent1"/>
              </a:buClr>
              <a:buSzPct val="85000"/>
              <a:buFont typeface="ＭＳ Ｐゴシック" charset="0"/>
              <a:buChar char="￭"/>
            </a:pPr>
            <a:endParaRPr lang="fr-FR" sz="1800" b="0" dirty="0">
              <a:ea typeface="VectoraLTStd-Roman" charset="0"/>
              <a:cs typeface="VectoraLTStd-Roman" charset="0"/>
            </a:endParaRPr>
          </a:p>
          <a:p>
            <a:pPr>
              <a:lnSpc>
                <a:spcPct val="90000"/>
              </a:lnSpc>
              <a:buClr>
                <a:schemeClr val="accent1"/>
              </a:buClr>
              <a:buSzPct val="85000"/>
              <a:buFont typeface="ＭＳ Ｐゴシック" charset="0"/>
              <a:buChar char="￭"/>
            </a:pPr>
            <a:r>
              <a:rPr lang="fr-FR" sz="1800" b="0" dirty="0">
                <a:ea typeface="VectoraLTStd-Roman" charset="0"/>
                <a:cs typeface="VectoraLTStd-Roman" charset="0"/>
              </a:rPr>
              <a:t>conditions locales : absence d’infection, inflammation ou plaie génitale chez l’homme ou chez la femme (vérifiée au besoin avec l’aide de prélèvements microbiologiques ou/et spermiologiques</a:t>
            </a:r>
            <a:r>
              <a:rPr lang="fr-FR" sz="1800" b="0" dirty="0" smtClean="0">
                <a:ea typeface="VectoraLTStd-Roman" charset="0"/>
                <a:cs typeface="VectoraLTStd-Roman" charset="0"/>
              </a:rPr>
              <a:t>)</a:t>
            </a:r>
          </a:p>
          <a:p>
            <a:pPr>
              <a:lnSpc>
                <a:spcPct val="90000"/>
              </a:lnSpc>
              <a:buClr>
                <a:schemeClr val="accent1"/>
              </a:buClr>
              <a:buSzPct val="85000"/>
              <a:buFont typeface="ＭＳ Ｐゴシック" charset="0"/>
              <a:buChar char="￭"/>
            </a:pPr>
            <a:endParaRPr lang="fr-FR" sz="1800" b="0" dirty="0">
              <a:ea typeface="VectoraLTStd-Roman" charset="0"/>
              <a:cs typeface="VectoraLTStd-Roman" charset="0"/>
            </a:endParaRPr>
          </a:p>
          <a:p>
            <a:pPr>
              <a:lnSpc>
                <a:spcPct val="90000"/>
              </a:lnSpc>
              <a:buClr>
                <a:schemeClr val="accent1"/>
              </a:buClr>
              <a:buSzPct val="85000"/>
              <a:buFont typeface="ＭＳ Ｐゴシック" charset="0"/>
              <a:buChar char="￭"/>
            </a:pPr>
            <a:r>
              <a:rPr lang="fr-FR" sz="1800" b="0" dirty="0">
                <a:ea typeface="VectoraLTStd-Roman" charset="0"/>
                <a:cs typeface="VectoraLTStd-Roman" charset="0"/>
              </a:rPr>
              <a:t>fertilité de l’homme et de la femme : explorations à adapter selon l’âge et les </a:t>
            </a:r>
            <a:r>
              <a:rPr lang="fr-FR" sz="1800" b="0" dirty="0" smtClean="0">
                <a:ea typeface="VectoraLTStd-Roman" charset="0"/>
                <a:cs typeface="VectoraLTStd-Roman" charset="0"/>
              </a:rPr>
              <a:t>antécédents.</a:t>
            </a:r>
          </a:p>
          <a:p>
            <a:pPr>
              <a:lnSpc>
                <a:spcPct val="90000"/>
              </a:lnSpc>
              <a:buClr>
                <a:schemeClr val="accent1"/>
              </a:buClr>
              <a:buSzPct val="85000"/>
              <a:buFont typeface="ＭＳ Ｐゴシック" charset="0"/>
              <a:buChar char="￭"/>
            </a:pPr>
            <a:endParaRPr lang="fr-FR" sz="1800" dirty="0">
              <a:ea typeface="VectoraLTStd-Roman" charset="0"/>
              <a:cs typeface="VectoraLTStd-Roman" charset="0"/>
            </a:endParaRPr>
          </a:p>
          <a:p>
            <a:pPr>
              <a:lnSpc>
                <a:spcPct val="90000"/>
              </a:lnSpc>
              <a:buClr>
                <a:schemeClr val="accent1"/>
              </a:buClr>
              <a:buSzPct val="85000"/>
              <a:buFont typeface="ＭＳ Ｐゴシック" charset="0"/>
              <a:buChar char="￭"/>
            </a:pPr>
            <a:r>
              <a:rPr lang="fr-FR" sz="1800" dirty="0" smtClean="0">
                <a:ea typeface="VectoraLTStd-Roman" charset="0"/>
                <a:cs typeface="VectoraLTStd-Roman" charset="0"/>
              </a:rPr>
              <a:t>Aider </a:t>
            </a:r>
            <a:r>
              <a:rPr lang="fr-FR" sz="1800" dirty="0">
                <a:ea typeface="VectoraLTStd-Roman" charset="0"/>
                <a:cs typeface="VectoraLTStd-Roman" charset="0"/>
              </a:rPr>
              <a:t>le couple à repérer la période d’ovulation pour limiter les rapports non protégés à la période de </a:t>
            </a:r>
            <a:r>
              <a:rPr lang="fr-FR" sz="1800" dirty="0" smtClean="0">
                <a:ea typeface="VectoraLTStd-Roman" charset="0"/>
                <a:cs typeface="VectoraLTStd-Roman" charset="0"/>
              </a:rPr>
              <a:t>l’ovulation</a:t>
            </a:r>
          </a:p>
          <a:p>
            <a:pPr>
              <a:lnSpc>
                <a:spcPct val="90000"/>
              </a:lnSpc>
              <a:buClr>
                <a:schemeClr val="accent1"/>
              </a:buClr>
              <a:buSzPct val="85000"/>
              <a:buFont typeface="ＭＳ Ｐゴシック" charset="0"/>
              <a:buChar char="￭"/>
            </a:pPr>
            <a:endParaRPr lang="fr-FR" sz="1800" dirty="0" smtClean="0">
              <a:ea typeface="VectoraLTStd-Roman" charset="0"/>
              <a:cs typeface="VectoraLTStd-Roman" charset="0"/>
            </a:endParaRPr>
          </a:p>
          <a:p>
            <a:pPr>
              <a:lnSpc>
                <a:spcPct val="90000"/>
              </a:lnSpc>
              <a:buClr>
                <a:schemeClr val="accent1"/>
              </a:buClr>
              <a:buSzPct val="85000"/>
              <a:buFont typeface="ＭＳ Ｐゴシック" charset="0"/>
              <a:buChar char="￭"/>
            </a:pPr>
            <a:r>
              <a:rPr lang="fr-FR" sz="1800" dirty="0" smtClean="0">
                <a:ea typeface="VectoraLTStd-Roman" charset="0"/>
                <a:cs typeface="VectoraLTStd-Roman" charset="0"/>
              </a:rPr>
              <a:t>Suivre </a:t>
            </a:r>
            <a:r>
              <a:rPr lang="fr-FR" sz="1800" dirty="0">
                <a:ea typeface="VectoraLTStd-Roman" charset="0"/>
                <a:cs typeface="VectoraLTStd-Roman" charset="0"/>
              </a:rPr>
              <a:t>la sérologie VIH chez la femme, qu’il y ait succès ou </a:t>
            </a:r>
            <a:r>
              <a:rPr lang="fr-FR" sz="1800" dirty="0" smtClean="0">
                <a:ea typeface="VectoraLTStd-Roman" charset="0"/>
                <a:cs typeface="VectoraLTStd-Roman" charset="0"/>
              </a:rPr>
              <a:t>échec.</a:t>
            </a:r>
            <a:endParaRPr lang="fr-FR" sz="1800" dirty="0">
              <a:ea typeface="VectoraLTStd-Roman" charset="0"/>
              <a:cs typeface="VectoraLTStd-Roman" charset="0"/>
            </a:endParaRPr>
          </a:p>
        </p:txBody>
      </p:sp>
    </p:spTree>
    <p:extLst>
      <p:ext uri="{BB962C8B-B14F-4D97-AF65-F5344CB8AC3E}">
        <p14:creationId xmlns:p14="http://schemas.microsoft.com/office/powerpoint/2010/main" val="33829185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l="9375" t="11719" r="8749" b="11719"/>
          <a:stretch>
            <a:fillRect/>
          </a:stretch>
        </p:blipFill>
        <p:spPr bwMode="auto">
          <a:xfrm>
            <a:off x="0" y="17463"/>
            <a:ext cx="9144000" cy="6840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grpSp>
        <p:nvGrpSpPr>
          <p:cNvPr id="4" name="Grouper 3"/>
          <p:cNvGrpSpPr/>
          <p:nvPr/>
        </p:nvGrpSpPr>
        <p:grpSpPr>
          <a:xfrm>
            <a:off x="467544" y="1268760"/>
            <a:ext cx="8136904" cy="3672408"/>
            <a:chOff x="467544" y="1268760"/>
            <a:chExt cx="8136904" cy="3672408"/>
          </a:xfrm>
        </p:grpSpPr>
        <p:sp>
          <p:nvSpPr>
            <p:cNvPr id="2" name="Cadre 1"/>
            <p:cNvSpPr/>
            <p:nvPr/>
          </p:nvSpPr>
          <p:spPr>
            <a:xfrm>
              <a:off x="467544" y="4365104"/>
              <a:ext cx="8136904" cy="576064"/>
            </a:xfrm>
            <a:prstGeom prst="frame">
              <a:avLst/>
            </a:prstGeom>
            <a:solidFill>
              <a:srgbClr val="FF0000"/>
            </a:solidFill>
            <a:ln w="762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schemeClr val="tx1"/>
                </a:solidFill>
                <a:latin typeface="Calibri"/>
                <a:cs typeface="Calibri"/>
              </a:endParaRPr>
            </a:p>
          </p:txBody>
        </p:sp>
        <p:sp>
          <p:nvSpPr>
            <p:cNvPr id="3" name="Pensées 2"/>
            <p:cNvSpPr/>
            <p:nvPr/>
          </p:nvSpPr>
          <p:spPr>
            <a:xfrm>
              <a:off x="3707904" y="1268760"/>
              <a:ext cx="3240360" cy="2808312"/>
            </a:xfrm>
            <a:prstGeom prst="cloudCallout">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fr-FR" dirty="0" smtClean="0">
                  <a:latin typeface="Calibri"/>
                  <a:cs typeface="Calibri"/>
                </a:rPr>
                <a:t>Est-ce bien raisonnable en 2014 ?</a:t>
              </a:r>
              <a:endParaRPr lang="fr-FR" dirty="0">
                <a:latin typeface="Calibri"/>
                <a:cs typeface="Calibri"/>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Aller vers un conseil préconceptionnel précoce !</a:t>
            </a:r>
            <a:endParaRPr lang="fr-FR" dirty="0"/>
          </a:p>
        </p:txBody>
      </p:sp>
      <p:sp>
        <p:nvSpPr>
          <p:cNvPr id="3" name="Espace réservé du texte 2"/>
          <p:cNvSpPr>
            <a:spLocks noGrp="1"/>
          </p:cNvSpPr>
          <p:nvPr>
            <p:ph type="body" idx="1"/>
          </p:nvPr>
        </p:nvSpPr>
        <p:spPr/>
        <p:txBody>
          <a:bodyPr/>
          <a:lstStyle/>
          <a:p>
            <a:r>
              <a:rPr lang="fr-FR" dirty="0" smtClean="0"/>
              <a:t>En 2014…</a:t>
            </a:r>
            <a:endParaRPr lang="fr-FR" dirty="0"/>
          </a:p>
        </p:txBody>
      </p:sp>
    </p:spTree>
    <p:extLst>
      <p:ext uri="{BB962C8B-B14F-4D97-AF65-F5344CB8AC3E}">
        <p14:creationId xmlns:p14="http://schemas.microsoft.com/office/powerpoint/2010/main" val="2165009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7" name="Picture 5" descr="E:\Image 1.pn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152400"/>
            <a:ext cx="9067800" cy="6459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p:txBody>
          <a:bodyPr/>
          <a:lstStyle/>
          <a:p>
            <a:r>
              <a:rPr lang="fr-FR" dirty="0" smtClean="0"/>
              <a:t>Les documents</a:t>
            </a:r>
            <a:endParaRPr lang="fr-FR" dirty="0"/>
          </a:p>
        </p:txBody>
      </p:sp>
      <p:sp>
        <p:nvSpPr>
          <p:cNvPr id="2" name="Espace réservé du texte 1"/>
          <p:cNvSpPr>
            <a:spLocks noGrp="1"/>
          </p:cNvSpPr>
          <p:nvPr>
            <p:ph type="body" idx="1"/>
          </p:nvPr>
        </p:nvSpPr>
        <p:spPr/>
        <p:txBody>
          <a:bodyPr/>
          <a:lstStyle/>
          <a:p>
            <a:endParaRPr lang="fr-FR"/>
          </a:p>
        </p:txBody>
      </p:sp>
    </p:spTree>
    <p:extLst>
      <p:ext uri="{BB962C8B-B14F-4D97-AF65-F5344CB8AC3E}">
        <p14:creationId xmlns:p14="http://schemas.microsoft.com/office/powerpoint/2010/main" val="1205664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5"/>
          <p:cNvSpPr>
            <a:spLocks noGrp="1"/>
          </p:cNvSpPr>
          <p:nvPr>
            <p:ph type="title" idx="4294967295"/>
          </p:nvPr>
        </p:nvSpPr>
        <p:spPr>
          <a:xfrm>
            <a:off x="0" y="609600"/>
            <a:ext cx="7772400" cy="1143000"/>
          </a:xfrm>
        </p:spPr>
        <p:txBody>
          <a:bodyPr/>
          <a:lstStyle/>
          <a:p>
            <a:r>
              <a:rPr lang="fr-FR" dirty="0" smtClean="0"/>
              <a:t>Brochure patients</a:t>
            </a:r>
            <a:endParaRPr lang="fr-FR" dirty="0"/>
          </a:p>
        </p:txBody>
      </p:sp>
      <p:pic>
        <p:nvPicPr>
          <p:cNvPr id="4" name="Imag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79512" y="548680"/>
            <a:ext cx="8896837" cy="5472608"/>
          </a:xfrm>
          <a:prstGeom prst="rect">
            <a:avLst/>
          </a:prstGeom>
          <a:ln>
            <a:noFill/>
          </a:ln>
          <a:effectLst>
            <a:outerShdw blurRad="292100" dist="139700" dir="2700000" algn="tl" rotWithShape="0">
              <a:srgbClr val="333333">
                <a:alpha val="65000"/>
              </a:srgbClr>
            </a:outerShdw>
          </a:effectLst>
        </p:spPr>
      </p:pic>
      <p:sp>
        <p:nvSpPr>
          <p:cNvPr id="5" name="Cadre 4"/>
          <p:cNvSpPr/>
          <p:nvPr/>
        </p:nvSpPr>
        <p:spPr>
          <a:xfrm>
            <a:off x="3203848" y="3429000"/>
            <a:ext cx="2808312" cy="1224136"/>
          </a:xfrm>
          <a:prstGeom prst="frame">
            <a:avLst>
              <a:gd name="adj1" fmla="val 3355"/>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schemeClr val="tx1"/>
              </a:solidFill>
            </a:endParaRPr>
          </a:p>
        </p:txBody>
      </p:sp>
    </p:spTree>
    <p:extLst>
      <p:ext uri="{BB962C8B-B14F-4D97-AF65-F5344CB8AC3E}">
        <p14:creationId xmlns:p14="http://schemas.microsoft.com/office/powerpoint/2010/main" val="36234015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idx="4294967295"/>
          </p:nvPr>
        </p:nvSpPr>
        <p:spPr>
          <a:xfrm>
            <a:off x="755576" y="0"/>
            <a:ext cx="7772400" cy="1143000"/>
          </a:xfrm>
        </p:spPr>
        <p:txBody>
          <a:bodyPr/>
          <a:lstStyle/>
          <a:p>
            <a:r>
              <a:rPr lang="fr-FR" dirty="0" smtClean="0"/>
              <a:t>Brochure « professionnels »</a:t>
            </a:r>
            <a:endParaRPr lang="fr-FR" dirty="0"/>
          </a:p>
        </p:txBody>
      </p:sp>
      <p:pic>
        <p:nvPicPr>
          <p:cNvPr id="3" name="Image 2"/>
          <p:cNvPicPr>
            <a:picLocks noChangeAspect="1"/>
          </p:cNvPicPr>
          <p:nvPr/>
        </p:nvPicPr>
        <p:blipFill>
          <a:blip r:embed="rId2"/>
          <a:stretch>
            <a:fillRect/>
          </a:stretch>
        </p:blipFill>
        <p:spPr>
          <a:xfrm>
            <a:off x="467546" y="836712"/>
            <a:ext cx="8239261" cy="583264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6652599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179512" y="404664"/>
            <a:ext cx="8694186" cy="609342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8867798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lstStyle/>
          <a:p>
            <a:pPr eaLnBrk="1" hangingPunct="1">
              <a:defRPr/>
            </a:pPr>
            <a:r>
              <a:rPr lang="fr-FR" dirty="0" smtClean="0">
                <a:cs typeface="Calibri"/>
              </a:rPr>
              <a:t>Brochure « AMP à risque viral »</a:t>
            </a:r>
          </a:p>
        </p:txBody>
      </p:sp>
      <p:pic>
        <p:nvPicPr>
          <p:cNvPr id="13316" name="Picture 4"/>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587981" y="1268413"/>
            <a:ext cx="3776133" cy="5529262"/>
          </a:xfrm>
          <a:prstGeom prst="rect">
            <a:avLst/>
          </a:prstGeom>
          <a:noFill/>
          <a:ln>
            <a:noFill/>
          </a:ln>
          <a:effectLst>
            <a:outerShdw blurRad="63500" dist="107763" dir="18900000" algn="ctr" rotWithShape="0">
              <a:schemeClr val="bg2">
                <a:alpha val="5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43295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9457" name="Picture 2" descr="C:\Documents and Settings\partisam\Bureau\COREVIH Bureau\RUBAN_corevih.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905003" y="1431928"/>
            <a:ext cx="5376863" cy="512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9379" name="Rectangle 3"/>
          <p:cNvSpPr>
            <a:spLocks noChangeArrowheads="1"/>
          </p:cNvSpPr>
          <p:nvPr/>
        </p:nvSpPr>
        <p:spPr bwMode="auto">
          <a:xfrm>
            <a:off x="0" y="0"/>
            <a:ext cx="9144000" cy="1295400"/>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fr-FR" sz="2400">
              <a:solidFill>
                <a:srgbClr val="990033"/>
              </a:solidFill>
              <a:latin typeface="Arial" charset="0"/>
              <a:cs typeface="Arial" charset="0"/>
            </a:endParaRPr>
          </a:p>
        </p:txBody>
      </p:sp>
      <p:sp>
        <p:nvSpPr>
          <p:cNvPr id="229380" name="Rectangle 4"/>
          <p:cNvSpPr>
            <a:spLocks noGrp="1" noChangeArrowheads="1"/>
          </p:cNvSpPr>
          <p:nvPr>
            <p:ph type="title"/>
          </p:nvPr>
        </p:nvSpPr>
        <p:spPr>
          <a:xfrm>
            <a:off x="685800" y="76200"/>
            <a:ext cx="7772400" cy="1143000"/>
          </a:xfrm>
        </p:spPr>
        <p:txBody>
          <a:bodyPr/>
          <a:lstStyle/>
          <a:p>
            <a:pPr eaLnBrk="1" hangingPunct="1">
              <a:defRPr/>
            </a:pPr>
            <a:r>
              <a:rPr lang="fr-FR" sz="3600" smtClean="0">
                <a:solidFill>
                  <a:schemeClr val="bg1"/>
                </a:solidFill>
                <a:latin typeface="Arial" charset="0"/>
                <a:cs typeface="Arial" charset="0"/>
              </a:rPr>
              <a:t>Historique femme VIH+</a:t>
            </a:r>
          </a:p>
        </p:txBody>
      </p:sp>
      <p:sp>
        <p:nvSpPr>
          <p:cNvPr id="229381" name="Rectangle 5"/>
          <p:cNvSpPr>
            <a:spLocks noGrp="1" noChangeArrowheads="1"/>
          </p:cNvSpPr>
          <p:nvPr>
            <p:ph idx="1"/>
          </p:nvPr>
        </p:nvSpPr>
        <p:spPr>
          <a:xfrm>
            <a:off x="609600" y="1676400"/>
            <a:ext cx="8458200" cy="4114800"/>
          </a:xfrm>
        </p:spPr>
        <p:txBody>
          <a:bodyPr/>
          <a:lstStyle/>
          <a:p>
            <a:pPr eaLnBrk="1" hangingPunct="1">
              <a:lnSpc>
                <a:spcPct val="110000"/>
              </a:lnSpc>
              <a:spcBef>
                <a:spcPct val="30000"/>
              </a:spcBef>
              <a:defRPr/>
            </a:pPr>
            <a:r>
              <a:rPr lang="fr-FR" sz="2800" dirty="0" smtClean="0">
                <a:solidFill>
                  <a:srgbClr val="A50021"/>
                </a:solidFill>
                <a:latin typeface="Arial" charset="0"/>
                <a:cs typeface="Arial" charset="0"/>
              </a:rPr>
              <a:t>1994: introduction des premiers traitements pour PTME</a:t>
            </a:r>
          </a:p>
          <a:p>
            <a:pPr eaLnBrk="1" hangingPunct="1">
              <a:lnSpc>
                <a:spcPct val="110000"/>
              </a:lnSpc>
              <a:spcBef>
                <a:spcPct val="30000"/>
              </a:spcBef>
              <a:defRPr/>
            </a:pPr>
            <a:r>
              <a:rPr lang="fr-FR" sz="2800" dirty="0" smtClean="0">
                <a:latin typeface="Arial" charset="0"/>
                <a:cs typeface="Arial" charset="0"/>
              </a:rPr>
              <a:t>Possibilité de procréer sans risque de contamination du partenaire: </a:t>
            </a:r>
            <a:r>
              <a:rPr lang="fr-FR" sz="2800" dirty="0" smtClean="0">
                <a:solidFill>
                  <a:srgbClr val="A50021"/>
                </a:solidFill>
                <a:latin typeface="Arial" charset="0"/>
                <a:cs typeface="Arial" charset="0"/>
              </a:rPr>
              <a:t>auto-insémination</a:t>
            </a:r>
          </a:p>
          <a:p>
            <a:pPr lvl="1" eaLnBrk="1" hangingPunct="1">
              <a:lnSpc>
                <a:spcPct val="110000"/>
              </a:lnSpc>
              <a:spcBef>
                <a:spcPct val="30000"/>
              </a:spcBef>
              <a:defRPr/>
            </a:pPr>
            <a:r>
              <a:rPr lang="fr-FR" sz="2000" dirty="0" smtClean="0">
                <a:latin typeface="Arial" charset="0"/>
                <a:ea typeface="ＭＳ Ｐゴシック" charset="0"/>
                <a:cs typeface="Arial" charset="0"/>
              </a:rPr>
              <a:t>nécessite des explications au couple</a:t>
            </a:r>
          </a:p>
          <a:p>
            <a:pPr lvl="1" eaLnBrk="1" hangingPunct="1">
              <a:lnSpc>
                <a:spcPct val="110000"/>
              </a:lnSpc>
              <a:spcBef>
                <a:spcPct val="30000"/>
              </a:spcBef>
              <a:defRPr/>
            </a:pPr>
            <a:r>
              <a:rPr lang="fr-FR" sz="2000" dirty="0" smtClean="0">
                <a:latin typeface="Arial" charset="0"/>
                <a:ea typeface="ＭＳ Ｐゴシック" charset="0"/>
                <a:cs typeface="Arial" charset="0"/>
              </a:rPr>
              <a:t>attention aux préservatifs avec spermicides!</a:t>
            </a:r>
            <a:endParaRPr lang="fr-FR" sz="2000" dirty="0" smtClean="0">
              <a:solidFill>
                <a:srgbClr val="A50021"/>
              </a:solidFill>
              <a:latin typeface="Arial" charset="0"/>
              <a:ea typeface="ＭＳ Ｐゴシック" charset="0"/>
              <a:cs typeface="Arial" charset="0"/>
            </a:endParaRPr>
          </a:p>
          <a:p>
            <a:pPr eaLnBrk="1" hangingPunct="1">
              <a:lnSpc>
                <a:spcPct val="110000"/>
              </a:lnSpc>
              <a:spcBef>
                <a:spcPct val="10000"/>
              </a:spcBef>
              <a:defRPr/>
            </a:pPr>
            <a:r>
              <a:rPr lang="fr-FR" sz="2800" dirty="0" smtClean="0">
                <a:solidFill>
                  <a:srgbClr val="A50021"/>
                </a:solidFill>
                <a:latin typeface="Arial" charset="0"/>
                <a:cs typeface="Arial" charset="0"/>
              </a:rPr>
              <a:t>Adoption</a:t>
            </a:r>
          </a:p>
          <a:p>
            <a:pPr eaLnBrk="1" hangingPunct="1">
              <a:lnSpc>
                <a:spcPct val="110000"/>
              </a:lnSpc>
              <a:spcBef>
                <a:spcPct val="10000"/>
              </a:spcBef>
              <a:defRPr/>
            </a:pPr>
            <a:r>
              <a:rPr lang="fr-FR" sz="2800" dirty="0" smtClean="0">
                <a:solidFill>
                  <a:srgbClr val="A50021"/>
                </a:solidFill>
                <a:latin typeface="Arial" charset="0"/>
                <a:cs typeface="Arial" charset="0"/>
              </a:rPr>
              <a:t>AMP (2001)</a:t>
            </a:r>
            <a:endParaRPr lang="fr-FR" dirty="0" smtClean="0">
              <a:latin typeface="Arial" charset="0"/>
              <a:cs typeface="Arial" charset="0"/>
            </a:endParaRPr>
          </a:p>
          <a:p>
            <a:pPr lvl="1" eaLnBrk="1" hangingPunct="1">
              <a:lnSpc>
                <a:spcPct val="110000"/>
              </a:lnSpc>
              <a:spcBef>
                <a:spcPct val="10000"/>
              </a:spcBef>
              <a:defRPr/>
            </a:pPr>
            <a:r>
              <a:rPr lang="fr-FR" sz="2000" dirty="0" smtClean="0">
                <a:latin typeface="Arial" charset="0"/>
                <a:ea typeface="ＭＳ Ｐゴシック" charset="0"/>
                <a:cs typeface="Arial" charset="0"/>
              </a:rPr>
              <a:t>permet de minimiser le risque de contamination et de traiter une </a:t>
            </a:r>
            <a:r>
              <a:rPr lang="fr-FR" sz="2000" dirty="0" smtClean="0">
                <a:latin typeface="Arial" charset="0"/>
                <a:ea typeface="ＭＳ Ｐゴシック" charset="0"/>
                <a:cs typeface="Arial" charset="0"/>
              </a:rPr>
              <a:t>infertilité</a:t>
            </a:r>
            <a:r>
              <a:rPr lang="fr-FR" sz="2000" dirty="0" smtClean="0">
                <a:latin typeface="Arial" charset="0"/>
                <a:ea typeface="ＭＳ Ｐゴシック" charset="0"/>
                <a:cs typeface="Arial" charset="0"/>
              </a:rPr>
              <a:t> </a:t>
            </a:r>
            <a:r>
              <a:rPr lang="fr-FR" sz="2000" dirty="0" smtClean="0">
                <a:latin typeface="Arial" charset="0"/>
                <a:ea typeface="ＭＳ Ｐゴシック" charset="0"/>
                <a:cs typeface="Arial" charset="0"/>
              </a:rPr>
              <a:t>associée</a:t>
            </a:r>
          </a:p>
        </p:txBody>
      </p:sp>
      <p:pic>
        <p:nvPicPr>
          <p:cNvPr id="19461" name="Picture 7" descr="http://www.essonne.fr/uploads/pics/homme_femme250_170.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153400" y="-76200"/>
            <a:ext cx="9906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lstStyle/>
          <a:p>
            <a:pPr eaLnBrk="1" hangingPunct="1">
              <a:defRPr/>
            </a:pPr>
            <a:endParaRPr lang="en-US" dirty="0" smtClean="0">
              <a:cs typeface="Calibri"/>
            </a:endParaRPr>
          </a:p>
        </p:txBody>
      </p:sp>
      <p:sp>
        <p:nvSpPr>
          <p:cNvPr id="14339" name="Rectangle 3"/>
          <p:cNvSpPr>
            <a:spLocks noGrp="1" noChangeArrowheads="1"/>
          </p:cNvSpPr>
          <p:nvPr>
            <p:ph idx="1"/>
          </p:nvPr>
        </p:nvSpPr>
        <p:spPr/>
        <p:txBody>
          <a:bodyPr/>
          <a:lstStyle/>
          <a:p>
            <a:pPr eaLnBrk="1" hangingPunct="1">
              <a:defRPr/>
            </a:pPr>
            <a:endParaRPr lang="en-US" dirty="0" smtClean="0">
              <a:cs typeface="Calibri"/>
            </a:endParaRPr>
          </a:p>
        </p:txBody>
      </p:sp>
      <p:pic>
        <p:nvPicPr>
          <p:cNvPr id="9219" name="Picture 5" descr="DépliantAMP2008def_Page_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6812" y="1588"/>
            <a:ext cx="9117188" cy="690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673971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0018" name="Rectangle 2"/>
          <p:cNvSpPr>
            <a:spLocks noGrp="1" noChangeArrowheads="1"/>
          </p:cNvSpPr>
          <p:nvPr>
            <p:ph type="title"/>
          </p:nvPr>
        </p:nvSpPr>
        <p:spPr/>
        <p:txBody>
          <a:bodyPr/>
          <a:lstStyle/>
          <a:p>
            <a:r>
              <a:rPr lang="fr-FR" sz="2800" dirty="0" smtClean="0"/>
              <a:t>Conclusion 1 : une approche évolutive</a:t>
            </a:r>
            <a:endParaRPr lang="fr-FR" sz="2800" dirty="0"/>
          </a:p>
        </p:txBody>
      </p:sp>
      <p:sp>
        <p:nvSpPr>
          <p:cNvPr id="1750019" name="Rectangle 3"/>
          <p:cNvSpPr>
            <a:spLocks noGrp="1" noChangeArrowheads="1"/>
          </p:cNvSpPr>
          <p:nvPr>
            <p:ph type="body" idx="4294967295"/>
          </p:nvPr>
        </p:nvSpPr>
        <p:spPr>
          <a:xfrm>
            <a:off x="467545" y="1700808"/>
            <a:ext cx="8676455" cy="4838700"/>
          </a:xfrm>
        </p:spPr>
        <p:txBody>
          <a:bodyPr/>
          <a:lstStyle/>
          <a:p>
            <a:r>
              <a:rPr lang="fr-FR" sz="2400" dirty="0"/>
              <a:t>Années 1980-début 1990 : </a:t>
            </a:r>
            <a:r>
              <a:rPr lang="fr-FR" sz="2400" dirty="0" smtClean="0"/>
              <a:t>interdit</a:t>
            </a:r>
          </a:p>
          <a:p>
            <a:r>
              <a:rPr lang="fr-FR" sz="2400" dirty="0" smtClean="0"/>
              <a:t>Après 1994</a:t>
            </a:r>
          </a:p>
          <a:p>
            <a:pPr lvl="1"/>
            <a:r>
              <a:rPr lang="fr-FR" sz="2000" dirty="0"/>
              <a:t>T</a:t>
            </a:r>
            <a:r>
              <a:rPr lang="fr-FR" sz="2000" dirty="0" smtClean="0"/>
              <a:t>raitements </a:t>
            </a:r>
            <a:r>
              <a:rPr lang="fr-FR" sz="2000" dirty="0"/>
              <a:t>anti-</a:t>
            </a:r>
            <a:r>
              <a:rPr lang="fr-FR" sz="2000" dirty="0" smtClean="0"/>
              <a:t>VIH pour les parents</a:t>
            </a:r>
          </a:p>
          <a:p>
            <a:pPr lvl="1"/>
            <a:r>
              <a:rPr lang="fr-FR" sz="2000" dirty="0" smtClean="0"/>
              <a:t>Diminution du risque de transmission à l’enfant (ACTG/ANRS 076)</a:t>
            </a:r>
          </a:p>
          <a:p>
            <a:pPr lvl="1">
              <a:buFont typeface="Wingdings" charset="0"/>
              <a:buChar char="à"/>
            </a:pPr>
            <a:r>
              <a:rPr lang="fr-FR" sz="1800" dirty="0" smtClean="0">
                <a:sym typeface="Wingdings"/>
              </a:rPr>
              <a:t>G</a:t>
            </a:r>
            <a:r>
              <a:rPr lang="fr-FR" sz="1800" dirty="0" smtClean="0"/>
              <a:t>rossesses « acceptées »</a:t>
            </a:r>
          </a:p>
          <a:p>
            <a:pPr lvl="2">
              <a:buFont typeface="Wingdings" charset="0"/>
              <a:buChar char="à"/>
            </a:pPr>
            <a:r>
              <a:rPr lang="fr-FR" sz="1400" dirty="0"/>
              <a:t> </a:t>
            </a:r>
            <a:r>
              <a:rPr lang="fr-FR" sz="1400" dirty="0" smtClean="0"/>
              <a:t>mais </a:t>
            </a:r>
            <a:r>
              <a:rPr lang="fr-FR" sz="1400" dirty="0"/>
              <a:t>pas d’intervention médicale active pour </a:t>
            </a:r>
            <a:r>
              <a:rPr lang="fr-FR" sz="1400" dirty="0" smtClean="0"/>
              <a:t>aider à procréer</a:t>
            </a:r>
            <a:endParaRPr lang="fr-FR" sz="1400" dirty="0"/>
          </a:p>
          <a:p>
            <a:r>
              <a:rPr lang="fr-FR" sz="2400" dirty="0"/>
              <a:t>Années </a:t>
            </a:r>
            <a:r>
              <a:rPr lang="fr-FR" sz="2400" dirty="0" smtClean="0"/>
              <a:t>2000 : AMP</a:t>
            </a:r>
          </a:p>
          <a:p>
            <a:pPr lvl="1">
              <a:buFont typeface="Wingdings" charset="0"/>
              <a:buChar char="à"/>
            </a:pPr>
            <a:r>
              <a:rPr lang="fr-FR" sz="1800" dirty="0" smtClean="0"/>
              <a:t>programmes </a:t>
            </a:r>
            <a:r>
              <a:rPr lang="fr-FR" sz="1800" dirty="0"/>
              <a:t>d’aide médicale à la procréation </a:t>
            </a:r>
            <a:r>
              <a:rPr lang="fr-FR" sz="1800" dirty="0" smtClean="0"/>
              <a:t>: </a:t>
            </a:r>
            <a:r>
              <a:rPr lang="fr-FR" sz="1800" dirty="0"/>
              <a:t>réduire le risque </a:t>
            </a:r>
            <a:r>
              <a:rPr lang="fr-FR" sz="1800" dirty="0" smtClean="0"/>
              <a:t>viral </a:t>
            </a:r>
            <a:r>
              <a:rPr lang="fr-FR" sz="1800" b="1" dirty="0" smtClean="0"/>
              <a:t>pour la mère</a:t>
            </a:r>
          </a:p>
          <a:p>
            <a:pPr>
              <a:buFont typeface="Arial"/>
              <a:buChar char="•"/>
            </a:pPr>
            <a:r>
              <a:rPr lang="fr-FR" sz="2400" b="1" dirty="0" smtClean="0"/>
              <a:t>Années 2010 - …</a:t>
            </a:r>
          </a:p>
          <a:p>
            <a:pPr lvl="1">
              <a:buFont typeface="Wingdings" charset="0"/>
              <a:buChar char="à"/>
            </a:pPr>
            <a:r>
              <a:rPr lang="fr-FR" sz="1800" b="1" dirty="0" smtClean="0"/>
              <a:t>Retour vers la la procréation naturelle ?</a:t>
            </a:r>
            <a:endParaRPr lang="fr-FR" sz="1800" b="1" dirty="0"/>
          </a:p>
        </p:txBody>
      </p:sp>
    </p:spTree>
    <p:extLst>
      <p:ext uri="{BB962C8B-B14F-4D97-AF65-F5344CB8AC3E}">
        <p14:creationId xmlns:p14="http://schemas.microsoft.com/office/powerpoint/2010/main" val="27005140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Conclusion 2</a:t>
            </a:r>
            <a:endParaRPr lang="fr-FR" dirty="0"/>
          </a:p>
        </p:txBody>
      </p:sp>
      <p:sp>
        <p:nvSpPr>
          <p:cNvPr id="3" name="Espace réservé du contenu 2"/>
          <p:cNvSpPr>
            <a:spLocks noGrp="1"/>
          </p:cNvSpPr>
          <p:nvPr>
            <p:ph idx="1"/>
          </p:nvPr>
        </p:nvSpPr>
        <p:spPr>
          <a:xfrm>
            <a:off x="677334" y="1422407"/>
            <a:ext cx="8215145" cy="3374749"/>
          </a:xfrm>
        </p:spPr>
        <p:txBody>
          <a:bodyPr/>
          <a:lstStyle/>
          <a:p>
            <a:r>
              <a:rPr lang="fr-FR" sz="2800" dirty="0" smtClean="0"/>
              <a:t>Il faut en </a:t>
            </a:r>
            <a:r>
              <a:rPr lang="fr-FR" sz="2800" b="1" dirty="0" smtClean="0"/>
              <a:t>parler</a:t>
            </a:r>
            <a:r>
              <a:rPr lang="fr-FR" sz="2800" dirty="0" smtClean="0"/>
              <a:t> !</a:t>
            </a:r>
          </a:p>
          <a:p>
            <a:r>
              <a:rPr lang="fr-FR" sz="2800" dirty="0" smtClean="0"/>
              <a:t>Il faut en parler </a:t>
            </a:r>
            <a:r>
              <a:rPr lang="fr-FR" sz="2800" b="1" dirty="0" smtClean="0"/>
              <a:t>tôt </a:t>
            </a:r>
            <a:r>
              <a:rPr lang="fr-FR" sz="2800" dirty="0" smtClean="0"/>
              <a:t>!</a:t>
            </a:r>
            <a:endParaRPr lang="fr-FR" sz="2800" b="1" dirty="0" smtClean="0"/>
          </a:p>
          <a:p>
            <a:r>
              <a:rPr lang="fr-FR" sz="2800" dirty="0" smtClean="0"/>
              <a:t>Préservatif :</a:t>
            </a:r>
          </a:p>
          <a:p>
            <a:pPr lvl="1"/>
            <a:r>
              <a:rPr lang="fr-FR" sz="2400" dirty="0" smtClean="0"/>
              <a:t>Discours hétéro couple stable ≠ discours HSH</a:t>
            </a:r>
          </a:p>
          <a:p>
            <a:r>
              <a:rPr lang="fr-FR" sz="2800" dirty="0" smtClean="0"/>
              <a:t>AMP : recours</a:t>
            </a:r>
          </a:p>
          <a:p>
            <a:pPr lvl="1"/>
            <a:r>
              <a:rPr lang="fr-FR" sz="2400" dirty="0" smtClean="0"/>
              <a:t>Hypo ou infertilité</a:t>
            </a:r>
          </a:p>
          <a:p>
            <a:pPr lvl="1"/>
            <a:r>
              <a:rPr lang="fr-FR" sz="1400" dirty="0" smtClean="0"/>
              <a:t>Ou volonté de poursuivre le préservatif</a:t>
            </a:r>
            <a:endParaRPr lang="fr-FR" sz="2400" dirty="0"/>
          </a:p>
        </p:txBody>
      </p:sp>
      <p:sp>
        <p:nvSpPr>
          <p:cNvPr id="6" name="ZoneTexte 5"/>
          <p:cNvSpPr txBox="1"/>
          <p:nvPr/>
        </p:nvSpPr>
        <p:spPr>
          <a:xfrm>
            <a:off x="899592" y="4653136"/>
            <a:ext cx="7488832" cy="1938992"/>
          </a:xfrm>
          <a:prstGeom prst="rect">
            <a:avLst/>
          </a:prstGeom>
        </p:spPr>
        <p:style>
          <a:lnRef idx="0">
            <a:schemeClr val="accent6"/>
          </a:lnRef>
          <a:fillRef idx="3">
            <a:schemeClr val="accent6"/>
          </a:fillRef>
          <a:effectRef idx="3">
            <a:schemeClr val="accent6"/>
          </a:effectRef>
          <a:fontRef idx="minor">
            <a:schemeClr val="lt1"/>
          </a:fontRef>
        </p:style>
        <p:txBody>
          <a:bodyPr wrap="square" rtlCol="0">
            <a:spAutoFit/>
          </a:bodyPr>
          <a:lstStyle/>
          <a:p>
            <a:pPr marL="0" lvl="2" algn="ctr"/>
            <a:endParaRPr lang="fr-FR" sz="2000" dirty="0" smtClean="0"/>
          </a:p>
          <a:p>
            <a:pPr marL="0" lvl="2" algn="ctr"/>
            <a:r>
              <a:rPr lang="fr-FR" sz="3600" dirty="0" smtClean="0"/>
              <a:t>Importance </a:t>
            </a:r>
            <a:r>
              <a:rPr lang="fr-FR" sz="3600" dirty="0"/>
              <a:t>de la consultation </a:t>
            </a:r>
            <a:r>
              <a:rPr lang="fr-FR" sz="3600" dirty="0" err="1"/>
              <a:t>préconceptionnelle</a:t>
            </a:r>
            <a:endParaRPr lang="fr-FR" sz="3600" dirty="0"/>
          </a:p>
          <a:p>
            <a:pPr algn="ctr"/>
            <a:endParaRPr lang="fr-FR" dirty="0"/>
          </a:p>
        </p:txBody>
      </p:sp>
    </p:spTree>
    <p:extLst>
      <p:ext uri="{BB962C8B-B14F-4D97-AF65-F5344CB8AC3E}">
        <p14:creationId xmlns:p14="http://schemas.microsoft.com/office/powerpoint/2010/main" val="868347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1979712" y="2996952"/>
            <a:ext cx="5040560" cy="1015663"/>
          </a:xfrm>
          <a:prstGeom prst="rect">
            <a:avLst/>
          </a:prstGeom>
          <a:solidFill>
            <a:srgbClr val="A50021"/>
          </a:solidFill>
        </p:spPr>
        <p:style>
          <a:lnRef idx="0">
            <a:schemeClr val="accent6"/>
          </a:lnRef>
          <a:fillRef idx="3">
            <a:schemeClr val="accent6"/>
          </a:fillRef>
          <a:effectRef idx="3">
            <a:schemeClr val="accent6"/>
          </a:effectRef>
          <a:fontRef idx="minor">
            <a:schemeClr val="lt1"/>
          </a:fontRef>
        </p:style>
        <p:txBody>
          <a:bodyPr wrap="square" rtlCol="0">
            <a:spAutoFit/>
          </a:bodyPr>
          <a:lstStyle/>
          <a:p>
            <a:pPr algn="ctr"/>
            <a:r>
              <a:rPr lang="fr-FR" sz="6000" dirty="0" smtClean="0">
                <a:latin typeface="Calibri"/>
                <a:cs typeface="Calibri"/>
              </a:rPr>
              <a:t>Questions ??</a:t>
            </a:r>
            <a:endParaRPr lang="fr-FR" sz="6000" dirty="0">
              <a:latin typeface="Calibri"/>
              <a:cs typeface="Calibri"/>
            </a:endParaRPr>
          </a:p>
        </p:txBody>
      </p:sp>
      <p:pic>
        <p:nvPicPr>
          <p:cNvPr id="5" name="Image 4" descr="LogoCoreVIH Bretagne.eps"/>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915816" y="4293096"/>
            <a:ext cx="3312368" cy="2107215"/>
          </a:xfrm>
          <a:prstGeom prst="rect">
            <a:avLst/>
          </a:prstGeom>
          <a:ln>
            <a:noFill/>
          </a:ln>
          <a:effectLst>
            <a:outerShdw blurRad="292100" dist="139700" dir="2700000" algn="tl" rotWithShape="0">
              <a:srgbClr val="333333">
                <a:alpha val="65000"/>
              </a:srgbClr>
            </a:outerShdw>
          </a:effectLst>
        </p:spPr>
      </p:pic>
      <p:pic>
        <p:nvPicPr>
          <p:cNvPr id="6" name="Picture 8" descr="C:\Documents and Settings\partisam\Bureau\COREVIH\COREVIH_petit.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339752" y="548680"/>
            <a:ext cx="4106595" cy="144016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46854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481" name="Picture 2" descr="C:\Documents and Settings\partisam\Bureau\COREVIH Bureau\RUBAN_corevih.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905003" y="1431928"/>
            <a:ext cx="5376863" cy="512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8355" name="Rectangle 3"/>
          <p:cNvSpPr>
            <a:spLocks noChangeArrowheads="1"/>
          </p:cNvSpPr>
          <p:nvPr/>
        </p:nvSpPr>
        <p:spPr bwMode="auto">
          <a:xfrm>
            <a:off x="0" y="0"/>
            <a:ext cx="9144000" cy="1295400"/>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fr-FR" sz="2400">
              <a:solidFill>
                <a:srgbClr val="990033"/>
              </a:solidFill>
              <a:latin typeface="Arial" charset="0"/>
              <a:cs typeface="Arial" charset="0"/>
            </a:endParaRPr>
          </a:p>
        </p:txBody>
      </p:sp>
      <p:sp>
        <p:nvSpPr>
          <p:cNvPr id="228356" name="Rectangle 4"/>
          <p:cNvSpPr>
            <a:spLocks noGrp="1" noChangeArrowheads="1"/>
          </p:cNvSpPr>
          <p:nvPr>
            <p:ph type="title"/>
          </p:nvPr>
        </p:nvSpPr>
        <p:spPr>
          <a:xfrm>
            <a:off x="685800" y="76200"/>
            <a:ext cx="7772400" cy="1143000"/>
          </a:xfrm>
        </p:spPr>
        <p:txBody>
          <a:bodyPr/>
          <a:lstStyle/>
          <a:p>
            <a:pPr eaLnBrk="1" hangingPunct="1">
              <a:defRPr/>
            </a:pPr>
            <a:r>
              <a:rPr lang="fr-FR" sz="3600" smtClean="0">
                <a:solidFill>
                  <a:schemeClr val="bg1"/>
                </a:solidFill>
                <a:latin typeface="Arial" charset="0"/>
                <a:cs typeface="Arial" charset="0"/>
              </a:rPr>
              <a:t>Désir d</a:t>
            </a:r>
            <a:r>
              <a:rPr lang="ja-JP" altLang="fr-FR" sz="3600" smtClean="0">
                <a:solidFill>
                  <a:schemeClr val="bg1"/>
                </a:solidFill>
                <a:latin typeface="Arial" charset="0"/>
                <a:cs typeface="Arial" charset="0"/>
              </a:rPr>
              <a:t>’</a:t>
            </a:r>
            <a:r>
              <a:rPr lang="fr-FR" sz="3600" smtClean="0">
                <a:solidFill>
                  <a:schemeClr val="bg1"/>
                </a:solidFill>
                <a:latin typeface="Arial" charset="0"/>
                <a:cs typeface="Arial" charset="0"/>
              </a:rPr>
              <a:t>enfant</a:t>
            </a:r>
          </a:p>
        </p:txBody>
      </p:sp>
      <p:sp>
        <p:nvSpPr>
          <p:cNvPr id="228357" name="Rectangle 5"/>
          <p:cNvSpPr>
            <a:spLocks noGrp="1" noChangeArrowheads="1"/>
          </p:cNvSpPr>
          <p:nvPr>
            <p:ph idx="1"/>
          </p:nvPr>
        </p:nvSpPr>
        <p:spPr>
          <a:xfrm>
            <a:off x="685800" y="1676400"/>
            <a:ext cx="7772400" cy="4114800"/>
          </a:xfrm>
        </p:spPr>
        <p:txBody>
          <a:bodyPr/>
          <a:lstStyle/>
          <a:p>
            <a:pPr algn="just" eaLnBrk="1" hangingPunct="1">
              <a:lnSpc>
                <a:spcPct val="105000"/>
              </a:lnSpc>
              <a:spcBef>
                <a:spcPct val="30000"/>
              </a:spcBef>
              <a:defRPr/>
            </a:pPr>
            <a:r>
              <a:rPr lang="fr-FR" sz="2800" smtClean="0">
                <a:solidFill>
                  <a:srgbClr val="A50021"/>
                </a:solidFill>
                <a:latin typeface="Arial" charset="0"/>
                <a:cs typeface="Arial" charset="0"/>
              </a:rPr>
              <a:t>C</a:t>
            </a:r>
            <a:r>
              <a:rPr lang="ja-JP" altLang="fr-FR" sz="2800" smtClean="0">
                <a:solidFill>
                  <a:srgbClr val="A50021"/>
                </a:solidFill>
                <a:latin typeface="Arial" charset="0"/>
                <a:cs typeface="Arial" charset="0"/>
              </a:rPr>
              <a:t>’</a:t>
            </a:r>
            <a:r>
              <a:rPr lang="fr-FR" sz="2800" smtClean="0">
                <a:solidFill>
                  <a:srgbClr val="A50021"/>
                </a:solidFill>
                <a:latin typeface="Arial" charset="0"/>
                <a:cs typeface="Arial" charset="0"/>
              </a:rPr>
              <a:t>est une aspiration légitime, à aborder lors du suivi de toute femme ou homme vivant avec le VIH</a:t>
            </a:r>
          </a:p>
          <a:p>
            <a:pPr algn="just" eaLnBrk="1" hangingPunct="1">
              <a:lnSpc>
                <a:spcPct val="105000"/>
              </a:lnSpc>
              <a:spcBef>
                <a:spcPct val="30000"/>
              </a:spcBef>
              <a:defRPr/>
            </a:pPr>
            <a:r>
              <a:rPr lang="fr-FR" sz="2800" smtClean="0">
                <a:solidFill>
                  <a:srgbClr val="A50021"/>
                </a:solidFill>
                <a:latin typeface="Arial" charset="0"/>
                <a:cs typeface="Arial" charset="0"/>
              </a:rPr>
              <a:t>L</a:t>
            </a:r>
            <a:r>
              <a:rPr lang="ja-JP" altLang="fr-FR" sz="2800" smtClean="0">
                <a:solidFill>
                  <a:srgbClr val="A50021"/>
                </a:solidFill>
                <a:latin typeface="Arial" charset="0"/>
                <a:cs typeface="Arial" charset="0"/>
              </a:rPr>
              <a:t>’</a:t>
            </a:r>
            <a:r>
              <a:rPr lang="fr-FR" sz="2800" smtClean="0">
                <a:solidFill>
                  <a:srgbClr val="A50021"/>
                </a:solidFill>
                <a:latin typeface="Arial" charset="0"/>
                <a:cs typeface="Arial" charset="0"/>
              </a:rPr>
              <a:t>information du partenaire est essentielle, comportant 2 aspects:</a:t>
            </a:r>
          </a:p>
          <a:p>
            <a:pPr lvl="1" algn="just" eaLnBrk="1" hangingPunct="1">
              <a:lnSpc>
                <a:spcPct val="105000"/>
              </a:lnSpc>
              <a:spcBef>
                <a:spcPct val="30000"/>
              </a:spcBef>
              <a:defRPr/>
            </a:pPr>
            <a:r>
              <a:rPr lang="fr-FR" sz="2400" smtClean="0">
                <a:latin typeface="Arial" charset="0"/>
                <a:ea typeface="ＭＳ Ｐゴシック" charset="0"/>
                <a:cs typeface="Arial" charset="0"/>
              </a:rPr>
              <a:t>le partage du secret concernant l</a:t>
            </a:r>
            <a:r>
              <a:rPr lang="ja-JP" altLang="fr-FR" sz="2400" smtClean="0">
                <a:latin typeface="Arial" charset="0"/>
                <a:ea typeface="ＭＳ Ｐゴシック" charset="0"/>
                <a:cs typeface="Arial" charset="0"/>
              </a:rPr>
              <a:t>’</a:t>
            </a:r>
            <a:r>
              <a:rPr lang="fr-FR" sz="2400" smtClean="0">
                <a:latin typeface="Arial" charset="0"/>
                <a:ea typeface="ＭＳ Ｐゴシック" charset="0"/>
                <a:cs typeface="Arial" charset="0"/>
              </a:rPr>
              <a:t>infection</a:t>
            </a:r>
          </a:p>
          <a:p>
            <a:pPr lvl="1" algn="just" eaLnBrk="1" hangingPunct="1">
              <a:lnSpc>
                <a:spcPct val="105000"/>
              </a:lnSpc>
              <a:spcBef>
                <a:spcPct val="30000"/>
              </a:spcBef>
              <a:defRPr/>
            </a:pPr>
            <a:r>
              <a:rPr lang="fr-FR" sz="2400" smtClean="0">
                <a:latin typeface="Arial" charset="0"/>
                <a:ea typeface="ＭＳ Ｐゴシック" charset="0"/>
                <a:cs typeface="Arial" charset="0"/>
              </a:rPr>
              <a:t>les informations sur les modalités possibles et risques de la procréation</a:t>
            </a:r>
          </a:p>
          <a:p>
            <a:pPr eaLnBrk="1" hangingPunct="1">
              <a:spcBef>
                <a:spcPct val="30000"/>
              </a:spcBef>
              <a:defRPr/>
            </a:pPr>
            <a:endParaRPr lang="fr-FR" sz="2400" smtClean="0">
              <a:solidFill>
                <a:srgbClr val="A50021"/>
              </a:solidFill>
              <a:latin typeface="Arial" charset="0"/>
              <a:cs typeface="Arial" charset="0"/>
            </a:endParaRPr>
          </a:p>
        </p:txBody>
      </p:sp>
      <p:pic>
        <p:nvPicPr>
          <p:cNvPr id="20485" name="Picture 6" descr="C:\Documents and Settings\PARTISAM\Bureau\Rapport Morlat 2013\header-evenement-ge2013-70775.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895600" y="5562606"/>
            <a:ext cx="3352800" cy="1184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1505" name="Picture 5" descr="C:\Documents and Settings\partisam\Bureau\COREVIH Bureau\RUBAN_corevih.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905003" y="1431928"/>
            <a:ext cx="5376863" cy="512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2" name="Rectangle 2"/>
          <p:cNvSpPr>
            <a:spLocks noChangeArrowheads="1"/>
          </p:cNvSpPr>
          <p:nvPr/>
        </p:nvSpPr>
        <p:spPr bwMode="auto">
          <a:xfrm>
            <a:off x="0" y="0"/>
            <a:ext cx="9144000" cy="1295400"/>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fr-FR" sz="2400">
              <a:solidFill>
                <a:srgbClr val="990033"/>
              </a:solidFill>
              <a:latin typeface="Arial" charset="0"/>
              <a:cs typeface="Arial" charset="0"/>
            </a:endParaRPr>
          </a:p>
        </p:txBody>
      </p:sp>
      <p:sp>
        <p:nvSpPr>
          <p:cNvPr id="5123" name="Rectangle 3"/>
          <p:cNvSpPr>
            <a:spLocks noGrp="1" noChangeArrowheads="1"/>
          </p:cNvSpPr>
          <p:nvPr>
            <p:ph type="title"/>
          </p:nvPr>
        </p:nvSpPr>
        <p:spPr>
          <a:xfrm>
            <a:off x="685800" y="76200"/>
            <a:ext cx="7772400" cy="1143000"/>
          </a:xfrm>
        </p:spPr>
        <p:txBody>
          <a:bodyPr/>
          <a:lstStyle/>
          <a:p>
            <a:pPr eaLnBrk="1" hangingPunct="1">
              <a:defRPr/>
            </a:pPr>
            <a:r>
              <a:rPr lang="fr-FR" sz="3600" smtClean="0">
                <a:solidFill>
                  <a:schemeClr val="bg1"/>
                </a:solidFill>
                <a:latin typeface="Arial" charset="0"/>
                <a:cs typeface="Arial" charset="0"/>
              </a:rPr>
              <a:t>Désir d</a:t>
            </a:r>
            <a:r>
              <a:rPr lang="ja-JP" altLang="fr-FR" sz="3600" smtClean="0">
                <a:solidFill>
                  <a:schemeClr val="bg1"/>
                </a:solidFill>
                <a:latin typeface="Arial" charset="0"/>
                <a:cs typeface="Arial" charset="0"/>
              </a:rPr>
              <a:t>’</a:t>
            </a:r>
            <a:r>
              <a:rPr lang="fr-FR" sz="3600" smtClean="0">
                <a:solidFill>
                  <a:schemeClr val="bg1"/>
                </a:solidFill>
                <a:latin typeface="Arial" charset="0"/>
                <a:cs typeface="Arial" charset="0"/>
              </a:rPr>
              <a:t>enfant</a:t>
            </a:r>
          </a:p>
        </p:txBody>
      </p:sp>
      <p:sp>
        <p:nvSpPr>
          <p:cNvPr id="5124" name="Rectangle 4"/>
          <p:cNvSpPr>
            <a:spLocks noGrp="1" noChangeArrowheads="1"/>
          </p:cNvSpPr>
          <p:nvPr>
            <p:ph idx="1"/>
          </p:nvPr>
        </p:nvSpPr>
        <p:spPr>
          <a:xfrm>
            <a:off x="685800" y="2057400"/>
            <a:ext cx="7772400" cy="4114800"/>
          </a:xfrm>
        </p:spPr>
        <p:txBody>
          <a:bodyPr/>
          <a:lstStyle/>
          <a:p>
            <a:pPr eaLnBrk="1" hangingPunct="1">
              <a:spcBef>
                <a:spcPct val="30000"/>
              </a:spcBef>
              <a:defRPr/>
            </a:pPr>
            <a:r>
              <a:rPr lang="fr-FR" sz="2800" smtClean="0">
                <a:solidFill>
                  <a:srgbClr val="A50021"/>
                </a:solidFill>
                <a:latin typeface="Arial" charset="0"/>
                <a:cs typeface="Arial" charset="0"/>
              </a:rPr>
              <a:t>doit être évoqué avec tous les patients en âge de procréer</a:t>
            </a:r>
          </a:p>
          <a:p>
            <a:pPr lvl="1" eaLnBrk="1" hangingPunct="1">
              <a:spcBef>
                <a:spcPct val="30000"/>
              </a:spcBef>
              <a:defRPr/>
            </a:pPr>
            <a:r>
              <a:rPr lang="fr-FR" sz="2400" smtClean="0">
                <a:latin typeface="Arial" charset="0"/>
                <a:ea typeface="ＭＳ Ｐゴシック" charset="0"/>
                <a:cs typeface="Arial" charset="0"/>
              </a:rPr>
              <a:t>informations</a:t>
            </a:r>
          </a:p>
          <a:p>
            <a:pPr lvl="1" eaLnBrk="1" hangingPunct="1">
              <a:spcBef>
                <a:spcPct val="30000"/>
              </a:spcBef>
              <a:defRPr/>
            </a:pPr>
            <a:r>
              <a:rPr lang="fr-FR" sz="2400" smtClean="0">
                <a:latin typeface="Arial" charset="0"/>
                <a:ea typeface="ＭＳ Ｐゴシック" charset="0"/>
                <a:cs typeface="Arial" charset="0"/>
              </a:rPr>
              <a:t>conseils adaptés</a:t>
            </a:r>
          </a:p>
          <a:p>
            <a:pPr eaLnBrk="1" hangingPunct="1">
              <a:spcBef>
                <a:spcPct val="30000"/>
              </a:spcBef>
              <a:defRPr/>
            </a:pPr>
            <a:r>
              <a:rPr lang="fr-FR" sz="2800" smtClean="0">
                <a:solidFill>
                  <a:srgbClr val="A50021"/>
                </a:solidFill>
                <a:latin typeface="Arial" charset="0"/>
                <a:cs typeface="Arial" charset="0"/>
              </a:rPr>
              <a:t>prévenir la transmission au sein du couple</a:t>
            </a:r>
          </a:p>
          <a:p>
            <a:pPr eaLnBrk="1" hangingPunct="1">
              <a:spcBef>
                <a:spcPct val="30000"/>
              </a:spcBef>
              <a:defRPr/>
            </a:pPr>
            <a:r>
              <a:rPr lang="fr-FR" sz="2800" smtClean="0">
                <a:solidFill>
                  <a:srgbClr val="A50021"/>
                </a:solidFill>
                <a:latin typeface="Arial" charset="0"/>
                <a:cs typeface="Arial" charset="0"/>
              </a:rPr>
              <a:t>anticiper une PEC adaptée</a:t>
            </a:r>
          </a:p>
          <a:p>
            <a:pPr lvl="1" eaLnBrk="1" hangingPunct="1">
              <a:spcBef>
                <a:spcPct val="30000"/>
              </a:spcBef>
              <a:defRPr/>
            </a:pPr>
            <a:endParaRPr lang="fr-FR" smtClean="0">
              <a:solidFill>
                <a:srgbClr val="A50021"/>
              </a:solidFill>
              <a:latin typeface="Arial" charset="0"/>
              <a:ea typeface="ＭＳ Ｐゴシック" charset="0"/>
              <a:cs typeface="Arial"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2529" name="Picture 2" descr="C:\Documents and Settings\partisam\Bureau\COREVIH Bureau\RUBAN_corevih.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905003" y="1431928"/>
            <a:ext cx="5376863" cy="512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0227" name="Rectangle 3"/>
          <p:cNvSpPr>
            <a:spLocks noChangeArrowheads="1"/>
          </p:cNvSpPr>
          <p:nvPr/>
        </p:nvSpPr>
        <p:spPr bwMode="auto">
          <a:xfrm>
            <a:off x="0" y="0"/>
            <a:ext cx="9144000" cy="1295400"/>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fr-FR" sz="2400">
              <a:solidFill>
                <a:srgbClr val="990033"/>
              </a:solidFill>
              <a:latin typeface="Arial" charset="0"/>
              <a:cs typeface="Arial" charset="0"/>
            </a:endParaRPr>
          </a:p>
        </p:txBody>
      </p:sp>
      <p:sp>
        <p:nvSpPr>
          <p:cNvPr id="180228" name="Rectangle 4"/>
          <p:cNvSpPr>
            <a:spLocks noGrp="1" noChangeArrowheads="1"/>
          </p:cNvSpPr>
          <p:nvPr>
            <p:ph type="title"/>
          </p:nvPr>
        </p:nvSpPr>
        <p:spPr>
          <a:xfrm>
            <a:off x="685800" y="76200"/>
            <a:ext cx="7772400" cy="1143000"/>
          </a:xfrm>
        </p:spPr>
        <p:txBody>
          <a:bodyPr/>
          <a:lstStyle/>
          <a:p>
            <a:pPr eaLnBrk="1" hangingPunct="1">
              <a:defRPr/>
            </a:pPr>
            <a:r>
              <a:rPr lang="fr-FR" sz="3600" smtClean="0">
                <a:solidFill>
                  <a:schemeClr val="bg1"/>
                </a:solidFill>
                <a:latin typeface="Arial" charset="0"/>
                <a:cs typeface="Arial" charset="0"/>
              </a:rPr>
              <a:t>2001 - 2012</a:t>
            </a:r>
          </a:p>
        </p:txBody>
      </p:sp>
      <p:sp>
        <p:nvSpPr>
          <p:cNvPr id="180229" name="Rectangle 5"/>
          <p:cNvSpPr>
            <a:spLocks noGrp="1" noChangeArrowheads="1"/>
          </p:cNvSpPr>
          <p:nvPr>
            <p:ph idx="1"/>
          </p:nvPr>
        </p:nvSpPr>
        <p:spPr/>
        <p:txBody>
          <a:bodyPr/>
          <a:lstStyle/>
          <a:p>
            <a:pPr eaLnBrk="1" hangingPunct="1">
              <a:spcBef>
                <a:spcPct val="35000"/>
              </a:spcBef>
              <a:defRPr/>
            </a:pPr>
            <a:r>
              <a:rPr lang="fr-FR" sz="2800" smtClean="0">
                <a:solidFill>
                  <a:srgbClr val="A50021"/>
                </a:solidFill>
                <a:latin typeface="Arial" charset="0"/>
                <a:cs typeface="Arial" charset="0"/>
              </a:rPr>
              <a:t>Couple dont l</a:t>
            </a:r>
            <a:r>
              <a:rPr lang="ja-JP" altLang="fr-FR" sz="2800" smtClean="0">
                <a:solidFill>
                  <a:srgbClr val="A50021"/>
                </a:solidFill>
                <a:latin typeface="Arial" charset="0"/>
                <a:cs typeface="Arial" charset="0"/>
              </a:rPr>
              <a:t>’</a:t>
            </a:r>
            <a:r>
              <a:rPr lang="fr-FR" sz="2800" smtClean="0">
                <a:solidFill>
                  <a:srgbClr val="A50021"/>
                </a:solidFill>
                <a:latin typeface="Arial" charset="0"/>
                <a:cs typeface="Arial" charset="0"/>
              </a:rPr>
              <a:t>homme est VIH+</a:t>
            </a:r>
          </a:p>
          <a:p>
            <a:pPr lvl="1" eaLnBrk="1" hangingPunct="1">
              <a:spcBef>
                <a:spcPct val="35000"/>
              </a:spcBef>
              <a:defRPr/>
            </a:pPr>
            <a:r>
              <a:rPr lang="fr-FR" sz="2600" smtClean="0">
                <a:latin typeface="Arial" charset="0"/>
                <a:ea typeface="ＭＳ Ｐゴシック" charset="0"/>
                <a:cs typeface="Arial" charset="0"/>
              </a:rPr>
              <a:t>AMP après validation virologique du sperme</a:t>
            </a:r>
          </a:p>
          <a:p>
            <a:pPr lvl="4" eaLnBrk="1" hangingPunct="1">
              <a:spcBef>
                <a:spcPct val="35000"/>
              </a:spcBef>
              <a:defRPr/>
            </a:pPr>
            <a:endParaRPr lang="fr-FR" smtClean="0">
              <a:latin typeface="Arial" charset="0"/>
              <a:ea typeface="ＭＳ Ｐゴシック" charset="0"/>
              <a:cs typeface="Arial" charset="0"/>
            </a:endParaRPr>
          </a:p>
          <a:p>
            <a:pPr eaLnBrk="1" hangingPunct="1">
              <a:spcBef>
                <a:spcPct val="35000"/>
              </a:spcBef>
              <a:defRPr/>
            </a:pPr>
            <a:r>
              <a:rPr lang="fr-FR" sz="2800" smtClean="0">
                <a:solidFill>
                  <a:srgbClr val="A50021"/>
                </a:solidFill>
                <a:latin typeface="Arial" charset="0"/>
                <a:cs typeface="Arial" charset="0"/>
              </a:rPr>
              <a:t>Couple dont la femme est VIH+</a:t>
            </a:r>
          </a:p>
          <a:p>
            <a:pPr lvl="1" eaLnBrk="1" hangingPunct="1">
              <a:spcBef>
                <a:spcPct val="35000"/>
              </a:spcBef>
              <a:defRPr/>
            </a:pPr>
            <a:r>
              <a:rPr lang="fr-FR" sz="2600" smtClean="0">
                <a:latin typeface="Arial" charset="0"/>
                <a:ea typeface="ＭＳ Ｐゴシック" charset="0"/>
                <a:cs typeface="Arial" charset="0"/>
              </a:rPr>
              <a:t>auto-sémination</a:t>
            </a:r>
          </a:p>
          <a:p>
            <a:pPr lvl="1" eaLnBrk="1" hangingPunct="1">
              <a:spcBef>
                <a:spcPct val="35000"/>
              </a:spcBef>
              <a:defRPr/>
            </a:pPr>
            <a:r>
              <a:rPr lang="fr-FR" sz="2600" smtClean="0">
                <a:latin typeface="Arial" charset="0"/>
                <a:ea typeface="ＭＳ Ｐゴシック" charset="0"/>
                <a:cs typeface="Arial" charset="0"/>
              </a:rPr>
              <a:t>AMP</a:t>
            </a:r>
          </a:p>
          <a:p>
            <a:pPr lvl="1" eaLnBrk="1" hangingPunct="1">
              <a:spcBef>
                <a:spcPct val="35000"/>
              </a:spcBef>
              <a:defRPr/>
            </a:pPr>
            <a:endParaRPr lang="fr-FR" smtClean="0">
              <a:solidFill>
                <a:srgbClr val="990033"/>
              </a:solidFill>
              <a:latin typeface="Arial" charset="0"/>
              <a:ea typeface="ＭＳ Ｐゴシック" charset="0"/>
              <a:cs typeface="Arial" charset="0"/>
            </a:endParaRPr>
          </a:p>
        </p:txBody>
      </p:sp>
      <p:pic>
        <p:nvPicPr>
          <p:cNvPr id="22533" name="Picture 6" descr="C:\Documents and Settings\partisam\Mes documents\Mes images\preservatif 1.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724400" y="4114806"/>
            <a:ext cx="2667000" cy="247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Modèle diapos COREVIH">
  <a:themeElements>
    <a:clrScheme name="Modèle diapos COREVI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Modèle diapos COREVIH">
      <a:majorFont>
        <a:latin typeface="Futura"/>
        <a:ea typeface="ＭＳ Ｐゴシック"/>
        <a:cs typeface=""/>
      </a:majorFont>
      <a:minorFont>
        <a:latin typeface="Futur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Modèle diapos COREVI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Modèle diapos COREVIH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Modèle diapos COREVIH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Modèle diapos COREVIH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Modèle diapos COREVIH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Modèle diapos COREVIH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Modèle diapos COREVIH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Modèle diapos COREVIH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Modèle diapos COREVIH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Modèle diapos COREVIH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Modèle diapos COREVIH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Modèle diapos COREVIH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Modèle diapos COREVIH">
  <a:themeElements>
    <a:clrScheme name="Modèle diapos COREVI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Modèle diapos COREVIH">
      <a:majorFont>
        <a:latin typeface="Futura"/>
        <a:ea typeface="ＭＳ Ｐゴシック"/>
        <a:cs typeface=""/>
      </a:majorFont>
      <a:minorFont>
        <a:latin typeface="Futur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Modèle diapos COREVI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Modèle diapos COREVIH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Modèle diapos COREVIH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Modèle diapos COREVIH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Modèle diapos COREVIH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Modèle diapos COREVIH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Modèle diapos COREVIH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Modèle diapos COREVIH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Modèle diapos COREVIH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Modèle diapos COREVIH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Modèle diapos COREVIH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Modèle diapos COREVIH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Thème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4481</TotalTime>
  <Words>2883</Words>
  <Application>Microsoft Macintosh PowerPoint</Application>
  <PresentationFormat>Présentation à l'écran (4:3)</PresentationFormat>
  <Paragraphs>604</Paragraphs>
  <Slides>63</Slides>
  <Notes>13</Notes>
  <HiddenSlides>1</HiddenSlides>
  <MMClips>0</MMClips>
  <ScaleCrop>false</ScaleCrop>
  <HeadingPairs>
    <vt:vector size="6" baseType="variant">
      <vt:variant>
        <vt:lpstr>Thème</vt:lpstr>
      </vt:variant>
      <vt:variant>
        <vt:i4>2</vt:i4>
      </vt:variant>
      <vt:variant>
        <vt:lpstr>Serveurs OLE incorporés</vt:lpstr>
      </vt:variant>
      <vt:variant>
        <vt:i4>1</vt:i4>
      </vt:variant>
      <vt:variant>
        <vt:lpstr>Titres des diapositives</vt:lpstr>
      </vt:variant>
      <vt:variant>
        <vt:i4>63</vt:i4>
      </vt:variant>
    </vt:vector>
  </HeadingPairs>
  <TitlesOfParts>
    <vt:vector size="66" baseType="lpstr">
      <vt:lpstr>Modèle diapos COREVIH</vt:lpstr>
      <vt:lpstr>1_Modèle diapos COREVIH</vt:lpstr>
      <vt:lpstr>Image Photo Editor</vt:lpstr>
      <vt:lpstr>PROCREATION en 2014</vt:lpstr>
      <vt:lpstr>Procréation et VIH</vt:lpstr>
      <vt:lpstr>VIH = IST</vt:lpstr>
      <vt:lpstr>Risque de transmission</vt:lpstr>
      <vt:lpstr>Historique homme VIH+</vt:lpstr>
      <vt:lpstr>Historique femme VIH+</vt:lpstr>
      <vt:lpstr>Désir d’enfant</vt:lpstr>
      <vt:lpstr>Désir d’enfant</vt:lpstr>
      <vt:lpstr>2001 - 2012</vt:lpstr>
      <vt:lpstr>AMP</vt:lpstr>
      <vt:lpstr>AMP</vt:lpstr>
      <vt:lpstr>AMP</vt:lpstr>
      <vt:lpstr>AMP: bilan de fertilité</vt:lpstr>
      <vt:lpstr>AMP: VIH</vt:lpstr>
      <vt:lpstr>AMP: homme VIH+</vt:lpstr>
      <vt:lpstr>AMP: homme VIH+</vt:lpstr>
      <vt:lpstr>AMP: femme VIH+</vt:lpstr>
      <vt:lpstr>AMP: femme VIH+</vt:lpstr>
      <vt:lpstr>AMP: femme VIH+</vt:lpstr>
      <vt:lpstr>Les résultats de l’AMP à risque viral : région Grand Ouest</vt:lpstr>
      <vt:lpstr>Evolution des 1ers recours VIH/VHB/VHC</vt:lpstr>
      <vt:lpstr>Résultats</vt:lpstr>
      <vt:lpstr>Résultats 2013</vt:lpstr>
      <vt:lpstr>Profil des patient(e)s en 2013-14</vt:lpstr>
      <vt:lpstr>Conception naturelle ou AMP… un faux débat !</vt:lpstr>
      <vt:lpstr>Conception naturelle</vt:lpstr>
      <vt:lpstr>Données biologiques</vt:lpstr>
      <vt:lpstr>Risque résiduel de transmission</vt:lpstr>
      <vt:lpstr>Proportion de CV séminale positive lorsque la CV plasmatique est négative : 2002-2011</vt:lpstr>
      <vt:lpstr>Les HAART diminuent l’infectivité du sperme : données virologiques</vt:lpstr>
      <vt:lpstr>Etude ANRS Evarist</vt:lpstr>
      <vt:lpstr>Etudes cliniques</vt:lpstr>
      <vt:lpstr>Etude « Rakai »  Risque de transmission en fonction de la charge virale en l’absence de traitement </vt:lpstr>
      <vt:lpstr>« The » revue</vt:lpstr>
      <vt:lpstr>Présentation PowerPoint</vt:lpstr>
      <vt:lpstr>Un risque &lt; 1/10 000 personnes/années</vt:lpstr>
      <vt:lpstr>Quel est le risque résiduel de contamination dans le cadre conceptionnel ?</vt:lpstr>
      <vt:lpstr>Spécificité du cadre « conceptionnel »(1)</vt:lpstr>
      <vt:lpstr>Spécificité du cadre « conceptionnel »(2)</vt:lpstr>
      <vt:lpstr>Ce qui est en cours</vt:lpstr>
      <vt:lpstr>Présentation PowerPoint</vt:lpstr>
      <vt:lpstr>Etude PARTNER : risque de transmission  du VIH au sein de couples sérodifférents (1) </vt:lpstr>
      <vt:lpstr>Etude PARTNER : risque de transmission  du VIH au sein de couples sérodifférents (2) </vt:lpstr>
      <vt:lpstr>Etude PARTNER : risque de transmission  du VIH au sein de couples sérodifférents (3) </vt:lpstr>
      <vt:lpstr>Pourquoi l’étude Partner est essentielle</vt:lpstr>
      <vt:lpstr>Pour aller encore plus loin…</vt:lpstr>
      <vt:lpstr>Diffusion des ARV dans les tractus génitaux masculin et féminin</vt:lpstr>
      <vt:lpstr>Procréation et risque de transmission</vt:lpstr>
      <vt:lpstr>Procréation et risque de transmission</vt:lpstr>
      <vt:lpstr>Consultation préconceptionnelle</vt:lpstr>
      <vt:lpstr>Accompagnement de la procréation naturelle : recommandations Experts 2010 / ± 2013</vt:lpstr>
      <vt:lpstr>Présentation PowerPoint</vt:lpstr>
      <vt:lpstr>Aller vers un conseil préconceptionnel précoce !</vt:lpstr>
      <vt:lpstr>Présentation PowerPoint</vt:lpstr>
      <vt:lpstr>Les documents</vt:lpstr>
      <vt:lpstr>Brochure patients</vt:lpstr>
      <vt:lpstr>Brochure « professionnels »</vt:lpstr>
      <vt:lpstr>Présentation PowerPoint</vt:lpstr>
      <vt:lpstr>Brochure « AMP à risque viral »</vt:lpstr>
      <vt:lpstr>Présentation PowerPoint</vt:lpstr>
      <vt:lpstr>Conclusion 1 : une approche évolutive</vt:lpstr>
      <vt:lpstr>Conclusion 2</vt:lpstr>
      <vt:lpstr>Présentation PowerPoint</vt:lpstr>
    </vt:vector>
  </TitlesOfParts>
  <Company>Hôpitaux Universitaires de Strasbourg</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VIH, DESIR D’ENFANT &amp; CONSULTATION PRECONCEPTIONNELLE</dc:title>
  <dc:creator>CRIH Alsace</dc:creator>
  <cp:lastModifiedBy>Cédric Arvieux</cp:lastModifiedBy>
  <cp:revision>91</cp:revision>
  <dcterms:created xsi:type="dcterms:W3CDTF">2012-11-21T08:32:27Z</dcterms:created>
  <dcterms:modified xsi:type="dcterms:W3CDTF">2014-11-08T08:00:49Z</dcterms:modified>
</cp:coreProperties>
</file>