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8" r:id="rId3"/>
    <p:sldMasterId id="2147483703" r:id="rId4"/>
  </p:sldMasterIdLst>
  <p:notesMasterIdLst>
    <p:notesMasterId r:id="rId30"/>
  </p:notesMasterIdLst>
  <p:sldIdLst>
    <p:sldId id="280" r:id="rId5"/>
    <p:sldId id="276" r:id="rId6"/>
    <p:sldId id="277" r:id="rId7"/>
    <p:sldId id="278" r:id="rId8"/>
    <p:sldId id="279" r:id="rId9"/>
    <p:sldId id="274" r:id="rId10"/>
    <p:sldId id="282" r:id="rId11"/>
    <p:sldId id="283" r:id="rId12"/>
    <p:sldId id="294" r:id="rId13"/>
    <p:sldId id="295" r:id="rId14"/>
    <p:sldId id="293" r:id="rId15"/>
    <p:sldId id="281" r:id="rId16"/>
    <p:sldId id="265" r:id="rId17"/>
    <p:sldId id="266" r:id="rId18"/>
    <p:sldId id="267" r:id="rId19"/>
    <p:sldId id="264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</p:sldIdLst>
  <p:sldSz cx="9144000" cy="5715000" type="screen16x1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4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9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44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733" algn="l" defTabSz="91429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879" algn="l" defTabSz="91429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026" algn="l" defTabSz="91429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172" algn="l" defTabSz="91429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6" autoAdjust="0"/>
    <p:restoredTop sz="94320" autoAdjust="0"/>
  </p:normalViewPr>
  <p:slideViewPr>
    <p:cSldViewPr>
      <p:cViewPr varScale="1">
        <p:scale>
          <a:sx n="205" d="100"/>
          <a:sy n="205" d="100"/>
        </p:scale>
        <p:origin x="-496" y="-112"/>
      </p:cViewPr>
      <p:guideLst>
        <p:guide orient="horz" pos="30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Arvieux:Documents:Boulot:COREVIH:Rapport%20d'activit&#233;:Documents%20de%20travail%20rapport%202014%20(publi&#233;%20en%202015):Rapport%20r&#233;gional-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Arvieux:Documents:Boulot:COREVIH:Rapport%20d'activit&#233;:Documents%20de%20travail%20rapport%202014%20(publi&#233;%20en%202015):Rapport%20r&#233;gional-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Arvieux:Documents:Boulot:COREVIH:Rapport%20d'activit&#233;:Documents%20de%20travail%20rapport%202014%20(publi&#233;%20en%202015):Rapport%20r&#233;gional-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Arvieux:Documents:Boulot:COREVIH:Rapport%20d'activit&#233;:Documents%20de%20travail%20rapport%202014%20(publi&#233;%20en%202015):Rapport%20r&#233;gional-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Arvieux:Documents:Boulot:COREVIH:Rapport%20d'activit&#233;:Documents%20de%20travail%20rapport%202014%20(publi&#233;%20en%202015):Rapport%20r&#233;gional-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Arvieux:Documents:Boulot:COREVIH:Rapport%20d'activit&#233;:Documents%20de%20travail%20rapport%202014%20(publi&#233;%20en%202015):Rapport%20r&#233;gional-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Macintosh%20HD:Users:Arvieux:Documents:Boulot:COREVIH:Rapport%20d'activit&#233;:Documents%20de%20travail%20rapport%202014%20(publi&#233;%20en%202015):Rapport%20re&#769;gional-fichier%20de%20travail%20pour%20ple&#769;nie&#768;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INTRO!$A$29:$A$37</c:f>
              <c:strCache>
                <c:ptCount val="9"/>
                <c:pt idx="0">
                  <c:v>Rennes</c:v>
                </c:pt>
                <c:pt idx="1">
                  <c:v>Quimper</c:v>
                </c:pt>
                <c:pt idx="2">
                  <c:v>St Brieuc</c:v>
                </c:pt>
                <c:pt idx="3">
                  <c:v>Vannes</c:v>
                </c:pt>
                <c:pt idx="4">
                  <c:v>Lorient</c:v>
                </c:pt>
                <c:pt idx="5">
                  <c:v>Brest Mal infect.</c:v>
                </c:pt>
                <c:pt idx="6">
                  <c:v>Brest Med. Interne</c:v>
                </c:pt>
                <c:pt idx="7">
                  <c:v>St Malo</c:v>
                </c:pt>
                <c:pt idx="8">
                  <c:v>Morlaix</c:v>
                </c:pt>
              </c:strCache>
            </c:strRef>
          </c:cat>
          <c:val>
            <c:numRef>
              <c:f>INTRO!$C$29:$C$37</c:f>
              <c:numCache>
                <c:formatCode>0%</c:formatCode>
                <c:ptCount val="9"/>
                <c:pt idx="0">
                  <c:v>0.405169729056369</c:v>
                </c:pt>
                <c:pt idx="1">
                  <c:v>0.123948925568359</c:v>
                </c:pt>
                <c:pt idx="2">
                  <c:v>0.116786047960137</c:v>
                </c:pt>
                <c:pt idx="3">
                  <c:v>0.111803176580505</c:v>
                </c:pt>
                <c:pt idx="4">
                  <c:v>0.0744316412332607</c:v>
                </c:pt>
                <c:pt idx="5">
                  <c:v>0.0716287760822174</c:v>
                </c:pt>
                <c:pt idx="6">
                  <c:v>0.0697601993148552</c:v>
                </c:pt>
                <c:pt idx="7">
                  <c:v>0.0174400498287138</c:v>
                </c:pt>
                <c:pt idx="8">
                  <c:v>0.00903145437558393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815073713479"/>
          <c:y val="0.124229145269885"/>
          <c:w val="0.296839451676508"/>
          <c:h val="0.74187949332420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FA!$C$11:$C$12</c:f>
              <c:strCache>
                <c:ptCount val="1"/>
                <c:pt idx="0">
                  <c:v>F %</c:v>
                </c:pt>
              </c:strCache>
            </c:strRef>
          </c:tx>
          <c:invertIfNegative val="0"/>
          <c:cat>
            <c:strRef>
              <c:f>FA!$A$13:$A$20</c:f>
              <c:strCache>
                <c:ptCount val="8"/>
                <c:pt idx="0">
                  <c:v>15-29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 et plus</c:v>
                </c:pt>
                <c:pt idx="7">
                  <c:v>Total général</c:v>
                </c:pt>
              </c:strCache>
            </c:strRef>
          </c:cat>
          <c:val>
            <c:numRef>
              <c:f>FA!$C$13:$C$19</c:f>
              <c:numCache>
                <c:formatCode>0.00%</c:formatCode>
                <c:ptCount val="7"/>
                <c:pt idx="0">
                  <c:v>-0.0705314009661836</c:v>
                </c:pt>
                <c:pt idx="1">
                  <c:v>-0.265700483091787</c:v>
                </c:pt>
                <c:pt idx="2">
                  <c:v>-0.322705314009662</c:v>
                </c:pt>
                <c:pt idx="3">
                  <c:v>-0.224154589371981</c:v>
                </c:pt>
                <c:pt idx="4">
                  <c:v>-0.0830917874396135</c:v>
                </c:pt>
                <c:pt idx="5">
                  <c:v>-0.021256038647343</c:v>
                </c:pt>
                <c:pt idx="6">
                  <c:v>-0.0125603864734299</c:v>
                </c:pt>
              </c:numCache>
            </c:numRef>
          </c:val>
        </c:ser>
        <c:ser>
          <c:idx val="4"/>
          <c:order val="1"/>
          <c:tx>
            <c:strRef>
              <c:f>FA!$F$11:$F$12</c:f>
              <c:strCache>
                <c:ptCount val="1"/>
                <c:pt idx="0">
                  <c:v>H %</c:v>
                </c:pt>
              </c:strCache>
            </c:strRef>
          </c:tx>
          <c:invertIfNegative val="0"/>
          <c:cat>
            <c:strRef>
              <c:f>FA!$A$13:$A$20</c:f>
              <c:strCache>
                <c:ptCount val="8"/>
                <c:pt idx="0">
                  <c:v>15-29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 et plus</c:v>
                </c:pt>
                <c:pt idx="7">
                  <c:v>Total général</c:v>
                </c:pt>
              </c:strCache>
            </c:strRef>
          </c:cat>
          <c:val>
            <c:numRef>
              <c:f>FA!$F$13:$F$19</c:f>
              <c:numCache>
                <c:formatCode>0.00%</c:formatCode>
                <c:ptCount val="7"/>
                <c:pt idx="0">
                  <c:v>0.0437647058823529</c:v>
                </c:pt>
                <c:pt idx="1">
                  <c:v>0.114352941176471</c:v>
                </c:pt>
                <c:pt idx="2">
                  <c:v>0.316235294117647</c:v>
                </c:pt>
                <c:pt idx="3">
                  <c:v>0.347764705882353</c:v>
                </c:pt>
                <c:pt idx="4">
                  <c:v>0.134588235294118</c:v>
                </c:pt>
                <c:pt idx="5">
                  <c:v>0.0381176470588235</c:v>
                </c:pt>
                <c:pt idx="6">
                  <c:v>0.00517647058823529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1644024"/>
        <c:axId val="-2091647016"/>
      </c:barChart>
      <c:catAx>
        <c:axId val="-2091644024"/>
        <c:scaling>
          <c:orientation val="minMax"/>
        </c:scaling>
        <c:delete val="0"/>
        <c:axPos val="l"/>
        <c:majorTickMark val="out"/>
        <c:minorTickMark val="none"/>
        <c:tickLblPos val="nextTo"/>
        <c:crossAx val="-2091647016"/>
        <c:crosses val="autoZero"/>
        <c:auto val="1"/>
        <c:lblAlgn val="ctr"/>
        <c:lblOffset val="100"/>
        <c:noMultiLvlLbl val="0"/>
      </c:catAx>
      <c:valAx>
        <c:axId val="-2091647016"/>
        <c:scaling>
          <c:orientation val="minMax"/>
        </c:scaling>
        <c:delete val="0"/>
        <c:axPos val="b"/>
        <c:majorGridlines/>
        <c:numFmt formatCode="General;General" sourceLinked="0"/>
        <c:majorTickMark val="out"/>
        <c:minorTickMark val="none"/>
        <c:tickLblPos val="nextTo"/>
        <c:crossAx val="-2091644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Répartition ARN VIH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FA!$A$76:$A$82</c:f>
              <c:strCache>
                <c:ptCount val="7"/>
                <c:pt idx="0">
                  <c:v>&lt;= 50</c:v>
                </c:pt>
                <c:pt idx="1">
                  <c:v>51-400</c:v>
                </c:pt>
                <c:pt idx="2">
                  <c:v>400-1000</c:v>
                </c:pt>
                <c:pt idx="3">
                  <c:v>1K-10K</c:v>
                </c:pt>
                <c:pt idx="4">
                  <c:v>10-30K</c:v>
                </c:pt>
                <c:pt idx="5">
                  <c:v>&gt;30K</c:v>
                </c:pt>
                <c:pt idx="6">
                  <c:v>Total général</c:v>
                </c:pt>
              </c:strCache>
            </c:strRef>
          </c:cat>
          <c:val>
            <c:numRef>
              <c:f>FA!$C$76:$C$81</c:f>
              <c:numCache>
                <c:formatCode>0.00%</c:formatCode>
                <c:ptCount val="6"/>
                <c:pt idx="0">
                  <c:v>0.870734908136483</c:v>
                </c:pt>
                <c:pt idx="1">
                  <c:v>0.0636482939632546</c:v>
                </c:pt>
                <c:pt idx="2">
                  <c:v>0.0111548556430446</c:v>
                </c:pt>
                <c:pt idx="3">
                  <c:v>0.0200131233595801</c:v>
                </c:pt>
                <c:pt idx="4">
                  <c:v>0.00918635170603674</c:v>
                </c:pt>
                <c:pt idx="5">
                  <c:v>0.025262467191601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091756360"/>
        <c:axId val="-2091759352"/>
      </c:barChart>
      <c:catAx>
        <c:axId val="-2091756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1759352"/>
        <c:crosses val="autoZero"/>
        <c:auto val="1"/>
        <c:lblAlgn val="ctr"/>
        <c:lblOffset val="100"/>
        <c:noMultiLvlLbl val="0"/>
      </c:catAx>
      <c:valAx>
        <c:axId val="-20917593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2091756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Répartition taux</a:t>
            </a:r>
            <a:r>
              <a:rPr lang="fr-FR" baseline="0"/>
              <a:t> CD4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FA!$L$89:$L$92</c:f>
              <c:strCache>
                <c:ptCount val="4"/>
                <c:pt idx="0">
                  <c:v>&lt;200</c:v>
                </c:pt>
                <c:pt idx="1">
                  <c:v>200-350</c:v>
                </c:pt>
                <c:pt idx="2">
                  <c:v>350-500</c:v>
                </c:pt>
                <c:pt idx="3">
                  <c:v>&gt;500</c:v>
                </c:pt>
              </c:strCache>
            </c:strRef>
          </c:cat>
          <c:val>
            <c:numRef>
              <c:f>FA!$N$89:$N$92</c:f>
              <c:numCache>
                <c:formatCode>0.00%</c:formatCode>
                <c:ptCount val="4"/>
                <c:pt idx="0">
                  <c:v>0.0467972120809824</c:v>
                </c:pt>
                <c:pt idx="1">
                  <c:v>0.100232326584799</c:v>
                </c:pt>
                <c:pt idx="2">
                  <c:v>0.17955526053767</c:v>
                </c:pt>
                <c:pt idx="3">
                  <c:v>0.673415200796548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091792872"/>
        <c:axId val="-2091795864"/>
      </c:barChart>
      <c:catAx>
        <c:axId val="-2091792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1795864"/>
        <c:crosses val="autoZero"/>
        <c:auto val="1"/>
        <c:lblAlgn val="ctr"/>
        <c:lblOffset val="100"/>
        <c:noMultiLvlLbl val="0"/>
      </c:catAx>
      <c:valAx>
        <c:axId val="-20917958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-20917928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(FA!$A$101,FA!$A$103,FA!$A$105)</c:f>
              <c:strCache>
                <c:ptCount val="3"/>
                <c:pt idx="0">
                  <c:v>Eviplera</c:v>
                </c:pt>
                <c:pt idx="1">
                  <c:v>Atripla</c:v>
                </c:pt>
                <c:pt idx="2">
                  <c:v>Stribild</c:v>
                </c:pt>
              </c:strCache>
            </c:strRef>
          </c:cat>
          <c:val>
            <c:numRef>
              <c:f>(FA!$C$101,FA!$C$103,FA!$C$105)</c:f>
              <c:numCache>
                <c:formatCode>General</c:formatCode>
                <c:ptCount val="3"/>
                <c:pt idx="0">
                  <c:v>23.44</c:v>
                </c:pt>
                <c:pt idx="1">
                  <c:v>8.91</c:v>
                </c:pt>
                <c:pt idx="2">
                  <c:v>6.609999999999998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FA!$A$101:$A$109</c:f>
              <c:strCache>
                <c:ptCount val="9"/>
                <c:pt idx="0">
                  <c:v>Eviplera</c:v>
                </c:pt>
                <c:pt idx="1">
                  <c:v>Norvir + Prezista + Truvada</c:v>
                </c:pt>
                <c:pt idx="2">
                  <c:v>Atripla</c:v>
                </c:pt>
                <c:pt idx="3">
                  <c:v>Norvir + Reyataz + Truvada</c:v>
                </c:pt>
                <c:pt idx="4">
                  <c:v>Stribild</c:v>
                </c:pt>
                <c:pt idx="5">
                  <c:v>Truvada + Viramune</c:v>
                </c:pt>
                <c:pt idx="6">
                  <c:v>Kivexa + Norvir + Prezista</c:v>
                </c:pt>
                <c:pt idx="7">
                  <c:v>Isentress + Truvada</c:v>
                </c:pt>
                <c:pt idx="8">
                  <c:v>Kivexa + Viramune</c:v>
                </c:pt>
              </c:strCache>
            </c:strRef>
          </c:cat>
          <c:val>
            <c:numRef>
              <c:f>FA!$C$101:$C$109</c:f>
              <c:numCache>
                <c:formatCode>General</c:formatCode>
                <c:ptCount val="9"/>
                <c:pt idx="0">
                  <c:v>23.44</c:v>
                </c:pt>
                <c:pt idx="1">
                  <c:v>10.81</c:v>
                </c:pt>
                <c:pt idx="2">
                  <c:v>8.91</c:v>
                </c:pt>
                <c:pt idx="3">
                  <c:v>7.05</c:v>
                </c:pt>
                <c:pt idx="4">
                  <c:v>6.609999999999998</c:v>
                </c:pt>
                <c:pt idx="5">
                  <c:v>3.76</c:v>
                </c:pt>
                <c:pt idx="6">
                  <c:v>2.92</c:v>
                </c:pt>
                <c:pt idx="7">
                  <c:v>2.3</c:v>
                </c:pt>
                <c:pt idx="8">
                  <c:v>2.26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FA!$A$126:$A$129</c:f>
              <c:strCache>
                <c:ptCount val="4"/>
                <c:pt idx="0">
                  <c:v>2 analogues nucléosidiques + 1 IP</c:v>
                </c:pt>
                <c:pt idx="1">
                  <c:v>2 analogues nucléosidiques + 1 non-nucléosidique</c:v>
                </c:pt>
                <c:pt idx="2">
                  <c:v>2 analogues nucléosidiques + 1 IP + 1 anti-intégrase</c:v>
                </c:pt>
                <c:pt idx="3">
                  <c:v>2 analogues nucléosidiques + 1 anti-intégrase</c:v>
                </c:pt>
              </c:strCache>
            </c:strRef>
          </c:cat>
          <c:val>
            <c:numRef>
              <c:f>FA!$C$126:$C$129</c:f>
              <c:numCache>
                <c:formatCode>0.00%</c:formatCode>
                <c:ptCount val="4"/>
                <c:pt idx="0">
                  <c:v>0.527472527472527</c:v>
                </c:pt>
                <c:pt idx="1">
                  <c:v>0.258241758241758</c:v>
                </c:pt>
                <c:pt idx="2">
                  <c:v>0.131868131868132</c:v>
                </c:pt>
                <c:pt idx="3">
                  <c:v>0.0549450549450549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3B0CF-17EA-AD42-9CC5-1B3884CF20AE}" type="datetimeFigureOut">
              <a:rPr lang="fr-FR" smtClean="0"/>
              <a:t>12/05/15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F77F-EAC8-EC49-8EBE-9A52102986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86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AB2727-C338-5241-9D2D-C2E6CB68DC1B}" type="slidenum">
              <a:rPr lang="fr-FR" b="0">
                <a:solidFill>
                  <a:prstClr val="black"/>
                </a:solidFill>
              </a:rPr>
              <a:pPr/>
              <a:t>7</a:t>
            </a:fld>
            <a:endParaRPr lang="fr-FR" b="0">
              <a:solidFill>
                <a:prstClr val="black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0401" y="685481"/>
            <a:ext cx="2657199" cy="3429534"/>
          </a:xfrm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5" y="4345643"/>
            <a:ext cx="5027730" cy="4115013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F3130-54F2-A340-9B7C-0CADCF73F0C5}" type="slidenum">
              <a:rPr lang="fr-FR" b="0">
                <a:solidFill>
                  <a:prstClr val="black"/>
                </a:solidFill>
              </a:rPr>
              <a:pPr/>
              <a:t>8</a:t>
            </a:fld>
            <a:endParaRPr lang="fr-FR" b="0">
              <a:solidFill>
                <a:prstClr val="black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2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/>
              <a:t>Voir avec Jennifer/Hadija si cela inclus les enfants, les PMA</a:t>
            </a:r>
          </a:p>
        </p:txBody>
      </p:sp>
      <p:sp>
        <p:nvSpPr>
          <p:cNvPr id="5325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8E65FE-CC34-F146-BC7C-B496B0378ADF}" type="slidenum">
              <a:rPr lang="fr-FR">
                <a:solidFill>
                  <a:prstClr val="black"/>
                </a:solidFill>
              </a:rPr>
              <a:pPr eaLnBrk="1" hangingPunct="1"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9269" y="0"/>
            <a:ext cx="397933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 eaLnBrk="1" hangingPunct="1">
              <a:defRPr/>
            </a:pPr>
            <a:endParaRPr lang="en-US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" y="0"/>
            <a:ext cx="397933" cy="5715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 eaLnBrk="1" hangingPunct="1">
              <a:defRPr/>
            </a:pPr>
            <a:endParaRPr lang="en-US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049341" y="3889923"/>
            <a:ext cx="2506493" cy="369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29" tIns="45715" rIns="91429" bIns="45715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FFFFFF"/>
                </a:solidFill>
              </a:rPr>
              <a:t>Infection VIH en 2014</a:t>
            </a:r>
          </a:p>
        </p:txBody>
      </p:sp>
    </p:spTree>
    <p:extLst>
      <p:ext uri="{BB962C8B-B14F-4D97-AF65-F5344CB8AC3E}">
        <p14:creationId xmlns:p14="http://schemas.microsoft.com/office/powerpoint/2010/main" val="358964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780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28867"/>
            <a:ext cx="6036733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8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7"/>
            <a:ext cx="8229600" cy="4876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3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780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62621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436" y="84668"/>
            <a:ext cx="7789333" cy="80036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7335" y="1236929"/>
            <a:ext cx="7789333" cy="384307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190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60A9-FAEA-42A8-B1C6-E41307C746DD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7610-E111-4FE2-BD89-AACED67829E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050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4975228"/>
            <a:ext cx="9144000" cy="7397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5045078"/>
            <a:ext cx="2249488" cy="59372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31" y="5037138"/>
            <a:ext cx="6784975" cy="5937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3365500"/>
            <a:ext cx="6477000" cy="15240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5041698"/>
            <a:ext cx="6705600" cy="5715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 baseline="0">
                <a:solidFill>
                  <a:srgbClr val="FFFFFF"/>
                </a:solidFill>
              </a:defRPr>
            </a:lvl1pPr>
            <a:lvl2pPr marL="527455" indent="0" algn="ctr">
              <a:buNone/>
            </a:lvl2pPr>
            <a:lvl3pPr marL="1054911" indent="0" algn="ctr">
              <a:buNone/>
            </a:lvl3pPr>
            <a:lvl4pPr marL="1582367" indent="0" algn="ctr">
              <a:buNone/>
            </a:lvl4pPr>
            <a:lvl5pPr marL="2109823" indent="0" algn="ctr">
              <a:buNone/>
            </a:lvl5pPr>
            <a:lvl6pPr marL="2637279" indent="0" algn="ctr">
              <a:buNone/>
            </a:lvl6pPr>
            <a:lvl7pPr marL="3164734" indent="0" algn="ctr">
              <a:buNone/>
            </a:lvl7pPr>
            <a:lvl8pPr marL="3692190" indent="0" algn="ctr">
              <a:buNone/>
            </a:lvl8pPr>
            <a:lvl9pPr marL="4219645" indent="0" algn="ctr">
              <a:buNone/>
            </a:lvl9pPr>
          </a:lstStyle>
          <a:p>
            <a:endParaRPr lang="en-US" dirty="0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5057775"/>
            <a:ext cx="2057400" cy="571500"/>
          </a:xfrm>
        </p:spPr>
        <p:txBody>
          <a:bodyPr>
            <a:no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C54749-BCDB-534B-A1F5-67CF611BC080}" type="datetime1">
              <a:rPr lang="fr-FR" smtClean="0">
                <a:latin typeface="Tw Cen MT"/>
              </a:rPr>
              <a:pPr/>
              <a:t>12/05/15</a:t>
            </a:fld>
            <a:endParaRPr lang="fr-FR" dirty="0">
              <a:latin typeface="Tw Cen MT"/>
            </a:endParaRPr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6" y="196850"/>
            <a:ext cx="5867400" cy="3048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EBDDC3"/>
              </a:solidFill>
              <a:latin typeface="Tw Cen MT"/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190500"/>
            <a:ext cx="838200" cy="317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7B961-917D-714F-B9EF-810BDF4968C8}" type="slidenum">
              <a:rPr lang="fr-FR" smtClean="0">
                <a:solidFill>
                  <a:srgbClr val="EBDDC3"/>
                </a:solidFill>
                <a:latin typeface="Tw Cen MT"/>
              </a:rPr>
              <a:pPr/>
              <a:t>‹#›</a:t>
            </a:fld>
            <a:endParaRPr lang="fr-FR">
              <a:solidFill>
                <a:srgbClr val="EBDDC3"/>
              </a:solidFill>
              <a:latin typeface="Tw Cen MT"/>
            </a:endParaRPr>
          </a:p>
        </p:txBody>
      </p:sp>
      <p:pic>
        <p:nvPicPr>
          <p:cNvPr id="13" name="Image 12" descr="LogoCoreVIH Bretagn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33355"/>
            <a:ext cx="2736850" cy="174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63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90500"/>
            <a:ext cx="7756652" cy="8255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333500"/>
            <a:ext cx="8153400" cy="37465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7443D-2D5D-9746-90C0-FEE6AC957BF6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12/05/15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4819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270000"/>
            <a:ext cx="9144000" cy="9525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3500"/>
            <a:ext cx="1295400" cy="825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333500"/>
            <a:ext cx="7772400" cy="825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5" y="2286000"/>
            <a:ext cx="7123113" cy="139435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333500"/>
            <a:ext cx="7620000" cy="825500"/>
          </a:xfrm>
        </p:spPr>
        <p:txBody>
          <a:bodyPr/>
          <a:lstStyle>
            <a:lvl1pPr algn="l">
              <a:buNone/>
              <a:defRPr sz="51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85DB6-9A98-EF4C-BF48-9883CE267261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12/05/15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460500"/>
            <a:ext cx="1295400" cy="584200"/>
          </a:xfrm>
        </p:spPr>
        <p:txBody>
          <a:bodyPr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13210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324639"/>
            <a:ext cx="3886200" cy="3810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4" y="1324639"/>
            <a:ext cx="3886200" cy="3810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CF1CD4-3DD2-EE41-8D1E-CF351B2E2F12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12/05/15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0797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98"/>
            <a:ext cx="8229600" cy="68878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27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2" y="227542"/>
            <a:ext cx="7861300" cy="72495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032000"/>
            <a:ext cx="3886200" cy="29845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032000"/>
            <a:ext cx="3886200" cy="29845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460500"/>
            <a:ext cx="3886200" cy="5334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460500"/>
            <a:ext cx="3886200" cy="5334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C3C1F9-609D-3B4C-B310-E086FB77A700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12/05/15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221605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09AC5-15D0-A54E-B6CD-4C6F59F6A73D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12/05/15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51646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99FE6-EFA1-2145-B856-2A36C56F9C9A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12/05/15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5207000"/>
            <a:ext cx="533400" cy="317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7B961-917D-714F-B9EF-810BDF4968C8}" type="slidenum">
              <a:rPr lang="fr-FR" smtClean="0">
                <a:solidFill>
                  <a:srgbClr val="775F55"/>
                </a:solidFill>
                <a:latin typeface="Tw Cen MT"/>
              </a:rPr>
              <a:pPr/>
              <a:t>‹#›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25059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7542"/>
            <a:ext cx="8077200" cy="724958"/>
          </a:xfrm>
        </p:spPr>
        <p:txBody>
          <a:bodyPr/>
          <a:lstStyle>
            <a:lvl1pPr algn="l">
              <a:buNone/>
              <a:defRPr sz="51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460500"/>
            <a:ext cx="1600200" cy="36195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8237" tIns="210982" rIns="158237" bIns="105490"/>
          <a:lstStyle>
            <a:lvl1pPr marL="0" indent="0">
              <a:spcAft>
                <a:spcPts val="1153"/>
              </a:spcAft>
              <a:buNone/>
              <a:defRPr sz="21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460500"/>
            <a:ext cx="6400800" cy="3683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8236A-D984-144E-8C5F-14428EDE295B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12/05/15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98207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3810003"/>
            <a:ext cx="9144000" cy="7397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3886203"/>
            <a:ext cx="1463675" cy="59372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3878263"/>
            <a:ext cx="7599362" cy="5953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6" y="0"/>
            <a:ext cx="100013" cy="572293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4572000"/>
            <a:ext cx="7315200" cy="57150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buFontTx/>
              <a:buNone/>
              <a:defRPr sz="1400"/>
            </a:lvl2pPr>
            <a:lvl3pPr>
              <a:buFontTx/>
              <a:buNone/>
              <a:defRPr sz="12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3873500"/>
            <a:ext cx="7315200" cy="571500"/>
          </a:xfrm>
        </p:spPr>
        <p:txBody>
          <a:bodyPr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80746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7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5207000"/>
            <a:ext cx="2667000" cy="304800"/>
          </a:xfrm>
        </p:spPr>
        <p:txBody>
          <a:bodyPr rtlCol="0"/>
          <a:lstStyle>
            <a:lvl1pPr>
              <a:defRPr/>
            </a:lvl1pPr>
          </a:lstStyle>
          <a:p>
            <a:fld id="{AED76985-5385-9340-95AB-367029681690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12/05/15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3889375"/>
            <a:ext cx="1447800" cy="552450"/>
          </a:xfrm>
        </p:spPr>
        <p:txBody>
          <a:bodyPr rtlCol="0"/>
          <a:lstStyle>
            <a:lvl1pPr>
              <a:defRPr sz="3200"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5207000"/>
            <a:ext cx="4572000" cy="304800"/>
          </a:xfrm>
        </p:spPr>
        <p:txBody>
          <a:bodyPr rtlCol="0"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14233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34AB6-54A3-CB4F-A62B-9EA161DD8B9D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12/05/15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54612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6" y="0"/>
            <a:ext cx="320675" cy="5715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40" y="508000"/>
            <a:ext cx="228600" cy="52070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40" y="0"/>
            <a:ext cx="228600" cy="4445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508004"/>
            <a:ext cx="2057400" cy="4597136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08002"/>
            <a:ext cx="5562600" cy="45971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5207000"/>
            <a:ext cx="2209800" cy="304800"/>
          </a:xfrm>
        </p:spPr>
        <p:txBody>
          <a:bodyPr/>
          <a:lstStyle>
            <a:lvl1pPr>
              <a:defRPr/>
            </a:lvl1pPr>
          </a:lstStyle>
          <a:p>
            <a:fld id="{5BEDBE71-0B52-5B48-986C-185D44B65069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12/05/15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6" y="5207000"/>
            <a:ext cx="5573713" cy="30480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6034088" y="100016"/>
            <a:ext cx="444500" cy="244475"/>
          </a:xfrm>
        </p:spPr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86757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0D6C-55A8-FF47-B67D-352EF8529C4C}" type="slidenum">
              <a:rPr lang="fr-FR">
                <a:latin typeface="Tw Cen MT"/>
              </a:rPr>
              <a:pPr>
                <a:defRPr/>
              </a:pPr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6951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9267" y="0"/>
            <a:ext cx="397933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79242" tIns="39621" rIns="79242" bIns="39621" anchor="ctr"/>
          <a:lstStyle/>
          <a:p>
            <a:pPr eaLnBrk="1" hangingPunct="1">
              <a:defRPr/>
            </a:pPr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0"/>
            <a:ext cx="397933" cy="5715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lIns="79242" tIns="39621" rIns="79242" bIns="39621" anchor="ctr"/>
          <a:lstStyle/>
          <a:p>
            <a:pPr eaLnBrk="1" hangingPunct="1">
              <a:defRPr/>
            </a:pPr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908043" y="3911465"/>
            <a:ext cx="2223898" cy="326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79242" tIns="39621" rIns="79242" bIns="39621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FFFFFF"/>
                </a:solidFill>
              </a:rPr>
              <a:t>Infection VIH en 2014</a:t>
            </a:r>
          </a:p>
        </p:txBody>
      </p:sp>
    </p:spTree>
    <p:extLst>
      <p:ext uri="{BB962C8B-B14F-4D97-AF65-F5344CB8AC3E}">
        <p14:creationId xmlns:p14="http://schemas.microsoft.com/office/powerpoint/2010/main" val="2482605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96"/>
            <a:ext cx="8229600" cy="68878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7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311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/>
            </a:lvl1pPr>
            <a:lvl2pPr marL="396210" indent="0">
              <a:buNone/>
              <a:defRPr sz="1600"/>
            </a:lvl2pPr>
            <a:lvl3pPr marL="792419" indent="0">
              <a:buNone/>
              <a:defRPr sz="1400"/>
            </a:lvl3pPr>
            <a:lvl4pPr marL="1188629" indent="0">
              <a:buNone/>
              <a:defRPr sz="1200"/>
            </a:lvl4pPr>
            <a:lvl5pPr marL="1584838" indent="0">
              <a:buNone/>
              <a:defRPr sz="1200"/>
            </a:lvl5pPr>
            <a:lvl6pPr marL="1981048" indent="0">
              <a:buNone/>
              <a:defRPr sz="1200"/>
            </a:lvl6pPr>
            <a:lvl7pPr marL="2377257" indent="0">
              <a:buNone/>
              <a:defRPr sz="1200"/>
            </a:lvl7pPr>
            <a:lvl8pPr marL="2773467" indent="0">
              <a:buNone/>
              <a:defRPr sz="1200"/>
            </a:lvl8pPr>
            <a:lvl9pPr marL="3169676" indent="0">
              <a:buNone/>
              <a:defRPr sz="12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841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9684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47067" cy="377163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333500"/>
            <a:ext cx="4047067" cy="377163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9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968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12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396210" indent="0">
              <a:buNone/>
              <a:defRPr sz="1700" b="1"/>
            </a:lvl2pPr>
            <a:lvl3pPr marL="792419" indent="0">
              <a:buNone/>
              <a:defRPr sz="1600" b="1"/>
            </a:lvl3pPr>
            <a:lvl4pPr marL="1188629" indent="0">
              <a:buNone/>
              <a:defRPr sz="1400" b="1"/>
            </a:lvl4pPr>
            <a:lvl5pPr marL="1584838" indent="0">
              <a:buNone/>
              <a:defRPr sz="1400" b="1"/>
            </a:lvl5pPr>
            <a:lvl6pPr marL="1981048" indent="0">
              <a:buNone/>
              <a:defRPr sz="1400" b="1"/>
            </a:lvl6pPr>
            <a:lvl7pPr marL="2377257" indent="0">
              <a:buNone/>
              <a:defRPr sz="1400" b="1"/>
            </a:lvl7pPr>
            <a:lvl8pPr marL="2773467" indent="0">
              <a:buNone/>
              <a:defRPr sz="1400" b="1"/>
            </a:lvl8pPr>
            <a:lvl9pPr marL="3169676" indent="0">
              <a:buNone/>
              <a:defRPr sz="14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12" cy="329274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279261"/>
            <a:ext cx="4041422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396210" indent="0">
              <a:buNone/>
              <a:defRPr sz="1700" b="1"/>
            </a:lvl2pPr>
            <a:lvl3pPr marL="792419" indent="0">
              <a:buNone/>
              <a:defRPr sz="1600" b="1"/>
            </a:lvl3pPr>
            <a:lvl4pPr marL="1188629" indent="0">
              <a:buNone/>
              <a:defRPr sz="1400" b="1"/>
            </a:lvl4pPr>
            <a:lvl5pPr marL="1584838" indent="0">
              <a:buNone/>
              <a:defRPr sz="1400" b="1"/>
            </a:lvl5pPr>
            <a:lvl6pPr marL="1981048" indent="0">
              <a:buNone/>
              <a:defRPr sz="1400" b="1"/>
            </a:lvl6pPr>
            <a:lvl7pPr marL="2377257" indent="0">
              <a:buNone/>
              <a:defRPr sz="1400" b="1"/>
            </a:lvl7pPr>
            <a:lvl8pPr marL="2773467" indent="0">
              <a:buNone/>
              <a:defRPr sz="1400" b="1"/>
            </a:lvl8pPr>
            <a:lvl9pPr marL="3169676" indent="0">
              <a:buNone/>
              <a:defRPr sz="14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812396"/>
            <a:ext cx="4041422" cy="329274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3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2629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70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408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1"/>
            <a:ext cx="3008489" cy="578808"/>
          </a:xfrm>
          <a:prstGeom prst="rect">
            <a:avLst/>
          </a:prstGeo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27542"/>
            <a:ext cx="5111044" cy="48775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489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96210" indent="0">
              <a:buNone/>
              <a:defRPr sz="1000"/>
            </a:lvl2pPr>
            <a:lvl3pPr marL="792419" indent="0">
              <a:buNone/>
              <a:defRPr sz="900"/>
            </a:lvl3pPr>
            <a:lvl4pPr marL="1188629" indent="0">
              <a:buNone/>
              <a:defRPr sz="800"/>
            </a:lvl4pPr>
            <a:lvl5pPr marL="1584838" indent="0">
              <a:buNone/>
              <a:defRPr sz="800"/>
            </a:lvl5pPr>
            <a:lvl6pPr marL="1981048" indent="0">
              <a:buNone/>
              <a:defRPr sz="800"/>
            </a:lvl6pPr>
            <a:lvl7pPr marL="2377257" indent="0">
              <a:buNone/>
              <a:defRPr sz="800"/>
            </a:lvl7pPr>
            <a:lvl8pPr marL="2773467" indent="0">
              <a:buNone/>
              <a:defRPr sz="800"/>
            </a:lvl8pPr>
            <a:lvl9pPr marL="3169676" indent="0">
              <a:buNone/>
              <a:defRPr sz="8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709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396210" indent="0">
              <a:buNone/>
              <a:defRPr sz="2400"/>
            </a:lvl2pPr>
            <a:lvl3pPr marL="792419" indent="0">
              <a:buNone/>
              <a:defRPr sz="2100"/>
            </a:lvl3pPr>
            <a:lvl4pPr marL="1188629" indent="0">
              <a:buNone/>
              <a:defRPr sz="1700"/>
            </a:lvl4pPr>
            <a:lvl5pPr marL="1584838" indent="0">
              <a:buNone/>
              <a:defRPr sz="1700"/>
            </a:lvl5pPr>
            <a:lvl6pPr marL="1981048" indent="0">
              <a:buNone/>
              <a:defRPr sz="1700"/>
            </a:lvl6pPr>
            <a:lvl7pPr marL="2377257" indent="0">
              <a:buNone/>
              <a:defRPr sz="1700"/>
            </a:lvl7pPr>
            <a:lvl8pPr marL="2773467" indent="0">
              <a:buNone/>
              <a:defRPr sz="1700"/>
            </a:lvl8pPr>
            <a:lvl9pPr marL="3169676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96210" indent="0">
              <a:buNone/>
              <a:defRPr sz="1000"/>
            </a:lvl2pPr>
            <a:lvl3pPr marL="792419" indent="0">
              <a:buNone/>
              <a:defRPr sz="900"/>
            </a:lvl3pPr>
            <a:lvl4pPr marL="1188629" indent="0">
              <a:buNone/>
              <a:defRPr sz="800"/>
            </a:lvl4pPr>
            <a:lvl5pPr marL="1584838" indent="0">
              <a:buNone/>
              <a:defRPr sz="800"/>
            </a:lvl5pPr>
            <a:lvl6pPr marL="1981048" indent="0">
              <a:buNone/>
              <a:defRPr sz="800"/>
            </a:lvl6pPr>
            <a:lvl7pPr marL="2377257" indent="0">
              <a:buNone/>
              <a:defRPr sz="800"/>
            </a:lvl7pPr>
            <a:lvl8pPr marL="2773467" indent="0">
              <a:buNone/>
              <a:defRPr sz="800"/>
            </a:lvl8pPr>
            <a:lvl9pPr marL="3169676" indent="0">
              <a:buNone/>
              <a:defRPr sz="8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934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780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2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28865"/>
            <a:ext cx="6036733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0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5"/>
            <a:ext cx="8229600" cy="4876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0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49684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33501"/>
            <a:ext cx="4047067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5" y="1333501"/>
            <a:ext cx="4047067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39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780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11926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434" y="84667"/>
            <a:ext cx="7789333" cy="80036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7334" y="1236928"/>
            <a:ext cx="7789333" cy="384307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6939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59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3672417"/>
            <a:ext cx="7772400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422261"/>
            <a:ext cx="7772400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210" indent="0">
              <a:buNone/>
              <a:defRPr sz="1600"/>
            </a:lvl2pPr>
            <a:lvl3pPr marL="792419" indent="0">
              <a:buNone/>
              <a:defRPr sz="1400"/>
            </a:lvl3pPr>
            <a:lvl4pPr marL="1188629" indent="0">
              <a:buNone/>
              <a:defRPr sz="1200"/>
            </a:lvl4pPr>
            <a:lvl5pPr marL="1584838" indent="0">
              <a:buNone/>
              <a:defRPr sz="1200"/>
            </a:lvl5pPr>
            <a:lvl6pPr marL="1981048" indent="0">
              <a:buNone/>
              <a:defRPr sz="1200"/>
            </a:lvl6pPr>
            <a:lvl7pPr marL="2377257" indent="0">
              <a:buNone/>
              <a:defRPr sz="1200"/>
            </a:lvl7pPr>
            <a:lvl8pPr marL="2773467" indent="0">
              <a:buNone/>
              <a:defRPr sz="1200"/>
            </a:lvl8pPr>
            <a:lvl9pPr marL="3169676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1130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334" y="1185334"/>
            <a:ext cx="3921478" cy="41513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4278" y="1185334"/>
            <a:ext cx="3921477" cy="41513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287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12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210" indent="0">
              <a:buNone/>
              <a:defRPr sz="1700" b="1"/>
            </a:lvl2pPr>
            <a:lvl3pPr marL="792419" indent="0">
              <a:buNone/>
              <a:defRPr sz="1600" b="1"/>
            </a:lvl3pPr>
            <a:lvl4pPr marL="1188629" indent="0">
              <a:buNone/>
              <a:defRPr sz="1400" b="1"/>
            </a:lvl4pPr>
            <a:lvl5pPr marL="1584838" indent="0">
              <a:buNone/>
              <a:defRPr sz="1400" b="1"/>
            </a:lvl5pPr>
            <a:lvl6pPr marL="1981048" indent="0">
              <a:buNone/>
              <a:defRPr sz="1400" b="1"/>
            </a:lvl6pPr>
            <a:lvl7pPr marL="2377257" indent="0">
              <a:buNone/>
              <a:defRPr sz="1400" b="1"/>
            </a:lvl7pPr>
            <a:lvl8pPr marL="2773467" indent="0">
              <a:buNone/>
              <a:defRPr sz="1400" b="1"/>
            </a:lvl8pPr>
            <a:lvl9pPr marL="3169676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12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279261"/>
            <a:ext cx="4041422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210" indent="0">
              <a:buNone/>
              <a:defRPr sz="1700" b="1"/>
            </a:lvl2pPr>
            <a:lvl3pPr marL="792419" indent="0">
              <a:buNone/>
              <a:defRPr sz="1600" b="1"/>
            </a:lvl3pPr>
            <a:lvl4pPr marL="1188629" indent="0">
              <a:buNone/>
              <a:defRPr sz="1400" b="1"/>
            </a:lvl4pPr>
            <a:lvl5pPr marL="1584838" indent="0">
              <a:buNone/>
              <a:defRPr sz="1400" b="1"/>
            </a:lvl5pPr>
            <a:lvl6pPr marL="1981048" indent="0">
              <a:buNone/>
              <a:defRPr sz="1400" b="1"/>
            </a:lvl6pPr>
            <a:lvl7pPr marL="2377257" indent="0">
              <a:buNone/>
              <a:defRPr sz="1400" b="1"/>
            </a:lvl7pPr>
            <a:lvl8pPr marL="2773467" indent="0">
              <a:buNone/>
              <a:defRPr sz="1400" b="1"/>
            </a:lvl8pPr>
            <a:lvl9pPr marL="3169676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1812396"/>
            <a:ext cx="4041422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043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812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114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489" cy="9683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27542"/>
            <a:ext cx="5111044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489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210" indent="0">
              <a:buNone/>
              <a:defRPr sz="1000"/>
            </a:lvl2pPr>
            <a:lvl3pPr marL="792419" indent="0">
              <a:buNone/>
              <a:defRPr sz="900"/>
            </a:lvl3pPr>
            <a:lvl4pPr marL="1188629" indent="0">
              <a:buNone/>
              <a:defRPr sz="800"/>
            </a:lvl4pPr>
            <a:lvl5pPr marL="1584838" indent="0">
              <a:buNone/>
              <a:defRPr sz="800"/>
            </a:lvl5pPr>
            <a:lvl6pPr marL="1981048" indent="0">
              <a:buNone/>
              <a:defRPr sz="800"/>
            </a:lvl6pPr>
            <a:lvl7pPr marL="2377257" indent="0">
              <a:buNone/>
              <a:defRPr sz="800"/>
            </a:lvl7pPr>
            <a:lvl8pPr marL="2773467" indent="0">
              <a:buNone/>
              <a:defRPr sz="800"/>
            </a:lvl8pPr>
            <a:lvl9pPr marL="3169676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5977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000500"/>
            <a:ext cx="5486400" cy="4722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111" y="510646"/>
            <a:ext cx="5486400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210" indent="0">
              <a:buNone/>
              <a:defRPr sz="2400"/>
            </a:lvl2pPr>
            <a:lvl3pPr marL="792419" indent="0">
              <a:buNone/>
              <a:defRPr sz="2100"/>
            </a:lvl3pPr>
            <a:lvl4pPr marL="1188629" indent="0">
              <a:buNone/>
              <a:defRPr sz="1700"/>
            </a:lvl4pPr>
            <a:lvl5pPr marL="1584838" indent="0">
              <a:buNone/>
              <a:defRPr sz="1700"/>
            </a:lvl5pPr>
            <a:lvl6pPr marL="1981048" indent="0">
              <a:buNone/>
              <a:defRPr sz="1700"/>
            </a:lvl6pPr>
            <a:lvl7pPr marL="2377257" indent="0">
              <a:buNone/>
              <a:defRPr sz="1700"/>
            </a:lvl7pPr>
            <a:lvl8pPr marL="2773467" indent="0">
              <a:buNone/>
              <a:defRPr sz="1700"/>
            </a:lvl8pPr>
            <a:lvl9pPr marL="3169676" indent="0">
              <a:buNone/>
              <a:defRPr sz="17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4472782"/>
            <a:ext cx="5486400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210" indent="0">
              <a:buNone/>
              <a:defRPr sz="1000"/>
            </a:lvl2pPr>
            <a:lvl3pPr marL="792419" indent="0">
              <a:buNone/>
              <a:defRPr sz="900"/>
            </a:lvl3pPr>
            <a:lvl4pPr marL="1188629" indent="0">
              <a:buNone/>
              <a:defRPr sz="800"/>
            </a:lvl4pPr>
            <a:lvl5pPr marL="1584838" indent="0">
              <a:buNone/>
              <a:defRPr sz="800"/>
            </a:lvl5pPr>
            <a:lvl6pPr marL="1981048" indent="0">
              <a:buNone/>
              <a:defRPr sz="800"/>
            </a:lvl6pPr>
            <a:lvl7pPr marL="2377257" indent="0">
              <a:buNone/>
              <a:defRPr sz="800"/>
            </a:lvl7pPr>
            <a:lvl8pPr marL="2773467" indent="0">
              <a:buNone/>
              <a:defRPr sz="800"/>
            </a:lvl8pPr>
            <a:lvl9pPr marL="3169676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226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4968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012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12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279262"/>
            <a:ext cx="4041422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812396"/>
            <a:ext cx="4041422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80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45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9034" y="140229"/>
            <a:ext cx="1996722" cy="51964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4634" y="140229"/>
            <a:ext cx="5858933" cy="51964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596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634" y="140229"/>
            <a:ext cx="7789333" cy="66542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77334" y="1185334"/>
            <a:ext cx="7978422" cy="4151313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6589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738" y="0"/>
            <a:ext cx="398462" cy="5715000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79242" tIns="39621" rIns="79242" bIns="39621" anchor="ctr"/>
          <a:lstStyle/>
          <a:p>
            <a:pPr eaLnBrk="1" hangingPunct="1">
              <a:defRPr/>
            </a:pPr>
            <a:endParaRPr lang="fr-FR" sz="1000">
              <a:solidFill>
                <a:srgbClr val="000000"/>
              </a:solidFill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solidFill>
            <a:srgbClr val="9B1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79242" tIns="39621" rIns="79242" bIns="39621" anchor="ctr"/>
          <a:lstStyle/>
          <a:p>
            <a:pPr eaLnBrk="1" hangingPunct="1">
              <a:defRPr/>
            </a:pPr>
            <a:endParaRPr lang="fr-FR" sz="1000">
              <a:solidFill>
                <a:srgbClr val="000000"/>
              </a:solidFill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6" name="Picture 5" descr="LogoCoreV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115888"/>
            <a:ext cx="29622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08175" y="1058863"/>
            <a:ext cx="1603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79242" tIns="39621" rIns="79242" bIns="39621">
            <a:spAutoFit/>
          </a:bodyPr>
          <a:lstStyle/>
          <a:p>
            <a:pPr eaLnBrk="1" hangingPunct="1">
              <a:defRPr/>
            </a:pPr>
            <a:endParaRPr lang="fr-FR" sz="1000">
              <a:solidFill>
                <a:srgbClr val="000000"/>
              </a:solidFill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 rot="16200000">
            <a:off x="-1236662" y="2633663"/>
            <a:ext cx="31718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algn="ctr" rotWithShape="0">
                    <a:schemeClr val="tx1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79242" tIns="39621" rIns="79242" bIns="3962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Plénière – 7 mai 2015 – Vannes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fr-FR" sz="16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856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97089" y="1942042"/>
            <a:ext cx="7789333" cy="952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noProof="0" dirty="0" smtClean="0"/>
          </a:p>
        </p:txBody>
      </p:sp>
      <p:sp>
        <p:nvSpPr>
          <p:cNvPr id="31856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4667" y="3238500"/>
            <a:ext cx="6434667" cy="1460500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793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5"/>
          <p:cNvGraphicFramePr>
            <a:graphicFrameLocks noGrp="1"/>
          </p:cNvGraphicFramePr>
          <p:nvPr/>
        </p:nvGraphicFramePr>
        <p:xfrm>
          <a:off x="690563" y="1066800"/>
          <a:ext cx="7643812" cy="4197351"/>
        </p:xfrm>
        <a:graphic>
          <a:graphicData uri="http://schemas.openxmlformats.org/drawingml/2006/table">
            <a:tbl>
              <a:tblPr/>
              <a:tblGrid>
                <a:gridCol w="1911350"/>
                <a:gridCol w="1911350"/>
                <a:gridCol w="1909762"/>
                <a:gridCol w="1911350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Dates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Thèmes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Horaires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Lieux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1513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 juillet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9B1513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Réunion Plénière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14h-18h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Quimper</a:t>
                      </a:r>
                    </a:p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Maison des associations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24 septembre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9B1513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Journée Education thérapeutique du Patient 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Journée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Rennes  </a:t>
                      </a:r>
                      <a:b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Hôpital Sud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071562"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Octobre-Novembre</a:t>
                      </a:r>
                    </a:p>
                  </a:txBody>
                  <a:tcPr marL="8467" marR="8467" marT="7938" marB="79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9B1513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Journée Inter-Corevih</a:t>
                      </a:r>
                    </a:p>
                  </a:txBody>
                  <a:tcPr marL="8467" marR="8467" marT="7938" marB="79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Journée</a:t>
                      </a:r>
                    </a:p>
                  </a:txBody>
                  <a:tcPr marL="8467" marR="8467" marT="7938" marB="79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À Déterminer</a:t>
                      </a:r>
                    </a:p>
                  </a:txBody>
                  <a:tcPr marL="8467" marR="8467" marT="7938" marB="79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17 novembre</a:t>
                      </a:r>
                    </a:p>
                  </a:txBody>
                  <a:tcPr marL="33868" marR="33868" marT="31749" marB="31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9B1513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Plénière</a:t>
                      </a:r>
                    </a:p>
                  </a:txBody>
                  <a:tcPr marL="33868" marR="33868" marT="31749" marB="31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14h30-17h30</a:t>
                      </a:r>
                    </a:p>
                  </a:txBody>
                  <a:tcPr marL="33868" marR="33868" marT="31749" marB="31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Rennes</a:t>
                      </a:r>
                      <a:b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ARS</a:t>
                      </a:r>
                    </a:p>
                  </a:txBody>
                  <a:tcPr marL="33868" marR="33868" marT="31749" marB="31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3100" smtClean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61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2629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9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42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489" cy="57880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27544"/>
            <a:ext cx="5111044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489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57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4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891647"/>
            <a:ext cx="9144000" cy="60854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 eaLnBrk="1" hangingPunct="1">
              <a:defRPr/>
            </a:pPr>
            <a:endParaRPr lang="en-US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59269" y="0"/>
            <a:ext cx="397933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 eaLnBrk="1" hangingPunct="1">
              <a:defRPr/>
            </a:pPr>
            <a:endParaRPr lang="en-US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3" y="0"/>
            <a:ext cx="397933" cy="5715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 eaLnBrk="1" hangingPunct="1">
              <a:defRPr/>
            </a:pPr>
            <a:endParaRPr lang="en-US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1028174" y="3870081"/>
            <a:ext cx="2506493" cy="369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29" tIns="45715" rIns="91429" bIns="45715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FFFFFF"/>
                </a:solidFill>
              </a:rPr>
              <a:t>Infection VIH en 2015</a:t>
            </a: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2" y="5486137"/>
            <a:ext cx="515645" cy="276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29" tIns="45715" rIns="91429" bIns="45715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CF98E5F-7B76-0844-9671-A35744858BD0}" type="slidenum">
              <a:rPr lang="fr-FR" b="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fr-FR" b="0" dirty="0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15436" y="84668"/>
            <a:ext cx="7789333" cy="8003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5" y="1236929"/>
            <a:ext cx="7789333" cy="38430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45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1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863" indent="-28571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866" indent="-2285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013" indent="-2285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159" indent="-2285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306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53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599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746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2" y="190500"/>
            <a:ext cx="776604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5490" tIns="52746" rIns="105490" bIns="527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6" y="1333500"/>
            <a:ext cx="8153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5490" tIns="52746" rIns="105490" bIns="52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5207000"/>
            <a:ext cx="2667000" cy="304800"/>
          </a:xfrm>
          <a:prstGeom prst="rect">
            <a:avLst/>
          </a:prstGeom>
        </p:spPr>
        <p:txBody>
          <a:bodyPr vert="horz" lIns="105490" tIns="52746" rIns="105490" bIns="52746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  <a:cs typeface="+mn-cs"/>
              </a:defRPr>
            </a:lvl1pPr>
          </a:lstStyle>
          <a:p>
            <a:pPr defTabSz="527455" fontAlgn="auto">
              <a:spcBef>
                <a:spcPts val="0"/>
              </a:spcBef>
              <a:spcAft>
                <a:spcPts val="0"/>
              </a:spcAft>
            </a:pPr>
            <a:fld id="{0E4C165E-BDEB-784C-B40D-70DB8A57482D}" type="datetime1">
              <a:rPr lang="fr-FR" smtClean="0">
                <a:solidFill>
                  <a:srgbClr val="775F55"/>
                </a:solidFill>
                <a:latin typeface="Tw Cen MT"/>
                <a:ea typeface="ＭＳ Ｐゴシック" charset="0"/>
              </a:rPr>
              <a:pPr defTabSz="527455" fontAlgn="auto">
                <a:spcBef>
                  <a:spcPts val="0"/>
                </a:spcBef>
                <a:spcAft>
                  <a:spcPts val="0"/>
                </a:spcAft>
              </a:pPr>
              <a:t>12/05/15</a:t>
            </a:fld>
            <a:endParaRPr lang="fr-FR">
              <a:solidFill>
                <a:srgbClr val="775F55"/>
              </a:solidFill>
              <a:latin typeface="Tw Cen MT"/>
              <a:ea typeface="ＭＳ Ｐゴシック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6" y="5207000"/>
            <a:ext cx="5421313" cy="304800"/>
          </a:xfrm>
          <a:prstGeom prst="rect">
            <a:avLst/>
          </a:prstGeom>
        </p:spPr>
        <p:txBody>
          <a:bodyPr vert="horz" lIns="105490" tIns="52746" rIns="105490" bIns="52746" anchor="ctr"/>
          <a:lstStyle>
            <a:lvl1pPr algn="r" eaLnBrk="1" latinLnBrk="0" hangingPunct="1">
              <a:defRPr kumimoji="0" sz="1600">
                <a:solidFill>
                  <a:schemeClr val="tx2"/>
                </a:solidFill>
                <a:cs typeface="+mn-cs"/>
              </a:defRPr>
            </a:lvl1pPr>
          </a:lstStyle>
          <a:p>
            <a:pPr defTabSz="52745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775F55"/>
              </a:solidFill>
              <a:latin typeface="Tw Cen MT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028700"/>
            <a:ext cx="9144000" cy="2667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533400" cy="190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1" y="1066800"/>
            <a:ext cx="8553450" cy="190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90" tIns="52746" rIns="105490" bIns="52746" anchor="ctr"/>
          <a:lstStyle/>
          <a:p>
            <a:pPr algn="ctr" defTabSz="5274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060450"/>
            <a:ext cx="533400" cy="203200"/>
          </a:xfrm>
          <a:prstGeom prst="rect">
            <a:avLst/>
          </a:prstGeom>
        </p:spPr>
        <p:txBody>
          <a:bodyPr vert="horz" lIns="105490" tIns="52746" rIns="105490" bIns="52746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 defTabSz="527455" fontAlgn="auto">
              <a:spcBef>
                <a:spcPts val="0"/>
              </a:spcBef>
              <a:spcAft>
                <a:spcPts val="0"/>
              </a:spcAft>
            </a:pPr>
            <a:fld id="{A847B961-917D-714F-B9EF-810BDF4968C8}" type="slidenum">
              <a:rPr lang="fr-FR" smtClean="0">
                <a:latin typeface="Tw Cen MT"/>
                <a:ea typeface="ＭＳ Ｐゴシック" charset="0"/>
              </a:rPr>
              <a:pPr defTabSz="5274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latin typeface="Tw Cen MT"/>
              <a:ea typeface="ＭＳ Ｐゴシック" charset="0"/>
            </a:endParaRPr>
          </a:p>
        </p:txBody>
      </p:sp>
      <p:pic>
        <p:nvPicPr>
          <p:cNvPr id="2" name="Image 1" descr="LogoCoreVIH Bretagn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2" y="431800"/>
            <a:ext cx="495300" cy="31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85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5pPr>
      <a:lvl6pPr marL="527455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1054911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582367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2109823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68121" indent="-368121" algn="l" rtl="0" eaLnBrk="1" fontAlgn="base" hangingPunct="1">
        <a:spcBef>
          <a:spcPts val="808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33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8073" indent="-315008" algn="l" rtl="0" eaLnBrk="1" fontAlgn="base" hangingPunct="1">
        <a:spcBef>
          <a:spcPts val="635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3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54911" indent="-263728" algn="l" rtl="0" eaLnBrk="1" fontAlgn="base" hangingPunct="1">
        <a:spcBef>
          <a:spcPts val="577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82367" indent="-263728" algn="l" rtl="0" eaLnBrk="1" fontAlgn="base" hangingPunct="1">
        <a:spcBef>
          <a:spcPts val="462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09823" indent="-263728" algn="l" rtl="0" eaLnBrk="1" fontAlgn="base" hangingPunct="1">
        <a:spcBef>
          <a:spcPts val="462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426296" indent="-263728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2769" indent="-263728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59244" indent="-263728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75716" indent="-263728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549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823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09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372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647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92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196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891646"/>
            <a:ext cx="9144000" cy="60854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79242" tIns="39621" rIns="79242" bIns="39621" anchor="ctr"/>
          <a:lstStyle/>
          <a:p>
            <a:pPr eaLnBrk="1" hangingPunct="1">
              <a:defRPr/>
            </a:pPr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59267" y="0"/>
            <a:ext cx="397933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79242" tIns="39621" rIns="79242" bIns="39621" anchor="ctr"/>
          <a:lstStyle/>
          <a:p>
            <a:pPr eaLnBrk="1" hangingPunct="1">
              <a:defRPr/>
            </a:pPr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1" y="0"/>
            <a:ext cx="397933" cy="5715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lIns="79242" tIns="39621" rIns="79242" bIns="39621" anchor="ctr"/>
          <a:lstStyle/>
          <a:p>
            <a:pPr eaLnBrk="1" hangingPunct="1">
              <a:defRPr/>
            </a:pPr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886876" y="3891621"/>
            <a:ext cx="2223898" cy="326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79242" tIns="39621" rIns="79242" bIns="39621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FFFFFF"/>
                </a:solidFill>
              </a:rPr>
              <a:t>Infection VIH en 2015</a:t>
            </a: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0" y="5486136"/>
            <a:ext cx="515645" cy="2646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42" tIns="39621" rIns="79242" bIns="39621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CF98E5F-7B76-0844-9671-A35744858BD0}" type="slidenum">
              <a:rPr lang="fr-FR" b="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fr-FR" b="0" dirty="0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15434" y="84667"/>
            <a:ext cx="7789333" cy="8003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79242" tIns="39621" rIns="79242" bIns="396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4" y="1236928"/>
            <a:ext cx="7789333" cy="38430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79242" tIns="39621" rIns="79242" bIns="39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755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9621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6pPr>
      <a:lvl7pPr marL="79241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7pPr>
      <a:lvl8pPr marL="118862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8pPr>
      <a:lvl9pPr marL="158483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97157" indent="-297157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43840" indent="-24763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990524" indent="-19810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386733" indent="-19810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4pPr>
      <a:lvl5pPr marL="1782943" indent="-19810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179152" indent="-19810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75362" indent="-19810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971571" indent="-19810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367781" indent="-19810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210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419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838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048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257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467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9676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H="1" flipV="1">
            <a:off x="0" y="892175"/>
            <a:ext cx="9144000" cy="60325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/>
          <a:p>
            <a:pPr eaLnBrk="1" hangingPunct="1"/>
            <a:endParaRPr lang="fr-FR" sz="10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/>
          <a:p>
            <a:pPr eaLnBrk="1" hangingPunct="1"/>
            <a:endParaRPr lang="fr-FR" sz="10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solidFill>
            <a:srgbClr val="9B15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/>
          <a:p>
            <a:pPr eaLnBrk="1" hangingPunct="1"/>
            <a:endParaRPr lang="fr-FR" sz="10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16200000">
            <a:off x="-2681288" y="2696764"/>
            <a:ext cx="5719763" cy="326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9242" tIns="39621" rIns="79242" bIns="39621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FFFFFF"/>
                </a:solidFill>
              </a:rPr>
              <a:t>Données régionales 2014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39700"/>
            <a:ext cx="7788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9242" tIns="39621" rIns="79242" bIns="396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1185863"/>
            <a:ext cx="7977187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9242" tIns="39621" rIns="79242" bIns="39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373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5pPr>
      <a:lvl6pPr marL="396210"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6pPr>
      <a:lvl7pPr marL="792419"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7pPr>
      <a:lvl8pPr marL="1188629"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8pPr>
      <a:lvl9pPr marL="1584838"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/>
          <a:ea typeface="+mn-ea"/>
          <a:cs typeface="Calibri"/>
        </a:defRPr>
      </a:lvl1pPr>
      <a:lvl2pPr marL="642938" indent="-2460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2pPr>
      <a:lvl3pPr marL="989013" indent="-19685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Calibri"/>
          <a:ea typeface="+mn-ea"/>
          <a:cs typeface="Calibri"/>
        </a:defRPr>
      </a:lvl3pPr>
      <a:lvl4pPr marL="1385888" indent="-19685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Calibri"/>
          <a:ea typeface="+mn-ea"/>
          <a:cs typeface="Calibri"/>
        </a:defRPr>
      </a:lvl4pPr>
      <a:lvl5pPr marL="1782763" indent="-19685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Calibri"/>
          <a:ea typeface="+mn-ea"/>
          <a:cs typeface="Calibri"/>
        </a:defRPr>
      </a:lvl5pPr>
      <a:lvl6pPr marL="2179152" indent="-198105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75362" indent="-198105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971571" indent="-198105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367781" indent="-198105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210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419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838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048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257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467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9676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Document_Microsoft_Word2.docx"/><Relationship Id="rId6" Type="http://schemas.openxmlformats.org/officeDocument/2006/relationships/image" Target="../media/image11.emf"/><Relationship Id="rId7" Type="http://schemas.openxmlformats.org/officeDocument/2006/relationships/chart" Target="../charts/chart1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hyperlink" Target="http://www.corevih-bretagne.fr" TargetMode="Externa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hyperlink" Target="https://login.chu-nice.fr/showLogon.d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Relationship Id="rId3" Type="http://schemas.openxmlformats.org/officeDocument/2006/relationships/hyperlink" Target="#-1,66,&#201;l&#233;ments de suivi clinique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contexte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827584" y="5017740"/>
            <a:ext cx="7772400" cy="528689"/>
          </a:xfrm>
        </p:spPr>
        <p:txBody>
          <a:bodyPr/>
          <a:lstStyle/>
          <a:p>
            <a:r>
              <a:rPr lang="fr-FR" sz="1600" dirty="0" smtClean="0"/>
              <a:t>Cours pour les internes du service – Mai 2015 – Dr Cédric Arvieux</a:t>
            </a:r>
            <a:endParaRPr lang="fr-FR" sz="1600" dirty="0"/>
          </a:p>
        </p:txBody>
      </p:sp>
      <p:pic>
        <p:nvPicPr>
          <p:cNvPr id="6" name="Image 5" descr="Logo_Corevih_Ba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01316"/>
            <a:ext cx="2400522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abandonnés (ou futurs…)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Ont été supprimés progressivement</a:t>
            </a:r>
          </a:p>
          <a:p>
            <a:pPr lvl="1"/>
            <a:r>
              <a:rPr lang="fr-FR" sz="1600" dirty="0" smtClean="0"/>
              <a:t>Zerit®</a:t>
            </a:r>
          </a:p>
          <a:p>
            <a:pPr lvl="1"/>
            <a:r>
              <a:rPr lang="fr-FR" sz="1600" dirty="0" err="1" smtClean="0"/>
              <a:t>Videx</a:t>
            </a:r>
            <a:r>
              <a:rPr lang="fr-FR" sz="1600" dirty="0" smtClean="0"/>
              <a:t>®</a:t>
            </a:r>
          </a:p>
          <a:p>
            <a:pPr lvl="1"/>
            <a:r>
              <a:rPr lang="fr-FR" sz="1600" dirty="0" smtClean="0"/>
              <a:t>Hivid®</a:t>
            </a:r>
          </a:p>
          <a:p>
            <a:pPr lvl="1"/>
            <a:r>
              <a:rPr lang="fr-FR" sz="1600" dirty="0" smtClean="0"/>
              <a:t>Delavirdine</a:t>
            </a:r>
          </a:p>
          <a:p>
            <a:pPr lvl="1"/>
            <a:r>
              <a:rPr lang="fr-FR" sz="1600" dirty="0" smtClean="0"/>
              <a:t>± </a:t>
            </a:r>
            <a:r>
              <a:rPr lang="fr-FR" sz="1600" dirty="0" err="1" smtClean="0"/>
              <a:t>Retrovir</a:t>
            </a:r>
            <a:r>
              <a:rPr lang="fr-FR" sz="1600" dirty="0" smtClean="0"/>
              <a:t>® (AZT)</a:t>
            </a:r>
          </a:p>
          <a:p>
            <a:pPr lvl="1"/>
            <a:r>
              <a:rPr lang="fr-FR" sz="1600" dirty="0" smtClean="0"/>
              <a:t>Crixivan®</a:t>
            </a:r>
          </a:p>
          <a:p>
            <a:pPr lvl="1"/>
            <a:r>
              <a:rPr lang="fr-FR" sz="1600" dirty="0" err="1" smtClean="0"/>
              <a:t>Viracept</a:t>
            </a:r>
            <a:r>
              <a:rPr lang="fr-FR" sz="1600" dirty="0" smtClean="0"/>
              <a:t>®</a:t>
            </a:r>
          </a:p>
          <a:p>
            <a:pPr lvl="1"/>
            <a:r>
              <a:rPr lang="fr-FR" sz="1600" dirty="0" err="1" smtClean="0"/>
              <a:t>Amprenavir</a:t>
            </a:r>
            <a:r>
              <a:rPr lang="fr-FR" sz="1600" dirty="0" smtClean="0"/>
              <a:t>, </a:t>
            </a:r>
            <a:r>
              <a:rPr lang="fr-FR" sz="1600" dirty="0" err="1" smtClean="0"/>
              <a:t>fosamprenavir</a:t>
            </a:r>
            <a:endParaRPr lang="fr-FR" sz="1600" dirty="0" smtClean="0"/>
          </a:p>
          <a:p>
            <a:r>
              <a:rPr lang="fr-FR" sz="2000" dirty="0" smtClean="0"/>
              <a:t>Et ne sont ± plus prescrits sauf en renouvellement</a:t>
            </a:r>
          </a:p>
          <a:p>
            <a:pPr lvl="1"/>
            <a:r>
              <a:rPr lang="fr-FR" sz="1600" dirty="0" smtClean="0"/>
              <a:t>Efavirenz (</a:t>
            </a:r>
            <a:r>
              <a:rPr lang="fr-FR" sz="1600" dirty="0" err="1" smtClean="0"/>
              <a:t>sustiva</a:t>
            </a:r>
            <a:r>
              <a:rPr lang="fr-FR" sz="1600" dirty="0" smtClean="0"/>
              <a:t>®), </a:t>
            </a:r>
            <a:r>
              <a:rPr lang="fr-FR" sz="1600" dirty="0" err="1" smtClean="0"/>
              <a:t>atripla</a:t>
            </a:r>
            <a:r>
              <a:rPr lang="fr-FR" sz="1600" dirty="0" smtClean="0"/>
              <a:t>, </a:t>
            </a:r>
            <a:r>
              <a:rPr lang="fr-FR" sz="1600" dirty="0" err="1"/>
              <a:t>n</a:t>
            </a:r>
            <a:r>
              <a:rPr lang="fr-FR" sz="1600" dirty="0" err="1" smtClean="0"/>
              <a:t>evirapine</a:t>
            </a:r>
            <a:r>
              <a:rPr lang="fr-FR" sz="1600" dirty="0" smtClean="0"/>
              <a:t> (</a:t>
            </a:r>
            <a:r>
              <a:rPr lang="fr-FR" sz="1600" dirty="0" err="1"/>
              <a:t>v</a:t>
            </a:r>
            <a:r>
              <a:rPr lang="fr-FR" sz="1600" dirty="0" err="1" smtClean="0"/>
              <a:t>iramune</a:t>
            </a:r>
            <a:r>
              <a:rPr lang="fr-FR" sz="1600" dirty="0" smtClean="0"/>
              <a:t>®), lopinavir/r (kaletra®)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9888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associations en </a:t>
            </a:r>
            <a:r>
              <a:rPr lang="fr-FR" dirty="0" err="1" smtClean="0"/>
              <a:t>monocomprimés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/>
          <a:lstStyle/>
          <a:p>
            <a:r>
              <a:rPr lang="fr-FR" sz="2400" dirty="0" smtClean="0"/>
              <a:t>Actuelles</a:t>
            </a:r>
          </a:p>
          <a:p>
            <a:pPr lvl="1"/>
            <a:r>
              <a:rPr lang="fr-FR" sz="2000" dirty="0" smtClean="0"/>
              <a:t>EVIPLERA : tenofovir, emtricitabine, rilpivirine</a:t>
            </a:r>
          </a:p>
          <a:p>
            <a:pPr lvl="1"/>
            <a:r>
              <a:rPr lang="fr-FR" sz="2000" dirty="0" smtClean="0"/>
              <a:t>STRIBILD : </a:t>
            </a:r>
            <a:r>
              <a:rPr lang="fr-FR" sz="2000" dirty="0"/>
              <a:t>tenofovir, emtricitabine, </a:t>
            </a:r>
            <a:r>
              <a:rPr lang="fr-FR" sz="2000" dirty="0" smtClean="0"/>
              <a:t>elvitegravir + cobicistat</a:t>
            </a:r>
          </a:p>
          <a:p>
            <a:pPr lvl="1"/>
            <a:r>
              <a:rPr lang="fr-FR" sz="2000" dirty="0" smtClean="0"/>
              <a:t>ATRIPLA: </a:t>
            </a:r>
            <a:r>
              <a:rPr lang="fr-FR" sz="2000" dirty="0"/>
              <a:t>tenofovir, emtricitabine, </a:t>
            </a:r>
            <a:r>
              <a:rPr lang="fr-FR" sz="2000" dirty="0" smtClean="0"/>
              <a:t>efavirenz</a:t>
            </a:r>
          </a:p>
          <a:p>
            <a:r>
              <a:rPr lang="fr-FR" sz="2400" dirty="0" smtClean="0"/>
              <a:t>FUTURES</a:t>
            </a:r>
          </a:p>
          <a:p>
            <a:pPr lvl="1"/>
            <a:r>
              <a:rPr lang="fr-FR" sz="2000" dirty="0" smtClean="0"/>
              <a:t>TRIUMEQ : Dolutegravir/abacavir/lamivudine</a:t>
            </a:r>
          </a:p>
          <a:p>
            <a:pPr marL="396209" lvl="1" indent="0">
              <a:buNone/>
            </a:pPr>
            <a:endParaRPr lang="fr-FR" sz="20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0156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48108"/>
          </a:xfrm>
        </p:spPr>
        <p:txBody>
          <a:bodyPr/>
          <a:lstStyle/>
          <a:p>
            <a:r>
              <a:rPr lang="fr-FR" sz="3500" dirty="0"/>
              <a:t>Indications du traitement, France, 2013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38" y="1894088"/>
            <a:ext cx="8181573" cy="233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dre 4"/>
          <p:cNvSpPr/>
          <p:nvPr/>
        </p:nvSpPr>
        <p:spPr bwMode="auto">
          <a:xfrm>
            <a:off x="533414" y="1767856"/>
            <a:ext cx="8410556" cy="697838"/>
          </a:xfrm>
          <a:prstGeom prst="frame">
            <a:avLst>
              <a:gd name="adj1" fmla="val 6151"/>
            </a:avLst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9232" tIns="39617" rIns="79232" bIns="39617" numCol="1" rtlCol="0" anchor="t" anchorCtr="0" compatLnSpc="1">
            <a:prstTxWarp prst="textNoShape">
              <a:avLst/>
            </a:prstTxWarp>
          </a:bodyPr>
          <a:lstStyle/>
          <a:p>
            <a:pPr defTabSz="792326" eaLnBrk="1" hangingPunct="1"/>
            <a:endParaRPr lang="fr-FR" sz="21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156007"/>
            <a:ext cx="8713788" cy="830987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solidFill>
                  <a:srgbClr val="E46C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Options recommandées pour l'initiation d'un premier traitement </a:t>
            </a:r>
            <a:r>
              <a:rPr lang="fr-FR" sz="2400" b="1" dirty="0" smtClean="0">
                <a:solidFill>
                  <a:srgbClr val="E46C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antirétroviral : 2 </a:t>
            </a:r>
            <a:r>
              <a:rPr lang="fr-FR" sz="2400" b="1" dirty="0">
                <a:solidFill>
                  <a:srgbClr val="E46C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INTI + 1 INNTI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722380"/>
              </p:ext>
            </p:extLst>
          </p:nvPr>
        </p:nvGraphicFramePr>
        <p:xfrm>
          <a:off x="611189" y="1236928"/>
          <a:ext cx="7848600" cy="32186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47887"/>
                <a:gridCol w="1446218"/>
                <a:gridCol w="649294"/>
                <a:gridCol w="3505201"/>
              </a:tblGrid>
              <a:tr h="149490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INTI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INNTI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Commentaires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ténofovirDF/emtricitabine 245/200 mg x 1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rilpivirine 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 mg x 1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AI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Association disponible en un comprimé/</a:t>
                      </a: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 (EVIPLERA®)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Uniquement si CV &lt; 5 log copies/ml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Précaution si CD4&lt; 200/mm</a:t>
                      </a:r>
                      <a:r>
                        <a:rPr lang="fr-FR" sz="9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Précaution si clairance de la créatinine &lt; 80 ml/min. Surveillance rénale.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Prise au cours d'un repas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Association à un IPP contre-indiquée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ténofovirDF/emtricitabine 245/200 mg x 1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efavirenz 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600 mg x 1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Association disponible en un comprimé/</a:t>
                      </a: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 (Atripla®)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Efavirenz ne doit pas être prescrit à des femmes enceintes ou susceptibles de le devenir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Précaution d’emploi et surveillance liées au risque neuropsychique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Précaution si clairance de la créatinine &lt; 80 ml/min. Surveillance rénale.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690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abacavir/lamivudine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600/300 mg x1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efavirenz 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600 mg x 1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Uniquement si CV &lt; 5 log copies/ml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Uniquement si HLA-B*5701 négatif 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Précaution d’emploi et surveillance liées au risque neuropsychique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Efavirenz à ne pas prescrire à des femmes enceintes ou susceptibles de le devenir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248340"/>
            <a:ext cx="8281045" cy="646321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1800" b="1" dirty="0">
                <a:solidFill>
                  <a:srgbClr val="E46C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Options recommandées pour l'initiation d'un premier traitement </a:t>
            </a:r>
            <a:r>
              <a:rPr lang="fr-FR" sz="1800" b="1" dirty="0" smtClean="0">
                <a:solidFill>
                  <a:srgbClr val="E46C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antirétroviral : INTI </a:t>
            </a:r>
            <a:r>
              <a:rPr lang="fr-FR" sz="1800" b="1" dirty="0">
                <a:solidFill>
                  <a:srgbClr val="E46C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+ 1 IP/r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509735"/>
              </p:ext>
            </p:extLst>
          </p:nvPr>
        </p:nvGraphicFramePr>
        <p:xfrm>
          <a:off x="611560" y="1417340"/>
          <a:ext cx="8424862" cy="305990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92288"/>
                <a:gridCol w="1373046"/>
                <a:gridCol w="765233"/>
                <a:gridCol w="3694295"/>
              </a:tblGrid>
              <a:tr h="203993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INTI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IP/r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Commentaires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11982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ténofovirDF/emtricitabine 245/200 mg x1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darunavir/r</a:t>
                      </a: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800/100 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mg x 1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AI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Précaution si clairance de la créatinine &lt; 80 ml/min. Surveillance rénale. Interactions médicamenteuses avec le ritonavir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968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abacavir/lamivudine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600/300 mg x1j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atazanavir/r</a:t>
                      </a: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300/100 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mg x 1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Uniquement si CV &lt; 5 log copies/mL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Uniquement si HLA-B*5701 négatif 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Interactions médicamenteuses avec le ritonavir 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Eviter l'association à un IPP 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Augmentation de la bilirubinémie non conjuguée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ténofovirDF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/emtricitabine 245/200 mg x 1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atazanavir/r</a:t>
                      </a: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300/100 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mg x 1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Précaution si clairance de la créatinine &lt; 80 ml/min. Surveillance rénale rapprochée 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Eviter association à un IPP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Interactions médicamenteuses avec le ritonavir 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Eviter association à un IPP 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Augmentation de la bilirubinémie non conjuguée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7127"/>
            <a:ext cx="8281740" cy="830987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solidFill>
                  <a:srgbClr val="E46C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Options recommandées pour l'initiation d'un premier traitement </a:t>
            </a:r>
            <a:r>
              <a:rPr lang="fr-FR" sz="2400" b="1" dirty="0" smtClean="0">
                <a:solidFill>
                  <a:srgbClr val="E46C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antirétroviral : 2 </a:t>
            </a:r>
            <a:r>
              <a:rPr lang="fr-FR" sz="2400" b="1" dirty="0">
                <a:solidFill>
                  <a:srgbClr val="E46C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INTI + 1 INI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165617"/>
              </p:ext>
            </p:extLst>
          </p:nvPr>
        </p:nvGraphicFramePr>
        <p:xfrm>
          <a:off x="706045" y="1705372"/>
          <a:ext cx="8424862" cy="316838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609470"/>
                <a:gridCol w="1491126"/>
                <a:gridCol w="671007"/>
                <a:gridCol w="3653259"/>
              </a:tblGrid>
              <a:tr h="160217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INTI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INI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Commentaires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80055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ténofovirDF/emtricitabine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245/200 mg x 1 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dolutégravir</a:t>
                      </a:r>
                    </a:p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 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mg x 1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Précaution si clairance de la créatinine &lt; 80 </a:t>
                      </a: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ml/min. Surveillance 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rénale.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Peu d'interactions médicamenteuses avec le </a:t>
                      </a: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DTG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Expérience clinique limitée en 2014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70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abacavir/lamivudine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600/300 mg x1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dolutégravir</a:t>
                      </a:r>
                    </a:p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 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mg x 1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Uniquement si HLA-B*5701 négatif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Peu d'interactions médicamenteuses avec le </a:t>
                      </a:r>
                      <a:r>
                        <a:rPr lang="fr-FR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dolutégravir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Expérience clinique limitée en </a:t>
                      </a: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2014</a:t>
                      </a: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Sera</a:t>
                      </a:r>
                      <a:r>
                        <a:rPr lang="fr-FR" sz="9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disponible en un comprimé/j en 2015 (TRIUMEQ®)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374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ténofovirDF/emtricitabine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245/200 mg x 1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elvitégravir/cobicistat</a:t>
                      </a:r>
                    </a:p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150/150 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mg x 1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Association disponible en un comprimé/</a:t>
                      </a: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 (STRIBILD®)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 pas initier le traitement si clairance de la créatinine &lt; 70 </a:t>
                      </a: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ml/min.</a:t>
                      </a: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Précaution 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 clairance de la créatinine &lt; 90 ml/min. Surveillance rénale.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Interactions médicamenteuses avec cobicistat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Expérience clinique limitée en 2014 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70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ténofovirDF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/emtricitabine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245/200 mg x 1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raltégravir </a:t>
                      </a:r>
                      <a:endParaRPr lang="fr-FR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 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mg x 2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Précaution si clairance de la créatinine &lt; 80 ml/min. Surveillance rénale.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 d'interaction médicamenteuse avec le raltégravir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Nécessité de 2 prises quotidiennes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3"/>
          <p:cNvSpPr txBox="1">
            <a:spLocks noChangeArrowheads="1"/>
          </p:cNvSpPr>
          <p:nvPr/>
        </p:nvSpPr>
        <p:spPr bwMode="auto">
          <a:xfrm>
            <a:off x="250825" y="161396"/>
            <a:ext cx="864235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Coût annuel de traitement des différentes associations d’antirétroviraux recommandées,</a:t>
            </a:r>
            <a:br>
              <a:rPr lang="fr-FR" altLang="fr-FR" sz="2400" b="1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b="1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classées par ordre croissant de prix</a:t>
            </a:r>
          </a:p>
        </p:txBody>
      </p:sp>
      <p:sp>
        <p:nvSpPr>
          <p:cNvPr id="11267" name="ZoneTexte 5"/>
          <p:cNvSpPr txBox="1">
            <a:spLocks noChangeArrowheads="1"/>
          </p:cNvSpPr>
          <p:nvPr/>
        </p:nvSpPr>
        <p:spPr bwMode="auto">
          <a:xfrm>
            <a:off x="1331640" y="5089748"/>
            <a:ext cx="6624638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 smtClean="0">
                <a:latin typeface="Arial" panose="020B0604020202020204" pitchFamily="34" charset="0"/>
              </a:rPr>
              <a:t>Prix </a:t>
            </a:r>
            <a:r>
              <a:rPr lang="fr-FR" altLang="fr-FR" sz="14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fr-FR" altLang="fr-FR" sz="1400" b="1" dirty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OCTOBRE 2014</a:t>
            </a:r>
          </a:p>
        </p:txBody>
      </p:sp>
      <p:graphicFrame>
        <p:nvGraphicFramePr>
          <p:cNvPr id="11268" name="Objet 1"/>
          <p:cNvGraphicFramePr>
            <a:graphicFrameLocks noChangeAspect="1"/>
          </p:cNvGraphicFramePr>
          <p:nvPr/>
        </p:nvGraphicFramePr>
        <p:xfrm>
          <a:off x="515939" y="1357314"/>
          <a:ext cx="8016875" cy="312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Document" r:id="rId4" imgW="5900810" imgH="2755379" progId="Word.Document.12">
                  <p:embed/>
                </p:oleObj>
              </mc:Choice>
              <mc:Fallback>
                <p:oleObj name="Document" r:id="rId4" imgW="5900810" imgH="2755379" progId="Word.Document.12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9" y="1357314"/>
                        <a:ext cx="8016875" cy="3120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données régionales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3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400" b="1" cap="all" dirty="0" smtClean="0">
                <a:cs typeface="+mj-cs"/>
              </a:rPr>
              <a:t>La file active du COREVIH</a:t>
            </a:r>
            <a:endParaRPr lang="fr-FR" sz="2400" b="1" cap="all" dirty="0">
              <a:cs typeface="+mj-cs"/>
            </a:endParaRPr>
          </a:p>
        </p:txBody>
      </p:sp>
      <p:graphicFrame>
        <p:nvGraphicFramePr>
          <p:cNvPr id="52226" name="Objet 3"/>
          <p:cNvGraphicFramePr>
            <a:graphicFrameLocks noChangeAspect="1"/>
          </p:cNvGraphicFramePr>
          <p:nvPr/>
        </p:nvGraphicFramePr>
        <p:xfrm>
          <a:off x="550863" y="1055688"/>
          <a:ext cx="4908550" cy="271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Document" r:id="rId5" imgW="6070680" imgH="3355200" progId="Word.Document.12">
                  <p:embed/>
                </p:oleObj>
              </mc:Choice>
              <mc:Fallback>
                <p:oleObj name="Document" r:id="rId5" imgW="6070680" imgH="33552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055688"/>
                        <a:ext cx="4908550" cy="271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/>
        </p:nvGraphicFramePr>
        <p:xfrm>
          <a:off x="5051878" y="2743200"/>
          <a:ext cx="4206422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2228" name="ZoneTexte 5"/>
          <p:cNvSpPr txBox="1">
            <a:spLocks noChangeArrowheads="1"/>
          </p:cNvSpPr>
          <p:nvPr/>
        </p:nvSpPr>
        <p:spPr bwMode="auto">
          <a:xfrm>
            <a:off x="1030288" y="4365625"/>
            <a:ext cx="3949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smtClean="0">
                <a:solidFill>
                  <a:srgbClr val="000000"/>
                </a:solidFill>
              </a:rPr>
              <a:t>2013 : Pontivy (29), Brest Armées (9), Brest Dermatologie (5)</a:t>
            </a:r>
          </a:p>
          <a:p>
            <a:pPr eaLnBrk="1" hangingPunct="1"/>
            <a:endParaRPr lang="fr-FR" sz="1200" smtClean="0">
              <a:solidFill>
                <a:srgbClr val="000000"/>
              </a:solidFill>
            </a:endParaRPr>
          </a:p>
          <a:p>
            <a:pPr eaLnBrk="1" hangingPunct="1"/>
            <a:r>
              <a:rPr lang="fr-FR" sz="1200" b="1" smtClean="0">
                <a:solidFill>
                  <a:srgbClr val="000000"/>
                </a:solidFill>
              </a:rPr>
              <a:t>Evolution 2013-2014 : + 5,6%</a:t>
            </a:r>
          </a:p>
        </p:txBody>
      </p:sp>
    </p:spTree>
    <p:extLst>
      <p:ext uri="{BB962C8B-B14F-4D97-AF65-F5344CB8AC3E}">
        <p14:creationId xmlns:p14="http://schemas.microsoft.com/office/powerpoint/2010/main" val="30312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>
                <a:latin typeface="Futura" charset="0"/>
                <a:ea typeface="ＭＳ Ｐゴシック" charset="0"/>
              </a:rPr>
              <a:t>ÉVOLUTION DE LA COHORTE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030413" y="2219325"/>
          <a:ext cx="4910137" cy="1485900"/>
        </p:xfrm>
        <a:graphic>
          <a:graphicData uri="http://schemas.openxmlformats.org/drawingml/2006/table">
            <a:tbl>
              <a:tblPr/>
              <a:tblGrid>
                <a:gridCol w="3802062"/>
                <a:gridCol w="11080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Nouveaux patients</a:t>
                      </a:r>
                    </a:p>
                  </a:txBody>
                  <a:tcPr marL="91426" marR="91426" marT="45749" marB="4574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261</a:t>
                      </a:r>
                    </a:p>
                  </a:txBody>
                  <a:tcPr marL="91426" marR="91426" marT="45749" marB="4574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Nouveaux dépistés</a:t>
                      </a:r>
                    </a:p>
                  </a:txBody>
                  <a:tcPr marL="91426" marR="91426" marT="45749" marB="4574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133</a:t>
                      </a:r>
                    </a:p>
                  </a:txBody>
                  <a:tcPr marL="91426" marR="91426" marT="45749" marB="4574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Décès</a:t>
                      </a:r>
                    </a:p>
                  </a:txBody>
                  <a:tcPr marL="91426" marR="91426" marT="45749" marB="4574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23</a:t>
                      </a:r>
                    </a:p>
                  </a:txBody>
                  <a:tcPr marL="91426" marR="91426" marT="45749" marB="4574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Partis…</a:t>
                      </a:r>
                    </a:p>
                  </a:txBody>
                  <a:tcPr marL="91426" marR="91426" marT="45749" marB="4574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L="91426" marR="91426" marT="45749" marB="4574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9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376"/>
            <a:ext cx="8229600" cy="761901"/>
          </a:xfrm>
        </p:spPr>
        <p:txBody>
          <a:bodyPr/>
          <a:lstStyle/>
          <a:p>
            <a:r>
              <a:rPr lang="fr-FR" sz="2800" b="1" dirty="0">
                <a:latin typeface="Arial Narrow"/>
                <a:ea typeface="ＭＳ Ｐゴシック" charset="0"/>
              </a:rPr>
              <a:t>Environ 6 200 personnes [5 800-6 700] </a:t>
            </a:r>
            <a:br>
              <a:rPr lang="fr-FR" sz="2800" b="1" dirty="0">
                <a:latin typeface="Arial Narrow"/>
                <a:ea typeface="ＭＳ Ｐゴシック" charset="0"/>
              </a:rPr>
            </a:br>
            <a:r>
              <a:rPr lang="fr-FR" sz="2800" b="1" dirty="0">
                <a:latin typeface="Arial Narrow"/>
                <a:ea typeface="ＭＳ Ｐゴシック" charset="0"/>
              </a:rPr>
              <a:t>ont découvert leur séropositivité en 2013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6" y="1031875"/>
            <a:ext cx="6964883" cy="386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99593" y="5377781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sz="1000" dirty="0">
                <a:solidFill>
                  <a:srgbClr val="000000"/>
                </a:solidFill>
                <a:cs typeface="ＭＳ Ｐゴシック" charset="0"/>
              </a:rPr>
              <a:t>Source : </a:t>
            </a:r>
            <a:r>
              <a:rPr lang="fr-FR" sz="1000" b="0" dirty="0">
                <a:solidFill>
                  <a:srgbClr val="000000"/>
                </a:solidFill>
                <a:cs typeface="ＭＳ Ｐゴシック" charset="0"/>
              </a:rPr>
              <a:t>InVS, données DO VIH au 31/12/2013 corrigées pour les délais, la sous déclaration et les valeurs manquantes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812360" y="5296963"/>
            <a:ext cx="874440" cy="304271"/>
          </a:xfrm>
          <a:prstGeom prst="rect">
            <a:avLst/>
          </a:prstGeom>
        </p:spPr>
        <p:txBody>
          <a:bodyPr lIns="91429" tIns="45715" rIns="91429" bIns="45715"/>
          <a:lstStyle/>
          <a:p>
            <a:pPr eaLnBrk="1" hangingPunct="1">
              <a:defRPr/>
            </a:pPr>
            <a:fld id="{5F287CF8-C529-4390-A507-F30E6E9B20E1}" type="slidenum">
              <a:rPr lang="fr-FR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1" hangingPunct="1">
                <a:defRPr/>
              </a:pPr>
              <a:t>2</a:t>
            </a:fld>
            <a:endParaRPr lang="fr-FR" sz="12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380312" y="2857500"/>
            <a:ext cx="108012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102 en Bretagne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368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>
                <a:latin typeface="Futura" charset="0"/>
                <a:ea typeface="ＭＳ Ｐゴシック" charset="0"/>
              </a:rPr>
              <a:t>CARACTÉRISTIQUES : ÂGE ET SUIVI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461303" y="1659683"/>
          <a:ext cx="4932464" cy="254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588479" y="2427546"/>
          <a:ext cx="2944316" cy="14205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9377"/>
                <a:gridCol w="911336"/>
                <a:gridCol w="1093603"/>
              </a:tblGrid>
              <a:tr h="4804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Effectif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Age médian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12700" marR="12700" marT="12700" marB="0" anchor="ctr"/>
                </a:tc>
              </a:tr>
              <a:tr h="31335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u="none" strike="noStrike" dirty="0">
                          <a:effectLst/>
                        </a:rPr>
                        <a:t>F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956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12700" marR="12700" marT="12700" marB="0" anchor="ctr"/>
                </a:tc>
              </a:tr>
              <a:tr h="31335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u="none" strike="noStrike">
                          <a:effectLst/>
                        </a:rPr>
                        <a:t>H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1980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50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12700" marR="12700" marT="12700" marB="0" anchor="ctr"/>
                </a:tc>
              </a:tr>
              <a:tr h="31335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u="none" strike="noStrike" dirty="0">
                          <a:effectLst/>
                        </a:rPr>
                        <a:t>Global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2936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159404" y="4668062"/>
            <a:ext cx="4061128" cy="261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100" b="1">
                <a:solidFill>
                  <a:srgbClr val="FFFFFF"/>
                </a:solidFill>
                <a:latin typeface="Futura" charset="0"/>
                <a:ea typeface="ＭＳ Ｐゴシック" charset="0"/>
                <a:cs typeface="ＭＳ Ｐゴシック" charset="0"/>
              </a:rPr>
              <a:t>Suivi médian : 14 ans</a:t>
            </a:r>
          </a:p>
        </p:txBody>
      </p:sp>
    </p:spTree>
    <p:extLst>
      <p:ext uri="{BB962C8B-B14F-4D97-AF65-F5344CB8AC3E}">
        <p14:creationId xmlns:p14="http://schemas.microsoft.com/office/powerpoint/2010/main" val="13699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>
                <a:latin typeface="Futura" charset="0"/>
                <a:ea typeface="ＭＳ Ｐゴシック" charset="0"/>
              </a:rPr>
              <a:t>ÉVOLUTION VIRO-CLINIQUE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587346"/>
          <a:ext cx="3507938" cy="254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/>
        </p:nvGraphicFramePr>
        <p:xfrm>
          <a:off x="4806899" y="1587346"/>
          <a:ext cx="3332132" cy="254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493039" y="4784651"/>
            <a:ext cx="4272324" cy="261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1100" b="1">
                <a:solidFill>
                  <a:srgbClr val="FFFFFF"/>
                </a:solidFill>
                <a:latin typeface="Futura" charset="0"/>
                <a:ea typeface="ＭＳ Ｐゴシック" charset="0"/>
                <a:cs typeface="ＭＳ Ｐゴシック" charset="0"/>
              </a:rPr>
              <a:t>95% des patients suivis ont une charge virale &lt; 1 000 cop/mL</a:t>
            </a:r>
          </a:p>
        </p:txBody>
      </p:sp>
    </p:spTree>
    <p:extLst>
      <p:ext uri="{BB962C8B-B14F-4D97-AF65-F5344CB8AC3E}">
        <p14:creationId xmlns:p14="http://schemas.microsoft.com/office/powerpoint/2010/main" val="352889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>
                <a:latin typeface="Futura" charset="0"/>
                <a:ea typeface="ＭＳ Ｐゴシック" charset="0"/>
              </a:rPr>
              <a:t>LES TRAITEMENTS UTILISÉS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457200" y="1350039"/>
          <a:ext cx="3155912" cy="207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21369" y="2960873"/>
            <a:ext cx="2582479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100" b="1" dirty="0" smtClean="0">
                <a:solidFill>
                  <a:srgbClr val="FFFFFF"/>
                </a:solidFill>
                <a:latin typeface="Futura" charset="0"/>
                <a:ea typeface="ＭＳ Ｐゴシック" charset="0"/>
                <a:cs typeface="ＭＳ Ｐゴシック" charset="0"/>
              </a:rPr>
              <a:t>39% des patients sont traités avec un monocomprimé </a:t>
            </a:r>
          </a:p>
          <a:p>
            <a:pPr>
              <a:defRPr/>
            </a:pPr>
            <a:r>
              <a:rPr lang="fr-FR" sz="1100" b="1" dirty="0" smtClean="0">
                <a:solidFill>
                  <a:srgbClr val="FFFFFF"/>
                </a:solidFill>
                <a:latin typeface="Futura" charset="0"/>
                <a:ea typeface="ＭＳ Ｐゴシック" charset="0"/>
                <a:cs typeface="ＭＳ Ｐゴシック" charset="0"/>
              </a:rPr>
              <a:t>Part des spécialités au sein des « monocomprimé »</a:t>
            </a:r>
          </a:p>
          <a:p>
            <a:pPr>
              <a:defRPr/>
            </a:pPr>
            <a:r>
              <a:rPr lang="fr-FR" sz="1100" b="1" dirty="0" smtClean="0">
                <a:solidFill>
                  <a:srgbClr val="FFFFFF"/>
                </a:solidFill>
                <a:latin typeface="Futura" charset="0"/>
                <a:ea typeface="ＭＳ Ｐゴシック" charset="0"/>
                <a:cs typeface="ＭＳ Ｐゴシック" charset="0"/>
              </a:rPr>
              <a:t>Le chiffre indique la part par rapport à l’ensemble des traitements</a:t>
            </a:r>
            <a:endParaRPr lang="fr-FR" sz="1100" b="1" dirty="0">
              <a:solidFill>
                <a:srgbClr val="FFFFFF"/>
              </a:solidFill>
              <a:latin typeface="Futur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4114800" y="15024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283968" y="4297660"/>
            <a:ext cx="3506088" cy="261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100" b="1" dirty="0" smtClean="0">
                <a:solidFill>
                  <a:srgbClr val="FFFFFF"/>
                </a:solidFill>
                <a:latin typeface="Futura" charset="0"/>
                <a:ea typeface="ＭＳ Ｐゴシック" charset="0"/>
                <a:cs typeface="ＭＳ Ｐゴシック" charset="0"/>
              </a:rPr>
              <a:t>La répartition des 10 combinaisons les plus utilisées</a:t>
            </a:r>
            <a:endParaRPr lang="fr-FR" sz="1100" b="1" dirty="0">
              <a:solidFill>
                <a:srgbClr val="FFFFFF"/>
              </a:solidFill>
              <a:latin typeface="Futur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400" b="1" cap="all" dirty="0" smtClean="0">
                <a:cs typeface="+mj-cs"/>
              </a:rPr>
              <a:t>Initiations de traitement en 2014</a:t>
            </a:r>
            <a:endParaRPr lang="fr-FR" sz="2400" b="1" cap="all" dirty="0">
              <a:cs typeface="+mj-cs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/>
        </p:nvGraphicFramePr>
        <p:xfrm>
          <a:off x="1367524" y="1371600"/>
          <a:ext cx="6799837" cy="3435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site du COREVIH Bretagne</a:t>
            </a:r>
            <a:br>
              <a:rPr lang="fr-FR" dirty="0" smtClean="0"/>
            </a:br>
            <a:endParaRPr lang="fr-FR" sz="1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Logo_Corevih_Badge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18000"/>
            <a:ext cx="2400522" cy="1397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87624" y="4791670"/>
            <a:ext cx="3250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http://</a:t>
            </a:r>
            <a:r>
              <a:rPr lang="fr-FR" dirty="0" err="1"/>
              <a:t>www.corevih-bretagne.fr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8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Nadis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11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71" y="69208"/>
            <a:ext cx="9074330" cy="952500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Arial Narrow"/>
                <a:ea typeface="ＭＳ Ｐゴシック" charset="0"/>
              </a:rPr>
              <a:t>Découvertes de séropositivité par mode de  contamination</a:t>
            </a:r>
            <a:endParaRPr lang="fr-F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5" y="1254813"/>
            <a:ext cx="610235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6439515" y="1457319"/>
            <a:ext cx="2356012" cy="29843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161914" eaLnBrk="1" hangingPunct="1">
              <a:spcBef>
                <a:spcPts val="0"/>
              </a:spcBef>
            </a:pPr>
            <a:r>
              <a:rPr lang="fr-FR" sz="2000" b="1" dirty="0">
                <a:solidFill>
                  <a:srgbClr val="000000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En 2013 :</a:t>
            </a:r>
          </a:p>
          <a:p>
            <a:pPr algn="ctr" defTabSz="1161914" eaLnBrk="1" hangingPunct="1">
              <a:spcBef>
                <a:spcPts val="0"/>
              </a:spcBef>
            </a:pPr>
            <a:endParaRPr lang="fr-FR" sz="2000" b="1" dirty="0">
              <a:solidFill>
                <a:srgbClr val="00000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algn="ctr" defTabSz="1161914" eaLnBrk="1" hangingPunct="1">
              <a:spcBef>
                <a:spcPts val="600"/>
              </a:spcBef>
            </a:pPr>
            <a:r>
              <a:rPr lang="fr-FR" sz="2000" b="1" dirty="0">
                <a:solidFill>
                  <a:srgbClr val="FF0000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55% Hétérosexuels</a:t>
            </a:r>
          </a:p>
          <a:p>
            <a:pPr algn="ctr" defTabSz="1161914" eaLnBrk="1" hangingPunct="1">
              <a:spcBef>
                <a:spcPts val="1200"/>
              </a:spcBef>
            </a:pPr>
            <a:r>
              <a:rPr lang="fr-FR" sz="2000" b="1" dirty="0">
                <a:solidFill>
                  <a:srgbClr val="00B0F0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43% HSH</a:t>
            </a:r>
          </a:p>
          <a:p>
            <a:pPr algn="ctr" defTabSz="1161914" eaLnBrk="1" hangingPunct="1">
              <a:spcBef>
                <a:spcPts val="1200"/>
              </a:spcBef>
            </a:pPr>
            <a:endParaRPr lang="fr-FR" sz="2000" b="1" dirty="0">
              <a:solidFill>
                <a:srgbClr val="33CCFF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algn="ctr" defTabSz="1161914" eaLnBrk="1" hangingPunct="1">
              <a:spcBef>
                <a:spcPts val="1200"/>
              </a:spcBef>
            </a:pPr>
            <a:r>
              <a:rPr lang="fr-FR" sz="2000" b="1" dirty="0">
                <a:solidFill>
                  <a:srgbClr val="33CC33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1% UDI</a:t>
            </a:r>
          </a:p>
          <a:p>
            <a:pPr algn="ctr" defTabSz="1161914" eaLnBrk="1" hangingPunct="1">
              <a:spcBef>
                <a:spcPts val="600"/>
              </a:spcBef>
            </a:pPr>
            <a:r>
              <a:rPr lang="fr-FR" sz="2000" b="1" dirty="0">
                <a:solidFill>
                  <a:srgbClr val="A6A6A6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1% Autre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06307" y="5377662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kern="0" dirty="0">
                <a:solidFill>
                  <a:srgbClr val="000000"/>
                </a:solidFill>
                <a:cs typeface="ＭＳ Ｐゴシック" charset="0"/>
              </a:rPr>
              <a:t>Source : </a:t>
            </a:r>
            <a:r>
              <a:rPr lang="fr-FR" sz="1000" b="0" kern="0" dirty="0">
                <a:solidFill>
                  <a:srgbClr val="000000"/>
                </a:solidFill>
                <a:cs typeface="ＭＳ Ｐゴシック" charset="0"/>
              </a:rPr>
              <a:t>InVS, données DO VIH au 31/12/2013 corrigées pour les délais, la sous déclaration et les valeurs manquantes</a:t>
            </a:r>
          </a:p>
        </p:txBody>
      </p:sp>
    </p:spTree>
    <p:extLst>
      <p:ext uri="{BB962C8B-B14F-4D97-AF65-F5344CB8AC3E}">
        <p14:creationId xmlns:p14="http://schemas.microsoft.com/office/powerpoint/2010/main" val="147741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>
          <a:xfrm>
            <a:off x="6" y="7"/>
            <a:ext cx="9109075" cy="952501"/>
          </a:xfrm>
        </p:spPr>
        <p:txBody>
          <a:bodyPr/>
          <a:lstStyle/>
          <a:p>
            <a:r>
              <a:rPr lang="fr-FR" sz="4600" b="1" dirty="0"/>
              <a:t>Prévalence du VIH en 2010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766744"/>
              </p:ext>
            </p:extLst>
          </p:nvPr>
        </p:nvGraphicFramePr>
        <p:xfrm>
          <a:off x="144077" y="1099887"/>
          <a:ext cx="8899982" cy="453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089"/>
                <a:gridCol w="2442653"/>
                <a:gridCol w="1808914"/>
                <a:gridCol w="1664326"/>
              </a:tblGrid>
              <a:tr h="431793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Nb de</a:t>
                      </a:r>
                      <a:r>
                        <a:rPr lang="fr-FR" sz="1200" baseline="0" dirty="0" smtClean="0"/>
                        <a:t> PVVIH</a:t>
                      </a:r>
                      <a:endParaRPr lang="fr-FR" sz="1200" dirty="0"/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Taille</a:t>
                      </a:r>
                      <a:r>
                        <a:rPr lang="fr-FR" sz="1200" baseline="0" dirty="0" smtClean="0"/>
                        <a:t> pop. 18-64 ans</a:t>
                      </a:r>
                      <a:endParaRPr lang="fr-FR" sz="1200" dirty="0"/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Taux</a:t>
                      </a:r>
                      <a:r>
                        <a:rPr lang="fr-FR" sz="1200" baseline="0" dirty="0" smtClean="0"/>
                        <a:t> de prévalence(%)</a:t>
                      </a:r>
                      <a:endParaRPr lang="fr-FR" sz="1200" dirty="0"/>
                    </a:p>
                  </a:txBody>
                  <a:tcPr marL="91430" marR="91430" marT="38097" marB="38097"/>
                </a:tc>
              </a:tr>
              <a:tr h="44195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149 500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(143000-155800)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lang="en-GB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566</a:t>
                      </a:r>
                      <a:r>
                        <a:rPr lang="en-GB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0,37</a:t>
                      </a:r>
                      <a:r>
                        <a:rPr lang="en-US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(0,36-0,39)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</a:tr>
              <a:tr h="266816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Total Hommes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100 600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19 517 600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0,51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</a:tr>
              <a:tr h="304809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Total Femmes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48 800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20 049 200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0,24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</a:tr>
              <a:tr h="44195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HSH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53 100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(51200-55600)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312 300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17,00</a:t>
                      </a:r>
                      <a:r>
                        <a:rPr lang="en-US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(16,39-17,80)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</a:tr>
              <a:tr h="44195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UDI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14 200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(12900-16700)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81 000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17,53</a:t>
                      </a:r>
                      <a:r>
                        <a:rPr lang="en-US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(15,93-20,62)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</a:tr>
              <a:tr h="44195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200" baseline="0" dirty="0" smtClean="0">
                          <a:solidFill>
                            <a:srgbClr val="000000"/>
                          </a:solidFill>
                        </a:rPr>
                        <a:t> étrangères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20 300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(18600-22600)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1 296 400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(1,43-1,74)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</a:tr>
              <a:tr h="44195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Hommes hétérosexuels étrangers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13 700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(11400-16400)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1 312 900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(0,87-1,25)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</a:tr>
              <a:tr h="44195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200" baseline="0" dirty="0" smtClean="0">
                          <a:solidFill>
                            <a:srgbClr val="000000"/>
                          </a:solidFill>
                        </a:rPr>
                        <a:t> françaises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22 300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(19700-24600)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18 752 800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(0,11-0,13)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</a:tr>
              <a:tr h="44195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Hommes hétérosexuels </a:t>
                      </a:r>
                      <a:r>
                        <a:rPr lang="fr-FR" sz="1200" baseline="0" dirty="0" smtClean="0">
                          <a:solidFill>
                            <a:srgbClr val="000000"/>
                          </a:solidFill>
                        </a:rPr>
                        <a:t>français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GB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(18400-26500)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17 811 400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(0,10-0,15)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</a:tr>
              <a:tr h="4419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Autres (transfusion sanguine,</a:t>
                      </a:r>
                      <a:r>
                        <a:rPr lang="fr-FR" sz="1200" baseline="0" dirty="0" smtClean="0">
                          <a:solidFill>
                            <a:srgbClr val="000000"/>
                          </a:solidFill>
                        </a:rPr>
                        <a:t> hémophilie, transmission périnatale)</a:t>
                      </a:r>
                      <a:endParaRPr lang="fr-FR" sz="12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3 800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(3000-4700)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38097" marB="38097"/>
                </a:tc>
              </a:tr>
            </a:tbl>
          </a:graphicData>
        </a:graphic>
      </p:graphicFrame>
      <p:sp>
        <p:nvSpPr>
          <p:cNvPr id="2" name="Cadre 1"/>
          <p:cNvSpPr/>
          <p:nvPr/>
        </p:nvSpPr>
        <p:spPr>
          <a:xfrm>
            <a:off x="7337481" y="2406317"/>
            <a:ext cx="1670454" cy="1106608"/>
          </a:xfrm>
          <a:prstGeom prst="frame">
            <a:avLst>
              <a:gd name="adj1" fmla="val 65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79" tIns="52740" rIns="105479" bIns="52740" rtlCol="0" anchor="ctr"/>
          <a:lstStyle/>
          <a:p>
            <a:pPr algn="ctr" defTabSz="527394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10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887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latin typeface="Arial Narrow"/>
                <a:ea typeface="ＭＳ Ｐゴシック" charset="0"/>
              </a:rPr>
              <a:t>Le dépistage reste trop tardif !!</a:t>
            </a:r>
            <a:endParaRPr lang="fr-FR" sz="4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" y="1417347"/>
            <a:ext cx="2971800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sz="2200" dirty="0">
                <a:solidFill>
                  <a:srgbClr val="000000"/>
                </a:solidFill>
                <a:cs typeface="ＭＳ Ｐゴシック" charset="0"/>
              </a:rPr>
              <a:t>Stade clinique 2013 </a:t>
            </a:r>
            <a:r>
              <a:rPr lang="fr-FR" sz="2200" b="0" dirty="0">
                <a:solidFill>
                  <a:srgbClr val="000000"/>
                </a:solidFill>
                <a:cs typeface="ＭＳ Ｐゴシック" charset="0"/>
              </a:rPr>
              <a:t>: </a:t>
            </a:r>
          </a:p>
          <a:p>
            <a:pPr algn="ctr" eaLnBrk="1" hangingPunct="1"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>
                <a:solidFill>
                  <a:srgbClr val="000000"/>
                </a:solidFill>
                <a:cs typeface="ＭＳ Ｐゴシック" charset="0"/>
              </a:rPr>
              <a:t> 11%  stade sida</a:t>
            </a:r>
          </a:p>
          <a:p>
            <a:pPr algn="ctr" eaLnBrk="1" hangingPunct="1">
              <a:spcBef>
                <a:spcPts val="600"/>
              </a:spcBef>
              <a:buFontTx/>
              <a:buChar char="•"/>
            </a:pPr>
            <a:r>
              <a:rPr lang="fr-FR" sz="2000" b="0" dirty="0">
                <a:solidFill>
                  <a:srgbClr val="000000"/>
                </a:solidFill>
                <a:cs typeface="ＭＳ Ｐゴシック" charset="0"/>
              </a:rPr>
              <a:t> 10% primo-infection  </a:t>
            </a:r>
            <a:endParaRPr lang="fr-FR" sz="2200" b="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35463" y="1422638"/>
            <a:ext cx="4787900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200" dirty="0">
                <a:solidFill>
                  <a:srgbClr val="000000"/>
                </a:solidFill>
                <a:cs typeface="ＭＳ Ｐゴシック" charset="0"/>
              </a:rPr>
              <a:t>Statut immunologique 2013 :</a:t>
            </a:r>
          </a:p>
          <a:p>
            <a:pPr algn="ctr" eaLnBrk="1" hangingPunct="1"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>
                <a:solidFill>
                  <a:srgbClr val="000000"/>
                </a:solidFill>
                <a:cs typeface="ＭＳ Ｐゴシック" charset="0"/>
              </a:rPr>
              <a:t> 24% &lt; 200 CD4/ mm</a:t>
            </a:r>
            <a:r>
              <a:rPr lang="fr-FR" sz="2000" b="0" baseline="30000" dirty="0">
                <a:solidFill>
                  <a:srgbClr val="000000"/>
                </a:solidFill>
                <a:cs typeface="ＭＳ Ｐゴシック" charset="0"/>
              </a:rPr>
              <a:t>3</a:t>
            </a:r>
            <a:endParaRPr lang="fr-FR" sz="2000" b="0" dirty="0">
              <a:solidFill>
                <a:srgbClr val="000000"/>
              </a:solidFill>
              <a:cs typeface="ＭＳ Ｐゴシック" charset="0"/>
            </a:endParaRPr>
          </a:p>
          <a:p>
            <a:pPr algn="ctr" eaLnBrk="1" hangingPunct="1"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>
                <a:solidFill>
                  <a:srgbClr val="000000"/>
                </a:solidFill>
                <a:cs typeface="ＭＳ Ｐゴシック" charset="0"/>
              </a:rPr>
              <a:t> 34% &gt; 500 CD4/mm</a:t>
            </a:r>
            <a:r>
              <a:rPr lang="fr-FR" sz="2000" b="0" baseline="30000" dirty="0">
                <a:solidFill>
                  <a:srgbClr val="000000"/>
                </a:solidFill>
                <a:cs typeface="ＭＳ Ｐゴシック" charset="0"/>
              </a:rPr>
              <a:t>3</a:t>
            </a:r>
            <a:r>
              <a:rPr lang="fr-FR" sz="2000" b="0" dirty="0">
                <a:solidFill>
                  <a:srgbClr val="000000"/>
                </a:solidFill>
                <a:cs typeface="ＭＳ Ｐゴシック" charset="0"/>
              </a:rPr>
              <a:t> </a:t>
            </a:r>
          </a:p>
        </p:txBody>
      </p:sp>
      <p:pic>
        <p:nvPicPr>
          <p:cNvPr id="6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24718"/>
            <a:ext cx="6108700" cy="157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15816" y="4369352"/>
            <a:ext cx="2971800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sz="2000" b="0" dirty="0">
                <a:solidFill>
                  <a:srgbClr val="000000"/>
                </a:solidFill>
                <a:cs typeface="ＭＳ Ｐゴシック" charset="0"/>
              </a:rPr>
              <a:t>En 2013 :</a:t>
            </a:r>
            <a:endParaRPr lang="fr-FR" sz="2200" b="0" dirty="0">
              <a:solidFill>
                <a:srgbClr val="000000"/>
              </a:solidFill>
              <a:cs typeface="ＭＳ Ｐゴシック" charset="0"/>
            </a:endParaRPr>
          </a:p>
          <a:p>
            <a:pPr algn="ctr" eaLnBrk="1" hangingPunct="1">
              <a:spcBef>
                <a:spcPts val="0"/>
              </a:spcBef>
              <a:buFont typeface="Arial" charset="0"/>
              <a:buChar char="•"/>
            </a:pPr>
            <a:r>
              <a:rPr lang="fr-FR" sz="2000" b="0" dirty="0">
                <a:solidFill>
                  <a:srgbClr val="FF0000"/>
                </a:solidFill>
                <a:cs typeface="ＭＳ Ｐゴシック" charset="0"/>
              </a:rPr>
              <a:t> 25%  diagnostics tardifs </a:t>
            </a:r>
          </a:p>
          <a:p>
            <a:pPr algn="ctr" eaLnBrk="1" hangingPunct="1">
              <a:spcBef>
                <a:spcPts val="0"/>
              </a:spcBef>
              <a:buFontTx/>
              <a:buChar char="•"/>
            </a:pPr>
            <a:r>
              <a:rPr lang="fr-FR" sz="2000" b="0" dirty="0">
                <a:solidFill>
                  <a:srgbClr val="009900"/>
                </a:solidFill>
                <a:cs typeface="ＭＳ Ｐゴシック" charset="0"/>
              </a:rPr>
              <a:t> 39% diagnostics précoces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403648" y="5481603"/>
            <a:ext cx="6948488" cy="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marL="285716" indent="-285716" defTabSz="761911" eaLnBrk="1" hangingPunct="1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>
                <a:solidFill>
                  <a:srgbClr val="000000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Source : </a:t>
            </a:r>
            <a:r>
              <a:rPr lang="fr-FR" sz="1000" dirty="0">
                <a:solidFill>
                  <a:srgbClr val="000000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InVS, données DO VIH au 31/12/2013 corrigées pour les délais, la sous déclaration et les valeurs manquantes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460432" y="5296965"/>
            <a:ext cx="226368" cy="304271"/>
          </a:xfrm>
          <a:prstGeom prst="rect">
            <a:avLst/>
          </a:prstGeom>
        </p:spPr>
        <p:txBody>
          <a:bodyPr lIns="91429" tIns="45715" rIns="91429" bIns="45715"/>
          <a:lstStyle/>
          <a:p>
            <a:pPr eaLnBrk="1" hangingPunct="1">
              <a:defRPr/>
            </a:pPr>
            <a:fld id="{5F287CF8-C529-4390-A507-F30E6E9B20E1}" type="slidenum">
              <a:rPr lang="fr-FR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1" hangingPunct="1">
                <a:defRPr/>
              </a:pPr>
              <a:t>5</a:t>
            </a:fld>
            <a:endParaRPr lang="fr-FR" sz="12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Antirétroviraux en 2015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2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523" name="Rectangle 211"/>
          <p:cNvSpPr>
            <a:spLocks noChangeArrowheads="1"/>
          </p:cNvSpPr>
          <p:nvPr/>
        </p:nvSpPr>
        <p:spPr bwMode="auto">
          <a:xfrm>
            <a:off x="509412" y="944564"/>
            <a:ext cx="8634588" cy="4718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lIns="79232" tIns="39617" rIns="79232" bIns="39617" anchor="ctr"/>
          <a:lstStyle/>
          <a:p>
            <a:pPr algn="ctr">
              <a:defRPr/>
            </a:pPr>
            <a:r>
              <a:rPr lang="en-US" sz="10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Inhibiteurs de la fusion</a:t>
            </a:r>
          </a:p>
          <a:p>
            <a:pPr algn="ctr">
              <a:defRPr/>
            </a:pPr>
            <a:r>
              <a:rPr lang="en-US" sz="10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Inhibiteurs de la fusion</a:t>
            </a:r>
          </a:p>
          <a:p>
            <a:pPr algn="ctr">
              <a:defRPr/>
            </a:pPr>
            <a:endParaRPr lang="en-US" sz="1000" b="1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794" name="Arc 212"/>
          <p:cNvSpPr>
            <a:spLocks/>
          </p:cNvSpPr>
          <p:nvPr/>
        </p:nvSpPr>
        <p:spPr bwMode="auto">
          <a:xfrm>
            <a:off x="478367" y="1885157"/>
            <a:ext cx="4222044" cy="1905000"/>
          </a:xfrm>
          <a:custGeom>
            <a:avLst/>
            <a:gdLst>
              <a:gd name="T0" fmla="*/ 0 w 21600"/>
              <a:gd name="T1" fmla="*/ 240288464 h 21600"/>
              <a:gd name="T2" fmla="*/ 1044133643 w 21600"/>
              <a:gd name="T3" fmla="*/ 0 h 21600"/>
              <a:gd name="T4" fmla="*/ 1044472286 w 21600"/>
              <a:gd name="T5" fmla="*/ 24193501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lnTo>
                  <a:pt x="0" y="21453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795" name="Arc 213"/>
          <p:cNvSpPr>
            <a:spLocks/>
          </p:cNvSpPr>
          <p:nvPr/>
        </p:nvSpPr>
        <p:spPr bwMode="auto">
          <a:xfrm>
            <a:off x="4682067" y="1874575"/>
            <a:ext cx="4388556" cy="1948656"/>
          </a:xfrm>
          <a:custGeom>
            <a:avLst/>
            <a:gdLst>
              <a:gd name="T0" fmla="*/ 0 w 21600"/>
              <a:gd name="T1" fmla="*/ 0 h 21600"/>
              <a:gd name="T2" fmla="*/ 1128481453 w 21600"/>
              <a:gd name="T3" fmla="*/ 252974734 h 21600"/>
              <a:gd name="T4" fmla="*/ 0 w 21600"/>
              <a:gd name="T5" fmla="*/ 2531505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796" name="Rectangle 214"/>
          <p:cNvSpPr>
            <a:spLocks noChangeArrowheads="1"/>
          </p:cNvSpPr>
          <p:nvPr/>
        </p:nvSpPr>
        <p:spPr bwMode="auto">
          <a:xfrm>
            <a:off x="468490" y="3761054"/>
            <a:ext cx="8602133" cy="1832239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797" name="Arc 309"/>
          <p:cNvSpPr>
            <a:spLocks/>
          </p:cNvSpPr>
          <p:nvPr/>
        </p:nvSpPr>
        <p:spPr bwMode="auto">
          <a:xfrm>
            <a:off x="489657" y="3578491"/>
            <a:ext cx="4326467" cy="1870604"/>
          </a:xfrm>
          <a:custGeom>
            <a:avLst/>
            <a:gdLst>
              <a:gd name="T0" fmla="*/ 0 w 21600"/>
              <a:gd name="T1" fmla="*/ 233277246 h 21600"/>
              <a:gd name="T2" fmla="*/ 1096420448 w 21600"/>
              <a:gd name="T3" fmla="*/ 0 h 21600"/>
              <a:gd name="T4" fmla="*/ 1096775578 w 21600"/>
              <a:gd name="T5" fmla="*/ 2332772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798" name="Arc 310"/>
          <p:cNvSpPr>
            <a:spLocks/>
          </p:cNvSpPr>
          <p:nvPr/>
        </p:nvSpPr>
        <p:spPr bwMode="auto">
          <a:xfrm>
            <a:off x="4816124" y="3578491"/>
            <a:ext cx="4327877" cy="1870604"/>
          </a:xfrm>
          <a:custGeom>
            <a:avLst/>
            <a:gdLst>
              <a:gd name="T0" fmla="*/ 0 w 21607"/>
              <a:gd name="T1" fmla="*/ 0 h 21600"/>
              <a:gd name="T2" fmla="*/ 1097135586 w 21607"/>
              <a:gd name="T3" fmla="*/ 233277246 h 21600"/>
              <a:gd name="T4" fmla="*/ 355357 w 21607"/>
              <a:gd name="T5" fmla="*/ 233277246 h 21600"/>
              <a:gd name="T6" fmla="*/ 0 60000 65536"/>
              <a:gd name="T7" fmla="*/ 0 60000 65536"/>
              <a:gd name="T8" fmla="*/ 0 60000 65536"/>
              <a:gd name="T9" fmla="*/ 0 w 21607"/>
              <a:gd name="T10" fmla="*/ 0 h 21600"/>
              <a:gd name="T11" fmla="*/ 21607 w 216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1799" name="Group 5"/>
          <p:cNvGrpSpPr>
            <a:grpSpLocks/>
          </p:cNvGrpSpPr>
          <p:nvPr/>
        </p:nvGrpSpPr>
        <p:grpSpPr bwMode="auto">
          <a:xfrm>
            <a:off x="4231924" y="5138210"/>
            <a:ext cx="1406877" cy="298979"/>
            <a:chOff x="2999" y="3961"/>
            <a:chExt cx="997" cy="226"/>
          </a:xfrm>
        </p:grpSpPr>
        <p:grpSp>
          <p:nvGrpSpPr>
            <p:cNvPr id="223442" name="Group 6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223494" name="Group 7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223520" name="Arc 8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21" name="Arc 9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22" name="Arc 10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23" name="Arc 11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600"/>
                    <a:gd name="T11" fmla="*/ 21596 w 215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24" name="Arc 12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25" name="Arc 13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26" name="Arc 14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27" name="Arc 15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28" name="Arc 16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29" name="Arc 17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30" name="Arc 18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31" name="Arc 19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32" name="Arc 20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33" name="Arc 21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34" name="Arc 22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35" name="Arc 23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36" name="Arc 24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37" name="Arc 25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38" name="Arc 26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39" name="Arc 27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40" name="Arc 28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41" name="Arc 29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42" name="Arc 30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43" name="Arc 31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23495" name="Group 32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223496" name="Arc 33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97" name="Arc 34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98" name="Arc 35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99" name="Arc 36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00" name="Arc 37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01" name="Arc 38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02" name="Arc 39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03" name="Arc 40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04" name="Arc 41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05" name="Arc 42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06" name="Arc 43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67"/>
                    <a:gd name="T10" fmla="*/ 0 h 21600"/>
                    <a:gd name="T11" fmla="*/ 22567 w 225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07" name="Arc 44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08" name="Arc 45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09" name="Arc 46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10" name="Arc 47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11" name="Arc 48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12" name="Arc 49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13" name="Arc 50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14" name="Arc 51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15" name="Arc 52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16" name="Arc 53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17" name="Arc 54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18" name="Arc 55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519" name="Arc 56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grpSp>
          <p:nvGrpSpPr>
            <p:cNvPr id="223443" name="Group 57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223444" name="Group 58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223470" name="Arc 59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71" name="Arc 60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72" name="Arc 61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73" name="Arc 62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74" name="Arc 63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75" name="Arc 64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76" name="Arc 65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77" name="Arc 66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78" name="Arc 67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79" name="Arc 68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80" name="Arc 69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81" name="Arc 70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82" name="Arc 71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83" name="Arc 72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84" name="Arc 73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85" name="Arc 74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86" name="Arc 75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87" name="Arc 76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88" name="Arc 77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89" name="Arc 78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90" name="Arc 79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91" name="Arc 80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92" name="Arc 81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93" name="Arc 82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23445" name="Group 83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223446" name="Arc 84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47" name="Arc 85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48" name="Arc 86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49" name="Arc 87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50" name="Arc 88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51" name="Arc 89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52" name="Arc 90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53" name="Arc 91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54" name="Arc 92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55" name="Arc 93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56" name="Arc 94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57" name="Arc 95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58" name="Arc 96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59" name="Arc 97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60" name="Arc 98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61" name="Arc 99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62" name="Arc 100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63" name="Arc 101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64" name="Arc 102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65" name="Arc 103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66" name="Arc 104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67" name="Arc 105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68" name="Arc 106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2"/>
                    <a:gd name="T10" fmla="*/ 0 h 21600"/>
                    <a:gd name="T11" fmla="*/ 22612 w 2261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69" name="Arc 107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</p:grpSp>
      <p:grpSp>
        <p:nvGrpSpPr>
          <p:cNvPr id="161800" name="Group 108"/>
          <p:cNvGrpSpPr>
            <a:grpSpLocks/>
          </p:cNvGrpSpPr>
          <p:nvPr/>
        </p:nvGrpSpPr>
        <p:grpSpPr bwMode="auto">
          <a:xfrm>
            <a:off x="465667" y="5180543"/>
            <a:ext cx="1409700" cy="298979"/>
            <a:chOff x="249" y="3993"/>
            <a:chExt cx="999" cy="226"/>
          </a:xfrm>
        </p:grpSpPr>
        <p:grpSp>
          <p:nvGrpSpPr>
            <p:cNvPr id="223340" name="Group 109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223392" name="Group 110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223418" name="Arc 111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19" name="Arc 112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20" name="Arc 113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21" name="Arc 114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22" name="Arc 115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23" name="Arc 116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24" name="Arc 117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5"/>
                    <a:gd name="T11" fmla="*/ 21596 w 21596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25" name="Arc 118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26" name="Arc 119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27" name="Arc 120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28" name="Arc 121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29" name="Arc 122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30" name="Arc 123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71"/>
                    <a:gd name="T10" fmla="*/ 0 h 21600"/>
                    <a:gd name="T11" fmla="*/ 22371 w 223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31" name="Arc 124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32" name="Arc 125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33" name="Arc 126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34" name="Arc 127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35" name="Arc 128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36" name="Arc 129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37" name="Arc 130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38" name="Arc 131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39" name="Arc 132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40" name="Arc 133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41" name="Arc 134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23393" name="Group 135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223394" name="Arc 136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95" name="Arc 137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96" name="Arc 138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97" name="Arc 139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98" name="Arc 140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99" name="Arc 141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00" name="Arc 142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01" name="Arc 143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02" name="Arc 144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03" name="Arc 145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04" name="Arc 146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05" name="Arc 147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06" name="Arc 148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07" name="Arc 149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08" name="Arc 150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09" name="Arc 151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10" name="Arc 152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11" name="Arc 153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12" name="Arc 154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13" name="Arc 155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14" name="Arc 156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15" name="Arc 157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16" name="Arc 158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37"/>
                    <a:gd name="T10" fmla="*/ 0 h 21600"/>
                    <a:gd name="T11" fmla="*/ 22637 w 2263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417" name="Arc 159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grpSp>
          <p:nvGrpSpPr>
            <p:cNvPr id="223341" name="Group 160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223342" name="Group 161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223368" name="Arc 162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69" name="Arc 163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70" name="Arc 164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71" name="Arc 165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72" name="Arc 166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73" name="Arc 167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74" name="Arc 168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75" name="Arc 169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76" name="Arc 170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77" name="Arc 171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78" name="Arc 172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79" name="Arc 173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80" name="Arc 174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81" name="Arc 175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82" name="Arc 176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83" name="Arc 177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84" name="Arc 178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3"/>
                    <a:gd name="T10" fmla="*/ 0 h 21600"/>
                    <a:gd name="T11" fmla="*/ 22333 w 2233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85" name="Arc 179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86" name="Arc 180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87" name="Arc 181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88" name="Arc 182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89" name="Arc 183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90" name="Arc 184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91" name="Arc 185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23343" name="Group 186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223344" name="Arc 187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45" name="Arc 188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46" name="Arc 189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47" name="Arc 190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48" name="Arc 191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49" name="Arc 192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50" name="Arc 193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85"/>
                    <a:gd name="T10" fmla="*/ 0 h 21600"/>
                    <a:gd name="T11" fmla="*/ 22385 w 223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51" name="Arc 194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52" name="Arc 195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53" name="Arc 196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54" name="Arc 197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55" name="Arc 198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56" name="Arc 199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57" name="Arc 200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58" name="Arc 201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59" name="Arc 202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60" name="Arc 203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61" name="Arc 204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62" name="Arc 205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63" name="Arc 206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64" name="Arc 207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65" name="Arc 208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66" name="Arc 209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67" name="Arc 210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fr-FR" sz="1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</p:grpSp>
      <p:grpSp>
        <p:nvGrpSpPr>
          <p:cNvPr id="161801" name="Group 215"/>
          <p:cNvGrpSpPr>
            <a:grpSpLocks/>
          </p:cNvGrpSpPr>
          <p:nvPr/>
        </p:nvGrpSpPr>
        <p:grpSpPr bwMode="auto">
          <a:xfrm>
            <a:off x="5916790" y="1576917"/>
            <a:ext cx="575733" cy="519907"/>
            <a:chOff x="4102" y="1044"/>
            <a:chExt cx="408" cy="393"/>
          </a:xfrm>
        </p:grpSpPr>
        <p:sp>
          <p:nvSpPr>
            <p:cNvPr id="223338" name="Oval 216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 useBgFill="1">
          <p:nvSpPr>
            <p:cNvPr id="223339" name="Oval 217"/>
            <p:cNvSpPr>
              <a:spLocks noChangeArrowheads="1"/>
            </p:cNvSpPr>
            <p:nvPr/>
          </p:nvSpPr>
          <p:spPr bwMode="auto">
            <a:xfrm>
              <a:off x="4117" y="1061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802" name="Group 218"/>
          <p:cNvGrpSpPr>
            <a:grpSpLocks/>
          </p:cNvGrpSpPr>
          <p:nvPr/>
        </p:nvGrpSpPr>
        <p:grpSpPr bwMode="auto">
          <a:xfrm>
            <a:off x="5823657" y="1498865"/>
            <a:ext cx="764822" cy="706438"/>
            <a:chOff x="4035" y="985"/>
            <a:chExt cx="543" cy="534"/>
          </a:xfrm>
        </p:grpSpPr>
        <p:grpSp>
          <p:nvGrpSpPr>
            <p:cNvPr id="223280" name="Group 219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223334" name="Group 220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223336" name="Oval 221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37" name="Oval 222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23335" name="Rectangle 223"/>
              <p:cNvSpPr>
                <a:spLocks noChangeArrowheads="1"/>
              </p:cNvSpPr>
              <p:nvPr/>
            </p:nvSpPr>
            <p:spPr bwMode="auto">
              <a:xfrm rot="-2220000">
                <a:off x="4140" y="104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3281" name="Group 224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223332" name="Oval 225"/>
              <p:cNvSpPr>
                <a:spLocks noChangeArrowheads="1"/>
              </p:cNvSpPr>
              <p:nvPr/>
            </p:nvSpPr>
            <p:spPr bwMode="auto">
              <a:xfrm>
                <a:off x="4225" y="98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333" name="Oval 226"/>
              <p:cNvSpPr>
                <a:spLocks noChangeArrowheads="1"/>
              </p:cNvSpPr>
              <p:nvPr/>
            </p:nvSpPr>
            <p:spPr bwMode="auto">
              <a:xfrm>
                <a:off x="4200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3282" name="Group 227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223330" name="Oval 228"/>
              <p:cNvSpPr>
                <a:spLocks noChangeArrowheads="1"/>
              </p:cNvSpPr>
              <p:nvPr/>
            </p:nvSpPr>
            <p:spPr bwMode="auto">
              <a:xfrm>
                <a:off x="4323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331" name="Oval 229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3283" name="Group 230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223328" name="Oval 231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329" name="Oval 232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23284" name="Oval 233"/>
            <p:cNvSpPr>
              <a:spLocks noChangeArrowheads="1"/>
            </p:cNvSpPr>
            <p:nvPr/>
          </p:nvSpPr>
          <p:spPr bwMode="auto">
            <a:xfrm>
              <a:off x="4048" y="11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85" name="Oval 234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23286" name="Group 235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223326" name="Oval 236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327" name="Oval 237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3287" name="Group 238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223324" name="Oval 239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325" name="Oval 240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3288" name="Group 241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223322" name="Oval 242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323" name="Oval 243"/>
              <p:cNvSpPr>
                <a:spLocks noChangeArrowheads="1"/>
              </p:cNvSpPr>
              <p:nvPr/>
            </p:nvSpPr>
            <p:spPr bwMode="auto">
              <a:xfrm>
                <a:off x="4360" y="146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3289" name="Group 244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223320" name="Oval 245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321" name="Oval 246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3290" name="Group 247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223318" name="Oval 248"/>
              <p:cNvSpPr>
                <a:spLocks noChangeArrowheads="1"/>
              </p:cNvSpPr>
              <p:nvPr/>
            </p:nvSpPr>
            <p:spPr bwMode="auto">
              <a:xfrm>
                <a:off x="4540" y="12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319" name="Oval 249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3291" name="Group 250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223316" name="Oval 251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317" name="Oval 252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3292" name="Group 253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223314" name="Oval 254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315" name="Oval 255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23293" name="Rectangle 256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94" name="Rectangle 257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95" name="Rectangle 258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2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96" name="Rectangle 259"/>
            <p:cNvSpPr>
              <a:spLocks noChangeArrowheads="1"/>
            </p:cNvSpPr>
            <p:nvPr/>
          </p:nvSpPr>
          <p:spPr bwMode="auto">
            <a:xfrm rot="6420000">
              <a:off x="4083" y="114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97" name="Rectangle 260"/>
            <p:cNvSpPr>
              <a:spLocks noChangeArrowheads="1"/>
            </p:cNvSpPr>
            <p:nvPr/>
          </p:nvSpPr>
          <p:spPr bwMode="auto">
            <a:xfrm rot="-840000">
              <a:off x="4227" y="99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23298" name="Group 261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223310" name="Group 262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223312" name="Oval 263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13" name="Oval 264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23311" name="Rectangle 265"/>
              <p:cNvSpPr>
                <a:spLocks noChangeArrowheads="1"/>
              </p:cNvSpPr>
              <p:nvPr/>
            </p:nvSpPr>
            <p:spPr bwMode="auto">
              <a:xfrm rot="4320000">
                <a:off x="4078" y="1253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3299" name="Group 266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223306" name="Group 267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223308" name="Oval 268"/>
                <p:cNvSpPr>
                  <a:spLocks noChangeArrowheads="1"/>
                </p:cNvSpPr>
                <p:nvPr/>
              </p:nvSpPr>
              <p:spPr bwMode="auto">
                <a:xfrm>
                  <a:off x="4088" y="137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309" name="Oval 269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23307" name="Rectangle 270"/>
              <p:cNvSpPr>
                <a:spLocks noChangeArrowheads="1"/>
              </p:cNvSpPr>
              <p:nvPr/>
            </p:nvSpPr>
            <p:spPr bwMode="auto">
              <a:xfrm rot="3000000">
                <a:off x="4118" y="133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23300" name="Rectangle 271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301" name="Rectangle 272"/>
            <p:cNvSpPr>
              <a:spLocks noChangeArrowheads="1"/>
            </p:cNvSpPr>
            <p:nvPr/>
          </p:nvSpPr>
          <p:spPr bwMode="auto">
            <a:xfrm rot="2880000">
              <a:off x="4480" y="106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302" name="Rectangle 273"/>
            <p:cNvSpPr>
              <a:spLocks noChangeArrowheads="1"/>
            </p:cNvSpPr>
            <p:nvPr/>
          </p:nvSpPr>
          <p:spPr bwMode="auto">
            <a:xfrm rot="4080000">
              <a:off x="4516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303" name="Rectangle 274"/>
            <p:cNvSpPr>
              <a:spLocks noChangeArrowheads="1"/>
            </p:cNvSpPr>
            <p:nvPr/>
          </p:nvSpPr>
          <p:spPr bwMode="auto">
            <a:xfrm rot="-1080000">
              <a:off x="4376" y="140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304" name="Rectangle 275"/>
            <p:cNvSpPr>
              <a:spLocks noChangeArrowheads="1"/>
            </p:cNvSpPr>
            <p:nvPr/>
          </p:nvSpPr>
          <p:spPr bwMode="auto">
            <a:xfrm rot="-2880000">
              <a:off x="4470" y="1341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305" name="Rectangle 276"/>
            <p:cNvSpPr>
              <a:spLocks noChangeArrowheads="1"/>
            </p:cNvSpPr>
            <p:nvPr/>
          </p:nvSpPr>
          <p:spPr bwMode="auto">
            <a:xfrm rot="5880000">
              <a:off x="4522" y="1240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803" name="Group 277"/>
          <p:cNvGrpSpPr>
            <a:grpSpLocks/>
          </p:cNvGrpSpPr>
          <p:nvPr/>
        </p:nvGrpSpPr>
        <p:grpSpPr bwMode="auto">
          <a:xfrm>
            <a:off x="2854678" y="1688043"/>
            <a:ext cx="172156" cy="521229"/>
            <a:chOff x="1932" y="1128"/>
            <a:chExt cx="122" cy="394"/>
          </a:xfrm>
        </p:grpSpPr>
        <p:sp>
          <p:nvSpPr>
            <p:cNvPr id="223272" name="Line 278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73" name="Line 279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74" name="Line 280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75" name="Arc 281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  <a:gd name="T9" fmla="*/ 0 w 21590"/>
                <a:gd name="T10" fmla="*/ 0 h 21554"/>
                <a:gd name="T11" fmla="*/ 21590 w 21590"/>
                <a:gd name="T12" fmla="*/ 21554 h 215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76" name="Arc 282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  <a:gd name="T9" fmla="*/ 0 w 36115"/>
                <a:gd name="T10" fmla="*/ 0 h 43186"/>
                <a:gd name="T11" fmla="*/ 36115 w 36115"/>
                <a:gd name="T12" fmla="*/ 43186 h 43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77" name="Arc 283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  <a:gd name="T9" fmla="*/ 0 w 36100"/>
                <a:gd name="T10" fmla="*/ 0 h 43185"/>
                <a:gd name="T11" fmla="*/ 36100 w 361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78" name="Arc 284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  <a:gd name="T9" fmla="*/ 0 w 36263"/>
                <a:gd name="T10" fmla="*/ 0 h 41355"/>
                <a:gd name="T11" fmla="*/ 36263 w 36263"/>
                <a:gd name="T12" fmla="*/ 41355 h 4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79" name="Arc 285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  <a:gd name="T9" fmla="*/ 0 w 40969"/>
                <a:gd name="T10" fmla="*/ 0 h 24899"/>
                <a:gd name="T11" fmla="*/ 40969 w 40969"/>
                <a:gd name="T12" fmla="*/ 24899 h 248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804" name="Group 286"/>
          <p:cNvGrpSpPr>
            <a:grpSpLocks/>
          </p:cNvGrpSpPr>
          <p:nvPr/>
        </p:nvGrpSpPr>
        <p:grpSpPr bwMode="auto">
          <a:xfrm>
            <a:off x="2486379" y="1968501"/>
            <a:ext cx="341489" cy="272521"/>
            <a:chOff x="1671" y="1340"/>
            <a:chExt cx="241" cy="206"/>
          </a:xfrm>
        </p:grpSpPr>
        <p:sp>
          <p:nvSpPr>
            <p:cNvPr id="223258" name="Arc 287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44"/>
                <a:gd name="T11" fmla="*/ 21600 w 21600"/>
                <a:gd name="T12" fmla="*/ 20444 h 20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59" name="Arc 288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5"/>
                <a:gd name="T11" fmla="*/ 21600 w 21600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60" name="Arc 289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61" name="Arc 290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621"/>
                <a:gd name="T10" fmla="*/ 0 h 21600"/>
                <a:gd name="T11" fmla="*/ 27621 w 276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62" name="Arc 291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580"/>
                <a:gd name="T11" fmla="*/ 21600 w 21600"/>
                <a:gd name="T12" fmla="*/ 20580 h 20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63" name="Arc 292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8"/>
                <a:gd name="T11" fmla="*/ 21600 w 21600"/>
                <a:gd name="T12" fmla="*/ 21558 h 215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64" name="Arc 293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65" name="Arc 294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05"/>
                <a:gd name="T11" fmla="*/ 21600 w 21600"/>
                <a:gd name="T12" fmla="*/ 19605 h 196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66" name="Arc 295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  <a:gd name="T9" fmla="*/ 0 w 23027"/>
                <a:gd name="T10" fmla="*/ 0 h 21981"/>
                <a:gd name="T11" fmla="*/ 23027 w 23027"/>
                <a:gd name="T12" fmla="*/ 21981 h 21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67" name="Arc 296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  <a:gd name="T9" fmla="*/ 0 w 27359"/>
                <a:gd name="T10" fmla="*/ 0 h 21833"/>
                <a:gd name="T11" fmla="*/ 27359 w 27359"/>
                <a:gd name="T12" fmla="*/ 21833 h 218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68" name="Arc 297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  <a:gd name="T9" fmla="*/ 0 w 28430"/>
                <a:gd name="T10" fmla="*/ 0 h 21600"/>
                <a:gd name="T11" fmla="*/ 28430 w 284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69" name="Arc 298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  <a:gd name="T9" fmla="*/ 0 w 27657"/>
                <a:gd name="T10" fmla="*/ 0 h 21836"/>
                <a:gd name="T11" fmla="*/ 27657 w 27657"/>
                <a:gd name="T12" fmla="*/ 21836 h 21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70" name="Arc 299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  <a:gd name="T9" fmla="*/ 0 w 21599"/>
                <a:gd name="T10" fmla="*/ 0 h 19623"/>
                <a:gd name="T11" fmla="*/ 21599 w 21599"/>
                <a:gd name="T12" fmla="*/ 19623 h 196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3271" name="Arc 300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  <a:gd name="T9" fmla="*/ 0 w 40443"/>
                <a:gd name="T10" fmla="*/ 0 h 21969"/>
                <a:gd name="T11" fmla="*/ 40443 w 40443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1805" name="Oval 301"/>
          <p:cNvSpPr>
            <a:spLocks noChangeArrowheads="1"/>
          </p:cNvSpPr>
          <p:nvPr/>
        </p:nvSpPr>
        <p:spPr bwMode="auto">
          <a:xfrm>
            <a:off x="1670756" y="2094179"/>
            <a:ext cx="839612" cy="758031"/>
          </a:xfrm>
          <a:prstGeom prst="ellipse">
            <a:avLst/>
          </a:prstGeom>
          <a:solidFill>
            <a:srgbClr val="3A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1806" name="Group 302"/>
          <p:cNvGrpSpPr>
            <a:grpSpLocks/>
          </p:cNvGrpSpPr>
          <p:nvPr/>
        </p:nvGrpSpPr>
        <p:grpSpPr bwMode="auto">
          <a:xfrm>
            <a:off x="1787878" y="2221179"/>
            <a:ext cx="575733" cy="519906"/>
            <a:chOff x="1535" y="671"/>
            <a:chExt cx="409" cy="393"/>
          </a:xfrm>
        </p:grpSpPr>
        <p:sp>
          <p:nvSpPr>
            <p:cNvPr id="223256" name="Oval 303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 useBgFill="1">
          <p:nvSpPr>
            <p:cNvPr id="223257" name="Oval 304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807" name="Group 305"/>
          <p:cNvGrpSpPr>
            <a:grpSpLocks/>
          </p:cNvGrpSpPr>
          <p:nvPr/>
        </p:nvGrpSpPr>
        <p:grpSpPr bwMode="auto">
          <a:xfrm>
            <a:off x="1693335" y="2121958"/>
            <a:ext cx="766234" cy="705115"/>
            <a:chOff x="1109" y="1456"/>
            <a:chExt cx="543" cy="533"/>
          </a:xfrm>
        </p:grpSpPr>
        <p:grpSp>
          <p:nvGrpSpPr>
            <p:cNvPr id="162782" name="Group 306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223252" name="Group 307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223254" name="Oval 308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255" name="Oval 309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23253" name="Rectangle 310"/>
              <p:cNvSpPr>
                <a:spLocks noChangeArrowheads="1"/>
              </p:cNvSpPr>
              <p:nvPr/>
            </p:nvSpPr>
            <p:spPr bwMode="auto">
              <a:xfrm rot="-2220000">
                <a:off x="1214" y="151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783" name="Group 311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223250" name="Oval 312"/>
              <p:cNvSpPr>
                <a:spLocks noChangeArrowheads="1"/>
              </p:cNvSpPr>
              <p:nvPr/>
            </p:nvSpPr>
            <p:spPr bwMode="auto">
              <a:xfrm>
                <a:off x="1299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251" name="Oval 313"/>
              <p:cNvSpPr>
                <a:spLocks noChangeArrowheads="1"/>
              </p:cNvSpPr>
              <p:nvPr/>
            </p:nvSpPr>
            <p:spPr bwMode="auto">
              <a:xfrm>
                <a:off x="1274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784" name="Group 314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223248" name="Oval 315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249" name="Oval 316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785" name="Group 317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223246" name="Oval 318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247" name="Oval 319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786" name="Oval 320"/>
            <p:cNvSpPr>
              <a:spLocks noChangeArrowheads="1"/>
            </p:cNvSpPr>
            <p:nvPr/>
          </p:nvSpPr>
          <p:spPr bwMode="auto">
            <a:xfrm>
              <a:off x="1122" y="161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87" name="Oval 321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2788" name="Group 322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223244" name="Oval 323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245" name="Oval 324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789" name="Group 325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223242" name="Oval 326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243" name="Oval 327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790" name="Group 328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223240" name="Oval 329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241" name="Oval 330"/>
              <p:cNvSpPr>
                <a:spLocks noChangeArrowheads="1"/>
              </p:cNvSpPr>
              <p:nvPr/>
            </p:nvSpPr>
            <p:spPr bwMode="auto">
              <a:xfrm>
                <a:off x="1434" y="193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791" name="Group 331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223238" name="Oval 332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239" name="Oval 333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792" name="Group 334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223236" name="Oval 335"/>
              <p:cNvSpPr>
                <a:spLocks noChangeArrowheads="1"/>
              </p:cNvSpPr>
              <p:nvPr/>
            </p:nvSpPr>
            <p:spPr bwMode="auto">
              <a:xfrm>
                <a:off x="1614" y="172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237" name="Oval 336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793" name="Group 337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223234" name="Oval 338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235" name="Oval 339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794" name="Group 340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223232" name="Oval 341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233" name="Oval 342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795" name="Rectangle 343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96" name="Rectangle 344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97" name="Rectangle 345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98" name="Rectangle 346"/>
            <p:cNvSpPr>
              <a:spLocks noChangeArrowheads="1"/>
            </p:cNvSpPr>
            <p:nvPr/>
          </p:nvSpPr>
          <p:spPr bwMode="auto">
            <a:xfrm rot="6420000">
              <a:off x="1157" y="161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99" name="Rectangle 347"/>
            <p:cNvSpPr>
              <a:spLocks noChangeArrowheads="1"/>
            </p:cNvSpPr>
            <p:nvPr/>
          </p:nvSpPr>
          <p:spPr bwMode="auto">
            <a:xfrm rot="-840000">
              <a:off x="1301" y="146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2800" name="Group 348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162812" name="Group 349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162814" name="Oval 350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62815" name="Oval 351"/>
                <p:cNvSpPr>
                  <a:spLocks noChangeArrowheads="1"/>
                </p:cNvSpPr>
                <p:nvPr/>
              </p:nvSpPr>
              <p:spPr bwMode="auto">
                <a:xfrm>
                  <a:off x="1120" y="1770"/>
                  <a:ext cx="38" cy="3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2813" name="Rectangle 352"/>
              <p:cNvSpPr>
                <a:spLocks noChangeArrowheads="1"/>
              </p:cNvSpPr>
              <p:nvPr/>
            </p:nvSpPr>
            <p:spPr bwMode="auto">
              <a:xfrm rot="4320000">
                <a:off x="1152" y="1724"/>
                <a:ext cx="21" cy="84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801" name="Group 353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162808" name="Group 354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162810" name="Oval 355"/>
                <p:cNvSpPr>
                  <a:spLocks noChangeArrowheads="1"/>
                </p:cNvSpPr>
                <p:nvPr/>
              </p:nvSpPr>
              <p:spPr bwMode="auto">
                <a:xfrm>
                  <a:off x="1162" y="184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62811" name="Oval 356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2809" name="Rectangle 357"/>
              <p:cNvSpPr>
                <a:spLocks noChangeArrowheads="1"/>
              </p:cNvSpPr>
              <p:nvPr/>
            </p:nvSpPr>
            <p:spPr bwMode="auto">
              <a:xfrm rot="3000000">
                <a:off x="1191" y="180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802" name="Rectangle 358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803" name="Rectangle 359"/>
            <p:cNvSpPr>
              <a:spLocks noChangeArrowheads="1"/>
            </p:cNvSpPr>
            <p:nvPr/>
          </p:nvSpPr>
          <p:spPr bwMode="auto">
            <a:xfrm rot="2880000">
              <a:off x="1554" y="153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804" name="Rectangle 360"/>
            <p:cNvSpPr>
              <a:spLocks noChangeArrowheads="1"/>
            </p:cNvSpPr>
            <p:nvPr/>
          </p:nvSpPr>
          <p:spPr bwMode="auto">
            <a:xfrm rot="4080000">
              <a:off x="1590" y="1612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805" name="Rectangle 361"/>
            <p:cNvSpPr>
              <a:spLocks noChangeArrowheads="1"/>
            </p:cNvSpPr>
            <p:nvPr/>
          </p:nvSpPr>
          <p:spPr bwMode="auto">
            <a:xfrm rot="-1080000">
              <a:off x="1450" y="187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806" name="Rectangle 362"/>
            <p:cNvSpPr>
              <a:spLocks noChangeArrowheads="1"/>
            </p:cNvSpPr>
            <p:nvPr/>
          </p:nvSpPr>
          <p:spPr bwMode="auto">
            <a:xfrm rot="-2880000">
              <a:off x="1545" y="1812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807" name="Rectangle 363"/>
            <p:cNvSpPr>
              <a:spLocks noChangeArrowheads="1"/>
            </p:cNvSpPr>
            <p:nvPr/>
          </p:nvSpPr>
          <p:spPr bwMode="auto">
            <a:xfrm rot="5880000">
              <a:off x="1597" y="17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1808" name="AutoShape 364"/>
          <p:cNvSpPr>
            <a:spLocks noChangeArrowheads="1"/>
          </p:cNvSpPr>
          <p:nvPr/>
        </p:nvSpPr>
        <p:spPr bwMode="auto">
          <a:xfrm rot="4800000" flipH="1" flipV="1">
            <a:off x="1933092" y="2277756"/>
            <a:ext cx="313531" cy="369711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1809" name="Group 365"/>
          <p:cNvGrpSpPr>
            <a:grpSpLocks/>
          </p:cNvGrpSpPr>
          <p:nvPr/>
        </p:nvGrpSpPr>
        <p:grpSpPr bwMode="auto">
          <a:xfrm>
            <a:off x="1933223" y="2368021"/>
            <a:ext cx="237067" cy="157428"/>
            <a:chOff x="1279" y="1642"/>
            <a:chExt cx="168" cy="119"/>
          </a:xfrm>
        </p:grpSpPr>
        <p:sp>
          <p:nvSpPr>
            <p:cNvPr id="162770" name="Arc 366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71" name="Arc 367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72" name="Arc 368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73" name="Arc 369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74" name="Arc 370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0"/>
                <a:gd name="T11" fmla="*/ 21600 w 21600"/>
                <a:gd name="T12" fmla="*/ 21590 h 21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75" name="Arc 371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76" name="Arc 372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77" name="Arc 373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78" name="Arc 374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79" name="Arc 375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80" name="Arc 376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81" name="Arc 377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1810" name="AutoShape 378"/>
          <p:cNvSpPr>
            <a:spLocks noChangeArrowheads="1"/>
          </p:cNvSpPr>
          <p:nvPr/>
        </p:nvSpPr>
        <p:spPr bwMode="auto">
          <a:xfrm rot="4800000" flipH="1" flipV="1">
            <a:off x="1357358" y="2727547"/>
            <a:ext cx="313531" cy="369711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1811" name="Group 379"/>
          <p:cNvGrpSpPr>
            <a:grpSpLocks/>
          </p:cNvGrpSpPr>
          <p:nvPr/>
        </p:nvGrpSpPr>
        <p:grpSpPr bwMode="auto">
          <a:xfrm>
            <a:off x="1357489" y="2819137"/>
            <a:ext cx="238478" cy="157427"/>
            <a:chOff x="871" y="1983"/>
            <a:chExt cx="168" cy="119"/>
          </a:xfrm>
        </p:grpSpPr>
        <p:sp>
          <p:nvSpPr>
            <p:cNvPr id="162758" name="Arc 380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15"/>
                <a:gd name="T11" fmla="*/ 21600 w 21600"/>
                <a:gd name="T12" fmla="*/ 22415 h 224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59" name="Arc 381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5"/>
                <a:gd name="T11" fmla="*/ 21600 w 21600"/>
                <a:gd name="T12" fmla="*/ 22365 h 22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60" name="Arc 382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61" name="Arc 383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62" name="Arc 384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63" name="Arc 385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6"/>
                <a:gd name="T10" fmla="*/ 0 h 21600"/>
                <a:gd name="T11" fmla="*/ 22236 w 222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64" name="Arc 386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65" name="Arc 387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66" name="Arc 388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67" name="Arc 389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68" name="Arc 390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69" name="Arc 391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1812" name="AutoShape 392"/>
          <p:cNvSpPr>
            <a:spLocks noChangeArrowheads="1"/>
          </p:cNvSpPr>
          <p:nvPr/>
        </p:nvSpPr>
        <p:spPr bwMode="auto">
          <a:xfrm rot="1920000">
            <a:off x="794456" y="4749272"/>
            <a:ext cx="70556" cy="489479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13" name="AutoShape 393"/>
          <p:cNvSpPr>
            <a:spLocks noChangeArrowheads="1"/>
          </p:cNvSpPr>
          <p:nvPr/>
        </p:nvSpPr>
        <p:spPr bwMode="auto">
          <a:xfrm rot="3540000">
            <a:off x="1554297" y="4139628"/>
            <a:ext cx="83343" cy="522111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14" name="AutoShape 394"/>
          <p:cNvSpPr>
            <a:spLocks noChangeArrowheads="1"/>
          </p:cNvSpPr>
          <p:nvPr/>
        </p:nvSpPr>
        <p:spPr bwMode="auto">
          <a:xfrm rot="4320000">
            <a:off x="2477295" y="3754615"/>
            <a:ext cx="87313" cy="52352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15" name="AutoShape 395"/>
          <p:cNvSpPr>
            <a:spLocks noChangeArrowheads="1"/>
          </p:cNvSpPr>
          <p:nvPr/>
        </p:nvSpPr>
        <p:spPr bwMode="auto">
          <a:xfrm rot="4860000">
            <a:off x="3457575" y="3543036"/>
            <a:ext cx="74083" cy="52070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16" name="AutoShape 396"/>
          <p:cNvSpPr>
            <a:spLocks noChangeArrowheads="1"/>
          </p:cNvSpPr>
          <p:nvPr/>
        </p:nvSpPr>
        <p:spPr bwMode="auto">
          <a:xfrm rot="-120000">
            <a:off x="4286957" y="3704167"/>
            <a:ext cx="598311" cy="8599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17" name="AutoShape 397"/>
          <p:cNvSpPr>
            <a:spLocks noChangeArrowheads="1"/>
          </p:cNvSpPr>
          <p:nvPr/>
        </p:nvSpPr>
        <p:spPr bwMode="auto">
          <a:xfrm rot="5700000">
            <a:off x="5513610" y="3516535"/>
            <a:ext cx="75406" cy="522111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18" name="AutoShape 398"/>
          <p:cNvSpPr>
            <a:spLocks noChangeArrowheads="1"/>
          </p:cNvSpPr>
          <p:nvPr/>
        </p:nvSpPr>
        <p:spPr bwMode="auto">
          <a:xfrm rot="6180000">
            <a:off x="6559418" y="3738078"/>
            <a:ext cx="101864" cy="52352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19" name="AutoShape 399"/>
          <p:cNvSpPr>
            <a:spLocks noChangeArrowheads="1"/>
          </p:cNvSpPr>
          <p:nvPr/>
        </p:nvSpPr>
        <p:spPr bwMode="auto">
          <a:xfrm rot="6900000">
            <a:off x="7704051" y="4127061"/>
            <a:ext cx="66146" cy="522111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20" name="AutoShape 400"/>
          <p:cNvSpPr>
            <a:spLocks noChangeArrowheads="1"/>
          </p:cNvSpPr>
          <p:nvPr/>
        </p:nvSpPr>
        <p:spPr bwMode="auto">
          <a:xfrm rot="8880000">
            <a:off x="8576733" y="4909346"/>
            <a:ext cx="97367" cy="489479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21" name="AutoShape 401"/>
          <p:cNvSpPr>
            <a:spLocks noChangeArrowheads="1"/>
          </p:cNvSpPr>
          <p:nvPr/>
        </p:nvSpPr>
        <p:spPr bwMode="auto">
          <a:xfrm>
            <a:off x="4686301" y="3995210"/>
            <a:ext cx="489655" cy="505354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1822" name="Group 402"/>
          <p:cNvGrpSpPr>
            <a:grpSpLocks/>
          </p:cNvGrpSpPr>
          <p:nvPr/>
        </p:nvGrpSpPr>
        <p:grpSpPr bwMode="auto">
          <a:xfrm>
            <a:off x="6242757" y="3226594"/>
            <a:ext cx="359834" cy="322792"/>
            <a:chOff x="4332" y="2291"/>
            <a:chExt cx="256" cy="244"/>
          </a:xfrm>
        </p:grpSpPr>
        <p:sp>
          <p:nvSpPr>
            <p:cNvPr id="162755" name="Line 403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56" name="Arc 404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29"/>
                <a:gd name="T10" fmla="*/ 0 h 21600"/>
                <a:gd name="T11" fmla="*/ 19729 w 19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57" name="Arc 405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511"/>
                <a:gd name="T10" fmla="*/ 0 h 21600"/>
                <a:gd name="T11" fmla="*/ 19511 w 195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1823" name="Oval 406"/>
          <p:cNvSpPr>
            <a:spLocks noChangeArrowheads="1"/>
          </p:cNvSpPr>
          <p:nvPr/>
        </p:nvSpPr>
        <p:spPr bwMode="auto">
          <a:xfrm>
            <a:off x="6577190" y="3403865"/>
            <a:ext cx="67733" cy="555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24" name="Oval 407"/>
          <p:cNvSpPr>
            <a:spLocks noChangeArrowheads="1"/>
          </p:cNvSpPr>
          <p:nvPr/>
        </p:nvSpPr>
        <p:spPr bwMode="auto">
          <a:xfrm>
            <a:off x="6210302" y="3196168"/>
            <a:ext cx="67733" cy="555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1825" name="Group 408"/>
          <p:cNvGrpSpPr>
            <a:grpSpLocks/>
          </p:cNvGrpSpPr>
          <p:nvPr/>
        </p:nvGrpSpPr>
        <p:grpSpPr bwMode="auto">
          <a:xfrm>
            <a:off x="5599289" y="4237304"/>
            <a:ext cx="575733" cy="55563"/>
            <a:chOff x="3877" y="3055"/>
            <a:chExt cx="408" cy="42"/>
          </a:xfrm>
        </p:grpSpPr>
        <p:sp>
          <p:nvSpPr>
            <p:cNvPr id="162752" name="Line 409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53" name="Oval 410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54" name="Oval 411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826" name="Group 412"/>
          <p:cNvGrpSpPr>
            <a:grpSpLocks/>
          </p:cNvGrpSpPr>
          <p:nvPr/>
        </p:nvGrpSpPr>
        <p:grpSpPr bwMode="auto">
          <a:xfrm>
            <a:off x="5901267" y="5023116"/>
            <a:ext cx="482600" cy="142875"/>
            <a:chOff x="4091" y="3649"/>
            <a:chExt cx="341" cy="108"/>
          </a:xfrm>
        </p:grpSpPr>
        <p:sp>
          <p:nvSpPr>
            <p:cNvPr id="162746" name="Line 413"/>
            <p:cNvSpPr>
              <a:spLocks noChangeShapeType="1"/>
            </p:cNvSpPr>
            <p:nvPr/>
          </p:nvSpPr>
          <p:spPr bwMode="auto">
            <a:xfrm>
              <a:off x="4222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47" name="Line 414"/>
            <p:cNvSpPr>
              <a:spLocks noChangeShapeType="1"/>
            </p:cNvSpPr>
            <p:nvPr/>
          </p:nvSpPr>
          <p:spPr bwMode="auto">
            <a:xfrm flipH="1">
              <a:off x="4255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48" name="Line 415"/>
            <p:cNvSpPr>
              <a:spLocks noChangeShapeType="1"/>
            </p:cNvSpPr>
            <p:nvPr/>
          </p:nvSpPr>
          <p:spPr bwMode="auto">
            <a:xfrm>
              <a:off x="4288" y="367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49" name="Line 416"/>
            <p:cNvSpPr>
              <a:spLocks noChangeShapeType="1"/>
            </p:cNvSpPr>
            <p:nvPr/>
          </p:nvSpPr>
          <p:spPr bwMode="auto">
            <a:xfrm>
              <a:off x="4122" y="367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50" name="Oval 417"/>
            <p:cNvSpPr>
              <a:spLocks noChangeArrowheads="1"/>
            </p:cNvSpPr>
            <p:nvPr/>
          </p:nvSpPr>
          <p:spPr bwMode="auto">
            <a:xfrm>
              <a:off x="4091" y="3654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51" name="Oval 418"/>
            <p:cNvSpPr>
              <a:spLocks noChangeArrowheads="1"/>
            </p:cNvSpPr>
            <p:nvPr/>
          </p:nvSpPr>
          <p:spPr bwMode="auto">
            <a:xfrm>
              <a:off x="4384" y="3649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827" name="Group 419"/>
          <p:cNvGrpSpPr>
            <a:grpSpLocks/>
          </p:cNvGrpSpPr>
          <p:nvPr/>
        </p:nvGrpSpPr>
        <p:grpSpPr bwMode="auto">
          <a:xfrm>
            <a:off x="6042379" y="4722813"/>
            <a:ext cx="481189" cy="142875"/>
            <a:chOff x="4191" y="3422"/>
            <a:chExt cx="340" cy="108"/>
          </a:xfrm>
        </p:grpSpPr>
        <p:sp>
          <p:nvSpPr>
            <p:cNvPr id="162740" name="Line 420"/>
            <p:cNvSpPr>
              <a:spLocks noChangeShapeType="1"/>
            </p:cNvSpPr>
            <p:nvPr/>
          </p:nvSpPr>
          <p:spPr bwMode="auto">
            <a:xfrm>
              <a:off x="4321" y="3449"/>
              <a:ext cx="34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41" name="Line 421"/>
            <p:cNvSpPr>
              <a:spLocks noChangeShapeType="1"/>
            </p:cNvSpPr>
            <p:nvPr/>
          </p:nvSpPr>
          <p:spPr bwMode="auto">
            <a:xfrm flipH="1">
              <a:off x="4355" y="3449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42" name="Line 422"/>
            <p:cNvSpPr>
              <a:spLocks noChangeShapeType="1"/>
            </p:cNvSpPr>
            <p:nvPr/>
          </p:nvSpPr>
          <p:spPr bwMode="auto">
            <a:xfrm>
              <a:off x="4388" y="3443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43" name="Line 423"/>
            <p:cNvSpPr>
              <a:spLocks noChangeShapeType="1"/>
            </p:cNvSpPr>
            <p:nvPr/>
          </p:nvSpPr>
          <p:spPr bwMode="auto">
            <a:xfrm>
              <a:off x="4222" y="3449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44" name="Oval 424"/>
            <p:cNvSpPr>
              <a:spLocks noChangeArrowheads="1"/>
            </p:cNvSpPr>
            <p:nvPr/>
          </p:nvSpPr>
          <p:spPr bwMode="auto">
            <a:xfrm>
              <a:off x="4191" y="3427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45" name="Oval 425"/>
            <p:cNvSpPr>
              <a:spLocks noChangeArrowheads="1"/>
            </p:cNvSpPr>
            <p:nvPr/>
          </p:nvSpPr>
          <p:spPr bwMode="auto">
            <a:xfrm>
              <a:off x="4484" y="3422"/>
              <a:ext cx="47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828" name="Group 426"/>
          <p:cNvGrpSpPr>
            <a:grpSpLocks/>
          </p:cNvGrpSpPr>
          <p:nvPr/>
        </p:nvGrpSpPr>
        <p:grpSpPr bwMode="auto">
          <a:xfrm>
            <a:off x="7786511" y="3864241"/>
            <a:ext cx="481189" cy="142875"/>
            <a:chOff x="5427" y="2773"/>
            <a:chExt cx="341" cy="108"/>
          </a:xfrm>
        </p:grpSpPr>
        <p:sp>
          <p:nvSpPr>
            <p:cNvPr id="162734" name="Line 427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35" name="Line 428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36" name="Line 429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37" name="Line 430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38" name="Oval 431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39" name="Oval 432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829" name="Group 433"/>
          <p:cNvGrpSpPr>
            <a:grpSpLocks/>
          </p:cNvGrpSpPr>
          <p:nvPr/>
        </p:nvGrpSpPr>
        <p:grpSpPr bwMode="auto">
          <a:xfrm>
            <a:off x="7137402" y="3600979"/>
            <a:ext cx="760589" cy="64823"/>
            <a:chOff x="4967" y="2574"/>
            <a:chExt cx="539" cy="49"/>
          </a:xfrm>
        </p:grpSpPr>
        <p:sp>
          <p:nvSpPr>
            <p:cNvPr id="162731" name="Line 434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32" name="Oval 435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33" name="Oval 436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1830" name="Arc 437"/>
          <p:cNvSpPr>
            <a:spLocks/>
          </p:cNvSpPr>
          <p:nvPr/>
        </p:nvSpPr>
        <p:spPr bwMode="auto">
          <a:xfrm>
            <a:off x="6534857" y="2070365"/>
            <a:ext cx="554566" cy="78052"/>
          </a:xfrm>
          <a:custGeom>
            <a:avLst/>
            <a:gdLst>
              <a:gd name="T0" fmla="*/ 18020139 w 21600"/>
              <a:gd name="T1" fmla="*/ 0 h 21600"/>
              <a:gd name="T2" fmla="*/ 0 w 21600"/>
              <a:gd name="T3" fmla="*/ 40613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31" name="Arc 438"/>
          <p:cNvSpPr>
            <a:spLocks/>
          </p:cNvSpPr>
          <p:nvPr/>
        </p:nvSpPr>
        <p:spPr bwMode="auto">
          <a:xfrm rot="2700000">
            <a:off x="7640242" y="2553450"/>
            <a:ext cx="437886" cy="77612"/>
          </a:xfrm>
          <a:custGeom>
            <a:avLst/>
            <a:gdLst>
              <a:gd name="T0" fmla="*/ 12744471 w 21600"/>
              <a:gd name="T1" fmla="*/ 352943 h 21600"/>
              <a:gd name="T2" fmla="*/ 0 w 21600"/>
              <a:gd name="T3" fmla="*/ 0 h 21600"/>
              <a:gd name="T4" fmla="*/ 1278293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lnTo>
                  <a:pt x="21535" y="21599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32" name="Arc 439"/>
          <p:cNvSpPr>
            <a:spLocks/>
          </p:cNvSpPr>
          <p:nvPr/>
        </p:nvSpPr>
        <p:spPr bwMode="auto">
          <a:xfrm rot="-8760000">
            <a:off x="7018867" y="2034647"/>
            <a:ext cx="546100" cy="234157"/>
          </a:xfrm>
          <a:custGeom>
            <a:avLst/>
            <a:gdLst>
              <a:gd name="T0" fmla="*/ 17474163 w 21600"/>
              <a:gd name="T1" fmla="*/ 0 h 20745"/>
              <a:gd name="T2" fmla="*/ 5182379 w 21600"/>
              <a:gd name="T3" fmla="*/ 3805942 h 20745"/>
              <a:gd name="T4" fmla="*/ 0 w 21600"/>
              <a:gd name="T5" fmla="*/ 21469 h 20745"/>
              <a:gd name="T6" fmla="*/ 0 60000 65536"/>
              <a:gd name="T7" fmla="*/ 0 60000 65536"/>
              <a:gd name="T8" fmla="*/ 0 60000 65536"/>
              <a:gd name="T9" fmla="*/ 0 w 21600"/>
              <a:gd name="T10" fmla="*/ 0 h 20745"/>
              <a:gd name="T11" fmla="*/ 21600 w 21600"/>
              <a:gd name="T12" fmla="*/ 20745 h 207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lnTo>
                  <a:pt x="21599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33" name="Arc 440"/>
          <p:cNvSpPr>
            <a:spLocks/>
          </p:cNvSpPr>
          <p:nvPr/>
        </p:nvSpPr>
        <p:spPr bwMode="auto">
          <a:xfrm rot="2040000">
            <a:off x="7310967" y="2172231"/>
            <a:ext cx="498122" cy="226219"/>
          </a:xfrm>
          <a:custGeom>
            <a:avLst/>
            <a:gdLst>
              <a:gd name="T0" fmla="*/ 0 w 20633"/>
              <a:gd name="T1" fmla="*/ 0 h 21600"/>
              <a:gd name="T2" fmla="*/ 15219969 w 20633"/>
              <a:gd name="T3" fmla="*/ 2373014 h 21600"/>
              <a:gd name="T4" fmla="*/ 42777 w 20633"/>
              <a:gd name="T5" fmla="*/ 3411674 h 21600"/>
              <a:gd name="T6" fmla="*/ 0 60000 65536"/>
              <a:gd name="T7" fmla="*/ 0 60000 65536"/>
              <a:gd name="T8" fmla="*/ 0 60000 65536"/>
              <a:gd name="T9" fmla="*/ 0 w 20633"/>
              <a:gd name="T10" fmla="*/ 0 h 21600"/>
              <a:gd name="T11" fmla="*/ 20633 w 206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34" name="Rectangle 441"/>
          <p:cNvSpPr>
            <a:spLocks noChangeArrowheads="1"/>
          </p:cNvSpPr>
          <p:nvPr/>
        </p:nvSpPr>
        <p:spPr bwMode="auto">
          <a:xfrm>
            <a:off x="6630813" y="2110053"/>
            <a:ext cx="657578" cy="357188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35" name="Rectangle 442"/>
          <p:cNvSpPr>
            <a:spLocks noChangeArrowheads="1"/>
          </p:cNvSpPr>
          <p:nvPr/>
        </p:nvSpPr>
        <p:spPr bwMode="auto">
          <a:xfrm rot="1560000">
            <a:off x="7202313" y="2334948"/>
            <a:ext cx="478367" cy="358510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36" name="Oval 443"/>
          <p:cNvSpPr>
            <a:spLocks noChangeArrowheads="1"/>
          </p:cNvSpPr>
          <p:nvPr/>
        </p:nvSpPr>
        <p:spPr bwMode="auto">
          <a:xfrm>
            <a:off x="7188202" y="2050521"/>
            <a:ext cx="71967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37" name="Oval 444"/>
          <p:cNvSpPr>
            <a:spLocks noChangeArrowheads="1"/>
          </p:cNvSpPr>
          <p:nvPr/>
        </p:nvSpPr>
        <p:spPr bwMode="auto">
          <a:xfrm>
            <a:off x="7093656" y="2219855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38" name="Oval 445"/>
          <p:cNvSpPr>
            <a:spLocks noChangeArrowheads="1"/>
          </p:cNvSpPr>
          <p:nvPr/>
        </p:nvSpPr>
        <p:spPr bwMode="auto">
          <a:xfrm>
            <a:off x="7265812" y="2078304"/>
            <a:ext cx="71966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39" name="Oval 446"/>
          <p:cNvSpPr>
            <a:spLocks noChangeArrowheads="1"/>
          </p:cNvSpPr>
          <p:nvPr/>
        </p:nvSpPr>
        <p:spPr bwMode="auto">
          <a:xfrm>
            <a:off x="7246056" y="2159000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40" name="Oval 447"/>
          <p:cNvSpPr>
            <a:spLocks noChangeArrowheads="1"/>
          </p:cNvSpPr>
          <p:nvPr/>
        </p:nvSpPr>
        <p:spPr bwMode="auto">
          <a:xfrm>
            <a:off x="7150101" y="2149740"/>
            <a:ext cx="71966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41" name="Oval 448"/>
          <p:cNvSpPr>
            <a:spLocks noChangeArrowheads="1"/>
          </p:cNvSpPr>
          <p:nvPr/>
        </p:nvSpPr>
        <p:spPr bwMode="auto">
          <a:xfrm>
            <a:off x="7200901" y="2264835"/>
            <a:ext cx="7196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42" name="Oval 449"/>
          <p:cNvSpPr>
            <a:spLocks noChangeArrowheads="1"/>
          </p:cNvSpPr>
          <p:nvPr/>
        </p:nvSpPr>
        <p:spPr bwMode="auto">
          <a:xfrm>
            <a:off x="7157156" y="2346854"/>
            <a:ext cx="70556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43" name="Oval 450"/>
          <p:cNvSpPr>
            <a:spLocks noChangeArrowheads="1"/>
          </p:cNvSpPr>
          <p:nvPr/>
        </p:nvSpPr>
        <p:spPr bwMode="auto">
          <a:xfrm>
            <a:off x="7109178" y="2426230"/>
            <a:ext cx="73378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44" name="Oval 451"/>
          <p:cNvSpPr>
            <a:spLocks noChangeArrowheads="1"/>
          </p:cNvSpPr>
          <p:nvPr/>
        </p:nvSpPr>
        <p:spPr bwMode="auto">
          <a:xfrm>
            <a:off x="7062612" y="2529418"/>
            <a:ext cx="7196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45" name="Oval 452"/>
          <p:cNvSpPr>
            <a:spLocks noChangeArrowheads="1"/>
          </p:cNvSpPr>
          <p:nvPr/>
        </p:nvSpPr>
        <p:spPr bwMode="auto">
          <a:xfrm>
            <a:off x="7006167" y="2622021"/>
            <a:ext cx="7196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46" name="Oval 453"/>
          <p:cNvSpPr>
            <a:spLocks noChangeArrowheads="1"/>
          </p:cNvSpPr>
          <p:nvPr/>
        </p:nvSpPr>
        <p:spPr bwMode="auto">
          <a:xfrm>
            <a:off x="7337778" y="2076979"/>
            <a:ext cx="70556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47" name="Oval 454"/>
          <p:cNvSpPr>
            <a:spLocks noChangeArrowheads="1"/>
          </p:cNvSpPr>
          <p:nvPr/>
        </p:nvSpPr>
        <p:spPr bwMode="auto">
          <a:xfrm>
            <a:off x="7339189" y="2169585"/>
            <a:ext cx="73378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48" name="Oval 455"/>
          <p:cNvSpPr>
            <a:spLocks noChangeArrowheads="1"/>
          </p:cNvSpPr>
          <p:nvPr/>
        </p:nvSpPr>
        <p:spPr bwMode="auto">
          <a:xfrm>
            <a:off x="7330723" y="2272772"/>
            <a:ext cx="71966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49" name="Oval 456"/>
          <p:cNvSpPr>
            <a:spLocks noChangeArrowheads="1"/>
          </p:cNvSpPr>
          <p:nvPr/>
        </p:nvSpPr>
        <p:spPr bwMode="auto">
          <a:xfrm>
            <a:off x="7322256" y="2375960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50" name="Oval 457"/>
          <p:cNvSpPr>
            <a:spLocks noChangeArrowheads="1"/>
          </p:cNvSpPr>
          <p:nvPr/>
        </p:nvSpPr>
        <p:spPr bwMode="auto">
          <a:xfrm>
            <a:off x="7299678" y="2456658"/>
            <a:ext cx="73378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51" name="Oval 458"/>
          <p:cNvSpPr>
            <a:spLocks noChangeArrowheads="1"/>
          </p:cNvSpPr>
          <p:nvPr/>
        </p:nvSpPr>
        <p:spPr bwMode="auto">
          <a:xfrm>
            <a:off x="7240412" y="2538679"/>
            <a:ext cx="7196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52" name="Oval 459"/>
          <p:cNvSpPr>
            <a:spLocks noChangeArrowheads="1"/>
          </p:cNvSpPr>
          <p:nvPr/>
        </p:nvSpPr>
        <p:spPr bwMode="auto">
          <a:xfrm>
            <a:off x="7183967" y="2641865"/>
            <a:ext cx="7196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53" name="Oval 460"/>
          <p:cNvSpPr>
            <a:spLocks noChangeArrowheads="1"/>
          </p:cNvSpPr>
          <p:nvPr/>
        </p:nvSpPr>
        <p:spPr bwMode="auto">
          <a:xfrm>
            <a:off x="7113412" y="2711979"/>
            <a:ext cx="71966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54" name="Oval 461"/>
          <p:cNvSpPr>
            <a:spLocks noChangeArrowheads="1"/>
          </p:cNvSpPr>
          <p:nvPr/>
        </p:nvSpPr>
        <p:spPr bwMode="auto">
          <a:xfrm>
            <a:off x="7518402" y="2702720"/>
            <a:ext cx="71967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55" name="Oval 462"/>
          <p:cNvSpPr>
            <a:spLocks noChangeArrowheads="1"/>
          </p:cNvSpPr>
          <p:nvPr/>
        </p:nvSpPr>
        <p:spPr bwMode="auto">
          <a:xfrm>
            <a:off x="7557913" y="2772834"/>
            <a:ext cx="71967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56" name="Oval 463"/>
          <p:cNvSpPr>
            <a:spLocks noChangeArrowheads="1"/>
          </p:cNvSpPr>
          <p:nvPr/>
        </p:nvSpPr>
        <p:spPr bwMode="auto">
          <a:xfrm>
            <a:off x="7621412" y="2832365"/>
            <a:ext cx="7196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57" name="Oval 464"/>
          <p:cNvSpPr>
            <a:spLocks noChangeArrowheads="1"/>
          </p:cNvSpPr>
          <p:nvPr/>
        </p:nvSpPr>
        <p:spPr bwMode="auto">
          <a:xfrm>
            <a:off x="7419622" y="3512344"/>
            <a:ext cx="119945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58" name="Oval 465"/>
          <p:cNvSpPr>
            <a:spLocks noChangeArrowheads="1"/>
          </p:cNvSpPr>
          <p:nvPr/>
        </p:nvSpPr>
        <p:spPr bwMode="auto">
          <a:xfrm>
            <a:off x="7653867" y="3463396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59" name="Oval 466"/>
          <p:cNvSpPr>
            <a:spLocks noChangeArrowheads="1"/>
          </p:cNvSpPr>
          <p:nvPr/>
        </p:nvSpPr>
        <p:spPr bwMode="auto">
          <a:xfrm>
            <a:off x="7425268" y="2112699"/>
            <a:ext cx="71967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60" name="Oval 467"/>
          <p:cNvSpPr>
            <a:spLocks noChangeArrowheads="1"/>
          </p:cNvSpPr>
          <p:nvPr/>
        </p:nvSpPr>
        <p:spPr bwMode="auto">
          <a:xfrm>
            <a:off x="7426678" y="2203980"/>
            <a:ext cx="73378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61" name="Oval 468"/>
          <p:cNvSpPr>
            <a:spLocks noChangeArrowheads="1"/>
          </p:cNvSpPr>
          <p:nvPr/>
        </p:nvSpPr>
        <p:spPr bwMode="auto">
          <a:xfrm>
            <a:off x="7442202" y="2308490"/>
            <a:ext cx="71967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62" name="Oval 469"/>
          <p:cNvSpPr>
            <a:spLocks noChangeArrowheads="1"/>
          </p:cNvSpPr>
          <p:nvPr/>
        </p:nvSpPr>
        <p:spPr bwMode="auto">
          <a:xfrm>
            <a:off x="7445024" y="2432845"/>
            <a:ext cx="71967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63" name="Oval 470"/>
          <p:cNvSpPr>
            <a:spLocks noChangeArrowheads="1"/>
          </p:cNvSpPr>
          <p:nvPr/>
        </p:nvSpPr>
        <p:spPr bwMode="auto">
          <a:xfrm>
            <a:off x="7437967" y="2526771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64" name="Oval 471"/>
          <p:cNvSpPr>
            <a:spLocks noChangeArrowheads="1"/>
          </p:cNvSpPr>
          <p:nvPr/>
        </p:nvSpPr>
        <p:spPr bwMode="auto">
          <a:xfrm>
            <a:off x="7476068" y="2628636"/>
            <a:ext cx="71967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65" name="Oval 472"/>
          <p:cNvSpPr>
            <a:spLocks noChangeArrowheads="1"/>
          </p:cNvSpPr>
          <p:nvPr/>
        </p:nvSpPr>
        <p:spPr bwMode="auto">
          <a:xfrm>
            <a:off x="7419624" y="3493824"/>
            <a:ext cx="71967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66" name="Oval 473"/>
          <p:cNvSpPr>
            <a:spLocks noChangeArrowheads="1"/>
          </p:cNvSpPr>
          <p:nvPr/>
        </p:nvSpPr>
        <p:spPr bwMode="auto">
          <a:xfrm>
            <a:off x="7385756" y="3406512"/>
            <a:ext cx="70556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67" name="Oval 474"/>
          <p:cNvSpPr>
            <a:spLocks noChangeArrowheads="1"/>
          </p:cNvSpPr>
          <p:nvPr/>
        </p:nvSpPr>
        <p:spPr bwMode="auto">
          <a:xfrm>
            <a:off x="7641168" y="3514990"/>
            <a:ext cx="119944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68" name="Oval 475"/>
          <p:cNvSpPr>
            <a:spLocks noChangeArrowheads="1"/>
          </p:cNvSpPr>
          <p:nvPr/>
        </p:nvSpPr>
        <p:spPr bwMode="auto">
          <a:xfrm>
            <a:off x="7021689" y="3140604"/>
            <a:ext cx="73378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69" name="Oval 476"/>
          <p:cNvSpPr>
            <a:spLocks noChangeArrowheads="1"/>
          </p:cNvSpPr>
          <p:nvPr/>
        </p:nvSpPr>
        <p:spPr bwMode="auto">
          <a:xfrm>
            <a:off x="7195256" y="3233209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70" name="Oval 477"/>
          <p:cNvSpPr>
            <a:spLocks noChangeArrowheads="1"/>
          </p:cNvSpPr>
          <p:nvPr/>
        </p:nvSpPr>
        <p:spPr bwMode="auto">
          <a:xfrm>
            <a:off x="7260167" y="3279511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71" name="Oval 478"/>
          <p:cNvSpPr>
            <a:spLocks noChangeArrowheads="1"/>
          </p:cNvSpPr>
          <p:nvPr/>
        </p:nvSpPr>
        <p:spPr bwMode="auto">
          <a:xfrm>
            <a:off x="7336367" y="3339043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72" name="Oval 479"/>
          <p:cNvSpPr>
            <a:spLocks noChangeArrowheads="1"/>
          </p:cNvSpPr>
          <p:nvPr/>
        </p:nvSpPr>
        <p:spPr bwMode="auto">
          <a:xfrm>
            <a:off x="7120467" y="3184261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73" name="Oval 480"/>
          <p:cNvSpPr>
            <a:spLocks noChangeArrowheads="1"/>
          </p:cNvSpPr>
          <p:nvPr/>
        </p:nvSpPr>
        <p:spPr bwMode="auto">
          <a:xfrm>
            <a:off x="6327424" y="1822981"/>
            <a:ext cx="83256" cy="76729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74" name="Oval 481"/>
          <p:cNvSpPr>
            <a:spLocks noChangeArrowheads="1"/>
          </p:cNvSpPr>
          <p:nvPr/>
        </p:nvSpPr>
        <p:spPr bwMode="auto">
          <a:xfrm>
            <a:off x="6347178" y="1763450"/>
            <a:ext cx="73378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75" name="Oval 482"/>
          <p:cNvSpPr>
            <a:spLocks noChangeArrowheads="1"/>
          </p:cNvSpPr>
          <p:nvPr/>
        </p:nvSpPr>
        <p:spPr bwMode="auto">
          <a:xfrm>
            <a:off x="8068735" y="3231886"/>
            <a:ext cx="71967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76" name="Oval 483"/>
          <p:cNvSpPr>
            <a:spLocks noChangeArrowheads="1"/>
          </p:cNvSpPr>
          <p:nvPr/>
        </p:nvSpPr>
        <p:spPr bwMode="auto">
          <a:xfrm>
            <a:off x="8023578" y="3312585"/>
            <a:ext cx="73378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77" name="Oval 484"/>
          <p:cNvSpPr>
            <a:spLocks noChangeArrowheads="1"/>
          </p:cNvSpPr>
          <p:nvPr/>
        </p:nvSpPr>
        <p:spPr bwMode="auto">
          <a:xfrm>
            <a:off x="8075789" y="3606271"/>
            <a:ext cx="73378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78" name="Oval 485"/>
          <p:cNvSpPr>
            <a:spLocks noChangeArrowheads="1"/>
          </p:cNvSpPr>
          <p:nvPr/>
        </p:nvSpPr>
        <p:spPr bwMode="auto">
          <a:xfrm>
            <a:off x="8091313" y="3700199"/>
            <a:ext cx="71967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79" name="Oval 486"/>
          <p:cNvSpPr>
            <a:spLocks noChangeArrowheads="1"/>
          </p:cNvSpPr>
          <p:nvPr/>
        </p:nvSpPr>
        <p:spPr bwMode="auto">
          <a:xfrm>
            <a:off x="6169378" y="1710533"/>
            <a:ext cx="73378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80" name="Oval 487"/>
          <p:cNvSpPr>
            <a:spLocks noChangeArrowheads="1"/>
          </p:cNvSpPr>
          <p:nvPr/>
        </p:nvSpPr>
        <p:spPr bwMode="auto">
          <a:xfrm>
            <a:off x="6318956" y="1893094"/>
            <a:ext cx="70556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81" name="Oval 488"/>
          <p:cNvSpPr>
            <a:spLocks noChangeArrowheads="1"/>
          </p:cNvSpPr>
          <p:nvPr/>
        </p:nvSpPr>
        <p:spPr bwMode="auto">
          <a:xfrm>
            <a:off x="8174567" y="3048000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82" name="Oval 489"/>
          <p:cNvSpPr>
            <a:spLocks noChangeArrowheads="1"/>
          </p:cNvSpPr>
          <p:nvPr/>
        </p:nvSpPr>
        <p:spPr bwMode="auto">
          <a:xfrm>
            <a:off x="8128002" y="3140604"/>
            <a:ext cx="71967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83" name="Oval 490"/>
          <p:cNvSpPr>
            <a:spLocks noChangeArrowheads="1"/>
          </p:cNvSpPr>
          <p:nvPr/>
        </p:nvSpPr>
        <p:spPr bwMode="auto">
          <a:xfrm>
            <a:off x="8022167" y="3410480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84" name="Oval 491"/>
          <p:cNvSpPr>
            <a:spLocks noChangeArrowheads="1"/>
          </p:cNvSpPr>
          <p:nvPr/>
        </p:nvSpPr>
        <p:spPr bwMode="auto">
          <a:xfrm>
            <a:off x="8047567" y="3503085"/>
            <a:ext cx="7196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85" name="Oval 492"/>
          <p:cNvSpPr>
            <a:spLocks noChangeArrowheads="1"/>
          </p:cNvSpPr>
          <p:nvPr/>
        </p:nvSpPr>
        <p:spPr bwMode="auto">
          <a:xfrm>
            <a:off x="6163735" y="1615283"/>
            <a:ext cx="83256" cy="76729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86" name="Oval 493"/>
          <p:cNvSpPr>
            <a:spLocks noChangeArrowheads="1"/>
          </p:cNvSpPr>
          <p:nvPr/>
        </p:nvSpPr>
        <p:spPr bwMode="auto">
          <a:xfrm>
            <a:off x="5995813" y="1752865"/>
            <a:ext cx="83255" cy="75406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87" name="Oval 494"/>
          <p:cNvSpPr>
            <a:spLocks noChangeArrowheads="1"/>
          </p:cNvSpPr>
          <p:nvPr/>
        </p:nvSpPr>
        <p:spPr bwMode="auto">
          <a:xfrm>
            <a:off x="6004278" y="1826950"/>
            <a:ext cx="73378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88" name="Oval 495"/>
          <p:cNvSpPr>
            <a:spLocks noChangeArrowheads="1"/>
          </p:cNvSpPr>
          <p:nvPr/>
        </p:nvSpPr>
        <p:spPr bwMode="auto">
          <a:xfrm>
            <a:off x="5970412" y="1895740"/>
            <a:ext cx="7196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89" name="Oval 496"/>
          <p:cNvSpPr>
            <a:spLocks noChangeArrowheads="1"/>
          </p:cNvSpPr>
          <p:nvPr/>
        </p:nvSpPr>
        <p:spPr bwMode="auto">
          <a:xfrm>
            <a:off x="7583313" y="3264960"/>
            <a:ext cx="71967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90" name="Oval 497"/>
          <p:cNvSpPr>
            <a:spLocks noChangeArrowheads="1"/>
          </p:cNvSpPr>
          <p:nvPr/>
        </p:nvSpPr>
        <p:spPr bwMode="auto">
          <a:xfrm>
            <a:off x="7610123" y="3356240"/>
            <a:ext cx="7196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91" name="Oval 498"/>
          <p:cNvSpPr>
            <a:spLocks noChangeArrowheads="1"/>
          </p:cNvSpPr>
          <p:nvPr/>
        </p:nvSpPr>
        <p:spPr bwMode="auto">
          <a:xfrm>
            <a:off x="6296378" y="1681429"/>
            <a:ext cx="73378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92" name="Oval 499"/>
          <p:cNvSpPr>
            <a:spLocks noChangeArrowheads="1"/>
          </p:cNvSpPr>
          <p:nvPr/>
        </p:nvSpPr>
        <p:spPr bwMode="auto">
          <a:xfrm>
            <a:off x="6251224" y="1639095"/>
            <a:ext cx="71967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93" name="Oval 500"/>
          <p:cNvSpPr>
            <a:spLocks noChangeArrowheads="1"/>
          </p:cNvSpPr>
          <p:nvPr/>
        </p:nvSpPr>
        <p:spPr bwMode="auto">
          <a:xfrm>
            <a:off x="6096002" y="1608668"/>
            <a:ext cx="71967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94" name="Oval 501"/>
          <p:cNvSpPr>
            <a:spLocks noChangeArrowheads="1"/>
          </p:cNvSpPr>
          <p:nvPr/>
        </p:nvSpPr>
        <p:spPr bwMode="auto">
          <a:xfrm>
            <a:off x="6039556" y="1701271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95" name="Oval 502"/>
          <p:cNvSpPr>
            <a:spLocks noChangeArrowheads="1"/>
          </p:cNvSpPr>
          <p:nvPr/>
        </p:nvSpPr>
        <p:spPr bwMode="auto">
          <a:xfrm>
            <a:off x="6929967" y="3103564"/>
            <a:ext cx="71966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96" name="Oval 503"/>
          <p:cNvSpPr>
            <a:spLocks noChangeArrowheads="1"/>
          </p:cNvSpPr>
          <p:nvPr/>
        </p:nvSpPr>
        <p:spPr bwMode="auto">
          <a:xfrm>
            <a:off x="7580489" y="3184261"/>
            <a:ext cx="73378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897" name="Oval 504"/>
          <p:cNvSpPr>
            <a:spLocks noChangeArrowheads="1"/>
          </p:cNvSpPr>
          <p:nvPr/>
        </p:nvSpPr>
        <p:spPr bwMode="auto">
          <a:xfrm>
            <a:off x="8071557" y="3798094"/>
            <a:ext cx="118533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1898" name="Group 505"/>
          <p:cNvGrpSpPr>
            <a:grpSpLocks/>
          </p:cNvGrpSpPr>
          <p:nvPr/>
        </p:nvGrpSpPr>
        <p:grpSpPr bwMode="auto">
          <a:xfrm>
            <a:off x="6587068" y="2409032"/>
            <a:ext cx="371123" cy="263260"/>
            <a:chOff x="4577" y="1673"/>
            <a:chExt cx="263" cy="199"/>
          </a:xfrm>
        </p:grpSpPr>
        <p:sp>
          <p:nvSpPr>
            <p:cNvPr id="162719" name="Arc 506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20" name="Arc 507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7"/>
                <a:gd name="T11" fmla="*/ 21600 w 21600"/>
                <a:gd name="T12" fmla="*/ 22077 h 220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21" name="Arc 508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11"/>
                <a:gd name="T10" fmla="*/ 0 h 21600"/>
                <a:gd name="T11" fmla="*/ 22011 w 220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22" name="Arc 509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23" name="Arc 510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85"/>
                <a:gd name="T11" fmla="*/ 21600 w 21600"/>
                <a:gd name="T12" fmla="*/ 22085 h 22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24" name="Arc 511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41"/>
                <a:gd name="T10" fmla="*/ 0 h 21600"/>
                <a:gd name="T11" fmla="*/ 22041 w 220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25" name="Arc 512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66"/>
                <a:gd name="T11" fmla="*/ 21600 w 21600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26" name="Arc 513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2"/>
                <a:gd name="T10" fmla="*/ 0 h 21600"/>
                <a:gd name="T11" fmla="*/ 22032 w 220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27" name="Arc 514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28" name="Arc 515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2"/>
                <a:gd name="T11" fmla="*/ 21600 w 21600"/>
                <a:gd name="T12" fmla="*/ 21592 h 21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29" name="Arc 516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5"/>
                <a:gd name="T11" fmla="*/ 21600 w 21600"/>
                <a:gd name="T12" fmla="*/ 22075 h 2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30" name="Arc 517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6"/>
                <a:gd name="T10" fmla="*/ 0 h 21600"/>
                <a:gd name="T11" fmla="*/ 22036 w 220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899" name="Group 518"/>
          <p:cNvGrpSpPr>
            <a:grpSpLocks/>
          </p:cNvGrpSpPr>
          <p:nvPr/>
        </p:nvGrpSpPr>
        <p:grpSpPr bwMode="auto">
          <a:xfrm>
            <a:off x="6074835" y="1879866"/>
            <a:ext cx="237067" cy="157427"/>
            <a:chOff x="4214" y="1273"/>
            <a:chExt cx="168" cy="119"/>
          </a:xfrm>
        </p:grpSpPr>
        <p:sp>
          <p:nvSpPr>
            <p:cNvPr id="162707" name="Arc 519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08" name="Arc 520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09" name="Arc 521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10" name="Arc 522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5"/>
                <a:gd name="T11" fmla="*/ 21585 w 21585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11" name="Arc 523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12" name="Arc 524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13" name="Arc 525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14" name="Arc 526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15" name="Arc 527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16" name="Arc 528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17" name="Arc 529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718" name="Arc 530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900" name="Group 531"/>
          <p:cNvGrpSpPr>
            <a:grpSpLocks/>
          </p:cNvGrpSpPr>
          <p:nvPr/>
        </p:nvGrpSpPr>
        <p:grpSpPr bwMode="auto">
          <a:xfrm>
            <a:off x="4384323" y="1072886"/>
            <a:ext cx="767644" cy="706438"/>
            <a:chOff x="2681" y="529"/>
            <a:chExt cx="483" cy="534"/>
          </a:xfrm>
        </p:grpSpPr>
        <p:sp>
          <p:nvSpPr>
            <p:cNvPr id="162612" name="Oval 532"/>
            <p:cNvSpPr>
              <a:spLocks noChangeArrowheads="1"/>
            </p:cNvSpPr>
            <p:nvPr/>
          </p:nvSpPr>
          <p:spPr bwMode="auto">
            <a:xfrm>
              <a:off x="2740" y="588"/>
              <a:ext cx="363" cy="393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2613" name="Group 533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162703" name="Group 534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162705" name="Oval 535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62706" name="Oval 536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2704" name="Rectangle 537"/>
              <p:cNvSpPr>
                <a:spLocks noChangeArrowheads="1"/>
              </p:cNvSpPr>
              <p:nvPr/>
            </p:nvSpPr>
            <p:spPr bwMode="auto">
              <a:xfrm rot="-2220000">
                <a:off x="3121" y="726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14" name="Group 538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162701" name="Oval 539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702" name="Oval 540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15" name="Group 541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162699" name="Oval 542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700" name="Oval 543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16" name="Group 544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162697" name="Oval 545"/>
              <p:cNvSpPr>
                <a:spLocks noChangeArrowheads="1"/>
              </p:cNvSpPr>
              <p:nvPr/>
            </p:nvSpPr>
            <p:spPr bwMode="auto">
              <a:xfrm>
                <a:off x="3408" y="698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698" name="Oval 546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4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617" name="Oval 547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18" name="Oval 548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2619" name="Group 549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162695" name="Oval 550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696" name="Oval 551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20" name="Group 552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162693" name="Oval 553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694" name="Oval 554"/>
              <p:cNvSpPr>
                <a:spLocks noChangeArrowheads="1"/>
              </p:cNvSpPr>
              <p:nvPr/>
            </p:nvSpPr>
            <p:spPr bwMode="auto">
              <a:xfrm>
                <a:off x="3339" y="114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21" name="Group 555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162691" name="Oval 556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692" name="Oval 557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22" name="Group 558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162689" name="Oval 559"/>
              <p:cNvSpPr>
                <a:spLocks noChangeArrowheads="1"/>
              </p:cNvSpPr>
              <p:nvPr/>
            </p:nvSpPr>
            <p:spPr bwMode="auto">
              <a:xfrm>
                <a:off x="3521" y="930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690" name="Oval 560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23" name="Group 561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162687" name="Oval 562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688" name="Oval 563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624" name="Rectangle 564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25" name="Rectangle 565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26" name="Rectangle 566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27" name="Rectangle 567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28" name="Rectangle 568"/>
            <p:cNvSpPr>
              <a:spLocks noChangeArrowheads="1"/>
            </p:cNvSpPr>
            <p:nvPr/>
          </p:nvSpPr>
          <p:spPr bwMode="auto">
            <a:xfrm rot="-84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2629" name="Group 569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162683" name="Group 570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162685" name="Oval 571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62686" name="Oval 572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2684" name="Rectangle 573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30" name="Group 574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162679" name="Group 575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162681" name="Oval 576"/>
                <p:cNvSpPr>
                  <a:spLocks noChangeArrowheads="1"/>
                </p:cNvSpPr>
                <p:nvPr/>
              </p:nvSpPr>
              <p:spPr bwMode="auto">
                <a:xfrm>
                  <a:off x="3069" y="1056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62682" name="Oval 577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2680" name="Rectangle 578"/>
              <p:cNvSpPr>
                <a:spLocks noChangeArrowheads="1"/>
              </p:cNvSpPr>
              <p:nvPr/>
            </p:nvSpPr>
            <p:spPr bwMode="auto">
              <a:xfrm rot="3000000">
                <a:off x="3097" y="1014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31" name="Group 579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162675" name="Group 580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162677" name="Oval 581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62678" name="Oval 582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2676" name="Rectangle 583"/>
              <p:cNvSpPr>
                <a:spLocks noChangeArrowheads="1"/>
              </p:cNvSpPr>
              <p:nvPr/>
            </p:nvSpPr>
            <p:spPr bwMode="auto">
              <a:xfrm rot="660000">
                <a:off x="3251" y="1109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32" name="Group 584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162671" name="Group 585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162673" name="Oval 586"/>
                <p:cNvSpPr>
                  <a:spLocks noChangeArrowheads="1"/>
                </p:cNvSpPr>
                <p:nvPr/>
              </p:nvSpPr>
              <p:spPr bwMode="auto">
                <a:xfrm>
                  <a:off x="3459" y="746"/>
                  <a:ext cx="40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62674" name="Oval 587"/>
                <p:cNvSpPr>
                  <a:spLocks noChangeArrowheads="1"/>
                </p:cNvSpPr>
                <p:nvPr/>
              </p:nvSpPr>
              <p:spPr bwMode="auto">
                <a:xfrm>
                  <a:off x="3471" y="767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2672" name="Rectangle 588"/>
              <p:cNvSpPr>
                <a:spLocks noChangeArrowheads="1"/>
              </p:cNvSpPr>
              <p:nvPr/>
            </p:nvSpPr>
            <p:spPr bwMode="auto">
              <a:xfrm rot="2880000">
                <a:off x="3461" y="744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633" name="Rectangle 589"/>
            <p:cNvSpPr>
              <a:spLocks noChangeArrowheads="1"/>
            </p:cNvSpPr>
            <p:nvPr/>
          </p:nvSpPr>
          <p:spPr bwMode="auto">
            <a:xfrm rot="4080000">
              <a:off x="3109" y="691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34" name="Rectangle 590"/>
            <p:cNvSpPr>
              <a:spLocks noChangeArrowheads="1"/>
            </p:cNvSpPr>
            <p:nvPr/>
          </p:nvSpPr>
          <p:spPr bwMode="auto">
            <a:xfrm rot="-1080000">
              <a:off x="2984" y="952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35" name="Rectangle 591"/>
            <p:cNvSpPr>
              <a:spLocks noChangeArrowheads="1"/>
            </p:cNvSpPr>
            <p:nvPr/>
          </p:nvSpPr>
          <p:spPr bwMode="auto">
            <a:xfrm rot="-2880000">
              <a:off x="3067" y="890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36" name="Rectangle 592"/>
            <p:cNvSpPr>
              <a:spLocks noChangeArrowheads="1"/>
            </p:cNvSpPr>
            <p:nvPr/>
          </p:nvSpPr>
          <p:spPr bwMode="auto">
            <a:xfrm rot="5880000">
              <a:off x="3111" y="792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37" name="AutoShape 593"/>
            <p:cNvSpPr>
              <a:spLocks noChangeArrowheads="1"/>
            </p:cNvSpPr>
            <p:nvPr/>
          </p:nvSpPr>
          <p:spPr bwMode="auto">
            <a:xfrm rot="4800000" flipH="1" flipV="1">
              <a:off x="2812" y="671"/>
              <a:ext cx="237" cy="233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3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6 w 21600"/>
                <a:gd name="T13" fmla="*/ 4542 h 21600"/>
                <a:gd name="T14" fmla="*/ 17134 w 21600"/>
                <a:gd name="T15" fmla="*/ 170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38" name="Arc 594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39" name="Arc 595"/>
            <p:cNvSpPr>
              <a:spLocks/>
            </p:cNvSpPr>
            <p:nvPr/>
          </p:nvSpPr>
          <p:spPr bwMode="auto">
            <a:xfrm>
              <a:off x="2946" y="743"/>
              <a:ext cx="31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40" name="Arc 596"/>
            <p:cNvSpPr>
              <a:spLocks/>
            </p:cNvSpPr>
            <p:nvPr/>
          </p:nvSpPr>
          <p:spPr bwMode="auto">
            <a:xfrm>
              <a:off x="2920" y="716"/>
              <a:ext cx="31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41" name="Arc 597"/>
            <p:cNvSpPr>
              <a:spLocks/>
            </p:cNvSpPr>
            <p:nvPr/>
          </p:nvSpPr>
          <p:spPr bwMode="auto">
            <a:xfrm>
              <a:off x="2902" y="717"/>
              <a:ext cx="23" cy="26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42" name="Arc 598"/>
            <p:cNvSpPr>
              <a:spLocks/>
            </p:cNvSpPr>
            <p:nvPr/>
          </p:nvSpPr>
          <p:spPr bwMode="auto">
            <a:xfrm>
              <a:off x="2857" y="743"/>
              <a:ext cx="29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43" name="Arc 599"/>
            <p:cNvSpPr>
              <a:spLocks/>
            </p:cNvSpPr>
            <p:nvPr/>
          </p:nvSpPr>
          <p:spPr bwMode="auto">
            <a:xfrm>
              <a:off x="2832" y="717"/>
              <a:ext cx="30" cy="26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44" name="Arc 600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45" name="Arc 601"/>
            <p:cNvSpPr>
              <a:spLocks/>
            </p:cNvSpPr>
            <p:nvPr/>
          </p:nvSpPr>
          <p:spPr bwMode="auto">
            <a:xfrm>
              <a:off x="2925" y="780"/>
              <a:ext cx="31" cy="27"/>
            </a:xfrm>
            <a:custGeom>
              <a:avLst/>
              <a:gdLst>
                <a:gd name="T0" fmla="*/ 0 w 22244"/>
                <a:gd name="T1" fmla="*/ 0 h 21600"/>
                <a:gd name="T2" fmla="*/ 0 w 22244"/>
                <a:gd name="T3" fmla="*/ 0 h 21600"/>
                <a:gd name="T4" fmla="*/ 0 w 222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44"/>
                <a:gd name="T10" fmla="*/ 0 h 21600"/>
                <a:gd name="T11" fmla="*/ 22244 w 222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46" name="Arc 602"/>
            <p:cNvSpPr>
              <a:spLocks/>
            </p:cNvSpPr>
            <p:nvPr/>
          </p:nvSpPr>
          <p:spPr bwMode="auto">
            <a:xfrm>
              <a:off x="2888" y="807"/>
              <a:ext cx="23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47" name="Arc 603"/>
            <p:cNvSpPr>
              <a:spLocks/>
            </p:cNvSpPr>
            <p:nvPr/>
          </p:nvSpPr>
          <p:spPr bwMode="auto">
            <a:xfrm>
              <a:off x="2905" y="780"/>
              <a:ext cx="22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48" name="Arc 604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49" name="Arc 605"/>
            <p:cNvSpPr>
              <a:spLocks/>
            </p:cNvSpPr>
            <p:nvPr/>
          </p:nvSpPr>
          <p:spPr bwMode="auto">
            <a:xfrm>
              <a:off x="2838" y="780"/>
              <a:ext cx="30" cy="27"/>
            </a:xfrm>
            <a:custGeom>
              <a:avLst/>
              <a:gdLst>
                <a:gd name="T0" fmla="*/ 0 w 22264"/>
                <a:gd name="T1" fmla="*/ 0 h 21600"/>
                <a:gd name="T2" fmla="*/ 0 w 22264"/>
                <a:gd name="T3" fmla="*/ 0 h 21600"/>
                <a:gd name="T4" fmla="*/ 0 w 222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64"/>
                <a:gd name="T10" fmla="*/ 0 h 21600"/>
                <a:gd name="T11" fmla="*/ 22264 w 222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50" name="Oval 606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2651" name="Group 607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162667" name="Group 608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162669" name="Oval 609"/>
                <p:cNvSpPr>
                  <a:spLocks noChangeArrowheads="1"/>
                </p:cNvSpPr>
                <p:nvPr/>
              </p:nvSpPr>
              <p:spPr bwMode="auto">
                <a:xfrm>
                  <a:off x="3375" y="974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62670" name="Oval 610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2668" name="Rectangle 611"/>
              <p:cNvSpPr>
                <a:spLocks noChangeArrowheads="1"/>
              </p:cNvSpPr>
              <p:nvPr/>
            </p:nvSpPr>
            <p:spPr bwMode="auto">
              <a:xfrm rot="-1080000">
                <a:off x="3369" y="944"/>
                <a:ext cx="14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52" name="Group 612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162663" name="Group 613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162665" name="Oval 614"/>
                <p:cNvSpPr>
                  <a:spLocks noChangeArrowheads="1"/>
                </p:cNvSpPr>
                <p:nvPr/>
              </p:nvSpPr>
              <p:spPr bwMode="auto">
                <a:xfrm>
                  <a:off x="3223" y="1004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62666" name="Oval 615"/>
                <p:cNvSpPr>
                  <a:spLocks noChangeArrowheads="1"/>
                </p:cNvSpPr>
                <p:nvPr/>
              </p:nvSpPr>
              <p:spPr bwMode="auto">
                <a:xfrm>
                  <a:off x="3200" y="998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2664" name="Rectangle 616"/>
              <p:cNvSpPr>
                <a:spLocks noChangeArrowheads="1"/>
              </p:cNvSpPr>
              <p:nvPr/>
            </p:nvSpPr>
            <p:spPr bwMode="auto">
              <a:xfrm rot="660000">
                <a:off x="3226" y="959"/>
                <a:ext cx="19" cy="6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53" name="Group 617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162659" name="Group 618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162661" name="Oval 619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62662" name="Oval 620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2660" name="Rectangle 621"/>
              <p:cNvSpPr>
                <a:spLocks noChangeArrowheads="1"/>
              </p:cNvSpPr>
              <p:nvPr/>
            </p:nvSpPr>
            <p:spPr bwMode="auto">
              <a:xfrm rot="-2220000">
                <a:off x="3184" y="753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654" name="Group 622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162655" name="Group 623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162657" name="Oval 624"/>
                <p:cNvSpPr>
                  <a:spLocks noChangeArrowheads="1"/>
                </p:cNvSpPr>
                <p:nvPr/>
              </p:nvSpPr>
              <p:spPr bwMode="auto">
                <a:xfrm rot="-2100000">
                  <a:off x="3311" y="747"/>
                  <a:ext cx="40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62658" name="Oval 625"/>
                <p:cNvSpPr>
                  <a:spLocks noChangeArrowheads="1"/>
                </p:cNvSpPr>
                <p:nvPr/>
              </p:nvSpPr>
              <p:spPr bwMode="auto">
                <a:xfrm rot="-2100000">
                  <a:off x="3333" y="758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2656" name="Rectangle 626"/>
              <p:cNvSpPr>
                <a:spLocks noChangeArrowheads="1"/>
              </p:cNvSpPr>
              <p:nvPr/>
            </p:nvSpPr>
            <p:spPr bwMode="auto">
              <a:xfrm rot="780000">
                <a:off x="3326" y="747"/>
                <a:ext cx="23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61901" name="Oval 627"/>
          <p:cNvSpPr>
            <a:spLocks noChangeArrowheads="1"/>
          </p:cNvSpPr>
          <p:nvPr/>
        </p:nvSpPr>
        <p:spPr bwMode="auto">
          <a:xfrm>
            <a:off x="2961923" y="4238625"/>
            <a:ext cx="26811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02" name="Oval 628"/>
          <p:cNvSpPr>
            <a:spLocks noChangeArrowheads="1"/>
          </p:cNvSpPr>
          <p:nvPr/>
        </p:nvSpPr>
        <p:spPr bwMode="auto">
          <a:xfrm>
            <a:off x="3025424" y="4238625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03" name="Oval 629"/>
          <p:cNvSpPr>
            <a:spLocks noChangeArrowheads="1"/>
          </p:cNvSpPr>
          <p:nvPr/>
        </p:nvSpPr>
        <p:spPr bwMode="auto">
          <a:xfrm>
            <a:off x="3087511" y="4238625"/>
            <a:ext cx="26812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04" name="Oval 630"/>
          <p:cNvSpPr>
            <a:spLocks noChangeArrowheads="1"/>
          </p:cNvSpPr>
          <p:nvPr/>
        </p:nvSpPr>
        <p:spPr bwMode="auto">
          <a:xfrm>
            <a:off x="3149600" y="4238625"/>
            <a:ext cx="26812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05" name="Oval 631"/>
          <p:cNvSpPr>
            <a:spLocks noChangeArrowheads="1"/>
          </p:cNvSpPr>
          <p:nvPr/>
        </p:nvSpPr>
        <p:spPr bwMode="auto">
          <a:xfrm>
            <a:off x="3211689" y="4238625"/>
            <a:ext cx="26812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06" name="Oval 632"/>
          <p:cNvSpPr>
            <a:spLocks noChangeArrowheads="1"/>
          </p:cNvSpPr>
          <p:nvPr/>
        </p:nvSpPr>
        <p:spPr bwMode="auto">
          <a:xfrm>
            <a:off x="3273778" y="4238625"/>
            <a:ext cx="26812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07" name="Oval 633"/>
          <p:cNvSpPr>
            <a:spLocks noChangeArrowheads="1"/>
          </p:cNvSpPr>
          <p:nvPr/>
        </p:nvSpPr>
        <p:spPr bwMode="auto">
          <a:xfrm>
            <a:off x="3337280" y="4238625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08" name="Oval 634"/>
          <p:cNvSpPr>
            <a:spLocks noChangeArrowheads="1"/>
          </p:cNvSpPr>
          <p:nvPr/>
        </p:nvSpPr>
        <p:spPr bwMode="auto">
          <a:xfrm>
            <a:off x="3399368" y="4238625"/>
            <a:ext cx="26811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09" name="Oval 635"/>
          <p:cNvSpPr>
            <a:spLocks noChangeArrowheads="1"/>
          </p:cNvSpPr>
          <p:nvPr/>
        </p:nvSpPr>
        <p:spPr bwMode="auto">
          <a:xfrm>
            <a:off x="3462867" y="4238625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10" name="Oval 636"/>
          <p:cNvSpPr>
            <a:spLocks noChangeArrowheads="1"/>
          </p:cNvSpPr>
          <p:nvPr/>
        </p:nvSpPr>
        <p:spPr bwMode="auto">
          <a:xfrm>
            <a:off x="3524956" y="4238625"/>
            <a:ext cx="26812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11" name="Oval 637"/>
          <p:cNvSpPr>
            <a:spLocks noChangeArrowheads="1"/>
          </p:cNvSpPr>
          <p:nvPr/>
        </p:nvSpPr>
        <p:spPr bwMode="auto">
          <a:xfrm>
            <a:off x="3588456" y="4238625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12" name="Oval 638"/>
          <p:cNvSpPr>
            <a:spLocks noChangeArrowheads="1"/>
          </p:cNvSpPr>
          <p:nvPr/>
        </p:nvSpPr>
        <p:spPr bwMode="auto">
          <a:xfrm>
            <a:off x="3649133" y="4238625"/>
            <a:ext cx="28222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13" name="Oval 639"/>
          <p:cNvSpPr>
            <a:spLocks noChangeArrowheads="1"/>
          </p:cNvSpPr>
          <p:nvPr/>
        </p:nvSpPr>
        <p:spPr bwMode="auto">
          <a:xfrm>
            <a:off x="2961923" y="4553479"/>
            <a:ext cx="26811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14" name="Oval 640"/>
          <p:cNvSpPr>
            <a:spLocks noChangeArrowheads="1"/>
          </p:cNvSpPr>
          <p:nvPr/>
        </p:nvSpPr>
        <p:spPr bwMode="auto">
          <a:xfrm>
            <a:off x="3025424" y="4553479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15" name="Oval 641"/>
          <p:cNvSpPr>
            <a:spLocks noChangeArrowheads="1"/>
          </p:cNvSpPr>
          <p:nvPr/>
        </p:nvSpPr>
        <p:spPr bwMode="auto">
          <a:xfrm>
            <a:off x="3087511" y="4553479"/>
            <a:ext cx="26812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16" name="Oval 642"/>
          <p:cNvSpPr>
            <a:spLocks noChangeArrowheads="1"/>
          </p:cNvSpPr>
          <p:nvPr/>
        </p:nvSpPr>
        <p:spPr bwMode="auto">
          <a:xfrm>
            <a:off x="3149600" y="4553479"/>
            <a:ext cx="26812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17" name="Oval 643"/>
          <p:cNvSpPr>
            <a:spLocks noChangeArrowheads="1"/>
          </p:cNvSpPr>
          <p:nvPr/>
        </p:nvSpPr>
        <p:spPr bwMode="auto">
          <a:xfrm>
            <a:off x="3211689" y="4553479"/>
            <a:ext cx="26812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18" name="Oval 644"/>
          <p:cNvSpPr>
            <a:spLocks noChangeArrowheads="1"/>
          </p:cNvSpPr>
          <p:nvPr/>
        </p:nvSpPr>
        <p:spPr bwMode="auto">
          <a:xfrm>
            <a:off x="3273778" y="4553479"/>
            <a:ext cx="26812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19" name="Oval 645"/>
          <p:cNvSpPr>
            <a:spLocks noChangeArrowheads="1"/>
          </p:cNvSpPr>
          <p:nvPr/>
        </p:nvSpPr>
        <p:spPr bwMode="auto">
          <a:xfrm>
            <a:off x="3337280" y="4553479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20" name="Oval 646"/>
          <p:cNvSpPr>
            <a:spLocks noChangeArrowheads="1"/>
          </p:cNvSpPr>
          <p:nvPr/>
        </p:nvSpPr>
        <p:spPr bwMode="auto">
          <a:xfrm>
            <a:off x="3399368" y="4553479"/>
            <a:ext cx="26811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21" name="Oval 647"/>
          <p:cNvSpPr>
            <a:spLocks noChangeArrowheads="1"/>
          </p:cNvSpPr>
          <p:nvPr/>
        </p:nvSpPr>
        <p:spPr bwMode="auto">
          <a:xfrm>
            <a:off x="3462867" y="4553479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22" name="Oval 648"/>
          <p:cNvSpPr>
            <a:spLocks noChangeArrowheads="1"/>
          </p:cNvSpPr>
          <p:nvPr/>
        </p:nvSpPr>
        <p:spPr bwMode="auto">
          <a:xfrm>
            <a:off x="3524956" y="4553479"/>
            <a:ext cx="26812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23" name="Oval 649"/>
          <p:cNvSpPr>
            <a:spLocks noChangeArrowheads="1"/>
          </p:cNvSpPr>
          <p:nvPr/>
        </p:nvSpPr>
        <p:spPr bwMode="auto">
          <a:xfrm>
            <a:off x="3588456" y="4553479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24" name="Oval 650"/>
          <p:cNvSpPr>
            <a:spLocks noChangeArrowheads="1"/>
          </p:cNvSpPr>
          <p:nvPr/>
        </p:nvSpPr>
        <p:spPr bwMode="auto">
          <a:xfrm>
            <a:off x="3649133" y="4553479"/>
            <a:ext cx="28222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25" name="Oval 651"/>
          <p:cNvSpPr>
            <a:spLocks noChangeArrowheads="1"/>
          </p:cNvSpPr>
          <p:nvPr/>
        </p:nvSpPr>
        <p:spPr bwMode="auto">
          <a:xfrm rot="3960000">
            <a:off x="2110449" y="3916320"/>
            <a:ext cx="25135" cy="26811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26" name="Oval 652"/>
          <p:cNvSpPr>
            <a:spLocks noChangeArrowheads="1"/>
          </p:cNvSpPr>
          <p:nvPr/>
        </p:nvSpPr>
        <p:spPr bwMode="auto">
          <a:xfrm rot="3960000">
            <a:off x="2133777" y="3969897"/>
            <a:ext cx="26458" cy="2681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27" name="Oval 653"/>
          <p:cNvSpPr>
            <a:spLocks noChangeArrowheads="1"/>
          </p:cNvSpPr>
          <p:nvPr/>
        </p:nvSpPr>
        <p:spPr bwMode="auto">
          <a:xfrm rot="3960000">
            <a:off x="2161250" y="4020830"/>
            <a:ext cx="25136" cy="26811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28" name="Oval 654"/>
          <p:cNvSpPr>
            <a:spLocks noChangeArrowheads="1"/>
          </p:cNvSpPr>
          <p:nvPr/>
        </p:nvSpPr>
        <p:spPr bwMode="auto">
          <a:xfrm rot="3960000">
            <a:off x="2184577" y="4074407"/>
            <a:ext cx="26458" cy="2681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29" name="Oval 655"/>
          <p:cNvSpPr>
            <a:spLocks noChangeArrowheads="1"/>
          </p:cNvSpPr>
          <p:nvPr/>
        </p:nvSpPr>
        <p:spPr bwMode="auto">
          <a:xfrm rot="3960000">
            <a:off x="2210683" y="4126708"/>
            <a:ext cx="2645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30" name="Oval 656"/>
          <p:cNvSpPr>
            <a:spLocks noChangeArrowheads="1"/>
          </p:cNvSpPr>
          <p:nvPr/>
        </p:nvSpPr>
        <p:spPr bwMode="auto">
          <a:xfrm rot="3960000">
            <a:off x="2235377" y="4178917"/>
            <a:ext cx="26458" cy="2681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31" name="Oval 657"/>
          <p:cNvSpPr>
            <a:spLocks noChangeArrowheads="1"/>
          </p:cNvSpPr>
          <p:nvPr/>
        </p:nvSpPr>
        <p:spPr bwMode="auto">
          <a:xfrm rot="3960000">
            <a:off x="2263556" y="4230557"/>
            <a:ext cx="25136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32" name="Oval 658"/>
          <p:cNvSpPr>
            <a:spLocks noChangeArrowheads="1"/>
          </p:cNvSpPr>
          <p:nvPr/>
        </p:nvSpPr>
        <p:spPr bwMode="auto">
          <a:xfrm rot="3960000">
            <a:off x="2288250" y="4282768"/>
            <a:ext cx="25136" cy="26811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33" name="Oval 659"/>
          <p:cNvSpPr>
            <a:spLocks noChangeArrowheads="1"/>
          </p:cNvSpPr>
          <p:nvPr/>
        </p:nvSpPr>
        <p:spPr bwMode="auto">
          <a:xfrm rot="3960000">
            <a:off x="2312901" y="4336345"/>
            <a:ext cx="23813" cy="2681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34" name="Oval 660"/>
          <p:cNvSpPr>
            <a:spLocks noChangeArrowheads="1"/>
          </p:cNvSpPr>
          <p:nvPr/>
        </p:nvSpPr>
        <p:spPr bwMode="auto">
          <a:xfrm rot="3960000">
            <a:off x="2339049" y="4387278"/>
            <a:ext cx="25135" cy="26811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35" name="Oval 661"/>
          <p:cNvSpPr>
            <a:spLocks noChangeArrowheads="1"/>
          </p:cNvSpPr>
          <p:nvPr/>
        </p:nvSpPr>
        <p:spPr bwMode="auto">
          <a:xfrm rot="3960000">
            <a:off x="2363701" y="4440855"/>
            <a:ext cx="23813" cy="2681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36" name="Oval 662"/>
          <p:cNvSpPr>
            <a:spLocks noChangeArrowheads="1"/>
          </p:cNvSpPr>
          <p:nvPr/>
        </p:nvSpPr>
        <p:spPr bwMode="auto">
          <a:xfrm rot="3960000">
            <a:off x="2388483" y="4493154"/>
            <a:ext cx="2645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37" name="Oval 663"/>
          <p:cNvSpPr>
            <a:spLocks noChangeArrowheads="1"/>
          </p:cNvSpPr>
          <p:nvPr/>
        </p:nvSpPr>
        <p:spPr bwMode="auto">
          <a:xfrm rot="3960000">
            <a:off x="2415250" y="4544705"/>
            <a:ext cx="25136" cy="26811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38" name="Oval 664"/>
          <p:cNvSpPr>
            <a:spLocks noChangeArrowheads="1"/>
          </p:cNvSpPr>
          <p:nvPr/>
        </p:nvSpPr>
        <p:spPr bwMode="auto">
          <a:xfrm rot="3960000">
            <a:off x="1795815" y="4044597"/>
            <a:ext cx="26458" cy="2822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39" name="Oval 665"/>
          <p:cNvSpPr>
            <a:spLocks noChangeArrowheads="1"/>
          </p:cNvSpPr>
          <p:nvPr/>
        </p:nvSpPr>
        <p:spPr bwMode="auto">
          <a:xfrm rot="3960000">
            <a:off x="1822627" y="4097603"/>
            <a:ext cx="2645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40" name="Oval 666"/>
          <p:cNvSpPr>
            <a:spLocks noChangeArrowheads="1"/>
          </p:cNvSpPr>
          <p:nvPr/>
        </p:nvSpPr>
        <p:spPr bwMode="auto">
          <a:xfrm rot="3960000">
            <a:off x="1849394" y="4149152"/>
            <a:ext cx="25135" cy="2681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41" name="Oval 667"/>
          <p:cNvSpPr>
            <a:spLocks noChangeArrowheads="1"/>
          </p:cNvSpPr>
          <p:nvPr/>
        </p:nvSpPr>
        <p:spPr bwMode="auto">
          <a:xfrm rot="3960000">
            <a:off x="1872015" y="4202025"/>
            <a:ext cx="26458" cy="2822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42" name="Oval 668"/>
          <p:cNvSpPr>
            <a:spLocks noChangeArrowheads="1"/>
          </p:cNvSpPr>
          <p:nvPr/>
        </p:nvSpPr>
        <p:spPr bwMode="auto">
          <a:xfrm rot="3960000">
            <a:off x="1900195" y="4253662"/>
            <a:ext cx="25136" cy="2681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43" name="Oval 669"/>
          <p:cNvSpPr>
            <a:spLocks noChangeArrowheads="1"/>
          </p:cNvSpPr>
          <p:nvPr/>
        </p:nvSpPr>
        <p:spPr bwMode="auto">
          <a:xfrm rot="3960000">
            <a:off x="1922815" y="4306535"/>
            <a:ext cx="26458" cy="2822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44" name="Oval 670"/>
          <p:cNvSpPr>
            <a:spLocks noChangeArrowheads="1"/>
          </p:cNvSpPr>
          <p:nvPr/>
        </p:nvSpPr>
        <p:spPr bwMode="auto">
          <a:xfrm rot="3960000">
            <a:off x="1950289" y="4358878"/>
            <a:ext cx="25135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45" name="Oval 671"/>
          <p:cNvSpPr>
            <a:spLocks noChangeArrowheads="1"/>
          </p:cNvSpPr>
          <p:nvPr/>
        </p:nvSpPr>
        <p:spPr bwMode="auto">
          <a:xfrm rot="3960000">
            <a:off x="1975027" y="4411133"/>
            <a:ext cx="2645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46" name="Oval 672"/>
          <p:cNvSpPr>
            <a:spLocks noChangeArrowheads="1"/>
          </p:cNvSpPr>
          <p:nvPr/>
        </p:nvSpPr>
        <p:spPr bwMode="auto">
          <a:xfrm rot="3960000">
            <a:off x="2000339" y="4462640"/>
            <a:ext cx="23813" cy="2822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47" name="Oval 673"/>
          <p:cNvSpPr>
            <a:spLocks noChangeArrowheads="1"/>
          </p:cNvSpPr>
          <p:nvPr/>
        </p:nvSpPr>
        <p:spPr bwMode="auto">
          <a:xfrm rot="3960000">
            <a:off x="2025827" y="4516968"/>
            <a:ext cx="2645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48" name="Oval 674"/>
          <p:cNvSpPr>
            <a:spLocks noChangeArrowheads="1"/>
          </p:cNvSpPr>
          <p:nvPr/>
        </p:nvSpPr>
        <p:spPr bwMode="auto">
          <a:xfrm rot="3960000">
            <a:off x="2051139" y="4568473"/>
            <a:ext cx="23813" cy="2822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49" name="Oval 675"/>
          <p:cNvSpPr>
            <a:spLocks noChangeArrowheads="1"/>
          </p:cNvSpPr>
          <p:nvPr/>
        </p:nvSpPr>
        <p:spPr bwMode="auto">
          <a:xfrm rot="3960000">
            <a:off x="2075215" y="4620067"/>
            <a:ext cx="26458" cy="2822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50" name="AutoShape 676"/>
          <p:cNvSpPr>
            <a:spLocks noChangeArrowheads="1"/>
          </p:cNvSpPr>
          <p:nvPr/>
        </p:nvSpPr>
        <p:spPr bwMode="auto">
          <a:xfrm>
            <a:off x="4722991" y="4021667"/>
            <a:ext cx="488244" cy="505354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1951" name="Group 677"/>
          <p:cNvGrpSpPr>
            <a:grpSpLocks/>
          </p:cNvGrpSpPr>
          <p:nvPr/>
        </p:nvGrpSpPr>
        <p:grpSpPr bwMode="auto">
          <a:xfrm>
            <a:off x="3416302" y="5042959"/>
            <a:ext cx="561622" cy="550333"/>
            <a:chOff x="2330" y="3664"/>
            <a:chExt cx="398" cy="416"/>
          </a:xfrm>
        </p:grpSpPr>
        <p:sp>
          <p:nvSpPr>
            <p:cNvPr id="162588" name="Arc 678"/>
            <p:cNvSpPr>
              <a:spLocks/>
            </p:cNvSpPr>
            <p:nvPr/>
          </p:nvSpPr>
          <p:spPr bwMode="auto">
            <a:xfrm rot="-8340000">
              <a:off x="2393" y="3675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89" name="Arc 679"/>
            <p:cNvSpPr>
              <a:spLocks/>
            </p:cNvSpPr>
            <p:nvPr/>
          </p:nvSpPr>
          <p:spPr bwMode="auto">
            <a:xfrm rot="-8340000">
              <a:off x="2366" y="3736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90" name="Arc 680"/>
            <p:cNvSpPr>
              <a:spLocks/>
            </p:cNvSpPr>
            <p:nvPr/>
          </p:nvSpPr>
          <p:spPr bwMode="auto">
            <a:xfrm rot="-8340000">
              <a:off x="2430" y="3719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91" name="Arc 681"/>
            <p:cNvSpPr>
              <a:spLocks/>
            </p:cNvSpPr>
            <p:nvPr/>
          </p:nvSpPr>
          <p:spPr bwMode="auto">
            <a:xfrm rot="-8340000">
              <a:off x="2330" y="3697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92" name="Arc 682"/>
            <p:cNvSpPr>
              <a:spLocks/>
            </p:cNvSpPr>
            <p:nvPr/>
          </p:nvSpPr>
          <p:spPr bwMode="auto">
            <a:xfrm rot="-8340000">
              <a:off x="2388" y="375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93" name="Arc 683"/>
            <p:cNvSpPr>
              <a:spLocks/>
            </p:cNvSpPr>
            <p:nvPr/>
          </p:nvSpPr>
          <p:spPr bwMode="auto">
            <a:xfrm rot="-8340000">
              <a:off x="2448" y="3732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94" name="Arc 684"/>
            <p:cNvSpPr>
              <a:spLocks/>
            </p:cNvSpPr>
            <p:nvPr/>
          </p:nvSpPr>
          <p:spPr bwMode="auto">
            <a:xfrm rot="-8340000">
              <a:off x="2424" y="3795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95" name="Arc 685"/>
            <p:cNvSpPr>
              <a:spLocks/>
            </p:cNvSpPr>
            <p:nvPr/>
          </p:nvSpPr>
          <p:spPr bwMode="auto">
            <a:xfrm rot="2460000">
              <a:off x="2630" y="398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96" name="Arc 686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97" name="Arc 687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98" name="Arc 688"/>
            <p:cNvSpPr>
              <a:spLocks/>
            </p:cNvSpPr>
            <p:nvPr/>
          </p:nvSpPr>
          <p:spPr bwMode="auto">
            <a:xfrm rot="2460000">
              <a:off x="2705" y="3976"/>
              <a:ext cx="23" cy="61"/>
            </a:xfrm>
            <a:custGeom>
              <a:avLst/>
              <a:gdLst>
                <a:gd name="T0" fmla="*/ 0 w 22570"/>
                <a:gd name="T1" fmla="*/ 0 h 21600"/>
                <a:gd name="T2" fmla="*/ 0 w 22570"/>
                <a:gd name="T3" fmla="*/ 0 h 21600"/>
                <a:gd name="T4" fmla="*/ 0 w 225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70"/>
                <a:gd name="T10" fmla="*/ 0 h 21600"/>
                <a:gd name="T11" fmla="*/ 22570 w 225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lnTo>
                    <a:pt x="-1" y="2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99" name="Arc 689"/>
            <p:cNvSpPr>
              <a:spLocks/>
            </p:cNvSpPr>
            <p:nvPr/>
          </p:nvSpPr>
          <p:spPr bwMode="auto">
            <a:xfrm rot="2460000">
              <a:off x="2565" y="3924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00" name="Arc 690"/>
            <p:cNvSpPr>
              <a:spLocks/>
            </p:cNvSpPr>
            <p:nvPr/>
          </p:nvSpPr>
          <p:spPr bwMode="auto">
            <a:xfrm rot="2460000">
              <a:off x="2620" y="3897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01" name="Arc 691"/>
            <p:cNvSpPr>
              <a:spLocks/>
            </p:cNvSpPr>
            <p:nvPr/>
          </p:nvSpPr>
          <p:spPr bwMode="auto">
            <a:xfrm rot="2460000">
              <a:off x="2612" y="3970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02" name="Arc 692"/>
            <p:cNvSpPr>
              <a:spLocks/>
            </p:cNvSpPr>
            <p:nvPr/>
          </p:nvSpPr>
          <p:spPr bwMode="auto">
            <a:xfrm rot="2460000">
              <a:off x="2641" y="391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03" name="Arc 693"/>
            <p:cNvSpPr>
              <a:spLocks/>
            </p:cNvSpPr>
            <p:nvPr/>
          </p:nvSpPr>
          <p:spPr bwMode="auto">
            <a:xfrm rot="2460000">
              <a:off x="2506" y="3868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04" name="Arc 694"/>
            <p:cNvSpPr>
              <a:spLocks/>
            </p:cNvSpPr>
            <p:nvPr/>
          </p:nvSpPr>
          <p:spPr bwMode="auto">
            <a:xfrm rot="2460000">
              <a:off x="2561" y="3842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05" name="Arc 695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06" name="Arc 696"/>
            <p:cNvSpPr>
              <a:spLocks/>
            </p:cNvSpPr>
            <p:nvPr/>
          </p:nvSpPr>
          <p:spPr bwMode="auto">
            <a:xfrm rot="2460000">
              <a:off x="2582" y="3856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07" name="Arc 697"/>
            <p:cNvSpPr>
              <a:spLocks/>
            </p:cNvSpPr>
            <p:nvPr/>
          </p:nvSpPr>
          <p:spPr bwMode="auto">
            <a:xfrm rot="2460000">
              <a:off x="2443" y="3805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08" name="Arc 698"/>
            <p:cNvSpPr>
              <a:spLocks/>
            </p:cNvSpPr>
            <p:nvPr/>
          </p:nvSpPr>
          <p:spPr bwMode="auto">
            <a:xfrm rot="2460000">
              <a:off x="2499" y="377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09" name="Arc 699"/>
            <p:cNvSpPr>
              <a:spLocks/>
            </p:cNvSpPr>
            <p:nvPr/>
          </p:nvSpPr>
          <p:spPr bwMode="auto">
            <a:xfrm rot="2460000">
              <a:off x="2490" y="3853"/>
              <a:ext cx="22" cy="62"/>
            </a:xfrm>
            <a:custGeom>
              <a:avLst/>
              <a:gdLst>
                <a:gd name="T0" fmla="*/ 0 w 21600"/>
                <a:gd name="T1" fmla="*/ 0 h 21919"/>
                <a:gd name="T2" fmla="*/ 0 w 21600"/>
                <a:gd name="T3" fmla="*/ 0 h 21919"/>
                <a:gd name="T4" fmla="*/ 0 w 21600"/>
                <a:gd name="T5" fmla="*/ 0 h 219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19"/>
                <a:gd name="T11" fmla="*/ 21600 w 21600"/>
                <a:gd name="T12" fmla="*/ 21919 h 219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lnTo>
                    <a:pt x="20587" y="2191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10" name="Arc 700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611" name="Arc 701"/>
            <p:cNvSpPr>
              <a:spLocks/>
            </p:cNvSpPr>
            <p:nvPr/>
          </p:nvSpPr>
          <p:spPr bwMode="auto">
            <a:xfrm rot="-8340000">
              <a:off x="2377" y="3664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952" name="Group 702"/>
          <p:cNvGrpSpPr>
            <a:grpSpLocks/>
          </p:cNvGrpSpPr>
          <p:nvPr/>
        </p:nvGrpSpPr>
        <p:grpSpPr bwMode="auto">
          <a:xfrm>
            <a:off x="2005189" y="5032375"/>
            <a:ext cx="547511" cy="564886"/>
            <a:chOff x="1330" y="3656"/>
            <a:chExt cx="388" cy="427"/>
          </a:xfrm>
        </p:grpSpPr>
        <p:sp>
          <p:nvSpPr>
            <p:cNvPr id="162564" name="Arc 703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65" name="Arc 704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66" name="Arc 705"/>
            <p:cNvSpPr>
              <a:spLocks/>
            </p:cNvSpPr>
            <p:nvPr/>
          </p:nvSpPr>
          <p:spPr bwMode="auto">
            <a:xfrm rot="8220000">
              <a:off x="1595" y="3712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67" name="Arc 706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68" name="Arc 707"/>
            <p:cNvSpPr>
              <a:spLocks/>
            </p:cNvSpPr>
            <p:nvPr/>
          </p:nvSpPr>
          <p:spPr bwMode="auto">
            <a:xfrm rot="8220000">
              <a:off x="1640" y="3740"/>
              <a:ext cx="22" cy="61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69" name="Arc 708"/>
            <p:cNvSpPr>
              <a:spLocks/>
            </p:cNvSpPr>
            <p:nvPr/>
          </p:nvSpPr>
          <p:spPr bwMode="auto">
            <a:xfrm rot="8220000">
              <a:off x="1573" y="3725"/>
              <a:ext cx="27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70" name="Arc 709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71" name="Arc 710"/>
            <p:cNvSpPr>
              <a:spLocks/>
            </p:cNvSpPr>
            <p:nvPr/>
          </p:nvSpPr>
          <p:spPr bwMode="auto">
            <a:xfrm rot="-2580000">
              <a:off x="1399" y="398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72" name="Arc 711"/>
            <p:cNvSpPr>
              <a:spLocks/>
            </p:cNvSpPr>
            <p:nvPr/>
          </p:nvSpPr>
          <p:spPr bwMode="auto">
            <a:xfrm rot="-2580000">
              <a:off x="1343" y="3958"/>
              <a:ext cx="30" cy="63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73" name="Arc 712"/>
            <p:cNvSpPr>
              <a:spLocks/>
            </p:cNvSpPr>
            <p:nvPr/>
          </p:nvSpPr>
          <p:spPr bwMode="auto">
            <a:xfrm rot="-2580000">
              <a:off x="1353" y="4021"/>
              <a:ext cx="21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74" name="Arc 713"/>
            <p:cNvSpPr>
              <a:spLocks/>
            </p:cNvSpPr>
            <p:nvPr/>
          </p:nvSpPr>
          <p:spPr bwMode="auto">
            <a:xfrm rot="-2580000">
              <a:off x="1330" y="3979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75" name="Arc 714"/>
            <p:cNvSpPr>
              <a:spLocks/>
            </p:cNvSpPr>
            <p:nvPr/>
          </p:nvSpPr>
          <p:spPr bwMode="auto">
            <a:xfrm rot="-2580000">
              <a:off x="1461" y="3920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76" name="Arc 715"/>
            <p:cNvSpPr>
              <a:spLocks/>
            </p:cNvSpPr>
            <p:nvPr/>
          </p:nvSpPr>
          <p:spPr bwMode="auto">
            <a:xfrm rot="-2580000">
              <a:off x="1406" y="389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77" name="Arc 716"/>
            <p:cNvSpPr>
              <a:spLocks/>
            </p:cNvSpPr>
            <p:nvPr/>
          </p:nvSpPr>
          <p:spPr bwMode="auto">
            <a:xfrm rot="-2580000">
              <a:off x="1422" y="396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78" name="Arc 717"/>
            <p:cNvSpPr>
              <a:spLocks/>
            </p:cNvSpPr>
            <p:nvPr/>
          </p:nvSpPr>
          <p:spPr bwMode="auto">
            <a:xfrm rot="-2580000">
              <a:off x="1392" y="3915"/>
              <a:ext cx="22" cy="61"/>
            </a:xfrm>
            <a:custGeom>
              <a:avLst/>
              <a:gdLst>
                <a:gd name="T0" fmla="*/ 0 w 21597"/>
                <a:gd name="T1" fmla="*/ 0 h 21578"/>
                <a:gd name="T2" fmla="*/ 0 w 21597"/>
                <a:gd name="T3" fmla="*/ 0 h 21578"/>
                <a:gd name="T4" fmla="*/ 0 w 21597"/>
                <a:gd name="T5" fmla="*/ 0 h 2157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8"/>
                <a:gd name="T11" fmla="*/ 21597 w 21597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79" name="Arc 718"/>
            <p:cNvSpPr>
              <a:spLocks/>
            </p:cNvSpPr>
            <p:nvPr/>
          </p:nvSpPr>
          <p:spPr bwMode="auto">
            <a:xfrm rot="-2580000">
              <a:off x="1517" y="3863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80" name="Arc 719"/>
            <p:cNvSpPr>
              <a:spLocks/>
            </p:cNvSpPr>
            <p:nvPr/>
          </p:nvSpPr>
          <p:spPr bwMode="auto">
            <a:xfrm rot="-2580000">
              <a:off x="1462" y="3838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81" name="Arc 720"/>
            <p:cNvSpPr>
              <a:spLocks/>
            </p:cNvSpPr>
            <p:nvPr/>
          </p:nvSpPr>
          <p:spPr bwMode="auto">
            <a:xfrm rot="-2580000">
              <a:off x="1485" y="3911"/>
              <a:ext cx="22" cy="62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82" name="Arc 721"/>
            <p:cNvSpPr>
              <a:spLocks/>
            </p:cNvSpPr>
            <p:nvPr/>
          </p:nvSpPr>
          <p:spPr bwMode="auto">
            <a:xfrm rot="-2580000">
              <a:off x="1449" y="3853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83" name="Arc 722"/>
            <p:cNvSpPr>
              <a:spLocks/>
            </p:cNvSpPr>
            <p:nvPr/>
          </p:nvSpPr>
          <p:spPr bwMode="auto">
            <a:xfrm rot="-2580000">
              <a:off x="1578" y="3798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84" name="Arc 723"/>
            <p:cNvSpPr>
              <a:spLocks/>
            </p:cNvSpPr>
            <p:nvPr/>
          </p:nvSpPr>
          <p:spPr bwMode="auto">
            <a:xfrm rot="-2580000">
              <a:off x="1521" y="3772"/>
              <a:ext cx="31" cy="62"/>
            </a:xfrm>
            <a:custGeom>
              <a:avLst/>
              <a:gdLst>
                <a:gd name="T0" fmla="*/ 0 w 22311"/>
                <a:gd name="T1" fmla="*/ 0 h 21600"/>
                <a:gd name="T2" fmla="*/ 0 w 22311"/>
                <a:gd name="T3" fmla="*/ 0 h 21600"/>
                <a:gd name="T4" fmla="*/ 0 w 223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11"/>
                <a:gd name="T10" fmla="*/ 0 h 21600"/>
                <a:gd name="T11" fmla="*/ 22311 w 223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lnTo>
                    <a:pt x="-1" y="1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85" name="Arc 724"/>
            <p:cNvSpPr>
              <a:spLocks/>
            </p:cNvSpPr>
            <p:nvPr/>
          </p:nvSpPr>
          <p:spPr bwMode="auto">
            <a:xfrm rot="-2580000">
              <a:off x="1541" y="3847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86" name="Arc 725"/>
            <p:cNvSpPr>
              <a:spLocks/>
            </p:cNvSpPr>
            <p:nvPr/>
          </p:nvSpPr>
          <p:spPr bwMode="auto">
            <a:xfrm rot="-2580000">
              <a:off x="1509" y="379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587" name="Arc 726"/>
            <p:cNvSpPr>
              <a:spLocks/>
            </p:cNvSpPr>
            <p:nvPr/>
          </p:nvSpPr>
          <p:spPr bwMode="auto">
            <a:xfrm rot="8220000">
              <a:off x="1647" y="365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953" name="Group 727"/>
          <p:cNvGrpSpPr>
            <a:grpSpLocks/>
          </p:cNvGrpSpPr>
          <p:nvPr/>
        </p:nvGrpSpPr>
        <p:grpSpPr bwMode="auto">
          <a:xfrm>
            <a:off x="2120902" y="5105137"/>
            <a:ext cx="1385711" cy="298979"/>
            <a:chOff x="1503" y="3936"/>
            <a:chExt cx="982" cy="226"/>
          </a:xfrm>
        </p:grpSpPr>
        <p:grpSp>
          <p:nvGrpSpPr>
            <p:cNvPr id="162514" name="Group 728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162540" name="Arc 729"/>
              <p:cNvSpPr>
                <a:spLocks/>
              </p:cNvSpPr>
              <p:nvPr/>
            </p:nvSpPr>
            <p:spPr bwMode="auto">
              <a:xfrm rot="9660000">
                <a:off x="1901" y="3940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41" name="Arc 730"/>
              <p:cNvSpPr>
                <a:spLocks/>
              </p:cNvSpPr>
              <p:nvPr/>
            </p:nvSpPr>
            <p:spPr bwMode="auto">
              <a:xfrm rot="9660000">
                <a:off x="1904" y="3995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42" name="Arc 731"/>
              <p:cNvSpPr>
                <a:spLocks/>
              </p:cNvSpPr>
              <p:nvPr/>
            </p:nvSpPr>
            <p:spPr bwMode="auto">
              <a:xfrm rot="9660000">
                <a:off x="1857" y="3963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43" name="Arc 732"/>
              <p:cNvSpPr>
                <a:spLocks/>
              </p:cNvSpPr>
              <p:nvPr/>
            </p:nvSpPr>
            <p:spPr bwMode="auto">
              <a:xfrm rot="9660000">
                <a:off x="1959" y="3976"/>
                <a:ext cx="22" cy="50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44" name="Arc 733"/>
              <p:cNvSpPr>
                <a:spLocks/>
              </p:cNvSpPr>
              <p:nvPr/>
            </p:nvSpPr>
            <p:spPr bwMode="auto">
              <a:xfrm rot="9660000">
                <a:off x="1885" y="3999"/>
                <a:ext cx="22" cy="49"/>
              </a:xfrm>
              <a:custGeom>
                <a:avLst/>
                <a:gdLst>
                  <a:gd name="T0" fmla="*/ 0 w 22588"/>
                  <a:gd name="T1" fmla="*/ 0 h 21600"/>
                  <a:gd name="T2" fmla="*/ 0 w 22588"/>
                  <a:gd name="T3" fmla="*/ 0 h 21600"/>
                  <a:gd name="T4" fmla="*/ 0 w 225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8"/>
                  <a:gd name="T10" fmla="*/ 0 h 21600"/>
                  <a:gd name="T11" fmla="*/ 22588 w 225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45" name="Arc 734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T0" fmla="*/ 0 w 22423"/>
                  <a:gd name="T1" fmla="*/ 0 h 22054"/>
                  <a:gd name="T2" fmla="*/ 0 w 22423"/>
                  <a:gd name="T3" fmla="*/ 0 h 22054"/>
                  <a:gd name="T4" fmla="*/ 0 w 22423"/>
                  <a:gd name="T5" fmla="*/ 0 h 22054"/>
                  <a:gd name="T6" fmla="*/ 0 60000 65536"/>
                  <a:gd name="T7" fmla="*/ 0 60000 65536"/>
                  <a:gd name="T8" fmla="*/ 0 60000 65536"/>
                  <a:gd name="T9" fmla="*/ 0 w 22423"/>
                  <a:gd name="T10" fmla="*/ 0 h 22054"/>
                  <a:gd name="T11" fmla="*/ 22423 w 22423"/>
                  <a:gd name="T12" fmla="*/ 22054 h 220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lnTo>
                      <a:pt x="2241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46" name="Arc 735"/>
              <p:cNvSpPr>
                <a:spLocks/>
              </p:cNvSpPr>
              <p:nvPr/>
            </p:nvSpPr>
            <p:spPr bwMode="auto">
              <a:xfrm rot="9660000">
                <a:off x="1828" y="4022"/>
                <a:ext cx="28" cy="49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47" name="Arc 736"/>
              <p:cNvSpPr>
                <a:spLocks/>
              </p:cNvSpPr>
              <p:nvPr/>
            </p:nvSpPr>
            <p:spPr bwMode="auto">
              <a:xfrm rot="-1140000">
                <a:off x="1564" y="4100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48" name="Arc 737"/>
              <p:cNvSpPr>
                <a:spLocks/>
              </p:cNvSpPr>
              <p:nvPr/>
            </p:nvSpPr>
            <p:spPr bwMode="auto">
              <a:xfrm rot="-1140000">
                <a:off x="1524" y="4066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49" name="Arc 738"/>
              <p:cNvSpPr>
                <a:spLocks/>
              </p:cNvSpPr>
              <p:nvPr/>
            </p:nvSpPr>
            <p:spPr bwMode="auto">
              <a:xfrm rot="-1140000">
                <a:off x="1506" y="4112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50" name="Arc 739"/>
              <p:cNvSpPr>
                <a:spLocks/>
              </p:cNvSpPr>
              <p:nvPr/>
            </p:nvSpPr>
            <p:spPr bwMode="auto">
              <a:xfrm rot="-1140000">
                <a:off x="1503" y="4074"/>
                <a:ext cx="22" cy="49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51" name="Arc 740"/>
              <p:cNvSpPr>
                <a:spLocks/>
              </p:cNvSpPr>
              <p:nvPr/>
            </p:nvSpPr>
            <p:spPr bwMode="auto">
              <a:xfrm rot="-1140000">
                <a:off x="1647" y="4075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52" name="Arc 741"/>
              <p:cNvSpPr>
                <a:spLocks/>
              </p:cNvSpPr>
              <p:nvPr/>
            </p:nvSpPr>
            <p:spPr bwMode="auto">
              <a:xfrm rot="-1140000">
                <a:off x="1606" y="4040"/>
                <a:ext cx="29" cy="50"/>
              </a:xfrm>
              <a:custGeom>
                <a:avLst/>
                <a:gdLst>
                  <a:gd name="T0" fmla="*/ 0 w 22359"/>
                  <a:gd name="T1" fmla="*/ 0 h 21600"/>
                  <a:gd name="T2" fmla="*/ 0 w 22359"/>
                  <a:gd name="T3" fmla="*/ 0 h 21600"/>
                  <a:gd name="T4" fmla="*/ 0 w 223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9"/>
                  <a:gd name="T10" fmla="*/ 0 h 21600"/>
                  <a:gd name="T11" fmla="*/ 22359 w 223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53" name="Arc 742"/>
              <p:cNvSpPr>
                <a:spLocks/>
              </p:cNvSpPr>
              <p:nvPr/>
            </p:nvSpPr>
            <p:spPr bwMode="auto">
              <a:xfrm rot="-1140000">
                <a:off x="1592" y="409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54" name="Arc 743"/>
              <p:cNvSpPr>
                <a:spLocks/>
              </p:cNvSpPr>
              <p:nvPr/>
            </p:nvSpPr>
            <p:spPr bwMode="auto">
              <a:xfrm rot="-1140000">
                <a:off x="1587" y="404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55" name="Arc 744"/>
              <p:cNvSpPr>
                <a:spLocks/>
              </p:cNvSpPr>
              <p:nvPr/>
            </p:nvSpPr>
            <p:spPr bwMode="auto">
              <a:xfrm rot="-1140000">
                <a:off x="1722" y="4051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56" name="Arc 745"/>
              <p:cNvSpPr>
                <a:spLocks/>
              </p:cNvSpPr>
              <p:nvPr/>
            </p:nvSpPr>
            <p:spPr bwMode="auto">
              <a:xfrm rot="-1140000">
                <a:off x="1681" y="401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57" name="Arc 746"/>
              <p:cNvSpPr>
                <a:spLocks/>
              </p:cNvSpPr>
              <p:nvPr/>
            </p:nvSpPr>
            <p:spPr bwMode="auto">
              <a:xfrm rot="-1140000">
                <a:off x="1673" y="4074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58" name="Arc 747"/>
              <p:cNvSpPr>
                <a:spLocks/>
              </p:cNvSpPr>
              <p:nvPr/>
            </p:nvSpPr>
            <p:spPr bwMode="auto">
              <a:xfrm rot="-1140000">
                <a:off x="1664" y="4021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59" name="Arc 748"/>
              <p:cNvSpPr>
                <a:spLocks/>
              </p:cNvSpPr>
              <p:nvPr/>
            </p:nvSpPr>
            <p:spPr bwMode="auto">
              <a:xfrm rot="-1140000">
                <a:off x="1804" y="4023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60" name="Arc 749"/>
              <p:cNvSpPr>
                <a:spLocks/>
              </p:cNvSpPr>
              <p:nvPr/>
            </p:nvSpPr>
            <p:spPr bwMode="auto">
              <a:xfrm rot="-1140000">
                <a:off x="1763" y="3986"/>
                <a:ext cx="30" cy="50"/>
              </a:xfrm>
              <a:custGeom>
                <a:avLst/>
                <a:gdLst>
                  <a:gd name="T0" fmla="*/ 0 w 22319"/>
                  <a:gd name="T1" fmla="*/ 0 h 21600"/>
                  <a:gd name="T2" fmla="*/ 0 w 22319"/>
                  <a:gd name="T3" fmla="*/ 0 h 21600"/>
                  <a:gd name="T4" fmla="*/ 0 w 2231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19"/>
                  <a:gd name="T10" fmla="*/ 0 h 21600"/>
                  <a:gd name="T11" fmla="*/ 22319 w 2231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61" name="Arc 750"/>
              <p:cNvSpPr>
                <a:spLocks/>
              </p:cNvSpPr>
              <p:nvPr/>
            </p:nvSpPr>
            <p:spPr bwMode="auto">
              <a:xfrm rot="-1140000">
                <a:off x="1749" y="4045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62" name="Arc 751"/>
              <p:cNvSpPr>
                <a:spLocks/>
              </p:cNvSpPr>
              <p:nvPr/>
            </p:nvSpPr>
            <p:spPr bwMode="auto">
              <a:xfrm rot="-1140000">
                <a:off x="1746" y="3995"/>
                <a:ext cx="20" cy="48"/>
              </a:xfrm>
              <a:custGeom>
                <a:avLst/>
                <a:gdLst>
                  <a:gd name="T0" fmla="*/ 0 w 21596"/>
                  <a:gd name="T1" fmla="*/ 0 h 21575"/>
                  <a:gd name="T2" fmla="*/ 0 w 21596"/>
                  <a:gd name="T3" fmla="*/ 0 h 21575"/>
                  <a:gd name="T4" fmla="*/ 0 w 21596"/>
                  <a:gd name="T5" fmla="*/ 0 h 21575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5"/>
                  <a:gd name="T11" fmla="*/ 21596 w 21596"/>
                  <a:gd name="T12" fmla="*/ 21575 h 215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lnTo>
                      <a:pt x="0" y="2114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63" name="Arc 752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515" name="Group 753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162516" name="Arc 754"/>
              <p:cNvSpPr>
                <a:spLocks/>
              </p:cNvSpPr>
              <p:nvPr/>
            </p:nvSpPr>
            <p:spPr bwMode="auto">
              <a:xfrm rot="-9660000">
                <a:off x="2058" y="3940"/>
                <a:ext cx="29" cy="49"/>
              </a:xfrm>
              <a:custGeom>
                <a:avLst/>
                <a:gdLst>
                  <a:gd name="T0" fmla="*/ 0 w 21600"/>
                  <a:gd name="T1" fmla="*/ 0 h 22024"/>
                  <a:gd name="T2" fmla="*/ 0 w 21600"/>
                  <a:gd name="T3" fmla="*/ 0 h 22024"/>
                  <a:gd name="T4" fmla="*/ 0 w 216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4"/>
                  <a:gd name="T11" fmla="*/ 21600 w 216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lnTo>
                      <a:pt x="20834" y="220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17" name="Arc 755"/>
              <p:cNvSpPr>
                <a:spLocks/>
              </p:cNvSpPr>
              <p:nvPr/>
            </p:nvSpPr>
            <p:spPr bwMode="auto">
              <a:xfrm rot="-9660000">
                <a:off x="2056" y="3994"/>
                <a:ext cx="29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18" name="Arc 756"/>
              <p:cNvSpPr>
                <a:spLocks/>
              </p:cNvSpPr>
              <p:nvPr/>
            </p:nvSpPr>
            <p:spPr bwMode="auto">
              <a:xfrm rot="-9660000">
                <a:off x="2110" y="396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lnTo>
                      <a:pt x="226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19" name="Arc 757"/>
              <p:cNvSpPr>
                <a:spLocks/>
              </p:cNvSpPr>
              <p:nvPr/>
            </p:nvSpPr>
            <p:spPr bwMode="auto">
              <a:xfrm rot="-9660000">
                <a:off x="2007" y="3977"/>
                <a:ext cx="22" cy="49"/>
              </a:xfrm>
              <a:custGeom>
                <a:avLst/>
                <a:gdLst>
                  <a:gd name="T0" fmla="*/ 0 w 21596"/>
                  <a:gd name="T1" fmla="*/ 0 h 21578"/>
                  <a:gd name="T2" fmla="*/ 0 w 21596"/>
                  <a:gd name="T3" fmla="*/ 0 h 21578"/>
                  <a:gd name="T4" fmla="*/ 0 w 21596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8"/>
                  <a:gd name="T11" fmla="*/ 21596 w 21596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lnTo>
                      <a:pt x="0" y="2114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20" name="Arc 758"/>
              <p:cNvSpPr>
                <a:spLocks/>
              </p:cNvSpPr>
              <p:nvPr/>
            </p:nvSpPr>
            <p:spPr bwMode="auto">
              <a:xfrm rot="-9660000">
                <a:off x="2082" y="399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21" name="Arc 759"/>
              <p:cNvSpPr>
                <a:spLocks/>
              </p:cNvSpPr>
              <p:nvPr/>
            </p:nvSpPr>
            <p:spPr bwMode="auto">
              <a:xfrm rot="-9660000">
                <a:off x="2131" y="3967"/>
                <a:ext cx="27" cy="49"/>
              </a:xfrm>
              <a:custGeom>
                <a:avLst/>
                <a:gdLst>
                  <a:gd name="T0" fmla="*/ 0 w 21600"/>
                  <a:gd name="T1" fmla="*/ 0 h 22021"/>
                  <a:gd name="T2" fmla="*/ 0 w 21600"/>
                  <a:gd name="T3" fmla="*/ 0 h 22021"/>
                  <a:gd name="T4" fmla="*/ 0 w 21600"/>
                  <a:gd name="T5" fmla="*/ 0 h 220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1"/>
                  <a:gd name="T11" fmla="*/ 21600 w 21600"/>
                  <a:gd name="T12" fmla="*/ 22021 h 22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lnTo>
                      <a:pt x="20776" y="2202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22" name="Arc 760"/>
              <p:cNvSpPr>
                <a:spLocks/>
              </p:cNvSpPr>
              <p:nvPr/>
            </p:nvSpPr>
            <p:spPr bwMode="auto">
              <a:xfrm rot="-9660000">
                <a:off x="2132" y="4021"/>
                <a:ext cx="27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23" name="Arc 761"/>
              <p:cNvSpPr>
                <a:spLocks/>
              </p:cNvSpPr>
              <p:nvPr/>
            </p:nvSpPr>
            <p:spPr bwMode="auto">
              <a:xfrm rot="1140000">
                <a:off x="2396" y="4099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24" name="Arc 762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25" name="Arc 763"/>
              <p:cNvSpPr>
                <a:spLocks/>
              </p:cNvSpPr>
              <p:nvPr/>
            </p:nvSpPr>
            <p:spPr bwMode="auto">
              <a:xfrm rot="1140000">
                <a:off x="2460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26" name="Arc 764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27" name="Arc 765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28" name="Arc 766"/>
              <p:cNvSpPr>
                <a:spLocks/>
              </p:cNvSpPr>
              <p:nvPr/>
            </p:nvSpPr>
            <p:spPr bwMode="auto">
              <a:xfrm rot="1140000">
                <a:off x="2354" y="4039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29" name="Arc 767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T0" fmla="*/ 0 w 21600"/>
                  <a:gd name="T1" fmla="*/ 0 h 22009"/>
                  <a:gd name="T2" fmla="*/ 0 w 21600"/>
                  <a:gd name="T3" fmla="*/ 0 h 22009"/>
                  <a:gd name="T4" fmla="*/ 0 w 21600"/>
                  <a:gd name="T5" fmla="*/ 0 h 220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9"/>
                  <a:gd name="T11" fmla="*/ 21600 w 21600"/>
                  <a:gd name="T12" fmla="*/ 22009 h 220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lnTo>
                      <a:pt x="20537" y="2200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30" name="Arc 768"/>
              <p:cNvSpPr>
                <a:spLocks/>
              </p:cNvSpPr>
              <p:nvPr/>
            </p:nvSpPr>
            <p:spPr bwMode="auto">
              <a:xfrm rot="1140000">
                <a:off x="2380" y="4047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31" name="Arc 769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32" name="Arc 770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33" name="Arc 771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34" name="Arc 772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35" name="Arc 773"/>
              <p:cNvSpPr>
                <a:spLocks/>
              </p:cNvSpPr>
              <p:nvPr/>
            </p:nvSpPr>
            <p:spPr bwMode="auto">
              <a:xfrm rot="1140000">
                <a:off x="2155" y="4021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36" name="Arc 774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37" name="Arc 775"/>
              <p:cNvSpPr>
                <a:spLocks/>
              </p:cNvSpPr>
              <p:nvPr/>
            </p:nvSpPr>
            <p:spPr bwMode="auto">
              <a:xfrm rot="1140000">
                <a:off x="2216" y="4045"/>
                <a:ext cx="22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38" name="Arc 776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lnTo>
                      <a:pt x="-1" y="2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39" name="Arc 777"/>
              <p:cNvSpPr>
                <a:spLocks/>
              </p:cNvSpPr>
              <p:nvPr/>
            </p:nvSpPr>
            <p:spPr bwMode="auto">
              <a:xfrm rot="-9660000">
                <a:off x="2039" y="3936"/>
                <a:ext cx="23" cy="50"/>
              </a:xfrm>
              <a:custGeom>
                <a:avLst/>
                <a:gdLst>
                  <a:gd name="T0" fmla="*/ 0 w 22614"/>
                  <a:gd name="T1" fmla="*/ 0 h 22056"/>
                  <a:gd name="T2" fmla="*/ 0 w 22614"/>
                  <a:gd name="T3" fmla="*/ 0 h 22056"/>
                  <a:gd name="T4" fmla="*/ 0 w 22614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56"/>
                  <a:gd name="T11" fmla="*/ 22614 w 22614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61954" name="Group 778"/>
          <p:cNvGrpSpPr>
            <a:grpSpLocks/>
          </p:cNvGrpSpPr>
          <p:nvPr/>
        </p:nvGrpSpPr>
        <p:grpSpPr bwMode="auto">
          <a:xfrm>
            <a:off x="2144890" y="5105136"/>
            <a:ext cx="1385711" cy="297656"/>
            <a:chOff x="1520" y="3936"/>
            <a:chExt cx="982" cy="225"/>
          </a:xfrm>
        </p:grpSpPr>
        <p:grpSp>
          <p:nvGrpSpPr>
            <p:cNvPr id="162464" name="Group 779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162490" name="Arc 780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91" name="Arc 781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92" name="Arc 782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93" name="Arc 783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9"/>
                  <a:gd name="T10" fmla="*/ 0 h 21600"/>
                  <a:gd name="T11" fmla="*/ 22589 w 225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94" name="Arc 784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95" name="Arc 785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96" name="Arc 786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97" name="Arc 787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98" name="Arc 788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99" name="Arc 789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00" name="Arc 790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01" name="Arc 791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02" name="Arc 792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03" name="Arc 793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04" name="Arc 794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05" name="Arc 795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06" name="Arc 796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07" name="Arc 797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08" name="Arc 798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09" name="Arc 799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10" name="Arc 800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11" name="Arc 801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12" name="Arc 802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5"/>
                  <a:gd name="T10" fmla="*/ 0 h 21576"/>
                  <a:gd name="T11" fmla="*/ 21595 w 21595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513" name="Arc 803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465" name="Group 804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162466" name="Arc 805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67" name="Arc 806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68" name="Arc 807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69" name="Arc 808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7"/>
                  <a:gd name="T11" fmla="*/ 21596 w 21596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70" name="Arc 809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71" name="Arc 810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72" name="Arc 811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85"/>
                  <a:gd name="T10" fmla="*/ 0 h 21600"/>
                  <a:gd name="T11" fmla="*/ 22385 w 223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73" name="Arc 812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74" name="Arc 813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75" name="Arc 814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76" name="Arc 815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77" name="Arc 816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78" name="Arc 817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79" name="Arc 818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80" name="Arc 819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81" name="Arc 820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82" name="Arc 821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83" name="Arc 822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2"/>
                  <a:gd name="T11" fmla="*/ 21600 w 21600"/>
                  <a:gd name="T12" fmla="*/ 22002 h 220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84" name="Arc 823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85" name="Arc 824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86" name="Arc 825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87" name="Arc 826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88" name="Arc 827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489" name="Arc 828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61955" name="Group 829"/>
          <p:cNvGrpSpPr>
            <a:grpSpLocks/>
          </p:cNvGrpSpPr>
          <p:nvPr/>
        </p:nvGrpSpPr>
        <p:grpSpPr bwMode="auto">
          <a:xfrm>
            <a:off x="2015067" y="5049574"/>
            <a:ext cx="546100" cy="563563"/>
            <a:chOff x="1336" y="3669"/>
            <a:chExt cx="387" cy="426"/>
          </a:xfrm>
        </p:grpSpPr>
        <p:sp>
          <p:nvSpPr>
            <p:cNvPr id="162440" name="Arc 830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41" name="Arc 831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42" name="Arc 832"/>
            <p:cNvSpPr>
              <a:spLocks/>
            </p:cNvSpPr>
            <p:nvPr/>
          </p:nvSpPr>
          <p:spPr bwMode="auto">
            <a:xfrm rot="8220000">
              <a:off x="1601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43" name="Arc 833"/>
            <p:cNvSpPr>
              <a:spLocks/>
            </p:cNvSpPr>
            <p:nvPr/>
          </p:nvSpPr>
          <p:spPr bwMode="auto">
            <a:xfrm rot="8220000">
              <a:off x="1701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44" name="Arc 834"/>
            <p:cNvSpPr>
              <a:spLocks/>
            </p:cNvSpPr>
            <p:nvPr/>
          </p:nvSpPr>
          <p:spPr bwMode="auto">
            <a:xfrm rot="8220000">
              <a:off x="1646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45" name="Arc 835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46" name="Arc 836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47" name="Arc 837"/>
            <p:cNvSpPr>
              <a:spLocks/>
            </p:cNvSpPr>
            <p:nvPr/>
          </p:nvSpPr>
          <p:spPr bwMode="auto">
            <a:xfrm rot="-2580000">
              <a:off x="1405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48" name="Arc 838"/>
            <p:cNvSpPr>
              <a:spLocks/>
            </p:cNvSpPr>
            <p:nvPr/>
          </p:nvSpPr>
          <p:spPr bwMode="auto">
            <a:xfrm rot="-2580000">
              <a:off x="1349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49" name="Arc 839"/>
            <p:cNvSpPr>
              <a:spLocks/>
            </p:cNvSpPr>
            <p:nvPr/>
          </p:nvSpPr>
          <p:spPr bwMode="auto">
            <a:xfrm rot="-2580000">
              <a:off x="1359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50" name="Arc 840"/>
            <p:cNvSpPr>
              <a:spLocks/>
            </p:cNvSpPr>
            <p:nvPr/>
          </p:nvSpPr>
          <p:spPr bwMode="auto">
            <a:xfrm rot="-2580000">
              <a:off x="1336" y="3993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51" name="Arc 841"/>
            <p:cNvSpPr>
              <a:spLocks/>
            </p:cNvSpPr>
            <p:nvPr/>
          </p:nvSpPr>
          <p:spPr bwMode="auto">
            <a:xfrm rot="-2580000">
              <a:off x="1466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52" name="Arc 842"/>
            <p:cNvSpPr>
              <a:spLocks/>
            </p:cNvSpPr>
            <p:nvPr/>
          </p:nvSpPr>
          <p:spPr bwMode="auto">
            <a:xfrm rot="-2580000">
              <a:off x="1411" y="391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53" name="Arc 843"/>
            <p:cNvSpPr>
              <a:spLocks/>
            </p:cNvSpPr>
            <p:nvPr/>
          </p:nvSpPr>
          <p:spPr bwMode="auto">
            <a:xfrm rot="-2580000">
              <a:off x="1427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54" name="Arc 844"/>
            <p:cNvSpPr>
              <a:spLocks/>
            </p:cNvSpPr>
            <p:nvPr/>
          </p:nvSpPr>
          <p:spPr bwMode="auto">
            <a:xfrm rot="-2580000">
              <a:off x="1397" y="3928"/>
              <a:ext cx="23" cy="61"/>
            </a:xfrm>
            <a:custGeom>
              <a:avLst/>
              <a:gdLst>
                <a:gd name="T0" fmla="*/ 0 w 21600"/>
                <a:gd name="T1" fmla="*/ 0 h 21579"/>
                <a:gd name="T2" fmla="*/ 0 w 21600"/>
                <a:gd name="T3" fmla="*/ 0 h 21579"/>
                <a:gd name="T4" fmla="*/ 0 w 21600"/>
                <a:gd name="T5" fmla="*/ 0 h 215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9"/>
                <a:gd name="T11" fmla="*/ 21600 w 21600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lnTo>
                    <a:pt x="-1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55" name="Arc 845"/>
            <p:cNvSpPr>
              <a:spLocks/>
            </p:cNvSpPr>
            <p:nvPr/>
          </p:nvSpPr>
          <p:spPr bwMode="auto">
            <a:xfrm rot="-2580000">
              <a:off x="1523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56" name="Arc 846"/>
            <p:cNvSpPr>
              <a:spLocks/>
            </p:cNvSpPr>
            <p:nvPr/>
          </p:nvSpPr>
          <p:spPr bwMode="auto">
            <a:xfrm rot="-2580000">
              <a:off x="1468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57" name="Arc 847"/>
            <p:cNvSpPr>
              <a:spLocks/>
            </p:cNvSpPr>
            <p:nvPr/>
          </p:nvSpPr>
          <p:spPr bwMode="auto">
            <a:xfrm rot="-2580000">
              <a:off x="1489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58" name="Arc 848"/>
            <p:cNvSpPr>
              <a:spLocks/>
            </p:cNvSpPr>
            <p:nvPr/>
          </p:nvSpPr>
          <p:spPr bwMode="auto">
            <a:xfrm rot="-2580000">
              <a:off x="1454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59" name="Arc 849"/>
            <p:cNvSpPr>
              <a:spLocks/>
            </p:cNvSpPr>
            <p:nvPr/>
          </p:nvSpPr>
          <p:spPr bwMode="auto">
            <a:xfrm rot="-2580000">
              <a:off x="1583" y="3812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60" name="Arc 850"/>
            <p:cNvSpPr>
              <a:spLocks/>
            </p:cNvSpPr>
            <p:nvPr/>
          </p:nvSpPr>
          <p:spPr bwMode="auto">
            <a:xfrm rot="-2580000">
              <a:off x="1527" y="3785"/>
              <a:ext cx="31" cy="62"/>
            </a:xfrm>
            <a:custGeom>
              <a:avLst/>
              <a:gdLst>
                <a:gd name="T0" fmla="*/ 0 w 22320"/>
                <a:gd name="T1" fmla="*/ 0 h 21600"/>
                <a:gd name="T2" fmla="*/ 0 w 22320"/>
                <a:gd name="T3" fmla="*/ 0 h 21600"/>
                <a:gd name="T4" fmla="*/ 0 w 2232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20"/>
                <a:gd name="T10" fmla="*/ 0 h 21600"/>
                <a:gd name="T11" fmla="*/ 22320 w 223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61" name="Arc 851"/>
            <p:cNvSpPr>
              <a:spLocks/>
            </p:cNvSpPr>
            <p:nvPr/>
          </p:nvSpPr>
          <p:spPr bwMode="auto">
            <a:xfrm rot="-2580000">
              <a:off x="1546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62" name="Arc 852"/>
            <p:cNvSpPr>
              <a:spLocks/>
            </p:cNvSpPr>
            <p:nvPr/>
          </p:nvSpPr>
          <p:spPr bwMode="auto">
            <a:xfrm rot="-2580000">
              <a:off x="1514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63" name="Arc 853"/>
            <p:cNvSpPr>
              <a:spLocks/>
            </p:cNvSpPr>
            <p:nvPr/>
          </p:nvSpPr>
          <p:spPr bwMode="auto">
            <a:xfrm rot="8220000">
              <a:off x="1653" y="3669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956" name="Group 854"/>
          <p:cNvGrpSpPr>
            <a:grpSpLocks/>
          </p:cNvGrpSpPr>
          <p:nvPr/>
        </p:nvGrpSpPr>
        <p:grpSpPr bwMode="auto">
          <a:xfrm>
            <a:off x="3416302" y="5065449"/>
            <a:ext cx="561622" cy="550333"/>
            <a:chOff x="2330" y="3681"/>
            <a:chExt cx="398" cy="416"/>
          </a:xfrm>
        </p:grpSpPr>
        <p:sp>
          <p:nvSpPr>
            <p:cNvPr id="162416" name="Arc 855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17" name="Arc 856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18" name="Arc 857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19" name="Arc 858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20" name="Arc 859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21" name="Arc 860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22" name="Arc 861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23" name="Arc 862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24" name="Arc 863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25" name="Arc 864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26" name="Arc 865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81"/>
                <a:gd name="T10" fmla="*/ 0 h 21600"/>
                <a:gd name="T11" fmla="*/ 22581 w 225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27" name="Arc 866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28" name="Arc 867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29" name="Arc 868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30" name="Arc 869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31" name="Arc 870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32" name="Arc 871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33" name="Arc 872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34" name="Arc 873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35" name="Arc 874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36" name="Arc 875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37" name="Arc 876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38" name="Arc 877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39" name="Arc 878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957" name="Group 879"/>
          <p:cNvGrpSpPr>
            <a:grpSpLocks/>
          </p:cNvGrpSpPr>
          <p:nvPr/>
        </p:nvGrpSpPr>
        <p:grpSpPr bwMode="auto">
          <a:xfrm>
            <a:off x="2015068" y="5049574"/>
            <a:ext cx="547511" cy="563563"/>
            <a:chOff x="1336" y="3669"/>
            <a:chExt cx="389" cy="426"/>
          </a:xfrm>
        </p:grpSpPr>
        <p:sp>
          <p:nvSpPr>
            <p:cNvPr id="162392" name="Arc 880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93" name="Arc 881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94" name="Arc 882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95" name="Arc 883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96" name="Arc 884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97" name="Arc 885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98" name="Arc 886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99" name="Arc 887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00" name="Arc 888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01" name="Arc 889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02" name="Arc 890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0"/>
                <a:gd name="T11" fmla="*/ 21597 w 21597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03" name="Arc 891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04" name="Arc 892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05" name="Arc 893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06" name="Arc 894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07" name="Arc 895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08" name="Arc 896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09" name="Arc 897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10" name="Arc 898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11" name="Arc 899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12" name="Arc 900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13" name="Arc 901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14" name="Arc 902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415" name="Arc 903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1958" name="AutoShape 904"/>
          <p:cNvSpPr>
            <a:spLocks noChangeArrowheads="1"/>
          </p:cNvSpPr>
          <p:nvPr/>
        </p:nvSpPr>
        <p:spPr bwMode="auto">
          <a:xfrm>
            <a:off x="2579513" y="4990042"/>
            <a:ext cx="31044" cy="185208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59" name="Arc 905"/>
          <p:cNvSpPr>
            <a:spLocks/>
          </p:cNvSpPr>
          <p:nvPr/>
        </p:nvSpPr>
        <p:spPr bwMode="auto">
          <a:xfrm rot="10800000">
            <a:off x="3259667" y="5015179"/>
            <a:ext cx="40923" cy="82021"/>
          </a:xfrm>
          <a:custGeom>
            <a:avLst/>
            <a:gdLst>
              <a:gd name="T0" fmla="*/ 94760 w 22364"/>
              <a:gd name="T1" fmla="*/ 0 h 21963"/>
              <a:gd name="T2" fmla="*/ 0 w 22364"/>
              <a:gd name="T3" fmla="*/ 440800 h 21963"/>
              <a:gd name="T4" fmla="*/ 3238 w 22364"/>
              <a:gd name="T5" fmla="*/ 7291 h 21963"/>
              <a:gd name="T6" fmla="*/ 0 60000 65536"/>
              <a:gd name="T7" fmla="*/ 0 60000 65536"/>
              <a:gd name="T8" fmla="*/ 0 60000 65536"/>
              <a:gd name="T9" fmla="*/ 0 w 22364"/>
              <a:gd name="T10" fmla="*/ 0 h 21963"/>
              <a:gd name="T11" fmla="*/ 22364 w 22364"/>
              <a:gd name="T12" fmla="*/ 21963 h 21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lnTo>
                  <a:pt x="2236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60" name="Arc 906"/>
          <p:cNvSpPr>
            <a:spLocks/>
          </p:cNvSpPr>
          <p:nvPr/>
        </p:nvSpPr>
        <p:spPr bwMode="auto">
          <a:xfrm rot="10800000">
            <a:off x="3177824" y="5004594"/>
            <a:ext cx="31044" cy="80698"/>
          </a:xfrm>
          <a:custGeom>
            <a:avLst/>
            <a:gdLst>
              <a:gd name="T0" fmla="*/ 56470 w 21600"/>
              <a:gd name="T1" fmla="*/ 427080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61" name="Arc 907"/>
          <p:cNvSpPr>
            <a:spLocks/>
          </p:cNvSpPr>
          <p:nvPr/>
        </p:nvSpPr>
        <p:spPr bwMode="auto">
          <a:xfrm rot="10800000">
            <a:off x="3352800" y="5099844"/>
            <a:ext cx="32456" cy="80698"/>
          </a:xfrm>
          <a:custGeom>
            <a:avLst/>
            <a:gdLst>
              <a:gd name="T0" fmla="*/ 0 w 22604"/>
              <a:gd name="T1" fmla="*/ 462 h 21600"/>
              <a:gd name="T2" fmla="*/ 58981 w 22604"/>
              <a:gd name="T3" fmla="*/ 434139 h 21600"/>
              <a:gd name="T4" fmla="*/ 2620 w 22604"/>
              <a:gd name="T5" fmla="*/ 434139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lnTo>
                  <a:pt x="0" y="2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62" name="Arc 908"/>
          <p:cNvSpPr>
            <a:spLocks/>
          </p:cNvSpPr>
          <p:nvPr/>
        </p:nvSpPr>
        <p:spPr bwMode="auto">
          <a:xfrm rot="10800000">
            <a:off x="3141135" y="5001949"/>
            <a:ext cx="38100" cy="80698"/>
          </a:xfrm>
          <a:custGeom>
            <a:avLst/>
            <a:gdLst>
              <a:gd name="T0" fmla="*/ 85045 w 21600"/>
              <a:gd name="T1" fmla="*/ 0 h 21957"/>
              <a:gd name="T2" fmla="*/ 0 w 21600"/>
              <a:gd name="T3" fmla="*/ 427080 h 21957"/>
              <a:gd name="T4" fmla="*/ 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lnTo>
                  <a:pt x="21597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63" name="Arc 909"/>
          <p:cNvSpPr>
            <a:spLocks/>
          </p:cNvSpPr>
          <p:nvPr/>
        </p:nvSpPr>
        <p:spPr bwMode="auto">
          <a:xfrm rot="10800000">
            <a:off x="3121378" y="5077354"/>
            <a:ext cx="38100" cy="79375"/>
          </a:xfrm>
          <a:custGeom>
            <a:avLst/>
            <a:gdLst>
              <a:gd name="T0" fmla="*/ 0 w 21597"/>
              <a:gd name="T1" fmla="*/ 413368 h 21585"/>
              <a:gd name="T2" fmla="*/ 81945 w 21597"/>
              <a:gd name="T3" fmla="*/ 0 h 21585"/>
              <a:gd name="T4" fmla="*/ 85069 w 21597"/>
              <a:gd name="T5" fmla="*/ 420318 h 21585"/>
              <a:gd name="T6" fmla="*/ 0 60000 65536"/>
              <a:gd name="T7" fmla="*/ 0 60000 65536"/>
              <a:gd name="T8" fmla="*/ 0 60000 65536"/>
              <a:gd name="T9" fmla="*/ 0 w 21597"/>
              <a:gd name="T10" fmla="*/ 0 h 21585"/>
              <a:gd name="T11" fmla="*/ 21597 w 21597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64" name="Arc 910"/>
          <p:cNvSpPr>
            <a:spLocks/>
          </p:cNvSpPr>
          <p:nvPr/>
        </p:nvSpPr>
        <p:spPr bwMode="auto">
          <a:xfrm>
            <a:off x="2689579" y="5072063"/>
            <a:ext cx="39511" cy="8069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65" name="Arc 911"/>
          <p:cNvSpPr>
            <a:spLocks/>
          </p:cNvSpPr>
          <p:nvPr/>
        </p:nvSpPr>
        <p:spPr bwMode="auto">
          <a:xfrm>
            <a:off x="2657124" y="4990042"/>
            <a:ext cx="42333" cy="80698"/>
          </a:xfrm>
          <a:custGeom>
            <a:avLst/>
            <a:gdLst>
              <a:gd name="T0" fmla="*/ 0 w 22371"/>
              <a:gd name="T1" fmla="*/ 282 h 21600"/>
              <a:gd name="T2" fmla="*/ 101388 w 22371"/>
              <a:gd name="T3" fmla="*/ 434148 h 21600"/>
              <a:gd name="T4" fmla="*/ 3493 w 22371"/>
              <a:gd name="T5" fmla="*/ 434148 h 21600"/>
              <a:gd name="T6" fmla="*/ 0 60000 65536"/>
              <a:gd name="T7" fmla="*/ 0 60000 65536"/>
              <a:gd name="T8" fmla="*/ 0 60000 65536"/>
              <a:gd name="T9" fmla="*/ 0 w 22371"/>
              <a:gd name="T10" fmla="*/ 0 h 21600"/>
              <a:gd name="T11" fmla="*/ 22371 w 223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66" name="Arc 912"/>
          <p:cNvSpPr>
            <a:spLocks/>
          </p:cNvSpPr>
          <p:nvPr/>
        </p:nvSpPr>
        <p:spPr bwMode="auto">
          <a:xfrm>
            <a:off x="2599267" y="5065449"/>
            <a:ext cx="28222" cy="80698"/>
          </a:xfrm>
          <a:custGeom>
            <a:avLst/>
            <a:gdLst>
              <a:gd name="T0" fmla="*/ 62376 w 22652"/>
              <a:gd name="T1" fmla="*/ 0 h 21600"/>
              <a:gd name="T2" fmla="*/ 0 w 22652"/>
              <a:gd name="T3" fmla="*/ 1943980 h 21600"/>
              <a:gd name="T4" fmla="*/ 2897 w 22652"/>
              <a:gd name="T5" fmla="*/ 0 h 21600"/>
              <a:gd name="T6" fmla="*/ 0 60000 65536"/>
              <a:gd name="T7" fmla="*/ 0 60000 65536"/>
              <a:gd name="T8" fmla="*/ 0 60000 65536"/>
              <a:gd name="T9" fmla="*/ 0 w 22652"/>
              <a:gd name="T10" fmla="*/ 0 h 21600"/>
              <a:gd name="T11" fmla="*/ 22652 w 226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67" name="Arc 913"/>
          <p:cNvSpPr>
            <a:spLocks/>
          </p:cNvSpPr>
          <p:nvPr/>
        </p:nvSpPr>
        <p:spPr bwMode="auto">
          <a:xfrm>
            <a:off x="2624667" y="4992688"/>
            <a:ext cx="29634" cy="79375"/>
          </a:xfrm>
          <a:custGeom>
            <a:avLst/>
            <a:gdLst>
              <a:gd name="T0" fmla="*/ 0 w 21600"/>
              <a:gd name="T1" fmla="*/ 420493 h 21576"/>
              <a:gd name="T2" fmla="*/ 49008 w 21600"/>
              <a:gd name="T3" fmla="*/ 0 h 21576"/>
              <a:gd name="T4" fmla="*/ 51455 w 21600"/>
              <a:gd name="T5" fmla="*/ 420493 h 21576"/>
              <a:gd name="T6" fmla="*/ 0 60000 65536"/>
              <a:gd name="T7" fmla="*/ 0 60000 65536"/>
              <a:gd name="T8" fmla="*/ 0 60000 65536"/>
              <a:gd name="T9" fmla="*/ 0 w 21600"/>
              <a:gd name="T10" fmla="*/ 0 h 21576"/>
              <a:gd name="T11" fmla="*/ 21600 w 21600"/>
              <a:gd name="T12" fmla="*/ 21576 h 21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lnTo>
                  <a:pt x="-1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68" name="Arc 914"/>
          <p:cNvSpPr>
            <a:spLocks/>
          </p:cNvSpPr>
          <p:nvPr/>
        </p:nvSpPr>
        <p:spPr bwMode="auto">
          <a:xfrm>
            <a:off x="2817989" y="5072063"/>
            <a:ext cx="39511" cy="8069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69" name="Arc 915"/>
          <p:cNvSpPr>
            <a:spLocks/>
          </p:cNvSpPr>
          <p:nvPr/>
        </p:nvSpPr>
        <p:spPr bwMode="auto">
          <a:xfrm>
            <a:off x="2785535" y="4994012"/>
            <a:ext cx="42333" cy="82021"/>
          </a:xfrm>
          <a:custGeom>
            <a:avLst/>
            <a:gdLst>
              <a:gd name="T0" fmla="*/ 0 w 22362"/>
              <a:gd name="T1" fmla="*/ 292 h 21600"/>
              <a:gd name="T2" fmla="*/ 101428 w 22362"/>
              <a:gd name="T3" fmla="*/ 441208 h 21600"/>
              <a:gd name="T4" fmla="*/ 3469 w 22362"/>
              <a:gd name="T5" fmla="*/ 448494 h 21600"/>
              <a:gd name="T6" fmla="*/ 0 60000 65536"/>
              <a:gd name="T7" fmla="*/ 0 60000 65536"/>
              <a:gd name="T8" fmla="*/ 0 60000 65536"/>
              <a:gd name="T9" fmla="*/ 0 w 22362"/>
              <a:gd name="T10" fmla="*/ 0 h 21600"/>
              <a:gd name="T11" fmla="*/ 22362 w 223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70" name="Arc 916"/>
          <p:cNvSpPr>
            <a:spLocks/>
          </p:cNvSpPr>
          <p:nvPr/>
        </p:nvSpPr>
        <p:spPr bwMode="auto">
          <a:xfrm>
            <a:off x="2737556" y="5072063"/>
            <a:ext cx="28222" cy="80698"/>
          </a:xfrm>
          <a:custGeom>
            <a:avLst/>
            <a:gdLst>
              <a:gd name="T0" fmla="*/ 46670 w 21600"/>
              <a:gd name="T1" fmla="*/ 0 h 21600"/>
              <a:gd name="T2" fmla="*/ 0 w 21600"/>
              <a:gd name="T3" fmla="*/ 43414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71" name="Arc 917"/>
          <p:cNvSpPr>
            <a:spLocks/>
          </p:cNvSpPr>
          <p:nvPr/>
        </p:nvSpPr>
        <p:spPr bwMode="auto">
          <a:xfrm>
            <a:off x="2760133" y="4997979"/>
            <a:ext cx="29634" cy="79375"/>
          </a:xfrm>
          <a:custGeom>
            <a:avLst/>
            <a:gdLst>
              <a:gd name="T0" fmla="*/ 0 w 21597"/>
              <a:gd name="T1" fmla="*/ 413671 h 21577"/>
              <a:gd name="T2" fmla="*/ 49091 w 21597"/>
              <a:gd name="T3" fmla="*/ 0 h 21577"/>
              <a:gd name="T4" fmla="*/ 51462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72" name="Arc 918"/>
          <p:cNvSpPr>
            <a:spLocks/>
          </p:cNvSpPr>
          <p:nvPr/>
        </p:nvSpPr>
        <p:spPr bwMode="auto">
          <a:xfrm>
            <a:off x="2930878" y="5072063"/>
            <a:ext cx="39511" cy="8069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73" name="Arc 919"/>
          <p:cNvSpPr>
            <a:spLocks/>
          </p:cNvSpPr>
          <p:nvPr/>
        </p:nvSpPr>
        <p:spPr bwMode="auto">
          <a:xfrm>
            <a:off x="2902657" y="4994012"/>
            <a:ext cx="39511" cy="82021"/>
          </a:xfrm>
          <a:custGeom>
            <a:avLst/>
            <a:gdLst>
              <a:gd name="T0" fmla="*/ 0 w 22348"/>
              <a:gd name="T1" fmla="*/ 269 h 21600"/>
              <a:gd name="T2" fmla="*/ 88411 w 22348"/>
              <a:gd name="T3" fmla="*/ 441081 h 21600"/>
              <a:gd name="T4" fmla="*/ 2972 w 22348"/>
              <a:gd name="T5" fmla="*/ 448494 h 21600"/>
              <a:gd name="T6" fmla="*/ 0 60000 65536"/>
              <a:gd name="T7" fmla="*/ 0 60000 65536"/>
              <a:gd name="T8" fmla="*/ 0 60000 65536"/>
              <a:gd name="T9" fmla="*/ 0 w 22348"/>
              <a:gd name="T10" fmla="*/ 0 h 21600"/>
              <a:gd name="T11" fmla="*/ 22348 w 223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lnTo>
                  <a:pt x="0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74" name="Arc 920"/>
          <p:cNvSpPr>
            <a:spLocks/>
          </p:cNvSpPr>
          <p:nvPr/>
        </p:nvSpPr>
        <p:spPr bwMode="auto">
          <a:xfrm>
            <a:off x="2853267" y="5072063"/>
            <a:ext cx="29634" cy="80698"/>
          </a:xfrm>
          <a:custGeom>
            <a:avLst/>
            <a:gdLst>
              <a:gd name="T0" fmla="*/ 49169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75" name="Arc 921"/>
          <p:cNvSpPr>
            <a:spLocks/>
          </p:cNvSpPr>
          <p:nvPr/>
        </p:nvSpPr>
        <p:spPr bwMode="auto">
          <a:xfrm>
            <a:off x="2877256" y="5000626"/>
            <a:ext cx="28222" cy="79375"/>
          </a:xfrm>
          <a:custGeom>
            <a:avLst/>
            <a:gdLst>
              <a:gd name="T0" fmla="*/ 0 w 21597"/>
              <a:gd name="T1" fmla="*/ 413671 h 21577"/>
              <a:gd name="T2" fmla="*/ 44525 w 21597"/>
              <a:gd name="T3" fmla="*/ 0 h 21577"/>
              <a:gd name="T4" fmla="*/ 46676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76" name="Arc 922"/>
          <p:cNvSpPr>
            <a:spLocks/>
          </p:cNvSpPr>
          <p:nvPr/>
        </p:nvSpPr>
        <p:spPr bwMode="auto">
          <a:xfrm>
            <a:off x="3063524" y="5072063"/>
            <a:ext cx="42333" cy="80698"/>
          </a:xfrm>
          <a:custGeom>
            <a:avLst/>
            <a:gdLst>
              <a:gd name="T0" fmla="*/ 101327 w 21600"/>
              <a:gd name="T1" fmla="*/ 434409 h 21587"/>
              <a:gd name="T2" fmla="*/ 0 w 21600"/>
              <a:gd name="T3" fmla="*/ 0 h 21587"/>
              <a:gd name="T4" fmla="*/ 105007 w 21600"/>
              <a:gd name="T5" fmla="*/ 0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lnTo>
                  <a:pt x="20843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77" name="Arc 923"/>
          <p:cNvSpPr>
            <a:spLocks/>
          </p:cNvSpPr>
          <p:nvPr/>
        </p:nvSpPr>
        <p:spPr bwMode="auto">
          <a:xfrm>
            <a:off x="3031068" y="4994012"/>
            <a:ext cx="42333" cy="82021"/>
          </a:xfrm>
          <a:custGeom>
            <a:avLst/>
            <a:gdLst>
              <a:gd name="T0" fmla="*/ 0 w 22335"/>
              <a:gd name="T1" fmla="*/ 269 h 21600"/>
              <a:gd name="T2" fmla="*/ 101551 w 22335"/>
              <a:gd name="T3" fmla="*/ 441208 h 21600"/>
              <a:gd name="T4" fmla="*/ 3356 w 22335"/>
              <a:gd name="T5" fmla="*/ 448494 h 21600"/>
              <a:gd name="T6" fmla="*/ 0 60000 65536"/>
              <a:gd name="T7" fmla="*/ 0 60000 65536"/>
              <a:gd name="T8" fmla="*/ 0 60000 65536"/>
              <a:gd name="T9" fmla="*/ 0 w 22335"/>
              <a:gd name="T10" fmla="*/ 0 h 21600"/>
              <a:gd name="T11" fmla="*/ 22335 w 223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lnTo>
                  <a:pt x="-1" y="1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78" name="Arc 924"/>
          <p:cNvSpPr>
            <a:spLocks/>
          </p:cNvSpPr>
          <p:nvPr/>
        </p:nvSpPr>
        <p:spPr bwMode="auto">
          <a:xfrm>
            <a:off x="2978857" y="5072063"/>
            <a:ext cx="29633" cy="80698"/>
          </a:xfrm>
          <a:custGeom>
            <a:avLst/>
            <a:gdLst>
              <a:gd name="T0" fmla="*/ 49166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79" name="Arc 925"/>
          <p:cNvSpPr>
            <a:spLocks/>
          </p:cNvSpPr>
          <p:nvPr/>
        </p:nvSpPr>
        <p:spPr bwMode="auto">
          <a:xfrm>
            <a:off x="3004257" y="5000626"/>
            <a:ext cx="26811" cy="79375"/>
          </a:xfrm>
          <a:custGeom>
            <a:avLst/>
            <a:gdLst>
              <a:gd name="T0" fmla="*/ 0 w 21597"/>
              <a:gd name="T1" fmla="*/ 413732 h 21575"/>
              <a:gd name="T2" fmla="*/ 40088 w 21597"/>
              <a:gd name="T3" fmla="*/ 0 h 21575"/>
              <a:gd name="T4" fmla="*/ 42124 w 21597"/>
              <a:gd name="T5" fmla="*/ 420513 h 21575"/>
              <a:gd name="T6" fmla="*/ 0 60000 65536"/>
              <a:gd name="T7" fmla="*/ 0 60000 65536"/>
              <a:gd name="T8" fmla="*/ 0 60000 65536"/>
              <a:gd name="T9" fmla="*/ 0 w 21597"/>
              <a:gd name="T10" fmla="*/ 0 h 21575"/>
              <a:gd name="T11" fmla="*/ 21597 w 21597"/>
              <a:gd name="T12" fmla="*/ 21575 h 21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lnTo>
                  <a:pt x="-1" y="2122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80" name="Arc 926"/>
          <p:cNvSpPr>
            <a:spLocks/>
          </p:cNvSpPr>
          <p:nvPr/>
        </p:nvSpPr>
        <p:spPr bwMode="auto">
          <a:xfrm rot="10800000">
            <a:off x="3303412" y="5019146"/>
            <a:ext cx="31044" cy="80698"/>
          </a:xfrm>
          <a:custGeom>
            <a:avLst/>
            <a:gdLst>
              <a:gd name="T0" fmla="*/ 56470 w 21600"/>
              <a:gd name="T1" fmla="*/ 427089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81" name="Arc 927"/>
          <p:cNvSpPr>
            <a:spLocks/>
          </p:cNvSpPr>
          <p:nvPr/>
        </p:nvSpPr>
        <p:spPr bwMode="auto">
          <a:xfrm rot="10800000">
            <a:off x="3227213" y="5095875"/>
            <a:ext cx="40922" cy="80698"/>
          </a:xfrm>
          <a:custGeom>
            <a:avLst/>
            <a:gdLst>
              <a:gd name="T0" fmla="*/ 0 w 21600"/>
              <a:gd name="T1" fmla="*/ 434409 h 21587"/>
              <a:gd name="T2" fmla="*/ 94683 w 21600"/>
              <a:gd name="T3" fmla="*/ 0 h 21587"/>
              <a:gd name="T4" fmla="*/ 98121 w 21600"/>
              <a:gd name="T5" fmla="*/ 434409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lnTo>
                  <a:pt x="-1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82" name="Arc 928"/>
          <p:cNvSpPr>
            <a:spLocks/>
          </p:cNvSpPr>
          <p:nvPr/>
        </p:nvSpPr>
        <p:spPr bwMode="auto">
          <a:xfrm rot="10800000">
            <a:off x="3318935" y="5106460"/>
            <a:ext cx="31044" cy="82021"/>
          </a:xfrm>
          <a:custGeom>
            <a:avLst/>
            <a:gdLst>
              <a:gd name="T0" fmla="*/ 0 w 22592"/>
              <a:gd name="T1" fmla="*/ 478 h 21600"/>
              <a:gd name="T2" fmla="*/ 53991 w 22592"/>
              <a:gd name="T3" fmla="*/ 441021 h 21600"/>
              <a:gd name="T4" fmla="*/ 2378 w 22592"/>
              <a:gd name="T5" fmla="*/ 448494 h 21600"/>
              <a:gd name="T6" fmla="*/ 0 60000 65536"/>
              <a:gd name="T7" fmla="*/ 0 60000 65536"/>
              <a:gd name="T8" fmla="*/ 0 60000 65536"/>
              <a:gd name="T9" fmla="*/ 0 w 22592"/>
              <a:gd name="T10" fmla="*/ 0 h 21600"/>
              <a:gd name="T11" fmla="*/ 22592 w 225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lnTo>
                  <a:pt x="-1" y="2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83" name="Arc 929"/>
          <p:cNvSpPr>
            <a:spLocks/>
          </p:cNvSpPr>
          <p:nvPr/>
        </p:nvSpPr>
        <p:spPr bwMode="auto">
          <a:xfrm rot="10800000">
            <a:off x="3191933" y="5099844"/>
            <a:ext cx="29634" cy="80698"/>
          </a:xfrm>
          <a:custGeom>
            <a:avLst/>
            <a:gdLst>
              <a:gd name="T0" fmla="*/ 0 w 21600"/>
              <a:gd name="T1" fmla="*/ 0 h 21600"/>
              <a:gd name="T2" fmla="*/ 51455 w 21600"/>
              <a:gd name="T3" fmla="*/ 434139 h 21600"/>
              <a:gd name="T4" fmla="*/ 0 w 21600"/>
              <a:gd name="T5" fmla="*/ 43413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1984" name="Group 930"/>
          <p:cNvGrpSpPr>
            <a:grpSpLocks/>
          </p:cNvGrpSpPr>
          <p:nvPr/>
        </p:nvGrpSpPr>
        <p:grpSpPr bwMode="auto">
          <a:xfrm>
            <a:off x="2604911" y="4999303"/>
            <a:ext cx="746478" cy="175948"/>
            <a:chOff x="1755" y="3631"/>
            <a:chExt cx="529" cy="133"/>
          </a:xfrm>
        </p:grpSpPr>
        <p:sp>
          <p:nvSpPr>
            <p:cNvPr id="162369" name="Arc 931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70" name="Arc 932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71" name="Arc 933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72" name="Arc 934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73" name="Arc 935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74" name="Arc 936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75" name="Arc 937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76" name="Arc 938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77" name="Arc 939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78" name="Arc 940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79" name="Arc 941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80" name="Arc 942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81" name="Arc 943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82" name="Arc 944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83" name="Arc 945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84" name="Arc 946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85" name="Arc 947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86" name="Arc 948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87" name="Arc 949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88" name="Arc 950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89" name="Arc 951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90" name="Arc 952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91" name="Arc 953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1985" name="AutoShape 954"/>
          <p:cNvSpPr>
            <a:spLocks noChangeArrowheads="1"/>
          </p:cNvSpPr>
          <p:nvPr/>
        </p:nvSpPr>
        <p:spPr bwMode="auto">
          <a:xfrm>
            <a:off x="3357035" y="4992688"/>
            <a:ext cx="29633" cy="185208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86" name="AutoShape 955"/>
          <p:cNvSpPr>
            <a:spLocks noChangeArrowheads="1"/>
          </p:cNvSpPr>
          <p:nvPr/>
        </p:nvSpPr>
        <p:spPr bwMode="auto">
          <a:xfrm rot="1920000">
            <a:off x="4982634" y="4009762"/>
            <a:ext cx="45156" cy="182563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87" name="AutoShape 956"/>
          <p:cNvSpPr>
            <a:spLocks noChangeArrowheads="1"/>
          </p:cNvSpPr>
          <p:nvPr/>
        </p:nvSpPr>
        <p:spPr bwMode="auto">
          <a:xfrm rot="1920000">
            <a:off x="5044722" y="4034897"/>
            <a:ext cx="45156" cy="182563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1988" name="Group 957"/>
          <p:cNvGrpSpPr>
            <a:grpSpLocks/>
          </p:cNvGrpSpPr>
          <p:nvPr/>
        </p:nvGrpSpPr>
        <p:grpSpPr bwMode="auto">
          <a:xfrm>
            <a:off x="1851379" y="3933033"/>
            <a:ext cx="531989" cy="723635"/>
            <a:chOff x="1221" y="2825"/>
            <a:chExt cx="377" cy="547"/>
          </a:xfrm>
        </p:grpSpPr>
        <p:sp>
          <p:nvSpPr>
            <p:cNvPr id="162317" name="AutoShape 958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318" name="AutoShape 959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2319" name="Group 960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162345" name="Arc 961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46" name="Arc 962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47" name="Arc 963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48" name="Arc 964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49" name="Arc 965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50" name="Arc 966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51" name="Arc 967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52" name="Arc 968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53" name="Arc 969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54" name="Arc 970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55" name="Arc 971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9"/>
                  <a:gd name="T11" fmla="*/ 21597 w 21597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56" name="Arc 972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57" name="Arc 973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58" name="Arc 974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  <a:gd name="T9" fmla="*/ 0 w 22567"/>
                  <a:gd name="T10" fmla="*/ 0 h 21953"/>
                  <a:gd name="T11" fmla="*/ 22567 w 22567"/>
                  <a:gd name="T12" fmla="*/ 21953 h 21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59" name="Arc 975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60" name="Arc 976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61" name="Arc 977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62" name="Arc 978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63" name="Arc 979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64" name="Arc 980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2"/>
                  <a:gd name="T11" fmla="*/ 21600 w 21600"/>
                  <a:gd name="T12" fmla="*/ 21932 h 219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65" name="Arc 981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66" name="Arc 982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67" name="Arc 983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68" name="Arc 984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19"/>
                  <a:gd name="T11" fmla="*/ 21600 w 21600"/>
                  <a:gd name="T12" fmla="*/ 21919 h 219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320" name="Group 985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162321" name="Arc 986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22" name="Arc 987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8"/>
                  <a:gd name="T11" fmla="*/ 21597 w 21597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23" name="Arc 988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24" name="Arc 989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25" name="Arc 990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26" name="Arc 991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391"/>
                  <a:gd name="T10" fmla="*/ 0 h 21964"/>
                  <a:gd name="T11" fmla="*/ 22391 w 2239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27" name="Arc 992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6"/>
                  <a:gd name="T11" fmla="*/ 21597 w 21597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28" name="Arc 993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29" name="Arc 994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30" name="Arc 995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59"/>
                  <a:gd name="T10" fmla="*/ 0 h 21600"/>
                  <a:gd name="T11" fmla="*/ 22559 w 225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31" name="Arc 996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32" name="Arc 997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27"/>
                  <a:gd name="T11" fmla="*/ 21600 w 21600"/>
                  <a:gd name="T12" fmla="*/ 21927 h 219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33" name="Arc 998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34" name="Arc 999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  <a:gd name="T9" fmla="*/ 0 w 22612"/>
                  <a:gd name="T10" fmla="*/ 0 h 21954"/>
                  <a:gd name="T11" fmla="*/ 22612 w 22612"/>
                  <a:gd name="T12" fmla="*/ 21954 h 219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35" name="Arc 1000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36" name="Arc 1001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37" name="Arc 1002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38" name="Arc 1003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18"/>
                  <a:gd name="T10" fmla="*/ 0 h 21600"/>
                  <a:gd name="T11" fmla="*/ 22518 w 225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39" name="Arc 1004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40" name="Arc 1005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41" name="Arc 1006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20"/>
                  <a:gd name="T10" fmla="*/ 0 h 21600"/>
                  <a:gd name="T11" fmla="*/ 22320 w 223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42" name="Arc 1007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43" name="Arc 1008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44" name="Arc 1009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61989" name="Group 1010"/>
          <p:cNvGrpSpPr>
            <a:grpSpLocks/>
          </p:cNvGrpSpPr>
          <p:nvPr/>
        </p:nvGrpSpPr>
        <p:grpSpPr bwMode="auto">
          <a:xfrm>
            <a:off x="2885723" y="4314032"/>
            <a:ext cx="856544" cy="187854"/>
            <a:chOff x="1954" y="3113"/>
            <a:chExt cx="606" cy="142"/>
          </a:xfrm>
        </p:grpSpPr>
        <p:sp>
          <p:nvSpPr>
            <p:cNvPr id="162265" name="AutoShape 1011"/>
            <p:cNvSpPr>
              <a:spLocks noChangeArrowheads="1"/>
            </p:cNvSpPr>
            <p:nvPr/>
          </p:nvSpPr>
          <p:spPr bwMode="auto">
            <a:xfrm>
              <a:off x="2538" y="3115"/>
              <a:ext cx="22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66" name="AutoShape 1012"/>
            <p:cNvSpPr>
              <a:spLocks noChangeArrowheads="1"/>
            </p:cNvSpPr>
            <p:nvPr/>
          </p:nvSpPr>
          <p:spPr bwMode="auto">
            <a:xfrm>
              <a:off x="1954" y="3113"/>
              <a:ext cx="21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2267" name="Group 1013"/>
            <p:cNvGrpSpPr>
              <a:grpSpLocks/>
            </p:cNvGrpSpPr>
            <p:nvPr/>
          </p:nvGrpSpPr>
          <p:grpSpPr bwMode="auto">
            <a:xfrm>
              <a:off x="1991" y="3120"/>
              <a:ext cx="543" cy="129"/>
              <a:chOff x="1991" y="3120"/>
              <a:chExt cx="543" cy="129"/>
            </a:xfrm>
          </p:grpSpPr>
          <p:sp>
            <p:nvSpPr>
              <p:cNvPr id="162293" name="Arc 1014"/>
              <p:cNvSpPr>
                <a:spLocks/>
              </p:cNvSpPr>
              <p:nvPr/>
            </p:nvSpPr>
            <p:spPr bwMode="auto">
              <a:xfrm rot="10800000">
                <a:off x="2467" y="3126"/>
                <a:ext cx="28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94" name="Arc 1015"/>
              <p:cNvSpPr>
                <a:spLocks/>
              </p:cNvSpPr>
              <p:nvPr/>
            </p:nvSpPr>
            <p:spPr bwMode="auto">
              <a:xfrm rot="10800000">
                <a:off x="2449" y="3181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95" name="Arc 1016"/>
              <p:cNvSpPr>
                <a:spLocks/>
              </p:cNvSpPr>
              <p:nvPr/>
            </p:nvSpPr>
            <p:spPr bwMode="auto">
              <a:xfrm rot="10800000">
                <a:off x="2408" y="3130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96" name="Arc 1017"/>
              <p:cNvSpPr>
                <a:spLocks/>
              </p:cNvSpPr>
              <p:nvPr/>
            </p:nvSpPr>
            <p:spPr bwMode="auto">
              <a:xfrm rot="10800000">
                <a:off x="2513" y="3187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97" name="Arc 1018"/>
              <p:cNvSpPr>
                <a:spLocks/>
              </p:cNvSpPr>
              <p:nvPr/>
            </p:nvSpPr>
            <p:spPr bwMode="auto">
              <a:xfrm rot="10800000">
                <a:off x="2420" y="3182"/>
                <a:ext cx="21" cy="61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98" name="Arc 1019"/>
              <p:cNvSpPr>
                <a:spLocks/>
              </p:cNvSpPr>
              <p:nvPr/>
            </p:nvSpPr>
            <p:spPr bwMode="auto">
              <a:xfrm rot="10800000">
                <a:off x="2376" y="3127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99" name="Arc 1020"/>
              <p:cNvSpPr>
                <a:spLocks/>
              </p:cNvSpPr>
              <p:nvPr/>
            </p:nvSpPr>
            <p:spPr bwMode="auto">
              <a:xfrm rot="10800000">
                <a:off x="2360" y="3185"/>
                <a:ext cx="27" cy="61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00" name="Arc 1021"/>
              <p:cNvSpPr>
                <a:spLocks/>
              </p:cNvSpPr>
              <p:nvPr/>
            </p:nvSpPr>
            <p:spPr bwMode="auto">
              <a:xfrm>
                <a:off x="2049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01" name="Arc 1022"/>
              <p:cNvSpPr>
                <a:spLocks/>
              </p:cNvSpPr>
              <p:nvPr/>
            </p:nvSpPr>
            <p:spPr bwMode="auto">
              <a:xfrm>
                <a:off x="2026" y="3120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02" name="Arc 1023"/>
              <p:cNvSpPr>
                <a:spLocks/>
              </p:cNvSpPr>
              <p:nvPr/>
            </p:nvSpPr>
            <p:spPr bwMode="auto">
              <a:xfrm>
                <a:off x="1991" y="3178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03" name="Arc 0"/>
              <p:cNvSpPr>
                <a:spLocks/>
              </p:cNvSpPr>
              <p:nvPr/>
            </p:nvSpPr>
            <p:spPr bwMode="auto">
              <a:xfrm>
                <a:off x="2010" y="3123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04" name="Arc 1"/>
              <p:cNvSpPr>
                <a:spLocks/>
              </p:cNvSpPr>
              <p:nvPr/>
            </p:nvSpPr>
            <p:spPr bwMode="auto">
              <a:xfrm>
                <a:off x="2144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05" name="Arc 2"/>
              <p:cNvSpPr>
                <a:spLocks/>
              </p:cNvSpPr>
              <p:nvPr/>
            </p:nvSpPr>
            <p:spPr bwMode="auto">
              <a:xfrm>
                <a:off x="2119" y="3126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06" name="Arc 3"/>
              <p:cNvSpPr>
                <a:spLocks/>
              </p:cNvSpPr>
              <p:nvPr/>
            </p:nvSpPr>
            <p:spPr bwMode="auto">
              <a:xfrm>
                <a:off x="2082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07" name="Arc 4"/>
              <p:cNvSpPr>
                <a:spLocks/>
              </p:cNvSpPr>
              <p:nvPr/>
            </p:nvSpPr>
            <p:spPr bwMode="auto">
              <a:xfrm>
                <a:off x="2093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08" name="Arc 5"/>
              <p:cNvSpPr>
                <a:spLocks/>
              </p:cNvSpPr>
              <p:nvPr/>
            </p:nvSpPr>
            <p:spPr bwMode="auto">
              <a:xfrm>
                <a:off x="2231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09" name="Arc 6"/>
              <p:cNvSpPr>
                <a:spLocks/>
              </p:cNvSpPr>
              <p:nvPr/>
            </p:nvSpPr>
            <p:spPr bwMode="auto">
              <a:xfrm>
                <a:off x="2205" y="3124"/>
                <a:ext cx="29" cy="62"/>
              </a:xfrm>
              <a:custGeom>
                <a:avLst/>
                <a:gdLst>
                  <a:gd name="T0" fmla="*/ 0 w 22348"/>
                  <a:gd name="T1" fmla="*/ 0 h 21600"/>
                  <a:gd name="T2" fmla="*/ 0 w 22348"/>
                  <a:gd name="T3" fmla="*/ 0 h 21600"/>
                  <a:gd name="T4" fmla="*/ 0 w 223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8"/>
                  <a:gd name="T10" fmla="*/ 0 h 21600"/>
                  <a:gd name="T11" fmla="*/ 22348 w 223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8" h="21600" fill="none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</a:path>
                  <a:path w="22348" h="21600" stroke="0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  <a:lnTo>
                      <a:pt x="751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10" name="Arc 7"/>
              <p:cNvSpPr>
                <a:spLocks/>
              </p:cNvSpPr>
              <p:nvPr/>
            </p:nvSpPr>
            <p:spPr bwMode="auto">
              <a:xfrm>
                <a:off x="2167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11" name="Arc 8"/>
              <p:cNvSpPr>
                <a:spLocks/>
              </p:cNvSpPr>
              <p:nvPr/>
            </p:nvSpPr>
            <p:spPr bwMode="auto">
              <a:xfrm>
                <a:off x="2183" y="3128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12" name="Arc 9"/>
              <p:cNvSpPr>
                <a:spLocks/>
              </p:cNvSpPr>
              <p:nvPr/>
            </p:nvSpPr>
            <p:spPr bwMode="auto">
              <a:xfrm>
                <a:off x="2323" y="3183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13" name="Arc 10"/>
              <p:cNvSpPr>
                <a:spLocks/>
              </p:cNvSpPr>
              <p:nvPr/>
            </p:nvSpPr>
            <p:spPr bwMode="auto">
              <a:xfrm>
                <a:off x="2301" y="312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14" name="Arc 11"/>
              <p:cNvSpPr>
                <a:spLocks/>
              </p:cNvSpPr>
              <p:nvPr/>
            </p:nvSpPr>
            <p:spPr bwMode="auto">
              <a:xfrm>
                <a:off x="2260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15" name="Arc 12"/>
              <p:cNvSpPr>
                <a:spLocks/>
              </p:cNvSpPr>
              <p:nvPr/>
            </p:nvSpPr>
            <p:spPr bwMode="auto">
              <a:xfrm>
                <a:off x="2277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316" name="Arc 13"/>
              <p:cNvSpPr>
                <a:spLocks/>
              </p:cNvSpPr>
              <p:nvPr/>
            </p:nvSpPr>
            <p:spPr bwMode="auto">
              <a:xfrm rot="10800000">
                <a:off x="2502" y="3124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2268" name="Group 14"/>
            <p:cNvGrpSpPr>
              <a:grpSpLocks/>
            </p:cNvGrpSpPr>
            <p:nvPr/>
          </p:nvGrpSpPr>
          <p:grpSpPr bwMode="auto">
            <a:xfrm>
              <a:off x="1978" y="3122"/>
              <a:ext cx="543" cy="129"/>
              <a:chOff x="1978" y="3122"/>
              <a:chExt cx="543" cy="129"/>
            </a:xfrm>
          </p:grpSpPr>
          <p:sp>
            <p:nvSpPr>
              <p:cNvPr id="162269" name="Arc 15"/>
              <p:cNvSpPr>
                <a:spLocks/>
              </p:cNvSpPr>
              <p:nvPr/>
            </p:nvSpPr>
            <p:spPr bwMode="auto">
              <a:xfrm rot="10800000">
                <a:off x="2454" y="3127"/>
                <a:ext cx="30" cy="62"/>
              </a:xfrm>
              <a:custGeom>
                <a:avLst/>
                <a:gdLst>
                  <a:gd name="T0" fmla="*/ 0 w 22364"/>
                  <a:gd name="T1" fmla="*/ 0 h 21963"/>
                  <a:gd name="T2" fmla="*/ 0 w 22364"/>
                  <a:gd name="T3" fmla="*/ 0 h 21963"/>
                  <a:gd name="T4" fmla="*/ 0 w 22364"/>
                  <a:gd name="T5" fmla="*/ 0 h 21963"/>
                  <a:gd name="T6" fmla="*/ 0 60000 65536"/>
                  <a:gd name="T7" fmla="*/ 0 60000 65536"/>
                  <a:gd name="T8" fmla="*/ 0 60000 65536"/>
                  <a:gd name="T9" fmla="*/ 0 w 22364"/>
                  <a:gd name="T10" fmla="*/ 0 h 21963"/>
                  <a:gd name="T11" fmla="*/ 22364 w 22364"/>
                  <a:gd name="T12" fmla="*/ 21963 h 219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4" h="21963" fill="none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</a:path>
                  <a:path w="22364" h="21963" stroke="0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  <a:lnTo>
                      <a:pt x="764" y="363"/>
                    </a:lnTo>
                    <a:lnTo>
                      <a:pt x="2236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70" name="Arc 16"/>
              <p:cNvSpPr>
                <a:spLocks/>
              </p:cNvSpPr>
              <p:nvPr/>
            </p:nvSpPr>
            <p:spPr bwMode="auto">
              <a:xfrm rot="10800000">
                <a:off x="2437" y="3184"/>
                <a:ext cx="28" cy="60"/>
              </a:xfrm>
              <a:custGeom>
                <a:avLst/>
                <a:gdLst>
                  <a:gd name="T0" fmla="*/ 0 w 21597"/>
                  <a:gd name="T1" fmla="*/ 0 h 21587"/>
                  <a:gd name="T2" fmla="*/ 0 w 21597"/>
                  <a:gd name="T3" fmla="*/ 0 h 21587"/>
                  <a:gd name="T4" fmla="*/ 0 w 21597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7"/>
                  <a:gd name="T11" fmla="*/ 21597 w 21597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7" fill="none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</a:path>
                  <a:path w="21597" h="21587" stroke="0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  <a:lnTo>
                      <a:pt x="21597" y="21587"/>
                    </a:lnTo>
                    <a:lnTo>
                      <a:pt x="-1" y="212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71" name="Arc 17"/>
              <p:cNvSpPr>
                <a:spLocks/>
              </p:cNvSpPr>
              <p:nvPr/>
            </p:nvSpPr>
            <p:spPr bwMode="auto">
              <a:xfrm rot="10800000">
                <a:off x="2395" y="3131"/>
                <a:ext cx="21" cy="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72" name="Arc 18"/>
              <p:cNvSpPr>
                <a:spLocks/>
              </p:cNvSpPr>
              <p:nvPr/>
            </p:nvSpPr>
            <p:spPr bwMode="auto">
              <a:xfrm rot="10800000">
                <a:off x="2500" y="3189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73" name="Arc 19"/>
              <p:cNvSpPr>
                <a:spLocks/>
              </p:cNvSpPr>
              <p:nvPr/>
            </p:nvSpPr>
            <p:spPr bwMode="auto">
              <a:xfrm rot="10800000">
                <a:off x="2407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74" name="Arc 20"/>
              <p:cNvSpPr>
                <a:spLocks/>
              </p:cNvSpPr>
              <p:nvPr/>
            </p:nvSpPr>
            <p:spPr bwMode="auto">
              <a:xfrm rot="10800000">
                <a:off x="2363" y="3129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75" name="Arc 21"/>
              <p:cNvSpPr>
                <a:spLocks/>
              </p:cNvSpPr>
              <p:nvPr/>
            </p:nvSpPr>
            <p:spPr bwMode="auto">
              <a:xfrm rot="10800000">
                <a:off x="2347" y="3187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76" name="Arc 22"/>
              <p:cNvSpPr>
                <a:spLocks/>
              </p:cNvSpPr>
              <p:nvPr/>
            </p:nvSpPr>
            <p:spPr bwMode="auto">
              <a:xfrm>
                <a:off x="2036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77" name="Arc 23"/>
              <p:cNvSpPr>
                <a:spLocks/>
              </p:cNvSpPr>
              <p:nvPr/>
            </p:nvSpPr>
            <p:spPr bwMode="auto">
              <a:xfrm>
                <a:off x="2013" y="3122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78" name="Arc 24"/>
              <p:cNvSpPr>
                <a:spLocks/>
              </p:cNvSpPr>
              <p:nvPr/>
            </p:nvSpPr>
            <p:spPr bwMode="auto">
              <a:xfrm>
                <a:off x="1978" y="3179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79" name="Arc 25"/>
              <p:cNvSpPr>
                <a:spLocks/>
              </p:cNvSpPr>
              <p:nvPr/>
            </p:nvSpPr>
            <p:spPr bwMode="auto">
              <a:xfrm>
                <a:off x="1997" y="3125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80" name="Arc 26"/>
              <p:cNvSpPr>
                <a:spLocks/>
              </p:cNvSpPr>
              <p:nvPr/>
            </p:nvSpPr>
            <p:spPr bwMode="auto">
              <a:xfrm>
                <a:off x="2131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81" name="Arc 27"/>
              <p:cNvSpPr>
                <a:spLocks/>
              </p:cNvSpPr>
              <p:nvPr/>
            </p:nvSpPr>
            <p:spPr bwMode="auto">
              <a:xfrm>
                <a:off x="2106" y="3127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82" name="Arc 28"/>
              <p:cNvSpPr>
                <a:spLocks/>
              </p:cNvSpPr>
              <p:nvPr/>
            </p:nvSpPr>
            <p:spPr bwMode="auto">
              <a:xfrm>
                <a:off x="2069" y="318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83" name="Arc 29"/>
              <p:cNvSpPr>
                <a:spLocks/>
              </p:cNvSpPr>
              <p:nvPr/>
            </p:nvSpPr>
            <p:spPr bwMode="auto">
              <a:xfrm>
                <a:off x="2080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84" name="Arc 30"/>
              <p:cNvSpPr>
                <a:spLocks/>
              </p:cNvSpPr>
              <p:nvPr/>
            </p:nvSpPr>
            <p:spPr bwMode="auto">
              <a:xfrm>
                <a:off x="2218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85" name="Arc 31"/>
              <p:cNvSpPr>
                <a:spLocks/>
              </p:cNvSpPr>
              <p:nvPr/>
            </p:nvSpPr>
            <p:spPr bwMode="auto">
              <a:xfrm>
                <a:off x="2192" y="3126"/>
                <a:ext cx="29" cy="61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86" name="Arc 32"/>
              <p:cNvSpPr>
                <a:spLocks/>
              </p:cNvSpPr>
              <p:nvPr/>
            </p:nvSpPr>
            <p:spPr bwMode="auto">
              <a:xfrm>
                <a:off x="2154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87" name="Arc 33"/>
              <p:cNvSpPr>
                <a:spLocks/>
              </p:cNvSpPr>
              <p:nvPr/>
            </p:nvSpPr>
            <p:spPr bwMode="auto">
              <a:xfrm>
                <a:off x="2170" y="3130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88" name="Arc 34"/>
              <p:cNvSpPr>
                <a:spLocks/>
              </p:cNvSpPr>
              <p:nvPr/>
            </p:nvSpPr>
            <p:spPr bwMode="auto">
              <a:xfrm>
                <a:off x="2310" y="3185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89" name="Arc 35"/>
              <p:cNvSpPr>
                <a:spLocks/>
              </p:cNvSpPr>
              <p:nvPr/>
            </p:nvSpPr>
            <p:spPr bwMode="auto">
              <a:xfrm>
                <a:off x="2288" y="3124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90" name="Arc 36"/>
              <p:cNvSpPr>
                <a:spLocks/>
              </p:cNvSpPr>
              <p:nvPr/>
            </p:nvSpPr>
            <p:spPr bwMode="auto">
              <a:xfrm>
                <a:off x="2247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91" name="Arc 37"/>
              <p:cNvSpPr>
                <a:spLocks/>
              </p:cNvSpPr>
              <p:nvPr/>
            </p:nvSpPr>
            <p:spPr bwMode="auto">
              <a:xfrm>
                <a:off x="2264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292" name="Arc 38"/>
              <p:cNvSpPr>
                <a:spLocks/>
              </p:cNvSpPr>
              <p:nvPr/>
            </p:nvSpPr>
            <p:spPr bwMode="auto">
              <a:xfrm rot="10800000">
                <a:off x="2489" y="3126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sz="1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61990" name="AutoShape 39"/>
          <p:cNvSpPr>
            <a:spLocks noChangeArrowheads="1"/>
          </p:cNvSpPr>
          <p:nvPr/>
        </p:nvSpPr>
        <p:spPr bwMode="auto">
          <a:xfrm rot="4800000" flipH="1" flipV="1">
            <a:off x="954662" y="2961085"/>
            <a:ext cx="1038489" cy="1172633"/>
          </a:xfrm>
          <a:custGeom>
            <a:avLst/>
            <a:gdLst>
              <a:gd name="T0" fmla="*/ 62913468 w 21600"/>
              <a:gd name="T1" fmla="*/ 40285193 h 21600"/>
              <a:gd name="T2" fmla="*/ 35948689 w 21600"/>
              <a:gd name="T3" fmla="*/ 80570386 h 21600"/>
              <a:gd name="T4" fmla="*/ 8983855 w 21600"/>
              <a:gd name="T5" fmla="*/ 40285193 h 21600"/>
              <a:gd name="T6" fmla="*/ 3594868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91" name="AutoShape 40"/>
          <p:cNvSpPr>
            <a:spLocks noChangeArrowheads="1"/>
          </p:cNvSpPr>
          <p:nvPr/>
        </p:nvSpPr>
        <p:spPr bwMode="auto">
          <a:xfrm>
            <a:off x="1772356" y="3591719"/>
            <a:ext cx="28222" cy="185208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92" name="AutoShape 41"/>
          <p:cNvSpPr>
            <a:spLocks noChangeArrowheads="1"/>
          </p:cNvSpPr>
          <p:nvPr/>
        </p:nvSpPr>
        <p:spPr bwMode="auto">
          <a:xfrm>
            <a:off x="946857" y="3589074"/>
            <a:ext cx="29633" cy="185208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1993" name="Group 42"/>
          <p:cNvGrpSpPr>
            <a:grpSpLocks/>
          </p:cNvGrpSpPr>
          <p:nvPr/>
        </p:nvGrpSpPr>
        <p:grpSpPr bwMode="auto">
          <a:xfrm>
            <a:off x="999067" y="3598334"/>
            <a:ext cx="767644" cy="169333"/>
            <a:chOff x="617" y="2572"/>
            <a:chExt cx="544" cy="128"/>
          </a:xfrm>
        </p:grpSpPr>
        <p:sp>
          <p:nvSpPr>
            <p:cNvPr id="162241" name="Arc 43"/>
            <p:cNvSpPr>
              <a:spLocks/>
            </p:cNvSpPr>
            <p:nvPr/>
          </p:nvSpPr>
          <p:spPr bwMode="auto">
            <a:xfrm rot="10800000">
              <a:off x="1093" y="2577"/>
              <a:ext cx="28" cy="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42" name="Arc 44"/>
            <p:cNvSpPr>
              <a:spLocks/>
            </p:cNvSpPr>
            <p:nvPr/>
          </p:nvSpPr>
          <p:spPr bwMode="auto">
            <a:xfrm rot="10800000">
              <a:off x="1074" y="2632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43" name="Arc 45"/>
            <p:cNvSpPr>
              <a:spLocks/>
            </p:cNvSpPr>
            <p:nvPr/>
          </p:nvSpPr>
          <p:spPr bwMode="auto">
            <a:xfrm rot="10800000">
              <a:off x="1033" y="2581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44" name="Arc 46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45" name="Arc 47"/>
            <p:cNvSpPr>
              <a:spLocks/>
            </p:cNvSpPr>
            <p:nvPr/>
          </p:nvSpPr>
          <p:spPr bwMode="auto">
            <a:xfrm rot="10800000">
              <a:off x="1045" y="2633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46" name="Arc 48"/>
            <p:cNvSpPr>
              <a:spLocks/>
            </p:cNvSpPr>
            <p:nvPr/>
          </p:nvSpPr>
          <p:spPr bwMode="auto">
            <a:xfrm rot="10800000">
              <a:off x="1002" y="2579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47" name="Arc 49"/>
            <p:cNvSpPr>
              <a:spLocks/>
            </p:cNvSpPr>
            <p:nvPr/>
          </p:nvSpPr>
          <p:spPr bwMode="auto">
            <a:xfrm rot="10800000">
              <a:off x="986" y="2638"/>
              <a:ext cx="27" cy="60"/>
            </a:xfrm>
            <a:custGeom>
              <a:avLst/>
              <a:gdLst>
                <a:gd name="T0" fmla="*/ 0 w 21597"/>
                <a:gd name="T1" fmla="*/ 0 h 21586"/>
                <a:gd name="T2" fmla="*/ 0 w 21597"/>
                <a:gd name="T3" fmla="*/ 0 h 21586"/>
                <a:gd name="T4" fmla="*/ 0 w 21597"/>
                <a:gd name="T5" fmla="*/ 0 h 2158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6"/>
                <a:gd name="T11" fmla="*/ 21597 w 21597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48" name="Arc 50"/>
            <p:cNvSpPr>
              <a:spLocks/>
            </p:cNvSpPr>
            <p:nvPr/>
          </p:nvSpPr>
          <p:spPr bwMode="auto">
            <a:xfrm>
              <a:off x="674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49" name="Arc 51"/>
            <p:cNvSpPr>
              <a:spLocks/>
            </p:cNvSpPr>
            <p:nvPr/>
          </p:nvSpPr>
          <p:spPr bwMode="auto">
            <a:xfrm>
              <a:off x="652" y="257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50" name="Arc 52"/>
            <p:cNvSpPr>
              <a:spLocks/>
            </p:cNvSpPr>
            <p:nvPr/>
          </p:nvSpPr>
          <p:spPr bwMode="auto">
            <a:xfrm>
              <a:off x="617" y="2629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51" name="Arc 53"/>
            <p:cNvSpPr>
              <a:spLocks/>
            </p:cNvSpPr>
            <p:nvPr/>
          </p:nvSpPr>
          <p:spPr bwMode="auto">
            <a:xfrm>
              <a:off x="635" y="2574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52" name="Arc 54"/>
            <p:cNvSpPr>
              <a:spLocks/>
            </p:cNvSpPr>
            <p:nvPr/>
          </p:nvSpPr>
          <p:spPr bwMode="auto">
            <a:xfrm>
              <a:off x="769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53" name="Arc 55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54" name="Arc 56"/>
            <p:cNvSpPr>
              <a:spLocks/>
            </p:cNvSpPr>
            <p:nvPr/>
          </p:nvSpPr>
          <p:spPr bwMode="auto">
            <a:xfrm>
              <a:off x="707" y="263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55" name="Arc 57"/>
            <p:cNvSpPr>
              <a:spLocks/>
            </p:cNvSpPr>
            <p:nvPr/>
          </p:nvSpPr>
          <p:spPr bwMode="auto">
            <a:xfrm>
              <a:off x="719" y="2580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56" name="Arc 58"/>
            <p:cNvSpPr>
              <a:spLocks/>
            </p:cNvSpPr>
            <p:nvPr/>
          </p:nvSpPr>
          <p:spPr bwMode="auto">
            <a:xfrm>
              <a:off x="857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57" name="Arc 59"/>
            <p:cNvSpPr>
              <a:spLocks/>
            </p:cNvSpPr>
            <p:nvPr/>
          </p:nvSpPr>
          <p:spPr bwMode="auto">
            <a:xfrm>
              <a:off x="830" y="2575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58" name="Arc 60"/>
            <p:cNvSpPr>
              <a:spLocks/>
            </p:cNvSpPr>
            <p:nvPr/>
          </p:nvSpPr>
          <p:spPr bwMode="auto">
            <a:xfrm>
              <a:off x="793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59" name="Arc 61"/>
            <p:cNvSpPr>
              <a:spLocks/>
            </p:cNvSpPr>
            <p:nvPr/>
          </p:nvSpPr>
          <p:spPr bwMode="auto">
            <a:xfrm>
              <a:off x="808" y="258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60" name="Arc 62"/>
            <p:cNvSpPr>
              <a:spLocks/>
            </p:cNvSpPr>
            <p:nvPr/>
          </p:nvSpPr>
          <p:spPr bwMode="auto">
            <a:xfrm>
              <a:off x="949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61" name="Arc 63"/>
            <p:cNvSpPr>
              <a:spLocks/>
            </p:cNvSpPr>
            <p:nvPr/>
          </p:nvSpPr>
          <p:spPr bwMode="auto">
            <a:xfrm>
              <a:off x="926" y="2574"/>
              <a:ext cx="30" cy="61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62" name="Arc 64"/>
            <p:cNvSpPr>
              <a:spLocks/>
            </p:cNvSpPr>
            <p:nvPr/>
          </p:nvSpPr>
          <p:spPr bwMode="auto">
            <a:xfrm>
              <a:off x="886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63" name="Arc 65"/>
            <p:cNvSpPr>
              <a:spLocks/>
            </p:cNvSpPr>
            <p:nvPr/>
          </p:nvSpPr>
          <p:spPr bwMode="auto">
            <a:xfrm>
              <a:off x="904" y="2580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64" name="Arc 66"/>
            <p:cNvSpPr>
              <a:spLocks/>
            </p:cNvSpPr>
            <p:nvPr/>
          </p:nvSpPr>
          <p:spPr bwMode="auto">
            <a:xfrm rot="10800000">
              <a:off x="1127" y="257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994" name="Group 67"/>
          <p:cNvGrpSpPr>
            <a:grpSpLocks/>
          </p:cNvGrpSpPr>
          <p:nvPr/>
        </p:nvGrpSpPr>
        <p:grpSpPr bwMode="auto">
          <a:xfrm>
            <a:off x="980723" y="3600979"/>
            <a:ext cx="767644" cy="169333"/>
            <a:chOff x="604" y="2574"/>
            <a:chExt cx="544" cy="128"/>
          </a:xfrm>
        </p:grpSpPr>
        <p:sp>
          <p:nvSpPr>
            <p:cNvPr id="162217" name="Arc 68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18" name="Arc 69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19" name="Arc 70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20" name="Arc 71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21" name="Arc 72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22" name="Arc 73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23" name="Arc 74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24" name="Arc 75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25" name="Arc 76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26" name="Arc 77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27" name="Arc 78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28" name="Arc 79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29" name="Arc 80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30" name="Arc 81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31" name="Arc 82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32" name="Arc 83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33" name="Arc 84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34" name="Arc 85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35" name="Arc 86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36" name="Arc 87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37" name="Arc 88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38" name="Arc 89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39" name="Arc 90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40" name="Arc 91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995" name="Group 92"/>
          <p:cNvGrpSpPr>
            <a:grpSpLocks/>
          </p:cNvGrpSpPr>
          <p:nvPr/>
        </p:nvGrpSpPr>
        <p:grpSpPr bwMode="auto">
          <a:xfrm>
            <a:off x="1003302" y="3222626"/>
            <a:ext cx="776111" cy="170657"/>
            <a:chOff x="620" y="2288"/>
            <a:chExt cx="550" cy="129"/>
          </a:xfrm>
        </p:grpSpPr>
        <p:sp>
          <p:nvSpPr>
            <p:cNvPr id="162193" name="Arc 93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94" name="Arc 94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95" name="Arc 95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96" name="Arc 96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97" name="Arc 97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98" name="Arc 98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99" name="Arc 99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00" name="Arc 100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01" name="Arc 101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02" name="Arc 102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03" name="Arc 103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04" name="Arc 104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05" name="Arc 105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06" name="Arc 106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07" name="Arc 107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08" name="Arc 108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09" name="Arc 109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10" name="Arc 110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11" name="Arc 111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12" name="Arc 112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13" name="Arc 113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14" name="Arc 114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15" name="Arc 115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216" name="Arc 116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1996" name="Group 117"/>
          <p:cNvGrpSpPr>
            <a:grpSpLocks/>
          </p:cNvGrpSpPr>
          <p:nvPr/>
        </p:nvGrpSpPr>
        <p:grpSpPr bwMode="auto">
          <a:xfrm>
            <a:off x="7835901" y="2647158"/>
            <a:ext cx="222956" cy="330729"/>
            <a:chOff x="5462" y="1853"/>
            <a:chExt cx="157" cy="250"/>
          </a:xfrm>
        </p:grpSpPr>
        <p:sp>
          <p:nvSpPr>
            <p:cNvPr id="162189" name="Oval 118"/>
            <p:cNvSpPr>
              <a:spLocks noChangeArrowheads="1"/>
            </p:cNvSpPr>
            <p:nvPr/>
          </p:nvSpPr>
          <p:spPr bwMode="auto">
            <a:xfrm>
              <a:off x="5495" y="199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90" name="Oval 119"/>
            <p:cNvSpPr>
              <a:spLocks noChangeArrowheads="1"/>
            </p:cNvSpPr>
            <p:nvPr/>
          </p:nvSpPr>
          <p:spPr bwMode="auto">
            <a:xfrm>
              <a:off x="5462" y="20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91" name="Oval 120"/>
            <p:cNvSpPr>
              <a:spLocks noChangeArrowheads="1"/>
            </p:cNvSpPr>
            <p:nvPr/>
          </p:nvSpPr>
          <p:spPr bwMode="auto">
            <a:xfrm>
              <a:off x="5568" y="18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92" name="Oval 121"/>
            <p:cNvSpPr>
              <a:spLocks noChangeArrowheads="1"/>
            </p:cNvSpPr>
            <p:nvPr/>
          </p:nvSpPr>
          <p:spPr bwMode="auto">
            <a:xfrm>
              <a:off x="5536" y="192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1997" name="Oval 122"/>
          <p:cNvSpPr>
            <a:spLocks noChangeArrowheads="1"/>
          </p:cNvSpPr>
          <p:nvPr/>
        </p:nvSpPr>
        <p:spPr bwMode="auto">
          <a:xfrm>
            <a:off x="7945967" y="2887929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98" name="Oval 123"/>
          <p:cNvSpPr>
            <a:spLocks noChangeArrowheads="1"/>
          </p:cNvSpPr>
          <p:nvPr/>
        </p:nvSpPr>
        <p:spPr bwMode="auto">
          <a:xfrm>
            <a:off x="7773812" y="2969949"/>
            <a:ext cx="71966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99" name="Oval 124"/>
          <p:cNvSpPr>
            <a:spLocks noChangeArrowheads="1"/>
          </p:cNvSpPr>
          <p:nvPr/>
        </p:nvSpPr>
        <p:spPr bwMode="auto">
          <a:xfrm>
            <a:off x="8047567" y="2704043"/>
            <a:ext cx="7196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00" name="Oval 125"/>
          <p:cNvSpPr>
            <a:spLocks noChangeArrowheads="1"/>
          </p:cNvSpPr>
          <p:nvPr/>
        </p:nvSpPr>
        <p:spPr bwMode="auto">
          <a:xfrm>
            <a:off x="8002412" y="2796647"/>
            <a:ext cx="71966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01" name="Oval 126"/>
          <p:cNvSpPr>
            <a:spLocks noChangeArrowheads="1"/>
          </p:cNvSpPr>
          <p:nvPr/>
        </p:nvSpPr>
        <p:spPr bwMode="auto">
          <a:xfrm>
            <a:off x="8008056" y="2944814"/>
            <a:ext cx="7055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02" name="Oval 127"/>
          <p:cNvSpPr>
            <a:spLocks noChangeArrowheads="1"/>
          </p:cNvSpPr>
          <p:nvPr/>
        </p:nvSpPr>
        <p:spPr bwMode="auto">
          <a:xfrm>
            <a:off x="8111068" y="2762250"/>
            <a:ext cx="71967" cy="6482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03" name="Oval 128"/>
          <p:cNvSpPr>
            <a:spLocks noChangeArrowheads="1"/>
          </p:cNvSpPr>
          <p:nvPr/>
        </p:nvSpPr>
        <p:spPr bwMode="auto">
          <a:xfrm>
            <a:off x="8064501" y="2853533"/>
            <a:ext cx="71966" cy="66146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2004" name="Group 129"/>
          <p:cNvGrpSpPr>
            <a:grpSpLocks/>
          </p:cNvGrpSpPr>
          <p:nvPr/>
        </p:nvGrpSpPr>
        <p:grpSpPr bwMode="auto">
          <a:xfrm>
            <a:off x="7773812" y="2590272"/>
            <a:ext cx="222956" cy="330729"/>
            <a:chOff x="5418" y="1810"/>
            <a:chExt cx="157" cy="250"/>
          </a:xfrm>
        </p:grpSpPr>
        <p:sp>
          <p:nvSpPr>
            <p:cNvPr id="162185" name="Oval 130"/>
            <p:cNvSpPr>
              <a:spLocks noChangeArrowheads="1"/>
            </p:cNvSpPr>
            <p:nvPr/>
          </p:nvSpPr>
          <p:spPr bwMode="auto">
            <a:xfrm>
              <a:off x="5450" y="1949"/>
              <a:ext cx="53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86" name="Oval 131"/>
            <p:cNvSpPr>
              <a:spLocks noChangeArrowheads="1"/>
            </p:cNvSpPr>
            <p:nvPr/>
          </p:nvSpPr>
          <p:spPr bwMode="auto">
            <a:xfrm>
              <a:off x="5418" y="2010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87" name="Oval 132"/>
            <p:cNvSpPr>
              <a:spLocks noChangeArrowheads="1"/>
            </p:cNvSpPr>
            <p:nvPr/>
          </p:nvSpPr>
          <p:spPr bwMode="auto">
            <a:xfrm>
              <a:off x="5524" y="1810"/>
              <a:ext cx="51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88" name="Oval 133"/>
            <p:cNvSpPr>
              <a:spLocks noChangeArrowheads="1"/>
            </p:cNvSpPr>
            <p:nvPr/>
          </p:nvSpPr>
          <p:spPr bwMode="auto">
            <a:xfrm>
              <a:off x="5492" y="1879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2005" name="Oval 134"/>
          <p:cNvSpPr>
            <a:spLocks noChangeArrowheads="1"/>
          </p:cNvSpPr>
          <p:nvPr/>
        </p:nvSpPr>
        <p:spPr bwMode="auto">
          <a:xfrm>
            <a:off x="7432323" y="3640667"/>
            <a:ext cx="107244" cy="5291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06" name="Oval 135"/>
          <p:cNvSpPr>
            <a:spLocks noChangeArrowheads="1"/>
          </p:cNvSpPr>
          <p:nvPr/>
        </p:nvSpPr>
        <p:spPr bwMode="auto">
          <a:xfrm>
            <a:off x="7653867" y="3632730"/>
            <a:ext cx="107244" cy="5291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07" name="Arc 136"/>
          <p:cNvSpPr>
            <a:spLocks/>
          </p:cNvSpPr>
          <p:nvPr/>
        </p:nvSpPr>
        <p:spPr bwMode="auto">
          <a:xfrm>
            <a:off x="1858434" y="1448594"/>
            <a:ext cx="227188" cy="595313"/>
          </a:xfrm>
          <a:custGeom>
            <a:avLst/>
            <a:gdLst>
              <a:gd name="T0" fmla="*/ 0 w 21600"/>
              <a:gd name="T1" fmla="*/ 807575979 h 21247"/>
              <a:gd name="T2" fmla="*/ 29340963 w 21600"/>
              <a:gd name="T3" fmla="*/ 0 h 21247"/>
              <a:gd name="T4" fmla="*/ 35785634 w 21600"/>
              <a:gd name="T5" fmla="*/ 807575979 h 21247"/>
              <a:gd name="T6" fmla="*/ 0 60000 65536"/>
              <a:gd name="T7" fmla="*/ 0 60000 65536"/>
              <a:gd name="T8" fmla="*/ 0 60000 65536"/>
              <a:gd name="T9" fmla="*/ 0 w 21600"/>
              <a:gd name="T10" fmla="*/ 0 h 21247"/>
              <a:gd name="T11" fmla="*/ 21600 w 21600"/>
              <a:gd name="T12" fmla="*/ 21247 h 21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08" name="Arc 137"/>
          <p:cNvSpPr>
            <a:spLocks/>
          </p:cNvSpPr>
          <p:nvPr/>
        </p:nvSpPr>
        <p:spPr bwMode="auto">
          <a:xfrm>
            <a:off x="1522590" y="2547937"/>
            <a:ext cx="328788" cy="211667"/>
          </a:xfrm>
          <a:custGeom>
            <a:avLst/>
            <a:gdLst>
              <a:gd name="T0" fmla="*/ 0 w 21600"/>
              <a:gd name="T1" fmla="*/ 56245134 h 17069"/>
              <a:gd name="T2" fmla="*/ 41995910 w 21600"/>
              <a:gd name="T3" fmla="*/ 0 h 17069"/>
              <a:gd name="T4" fmla="*/ 108467508 w 21600"/>
              <a:gd name="T5" fmla="*/ 56245134 h 17069"/>
              <a:gd name="T6" fmla="*/ 0 60000 65536"/>
              <a:gd name="T7" fmla="*/ 0 60000 65536"/>
              <a:gd name="T8" fmla="*/ 0 60000 65536"/>
              <a:gd name="T9" fmla="*/ 0 w 21600"/>
              <a:gd name="T10" fmla="*/ 0 h 17069"/>
              <a:gd name="T11" fmla="*/ 21600 w 21600"/>
              <a:gd name="T12" fmla="*/ 17069 h 170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09" name="Arc 138"/>
          <p:cNvSpPr>
            <a:spLocks/>
          </p:cNvSpPr>
          <p:nvPr/>
        </p:nvSpPr>
        <p:spPr bwMode="auto">
          <a:xfrm>
            <a:off x="1117600" y="2898512"/>
            <a:ext cx="327378" cy="212989"/>
          </a:xfrm>
          <a:custGeom>
            <a:avLst/>
            <a:gdLst>
              <a:gd name="T0" fmla="*/ 0 w 21600"/>
              <a:gd name="T1" fmla="*/ 57098394 h 17100"/>
              <a:gd name="T2" fmla="*/ 41656096 w 21600"/>
              <a:gd name="T3" fmla="*/ 0 h 17100"/>
              <a:gd name="T4" fmla="*/ 107077355 w 21600"/>
              <a:gd name="T5" fmla="*/ 57098394 h 17100"/>
              <a:gd name="T6" fmla="*/ 0 60000 65536"/>
              <a:gd name="T7" fmla="*/ 0 60000 65536"/>
              <a:gd name="T8" fmla="*/ 0 60000 65536"/>
              <a:gd name="T9" fmla="*/ 0 w 21600"/>
              <a:gd name="T10" fmla="*/ 0 h 17100"/>
              <a:gd name="T11" fmla="*/ 21600 w 21600"/>
              <a:gd name="T12" fmla="*/ 17100 h 17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10" name="Arc 139"/>
          <p:cNvSpPr>
            <a:spLocks/>
          </p:cNvSpPr>
          <p:nvPr/>
        </p:nvSpPr>
        <p:spPr bwMode="auto">
          <a:xfrm rot="10800000">
            <a:off x="1485902" y="3828522"/>
            <a:ext cx="460022" cy="232833"/>
          </a:xfrm>
          <a:custGeom>
            <a:avLst/>
            <a:gdLst>
              <a:gd name="T0" fmla="*/ 199375200 w 19610"/>
              <a:gd name="T1" fmla="*/ 0 h 18679"/>
              <a:gd name="T2" fmla="*/ 360444803 w 19610"/>
              <a:gd name="T3" fmla="*/ 32208858 h 18679"/>
              <a:gd name="T4" fmla="*/ 0 w 19610"/>
              <a:gd name="T5" fmla="*/ 62513222 h 18679"/>
              <a:gd name="T6" fmla="*/ 0 60000 65536"/>
              <a:gd name="T7" fmla="*/ 0 60000 65536"/>
              <a:gd name="T8" fmla="*/ 0 60000 65536"/>
              <a:gd name="T9" fmla="*/ 0 w 19610"/>
              <a:gd name="T10" fmla="*/ 0 h 18679"/>
              <a:gd name="T11" fmla="*/ 19610 w 19610"/>
              <a:gd name="T12" fmla="*/ 18679 h 18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11" name="Arc 140"/>
          <p:cNvSpPr>
            <a:spLocks/>
          </p:cNvSpPr>
          <p:nvPr/>
        </p:nvSpPr>
        <p:spPr bwMode="auto">
          <a:xfrm>
            <a:off x="6359880" y="2717271"/>
            <a:ext cx="328788" cy="623094"/>
          </a:xfrm>
          <a:custGeom>
            <a:avLst/>
            <a:gdLst>
              <a:gd name="T0" fmla="*/ 0 w 20950"/>
              <a:gd name="T1" fmla="*/ 788534018 h 19717"/>
              <a:gd name="T2" fmla="*/ 66760023 w 20950"/>
              <a:gd name="T3" fmla="*/ 0 h 19717"/>
              <a:gd name="T4" fmla="*/ 115302545 w 20950"/>
              <a:gd name="T5" fmla="*/ 1075283148 h 19717"/>
              <a:gd name="T6" fmla="*/ 0 60000 65536"/>
              <a:gd name="T7" fmla="*/ 0 60000 65536"/>
              <a:gd name="T8" fmla="*/ 0 60000 65536"/>
              <a:gd name="T9" fmla="*/ 0 w 20950"/>
              <a:gd name="T10" fmla="*/ 0 h 19717"/>
              <a:gd name="T11" fmla="*/ 20950 w 20950"/>
              <a:gd name="T12" fmla="*/ 19717 h 197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12" name="Line 141"/>
          <p:cNvSpPr>
            <a:spLocks noChangeShapeType="1"/>
          </p:cNvSpPr>
          <p:nvPr/>
        </p:nvSpPr>
        <p:spPr bwMode="auto">
          <a:xfrm flipV="1">
            <a:off x="5889978" y="3452813"/>
            <a:ext cx="413456" cy="738188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13" name="Arc 142"/>
          <p:cNvSpPr>
            <a:spLocks/>
          </p:cNvSpPr>
          <p:nvPr/>
        </p:nvSpPr>
        <p:spPr bwMode="auto">
          <a:xfrm>
            <a:off x="7411155" y="2973917"/>
            <a:ext cx="509412" cy="222250"/>
          </a:xfrm>
          <a:custGeom>
            <a:avLst/>
            <a:gdLst>
              <a:gd name="T0" fmla="*/ 56327 w 21600"/>
              <a:gd name="T1" fmla="*/ 46954454 h 20100"/>
              <a:gd name="T2" fmla="*/ 239641861 w 21600"/>
              <a:gd name="T3" fmla="*/ 0 h 20100"/>
              <a:gd name="T4" fmla="*/ 403418890 w 21600"/>
              <a:gd name="T5" fmla="*/ 46113434 h 20100"/>
              <a:gd name="T6" fmla="*/ 0 60000 65536"/>
              <a:gd name="T7" fmla="*/ 0 60000 65536"/>
              <a:gd name="T8" fmla="*/ 0 60000 65536"/>
              <a:gd name="T9" fmla="*/ 0 w 21600"/>
              <a:gd name="T10" fmla="*/ 0 h 20100"/>
              <a:gd name="T11" fmla="*/ 21600 w 21600"/>
              <a:gd name="T12" fmla="*/ 20100 h 20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14" name="Line 143"/>
          <p:cNvSpPr>
            <a:spLocks noChangeShapeType="1"/>
          </p:cNvSpPr>
          <p:nvPr/>
        </p:nvSpPr>
        <p:spPr bwMode="auto">
          <a:xfrm flipH="1" flipV="1">
            <a:off x="7514167" y="3381375"/>
            <a:ext cx="67733" cy="193146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15" name="Arc 144"/>
          <p:cNvSpPr>
            <a:spLocks/>
          </p:cNvSpPr>
          <p:nvPr/>
        </p:nvSpPr>
        <p:spPr bwMode="auto">
          <a:xfrm>
            <a:off x="6062135" y="3897312"/>
            <a:ext cx="1240367" cy="392907"/>
          </a:xfrm>
          <a:custGeom>
            <a:avLst/>
            <a:gdLst>
              <a:gd name="T0" fmla="*/ 2147483647 w 21600"/>
              <a:gd name="T1" fmla="*/ 0 h 21273"/>
              <a:gd name="T2" fmla="*/ 1009175495 w 21600"/>
              <a:gd name="T3" fmla="*/ 231608349 h 21273"/>
              <a:gd name="T4" fmla="*/ 0 w 21600"/>
              <a:gd name="T5" fmla="*/ 0 h 21273"/>
              <a:gd name="T6" fmla="*/ 0 60000 65536"/>
              <a:gd name="T7" fmla="*/ 0 60000 65536"/>
              <a:gd name="T8" fmla="*/ 0 60000 65536"/>
              <a:gd name="T9" fmla="*/ 0 w 21600"/>
              <a:gd name="T10" fmla="*/ 0 h 21273"/>
              <a:gd name="T11" fmla="*/ 21600 w 21600"/>
              <a:gd name="T12" fmla="*/ 21273 h 21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73" fill="none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</a:path>
              <a:path w="21600" h="21273" stroke="0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16" name="Line 145"/>
          <p:cNvSpPr>
            <a:spLocks noChangeShapeType="1"/>
          </p:cNvSpPr>
          <p:nvPr/>
        </p:nvSpPr>
        <p:spPr bwMode="auto">
          <a:xfrm flipV="1">
            <a:off x="6561668" y="4012407"/>
            <a:ext cx="1116189" cy="629708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17" name="Arc 146"/>
          <p:cNvSpPr>
            <a:spLocks/>
          </p:cNvSpPr>
          <p:nvPr/>
        </p:nvSpPr>
        <p:spPr bwMode="auto">
          <a:xfrm>
            <a:off x="8174569" y="3391959"/>
            <a:ext cx="493889" cy="699823"/>
          </a:xfrm>
          <a:custGeom>
            <a:avLst/>
            <a:gdLst>
              <a:gd name="T0" fmla="*/ 0 w 39405"/>
              <a:gd name="T1" fmla="*/ 72237051 h 42512"/>
              <a:gd name="T2" fmla="*/ 65079066 w 39405"/>
              <a:gd name="T3" fmla="*/ 327707076 h 42512"/>
              <a:gd name="T4" fmla="*/ 49915241 w 39405"/>
              <a:gd name="T5" fmla="*/ 166505135 h 42512"/>
              <a:gd name="T6" fmla="*/ 0 60000 65536"/>
              <a:gd name="T7" fmla="*/ 0 60000 65536"/>
              <a:gd name="T8" fmla="*/ 0 60000 65536"/>
              <a:gd name="T9" fmla="*/ 0 w 39405"/>
              <a:gd name="T10" fmla="*/ 0 h 42512"/>
              <a:gd name="T11" fmla="*/ 39405 w 39405"/>
              <a:gd name="T12" fmla="*/ 42512 h 42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05" h="42512" fill="none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</a:path>
              <a:path w="39405" h="42512" stroke="0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  <a:lnTo>
                  <a:pt x="17805" y="21600"/>
                </a:lnTo>
                <a:lnTo>
                  <a:pt x="0" y="9371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18" name="Arc 147"/>
          <p:cNvSpPr>
            <a:spLocks/>
          </p:cNvSpPr>
          <p:nvPr/>
        </p:nvSpPr>
        <p:spPr bwMode="auto">
          <a:xfrm rot="10800000">
            <a:off x="2449689" y="4445000"/>
            <a:ext cx="378178" cy="268553"/>
          </a:xfrm>
          <a:custGeom>
            <a:avLst/>
            <a:gdLst>
              <a:gd name="T0" fmla="*/ 0 w 31937"/>
              <a:gd name="T1" fmla="*/ 47825856 h 21600"/>
              <a:gd name="T2" fmla="*/ 75501804 w 31937"/>
              <a:gd name="T3" fmla="*/ 11161982 h 21600"/>
              <a:gd name="T4" fmla="*/ 48144577 w 31937"/>
              <a:gd name="T5" fmla="*/ 71733778 h 21600"/>
              <a:gd name="T6" fmla="*/ 0 60000 65536"/>
              <a:gd name="T7" fmla="*/ 0 60000 65536"/>
              <a:gd name="T8" fmla="*/ 0 60000 65536"/>
              <a:gd name="T9" fmla="*/ 0 w 31937"/>
              <a:gd name="T10" fmla="*/ 0 h 21600"/>
              <a:gd name="T11" fmla="*/ 31937 w 3193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19" name="Line 148"/>
          <p:cNvSpPr>
            <a:spLocks noChangeShapeType="1"/>
          </p:cNvSpPr>
          <p:nvPr/>
        </p:nvSpPr>
        <p:spPr bwMode="auto">
          <a:xfrm flipH="1">
            <a:off x="3119967" y="4636824"/>
            <a:ext cx="79022" cy="277813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20" name="Arc 149"/>
          <p:cNvSpPr>
            <a:spLocks/>
          </p:cNvSpPr>
          <p:nvPr/>
        </p:nvSpPr>
        <p:spPr bwMode="auto">
          <a:xfrm rot="10800000">
            <a:off x="3393723" y="5070740"/>
            <a:ext cx="1444978" cy="268552"/>
          </a:xfrm>
          <a:custGeom>
            <a:avLst/>
            <a:gdLst>
              <a:gd name="T0" fmla="*/ 0 w 31983"/>
              <a:gd name="T1" fmla="*/ 47752333 h 21600"/>
              <a:gd name="T2" fmla="*/ 2147483647 w 31983"/>
              <a:gd name="T3" fmla="*/ 11278095 h 21600"/>
              <a:gd name="T4" fmla="*/ 2147483647 w 31983"/>
              <a:gd name="T5" fmla="*/ 71733138 h 21600"/>
              <a:gd name="T6" fmla="*/ 0 60000 65536"/>
              <a:gd name="T7" fmla="*/ 0 60000 65536"/>
              <a:gd name="T8" fmla="*/ 0 60000 65536"/>
              <a:gd name="T9" fmla="*/ 0 w 31983"/>
              <a:gd name="T10" fmla="*/ 0 h 21600"/>
              <a:gd name="T11" fmla="*/ 31983 w 319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21" name="Arc 150"/>
          <p:cNvSpPr>
            <a:spLocks/>
          </p:cNvSpPr>
          <p:nvPr/>
        </p:nvSpPr>
        <p:spPr bwMode="auto">
          <a:xfrm>
            <a:off x="5274735" y="4824677"/>
            <a:ext cx="478367" cy="236802"/>
          </a:xfrm>
          <a:custGeom>
            <a:avLst/>
            <a:gdLst>
              <a:gd name="T0" fmla="*/ 0 w 20286"/>
              <a:gd name="T1" fmla="*/ 32474293 h 21516"/>
              <a:gd name="T2" fmla="*/ 343142423 w 20286"/>
              <a:gd name="T3" fmla="*/ 0 h 21516"/>
              <a:gd name="T4" fmla="*/ 378746378 w 20286"/>
              <a:gd name="T5" fmla="*/ 49564975 h 21516"/>
              <a:gd name="T6" fmla="*/ 0 60000 65536"/>
              <a:gd name="T7" fmla="*/ 0 60000 65536"/>
              <a:gd name="T8" fmla="*/ 0 60000 65536"/>
              <a:gd name="T9" fmla="*/ 0 w 20286"/>
              <a:gd name="T10" fmla="*/ 0 h 21516"/>
              <a:gd name="T11" fmla="*/ 20286 w 20286"/>
              <a:gd name="T12" fmla="*/ 21516 h 21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22" name="Arc 151"/>
          <p:cNvSpPr>
            <a:spLocks/>
          </p:cNvSpPr>
          <p:nvPr/>
        </p:nvSpPr>
        <p:spPr bwMode="auto">
          <a:xfrm rot="10800000">
            <a:off x="4727222" y="4402668"/>
            <a:ext cx="874889" cy="586053"/>
          </a:xfrm>
          <a:custGeom>
            <a:avLst/>
            <a:gdLst>
              <a:gd name="T0" fmla="*/ 0 w 21385"/>
              <a:gd name="T1" fmla="*/ 1025981954 h 16647"/>
              <a:gd name="T2" fmla="*/ 743018683 w 21385"/>
              <a:gd name="T3" fmla="*/ 0 h 16647"/>
              <a:gd name="T4" fmla="*/ 2084960062 w 21385"/>
              <a:gd name="T5" fmla="*/ 1255107949 h 16647"/>
              <a:gd name="T6" fmla="*/ 0 60000 65536"/>
              <a:gd name="T7" fmla="*/ 0 60000 65536"/>
              <a:gd name="T8" fmla="*/ 0 60000 65536"/>
              <a:gd name="T9" fmla="*/ 0 w 21385"/>
              <a:gd name="T10" fmla="*/ 0 h 16647"/>
              <a:gd name="T11" fmla="*/ 21385 w 21385"/>
              <a:gd name="T12" fmla="*/ 16647 h 16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23" name="Arc 152"/>
          <p:cNvSpPr>
            <a:spLocks/>
          </p:cNvSpPr>
          <p:nvPr/>
        </p:nvSpPr>
        <p:spPr bwMode="auto">
          <a:xfrm>
            <a:off x="3869267" y="4179094"/>
            <a:ext cx="774700" cy="236802"/>
          </a:xfrm>
          <a:custGeom>
            <a:avLst/>
            <a:gdLst>
              <a:gd name="T0" fmla="*/ 0 w 20282"/>
              <a:gd name="T1" fmla="*/ 32451130 h 21515"/>
              <a:gd name="T2" fmla="*/ 1457590494 w 20282"/>
              <a:gd name="T3" fmla="*/ 0 h 21515"/>
              <a:gd name="T4" fmla="*/ 1609300786 w 20282"/>
              <a:gd name="T5" fmla="*/ 49569576 h 21515"/>
              <a:gd name="T6" fmla="*/ 0 60000 65536"/>
              <a:gd name="T7" fmla="*/ 0 60000 65536"/>
              <a:gd name="T8" fmla="*/ 0 60000 65536"/>
              <a:gd name="T9" fmla="*/ 0 w 20282"/>
              <a:gd name="T10" fmla="*/ 0 h 21515"/>
              <a:gd name="T11" fmla="*/ 20282 w 20282"/>
              <a:gd name="T12" fmla="*/ 21515 h 21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2" h="21515" fill="none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</a:path>
              <a:path w="20282" h="21515" stroke="0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  <a:lnTo>
                  <a:pt x="20282" y="21515"/>
                </a:lnTo>
                <a:lnTo>
                  <a:pt x="0" y="14085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24" name="Arc 153"/>
          <p:cNvSpPr>
            <a:spLocks/>
          </p:cNvSpPr>
          <p:nvPr/>
        </p:nvSpPr>
        <p:spPr bwMode="auto">
          <a:xfrm>
            <a:off x="6704189" y="1641741"/>
            <a:ext cx="508000" cy="238125"/>
          </a:xfrm>
          <a:custGeom>
            <a:avLst/>
            <a:gdLst>
              <a:gd name="T0" fmla="*/ 0 w 31541"/>
              <a:gd name="T1" fmla="*/ 5727924 h 21600"/>
              <a:gd name="T2" fmla="*/ 187628000 w 31541"/>
              <a:gd name="T3" fmla="*/ 45279333 h 21600"/>
              <a:gd name="T4" fmla="*/ 59713011 w 31541"/>
              <a:gd name="T5" fmla="*/ 50009341 h 21600"/>
              <a:gd name="T6" fmla="*/ 0 60000 65536"/>
              <a:gd name="T7" fmla="*/ 0 60000 65536"/>
              <a:gd name="T8" fmla="*/ 0 60000 65536"/>
              <a:gd name="T9" fmla="*/ 0 w 31541"/>
              <a:gd name="T10" fmla="*/ 0 h 21600"/>
              <a:gd name="T11" fmla="*/ 31541 w 315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25" name="Arc 154">
            <a:hlinkClick r:id="" action="ppaction://hlinkfile"/>
          </p:cNvPr>
          <p:cNvSpPr>
            <a:spLocks/>
          </p:cNvSpPr>
          <p:nvPr/>
        </p:nvSpPr>
        <p:spPr bwMode="auto">
          <a:xfrm>
            <a:off x="5338234" y="1227668"/>
            <a:ext cx="506588" cy="238125"/>
          </a:xfrm>
          <a:custGeom>
            <a:avLst/>
            <a:gdLst>
              <a:gd name="T0" fmla="*/ 0 w 31489"/>
              <a:gd name="T1" fmla="*/ 5665456 h 21600"/>
              <a:gd name="T2" fmla="*/ 186683281 w 31489"/>
              <a:gd name="T3" fmla="*/ 45288594 h 21600"/>
              <a:gd name="T4" fmla="*/ 59196285 w 31489"/>
              <a:gd name="T5" fmla="*/ 50009341 h 21600"/>
              <a:gd name="T6" fmla="*/ 0 60000 65536"/>
              <a:gd name="T7" fmla="*/ 0 60000 65536"/>
              <a:gd name="T8" fmla="*/ 0 60000 65536"/>
              <a:gd name="T9" fmla="*/ 0 w 31489"/>
              <a:gd name="T10" fmla="*/ 0 h 21600"/>
              <a:gd name="T11" fmla="*/ 31489 w 314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6491" name="Rectangle 155"/>
          <p:cNvSpPr>
            <a:spLocks noChangeArrowheads="1"/>
          </p:cNvSpPr>
          <p:nvPr/>
        </p:nvSpPr>
        <p:spPr bwMode="auto">
          <a:xfrm>
            <a:off x="3804356" y="2726532"/>
            <a:ext cx="1703212" cy="2960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cytoplasme</a:t>
            </a:r>
          </a:p>
        </p:txBody>
      </p:sp>
      <p:sp>
        <p:nvSpPr>
          <p:cNvPr id="162027" name="Rectangle 157"/>
          <p:cNvSpPr>
            <a:spLocks noChangeArrowheads="1"/>
          </p:cNvSpPr>
          <p:nvPr/>
        </p:nvSpPr>
        <p:spPr bwMode="auto">
          <a:xfrm>
            <a:off x="2181578" y="2472532"/>
            <a:ext cx="1704622" cy="2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 b="1">
                <a:solidFill>
                  <a:srgbClr val="0099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pénétration</a:t>
            </a:r>
          </a:p>
        </p:txBody>
      </p:sp>
      <p:sp>
        <p:nvSpPr>
          <p:cNvPr id="1166494" name="Rectangle 158"/>
          <p:cNvSpPr>
            <a:spLocks noChangeArrowheads="1"/>
          </p:cNvSpPr>
          <p:nvPr/>
        </p:nvSpPr>
        <p:spPr bwMode="auto">
          <a:xfrm>
            <a:off x="2696635" y="1682750"/>
            <a:ext cx="1706033" cy="21906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900" b="1">
                <a:solidFill>
                  <a:srgbClr val="FFCCFF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Récepteur CD4</a:t>
            </a:r>
          </a:p>
        </p:txBody>
      </p:sp>
      <p:sp>
        <p:nvSpPr>
          <p:cNvPr id="162029" name="Rectangle 159"/>
          <p:cNvSpPr>
            <a:spLocks noChangeArrowheads="1"/>
          </p:cNvSpPr>
          <p:nvPr/>
        </p:nvSpPr>
        <p:spPr bwMode="auto">
          <a:xfrm>
            <a:off x="2006601" y="2221179"/>
            <a:ext cx="1976967" cy="2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Co-récepteurs </a:t>
            </a:r>
          </a:p>
        </p:txBody>
      </p:sp>
      <p:sp>
        <p:nvSpPr>
          <p:cNvPr id="162030" name="Rectangle 160"/>
          <p:cNvSpPr>
            <a:spLocks noChangeArrowheads="1"/>
          </p:cNvSpPr>
          <p:nvPr/>
        </p:nvSpPr>
        <p:spPr bwMode="auto">
          <a:xfrm>
            <a:off x="531989" y="1510771"/>
            <a:ext cx="1704622" cy="46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 b="1">
                <a:solidFill>
                  <a:srgbClr val="0099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adhésion</a:t>
            </a:r>
          </a:p>
          <a:p>
            <a:pPr algn="ctr">
              <a:spcBef>
                <a:spcPct val="50000"/>
              </a:spcBef>
            </a:pPr>
            <a:r>
              <a:rPr lang="fr-FR" sz="1000" b="1">
                <a:solidFill>
                  <a:srgbClr val="0099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fusion</a:t>
            </a:r>
          </a:p>
        </p:txBody>
      </p:sp>
      <p:sp>
        <p:nvSpPr>
          <p:cNvPr id="162031" name="Rectangle 161"/>
          <p:cNvSpPr>
            <a:spLocks noChangeArrowheads="1"/>
          </p:cNvSpPr>
          <p:nvPr/>
        </p:nvSpPr>
        <p:spPr bwMode="auto">
          <a:xfrm>
            <a:off x="2379135" y="4081198"/>
            <a:ext cx="1933222" cy="2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ADN viral linéaire non intégré</a:t>
            </a:r>
          </a:p>
        </p:txBody>
      </p:sp>
      <p:sp>
        <p:nvSpPr>
          <p:cNvPr id="162032" name="Rectangle 162"/>
          <p:cNvSpPr>
            <a:spLocks noChangeArrowheads="1"/>
          </p:cNvSpPr>
          <p:nvPr/>
        </p:nvSpPr>
        <p:spPr bwMode="auto">
          <a:xfrm>
            <a:off x="4109155" y="3843074"/>
            <a:ext cx="1851378" cy="2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avec 1 ou 2 LTR</a:t>
            </a:r>
          </a:p>
        </p:txBody>
      </p:sp>
      <p:sp>
        <p:nvSpPr>
          <p:cNvPr id="162033" name="Rectangle 163"/>
          <p:cNvSpPr>
            <a:spLocks noChangeArrowheads="1"/>
          </p:cNvSpPr>
          <p:nvPr/>
        </p:nvSpPr>
        <p:spPr bwMode="auto">
          <a:xfrm>
            <a:off x="5061657" y="4270375"/>
            <a:ext cx="1703211" cy="2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ARNm non épissé</a:t>
            </a:r>
          </a:p>
        </p:txBody>
      </p:sp>
      <p:sp>
        <p:nvSpPr>
          <p:cNvPr id="162034" name="Rectangle 164"/>
          <p:cNvSpPr>
            <a:spLocks noChangeArrowheads="1"/>
          </p:cNvSpPr>
          <p:nvPr/>
        </p:nvSpPr>
        <p:spPr bwMode="auto">
          <a:xfrm>
            <a:off x="5535789" y="5199064"/>
            <a:ext cx="1704622" cy="2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ARNm multi-épissé</a:t>
            </a:r>
          </a:p>
        </p:txBody>
      </p:sp>
      <p:sp>
        <p:nvSpPr>
          <p:cNvPr id="162035" name="Rectangle 165"/>
          <p:cNvSpPr>
            <a:spLocks noChangeArrowheads="1"/>
          </p:cNvSpPr>
          <p:nvPr/>
        </p:nvSpPr>
        <p:spPr bwMode="auto">
          <a:xfrm>
            <a:off x="4296835" y="4946386"/>
            <a:ext cx="1706033" cy="2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 b="1">
                <a:solidFill>
                  <a:srgbClr val="0099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transcription</a:t>
            </a:r>
          </a:p>
        </p:txBody>
      </p:sp>
      <p:sp>
        <p:nvSpPr>
          <p:cNvPr id="162036" name="Rectangle 166"/>
          <p:cNvSpPr>
            <a:spLocks noChangeArrowheads="1"/>
          </p:cNvSpPr>
          <p:nvPr/>
        </p:nvSpPr>
        <p:spPr bwMode="auto">
          <a:xfrm>
            <a:off x="4873978" y="927366"/>
            <a:ext cx="1978378" cy="2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 b="1">
                <a:solidFill>
                  <a:srgbClr val="FF7C8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particule virale mature</a:t>
            </a:r>
          </a:p>
        </p:txBody>
      </p:sp>
      <p:sp>
        <p:nvSpPr>
          <p:cNvPr id="1166503" name="Rectangle 167"/>
          <p:cNvSpPr>
            <a:spLocks noChangeArrowheads="1"/>
          </p:cNvSpPr>
          <p:nvPr/>
        </p:nvSpPr>
        <p:spPr bwMode="auto">
          <a:xfrm>
            <a:off x="3361267" y="1890449"/>
            <a:ext cx="2260600" cy="234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membrane cellulaire</a:t>
            </a:r>
          </a:p>
        </p:txBody>
      </p:sp>
      <p:sp>
        <p:nvSpPr>
          <p:cNvPr id="1166504" name="Rectangle 168"/>
          <p:cNvSpPr>
            <a:spLocks noChangeArrowheads="1"/>
          </p:cNvSpPr>
          <p:nvPr/>
        </p:nvSpPr>
        <p:spPr bwMode="auto">
          <a:xfrm>
            <a:off x="7154335" y="4953001"/>
            <a:ext cx="1076678" cy="2960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noyau</a:t>
            </a:r>
          </a:p>
        </p:txBody>
      </p:sp>
      <p:sp>
        <p:nvSpPr>
          <p:cNvPr id="162039" name="Rectangle 169"/>
          <p:cNvSpPr>
            <a:spLocks noChangeArrowheads="1"/>
          </p:cNvSpPr>
          <p:nvPr/>
        </p:nvSpPr>
        <p:spPr bwMode="auto">
          <a:xfrm>
            <a:off x="7291212" y="2393157"/>
            <a:ext cx="1428044" cy="2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 b="1">
                <a:solidFill>
                  <a:srgbClr val="0099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assemblage</a:t>
            </a:r>
          </a:p>
        </p:txBody>
      </p:sp>
      <p:sp>
        <p:nvSpPr>
          <p:cNvPr id="162040" name="Rectangle 170"/>
          <p:cNvSpPr>
            <a:spLocks noChangeArrowheads="1"/>
          </p:cNvSpPr>
          <p:nvPr/>
        </p:nvSpPr>
        <p:spPr bwMode="auto">
          <a:xfrm>
            <a:off x="6234289" y="3417095"/>
            <a:ext cx="1428044" cy="2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 b="1">
                <a:solidFill>
                  <a:srgbClr val="0099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traduction</a:t>
            </a:r>
          </a:p>
        </p:txBody>
      </p:sp>
      <p:sp>
        <p:nvSpPr>
          <p:cNvPr id="162041" name="Rectangle 171"/>
          <p:cNvSpPr>
            <a:spLocks noChangeArrowheads="1"/>
          </p:cNvSpPr>
          <p:nvPr/>
        </p:nvSpPr>
        <p:spPr bwMode="auto">
          <a:xfrm>
            <a:off x="1069622" y="4717521"/>
            <a:ext cx="1875367" cy="2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complexe de pré-intégration</a:t>
            </a:r>
          </a:p>
        </p:txBody>
      </p:sp>
      <p:sp>
        <p:nvSpPr>
          <p:cNvPr id="162042" name="Rectangle 172"/>
          <p:cNvSpPr>
            <a:spLocks noChangeArrowheads="1"/>
          </p:cNvSpPr>
          <p:nvPr/>
        </p:nvSpPr>
        <p:spPr bwMode="auto">
          <a:xfrm>
            <a:off x="2150533" y="5258594"/>
            <a:ext cx="1706034" cy="2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ADN proviral intégré</a:t>
            </a:r>
          </a:p>
        </p:txBody>
      </p:sp>
      <p:sp>
        <p:nvSpPr>
          <p:cNvPr id="162043" name="Rectangle 173"/>
          <p:cNvSpPr>
            <a:spLocks noChangeArrowheads="1"/>
          </p:cNvSpPr>
          <p:nvPr/>
        </p:nvSpPr>
        <p:spPr bwMode="auto">
          <a:xfrm>
            <a:off x="7783689" y="4106334"/>
            <a:ext cx="1020234" cy="3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protéines de régulation</a:t>
            </a:r>
          </a:p>
        </p:txBody>
      </p:sp>
      <p:sp>
        <p:nvSpPr>
          <p:cNvPr id="162044" name="Line 174"/>
          <p:cNvSpPr>
            <a:spLocks noChangeShapeType="1"/>
          </p:cNvSpPr>
          <p:nvPr/>
        </p:nvSpPr>
        <p:spPr bwMode="auto">
          <a:xfrm>
            <a:off x="1367367" y="3456782"/>
            <a:ext cx="0" cy="125677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45" name="Rectangle 175"/>
          <p:cNvSpPr>
            <a:spLocks noChangeArrowheads="1"/>
          </p:cNvSpPr>
          <p:nvPr/>
        </p:nvSpPr>
        <p:spPr bwMode="auto">
          <a:xfrm>
            <a:off x="1452035" y="1037168"/>
            <a:ext cx="1198033" cy="29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FF99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VIH</a:t>
            </a:r>
          </a:p>
        </p:txBody>
      </p:sp>
      <p:sp>
        <p:nvSpPr>
          <p:cNvPr id="162046" name="Rectangle 176"/>
          <p:cNvSpPr>
            <a:spLocks noChangeArrowheads="1"/>
          </p:cNvSpPr>
          <p:nvPr/>
        </p:nvSpPr>
        <p:spPr bwMode="auto">
          <a:xfrm>
            <a:off x="3905955" y="4486011"/>
            <a:ext cx="1851378" cy="2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ADN viraux circulaires</a:t>
            </a:r>
          </a:p>
        </p:txBody>
      </p:sp>
      <p:sp>
        <p:nvSpPr>
          <p:cNvPr id="162047" name="Rectangle 177"/>
          <p:cNvSpPr>
            <a:spLocks noChangeArrowheads="1"/>
          </p:cNvSpPr>
          <p:nvPr/>
        </p:nvSpPr>
        <p:spPr bwMode="auto">
          <a:xfrm>
            <a:off x="6721124" y="1422136"/>
            <a:ext cx="1535289" cy="2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 b="1">
                <a:solidFill>
                  <a:srgbClr val="0099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bourgeonnement</a:t>
            </a:r>
          </a:p>
        </p:txBody>
      </p:sp>
      <p:sp>
        <p:nvSpPr>
          <p:cNvPr id="162048" name="Oval 179"/>
          <p:cNvSpPr>
            <a:spLocks noChangeArrowheads="1"/>
          </p:cNvSpPr>
          <p:nvPr/>
        </p:nvSpPr>
        <p:spPr bwMode="auto">
          <a:xfrm>
            <a:off x="2308579" y="1136386"/>
            <a:ext cx="575733" cy="519906"/>
          </a:xfrm>
          <a:prstGeom prst="ellipse">
            <a:avLst/>
          </a:prstGeom>
          <a:solidFill>
            <a:srgbClr val="430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2049" name="Group 180"/>
          <p:cNvGrpSpPr>
            <a:grpSpLocks/>
          </p:cNvGrpSpPr>
          <p:nvPr/>
        </p:nvGrpSpPr>
        <p:grpSpPr bwMode="auto">
          <a:xfrm>
            <a:off x="2312812" y="1132418"/>
            <a:ext cx="79022" cy="108479"/>
            <a:chOff x="3086" y="719"/>
            <a:chExt cx="56" cy="82"/>
          </a:xfrm>
        </p:grpSpPr>
        <p:grpSp>
          <p:nvGrpSpPr>
            <p:cNvPr id="162181" name="Group 181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162183" name="Oval 182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184" name="Oval 183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182" name="Rectangle 184"/>
            <p:cNvSpPr>
              <a:spLocks noChangeArrowheads="1"/>
            </p:cNvSpPr>
            <p:nvPr/>
          </p:nvSpPr>
          <p:spPr bwMode="auto">
            <a:xfrm rot="-222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50" name="Group 185"/>
          <p:cNvGrpSpPr>
            <a:grpSpLocks/>
          </p:cNvGrpSpPr>
          <p:nvPr/>
        </p:nvGrpSpPr>
        <p:grpSpPr bwMode="auto">
          <a:xfrm>
            <a:off x="2448279" y="1058334"/>
            <a:ext cx="88900" cy="55563"/>
            <a:chOff x="3181" y="663"/>
            <a:chExt cx="63" cy="42"/>
          </a:xfrm>
        </p:grpSpPr>
        <p:sp>
          <p:nvSpPr>
            <p:cNvPr id="162179" name="Oval 186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80" name="Oval 187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51" name="Group 188"/>
          <p:cNvGrpSpPr>
            <a:grpSpLocks/>
          </p:cNvGrpSpPr>
          <p:nvPr/>
        </p:nvGrpSpPr>
        <p:grpSpPr bwMode="auto">
          <a:xfrm>
            <a:off x="2579512" y="1058334"/>
            <a:ext cx="91723" cy="46303"/>
            <a:chOff x="3275" y="663"/>
            <a:chExt cx="65" cy="35"/>
          </a:xfrm>
        </p:grpSpPr>
        <p:sp>
          <p:nvSpPr>
            <p:cNvPr id="162177" name="Oval 189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78" name="Oval 190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52" name="Group 191"/>
          <p:cNvGrpSpPr>
            <a:grpSpLocks/>
          </p:cNvGrpSpPr>
          <p:nvPr/>
        </p:nvGrpSpPr>
        <p:grpSpPr bwMode="auto">
          <a:xfrm>
            <a:off x="2737555" y="1088761"/>
            <a:ext cx="80434" cy="63500"/>
            <a:chOff x="3386" y="686"/>
            <a:chExt cx="58" cy="48"/>
          </a:xfrm>
        </p:grpSpPr>
        <p:sp>
          <p:nvSpPr>
            <p:cNvPr id="162175" name="Oval 192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76" name="Oval 193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2053" name="Oval 194"/>
          <p:cNvSpPr>
            <a:spLocks noChangeArrowheads="1"/>
          </p:cNvSpPr>
          <p:nvPr/>
        </p:nvSpPr>
        <p:spPr bwMode="auto">
          <a:xfrm>
            <a:off x="2232378" y="1270001"/>
            <a:ext cx="53622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54" name="Oval 195"/>
          <p:cNvSpPr>
            <a:spLocks noChangeArrowheads="1"/>
          </p:cNvSpPr>
          <p:nvPr/>
        </p:nvSpPr>
        <p:spPr bwMode="auto">
          <a:xfrm>
            <a:off x="2226735" y="1295137"/>
            <a:ext cx="53622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2055" name="Group 196"/>
          <p:cNvGrpSpPr>
            <a:grpSpLocks/>
          </p:cNvGrpSpPr>
          <p:nvPr/>
        </p:nvGrpSpPr>
        <p:grpSpPr bwMode="auto">
          <a:xfrm>
            <a:off x="2369258" y="1654969"/>
            <a:ext cx="81844" cy="64823"/>
            <a:chOff x="3125" y="1114"/>
            <a:chExt cx="59" cy="49"/>
          </a:xfrm>
        </p:grpSpPr>
        <p:sp>
          <p:nvSpPr>
            <p:cNvPr id="162173" name="Oval 197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74" name="Oval 198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56" name="Group 199"/>
          <p:cNvGrpSpPr>
            <a:grpSpLocks/>
          </p:cNvGrpSpPr>
          <p:nvPr/>
        </p:nvGrpSpPr>
        <p:grpSpPr bwMode="auto">
          <a:xfrm>
            <a:off x="2674056" y="1677459"/>
            <a:ext cx="91722" cy="66146"/>
            <a:chOff x="3341" y="1131"/>
            <a:chExt cx="66" cy="50"/>
          </a:xfrm>
        </p:grpSpPr>
        <p:sp>
          <p:nvSpPr>
            <p:cNvPr id="162171" name="Oval 200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72" name="Oval 201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57" name="Group 202"/>
          <p:cNvGrpSpPr>
            <a:grpSpLocks/>
          </p:cNvGrpSpPr>
          <p:nvPr/>
        </p:nvGrpSpPr>
        <p:grpSpPr bwMode="auto">
          <a:xfrm>
            <a:off x="2826457" y="1565012"/>
            <a:ext cx="83255" cy="82021"/>
            <a:chOff x="3449" y="1046"/>
            <a:chExt cx="60" cy="62"/>
          </a:xfrm>
        </p:grpSpPr>
        <p:sp>
          <p:nvSpPr>
            <p:cNvPr id="162169" name="Oval 203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70" name="Oval 204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58" name="Group 205"/>
          <p:cNvGrpSpPr>
            <a:grpSpLocks/>
          </p:cNvGrpSpPr>
          <p:nvPr/>
        </p:nvGrpSpPr>
        <p:grpSpPr bwMode="auto">
          <a:xfrm>
            <a:off x="2922413" y="1411554"/>
            <a:ext cx="59267" cy="92604"/>
            <a:chOff x="3518" y="930"/>
            <a:chExt cx="41" cy="70"/>
          </a:xfrm>
        </p:grpSpPr>
        <p:sp>
          <p:nvSpPr>
            <p:cNvPr id="162167" name="Oval 206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68" name="Oval 207"/>
            <p:cNvSpPr>
              <a:spLocks noChangeArrowheads="1"/>
            </p:cNvSpPr>
            <p:nvPr/>
          </p:nvSpPr>
          <p:spPr bwMode="auto">
            <a:xfrm>
              <a:off x="3518" y="963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59" name="Group 208"/>
          <p:cNvGrpSpPr>
            <a:grpSpLocks/>
          </p:cNvGrpSpPr>
          <p:nvPr/>
        </p:nvGrpSpPr>
        <p:grpSpPr bwMode="auto">
          <a:xfrm>
            <a:off x="2902656" y="1263387"/>
            <a:ext cx="63500" cy="82021"/>
            <a:chOff x="3503" y="818"/>
            <a:chExt cx="45" cy="62"/>
          </a:xfrm>
        </p:grpSpPr>
        <p:sp>
          <p:nvSpPr>
            <p:cNvPr id="162165" name="Oval 209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66" name="Oval 210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2060" name="Rectangle 211"/>
          <p:cNvSpPr>
            <a:spLocks noChangeArrowheads="1"/>
          </p:cNvSpPr>
          <p:nvPr/>
        </p:nvSpPr>
        <p:spPr bwMode="auto">
          <a:xfrm rot="1920000">
            <a:off x="2753080" y="1092731"/>
            <a:ext cx="29633" cy="108479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61" name="Rectangle 212"/>
          <p:cNvSpPr>
            <a:spLocks noChangeArrowheads="1"/>
          </p:cNvSpPr>
          <p:nvPr/>
        </p:nvSpPr>
        <p:spPr bwMode="auto">
          <a:xfrm rot="1680000">
            <a:off x="2420056" y="1596762"/>
            <a:ext cx="28222" cy="11112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62" name="Rectangle 213"/>
          <p:cNvSpPr>
            <a:spLocks noChangeArrowheads="1"/>
          </p:cNvSpPr>
          <p:nvPr/>
        </p:nvSpPr>
        <p:spPr bwMode="auto">
          <a:xfrm rot="240000">
            <a:off x="2611969" y="1060980"/>
            <a:ext cx="29633" cy="10715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63" name="Rectangle 214"/>
          <p:cNvSpPr>
            <a:spLocks noChangeArrowheads="1"/>
          </p:cNvSpPr>
          <p:nvPr/>
        </p:nvSpPr>
        <p:spPr bwMode="auto">
          <a:xfrm rot="6420000">
            <a:off x="2281943" y="1260387"/>
            <a:ext cx="26458" cy="117122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64" name="Rectangle 215"/>
          <p:cNvSpPr>
            <a:spLocks noChangeArrowheads="1"/>
          </p:cNvSpPr>
          <p:nvPr/>
        </p:nvSpPr>
        <p:spPr bwMode="auto">
          <a:xfrm rot="-840000">
            <a:off x="2486378" y="1066272"/>
            <a:ext cx="29634" cy="108479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2065" name="Group 216"/>
          <p:cNvGrpSpPr>
            <a:grpSpLocks/>
          </p:cNvGrpSpPr>
          <p:nvPr/>
        </p:nvGrpSpPr>
        <p:grpSpPr bwMode="auto">
          <a:xfrm>
            <a:off x="2214035" y="1440657"/>
            <a:ext cx="135467" cy="78052"/>
            <a:chOff x="3016" y="952"/>
            <a:chExt cx="96" cy="59"/>
          </a:xfrm>
        </p:grpSpPr>
        <p:grpSp>
          <p:nvGrpSpPr>
            <p:cNvPr id="162161" name="Group 217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162163" name="Oval 218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164" name="Oval 219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162" name="Rectangle 220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1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66" name="Group 221"/>
          <p:cNvGrpSpPr>
            <a:grpSpLocks/>
          </p:cNvGrpSpPr>
          <p:nvPr/>
        </p:nvGrpSpPr>
        <p:grpSpPr bwMode="auto">
          <a:xfrm>
            <a:off x="2280356" y="1561042"/>
            <a:ext cx="121356" cy="68792"/>
            <a:chOff x="3062" y="1043"/>
            <a:chExt cx="87" cy="52"/>
          </a:xfrm>
        </p:grpSpPr>
        <p:grpSp>
          <p:nvGrpSpPr>
            <p:cNvPr id="162157" name="Group 222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162159" name="Oval 223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40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160" name="Oval 224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158" name="Rectangle 225"/>
            <p:cNvSpPr>
              <a:spLocks noChangeArrowheads="1"/>
            </p:cNvSpPr>
            <p:nvPr/>
          </p:nvSpPr>
          <p:spPr bwMode="auto">
            <a:xfrm rot="3000000">
              <a:off x="3099" y="1016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67" name="Group 226"/>
          <p:cNvGrpSpPr>
            <a:grpSpLocks/>
          </p:cNvGrpSpPr>
          <p:nvPr/>
        </p:nvGrpSpPr>
        <p:grpSpPr bwMode="auto">
          <a:xfrm>
            <a:off x="2499078" y="1648355"/>
            <a:ext cx="94544" cy="116417"/>
            <a:chOff x="3218" y="1109"/>
            <a:chExt cx="67" cy="88"/>
          </a:xfrm>
        </p:grpSpPr>
        <p:grpSp>
          <p:nvGrpSpPr>
            <p:cNvPr id="162153" name="Group 227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162155" name="Oval 228"/>
              <p:cNvSpPr>
                <a:spLocks noChangeArrowheads="1"/>
              </p:cNvSpPr>
              <p:nvPr/>
            </p:nvSpPr>
            <p:spPr bwMode="auto">
              <a:xfrm>
                <a:off x="3247" y="1162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156" name="Oval 229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154" name="Rectangle 230"/>
            <p:cNvSpPr>
              <a:spLocks noChangeArrowheads="1"/>
            </p:cNvSpPr>
            <p:nvPr/>
          </p:nvSpPr>
          <p:spPr bwMode="auto">
            <a:xfrm rot="660000">
              <a:off x="3251" y="1109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68" name="Group 231"/>
          <p:cNvGrpSpPr>
            <a:grpSpLocks/>
          </p:cNvGrpSpPr>
          <p:nvPr/>
        </p:nvGrpSpPr>
        <p:grpSpPr bwMode="auto">
          <a:xfrm>
            <a:off x="2798235" y="1168136"/>
            <a:ext cx="118533" cy="72760"/>
            <a:chOff x="3430" y="746"/>
            <a:chExt cx="83" cy="55"/>
          </a:xfrm>
        </p:grpSpPr>
        <p:grpSp>
          <p:nvGrpSpPr>
            <p:cNvPr id="162149" name="Group 232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162151" name="Oval 233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40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152" name="Oval 234"/>
              <p:cNvSpPr>
                <a:spLocks noChangeArrowheads="1"/>
              </p:cNvSpPr>
              <p:nvPr/>
            </p:nvSpPr>
            <p:spPr bwMode="auto">
              <a:xfrm>
                <a:off x="3472" y="767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150" name="Rectangle 235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2069" name="Rectangle 236"/>
          <p:cNvSpPr>
            <a:spLocks noChangeArrowheads="1"/>
          </p:cNvSpPr>
          <p:nvPr/>
        </p:nvSpPr>
        <p:spPr bwMode="auto">
          <a:xfrm rot="4080000">
            <a:off x="2896572" y="1261094"/>
            <a:ext cx="29104" cy="115711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70" name="Rectangle 237"/>
          <p:cNvSpPr>
            <a:spLocks noChangeArrowheads="1"/>
          </p:cNvSpPr>
          <p:nvPr/>
        </p:nvSpPr>
        <p:spPr bwMode="auto">
          <a:xfrm rot="-1080000">
            <a:off x="2695224" y="1617928"/>
            <a:ext cx="31044" cy="11112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71" name="Rectangle 238"/>
          <p:cNvSpPr>
            <a:spLocks noChangeArrowheads="1"/>
          </p:cNvSpPr>
          <p:nvPr/>
        </p:nvSpPr>
        <p:spPr bwMode="auto">
          <a:xfrm rot="-2880000">
            <a:off x="2831571" y="1525589"/>
            <a:ext cx="26458" cy="11853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72" name="Rectangle 239"/>
          <p:cNvSpPr>
            <a:spLocks noChangeArrowheads="1"/>
          </p:cNvSpPr>
          <p:nvPr/>
        </p:nvSpPr>
        <p:spPr bwMode="auto">
          <a:xfrm rot="5880000">
            <a:off x="2902215" y="1394709"/>
            <a:ext cx="29104" cy="115711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73" name="AutoShape 240"/>
          <p:cNvSpPr>
            <a:spLocks noChangeArrowheads="1"/>
          </p:cNvSpPr>
          <p:nvPr/>
        </p:nvSpPr>
        <p:spPr bwMode="auto">
          <a:xfrm rot="4800000" flipH="1" flipV="1">
            <a:off x="2453790" y="1215453"/>
            <a:ext cx="313532" cy="369711"/>
          </a:xfrm>
          <a:custGeom>
            <a:avLst/>
            <a:gdLst>
              <a:gd name="T0" fmla="*/ 5734599 w 21600"/>
              <a:gd name="T1" fmla="*/ 4004491 h 21600"/>
              <a:gd name="T2" fmla="*/ 3276737 w 21600"/>
              <a:gd name="T3" fmla="*/ 8008963 h 21600"/>
              <a:gd name="T4" fmla="*/ 818875 w 21600"/>
              <a:gd name="T5" fmla="*/ 4004491 h 21600"/>
              <a:gd name="T6" fmla="*/ 327673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74" name="Arc 241"/>
          <p:cNvSpPr>
            <a:spLocks/>
          </p:cNvSpPr>
          <p:nvPr/>
        </p:nvSpPr>
        <p:spPr bwMode="auto">
          <a:xfrm>
            <a:off x="2534355" y="1342761"/>
            <a:ext cx="33867" cy="34396"/>
          </a:xfrm>
          <a:custGeom>
            <a:avLst/>
            <a:gdLst>
              <a:gd name="T0" fmla="*/ 67204 w 21600"/>
              <a:gd name="T1" fmla="*/ 0 h 21600"/>
              <a:gd name="T2" fmla="*/ 0 w 21600"/>
              <a:gd name="T3" fmla="*/ 7887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75" name="Arc 242"/>
          <p:cNvSpPr>
            <a:spLocks/>
          </p:cNvSpPr>
          <p:nvPr/>
        </p:nvSpPr>
        <p:spPr bwMode="auto">
          <a:xfrm>
            <a:off x="2635957" y="1341439"/>
            <a:ext cx="47978" cy="35719"/>
          </a:xfrm>
          <a:custGeom>
            <a:avLst/>
            <a:gdLst>
              <a:gd name="T0" fmla="*/ 130967 w 21600"/>
              <a:gd name="T1" fmla="*/ 85093 h 21591"/>
              <a:gd name="T2" fmla="*/ 0 w 21600"/>
              <a:gd name="T3" fmla="*/ 0 h 21591"/>
              <a:gd name="T4" fmla="*/ 134875 w 21600"/>
              <a:gd name="T5" fmla="*/ 0 h 21591"/>
              <a:gd name="T6" fmla="*/ 0 60000 65536"/>
              <a:gd name="T7" fmla="*/ 0 60000 65536"/>
              <a:gd name="T8" fmla="*/ 0 60000 65536"/>
              <a:gd name="T9" fmla="*/ 0 w 21600"/>
              <a:gd name="T10" fmla="*/ 0 h 21591"/>
              <a:gd name="T11" fmla="*/ 21600 w 21600"/>
              <a:gd name="T12" fmla="*/ 21591 h 215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lnTo>
                  <a:pt x="20974" y="2159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76" name="Arc 243"/>
          <p:cNvSpPr>
            <a:spLocks/>
          </p:cNvSpPr>
          <p:nvPr/>
        </p:nvSpPr>
        <p:spPr bwMode="auto">
          <a:xfrm>
            <a:off x="2593624" y="1305719"/>
            <a:ext cx="49389" cy="35718"/>
          </a:xfrm>
          <a:custGeom>
            <a:avLst/>
            <a:gdLst>
              <a:gd name="T0" fmla="*/ 0 w 22208"/>
              <a:gd name="T1" fmla="*/ 36 h 21600"/>
              <a:gd name="T2" fmla="*/ 139015 w 22208"/>
              <a:gd name="T3" fmla="*/ 81845 h 21600"/>
              <a:gd name="T4" fmla="*/ 3901 w 22208"/>
              <a:gd name="T5" fmla="*/ 85053 h 21600"/>
              <a:gd name="T6" fmla="*/ 0 60000 65536"/>
              <a:gd name="T7" fmla="*/ 0 60000 65536"/>
              <a:gd name="T8" fmla="*/ 0 60000 65536"/>
              <a:gd name="T9" fmla="*/ 0 w 22208"/>
              <a:gd name="T10" fmla="*/ 0 h 21600"/>
              <a:gd name="T11" fmla="*/ 22208 w 222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lnTo>
                  <a:pt x="-1" y="8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77" name="Arc 244"/>
          <p:cNvSpPr>
            <a:spLocks/>
          </p:cNvSpPr>
          <p:nvPr/>
        </p:nvSpPr>
        <p:spPr bwMode="auto">
          <a:xfrm>
            <a:off x="2565401" y="1307043"/>
            <a:ext cx="36689" cy="34396"/>
          </a:xfrm>
          <a:custGeom>
            <a:avLst/>
            <a:gdLst>
              <a:gd name="T0" fmla="*/ 0 w 21600"/>
              <a:gd name="T1" fmla="*/ 78934 h 21583"/>
              <a:gd name="T2" fmla="*/ 75782 w 21600"/>
              <a:gd name="T3" fmla="*/ 0 h 21583"/>
              <a:gd name="T4" fmla="*/ 78872 w 21600"/>
              <a:gd name="T5" fmla="*/ 78934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78" name="Arc 245"/>
          <p:cNvSpPr>
            <a:spLocks/>
          </p:cNvSpPr>
          <p:nvPr/>
        </p:nvSpPr>
        <p:spPr bwMode="auto">
          <a:xfrm>
            <a:off x="2493434" y="1341439"/>
            <a:ext cx="46566" cy="35719"/>
          </a:xfrm>
          <a:custGeom>
            <a:avLst/>
            <a:gdLst>
              <a:gd name="T0" fmla="*/ 127055 w 21600"/>
              <a:gd name="T1" fmla="*/ 85057 h 21600"/>
              <a:gd name="T2" fmla="*/ 0 w 21600"/>
              <a:gd name="T3" fmla="*/ 0 h 21600"/>
              <a:gd name="T4" fmla="*/ 12705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79" name="Arc 246"/>
          <p:cNvSpPr>
            <a:spLocks/>
          </p:cNvSpPr>
          <p:nvPr/>
        </p:nvSpPr>
        <p:spPr bwMode="auto">
          <a:xfrm>
            <a:off x="2453924" y="1307043"/>
            <a:ext cx="47978" cy="34396"/>
          </a:xfrm>
          <a:custGeom>
            <a:avLst/>
            <a:gdLst>
              <a:gd name="T0" fmla="*/ 0 w 22254"/>
              <a:gd name="T1" fmla="*/ 36 h 21600"/>
              <a:gd name="T2" fmla="*/ 130911 w 22254"/>
              <a:gd name="T3" fmla="*/ 78872 h 21600"/>
              <a:gd name="T4" fmla="*/ 3847 w 22254"/>
              <a:gd name="T5" fmla="*/ 78872 h 21600"/>
              <a:gd name="T6" fmla="*/ 0 60000 65536"/>
              <a:gd name="T7" fmla="*/ 0 60000 65536"/>
              <a:gd name="T8" fmla="*/ 0 60000 65536"/>
              <a:gd name="T9" fmla="*/ 0 w 22254"/>
              <a:gd name="T10" fmla="*/ 0 h 21600"/>
              <a:gd name="T11" fmla="*/ 22254 w 222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80" name="Arc 247"/>
          <p:cNvSpPr>
            <a:spLocks/>
          </p:cNvSpPr>
          <p:nvPr/>
        </p:nvSpPr>
        <p:spPr bwMode="auto">
          <a:xfrm>
            <a:off x="2643013" y="1426104"/>
            <a:ext cx="47978" cy="37042"/>
          </a:xfrm>
          <a:custGeom>
            <a:avLst/>
            <a:gdLst>
              <a:gd name="T0" fmla="*/ 130779 w 21600"/>
              <a:gd name="T1" fmla="*/ 88351 h 22363"/>
              <a:gd name="T2" fmla="*/ 87 w 21600"/>
              <a:gd name="T3" fmla="*/ 0 h 22363"/>
              <a:gd name="T4" fmla="*/ 134875 w 21600"/>
              <a:gd name="T5" fmla="*/ 3053 h 22363"/>
              <a:gd name="T6" fmla="*/ 0 60000 65536"/>
              <a:gd name="T7" fmla="*/ 0 60000 65536"/>
              <a:gd name="T8" fmla="*/ 0 60000 65536"/>
              <a:gd name="T9" fmla="*/ 0 w 21600"/>
              <a:gd name="T10" fmla="*/ 0 h 22363"/>
              <a:gd name="T11" fmla="*/ 21600 w 21600"/>
              <a:gd name="T12" fmla="*/ 22363 h 22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43" y="2236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81" name="Arc 248"/>
          <p:cNvSpPr>
            <a:spLocks/>
          </p:cNvSpPr>
          <p:nvPr/>
        </p:nvSpPr>
        <p:spPr bwMode="auto">
          <a:xfrm>
            <a:off x="2602091" y="1390386"/>
            <a:ext cx="49389" cy="35718"/>
          </a:xfrm>
          <a:custGeom>
            <a:avLst/>
            <a:gdLst>
              <a:gd name="T0" fmla="*/ 0 w 22244"/>
              <a:gd name="T1" fmla="*/ 40 h 21600"/>
              <a:gd name="T2" fmla="*/ 138790 w 22244"/>
              <a:gd name="T3" fmla="*/ 85053 h 21600"/>
              <a:gd name="T4" fmla="*/ 4019 w 22244"/>
              <a:gd name="T5" fmla="*/ 85053 h 21600"/>
              <a:gd name="T6" fmla="*/ 0 60000 65536"/>
              <a:gd name="T7" fmla="*/ 0 60000 65536"/>
              <a:gd name="T8" fmla="*/ 0 60000 65536"/>
              <a:gd name="T9" fmla="*/ 0 w 22244"/>
              <a:gd name="T10" fmla="*/ 0 h 21600"/>
              <a:gd name="T11" fmla="*/ 22244 w 222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82" name="Arc 249"/>
          <p:cNvSpPr>
            <a:spLocks/>
          </p:cNvSpPr>
          <p:nvPr/>
        </p:nvSpPr>
        <p:spPr bwMode="auto">
          <a:xfrm>
            <a:off x="2542824" y="1426106"/>
            <a:ext cx="36689" cy="35719"/>
          </a:xfrm>
          <a:custGeom>
            <a:avLst/>
            <a:gdLst>
              <a:gd name="T0" fmla="*/ 75899 w 22446"/>
              <a:gd name="T1" fmla="*/ 0 h 21600"/>
              <a:gd name="T2" fmla="*/ 0 w 22446"/>
              <a:gd name="T3" fmla="*/ 84990 h 21600"/>
              <a:gd name="T4" fmla="*/ 2861 w 22446"/>
              <a:gd name="T5" fmla="*/ 0 h 21600"/>
              <a:gd name="T6" fmla="*/ 0 60000 65536"/>
              <a:gd name="T7" fmla="*/ 0 60000 65536"/>
              <a:gd name="T8" fmla="*/ 0 60000 65536"/>
              <a:gd name="T9" fmla="*/ 0 w 22446"/>
              <a:gd name="T10" fmla="*/ 0 h 21600"/>
              <a:gd name="T11" fmla="*/ 22446 w 224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lnTo>
                  <a:pt x="224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83" name="Arc 250"/>
          <p:cNvSpPr>
            <a:spLocks/>
          </p:cNvSpPr>
          <p:nvPr/>
        </p:nvSpPr>
        <p:spPr bwMode="auto">
          <a:xfrm>
            <a:off x="2569635" y="1390386"/>
            <a:ext cx="35277" cy="35718"/>
          </a:xfrm>
          <a:custGeom>
            <a:avLst/>
            <a:gdLst>
              <a:gd name="T0" fmla="*/ 0 w 21600"/>
              <a:gd name="T1" fmla="*/ 85120 h 21583"/>
              <a:gd name="T2" fmla="*/ 70005 w 21600"/>
              <a:gd name="T3" fmla="*/ 0 h 21583"/>
              <a:gd name="T4" fmla="*/ 72919 w 21600"/>
              <a:gd name="T5" fmla="*/ 85120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84" name="Arc 251"/>
          <p:cNvSpPr>
            <a:spLocks/>
          </p:cNvSpPr>
          <p:nvPr/>
        </p:nvSpPr>
        <p:spPr bwMode="auto">
          <a:xfrm>
            <a:off x="2503311" y="1426104"/>
            <a:ext cx="46567" cy="37042"/>
          </a:xfrm>
          <a:custGeom>
            <a:avLst/>
            <a:gdLst>
              <a:gd name="T0" fmla="*/ 123078 w 21600"/>
              <a:gd name="T1" fmla="*/ 88355 h 22362"/>
              <a:gd name="T2" fmla="*/ 82 w 21600"/>
              <a:gd name="T3" fmla="*/ 0 h 22362"/>
              <a:gd name="T4" fmla="*/ 127060 w 21600"/>
              <a:gd name="T5" fmla="*/ 3055 h 22362"/>
              <a:gd name="T6" fmla="*/ 0 60000 65536"/>
              <a:gd name="T7" fmla="*/ 0 60000 65536"/>
              <a:gd name="T8" fmla="*/ 0 60000 65536"/>
              <a:gd name="T9" fmla="*/ 0 w 21600"/>
              <a:gd name="T10" fmla="*/ 0 h 22362"/>
              <a:gd name="T11" fmla="*/ 21600 w 216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22" y="2236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85" name="Arc 252"/>
          <p:cNvSpPr>
            <a:spLocks/>
          </p:cNvSpPr>
          <p:nvPr/>
        </p:nvSpPr>
        <p:spPr bwMode="auto">
          <a:xfrm>
            <a:off x="2463800" y="1390386"/>
            <a:ext cx="47978" cy="35718"/>
          </a:xfrm>
          <a:custGeom>
            <a:avLst/>
            <a:gdLst>
              <a:gd name="T0" fmla="*/ 0 w 22264"/>
              <a:gd name="T1" fmla="*/ 40 h 21600"/>
              <a:gd name="T2" fmla="*/ 130853 w 22264"/>
              <a:gd name="T3" fmla="*/ 85053 h 21600"/>
              <a:gd name="T4" fmla="*/ 3903 w 22264"/>
              <a:gd name="T5" fmla="*/ 85053 h 21600"/>
              <a:gd name="T6" fmla="*/ 0 60000 65536"/>
              <a:gd name="T7" fmla="*/ 0 60000 65536"/>
              <a:gd name="T8" fmla="*/ 0 60000 65536"/>
              <a:gd name="T9" fmla="*/ 0 w 22264"/>
              <a:gd name="T10" fmla="*/ 0 h 21600"/>
              <a:gd name="T11" fmla="*/ 22264 w 222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lnTo>
                  <a:pt x="0" y="1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86" name="Oval 253"/>
          <p:cNvSpPr>
            <a:spLocks noChangeArrowheads="1"/>
          </p:cNvSpPr>
          <p:nvPr/>
        </p:nvSpPr>
        <p:spPr bwMode="auto">
          <a:xfrm>
            <a:off x="2331155" y="1158875"/>
            <a:ext cx="530578" cy="477573"/>
          </a:xfrm>
          <a:prstGeom prst="ellipse">
            <a:avLst/>
          </a:prstGeom>
          <a:solidFill>
            <a:srgbClr val="82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2087" name="Group 254"/>
          <p:cNvGrpSpPr>
            <a:grpSpLocks/>
          </p:cNvGrpSpPr>
          <p:nvPr/>
        </p:nvGrpSpPr>
        <p:grpSpPr bwMode="auto">
          <a:xfrm>
            <a:off x="2700867" y="1430074"/>
            <a:ext cx="40923" cy="83343"/>
            <a:chOff x="3360" y="944"/>
            <a:chExt cx="30" cy="63"/>
          </a:xfrm>
        </p:grpSpPr>
        <p:grpSp>
          <p:nvGrpSpPr>
            <p:cNvPr id="162145" name="Group 255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162147" name="Oval 256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148" name="Oval 257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146" name="Rectangle 258"/>
            <p:cNvSpPr>
              <a:spLocks noChangeArrowheads="1"/>
            </p:cNvSpPr>
            <p:nvPr/>
          </p:nvSpPr>
          <p:spPr bwMode="auto">
            <a:xfrm rot="-108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88" name="Group 259"/>
          <p:cNvGrpSpPr>
            <a:grpSpLocks/>
          </p:cNvGrpSpPr>
          <p:nvPr/>
        </p:nvGrpSpPr>
        <p:grpSpPr bwMode="auto">
          <a:xfrm>
            <a:off x="2473680" y="1449918"/>
            <a:ext cx="76200" cy="96573"/>
            <a:chOff x="3200" y="959"/>
            <a:chExt cx="53" cy="73"/>
          </a:xfrm>
        </p:grpSpPr>
        <p:grpSp>
          <p:nvGrpSpPr>
            <p:cNvPr id="162141" name="Group 260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162143" name="Oval 261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144" name="Oval 262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142" name="Rectangle 263"/>
            <p:cNvSpPr>
              <a:spLocks noChangeArrowheads="1"/>
            </p:cNvSpPr>
            <p:nvPr/>
          </p:nvSpPr>
          <p:spPr bwMode="auto">
            <a:xfrm rot="660000">
              <a:off x="3226" y="959"/>
              <a:ext cx="19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89" name="Group 264"/>
          <p:cNvGrpSpPr>
            <a:grpSpLocks/>
          </p:cNvGrpSpPr>
          <p:nvPr/>
        </p:nvGrpSpPr>
        <p:grpSpPr bwMode="auto">
          <a:xfrm>
            <a:off x="2401711" y="1168137"/>
            <a:ext cx="79022" cy="108479"/>
            <a:chOff x="3149" y="746"/>
            <a:chExt cx="56" cy="82"/>
          </a:xfrm>
        </p:grpSpPr>
        <p:grpSp>
          <p:nvGrpSpPr>
            <p:cNvPr id="162137" name="Group 265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162139" name="Oval 266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140" name="Oval 267"/>
              <p:cNvSpPr>
                <a:spLocks noChangeArrowheads="1"/>
              </p:cNvSpPr>
              <p:nvPr/>
            </p:nvSpPr>
            <p:spPr bwMode="auto">
              <a:xfrm>
                <a:off x="3149" y="761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138" name="Rectangle 268"/>
            <p:cNvSpPr>
              <a:spLocks noChangeArrowheads="1"/>
            </p:cNvSpPr>
            <p:nvPr/>
          </p:nvSpPr>
          <p:spPr bwMode="auto">
            <a:xfrm rot="-222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90" name="Group 269"/>
          <p:cNvGrpSpPr>
            <a:grpSpLocks/>
          </p:cNvGrpSpPr>
          <p:nvPr/>
        </p:nvGrpSpPr>
        <p:grpSpPr bwMode="auto">
          <a:xfrm>
            <a:off x="2630312" y="1169459"/>
            <a:ext cx="84667" cy="109803"/>
            <a:chOff x="3311" y="747"/>
            <a:chExt cx="59" cy="83"/>
          </a:xfrm>
        </p:grpSpPr>
        <p:grpSp>
          <p:nvGrpSpPr>
            <p:cNvPr id="162133" name="Group 270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162135" name="Oval 271"/>
              <p:cNvSpPr>
                <a:spLocks noChangeArrowheads="1"/>
              </p:cNvSpPr>
              <p:nvPr/>
            </p:nvSpPr>
            <p:spPr bwMode="auto">
              <a:xfrm rot="-2100000">
                <a:off x="3311" y="747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136" name="Oval 272"/>
              <p:cNvSpPr>
                <a:spLocks noChangeArrowheads="1"/>
              </p:cNvSpPr>
              <p:nvPr/>
            </p:nvSpPr>
            <p:spPr bwMode="auto">
              <a:xfrm rot="-21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2134" name="Rectangle 273"/>
            <p:cNvSpPr>
              <a:spLocks noChangeArrowheads="1"/>
            </p:cNvSpPr>
            <p:nvPr/>
          </p:nvSpPr>
          <p:spPr bwMode="auto">
            <a:xfrm rot="780000">
              <a:off x="3326" y="747"/>
              <a:ext cx="23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2091" name="Freeform 274"/>
          <p:cNvSpPr>
            <a:spLocks/>
          </p:cNvSpPr>
          <p:nvPr/>
        </p:nvSpPr>
        <p:spPr bwMode="auto">
          <a:xfrm rot="84653">
            <a:off x="6526389" y="2050521"/>
            <a:ext cx="903111" cy="31750"/>
          </a:xfrm>
          <a:custGeom>
            <a:avLst/>
            <a:gdLst>
              <a:gd name="T0" fmla="*/ 19130797 w 569"/>
              <a:gd name="T1" fmla="*/ 30241878 h 24"/>
              <a:gd name="T2" fmla="*/ 146662896 w 569"/>
              <a:gd name="T3" fmla="*/ 30241878 h 24"/>
              <a:gd name="T4" fmla="*/ 580275250 w 569"/>
              <a:gd name="T5" fmla="*/ 60483756 h 24"/>
              <a:gd name="T6" fmla="*/ 1549526558 w 569"/>
              <a:gd name="T7" fmla="*/ 0 h 24"/>
              <a:gd name="T8" fmla="*/ 1702565733 w 569"/>
              <a:gd name="T9" fmla="*/ 10080625 h 24"/>
              <a:gd name="T10" fmla="*/ 1804592445 w 569"/>
              <a:gd name="T11" fmla="*/ 30241878 h 24"/>
              <a:gd name="T12" fmla="*/ 1804592445 w 569"/>
              <a:gd name="T13" fmla="*/ 1008062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9"/>
              <a:gd name="T22" fmla="*/ 0 h 24"/>
              <a:gd name="T23" fmla="*/ 569 w 56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92" name="Freeform 275"/>
          <p:cNvSpPr>
            <a:spLocks/>
          </p:cNvSpPr>
          <p:nvPr/>
        </p:nvSpPr>
        <p:spPr bwMode="auto">
          <a:xfrm>
            <a:off x="7748413" y="2426229"/>
            <a:ext cx="127000" cy="121708"/>
          </a:xfrm>
          <a:custGeom>
            <a:avLst/>
            <a:gdLst>
              <a:gd name="T0" fmla="*/ 0 w 80"/>
              <a:gd name="T1" fmla="*/ 0 h 92"/>
              <a:gd name="T2" fmla="*/ 127583810 w 80"/>
              <a:gd name="T3" fmla="*/ 131048131 h 92"/>
              <a:gd name="T4" fmla="*/ 178616955 w 80"/>
              <a:gd name="T5" fmla="*/ 191531861 h 92"/>
              <a:gd name="T6" fmla="*/ 255165835 w 80"/>
              <a:gd name="T7" fmla="*/ 23185439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92"/>
              <a:gd name="T14" fmla="*/ 80 w 80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fr-FR" sz="10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2093" name="Group 276"/>
          <p:cNvGrpSpPr>
            <a:grpSpLocks/>
          </p:cNvGrpSpPr>
          <p:nvPr/>
        </p:nvGrpSpPr>
        <p:grpSpPr bwMode="auto">
          <a:xfrm>
            <a:off x="5761569" y="4857750"/>
            <a:ext cx="481188" cy="144198"/>
            <a:chOff x="3992" y="3524"/>
            <a:chExt cx="340" cy="109"/>
          </a:xfrm>
        </p:grpSpPr>
        <p:sp>
          <p:nvSpPr>
            <p:cNvPr id="162127" name="Line 277"/>
            <p:cNvSpPr>
              <a:spLocks noChangeShapeType="1"/>
            </p:cNvSpPr>
            <p:nvPr/>
          </p:nvSpPr>
          <p:spPr bwMode="auto">
            <a:xfrm>
              <a:off x="4122" y="3551"/>
              <a:ext cx="34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28" name="Line 278"/>
            <p:cNvSpPr>
              <a:spLocks noChangeShapeType="1"/>
            </p:cNvSpPr>
            <p:nvPr/>
          </p:nvSpPr>
          <p:spPr bwMode="auto">
            <a:xfrm flipH="1">
              <a:off x="4156" y="3551"/>
              <a:ext cx="33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29" name="Line 279"/>
            <p:cNvSpPr>
              <a:spLocks noChangeShapeType="1"/>
            </p:cNvSpPr>
            <p:nvPr/>
          </p:nvSpPr>
          <p:spPr bwMode="auto">
            <a:xfrm>
              <a:off x="4189" y="354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30" name="Line 280"/>
            <p:cNvSpPr>
              <a:spLocks noChangeShapeType="1"/>
            </p:cNvSpPr>
            <p:nvPr/>
          </p:nvSpPr>
          <p:spPr bwMode="auto">
            <a:xfrm>
              <a:off x="4023" y="355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31" name="Oval 281"/>
            <p:cNvSpPr>
              <a:spLocks noChangeArrowheads="1"/>
            </p:cNvSpPr>
            <p:nvPr/>
          </p:nvSpPr>
          <p:spPr bwMode="auto">
            <a:xfrm>
              <a:off x="3992" y="3530"/>
              <a:ext cx="48" cy="41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32" name="Oval 282"/>
            <p:cNvSpPr>
              <a:spLocks noChangeArrowheads="1"/>
            </p:cNvSpPr>
            <p:nvPr/>
          </p:nvSpPr>
          <p:spPr bwMode="auto">
            <a:xfrm>
              <a:off x="4285" y="3524"/>
              <a:ext cx="47" cy="4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2094" name="Rectangle 283"/>
          <p:cNvSpPr>
            <a:spLocks noChangeArrowheads="1"/>
          </p:cNvSpPr>
          <p:nvPr/>
        </p:nvSpPr>
        <p:spPr bwMode="auto">
          <a:xfrm rot="-9119042">
            <a:off x="7748413" y="2583658"/>
            <a:ext cx="35277" cy="9657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95" name="Rectangle 284"/>
          <p:cNvSpPr>
            <a:spLocks noChangeArrowheads="1"/>
          </p:cNvSpPr>
          <p:nvPr/>
        </p:nvSpPr>
        <p:spPr bwMode="auto">
          <a:xfrm rot="240000">
            <a:off x="2764369" y="1187980"/>
            <a:ext cx="29633" cy="10715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096" name="Rectangle 285"/>
          <p:cNvSpPr>
            <a:spLocks noChangeArrowheads="1"/>
          </p:cNvSpPr>
          <p:nvPr/>
        </p:nvSpPr>
        <p:spPr bwMode="auto">
          <a:xfrm rot="887311">
            <a:off x="8586612" y="3230562"/>
            <a:ext cx="31044" cy="10715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2097" name="Group 286"/>
          <p:cNvGrpSpPr>
            <a:grpSpLocks/>
          </p:cNvGrpSpPr>
          <p:nvPr/>
        </p:nvGrpSpPr>
        <p:grpSpPr bwMode="auto">
          <a:xfrm rot="5400000">
            <a:off x="8365993" y="3031730"/>
            <a:ext cx="70115" cy="97366"/>
            <a:chOff x="3449" y="1046"/>
            <a:chExt cx="60" cy="62"/>
          </a:xfrm>
        </p:grpSpPr>
        <p:sp>
          <p:nvSpPr>
            <p:cNvPr id="162125" name="Oval 287"/>
            <p:cNvSpPr>
              <a:spLocks noChangeArrowheads="1"/>
            </p:cNvSpPr>
            <p:nvPr/>
          </p:nvSpPr>
          <p:spPr bwMode="auto">
            <a:xfrm>
              <a:off x="3469" y="10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26" name="Oval 288"/>
            <p:cNvSpPr>
              <a:spLocks noChangeArrowheads="1"/>
            </p:cNvSpPr>
            <p:nvPr/>
          </p:nvSpPr>
          <p:spPr bwMode="auto">
            <a:xfrm>
              <a:off x="3448" y="1074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2098" name="Group 289"/>
          <p:cNvGrpSpPr>
            <a:grpSpLocks/>
          </p:cNvGrpSpPr>
          <p:nvPr/>
        </p:nvGrpSpPr>
        <p:grpSpPr bwMode="auto">
          <a:xfrm rot="2488942">
            <a:off x="8358011" y="3167064"/>
            <a:ext cx="84667" cy="82021"/>
            <a:chOff x="3449" y="1046"/>
            <a:chExt cx="60" cy="62"/>
          </a:xfrm>
        </p:grpSpPr>
        <p:sp>
          <p:nvSpPr>
            <p:cNvPr id="162123" name="Oval 290"/>
            <p:cNvSpPr>
              <a:spLocks noChangeArrowheads="1"/>
            </p:cNvSpPr>
            <p:nvPr/>
          </p:nvSpPr>
          <p:spPr bwMode="auto">
            <a:xfrm>
              <a:off x="3469" y="10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24" name="Oval 291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2099" name="Rectangle 292"/>
          <p:cNvSpPr>
            <a:spLocks noChangeArrowheads="1"/>
          </p:cNvSpPr>
          <p:nvPr/>
        </p:nvSpPr>
        <p:spPr bwMode="auto">
          <a:xfrm rot="-10320000">
            <a:off x="6798733" y="1990990"/>
            <a:ext cx="35278" cy="9657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2100" name="Group 293"/>
          <p:cNvGrpSpPr>
            <a:grpSpLocks/>
          </p:cNvGrpSpPr>
          <p:nvPr/>
        </p:nvGrpSpPr>
        <p:grpSpPr bwMode="auto">
          <a:xfrm rot="4624931">
            <a:off x="6772143" y="1970044"/>
            <a:ext cx="70115" cy="98778"/>
            <a:chOff x="3449" y="1046"/>
            <a:chExt cx="60" cy="62"/>
          </a:xfrm>
        </p:grpSpPr>
        <p:sp>
          <p:nvSpPr>
            <p:cNvPr id="162121" name="Oval 294"/>
            <p:cNvSpPr>
              <a:spLocks noChangeArrowheads="1"/>
            </p:cNvSpPr>
            <p:nvPr/>
          </p:nvSpPr>
          <p:spPr bwMode="auto">
            <a:xfrm>
              <a:off x="3468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22" name="Oval 295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2101" name="Rectangle 296"/>
          <p:cNvSpPr>
            <a:spLocks noChangeArrowheads="1"/>
          </p:cNvSpPr>
          <p:nvPr/>
        </p:nvSpPr>
        <p:spPr bwMode="auto">
          <a:xfrm rot="-10320000">
            <a:off x="6951133" y="1967179"/>
            <a:ext cx="35278" cy="9657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2102" name="Group 297"/>
          <p:cNvGrpSpPr>
            <a:grpSpLocks/>
          </p:cNvGrpSpPr>
          <p:nvPr/>
        </p:nvGrpSpPr>
        <p:grpSpPr bwMode="auto">
          <a:xfrm rot="4132734">
            <a:off x="6924543" y="1946232"/>
            <a:ext cx="70115" cy="98778"/>
            <a:chOff x="3449" y="1046"/>
            <a:chExt cx="60" cy="62"/>
          </a:xfrm>
        </p:grpSpPr>
        <p:sp>
          <p:nvSpPr>
            <p:cNvPr id="162119" name="Oval 298"/>
            <p:cNvSpPr>
              <a:spLocks noChangeArrowheads="1"/>
            </p:cNvSpPr>
            <p:nvPr/>
          </p:nvSpPr>
          <p:spPr bwMode="auto">
            <a:xfrm>
              <a:off x="3469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20" name="Oval 299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2103" name="Rectangle 300"/>
          <p:cNvSpPr>
            <a:spLocks noChangeArrowheads="1"/>
          </p:cNvSpPr>
          <p:nvPr/>
        </p:nvSpPr>
        <p:spPr bwMode="auto">
          <a:xfrm>
            <a:off x="-98778" y="218283"/>
            <a:ext cx="8669867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408" tIns="38515" rIns="78408" bIns="38515" anchor="ctr"/>
          <a:lstStyle/>
          <a:p>
            <a:pPr algn="ctr"/>
            <a:r>
              <a:rPr lang="fr-FR" sz="2100" b="1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Cycle de réplication du VIH et cibles des ARV</a:t>
            </a:r>
          </a:p>
        </p:txBody>
      </p:sp>
      <p:grpSp>
        <p:nvGrpSpPr>
          <p:cNvPr id="1166648" name="Group 312"/>
          <p:cNvGrpSpPr>
            <a:grpSpLocks/>
          </p:cNvGrpSpPr>
          <p:nvPr/>
        </p:nvGrpSpPr>
        <p:grpSpPr bwMode="auto">
          <a:xfrm>
            <a:off x="1500011" y="3218656"/>
            <a:ext cx="2015067" cy="578115"/>
            <a:chOff x="945" y="2433"/>
            <a:chExt cx="1269" cy="437"/>
          </a:xfrm>
        </p:grpSpPr>
        <p:sp>
          <p:nvSpPr>
            <p:cNvPr id="1166492" name="Rectangle 156"/>
            <p:cNvSpPr>
              <a:spLocks noChangeArrowheads="1"/>
            </p:cNvSpPr>
            <p:nvPr/>
          </p:nvSpPr>
          <p:spPr bwMode="auto">
            <a:xfrm>
              <a:off x="1281" y="2433"/>
              <a:ext cx="933" cy="43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9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Inhibiteurs de la transcription inverse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9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INTI, INNTI</a:t>
              </a:r>
              <a:endParaRPr lang="fr-FR" sz="900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18" name="AutoShape 301"/>
            <p:cNvSpPr>
              <a:spLocks noChangeArrowheads="1"/>
            </p:cNvSpPr>
            <p:nvPr/>
          </p:nvSpPr>
          <p:spPr bwMode="auto">
            <a:xfrm>
              <a:off x="945" y="2577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66649" name="Group 313"/>
          <p:cNvGrpSpPr>
            <a:grpSpLocks/>
          </p:cNvGrpSpPr>
          <p:nvPr/>
        </p:nvGrpSpPr>
        <p:grpSpPr bwMode="auto">
          <a:xfrm>
            <a:off x="6511345" y="1498454"/>
            <a:ext cx="2332036" cy="607219"/>
            <a:chOff x="2504" y="1429"/>
            <a:chExt cx="1469" cy="459"/>
          </a:xfrm>
        </p:grpSpPr>
        <p:sp>
          <p:nvSpPr>
            <p:cNvPr id="1166514" name="Rectangle 178">
              <a:hlinkClick r:id="rId3" action="ppaction://hlinkpres?slideindex=66&amp;slidetitle=Éléments de suivi clinique"/>
            </p:cNvPr>
            <p:cNvSpPr>
              <a:spLocks noChangeArrowheads="1"/>
            </p:cNvSpPr>
            <p:nvPr/>
          </p:nvSpPr>
          <p:spPr bwMode="auto">
            <a:xfrm>
              <a:off x="3009" y="1713"/>
              <a:ext cx="964" cy="175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900" b="1">
                  <a:solidFill>
                    <a:srgbClr val="000000"/>
                  </a:solidFill>
                  <a:latin typeface="Century Gothic" charset="0"/>
                  <a:ea typeface="ＭＳ Ｐゴシック" charset="0"/>
                  <a:cs typeface="ＭＳ Ｐゴシック" charset="0"/>
                </a:rPr>
                <a:t>Action de la protéase</a:t>
              </a:r>
              <a:endParaRPr lang="fr-FR" sz="9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115" name="AutoShape 302"/>
            <p:cNvSpPr>
              <a:spLocks noChangeArrowheads="1"/>
            </p:cNvSpPr>
            <p:nvPr/>
          </p:nvSpPr>
          <p:spPr bwMode="auto">
            <a:xfrm rot="18847386" flipH="1">
              <a:off x="2624" y="1309"/>
              <a:ext cx="229" cy="469"/>
            </a:xfrm>
            <a:custGeom>
              <a:avLst/>
              <a:gdLst>
                <a:gd name="T0" fmla="*/ 3 w 21600"/>
                <a:gd name="T1" fmla="*/ 0 h 21600"/>
                <a:gd name="T2" fmla="*/ 3 w 21600"/>
                <a:gd name="T3" fmla="*/ 7 h 21600"/>
                <a:gd name="T4" fmla="*/ 1 w 21600"/>
                <a:gd name="T5" fmla="*/ 13 h 21600"/>
                <a:gd name="T6" fmla="*/ 4 w 21600"/>
                <a:gd name="T7" fmla="*/ 4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905 h 21600"/>
                <a:gd name="T14" fmla="*/ 18225 w 21600"/>
                <a:gd name="T15" fmla="*/ 92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66647" name="Group 311"/>
          <p:cNvGrpSpPr>
            <a:grpSpLocks/>
          </p:cNvGrpSpPr>
          <p:nvPr/>
        </p:nvGrpSpPr>
        <p:grpSpPr bwMode="auto">
          <a:xfrm>
            <a:off x="374474" y="2075659"/>
            <a:ext cx="1354138" cy="406135"/>
            <a:chOff x="236" y="1569"/>
            <a:chExt cx="853" cy="307"/>
          </a:xfrm>
        </p:grpSpPr>
        <p:sp>
          <p:nvSpPr>
            <p:cNvPr id="162112" name="Text Box 304"/>
            <p:cNvSpPr txBox="1">
              <a:spLocks noChangeArrowheads="1"/>
            </p:cNvSpPr>
            <p:nvPr/>
          </p:nvSpPr>
          <p:spPr bwMode="auto">
            <a:xfrm>
              <a:off x="236" y="1702"/>
              <a:ext cx="791" cy="174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900" dirty="0" err="1">
                  <a:solidFill>
                    <a:srgbClr val="000000"/>
                  </a:solidFill>
                </a:rPr>
                <a:t>Inhibiteurs</a:t>
              </a:r>
              <a:r>
                <a:rPr lang="en-US" sz="900" dirty="0">
                  <a:solidFill>
                    <a:srgbClr val="000000"/>
                  </a:solidFill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</a:rPr>
                <a:t>d’entrée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62113" name="AutoShape 305"/>
            <p:cNvSpPr>
              <a:spLocks noChangeArrowheads="1"/>
            </p:cNvSpPr>
            <p:nvPr/>
          </p:nvSpPr>
          <p:spPr bwMode="auto">
            <a:xfrm>
              <a:off x="897" y="1569"/>
              <a:ext cx="192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2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50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 useBgFill="1">
        <p:nvSpPr>
          <p:cNvPr id="162107" name="Rectangle 306"/>
          <p:cNvSpPr>
            <a:spLocks noChangeArrowheads="1"/>
          </p:cNvSpPr>
          <p:nvPr/>
        </p:nvSpPr>
        <p:spPr bwMode="auto">
          <a:xfrm>
            <a:off x="444502" y="5500689"/>
            <a:ext cx="8671277" cy="2143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2" tIns="39617" rIns="79232" bIns="39617" anchor="ctr"/>
          <a:lstStyle/>
          <a:p>
            <a:pPr eaLnBrk="1" hangingPunct="1"/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108" name="Rectangle 307"/>
          <p:cNvSpPr>
            <a:spLocks noChangeArrowheads="1"/>
          </p:cNvSpPr>
          <p:nvPr/>
        </p:nvSpPr>
        <p:spPr bwMode="auto">
          <a:xfrm>
            <a:off x="472723" y="5482168"/>
            <a:ext cx="8706556" cy="26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83" tIns="39892" rIns="79783" bIns="39892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>
                <a:solidFill>
                  <a:srgbClr val="292929"/>
                </a:solidFill>
                <a:latin typeface="Arial" charset="0"/>
                <a:ea typeface="ＭＳ Ｐゴシック" charset="0"/>
                <a:cs typeface="Arial" charset="0"/>
              </a:rPr>
              <a:t>D</a:t>
            </a:r>
            <a:r>
              <a:rPr lang="ja-JP" altLang="fr-FR" sz="1200" dirty="0">
                <a:solidFill>
                  <a:srgbClr val="292929"/>
                </a:solidFill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fr-FR" altLang="ja-JP" sz="1200" dirty="0">
                <a:solidFill>
                  <a:srgbClr val="292929"/>
                </a:solidFill>
                <a:latin typeface="Arial" charset="0"/>
                <a:ea typeface="ＭＳ Ｐゴシック" charset="0"/>
                <a:cs typeface="Arial" charset="0"/>
              </a:rPr>
              <a:t>après </a:t>
            </a:r>
            <a:r>
              <a:rPr lang="fr-FR" altLang="ja-JP" sz="1200" dirty="0" err="1">
                <a:solidFill>
                  <a:srgbClr val="292929"/>
                </a:solidFill>
                <a:latin typeface="Arial" charset="0"/>
                <a:ea typeface="ＭＳ Ｐゴシック" charset="0"/>
                <a:cs typeface="Arial" charset="0"/>
              </a:rPr>
              <a:t>Furtado</a:t>
            </a:r>
            <a:r>
              <a:rPr lang="fr-FR" altLang="ja-JP" sz="1200" dirty="0">
                <a:solidFill>
                  <a:srgbClr val="292929"/>
                </a:solidFill>
                <a:latin typeface="Arial" charset="0"/>
                <a:ea typeface="ＭＳ Ｐゴシック" charset="0"/>
                <a:cs typeface="Arial" charset="0"/>
              </a:rPr>
              <a:t> M. N </a:t>
            </a:r>
            <a:r>
              <a:rPr lang="fr-FR" altLang="ja-JP" sz="1200" dirty="0" err="1">
                <a:solidFill>
                  <a:srgbClr val="292929"/>
                </a:solidFill>
                <a:latin typeface="Arial" charset="0"/>
                <a:ea typeface="ＭＳ Ｐゴシック" charset="0"/>
                <a:cs typeface="Arial" charset="0"/>
              </a:rPr>
              <a:t>Engl</a:t>
            </a:r>
            <a:r>
              <a:rPr lang="fr-FR" altLang="ja-JP" sz="1200" dirty="0">
                <a:solidFill>
                  <a:srgbClr val="292929"/>
                </a:solidFill>
                <a:latin typeface="Arial" charset="0"/>
                <a:ea typeface="ＭＳ Ｐゴシック" charset="0"/>
                <a:cs typeface="Arial" charset="0"/>
              </a:rPr>
              <a:t> J Med. 1999, 340(21) : 1614-22</a:t>
            </a:r>
            <a:endParaRPr lang="fr-FR" sz="1200" dirty="0">
              <a:solidFill>
                <a:srgbClr val="29292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166650" name="Group 314"/>
          <p:cNvGrpSpPr>
            <a:grpSpLocks/>
          </p:cNvGrpSpPr>
          <p:nvPr/>
        </p:nvGrpSpPr>
        <p:grpSpPr bwMode="auto">
          <a:xfrm>
            <a:off x="1357133" y="4837910"/>
            <a:ext cx="1202625" cy="545042"/>
            <a:chOff x="331" y="1569"/>
            <a:chExt cx="758" cy="412"/>
          </a:xfrm>
        </p:grpSpPr>
        <p:sp>
          <p:nvSpPr>
            <p:cNvPr id="162110" name="Text Box 315"/>
            <p:cNvSpPr txBox="1">
              <a:spLocks noChangeArrowheads="1"/>
            </p:cNvSpPr>
            <p:nvPr/>
          </p:nvSpPr>
          <p:spPr bwMode="auto">
            <a:xfrm>
              <a:off x="331" y="1702"/>
              <a:ext cx="593" cy="27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900" dirty="0" err="1">
                  <a:solidFill>
                    <a:srgbClr val="000000"/>
                  </a:solidFill>
                </a:rPr>
                <a:t>Inhibiteurs</a:t>
              </a:r>
              <a:r>
                <a:rPr lang="en-US" sz="900" dirty="0">
                  <a:solidFill>
                    <a:srgbClr val="000000"/>
                  </a:solidFill>
                </a:rPr>
                <a:t> de </a:t>
              </a:r>
            </a:p>
            <a:p>
              <a:pPr algn="ctr"/>
              <a:r>
                <a:rPr lang="en-US" sz="900" dirty="0" err="1">
                  <a:solidFill>
                    <a:srgbClr val="000000"/>
                  </a:solidFill>
                </a:rPr>
                <a:t>L’intégrase</a:t>
              </a:r>
              <a:endParaRPr lang="en-US" sz="9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2111" name="AutoShape 316"/>
            <p:cNvSpPr>
              <a:spLocks noChangeArrowheads="1"/>
            </p:cNvSpPr>
            <p:nvPr/>
          </p:nvSpPr>
          <p:spPr bwMode="auto">
            <a:xfrm>
              <a:off x="897" y="1569"/>
              <a:ext cx="192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2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50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sz="1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6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fr-FR" dirty="0" smtClean="0">
                <a:latin typeface="Arial" charset="0"/>
                <a:ea typeface="ＭＳ Ｐゴシック" charset="0"/>
              </a:rPr>
              <a:t>Les molécules peu utilisées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7420"/>
            <a:ext cx="8229600" cy="20882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Corécepteurs de l’</a:t>
            </a:r>
            <a:r>
              <a:rPr lang="fr-FR" altLang="ja-JP" sz="2000" dirty="0">
                <a:latin typeface="Arial" charset="0"/>
                <a:ea typeface="ＭＳ Ｐゴシック" charset="0"/>
              </a:rPr>
              <a:t>entrée du virus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>
                <a:latin typeface="Arial" charset="0"/>
                <a:ea typeface="ＭＳ Ｐゴシック" charset="0"/>
              </a:rPr>
              <a:t>Inhibiteur du corécepteur CCR5 (1</a:t>
            </a:r>
            <a:r>
              <a:rPr lang="fr-FR" sz="1800" dirty="0" smtClean="0">
                <a:latin typeface="Arial" charset="0"/>
                <a:ea typeface="ＭＳ Ｐゴシック" charset="0"/>
              </a:rPr>
              <a:t>) – Maraviroc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500" dirty="0" smtClean="0">
                <a:latin typeface="Arial" charset="0"/>
                <a:ea typeface="ＭＳ Ｐゴシック" charset="0"/>
              </a:rPr>
              <a:t>peu utilisé</a:t>
            </a:r>
            <a:endParaRPr lang="fr-FR" sz="15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Fusion virus-cellule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>
                <a:latin typeface="Arial" charset="0"/>
                <a:ea typeface="ＭＳ Ｐゴシック" charset="0"/>
              </a:rPr>
              <a:t>Inhibiteur de fusion (injectable,1</a:t>
            </a:r>
            <a:r>
              <a:rPr lang="fr-FR" sz="1800" dirty="0" smtClean="0">
                <a:latin typeface="Arial" charset="0"/>
                <a:ea typeface="ＭＳ Ｐゴシック" charset="0"/>
              </a:rPr>
              <a:t>) – </a:t>
            </a:r>
            <a:r>
              <a:rPr lang="fr-FR" sz="1800" dirty="0" err="1" smtClean="0">
                <a:latin typeface="Arial" charset="0"/>
                <a:ea typeface="ＭＳ Ｐゴシック" charset="0"/>
              </a:rPr>
              <a:t>Fuzeon</a:t>
            </a:r>
            <a:r>
              <a:rPr lang="fr-FR" sz="1800" dirty="0" smtClean="0">
                <a:latin typeface="Arial" charset="0"/>
                <a:ea typeface="ＭＳ Ｐゴシック" charset="0"/>
              </a:rPr>
              <a:t>®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500" dirty="0" smtClean="0">
                <a:latin typeface="Arial" charset="0"/>
                <a:ea typeface="ＭＳ Ｐゴシック" charset="0"/>
              </a:rPr>
              <a:t>exceptionnellement utilisé</a:t>
            </a:r>
            <a:endParaRPr lang="fr-FR" sz="15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classes actuellement utilisées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1800" dirty="0">
                <a:latin typeface="Arial" charset="0"/>
                <a:ea typeface="ＭＳ Ｐゴシック" charset="0"/>
              </a:rPr>
              <a:t>Transcription inverse (INTI et INNTI)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>
                <a:latin typeface="Arial" charset="0"/>
                <a:ea typeface="ＭＳ Ｐゴシック" charset="0"/>
              </a:rPr>
              <a:t>Inhibiteurs nucléosidiques ou nucléotidiques (7)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600" dirty="0">
                <a:latin typeface="Arial" charset="0"/>
                <a:ea typeface="ＭＳ Ｐゴシック" charset="0"/>
              </a:rPr>
              <a:t>Utilisés : Tenofovir, emtricitabine ou lamivudine, Abacavir</a:t>
            </a:r>
          </a:p>
          <a:p>
            <a:pPr lvl="3" eaLnBrk="1" hangingPunct="1">
              <a:lnSpc>
                <a:spcPct val="90000"/>
              </a:lnSpc>
            </a:pPr>
            <a:r>
              <a:rPr lang="fr-FR" sz="1400" dirty="0">
                <a:latin typeface="Arial" charset="0"/>
                <a:ea typeface="ＭＳ Ｐゴシック" charset="0"/>
              </a:rPr>
              <a:t>Association TRUVADA® ou KIVEXA®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>
                <a:latin typeface="Arial" charset="0"/>
                <a:ea typeface="ＭＳ Ｐゴシック" charset="0"/>
              </a:rPr>
              <a:t>Inhibiteurs non-nucléosidiques (4)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600" dirty="0">
                <a:latin typeface="Arial" charset="0"/>
                <a:ea typeface="ＭＳ Ｐゴシック" charset="0"/>
              </a:rPr>
              <a:t>Utilisés : rilpivirine, efavirenz, +/- </a:t>
            </a:r>
            <a:r>
              <a:rPr lang="fr-FR" sz="1600" dirty="0" err="1">
                <a:latin typeface="Arial" charset="0"/>
                <a:ea typeface="ＭＳ Ｐゴシック" charset="0"/>
              </a:rPr>
              <a:t>nevirapine</a:t>
            </a:r>
            <a:endParaRPr lang="fr-FR" sz="1600" dirty="0">
              <a:latin typeface="Arial" charset="0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fr-FR" sz="1400" dirty="0">
                <a:latin typeface="Arial" charset="0"/>
                <a:ea typeface="ＭＳ Ｐゴシック" charset="0"/>
              </a:rPr>
              <a:t>Associations eviplera®, </a:t>
            </a:r>
            <a:r>
              <a:rPr lang="fr-FR" sz="1400" dirty="0" err="1">
                <a:latin typeface="Arial" charset="0"/>
                <a:ea typeface="ＭＳ Ｐゴシック" charset="0"/>
              </a:rPr>
              <a:t>atripla</a:t>
            </a:r>
            <a:r>
              <a:rPr lang="fr-FR" sz="1400" dirty="0">
                <a:latin typeface="Arial" charset="0"/>
                <a:ea typeface="ＭＳ Ｐゴシック" charset="0"/>
              </a:rPr>
              <a:t>®</a:t>
            </a:r>
          </a:p>
          <a:p>
            <a:pPr eaLnBrk="1" hangingPunct="1">
              <a:lnSpc>
                <a:spcPct val="90000"/>
              </a:lnSpc>
            </a:pPr>
            <a:r>
              <a:rPr lang="fr-FR" sz="2100" dirty="0">
                <a:latin typeface="Arial" charset="0"/>
                <a:ea typeface="ＭＳ Ｐゴシック" charset="0"/>
              </a:rPr>
              <a:t>Protéase (IP)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700" dirty="0">
                <a:latin typeface="Arial" charset="0"/>
                <a:ea typeface="ＭＳ Ｐゴシック" charset="0"/>
              </a:rPr>
              <a:t>Antiprotéases (8)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400" dirty="0">
                <a:latin typeface="Arial" charset="0"/>
                <a:ea typeface="ＭＳ Ｐゴシック" charset="0"/>
              </a:rPr>
              <a:t>Utilisés : darunavir (</a:t>
            </a:r>
            <a:r>
              <a:rPr lang="fr-FR" sz="1400" dirty="0" err="1">
                <a:latin typeface="Arial" charset="0"/>
                <a:ea typeface="ＭＳ Ｐゴシック" charset="0"/>
              </a:rPr>
              <a:t>prezista</a:t>
            </a:r>
            <a:r>
              <a:rPr lang="fr-FR" sz="1400" dirty="0">
                <a:latin typeface="Arial" charset="0"/>
                <a:ea typeface="ＭＳ Ｐゴシック" charset="0"/>
              </a:rPr>
              <a:t>®), atazanavir (</a:t>
            </a:r>
            <a:r>
              <a:rPr lang="fr-FR" sz="1400" dirty="0" err="1">
                <a:latin typeface="Arial" charset="0"/>
                <a:ea typeface="ＭＳ Ｐゴシック" charset="0"/>
              </a:rPr>
              <a:t>reyataz</a:t>
            </a:r>
            <a:r>
              <a:rPr lang="fr-FR" sz="1400" dirty="0">
                <a:latin typeface="Arial" charset="0"/>
                <a:ea typeface="ＭＳ Ｐゴシック" charset="0"/>
              </a:rPr>
              <a:t>®)</a:t>
            </a:r>
          </a:p>
          <a:p>
            <a:pPr eaLnBrk="1" hangingPunct="1">
              <a:lnSpc>
                <a:spcPct val="90000"/>
              </a:lnSpc>
            </a:pPr>
            <a:r>
              <a:rPr lang="fr-FR" sz="2100" dirty="0">
                <a:latin typeface="Arial" charset="0"/>
                <a:ea typeface="ＭＳ Ｐゴシック" charset="0"/>
              </a:rPr>
              <a:t>Intégrase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700" dirty="0">
                <a:latin typeface="Arial" charset="0"/>
                <a:ea typeface="ＭＳ Ｐゴシック" charset="0"/>
              </a:rPr>
              <a:t>Inhibiteurs de l’</a:t>
            </a:r>
            <a:r>
              <a:rPr lang="fr-FR" altLang="ja-JP" sz="1700" dirty="0">
                <a:latin typeface="Arial" charset="0"/>
                <a:ea typeface="ＭＳ Ｐゴシック" charset="0"/>
              </a:rPr>
              <a:t>intégrase (3)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400" dirty="0">
                <a:latin typeface="Arial" charset="0"/>
                <a:ea typeface="ＭＳ Ｐゴシック" charset="0"/>
              </a:rPr>
              <a:t>Utilisés : raltegravir (</a:t>
            </a:r>
            <a:r>
              <a:rPr lang="fr-FR" sz="1400" dirty="0" err="1">
                <a:latin typeface="Arial" charset="0"/>
                <a:ea typeface="ＭＳ Ｐゴシック" charset="0"/>
              </a:rPr>
              <a:t>isentress</a:t>
            </a:r>
            <a:r>
              <a:rPr lang="fr-FR" sz="1400" dirty="0">
                <a:latin typeface="Arial" charset="0"/>
                <a:ea typeface="ＭＳ Ｐゴシック" charset="0"/>
              </a:rPr>
              <a:t>®), elvitegravir (dans le </a:t>
            </a:r>
            <a:r>
              <a:rPr lang="fr-FR" sz="1400" dirty="0" err="1">
                <a:latin typeface="Arial" charset="0"/>
                <a:ea typeface="ＭＳ Ｐゴシック" charset="0"/>
              </a:rPr>
              <a:t>stribild</a:t>
            </a:r>
            <a:r>
              <a:rPr lang="fr-FR" sz="1400" dirty="0">
                <a:latin typeface="Arial" charset="0"/>
                <a:ea typeface="ＭＳ Ｐゴシック" charset="0"/>
              </a:rPr>
              <a:t>®), dolutegravir (</a:t>
            </a:r>
            <a:r>
              <a:rPr lang="fr-FR" sz="1400" dirty="0" err="1">
                <a:latin typeface="Arial" charset="0"/>
                <a:ea typeface="ＭＳ Ｐゴシック" charset="0"/>
              </a:rPr>
              <a:t>tivicay</a:t>
            </a:r>
            <a:r>
              <a:rPr lang="fr-FR" sz="1400" dirty="0">
                <a:latin typeface="Arial" charset="0"/>
                <a:ea typeface="ＭＳ Ｐゴシック" charset="0"/>
              </a:rPr>
              <a:t>®</a:t>
            </a:r>
            <a:r>
              <a:rPr lang="fr-FR" sz="1400" dirty="0" smtClean="0">
                <a:latin typeface="Arial" charset="0"/>
                <a:ea typeface="ＭＳ Ｐゴシック" charset="0"/>
              </a:rPr>
              <a:t>)</a:t>
            </a:r>
            <a:endParaRPr lang="fr-FR" sz="1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7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diapos COREVIH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Futura"/>
        <a:ea typeface="ＭＳ Ｐゴシック"/>
        <a:cs typeface=""/>
      </a:majorFont>
      <a:minorFont>
        <a:latin typeface="Futura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é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hème Office">
    <a:majorFont>
      <a:latin typeface="Futura"/>
      <a:ea typeface="ＭＳ Ｐゴシック"/>
      <a:cs typeface=""/>
    </a:majorFont>
    <a:minorFont>
      <a:latin typeface="Futura"/>
      <a:ea typeface="ＭＳ Ｐゴシック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hème Office">
    <a:majorFont>
      <a:latin typeface="Futura"/>
      <a:ea typeface="ＭＳ Ｐゴシック"/>
      <a:cs typeface=""/>
    </a:majorFont>
    <a:minorFont>
      <a:latin typeface="Futura"/>
      <a:ea typeface="ＭＳ Ｐゴシック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hème Office">
    <a:majorFont>
      <a:latin typeface="Futura"/>
      <a:ea typeface="ＭＳ Ｐゴシック"/>
      <a:cs typeface=""/>
    </a:majorFont>
    <a:minorFont>
      <a:latin typeface="Futura"/>
      <a:ea typeface="ＭＳ Ｐゴシック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hème Office">
    <a:majorFont>
      <a:latin typeface="Futura"/>
      <a:ea typeface="ＭＳ Ｐゴシック"/>
      <a:cs typeface=""/>
    </a:majorFont>
    <a:minorFont>
      <a:latin typeface="Futura"/>
      <a:ea typeface="ＭＳ Ｐゴシック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hème Office">
    <a:majorFont>
      <a:latin typeface="Futura"/>
      <a:ea typeface="ＭＳ Ｐゴシック"/>
      <a:cs typeface=""/>
    </a:majorFont>
    <a:minorFont>
      <a:latin typeface="Futura"/>
      <a:ea typeface="ＭＳ Ｐゴシック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hème Office">
    <a:majorFont>
      <a:latin typeface="Futura"/>
      <a:ea typeface="ＭＳ Ｐゴシック"/>
      <a:cs typeface=""/>
    </a:majorFont>
    <a:minorFont>
      <a:latin typeface="Futura"/>
      <a:ea typeface="ＭＳ Ｐゴシック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hème Office">
    <a:majorFont>
      <a:latin typeface="Futura"/>
      <a:ea typeface="ＭＳ Ｐゴシック"/>
      <a:cs typeface=""/>
    </a:majorFont>
    <a:minorFont>
      <a:latin typeface="Futura"/>
      <a:ea typeface="ＭＳ Ｐゴシック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1469</Words>
  <Application>Microsoft Macintosh PowerPoint</Application>
  <PresentationFormat>Présentation à l'écran (16:10)</PresentationFormat>
  <Paragraphs>305</Paragraphs>
  <Slides>25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4_Modèle par défaut</vt:lpstr>
      <vt:lpstr>Médian</vt:lpstr>
      <vt:lpstr>5_Modèle par défaut</vt:lpstr>
      <vt:lpstr>Modèle diapos COREVIH</vt:lpstr>
      <vt:lpstr>Document</vt:lpstr>
      <vt:lpstr>Le contexte</vt:lpstr>
      <vt:lpstr>Environ 6 200 personnes [5 800-6 700]  ont découvert leur séropositivité en 2013</vt:lpstr>
      <vt:lpstr>Découvertes de séropositivité par mode de  contamination</vt:lpstr>
      <vt:lpstr>Prévalence du VIH en 2010</vt:lpstr>
      <vt:lpstr>Le dépistage reste trop tardif !!</vt:lpstr>
      <vt:lpstr>Antirétroviraux en 2015</vt:lpstr>
      <vt:lpstr>Présentation PowerPoint</vt:lpstr>
      <vt:lpstr>Les molécules peu utilisées</vt:lpstr>
      <vt:lpstr>Les classes actuellement utilisées</vt:lpstr>
      <vt:lpstr>Les abandonnés (ou futurs…)</vt:lpstr>
      <vt:lpstr>Les associations en monocomprimés</vt:lpstr>
      <vt:lpstr>Indications du traitement, France, 2013</vt:lpstr>
      <vt:lpstr>Options recommandées pour l'initiation d'un premier traitement antirétroviral : 2 INTI + 1 INNTI</vt:lpstr>
      <vt:lpstr>Options recommandées pour l'initiation d'un premier traitement antirétroviral : INTI + 1 IP/r</vt:lpstr>
      <vt:lpstr>Options recommandées pour l'initiation d'un premier traitement antirétroviral : 2 INTI + 1 INI</vt:lpstr>
      <vt:lpstr>Présentation PowerPoint</vt:lpstr>
      <vt:lpstr>Quelques données régionales</vt:lpstr>
      <vt:lpstr>La file active du COREVIH</vt:lpstr>
      <vt:lpstr>ÉVOLUTION DE LA COHORTE</vt:lpstr>
      <vt:lpstr>CARACTÉRISTIQUES : ÂGE ET SUIVI</vt:lpstr>
      <vt:lpstr>ÉVOLUTION VIRO-CLINIQUE</vt:lpstr>
      <vt:lpstr>LES TRAITEMENTS UTILISÉS</vt:lpstr>
      <vt:lpstr>Initiations de traitement en 2014</vt:lpstr>
      <vt:lpstr>Le site du COREVIH Bretagne </vt:lpstr>
      <vt:lpstr>Nadis</vt:lpstr>
    </vt:vector>
  </TitlesOfParts>
  <Company>MSS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 Bressy</dc:creator>
  <cp:lastModifiedBy>Cédric Arvieux</cp:lastModifiedBy>
  <cp:revision>62</cp:revision>
  <dcterms:created xsi:type="dcterms:W3CDTF">2013-07-02T11:21:15Z</dcterms:created>
  <dcterms:modified xsi:type="dcterms:W3CDTF">2015-05-12T14:33:46Z</dcterms:modified>
</cp:coreProperties>
</file>