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sldIdLst>
    <p:sldId id="256" r:id="rId2"/>
    <p:sldId id="300" r:id="rId3"/>
    <p:sldId id="297" r:id="rId4"/>
    <p:sldId id="265" r:id="rId5"/>
    <p:sldId id="266" r:id="rId6"/>
    <p:sldId id="308" r:id="rId7"/>
    <p:sldId id="257" r:id="rId8"/>
    <p:sldId id="258" r:id="rId9"/>
    <p:sldId id="267" r:id="rId10"/>
    <p:sldId id="268" r:id="rId11"/>
    <p:sldId id="272" r:id="rId12"/>
    <p:sldId id="260" r:id="rId13"/>
    <p:sldId id="299" r:id="rId14"/>
    <p:sldId id="310" r:id="rId15"/>
    <p:sldId id="271" r:id="rId16"/>
    <p:sldId id="270" r:id="rId17"/>
    <p:sldId id="298" r:id="rId18"/>
    <p:sldId id="262" r:id="rId19"/>
    <p:sldId id="269" r:id="rId20"/>
    <p:sldId id="261" r:id="rId21"/>
    <p:sldId id="312" r:id="rId22"/>
    <p:sldId id="273" r:id="rId23"/>
    <p:sldId id="274" r:id="rId24"/>
    <p:sldId id="275" r:id="rId25"/>
    <p:sldId id="303" r:id="rId26"/>
    <p:sldId id="314" r:id="rId27"/>
    <p:sldId id="281" r:id="rId28"/>
    <p:sldId id="282" r:id="rId29"/>
    <p:sldId id="276" r:id="rId30"/>
    <p:sldId id="301" r:id="rId31"/>
    <p:sldId id="277" r:id="rId32"/>
    <p:sldId id="315" r:id="rId33"/>
    <p:sldId id="278" r:id="rId34"/>
    <p:sldId id="280" r:id="rId35"/>
    <p:sldId id="279" r:id="rId36"/>
    <p:sldId id="309" r:id="rId37"/>
    <p:sldId id="304" r:id="rId38"/>
    <p:sldId id="285" r:id="rId39"/>
    <p:sldId id="286" r:id="rId40"/>
    <p:sldId id="287" r:id="rId41"/>
    <p:sldId id="288" r:id="rId42"/>
    <p:sldId id="306" r:id="rId43"/>
    <p:sldId id="293" r:id="rId44"/>
    <p:sldId id="289" r:id="rId45"/>
    <p:sldId id="290" r:id="rId46"/>
    <p:sldId id="291" r:id="rId47"/>
    <p:sldId id="292" r:id="rId48"/>
    <p:sldId id="294" r:id="rId49"/>
    <p:sldId id="295" r:id="rId50"/>
    <p:sldId id="313" r:id="rId51"/>
    <p:sldId id="259" r:id="rId52"/>
    <p:sldId id="311" r:id="rId53"/>
    <p:sldId id="296" r:id="rId54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51" autoAdjust="0"/>
  </p:normalViewPr>
  <p:slideViewPr>
    <p:cSldViewPr snapToGrid="0" snapToObjects="1">
      <p:cViewPr varScale="1">
        <p:scale>
          <a:sx n="137" d="100"/>
          <a:sy n="137" d="100"/>
        </p:scale>
        <p:origin x="-96" y="-53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7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>
                <a:latin typeface="Calibri"/>
                <a:cs typeface="Calibri"/>
              </a:defRPr>
            </a:pPr>
            <a:r>
              <a:rPr lang="fr-FR">
                <a:latin typeface="Calibri"/>
                <a:cs typeface="Calibri"/>
              </a:rPr>
              <a:t>% filles de 15-24 ans déclarant des relations sexuelles négociées/tarifées</a:t>
            </a:r>
          </a:p>
        </c:rich>
      </c:tx>
      <c:layout>
        <c:manualLayout>
          <c:xMode val="edge"/>
          <c:yMode val="edge"/>
          <c:x val="0.0174149397194071"/>
          <c:y val="0.29952701733240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"/>
          <c:y val="0.0103234215928827"/>
          <c:w val="0.911879560162323"/>
          <c:h val="0.90706543893222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0.00151485241222366"/>
                  <c:y val="-0.021486371944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0.009</c:v>
                </c:pt>
                <c:pt idx="1">
                  <c:v>0.071</c:v>
                </c:pt>
                <c:pt idx="2">
                  <c:v>0.125</c:v>
                </c:pt>
                <c:pt idx="3">
                  <c:v>0.571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5069224"/>
        <c:axId val="-2116025320"/>
      </c:barChart>
      <c:catAx>
        <c:axId val="-212506922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6025320"/>
        <c:crosses val="autoZero"/>
        <c:auto val="1"/>
        <c:lblAlgn val="ctr"/>
        <c:lblOffset val="100"/>
        <c:noMultiLvlLbl val="0"/>
      </c:catAx>
      <c:valAx>
        <c:axId val="-211602532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125069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66FFFF"/>
              </a:solidFill>
            </c:spPr>
          </c:dPt>
          <c:dPt>
            <c:idx val="8"/>
            <c:invertIfNegative val="0"/>
            <c:bubble3D val="0"/>
            <c:spPr>
              <a:solidFill>
                <a:srgbClr val="66FFFF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>
                    <a:latin typeface="Calibri"/>
                    <a:cs typeface="Calibri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Incarceration</c:v>
                </c:pt>
                <c:pt idx="1">
                  <c:v>Religion</c:v>
                </c:pt>
                <c:pt idx="2">
                  <c:v>Medication</c:v>
                </c:pt>
                <c:pt idx="3">
                  <c:v>Family support</c:v>
                </c:pt>
                <c:pt idx="4">
                  <c:v>Rehabilitation</c:v>
                </c:pt>
                <c:pt idx="5">
                  <c:v>Employment</c:v>
                </c:pt>
                <c:pt idx="6">
                  <c:v>Substitution Therapy</c:v>
                </c:pt>
                <c:pt idx="7">
                  <c:v>Detox</c:v>
                </c:pt>
                <c:pt idx="8">
                  <c:v>New environment</c:v>
                </c:pt>
                <c:pt idx="9">
                  <c:v>Folk Medicine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18.9</c:v>
                </c:pt>
                <c:pt idx="1">
                  <c:v>17.7</c:v>
                </c:pt>
                <c:pt idx="2">
                  <c:v>14.0</c:v>
                </c:pt>
                <c:pt idx="3">
                  <c:v>11.9</c:v>
                </c:pt>
                <c:pt idx="4">
                  <c:v>10.7</c:v>
                </c:pt>
                <c:pt idx="5">
                  <c:v>8.200000000000001</c:v>
                </c:pt>
                <c:pt idx="6">
                  <c:v>7.4</c:v>
                </c:pt>
                <c:pt idx="7">
                  <c:v>4.5</c:v>
                </c:pt>
                <c:pt idx="8">
                  <c:v>4.1</c:v>
                </c:pt>
                <c:pt idx="9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24225912"/>
        <c:axId val="-2023892952"/>
      </c:barChart>
      <c:catAx>
        <c:axId val="-20242259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/>
                <a:cs typeface="Calibri"/>
              </a:defRPr>
            </a:pPr>
            <a:endParaRPr lang="fr-FR"/>
          </a:p>
        </c:txPr>
        <c:crossAx val="-2023892952"/>
        <c:crosses val="autoZero"/>
        <c:auto val="1"/>
        <c:lblAlgn val="ctr"/>
        <c:lblOffset val="100"/>
        <c:noMultiLvlLbl val="0"/>
      </c:catAx>
      <c:valAx>
        <c:axId val="-202389295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dirty="0">
                    <a:latin typeface="Calibri"/>
                    <a:cs typeface="Calibri"/>
                  </a:rPr>
                  <a:t>Percent (%) </a:t>
                </a:r>
                <a:r>
                  <a:rPr lang="en-US" sz="1400" dirty="0" smtClean="0">
                    <a:latin typeface="Calibri"/>
                    <a:cs typeface="Calibri"/>
                  </a:rPr>
                  <a:t>Responding. 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/>
                <a:cs typeface="Calibri"/>
              </a:defRPr>
            </a:pPr>
            <a:endParaRPr lang="fr-FR"/>
          </a:p>
        </c:txPr>
        <c:crossAx val="-2024225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Women2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Burkina Faso 2010</c:v>
                </c:pt>
                <c:pt idx="1">
                  <c:v>Burundi 2010</c:v>
                </c:pt>
                <c:pt idx="2">
                  <c:v>Cameroon 2011</c:v>
                </c:pt>
                <c:pt idx="3">
                  <c:v>Zimbabwe 2010-11</c:v>
                </c:pt>
                <c:pt idx="4">
                  <c:v>Ethiopia 2011</c:v>
                </c:pt>
                <c:pt idx="5">
                  <c:v>Uganda 2011</c:v>
                </c:pt>
                <c:pt idx="6">
                  <c:v>Malawi 2010</c:v>
                </c:pt>
                <c:pt idx="7">
                  <c:v>Rwanda 2010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41.6</c:v>
                </c:pt>
                <c:pt idx="1">
                  <c:v>64.9</c:v>
                </c:pt>
                <c:pt idx="2">
                  <c:v>69.4</c:v>
                </c:pt>
                <c:pt idx="3">
                  <c:v>71.0</c:v>
                </c:pt>
                <c:pt idx="4">
                  <c:v>72.5</c:v>
                </c:pt>
                <c:pt idx="5">
                  <c:v>76.5</c:v>
                </c:pt>
                <c:pt idx="6">
                  <c:v>81.0</c:v>
                </c:pt>
                <c:pt idx="7">
                  <c:v>91.3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Sheet1!$A$2:$A$9</c:f>
              <c:strCache>
                <c:ptCount val="8"/>
                <c:pt idx="0">
                  <c:v>Burkina Faso 2010</c:v>
                </c:pt>
                <c:pt idx="1">
                  <c:v>Burundi 2010</c:v>
                </c:pt>
                <c:pt idx="2">
                  <c:v>Cameroon 2011</c:v>
                </c:pt>
                <c:pt idx="3">
                  <c:v>Zimbabwe 2010-11</c:v>
                </c:pt>
                <c:pt idx="4">
                  <c:v>Ethiopia 2011</c:v>
                </c:pt>
                <c:pt idx="5">
                  <c:v>Uganda 2011</c:v>
                </c:pt>
                <c:pt idx="6">
                  <c:v>Malawi 2010</c:v>
                </c:pt>
                <c:pt idx="7">
                  <c:v>Rwanda 2010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39.9</c:v>
                </c:pt>
                <c:pt idx="1">
                  <c:v>49.1</c:v>
                </c:pt>
                <c:pt idx="2">
                  <c:v>63.9</c:v>
                </c:pt>
                <c:pt idx="3">
                  <c:v>51.4</c:v>
                </c:pt>
                <c:pt idx="4">
                  <c:v>70.3</c:v>
                </c:pt>
                <c:pt idx="5">
                  <c:v>57.3</c:v>
                </c:pt>
                <c:pt idx="6">
                  <c:v>63.1</c:v>
                </c:pt>
                <c:pt idx="7">
                  <c:v>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6061848"/>
        <c:axId val="-2126075592"/>
      </c:barChart>
      <c:catAx>
        <c:axId val="-21260618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 b="1">
                <a:latin typeface="Calibri"/>
                <a:cs typeface="Calibri"/>
              </a:defRPr>
            </a:pPr>
            <a:endParaRPr lang="fr-FR"/>
          </a:p>
        </c:txPr>
        <c:crossAx val="-2126075592"/>
        <c:crosses val="autoZero"/>
        <c:auto val="1"/>
        <c:lblAlgn val="ctr"/>
        <c:lblOffset val="100"/>
        <c:noMultiLvlLbl val="0"/>
      </c:catAx>
      <c:valAx>
        <c:axId val="-2126075592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fr-FR"/>
          </a:p>
        </c:txPr>
        <c:crossAx val="-2126061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/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 smtClean="0"/>
            <a:t>no hunger, no abuse</a:t>
          </a:r>
          <a:endParaRPr lang="en-GB" sz="1800" b="1" dirty="0"/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0.99416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637778"/>
          <a:ext cx="2156332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0.99416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2070595" y="4637778"/>
          <a:ext cx="2041588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0.99416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4097092" y="4637778"/>
          <a:ext cx="2189650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Souffre de la faim, violences sexuelles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0.99416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6234170" y="4637778"/>
          <a:ext cx="2149485" cy="6508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 smtClean="0">
              <a:solidFill>
                <a:schemeClr val="bg1"/>
              </a:solidFill>
              <a:latin typeface="Calibri"/>
              <a:cs typeface="Calibri"/>
            </a:rPr>
            <a:t>Souffre de la faim, violences sexuelles + Sida chez les parents</a:t>
          </a:r>
          <a:endParaRPr lang="fr-FR" sz="1200" b="1" dirty="0">
            <a:solidFill>
              <a:schemeClr val="bg1"/>
            </a:solidFill>
            <a:latin typeface="Calibri"/>
            <a:cs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848F9-FD75-444B-9A88-EBD7471B59C8}" type="datetimeFigureOut">
              <a:rPr lang="fr-FR" smtClean="0"/>
              <a:t>29/05/15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2AF6F-F666-1F44-907F-12AD7D0A5C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21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 smtClean="0"/>
              <a:t>Cluver et al (2011) JAIDS</a:t>
            </a:r>
            <a:endParaRPr lang="fr-FR" noProof="0" dirty="0" smtClean="0"/>
          </a:p>
          <a:p>
            <a:pPr marL="0" indent="0">
              <a:buFont typeface="Arial" pitchFamily="34" charset="0"/>
              <a:buNone/>
            </a:pPr>
            <a:endParaRPr lang="en-GB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 smtClean="0"/>
              <a:t>The</a:t>
            </a:r>
            <a:r>
              <a:rPr lang="en-GB" b="1" baseline="0" dirty="0" smtClean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 smtClean="0"/>
              <a:t>In South Africa a girl who has healthy parents, enough to eat and is not abused has a 1 </a:t>
            </a:r>
            <a:r>
              <a:rPr lang="en-GB" b="1" baseline="0" dirty="0" err="1" smtClean="0"/>
              <a:t>percent</a:t>
            </a:r>
            <a:r>
              <a:rPr lang="en-GB" b="1" baseline="0" dirty="0" smtClean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 smtClean="0"/>
              <a:t>If she has an AIDS-ill parent, is hungry and is abused, she has a 57 </a:t>
            </a:r>
            <a:r>
              <a:rPr lang="en-GB" b="1" baseline="0" dirty="0" err="1" smtClean="0"/>
              <a:t>percent</a:t>
            </a:r>
            <a:r>
              <a:rPr lang="en-GB" b="1" baseline="0" dirty="0" smtClean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 smtClean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4ED92-3D5E-4618-9924-22FE54CE03D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61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CDE3-BD89-4A81-AB1F-25AC205717ED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Both countries have per-capita GDP around $13,000</a:t>
            </a:r>
          </a:p>
          <a:p>
            <a:r>
              <a:rPr lang="en-GB" dirty="0" smtClean="0"/>
              <a:t>Both countries spend about 0.4% of GDP on the AIDS programme</a:t>
            </a:r>
          </a:p>
          <a:p>
            <a:r>
              <a:rPr lang="en-GB" dirty="0" smtClean="0"/>
              <a:t>Both countries have prevalence levels at around 1%</a:t>
            </a:r>
          </a:p>
          <a:p>
            <a:endParaRPr lang="en-GB" dirty="0" smtClean="0"/>
          </a:p>
          <a:p>
            <a:r>
              <a:rPr lang="en-GB" dirty="0" smtClean="0"/>
              <a:t>Data could go back much further,</a:t>
            </a:r>
            <a:r>
              <a:rPr lang="en-GB" baseline="0" dirty="0" smtClean="0"/>
              <a:t> but t</a:t>
            </a:r>
            <a:r>
              <a:rPr lang="en-GB" dirty="0" smtClean="0"/>
              <a:t>his slide still needs data for 2010 and 2011,</a:t>
            </a:r>
            <a:r>
              <a:rPr lang="en-GB" baseline="0" dirty="0" smtClean="0"/>
              <a:t> which should be forthcoming…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2F4EC-B469-41C9-A06E-9E64DFE6DDD1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6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B893A-4775-B149-9F34-7C73C9E29083}" type="slidenum">
              <a:rPr lang="fr-FR"/>
              <a:pPr/>
              <a:t>47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latin typeface="sans-serif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 2014; 384: 2248–55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one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Kevin Watkins</a:t>
            </a:r>
          </a:p>
          <a:p>
            <a:r>
              <a:rPr lang="pl-PL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http://ac.els-cdn.com.gate2.inist.fr/S0140673613624216/1-s2.0-S0140673613624216-main.pdf?_tid=38e93732-8f45-11e4-8ada-00000aacb35f&amp;acdnat=1419848999_caa8fcf241ebd05600ec63cfe5073cfc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664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17B192-24CD-9F4C-A5ED-202F7394EA60}" type="slidenum">
              <a:rPr lang="fr-FR"/>
              <a:pPr/>
              <a:t>53</a:t>
            </a:fld>
            <a:endParaRPr lang="fr-FR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A19F6-8012-4B14-AFB0-C700FC3D388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5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 smtClean="0">
                <a:latin typeface="Arial" charset="0"/>
                <a:cs typeface="msgothic" charset="0"/>
              </a:rPr>
              <a:t>Remontée</a:t>
            </a:r>
            <a:r>
              <a:rPr lang="en-GB" b="1" dirty="0" smtClean="0">
                <a:latin typeface="Arial" charset="0"/>
                <a:cs typeface="msgothic" charset="0"/>
              </a:rPr>
              <a:t> de </a:t>
            </a:r>
            <a:r>
              <a:rPr lang="en-GB" b="1" dirty="0" err="1" smtClean="0">
                <a:latin typeface="Arial" charset="0"/>
                <a:cs typeface="msgothic" charset="0"/>
              </a:rPr>
              <a:t>l’espérance</a:t>
            </a:r>
            <a:r>
              <a:rPr lang="en-GB" b="1" dirty="0" smtClean="0">
                <a:latin typeface="Arial" charset="0"/>
                <a:cs typeface="msgothic" charset="0"/>
              </a:rPr>
              <a:t> de vie </a:t>
            </a:r>
            <a:r>
              <a:rPr lang="en-GB" b="1" dirty="0" err="1" smtClean="0">
                <a:latin typeface="Arial" charset="0"/>
                <a:cs typeface="msgothic" charset="0"/>
              </a:rPr>
              <a:t>depuis</a:t>
            </a:r>
            <a:r>
              <a:rPr lang="en-GB" b="1" dirty="0" smtClean="0">
                <a:latin typeface="Arial" charset="0"/>
                <a:cs typeface="msgothic" charset="0"/>
              </a:rPr>
              <a:t> </a:t>
            </a:r>
            <a:r>
              <a:rPr lang="en-GB" b="1" dirty="0" err="1" smtClean="0">
                <a:latin typeface="Arial" charset="0"/>
                <a:cs typeface="msgothic" charset="0"/>
              </a:rPr>
              <a:t>l’introduction</a:t>
            </a:r>
            <a:r>
              <a:rPr lang="en-GB" b="1" dirty="0" smtClean="0">
                <a:latin typeface="Arial" charset="0"/>
                <a:cs typeface="msgothic" charset="0"/>
              </a:rPr>
              <a:t> des ARV</a:t>
            </a:r>
            <a:r>
              <a:rPr lang="en-GB" b="1" baseline="0" dirty="0" smtClean="0">
                <a:latin typeface="Arial" charset="0"/>
                <a:cs typeface="msgothic" charset="0"/>
              </a:rPr>
              <a:t> au </a:t>
            </a:r>
            <a:r>
              <a:rPr lang="en-GB" b="1" baseline="0" dirty="0" err="1" smtClean="0">
                <a:latin typeface="Arial" charset="0"/>
                <a:cs typeface="msgothic" charset="0"/>
              </a:rPr>
              <a:t>Kwazulu</a:t>
            </a:r>
            <a:r>
              <a:rPr lang="en-GB" b="1" baseline="0" dirty="0" smtClean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 smtClean="0">
                <a:latin typeface="Arial" charset="0"/>
                <a:cs typeface="msgothic" charset="0"/>
              </a:rPr>
              <a:t>Adult </a:t>
            </a:r>
            <a:r>
              <a:rPr lang="en-GB" dirty="0">
                <a:latin typeface="Arial" charset="0"/>
                <a:cs typeface="msgothic" charset="0"/>
              </a:rPr>
              <a:t>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</a:t>
            </a:r>
            <a:r>
              <a:rPr lang="en-GB" dirty="0" smtClean="0">
                <a:latin typeface="Arial" charset="0"/>
                <a:cs typeface="msgothic" charset="0"/>
              </a:rPr>
              <a:t>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would be</a:t>
            </a:r>
            <a:r>
              <a:rPr lang="en-US" baseline="0" dirty="0" smtClean="0"/>
              <a:t> interesting how it looks among medical staff, particularly MDs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C3F9-E4C3-784D-B768-F50EC044534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7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14300" indent="-114300" defTabSz="914400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dirty="0"/>
              <a:t>And if we apply the new guidelines, the gap widens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8975" y="687388"/>
            <a:ext cx="5481638" cy="3427412"/>
          </a:xfrm>
          <a:ln/>
        </p:spPr>
      </p:sp>
      <p:sp>
        <p:nvSpPr>
          <p:cNvPr id="464898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13309"/>
            <a:r>
              <a:rPr lang="fr-FR" altLang="fr-FR" dirty="0" smtClean="0"/>
              <a:t>Interprétation : le calcul de l’IC 95 % indique qu’il y a 2,5 % de probabilité que le risque de transmission intra-couple pour tous rapports soit supérieur à 3,9 %, et pour les rapports anaux supérieur à 9,2 %.</a:t>
            </a:r>
          </a:p>
          <a:p>
            <a:pPr defTabSz="813309"/>
            <a:endParaRPr lang="fr-FR" altLang="fr-FR" dirty="0" smtClean="0"/>
          </a:p>
          <a:p>
            <a:pPr defTabSz="813309"/>
            <a:endParaRPr lang="fr-FR" altLang="fr-F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2C19E07-9E8D-4C45-969A-F71BF07952A4}" type="slidenum">
              <a:rPr lang="fr-FR"/>
              <a:pPr>
                <a:defRPr/>
              </a:pPr>
              <a:t>32</a:t>
            </a:fld>
            <a:endParaRPr lang="fr-FR"/>
          </a:p>
        </p:txBody>
      </p:sp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B5D90096-40E3-5F49-9021-A093442D4386}" type="slidenum">
              <a:rPr lang="fr-FR" sz="1200" smtClean="0"/>
              <a:pPr algn="r">
                <a:defRPr/>
              </a:pPr>
              <a:t>32</a:t>
            </a:fld>
            <a:endParaRPr lang="fr-FR" sz="1200" smtClean="0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520" tIns="46080" rIns="92520" bIns="4608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fld id="{501344CB-6C60-A34D-9732-72B5C02D42E3}" type="slidenum">
              <a:rPr lang="en-US" sz="1200" smtClean="0"/>
              <a:pPr algn="r">
                <a:defRPr/>
              </a:pPr>
              <a:t>32</a:t>
            </a:fld>
            <a:endParaRPr lang="en-US" sz="1200" smtClean="0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714500" y="685800"/>
            <a:ext cx="3429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964" name="Text Box 4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Tout d’abord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les préservatifs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: Sont efficaces contre l’infection au VIH en Afrique</a:t>
            </a:r>
          </a:p>
          <a:p>
            <a:pPr>
              <a:spcBef>
                <a:spcPts val="450"/>
              </a:spcBef>
              <a:defRPr/>
            </a:pPr>
            <a:endParaRPr lang="fr-FR" dirty="0" smtClean="0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Ce graphique montre que les pays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ou l’utilisation déclarée des préservatifs est la plus fréquente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ont des prévalences du VIH parmi les plus élevées.</a:t>
            </a:r>
          </a:p>
          <a:p>
            <a:pPr>
              <a:spcBef>
                <a:spcPts val="450"/>
              </a:spcBef>
              <a:defRPr/>
            </a:pPr>
            <a:endParaRPr lang="fr-FR" dirty="0" smtClean="0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Quand ils sont utilisés correctement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et systématiquement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les préservatifs peuvent réduire efficacement le risque de la transmission individuel du VIH de 90 à 95%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comparé à la non utilisation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. L’efficience est donc excellente.</a:t>
            </a:r>
          </a:p>
          <a:p>
            <a:pPr>
              <a:spcBef>
                <a:spcPts val="450"/>
              </a:spcBef>
              <a:defRPr/>
            </a:pPr>
            <a:endParaRPr lang="fr-FR" dirty="0" smtClean="0">
              <a:latin typeface="Arial" charset="0"/>
              <a:cs typeface="Lucida Sans Unicode" charset="0"/>
            </a:endParaRPr>
          </a:p>
          <a:p>
            <a:pPr>
              <a:spcBef>
                <a:spcPts val="450"/>
              </a:spcBef>
              <a:defRPr/>
            </a:pPr>
            <a:r>
              <a:rPr lang="fr-FR" dirty="0" smtClean="0">
                <a:latin typeface="Arial" charset="0"/>
                <a:cs typeface="Lucida Sans Unicode" charset="0"/>
              </a:rPr>
              <a:t>Cependant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l’efficacité collective est mauvaise pour différentes raisons telles que le non usage systématique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une disponibilité insuffisance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le coût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la sous estimation du risque d’infection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, ou des normes sociales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religieuses </a:t>
            </a:r>
            <a:r>
              <a:rPr lang="fr-FR" dirty="0" smtClean="0">
                <a:latin typeface="Arial" charset="0"/>
                <a:cs typeface="Arial" charset="0"/>
              </a:rPr>
              <a:t>–</a:t>
            </a:r>
            <a:r>
              <a:rPr lang="fr-FR" dirty="0" smtClean="0">
                <a:latin typeface="Arial" charset="0"/>
                <a:cs typeface="Lucida Sans Unicode" charset="0"/>
              </a:rPr>
              <a:t> ou culturelles limitant l’acceptabilité du préservatif.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L’addition de l’Option B+.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5678-21E8-46CE-AA73-CD0C8AD8786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Keywords:</a:t>
            </a:r>
          </a:p>
          <a:p>
            <a:r>
              <a:rPr lang="en-US" dirty="0" smtClean="0"/>
              <a:t>thermometer, bullet points, referrals, protesting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54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095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14605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  <a:cs typeface="Calibri"/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0167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2" name="ZoneTexte 1"/>
          <p:cNvSpPr txBox="1"/>
          <p:nvPr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chemeClr val="bg1"/>
                </a:solidFill>
              </a:rPr>
              <a:t>‹#›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C5C5F8E8-0617-4C44-AFB9-2542989C7733}" type="datetimeFigureOut">
              <a:rPr lang="fr-FR" smtClean="0"/>
              <a:t>29/05/15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542282" y="2731770"/>
            <a:ext cx="520446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438136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2516876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2508251"/>
            <a:ext cx="457200" cy="367771"/>
          </a:xfrm>
        </p:spPr>
        <p:txBody>
          <a:bodyPr/>
          <a:lstStyle/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254000"/>
            <a:ext cx="6553200" cy="4851138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C5C5F8E8-0617-4C44-AFB9-2542989C7733}" type="datetimeFigureOut">
              <a:rPr lang="fr-FR" smtClean="0"/>
              <a:t>29/05/15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254001"/>
            <a:ext cx="1447800" cy="4876271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830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3619500"/>
          </a:xfrm>
        </p:spPr>
        <p:txBody>
          <a:bodyPr lIns="79242" tIns="39621" rIns="79242" bIns="39621"/>
          <a:lstStyle/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47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-457200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2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855310"/>
            <a:ext cx="457200" cy="367771"/>
          </a:xfrm>
        </p:spPr>
        <p:txBody>
          <a:bodyPr/>
          <a:lstStyle/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3810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5875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905000"/>
            <a:ext cx="8833104" cy="25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18627"/>
            <a:ext cx="8833104" cy="17830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286000"/>
            <a:ext cx="6480174" cy="1394354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0320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270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1" y="1313044"/>
            <a:ext cx="8921" cy="401629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1833563"/>
            <a:ext cx="0" cy="348996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206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143000"/>
            <a:ext cx="8833104" cy="7620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5326380"/>
            <a:ext cx="8833104" cy="2590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4040188" cy="610812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270000"/>
            <a:ext cx="4041775" cy="6096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C5C5F8E8-0617-4C44-AFB9-2542989C7733}" type="datetimeFigureOut">
              <a:rPr lang="fr-FR" smtClean="0"/>
              <a:t>29/05/15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5341620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059486"/>
            <a:ext cx="4041648" cy="3182003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059486"/>
            <a:ext cx="4038600" cy="318516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868680"/>
            <a:ext cx="457200" cy="367771"/>
          </a:xfrm>
        </p:spPr>
        <p:txBody>
          <a:bodyPr/>
          <a:lstStyle>
            <a:lvl1pPr algn="ctr">
              <a:defRPr/>
            </a:lvl1pPr>
          </a:lstStyle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863350"/>
            <a:ext cx="457200" cy="367771"/>
          </a:xfrm>
        </p:spPr>
        <p:txBody>
          <a:bodyPr/>
          <a:lstStyle/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3208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C5C5F8E8-0617-4C44-AFB9-2542989C7733}" type="datetimeFigureOut">
              <a:rPr lang="fr-FR" smtClean="0"/>
              <a:t>29/05/15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5270500"/>
            <a:ext cx="609600" cy="3677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27000"/>
            <a:ext cx="8833104" cy="25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990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8255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651000"/>
            <a:ext cx="2362200" cy="345413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571500"/>
            <a:ext cx="5638800" cy="45085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27000"/>
            <a:ext cx="8833104" cy="2514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/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4191000"/>
            <a:ext cx="5867400" cy="10160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508000"/>
            <a:ext cx="5867400" cy="3556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825500"/>
            <a:ext cx="2438400" cy="43815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C5C5F8E8-0617-4C44-AFB9-2542989C7733}" type="datetimeFigureOut">
              <a:rPr lang="fr-FR" smtClean="0"/>
              <a:t>29/05/15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5342373"/>
            <a:ext cx="3584448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61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06395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866812"/>
            <a:ext cx="457200" cy="36777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B9BFDA-5CA5-4F4B-B550-E7CC054AA290}" type="slidenum">
              <a:rPr lang="fr-FR" smtClean="0"/>
              <a:t>‹#›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dirty="0" smtClean="0"/>
              <a:t>Cliquez et modifiez le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8534400" cy="3832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20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rgbClr val="FFFFFF"/>
                </a:solidFill>
              </a:rPr>
              <a:t>‹#›</a:t>
            </a:fld>
            <a:endParaRPr lang="fr-FR" sz="10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0D0D0D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0D0D0D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0D0D0D"/>
          </a:solidFill>
          <a:latin typeface="Calibri"/>
          <a:ea typeface="+mn-ea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http://t0.gstatic.com/images?q=tbn:ANd9GcT7CmZVbeI54BiVhtf8XvYsUttyWQLXLx-I20cwRyjoI50MYfRs" TargetMode="External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7615" y="2619798"/>
            <a:ext cx="8255371" cy="1007446"/>
          </a:xfrm>
        </p:spPr>
        <p:txBody>
          <a:bodyPr/>
          <a:lstStyle/>
          <a:p>
            <a:r>
              <a:rPr lang="fr-FR" dirty="0" smtClean="0"/>
              <a:t>Une présentation qui fleure bon le sang, le sexe et le pognon</a:t>
            </a:r>
          </a:p>
          <a:p>
            <a:r>
              <a:rPr lang="fr-FR" sz="1000" dirty="0" smtClean="0"/>
              <a:t>(et un peu de drogue aussi, mais pas de </a:t>
            </a:r>
            <a:r>
              <a:rPr lang="fr-FR" sz="1000" dirty="0" err="1" smtClean="0"/>
              <a:t>Rock’n</a:t>
            </a:r>
            <a:r>
              <a:rPr lang="fr-FR" sz="1000" dirty="0" smtClean="0"/>
              <a:t> Roll…)</a:t>
            </a:r>
            <a:endParaRPr lang="fr-FR" sz="10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7949" y="317500"/>
            <a:ext cx="8603436" cy="1167423"/>
          </a:xfrm>
        </p:spPr>
        <p:txBody>
          <a:bodyPr>
            <a:noAutofit/>
          </a:bodyPr>
          <a:lstStyle/>
          <a:p>
            <a:r>
              <a:rPr lang="fr-FR" sz="5400" dirty="0" smtClean="0"/>
              <a:t>Vers la fin du SIDA en 2030 ? </a:t>
            </a:r>
            <a:endParaRPr lang="fr-FR" sz="5400" dirty="0"/>
          </a:p>
        </p:txBody>
      </p:sp>
      <p:sp>
        <p:nvSpPr>
          <p:cNvPr id="4" name="ZoneTexte 3"/>
          <p:cNvSpPr txBox="1"/>
          <p:nvPr/>
        </p:nvSpPr>
        <p:spPr>
          <a:xfrm>
            <a:off x="131604" y="5316891"/>
            <a:ext cx="6488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>
                <a:latin typeface="Calibri"/>
              </a:rPr>
              <a:t>Dr Cédric Arvieux – CHU de Rennes – COREVIH-Bretagne – Programme ESTHER Burundi</a:t>
            </a:r>
            <a:endParaRPr lang="fr-FR" sz="1100" i="1" dirty="0">
              <a:latin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26" y="3882894"/>
            <a:ext cx="2732470" cy="70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77" y="3479965"/>
            <a:ext cx="4346652" cy="165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40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90" y="1348659"/>
            <a:ext cx="4507956" cy="30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661" y="187913"/>
            <a:ext cx="7915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err="1" smtClean="0">
                <a:latin typeface="Calibri"/>
                <a:cs typeface="Calibri"/>
              </a:rPr>
              <a:t>Quinze</a:t>
            </a:r>
            <a:r>
              <a:rPr lang="en-US" dirty="0" smtClean="0">
                <a:latin typeface="Calibri"/>
                <a:cs typeface="Calibri"/>
              </a:rPr>
              <a:t> pays se </a:t>
            </a:r>
            <a:r>
              <a:rPr lang="en-US" dirty="0" err="1" smtClean="0">
                <a:latin typeface="Calibri"/>
                <a:cs typeface="Calibri"/>
              </a:rPr>
              <a:t>partagent</a:t>
            </a:r>
            <a:r>
              <a:rPr lang="en-US" dirty="0" smtClean="0">
                <a:latin typeface="Calibri"/>
                <a:cs typeface="Calibri"/>
              </a:rPr>
              <a:t> 75% de </a:t>
            </a:r>
            <a:r>
              <a:rPr lang="en-US" dirty="0" err="1" smtClean="0">
                <a:latin typeface="Calibri"/>
                <a:cs typeface="Calibri"/>
              </a:rPr>
              <a:t>l’incidence</a:t>
            </a:r>
            <a:r>
              <a:rPr lang="en-US" dirty="0" smtClean="0">
                <a:latin typeface="Calibri"/>
                <a:cs typeface="Calibri"/>
              </a:rPr>
              <a:t> 2013 (2.1 million)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2979" y="3608803"/>
            <a:ext cx="1987086" cy="15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61210" y="2880313"/>
            <a:ext cx="1285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err="1" smtClean="0">
                <a:latin typeface="Calibri"/>
                <a:cs typeface="Calibri"/>
              </a:rPr>
              <a:t>Afrique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67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507"/>
            <a:ext cx="9144000" cy="52637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4600" dirty="0" err="1" smtClean="0">
                <a:solidFill>
                  <a:srgbClr val="02AEF0"/>
                </a:solidFill>
                <a:cs typeface="Arial" pitchFamily="34" charset="0"/>
              </a:rPr>
              <a:t>L’objectif</a:t>
            </a:r>
            <a:r>
              <a:rPr lang="en-GB" sz="4600" dirty="0" smtClean="0">
                <a:solidFill>
                  <a:srgbClr val="02AEF0"/>
                </a:solidFill>
                <a:cs typeface="Arial" pitchFamily="34" charset="0"/>
              </a:rPr>
              <a:t> </a:t>
            </a:r>
            <a:r>
              <a:rPr lang="en-GB" sz="4600" dirty="0" err="1" smtClean="0">
                <a:solidFill>
                  <a:srgbClr val="02AEF0"/>
                </a:solidFill>
                <a:cs typeface="Arial" pitchFamily="34" charset="0"/>
              </a:rPr>
              <a:t>thérapeutique</a:t>
            </a:r>
            <a:endParaRPr lang="en-US" sz="4600" b="1" dirty="0">
              <a:solidFill>
                <a:srgbClr val="02AEF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38488" y="1729255"/>
            <a:ext cx="8588683" cy="2834372"/>
            <a:chOff x="338488" y="1729255"/>
            <a:chExt cx="8588683" cy="2834372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" t="26638" r="6103" b="16473"/>
            <a:stretch/>
          </p:blipFill>
          <p:spPr bwMode="auto">
            <a:xfrm>
              <a:off x="338488" y="1729255"/>
              <a:ext cx="8365245" cy="280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89415" y="4163122"/>
              <a:ext cx="8084634" cy="3723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38098" y="4225073"/>
              <a:ext cx="8289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           Diagnostiqués                                             traités                                    avec CV indétectable</a:t>
              </a:r>
              <a:endParaRPr lang="fr-FR" sz="16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86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Où veut-on aller ?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88" y="1068968"/>
            <a:ext cx="6324600" cy="4419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76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problème essentiel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11" y="937985"/>
            <a:ext cx="8614008" cy="45687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91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019" y="164935"/>
            <a:ext cx="2761477" cy="5112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180015" y="5277922"/>
            <a:ext cx="2993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/>
                <a:cs typeface="Calibri"/>
              </a:rPr>
              <a:t>RM </a:t>
            </a:r>
            <a:r>
              <a:rPr lang="fr-FR" sz="1400" dirty="0" err="1" smtClean="0">
                <a:latin typeface="Calibri"/>
                <a:cs typeface="Calibri"/>
              </a:rPr>
              <a:t>Granich</a:t>
            </a:r>
            <a:r>
              <a:rPr lang="fr-FR" sz="1400" dirty="0" smtClean="0">
                <a:latin typeface="Calibri"/>
                <a:cs typeface="Calibri"/>
              </a:rPr>
              <a:t> et al. Lancet 2009, vol 373</a:t>
            </a:r>
            <a:endParaRPr lang="fr-FR" sz="1400" dirty="0">
              <a:latin typeface="Calibri"/>
              <a:cs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42241" y="2548247"/>
            <a:ext cx="372770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fr-FR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libri"/>
                <a:cs typeface="Calibri"/>
              </a:rPr>
              <a:t>Modélisation, Afrique du Sud</a:t>
            </a:r>
            <a:endParaRPr lang="fr-FR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85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368426" y="2625685"/>
            <a:ext cx="6480174" cy="427915"/>
          </a:xfrm>
        </p:spPr>
        <p:txBody>
          <a:bodyPr/>
          <a:lstStyle/>
          <a:p>
            <a:r>
              <a:rPr lang="fr-FR" dirty="0" smtClean="0"/>
              <a:t>… est surtout une maladie sociale et </a:t>
            </a:r>
            <a:r>
              <a:rPr lang="fr-FR" dirty="0" err="1" smtClean="0"/>
              <a:t>societale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défis: </a:t>
            </a:r>
            <a:br>
              <a:rPr lang="fr-FR" dirty="0" smtClean="0"/>
            </a:br>
            <a:r>
              <a:rPr lang="fr-FR" dirty="0" smtClean="0"/>
              <a:t>Le VIH est une maladie infectieuse…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653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854010"/>
              </p:ext>
            </p:extLst>
          </p:nvPr>
        </p:nvGraphicFramePr>
        <p:xfrm>
          <a:off x="857316" y="241364"/>
          <a:ext cx="7719694" cy="4813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942" y="123744"/>
            <a:ext cx="6993109" cy="651282"/>
          </a:xfrm>
        </p:spPr>
        <p:txBody>
          <a:bodyPr lIns="79242" tIns="39621" rIns="79242" bIns="39621">
            <a:noAutofit/>
          </a:bodyPr>
          <a:lstStyle/>
          <a:p>
            <a:r>
              <a:rPr lang="fr-FR" sz="2000" b="1" dirty="0"/>
              <a:t>Sexe négocié : effet cumulatif du statut VIH des parents, des violences sexuelles et de la faim</a:t>
            </a:r>
            <a:endParaRPr lang="en-US" sz="20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 defTabSz="914400" eaLnBrk="0" fontAlgn="base" hangingPunct="0"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fr-FR" sz="1200" dirty="0">
                <a:solidFill>
                  <a:prstClr val="black"/>
                </a:solidFill>
                <a:latin typeface="Calibri"/>
              </a:rPr>
              <a:t>Cluver et al (2011) JAIDS</a:t>
            </a:r>
          </a:p>
        </p:txBody>
      </p:sp>
    </p:spTree>
    <p:extLst>
      <p:ext uri="{BB962C8B-B14F-4D97-AF65-F5344CB8AC3E}">
        <p14:creationId xmlns:p14="http://schemas.microsoft.com/office/powerpoint/2010/main" val="41812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Mais déjà une inversion des courbes…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1838" y="444500"/>
            <a:ext cx="8395573" cy="83374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impact majeur sur l’espérance de vie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444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5"/>
          <p:cNvSpPr>
            <a:spLocks noGrp="1"/>
          </p:cNvSpPr>
          <p:nvPr>
            <p:ph type="title"/>
          </p:nvPr>
        </p:nvSpPr>
        <p:spPr>
          <a:xfrm>
            <a:off x="542925" y="211214"/>
            <a:ext cx="8229600" cy="523220"/>
          </a:xfrm>
        </p:spPr>
        <p:txBody>
          <a:bodyPr>
            <a:spAutoFit/>
          </a:bodyPr>
          <a:lstStyle/>
          <a:p>
            <a:pPr eaLnBrk="1" hangingPunct="1"/>
            <a:r>
              <a:rPr lang="fr-FR" altLang="en-US" sz="2800" b="1" dirty="0" smtClean="0">
                <a:solidFill>
                  <a:srgbClr val="00B0F0"/>
                </a:solidFill>
              </a:rPr>
              <a:t>Un impact majeur sur l’espérance de vie (1)</a:t>
            </a:r>
            <a:endParaRPr lang="fr-FR" altLang="en-US" sz="2000" dirty="0" smtClean="0">
              <a:solidFill>
                <a:srgbClr val="00B0F0"/>
              </a:solidFill>
            </a:endParaRPr>
          </a:p>
        </p:txBody>
      </p:sp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151648" y="5316672"/>
            <a:ext cx="2710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Calibri"/>
                <a:cs typeface="Calibri"/>
              </a:rPr>
              <a:t>Source: World Bank life expectancy data</a:t>
            </a:r>
            <a:endParaRPr lang="en-GB" altLang="en-US" sz="1200" dirty="0">
              <a:latin typeface="Calibri"/>
              <a:cs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34543" y="4509824"/>
            <a:ext cx="133350" cy="207698"/>
          </a:xfrm>
          <a:custGeom>
            <a:avLst/>
            <a:gdLst>
              <a:gd name="connsiteX0" fmla="*/ 60370 w 133861"/>
              <a:gd name="connsiteY0" fmla="*/ 16150 h 248378"/>
              <a:gd name="connsiteX1" fmla="*/ 118427 w 133861"/>
              <a:gd name="connsiteY1" fmla="*/ 88721 h 248378"/>
              <a:gd name="connsiteX2" fmla="*/ 31342 w 133861"/>
              <a:gd name="connsiteY2" fmla="*/ 103236 h 248378"/>
              <a:gd name="connsiteX3" fmla="*/ 45856 w 133861"/>
              <a:gd name="connsiteY3" fmla="*/ 45178 h 248378"/>
              <a:gd name="connsiteX4" fmla="*/ 60370 w 133861"/>
              <a:gd name="connsiteY4" fmla="*/ 1636 h 248378"/>
              <a:gd name="connsiteX5" fmla="*/ 103913 w 133861"/>
              <a:gd name="connsiteY5" fmla="*/ 16150 h 248378"/>
              <a:gd name="connsiteX6" fmla="*/ 132942 w 133861"/>
              <a:gd name="connsiteY6" fmla="*/ 103236 h 248378"/>
              <a:gd name="connsiteX7" fmla="*/ 118427 w 133861"/>
              <a:gd name="connsiteY7" fmla="*/ 146778 h 248378"/>
              <a:gd name="connsiteX8" fmla="*/ 103913 w 133861"/>
              <a:gd name="connsiteY8" fmla="*/ 219350 h 248378"/>
              <a:gd name="connsiteX9" fmla="*/ 60370 w 133861"/>
              <a:gd name="connsiteY9" fmla="*/ 204836 h 248378"/>
              <a:gd name="connsiteX10" fmla="*/ 74884 w 133861"/>
              <a:gd name="connsiteY10" fmla="*/ 248378 h 248378"/>
              <a:gd name="connsiteX11" fmla="*/ 89399 w 133861"/>
              <a:gd name="connsiteY11" fmla="*/ 204836 h 248378"/>
              <a:gd name="connsiteX12" fmla="*/ 2313 w 133861"/>
              <a:gd name="connsiteY12" fmla="*/ 103236 h 248378"/>
              <a:gd name="connsiteX13" fmla="*/ 45856 w 133861"/>
              <a:gd name="connsiteY13" fmla="*/ 132264 h 248378"/>
              <a:gd name="connsiteX14" fmla="*/ 103913 w 133861"/>
              <a:gd name="connsiteY14" fmla="*/ 161293 h 24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3861" h="248378">
                <a:moveTo>
                  <a:pt x="60370" y="16150"/>
                </a:moveTo>
                <a:cubicBezTo>
                  <a:pt x="79722" y="40340"/>
                  <a:pt x="114046" y="58054"/>
                  <a:pt x="118427" y="88721"/>
                </a:cubicBezTo>
                <a:cubicBezTo>
                  <a:pt x="126868" y="147808"/>
                  <a:pt x="34677" y="104348"/>
                  <a:pt x="31342" y="103236"/>
                </a:cubicBezTo>
                <a:cubicBezTo>
                  <a:pt x="36180" y="83883"/>
                  <a:pt x="40376" y="64359"/>
                  <a:pt x="45856" y="45178"/>
                </a:cubicBezTo>
                <a:cubicBezTo>
                  <a:pt x="50059" y="30468"/>
                  <a:pt x="46686" y="8478"/>
                  <a:pt x="60370" y="1636"/>
                </a:cubicBezTo>
                <a:cubicBezTo>
                  <a:pt x="74054" y="-5206"/>
                  <a:pt x="89399" y="11312"/>
                  <a:pt x="103913" y="16150"/>
                </a:cubicBezTo>
                <a:lnTo>
                  <a:pt x="132942" y="103236"/>
                </a:lnTo>
                <a:cubicBezTo>
                  <a:pt x="137780" y="117750"/>
                  <a:pt x="122138" y="131936"/>
                  <a:pt x="118427" y="146778"/>
                </a:cubicBezTo>
                <a:cubicBezTo>
                  <a:pt x="112444" y="170711"/>
                  <a:pt x="108751" y="195159"/>
                  <a:pt x="103913" y="219350"/>
                </a:cubicBezTo>
                <a:cubicBezTo>
                  <a:pt x="89399" y="214512"/>
                  <a:pt x="71189" y="194018"/>
                  <a:pt x="60370" y="204836"/>
                </a:cubicBezTo>
                <a:cubicBezTo>
                  <a:pt x="49552" y="215654"/>
                  <a:pt x="59585" y="248378"/>
                  <a:pt x="74884" y="248378"/>
                </a:cubicBezTo>
                <a:cubicBezTo>
                  <a:pt x="90183" y="248378"/>
                  <a:pt x="84561" y="219350"/>
                  <a:pt x="89399" y="204836"/>
                </a:cubicBezTo>
                <a:cubicBezTo>
                  <a:pt x="60912" y="119379"/>
                  <a:pt x="95285" y="196211"/>
                  <a:pt x="2313" y="103236"/>
                </a:cubicBezTo>
                <a:cubicBezTo>
                  <a:pt x="-10022" y="90901"/>
                  <a:pt x="30254" y="124463"/>
                  <a:pt x="45856" y="132264"/>
                </a:cubicBezTo>
                <a:cubicBezTo>
                  <a:pt x="112565" y="165618"/>
                  <a:pt x="71124" y="128501"/>
                  <a:pt x="103913" y="161293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1509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3598" r="1503" b="54472"/>
          <a:stretch/>
        </p:blipFill>
        <p:spPr bwMode="auto">
          <a:xfrm>
            <a:off x="1152982" y="1404141"/>
            <a:ext cx="6611533" cy="33159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3912" y="1039440"/>
            <a:ext cx="1187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Années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01428" y="4664893"/>
            <a:ext cx="583762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78878" y="4720119"/>
            <a:ext cx="679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1960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12353" y="4720119"/>
            <a:ext cx="679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1970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3927" y="4720119"/>
            <a:ext cx="679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1980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4553" y="4720119"/>
            <a:ext cx="679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1990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0151" y="4720119"/>
            <a:ext cx="679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2000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07183" y="4720119"/>
            <a:ext cx="679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2010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1952" y="1404141"/>
            <a:ext cx="486938" cy="331597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1152982" y="1358244"/>
            <a:ext cx="46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70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2982" y="2350431"/>
            <a:ext cx="46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6</a:t>
            </a:r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2982" y="3358494"/>
            <a:ext cx="46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50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2982" y="4371324"/>
            <a:ext cx="465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4</a:t>
            </a:r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0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60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18034"/>
            <a:ext cx="849312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300" b="1" smtClean="0">
                <a:latin typeface="Arial" charset="0"/>
              </a:rPr>
              <a:t>Remontée de l’espérance de vie au Kwazulu Natal. </a:t>
            </a:r>
            <a:endParaRPr lang="fr-FR" sz="1300" b="1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20" y="4952921"/>
            <a:ext cx="1226880" cy="54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60" y="816086"/>
            <a:ext cx="7511040" cy="40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4976923"/>
            <a:ext cx="3918240" cy="19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b="1">
                <a:latin typeface="Arial" charset="0"/>
              </a:rPr>
              <a:t>J Bor et al. Science 2013;339:961-965</a:t>
            </a:r>
          </a:p>
        </p:txBody>
      </p:sp>
    </p:spTree>
    <p:extLst>
      <p:ext uri="{BB962C8B-B14F-4D97-AF65-F5344CB8AC3E}">
        <p14:creationId xmlns:p14="http://schemas.microsoft.com/office/powerpoint/2010/main" val="34396399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Les sources d’information</a:t>
            </a:r>
          </a:p>
          <a:p>
            <a:r>
              <a:rPr lang="fr-FR" dirty="0" smtClean="0"/>
              <a:t>D’ou part-on, ou en est-on aujourd’hui ?</a:t>
            </a:r>
          </a:p>
          <a:p>
            <a:r>
              <a:rPr lang="fr-FR" dirty="0" smtClean="0"/>
              <a:t>Les armes en jeux</a:t>
            </a:r>
          </a:p>
          <a:p>
            <a:pPr lvl="1"/>
            <a:r>
              <a:rPr lang="fr-FR" dirty="0" smtClean="0"/>
              <a:t>Dépistage</a:t>
            </a:r>
          </a:p>
          <a:p>
            <a:pPr lvl="1"/>
            <a:r>
              <a:rPr lang="fr-FR" dirty="0" smtClean="0"/>
              <a:t>Prévention</a:t>
            </a:r>
          </a:p>
          <a:p>
            <a:pPr lvl="2"/>
            <a:r>
              <a:rPr lang="fr-FR" dirty="0" smtClean="0"/>
              <a:t>TasP</a:t>
            </a:r>
          </a:p>
          <a:p>
            <a:pPr lvl="2"/>
            <a:r>
              <a:rPr lang="fr-FR" dirty="0" smtClean="0"/>
              <a:t>Préservatif</a:t>
            </a:r>
          </a:p>
          <a:p>
            <a:pPr lvl="2"/>
            <a:r>
              <a:rPr lang="fr-FR" dirty="0" smtClean="0"/>
              <a:t>Circoncision</a:t>
            </a:r>
          </a:p>
          <a:p>
            <a:pPr lvl="2"/>
            <a:r>
              <a:rPr lang="fr-FR" dirty="0" smtClean="0"/>
              <a:t>PrEP</a:t>
            </a:r>
          </a:p>
          <a:p>
            <a:pPr lvl="1"/>
            <a:r>
              <a:rPr lang="fr-FR" dirty="0" smtClean="0"/>
              <a:t>Traitement</a:t>
            </a:r>
          </a:p>
          <a:p>
            <a:pPr lvl="1"/>
            <a:r>
              <a:rPr lang="fr-FR" dirty="0" smtClean="0"/>
              <a:t>Le pognon</a:t>
            </a:r>
          </a:p>
          <a:p>
            <a:r>
              <a:rPr lang="fr-FR" dirty="0" smtClean="0"/>
              <a:t>Les politiques d’implémentation</a:t>
            </a:r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675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D’importants progrès en terme d’accès au traitement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1525991"/>
            <a:ext cx="5306489" cy="307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1145" y="2492672"/>
            <a:ext cx="3636359" cy="2616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05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56" y="630774"/>
            <a:ext cx="6361161" cy="16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45" y="1345059"/>
            <a:ext cx="7876112" cy="30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894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</a:t>
            </a:r>
            <a:r>
              <a:rPr lang="fr-FR" dirty="0" smtClean="0"/>
              <a:t>reste sur certains sujets beaucoup </a:t>
            </a:r>
            <a:r>
              <a:rPr lang="fr-FR" dirty="0"/>
              <a:t>de chemin à </a:t>
            </a:r>
            <a:r>
              <a:rPr lang="fr-FR" dirty="0" smtClean="0"/>
              <a:t>parcourir…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défis :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9860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791810"/>
          </a:xfrm>
        </p:spPr>
        <p:txBody>
          <a:bodyPr>
            <a:noAutofit/>
          </a:bodyPr>
          <a:lstStyle/>
          <a:p>
            <a:r>
              <a:rPr lang="fr-FR" sz="1800" dirty="0" smtClean="0"/>
              <a:t>Quelles sont les options stratégiques les plus efficaces pour lutter contre l’usage de drogue IV ?</a:t>
            </a:r>
            <a:br>
              <a:rPr lang="fr-FR" sz="1800" dirty="0" smtClean="0"/>
            </a:br>
            <a:r>
              <a:rPr lang="fr-FR" sz="1800" dirty="0" smtClean="0"/>
              <a:t>(N=239 : interviews de soignants Ukrainiens)</a:t>
            </a:r>
            <a:endParaRPr lang="fr-FR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576015"/>
              </p:ext>
            </p:extLst>
          </p:nvPr>
        </p:nvGraphicFramePr>
        <p:xfrm>
          <a:off x="192775" y="1270000"/>
          <a:ext cx="8418446" cy="4070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0B9F-FB62-FA4F-8FD0-168C11594569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333" y="5293173"/>
            <a:ext cx="143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lang="en-US" sz="1200" b="1" i="1" dirty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1200" b="1" i="1" dirty="0" smtClean="0">
                <a:solidFill>
                  <a:srgbClr val="000090"/>
                </a:solidFill>
                <a:latin typeface="Calibri"/>
                <a:cs typeface="Calibri"/>
              </a:rPr>
              <a:t>. </a:t>
            </a:r>
            <a:r>
              <a:rPr lang="en-US" sz="1200" b="1" i="1" dirty="0" err="1" smtClean="0">
                <a:solidFill>
                  <a:srgbClr val="000090"/>
                </a:solidFill>
                <a:latin typeface="Calibri"/>
                <a:cs typeface="Calibri"/>
              </a:rPr>
              <a:t>Altice</a:t>
            </a:r>
            <a:r>
              <a:rPr lang="en-US" sz="1200" b="1" i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200" b="1" i="1" dirty="0">
                <a:solidFill>
                  <a:srgbClr val="000090"/>
                </a:solidFill>
                <a:latin typeface="Calibri"/>
                <a:cs typeface="Calibri"/>
              </a:rPr>
              <a:t>et al. 2013</a:t>
            </a:r>
          </a:p>
        </p:txBody>
      </p:sp>
    </p:spTree>
    <p:extLst>
      <p:ext uri="{BB962C8B-B14F-4D97-AF65-F5344CB8AC3E}">
        <p14:creationId xmlns:p14="http://schemas.microsoft.com/office/powerpoint/2010/main" val="194477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armes en jeu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2689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66147"/>
            <a:ext cx="8483600" cy="483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47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363537" y="292087"/>
            <a:ext cx="836360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600"/>
              </a:spcBef>
              <a:defRPr sz="2800">
                <a:solidFill>
                  <a:srgbClr val="02AE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HIV Treatment access gap</a:t>
            </a:r>
          </a:p>
        </p:txBody>
      </p:sp>
      <p:pic>
        <p:nvPicPr>
          <p:cNvPr id="130" name="image7.jpeg" descr="miles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43" y="1398798"/>
            <a:ext cx="7432743" cy="372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8" y="5437188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dépistage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7898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/>
        </p:nvSpPr>
        <p:spPr>
          <a:xfrm>
            <a:off x="316089" y="4508852"/>
            <a:ext cx="8604448" cy="499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b="1" i="1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3564" y="5300724"/>
            <a:ext cx="2762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Calibri"/>
                <a:cs typeface="Calibri"/>
              </a:rPr>
              <a:t>Source: Demographic and Health Surveys</a:t>
            </a:r>
            <a:endParaRPr lang="en-GB" sz="1200" dirty="0">
              <a:latin typeface="Calibri"/>
              <a:cs typeface="Calibri"/>
            </a:endParaRPr>
          </a:p>
        </p:txBody>
      </p:sp>
      <p:graphicFrame>
        <p:nvGraphicFramePr>
          <p:cNvPr id="3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068362"/>
              </p:ext>
            </p:extLst>
          </p:nvPr>
        </p:nvGraphicFramePr>
        <p:xfrm>
          <a:off x="1508937" y="1236927"/>
          <a:ext cx="7411599" cy="377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477695" y="4469546"/>
            <a:ext cx="920678" cy="590314"/>
            <a:chOff x="477694" y="5779666"/>
            <a:chExt cx="920678" cy="708377"/>
          </a:xfrm>
        </p:grpSpPr>
        <p:grpSp>
          <p:nvGrpSpPr>
            <p:cNvPr id="33" name="Group 32"/>
            <p:cNvGrpSpPr/>
            <p:nvPr/>
          </p:nvGrpSpPr>
          <p:grpSpPr>
            <a:xfrm>
              <a:off x="477694" y="5861546"/>
              <a:ext cx="678317" cy="626497"/>
              <a:chOff x="844422" y="5913663"/>
              <a:chExt cx="678317" cy="626497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844422" y="6170828"/>
                <a:ext cx="678317" cy="369332"/>
                <a:chOff x="844422" y="6180016"/>
                <a:chExt cx="678317" cy="369332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844422" y="6261751"/>
                  <a:ext cx="144016" cy="144016"/>
                </a:xfrm>
                <a:prstGeom prst="ellipse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Calibri"/>
                    <a:cs typeface="Calibri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994429" y="6180016"/>
                  <a:ext cx="52831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 dirty="0" smtClean="0">
                      <a:latin typeface="Calibri"/>
                      <a:cs typeface="Calibri"/>
                    </a:rPr>
                    <a:t>Men</a:t>
                  </a:r>
                  <a:endParaRPr lang="en-GB" sz="1400" b="1" dirty="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9" name="Oval 38"/>
              <p:cNvSpPr/>
              <p:nvPr/>
            </p:nvSpPr>
            <p:spPr>
              <a:xfrm>
                <a:off x="848153" y="5913663"/>
                <a:ext cx="144016" cy="144016"/>
              </a:xfrm>
              <a:prstGeom prst="ellipse">
                <a:avLst/>
              </a:prstGeom>
              <a:solidFill>
                <a:srgbClr val="FF66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libri"/>
                  <a:cs typeface="Calibri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21710" y="5779666"/>
              <a:ext cx="776662" cy="3693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latin typeface="Calibri"/>
                  <a:cs typeface="Calibri"/>
                </a:rPr>
                <a:t>Women</a:t>
              </a:r>
              <a:endParaRPr lang="en-GB" sz="1400" b="1" dirty="0">
                <a:latin typeface="Calibri"/>
                <a:cs typeface="Calibri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3468" y="228865"/>
            <a:ext cx="8820993" cy="431284"/>
          </a:xfrm>
        </p:spPr>
        <p:txBody>
          <a:bodyPr>
            <a:normAutofit fontScale="90000"/>
          </a:bodyPr>
          <a:lstStyle/>
          <a:p>
            <a:r>
              <a:rPr lang="fr-FR" sz="3200" b="1" smtClean="0">
                <a:solidFill>
                  <a:srgbClr val="00B0F0"/>
                </a:solidFill>
              </a:rPr>
              <a:t>% de la population dépistée au moins une fois</a:t>
            </a:r>
            <a:endParaRPr lang="fr-FR" sz="3200" b="1">
              <a:solidFill>
                <a:srgbClr val="00B0F0"/>
              </a:solidFill>
            </a:endParaRPr>
          </a:p>
        </p:txBody>
      </p:sp>
      <p:sp>
        <p:nvSpPr>
          <p:cNvPr id="3" name="Bulle ronde 2"/>
          <p:cNvSpPr/>
          <p:nvPr/>
        </p:nvSpPr>
        <p:spPr>
          <a:xfrm>
            <a:off x="6734098" y="928039"/>
            <a:ext cx="1370150" cy="617776"/>
          </a:xfrm>
          <a:prstGeom prst="wedgeEllipseCallout">
            <a:avLst>
              <a:gd name="adj1" fmla="val 1775"/>
              <a:gd name="adj2" fmla="val 114646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latin typeface="Calibri"/>
                <a:cs typeface="Calibri"/>
              </a:rPr>
              <a:t>Prévalence = 10%</a:t>
            </a:r>
            <a:endParaRPr lang="fr-FR" sz="900" dirty="0">
              <a:latin typeface="Calibri"/>
              <a:cs typeface="Calibri"/>
            </a:endParaRPr>
          </a:p>
        </p:txBody>
      </p:sp>
      <p:sp>
        <p:nvSpPr>
          <p:cNvPr id="15" name="Bulle ronde 14"/>
          <p:cNvSpPr/>
          <p:nvPr/>
        </p:nvSpPr>
        <p:spPr>
          <a:xfrm>
            <a:off x="1678879" y="2080331"/>
            <a:ext cx="1370150" cy="617776"/>
          </a:xfrm>
          <a:prstGeom prst="wedgeEllipseCallout">
            <a:avLst>
              <a:gd name="adj1" fmla="val 1775"/>
              <a:gd name="adj2" fmla="val 114646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 smtClean="0">
                <a:latin typeface="Calibri"/>
                <a:cs typeface="Calibri"/>
              </a:rPr>
              <a:t>Prévalence = 1%</a:t>
            </a:r>
            <a:endParaRPr lang="fr-FR" sz="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9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TasP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traitement comme prévention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487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 n’est pas une nouveauté…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429" y="1251793"/>
            <a:ext cx="3030761" cy="39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7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2"/>
          <p:cNvSpPr>
            <a:spLocks noChangeArrowheads="1"/>
          </p:cNvSpPr>
          <p:nvPr/>
        </p:nvSpPr>
        <p:spPr bwMode="auto">
          <a:xfrm>
            <a:off x="452452" y="1138217"/>
            <a:ext cx="8232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 dirty="0">
                <a:solidFill>
                  <a:srgbClr val="000090"/>
                </a:solidFill>
                <a:latin typeface="Calibri"/>
                <a:ea typeface="ＭＳ Ｐゴシック" charset="0"/>
                <a:cs typeface="Calibri"/>
              </a:rPr>
              <a:t>Taux de transmission du VIH au partenaire séronégatif</a:t>
            </a:r>
          </a:p>
        </p:txBody>
      </p:sp>
      <p:grpSp>
        <p:nvGrpSpPr>
          <p:cNvPr id="463874" name="Groupe 54"/>
          <p:cNvGrpSpPr>
            <a:grpSpLocks/>
          </p:cNvGrpSpPr>
          <p:nvPr/>
        </p:nvGrpSpPr>
        <p:grpSpPr bwMode="auto">
          <a:xfrm>
            <a:off x="611567" y="1441043"/>
            <a:ext cx="4560035" cy="3007197"/>
            <a:chOff x="251137" y="1703129"/>
            <a:chExt cx="4560973" cy="3608646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206642" y="4664075"/>
              <a:ext cx="2029243" cy="0"/>
            </a:xfrm>
            <a:prstGeom prst="line">
              <a:avLst/>
            </a:prstGeom>
            <a:ln w="28575">
              <a:solidFill>
                <a:srgbClr val="00009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206642" y="3741738"/>
              <a:ext cx="852664" cy="0"/>
            </a:xfrm>
            <a:prstGeom prst="line">
              <a:avLst/>
            </a:prstGeom>
            <a:ln w="28575">
              <a:solidFill>
                <a:srgbClr val="FF6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230460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22653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14847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407039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191426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85207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14582" y="3001963"/>
              <a:ext cx="23801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230460" y="2989263"/>
              <a:ext cx="0" cy="23225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799233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919" name="TextBox 5"/>
            <p:cNvSpPr txBox="1">
              <a:spLocks noChangeArrowheads="1"/>
            </p:cNvSpPr>
            <p:nvPr/>
          </p:nvSpPr>
          <p:spPr bwMode="auto">
            <a:xfrm>
              <a:off x="2100667" y="2584450"/>
              <a:ext cx="262716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</a:p>
          </p:txBody>
        </p:sp>
        <p:sp>
          <p:nvSpPr>
            <p:cNvPr id="463920" name="TextBox 7"/>
            <p:cNvSpPr txBox="1">
              <a:spLocks noChangeArrowheads="1"/>
            </p:cNvSpPr>
            <p:nvPr/>
          </p:nvSpPr>
          <p:spPr bwMode="auto">
            <a:xfrm>
              <a:off x="2429810" y="2584450"/>
              <a:ext cx="379133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0,2</a:t>
              </a:r>
            </a:p>
          </p:txBody>
        </p:sp>
        <p:sp>
          <p:nvSpPr>
            <p:cNvPr id="463921" name="TextBox 9"/>
            <p:cNvSpPr txBox="1">
              <a:spLocks noChangeArrowheads="1"/>
            </p:cNvSpPr>
            <p:nvPr/>
          </p:nvSpPr>
          <p:spPr bwMode="auto">
            <a:xfrm>
              <a:off x="2821924" y="2584450"/>
              <a:ext cx="379133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0,4</a:t>
              </a:r>
            </a:p>
          </p:txBody>
        </p:sp>
        <p:sp>
          <p:nvSpPr>
            <p:cNvPr id="463922" name="TextBox 11"/>
            <p:cNvSpPr txBox="1">
              <a:spLocks noChangeArrowheads="1"/>
            </p:cNvSpPr>
            <p:nvPr/>
          </p:nvSpPr>
          <p:spPr bwMode="auto">
            <a:xfrm>
              <a:off x="3209273" y="2584450"/>
              <a:ext cx="379133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0,6</a:t>
              </a:r>
            </a:p>
          </p:txBody>
        </p:sp>
        <p:sp>
          <p:nvSpPr>
            <p:cNvPr id="463923" name="TextBox 13"/>
            <p:cNvSpPr txBox="1">
              <a:spLocks noChangeArrowheads="1"/>
            </p:cNvSpPr>
            <p:nvPr/>
          </p:nvSpPr>
          <p:spPr bwMode="auto">
            <a:xfrm>
              <a:off x="3996674" y="2584450"/>
              <a:ext cx="379133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1,0</a:t>
              </a:r>
            </a:p>
          </p:txBody>
        </p:sp>
        <p:sp>
          <p:nvSpPr>
            <p:cNvPr id="463924" name="TextBox 15"/>
            <p:cNvSpPr txBox="1">
              <a:spLocks noChangeArrowheads="1"/>
            </p:cNvSpPr>
            <p:nvPr/>
          </p:nvSpPr>
          <p:spPr bwMode="auto">
            <a:xfrm>
              <a:off x="4391959" y="2584450"/>
              <a:ext cx="379133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1,2</a:t>
              </a:r>
            </a:p>
          </p:txBody>
        </p:sp>
        <p:sp>
          <p:nvSpPr>
            <p:cNvPr id="463925" name="TextBox 26"/>
            <p:cNvSpPr txBox="1">
              <a:spLocks noChangeArrowheads="1"/>
            </p:cNvSpPr>
            <p:nvPr/>
          </p:nvSpPr>
          <p:spPr bwMode="auto">
            <a:xfrm>
              <a:off x="3606149" y="2584450"/>
              <a:ext cx="379133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0,8</a:t>
              </a:r>
            </a:p>
          </p:txBody>
        </p:sp>
        <p:sp>
          <p:nvSpPr>
            <p:cNvPr id="463926" name="TextBox 29"/>
            <p:cNvSpPr txBox="1">
              <a:spLocks noChangeArrowheads="1"/>
            </p:cNvSpPr>
            <p:nvPr/>
          </p:nvSpPr>
          <p:spPr bwMode="auto">
            <a:xfrm>
              <a:off x="2569767" y="1703129"/>
              <a:ext cx="2242343" cy="627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b="1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Taux de transmission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b="1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intra-couple (pour 100 CAS)</a:t>
              </a:r>
            </a:p>
          </p:txBody>
        </p:sp>
        <p:sp>
          <p:nvSpPr>
            <p:cNvPr id="463927" name="TextBox 30"/>
            <p:cNvSpPr txBox="1">
              <a:spLocks noChangeArrowheads="1"/>
            </p:cNvSpPr>
            <p:nvPr/>
          </p:nvSpPr>
          <p:spPr bwMode="auto">
            <a:xfrm>
              <a:off x="417884" y="3387725"/>
              <a:ext cx="1488814" cy="775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Tous rapports</a:t>
              </a:r>
              <a:br>
                <a:rPr lang="fr-FR" altLang="fr-FR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</a:br>
              <a:r>
                <a:rPr lang="fr-FR" altLang="fr-FR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(CAS = 894)</a:t>
              </a:r>
            </a:p>
          </p:txBody>
        </p:sp>
        <p:sp>
          <p:nvSpPr>
            <p:cNvPr id="463928" name="TextBox 31"/>
            <p:cNvSpPr txBox="1">
              <a:spLocks noChangeArrowheads="1"/>
            </p:cNvSpPr>
            <p:nvPr/>
          </p:nvSpPr>
          <p:spPr bwMode="auto">
            <a:xfrm>
              <a:off x="251137" y="4310063"/>
              <a:ext cx="1655562" cy="775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Rapports anaux</a:t>
              </a:r>
              <a:br>
                <a:rPr lang="fr-FR" altLang="fr-FR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</a:br>
              <a:r>
                <a:rPr lang="fr-FR" altLang="fr-FR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(CAS = 374)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2117724" y="3633788"/>
              <a:ext cx="215945" cy="2159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000000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117724" y="4556125"/>
              <a:ext cx="215945" cy="2159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000000"/>
                </a:solidFill>
                <a:latin typeface="Calibri"/>
                <a:ea typeface="ＭＳ Ｐゴシック"/>
                <a:cs typeface="Calibri"/>
              </a:endParaRPr>
            </a:p>
          </p:txBody>
        </p:sp>
      </p:grpSp>
      <p:sp>
        <p:nvSpPr>
          <p:cNvPr id="463875" name="TextBox 60"/>
          <p:cNvSpPr txBox="1">
            <a:spLocks noChangeArrowheads="1"/>
          </p:cNvSpPr>
          <p:nvPr/>
        </p:nvSpPr>
        <p:spPr bwMode="auto">
          <a:xfrm>
            <a:off x="5948417" y="1441043"/>
            <a:ext cx="23144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Risque à 10 ans (%) </a:t>
            </a:r>
            <a:br>
              <a:rPr lang="fr-FR" altLang="fr-FR" sz="1400" b="1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fr-FR" altLang="fr-FR" sz="1400" b="1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de transmission intra-couple</a:t>
            </a:r>
          </a:p>
        </p:txBody>
      </p:sp>
      <p:grpSp>
        <p:nvGrpSpPr>
          <p:cNvPr id="463876" name="Groupe 56"/>
          <p:cNvGrpSpPr>
            <a:grpSpLocks/>
          </p:cNvGrpSpPr>
          <p:nvPr/>
        </p:nvGrpSpPr>
        <p:grpSpPr bwMode="auto">
          <a:xfrm>
            <a:off x="2551117" y="4664917"/>
            <a:ext cx="4527296" cy="523220"/>
            <a:chOff x="2551577" y="5216043"/>
            <a:chExt cx="4527349" cy="629623"/>
          </a:xfrm>
        </p:grpSpPr>
        <p:sp>
          <p:nvSpPr>
            <p:cNvPr id="70" name="Oval 69"/>
            <p:cNvSpPr/>
            <p:nvPr/>
          </p:nvSpPr>
          <p:spPr>
            <a:xfrm>
              <a:off x="2551577" y="5422551"/>
              <a:ext cx="216024" cy="216024"/>
            </a:xfrm>
            <a:prstGeom prst="ellipse">
              <a:avLst/>
            </a:prstGeom>
            <a:solidFill>
              <a:srgbClr val="17375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FFFFFF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463906" name="TextBox 71"/>
            <p:cNvSpPr txBox="1">
              <a:spLocks noChangeArrowheads="1"/>
            </p:cNvSpPr>
            <p:nvPr/>
          </p:nvSpPr>
          <p:spPr bwMode="auto">
            <a:xfrm>
              <a:off x="2816225" y="5216043"/>
              <a:ext cx="2984346" cy="629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8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Taux/risque estimé</a:t>
              </a:r>
            </a:p>
          </p:txBody>
        </p:sp>
        <p:sp>
          <p:nvSpPr>
            <p:cNvPr id="463907" name="TextBox 72"/>
            <p:cNvSpPr txBox="1">
              <a:spLocks noChangeArrowheads="1"/>
            </p:cNvSpPr>
            <p:nvPr/>
          </p:nvSpPr>
          <p:spPr bwMode="auto">
            <a:xfrm>
              <a:off x="5829300" y="5216043"/>
              <a:ext cx="1249626" cy="629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800" dirty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IC 95 %</a:t>
              </a:r>
            </a:p>
          </p:txBody>
        </p:sp>
      </p:grpSp>
      <p:sp>
        <p:nvSpPr>
          <p:cNvPr id="463877" name="ZoneTexte 57"/>
          <p:cNvSpPr txBox="1">
            <a:spLocks noChangeArrowheads="1"/>
          </p:cNvSpPr>
          <p:nvPr/>
        </p:nvSpPr>
        <p:spPr bwMode="auto">
          <a:xfrm>
            <a:off x="153825" y="5016043"/>
            <a:ext cx="2257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CAS : couple-années de suivi</a:t>
            </a:r>
          </a:p>
        </p:txBody>
      </p:sp>
      <p:grpSp>
        <p:nvGrpSpPr>
          <p:cNvPr id="463878" name="Groupe 55"/>
          <p:cNvGrpSpPr>
            <a:grpSpLocks/>
          </p:cNvGrpSpPr>
          <p:nvPr/>
        </p:nvGrpSpPr>
        <p:grpSpPr bwMode="auto">
          <a:xfrm>
            <a:off x="5316549" y="2153709"/>
            <a:ext cx="3193375" cy="2455333"/>
            <a:chOff x="5316538" y="2584450"/>
            <a:chExt cx="3192642" cy="294640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5814899" y="4664075"/>
              <a:ext cx="2326741" cy="0"/>
            </a:xfrm>
            <a:prstGeom prst="line">
              <a:avLst/>
            </a:prstGeom>
            <a:ln w="28575">
              <a:solidFill>
                <a:srgbClr val="00009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799027" y="3741738"/>
              <a:ext cx="1042748" cy="0"/>
            </a:xfrm>
            <a:prstGeom prst="line">
              <a:avLst/>
            </a:prstGeom>
            <a:ln w="28575">
              <a:solidFill>
                <a:srgbClr val="FF6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824422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318020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811620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303632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290831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808550" y="3001963"/>
              <a:ext cx="248228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24422" y="2989263"/>
              <a:ext cx="0" cy="23225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797231" y="2906713"/>
              <a:ext cx="0" cy="904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892" name="TextBox 53"/>
            <p:cNvSpPr txBox="1">
              <a:spLocks noChangeArrowheads="1"/>
            </p:cNvSpPr>
            <p:nvPr/>
          </p:nvSpPr>
          <p:spPr bwMode="auto">
            <a:xfrm>
              <a:off x="5694821" y="2584450"/>
              <a:ext cx="262602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0</a:t>
              </a:r>
            </a:p>
          </p:txBody>
        </p:sp>
        <p:sp>
          <p:nvSpPr>
            <p:cNvPr id="463893" name="TextBox 54"/>
            <p:cNvSpPr txBox="1">
              <a:spLocks noChangeArrowheads="1"/>
            </p:cNvSpPr>
            <p:nvPr/>
          </p:nvSpPr>
          <p:spPr bwMode="auto">
            <a:xfrm>
              <a:off x="6185362" y="2584450"/>
              <a:ext cx="262602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2</a:t>
              </a:r>
            </a:p>
          </p:txBody>
        </p:sp>
        <p:sp>
          <p:nvSpPr>
            <p:cNvPr id="463894" name="TextBox 55"/>
            <p:cNvSpPr txBox="1">
              <a:spLocks noChangeArrowheads="1"/>
            </p:cNvSpPr>
            <p:nvPr/>
          </p:nvSpPr>
          <p:spPr bwMode="auto">
            <a:xfrm>
              <a:off x="6678280" y="2584450"/>
              <a:ext cx="262602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4</a:t>
              </a:r>
            </a:p>
          </p:txBody>
        </p:sp>
        <p:sp>
          <p:nvSpPr>
            <p:cNvPr id="463895" name="TextBox 56"/>
            <p:cNvSpPr txBox="1">
              <a:spLocks noChangeArrowheads="1"/>
            </p:cNvSpPr>
            <p:nvPr/>
          </p:nvSpPr>
          <p:spPr bwMode="auto">
            <a:xfrm>
              <a:off x="7171199" y="2584450"/>
              <a:ext cx="262602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6</a:t>
              </a:r>
            </a:p>
          </p:txBody>
        </p:sp>
        <p:sp>
          <p:nvSpPr>
            <p:cNvPr id="463896" name="TextBox 58"/>
            <p:cNvSpPr txBox="1">
              <a:spLocks noChangeArrowheads="1"/>
            </p:cNvSpPr>
            <p:nvPr/>
          </p:nvSpPr>
          <p:spPr bwMode="auto">
            <a:xfrm>
              <a:off x="8118046" y="2584450"/>
              <a:ext cx="340580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10</a:t>
              </a:r>
            </a:p>
          </p:txBody>
        </p:sp>
        <p:sp>
          <p:nvSpPr>
            <p:cNvPr id="463897" name="TextBox 59"/>
            <p:cNvSpPr txBox="1">
              <a:spLocks noChangeArrowheads="1"/>
            </p:cNvSpPr>
            <p:nvPr/>
          </p:nvSpPr>
          <p:spPr bwMode="auto">
            <a:xfrm>
              <a:off x="7664909" y="2584450"/>
              <a:ext cx="262602" cy="33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8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5711734" y="3633788"/>
              <a:ext cx="215851" cy="2159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000000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5711734" y="4556125"/>
              <a:ext cx="215851" cy="215900"/>
            </a:xfrm>
            <a:prstGeom prst="ellipse">
              <a:avLst/>
            </a:prstGeom>
            <a:solidFill>
              <a:srgbClr val="00009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800">
                <a:solidFill>
                  <a:srgbClr val="000000"/>
                </a:solidFill>
                <a:latin typeface="Calibri"/>
                <a:ea typeface="ＭＳ Ｐゴシック"/>
                <a:cs typeface="Calibri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316538" y="5530850"/>
              <a:ext cx="40630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901" name="ZoneTexte 65"/>
            <p:cNvSpPr txBox="1">
              <a:spLocks noChangeArrowheads="1"/>
            </p:cNvSpPr>
            <p:nvPr/>
          </p:nvSpPr>
          <p:spPr bwMode="auto">
            <a:xfrm>
              <a:off x="6557963" y="3789363"/>
              <a:ext cx="590390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dirty="0" smtClean="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3,9%</a:t>
              </a:r>
              <a:endParaRPr lang="fr-FR" altLang="fr-FR" sz="16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endParaRPr>
            </a:p>
          </p:txBody>
        </p:sp>
        <p:sp>
          <p:nvSpPr>
            <p:cNvPr id="463902" name="ZoneTexte 66"/>
            <p:cNvSpPr txBox="1">
              <a:spLocks noChangeArrowheads="1"/>
            </p:cNvSpPr>
            <p:nvPr/>
          </p:nvSpPr>
          <p:spPr bwMode="auto">
            <a:xfrm>
              <a:off x="7872413" y="4664075"/>
              <a:ext cx="636767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>
                  <a:solidFill>
                    <a:srgbClr val="000000"/>
                  </a:solidFill>
                  <a:latin typeface="Calibri"/>
                  <a:ea typeface="ＭＳ Ｐゴシック" charset="0"/>
                  <a:cs typeface="Calibri"/>
                </a:rPr>
                <a:t>9,2 %</a:t>
              </a:r>
            </a:p>
          </p:txBody>
        </p:sp>
      </p:grpSp>
      <p:sp>
        <p:nvSpPr>
          <p:cNvPr id="51255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66081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4400" dirty="0" smtClean="0">
                <a:cs typeface="Calibri"/>
              </a:rPr>
              <a:t>PARTNER</a:t>
            </a:r>
          </a:p>
        </p:txBody>
      </p:sp>
      <p:sp>
        <p:nvSpPr>
          <p:cNvPr id="2" name="Cadre 1"/>
          <p:cNvSpPr/>
          <p:nvPr/>
        </p:nvSpPr>
        <p:spPr bwMode="auto">
          <a:xfrm>
            <a:off x="2267754" y="1957400"/>
            <a:ext cx="591723" cy="2705973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9" name="Cadre 58"/>
          <p:cNvSpPr/>
          <p:nvPr/>
        </p:nvSpPr>
        <p:spPr bwMode="auto">
          <a:xfrm>
            <a:off x="5528546" y="1992589"/>
            <a:ext cx="600504" cy="2705973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0" name="TextBox 29"/>
          <p:cNvSpPr txBox="1"/>
          <p:nvPr/>
        </p:nvSpPr>
        <p:spPr>
          <a:xfrm>
            <a:off x="153825" y="5300724"/>
            <a:ext cx="1341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Calibri"/>
                <a:cs typeface="Calibri"/>
              </a:rPr>
              <a:t>Source: CROI 2014</a:t>
            </a:r>
            <a:endParaRPr lang="en-GB" sz="1200" dirty="0"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6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09358 -0.005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1458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  <p:bldP spid="5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préservatif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310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252527" y="1148404"/>
            <a:ext cx="8725952" cy="2907403"/>
            <a:chOff x="119" y="1008"/>
            <a:chExt cx="4112" cy="205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" y="1008"/>
              <a:ext cx="4113" cy="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129" y="1018"/>
              <a:ext cx="4096" cy="2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166635" y="3214936"/>
            <a:ext cx="5250001" cy="132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166635" y="2978856"/>
            <a:ext cx="5250001" cy="132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166635" y="2733492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166635" y="2489454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2166635" y="2245416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2166635" y="2009336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56246" y="175638"/>
            <a:ext cx="8231509" cy="69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120" tIns="39240" rIns="78120" bIns="39240"/>
          <a:lstStyle>
            <a:lvl1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779463" algn="l"/>
                <a:tab pos="1560513" algn="l"/>
                <a:tab pos="2341563" algn="l"/>
                <a:tab pos="3122613" algn="l"/>
                <a:tab pos="3903663" algn="l"/>
                <a:tab pos="4684713" algn="l"/>
                <a:tab pos="5465763" algn="l"/>
                <a:tab pos="6246813" algn="l"/>
                <a:tab pos="7027863" algn="l"/>
                <a:tab pos="7808913" algn="l"/>
                <a:tab pos="8589963" algn="l"/>
                <a:tab pos="9372600" algn="l"/>
                <a:tab pos="10152063" algn="l"/>
                <a:tab pos="10933113" algn="l"/>
              </a:tabLst>
              <a:defRPr sz="15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2800" b="1" dirty="0" smtClean="0">
                <a:solidFill>
                  <a:srgbClr val="008B99"/>
                </a:solidFill>
                <a:latin typeface="Garamond" charset="0"/>
                <a:cs typeface="Lucida Sans Unicode" charset="0"/>
              </a:rPr>
              <a:t>Les préservatifs sont-ils efficaces contre l’infection à VIH en Afrique?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93853" y="4151299"/>
            <a:ext cx="8999699" cy="11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8120" tIns="39240" rIns="78120" bIns="39240"/>
          <a:lstStyle>
            <a:lvl1pPr marL="292100" indent="-292100"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77875" algn="l"/>
                <a:tab pos="1558925" algn="l"/>
                <a:tab pos="2339975" algn="l"/>
                <a:tab pos="3121025" algn="l"/>
                <a:tab pos="3902075" algn="l"/>
                <a:tab pos="4683125" algn="l"/>
                <a:tab pos="5464175" algn="l"/>
                <a:tab pos="6245225" algn="l"/>
                <a:tab pos="7026275" algn="l"/>
                <a:tab pos="7807325" algn="l"/>
                <a:tab pos="8588375" algn="l"/>
                <a:tab pos="9369425" algn="l"/>
                <a:tab pos="10150475" algn="l"/>
                <a:tab pos="10931525" algn="l"/>
              </a:tabLst>
              <a:defRPr sz="15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300"/>
              </a:spcBef>
              <a:buClr>
                <a:srgbClr val="008B99"/>
              </a:buClr>
              <a:buSzTx/>
              <a:buFont typeface="Wingdings" charset="0"/>
              <a:buChar char="§"/>
            </a:pP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Préservatifs utilisés </a:t>
            </a:r>
            <a:r>
              <a:rPr lang="fr-FR" sz="1100" b="1" dirty="0">
                <a:solidFill>
                  <a:srgbClr val="008B99"/>
                </a:solidFill>
                <a:cs typeface="Lucida Sans Unicode" charset="0"/>
              </a:rPr>
              <a:t>correctement et systématiquement</a:t>
            </a:r>
            <a:r>
              <a:rPr lang="fr-FR" sz="1100" b="1" i="1" dirty="0">
                <a:solidFill>
                  <a:srgbClr val="008000"/>
                </a:solidFill>
                <a:cs typeface="Lucida Sans Unicode" charset="0"/>
              </a:rPr>
              <a:t> </a:t>
            </a: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réduisent le risque de la transmission du VIH de 90-95% (comparé à la non-utilisation)</a:t>
            </a:r>
            <a:r>
              <a:rPr lang="fr-FR" sz="1100" dirty="0">
                <a:solidFill>
                  <a:srgbClr val="424344"/>
                </a:solidFill>
                <a:cs typeface="Lucida Sans Unicode" charset="0"/>
              </a:rPr>
              <a:t> </a:t>
            </a:r>
            <a:r>
              <a:rPr lang="fr-FR" sz="1050" dirty="0">
                <a:solidFill>
                  <a:srgbClr val="808284"/>
                </a:solidFill>
                <a:cs typeface="Lucida Sans Unicode" charset="0"/>
              </a:rPr>
              <a:t>(</a:t>
            </a:r>
            <a:r>
              <a:rPr lang="fr-FR" sz="1050" dirty="0" err="1">
                <a:solidFill>
                  <a:srgbClr val="808284"/>
                </a:solidFill>
                <a:cs typeface="Lucida Sans Unicode" charset="0"/>
              </a:rPr>
              <a:t>Pinkerton</a:t>
            </a:r>
            <a:r>
              <a:rPr lang="fr-FR" sz="1050" dirty="0">
                <a:solidFill>
                  <a:srgbClr val="808284"/>
                </a:solidFill>
                <a:cs typeface="Lucida Sans Unicode" charset="0"/>
              </a:rPr>
              <a:t> et al., Social Science and </a:t>
            </a:r>
            <a:r>
              <a:rPr lang="fr-FR" sz="1050" dirty="0" err="1">
                <a:solidFill>
                  <a:srgbClr val="808284"/>
                </a:solidFill>
                <a:cs typeface="Lucida Sans Unicode" charset="0"/>
              </a:rPr>
              <a:t>Medicine</a:t>
            </a:r>
            <a:r>
              <a:rPr lang="fr-FR" sz="1050" dirty="0">
                <a:solidFill>
                  <a:srgbClr val="808284"/>
                </a:solidFill>
                <a:cs typeface="Lucida Sans Unicode" charset="0"/>
              </a:rPr>
              <a:t> 1997)</a:t>
            </a:r>
          </a:p>
          <a:p>
            <a:pPr eaLnBrk="1" hangingPunct="1">
              <a:lnSpc>
                <a:spcPct val="90000"/>
              </a:lnSpc>
              <a:spcBef>
                <a:spcPts val="200"/>
              </a:spcBef>
              <a:buClrTx/>
              <a:buSzTx/>
              <a:buFont typeface="Wingdings" charset="0"/>
              <a:buChar char="§"/>
            </a:pPr>
            <a:endParaRPr lang="fr-FR" sz="600" dirty="0">
              <a:solidFill>
                <a:srgbClr val="808284"/>
              </a:solidFill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>
                <a:srgbClr val="008B99"/>
              </a:buClr>
              <a:buSzTx/>
              <a:buFont typeface="Wingdings" charset="0"/>
              <a:buChar char="§"/>
            </a:pP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Utilisation non systématique </a:t>
            </a:r>
            <a:r>
              <a:rPr lang="fr-FR" sz="1100" b="1" dirty="0">
                <a:solidFill>
                  <a:srgbClr val="424344"/>
                </a:solidFill>
              </a:rPr>
              <a:t>→ </a:t>
            </a:r>
            <a:r>
              <a:rPr lang="fr-FR" sz="1100" b="1" dirty="0">
                <a:solidFill>
                  <a:srgbClr val="424344"/>
                </a:solidFill>
                <a:cs typeface="Lucida Sans Unicode" charset="0"/>
              </a:rPr>
              <a:t>peu ou pas du tout de réduction du risque</a:t>
            </a:r>
          </a:p>
          <a:p>
            <a:pPr eaLnBrk="1" hangingPunct="1">
              <a:lnSpc>
                <a:spcPct val="90000"/>
              </a:lnSpc>
              <a:spcBef>
                <a:spcPts val="200"/>
              </a:spcBef>
              <a:buClrTx/>
              <a:buSzTx/>
              <a:buFont typeface="Wingdings" charset="0"/>
              <a:buChar char="§"/>
            </a:pPr>
            <a:endParaRPr lang="fr-FR" sz="600" b="1" dirty="0">
              <a:solidFill>
                <a:srgbClr val="424344"/>
              </a:solidFill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Clr>
                <a:srgbClr val="008B99"/>
              </a:buClr>
              <a:buSzTx/>
              <a:buFont typeface="Wingdings" charset="0"/>
              <a:buChar char="§"/>
            </a:pPr>
            <a:r>
              <a:rPr lang="fr-FR" sz="1100" dirty="0">
                <a:solidFill>
                  <a:srgbClr val="424344"/>
                </a:solidFill>
                <a:cs typeface="Lucida Sans Unicode" charset="0"/>
              </a:rPr>
              <a:t>” </a:t>
            </a:r>
            <a:r>
              <a:rPr lang="fr-FR" sz="1100" b="1" i="1" dirty="0">
                <a:solidFill>
                  <a:srgbClr val="424344"/>
                </a:solidFill>
                <a:cs typeface="Lucida Sans Unicode" charset="0"/>
              </a:rPr>
              <a:t>Il n’y a à ce jour aucun </a:t>
            </a:r>
            <a:r>
              <a:rPr lang="fr-FR" sz="1100" b="1" i="1" dirty="0" smtClean="0">
                <a:solidFill>
                  <a:srgbClr val="424344"/>
                </a:solidFill>
                <a:cs typeface="Lucida Sans Unicode" charset="0"/>
              </a:rPr>
              <a:t>exemple avéré d’épidémie généralisée </a:t>
            </a:r>
            <a:r>
              <a:rPr lang="fr-FR" sz="1100" b="1" i="1" dirty="0">
                <a:solidFill>
                  <a:srgbClr val="424344"/>
                </a:solidFill>
                <a:cs typeface="Lucida Sans Unicode" charset="0"/>
              </a:rPr>
              <a:t>qui </a:t>
            </a:r>
            <a:r>
              <a:rPr lang="fr-FR" sz="1100" b="1" i="1" dirty="0" smtClean="0">
                <a:solidFill>
                  <a:srgbClr val="424344"/>
                </a:solidFill>
                <a:cs typeface="Lucida Sans Unicode" charset="0"/>
              </a:rPr>
              <a:t>aurait </a:t>
            </a:r>
            <a:r>
              <a:rPr lang="fr-FR" sz="1100" b="1" i="1" dirty="0">
                <a:solidFill>
                  <a:srgbClr val="424344"/>
                </a:solidFill>
                <a:cs typeface="Lucida Sans Unicode" charset="0"/>
              </a:rPr>
              <a:t>été </a:t>
            </a:r>
            <a:r>
              <a:rPr lang="fr-FR" sz="1100" b="1" i="1" dirty="0" smtClean="0">
                <a:solidFill>
                  <a:srgbClr val="424344"/>
                </a:solidFill>
                <a:cs typeface="Lucida Sans Unicode" charset="0"/>
              </a:rPr>
              <a:t>freinée </a:t>
            </a:r>
            <a:r>
              <a:rPr lang="fr-FR" sz="1100" b="1" i="1" dirty="0">
                <a:solidFill>
                  <a:srgbClr val="424344"/>
                </a:solidFill>
                <a:cs typeface="Lucida Sans Unicode" charset="0"/>
              </a:rPr>
              <a:t>par des programmes de prévention basés uniquement sur la promotion du préservatif</a:t>
            </a:r>
            <a:r>
              <a:rPr lang="fr-FR" sz="1100" dirty="0">
                <a:solidFill>
                  <a:srgbClr val="424344"/>
                </a:solidFill>
                <a:cs typeface="Lucida Sans Unicode" charset="0"/>
              </a:rPr>
              <a:t>” </a:t>
            </a:r>
            <a:r>
              <a:rPr lang="en-US" sz="1050" dirty="0">
                <a:solidFill>
                  <a:srgbClr val="808284"/>
                </a:solidFill>
                <a:cs typeface="Lucida Sans Unicode" charset="0"/>
              </a:rPr>
              <a:t>(Ahmed et al., </a:t>
            </a:r>
            <a:r>
              <a:rPr lang="en-US" sz="1050" i="1" dirty="0">
                <a:solidFill>
                  <a:srgbClr val="808284"/>
                </a:solidFill>
                <a:cs typeface="Lucida Sans Unicode" charset="0"/>
              </a:rPr>
              <a:t>AIDS </a:t>
            </a:r>
            <a:r>
              <a:rPr lang="en-US" sz="1050" dirty="0" smtClean="0">
                <a:solidFill>
                  <a:srgbClr val="808284"/>
                </a:solidFill>
                <a:cs typeface="Lucida Sans Unicode" charset="0"/>
              </a:rPr>
              <a:t>2001 - Hearst </a:t>
            </a:r>
            <a:r>
              <a:rPr lang="en-US" sz="1050" dirty="0">
                <a:solidFill>
                  <a:srgbClr val="808284"/>
                </a:solidFill>
                <a:cs typeface="Lucida Sans Unicode" charset="0"/>
              </a:rPr>
              <a:t>and Chen, 2003, 2004)</a:t>
            </a: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2166635" y="3458974"/>
            <a:ext cx="5250001" cy="132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2166635" y="1765298"/>
            <a:ext cx="5250001" cy="132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2166635" y="1521260"/>
            <a:ext cx="5250001" cy="1937715"/>
          </a:xfrm>
          <a:prstGeom prst="rect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3422900" y="3328997"/>
            <a:ext cx="106103" cy="64989"/>
          </a:xfrm>
          <a:custGeom>
            <a:avLst/>
            <a:gdLst>
              <a:gd name="T0" fmla="*/ 25 w 50"/>
              <a:gd name="T1" fmla="*/ 0 h 49"/>
              <a:gd name="T2" fmla="*/ 50 w 50"/>
              <a:gd name="T3" fmla="*/ 24 h 49"/>
              <a:gd name="T4" fmla="*/ 25 w 50"/>
              <a:gd name="T5" fmla="*/ 49 h 49"/>
              <a:gd name="T6" fmla="*/ 0 w 50"/>
              <a:gd name="T7" fmla="*/ 24 h 49"/>
              <a:gd name="T8" fmla="*/ 25 w 50"/>
              <a:gd name="T9" fmla="*/ 0 h 49"/>
              <a:gd name="T10" fmla="*/ 0 w 50"/>
              <a:gd name="T11" fmla="*/ 0 h 49"/>
              <a:gd name="T12" fmla="*/ 50 w 50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50" h="49">
                <a:moveTo>
                  <a:pt x="25" y="0"/>
                </a:moveTo>
                <a:lnTo>
                  <a:pt x="50" y="24"/>
                </a:lnTo>
                <a:lnTo>
                  <a:pt x="25" y="49"/>
                </a:lnTo>
                <a:lnTo>
                  <a:pt x="0" y="24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5177851" y="1684393"/>
            <a:ext cx="103982" cy="64989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3422900" y="3035887"/>
            <a:ext cx="106103" cy="64988"/>
          </a:xfrm>
          <a:custGeom>
            <a:avLst/>
            <a:gdLst>
              <a:gd name="T0" fmla="*/ 25 w 50"/>
              <a:gd name="T1" fmla="*/ 0 h 49"/>
              <a:gd name="T2" fmla="*/ 50 w 50"/>
              <a:gd name="T3" fmla="*/ 24 h 49"/>
              <a:gd name="T4" fmla="*/ 25 w 50"/>
              <a:gd name="T5" fmla="*/ 49 h 49"/>
              <a:gd name="T6" fmla="*/ 0 w 50"/>
              <a:gd name="T7" fmla="*/ 24 h 49"/>
              <a:gd name="T8" fmla="*/ 25 w 50"/>
              <a:gd name="T9" fmla="*/ 0 h 49"/>
              <a:gd name="T10" fmla="*/ 0 w 50"/>
              <a:gd name="T11" fmla="*/ 0 h 49"/>
              <a:gd name="T12" fmla="*/ 50 w 50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50" h="49">
                <a:moveTo>
                  <a:pt x="25" y="0"/>
                </a:moveTo>
                <a:lnTo>
                  <a:pt x="50" y="24"/>
                </a:lnTo>
                <a:lnTo>
                  <a:pt x="25" y="49"/>
                </a:lnTo>
                <a:lnTo>
                  <a:pt x="0" y="24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6" name="AutoShape 18"/>
          <p:cNvSpPr>
            <a:spLocks noChangeArrowheads="1"/>
          </p:cNvSpPr>
          <p:nvPr/>
        </p:nvSpPr>
        <p:spPr bwMode="auto">
          <a:xfrm>
            <a:off x="2992119" y="3230851"/>
            <a:ext cx="103982" cy="64989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5 h 49"/>
              <a:gd name="T4" fmla="*/ 24 w 49"/>
              <a:gd name="T5" fmla="*/ 49 h 49"/>
              <a:gd name="T6" fmla="*/ 0 w 49"/>
              <a:gd name="T7" fmla="*/ 25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5"/>
                </a:lnTo>
                <a:lnTo>
                  <a:pt x="24" y="49"/>
                </a:lnTo>
                <a:lnTo>
                  <a:pt x="0" y="25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7" name="AutoShape 19"/>
          <p:cNvSpPr>
            <a:spLocks noChangeArrowheads="1"/>
          </p:cNvSpPr>
          <p:nvPr/>
        </p:nvSpPr>
        <p:spPr bwMode="auto">
          <a:xfrm>
            <a:off x="4744948" y="2750733"/>
            <a:ext cx="103982" cy="64989"/>
          </a:xfrm>
          <a:custGeom>
            <a:avLst/>
            <a:gdLst>
              <a:gd name="T0" fmla="*/ 25 w 49"/>
              <a:gd name="T1" fmla="*/ 0 h 49"/>
              <a:gd name="T2" fmla="*/ 49 w 49"/>
              <a:gd name="T3" fmla="*/ 24 h 49"/>
              <a:gd name="T4" fmla="*/ 25 w 49"/>
              <a:gd name="T5" fmla="*/ 49 h 49"/>
              <a:gd name="T6" fmla="*/ 0 w 49"/>
              <a:gd name="T7" fmla="*/ 24 h 49"/>
              <a:gd name="T8" fmla="*/ 25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5" y="0"/>
                </a:moveTo>
                <a:lnTo>
                  <a:pt x="49" y="24"/>
                </a:lnTo>
                <a:lnTo>
                  <a:pt x="25" y="49"/>
                </a:lnTo>
                <a:lnTo>
                  <a:pt x="0" y="24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8" name="AutoShape 20"/>
          <p:cNvSpPr>
            <a:spLocks noChangeArrowheads="1"/>
          </p:cNvSpPr>
          <p:nvPr/>
        </p:nvSpPr>
        <p:spPr bwMode="auto">
          <a:xfrm>
            <a:off x="3422900" y="3376744"/>
            <a:ext cx="106103" cy="66315"/>
          </a:xfrm>
          <a:custGeom>
            <a:avLst/>
            <a:gdLst>
              <a:gd name="T0" fmla="*/ 25 w 50"/>
              <a:gd name="T1" fmla="*/ 0 h 50"/>
              <a:gd name="T2" fmla="*/ 50 w 50"/>
              <a:gd name="T3" fmla="*/ 25 h 50"/>
              <a:gd name="T4" fmla="*/ 25 w 50"/>
              <a:gd name="T5" fmla="*/ 50 h 50"/>
              <a:gd name="T6" fmla="*/ 0 w 50"/>
              <a:gd name="T7" fmla="*/ 25 h 50"/>
              <a:gd name="T8" fmla="*/ 25 w 50"/>
              <a:gd name="T9" fmla="*/ 0 h 50"/>
              <a:gd name="T10" fmla="*/ 0 w 50"/>
              <a:gd name="T11" fmla="*/ 0 h 50"/>
              <a:gd name="T12" fmla="*/ 50 w 50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50" h="50">
                <a:moveTo>
                  <a:pt x="25" y="0"/>
                </a:moveTo>
                <a:lnTo>
                  <a:pt x="50" y="25"/>
                </a:lnTo>
                <a:lnTo>
                  <a:pt x="25" y="50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9" name="AutoShape 21"/>
          <p:cNvSpPr>
            <a:spLocks noChangeArrowheads="1"/>
          </p:cNvSpPr>
          <p:nvPr/>
        </p:nvSpPr>
        <p:spPr bwMode="auto">
          <a:xfrm>
            <a:off x="5177851" y="2457623"/>
            <a:ext cx="103982" cy="64988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0" name="AutoShape 22"/>
          <p:cNvSpPr>
            <a:spLocks noChangeArrowheads="1"/>
          </p:cNvSpPr>
          <p:nvPr/>
        </p:nvSpPr>
        <p:spPr bwMode="auto">
          <a:xfrm>
            <a:off x="3868535" y="2652587"/>
            <a:ext cx="103981" cy="64989"/>
          </a:xfrm>
          <a:custGeom>
            <a:avLst/>
            <a:gdLst>
              <a:gd name="T0" fmla="*/ 25 w 49"/>
              <a:gd name="T1" fmla="*/ 0 h 49"/>
              <a:gd name="T2" fmla="*/ 49 w 49"/>
              <a:gd name="T3" fmla="*/ 25 h 49"/>
              <a:gd name="T4" fmla="*/ 25 w 49"/>
              <a:gd name="T5" fmla="*/ 49 h 49"/>
              <a:gd name="T6" fmla="*/ 0 w 49"/>
              <a:gd name="T7" fmla="*/ 25 h 49"/>
              <a:gd name="T8" fmla="*/ 25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5" y="0"/>
                </a:moveTo>
                <a:lnTo>
                  <a:pt x="49" y="25"/>
                </a:lnTo>
                <a:lnTo>
                  <a:pt x="25" y="49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1" name="AutoShape 23"/>
          <p:cNvSpPr>
            <a:spLocks noChangeArrowheads="1"/>
          </p:cNvSpPr>
          <p:nvPr/>
        </p:nvSpPr>
        <p:spPr bwMode="auto">
          <a:xfrm>
            <a:off x="3868535" y="3132706"/>
            <a:ext cx="103981" cy="64989"/>
          </a:xfrm>
          <a:custGeom>
            <a:avLst/>
            <a:gdLst>
              <a:gd name="T0" fmla="*/ 25 w 49"/>
              <a:gd name="T1" fmla="*/ 0 h 49"/>
              <a:gd name="T2" fmla="*/ 49 w 49"/>
              <a:gd name="T3" fmla="*/ 25 h 49"/>
              <a:gd name="T4" fmla="*/ 25 w 49"/>
              <a:gd name="T5" fmla="*/ 49 h 49"/>
              <a:gd name="T6" fmla="*/ 0 w 49"/>
              <a:gd name="T7" fmla="*/ 25 h 49"/>
              <a:gd name="T8" fmla="*/ 25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5" y="0"/>
                </a:moveTo>
                <a:lnTo>
                  <a:pt x="49" y="25"/>
                </a:lnTo>
                <a:lnTo>
                  <a:pt x="25" y="49"/>
                </a:lnTo>
                <a:lnTo>
                  <a:pt x="0" y="25"/>
                </a:lnTo>
                <a:lnTo>
                  <a:pt x="25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4301437" y="2457623"/>
            <a:ext cx="103981" cy="64988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>
            <a:off x="6487169" y="2213585"/>
            <a:ext cx="103981" cy="64988"/>
          </a:xfrm>
          <a:custGeom>
            <a:avLst/>
            <a:gdLst>
              <a:gd name="T0" fmla="*/ 24 w 49"/>
              <a:gd name="T1" fmla="*/ 0 h 49"/>
              <a:gd name="T2" fmla="*/ 49 w 49"/>
              <a:gd name="T3" fmla="*/ 24 h 49"/>
              <a:gd name="T4" fmla="*/ 24 w 49"/>
              <a:gd name="T5" fmla="*/ 49 h 49"/>
              <a:gd name="T6" fmla="*/ 0 w 49"/>
              <a:gd name="T7" fmla="*/ 24 h 49"/>
              <a:gd name="T8" fmla="*/ 24 w 49"/>
              <a:gd name="T9" fmla="*/ 0 h 49"/>
              <a:gd name="T10" fmla="*/ 0 w 49"/>
              <a:gd name="T11" fmla="*/ 0 h 49"/>
              <a:gd name="T12" fmla="*/ 49 w 49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49" h="49">
                <a:moveTo>
                  <a:pt x="24" y="0"/>
                </a:moveTo>
                <a:lnTo>
                  <a:pt x="49" y="24"/>
                </a:lnTo>
                <a:lnTo>
                  <a:pt x="24" y="49"/>
                </a:lnTo>
                <a:lnTo>
                  <a:pt x="0" y="24"/>
                </a:lnTo>
                <a:lnTo>
                  <a:pt x="24" y="0"/>
                </a:lnTo>
                <a:close/>
              </a:path>
            </a:pathLst>
          </a:custGeom>
          <a:solidFill>
            <a:srgbClr val="008B99"/>
          </a:solidFill>
          <a:ln w="9360">
            <a:solidFill>
              <a:srgbClr val="008B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012836" y="2595557"/>
            <a:ext cx="732113" cy="1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036178" y="2620756"/>
            <a:ext cx="60350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Tanzanie</a:t>
            </a: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3567201" y="2978856"/>
            <a:ext cx="825485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7" name="Rectangle 29"/>
          <p:cNvSpPr>
            <a:spLocks noChangeArrowheads="1"/>
          </p:cNvSpPr>
          <p:nvPr/>
        </p:nvSpPr>
        <p:spPr bwMode="auto">
          <a:xfrm>
            <a:off x="3592665" y="3002729"/>
            <a:ext cx="69517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Cameroun</a:t>
            </a:r>
          </a:p>
        </p:txBody>
      </p:sp>
      <p:sp>
        <p:nvSpPr>
          <p:cNvPr id="17438" name="Rectangle 30"/>
          <p:cNvSpPr>
            <a:spLocks noChangeArrowheads="1"/>
          </p:cNvSpPr>
          <p:nvPr/>
        </p:nvSpPr>
        <p:spPr bwMode="auto">
          <a:xfrm>
            <a:off x="3070636" y="3100875"/>
            <a:ext cx="551738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39" name="Rectangle 31"/>
          <p:cNvSpPr>
            <a:spLocks noChangeArrowheads="1"/>
          </p:cNvSpPr>
          <p:nvPr/>
        </p:nvSpPr>
        <p:spPr bwMode="auto">
          <a:xfrm>
            <a:off x="2567705" y="3073023"/>
            <a:ext cx="43601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Ghana</a:t>
            </a:r>
          </a:p>
        </p:txBody>
      </p:sp>
      <p:sp>
        <p:nvSpPr>
          <p:cNvPr id="17440" name="Rectangle 32"/>
          <p:cNvSpPr>
            <a:spLocks noChangeArrowheads="1"/>
          </p:cNvSpPr>
          <p:nvPr/>
        </p:nvSpPr>
        <p:spPr bwMode="auto">
          <a:xfrm>
            <a:off x="3554468" y="3368786"/>
            <a:ext cx="668451" cy="1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2756570" y="3335629"/>
            <a:ext cx="52578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Sénégal</a:t>
            </a:r>
          </a:p>
        </p:txBody>
      </p:sp>
      <p:sp>
        <p:nvSpPr>
          <p:cNvPr id="17442" name="Rectangle 34"/>
          <p:cNvSpPr>
            <a:spLocks noChangeArrowheads="1"/>
          </p:cNvSpPr>
          <p:nvPr/>
        </p:nvSpPr>
        <p:spPr bwMode="auto">
          <a:xfrm>
            <a:off x="3622374" y="3222894"/>
            <a:ext cx="483832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3" name="Rectangle 35"/>
          <p:cNvSpPr>
            <a:spLocks noChangeArrowheads="1"/>
          </p:cNvSpPr>
          <p:nvPr/>
        </p:nvSpPr>
        <p:spPr bwMode="auto">
          <a:xfrm>
            <a:off x="3618130" y="3275946"/>
            <a:ext cx="39754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Benin</a:t>
            </a:r>
          </a:p>
        </p:txBody>
      </p:sp>
      <p:sp>
        <p:nvSpPr>
          <p:cNvPr id="17444" name="Rectangle 36"/>
          <p:cNvSpPr>
            <a:spLocks noChangeArrowheads="1"/>
          </p:cNvSpPr>
          <p:nvPr/>
        </p:nvSpPr>
        <p:spPr bwMode="auto">
          <a:xfrm>
            <a:off x="4053153" y="3124748"/>
            <a:ext cx="628133" cy="1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4080742" y="3102201"/>
            <a:ext cx="51296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Uganda</a:t>
            </a: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4443614" y="2400592"/>
            <a:ext cx="604791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4469079" y="2347540"/>
            <a:ext cx="49649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Zambie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4889250" y="2693703"/>
            <a:ext cx="539006" cy="1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49" name="Rectangle 41"/>
          <p:cNvSpPr>
            <a:spLocks noChangeArrowheads="1"/>
          </p:cNvSpPr>
          <p:nvPr/>
        </p:nvSpPr>
        <p:spPr bwMode="auto">
          <a:xfrm>
            <a:off x="4918959" y="2757365"/>
            <a:ext cx="41502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Kenya</a:t>
            </a:r>
          </a:p>
        </p:txBody>
      </p:sp>
      <p:sp>
        <p:nvSpPr>
          <p:cNvPr id="17450" name="Rectangle 42"/>
          <p:cNvSpPr>
            <a:spLocks noChangeArrowheads="1"/>
          </p:cNvSpPr>
          <p:nvPr/>
        </p:nvSpPr>
        <p:spPr bwMode="auto">
          <a:xfrm>
            <a:off x="5320030" y="2400592"/>
            <a:ext cx="984640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51" name="Rectangle 43"/>
          <p:cNvSpPr>
            <a:spLocks noChangeArrowheads="1"/>
          </p:cNvSpPr>
          <p:nvPr/>
        </p:nvSpPr>
        <p:spPr bwMode="auto">
          <a:xfrm>
            <a:off x="5347617" y="2347540"/>
            <a:ext cx="143876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Afrique du sud</a:t>
            </a:r>
          </a:p>
        </p:txBody>
      </p:sp>
      <p:sp>
        <p:nvSpPr>
          <p:cNvPr id="17452" name="Rectangle 44"/>
          <p:cNvSpPr>
            <a:spLocks noChangeArrowheads="1"/>
          </p:cNvSpPr>
          <p:nvPr/>
        </p:nvSpPr>
        <p:spPr bwMode="auto">
          <a:xfrm>
            <a:off x="5320031" y="1627363"/>
            <a:ext cx="800020" cy="1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53" name="Rectangle 45"/>
          <p:cNvSpPr>
            <a:spLocks noChangeArrowheads="1"/>
          </p:cNvSpPr>
          <p:nvPr/>
        </p:nvSpPr>
        <p:spPr bwMode="auto">
          <a:xfrm>
            <a:off x="5349739" y="1651236"/>
            <a:ext cx="6540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Botswana</a:t>
            </a:r>
          </a:p>
        </p:txBody>
      </p:sp>
      <p:sp>
        <p:nvSpPr>
          <p:cNvPr id="17454" name="Rectangle 46"/>
          <p:cNvSpPr>
            <a:spLocks noChangeArrowheads="1"/>
          </p:cNvSpPr>
          <p:nvPr/>
        </p:nvSpPr>
        <p:spPr bwMode="auto">
          <a:xfrm>
            <a:off x="6629347" y="2156554"/>
            <a:ext cx="812753" cy="19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55" name="Rectangle 47"/>
          <p:cNvSpPr>
            <a:spLocks noChangeArrowheads="1"/>
          </p:cNvSpPr>
          <p:nvPr/>
        </p:nvSpPr>
        <p:spPr bwMode="auto">
          <a:xfrm>
            <a:off x="6485046" y="2080955"/>
            <a:ext cx="68998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Zimbabwe</a:t>
            </a:r>
          </a:p>
        </p:txBody>
      </p:sp>
      <p:sp>
        <p:nvSpPr>
          <p:cNvPr id="17456" name="Rectangle 48"/>
          <p:cNvSpPr>
            <a:spLocks noChangeArrowheads="1"/>
          </p:cNvSpPr>
          <p:nvPr/>
        </p:nvSpPr>
        <p:spPr bwMode="auto">
          <a:xfrm rot="180000">
            <a:off x="1925941" y="3351389"/>
            <a:ext cx="1079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0</a:t>
            </a:r>
          </a:p>
        </p:txBody>
      </p:sp>
      <p:sp>
        <p:nvSpPr>
          <p:cNvPr id="17457" name="Rectangle 49"/>
          <p:cNvSpPr>
            <a:spLocks noChangeArrowheads="1"/>
          </p:cNvSpPr>
          <p:nvPr/>
        </p:nvSpPr>
        <p:spPr bwMode="auto">
          <a:xfrm rot="180000">
            <a:off x="1933793" y="3107351"/>
            <a:ext cx="921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5</a:t>
            </a:r>
          </a:p>
        </p:txBody>
      </p:sp>
      <p:sp>
        <p:nvSpPr>
          <p:cNvPr id="17458" name="Rectangle 50"/>
          <p:cNvSpPr>
            <a:spLocks noChangeArrowheads="1"/>
          </p:cNvSpPr>
          <p:nvPr/>
        </p:nvSpPr>
        <p:spPr bwMode="auto">
          <a:xfrm>
            <a:off x="1818614" y="2882037"/>
            <a:ext cx="18326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10</a:t>
            </a:r>
          </a:p>
        </p:txBody>
      </p:sp>
      <p:sp>
        <p:nvSpPr>
          <p:cNvPr id="17459" name="Rectangle 51"/>
          <p:cNvSpPr>
            <a:spLocks noChangeArrowheads="1"/>
          </p:cNvSpPr>
          <p:nvPr/>
        </p:nvSpPr>
        <p:spPr bwMode="auto">
          <a:xfrm>
            <a:off x="1818614" y="2637999"/>
            <a:ext cx="1675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15</a:t>
            </a:r>
          </a:p>
        </p:txBody>
      </p:sp>
      <p:sp>
        <p:nvSpPr>
          <p:cNvPr id="17460" name="Rectangle 52"/>
          <p:cNvSpPr>
            <a:spLocks noChangeArrowheads="1"/>
          </p:cNvSpPr>
          <p:nvPr/>
        </p:nvSpPr>
        <p:spPr bwMode="auto">
          <a:xfrm>
            <a:off x="1818614" y="2393961"/>
            <a:ext cx="20518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20</a:t>
            </a:r>
          </a:p>
        </p:txBody>
      </p:sp>
      <p:sp>
        <p:nvSpPr>
          <p:cNvPr id="17461" name="Rectangle 53"/>
          <p:cNvSpPr>
            <a:spLocks noChangeArrowheads="1"/>
          </p:cNvSpPr>
          <p:nvPr/>
        </p:nvSpPr>
        <p:spPr bwMode="auto">
          <a:xfrm>
            <a:off x="1818614" y="2148596"/>
            <a:ext cx="19236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25</a:t>
            </a: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1818614" y="1912516"/>
            <a:ext cx="20400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30</a:t>
            </a:r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1818614" y="1668478"/>
            <a:ext cx="1883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35</a:t>
            </a:r>
          </a:p>
        </p:txBody>
      </p:sp>
      <p:sp>
        <p:nvSpPr>
          <p:cNvPr id="17464" name="Rectangle 56"/>
          <p:cNvSpPr>
            <a:spLocks noChangeArrowheads="1"/>
          </p:cNvSpPr>
          <p:nvPr/>
        </p:nvSpPr>
        <p:spPr bwMode="auto">
          <a:xfrm>
            <a:off x="1818614" y="1424440"/>
            <a:ext cx="20783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40</a:t>
            </a:r>
          </a:p>
        </p:txBody>
      </p:sp>
      <p:sp>
        <p:nvSpPr>
          <p:cNvPr id="17465" name="Rectangle 57"/>
          <p:cNvSpPr>
            <a:spLocks noChangeArrowheads="1"/>
          </p:cNvSpPr>
          <p:nvPr/>
        </p:nvSpPr>
        <p:spPr bwMode="auto">
          <a:xfrm>
            <a:off x="2128438" y="3547836"/>
            <a:ext cx="8991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0</a:t>
            </a:r>
          </a:p>
        </p:txBody>
      </p:sp>
      <p:sp>
        <p:nvSpPr>
          <p:cNvPr id="17466" name="Rectangle 58"/>
          <p:cNvSpPr>
            <a:spLocks noChangeArrowheads="1"/>
          </p:cNvSpPr>
          <p:nvPr/>
        </p:nvSpPr>
        <p:spPr bwMode="auto">
          <a:xfrm>
            <a:off x="3004851" y="3547836"/>
            <a:ext cx="803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2</a:t>
            </a:r>
          </a:p>
        </p:txBody>
      </p:sp>
      <p:sp>
        <p:nvSpPr>
          <p:cNvPr id="17467" name="Rectangle 59"/>
          <p:cNvSpPr>
            <a:spLocks noChangeArrowheads="1"/>
          </p:cNvSpPr>
          <p:nvPr/>
        </p:nvSpPr>
        <p:spPr bwMode="auto">
          <a:xfrm>
            <a:off x="3881267" y="3547836"/>
            <a:ext cx="8328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4</a:t>
            </a:r>
          </a:p>
        </p:txBody>
      </p:sp>
      <p:sp>
        <p:nvSpPr>
          <p:cNvPr id="17468" name="Rectangle 60"/>
          <p:cNvSpPr>
            <a:spLocks noChangeArrowheads="1"/>
          </p:cNvSpPr>
          <p:nvPr/>
        </p:nvSpPr>
        <p:spPr bwMode="auto">
          <a:xfrm>
            <a:off x="4759804" y="3547836"/>
            <a:ext cx="8309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6</a:t>
            </a:r>
          </a:p>
        </p:txBody>
      </p:sp>
      <p:sp>
        <p:nvSpPr>
          <p:cNvPr id="17469" name="Rectangle 61"/>
          <p:cNvSpPr>
            <a:spLocks noChangeArrowheads="1"/>
          </p:cNvSpPr>
          <p:nvPr/>
        </p:nvSpPr>
        <p:spPr bwMode="auto">
          <a:xfrm>
            <a:off x="5623485" y="3547836"/>
            <a:ext cx="867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8</a:t>
            </a:r>
          </a:p>
        </p:txBody>
      </p:sp>
      <p:sp>
        <p:nvSpPr>
          <p:cNvPr id="17470" name="Rectangle 62"/>
          <p:cNvSpPr>
            <a:spLocks noChangeArrowheads="1"/>
          </p:cNvSpPr>
          <p:nvPr/>
        </p:nvSpPr>
        <p:spPr bwMode="auto">
          <a:xfrm>
            <a:off x="6446848" y="3547836"/>
            <a:ext cx="152724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10</a:t>
            </a:r>
          </a:p>
        </p:txBody>
      </p:sp>
      <p:sp>
        <p:nvSpPr>
          <p:cNvPr id="17471" name="Rectangle 63"/>
          <p:cNvSpPr>
            <a:spLocks noChangeArrowheads="1"/>
          </p:cNvSpPr>
          <p:nvPr/>
        </p:nvSpPr>
        <p:spPr bwMode="auto">
          <a:xfrm>
            <a:off x="7325385" y="3547836"/>
            <a:ext cx="14314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000" b="1">
                <a:solidFill>
                  <a:srgbClr val="424344"/>
                </a:solidFill>
                <a:cs typeface="Arial" charset="0"/>
              </a:rPr>
              <a:t>12</a:t>
            </a:r>
          </a:p>
        </p:txBody>
      </p:sp>
      <p:sp>
        <p:nvSpPr>
          <p:cNvPr id="17472" name="Rectangle 64"/>
          <p:cNvSpPr>
            <a:spLocks noChangeArrowheads="1"/>
          </p:cNvSpPr>
          <p:nvPr/>
        </p:nvSpPr>
        <p:spPr bwMode="auto">
          <a:xfrm>
            <a:off x="1962915" y="3760043"/>
            <a:ext cx="44911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1200" b="1">
                <a:solidFill>
                  <a:srgbClr val="424344"/>
                </a:solidFill>
                <a:cs typeface="Arial" charset="0"/>
              </a:rPr>
              <a:t>Nombre annuel de préservatifs par homme âgés de 15-49</a:t>
            </a:r>
          </a:p>
        </p:txBody>
      </p:sp>
      <p:sp>
        <p:nvSpPr>
          <p:cNvPr id="17473" name="Rectangle 65"/>
          <p:cNvSpPr>
            <a:spLocks noChangeArrowheads="1"/>
          </p:cNvSpPr>
          <p:nvPr/>
        </p:nvSpPr>
        <p:spPr bwMode="auto">
          <a:xfrm rot="16200000">
            <a:off x="412750" y="2335038"/>
            <a:ext cx="23236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b="1">
                <a:solidFill>
                  <a:srgbClr val="424344"/>
                </a:solidFill>
                <a:cs typeface="Arial" charset="0"/>
              </a:rPr>
              <a:t>Prévalence VIH (%)</a:t>
            </a:r>
          </a:p>
        </p:txBody>
      </p:sp>
    </p:spTree>
    <p:extLst>
      <p:ext uri="{BB962C8B-B14F-4D97-AF65-F5344CB8AC3E}">
        <p14:creationId xmlns:p14="http://schemas.microsoft.com/office/powerpoint/2010/main" val="15509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circoncision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801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406400"/>
          </a:xfrm>
        </p:spPr>
        <p:txBody>
          <a:bodyPr>
            <a:noAutofit/>
          </a:bodyPr>
          <a:lstStyle/>
          <a:p>
            <a:r>
              <a:rPr lang="fr-FR" sz="2000" dirty="0" smtClean="0"/>
              <a:t>D’énormes progrès en peu de temps… très variable d’un pays à l’autre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1387475"/>
            <a:ext cx="58166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75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PreP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prévention pré-exposition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090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1" y="0"/>
            <a:ext cx="896462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977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Exemple d’une politique d’implémentation de PTME en Côte d’Ivoire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Mais c’est compliqué et lent…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324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18864" y="164807"/>
            <a:ext cx="8229600" cy="952500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latin typeface="Arial Black" pitchFamily="34" charset="0"/>
                <a:cs typeface="Arial" pitchFamily="34" charset="0"/>
              </a:rPr>
              <a:t>Recommandations OMS Juin 2013 </a:t>
            </a:r>
            <a:br>
              <a:rPr lang="fr-FR" sz="2800" b="1" dirty="0" smtClean="0">
                <a:latin typeface="Arial Black" pitchFamily="34" charset="0"/>
                <a:cs typeface="Arial" pitchFamily="34" charset="0"/>
              </a:rPr>
            </a:br>
            <a:r>
              <a:rPr lang="fr-FR" sz="2800" b="1" dirty="0" smtClean="0">
                <a:latin typeface="Arial Black" pitchFamily="34" charset="0"/>
                <a:cs typeface="Arial" pitchFamily="34" charset="0"/>
              </a:rPr>
              <a:t> </a:t>
            </a:r>
            <a:endParaRPr lang="fr-FR" sz="2800" dirty="0"/>
          </a:p>
        </p:txBody>
      </p:sp>
      <p:pic>
        <p:nvPicPr>
          <p:cNvPr id="14339" name="rg_hi" descr="http://t0.gstatic.com/images?q=tbn:ANd9GcT7CmZVbeI54BiVhtf8XvYsUttyWQLXLx-I20cwRyjoI50MYfRs"/>
          <p:cNvPicPr>
            <a:picLocks noChangeAspect="1" noChangeArrowheads="1"/>
          </p:cNvPicPr>
          <p:nvPr/>
        </p:nvPicPr>
        <p:blipFill>
          <a:blip r:embed="rId3" r:link="rId4" cstate="print">
            <a:grayscl/>
          </a:blip>
          <a:srcRect/>
          <a:stretch>
            <a:fillRect/>
          </a:stretch>
        </p:blipFill>
        <p:spPr bwMode="auto">
          <a:xfrm>
            <a:off x="395536" y="3877614"/>
            <a:ext cx="864096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rg_hi" descr="ANd9GcR9lBLuyezbUfyBcXyhLlKuOiymzbpcEQxn9RiBhfy-vnVL6FkL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grayscl/>
          </a:blip>
          <a:srcRect/>
          <a:stretch>
            <a:fillRect/>
          </a:stretch>
        </p:blipFill>
        <p:spPr bwMode="auto">
          <a:xfrm>
            <a:off x="323528" y="2257433"/>
            <a:ext cx="974878" cy="96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41332"/>
              </p:ext>
            </p:extLst>
          </p:nvPr>
        </p:nvGraphicFramePr>
        <p:xfrm>
          <a:off x="330660" y="1353704"/>
          <a:ext cx="8400864" cy="418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05"/>
                <a:gridCol w="2557612"/>
                <a:gridCol w="2566931"/>
                <a:gridCol w="2100216"/>
              </a:tblGrid>
              <a:tr h="334827">
                <a:tc>
                  <a:txBody>
                    <a:bodyPr/>
                    <a:lstStyle/>
                    <a:p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 smtClean="0">
                          <a:latin typeface="Arial" pitchFamily="34" charset="0"/>
                          <a:cs typeface="Arial" pitchFamily="34" charset="0"/>
                        </a:rPr>
                        <a:t>Option</a:t>
                      </a:r>
                      <a:r>
                        <a:rPr lang="fr-FR" sz="1700" baseline="0" dirty="0" smtClean="0">
                          <a:latin typeface="Arial" pitchFamily="34" charset="0"/>
                          <a:cs typeface="Arial" pitchFamily="34" charset="0"/>
                        </a:rPr>
                        <a:t> A</a:t>
                      </a:r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 smtClean="0">
                          <a:latin typeface="Arial" pitchFamily="34" charset="0"/>
                          <a:cs typeface="Arial" pitchFamily="34" charset="0"/>
                        </a:rPr>
                        <a:t>Option B</a:t>
                      </a:r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 smtClean="0">
                          <a:latin typeface="Arial" pitchFamily="34" charset="0"/>
                          <a:cs typeface="Arial" pitchFamily="34" charset="0"/>
                        </a:rPr>
                        <a:t>Option B+</a:t>
                      </a:r>
                      <a:endParaRPr lang="fr-FR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rgbClr val="FF0066"/>
                    </a:solidFill>
                  </a:tcPr>
                </a:tc>
              </a:tr>
              <a:tr h="2376952">
                <a:tc>
                  <a:txBody>
                    <a:bodyPr/>
                    <a:lstStyle/>
                    <a:p>
                      <a:r>
                        <a:rPr lang="fr-FR" sz="1700" b="1" u="sng" dirty="0" smtClean="0">
                          <a:latin typeface="Arial" pitchFamily="34" charset="0"/>
                          <a:cs typeface="Arial" pitchFamily="34" charset="0"/>
                        </a:rPr>
                        <a:t>Mère</a:t>
                      </a:r>
                      <a:endParaRPr lang="fr-FR" sz="1700" b="1" u="sng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dirty="0" smtClean="0">
                          <a:latin typeface="Arial" pitchFamily="34" charset="0"/>
                          <a:cs typeface="Arial" pitchFamily="34" charset="0"/>
                        </a:rPr>
                        <a:t>Traitement ARV: si CD4=&lt; 350 cellules/mm3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sz="1200" b="0" i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fr-FR" sz="1300" b="1" i="0" baseline="0" dirty="0" smtClean="0">
                          <a:latin typeface="Arial" pitchFamily="34" charset="0"/>
                          <a:cs typeface="Arial" pitchFamily="34" charset="0"/>
                        </a:rPr>
                        <a:t>Prophylaxie: si CD4&gt;350 cellules/mm3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200" b="1" i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1" dirty="0" err="1" smtClean="0">
                          <a:latin typeface="Arial" pitchFamily="34" charset="0"/>
                          <a:cs typeface="Arial" pitchFamily="34" charset="0"/>
                        </a:rPr>
                        <a:t>Antepartum</a:t>
                      </a: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AZT 14</a:t>
                      </a:r>
                      <a:r>
                        <a:rPr lang="fr-FR" sz="1200" b="0" i="1" baseline="300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eme 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SA</a:t>
                      </a:r>
                      <a:endParaRPr lang="fr-FR" sz="1200" b="0" i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fr-FR" sz="1200" b="0" i="1" dirty="0" err="1" smtClean="0">
                          <a:latin typeface="Arial" pitchFamily="34" charset="0"/>
                          <a:cs typeface="Arial" pitchFamily="34" charset="0"/>
                        </a:rPr>
                        <a:t>Intrapartum</a:t>
                      </a: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lvl="1">
                        <a:buFont typeface="Wingdings" pitchFamily="2" charset="2"/>
                        <a:buNone/>
                      </a:pPr>
                      <a:r>
                        <a:rPr lang="fr-FR" sz="1200" b="0" i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NVP</a:t>
                      </a:r>
                      <a:r>
                        <a:rPr lang="fr-FR" sz="1200" b="0" i="1" baseline="0" dirty="0" smtClean="0">
                          <a:latin typeface="Arial" pitchFamily="34" charset="0"/>
                          <a:cs typeface="Arial" pitchFamily="34" charset="0"/>
                        </a:rPr>
                        <a:t> md + ZDV + 3TC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 Postpartum:</a:t>
                      </a:r>
                    </a:p>
                    <a:p>
                      <a:pPr lvl="1">
                        <a:buFont typeface="Wingdings" pitchFamily="2" charset="2"/>
                        <a:buNone/>
                      </a:pPr>
                      <a:r>
                        <a:rPr lang="fr-FR" sz="1200" b="0" i="1" dirty="0" smtClean="0">
                          <a:latin typeface="Arial" pitchFamily="34" charset="0"/>
                          <a:cs typeface="Arial" pitchFamily="34" charset="0"/>
                        </a:rPr>
                        <a:t>AZT+3TC pendant 7 jours</a:t>
                      </a:r>
                      <a:endParaRPr lang="fr-FR" sz="1500" b="1" i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dirty="0" smtClean="0">
                          <a:latin typeface="Arial" pitchFamily="34" charset="0"/>
                          <a:cs typeface="Arial" pitchFamily="34" charset="0"/>
                        </a:rPr>
                        <a:t>Traitement ARV: si CD4=&lt; 350 cellules/mm3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sz="1300" b="0" i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1300" b="1" i="0" baseline="0" dirty="0" smtClean="0">
                          <a:latin typeface="Arial" pitchFamily="34" charset="0"/>
                          <a:cs typeface="Arial" pitchFamily="34" charset="0"/>
                        </a:rPr>
                        <a:t>Prophylaxie: si CD4&gt;350 cellules/mm3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300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 14</a:t>
                      </a:r>
                      <a:r>
                        <a:rPr lang="fr-FR" sz="1300" baseline="300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eme </a:t>
                      </a:r>
                      <a:r>
                        <a:rPr lang="fr-FR" sz="1300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SA</a:t>
                      </a:r>
                      <a:endParaRPr lang="fr-FR" sz="13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300" dirty="0" smtClean="0">
                          <a:latin typeface="Arial" pitchFamily="34" charset="0"/>
                          <a:cs typeface="Arial" pitchFamily="34" charset="0"/>
                        </a:rPr>
                        <a:t> À 1 semaine après l’arrêt de l’allaitement</a:t>
                      </a:r>
                      <a:endParaRPr lang="fr-FR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fr-FR" sz="15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dirty="0" smtClean="0">
                          <a:latin typeface="Arial" pitchFamily="34" charset="0"/>
                          <a:cs typeface="Arial" pitchFamily="34" charset="0"/>
                        </a:rPr>
                        <a:t>Traitement ARV</a:t>
                      </a:r>
                      <a:endParaRPr lang="fr-FR" sz="13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fr-FR" sz="1500" baseline="0" dirty="0" smtClean="0">
                        <a:latin typeface="Arial" pitchFamily="34" charset="0"/>
                        <a:cs typeface="Arial" pitchFamily="34" charset="0"/>
                        <a:sym typeface="Symbol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rgbClr val="FF65A3"/>
                    </a:solidFill>
                  </a:tcPr>
                </a:tc>
              </a:tr>
              <a:tr h="1468089">
                <a:tc>
                  <a:txBody>
                    <a:bodyPr/>
                    <a:lstStyle/>
                    <a:p>
                      <a:r>
                        <a:rPr lang="fr-FR" sz="1700" b="1" u="sng" dirty="0" smtClean="0">
                          <a:latin typeface="Arial" pitchFamily="34" charset="0"/>
                          <a:cs typeface="Arial" pitchFamily="34" charset="0"/>
                        </a:rPr>
                        <a:t>Enfant</a:t>
                      </a:r>
                      <a:endParaRPr lang="fr-FR" sz="1700" b="1" u="sng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1" dirty="0" err="1" smtClean="0">
                          <a:latin typeface="Arial" pitchFamily="34" charset="0"/>
                          <a:cs typeface="Arial" pitchFamily="34" charset="0"/>
                        </a:rPr>
                        <a:t>Nevirapine</a:t>
                      </a:r>
                      <a:r>
                        <a:rPr lang="fr-FR" sz="1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Naissance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Jusqu’à 1 semaine après l’</a:t>
                      </a:r>
                      <a:r>
                        <a:rPr lang="fr-FR" sz="1500" dirty="0" err="1" smtClean="0">
                          <a:latin typeface="Arial" pitchFamily="34" charset="0"/>
                          <a:cs typeface="Arial" pitchFamily="34" charset="0"/>
                        </a:rPr>
                        <a:t>arret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de l’allaitement</a:t>
                      </a: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dirty="0" err="1" smtClean="0">
                          <a:latin typeface="Arial" pitchFamily="34" charset="0"/>
                          <a:cs typeface="Arial" pitchFamily="34" charset="0"/>
                        </a:rPr>
                        <a:t>Nevirapine</a:t>
                      </a:r>
                      <a:r>
                        <a:rPr lang="fr-FR" sz="1500" b="1" dirty="0" smtClean="0">
                          <a:latin typeface="Arial" pitchFamily="34" charset="0"/>
                          <a:cs typeface="Arial" pitchFamily="34" charset="0"/>
                        </a:rPr>
                        <a:t> Ou</a:t>
                      </a:r>
                      <a:r>
                        <a:rPr lang="fr-FR" sz="1500" b="1" baseline="0" dirty="0" smtClean="0">
                          <a:latin typeface="Arial" pitchFamily="34" charset="0"/>
                          <a:cs typeface="Arial" pitchFamily="34" charset="0"/>
                        </a:rPr>
                        <a:t> AZT</a:t>
                      </a:r>
                      <a:r>
                        <a:rPr lang="fr-FR" sz="15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5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(D) - Naissance</a:t>
                      </a: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(A) – 6</a:t>
                      </a:r>
                      <a:r>
                        <a:rPr lang="fr-FR" sz="1500" baseline="30000" dirty="0" smtClean="0">
                          <a:latin typeface="Arial" pitchFamily="34" charset="0"/>
                          <a:cs typeface="Arial" pitchFamily="34" charset="0"/>
                        </a:rPr>
                        <a:t>ème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semaine de vie</a:t>
                      </a:r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1" dirty="0" err="1" smtClean="0">
                          <a:latin typeface="Arial" pitchFamily="34" charset="0"/>
                          <a:cs typeface="Arial" pitchFamily="34" charset="0"/>
                        </a:rPr>
                        <a:t>Nevirapine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ou AZT</a:t>
                      </a:r>
                    </a:p>
                    <a:p>
                      <a:endParaRPr lang="fr-FR" sz="15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(D) - Naissance</a:t>
                      </a:r>
                    </a:p>
                    <a:p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(A) – 6</a:t>
                      </a:r>
                      <a:r>
                        <a:rPr lang="fr-FR" sz="1500" baseline="30000" dirty="0" smtClean="0">
                          <a:latin typeface="Arial" pitchFamily="34" charset="0"/>
                          <a:cs typeface="Arial" pitchFamily="34" charset="0"/>
                        </a:rPr>
                        <a:t>ème</a:t>
                      </a:r>
                      <a:r>
                        <a:rPr lang="fr-FR" sz="1500" dirty="0" smtClean="0">
                          <a:latin typeface="Arial" pitchFamily="34" charset="0"/>
                          <a:cs typeface="Arial" pitchFamily="34" charset="0"/>
                        </a:rPr>
                        <a:t> semaine de vie</a:t>
                      </a:r>
                    </a:p>
                    <a:p>
                      <a:endParaRPr lang="fr-FR" sz="1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8100" marB="38100">
                    <a:solidFill>
                      <a:srgbClr val="FFB9D5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er 12"/>
          <p:cNvGrpSpPr/>
          <p:nvPr/>
        </p:nvGrpSpPr>
        <p:grpSpPr>
          <a:xfrm>
            <a:off x="1477159" y="1353703"/>
            <a:ext cx="2590786" cy="4180321"/>
            <a:chOff x="1475656" y="996971"/>
            <a:chExt cx="2593791" cy="4320803"/>
          </a:xfrm>
        </p:grpSpPr>
        <p:cxnSp>
          <p:nvCxnSpPr>
            <p:cNvPr id="9" name="Connecteur droit 8"/>
            <p:cNvCxnSpPr/>
            <p:nvPr/>
          </p:nvCxnSpPr>
          <p:spPr>
            <a:xfrm flipH="1">
              <a:off x="1475656" y="996971"/>
              <a:ext cx="2592288" cy="432080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1477159" y="996971"/>
              <a:ext cx="2592288" cy="432080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88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7741">
            <a:off x="338609" y="1176837"/>
            <a:ext cx="1005282" cy="1522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9497">
            <a:off x="1471051" y="2119339"/>
            <a:ext cx="1183701" cy="172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3525024" y="328342"/>
            <a:ext cx="135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/>
                <a:cs typeface="Calibri"/>
              </a:rPr>
              <a:t>Mes sources</a:t>
            </a:r>
            <a:endParaRPr lang="fr-FR" dirty="0">
              <a:latin typeface="Calibri"/>
              <a:cs typeface="Calibri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02422">
            <a:off x="1919727" y="176218"/>
            <a:ext cx="1310066" cy="1852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36953">
            <a:off x="3531396" y="837869"/>
            <a:ext cx="1218724" cy="1575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808" y="548241"/>
            <a:ext cx="2000020" cy="263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644843" y="4221807"/>
            <a:ext cx="195930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www. </a:t>
            </a:r>
            <a:r>
              <a:rPr lang="fr-FR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a</a:t>
            </a:r>
            <a:r>
              <a:rPr lang="fr-FR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Calibri"/>
              </a:rPr>
              <a:t>vac.org</a:t>
            </a: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cs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9022" y="3954963"/>
            <a:ext cx="4189540" cy="85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5021078" y="4807658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/>
                <a:cs typeface="Calibri"/>
              </a:rPr>
              <a:t>RM </a:t>
            </a:r>
            <a:r>
              <a:rPr lang="fr-FR" sz="1400" dirty="0" err="1" smtClean="0">
                <a:latin typeface="Calibri"/>
                <a:cs typeface="Calibri"/>
              </a:rPr>
              <a:t>Granich</a:t>
            </a:r>
            <a:r>
              <a:rPr lang="fr-FR" sz="1400" dirty="0" smtClean="0">
                <a:latin typeface="Calibri"/>
                <a:cs typeface="Calibri"/>
              </a:rPr>
              <a:t> et al. Lancet 2009, vol</a:t>
            </a:r>
            <a:endParaRPr lang="fr-FR" sz="1400" dirty="0">
              <a:latin typeface="Calibri"/>
              <a:cs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59222" y="3272201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alibri"/>
                <a:cs typeface="Calibri"/>
              </a:rPr>
              <a:t>CID volume spécial juillet 2014</a:t>
            </a:r>
            <a:endParaRPr lang="fr-FR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7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838200" y="1021680"/>
            <a:ext cx="533400" cy="4127500"/>
            <a:chOff x="6858000" y="1524000"/>
            <a:chExt cx="762000" cy="4953000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6858000" y="1524000"/>
              <a:ext cx="762000" cy="4419600"/>
            </a:xfrm>
            <a:prstGeom prst="roundRect">
              <a:avLst>
                <a:gd name="adj" fmla="val 4786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086600" y="5715000"/>
              <a:ext cx="304800" cy="762000"/>
            </a:xfrm>
            <a:prstGeom prst="roundRect">
              <a:avLst>
                <a:gd name="adj" fmla="val 4786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 flipH="1">
            <a:off x="990600" y="3942680"/>
            <a:ext cx="228600" cy="5715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grpSp>
        <p:nvGrpSpPr>
          <p:cNvPr id="6" name="Group 32"/>
          <p:cNvGrpSpPr/>
          <p:nvPr/>
        </p:nvGrpSpPr>
        <p:grpSpPr>
          <a:xfrm>
            <a:off x="1981200" y="1339181"/>
            <a:ext cx="6492948" cy="646331"/>
            <a:chOff x="1981200" y="1828800"/>
            <a:chExt cx="6492948" cy="775597"/>
          </a:xfrm>
        </p:grpSpPr>
        <p:sp>
          <p:nvSpPr>
            <p:cNvPr id="7" name="TextBox 6"/>
            <p:cNvSpPr txBox="1"/>
            <p:nvPr/>
          </p:nvSpPr>
          <p:spPr>
            <a:xfrm>
              <a:off x="2362199" y="1828800"/>
              <a:ext cx="6111949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Début de la mise en œuvre des nouvelles directives PTME  au sein des structures de santé (Janvier 2013) 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981200" y="1905000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1981200" y="2021757"/>
            <a:ext cx="6248400" cy="646331"/>
            <a:chOff x="1981200" y="2667000"/>
            <a:chExt cx="6248400" cy="775597"/>
          </a:xfrm>
        </p:grpSpPr>
        <p:sp>
          <p:nvSpPr>
            <p:cNvPr id="10" name="TextBox 9"/>
            <p:cNvSpPr txBox="1"/>
            <p:nvPr/>
          </p:nvSpPr>
          <p:spPr>
            <a:xfrm>
              <a:off x="2362200" y="2667000"/>
              <a:ext cx="5867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Renforcement des capacités des prestataires de soins (Décembre 2012 à Juin 2013)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981200" y="2667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2" name="Group 30"/>
          <p:cNvGrpSpPr/>
          <p:nvPr/>
        </p:nvGrpSpPr>
        <p:grpSpPr>
          <a:xfrm>
            <a:off x="1981200" y="2663479"/>
            <a:ext cx="6248400" cy="646331"/>
            <a:chOff x="1981200" y="3581400"/>
            <a:chExt cx="6248400" cy="775597"/>
          </a:xfrm>
        </p:grpSpPr>
        <p:sp>
          <p:nvSpPr>
            <p:cNvPr id="13" name="TextBox 12"/>
            <p:cNvSpPr txBox="1"/>
            <p:nvPr/>
          </p:nvSpPr>
          <p:spPr>
            <a:xfrm>
              <a:off x="2362200" y="3581400"/>
              <a:ext cx="5867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Directives nationales techniques pour la PTME (Octobre 2012)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981200" y="3657600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1981200" y="3498183"/>
            <a:ext cx="6551240" cy="646331"/>
            <a:chOff x="1981200" y="4552890"/>
            <a:chExt cx="5486400" cy="775597"/>
          </a:xfrm>
        </p:grpSpPr>
        <p:sp>
          <p:nvSpPr>
            <p:cNvPr id="16" name="TextBox 15"/>
            <p:cNvSpPr txBox="1"/>
            <p:nvPr/>
          </p:nvSpPr>
          <p:spPr>
            <a:xfrm>
              <a:off x="2362200" y="4552890"/>
              <a:ext cx="5105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Arrêté ministériel sur nouvelles recommandations relatives à l’utilisation des ARV (Mai 2012)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981200" y="45720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8" name="Group 28"/>
          <p:cNvGrpSpPr/>
          <p:nvPr/>
        </p:nvGrpSpPr>
        <p:grpSpPr>
          <a:xfrm>
            <a:off x="1981200" y="4133184"/>
            <a:ext cx="7060022" cy="646331"/>
            <a:chOff x="1981200" y="5314890"/>
            <a:chExt cx="7060022" cy="775597"/>
          </a:xfrm>
        </p:grpSpPr>
        <p:sp>
          <p:nvSpPr>
            <p:cNvPr id="19" name="TextBox 18"/>
            <p:cNvSpPr txBox="1"/>
            <p:nvPr/>
          </p:nvSpPr>
          <p:spPr>
            <a:xfrm>
              <a:off x="2363630" y="5314890"/>
              <a:ext cx="6677592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Atelier d’adaptation nationale des recommandations OMS 2010 </a:t>
              </a:r>
            </a:p>
            <a:p>
              <a:r>
                <a:rPr lang="fr-FR" dirty="0" smtClean="0">
                  <a:latin typeface="Arial" pitchFamily="34" charset="0"/>
                  <a:cs typeface="Arial" pitchFamily="34" charset="0"/>
                </a:rPr>
                <a:t>(Juillet 2010)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981200" y="5334000"/>
              <a:ext cx="304800" cy="3048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 flipH="1">
            <a:off x="990600" y="3371180"/>
            <a:ext cx="228600" cy="1143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 flipH="1">
            <a:off x="990600" y="2672680"/>
            <a:ext cx="228600" cy="18415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flipH="1">
            <a:off x="990600" y="1910680"/>
            <a:ext cx="228600" cy="26035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 flipH="1">
            <a:off x="990600" y="1148680"/>
            <a:ext cx="228600" cy="33655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1" dirty="0" smtClean="0">
                <a:latin typeface="Arial Black" pitchFamily="34" charset="0"/>
              </a:rPr>
              <a:t>Passage de l’option A à l’option B</a:t>
            </a:r>
            <a:br>
              <a:rPr lang="fr-FR" sz="2000" b="1" dirty="0" smtClean="0">
                <a:latin typeface="Arial Black" pitchFamily="34" charset="0"/>
              </a:rPr>
            </a:br>
            <a:r>
              <a:rPr lang="fr-FR" sz="2000" b="1" dirty="0" smtClean="0">
                <a:latin typeface="Arial Black" pitchFamily="34" charset="0"/>
              </a:rPr>
              <a:t>Exemple de la Côte d’Ivoire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617" y="4514181"/>
            <a:ext cx="1381827" cy="76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32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680" y="197416"/>
            <a:ext cx="8686800" cy="630351"/>
          </a:xfrm>
        </p:spPr>
        <p:txBody>
          <a:bodyPr>
            <a:noAutofit/>
          </a:bodyPr>
          <a:lstStyle/>
          <a:p>
            <a:r>
              <a:rPr lang="fr-FR" sz="4400" b="1" dirty="0" smtClean="0">
                <a:latin typeface="Arial Black" pitchFamily="34" charset="0"/>
              </a:rPr>
              <a:t>Et Bing !</a:t>
            </a:r>
            <a:endParaRPr lang="fr-FR" sz="4400" b="1" dirty="0">
              <a:latin typeface="Arial Black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680" y="1919945"/>
            <a:ext cx="8556325" cy="619524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fr-FR" sz="4000" b="1" dirty="0" smtClean="0">
                <a:latin typeface="Arial" pitchFamily="34" charset="0"/>
                <a:cs typeface="Arial" pitchFamily="34" charset="0"/>
              </a:rPr>
              <a:t>En 2013, sorties de nouvelles recommandations OMS !</a:t>
            </a:r>
          </a:p>
          <a:p>
            <a:pPr marL="514350" indent="-514350" algn="ctr">
              <a:buNone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On recommence tout à zéro ?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ctr"/>
            <a:endParaRPr lang="fr-FR" sz="4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438" y="827767"/>
            <a:ext cx="1495053" cy="83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02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4211113" y="4919360"/>
            <a:ext cx="609600" cy="367770"/>
          </a:xfrm>
        </p:spPr>
        <p:txBody>
          <a:bodyPr/>
          <a:lstStyle/>
          <a:p>
            <a:fld id="{FFF7D5E7-D9FF-4CBC-9F6C-C0EFFD9C8C9C}" type="slidenum">
              <a:rPr lang="fr-FR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534256" y="116578"/>
            <a:ext cx="8291512" cy="442497"/>
          </a:xfrm>
        </p:spPr>
        <p:txBody>
          <a:bodyPr>
            <a:noAutofit/>
          </a:bodyPr>
          <a:lstStyle/>
          <a:p>
            <a:r>
              <a:rPr lang="fr-FR" sz="2400" b="1" smtClean="0">
                <a:latin typeface="Arial Black" pitchFamily="34" charset="0"/>
                <a:cs typeface="Arial" pitchFamily="34" charset="0"/>
              </a:rPr>
              <a:t>Il ne faut pas se tromper de politique</a:t>
            </a:r>
            <a:endParaRPr lang="fr-FR" sz="2400" b="1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91808" y="646153"/>
            <a:ext cx="47956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smtClean="0">
                <a:latin typeface="Arial" pitchFamily="34" charset="0"/>
                <a:cs typeface="Arial" pitchFamily="34" charset="0"/>
              </a:rPr>
              <a:t>1 000 000 femmes enceintes</a:t>
            </a:r>
            <a:endParaRPr lang="fr-F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16113" y="1606260"/>
            <a:ext cx="252028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Testées pour le VIH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35%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(350,000)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9997" y="1666267"/>
            <a:ext cx="263534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Non testées pour le VIH</a:t>
            </a:r>
          </a:p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65%</a:t>
            </a:r>
          </a:p>
          <a:p>
            <a:pPr algn="ctr"/>
            <a:r>
              <a:rPr lang="fr-FR" smtClean="0">
                <a:latin typeface="Arial" pitchFamily="34" charset="0"/>
                <a:cs typeface="Arial" pitchFamily="34" charset="0"/>
              </a:rPr>
              <a:t>(650,000)</a:t>
            </a:r>
            <a:endParaRPr lang="fr-FR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droit avec flèche 8"/>
          <p:cNvCxnSpPr>
            <a:stCxn id="4" idx="2"/>
          </p:cNvCxnSpPr>
          <p:nvPr/>
        </p:nvCxnSpPr>
        <p:spPr>
          <a:xfrm flipH="1">
            <a:off x="1491585" y="1169373"/>
            <a:ext cx="3098038" cy="480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2"/>
            <a:endCxn id="6" idx="0"/>
          </p:cNvCxnSpPr>
          <p:nvPr/>
        </p:nvCxnSpPr>
        <p:spPr>
          <a:xfrm>
            <a:off x="4589623" y="1169373"/>
            <a:ext cx="2986630" cy="43688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38495" y="2986413"/>
            <a:ext cx="22322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VIH+ 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(n=32, 500)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16113" y="2986413"/>
            <a:ext cx="25202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VIH + </a:t>
            </a:r>
          </a:p>
          <a:p>
            <a:pPr algn="ctr"/>
            <a:r>
              <a:rPr lang="fr-FR" sz="2000" smtClean="0">
                <a:latin typeface="Arial" pitchFamily="34" charset="0"/>
                <a:cs typeface="Arial" pitchFamily="34" charset="0"/>
              </a:rPr>
              <a:t>(n=17,500)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Connecteur droit avec flèche 21"/>
          <p:cNvCxnSpPr>
            <a:stCxn id="7" idx="2"/>
            <a:endCxn id="19" idx="0"/>
          </p:cNvCxnSpPr>
          <p:nvPr/>
        </p:nvCxnSpPr>
        <p:spPr>
          <a:xfrm>
            <a:off x="1547669" y="2589597"/>
            <a:ext cx="6950" cy="3968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6" idx="2"/>
            <a:endCxn id="20" idx="0"/>
          </p:cNvCxnSpPr>
          <p:nvPr/>
        </p:nvCxnSpPr>
        <p:spPr>
          <a:xfrm>
            <a:off x="7576253" y="2621923"/>
            <a:ext cx="0" cy="3644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3278656" y="2506360"/>
            <a:ext cx="2484877" cy="42004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Prévalence VIH de 5%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Connecteur droit avec flèche 27"/>
          <p:cNvCxnSpPr>
            <a:stCxn id="24" idx="3"/>
            <a:endCxn id="20" idx="1"/>
          </p:cNvCxnSpPr>
          <p:nvPr/>
        </p:nvCxnSpPr>
        <p:spPr>
          <a:xfrm>
            <a:off x="5763533" y="2716384"/>
            <a:ext cx="552580" cy="623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4" idx="1"/>
            <a:endCxn id="19" idx="3"/>
          </p:cNvCxnSpPr>
          <p:nvPr/>
        </p:nvCxnSpPr>
        <p:spPr>
          <a:xfrm flipH="1">
            <a:off x="2670743" y="2716384"/>
            <a:ext cx="607913" cy="623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411457" y="4546587"/>
            <a:ext cx="2232248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(n=13 000)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Accolade fermante 46"/>
          <p:cNvSpPr/>
          <p:nvPr/>
        </p:nvSpPr>
        <p:spPr>
          <a:xfrm>
            <a:off x="2643705" y="3286447"/>
            <a:ext cx="504056" cy="15001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219769" y="382650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40% of MTCT</a:t>
            </a:r>
            <a:endParaRPr lang="fr-FR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363785" y="4556749"/>
            <a:ext cx="2520280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(n=3 500)</a:t>
            </a:r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388121" y="4556749"/>
            <a:ext cx="2520280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Infections pédiatriques</a:t>
            </a:r>
          </a:p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(n= 90 à 175)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Flèche vers le bas 54"/>
          <p:cNvSpPr/>
          <p:nvPr/>
        </p:nvSpPr>
        <p:spPr>
          <a:xfrm>
            <a:off x="7396233" y="3694299"/>
            <a:ext cx="288032" cy="8400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Connecteur droit avec flèche 56"/>
          <p:cNvCxnSpPr>
            <a:stCxn id="55" idx="0"/>
            <a:endCxn id="49" idx="0"/>
          </p:cNvCxnSpPr>
          <p:nvPr/>
        </p:nvCxnSpPr>
        <p:spPr>
          <a:xfrm flipH="1">
            <a:off x="4623925" y="3694299"/>
            <a:ext cx="2916324" cy="862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57"/>
          <p:cNvSpPr/>
          <p:nvPr/>
        </p:nvSpPr>
        <p:spPr>
          <a:xfrm>
            <a:off x="6244105" y="4306560"/>
            <a:ext cx="2771800" cy="9601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7594820" y="3842808"/>
            <a:ext cx="149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" pitchFamily="34" charset="0"/>
                <a:cs typeface="Arial" pitchFamily="34" charset="0"/>
              </a:rPr>
              <a:t>50% PMTCT</a:t>
            </a:r>
          </a:p>
          <a:p>
            <a:r>
              <a:rPr lang="fr-FR" sz="1200" dirty="0" smtClean="0">
                <a:latin typeface="Arial" pitchFamily="34" charset="0"/>
                <a:cs typeface="Arial" pitchFamily="34" charset="0"/>
              </a:rPr>
              <a:t>1- 2% transmission</a:t>
            </a:r>
            <a:endParaRPr lang="fr-F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195433" y="4306560"/>
            <a:ext cx="5832648" cy="96010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617023" y="42513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A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697143" y="4251344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latin typeface="Arial" pitchFamily="34" charset="0"/>
                <a:cs typeface="Arial" pitchFamily="34" charset="0"/>
              </a:rPr>
              <a:t>B</a:t>
            </a:r>
            <a:endParaRPr lang="fr-F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345215" y="4251344"/>
            <a:ext cx="48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latin typeface="Arial" pitchFamily="34" charset="0"/>
                <a:cs typeface="Arial" pitchFamily="34" charset="0"/>
              </a:rPr>
              <a:t>B+</a:t>
            </a:r>
            <a:endParaRPr lang="fr-F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lèche vers le bas 29"/>
          <p:cNvSpPr/>
          <p:nvPr/>
        </p:nvSpPr>
        <p:spPr>
          <a:xfrm>
            <a:off x="1347561" y="3694299"/>
            <a:ext cx="288032" cy="8400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5433" y="5363325"/>
            <a:ext cx="1842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smtClean="0">
                <a:latin typeface="Calibri"/>
                <a:cs typeface="Calibri"/>
              </a:rPr>
              <a:t>Courtesy : Pr. Didier Ekouevi</a:t>
            </a:r>
            <a:endParaRPr lang="fr-FR"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83657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9" grpId="0" animBg="1"/>
      <p:bldP spid="20" grpId="0" animBg="1"/>
      <p:bldP spid="24" grpId="0" animBg="1"/>
      <p:bldP spid="46" grpId="0" animBg="1"/>
      <p:bldP spid="47" grpId="0" animBg="1"/>
      <p:bldP spid="48" grpId="0"/>
      <p:bldP spid="49" grpId="0" animBg="1"/>
      <p:bldP spid="50" grpId="0" animBg="1"/>
      <p:bldP spid="55" grpId="0" animBg="1"/>
      <p:bldP spid="58" grpId="0" animBg="1"/>
      <p:bldP spid="60" grpId="0"/>
      <p:bldP spid="64" grpId="0" animBg="1"/>
      <p:bldP spid="26" grpId="0"/>
      <p:bldP spid="27" grpId="0"/>
      <p:bldP spid="29" grpId="0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783" y="1756833"/>
            <a:ext cx="7228122" cy="2659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402" y="5304628"/>
            <a:ext cx="145422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ea typeface="ＭＳ Ｐゴシック"/>
                <a:cs typeface="Arial" charset="0"/>
              </a:rPr>
              <a:t>Source: ONUSIDA</a:t>
            </a:r>
            <a:endParaRPr lang="en-GB" sz="1200" dirty="0">
              <a:solidFill>
                <a:srgbClr val="FF0000"/>
              </a:solidFill>
              <a:ea typeface="ＭＳ Ｐゴシック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6754" y="913759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3548" y="5037669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16200000">
            <a:off x="-154111" y="2706441"/>
            <a:ext cx="201837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Nouvelles infections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57279" y="1238473"/>
            <a:ext cx="977028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300 000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59402" y="4127500"/>
            <a:ext cx="261588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-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013228" y="4349245"/>
            <a:ext cx="637191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1980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276612" y="4349245"/>
            <a:ext cx="630980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1990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562615" y="4349245"/>
            <a:ext cx="677066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2000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845191" y="4349245"/>
            <a:ext cx="63929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2010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328548" y="1397001"/>
            <a:ext cx="0" cy="288649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>
            <a:off x="1328560" y="4284644"/>
            <a:ext cx="7049877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5181619" y="1382973"/>
            <a:ext cx="3304707" cy="34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9" tIns="22857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GB" sz="2400" b="1" dirty="0" err="1">
                <a:solidFill>
                  <a:srgbClr val="00AEEF"/>
                </a:solidFill>
                <a:latin typeface="Arial"/>
                <a:cs typeface="Arial"/>
              </a:rPr>
              <a:t>Fédération</a:t>
            </a:r>
            <a:r>
              <a:rPr lang="en-GB" sz="2400" b="1" dirty="0">
                <a:solidFill>
                  <a:srgbClr val="00AEEF"/>
                </a:solidFill>
                <a:latin typeface="Arial"/>
                <a:cs typeface="Arial"/>
              </a:rPr>
              <a:t> de </a:t>
            </a:r>
            <a:r>
              <a:rPr lang="en-GB" sz="2400" b="1" dirty="0" err="1">
                <a:solidFill>
                  <a:srgbClr val="00AEEF"/>
                </a:solidFill>
                <a:latin typeface="Arial"/>
                <a:cs typeface="Arial"/>
              </a:rPr>
              <a:t>Russie</a:t>
            </a:r>
            <a:endParaRPr lang="en-GB" sz="2400" b="1" dirty="0">
              <a:solidFill>
                <a:srgbClr val="00AEEF"/>
              </a:solidFill>
              <a:latin typeface="Calibri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785339" y="3429001"/>
            <a:ext cx="1112270" cy="38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9" tIns="22857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GB" sz="2400" b="1" dirty="0" err="1">
                <a:solidFill>
                  <a:srgbClr val="73AE42"/>
                </a:solidFill>
                <a:latin typeface="Arial"/>
                <a:cs typeface="Arial"/>
              </a:rPr>
              <a:t>Brésil</a:t>
            </a:r>
            <a:endParaRPr lang="en-GB" sz="2400" b="1" dirty="0">
              <a:solidFill>
                <a:srgbClr val="73AE42"/>
              </a:solidFill>
              <a:latin typeface="Calibri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/>
              <a:t>Bien investir est essentiel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56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On en revient aux bases…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pognon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6" y="3512165"/>
            <a:ext cx="3464669" cy="132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60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3153" b="5723"/>
          <a:stretch/>
        </p:blipFill>
        <p:spPr>
          <a:xfrm>
            <a:off x="1343314" y="176131"/>
            <a:ext cx="6666232" cy="508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0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58053"/>
            <a:ext cx="8534400" cy="356681"/>
          </a:xfrm>
        </p:spPr>
        <p:txBody>
          <a:bodyPr>
            <a:noAutofit/>
          </a:bodyPr>
          <a:lstStyle/>
          <a:p>
            <a:r>
              <a:rPr lang="fr-FR" sz="2400" dirty="0" smtClean="0"/>
              <a:t>Impact d’un changement de protocole sur le coût des traitements</a:t>
            </a:r>
            <a:endParaRPr lang="fr-FR" sz="2400" dirty="0"/>
          </a:p>
        </p:txBody>
      </p:sp>
      <p:pic>
        <p:nvPicPr>
          <p:cNvPr id="3" name="Image 2" descr="impact changement de protocoles sur les prix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0" y="1299994"/>
            <a:ext cx="7653635" cy="3965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33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kern="1200" dirty="0" err="1" smtClean="0">
                <a:solidFill>
                  <a:schemeClr val="bg2">
                    <a:lumMod val="50000"/>
                  </a:schemeClr>
                </a:solidFill>
                <a:effectLst/>
              </a:rPr>
              <a:t>ARVs</a:t>
            </a:r>
            <a:r>
              <a:rPr lang="fr-FR" sz="2800" kern="12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: l</a:t>
            </a:r>
            <a:r>
              <a:rPr lang="fr-FR" altLang="ja-JP" sz="2800" kern="1200" dirty="0" smtClean="0">
                <a:solidFill>
                  <a:schemeClr val="bg2">
                    <a:lumMod val="50000"/>
                  </a:schemeClr>
                </a:solidFill>
                <a:effectLst/>
                <a:ea typeface="Comic Sans MS"/>
              </a:rPr>
              <a:t>’</a:t>
            </a:r>
            <a:r>
              <a:rPr lang="fr-FR" sz="2800" kern="12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effet de la compétition sur les prix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95" y="1235676"/>
            <a:ext cx="8064605" cy="392029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85800" y="190500"/>
            <a:ext cx="77724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881867" y="1714500"/>
            <a:ext cx="205083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Calibri"/>
                <a:cs typeface="Calibri"/>
              </a:rPr>
              <a:t>Juin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2006 = $132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8458200" y="2514256"/>
            <a:ext cx="228600" cy="1690473"/>
          </a:xfrm>
          <a:prstGeom prst="upArrow">
            <a:avLst>
              <a:gd name="adj1" fmla="val 50000"/>
              <a:gd name="adj2" fmla="val 266667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05618" y="1460500"/>
            <a:ext cx="39472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/>
                <a:cs typeface="Calibri"/>
              </a:rPr>
              <a:t> </a:t>
            </a:r>
            <a:r>
              <a:rPr lang="fr-FR" dirty="0" smtClean="0">
                <a:latin typeface="Calibri"/>
                <a:cs typeface="Calibri"/>
              </a:rPr>
              <a:t>prix </a:t>
            </a:r>
            <a:r>
              <a:rPr lang="fr-FR" dirty="0">
                <a:latin typeface="Calibri"/>
                <a:cs typeface="Calibri"/>
              </a:rPr>
              <a:t>/an , USD, pour d4T + 3TC + </a:t>
            </a:r>
            <a:r>
              <a:rPr lang="fr-FR" dirty="0" smtClean="0">
                <a:latin typeface="Calibri"/>
                <a:cs typeface="Calibri"/>
              </a:rPr>
              <a:t>NVP </a:t>
            </a:r>
            <a:endParaRPr lang="fr-FR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9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uppo 394"/>
          <p:cNvGrpSpPr/>
          <p:nvPr/>
        </p:nvGrpSpPr>
        <p:grpSpPr>
          <a:xfrm>
            <a:off x="381002" y="1065056"/>
            <a:ext cx="1417487" cy="2650389"/>
            <a:chOff x="502652" y="1268962"/>
            <a:chExt cx="1417487" cy="3180467"/>
          </a:xfrm>
        </p:grpSpPr>
        <p:grpSp>
          <p:nvGrpSpPr>
            <p:cNvPr id="396" name="Gruppo 395"/>
            <p:cNvGrpSpPr/>
            <p:nvPr/>
          </p:nvGrpSpPr>
          <p:grpSpPr>
            <a:xfrm>
              <a:off x="502652" y="3570512"/>
              <a:ext cx="1417487" cy="878917"/>
              <a:chOff x="281887" y="347134"/>
              <a:chExt cx="1417487" cy="878917"/>
            </a:xfrm>
          </p:grpSpPr>
          <p:sp>
            <p:nvSpPr>
              <p:cNvPr id="477" name="Title 1"/>
              <p:cNvSpPr txBox="1">
                <a:spLocks/>
              </p:cNvSpPr>
              <p:nvPr/>
            </p:nvSpPr>
            <p:spPr bwMode="auto">
              <a:xfrm>
                <a:off x="288238" y="863793"/>
                <a:ext cx="1411136" cy="362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>
                    <a:latin typeface="Arial"/>
                    <a:cs typeface="Arial"/>
                  </a:rPr>
                  <a:t>75% d’une taxe sur l’alcool</a:t>
                </a:r>
              </a:p>
            </p:txBody>
          </p:sp>
          <p:sp>
            <p:nvSpPr>
              <p:cNvPr id="478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479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3.9</a:t>
                </a:r>
              </a:p>
            </p:txBody>
          </p:sp>
          <p:sp>
            <p:nvSpPr>
              <p:cNvPr id="480" name="Title 1"/>
              <p:cNvSpPr txBox="1">
                <a:spLocks/>
              </p:cNvSpPr>
              <p:nvPr/>
            </p:nvSpPr>
            <p:spPr bwMode="auto">
              <a:xfrm>
                <a:off x="852974" y="702189"/>
                <a:ext cx="846399" cy="155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grpSp>
          <p:nvGrpSpPr>
            <p:cNvPr id="397" name="Gruppo 396"/>
            <p:cNvGrpSpPr/>
            <p:nvPr/>
          </p:nvGrpSpPr>
          <p:grpSpPr>
            <a:xfrm>
              <a:off x="579370" y="1268962"/>
              <a:ext cx="794759" cy="2270349"/>
              <a:chOff x="2587026" y="1511918"/>
              <a:chExt cx="794759" cy="2270349"/>
            </a:xfrm>
          </p:grpSpPr>
          <p:pic>
            <p:nvPicPr>
              <p:cNvPr id="438" name="Immagine 43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439" name="Immagine 4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0" name="Immagine 4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1" name="Immagine 44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2" name="Immagine 44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3" name="Immagine 44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4" name="Immagine 44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5" name="Immagine 44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6" name="Immagine 44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7" name="Immagine 44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8" name="Immagine 4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9" name="Immagine 4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0" name="Immagine 4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1" name="Immagine 4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2" name="Immagine 4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3" name="Immagine 4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4" name="Immagine 4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5" name="Immagine 4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6" name="Immagine 4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7" name="Immagine 4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8" name="Immagine 4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9" name="Immagine 4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0" name="Immagine 4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1" name="Immagine 4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2" name="Immagine 4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3" name="Immagine 4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4" name="Immagine 4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5" name="Immagine 4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6" name="Immagine 46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7" name="Immagine 46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8" name="Immagine 46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9" name="Immagine 46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0" name="Immagine 46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1" name="Immagine 4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2" name="Immagine 4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3" name="Immagine 4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4" name="Immagine 4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5" name="Immagine 4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6" name="Immagine 4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398" name="Gruppo 397"/>
            <p:cNvGrpSpPr/>
            <p:nvPr/>
          </p:nvGrpSpPr>
          <p:grpSpPr>
            <a:xfrm>
              <a:off x="1030722" y="1464915"/>
              <a:ext cx="794759" cy="2270349"/>
              <a:chOff x="2587026" y="1511918"/>
              <a:chExt cx="794759" cy="2270349"/>
            </a:xfrm>
          </p:grpSpPr>
          <p:pic>
            <p:nvPicPr>
              <p:cNvPr id="399" name="Immagine 398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400" name="Immagine 39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1" name="Immagine 40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2" name="Immagine 40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3" name="Immagine 4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4" name="Immagine 4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5" name="Immagine 4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6" name="Immagine 4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7" name="Immagine 40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8" name="Immagine 40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9" name="Immagine 40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0" name="Immagine 40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1" name="Immagine 4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2" name="Immagine 4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3" name="Immagine 4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4" name="Immagine 4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5" name="Immagine 4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6" name="Immagine 4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7" name="Immagine 4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8" name="Immagine 4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9" name="Immagine 4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0" name="Immagine 4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1" name="Immagine 4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2" name="Immagine 4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3" name="Immagine 4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4" name="Immagine 4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5" name="Immagine 4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6" name="Immagine 4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7" name="Immagine 4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8" name="Immagine 4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9" name="Immagine 4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0" name="Immagine 4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1" name="Immagine 4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2" name="Immagine 4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3" name="Immagine 4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4" name="Immagine 4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5" name="Immagine 4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6" name="Immagine 4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7" name="Immagine 4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481" name="Gruppo 480"/>
          <p:cNvGrpSpPr/>
          <p:nvPr/>
        </p:nvGrpSpPr>
        <p:grpSpPr>
          <a:xfrm>
            <a:off x="1689032" y="2413000"/>
            <a:ext cx="2047838" cy="2521043"/>
            <a:chOff x="3173218" y="1795711"/>
            <a:chExt cx="2047838" cy="3025251"/>
          </a:xfrm>
        </p:grpSpPr>
        <p:grpSp>
          <p:nvGrpSpPr>
            <p:cNvPr id="482" name="Gruppo 481"/>
            <p:cNvGrpSpPr/>
            <p:nvPr/>
          </p:nvGrpSpPr>
          <p:grpSpPr>
            <a:xfrm>
              <a:off x="3372644" y="1795711"/>
              <a:ext cx="794759" cy="1720628"/>
              <a:chOff x="2587026" y="2061639"/>
              <a:chExt cx="794759" cy="1720628"/>
            </a:xfrm>
          </p:grpSpPr>
          <p:pic>
            <p:nvPicPr>
              <p:cNvPr id="511" name="Immagine 5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512" name="Immagine 5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3" name="Immagine 5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4" name="Immagine 5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5" name="Immagine 5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6" name="Immagine 5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7" name="Immagine 5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8" name="Immagine 5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9" name="Immagine 5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0" name="Immagine 5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1" name="Immagine 5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2" name="Immagine 5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3" name="Immagine 5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4" name="Immagine 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5" name="Immagine 5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6" name="Immagine 5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7" name="Immagine 5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8" name="Immagine 5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9" name="Immagine 5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0" name="Immagine 5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1" name="Immagine 5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2" name="Immagine 5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3" name="Immagine 5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4" name="Immagine 5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5" name="Immagine 5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6" name="Immagine 5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7" name="Immagine 5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8" name="Immagine 5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9" name="Immagine 5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483" name="Gruppo 482"/>
            <p:cNvGrpSpPr/>
            <p:nvPr/>
          </p:nvGrpSpPr>
          <p:grpSpPr>
            <a:xfrm>
              <a:off x="3173218" y="3547007"/>
              <a:ext cx="2047838" cy="1273955"/>
              <a:chOff x="160235" y="347134"/>
              <a:chExt cx="2047838" cy="1273955"/>
            </a:xfrm>
          </p:grpSpPr>
          <p:sp>
            <p:nvSpPr>
              <p:cNvPr id="507" name="Title 1"/>
              <p:cNvSpPr txBox="1">
                <a:spLocks/>
              </p:cNvSpPr>
              <p:nvPr/>
            </p:nvSpPr>
            <p:spPr bwMode="auto">
              <a:xfrm>
                <a:off x="160235" y="863793"/>
                <a:ext cx="2047838" cy="757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Contributions des entreprises à haut revenus</a:t>
                </a:r>
              </a:p>
            </p:txBody>
          </p:sp>
          <p:sp>
            <p:nvSpPr>
              <p:cNvPr id="508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509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2.4</a:t>
                </a:r>
              </a:p>
            </p:txBody>
          </p:sp>
          <p:sp>
            <p:nvSpPr>
              <p:cNvPr id="510" name="Title 1"/>
              <p:cNvSpPr txBox="1">
                <a:spLocks/>
              </p:cNvSpPr>
              <p:nvPr/>
            </p:nvSpPr>
            <p:spPr bwMode="auto">
              <a:xfrm>
                <a:off x="852975" y="755352"/>
                <a:ext cx="1161116" cy="18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 dirty="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  <a:p>
                <a:pPr eaLnBrk="0" hangingPunct="0"/>
                <a:endParaRPr lang="fr-FR" sz="1400" dirty="0">
                  <a:solidFill>
                    <a:srgbClr val="88C54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484" name="Immagine 48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465" y="3528620"/>
              <a:ext cx="794759" cy="202519"/>
            </a:xfrm>
            <a:prstGeom prst="rect">
              <a:avLst/>
            </a:prstGeom>
          </p:spPr>
        </p:pic>
        <p:grpSp>
          <p:nvGrpSpPr>
            <p:cNvPr id="485" name="Gruppo 484"/>
            <p:cNvGrpSpPr/>
            <p:nvPr/>
          </p:nvGrpSpPr>
          <p:grpSpPr>
            <a:xfrm>
              <a:off x="3857865" y="3001312"/>
              <a:ext cx="635089" cy="695873"/>
              <a:chOff x="3857865" y="3001312"/>
              <a:chExt cx="635089" cy="695873"/>
            </a:xfrm>
          </p:grpSpPr>
          <p:pic>
            <p:nvPicPr>
              <p:cNvPr id="497" name="Immagine 49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8" name="Immagine 49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9" name="Immagine 49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0" name="Immagine 49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1" name="Immagine 50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2" name="Immagine 50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3" name="Immagine 5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4" name="Immagine 5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5" name="Immagine 5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6" name="Immagine 5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486" name="Gruppo 485"/>
            <p:cNvGrpSpPr/>
            <p:nvPr/>
          </p:nvGrpSpPr>
          <p:grpSpPr>
            <a:xfrm>
              <a:off x="3857865" y="2462921"/>
              <a:ext cx="635089" cy="695873"/>
              <a:chOff x="3857865" y="3001312"/>
              <a:chExt cx="635089" cy="695873"/>
            </a:xfrm>
          </p:grpSpPr>
          <p:pic>
            <p:nvPicPr>
              <p:cNvPr id="487" name="Immagine 4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88" name="Immagine 4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89" name="Immagine 48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0" name="Immagine 48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1" name="Immagine 49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2" name="Immagine 49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3" name="Immagine 49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4" name="Immagine 49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5" name="Immagine 49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6" name="Immagine 49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540" name="Gruppo 539"/>
          <p:cNvGrpSpPr/>
          <p:nvPr/>
        </p:nvGrpSpPr>
        <p:grpSpPr>
          <a:xfrm>
            <a:off x="4058546" y="2403365"/>
            <a:ext cx="2043984" cy="2530679"/>
            <a:chOff x="2961486" y="1795711"/>
            <a:chExt cx="2043984" cy="3036815"/>
          </a:xfrm>
        </p:grpSpPr>
        <p:grpSp>
          <p:nvGrpSpPr>
            <p:cNvPr id="541" name="Gruppo 540"/>
            <p:cNvGrpSpPr/>
            <p:nvPr/>
          </p:nvGrpSpPr>
          <p:grpSpPr>
            <a:xfrm>
              <a:off x="3372644" y="1795711"/>
              <a:ext cx="794759" cy="1720628"/>
              <a:chOff x="2587026" y="2061639"/>
              <a:chExt cx="794759" cy="1720628"/>
            </a:xfrm>
          </p:grpSpPr>
          <p:pic>
            <p:nvPicPr>
              <p:cNvPr id="570" name="Immagine 56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571" name="Immagine 5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2" name="Immagine 5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3" name="Immagine 5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4" name="Immagine 5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5" name="Immagine 5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6" name="Immagine 5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7" name="Immagine 57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8" name="Immagine 57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9" name="Immagine 57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0" name="Immagine 5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1" name="Immagine 58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2" name="Immagine 58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3" name="Immagine 58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4" name="Immagine 5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5" name="Immagine 58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6" name="Immagine 58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7" name="Immagine 5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8" name="Immagine 5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9" name="Immagine 58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0" name="Immagine 58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1" name="Immagine 59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2" name="Immagine 59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3" name="Immagine 59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4" name="Immagine 59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5" name="Immagine 59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6" name="Immagine 59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7" name="Immagine 59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8" name="Immagine 59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542" name="Gruppo 541"/>
            <p:cNvGrpSpPr/>
            <p:nvPr/>
          </p:nvGrpSpPr>
          <p:grpSpPr>
            <a:xfrm>
              <a:off x="2961486" y="3547007"/>
              <a:ext cx="2043984" cy="1285519"/>
              <a:chOff x="-51497" y="347134"/>
              <a:chExt cx="2043984" cy="1285519"/>
            </a:xfrm>
          </p:grpSpPr>
          <p:sp>
            <p:nvSpPr>
              <p:cNvPr id="566" name="Title 1"/>
              <p:cNvSpPr txBox="1">
                <a:spLocks/>
              </p:cNvSpPr>
              <p:nvPr/>
            </p:nvSpPr>
            <p:spPr bwMode="auto">
              <a:xfrm>
                <a:off x="-51497" y="863793"/>
                <a:ext cx="1961254" cy="76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2% des finances publiques ciblées VIH</a:t>
                </a:r>
              </a:p>
            </p:txBody>
          </p:sp>
          <p:sp>
            <p:nvSpPr>
              <p:cNvPr id="567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568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2800" b="1" dirty="0">
                    <a:solidFill>
                      <a:srgbClr val="88C540"/>
                    </a:solidFill>
                    <a:latin typeface="Arial"/>
                    <a:cs typeface="Arial"/>
                  </a:rPr>
                  <a:t>2.4</a:t>
                </a:r>
              </a:p>
            </p:txBody>
          </p:sp>
          <p:sp>
            <p:nvSpPr>
              <p:cNvPr id="569" name="Title 1"/>
              <p:cNvSpPr txBox="1">
                <a:spLocks/>
              </p:cNvSpPr>
              <p:nvPr/>
            </p:nvSpPr>
            <p:spPr bwMode="auto">
              <a:xfrm>
                <a:off x="935705" y="677524"/>
                <a:ext cx="1056782" cy="186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 dirty="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pic>
          <p:nvPicPr>
            <p:cNvPr id="543" name="Immagine 54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465" y="3528620"/>
              <a:ext cx="794759" cy="202519"/>
            </a:xfrm>
            <a:prstGeom prst="rect">
              <a:avLst/>
            </a:prstGeom>
          </p:spPr>
        </p:pic>
        <p:grpSp>
          <p:nvGrpSpPr>
            <p:cNvPr id="544" name="Gruppo 543"/>
            <p:cNvGrpSpPr/>
            <p:nvPr/>
          </p:nvGrpSpPr>
          <p:grpSpPr>
            <a:xfrm>
              <a:off x="3857865" y="3001312"/>
              <a:ext cx="635089" cy="695873"/>
              <a:chOff x="3857865" y="3001312"/>
              <a:chExt cx="635089" cy="695873"/>
            </a:xfrm>
          </p:grpSpPr>
          <p:pic>
            <p:nvPicPr>
              <p:cNvPr id="556" name="Immagine 5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7" name="Immagine 5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8" name="Immagine 5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9" name="Immagine 5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0" name="Immagine 5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1" name="Immagine 5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2" name="Immagine 5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3" name="Immagine 5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4" name="Immagine 5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5" name="Immagine 5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545" name="Gruppo 544"/>
            <p:cNvGrpSpPr/>
            <p:nvPr/>
          </p:nvGrpSpPr>
          <p:grpSpPr>
            <a:xfrm>
              <a:off x="3857865" y="2462921"/>
              <a:ext cx="635089" cy="695873"/>
              <a:chOff x="3857865" y="3001312"/>
              <a:chExt cx="635089" cy="695873"/>
            </a:xfrm>
          </p:grpSpPr>
          <p:pic>
            <p:nvPicPr>
              <p:cNvPr id="546" name="Immagine 54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7" name="Immagine 54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8" name="Immagine 5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9" name="Immagine 5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0" name="Immagine 5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1" name="Immagine 5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2" name="Immagine 5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3" name="Immagine 5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4" name="Immagine 5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5" name="Immagine 5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4" name="Grouper 3"/>
          <p:cNvGrpSpPr/>
          <p:nvPr/>
        </p:nvGrpSpPr>
        <p:grpSpPr>
          <a:xfrm>
            <a:off x="7031903" y="1848689"/>
            <a:ext cx="2035899" cy="2850310"/>
            <a:chOff x="7031902" y="1848689"/>
            <a:chExt cx="2035899" cy="2850310"/>
          </a:xfrm>
        </p:grpSpPr>
        <p:grpSp>
          <p:nvGrpSpPr>
            <p:cNvPr id="227" name="Gruppo 226"/>
            <p:cNvGrpSpPr/>
            <p:nvPr/>
          </p:nvGrpSpPr>
          <p:grpSpPr>
            <a:xfrm>
              <a:off x="7031902" y="1848689"/>
              <a:ext cx="2035899" cy="2850310"/>
              <a:chOff x="1518624" y="2472074"/>
              <a:chExt cx="2035899" cy="3420372"/>
            </a:xfrm>
          </p:grpSpPr>
          <p:grpSp>
            <p:nvGrpSpPr>
              <p:cNvPr id="321" name="Gruppo 320"/>
              <p:cNvGrpSpPr/>
              <p:nvPr/>
            </p:nvGrpSpPr>
            <p:grpSpPr>
              <a:xfrm>
                <a:off x="1950244" y="2472074"/>
                <a:ext cx="794759" cy="2270349"/>
                <a:chOff x="2587026" y="1511918"/>
                <a:chExt cx="794759" cy="2270349"/>
              </a:xfrm>
            </p:grpSpPr>
            <p:pic>
              <p:nvPicPr>
                <p:cNvPr id="356" name="Immagine 355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7026" y="3579748"/>
                  <a:ext cx="794759" cy="202519"/>
                </a:xfrm>
                <a:prstGeom prst="rect">
                  <a:avLst/>
                </a:prstGeom>
              </p:spPr>
            </p:pic>
            <p:pic>
              <p:nvPicPr>
                <p:cNvPr id="357" name="Immagine 35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53627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8" name="Immagine 35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348018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9" name="Immagine 35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42430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0" name="Immagine 35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07" y="336910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1" name="Immagine 36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882" y="331608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2" name="Immagine 36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057" y="326528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3" name="Immagine 36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01" y="320930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4" name="Immagine 36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2426" y="315843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5" name="Immagine 36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10475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6" name="Immagine 36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305244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7" name="Immagine 36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8707" y="299874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8" name="Immagine 36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9488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9" name="Immagine 36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951" y="28884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0" name="Immagine 36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83569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1" name="Immagine 37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711" y="27801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2" name="Immagine 37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72650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3" name="Immagine 37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711" y="26713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4" name="Immagine 37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6173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5" name="Immagine 37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56376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6" name="Immagine 37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3419" y="25071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7" name="Immagine 37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3894" y="245067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8" name="Immagine 37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594" y="239514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9" name="Immagine 37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069" y="234000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0" name="Immagine 37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544" y="228376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1" name="Immagine 38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594" y="223048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2" name="Immagine 38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0244" y="217325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3" name="Immagine 38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4651" y="211580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4" name="Immagine 38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06163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5" name="Immagine 38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20078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6" name="Immagine 38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95487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7" name="Immagine 38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90231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8" name="Immagine 38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84863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9" name="Immagine 38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79506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0" name="Immagine 38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01" y="173965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1" name="Immagine 39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68530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2" name="Immagine 39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63063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3" name="Immagine 39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5761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4" name="Immagine 39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7148" y="1511918"/>
                  <a:ext cx="606514" cy="212035"/>
                </a:xfrm>
                <a:prstGeom prst="rect">
                  <a:avLst/>
                </a:prstGeom>
              </p:spPr>
            </p:pic>
          </p:grpSp>
          <p:grpSp>
            <p:nvGrpSpPr>
              <p:cNvPr id="322" name="Gruppo 321"/>
              <p:cNvGrpSpPr/>
              <p:nvPr/>
            </p:nvGrpSpPr>
            <p:grpSpPr>
              <a:xfrm>
                <a:off x="1518624" y="4773091"/>
                <a:ext cx="2035899" cy="1119355"/>
                <a:chOff x="-71959" y="347134"/>
                <a:chExt cx="2035899" cy="1119355"/>
              </a:xfrm>
            </p:grpSpPr>
            <p:sp>
              <p:nvSpPr>
                <p:cNvPr id="352" name="Title 1"/>
                <p:cNvSpPr txBox="1">
                  <a:spLocks/>
                </p:cNvSpPr>
                <p:nvPr/>
              </p:nvSpPr>
              <p:spPr bwMode="auto">
                <a:xfrm>
                  <a:off x="-71959" y="863792"/>
                  <a:ext cx="2035899" cy="602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t"/>
                <a:lstStyle/>
                <a:p>
                  <a:pPr algn="ctr" eaLnBrk="0" hangingPunct="0"/>
                  <a:r>
                    <a:rPr lang="fr-FR" sz="1600" dirty="0">
                      <a:latin typeface="Arial"/>
                      <a:cs typeface="Arial"/>
                    </a:rPr>
                    <a:t>1% des impôts consacrés à la lutte contre le sida</a:t>
                  </a:r>
                </a:p>
              </p:txBody>
            </p:sp>
            <p:sp>
              <p:nvSpPr>
                <p:cNvPr id="353" name="Title 1"/>
                <p:cNvSpPr txBox="1">
                  <a:spLocks/>
                </p:cNvSpPr>
                <p:nvPr/>
              </p:nvSpPr>
              <p:spPr bwMode="auto">
                <a:xfrm>
                  <a:off x="281887" y="347134"/>
                  <a:ext cx="626213" cy="192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/>
                  <a:r>
                    <a:rPr lang="fr-FR" sz="1400">
                      <a:solidFill>
                        <a:srgbClr val="88C540"/>
                      </a:solidFill>
                      <a:latin typeface="Arial"/>
                      <a:cs typeface="Arial"/>
                    </a:rPr>
                    <a:t>US$</a:t>
                  </a:r>
                </a:p>
              </p:txBody>
            </p:sp>
            <p:sp>
              <p:nvSpPr>
                <p:cNvPr id="354" name="Title 1"/>
                <p:cNvSpPr txBox="1">
                  <a:spLocks/>
                </p:cNvSpPr>
                <p:nvPr/>
              </p:nvSpPr>
              <p:spPr bwMode="auto">
                <a:xfrm>
                  <a:off x="281888" y="544176"/>
                  <a:ext cx="872532" cy="3069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/>
                  <a:r>
                    <a:rPr lang="fr-FR" sz="2800" b="1">
                      <a:solidFill>
                        <a:srgbClr val="88C540"/>
                      </a:solidFill>
                      <a:latin typeface="Arial"/>
                      <a:cs typeface="Arial"/>
                    </a:rPr>
                    <a:t>3.1</a:t>
                  </a:r>
                </a:p>
              </p:txBody>
            </p:sp>
          </p:grpSp>
          <p:grpSp>
            <p:nvGrpSpPr>
              <p:cNvPr id="323" name="Gruppo 322"/>
              <p:cNvGrpSpPr/>
              <p:nvPr/>
            </p:nvGrpSpPr>
            <p:grpSpPr>
              <a:xfrm>
                <a:off x="2410065" y="3290762"/>
                <a:ext cx="794759" cy="1666461"/>
                <a:chOff x="2410065" y="3290762"/>
                <a:chExt cx="794759" cy="1666461"/>
              </a:xfrm>
            </p:grpSpPr>
            <p:pic>
              <p:nvPicPr>
                <p:cNvPr id="324" name="Immagine 323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0065" y="4754704"/>
                  <a:ext cx="794759" cy="202519"/>
                </a:xfrm>
                <a:prstGeom prst="rect">
                  <a:avLst/>
                </a:prstGeom>
              </p:spPr>
            </p:pic>
            <p:pic>
              <p:nvPicPr>
                <p:cNvPr id="325" name="Immagine 32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71123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6" name="Immagine 32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4515" y="46551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7" name="Immagine 32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5992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8" name="Immagine 32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4446" y="45440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9" name="Immagine 32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921" y="449104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0" name="Immagine 32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096" y="44402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1" name="Immagine 33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340" y="438425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2" name="Immagine 33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5465" y="433339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3" name="Immagine 33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27971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4" name="Immagine 33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422739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5" name="Immagine 33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1746" y="417369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6" name="Immagine 33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412378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7" name="Immagine 3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990" y="406339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8" name="Immagine 3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865" y="401065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9" name="Immagine 3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750" y="395508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0" name="Immagine 3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390145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1" name="Immagine 3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750" y="384631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2" name="Immagine 3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379226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3" name="Immagine 3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865" y="37387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4" name="Immagine 3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458" y="368207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5" name="Immagine 3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6933" y="36256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6" name="Immagine 3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633" y="357010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7" name="Immagine 3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0108" y="351495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8" name="Immagine 3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583" y="345872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9" name="Immagine 3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633" y="340543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0" name="Immagine 3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3283" y="33482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1" name="Immagine 3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7690" y="3290762"/>
                  <a:ext cx="606514" cy="212035"/>
                </a:xfrm>
                <a:prstGeom prst="rect">
                  <a:avLst/>
                </a:prstGeom>
              </p:spPr>
            </p:pic>
          </p:grpSp>
        </p:grpSp>
        <p:sp>
          <p:nvSpPr>
            <p:cNvPr id="691" name="Title 1"/>
            <p:cNvSpPr txBox="1">
              <a:spLocks/>
            </p:cNvSpPr>
            <p:nvPr/>
          </p:nvSpPr>
          <p:spPr bwMode="auto">
            <a:xfrm>
              <a:off x="7891103" y="4104472"/>
              <a:ext cx="1043927" cy="18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 dirty="0">
                  <a:solidFill>
                    <a:srgbClr val="88C540"/>
                  </a:solidFill>
                  <a:latin typeface="Arial"/>
                  <a:cs typeface="Arial"/>
                </a:rPr>
                <a:t>milliards</a:t>
              </a:r>
            </a:p>
            <a:p>
              <a:pPr algn="ctr" eaLnBrk="0" hangingPunct="0"/>
              <a:endParaRPr lang="fr-FR" sz="1400" dirty="0">
                <a:solidFill>
                  <a:srgbClr val="88C54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5724284" y="843458"/>
            <a:ext cx="1615014" cy="2566087"/>
            <a:chOff x="5649864" y="364840"/>
            <a:chExt cx="1615014" cy="2566087"/>
          </a:xfrm>
        </p:grpSpPr>
        <p:sp>
          <p:nvSpPr>
            <p:cNvPr id="641" name="Title 1"/>
            <p:cNvSpPr txBox="1">
              <a:spLocks/>
            </p:cNvSpPr>
            <p:nvPr/>
          </p:nvSpPr>
          <p:spPr bwMode="auto">
            <a:xfrm>
              <a:off x="5718616" y="2482064"/>
              <a:ext cx="1398877" cy="44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/>
            <a:lstStyle/>
            <a:p>
              <a:pPr algn="ctr" eaLnBrk="0" hangingPunct="0"/>
              <a:r>
                <a:rPr lang="fr-FR" sz="1600" dirty="0">
                  <a:latin typeface="Arial"/>
                  <a:cs typeface="Arial"/>
                </a:rPr>
                <a:t>Taxe sur la téléphonie mobile</a:t>
              </a:r>
            </a:p>
          </p:txBody>
        </p:sp>
        <p:sp>
          <p:nvSpPr>
            <p:cNvPr id="642" name="Title 1"/>
            <p:cNvSpPr txBox="1">
              <a:spLocks/>
            </p:cNvSpPr>
            <p:nvPr/>
          </p:nvSpPr>
          <p:spPr bwMode="auto">
            <a:xfrm>
              <a:off x="5649864" y="2051515"/>
              <a:ext cx="626213" cy="16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>
                  <a:solidFill>
                    <a:srgbClr val="88C540"/>
                  </a:solidFill>
                  <a:latin typeface="Arial"/>
                  <a:cs typeface="Arial"/>
                </a:rPr>
                <a:t>US$</a:t>
              </a:r>
            </a:p>
          </p:txBody>
        </p:sp>
        <p:sp>
          <p:nvSpPr>
            <p:cNvPr id="643" name="Title 1"/>
            <p:cNvSpPr txBox="1">
              <a:spLocks/>
            </p:cNvSpPr>
            <p:nvPr/>
          </p:nvSpPr>
          <p:spPr bwMode="auto">
            <a:xfrm>
              <a:off x="5649865" y="2215717"/>
              <a:ext cx="872532" cy="255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2800" b="1">
                  <a:solidFill>
                    <a:srgbClr val="88C540"/>
                  </a:solidFill>
                  <a:latin typeface="Arial"/>
                  <a:cs typeface="Arial"/>
                </a:rPr>
                <a:t>2.0</a:t>
              </a:r>
            </a:p>
          </p:txBody>
        </p:sp>
        <p:sp>
          <p:nvSpPr>
            <p:cNvPr id="644" name="Title 1"/>
            <p:cNvSpPr txBox="1">
              <a:spLocks/>
            </p:cNvSpPr>
            <p:nvPr/>
          </p:nvSpPr>
          <p:spPr bwMode="auto">
            <a:xfrm>
              <a:off x="6220951" y="2409417"/>
              <a:ext cx="1043927" cy="18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>
                  <a:solidFill>
                    <a:srgbClr val="88C540"/>
                  </a:solidFill>
                  <a:latin typeface="Arial"/>
                  <a:cs typeface="Arial"/>
                </a:rPr>
                <a:t>milliards</a:t>
              </a:r>
            </a:p>
            <a:p>
              <a:pPr algn="ctr" eaLnBrk="0" hangingPunct="0"/>
              <a:endParaRPr lang="fr-FR" sz="1400">
                <a:solidFill>
                  <a:srgbClr val="88C540"/>
                </a:solidFill>
                <a:latin typeface="Arial"/>
                <a:cs typeface="Arial"/>
              </a:endParaRPr>
            </a:p>
          </p:txBody>
        </p:sp>
        <p:grpSp>
          <p:nvGrpSpPr>
            <p:cNvPr id="601" name="Gruppo 600"/>
            <p:cNvGrpSpPr/>
            <p:nvPr/>
          </p:nvGrpSpPr>
          <p:grpSpPr>
            <a:xfrm>
              <a:off x="6234950" y="364840"/>
              <a:ext cx="794759" cy="1891958"/>
              <a:chOff x="2587026" y="1511918"/>
              <a:chExt cx="794759" cy="2270349"/>
            </a:xfrm>
          </p:grpSpPr>
          <p:pic>
            <p:nvPicPr>
              <p:cNvPr id="602" name="Immagine 60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603" name="Immagine 6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4" name="Immagine 6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5" name="Immagine 6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6" name="Immagine 6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7" name="Immagine 60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8" name="Immagine 60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9" name="Immagine 60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0" name="Immagine 60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1" name="Immagine 6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2" name="Immagine 6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3" name="Immagine 6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4" name="Immagine 6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5" name="Immagine 6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6" name="Immagine 6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7" name="Immagine 6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8" name="Immagine 6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9" name="Immagine 6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0" name="Immagine 6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1" name="Immagine 6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2" name="Immagine 6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3" name="Immagine 6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4" name="Immagine 6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5" name="Immagine 6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6" name="Immagine 6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7" name="Immagine 6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8" name="Immagine 6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9" name="Immagine 6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0" name="Immagine 6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1" name="Immagine 6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2" name="Immagine 6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3" name="Immagine 6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4" name="Immagine 6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5" name="Immagine 6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6" name="Immagine 6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7" name="Immagine 6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8" name="Immagine 6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9" name="Immagine 6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40" name="Immagine 6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645" name="Gruppo 644"/>
          <p:cNvGrpSpPr/>
          <p:nvPr/>
        </p:nvGrpSpPr>
        <p:grpSpPr>
          <a:xfrm>
            <a:off x="2971800" y="952500"/>
            <a:ext cx="1523304" cy="2578188"/>
            <a:chOff x="7153743" y="3027278"/>
            <a:chExt cx="1523304" cy="3093826"/>
          </a:xfrm>
        </p:grpSpPr>
        <p:grpSp>
          <p:nvGrpSpPr>
            <p:cNvPr id="646" name="Gruppo 645"/>
            <p:cNvGrpSpPr/>
            <p:nvPr/>
          </p:nvGrpSpPr>
          <p:grpSpPr>
            <a:xfrm>
              <a:off x="7153743" y="4823549"/>
              <a:ext cx="1523304" cy="1297555"/>
              <a:chOff x="281887" y="347134"/>
              <a:chExt cx="1523304" cy="1297555"/>
            </a:xfrm>
          </p:grpSpPr>
          <p:sp>
            <p:nvSpPr>
              <p:cNvPr id="683" name="Title 1"/>
              <p:cNvSpPr txBox="1">
                <a:spLocks/>
              </p:cNvSpPr>
              <p:nvPr/>
            </p:nvSpPr>
            <p:spPr bwMode="auto">
              <a:xfrm>
                <a:off x="388265" y="863792"/>
                <a:ext cx="1416926" cy="780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Taxe sur les billets d’avion</a:t>
                </a:r>
              </a:p>
            </p:txBody>
          </p:sp>
          <p:sp>
            <p:nvSpPr>
              <p:cNvPr id="684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685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1.7</a:t>
                </a:r>
              </a:p>
            </p:txBody>
          </p:sp>
          <p:sp>
            <p:nvSpPr>
              <p:cNvPr id="686" name="Title 1"/>
              <p:cNvSpPr txBox="1">
                <a:spLocks/>
              </p:cNvSpPr>
              <p:nvPr/>
            </p:nvSpPr>
            <p:spPr bwMode="auto">
              <a:xfrm>
                <a:off x="852975" y="664827"/>
                <a:ext cx="952216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grpSp>
          <p:nvGrpSpPr>
            <p:cNvPr id="647" name="Gruppo 646"/>
            <p:cNvGrpSpPr/>
            <p:nvPr/>
          </p:nvGrpSpPr>
          <p:grpSpPr>
            <a:xfrm>
              <a:off x="7738829" y="3027278"/>
              <a:ext cx="794759" cy="2042611"/>
              <a:chOff x="2587026" y="1739656"/>
              <a:chExt cx="794759" cy="2042611"/>
            </a:xfrm>
          </p:grpSpPr>
          <p:pic>
            <p:nvPicPr>
              <p:cNvPr id="648" name="Immagine 64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649" name="Immagine 6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0" name="Immagine 6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1" name="Immagine 6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2" name="Immagine 6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3" name="Immagine 6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4" name="Immagine 6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5" name="Immagine 6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6" name="Immagine 6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7" name="Immagine 6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8" name="Immagine 6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9" name="Immagine 6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0" name="Immagine 6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1" name="Immagine 6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2" name="Immagine 6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3" name="Immagine 6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4" name="Immagine 6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5" name="Immagine 6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6" name="Immagine 66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7" name="Immagine 66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8" name="Immagine 66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9" name="Immagine 66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0" name="Immagine 66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1" name="Immagine 6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2" name="Immagine 6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3" name="Immagine 6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4" name="Immagine 6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5" name="Immagine 6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6" name="Immagine 6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7" name="Immagine 67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8" name="Immagine 67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9" name="Immagine 67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0" name="Immagine 6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1" name="Immagine 68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2" name="Immagine 68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</p:grpSp>
      </p:grpSp>
      <p:sp>
        <p:nvSpPr>
          <p:cNvPr id="687" name="CasellaDiTesto 686"/>
          <p:cNvSpPr txBox="1"/>
          <p:nvPr/>
        </p:nvSpPr>
        <p:spPr>
          <a:xfrm>
            <a:off x="273407" y="5305163"/>
            <a:ext cx="5470721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fr-FR" sz="1200" dirty="0"/>
              <a:t>Source: </a:t>
            </a:r>
            <a:r>
              <a:rPr lang="fr-FR" sz="1200" dirty="0" err="1"/>
              <a:t>Estimates</a:t>
            </a:r>
            <a:r>
              <a:rPr lang="fr-FR" sz="1200" dirty="0"/>
              <a:t> for UNAIDS by Oxford Policy Management, 2012</a:t>
            </a:r>
            <a:endParaRPr lang="fr-FR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88" name="Rectangle 11"/>
          <p:cNvSpPr>
            <a:spLocks/>
          </p:cNvSpPr>
          <p:nvPr/>
        </p:nvSpPr>
        <p:spPr bwMode="auto">
          <a:xfrm>
            <a:off x="689877" y="96573"/>
            <a:ext cx="8149324" cy="79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1429" tIns="45715" rIns="91429" bIns="45715" anchor="ctr"/>
          <a:lstStyle/>
          <a:p>
            <a:r>
              <a:rPr lang="fr-FR" sz="2400" b="1" dirty="0">
                <a:solidFill>
                  <a:srgbClr val="00AEEF"/>
                </a:solidFill>
                <a:latin typeface="Arial"/>
                <a:cs typeface="Arial"/>
              </a:rPr>
              <a:t>Des moyens de financement en Afrique</a:t>
            </a:r>
            <a:endParaRPr lang="fr-FR" sz="2400" b="1" dirty="0">
              <a:solidFill>
                <a:srgbClr val="6FB433"/>
              </a:solidFill>
              <a:latin typeface="Arial"/>
              <a:cs typeface="Arial"/>
            </a:endParaRPr>
          </a:p>
        </p:txBody>
      </p:sp>
      <p:cxnSp>
        <p:nvCxnSpPr>
          <p:cNvPr id="689" name="Straight Connector 688"/>
          <p:cNvCxnSpPr/>
          <p:nvPr/>
        </p:nvCxnSpPr>
        <p:spPr>
          <a:xfrm>
            <a:off x="377807" y="814964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/>
          <p:nvPr/>
        </p:nvCxnSpPr>
        <p:spPr>
          <a:xfrm>
            <a:off x="363540" y="5037668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6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 smtClean="0"/>
              <a:t>L’augmentation du niveau de vie d’un pays ne profite pas à tous…</a:t>
            </a:r>
            <a:endParaRPr lang="fr-FR" sz="24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24" r="-2322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301752" y="5265506"/>
            <a:ext cx="692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 Narrow"/>
                <a:cs typeface="Arial Narrow"/>
              </a:rPr>
              <a:t>% de réduction de la mortalité infantile, comparaison riches/pauvres</a:t>
            </a:r>
            <a:endParaRPr lang="fr-FR" sz="1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5179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>
                <a:latin typeface="Arial" charset="0"/>
              </a:rPr>
              <a:t>Le début du voyage…</a:t>
            </a:r>
            <a:endParaRPr lang="fr-FR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2682644" y="1266983"/>
            <a:ext cx="3902677" cy="393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3689" y="5331809"/>
            <a:ext cx="8747478" cy="2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 smtClean="0"/>
              <a:t>Faria et al. Science 2014                                                        Infographie « le Monde »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699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 pratique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La fin du Sida : </a:t>
            </a:r>
            <a:r>
              <a:rPr lang="fr-FR" dirty="0" err="1" smtClean="0"/>
              <a:t>Yes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!</a:t>
            </a:r>
          </a:p>
          <a:p>
            <a:pPr lvl="1"/>
            <a:r>
              <a:rPr lang="fr-FR" dirty="0" smtClean="0"/>
              <a:t>La fin du VIH attendra un peu plus longtemps…</a:t>
            </a:r>
          </a:p>
          <a:p>
            <a:r>
              <a:rPr lang="fr-FR" dirty="0" smtClean="0"/>
              <a:t>Quelques grands défis</a:t>
            </a:r>
          </a:p>
          <a:p>
            <a:pPr lvl="1"/>
            <a:r>
              <a:rPr lang="fr-FR" dirty="0" smtClean="0"/>
              <a:t>La discrimination reste un obstacle majeur</a:t>
            </a:r>
          </a:p>
          <a:p>
            <a:pPr lvl="1"/>
            <a:r>
              <a:rPr lang="fr-FR" dirty="0" smtClean="0"/>
              <a:t>Les objectifs de développement doivent accompagner les politiques de </a:t>
            </a:r>
            <a:r>
              <a:rPr lang="fr-FR" smtClean="0"/>
              <a:t>santé publique</a:t>
            </a:r>
            <a:endParaRPr lang="fr-FR" dirty="0" smtClean="0"/>
          </a:p>
          <a:p>
            <a:pPr lvl="1"/>
            <a:r>
              <a:rPr lang="fr-FR" dirty="0" smtClean="0"/>
              <a:t>Le dépistage (itératif en cas de haute prévalence) est essentiel</a:t>
            </a:r>
          </a:p>
          <a:p>
            <a:pPr lvl="1"/>
            <a:r>
              <a:rPr lang="fr-FR" dirty="0" smtClean="0"/>
              <a:t>La mise sous traitement n’est finalement pas tant le problème</a:t>
            </a:r>
          </a:p>
          <a:p>
            <a:pPr lvl="1"/>
            <a:r>
              <a:rPr lang="fr-FR" dirty="0" smtClean="0"/>
              <a:t>A plus long terme l’absence d’outil biologique de surveillance de l’efficacité sera problématique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872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Au cours des 30 minutes de cette présentation…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901902"/>
            <a:ext cx="8503920" cy="3180638"/>
          </a:xfrm>
        </p:spPr>
        <p:txBody>
          <a:bodyPr>
            <a:normAutofit/>
          </a:bodyPr>
          <a:lstStyle/>
          <a:p>
            <a:r>
              <a:rPr lang="fr-FR" dirty="0" smtClean="0"/>
              <a:t>Dans le monde…</a:t>
            </a:r>
          </a:p>
          <a:p>
            <a:pPr lvl="1"/>
            <a:r>
              <a:rPr lang="fr-FR" dirty="0" smtClean="0"/>
              <a:t>119 personnes sont mortes du sida</a:t>
            </a:r>
          </a:p>
          <a:p>
            <a:pPr lvl="1"/>
            <a:r>
              <a:rPr lang="fr-FR" dirty="0" smtClean="0"/>
              <a:t>142 personnes se sont contaminées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266" y="1901902"/>
            <a:ext cx="3314224" cy="248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55897" y="4713208"/>
            <a:ext cx="8212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YES WE CAN, mais </a:t>
            </a:r>
            <a:r>
              <a:rPr lang="fr-FR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il y a </a:t>
            </a:r>
            <a:r>
              <a:rPr lang="fr-F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encore du boulot !</a:t>
            </a:r>
          </a:p>
        </p:txBody>
      </p:sp>
    </p:spTree>
    <p:extLst>
      <p:ext uri="{BB962C8B-B14F-4D97-AF65-F5344CB8AC3E}">
        <p14:creationId xmlns:p14="http://schemas.microsoft.com/office/powerpoint/2010/main" val="360932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56682" y="190501"/>
            <a:ext cx="7477513" cy="515744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Quelques éléments de bibliographie au delà du VIH</a:t>
            </a:r>
            <a:endParaRPr lang="fr-FR" sz="2800" dirty="0"/>
          </a:p>
        </p:txBody>
      </p:sp>
      <p:pic>
        <p:nvPicPr>
          <p:cNvPr id="4" name="Image 3" descr="Dev humain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652" y="2304743"/>
            <a:ext cx="1807480" cy="265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Dev Humain-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226" y="1587576"/>
            <a:ext cx="1779084" cy="265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Santé internationale Keroued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53" y="822325"/>
            <a:ext cx="3084703" cy="436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0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 lIns="79242" tIns="39621" rIns="79242" bIns="39621"/>
          <a:lstStyle/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  <p:pic>
        <p:nvPicPr>
          <p:cNvPr id="202754" name="Picture 2" descr="Western Union am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9144000" cy="107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144950" y="190500"/>
            <a:ext cx="8842020" cy="631825"/>
          </a:xfrm>
        </p:spPr>
        <p:txBody>
          <a:bodyPr/>
          <a:lstStyle/>
          <a:p>
            <a:r>
              <a:rPr lang="fr-FR" dirty="0" smtClean="0"/>
              <a:t>A propos des villes…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71" y="822325"/>
            <a:ext cx="4081153" cy="448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3689" y="5331809"/>
            <a:ext cx="8747478" cy="2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42" tIns="39621" rIns="79242" bIns="3962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 smtClean="0"/>
              <a:t>Infographie ONUSIDA 2015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36055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D’où </a:t>
            </a:r>
            <a:r>
              <a:rPr lang="fr-FR" dirty="0" err="1" smtClean="0"/>
              <a:t>part-on</a:t>
            </a:r>
            <a:r>
              <a:rPr lang="fr-FR" dirty="0" smtClean="0"/>
              <a:t> aujourd’hui ?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32" y="2851473"/>
            <a:ext cx="4346652" cy="1657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2806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Depuis le début de l’épidémie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35 millions de morts, 35 millions de séropositifs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27" y="2098598"/>
            <a:ext cx="5850673" cy="285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92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93" y="1248299"/>
            <a:ext cx="4655059" cy="298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1110" y="4992687"/>
            <a:ext cx="10906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351" y="531334"/>
            <a:ext cx="6625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Quinze</a:t>
            </a:r>
            <a:r>
              <a:rPr lang="en-US" dirty="0" smtClean="0">
                <a:latin typeface="Calibri"/>
                <a:cs typeface="Calibri"/>
              </a:rPr>
              <a:t> pays </a:t>
            </a:r>
            <a:r>
              <a:rPr lang="en-US" dirty="0" err="1" smtClean="0">
                <a:latin typeface="Calibri"/>
                <a:cs typeface="Calibri"/>
              </a:rPr>
              <a:t>regroupent</a:t>
            </a:r>
            <a:r>
              <a:rPr lang="en-US" dirty="0" smtClean="0">
                <a:latin typeface="Calibri"/>
                <a:cs typeface="Calibri"/>
              </a:rPr>
              <a:t> 75% de la population VIH+ du monde.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660-7401-4FF9-8D00-0E2879632D90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263" y="2787209"/>
            <a:ext cx="2410552" cy="173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15854" y="2325544"/>
            <a:ext cx="1277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Afrique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alibri"/>
                <a:cs typeface="Calibri"/>
              </a:rPr>
              <a:t>Source : rapport ONUSIDA FAST TRACK 2014</a:t>
            </a:r>
            <a:endParaRPr lang="fr-FR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590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DU_medecine_tropicale_2015_Epidemiologie_Prevention_Arvieux.pptx</Template>
  <TotalTime>380</TotalTime>
  <Words>1935</Words>
  <Application>Microsoft Macintosh PowerPoint</Application>
  <PresentationFormat>Présentation à l'écran (16:10)</PresentationFormat>
  <Paragraphs>340</Paragraphs>
  <Slides>53</Slides>
  <Notes>14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Civique</vt:lpstr>
      <vt:lpstr>Vers la fin du SIDA en 2030 ? </vt:lpstr>
      <vt:lpstr>Plan</vt:lpstr>
      <vt:lpstr>Ce n’est pas une nouveauté…</vt:lpstr>
      <vt:lpstr>Présentation PowerPoint</vt:lpstr>
      <vt:lpstr>Le début du voyage…</vt:lpstr>
      <vt:lpstr>A propos des villes…</vt:lpstr>
      <vt:lpstr>D’où part-on aujourd’hui ?</vt:lpstr>
      <vt:lpstr>Depuis le début de l’épidémie</vt:lpstr>
      <vt:lpstr>Présentation PowerPoint</vt:lpstr>
      <vt:lpstr>Présentation PowerPoint</vt:lpstr>
      <vt:lpstr>L’objectif thérapeutique</vt:lpstr>
      <vt:lpstr>Où veut-on aller ?</vt:lpstr>
      <vt:lpstr>Le problème essentiel</vt:lpstr>
      <vt:lpstr>Présentation PowerPoint</vt:lpstr>
      <vt:lpstr>Les défis:  Le VIH est une maladie infectieuse…</vt:lpstr>
      <vt:lpstr>Sexe négocié : effet cumulatif du statut VIH des parents, des violences sexuelles et de la faim</vt:lpstr>
      <vt:lpstr>Un impact majeur sur l’espérance de vie</vt:lpstr>
      <vt:lpstr>Un impact majeur sur l’espérance de vie (1)</vt:lpstr>
      <vt:lpstr>Présentation PowerPoint</vt:lpstr>
      <vt:lpstr>D’importants progrès en terme d’accès au traitement</vt:lpstr>
      <vt:lpstr>Présentation PowerPoint</vt:lpstr>
      <vt:lpstr>Les défis : </vt:lpstr>
      <vt:lpstr>Quelles sont les options stratégiques les plus efficaces pour lutter contre l’usage de drogue IV ? (N=239 : interviews de soignants Ukrainiens)</vt:lpstr>
      <vt:lpstr>Les armes en jeu</vt:lpstr>
      <vt:lpstr>Présentation PowerPoint</vt:lpstr>
      <vt:lpstr>Présentation PowerPoint</vt:lpstr>
      <vt:lpstr>Le dépistage</vt:lpstr>
      <vt:lpstr>% de la population dépistée au moins une fois</vt:lpstr>
      <vt:lpstr>Le traitement comme prévention</vt:lpstr>
      <vt:lpstr>PARTNER</vt:lpstr>
      <vt:lpstr>Le préservatif</vt:lpstr>
      <vt:lpstr>Présentation PowerPoint</vt:lpstr>
      <vt:lpstr>La circoncision</vt:lpstr>
      <vt:lpstr>D’énormes progrès en peu de temps… très variable d’un pays à l’autre</vt:lpstr>
      <vt:lpstr>La prévention pré-exposition</vt:lpstr>
      <vt:lpstr>Présentation PowerPoint</vt:lpstr>
      <vt:lpstr>Présentation PowerPoint</vt:lpstr>
      <vt:lpstr>Mais c’est compliqué et lent…</vt:lpstr>
      <vt:lpstr>Recommandations OMS Juin 2013   </vt:lpstr>
      <vt:lpstr>Passage de l’option A à l’option B Exemple de la Côte d’Ivoire</vt:lpstr>
      <vt:lpstr>Et Bing !</vt:lpstr>
      <vt:lpstr>Il ne faut pas se tromper de politique</vt:lpstr>
      <vt:lpstr>Bien investir est essentiel</vt:lpstr>
      <vt:lpstr>Le pognon</vt:lpstr>
      <vt:lpstr>Présentation PowerPoint</vt:lpstr>
      <vt:lpstr>Impact d’un changement de protocole sur le coût des traitements</vt:lpstr>
      <vt:lpstr>ARVs: l’effet de la compétition sur les prix</vt:lpstr>
      <vt:lpstr>Présentation PowerPoint</vt:lpstr>
      <vt:lpstr>L’augmentation du niveau de vie d’un pays ne profite pas à tous…</vt:lpstr>
      <vt:lpstr>En pratique</vt:lpstr>
      <vt:lpstr>Au cours des 30 minutes de cette présentation…</vt:lpstr>
      <vt:lpstr>Quelques éléments de bibliographie au delà du VIH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 la fin de l’épidémie SIDA en 2030 ? Comment y arriver ? </dc:title>
  <dc:creator>Cédric Arvieux</dc:creator>
  <cp:lastModifiedBy>Cédric Arvieux</cp:lastModifiedBy>
  <cp:revision>44</cp:revision>
  <dcterms:created xsi:type="dcterms:W3CDTF">2015-05-19T18:57:09Z</dcterms:created>
  <dcterms:modified xsi:type="dcterms:W3CDTF">2015-05-29T11:56:36Z</dcterms:modified>
</cp:coreProperties>
</file>