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Lst>
  <p:notesMasterIdLst>
    <p:notesMasterId r:id="rId93"/>
  </p:notesMasterIdLst>
  <p:sldIdLst>
    <p:sldId id="256" r:id="rId4"/>
    <p:sldId id="265" r:id="rId5"/>
    <p:sldId id="412" r:id="rId6"/>
    <p:sldId id="257" r:id="rId7"/>
    <p:sldId id="267" r:id="rId8"/>
    <p:sldId id="391" r:id="rId9"/>
    <p:sldId id="268" r:id="rId10"/>
    <p:sldId id="269" r:id="rId11"/>
    <p:sldId id="392" r:id="rId12"/>
    <p:sldId id="396" r:id="rId13"/>
    <p:sldId id="258" r:id="rId14"/>
    <p:sldId id="259" r:id="rId15"/>
    <p:sldId id="260" r:id="rId16"/>
    <p:sldId id="270" r:id="rId17"/>
    <p:sldId id="271" r:id="rId18"/>
    <p:sldId id="272" r:id="rId19"/>
    <p:sldId id="417" r:id="rId20"/>
    <p:sldId id="408" r:id="rId21"/>
    <p:sldId id="397" r:id="rId22"/>
    <p:sldId id="399" r:id="rId23"/>
    <p:sldId id="400" r:id="rId24"/>
    <p:sldId id="398" r:id="rId25"/>
    <p:sldId id="401" r:id="rId26"/>
    <p:sldId id="273" r:id="rId27"/>
    <p:sldId id="413" r:id="rId28"/>
    <p:sldId id="275" r:id="rId29"/>
    <p:sldId id="393" r:id="rId30"/>
    <p:sldId id="264" r:id="rId31"/>
    <p:sldId id="263" r:id="rId32"/>
    <p:sldId id="262" r:id="rId33"/>
    <p:sldId id="261" r:id="rId34"/>
    <p:sldId id="274" r:id="rId35"/>
    <p:sldId id="277" r:id="rId36"/>
    <p:sldId id="402" r:id="rId37"/>
    <p:sldId id="411" r:id="rId38"/>
    <p:sldId id="403" r:id="rId39"/>
    <p:sldId id="476" r:id="rId40"/>
    <p:sldId id="404" r:id="rId41"/>
    <p:sldId id="477" r:id="rId42"/>
    <p:sldId id="478" r:id="rId43"/>
    <p:sldId id="479" r:id="rId44"/>
    <p:sldId id="480" r:id="rId45"/>
    <p:sldId id="481" r:id="rId46"/>
    <p:sldId id="482" r:id="rId47"/>
    <p:sldId id="483" r:id="rId48"/>
    <p:sldId id="484" r:id="rId49"/>
    <p:sldId id="485" r:id="rId50"/>
    <p:sldId id="486" r:id="rId51"/>
    <p:sldId id="487" r:id="rId52"/>
    <p:sldId id="488" r:id="rId53"/>
    <p:sldId id="489" r:id="rId54"/>
    <p:sldId id="490" r:id="rId55"/>
    <p:sldId id="491" r:id="rId56"/>
    <p:sldId id="492" r:id="rId57"/>
    <p:sldId id="493" r:id="rId58"/>
    <p:sldId id="494" r:id="rId59"/>
    <p:sldId id="495" r:id="rId60"/>
    <p:sldId id="496" r:id="rId61"/>
    <p:sldId id="497" r:id="rId62"/>
    <p:sldId id="498" r:id="rId63"/>
    <p:sldId id="499" r:id="rId64"/>
    <p:sldId id="500" r:id="rId65"/>
    <p:sldId id="501" r:id="rId66"/>
    <p:sldId id="502" r:id="rId67"/>
    <p:sldId id="503" r:id="rId68"/>
    <p:sldId id="504" r:id="rId69"/>
    <p:sldId id="505" r:id="rId70"/>
    <p:sldId id="506" r:id="rId71"/>
    <p:sldId id="507" r:id="rId72"/>
    <p:sldId id="508" r:id="rId73"/>
    <p:sldId id="509" r:id="rId74"/>
    <p:sldId id="510" r:id="rId75"/>
    <p:sldId id="511" r:id="rId76"/>
    <p:sldId id="512" r:id="rId77"/>
    <p:sldId id="513" r:id="rId78"/>
    <p:sldId id="514" r:id="rId79"/>
    <p:sldId id="515" r:id="rId80"/>
    <p:sldId id="516" r:id="rId81"/>
    <p:sldId id="517" r:id="rId82"/>
    <p:sldId id="518" r:id="rId83"/>
    <p:sldId id="519" r:id="rId84"/>
    <p:sldId id="520" r:id="rId85"/>
    <p:sldId id="521" r:id="rId86"/>
    <p:sldId id="522" r:id="rId87"/>
    <p:sldId id="523" r:id="rId88"/>
    <p:sldId id="524" r:id="rId89"/>
    <p:sldId id="525" r:id="rId90"/>
    <p:sldId id="526" r:id="rId91"/>
    <p:sldId id="527" r:id="rId92"/>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77" autoAdjust="0"/>
    <p:restoredTop sz="88217" autoAdjust="0"/>
  </p:normalViewPr>
  <p:slideViewPr>
    <p:cSldViewPr>
      <p:cViewPr>
        <p:scale>
          <a:sx n="50" d="100"/>
          <a:sy n="50" d="100"/>
        </p:scale>
        <p:origin x="-832" y="-304"/>
      </p:cViewPr>
      <p:guideLst>
        <p:guide orient="horz" pos="1800"/>
        <p:guide pos="2880"/>
      </p:guideLst>
    </p:cSldViewPr>
  </p:slideViewPr>
  <p:outlineViewPr>
    <p:cViewPr>
      <p:scale>
        <a:sx n="33" d="100"/>
        <a:sy n="33" d="100"/>
      </p:scale>
      <p:origin x="0" y="13888"/>
    </p:cViewPr>
  </p:outlineViewPr>
  <p:notesTextViewPr>
    <p:cViewPr>
      <p:scale>
        <a:sx n="1" d="1"/>
        <a:sy n="1" d="1"/>
      </p:scale>
      <p:origin x="0" y="0"/>
    </p:cViewPr>
  </p:notesTextViewPr>
  <p:sorterViewPr>
    <p:cViewPr>
      <p:scale>
        <a:sx n="210" d="100"/>
        <a:sy n="210" d="100"/>
      </p:scale>
      <p:origin x="0" y="26592"/>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notesMaster" Target="notesMasters/notes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BFBE4-F6EF-7F4A-9F6E-4052F2778344}" type="datetimeFigureOut">
              <a:rPr lang="fr-FR" smtClean="0"/>
              <a:t>28/09/13</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F9DBC-BE99-F841-8CBB-2E61CC5A20EC}" type="slidenum">
              <a:rPr lang="fr-FR" smtClean="0"/>
              <a:t>‹#›</a:t>
            </a:fld>
            <a:endParaRPr lang="fr-FR"/>
          </a:p>
        </p:txBody>
      </p:sp>
    </p:spTree>
    <p:extLst>
      <p:ext uri="{BB962C8B-B14F-4D97-AF65-F5344CB8AC3E}">
        <p14:creationId xmlns:p14="http://schemas.microsoft.com/office/powerpoint/2010/main" val="25021761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675310" y="4343400"/>
            <a:ext cx="550738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a typeface="ＭＳ Ｐゴシック" charset="0"/>
              <a:cs typeface="ＭＳ Ｐゴシック" charset="0"/>
            </a:endParaRPr>
          </a:p>
        </p:txBody>
      </p:sp>
      <p:sp>
        <p:nvSpPr>
          <p:cNvPr id="110595" name="Rectangle 3"/>
          <p:cNvSpPr>
            <a:spLocks noGrp="1" noRot="1" noChangeAspect="1" noChangeArrowheads="1" noTextEdit="1"/>
          </p:cNvSpPr>
          <p:nvPr>
            <p:ph type="sldImg"/>
          </p:nvPr>
        </p:nvSpPr>
        <p:spPr>
          <a:xfrm>
            <a:off x="685800" y="685800"/>
            <a:ext cx="5486400" cy="34290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296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1070C1-DB79-9740-81DD-FA6C90BEFC7E}" type="slidenum">
              <a:rPr lang="fr-FR" sz="1200">
                <a:solidFill>
                  <a:prstClr val="black"/>
                </a:solidFill>
                <a:latin typeface="Calibri" charset="0"/>
              </a:rPr>
              <a:pPr eaLnBrk="1" hangingPunct="1"/>
              <a:t>39</a:t>
            </a:fld>
            <a:endParaRPr lang="fr-FR" sz="1200">
              <a:solidFill>
                <a:prstClr val="black"/>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317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59BC0B-093E-6C49-9DD2-8726C487E7A0}" type="slidenum">
              <a:rPr lang="fr-FR" sz="1200">
                <a:solidFill>
                  <a:prstClr val="black"/>
                </a:solidFill>
                <a:latin typeface="Calibri" charset="0"/>
              </a:rPr>
              <a:pPr eaLnBrk="1" hangingPunct="1"/>
              <a:t>40</a:t>
            </a:fld>
            <a:endParaRPr lang="fr-FR" sz="1200">
              <a:solidFill>
                <a:prstClr val="black"/>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3379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058343-6E90-C64E-9422-30F774628E69}" type="slidenum">
              <a:rPr lang="fr-FR" sz="1200">
                <a:solidFill>
                  <a:prstClr val="black"/>
                </a:solidFill>
                <a:latin typeface="Calibri" charset="0"/>
              </a:rPr>
              <a:pPr eaLnBrk="1" hangingPunct="1"/>
              <a:t>41</a:t>
            </a:fld>
            <a:endParaRPr lang="fr-FR" sz="1200">
              <a:solidFill>
                <a:prstClr val="black"/>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358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34F6E7-E3BB-1C4D-BDD8-5B64569A86B9}" type="slidenum">
              <a:rPr lang="fr-FR" sz="1200">
                <a:solidFill>
                  <a:prstClr val="black"/>
                </a:solidFill>
                <a:latin typeface="Calibri" charset="0"/>
              </a:rPr>
              <a:pPr eaLnBrk="1" hangingPunct="1"/>
              <a:t>42</a:t>
            </a:fld>
            <a:endParaRPr lang="fr-FR" sz="1200">
              <a:solidFill>
                <a:prstClr val="black"/>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3789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FE6CA7-A900-D843-982E-C20B75D1A551}" type="slidenum">
              <a:rPr lang="fr-FR" sz="1200">
                <a:solidFill>
                  <a:prstClr val="black"/>
                </a:solidFill>
                <a:latin typeface="Calibri" charset="0"/>
              </a:rPr>
              <a:pPr eaLnBrk="1" hangingPunct="1"/>
              <a:t>43</a:t>
            </a:fld>
            <a:endParaRPr lang="fr-FR" sz="1200">
              <a:solidFill>
                <a:prstClr val="black"/>
              </a:solidFill>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399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BF48C3-BCB2-F44F-83D4-EE70215AC788}" type="slidenum">
              <a:rPr lang="fr-FR" sz="1200">
                <a:solidFill>
                  <a:prstClr val="black"/>
                </a:solidFill>
                <a:latin typeface="Calibri" charset="0"/>
              </a:rPr>
              <a:pPr eaLnBrk="1" hangingPunct="1"/>
              <a:t>44</a:t>
            </a:fld>
            <a:endParaRPr lang="fr-FR" sz="1200">
              <a:solidFill>
                <a:prstClr val="black"/>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419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9A8E1A-3EDA-724D-94BF-3201CBA4E466}" type="slidenum">
              <a:rPr lang="fr-FR" sz="1200">
                <a:solidFill>
                  <a:prstClr val="black"/>
                </a:solidFill>
                <a:latin typeface="Calibri" charset="0"/>
              </a:rPr>
              <a:pPr eaLnBrk="1" hangingPunct="1"/>
              <a:t>45</a:t>
            </a:fld>
            <a:endParaRPr lang="fr-FR" sz="1200">
              <a:solidFill>
                <a:prstClr val="black"/>
              </a:solidFill>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440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7487A8-A49D-6F49-966B-452D918E62C0}" type="slidenum">
              <a:rPr lang="fr-FR" sz="1200">
                <a:solidFill>
                  <a:prstClr val="black"/>
                </a:solidFill>
                <a:latin typeface="Calibri" charset="0"/>
              </a:rPr>
              <a:pPr eaLnBrk="1" hangingPunct="1"/>
              <a:t>46</a:t>
            </a:fld>
            <a:endParaRPr lang="fr-FR" sz="1200">
              <a:solidFill>
                <a:prstClr val="black"/>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4608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36298F-D5FE-5949-9211-96B7ADFBAD81}" type="slidenum">
              <a:rPr lang="fr-FR" sz="1200">
                <a:solidFill>
                  <a:prstClr val="black"/>
                </a:solidFill>
                <a:latin typeface="Calibri" charset="0"/>
              </a:rPr>
              <a:pPr eaLnBrk="1" hangingPunct="1"/>
              <a:t>47</a:t>
            </a:fld>
            <a:endParaRPr lang="fr-FR" sz="1200">
              <a:solidFill>
                <a:prstClr val="black"/>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481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69A441-EB2B-094F-A2B1-E75352A02F40}" type="slidenum">
              <a:rPr lang="fr-FR" sz="1200">
                <a:solidFill>
                  <a:prstClr val="black"/>
                </a:solidFill>
                <a:latin typeface="Calibri" charset="0"/>
              </a:rPr>
              <a:pPr eaLnBrk="1" hangingPunct="1"/>
              <a:t>48</a:t>
            </a:fld>
            <a:endParaRPr lang="fr-FR"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98204-CAA3-7F41-961E-D3C85AA43634}" type="slidenum">
              <a:rPr lang="fr-FR">
                <a:solidFill>
                  <a:prstClr val="black"/>
                </a:solidFill>
              </a:rPr>
              <a:pPr/>
              <a:t>17</a:t>
            </a:fld>
            <a:endParaRPr lang="fr-FR">
              <a:solidFill>
                <a:prstClr val="black"/>
              </a:solidFill>
            </a:endParaRPr>
          </a:p>
        </p:txBody>
      </p:sp>
      <p:sp>
        <p:nvSpPr>
          <p:cNvPr id="45058" name="Rectangle 2"/>
          <p:cNvSpPr>
            <a:spLocks noGrp="1" noRot="1" noChangeAspect="1" noChangeArrowheads="1" noTextEdit="1"/>
          </p:cNvSpPr>
          <p:nvPr>
            <p:ph type="sldImg"/>
          </p:nvPr>
        </p:nvSpPr>
        <p:spPr>
          <a:xfrm>
            <a:off x="920750" y="914400"/>
            <a:ext cx="5016500" cy="3135313"/>
          </a:xfrm>
          <a:solidFill>
            <a:srgbClr val="FFFFFF"/>
          </a:solidFill>
          <a:ln/>
          <a:extLst>
            <a:ext uri="{FAA26D3D-D897-4be2-8F04-BA451C77F1D7}">
              <ma14:placeholderFlag xmlns:ma14="http://schemas.microsoft.com/office/mac/drawingml/2011/main" val="1"/>
            </a:ext>
          </a:extLst>
        </p:spPr>
      </p:sp>
      <p:sp>
        <p:nvSpPr>
          <p:cNvPr id="45059" name="Text Box 3"/>
          <p:cNvSpPr txBox="1">
            <a:spLocks noGrp="1" noChangeArrowheads="1"/>
          </p:cNvSpPr>
          <p:nvPr>
            <p:ph type="body" idx="1"/>
          </p:nvPr>
        </p:nvSpPr>
        <p:spPr>
          <a:xfrm>
            <a:off x="1046163" y="4352925"/>
            <a:ext cx="4770437" cy="3479800"/>
          </a:xfrm>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15900" indent="-2159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1pPr>
            <a:lvl2pPr marL="742950" indent="-28575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2pPr>
            <a:lvl3pPr marL="1143000" indent="-2286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3pPr>
            <a:lvl4pPr marL="1600200" indent="-2286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4pPr>
            <a:lvl5pPr marL="2057400" indent="-2286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9pPr>
          </a:lstStyle>
          <a:p>
            <a:pPr>
              <a:lnSpc>
                <a:spcPct val="97000"/>
              </a:lnSpc>
              <a:spcBef>
                <a:spcPct val="0"/>
              </a:spcBef>
              <a:buSzPct val="45000"/>
              <a:buFont typeface="StarSymbol" charset="0"/>
              <a:buNone/>
            </a:pPr>
            <a:r>
              <a:rPr lang="en-GB"/>
              <a:t>Figure 1. Use of Antituberculosis Agents in 48 Individualized Treatment Regimens for MDR Tuberculosis, Drug-Susceptibility Testing, and Prior Exposure to a Particular Agent. Some susceptibility testing was performed for these agents. Asterisks indicate that some testing was performed for these agents. However, because of the relative infrequency of testing, as well as the lack of standardization or confirmed clinical relevance of tests for these drugs, clinicians relied less on these results than on those for other drugs.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501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671B7F-01AC-6942-924C-07D5F7C63FE6}" type="slidenum">
              <a:rPr lang="fr-FR" sz="1200">
                <a:solidFill>
                  <a:prstClr val="black"/>
                </a:solidFill>
                <a:latin typeface="Calibri" charset="0"/>
              </a:rPr>
              <a:pPr eaLnBrk="1" hangingPunct="1"/>
              <a:t>49</a:t>
            </a:fld>
            <a:endParaRPr lang="fr-FR" sz="1200">
              <a:solidFill>
                <a:prstClr val="black"/>
              </a:solidFill>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522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4F0309-0504-0141-B0D3-ABF9A011499F}" type="slidenum">
              <a:rPr lang="fr-FR" sz="1200">
                <a:solidFill>
                  <a:prstClr val="black"/>
                </a:solidFill>
                <a:latin typeface="Calibri" charset="0"/>
              </a:rPr>
              <a:pPr eaLnBrk="1" hangingPunct="1"/>
              <a:t>50</a:t>
            </a:fld>
            <a:endParaRPr lang="fr-FR" sz="1200">
              <a:solidFill>
                <a:prstClr val="black"/>
              </a:solidFill>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542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2402F2-31A3-6D4D-BE9D-473417E1A9EA}" type="slidenum">
              <a:rPr lang="fr-FR" sz="1200">
                <a:solidFill>
                  <a:prstClr val="black"/>
                </a:solidFill>
                <a:latin typeface="Calibri" charset="0"/>
              </a:rPr>
              <a:pPr eaLnBrk="1" hangingPunct="1"/>
              <a:t>51</a:t>
            </a:fld>
            <a:endParaRPr lang="fr-FR" sz="1200">
              <a:solidFill>
                <a:prstClr val="black"/>
              </a:solidFill>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5632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DF9EE3-4E92-9741-A7D5-DC4175FB4C16}" type="slidenum">
              <a:rPr lang="fr-FR" sz="1200">
                <a:solidFill>
                  <a:prstClr val="black"/>
                </a:solidFill>
                <a:latin typeface="Calibri" charset="0"/>
              </a:rPr>
              <a:pPr eaLnBrk="1" hangingPunct="1"/>
              <a:t>52</a:t>
            </a:fld>
            <a:endParaRPr lang="fr-FR" sz="1200">
              <a:solidFill>
                <a:prstClr val="black"/>
              </a:solidFill>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5837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E138CC-95E7-1D4C-995F-192C25151FF0}" type="slidenum">
              <a:rPr lang="fr-FR" sz="1200">
                <a:solidFill>
                  <a:prstClr val="black"/>
                </a:solidFill>
                <a:latin typeface="Calibri" charset="0"/>
              </a:rPr>
              <a:pPr eaLnBrk="1" hangingPunct="1"/>
              <a:t>53</a:t>
            </a:fld>
            <a:endParaRPr lang="fr-FR" sz="1200">
              <a:solidFill>
                <a:prstClr val="black"/>
              </a:solidFill>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604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E1C9C4-808A-0547-BDB7-99576E514D15}" type="slidenum">
              <a:rPr lang="fr-FR" sz="1200">
                <a:solidFill>
                  <a:prstClr val="black"/>
                </a:solidFill>
                <a:latin typeface="Calibri" charset="0"/>
              </a:rPr>
              <a:pPr eaLnBrk="1" hangingPunct="1"/>
              <a:t>54</a:t>
            </a:fld>
            <a:endParaRPr lang="fr-FR" sz="1200">
              <a:solidFill>
                <a:prstClr val="black"/>
              </a:solidFill>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6246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F36599-1349-FB47-BBFE-0D2C9C950C14}" type="slidenum">
              <a:rPr lang="fr-FR" sz="1200">
                <a:solidFill>
                  <a:prstClr val="black"/>
                </a:solidFill>
                <a:latin typeface="Calibri" charset="0"/>
              </a:rPr>
              <a:pPr eaLnBrk="1" hangingPunct="1"/>
              <a:t>55</a:t>
            </a:fld>
            <a:endParaRPr lang="fr-FR" sz="1200">
              <a:solidFill>
                <a:prstClr val="black"/>
              </a:solidFill>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6451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DD94BF-19BE-EB41-811A-F1DBFE674D66}" type="slidenum">
              <a:rPr lang="fr-FR" sz="1200">
                <a:solidFill>
                  <a:prstClr val="black"/>
                </a:solidFill>
                <a:latin typeface="Calibri" charset="0"/>
              </a:rPr>
              <a:pPr eaLnBrk="1" hangingPunct="1"/>
              <a:t>56</a:t>
            </a:fld>
            <a:endParaRPr lang="fr-FR" sz="1200">
              <a:solidFill>
                <a:prstClr val="black"/>
              </a:solidFill>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665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2C99B3-2D39-3545-B15B-2A7E02EE5A30}" type="slidenum">
              <a:rPr lang="fr-FR" sz="1200">
                <a:solidFill>
                  <a:prstClr val="black"/>
                </a:solidFill>
                <a:latin typeface="Calibri" charset="0"/>
              </a:rPr>
              <a:pPr eaLnBrk="1" hangingPunct="1"/>
              <a:t>57</a:t>
            </a:fld>
            <a:endParaRPr lang="fr-FR" sz="1200">
              <a:solidFill>
                <a:prstClr val="black"/>
              </a:solidFill>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686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9F12F4-8DF4-DE47-905C-177D12EABB79}" type="slidenum">
              <a:rPr lang="fr-FR" sz="1200">
                <a:solidFill>
                  <a:prstClr val="black"/>
                </a:solidFill>
                <a:latin typeface="Calibri" charset="0"/>
              </a:rPr>
              <a:pPr eaLnBrk="1" hangingPunct="1"/>
              <a:t>58</a:t>
            </a:fld>
            <a:endParaRPr lang="fr-FR" sz="1200">
              <a:solidFill>
                <a:prstClr val="black"/>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FF3C243-639C-7E4C-A3B3-B3493F595A62}" type="slidenum">
              <a:rPr lang="fr-FR"/>
              <a:pPr/>
              <a:t>18</a:t>
            </a:fld>
            <a:endParaRPr lang="fr-FR"/>
          </a:p>
        </p:txBody>
      </p:sp>
      <p:sp>
        <p:nvSpPr>
          <p:cNvPr id="9218" name="Espace réservé de l'image des diapositives 1"/>
          <p:cNvSpPr>
            <a:spLocks noGrp="1" noRot="1" noChangeAspect="1" noTextEdit="1"/>
          </p:cNvSpPr>
          <p:nvPr>
            <p:ph type="sldImg"/>
          </p:nvPr>
        </p:nvSpPr>
        <p:spPr bwMode="auto">
          <a:xfrm>
            <a:off x="685800" y="685800"/>
            <a:ext cx="54864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219" name="Espace réservé des commentaires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8156" tIns="44078" rIns="88156" bIns="44078"/>
          <a:lstStyle/>
          <a:p>
            <a:r>
              <a:rPr lang="fr-FR"/>
              <a:t>CAMELIA est un essai ANRS réalisé au Cambodge chez des patients tuberculeux bacillifères avec une médiane de CD4 de 25/mm</a:t>
            </a:r>
            <a:r>
              <a:rPr lang="fr-FR" baseline="30000"/>
              <a:t>3</a:t>
            </a:r>
            <a:r>
              <a:rPr lang="fr-FR"/>
              <a:t>, évaluant en critère principal le risque de décès selon l</a:t>
            </a:r>
            <a:r>
              <a:rPr lang="ja-JP" altLang="fr-FR"/>
              <a:t>’</a:t>
            </a:r>
            <a:r>
              <a:rPr lang="fr-FR"/>
              <a:t>initiation précoce (2 premières semaines) ou différée (2</a:t>
            </a:r>
            <a:r>
              <a:rPr lang="fr-FR" baseline="30000"/>
              <a:t>ème</a:t>
            </a:r>
            <a:r>
              <a:rPr lang="fr-FR"/>
              <a:t> mois) du traitement ARV.</a:t>
            </a:r>
          </a:p>
          <a:p>
            <a:r>
              <a:rPr lang="fr-FR"/>
              <a:t>Dans l</a:t>
            </a:r>
            <a:r>
              <a:rPr lang="ja-JP" altLang="fr-FR"/>
              <a:t>’</a:t>
            </a:r>
            <a:r>
              <a:rPr lang="fr-FR"/>
              <a:t>essai STRIDE, le délai médian d</a:t>
            </a:r>
            <a:r>
              <a:rPr lang="ja-JP" altLang="fr-FR"/>
              <a:t>’</a:t>
            </a:r>
            <a:r>
              <a:rPr lang="fr-FR"/>
              <a:t>initiation du traitement ARV après le début des antituberculeux était de 10 jours pour le bras immédiat et de 70 jours pour le bras différé. </a:t>
            </a:r>
          </a:p>
          <a:p>
            <a:r>
              <a:rPr lang="fr-FR"/>
              <a:t>Dans l</a:t>
            </a:r>
            <a:r>
              <a:rPr lang="ja-JP" altLang="fr-FR"/>
              <a:t>’</a:t>
            </a:r>
            <a:r>
              <a:rPr lang="fr-FR"/>
              <a:t>essai SAPIT, le délai médian d</a:t>
            </a:r>
            <a:r>
              <a:rPr lang="ja-JP" altLang="fr-FR"/>
              <a:t>’</a:t>
            </a:r>
            <a:r>
              <a:rPr lang="fr-FR"/>
              <a:t>initiation du traitement ARV après le début des antituberculeux était de 8 jours pour le bras immédiat et de 95 jours pour le bras différé. </a:t>
            </a:r>
          </a:p>
          <a:p>
            <a:endParaRPr lang="fr-FR"/>
          </a:p>
        </p:txBody>
      </p:sp>
      <p:sp>
        <p:nvSpPr>
          <p:cNvPr id="114692" name="Espace réservé du numéro de diapositive 3"/>
          <p:cNvSpPr txBox="1">
            <a:spLocks noGrp="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56" tIns="44078" rIns="88156" bIns="44078" anchor="b"/>
          <a:lstStyle>
            <a:lvl1pPr defTabSz="882650">
              <a:defRPr sz="2400">
                <a:solidFill>
                  <a:schemeClr val="tx1"/>
                </a:solidFill>
                <a:latin typeface="Arial" charset="0"/>
                <a:ea typeface="ＭＳ Ｐゴシック" charset="0"/>
                <a:cs typeface="ＭＳ Ｐゴシック" charset="0"/>
              </a:defRPr>
            </a:lvl1pPr>
            <a:lvl2pPr marL="685800" indent="-263525" defTabSz="882650">
              <a:defRPr sz="2400">
                <a:solidFill>
                  <a:schemeClr val="tx1"/>
                </a:solidFill>
                <a:latin typeface="Arial" charset="0"/>
                <a:ea typeface="ＭＳ Ｐゴシック" charset="0"/>
              </a:defRPr>
            </a:lvl2pPr>
            <a:lvl3pPr marL="1055688" indent="-211138" defTabSz="882650">
              <a:defRPr sz="2400">
                <a:solidFill>
                  <a:schemeClr val="tx1"/>
                </a:solidFill>
                <a:latin typeface="Arial" charset="0"/>
                <a:ea typeface="ＭＳ Ｐゴシック" charset="0"/>
              </a:defRPr>
            </a:lvl3pPr>
            <a:lvl4pPr marL="1476375" indent="-209550" defTabSz="882650">
              <a:defRPr sz="2400">
                <a:solidFill>
                  <a:schemeClr val="tx1"/>
                </a:solidFill>
                <a:latin typeface="Arial" charset="0"/>
                <a:ea typeface="ＭＳ Ｐゴシック" charset="0"/>
              </a:defRPr>
            </a:lvl4pPr>
            <a:lvl5pPr marL="1898650" indent="-211138" defTabSz="882650">
              <a:defRPr sz="2400">
                <a:solidFill>
                  <a:schemeClr val="tx1"/>
                </a:solidFill>
                <a:latin typeface="Arial" charset="0"/>
                <a:ea typeface="ＭＳ Ｐゴシック" charset="0"/>
              </a:defRPr>
            </a:lvl5pPr>
            <a:lvl6pPr marL="2355850" indent="-211138" defTabSz="882650" eaLnBrk="0" fontAlgn="base" hangingPunct="0">
              <a:spcBef>
                <a:spcPct val="0"/>
              </a:spcBef>
              <a:spcAft>
                <a:spcPct val="0"/>
              </a:spcAft>
              <a:defRPr sz="2400">
                <a:solidFill>
                  <a:schemeClr val="tx1"/>
                </a:solidFill>
                <a:latin typeface="Arial" charset="0"/>
                <a:ea typeface="ＭＳ Ｐゴシック" charset="0"/>
              </a:defRPr>
            </a:lvl6pPr>
            <a:lvl7pPr marL="2813050" indent="-211138" defTabSz="882650" eaLnBrk="0" fontAlgn="base" hangingPunct="0">
              <a:spcBef>
                <a:spcPct val="0"/>
              </a:spcBef>
              <a:spcAft>
                <a:spcPct val="0"/>
              </a:spcAft>
              <a:defRPr sz="2400">
                <a:solidFill>
                  <a:schemeClr val="tx1"/>
                </a:solidFill>
                <a:latin typeface="Arial" charset="0"/>
                <a:ea typeface="ＭＳ Ｐゴシック" charset="0"/>
              </a:defRPr>
            </a:lvl7pPr>
            <a:lvl8pPr marL="3270250" indent="-211138" defTabSz="882650" eaLnBrk="0" fontAlgn="base" hangingPunct="0">
              <a:spcBef>
                <a:spcPct val="0"/>
              </a:spcBef>
              <a:spcAft>
                <a:spcPct val="0"/>
              </a:spcAft>
              <a:defRPr sz="2400">
                <a:solidFill>
                  <a:schemeClr val="tx1"/>
                </a:solidFill>
                <a:latin typeface="Arial" charset="0"/>
                <a:ea typeface="ＭＳ Ｐゴシック" charset="0"/>
              </a:defRPr>
            </a:lvl8pPr>
            <a:lvl9pPr marL="3727450" indent="-211138" defTabSz="88265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5005749-376C-FE47-AA10-A5D39AF8981A}" type="slidenum">
              <a:rPr lang="fr-FR" sz="1200">
                <a:cs typeface="Arial" charset="0"/>
              </a:rPr>
              <a:pPr algn="r" eaLnBrk="1" hangingPunct="1"/>
              <a:t>18</a:t>
            </a:fld>
            <a:endParaRPr lang="fr-FR" sz="120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706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6BF5F4-6426-CD4A-9812-33735D297536}" type="slidenum">
              <a:rPr lang="fr-FR" sz="1200">
                <a:solidFill>
                  <a:prstClr val="black"/>
                </a:solidFill>
                <a:latin typeface="Calibri" charset="0"/>
              </a:rPr>
              <a:pPr eaLnBrk="1" hangingPunct="1"/>
              <a:t>59</a:t>
            </a:fld>
            <a:endParaRPr lang="fr-FR" sz="1200">
              <a:solidFill>
                <a:prstClr val="black"/>
              </a:solidFill>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7270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9FE722-122D-2B42-A3E7-A1F9D6901F46}" type="slidenum">
              <a:rPr lang="fr-FR" sz="1200">
                <a:solidFill>
                  <a:prstClr val="black"/>
                </a:solidFill>
                <a:latin typeface="Calibri" charset="0"/>
              </a:rPr>
              <a:pPr eaLnBrk="1" hangingPunct="1"/>
              <a:t>60</a:t>
            </a:fld>
            <a:endParaRPr lang="fr-FR" sz="1200">
              <a:solidFill>
                <a:prstClr val="black"/>
              </a:solidFill>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7475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1BD17A-8B59-D245-BEA8-F5BD0BD4A560}" type="slidenum">
              <a:rPr lang="fr-FR" sz="1200">
                <a:solidFill>
                  <a:prstClr val="black"/>
                </a:solidFill>
                <a:latin typeface="Calibri" charset="0"/>
              </a:rPr>
              <a:pPr eaLnBrk="1" hangingPunct="1"/>
              <a:t>61</a:t>
            </a:fld>
            <a:endParaRPr lang="fr-FR" sz="1200">
              <a:solidFill>
                <a:prstClr val="black"/>
              </a:solidFill>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7680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1530F9-E2A0-9C4A-A8CC-7FFB101A5253}" type="slidenum">
              <a:rPr lang="fr-FR" sz="1200">
                <a:solidFill>
                  <a:prstClr val="black"/>
                </a:solidFill>
                <a:latin typeface="Calibri" charset="0"/>
              </a:rPr>
              <a:pPr eaLnBrk="1" hangingPunct="1"/>
              <a:t>62</a:t>
            </a:fld>
            <a:endParaRPr lang="fr-FR" sz="1200">
              <a:solidFill>
                <a:prstClr val="black"/>
              </a:solidFill>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788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A6A3BC-4242-9B43-98C3-2939ADBB8DED}" type="slidenum">
              <a:rPr lang="fr-FR" sz="1200">
                <a:solidFill>
                  <a:prstClr val="black"/>
                </a:solidFill>
                <a:latin typeface="Calibri" charset="0"/>
              </a:rPr>
              <a:pPr eaLnBrk="1" hangingPunct="1"/>
              <a:t>63</a:t>
            </a:fld>
            <a:endParaRPr lang="fr-FR" sz="1200">
              <a:solidFill>
                <a:prstClr val="black"/>
              </a:solidFill>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808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BBC447-4E90-5A40-B911-B13A9B385EC9}" type="slidenum">
              <a:rPr lang="fr-FR" sz="1200">
                <a:solidFill>
                  <a:prstClr val="black"/>
                </a:solidFill>
                <a:latin typeface="Calibri" charset="0"/>
              </a:rPr>
              <a:pPr eaLnBrk="1" hangingPunct="1"/>
              <a:t>64</a:t>
            </a:fld>
            <a:endParaRPr lang="fr-FR" sz="1200">
              <a:solidFill>
                <a:prstClr val="black"/>
              </a:solidFill>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829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E4DC7F-BD47-4441-B171-5813A87D2CF3}" type="slidenum">
              <a:rPr lang="fr-FR" sz="1200">
                <a:solidFill>
                  <a:prstClr val="black"/>
                </a:solidFill>
                <a:latin typeface="Calibri" charset="0"/>
              </a:rPr>
              <a:pPr eaLnBrk="1" hangingPunct="1"/>
              <a:t>65</a:t>
            </a:fld>
            <a:endParaRPr lang="fr-FR" sz="1200">
              <a:solidFill>
                <a:prstClr val="black"/>
              </a:solidFill>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8499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70D6CD-64A4-CB4C-91A7-366935E4A296}" type="slidenum">
              <a:rPr lang="fr-FR" sz="1200">
                <a:solidFill>
                  <a:prstClr val="black"/>
                </a:solidFill>
                <a:latin typeface="Calibri" charset="0"/>
              </a:rPr>
              <a:pPr eaLnBrk="1" hangingPunct="1"/>
              <a:t>66</a:t>
            </a:fld>
            <a:endParaRPr lang="fr-FR" sz="1200">
              <a:solidFill>
                <a:prstClr val="black"/>
              </a:solidFill>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870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F277C9-3131-3C41-989A-75429E9BF3D3}" type="slidenum">
              <a:rPr lang="fr-FR" sz="1200">
                <a:solidFill>
                  <a:prstClr val="black"/>
                </a:solidFill>
                <a:latin typeface="Calibri" charset="0"/>
              </a:rPr>
              <a:pPr eaLnBrk="1" hangingPunct="1"/>
              <a:t>67</a:t>
            </a:fld>
            <a:endParaRPr lang="fr-FR" sz="1200">
              <a:solidFill>
                <a:prstClr val="black"/>
              </a:solidFill>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8909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276C75-8B9C-5342-8934-126B26E5390A}" type="slidenum">
              <a:rPr lang="fr-FR" sz="1200">
                <a:solidFill>
                  <a:prstClr val="black"/>
                </a:solidFill>
                <a:latin typeface="Calibri" charset="0"/>
              </a:rPr>
              <a:pPr eaLnBrk="1" hangingPunct="1"/>
              <a:t>68</a:t>
            </a:fld>
            <a:endParaRPr lang="fr-FR" sz="1200">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675310" y="4343400"/>
            <a:ext cx="550738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a typeface="ＭＳ Ｐゴシック" charset="0"/>
              <a:cs typeface="ＭＳ Ｐゴシック" charset="0"/>
            </a:endParaRPr>
          </a:p>
        </p:txBody>
      </p:sp>
      <p:sp>
        <p:nvSpPr>
          <p:cNvPr id="114691" name="Rectangle 3"/>
          <p:cNvSpPr>
            <a:spLocks noGrp="1" noRot="1" noChangeAspect="1" noChangeArrowheads="1" noTextEdit="1"/>
          </p:cNvSpPr>
          <p:nvPr>
            <p:ph type="sldImg"/>
          </p:nvPr>
        </p:nvSpPr>
        <p:spPr>
          <a:xfrm>
            <a:off x="685800" y="685800"/>
            <a:ext cx="5486400" cy="3429000"/>
          </a:xfrm>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911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1763EA-9952-6C49-9B95-5F10711057F4}" type="slidenum">
              <a:rPr lang="fr-FR" sz="1200">
                <a:solidFill>
                  <a:prstClr val="black"/>
                </a:solidFill>
                <a:latin typeface="Calibri" charset="0"/>
              </a:rPr>
              <a:pPr eaLnBrk="1" hangingPunct="1"/>
              <a:t>69</a:t>
            </a:fld>
            <a:endParaRPr lang="fr-FR" sz="1200">
              <a:solidFill>
                <a:prstClr val="black"/>
              </a:solidFill>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931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675416-5BB2-294E-A09C-F2EDD038D811}" type="slidenum">
              <a:rPr lang="fr-FR" sz="1200">
                <a:solidFill>
                  <a:prstClr val="black"/>
                </a:solidFill>
                <a:latin typeface="Calibri" charset="0"/>
              </a:rPr>
              <a:pPr eaLnBrk="1" hangingPunct="1"/>
              <a:t>70</a:t>
            </a:fld>
            <a:endParaRPr lang="fr-FR" sz="1200">
              <a:solidFill>
                <a:prstClr val="black"/>
              </a:solidFill>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952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C2A8A4-DC04-7742-9558-A71D40D6B2F3}" type="slidenum">
              <a:rPr lang="fr-FR" sz="1200">
                <a:solidFill>
                  <a:prstClr val="black"/>
                </a:solidFill>
                <a:latin typeface="Calibri" charset="0"/>
              </a:rPr>
              <a:pPr eaLnBrk="1" hangingPunct="1"/>
              <a:t>71</a:t>
            </a:fld>
            <a:endParaRPr lang="fr-FR" sz="1200">
              <a:solidFill>
                <a:prstClr val="black"/>
              </a:solidFill>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9728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E5E013-918B-3A4B-8DEA-0CDECBB38800}" type="slidenum">
              <a:rPr lang="fr-FR" sz="1200">
                <a:solidFill>
                  <a:prstClr val="black"/>
                </a:solidFill>
                <a:latin typeface="Calibri" charset="0"/>
              </a:rPr>
              <a:pPr eaLnBrk="1" hangingPunct="1"/>
              <a:t>72</a:t>
            </a:fld>
            <a:endParaRPr lang="fr-FR" sz="1200">
              <a:solidFill>
                <a:prstClr val="black"/>
              </a:solidFill>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993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696F9E-10B7-D64B-BF9D-9E96EFCF99A2}" type="slidenum">
              <a:rPr lang="fr-FR" sz="1200">
                <a:solidFill>
                  <a:prstClr val="black"/>
                </a:solidFill>
                <a:latin typeface="Calibri" charset="0"/>
              </a:rPr>
              <a:pPr eaLnBrk="1" hangingPunct="1"/>
              <a:t>73</a:t>
            </a:fld>
            <a:endParaRPr lang="fr-FR" sz="1200">
              <a:solidFill>
                <a:prstClr val="black"/>
              </a:solidFill>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1013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FB12CE-AAE2-D34A-9EE3-9B9442EA43F7}" type="slidenum">
              <a:rPr lang="fr-FR" sz="1200">
                <a:solidFill>
                  <a:prstClr val="black"/>
                </a:solidFill>
                <a:latin typeface="Calibri" charset="0"/>
              </a:rPr>
              <a:pPr eaLnBrk="1" hangingPunct="1"/>
              <a:t>74</a:t>
            </a:fld>
            <a:endParaRPr lang="fr-FR" sz="1200">
              <a:solidFill>
                <a:prstClr val="black"/>
              </a:solidFill>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1034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88D71C-0543-B84C-A306-CDFD22BC3986}" type="slidenum">
              <a:rPr lang="fr-FR" sz="1200">
                <a:solidFill>
                  <a:prstClr val="black"/>
                </a:solidFill>
                <a:latin typeface="Calibri" charset="0"/>
              </a:rPr>
              <a:pPr eaLnBrk="1" hangingPunct="1"/>
              <a:t>75</a:t>
            </a:fld>
            <a:endParaRPr lang="fr-FR" sz="1200">
              <a:solidFill>
                <a:prstClr val="black"/>
              </a:solidFill>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1054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5B4541-6523-B048-82A3-0E58E306CD2A}" type="slidenum">
              <a:rPr lang="fr-FR" sz="1200">
                <a:solidFill>
                  <a:prstClr val="black"/>
                </a:solidFill>
                <a:latin typeface="Calibri" charset="0"/>
              </a:rPr>
              <a:pPr eaLnBrk="1" hangingPunct="1"/>
              <a:t>76</a:t>
            </a:fld>
            <a:endParaRPr lang="fr-FR" sz="1200">
              <a:solidFill>
                <a:prstClr val="black"/>
              </a:solidFill>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10752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F96CA5-4114-E44A-BCCC-88EA9967E84B}" type="slidenum">
              <a:rPr lang="fr-FR" sz="1200">
                <a:solidFill>
                  <a:prstClr val="black"/>
                </a:solidFill>
                <a:latin typeface="Calibri" charset="0"/>
              </a:rPr>
              <a:pPr eaLnBrk="1" hangingPunct="1"/>
              <a:t>77</a:t>
            </a:fld>
            <a:endParaRPr lang="fr-FR" sz="1200">
              <a:solidFill>
                <a:prstClr val="black"/>
              </a:solidFill>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10957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E78459-2B8C-054D-AF2C-27124B387518}" type="slidenum">
              <a:rPr lang="fr-FR" sz="1200">
                <a:solidFill>
                  <a:prstClr val="black"/>
                </a:solidFill>
                <a:latin typeface="Calibri" charset="0"/>
              </a:rPr>
              <a:pPr eaLnBrk="1" hangingPunct="1"/>
              <a:t>78</a:t>
            </a:fld>
            <a:endParaRPr lang="fr-FR" sz="1200">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675310" y="4343400"/>
            <a:ext cx="550738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a typeface="ＭＳ Ｐゴシック" charset="0"/>
              <a:cs typeface="ＭＳ Ｐゴシック" charset="0"/>
            </a:endParaRPr>
          </a:p>
        </p:txBody>
      </p:sp>
      <p:sp>
        <p:nvSpPr>
          <p:cNvPr id="116739" name="Rectangle 3"/>
          <p:cNvSpPr>
            <a:spLocks noGrp="1" noRot="1" noChangeAspect="1" noChangeArrowheads="1" noTextEdit="1"/>
          </p:cNvSpPr>
          <p:nvPr>
            <p:ph type="sldImg"/>
          </p:nvPr>
        </p:nvSpPr>
        <p:spPr>
          <a:xfrm>
            <a:off x="685800" y="685800"/>
            <a:ext cx="5486400" cy="3429000"/>
          </a:xfrm>
          <a:ln cap="flat"/>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1116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285AE3-CD7C-5145-A2E9-F3F4FF2BA9AE}" type="slidenum">
              <a:rPr lang="fr-FR" sz="1200">
                <a:solidFill>
                  <a:prstClr val="black"/>
                </a:solidFill>
                <a:latin typeface="Calibri" charset="0"/>
              </a:rPr>
              <a:pPr eaLnBrk="1" hangingPunct="1"/>
              <a:t>79</a:t>
            </a:fld>
            <a:endParaRPr lang="fr-FR" sz="1200">
              <a:solidFill>
                <a:prstClr val="black"/>
              </a:solidFill>
              <a:latin typeface="Calibri"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11366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1C3303-F3D5-0141-8E54-9015C05C0F4E}" type="slidenum">
              <a:rPr lang="fr-FR" sz="1200">
                <a:solidFill>
                  <a:prstClr val="black"/>
                </a:solidFill>
                <a:latin typeface="Calibri" charset="0"/>
              </a:rPr>
              <a:pPr eaLnBrk="1" hangingPunct="1"/>
              <a:t>80</a:t>
            </a:fld>
            <a:endParaRPr lang="fr-FR" sz="1200">
              <a:solidFill>
                <a:prstClr val="black"/>
              </a:solidFill>
              <a:latin typeface="Calibri"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11571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EE497A-196C-6643-9255-5E94E6DE5210}" type="slidenum">
              <a:rPr lang="fr-FR" sz="1200">
                <a:solidFill>
                  <a:prstClr val="black"/>
                </a:solidFill>
                <a:latin typeface="Calibri" charset="0"/>
              </a:rPr>
              <a:pPr eaLnBrk="1" hangingPunct="1"/>
              <a:t>81</a:t>
            </a:fld>
            <a:endParaRPr lang="fr-FR" sz="1200">
              <a:solidFill>
                <a:prstClr val="black"/>
              </a:solidFill>
              <a:latin typeface="Calibri"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
        <p:nvSpPr>
          <p:cNvPr id="1177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8CAB3F-9193-0D40-8311-0FC4471B7D3A}" type="slidenum">
              <a:rPr lang="fr-FR" sz="1200">
                <a:solidFill>
                  <a:prstClr val="black"/>
                </a:solidFill>
                <a:latin typeface="Calibri" charset="0"/>
              </a:rPr>
              <a:pPr eaLnBrk="1" hangingPunct="1"/>
              <a:t>82</a:t>
            </a:fld>
            <a:endParaRPr lang="fr-FR" sz="1200">
              <a:solidFill>
                <a:prstClr val="black"/>
              </a:solidFill>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1198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A637B3-EDDF-2247-98D3-D22BAA1F2279}" type="slidenum">
              <a:rPr lang="fr-FR" sz="1200">
                <a:solidFill>
                  <a:prstClr val="black"/>
                </a:solidFill>
                <a:latin typeface="Calibri" charset="0"/>
              </a:rPr>
              <a:pPr eaLnBrk="1" hangingPunct="1"/>
              <a:t>83</a:t>
            </a:fld>
            <a:endParaRPr lang="fr-FR" sz="1200">
              <a:solidFill>
                <a:prstClr val="black"/>
              </a:solidFill>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1218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DE8635-B540-6D44-9424-0D9D397C862B}" type="slidenum">
              <a:rPr lang="fr-FR" sz="1200">
                <a:solidFill>
                  <a:prstClr val="black"/>
                </a:solidFill>
                <a:latin typeface="Calibri" charset="0"/>
              </a:rPr>
              <a:pPr eaLnBrk="1" hangingPunct="1"/>
              <a:t>84</a:t>
            </a:fld>
            <a:endParaRPr lang="fr-FR" sz="1200">
              <a:solidFill>
                <a:prstClr val="black"/>
              </a:solidFill>
              <a:latin typeface="Calibri"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12390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41F99E-BD9C-DB4D-8896-595A16F6EDD9}" type="slidenum">
              <a:rPr lang="fr-FR" sz="1200">
                <a:solidFill>
                  <a:prstClr val="black"/>
                </a:solidFill>
                <a:latin typeface="Calibri" charset="0"/>
              </a:rPr>
              <a:pPr eaLnBrk="1" hangingPunct="1"/>
              <a:t>85</a:t>
            </a:fld>
            <a:endParaRPr lang="fr-FR" sz="1200">
              <a:solidFill>
                <a:prstClr val="black"/>
              </a:solidFill>
              <a:latin typeface="Calibri"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12595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37E602-5581-324F-85EA-07665D943C96}" type="slidenum">
              <a:rPr lang="fr-FR" sz="1200">
                <a:solidFill>
                  <a:prstClr val="black"/>
                </a:solidFill>
                <a:latin typeface="Calibri" charset="0"/>
              </a:rPr>
              <a:pPr eaLnBrk="1" hangingPunct="1"/>
              <a:t>86</a:t>
            </a:fld>
            <a:endParaRPr lang="fr-FR" sz="1200">
              <a:solidFill>
                <a:prstClr val="black"/>
              </a:solidFill>
              <a:latin typeface="Calibri"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12800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F7574E-6A76-2C43-B876-665DA282DD8C}" type="slidenum">
              <a:rPr lang="fr-FR" sz="1200">
                <a:solidFill>
                  <a:prstClr val="black"/>
                </a:solidFill>
                <a:latin typeface="Calibri" charset="0"/>
              </a:rPr>
              <a:pPr eaLnBrk="1" hangingPunct="1"/>
              <a:t>87</a:t>
            </a:fld>
            <a:endParaRPr lang="fr-FR" sz="1200">
              <a:solidFill>
                <a:prstClr val="black"/>
              </a:solidFill>
              <a:latin typeface="Calibri"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1300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85F6EF-C36D-1F42-9407-9BF7B7B31284}" type="slidenum">
              <a:rPr lang="fr-FR" sz="1200">
                <a:solidFill>
                  <a:prstClr val="black"/>
                </a:solidFill>
                <a:latin typeface="Calibri" charset="0"/>
              </a:rPr>
              <a:pPr eaLnBrk="1" hangingPunct="1"/>
              <a:t>88</a:t>
            </a:fld>
            <a:endParaRPr lang="fr-FR" sz="1200">
              <a:solidFill>
                <a:prstClr val="black"/>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675310" y="4343400"/>
            <a:ext cx="550738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a typeface="ＭＳ Ｐゴシック" charset="0"/>
              <a:cs typeface="ＭＳ Ｐゴシック" charset="0"/>
            </a:endParaRPr>
          </a:p>
        </p:txBody>
      </p:sp>
      <p:sp>
        <p:nvSpPr>
          <p:cNvPr id="122883" name="Rectangle 3"/>
          <p:cNvSpPr>
            <a:spLocks noGrp="1" noRot="1" noChangeAspect="1" noChangeArrowheads="1" noTextEdit="1"/>
          </p:cNvSpPr>
          <p:nvPr>
            <p:ph type="sldImg"/>
          </p:nvPr>
        </p:nvSpPr>
        <p:spPr>
          <a:xfrm>
            <a:off x="685800" y="685800"/>
            <a:ext cx="5486400" cy="3429000"/>
          </a:xfrm>
          <a:ln cap="flat"/>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0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1320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23AF14-BDE5-434B-A760-D37067B38744}" type="slidenum">
              <a:rPr lang="fr-FR" sz="1200">
                <a:solidFill>
                  <a:prstClr val="black"/>
                </a:solidFill>
                <a:latin typeface="Calibri" charset="0"/>
              </a:rPr>
              <a:pPr eaLnBrk="1" hangingPunct="1"/>
              <a:t>89</a:t>
            </a:fld>
            <a:endParaRPr lang="fr-FR" sz="1200">
              <a:solidFill>
                <a:prstClr val="black"/>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685800" y="685800"/>
            <a:ext cx="5486400" cy="3429000"/>
          </a:xfrm>
          <a:ln/>
        </p:spPr>
      </p:sp>
      <p:sp>
        <p:nvSpPr>
          <p:cNvPr id="115715" name="Notes Placeholder 2"/>
          <p:cNvSpPr>
            <a:spLocks noGrp="1"/>
          </p:cNvSpPr>
          <p:nvPr>
            <p:ph type="body" idx="1"/>
          </p:nvPr>
        </p:nvSpPr>
        <p:spPr>
          <a:xfrm>
            <a:off x="685145" y="4343400"/>
            <a:ext cx="5487711"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40" tIns="45720" rIns="91440" bIns="45720"/>
          <a:lstStyle/>
          <a:p>
            <a:pPr eaLnBrk="1" hangingPunct="1"/>
            <a:endParaRPr lang="fr-FR">
              <a:latin typeface="Times New Roman" charset="0"/>
              <a:ea typeface="ＭＳ Ｐゴシック" charset="0"/>
              <a:cs typeface="ＭＳ Ｐゴシック" charset="0"/>
            </a:endParaRPr>
          </a:p>
        </p:txBody>
      </p:sp>
      <p:sp>
        <p:nvSpPr>
          <p:cNvPr id="115716" name="Slide Number Placeholder 3"/>
          <p:cNvSpPr txBox="1">
            <a:spLocks noGrp="1"/>
          </p:cNvSpPr>
          <p:nvPr/>
        </p:nvSpPr>
        <p:spPr bwMode="auto">
          <a:xfrm>
            <a:off x="3884670" y="8685316"/>
            <a:ext cx="297169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r" eaLnBrk="1" hangingPunct="1"/>
            <a:fld id="{0739515D-5CF3-5442-B55C-6E5BA36204C5}" type="slidenum">
              <a:rPr lang="en-US" sz="1200">
                <a:latin typeface="Arial" charset="0"/>
                <a:cs typeface="Arial" charset="0"/>
              </a:rPr>
              <a:pPr algn="r" eaLnBrk="1" hangingPunct="1"/>
              <a:t>22</a:t>
            </a:fld>
            <a:endParaRPr lang="en-US" sz="120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685800" y="685800"/>
            <a:ext cx="5486400" cy="3429000"/>
          </a:xfrm>
          <a:ln/>
        </p:spPr>
      </p:sp>
      <p:sp>
        <p:nvSpPr>
          <p:cNvPr id="131075" name="Notes Placeholder 2"/>
          <p:cNvSpPr>
            <a:spLocks noGrp="1"/>
          </p:cNvSpPr>
          <p:nvPr>
            <p:ph type="body" idx="1"/>
          </p:nvPr>
        </p:nvSpPr>
        <p:spPr>
          <a:xfrm>
            <a:off x="685145" y="4343400"/>
            <a:ext cx="5487711"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40" tIns="45720" rIns="91440" bIns="45720"/>
          <a:lstStyle/>
          <a:p>
            <a:pPr eaLnBrk="1" hangingPunct="1"/>
            <a:endParaRPr lang="fr-FR">
              <a:latin typeface="Times New Roman" charset="0"/>
              <a:ea typeface="ＭＳ Ｐゴシック" charset="0"/>
              <a:cs typeface="ＭＳ Ｐゴシック" charset="0"/>
            </a:endParaRPr>
          </a:p>
        </p:txBody>
      </p:sp>
      <p:sp>
        <p:nvSpPr>
          <p:cNvPr id="131076" name="Slide Number Placeholder 3"/>
          <p:cNvSpPr txBox="1">
            <a:spLocks noGrp="1"/>
          </p:cNvSpPr>
          <p:nvPr/>
        </p:nvSpPr>
        <p:spPr bwMode="auto">
          <a:xfrm>
            <a:off x="3884670" y="8685316"/>
            <a:ext cx="297169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r" eaLnBrk="1" hangingPunct="1"/>
            <a:fld id="{46A43FFA-BFFB-0A44-9C78-311E6CD16CC3}" type="slidenum">
              <a:rPr lang="en-US" sz="1200">
                <a:latin typeface="Arial" charset="0"/>
                <a:cs typeface="Arial" charset="0"/>
              </a:rPr>
              <a:pPr algn="r" eaLnBrk="1" hangingPunct="1"/>
              <a:t>23</a:t>
            </a:fld>
            <a:endParaRPr lang="en-US" sz="120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8F9DBC-BE99-F841-8CBB-2E61CC5A20EC}" type="slidenum">
              <a:rPr lang="fr-FR" smtClean="0"/>
              <a:t>35</a:t>
            </a:fld>
            <a:endParaRPr lang="fr-FR"/>
          </a:p>
        </p:txBody>
      </p:sp>
    </p:spTree>
    <p:extLst>
      <p:ext uri="{BB962C8B-B14F-4D97-AF65-F5344CB8AC3E}">
        <p14:creationId xmlns:p14="http://schemas.microsoft.com/office/powerpoint/2010/main" val="203209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6"/>
            <a:ext cx="7772400" cy="1225021"/>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F428BDD-7D1E-475A-9B8A-4778EE196261}" type="datetimeFigureOut">
              <a:rPr lang="fr-FR" smtClean="0"/>
              <a:t>28/09/13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A8B56D-AEEF-40EA-83AA-83744D18CE57}" type="slidenum">
              <a:rPr lang="fr-FR" smtClean="0"/>
              <a:t>‹#›</a:t>
            </a:fld>
            <a:endParaRPr lang="fr-FR"/>
          </a:p>
        </p:txBody>
      </p:sp>
    </p:spTree>
    <p:extLst>
      <p:ext uri="{BB962C8B-B14F-4D97-AF65-F5344CB8AC3E}">
        <p14:creationId xmlns:p14="http://schemas.microsoft.com/office/powerpoint/2010/main" val="98484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428BDD-7D1E-475A-9B8A-4778EE196261}" type="datetimeFigureOut">
              <a:rPr lang="fr-FR" smtClean="0"/>
              <a:t>28/09/13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A8B56D-AEEF-40EA-83AA-83744D18CE57}" type="slidenum">
              <a:rPr lang="fr-FR" smtClean="0"/>
              <a:t>‹#›</a:t>
            </a:fld>
            <a:endParaRPr lang="fr-FR"/>
          </a:p>
        </p:txBody>
      </p:sp>
    </p:spTree>
    <p:extLst>
      <p:ext uri="{BB962C8B-B14F-4D97-AF65-F5344CB8AC3E}">
        <p14:creationId xmlns:p14="http://schemas.microsoft.com/office/powerpoint/2010/main" val="37365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866"/>
            <a:ext cx="2057400" cy="4876271"/>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28866"/>
            <a:ext cx="6019800" cy="487627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428BDD-7D1E-475A-9B8A-4778EE196261}" type="datetimeFigureOut">
              <a:rPr lang="fr-FR" smtClean="0"/>
              <a:t>28/09/13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A8B56D-AEEF-40EA-83AA-83744D18CE57}" type="slidenum">
              <a:rPr lang="fr-FR" smtClean="0"/>
              <a:t>‹#›</a:t>
            </a:fld>
            <a:endParaRPr lang="fr-FR"/>
          </a:p>
        </p:txBody>
      </p:sp>
    </p:spTree>
    <p:extLst>
      <p:ext uri="{BB962C8B-B14F-4D97-AF65-F5344CB8AC3E}">
        <p14:creationId xmlns:p14="http://schemas.microsoft.com/office/powerpoint/2010/main" val="103512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372536" y="285750"/>
            <a:ext cx="8195733" cy="920750"/>
          </a:xfrm>
        </p:spPr>
        <p:txBody>
          <a:bodyPr/>
          <a:lstStyle/>
          <a:p>
            <a:r>
              <a:rPr lang="fr-FR" smtClean="0"/>
              <a:t>Cliquez et modifiez le titre</a:t>
            </a:r>
            <a:endParaRPr lang="fr-FR"/>
          </a:p>
        </p:txBody>
      </p:sp>
      <p:sp>
        <p:nvSpPr>
          <p:cNvPr id="3" name="Espace réservé du graphique 2"/>
          <p:cNvSpPr>
            <a:spLocks noGrp="1"/>
          </p:cNvSpPr>
          <p:nvPr>
            <p:ph type="chart" idx="1"/>
          </p:nvPr>
        </p:nvSpPr>
        <p:spPr>
          <a:xfrm>
            <a:off x="1745551" y="1524000"/>
            <a:ext cx="5671255" cy="3429000"/>
          </a:xfrm>
        </p:spPr>
        <p:txBody>
          <a:bodyPr rtlCol="0">
            <a:normAutofit/>
          </a:bodyPr>
          <a:lstStyle/>
          <a:p>
            <a:pPr lvl="0"/>
            <a:endParaRPr lang="fr-FR" noProof="0" smtClean="0"/>
          </a:p>
        </p:txBody>
      </p:sp>
    </p:spTree>
    <p:extLst>
      <p:ext uri="{BB962C8B-B14F-4D97-AF65-F5344CB8AC3E}">
        <p14:creationId xmlns:p14="http://schemas.microsoft.com/office/powerpoint/2010/main" val="3393538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914403" y="1270000"/>
            <a:ext cx="7623175" cy="1460500"/>
          </a:xfrm>
        </p:spPr>
        <p:txBody>
          <a:bodyPr/>
          <a:lstStyle>
            <a:lvl1pPr>
              <a:defRPr sz="5000"/>
            </a:lvl1pPr>
          </a:lstStyle>
          <a:p>
            <a:pPr lvl="0"/>
            <a:r>
              <a:rPr lang="fr-FR" noProof="0" smtClean="0"/>
              <a:t>Cliquez pour modifier le style du titre</a:t>
            </a:r>
          </a:p>
        </p:txBody>
      </p:sp>
      <p:sp>
        <p:nvSpPr>
          <p:cNvPr id="15363" name="Rectangle 3"/>
          <p:cNvSpPr>
            <a:spLocks noGrp="1" noChangeArrowheads="1"/>
          </p:cNvSpPr>
          <p:nvPr>
            <p:ph type="subTitle" idx="1"/>
          </p:nvPr>
        </p:nvSpPr>
        <p:spPr>
          <a:xfrm>
            <a:off x="1981200" y="3302000"/>
            <a:ext cx="6553200" cy="1460500"/>
          </a:xfrm>
        </p:spPr>
        <p:txBody>
          <a:bodyPr/>
          <a:lstStyle>
            <a:lvl1pPr marL="0" indent="0">
              <a:buFont typeface="Wingdings" charset="0"/>
              <a:buNone/>
              <a:defRPr sz="2800"/>
            </a:lvl1pPr>
          </a:lstStyle>
          <a:p>
            <a:pPr lvl="0"/>
            <a:r>
              <a:rPr lang="fr-FR" noProof="0" smtClean="0"/>
              <a:t>Cliquez pour modifier le style des sous-titres du masque</a:t>
            </a:r>
          </a:p>
        </p:txBody>
      </p:sp>
      <p:sp>
        <p:nvSpPr>
          <p:cNvPr id="15364" name="Rectangle 4"/>
          <p:cNvSpPr>
            <a:spLocks noGrp="1" noChangeArrowheads="1"/>
          </p:cNvSpPr>
          <p:nvPr>
            <p:ph type="dt" sz="half" idx="2"/>
          </p:nvPr>
        </p:nvSpPr>
        <p:spPr/>
        <p:txBody>
          <a:bodyPr/>
          <a:lstStyle>
            <a:lvl1pPr>
              <a:defRPr/>
            </a:lvl1pPr>
          </a:lstStyle>
          <a:p>
            <a:endParaRPr lang="fr-FR">
              <a:solidFill>
                <a:srgbClr val="000000"/>
              </a:solidFill>
              <a:latin typeface="Garamond"/>
            </a:endParaRPr>
          </a:p>
        </p:txBody>
      </p:sp>
      <p:sp>
        <p:nvSpPr>
          <p:cNvPr id="15365" name="Rectangle 5"/>
          <p:cNvSpPr>
            <a:spLocks noGrp="1" noChangeArrowheads="1"/>
          </p:cNvSpPr>
          <p:nvPr>
            <p:ph type="ftr" sz="quarter" idx="3"/>
          </p:nvPr>
        </p:nvSpPr>
        <p:spPr>
          <a:xfrm>
            <a:off x="3124200" y="5203032"/>
            <a:ext cx="2895600" cy="381000"/>
          </a:xfrm>
        </p:spPr>
        <p:txBody>
          <a:bodyPr/>
          <a:lstStyle>
            <a:lvl1pPr>
              <a:defRPr/>
            </a:lvl1pPr>
          </a:lstStyle>
          <a:p>
            <a:endParaRPr lang="fr-FR">
              <a:solidFill>
                <a:srgbClr val="000000"/>
              </a:solidFill>
              <a:latin typeface="Garamond"/>
            </a:endParaRPr>
          </a:p>
        </p:txBody>
      </p:sp>
      <p:sp>
        <p:nvSpPr>
          <p:cNvPr id="15366" name="Rectangle 6"/>
          <p:cNvSpPr>
            <a:spLocks noGrp="1" noChangeArrowheads="1"/>
          </p:cNvSpPr>
          <p:nvPr>
            <p:ph type="sldNum" sz="quarter" idx="4"/>
          </p:nvPr>
        </p:nvSpPr>
        <p:spPr/>
        <p:txBody>
          <a:bodyPr/>
          <a:lstStyle>
            <a:lvl1pPr>
              <a:defRPr/>
            </a:lvl1pPr>
          </a:lstStyle>
          <a:p>
            <a:fld id="{D1638F91-E333-3642-998B-988B450BF558}" type="slidenum">
              <a:rPr lang="fr-FR">
                <a:solidFill>
                  <a:srgbClr val="000000"/>
                </a:solidFill>
                <a:latin typeface="Garamond"/>
              </a:rPr>
              <a:pPr/>
              <a:t>‹#›</a:t>
            </a:fld>
            <a:endParaRPr lang="fr-FR">
              <a:solidFill>
                <a:srgbClr val="000000"/>
              </a:solidFill>
              <a:latin typeface="Garamond"/>
            </a:endParaRPr>
          </a:p>
        </p:txBody>
      </p:sp>
      <p:sp>
        <p:nvSpPr>
          <p:cNvPr id="15367" name="Freeform 7"/>
          <p:cNvSpPr>
            <a:spLocks noChangeArrowheads="1"/>
          </p:cNvSpPr>
          <p:nvPr/>
        </p:nvSpPr>
        <p:spPr bwMode="auto">
          <a:xfrm>
            <a:off x="609600" y="1016000"/>
            <a:ext cx="7924800" cy="7620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smtClean="0">
              <a:solidFill>
                <a:srgbClr val="000000"/>
              </a:solidFill>
              <a:latin typeface="Arial" charset="0"/>
              <a:ea typeface="ＭＳ Ｐゴシック" charset="0"/>
            </a:endParaRPr>
          </a:p>
        </p:txBody>
      </p:sp>
      <p:sp>
        <p:nvSpPr>
          <p:cNvPr id="15368" name="Line 8"/>
          <p:cNvSpPr>
            <a:spLocks noChangeShapeType="1"/>
          </p:cNvSpPr>
          <p:nvPr/>
        </p:nvSpPr>
        <p:spPr bwMode="auto">
          <a:xfrm>
            <a:off x="1981203" y="33020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pPr>
            <a:endParaRPr lang="fr-FR"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val="1794068247"/>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latin typeface="Garamond"/>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latin typeface="Garamond"/>
            </a:endParaRPr>
          </a:p>
        </p:txBody>
      </p:sp>
      <p:sp>
        <p:nvSpPr>
          <p:cNvPr id="6" name="Espace réservé du numéro de diapositive 5"/>
          <p:cNvSpPr>
            <a:spLocks noGrp="1"/>
          </p:cNvSpPr>
          <p:nvPr>
            <p:ph type="sldNum" sz="quarter" idx="12"/>
          </p:nvPr>
        </p:nvSpPr>
        <p:spPr/>
        <p:txBody>
          <a:bodyPr/>
          <a:lstStyle>
            <a:lvl1pPr>
              <a:defRPr/>
            </a:lvl1pPr>
          </a:lstStyle>
          <a:p>
            <a:fld id="{781EBD2E-AB0E-6D48-A19C-0A1AE33FA7CC}" type="slidenum">
              <a:rPr lang="fr-FR">
                <a:solidFill>
                  <a:srgbClr val="000000"/>
                </a:solidFill>
                <a:latin typeface="Garamond"/>
              </a:rPr>
              <a:pPr/>
              <a:t>‹#›</a:t>
            </a:fld>
            <a:endParaRPr lang="fr-FR">
              <a:solidFill>
                <a:srgbClr val="000000"/>
              </a:solidFill>
              <a:latin typeface="Garamond"/>
            </a:endParaRPr>
          </a:p>
        </p:txBody>
      </p:sp>
    </p:spTree>
    <p:extLst>
      <p:ext uri="{BB962C8B-B14F-4D97-AF65-F5344CB8AC3E}">
        <p14:creationId xmlns:p14="http://schemas.microsoft.com/office/powerpoint/2010/main" val="2194935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8"/>
            <a:ext cx="7772400" cy="1135063"/>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latin typeface="Garamond"/>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latin typeface="Garamond"/>
            </a:endParaRPr>
          </a:p>
        </p:txBody>
      </p:sp>
      <p:sp>
        <p:nvSpPr>
          <p:cNvPr id="6" name="Espace réservé du numéro de diapositive 5"/>
          <p:cNvSpPr>
            <a:spLocks noGrp="1"/>
          </p:cNvSpPr>
          <p:nvPr>
            <p:ph type="sldNum" sz="quarter" idx="12"/>
          </p:nvPr>
        </p:nvSpPr>
        <p:spPr/>
        <p:txBody>
          <a:bodyPr/>
          <a:lstStyle>
            <a:lvl1pPr>
              <a:defRPr/>
            </a:lvl1pPr>
          </a:lstStyle>
          <a:p>
            <a:fld id="{153C430D-A570-DD48-A073-9074FED4576B}" type="slidenum">
              <a:rPr lang="fr-FR">
                <a:solidFill>
                  <a:srgbClr val="000000"/>
                </a:solidFill>
                <a:latin typeface="Garamond"/>
              </a:rPr>
              <a:pPr/>
              <a:t>‹#›</a:t>
            </a:fld>
            <a:endParaRPr lang="fr-FR">
              <a:solidFill>
                <a:srgbClr val="000000"/>
              </a:solidFill>
              <a:latin typeface="Garamond"/>
            </a:endParaRPr>
          </a:p>
        </p:txBody>
      </p:sp>
    </p:spTree>
    <p:extLst>
      <p:ext uri="{BB962C8B-B14F-4D97-AF65-F5344CB8AC3E}">
        <p14:creationId xmlns:p14="http://schemas.microsoft.com/office/powerpoint/2010/main" val="713279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333501"/>
            <a:ext cx="4038600" cy="37756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33501"/>
            <a:ext cx="4038600" cy="37756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latin typeface="Garamond"/>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latin typeface="Garamond"/>
            </a:endParaRPr>
          </a:p>
        </p:txBody>
      </p:sp>
      <p:sp>
        <p:nvSpPr>
          <p:cNvPr id="7" name="Espace réservé du numéro de diapositive 6"/>
          <p:cNvSpPr>
            <a:spLocks noGrp="1"/>
          </p:cNvSpPr>
          <p:nvPr>
            <p:ph type="sldNum" sz="quarter" idx="12"/>
          </p:nvPr>
        </p:nvSpPr>
        <p:spPr/>
        <p:txBody>
          <a:bodyPr/>
          <a:lstStyle>
            <a:lvl1pPr>
              <a:defRPr/>
            </a:lvl1pPr>
          </a:lstStyle>
          <a:p>
            <a:fld id="{55E28F50-BB41-3342-9AE2-76FA122BE781}" type="slidenum">
              <a:rPr lang="fr-FR">
                <a:solidFill>
                  <a:srgbClr val="000000"/>
                </a:solidFill>
                <a:latin typeface="Garamond"/>
              </a:rPr>
              <a:pPr/>
              <a:t>‹#›</a:t>
            </a:fld>
            <a:endParaRPr lang="fr-FR">
              <a:solidFill>
                <a:srgbClr val="000000"/>
              </a:solidFill>
              <a:latin typeface="Garamond"/>
            </a:endParaRPr>
          </a:p>
        </p:txBody>
      </p:sp>
    </p:spTree>
    <p:extLst>
      <p:ext uri="{BB962C8B-B14F-4D97-AF65-F5344CB8AC3E}">
        <p14:creationId xmlns:p14="http://schemas.microsoft.com/office/powerpoint/2010/main" val="2201414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865"/>
            <a:ext cx="8229600" cy="9525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000000"/>
              </a:solidFill>
              <a:latin typeface="Garamond"/>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000000"/>
              </a:solidFill>
              <a:latin typeface="Garamond"/>
            </a:endParaRPr>
          </a:p>
        </p:txBody>
      </p:sp>
      <p:sp>
        <p:nvSpPr>
          <p:cNvPr id="9" name="Espace réservé du numéro de diapositive 8"/>
          <p:cNvSpPr>
            <a:spLocks noGrp="1"/>
          </p:cNvSpPr>
          <p:nvPr>
            <p:ph type="sldNum" sz="quarter" idx="12"/>
          </p:nvPr>
        </p:nvSpPr>
        <p:spPr/>
        <p:txBody>
          <a:bodyPr/>
          <a:lstStyle>
            <a:lvl1pPr>
              <a:defRPr/>
            </a:lvl1pPr>
          </a:lstStyle>
          <a:p>
            <a:fld id="{21993FBE-D335-7145-AF57-6DE64867D6E9}" type="slidenum">
              <a:rPr lang="fr-FR">
                <a:solidFill>
                  <a:srgbClr val="000000"/>
                </a:solidFill>
                <a:latin typeface="Garamond"/>
              </a:rPr>
              <a:pPr/>
              <a:t>‹#›</a:t>
            </a:fld>
            <a:endParaRPr lang="fr-FR">
              <a:solidFill>
                <a:srgbClr val="000000"/>
              </a:solidFill>
              <a:latin typeface="Garamond"/>
            </a:endParaRPr>
          </a:p>
        </p:txBody>
      </p:sp>
    </p:spTree>
    <p:extLst>
      <p:ext uri="{BB962C8B-B14F-4D97-AF65-F5344CB8AC3E}">
        <p14:creationId xmlns:p14="http://schemas.microsoft.com/office/powerpoint/2010/main" val="1436576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000000"/>
              </a:solidFill>
              <a:latin typeface="Garamond"/>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000000"/>
              </a:solidFill>
              <a:latin typeface="Garamond"/>
            </a:endParaRPr>
          </a:p>
        </p:txBody>
      </p:sp>
      <p:sp>
        <p:nvSpPr>
          <p:cNvPr id="5" name="Espace réservé du numéro de diapositive 4"/>
          <p:cNvSpPr>
            <a:spLocks noGrp="1"/>
          </p:cNvSpPr>
          <p:nvPr>
            <p:ph type="sldNum" sz="quarter" idx="12"/>
          </p:nvPr>
        </p:nvSpPr>
        <p:spPr/>
        <p:txBody>
          <a:bodyPr/>
          <a:lstStyle>
            <a:lvl1pPr>
              <a:defRPr/>
            </a:lvl1pPr>
          </a:lstStyle>
          <a:p>
            <a:fld id="{BF0FF3FB-D85A-8D49-9857-8446BE89F29D}" type="slidenum">
              <a:rPr lang="fr-FR">
                <a:solidFill>
                  <a:srgbClr val="000000"/>
                </a:solidFill>
                <a:latin typeface="Garamond"/>
              </a:rPr>
              <a:pPr/>
              <a:t>‹#›</a:t>
            </a:fld>
            <a:endParaRPr lang="fr-FR">
              <a:solidFill>
                <a:srgbClr val="000000"/>
              </a:solidFill>
              <a:latin typeface="Garamond"/>
            </a:endParaRPr>
          </a:p>
        </p:txBody>
      </p:sp>
    </p:spTree>
    <p:extLst>
      <p:ext uri="{BB962C8B-B14F-4D97-AF65-F5344CB8AC3E}">
        <p14:creationId xmlns:p14="http://schemas.microsoft.com/office/powerpoint/2010/main" val="145203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000000"/>
              </a:solidFill>
              <a:latin typeface="Garamond"/>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000000"/>
              </a:solidFill>
              <a:latin typeface="Garamond"/>
            </a:endParaRPr>
          </a:p>
        </p:txBody>
      </p:sp>
      <p:sp>
        <p:nvSpPr>
          <p:cNvPr id="4" name="Espace réservé du numéro de diapositive 3"/>
          <p:cNvSpPr>
            <a:spLocks noGrp="1"/>
          </p:cNvSpPr>
          <p:nvPr>
            <p:ph type="sldNum" sz="quarter" idx="12"/>
          </p:nvPr>
        </p:nvSpPr>
        <p:spPr/>
        <p:txBody>
          <a:bodyPr/>
          <a:lstStyle>
            <a:lvl1pPr>
              <a:defRPr/>
            </a:lvl1pPr>
          </a:lstStyle>
          <a:p>
            <a:fld id="{7AAC865F-7D5B-3646-A1B0-07D7674D5028}" type="slidenum">
              <a:rPr lang="fr-FR">
                <a:solidFill>
                  <a:srgbClr val="000000"/>
                </a:solidFill>
                <a:latin typeface="Garamond"/>
              </a:rPr>
              <a:pPr/>
              <a:t>‹#›</a:t>
            </a:fld>
            <a:endParaRPr lang="fr-FR">
              <a:solidFill>
                <a:srgbClr val="000000"/>
              </a:solidFill>
              <a:latin typeface="Garamond"/>
            </a:endParaRPr>
          </a:p>
        </p:txBody>
      </p:sp>
    </p:spTree>
    <p:extLst>
      <p:ext uri="{BB962C8B-B14F-4D97-AF65-F5344CB8AC3E}">
        <p14:creationId xmlns:p14="http://schemas.microsoft.com/office/powerpoint/2010/main" val="185392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428BDD-7D1E-475A-9B8A-4778EE196261}" type="datetimeFigureOut">
              <a:rPr lang="fr-FR" smtClean="0"/>
              <a:t>28/09/13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A8B56D-AEEF-40EA-83AA-83744D18CE57}" type="slidenum">
              <a:rPr lang="fr-FR" smtClean="0"/>
              <a:t>‹#›</a:t>
            </a:fld>
            <a:endParaRPr lang="fr-FR"/>
          </a:p>
        </p:txBody>
      </p:sp>
    </p:spTree>
    <p:extLst>
      <p:ext uri="{BB962C8B-B14F-4D97-AF65-F5344CB8AC3E}">
        <p14:creationId xmlns:p14="http://schemas.microsoft.com/office/powerpoint/2010/main" val="1058459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27543"/>
            <a:ext cx="3008313" cy="968375"/>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latin typeface="Garamond"/>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latin typeface="Garamond"/>
            </a:endParaRPr>
          </a:p>
        </p:txBody>
      </p:sp>
      <p:sp>
        <p:nvSpPr>
          <p:cNvPr id="7" name="Espace réservé du numéro de diapositive 6"/>
          <p:cNvSpPr>
            <a:spLocks noGrp="1"/>
          </p:cNvSpPr>
          <p:nvPr>
            <p:ph type="sldNum" sz="quarter" idx="12"/>
          </p:nvPr>
        </p:nvSpPr>
        <p:spPr/>
        <p:txBody>
          <a:bodyPr/>
          <a:lstStyle>
            <a:lvl1pPr>
              <a:defRPr/>
            </a:lvl1pPr>
          </a:lstStyle>
          <a:p>
            <a:fld id="{D716DD71-A25B-E149-9483-243F3E7FB15E}" type="slidenum">
              <a:rPr lang="fr-FR">
                <a:solidFill>
                  <a:srgbClr val="000000"/>
                </a:solidFill>
                <a:latin typeface="Garamond"/>
              </a:rPr>
              <a:pPr/>
              <a:t>‹#›</a:t>
            </a:fld>
            <a:endParaRPr lang="fr-FR">
              <a:solidFill>
                <a:srgbClr val="000000"/>
              </a:solidFill>
              <a:latin typeface="Garamond"/>
            </a:endParaRPr>
          </a:p>
        </p:txBody>
      </p:sp>
    </p:spTree>
    <p:extLst>
      <p:ext uri="{BB962C8B-B14F-4D97-AF65-F5344CB8AC3E}">
        <p14:creationId xmlns:p14="http://schemas.microsoft.com/office/powerpoint/2010/main" val="393848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latin typeface="Garamond"/>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latin typeface="Garamond"/>
            </a:endParaRPr>
          </a:p>
        </p:txBody>
      </p:sp>
      <p:sp>
        <p:nvSpPr>
          <p:cNvPr id="7" name="Espace réservé du numéro de diapositive 6"/>
          <p:cNvSpPr>
            <a:spLocks noGrp="1"/>
          </p:cNvSpPr>
          <p:nvPr>
            <p:ph type="sldNum" sz="quarter" idx="12"/>
          </p:nvPr>
        </p:nvSpPr>
        <p:spPr/>
        <p:txBody>
          <a:bodyPr/>
          <a:lstStyle>
            <a:lvl1pPr>
              <a:defRPr/>
            </a:lvl1pPr>
          </a:lstStyle>
          <a:p>
            <a:fld id="{A8010AAA-D47F-2245-995D-0EAF4B010B74}" type="slidenum">
              <a:rPr lang="fr-FR">
                <a:solidFill>
                  <a:srgbClr val="000000"/>
                </a:solidFill>
                <a:latin typeface="Garamond"/>
              </a:rPr>
              <a:pPr/>
              <a:t>‹#›</a:t>
            </a:fld>
            <a:endParaRPr lang="fr-FR">
              <a:solidFill>
                <a:srgbClr val="000000"/>
              </a:solidFill>
              <a:latin typeface="Garamond"/>
            </a:endParaRPr>
          </a:p>
        </p:txBody>
      </p:sp>
    </p:spTree>
    <p:extLst>
      <p:ext uri="{BB962C8B-B14F-4D97-AF65-F5344CB8AC3E}">
        <p14:creationId xmlns:p14="http://schemas.microsoft.com/office/powerpoint/2010/main" val="3298272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latin typeface="Garamond"/>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latin typeface="Garamond"/>
            </a:endParaRPr>
          </a:p>
        </p:txBody>
      </p:sp>
      <p:sp>
        <p:nvSpPr>
          <p:cNvPr id="6" name="Espace réservé du numéro de diapositive 5"/>
          <p:cNvSpPr>
            <a:spLocks noGrp="1"/>
          </p:cNvSpPr>
          <p:nvPr>
            <p:ph type="sldNum" sz="quarter" idx="12"/>
          </p:nvPr>
        </p:nvSpPr>
        <p:spPr/>
        <p:txBody>
          <a:bodyPr/>
          <a:lstStyle>
            <a:lvl1pPr>
              <a:defRPr/>
            </a:lvl1pPr>
          </a:lstStyle>
          <a:p>
            <a:fld id="{494ACD83-9D71-734B-AFC5-4593743AC19F}" type="slidenum">
              <a:rPr lang="fr-FR">
                <a:solidFill>
                  <a:srgbClr val="000000"/>
                </a:solidFill>
                <a:latin typeface="Garamond"/>
              </a:rPr>
              <a:pPr/>
              <a:t>‹#›</a:t>
            </a:fld>
            <a:endParaRPr lang="fr-FR">
              <a:solidFill>
                <a:srgbClr val="000000"/>
              </a:solidFill>
              <a:latin typeface="Garamond"/>
            </a:endParaRPr>
          </a:p>
        </p:txBody>
      </p:sp>
    </p:spTree>
    <p:extLst>
      <p:ext uri="{BB962C8B-B14F-4D97-AF65-F5344CB8AC3E}">
        <p14:creationId xmlns:p14="http://schemas.microsoft.com/office/powerpoint/2010/main" val="2090167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31512"/>
            <a:ext cx="2057400" cy="4877593"/>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31512"/>
            <a:ext cx="6019800" cy="487759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latin typeface="Garamond"/>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latin typeface="Garamond"/>
            </a:endParaRPr>
          </a:p>
        </p:txBody>
      </p:sp>
      <p:sp>
        <p:nvSpPr>
          <p:cNvPr id="6" name="Espace réservé du numéro de diapositive 5"/>
          <p:cNvSpPr>
            <a:spLocks noGrp="1"/>
          </p:cNvSpPr>
          <p:nvPr>
            <p:ph type="sldNum" sz="quarter" idx="12"/>
          </p:nvPr>
        </p:nvSpPr>
        <p:spPr/>
        <p:txBody>
          <a:bodyPr/>
          <a:lstStyle>
            <a:lvl1pPr>
              <a:defRPr/>
            </a:lvl1pPr>
          </a:lstStyle>
          <a:p>
            <a:fld id="{21E60D78-AD8F-8944-9894-40CB29FA4607}" type="slidenum">
              <a:rPr lang="fr-FR">
                <a:solidFill>
                  <a:srgbClr val="000000"/>
                </a:solidFill>
                <a:latin typeface="Garamond"/>
              </a:rPr>
              <a:pPr/>
              <a:t>‹#›</a:t>
            </a:fld>
            <a:endParaRPr lang="fr-FR">
              <a:solidFill>
                <a:srgbClr val="000000"/>
              </a:solidFill>
              <a:latin typeface="Garamond"/>
            </a:endParaRPr>
          </a:p>
        </p:txBody>
      </p:sp>
    </p:spTree>
    <p:extLst>
      <p:ext uri="{BB962C8B-B14F-4D97-AF65-F5344CB8AC3E}">
        <p14:creationId xmlns:p14="http://schemas.microsoft.com/office/powerpoint/2010/main" val="2598870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31511"/>
            <a:ext cx="8229600" cy="949854"/>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457200" y="1333501"/>
            <a:ext cx="4038600" cy="377560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33501"/>
            <a:ext cx="4038600" cy="377560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5203032"/>
            <a:ext cx="2133600" cy="381000"/>
          </a:xfrm>
        </p:spPr>
        <p:txBody>
          <a:bodyPr/>
          <a:lstStyle>
            <a:lvl1pPr>
              <a:defRPr/>
            </a:lvl1pPr>
          </a:lstStyle>
          <a:p>
            <a:endParaRPr lang="fr-FR">
              <a:solidFill>
                <a:srgbClr val="000000"/>
              </a:solidFill>
              <a:latin typeface="Garamond"/>
            </a:endParaRPr>
          </a:p>
        </p:txBody>
      </p:sp>
      <p:sp>
        <p:nvSpPr>
          <p:cNvPr id="6" name="Espace réservé du pied de page 5"/>
          <p:cNvSpPr>
            <a:spLocks noGrp="1"/>
          </p:cNvSpPr>
          <p:nvPr>
            <p:ph type="ftr" sz="quarter" idx="11"/>
          </p:nvPr>
        </p:nvSpPr>
        <p:spPr>
          <a:xfrm>
            <a:off x="3124200" y="5207000"/>
            <a:ext cx="2895600" cy="381000"/>
          </a:xfrm>
        </p:spPr>
        <p:txBody>
          <a:bodyPr/>
          <a:lstStyle>
            <a:lvl1pPr>
              <a:defRPr/>
            </a:lvl1pPr>
          </a:lstStyle>
          <a:p>
            <a:endParaRPr lang="fr-FR">
              <a:solidFill>
                <a:srgbClr val="000000"/>
              </a:solidFill>
              <a:latin typeface="Garamond"/>
            </a:endParaRPr>
          </a:p>
        </p:txBody>
      </p:sp>
      <p:sp>
        <p:nvSpPr>
          <p:cNvPr id="7" name="Espace réservé du numéro de diapositive 6"/>
          <p:cNvSpPr>
            <a:spLocks noGrp="1"/>
          </p:cNvSpPr>
          <p:nvPr>
            <p:ph type="sldNum" sz="quarter" idx="12"/>
          </p:nvPr>
        </p:nvSpPr>
        <p:spPr>
          <a:xfrm>
            <a:off x="6553200" y="5203032"/>
            <a:ext cx="2133600" cy="381000"/>
          </a:xfrm>
        </p:spPr>
        <p:txBody>
          <a:bodyPr/>
          <a:lstStyle>
            <a:lvl1pPr>
              <a:defRPr/>
            </a:lvl1pPr>
          </a:lstStyle>
          <a:p>
            <a:fld id="{21EE45E3-1271-F348-9056-F53604CB1FB4}" type="slidenum">
              <a:rPr lang="fr-FR">
                <a:solidFill>
                  <a:srgbClr val="000000"/>
                </a:solidFill>
                <a:latin typeface="Garamond"/>
              </a:rPr>
              <a:pPr/>
              <a:t>‹#›</a:t>
            </a:fld>
            <a:endParaRPr lang="fr-FR">
              <a:solidFill>
                <a:srgbClr val="000000"/>
              </a:solidFill>
              <a:latin typeface="Garamond"/>
            </a:endParaRPr>
          </a:p>
        </p:txBody>
      </p:sp>
    </p:spTree>
    <p:extLst>
      <p:ext uri="{BB962C8B-B14F-4D97-AF65-F5344CB8AC3E}">
        <p14:creationId xmlns:p14="http://schemas.microsoft.com/office/powerpoint/2010/main" val="3384649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5"/>
            <a:ext cx="7772400" cy="1225021"/>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776C5EE8-1A37-6C45-A583-0731B8E4AACE}" type="datetimeFigureOut">
              <a:rPr lang="fr-FR"/>
              <a:pPr>
                <a:defRPr/>
              </a:pPr>
              <a:t>28/09/13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0BA0E92-DBC4-3F46-9DDA-14A3D6C82742}" type="slidenum">
              <a:rPr lang="fr-FR"/>
              <a:pPr>
                <a:defRPr/>
              </a:pPr>
              <a:t>‹#›</a:t>
            </a:fld>
            <a:endParaRPr lang="fr-FR"/>
          </a:p>
        </p:txBody>
      </p:sp>
    </p:spTree>
    <p:extLst>
      <p:ext uri="{BB962C8B-B14F-4D97-AF65-F5344CB8AC3E}">
        <p14:creationId xmlns:p14="http://schemas.microsoft.com/office/powerpoint/2010/main" val="1585939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10AE870-B6D1-F240-981A-2FCAED28FB77}" type="datetimeFigureOut">
              <a:rPr lang="fr-FR"/>
              <a:pPr>
                <a:defRPr/>
              </a:pPr>
              <a:t>28/09/13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47C0B9E-39CB-4F43-B464-E2A4B74B38A7}" type="slidenum">
              <a:rPr lang="fr-FR"/>
              <a:pPr>
                <a:defRPr/>
              </a:pPr>
              <a:t>‹#›</a:t>
            </a:fld>
            <a:endParaRPr lang="fr-FR"/>
          </a:p>
        </p:txBody>
      </p:sp>
    </p:spTree>
    <p:extLst>
      <p:ext uri="{BB962C8B-B14F-4D97-AF65-F5344CB8AC3E}">
        <p14:creationId xmlns:p14="http://schemas.microsoft.com/office/powerpoint/2010/main" val="4014174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7"/>
            <a:ext cx="7772400" cy="1135063"/>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023C125-677E-4E40-B9CC-7A211EE7364D}" type="datetimeFigureOut">
              <a:rPr lang="fr-FR"/>
              <a:pPr>
                <a:defRPr/>
              </a:pPr>
              <a:t>28/09/13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052A1AD-FE1D-274A-AEC5-7E2ADDC5BDF8}" type="slidenum">
              <a:rPr lang="fr-FR"/>
              <a:pPr>
                <a:defRPr/>
              </a:pPr>
              <a:t>‹#›</a:t>
            </a:fld>
            <a:endParaRPr lang="fr-FR"/>
          </a:p>
        </p:txBody>
      </p:sp>
    </p:spTree>
    <p:extLst>
      <p:ext uri="{BB962C8B-B14F-4D97-AF65-F5344CB8AC3E}">
        <p14:creationId xmlns:p14="http://schemas.microsoft.com/office/powerpoint/2010/main" val="1155452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1BFAE47-D01C-1644-BC3C-E6339316A63A}" type="datetimeFigureOut">
              <a:rPr lang="fr-FR"/>
              <a:pPr>
                <a:defRPr/>
              </a:pPr>
              <a:t>28/09/13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244890A-1668-B44D-96DF-A02B15C13494}" type="slidenum">
              <a:rPr lang="fr-FR"/>
              <a:pPr>
                <a:defRPr/>
              </a:pPr>
              <a:t>‹#›</a:t>
            </a:fld>
            <a:endParaRPr lang="fr-FR"/>
          </a:p>
        </p:txBody>
      </p:sp>
    </p:spTree>
    <p:extLst>
      <p:ext uri="{BB962C8B-B14F-4D97-AF65-F5344CB8AC3E}">
        <p14:creationId xmlns:p14="http://schemas.microsoft.com/office/powerpoint/2010/main" val="1448385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9BE60417-8C2D-A440-9563-A4D7D75FA098}" type="datetimeFigureOut">
              <a:rPr lang="fr-FR"/>
              <a:pPr>
                <a:defRPr/>
              </a:pPr>
              <a:t>28/09/13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E759EFF-F236-4442-90DC-24A350272DD2}" type="slidenum">
              <a:rPr lang="fr-FR"/>
              <a:pPr>
                <a:defRPr/>
              </a:pPr>
              <a:t>‹#›</a:t>
            </a:fld>
            <a:endParaRPr lang="fr-FR"/>
          </a:p>
        </p:txBody>
      </p:sp>
    </p:spTree>
    <p:extLst>
      <p:ext uri="{BB962C8B-B14F-4D97-AF65-F5344CB8AC3E}">
        <p14:creationId xmlns:p14="http://schemas.microsoft.com/office/powerpoint/2010/main" val="423337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8"/>
            <a:ext cx="7772400" cy="1135063"/>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F428BDD-7D1E-475A-9B8A-4778EE196261}" type="datetimeFigureOut">
              <a:rPr lang="fr-FR" smtClean="0"/>
              <a:t>28/09/13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A8B56D-AEEF-40EA-83AA-83744D18CE57}" type="slidenum">
              <a:rPr lang="fr-FR" smtClean="0"/>
              <a:t>‹#›</a:t>
            </a:fld>
            <a:endParaRPr lang="fr-FR"/>
          </a:p>
        </p:txBody>
      </p:sp>
    </p:spTree>
    <p:extLst>
      <p:ext uri="{BB962C8B-B14F-4D97-AF65-F5344CB8AC3E}">
        <p14:creationId xmlns:p14="http://schemas.microsoft.com/office/powerpoint/2010/main" val="2466625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12DE6F0-104C-2B4F-B7BE-E6F423ED321F}" type="datetimeFigureOut">
              <a:rPr lang="fr-FR"/>
              <a:pPr>
                <a:defRPr/>
              </a:pPr>
              <a:t>28/09/13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E55F1578-D99E-F34B-A323-4AB7DA5F830D}" type="slidenum">
              <a:rPr lang="fr-FR"/>
              <a:pPr>
                <a:defRPr/>
              </a:pPr>
              <a:t>‹#›</a:t>
            </a:fld>
            <a:endParaRPr lang="fr-FR"/>
          </a:p>
        </p:txBody>
      </p:sp>
    </p:spTree>
    <p:extLst>
      <p:ext uri="{BB962C8B-B14F-4D97-AF65-F5344CB8AC3E}">
        <p14:creationId xmlns:p14="http://schemas.microsoft.com/office/powerpoint/2010/main" val="1790334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92C7205-5AEF-B04B-BDFE-6460BD00E879}" type="datetimeFigureOut">
              <a:rPr lang="fr-FR"/>
              <a:pPr>
                <a:defRPr/>
              </a:pPr>
              <a:t>28/09/13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F0F049EE-6D10-0D4C-8019-D03380C677FC}" type="slidenum">
              <a:rPr lang="fr-FR"/>
              <a:pPr>
                <a:defRPr/>
              </a:pPr>
              <a:t>‹#›</a:t>
            </a:fld>
            <a:endParaRPr lang="fr-FR"/>
          </a:p>
        </p:txBody>
      </p:sp>
    </p:spTree>
    <p:extLst>
      <p:ext uri="{BB962C8B-B14F-4D97-AF65-F5344CB8AC3E}">
        <p14:creationId xmlns:p14="http://schemas.microsoft.com/office/powerpoint/2010/main" val="305370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27542"/>
            <a:ext cx="3008313" cy="968375"/>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75950A7-6C29-F648-B80A-41AC6F6CEE66}" type="datetimeFigureOut">
              <a:rPr lang="fr-FR"/>
              <a:pPr>
                <a:defRPr/>
              </a:pPr>
              <a:t>28/09/13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2CD356E-1454-FF4E-9275-48FD0D7151C4}" type="slidenum">
              <a:rPr lang="fr-FR"/>
              <a:pPr>
                <a:defRPr/>
              </a:pPr>
              <a:t>‹#›</a:t>
            </a:fld>
            <a:endParaRPr lang="fr-FR"/>
          </a:p>
        </p:txBody>
      </p:sp>
    </p:spTree>
    <p:extLst>
      <p:ext uri="{BB962C8B-B14F-4D97-AF65-F5344CB8AC3E}">
        <p14:creationId xmlns:p14="http://schemas.microsoft.com/office/powerpoint/2010/main" val="1713291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B86C209-DCCE-7B49-85E9-4A4680F758F5}" type="datetimeFigureOut">
              <a:rPr lang="fr-FR"/>
              <a:pPr>
                <a:defRPr/>
              </a:pPr>
              <a:t>28/09/13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D5878C94-0659-C74E-A6AC-3E7A6C0FFA0D}" type="slidenum">
              <a:rPr lang="fr-FR"/>
              <a:pPr>
                <a:defRPr/>
              </a:pPr>
              <a:t>‹#›</a:t>
            </a:fld>
            <a:endParaRPr lang="fr-FR"/>
          </a:p>
        </p:txBody>
      </p:sp>
    </p:spTree>
    <p:extLst>
      <p:ext uri="{BB962C8B-B14F-4D97-AF65-F5344CB8AC3E}">
        <p14:creationId xmlns:p14="http://schemas.microsoft.com/office/powerpoint/2010/main" val="1973311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E97F40A-4FFB-2F48-83E9-EF30CA16B842}" type="datetimeFigureOut">
              <a:rPr lang="fr-FR"/>
              <a:pPr>
                <a:defRPr/>
              </a:pPr>
              <a:t>28/09/13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C5347C0-8682-584A-A044-6BBD9AFEAC3B}" type="slidenum">
              <a:rPr lang="fr-FR"/>
              <a:pPr>
                <a:defRPr/>
              </a:pPr>
              <a:t>‹#›</a:t>
            </a:fld>
            <a:endParaRPr lang="fr-FR"/>
          </a:p>
        </p:txBody>
      </p:sp>
    </p:spTree>
    <p:extLst>
      <p:ext uri="{BB962C8B-B14F-4D97-AF65-F5344CB8AC3E}">
        <p14:creationId xmlns:p14="http://schemas.microsoft.com/office/powerpoint/2010/main" val="3919002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865"/>
            <a:ext cx="2057400" cy="4876271"/>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865"/>
            <a:ext cx="6019800" cy="487627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9681E8C-0C26-BE4E-A591-FE79BB094B8D}" type="datetimeFigureOut">
              <a:rPr lang="fr-FR"/>
              <a:pPr>
                <a:defRPr/>
              </a:pPr>
              <a:t>28/09/13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379CF69-8217-A744-A524-3FB034915C7B}" type="slidenum">
              <a:rPr lang="fr-FR"/>
              <a:pPr>
                <a:defRPr/>
              </a:pPr>
              <a:t>‹#›</a:t>
            </a:fld>
            <a:endParaRPr lang="fr-FR"/>
          </a:p>
        </p:txBody>
      </p:sp>
    </p:spTree>
    <p:extLst>
      <p:ext uri="{BB962C8B-B14F-4D97-AF65-F5344CB8AC3E}">
        <p14:creationId xmlns:p14="http://schemas.microsoft.com/office/powerpoint/2010/main" val="2598825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304271"/>
            <a:ext cx="8305800" cy="534458"/>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270000"/>
            <a:ext cx="8281988" cy="188780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284803"/>
            <a:ext cx="8281988" cy="18891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sz="half" idx="10"/>
          </p:nvPr>
        </p:nvSpPr>
        <p:spPr/>
        <p:txBody>
          <a:bodyPr/>
          <a:lstStyle>
            <a:lvl1pPr>
              <a:defRPr smtClean="0"/>
            </a:lvl1pPr>
          </a:lstStyle>
          <a:p>
            <a:pPr>
              <a:defRPr/>
            </a:pPr>
            <a:fld id="{1E7C1F94-C5AC-704E-B69B-9839589379F0}" type="datetimeFigureOut">
              <a:rPr lang="en-US"/>
              <a:pPr>
                <a:defRPr/>
              </a:pPr>
              <a:t>28/09/13</a:t>
            </a:fld>
            <a:r>
              <a:rPr lang="en-US"/>
              <a:t>March 2009</a:t>
            </a:r>
          </a:p>
        </p:txBody>
      </p:sp>
      <p:sp>
        <p:nvSpPr>
          <p:cNvPr id="6" name="Rectangle 6"/>
          <p:cNvSpPr>
            <a:spLocks noGrp="1" noChangeArrowheads="1"/>
          </p:cNvSpPr>
          <p:nvPr>
            <p:ph type="ftr" sz="quarter" idx="11"/>
          </p:nvPr>
        </p:nvSpPr>
        <p:spPr/>
        <p:txBody>
          <a:bodyPr/>
          <a:lstStyle>
            <a:lvl1pPr>
              <a:defRPr/>
            </a:lvl1pPr>
          </a:lstStyle>
          <a:p>
            <a:pPr>
              <a:defRPr/>
            </a:pPr>
            <a:r>
              <a:rPr lang="en-US">
                <a:solidFill>
                  <a:prstClr val="black">
                    <a:tint val="75000"/>
                  </a:prstClr>
                </a:solidFill>
                <a:latin typeface="Calibri"/>
              </a:rPr>
              <a:t>www.aidsetc.org</a:t>
            </a:r>
          </a:p>
        </p:txBody>
      </p:sp>
      <p:sp>
        <p:nvSpPr>
          <p:cNvPr id="7" name="Rectangle 9"/>
          <p:cNvSpPr>
            <a:spLocks noGrp="1" noChangeArrowheads="1"/>
          </p:cNvSpPr>
          <p:nvPr>
            <p:ph type="sldNum" sz="quarter" idx="12"/>
          </p:nvPr>
        </p:nvSpPr>
        <p:spPr/>
        <p:txBody>
          <a:bodyPr/>
          <a:lstStyle>
            <a:lvl1pPr>
              <a:defRPr smtClean="0"/>
            </a:lvl1pPr>
          </a:lstStyle>
          <a:p>
            <a:pPr>
              <a:defRPr/>
            </a:pPr>
            <a:fld id="{F36D014A-A748-B54E-9074-82437F92D3C9}" type="slidenum">
              <a:rPr lang="en-US"/>
              <a:pPr>
                <a:defRPr/>
              </a:pPr>
              <a:t>‹#›</a:t>
            </a:fld>
            <a:endParaRPr lang="en-US"/>
          </a:p>
        </p:txBody>
      </p:sp>
    </p:spTree>
    <p:extLst>
      <p:ext uri="{BB962C8B-B14F-4D97-AF65-F5344CB8AC3E}">
        <p14:creationId xmlns:p14="http://schemas.microsoft.com/office/powerpoint/2010/main" val="326467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F428BDD-7D1E-475A-9B8A-4778EE196261}" type="datetimeFigureOut">
              <a:rPr lang="fr-FR" smtClean="0"/>
              <a:t>28/09/13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A8B56D-AEEF-40EA-83AA-83744D18CE57}" type="slidenum">
              <a:rPr lang="fr-FR" smtClean="0"/>
              <a:t>‹#›</a:t>
            </a:fld>
            <a:endParaRPr lang="fr-FR"/>
          </a:p>
        </p:txBody>
      </p:sp>
    </p:spTree>
    <p:extLst>
      <p:ext uri="{BB962C8B-B14F-4D97-AF65-F5344CB8AC3E}">
        <p14:creationId xmlns:p14="http://schemas.microsoft.com/office/powerpoint/2010/main" val="7676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F428BDD-7D1E-475A-9B8A-4778EE196261}" type="datetimeFigureOut">
              <a:rPr lang="fr-FR" smtClean="0"/>
              <a:t>28/09/13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5A8B56D-AEEF-40EA-83AA-83744D18CE57}" type="slidenum">
              <a:rPr lang="fr-FR" smtClean="0"/>
              <a:t>‹#›</a:t>
            </a:fld>
            <a:endParaRPr lang="fr-FR"/>
          </a:p>
        </p:txBody>
      </p:sp>
    </p:spTree>
    <p:extLst>
      <p:ext uri="{BB962C8B-B14F-4D97-AF65-F5344CB8AC3E}">
        <p14:creationId xmlns:p14="http://schemas.microsoft.com/office/powerpoint/2010/main" val="196224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F428BDD-7D1E-475A-9B8A-4778EE196261}" type="datetimeFigureOut">
              <a:rPr lang="fr-FR" smtClean="0"/>
              <a:t>28/09/13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5A8B56D-AEEF-40EA-83AA-83744D18CE57}" type="slidenum">
              <a:rPr lang="fr-FR" smtClean="0"/>
              <a:t>‹#›</a:t>
            </a:fld>
            <a:endParaRPr lang="fr-FR"/>
          </a:p>
        </p:txBody>
      </p:sp>
    </p:spTree>
    <p:extLst>
      <p:ext uri="{BB962C8B-B14F-4D97-AF65-F5344CB8AC3E}">
        <p14:creationId xmlns:p14="http://schemas.microsoft.com/office/powerpoint/2010/main" val="153232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428BDD-7D1E-475A-9B8A-4778EE196261}" type="datetimeFigureOut">
              <a:rPr lang="fr-FR" smtClean="0"/>
              <a:t>28/09/13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5A8B56D-AEEF-40EA-83AA-83744D18CE57}" type="slidenum">
              <a:rPr lang="fr-FR" smtClean="0"/>
              <a:t>‹#›</a:t>
            </a:fld>
            <a:endParaRPr lang="fr-FR"/>
          </a:p>
        </p:txBody>
      </p:sp>
    </p:spTree>
    <p:extLst>
      <p:ext uri="{BB962C8B-B14F-4D97-AF65-F5344CB8AC3E}">
        <p14:creationId xmlns:p14="http://schemas.microsoft.com/office/powerpoint/2010/main" val="1699712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27543"/>
            <a:ext cx="3008313" cy="968375"/>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F428BDD-7D1E-475A-9B8A-4778EE196261}" type="datetimeFigureOut">
              <a:rPr lang="fr-FR" smtClean="0"/>
              <a:t>28/09/13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A8B56D-AEEF-40EA-83AA-83744D18CE57}" type="slidenum">
              <a:rPr lang="fr-FR" smtClean="0"/>
              <a:t>‹#›</a:t>
            </a:fld>
            <a:endParaRPr lang="fr-FR"/>
          </a:p>
        </p:txBody>
      </p:sp>
    </p:spTree>
    <p:extLst>
      <p:ext uri="{BB962C8B-B14F-4D97-AF65-F5344CB8AC3E}">
        <p14:creationId xmlns:p14="http://schemas.microsoft.com/office/powerpoint/2010/main" val="220095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F428BDD-7D1E-475A-9B8A-4778EE196261}" type="datetimeFigureOut">
              <a:rPr lang="fr-FR" smtClean="0"/>
              <a:t>28/09/13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A8B56D-AEEF-40EA-83AA-83744D18CE57}" type="slidenum">
              <a:rPr lang="fr-FR" smtClean="0"/>
              <a:t>‹#›</a:t>
            </a:fld>
            <a:endParaRPr lang="fr-FR"/>
          </a:p>
        </p:txBody>
      </p:sp>
    </p:spTree>
    <p:extLst>
      <p:ext uri="{BB962C8B-B14F-4D97-AF65-F5344CB8AC3E}">
        <p14:creationId xmlns:p14="http://schemas.microsoft.com/office/powerpoint/2010/main" val="24036292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F428BDD-7D1E-475A-9B8A-4778EE196261}" type="datetimeFigureOut">
              <a:rPr lang="fr-FR" smtClean="0"/>
              <a:t>28/09/13</a:t>
            </a:fld>
            <a:endParaRPr lang="fr-FR"/>
          </a:p>
        </p:txBody>
      </p:sp>
      <p:sp>
        <p:nvSpPr>
          <p:cNvPr id="5" name="Espace réservé du pied de page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65A8B56D-AEEF-40EA-83AA-83744D18CE57}" type="slidenum">
              <a:rPr lang="fr-FR" smtClean="0"/>
              <a:t>‹#›</a:t>
            </a:fld>
            <a:endParaRPr lang="fr-FR"/>
          </a:p>
        </p:txBody>
      </p:sp>
    </p:spTree>
    <p:extLst>
      <p:ext uri="{BB962C8B-B14F-4D97-AF65-F5344CB8AC3E}">
        <p14:creationId xmlns:p14="http://schemas.microsoft.com/office/powerpoint/2010/main" val="1429236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 style du titre</a:t>
            </a:r>
          </a:p>
        </p:txBody>
      </p:sp>
      <p:sp>
        <p:nvSpPr>
          <p:cNvPr id="14339"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340" name="Rectangle 4"/>
          <p:cNvSpPr>
            <a:spLocks noGrp="1" noChangeArrowheads="1"/>
          </p:cNvSpPr>
          <p:nvPr>
            <p:ph type="dt" sz="half" idx="2"/>
          </p:nvPr>
        </p:nvSpPr>
        <p:spPr bwMode="auto">
          <a:xfrm>
            <a:off x="457200" y="5203032"/>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mj-lt"/>
              </a:defRPr>
            </a:lvl1pPr>
          </a:lstStyle>
          <a:p>
            <a:pPr fontAlgn="base">
              <a:spcBef>
                <a:spcPct val="0"/>
              </a:spcBef>
              <a:spcAft>
                <a:spcPct val="0"/>
              </a:spcAft>
            </a:pPr>
            <a:endParaRPr lang="fr-FR" smtClean="0">
              <a:solidFill>
                <a:srgbClr val="000000"/>
              </a:solidFill>
              <a:latin typeface="Garamond"/>
              <a:ea typeface="ＭＳ Ｐゴシック" charset="0"/>
            </a:endParaRPr>
          </a:p>
        </p:txBody>
      </p:sp>
      <p:sp>
        <p:nvSpPr>
          <p:cNvPr id="14341"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pPr fontAlgn="base">
              <a:spcBef>
                <a:spcPct val="0"/>
              </a:spcBef>
              <a:spcAft>
                <a:spcPct val="0"/>
              </a:spcAft>
            </a:pPr>
            <a:endParaRPr lang="fr-FR" smtClean="0">
              <a:solidFill>
                <a:srgbClr val="000000"/>
              </a:solidFill>
              <a:latin typeface="Garamond"/>
              <a:ea typeface="ＭＳ Ｐゴシック" charset="0"/>
            </a:endParaRPr>
          </a:p>
        </p:txBody>
      </p:sp>
      <p:sp>
        <p:nvSpPr>
          <p:cNvPr id="14342" name="Rectangle 6"/>
          <p:cNvSpPr>
            <a:spLocks noGrp="1" noChangeArrowheads="1"/>
          </p:cNvSpPr>
          <p:nvPr>
            <p:ph type="sldNum" sz="quarter" idx="4"/>
          </p:nvPr>
        </p:nvSpPr>
        <p:spPr bwMode="auto">
          <a:xfrm>
            <a:off x="6553200" y="5203032"/>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pPr fontAlgn="base">
              <a:spcBef>
                <a:spcPct val="0"/>
              </a:spcBef>
              <a:spcAft>
                <a:spcPct val="0"/>
              </a:spcAft>
            </a:pPr>
            <a:fld id="{F2DCB491-B165-7248-A627-7721AE270BBA}" type="slidenum">
              <a:rPr lang="fr-FR" smtClean="0">
                <a:solidFill>
                  <a:srgbClr val="000000"/>
                </a:solidFill>
                <a:latin typeface="Garamond"/>
                <a:ea typeface="ＭＳ Ｐゴシック" charset="0"/>
              </a:rPr>
              <a:pPr fontAlgn="base">
                <a:spcBef>
                  <a:spcPct val="0"/>
                </a:spcBef>
                <a:spcAft>
                  <a:spcPct val="0"/>
                </a:spcAft>
              </a:pPr>
              <a:t>‹#›</a:t>
            </a:fld>
            <a:endParaRPr lang="fr-FR" smtClean="0">
              <a:solidFill>
                <a:srgbClr val="000000"/>
              </a:solidFill>
              <a:latin typeface="Garamond"/>
              <a:ea typeface="ＭＳ Ｐゴシック" charset="0"/>
            </a:endParaRPr>
          </a:p>
        </p:txBody>
      </p:sp>
      <p:sp>
        <p:nvSpPr>
          <p:cNvPr id="14343" name="Freeform 7"/>
          <p:cNvSpPr>
            <a:spLocks noChangeArrowheads="1"/>
          </p:cNvSpPr>
          <p:nvPr/>
        </p:nvSpPr>
        <p:spPr bwMode="auto">
          <a:xfrm>
            <a:off x="381000" y="190500"/>
            <a:ext cx="8229600" cy="5080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smtClean="0">
              <a:solidFill>
                <a:srgbClr val="000000"/>
              </a:solidFill>
              <a:latin typeface="Arial" charset="0"/>
              <a:ea typeface="ＭＳ Ｐゴシック" charset="0"/>
            </a:endParaRPr>
          </a:p>
        </p:txBody>
      </p:sp>
      <p:sp>
        <p:nvSpPr>
          <p:cNvPr id="14344" name="Line 8"/>
          <p:cNvSpPr>
            <a:spLocks noChangeShapeType="1"/>
          </p:cNvSpPr>
          <p:nvPr/>
        </p:nvSpPr>
        <p:spPr bwMode="auto">
          <a:xfrm>
            <a:off x="457200" y="51435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pPr>
            <a:endParaRPr lang="fr-FR"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val="19841289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charset="0"/>
          <a:ea typeface="ＭＳ Ｐゴシック" charset="0"/>
        </a:defRPr>
      </a:lvl2pPr>
      <a:lvl3pPr algn="l" rtl="0" fontAlgn="base">
        <a:spcBef>
          <a:spcPct val="0"/>
        </a:spcBef>
        <a:spcAft>
          <a:spcPct val="0"/>
        </a:spcAft>
        <a:defRPr sz="4200">
          <a:solidFill>
            <a:schemeClr val="tx2"/>
          </a:solidFill>
          <a:latin typeface="Garamond" charset="0"/>
          <a:ea typeface="ＭＳ Ｐゴシック" charset="0"/>
        </a:defRPr>
      </a:lvl3pPr>
      <a:lvl4pPr algn="l" rtl="0" fontAlgn="base">
        <a:spcBef>
          <a:spcPct val="0"/>
        </a:spcBef>
        <a:spcAft>
          <a:spcPct val="0"/>
        </a:spcAft>
        <a:defRPr sz="4200">
          <a:solidFill>
            <a:schemeClr val="tx2"/>
          </a:solidFill>
          <a:latin typeface="Garamond" charset="0"/>
          <a:ea typeface="ＭＳ Ｐゴシック" charset="0"/>
        </a:defRPr>
      </a:lvl4pPr>
      <a:lvl5pPr algn="l" rtl="0" fontAlgn="base">
        <a:spcBef>
          <a:spcPct val="0"/>
        </a:spcBef>
        <a:spcAft>
          <a:spcPct val="0"/>
        </a:spcAft>
        <a:defRPr sz="4200">
          <a:solidFill>
            <a:schemeClr val="tx2"/>
          </a:solidFill>
          <a:latin typeface="Garamond" charset="0"/>
          <a:ea typeface="ＭＳ Ｐゴシック" charset="0"/>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fontAlgn="base">
        <a:spcBef>
          <a:spcPct val="20000"/>
        </a:spcBef>
        <a:spcAft>
          <a:spcPct val="0"/>
        </a:spcAft>
        <a:buClr>
          <a:schemeClr val="accent1"/>
        </a:buClr>
        <a:buSzPct val="65000"/>
        <a:buFont typeface="Wingdings" charset="0"/>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charset="0"/>
        <a:buChar char="q"/>
        <a:defRPr sz="2600">
          <a:solidFill>
            <a:schemeClr val="tx1"/>
          </a:solidFill>
          <a:latin typeface="+mn-lt"/>
          <a:ea typeface="+mn-ea"/>
        </a:defRPr>
      </a:lvl2pPr>
      <a:lvl3pPr marL="1022350" indent="-350838" algn="l" rtl="0" fontAlgn="base">
        <a:spcBef>
          <a:spcPct val="20000"/>
        </a:spcBef>
        <a:spcAft>
          <a:spcPct val="0"/>
        </a:spcAft>
        <a:buClr>
          <a:schemeClr val="accent1"/>
        </a:buClr>
        <a:buSzPct val="65000"/>
        <a:buFont typeface="Wingdings" charset="0"/>
        <a:buChar char="n"/>
        <a:defRPr sz="2200">
          <a:solidFill>
            <a:schemeClr val="tx1"/>
          </a:solidFill>
          <a:latin typeface="+mn-lt"/>
          <a:ea typeface="+mn-ea"/>
        </a:defRPr>
      </a:lvl3pPr>
      <a:lvl4pPr marL="1339850" indent="-315913" algn="l" rtl="0" fontAlgn="base">
        <a:spcBef>
          <a:spcPct val="20000"/>
        </a:spcBef>
        <a:spcAft>
          <a:spcPct val="0"/>
        </a:spcAft>
        <a:buClr>
          <a:schemeClr val="accent2"/>
        </a:buClr>
        <a:buSzPct val="70000"/>
        <a:buFont typeface="Wingdings" charset="0"/>
        <a:buChar char="q"/>
        <a:defRPr sz="2000">
          <a:solidFill>
            <a:schemeClr val="tx1"/>
          </a:solidFill>
          <a:latin typeface="+mn-lt"/>
          <a:ea typeface="+mn-ea"/>
        </a:defRPr>
      </a:lvl4pPr>
      <a:lvl5pPr marL="16811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5296959"/>
            <a:ext cx="2133600" cy="304271"/>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cs typeface="Arial" charset="0"/>
              </a:defRPr>
            </a:lvl1pPr>
          </a:lstStyle>
          <a:p>
            <a:pPr fontAlgn="base">
              <a:spcBef>
                <a:spcPct val="0"/>
              </a:spcBef>
              <a:spcAft>
                <a:spcPct val="0"/>
              </a:spcAft>
              <a:defRPr/>
            </a:pPr>
            <a:fld id="{23C06270-D343-4241-9EED-E4826A004383}" type="datetimeFigureOut">
              <a:rPr lang="fr-FR">
                <a:ea typeface="ＭＳ Ｐゴシック" charset="0"/>
              </a:rPr>
              <a:pPr fontAlgn="base">
                <a:spcBef>
                  <a:spcPct val="0"/>
                </a:spcBef>
                <a:spcAft>
                  <a:spcPct val="0"/>
                </a:spcAft>
                <a:defRPr/>
              </a:pPr>
              <a:t>28/09/13</a:t>
            </a:fld>
            <a:endParaRPr lang="fr-FR">
              <a:ea typeface="ＭＳ Ｐゴシック" charset="0"/>
            </a:endParaRPr>
          </a:p>
        </p:txBody>
      </p:sp>
      <p:sp>
        <p:nvSpPr>
          <p:cNvPr id="5" name="Espace réservé du pied de page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5296959"/>
            <a:ext cx="2133600" cy="304271"/>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cs typeface="Arial" charset="0"/>
              </a:defRPr>
            </a:lvl1pPr>
          </a:lstStyle>
          <a:p>
            <a:pPr fontAlgn="base">
              <a:spcBef>
                <a:spcPct val="0"/>
              </a:spcBef>
              <a:spcAft>
                <a:spcPct val="0"/>
              </a:spcAft>
              <a:defRPr/>
            </a:pPr>
            <a:fld id="{2DB75A09-3078-8541-8281-EC45CD2CE6FE}" type="slidenum">
              <a:rPr lang="fr-FR">
                <a:ea typeface="ＭＳ Ｐゴシック" charset="0"/>
              </a:rPr>
              <a:pPr fontAlgn="base">
                <a:spcBef>
                  <a:spcPct val="0"/>
                </a:spcBef>
                <a:spcAft>
                  <a:spcPct val="0"/>
                </a:spcAft>
                <a:defRPr/>
              </a:pPr>
              <a:t>‹#›</a:t>
            </a:fld>
            <a:endParaRPr lang="fr-FR">
              <a:ea typeface="ＭＳ Ｐゴシック" charset="0"/>
            </a:endParaRPr>
          </a:p>
        </p:txBody>
      </p:sp>
    </p:spTree>
    <p:extLst>
      <p:ext uri="{BB962C8B-B14F-4D97-AF65-F5344CB8AC3E}">
        <p14:creationId xmlns:p14="http://schemas.microsoft.com/office/powerpoint/2010/main" val="15467591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2.xml"/><Relationship Id="rId3" Type="http://schemas.openxmlformats.org/officeDocument/2006/relationships/image" Target="../media/image24.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6.xml"/><Relationship Id="rId3" Type="http://schemas.openxmlformats.org/officeDocument/2006/relationships/image" Target="../media/image25.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7.xml"/></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wmf"/><Relationship Id="rId1" Type="http://schemas.openxmlformats.org/officeDocument/2006/relationships/slideLayout" Target="../slideLayouts/slideLayout31.xml"/><Relationship Id="rId2" Type="http://schemas.openxmlformats.org/officeDocument/2006/relationships/notesSlide" Target="../notesSlides/notesSlide48.xml"/></Relationships>
</file>

<file path=ppt/slides/_rels/slide78.x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png"/><Relationship Id="rId1" Type="http://schemas.openxmlformats.org/officeDocument/2006/relationships/slideLayout" Target="../slideLayouts/slideLayout31.xml"/><Relationship Id="rId2" Type="http://schemas.openxmlformats.org/officeDocument/2006/relationships/notesSlide" Target="../notesSlides/notesSlide4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M. </a:t>
            </a:r>
            <a:r>
              <a:rPr lang="fr-FR" dirty="0" err="1" smtClean="0"/>
              <a:t>Genadi</a:t>
            </a:r>
            <a:r>
              <a:rPr lang="fr-FR" dirty="0" smtClean="0"/>
              <a:t> S…</a:t>
            </a:r>
            <a:br>
              <a:rPr lang="fr-FR" dirty="0" smtClean="0"/>
            </a:br>
            <a:r>
              <a:rPr lang="fr-FR" dirty="0" smtClean="0"/>
              <a:t>21 octobre 1956</a:t>
            </a:r>
            <a:endParaRPr lang="fr-FR" dirty="0"/>
          </a:p>
        </p:txBody>
      </p:sp>
      <p:sp>
        <p:nvSpPr>
          <p:cNvPr id="3" name="Sous-titre 2"/>
          <p:cNvSpPr>
            <a:spLocks noGrp="1"/>
          </p:cNvSpPr>
          <p:nvPr>
            <p:ph type="subTitle" idx="1"/>
          </p:nvPr>
        </p:nvSpPr>
        <p:spPr/>
        <p:txBody>
          <a:bodyPr/>
          <a:lstStyle/>
          <a:p>
            <a:r>
              <a:rPr lang="fr-FR" dirty="0"/>
              <a:t>2010-2013</a:t>
            </a:r>
          </a:p>
        </p:txBody>
      </p:sp>
      <p:sp>
        <p:nvSpPr>
          <p:cNvPr id="4" name="ZoneTexte 3"/>
          <p:cNvSpPr txBox="1"/>
          <p:nvPr/>
        </p:nvSpPr>
        <p:spPr>
          <a:xfrm>
            <a:off x="0" y="5305773"/>
            <a:ext cx="9036496" cy="307777"/>
          </a:xfrm>
          <a:prstGeom prst="rect">
            <a:avLst/>
          </a:prstGeom>
          <a:noFill/>
        </p:spPr>
        <p:txBody>
          <a:bodyPr wrap="square" rtlCol="0">
            <a:spAutoFit/>
          </a:bodyPr>
          <a:lstStyle/>
          <a:p>
            <a:r>
              <a:rPr lang="fr-FR" sz="1400" i="1" dirty="0" err="1" smtClean="0"/>
              <a:t>Virosem</a:t>
            </a:r>
            <a:r>
              <a:rPr lang="fr-FR" sz="1400" i="1" dirty="0" smtClean="0"/>
              <a:t> 2013 – Atelier infections opportunistes – Cédric Arvieux &amp; Jean Luc </a:t>
            </a:r>
            <a:r>
              <a:rPr lang="fr-FR" sz="1400" i="1" dirty="0" err="1" smtClean="0"/>
              <a:t>Meynard</a:t>
            </a:r>
            <a:endParaRPr lang="fr-FR" sz="1400" i="1" dirty="0"/>
          </a:p>
        </p:txBody>
      </p:sp>
    </p:spTree>
    <p:extLst>
      <p:ext uri="{BB962C8B-B14F-4D97-AF65-F5344CB8AC3E}">
        <p14:creationId xmlns:p14="http://schemas.microsoft.com/office/powerpoint/2010/main" val="21578371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 y="182564"/>
            <a:ext cx="9008533" cy="645583"/>
          </a:xfrm>
          <a:noFill/>
        </p:spPr>
        <p:txBody>
          <a:bodyPr>
            <a:normAutofit fontScale="90000"/>
          </a:bodyPr>
          <a:lstStyle/>
          <a:p>
            <a:pPr eaLnBrk="1" hangingPunct="1"/>
            <a:r>
              <a:rPr lang="fr-FR" sz="3500" b="1" smtClean="0">
                <a:solidFill>
                  <a:schemeClr val="tx2"/>
                </a:solidFill>
                <a:latin typeface="Calibri" charset="0"/>
                <a:ea typeface="ＭＳ Ｐゴシック" charset="0"/>
              </a:rPr>
              <a:t>QS subsidiaire: faut-il lui demander un test IGRA (test libération IFN-γ) ?</a:t>
            </a:r>
            <a:endParaRPr lang="fr-FR" sz="3500" b="1">
              <a:solidFill>
                <a:schemeClr val="tx2"/>
              </a:solidFill>
              <a:latin typeface="Calibri" charset="0"/>
              <a:ea typeface="ＭＳ Ｐゴシック" charset="0"/>
            </a:endParaRPr>
          </a:p>
        </p:txBody>
      </p:sp>
      <p:sp>
        <p:nvSpPr>
          <p:cNvPr id="56323" name="Line 3"/>
          <p:cNvSpPr>
            <a:spLocks noChangeShapeType="1"/>
          </p:cNvSpPr>
          <p:nvPr/>
        </p:nvSpPr>
        <p:spPr bwMode="auto">
          <a:xfrm>
            <a:off x="440267" y="1068917"/>
            <a:ext cx="8082844"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lIns="79242" tIns="39621" rIns="79242" bIns="39621" anchor="ctr"/>
          <a:lstStyle/>
          <a:p>
            <a:endParaRPr lang="fr-FR"/>
          </a:p>
        </p:txBody>
      </p:sp>
      <p:sp>
        <p:nvSpPr>
          <p:cNvPr id="50180" name="Rectangle 4"/>
          <p:cNvSpPr>
            <a:spLocks noChangeArrowheads="1"/>
          </p:cNvSpPr>
          <p:nvPr/>
        </p:nvSpPr>
        <p:spPr bwMode="auto">
          <a:xfrm>
            <a:off x="0" y="1121834"/>
            <a:ext cx="9144000" cy="4419665"/>
          </a:xfrm>
          <a:prstGeom prst="rect">
            <a:avLst/>
          </a:prstGeom>
          <a:noFill/>
          <a:ln w="12700">
            <a:noFill/>
            <a:miter lim="800000"/>
            <a:headEnd/>
            <a:tailEnd/>
          </a:ln>
        </p:spPr>
        <p:txBody>
          <a:bodyPr lIns="79242" tIns="39621" rIns="79242" bIns="39621">
            <a:spAutoFit/>
          </a:bodyPr>
          <a:lstStyle/>
          <a:p>
            <a:pPr marL="165087" indent="-165087"/>
            <a:r>
              <a:rPr lang="fr-FR" sz="2400" b="1" dirty="0" smtClean="0">
                <a:solidFill>
                  <a:schemeClr val="hlink"/>
                </a:solidFill>
              </a:rPr>
              <a:t>Non, certainement pas, car:</a:t>
            </a:r>
          </a:p>
          <a:p>
            <a:pPr marL="165087" indent="-165087"/>
            <a:endParaRPr lang="fr-FR" sz="2400" b="1" dirty="0" smtClean="0">
              <a:solidFill>
                <a:schemeClr val="hlink"/>
              </a:solidFill>
            </a:endParaRPr>
          </a:p>
          <a:p>
            <a:pPr marL="165087" indent="-165087">
              <a:buFontTx/>
              <a:buAutoNum type="arabicPeriod"/>
            </a:pPr>
            <a:r>
              <a:rPr lang="fr-FR" sz="2400" b="1" dirty="0" smtClean="0">
                <a:solidFill>
                  <a:schemeClr val="hlink"/>
                </a:solidFill>
              </a:rPr>
              <a:t>Sensibilité médiocre dans la TB maladie</a:t>
            </a:r>
          </a:p>
          <a:p>
            <a:pPr marL="165087" indent="-165087"/>
            <a:r>
              <a:rPr lang="fr-FR" b="1" dirty="0" smtClean="0"/>
              <a:t>=&gt; Jamais recommandé </a:t>
            </a:r>
            <a:r>
              <a:rPr lang="fr-FR" dirty="0" smtClean="0"/>
              <a:t>pour le diagnostic de </a:t>
            </a:r>
            <a:r>
              <a:rPr lang="fr-FR" b="1" dirty="0" smtClean="0"/>
              <a:t>TB-maladie chez l’adulte)</a:t>
            </a:r>
          </a:p>
          <a:p>
            <a:pPr marL="165087" indent="-165087"/>
            <a:endParaRPr lang="fr-FR" sz="2400" b="1" dirty="0" smtClean="0">
              <a:solidFill>
                <a:schemeClr val="hlink"/>
              </a:solidFill>
            </a:endParaRPr>
          </a:p>
          <a:p>
            <a:pPr marL="165087" indent="-165087"/>
            <a:endParaRPr lang="fr-FR" sz="2400" b="1" dirty="0" smtClean="0">
              <a:solidFill>
                <a:schemeClr val="hlink"/>
              </a:solidFill>
            </a:endParaRPr>
          </a:p>
          <a:p>
            <a:pPr marL="165087" indent="-165087"/>
            <a:endParaRPr lang="fr-FR" sz="2400" b="1" dirty="0" smtClean="0">
              <a:solidFill>
                <a:schemeClr val="hlink"/>
              </a:solidFill>
            </a:endParaRPr>
          </a:p>
          <a:p>
            <a:pPr marL="165087" indent="-165087"/>
            <a:endParaRPr lang="fr-FR" sz="2400" b="1" dirty="0" smtClean="0">
              <a:solidFill>
                <a:schemeClr val="hlink"/>
              </a:solidFill>
            </a:endParaRPr>
          </a:p>
          <a:p>
            <a:pPr marL="165087" indent="-165087"/>
            <a:endParaRPr lang="fr-FR" sz="2400" b="1" dirty="0" smtClean="0">
              <a:solidFill>
                <a:schemeClr val="hlink"/>
              </a:solidFill>
            </a:endParaRPr>
          </a:p>
          <a:p>
            <a:pPr marL="165087" indent="-165087"/>
            <a:endParaRPr lang="fr-FR" sz="2400" b="1" dirty="0" smtClean="0">
              <a:solidFill>
                <a:schemeClr val="hlink"/>
              </a:solidFill>
            </a:endParaRPr>
          </a:p>
          <a:p>
            <a:pPr marL="165087" indent="-165087"/>
            <a:r>
              <a:rPr lang="fr-FR" sz="2400" b="1" dirty="0" smtClean="0">
                <a:solidFill>
                  <a:schemeClr val="hlink"/>
                </a:solidFill>
              </a:rPr>
              <a:t>2. Valeur prédictive positive nulle si patient originaire zone de forte endémie</a:t>
            </a:r>
            <a:endParaRPr lang="fr-FR" b="1" dirty="0"/>
          </a:p>
        </p:txBody>
      </p:sp>
      <p:pic>
        <p:nvPicPr>
          <p:cNvPr id="56325" name="Picture 2" descr="http://www.om-passion.com/imgnews/1228501234-pile_ou_face_1_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511" y="2603501"/>
            <a:ext cx="1470378" cy="211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578" y="2715948"/>
            <a:ext cx="4423834" cy="1644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1584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arn(inVertical)">
                                      <p:cBhvr>
                                        <p:cTn id="7" dur="500"/>
                                        <p:tgtEl>
                                          <p:spTgt spid="50180"/>
                                        </p:tgtEl>
                                      </p:cBhvr>
                                    </p:animEffect>
                                  </p:childTnLst>
                                </p:cTn>
                              </p:par>
                              <p:par>
                                <p:cTn id="8" presetID="16" presetClass="entr" presetSubtype="21" fill="hold" nodeType="withEffect">
                                  <p:stCondLst>
                                    <p:cond delay="0"/>
                                  </p:stCondLst>
                                  <p:childTnLst>
                                    <p:set>
                                      <p:cBhvr>
                                        <p:cTn id="9" dur="1" fill="hold">
                                          <p:stCondLst>
                                            <p:cond delay="0"/>
                                          </p:stCondLst>
                                        </p:cTn>
                                        <p:tgtEl>
                                          <p:spTgt spid="56326"/>
                                        </p:tgtEl>
                                        <p:attrNameLst>
                                          <p:attrName>style.visibility</p:attrName>
                                        </p:attrNameLst>
                                      </p:cBhvr>
                                      <p:to>
                                        <p:strVal val="visible"/>
                                      </p:to>
                                    </p:set>
                                    <p:animEffect transition="in" filter="barn(inVertical)">
                                      <p:cBhvr>
                                        <p:cTn id="10" dur="500"/>
                                        <p:tgtEl>
                                          <p:spTgt spid="56326"/>
                                        </p:tgtEl>
                                      </p:cBhvr>
                                    </p:animEffect>
                                  </p:childTnLst>
                                </p:cTn>
                              </p:par>
                              <p:par>
                                <p:cTn id="11" presetID="16" presetClass="entr" presetSubtype="21" fill="hold" nodeType="withEffect">
                                  <p:stCondLst>
                                    <p:cond delay="0"/>
                                  </p:stCondLst>
                                  <p:childTnLst>
                                    <p:set>
                                      <p:cBhvr>
                                        <p:cTn id="12" dur="1" fill="hold">
                                          <p:stCondLst>
                                            <p:cond delay="0"/>
                                          </p:stCondLst>
                                        </p:cTn>
                                        <p:tgtEl>
                                          <p:spTgt spid="56325"/>
                                        </p:tgtEl>
                                        <p:attrNameLst>
                                          <p:attrName>style.visibility</p:attrName>
                                        </p:attrNameLst>
                                      </p:cBhvr>
                                      <p:to>
                                        <p:strVal val="visible"/>
                                      </p:to>
                                    </p:set>
                                    <p:animEffect transition="in" filter="barn(inVertical)">
                                      <p:cBhvr>
                                        <p:cTn id="13"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solidFill>
                  <a:schemeClr val="bg1"/>
                </a:solidFill>
              </a:rPr>
              <a:t>TDM thorax 28/6</a:t>
            </a:r>
            <a:endParaRPr lang="fr-FR" dirty="0">
              <a:solidFill>
                <a:schemeClr val="bg1"/>
              </a:solidFill>
            </a:endParaRPr>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62" t="18447" r="27466" b="19861"/>
          <a:stretch/>
        </p:blipFill>
        <p:spPr bwMode="auto">
          <a:xfrm>
            <a:off x="2123730" y="1417341"/>
            <a:ext cx="4894407" cy="349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4355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solidFill>
                  <a:srgbClr val="FFFFFF"/>
                </a:solidFill>
              </a:rPr>
              <a:t>TMD Thorax 28/6 (2)</a:t>
            </a:r>
            <a:endParaRPr lang="fr-FR" dirty="0">
              <a:solidFill>
                <a:srgbClr val="FFFFFF"/>
              </a:solidFill>
            </a:endParaRPr>
          </a:p>
        </p:txBody>
      </p:sp>
      <p:sp>
        <p:nvSpPr>
          <p:cNvPr id="3" name="Espace réservé du contenu 2"/>
          <p:cNvSpPr>
            <a:spLocks noGrp="1"/>
          </p:cNvSpPr>
          <p:nvPr>
            <p:ph idx="1"/>
          </p:nvPr>
        </p:nvSpPr>
        <p:spPr/>
        <p:txBody>
          <a:bodyPr/>
          <a:lstStyle/>
          <a:p>
            <a:endParaRPr lang="fr-FR"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15" t="22556" r="31362" b="18430"/>
          <a:stretch/>
        </p:blipFill>
        <p:spPr bwMode="auto">
          <a:xfrm>
            <a:off x="2112856" y="1393629"/>
            <a:ext cx="4635921" cy="329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72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solidFill>
                  <a:srgbClr val="FFFFFF"/>
                </a:solidFill>
              </a:rPr>
              <a:t>TMD Thorax 28/6 </a:t>
            </a:r>
            <a:r>
              <a:rPr lang="fr-FR" dirty="0" smtClean="0">
                <a:solidFill>
                  <a:srgbClr val="FFFFFF"/>
                </a:solidFill>
              </a:rPr>
              <a:t>(3)</a:t>
            </a:r>
            <a:endParaRPr lang="fr-FR" dirty="0"/>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20" t="22196" r="31865" b="21115"/>
          <a:stretch/>
        </p:blipFill>
        <p:spPr bwMode="auto">
          <a:xfrm>
            <a:off x="1835696" y="1201316"/>
            <a:ext cx="539633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3628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 biologiques?</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VIH +, CD</a:t>
            </a:r>
            <a:r>
              <a:rPr lang="fr-FR" baseline="-25000" dirty="0" smtClean="0"/>
              <a:t>4</a:t>
            </a:r>
            <a:r>
              <a:rPr lang="fr-FR" dirty="0" smtClean="0"/>
              <a:t> = 60/mm</a:t>
            </a:r>
            <a:r>
              <a:rPr lang="fr-FR" baseline="30000" dirty="0" smtClean="0"/>
              <a:t>3</a:t>
            </a:r>
            <a:r>
              <a:rPr lang="fr-FR" dirty="0" smtClean="0"/>
              <a:t> – CV 400 000 cop/</a:t>
            </a:r>
            <a:r>
              <a:rPr lang="fr-FR" dirty="0" err="1" smtClean="0"/>
              <a:t>mL</a:t>
            </a:r>
            <a:endParaRPr lang="fr-FR" dirty="0" smtClean="0"/>
          </a:p>
          <a:p>
            <a:r>
              <a:rPr lang="fr-FR" dirty="0" smtClean="0"/>
              <a:t>VHC : 12 000 UI/</a:t>
            </a:r>
            <a:r>
              <a:rPr lang="fr-FR" dirty="0" err="1" smtClean="0"/>
              <a:t>mL</a:t>
            </a:r>
            <a:r>
              <a:rPr lang="fr-FR" dirty="0" smtClean="0"/>
              <a:t>, génotype 3, Fibroscan normal</a:t>
            </a:r>
          </a:p>
          <a:p>
            <a:r>
              <a:rPr lang="fr-FR" dirty="0" smtClean="0"/>
              <a:t>NFS : </a:t>
            </a:r>
            <a:r>
              <a:rPr lang="fr-FR" dirty="0" err="1" smtClean="0"/>
              <a:t>pancytopénie</a:t>
            </a:r>
            <a:r>
              <a:rPr lang="fr-FR" dirty="0" smtClean="0"/>
              <a:t> modérée</a:t>
            </a:r>
          </a:p>
          <a:p>
            <a:r>
              <a:rPr lang="fr-FR" dirty="0" smtClean="0"/>
              <a:t>BK tubage +</a:t>
            </a:r>
          </a:p>
          <a:p>
            <a:r>
              <a:rPr lang="fr-FR" dirty="0" smtClean="0"/>
              <a:t>Ponction pleurale, 75% PNN, ED négatif</a:t>
            </a:r>
          </a:p>
          <a:p>
            <a:r>
              <a:rPr lang="fr-FR" dirty="0" smtClean="0"/>
              <a:t>LBA</a:t>
            </a:r>
          </a:p>
          <a:p>
            <a:pPr lvl="1"/>
            <a:r>
              <a:rPr lang="fr-FR" dirty="0" smtClean="0"/>
              <a:t>BAAR 1 à 9 /100 champs</a:t>
            </a:r>
          </a:p>
          <a:p>
            <a:pPr lvl="1"/>
            <a:r>
              <a:rPr lang="fr-FR" dirty="0" smtClean="0"/>
              <a:t>PCR CMV +</a:t>
            </a:r>
          </a:p>
          <a:p>
            <a:endParaRPr lang="fr-FR" dirty="0"/>
          </a:p>
        </p:txBody>
      </p:sp>
    </p:spTree>
    <p:extLst>
      <p:ext uri="{BB962C8B-B14F-4D97-AF65-F5344CB8AC3E}">
        <p14:creationId xmlns:p14="http://schemas.microsoft.com/office/powerpoint/2010/main" val="39199136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Attitude thérapeutique ?</a:t>
            </a:r>
            <a:endParaRPr lang="fr-FR" dirty="0"/>
          </a:p>
        </p:txBody>
      </p:sp>
      <p:sp>
        <p:nvSpPr>
          <p:cNvPr id="3" name="Espace réservé du contenu 2"/>
          <p:cNvSpPr>
            <a:spLocks noGrp="1"/>
          </p:cNvSpPr>
          <p:nvPr>
            <p:ph idx="1"/>
          </p:nvPr>
        </p:nvSpPr>
        <p:spPr/>
        <p:txBody>
          <a:bodyPr/>
          <a:lstStyle/>
          <a:p>
            <a:r>
              <a:rPr lang="fr-FR" dirty="0" smtClean="0"/>
              <a:t>Pour la tuberculose</a:t>
            </a:r>
          </a:p>
          <a:p>
            <a:r>
              <a:rPr lang="fr-FR" dirty="0" smtClean="0"/>
              <a:t>Pour le VIH</a:t>
            </a:r>
          </a:p>
          <a:p>
            <a:r>
              <a:rPr lang="fr-FR" dirty="0" smtClean="0"/>
              <a:t>Pour le CMV</a:t>
            </a:r>
            <a:endParaRPr lang="fr-FR" dirty="0"/>
          </a:p>
        </p:txBody>
      </p:sp>
    </p:spTree>
    <p:extLst>
      <p:ext uri="{BB962C8B-B14F-4D97-AF65-F5344CB8AC3E}">
        <p14:creationId xmlns:p14="http://schemas.microsoft.com/office/powerpoint/2010/main" val="249827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Dans le service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TB</a:t>
            </a:r>
          </a:p>
          <a:p>
            <a:pPr lvl="1"/>
            <a:r>
              <a:rPr lang="fr-FR" dirty="0" err="1" smtClean="0"/>
              <a:t>Moxifloxacine</a:t>
            </a:r>
            <a:endParaRPr lang="fr-FR" dirty="0"/>
          </a:p>
          <a:p>
            <a:pPr lvl="1"/>
            <a:r>
              <a:rPr lang="fr-FR" dirty="0" err="1" smtClean="0"/>
              <a:t>Linezolide</a:t>
            </a:r>
            <a:endParaRPr lang="fr-FR" dirty="0"/>
          </a:p>
          <a:p>
            <a:pPr lvl="1"/>
            <a:r>
              <a:rPr lang="fr-FR" dirty="0" smtClean="0"/>
              <a:t>Amikacine</a:t>
            </a:r>
          </a:p>
          <a:p>
            <a:pPr lvl="1"/>
            <a:r>
              <a:rPr lang="fr-FR" dirty="0" err="1" smtClean="0"/>
              <a:t>Pyrazinamide</a:t>
            </a:r>
            <a:endParaRPr lang="fr-FR" dirty="0" smtClean="0"/>
          </a:p>
          <a:p>
            <a:pPr lvl="1"/>
            <a:r>
              <a:rPr lang="fr-FR" dirty="0" err="1" smtClean="0"/>
              <a:t>Imipéneme</a:t>
            </a:r>
            <a:r>
              <a:rPr lang="fr-FR" dirty="0" smtClean="0"/>
              <a:t>, </a:t>
            </a:r>
            <a:r>
              <a:rPr lang="fr-FR" dirty="0" err="1"/>
              <a:t>Amox</a:t>
            </a:r>
            <a:r>
              <a:rPr lang="fr-FR" dirty="0"/>
              <a:t>-Acide </a:t>
            </a:r>
            <a:r>
              <a:rPr lang="fr-FR" dirty="0" err="1"/>
              <a:t>clav</a:t>
            </a:r>
            <a:r>
              <a:rPr lang="fr-FR" dirty="0"/>
              <a:t>, </a:t>
            </a:r>
          </a:p>
          <a:p>
            <a:r>
              <a:rPr lang="fr-FR" dirty="0" smtClean="0"/>
              <a:t>CMV</a:t>
            </a:r>
          </a:p>
          <a:p>
            <a:pPr lvl="1"/>
            <a:r>
              <a:rPr lang="fr-FR" dirty="0" err="1" smtClean="0"/>
              <a:t>Ganciclovir</a:t>
            </a:r>
            <a:r>
              <a:rPr lang="fr-FR" dirty="0" smtClean="0"/>
              <a:t> 15j</a:t>
            </a:r>
          </a:p>
          <a:p>
            <a:r>
              <a:rPr lang="fr-FR" dirty="0" smtClean="0"/>
              <a:t>VIH</a:t>
            </a:r>
          </a:p>
          <a:p>
            <a:pPr lvl="1"/>
            <a:r>
              <a:rPr lang="fr-FR" dirty="0" smtClean="0"/>
              <a:t>Atripla® à J15 des anti-TB</a:t>
            </a:r>
          </a:p>
        </p:txBody>
      </p:sp>
    </p:spTree>
    <p:extLst>
      <p:ext uri="{BB962C8B-B14F-4D97-AF65-F5344CB8AC3E}">
        <p14:creationId xmlns:p14="http://schemas.microsoft.com/office/powerpoint/2010/main" val="5820651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25438" y="317502"/>
            <a:ext cx="8494712" cy="4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 pos="7221538" algn="l"/>
                <a:tab pos="7880350"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 pos="7221538" algn="l"/>
                <a:tab pos="7880350"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 pos="7221538" algn="l"/>
                <a:tab pos="7880350"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 pos="7221538" algn="l"/>
                <a:tab pos="7880350" algn="l"/>
              </a:tabLst>
              <a:defRPr>
                <a:solidFill>
                  <a:schemeClr val="tx1"/>
                </a:solidFill>
                <a:latin typeface="Arial" charset="0"/>
                <a:ea typeface="ＭＳ Ｐゴシック" charset="0"/>
              </a:defRPr>
            </a:lvl9pPr>
          </a:lstStyle>
          <a:p>
            <a:pPr algn="ctr" fontAlgn="base" hangingPunct="0">
              <a:lnSpc>
                <a:spcPct val="97000"/>
              </a:lnSpc>
              <a:spcBef>
                <a:spcPct val="0"/>
              </a:spcBef>
              <a:spcAft>
                <a:spcPct val="0"/>
              </a:spcAft>
              <a:buClr>
                <a:srgbClr val="FFFFFF"/>
              </a:buClr>
              <a:buSzPct val="45000"/>
              <a:buFont typeface="StarSymbol" charset="0"/>
              <a:buNone/>
            </a:pPr>
            <a:r>
              <a:rPr lang="en-GB" sz="1500" b="1" smtClean="0">
                <a:solidFill>
                  <a:srgbClr val="FFFFFF"/>
                </a:solidFill>
              </a:rPr>
              <a:t>Use of Antituberculosis Agents in 48 Individualized Treatment Regimens for MDR Tuberculosis, Drug-Susceptibility Testing, and Prior Exposure to a Particular Agent</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2" y="5225523"/>
            <a:ext cx="2386013" cy="33072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923397"/>
            <a:ext cx="7804150" cy="386291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44037" name="Text Box 5"/>
          <p:cNvSpPr txBox="1">
            <a:spLocks noChangeArrowheads="1"/>
          </p:cNvSpPr>
          <p:nvPr/>
        </p:nvSpPr>
        <p:spPr bwMode="auto">
          <a:xfrm>
            <a:off x="671513" y="4976814"/>
            <a:ext cx="3917950" cy="16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charset="0"/>
                <a:ea typeface="ＭＳ Ｐゴシック" charset="0"/>
              </a:defRPr>
            </a:lvl9pPr>
          </a:lstStyle>
          <a:p>
            <a:pPr fontAlgn="base" hangingPunct="0">
              <a:lnSpc>
                <a:spcPct val="97000"/>
              </a:lnSpc>
              <a:spcBef>
                <a:spcPct val="0"/>
              </a:spcBef>
              <a:spcAft>
                <a:spcPct val="0"/>
              </a:spcAft>
              <a:buClr>
                <a:srgbClr val="FFFFFF"/>
              </a:buClr>
              <a:buSzPct val="45000"/>
              <a:buFont typeface="StarSymbol" charset="0"/>
              <a:buNone/>
            </a:pPr>
            <a:r>
              <a:rPr lang="en-GB" sz="1100" b="1" smtClean="0">
                <a:solidFill>
                  <a:srgbClr val="FFFFFF"/>
                </a:solidFill>
              </a:rPr>
              <a:t>Mitnick CD et al. N Engl J Med 2008;359:563-574</a:t>
            </a:r>
          </a:p>
        </p:txBody>
      </p:sp>
    </p:spTree>
    <p:extLst>
      <p:ext uri="{BB962C8B-B14F-4D97-AF65-F5344CB8AC3E}">
        <p14:creationId xmlns:p14="http://schemas.microsoft.com/office/powerpoint/2010/main" val="28118932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1970" name="Titre 5"/>
          <p:cNvSpPr>
            <a:spLocks noGrp="1"/>
          </p:cNvSpPr>
          <p:nvPr>
            <p:ph type="title" idx="4294967295"/>
          </p:nvPr>
        </p:nvSpPr>
        <p:spPr/>
        <p:txBody>
          <a:bodyPr/>
          <a:lstStyle/>
          <a:p>
            <a:r>
              <a:rPr lang="fr-FR" sz="2800">
                <a:solidFill>
                  <a:schemeClr val="bg1"/>
                </a:solidFill>
              </a:rPr>
              <a:t>Quand débuter les ARV après le début </a:t>
            </a:r>
            <a:br>
              <a:rPr lang="fr-FR" sz="2800">
                <a:solidFill>
                  <a:schemeClr val="bg1"/>
                </a:solidFill>
              </a:rPr>
            </a:br>
            <a:r>
              <a:rPr lang="fr-FR" sz="2800">
                <a:solidFill>
                  <a:schemeClr val="bg1"/>
                </a:solidFill>
              </a:rPr>
              <a:t>des anti-tuberculeux ?</a:t>
            </a:r>
          </a:p>
        </p:txBody>
      </p:sp>
      <p:sp>
        <p:nvSpPr>
          <p:cNvPr id="8197" name="ZoneTexte 107"/>
          <p:cNvSpPr txBox="1">
            <a:spLocks noChangeArrowheads="1"/>
          </p:cNvSpPr>
          <p:nvPr/>
        </p:nvSpPr>
        <p:spPr bwMode="auto">
          <a:xfrm>
            <a:off x="131766" y="1897063"/>
            <a:ext cx="4973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a:solidFill>
                  <a:srgbClr val="FFFF66"/>
                </a:solidFill>
                <a:cs typeface="Arial" charset="0"/>
              </a:rPr>
              <a:t>Décès dans l</a:t>
            </a:r>
            <a:r>
              <a:rPr lang="ja-JP" altLang="fr-FR" sz="1600">
                <a:solidFill>
                  <a:srgbClr val="FFFF66"/>
                </a:solidFill>
                <a:cs typeface="Arial" charset="0"/>
              </a:rPr>
              <a:t>’</a:t>
            </a:r>
            <a:r>
              <a:rPr lang="fr-FR" sz="1600">
                <a:solidFill>
                  <a:srgbClr val="FFFF66"/>
                </a:solidFill>
                <a:cs typeface="Arial" charset="0"/>
              </a:rPr>
              <a:t>essai CAMELIA (75 % des patients </a:t>
            </a:r>
          </a:p>
          <a:p>
            <a:pPr algn="ctr" eaLnBrk="1" hangingPunct="1"/>
            <a:r>
              <a:rPr lang="fr-FR" sz="1600">
                <a:solidFill>
                  <a:srgbClr val="FFFF66"/>
                </a:solidFill>
                <a:cs typeface="Arial" charset="0"/>
              </a:rPr>
              <a:t>avec CD4 &lt; 50/mm</a:t>
            </a:r>
            <a:r>
              <a:rPr lang="fr-FR" sz="1600" baseline="30000">
                <a:solidFill>
                  <a:srgbClr val="FFFF66"/>
                </a:solidFill>
                <a:cs typeface="Arial" charset="0"/>
              </a:rPr>
              <a:t>3</a:t>
            </a:r>
            <a:r>
              <a:rPr lang="fr-FR" sz="1600">
                <a:solidFill>
                  <a:srgbClr val="FFFF66"/>
                </a:solidFill>
                <a:cs typeface="Arial" charset="0"/>
              </a:rPr>
              <a:t>) et sida ou décès chez les patients avec CD4 &lt; 50/mm</a:t>
            </a:r>
            <a:r>
              <a:rPr lang="fr-FR" sz="1600" baseline="30000">
                <a:solidFill>
                  <a:srgbClr val="FFFF66"/>
                </a:solidFill>
                <a:cs typeface="Arial" charset="0"/>
              </a:rPr>
              <a:t>3</a:t>
            </a:r>
            <a:r>
              <a:rPr lang="fr-FR" sz="1600">
                <a:solidFill>
                  <a:srgbClr val="FFFF66"/>
                </a:solidFill>
                <a:cs typeface="Arial" charset="0"/>
              </a:rPr>
              <a:t> dans STRIDE et SAPIT</a:t>
            </a:r>
          </a:p>
        </p:txBody>
      </p:sp>
      <p:sp>
        <p:nvSpPr>
          <p:cNvPr id="8198" name="ZoneTexte 108"/>
          <p:cNvSpPr txBox="1">
            <a:spLocks noChangeArrowheads="1"/>
          </p:cNvSpPr>
          <p:nvPr/>
        </p:nvSpPr>
        <p:spPr bwMode="auto">
          <a:xfrm>
            <a:off x="5721327" y="1897063"/>
            <a:ext cx="30702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dirty="0">
                <a:solidFill>
                  <a:srgbClr val="FFFF66"/>
                </a:solidFill>
                <a:cs typeface="Arial" charset="0"/>
              </a:rPr>
              <a:t>Décès ou sida chez les patients </a:t>
            </a:r>
          </a:p>
          <a:p>
            <a:pPr algn="ctr" eaLnBrk="1" hangingPunct="1"/>
            <a:r>
              <a:rPr lang="fr-FR" sz="1600" dirty="0">
                <a:solidFill>
                  <a:srgbClr val="FFFF66"/>
                </a:solidFill>
                <a:cs typeface="Arial" charset="0"/>
              </a:rPr>
              <a:t>avec CD4 &gt; 50/mm</a:t>
            </a:r>
            <a:r>
              <a:rPr lang="fr-FR" sz="1600" baseline="30000" dirty="0">
                <a:solidFill>
                  <a:srgbClr val="FFFF66"/>
                </a:solidFill>
                <a:cs typeface="Arial" charset="0"/>
              </a:rPr>
              <a:t>3</a:t>
            </a:r>
            <a:r>
              <a:rPr lang="fr-FR" sz="1600" dirty="0">
                <a:solidFill>
                  <a:srgbClr val="FFFF66"/>
                </a:solidFill>
                <a:cs typeface="Arial" charset="0"/>
              </a:rPr>
              <a:t> </a:t>
            </a:r>
          </a:p>
          <a:p>
            <a:pPr algn="ctr" eaLnBrk="1" hangingPunct="1"/>
            <a:r>
              <a:rPr lang="fr-FR" sz="1600" dirty="0">
                <a:solidFill>
                  <a:srgbClr val="FFFF66"/>
                </a:solidFill>
                <a:cs typeface="Arial" charset="0"/>
              </a:rPr>
              <a:t>dans STRIDE et SAPIT</a:t>
            </a:r>
          </a:p>
        </p:txBody>
      </p:sp>
      <p:grpSp>
        <p:nvGrpSpPr>
          <p:cNvPr id="8199" name="Group 74"/>
          <p:cNvGrpSpPr>
            <a:grpSpLocks/>
          </p:cNvGrpSpPr>
          <p:nvPr/>
        </p:nvGrpSpPr>
        <p:grpSpPr bwMode="auto">
          <a:xfrm>
            <a:off x="250828" y="2624668"/>
            <a:ext cx="8713789" cy="3029480"/>
            <a:chOff x="158" y="1984"/>
            <a:chExt cx="5489" cy="2290"/>
          </a:xfrm>
        </p:grpSpPr>
        <p:cxnSp>
          <p:nvCxnSpPr>
            <p:cNvPr id="8200" name="Connecteur droit 6"/>
            <p:cNvCxnSpPr>
              <a:cxnSpLocks noChangeShapeType="1"/>
            </p:cNvCxnSpPr>
            <p:nvPr/>
          </p:nvCxnSpPr>
          <p:spPr bwMode="auto">
            <a:xfrm flipH="1">
              <a:off x="486" y="2158"/>
              <a:ext cx="12" cy="126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01" name="Connecteur droit 8"/>
            <p:cNvCxnSpPr>
              <a:cxnSpLocks noChangeShapeType="1"/>
            </p:cNvCxnSpPr>
            <p:nvPr/>
          </p:nvCxnSpPr>
          <p:spPr bwMode="auto">
            <a:xfrm flipV="1">
              <a:off x="446" y="3419"/>
              <a:ext cx="2431" cy="4"/>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02" name="Connecteur droit 20"/>
            <p:cNvCxnSpPr>
              <a:cxnSpLocks noChangeShapeType="1"/>
            </p:cNvCxnSpPr>
            <p:nvPr/>
          </p:nvCxnSpPr>
          <p:spPr bwMode="auto">
            <a:xfrm flipH="1" flipV="1">
              <a:off x="464" y="2161"/>
              <a:ext cx="40"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03" name="Connecteur droit 22"/>
            <p:cNvCxnSpPr>
              <a:cxnSpLocks noChangeShapeType="1"/>
            </p:cNvCxnSpPr>
            <p:nvPr/>
          </p:nvCxnSpPr>
          <p:spPr bwMode="auto">
            <a:xfrm flipH="1" flipV="1">
              <a:off x="453" y="2371"/>
              <a:ext cx="40"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04" name="Connecteur droit 23"/>
            <p:cNvCxnSpPr>
              <a:cxnSpLocks noChangeShapeType="1"/>
            </p:cNvCxnSpPr>
            <p:nvPr/>
          </p:nvCxnSpPr>
          <p:spPr bwMode="auto">
            <a:xfrm flipH="1" flipV="1">
              <a:off x="451" y="2570"/>
              <a:ext cx="40"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05" name="Connecteur droit 24"/>
            <p:cNvCxnSpPr>
              <a:cxnSpLocks noChangeShapeType="1"/>
            </p:cNvCxnSpPr>
            <p:nvPr/>
          </p:nvCxnSpPr>
          <p:spPr bwMode="auto">
            <a:xfrm flipH="1" flipV="1">
              <a:off x="447" y="2779"/>
              <a:ext cx="40"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06" name="Connecteur droit 26"/>
            <p:cNvCxnSpPr>
              <a:cxnSpLocks noChangeShapeType="1"/>
            </p:cNvCxnSpPr>
            <p:nvPr/>
          </p:nvCxnSpPr>
          <p:spPr bwMode="auto">
            <a:xfrm flipH="1" flipV="1">
              <a:off x="450" y="2980"/>
              <a:ext cx="40"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07" name="Connecteur droit 28"/>
            <p:cNvCxnSpPr>
              <a:cxnSpLocks noChangeShapeType="1"/>
            </p:cNvCxnSpPr>
            <p:nvPr/>
          </p:nvCxnSpPr>
          <p:spPr bwMode="auto">
            <a:xfrm flipH="1" flipV="1">
              <a:off x="447" y="3203"/>
              <a:ext cx="40"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08" name="Connecteur droit 29"/>
            <p:cNvCxnSpPr>
              <a:cxnSpLocks noChangeShapeType="1"/>
            </p:cNvCxnSpPr>
            <p:nvPr/>
          </p:nvCxnSpPr>
          <p:spPr bwMode="auto">
            <a:xfrm>
              <a:off x="2105" y="3430"/>
              <a:ext cx="1" cy="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09" name="Connecteur droit 32"/>
            <p:cNvCxnSpPr>
              <a:cxnSpLocks noChangeShapeType="1"/>
            </p:cNvCxnSpPr>
            <p:nvPr/>
          </p:nvCxnSpPr>
          <p:spPr bwMode="auto">
            <a:xfrm>
              <a:off x="2866" y="3428"/>
              <a:ext cx="1" cy="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sp>
          <p:nvSpPr>
            <p:cNvPr id="8210" name="Rectangle 33"/>
            <p:cNvSpPr>
              <a:spLocks noChangeArrowheads="1"/>
            </p:cNvSpPr>
            <p:nvPr/>
          </p:nvSpPr>
          <p:spPr bwMode="auto">
            <a:xfrm>
              <a:off x="671" y="3062"/>
              <a:ext cx="220" cy="351"/>
            </a:xfrm>
            <a:prstGeom prst="rect">
              <a:avLst/>
            </a:prstGeom>
            <a:solidFill>
              <a:srgbClr val="00FF00"/>
            </a:solidFill>
            <a:ln w="9525">
              <a:solidFill>
                <a:srgbClr val="00FF00"/>
              </a:solidFill>
              <a:round/>
              <a:headEnd/>
              <a:tailEnd/>
            </a:ln>
          </p:spPr>
          <p:txBody>
            <a:bodyPr/>
            <a:lstStyle/>
            <a:p>
              <a:pPr eaLnBrk="1" hangingPunct="1"/>
              <a:endParaRPr lang="fr-FR">
                <a:solidFill>
                  <a:schemeClr val="bg1"/>
                </a:solidFill>
                <a:cs typeface="Arial" charset="0"/>
              </a:endParaRPr>
            </a:p>
          </p:txBody>
        </p:sp>
        <p:sp>
          <p:nvSpPr>
            <p:cNvPr id="8211" name="ZoneTexte 39"/>
            <p:cNvSpPr txBox="1">
              <a:spLocks noChangeArrowheads="1"/>
            </p:cNvSpPr>
            <p:nvPr/>
          </p:nvSpPr>
          <p:spPr bwMode="auto">
            <a:xfrm>
              <a:off x="1394" y="3429"/>
              <a:ext cx="59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dirty="0">
                  <a:solidFill>
                    <a:schemeClr val="bg1"/>
                  </a:solidFill>
                  <a:cs typeface="Arial" charset="0"/>
                </a:rPr>
                <a:t>STRIDE</a:t>
              </a:r>
            </a:p>
          </p:txBody>
        </p:sp>
        <p:sp>
          <p:nvSpPr>
            <p:cNvPr id="8212" name="ZoneTexte 40"/>
            <p:cNvSpPr txBox="1">
              <a:spLocks noChangeArrowheads="1"/>
            </p:cNvSpPr>
            <p:nvPr/>
          </p:nvSpPr>
          <p:spPr bwMode="auto">
            <a:xfrm>
              <a:off x="2290" y="3429"/>
              <a:ext cx="48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solidFill>
                    <a:schemeClr val="bg1"/>
                  </a:solidFill>
                  <a:cs typeface="Arial" charset="0"/>
                </a:rPr>
                <a:t>SAPIT</a:t>
              </a:r>
            </a:p>
          </p:txBody>
        </p:sp>
        <p:sp>
          <p:nvSpPr>
            <p:cNvPr id="8213" name="ZoneTexte 42"/>
            <p:cNvSpPr txBox="1">
              <a:spLocks noChangeArrowheads="1"/>
            </p:cNvSpPr>
            <p:nvPr/>
          </p:nvSpPr>
          <p:spPr bwMode="auto">
            <a:xfrm>
              <a:off x="301" y="3312"/>
              <a:ext cx="17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fr-FR" sz="1200">
                  <a:solidFill>
                    <a:schemeClr val="bg1"/>
                  </a:solidFill>
                  <a:cs typeface="Arial" charset="0"/>
                </a:rPr>
                <a:t>0</a:t>
              </a:r>
            </a:p>
          </p:txBody>
        </p:sp>
        <p:sp>
          <p:nvSpPr>
            <p:cNvPr id="8214" name="ZoneTexte 43"/>
            <p:cNvSpPr txBox="1">
              <a:spLocks noChangeArrowheads="1"/>
            </p:cNvSpPr>
            <p:nvPr/>
          </p:nvSpPr>
          <p:spPr bwMode="auto">
            <a:xfrm>
              <a:off x="301" y="3119"/>
              <a:ext cx="17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fr-FR" sz="1200">
                  <a:solidFill>
                    <a:schemeClr val="bg1"/>
                  </a:solidFill>
                  <a:cs typeface="Arial" charset="0"/>
                </a:rPr>
                <a:t>5</a:t>
              </a:r>
            </a:p>
          </p:txBody>
        </p:sp>
        <p:sp>
          <p:nvSpPr>
            <p:cNvPr id="8215" name="ZoneTexte 45"/>
            <p:cNvSpPr txBox="1">
              <a:spLocks noChangeArrowheads="1"/>
            </p:cNvSpPr>
            <p:nvPr/>
          </p:nvSpPr>
          <p:spPr bwMode="auto">
            <a:xfrm>
              <a:off x="251" y="2896"/>
              <a:ext cx="2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fr-FR" sz="1200">
                  <a:solidFill>
                    <a:schemeClr val="bg1"/>
                  </a:solidFill>
                  <a:cs typeface="Arial" charset="0"/>
                </a:rPr>
                <a:t>10</a:t>
              </a:r>
            </a:p>
          </p:txBody>
        </p:sp>
        <p:sp>
          <p:nvSpPr>
            <p:cNvPr id="8216" name="ZoneTexte 47"/>
            <p:cNvSpPr txBox="1">
              <a:spLocks noChangeArrowheads="1"/>
            </p:cNvSpPr>
            <p:nvPr/>
          </p:nvSpPr>
          <p:spPr bwMode="auto">
            <a:xfrm>
              <a:off x="251" y="2486"/>
              <a:ext cx="2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fr-FR" sz="1200">
                  <a:solidFill>
                    <a:schemeClr val="bg1"/>
                  </a:solidFill>
                  <a:cs typeface="Arial" charset="0"/>
                </a:rPr>
                <a:t>20</a:t>
              </a:r>
            </a:p>
          </p:txBody>
        </p:sp>
        <p:sp>
          <p:nvSpPr>
            <p:cNvPr id="8217" name="ZoneTexte 49"/>
            <p:cNvSpPr txBox="1">
              <a:spLocks noChangeArrowheads="1"/>
            </p:cNvSpPr>
            <p:nvPr/>
          </p:nvSpPr>
          <p:spPr bwMode="auto">
            <a:xfrm>
              <a:off x="251" y="2284"/>
              <a:ext cx="2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fr-FR" sz="1200">
                  <a:solidFill>
                    <a:schemeClr val="bg1"/>
                  </a:solidFill>
                  <a:cs typeface="Arial" charset="0"/>
                </a:rPr>
                <a:t>25</a:t>
              </a:r>
            </a:p>
          </p:txBody>
        </p:sp>
        <p:sp>
          <p:nvSpPr>
            <p:cNvPr id="8218" name="ZoneTexte 51"/>
            <p:cNvSpPr txBox="1">
              <a:spLocks noChangeArrowheads="1"/>
            </p:cNvSpPr>
            <p:nvPr/>
          </p:nvSpPr>
          <p:spPr bwMode="auto">
            <a:xfrm>
              <a:off x="251" y="2066"/>
              <a:ext cx="2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fr-FR" sz="1200">
                  <a:solidFill>
                    <a:schemeClr val="bg1"/>
                  </a:solidFill>
                  <a:cs typeface="Arial" charset="0"/>
                </a:rPr>
                <a:t>30</a:t>
              </a:r>
            </a:p>
          </p:txBody>
        </p:sp>
        <p:sp>
          <p:nvSpPr>
            <p:cNvPr id="8219" name="ZoneTexte 52"/>
            <p:cNvSpPr txBox="1">
              <a:spLocks noChangeArrowheads="1"/>
            </p:cNvSpPr>
            <p:nvPr/>
          </p:nvSpPr>
          <p:spPr bwMode="auto">
            <a:xfrm>
              <a:off x="670" y="2533"/>
              <a:ext cx="52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a:solidFill>
                    <a:schemeClr val="bg1"/>
                  </a:solidFill>
                  <a:cs typeface="Arial" charset="0"/>
                </a:rPr>
                <a:t>p = 0,004</a:t>
              </a:r>
            </a:p>
          </p:txBody>
        </p:sp>
        <p:sp>
          <p:nvSpPr>
            <p:cNvPr id="8220" name="ZoneTexte 53"/>
            <p:cNvSpPr txBox="1">
              <a:spLocks noChangeArrowheads="1"/>
            </p:cNvSpPr>
            <p:nvPr/>
          </p:nvSpPr>
          <p:spPr bwMode="auto">
            <a:xfrm>
              <a:off x="1449" y="2056"/>
              <a:ext cx="46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a:solidFill>
                    <a:schemeClr val="bg1"/>
                  </a:solidFill>
                  <a:cs typeface="Arial" charset="0"/>
                </a:rPr>
                <a:t>p = 0,02</a:t>
              </a:r>
            </a:p>
          </p:txBody>
        </p:sp>
        <p:sp>
          <p:nvSpPr>
            <p:cNvPr id="8221" name="Rectangle 54"/>
            <p:cNvSpPr>
              <a:spLocks noChangeArrowheads="1"/>
            </p:cNvSpPr>
            <p:nvPr/>
          </p:nvSpPr>
          <p:spPr bwMode="auto">
            <a:xfrm>
              <a:off x="1414" y="3738"/>
              <a:ext cx="86" cy="99"/>
            </a:xfrm>
            <a:prstGeom prst="rect">
              <a:avLst/>
            </a:prstGeom>
            <a:solidFill>
              <a:srgbClr val="00FF00"/>
            </a:solidFill>
            <a:ln w="9525">
              <a:solidFill>
                <a:srgbClr val="00FF00"/>
              </a:solidFill>
              <a:round/>
              <a:headEnd/>
              <a:tailEnd/>
            </a:ln>
          </p:spPr>
          <p:txBody>
            <a:bodyPr/>
            <a:lstStyle/>
            <a:p>
              <a:pPr eaLnBrk="1" hangingPunct="1"/>
              <a:endParaRPr lang="fr-FR">
                <a:solidFill>
                  <a:schemeClr val="bg1"/>
                </a:solidFill>
                <a:cs typeface="Arial" charset="0"/>
              </a:endParaRPr>
            </a:p>
          </p:txBody>
        </p:sp>
        <p:sp>
          <p:nvSpPr>
            <p:cNvPr id="8222" name="Rectangle 55"/>
            <p:cNvSpPr>
              <a:spLocks noChangeArrowheads="1"/>
            </p:cNvSpPr>
            <p:nvPr/>
          </p:nvSpPr>
          <p:spPr bwMode="auto">
            <a:xfrm>
              <a:off x="3312" y="3716"/>
              <a:ext cx="86" cy="99"/>
            </a:xfrm>
            <a:prstGeom prst="rect">
              <a:avLst/>
            </a:prstGeom>
            <a:solidFill>
              <a:srgbClr val="D60093"/>
            </a:solidFill>
            <a:ln w="9525">
              <a:solidFill>
                <a:srgbClr val="D60093"/>
              </a:solidFill>
              <a:round/>
              <a:headEnd/>
              <a:tailEnd/>
            </a:ln>
          </p:spPr>
          <p:txBody>
            <a:bodyPr/>
            <a:lstStyle/>
            <a:p>
              <a:pPr eaLnBrk="1" hangingPunct="1"/>
              <a:endParaRPr lang="fr-FR">
                <a:solidFill>
                  <a:schemeClr val="bg1"/>
                </a:solidFill>
                <a:cs typeface="Arial" charset="0"/>
              </a:endParaRPr>
            </a:p>
          </p:txBody>
        </p:sp>
        <p:sp>
          <p:nvSpPr>
            <p:cNvPr id="8223" name="ZoneTexte 56"/>
            <p:cNvSpPr txBox="1">
              <a:spLocks noChangeArrowheads="1"/>
            </p:cNvSpPr>
            <p:nvPr/>
          </p:nvSpPr>
          <p:spPr bwMode="auto">
            <a:xfrm>
              <a:off x="1517" y="3603"/>
              <a:ext cx="1582"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pPr>
              <a:r>
                <a:rPr lang="fr-FR" sz="1600">
                  <a:solidFill>
                    <a:schemeClr val="bg1"/>
                  </a:solidFill>
                  <a:cs typeface="Arial" charset="0"/>
                </a:rPr>
                <a:t>Traitement ARV immédiat</a:t>
              </a:r>
            </a:p>
          </p:txBody>
        </p:sp>
        <p:sp>
          <p:nvSpPr>
            <p:cNvPr id="8224" name="ZoneTexte 59"/>
            <p:cNvSpPr txBox="1">
              <a:spLocks noChangeArrowheads="1"/>
            </p:cNvSpPr>
            <p:nvPr/>
          </p:nvSpPr>
          <p:spPr bwMode="auto">
            <a:xfrm>
              <a:off x="3387" y="3594"/>
              <a:ext cx="141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pPr>
              <a:r>
                <a:rPr lang="fr-FR" sz="1600">
                  <a:solidFill>
                    <a:schemeClr val="bg1"/>
                  </a:solidFill>
                  <a:cs typeface="Arial" charset="0"/>
                </a:rPr>
                <a:t>Traitement ARV différé</a:t>
              </a:r>
            </a:p>
          </p:txBody>
        </p:sp>
        <p:sp>
          <p:nvSpPr>
            <p:cNvPr id="8225" name="Rectangle 60"/>
            <p:cNvSpPr>
              <a:spLocks noChangeArrowheads="1"/>
            </p:cNvSpPr>
            <p:nvPr/>
          </p:nvSpPr>
          <p:spPr bwMode="auto">
            <a:xfrm>
              <a:off x="905" y="2821"/>
              <a:ext cx="220" cy="592"/>
            </a:xfrm>
            <a:prstGeom prst="rect">
              <a:avLst/>
            </a:prstGeom>
            <a:solidFill>
              <a:srgbClr val="D60093"/>
            </a:solidFill>
            <a:ln w="9525">
              <a:solidFill>
                <a:srgbClr val="D60093"/>
              </a:solidFill>
              <a:round/>
              <a:headEnd/>
              <a:tailEnd/>
            </a:ln>
          </p:spPr>
          <p:txBody>
            <a:bodyPr/>
            <a:lstStyle/>
            <a:p>
              <a:pPr eaLnBrk="1" hangingPunct="1"/>
              <a:endParaRPr lang="fr-FR">
                <a:solidFill>
                  <a:schemeClr val="bg1"/>
                </a:solidFill>
                <a:cs typeface="Arial" charset="0"/>
              </a:endParaRPr>
            </a:p>
          </p:txBody>
        </p:sp>
        <p:sp>
          <p:nvSpPr>
            <p:cNvPr id="8226" name="Rectangle 61"/>
            <p:cNvSpPr>
              <a:spLocks noChangeArrowheads="1"/>
            </p:cNvSpPr>
            <p:nvPr/>
          </p:nvSpPr>
          <p:spPr bwMode="auto">
            <a:xfrm>
              <a:off x="1463" y="2797"/>
              <a:ext cx="220" cy="616"/>
            </a:xfrm>
            <a:prstGeom prst="rect">
              <a:avLst/>
            </a:prstGeom>
            <a:solidFill>
              <a:srgbClr val="00FF00"/>
            </a:solidFill>
            <a:ln w="9525">
              <a:solidFill>
                <a:srgbClr val="00FF00"/>
              </a:solidFill>
              <a:round/>
              <a:headEnd/>
              <a:tailEnd/>
            </a:ln>
          </p:spPr>
          <p:txBody>
            <a:bodyPr/>
            <a:lstStyle/>
            <a:p>
              <a:pPr eaLnBrk="1" hangingPunct="1"/>
              <a:endParaRPr lang="fr-FR">
                <a:solidFill>
                  <a:schemeClr val="bg1"/>
                </a:solidFill>
                <a:cs typeface="Arial" charset="0"/>
              </a:endParaRPr>
            </a:p>
          </p:txBody>
        </p:sp>
        <p:sp>
          <p:nvSpPr>
            <p:cNvPr id="8227" name="Rectangle 62"/>
            <p:cNvSpPr>
              <a:spLocks noChangeArrowheads="1"/>
            </p:cNvSpPr>
            <p:nvPr/>
          </p:nvSpPr>
          <p:spPr bwMode="auto">
            <a:xfrm>
              <a:off x="1697" y="2354"/>
              <a:ext cx="220" cy="1059"/>
            </a:xfrm>
            <a:prstGeom prst="rect">
              <a:avLst/>
            </a:prstGeom>
            <a:solidFill>
              <a:srgbClr val="D60093"/>
            </a:solidFill>
            <a:ln w="9525">
              <a:solidFill>
                <a:srgbClr val="D60093"/>
              </a:solidFill>
              <a:round/>
              <a:headEnd/>
              <a:tailEnd/>
            </a:ln>
          </p:spPr>
          <p:txBody>
            <a:bodyPr/>
            <a:lstStyle/>
            <a:p>
              <a:pPr eaLnBrk="1" hangingPunct="1"/>
              <a:endParaRPr lang="fr-FR">
                <a:solidFill>
                  <a:schemeClr val="bg1"/>
                </a:solidFill>
                <a:cs typeface="Arial" charset="0"/>
              </a:endParaRPr>
            </a:p>
          </p:txBody>
        </p:sp>
        <p:sp>
          <p:nvSpPr>
            <p:cNvPr id="8228" name="Rectangle 63"/>
            <p:cNvSpPr>
              <a:spLocks noChangeArrowheads="1"/>
            </p:cNvSpPr>
            <p:nvPr/>
          </p:nvSpPr>
          <p:spPr bwMode="auto">
            <a:xfrm>
              <a:off x="2312" y="3099"/>
              <a:ext cx="220" cy="314"/>
            </a:xfrm>
            <a:prstGeom prst="rect">
              <a:avLst/>
            </a:prstGeom>
            <a:solidFill>
              <a:srgbClr val="00FF00"/>
            </a:solidFill>
            <a:ln w="9525">
              <a:solidFill>
                <a:srgbClr val="00FF00"/>
              </a:solidFill>
              <a:round/>
              <a:headEnd/>
              <a:tailEnd/>
            </a:ln>
          </p:spPr>
          <p:txBody>
            <a:bodyPr/>
            <a:lstStyle/>
            <a:p>
              <a:pPr eaLnBrk="1" hangingPunct="1"/>
              <a:endParaRPr lang="fr-FR">
                <a:solidFill>
                  <a:schemeClr val="bg1"/>
                </a:solidFill>
                <a:cs typeface="Arial" charset="0"/>
              </a:endParaRPr>
            </a:p>
          </p:txBody>
        </p:sp>
        <p:sp>
          <p:nvSpPr>
            <p:cNvPr id="8229" name="Rectangle 64"/>
            <p:cNvSpPr>
              <a:spLocks noChangeArrowheads="1"/>
            </p:cNvSpPr>
            <p:nvPr/>
          </p:nvSpPr>
          <p:spPr bwMode="auto">
            <a:xfrm>
              <a:off x="2546" y="2394"/>
              <a:ext cx="220" cy="1019"/>
            </a:xfrm>
            <a:prstGeom prst="rect">
              <a:avLst/>
            </a:prstGeom>
            <a:solidFill>
              <a:srgbClr val="D60093"/>
            </a:solidFill>
            <a:ln w="9525">
              <a:solidFill>
                <a:srgbClr val="D60093"/>
              </a:solidFill>
              <a:round/>
              <a:headEnd/>
              <a:tailEnd/>
            </a:ln>
          </p:spPr>
          <p:txBody>
            <a:bodyPr/>
            <a:lstStyle/>
            <a:p>
              <a:pPr eaLnBrk="1" hangingPunct="1"/>
              <a:endParaRPr lang="fr-FR">
                <a:solidFill>
                  <a:schemeClr val="bg1"/>
                </a:solidFill>
                <a:cs typeface="Arial" charset="0"/>
              </a:endParaRPr>
            </a:p>
          </p:txBody>
        </p:sp>
        <p:sp>
          <p:nvSpPr>
            <p:cNvPr id="8230" name="ZoneTexte 65"/>
            <p:cNvSpPr txBox="1">
              <a:spLocks noChangeArrowheads="1"/>
            </p:cNvSpPr>
            <p:nvPr/>
          </p:nvSpPr>
          <p:spPr bwMode="auto">
            <a:xfrm>
              <a:off x="2303" y="2103"/>
              <a:ext cx="46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a:solidFill>
                    <a:schemeClr val="bg1"/>
                  </a:solidFill>
                  <a:cs typeface="Arial" charset="0"/>
                </a:rPr>
                <a:t>p = 0,06</a:t>
              </a:r>
            </a:p>
          </p:txBody>
        </p:sp>
        <p:sp>
          <p:nvSpPr>
            <p:cNvPr id="8231" name="ZoneTexte 66"/>
            <p:cNvSpPr txBox="1">
              <a:spLocks noChangeArrowheads="1"/>
            </p:cNvSpPr>
            <p:nvPr/>
          </p:nvSpPr>
          <p:spPr bwMode="auto">
            <a:xfrm>
              <a:off x="251" y="2693"/>
              <a:ext cx="2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fr-FR" sz="1200">
                  <a:solidFill>
                    <a:schemeClr val="bg1"/>
                  </a:solidFill>
                  <a:cs typeface="Arial" charset="0"/>
                </a:rPr>
                <a:t>15</a:t>
              </a:r>
            </a:p>
          </p:txBody>
        </p:sp>
        <p:cxnSp>
          <p:nvCxnSpPr>
            <p:cNvPr id="8232" name="Connecteur droit 68"/>
            <p:cNvCxnSpPr>
              <a:cxnSpLocks noChangeShapeType="1"/>
            </p:cNvCxnSpPr>
            <p:nvPr/>
          </p:nvCxnSpPr>
          <p:spPr bwMode="auto">
            <a:xfrm>
              <a:off x="1310" y="3436"/>
              <a:ext cx="1" cy="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sp>
          <p:nvSpPr>
            <p:cNvPr id="8233" name="ZoneTexte 69"/>
            <p:cNvSpPr txBox="1">
              <a:spLocks noChangeArrowheads="1"/>
            </p:cNvSpPr>
            <p:nvPr/>
          </p:nvSpPr>
          <p:spPr bwMode="auto">
            <a:xfrm>
              <a:off x="569" y="3429"/>
              <a:ext cx="68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dirty="0">
                  <a:solidFill>
                    <a:schemeClr val="bg1"/>
                  </a:solidFill>
                  <a:cs typeface="Arial" charset="0"/>
                </a:rPr>
                <a:t>CAMELIA</a:t>
              </a:r>
            </a:p>
          </p:txBody>
        </p:sp>
        <p:cxnSp>
          <p:nvCxnSpPr>
            <p:cNvPr id="8234" name="Connecteur droit 71"/>
            <p:cNvCxnSpPr>
              <a:cxnSpLocks noChangeShapeType="1"/>
            </p:cNvCxnSpPr>
            <p:nvPr/>
          </p:nvCxnSpPr>
          <p:spPr bwMode="auto">
            <a:xfrm flipH="1">
              <a:off x="3487" y="2195"/>
              <a:ext cx="13" cy="126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35" name="Connecteur droit 72"/>
            <p:cNvCxnSpPr>
              <a:cxnSpLocks noChangeShapeType="1"/>
            </p:cNvCxnSpPr>
            <p:nvPr/>
          </p:nvCxnSpPr>
          <p:spPr bwMode="auto">
            <a:xfrm>
              <a:off x="3448" y="3423"/>
              <a:ext cx="2199"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36" name="Connecteur droit 73"/>
            <p:cNvCxnSpPr>
              <a:cxnSpLocks noChangeShapeType="1"/>
            </p:cNvCxnSpPr>
            <p:nvPr/>
          </p:nvCxnSpPr>
          <p:spPr bwMode="auto">
            <a:xfrm flipH="1" flipV="1">
              <a:off x="3466" y="2207"/>
              <a:ext cx="40"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37" name="Connecteur droit 75"/>
            <p:cNvCxnSpPr>
              <a:cxnSpLocks noChangeShapeType="1"/>
            </p:cNvCxnSpPr>
            <p:nvPr/>
          </p:nvCxnSpPr>
          <p:spPr bwMode="auto">
            <a:xfrm flipH="1" flipV="1">
              <a:off x="3455" y="2379"/>
              <a:ext cx="39"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38" name="Connecteur droit 76"/>
            <p:cNvCxnSpPr>
              <a:cxnSpLocks noChangeShapeType="1"/>
            </p:cNvCxnSpPr>
            <p:nvPr/>
          </p:nvCxnSpPr>
          <p:spPr bwMode="auto">
            <a:xfrm flipH="1" flipV="1">
              <a:off x="3453" y="2552"/>
              <a:ext cx="39"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39" name="Connecteur droit 77"/>
            <p:cNvCxnSpPr>
              <a:cxnSpLocks noChangeShapeType="1"/>
            </p:cNvCxnSpPr>
            <p:nvPr/>
          </p:nvCxnSpPr>
          <p:spPr bwMode="auto">
            <a:xfrm flipH="1" flipV="1">
              <a:off x="3449" y="2722"/>
              <a:ext cx="39"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40" name="Connecteur droit 78"/>
            <p:cNvCxnSpPr>
              <a:cxnSpLocks noChangeShapeType="1"/>
            </p:cNvCxnSpPr>
            <p:nvPr/>
          </p:nvCxnSpPr>
          <p:spPr bwMode="auto">
            <a:xfrm flipH="1" flipV="1">
              <a:off x="3446" y="2895"/>
              <a:ext cx="40"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41" name="Connecteur droit 79"/>
            <p:cNvCxnSpPr>
              <a:cxnSpLocks noChangeShapeType="1"/>
            </p:cNvCxnSpPr>
            <p:nvPr/>
          </p:nvCxnSpPr>
          <p:spPr bwMode="auto">
            <a:xfrm flipH="1" flipV="1">
              <a:off x="3452" y="3072"/>
              <a:ext cx="39"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42" name="Connecteur droit 81"/>
            <p:cNvCxnSpPr>
              <a:cxnSpLocks noChangeShapeType="1"/>
            </p:cNvCxnSpPr>
            <p:nvPr/>
          </p:nvCxnSpPr>
          <p:spPr bwMode="auto">
            <a:xfrm flipH="1" flipV="1">
              <a:off x="3449" y="3245"/>
              <a:ext cx="39"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43" name="Connecteur droit 82"/>
            <p:cNvCxnSpPr>
              <a:cxnSpLocks noChangeShapeType="1"/>
            </p:cNvCxnSpPr>
            <p:nvPr/>
          </p:nvCxnSpPr>
          <p:spPr bwMode="auto">
            <a:xfrm>
              <a:off x="4609" y="3430"/>
              <a:ext cx="1" cy="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cxnSp>
          <p:nvCxnSpPr>
            <p:cNvPr id="8244" name="Connecteur droit 83"/>
            <p:cNvCxnSpPr>
              <a:cxnSpLocks noChangeShapeType="1"/>
            </p:cNvCxnSpPr>
            <p:nvPr/>
          </p:nvCxnSpPr>
          <p:spPr bwMode="auto">
            <a:xfrm>
              <a:off x="5636" y="3428"/>
              <a:ext cx="1" cy="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cxnSp>
        <p:sp>
          <p:nvSpPr>
            <p:cNvPr id="8245" name="Rectangle 84"/>
            <p:cNvSpPr>
              <a:spLocks noChangeArrowheads="1"/>
            </p:cNvSpPr>
            <p:nvPr/>
          </p:nvSpPr>
          <p:spPr bwMode="auto">
            <a:xfrm>
              <a:off x="3732" y="2441"/>
              <a:ext cx="328" cy="983"/>
            </a:xfrm>
            <a:prstGeom prst="rect">
              <a:avLst/>
            </a:prstGeom>
            <a:solidFill>
              <a:srgbClr val="00FF00"/>
            </a:solidFill>
            <a:ln w="9525">
              <a:solidFill>
                <a:srgbClr val="00FF00"/>
              </a:solidFill>
              <a:round/>
              <a:headEnd/>
              <a:tailEnd/>
            </a:ln>
          </p:spPr>
          <p:txBody>
            <a:bodyPr/>
            <a:lstStyle/>
            <a:p>
              <a:pPr eaLnBrk="1" hangingPunct="1"/>
              <a:endParaRPr lang="fr-FR">
                <a:solidFill>
                  <a:schemeClr val="bg1"/>
                </a:solidFill>
                <a:cs typeface="Arial" charset="0"/>
              </a:endParaRPr>
            </a:p>
          </p:txBody>
        </p:sp>
        <p:sp>
          <p:nvSpPr>
            <p:cNvPr id="8246" name="Rectangle 85"/>
            <p:cNvSpPr>
              <a:spLocks noChangeArrowheads="1"/>
            </p:cNvSpPr>
            <p:nvPr/>
          </p:nvSpPr>
          <p:spPr bwMode="auto">
            <a:xfrm>
              <a:off x="4776" y="2891"/>
              <a:ext cx="327" cy="533"/>
            </a:xfrm>
            <a:prstGeom prst="rect">
              <a:avLst/>
            </a:prstGeom>
            <a:solidFill>
              <a:srgbClr val="00FF00"/>
            </a:solidFill>
            <a:ln w="9525">
              <a:solidFill>
                <a:srgbClr val="00FF00"/>
              </a:solidFill>
              <a:round/>
              <a:headEnd/>
              <a:tailEnd/>
            </a:ln>
          </p:spPr>
          <p:txBody>
            <a:bodyPr/>
            <a:lstStyle/>
            <a:p>
              <a:pPr eaLnBrk="1" hangingPunct="1"/>
              <a:endParaRPr lang="fr-FR">
                <a:solidFill>
                  <a:schemeClr val="bg1"/>
                </a:solidFill>
                <a:cs typeface="Arial" charset="0"/>
              </a:endParaRPr>
            </a:p>
          </p:txBody>
        </p:sp>
        <p:sp>
          <p:nvSpPr>
            <p:cNvPr id="8247" name="Rectangle 86"/>
            <p:cNvSpPr>
              <a:spLocks noChangeArrowheads="1"/>
            </p:cNvSpPr>
            <p:nvPr/>
          </p:nvSpPr>
          <p:spPr bwMode="auto">
            <a:xfrm>
              <a:off x="4063" y="2576"/>
              <a:ext cx="328" cy="848"/>
            </a:xfrm>
            <a:prstGeom prst="rect">
              <a:avLst/>
            </a:prstGeom>
            <a:solidFill>
              <a:srgbClr val="D60093"/>
            </a:solidFill>
            <a:ln w="9525">
              <a:solidFill>
                <a:srgbClr val="D60093"/>
              </a:solidFill>
              <a:round/>
              <a:headEnd/>
              <a:tailEnd/>
            </a:ln>
          </p:spPr>
          <p:txBody>
            <a:bodyPr/>
            <a:lstStyle/>
            <a:p>
              <a:pPr eaLnBrk="1" hangingPunct="1"/>
              <a:endParaRPr lang="fr-FR">
                <a:solidFill>
                  <a:schemeClr val="bg1"/>
                </a:solidFill>
                <a:cs typeface="Arial" charset="0"/>
              </a:endParaRPr>
            </a:p>
          </p:txBody>
        </p:sp>
        <p:sp>
          <p:nvSpPr>
            <p:cNvPr id="8248" name="Rectangle 87"/>
            <p:cNvSpPr>
              <a:spLocks noChangeArrowheads="1"/>
            </p:cNvSpPr>
            <p:nvPr/>
          </p:nvSpPr>
          <p:spPr bwMode="auto">
            <a:xfrm>
              <a:off x="5106" y="3071"/>
              <a:ext cx="328" cy="353"/>
            </a:xfrm>
            <a:prstGeom prst="rect">
              <a:avLst/>
            </a:prstGeom>
            <a:solidFill>
              <a:srgbClr val="D60093"/>
            </a:solidFill>
            <a:ln w="9525">
              <a:solidFill>
                <a:srgbClr val="D60093"/>
              </a:solidFill>
              <a:round/>
              <a:headEnd/>
              <a:tailEnd/>
            </a:ln>
          </p:spPr>
          <p:txBody>
            <a:bodyPr/>
            <a:lstStyle/>
            <a:p>
              <a:pPr eaLnBrk="1" hangingPunct="1"/>
              <a:endParaRPr lang="fr-FR">
                <a:solidFill>
                  <a:schemeClr val="bg1"/>
                </a:solidFill>
                <a:cs typeface="Arial" charset="0"/>
              </a:endParaRPr>
            </a:p>
          </p:txBody>
        </p:sp>
        <p:sp>
          <p:nvSpPr>
            <p:cNvPr id="8249" name="ZoneTexte 88"/>
            <p:cNvSpPr txBox="1">
              <a:spLocks noChangeArrowheads="1"/>
            </p:cNvSpPr>
            <p:nvPr/>
          </p:nvSpPr>
          <p:spPr bwMode="auto">
            <a:xfrm>
              <a:off x="3763" y="3429"/>
              <a:ext cx="59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solidFill>
                    <a:schemeClr val="bg1"/>
                  </a:solidFill>
                  <a:cs typeface="Arial" charset="0"/>
                </a:rPr>
                <a:t>STRIDE</a:t>
              </a:r>
            </a:p>
          </p:txBody>
        </p:sp>
        <p:sp>
          <p:nvSpPr>
            <p:cNvPr id="8250" name="ZoneTexte 89"/>
            <p:cNvSpPr txBox="1">
              <a:spLocks noChangeArrowheads="1"/>
            </p:cNvSpPr>
            <p:nvPr/>
          </p:nvSpPr>
          <p:spPr bwMode="auto">
            <a:xfrm>
              <a:off x="4922" y="3429"/>
              <a:ext cx="48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solidFill>
                    <a:schemeClr val="bg1"/>
                  </a:solidFill>
                  <a:cs typeface="Arial" charset="0"/>
                </a:rPr>
                <a:t>SAPIT</a:t>
              </a:r>
            </a:p>
          </p:txBody>
        </p:sp>
        <p:sp>
          <p:nvSpPr>
            <p:cNvPr id="8251" name="ZoneTexte 91"/>
            <p:cNvSpPr txBox="1">
              <a:spLocks noChangeArrowheads="1"/>
            </p:cNvSpPr>
            <p:nvPr/>
          </p:nvSpPr>
          <p:spPr bwMode="auto">
            <a:xfrm>
              <a:off x="3280" y="3316"/>
              <a:ext cx="17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0</a:t>
              </a:r>
            </a:p>
          </p:txBody>
        </p:sp>
        <p:sp>
          <p:nvSpPr>
            <p:cNvPr id="8252" name="ZoneTexte 92"/>
            <p:cNvSpPr txBox="1">
              <a:spLocks noChangeArrowheads="1"/>
            </p:cNvSpPr>
            <p:nvPr/>
          </p:nvSpPr>
          <p:spPr bwMode="auto">
            <a:xfrm>
              <a:off x="3280" y="3158"/>
              <a:ext cx="17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2</a:t>
              </a:r>
            </a:p>
          </p:txBody>
        </p:sp>
        <p:sp>
          <p:nvSpPr>
            <p:cNvPr id="8253" name="ZoneTexte 93"/>
            <p:cNvSpPr txBox="1">
              <a:spLocks noChangeArrowheads="1"/>
            </p:cNvSpPr>
            <p:nvPr/>
          </p:nvSpPr>
          <p:spPr bwMode="auto">
            <a:xfrm>
              <a:off x="3280" y="2983"/>
              <a:ext cx="17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4</a:t>
              </a:r>
            </a:p>
          </p:txBody>
        </p:sp>
        <p:sp>
          <p:nvSpPr>
            <p:cNvPr id="8254" name="ZoneTexte 94"/>
            <p:cNvSpPr txBox="1">
              <a:spLocks noChangeArrowheads="1"/>
            </p:cNvSpPr>
            <p:nvPr/>
          </p:nvSpPr>
          <p:spPr bwMode="auto">
            <a:xfrm>
              <a:off x="3280" y="2806"/>
              <a:ext cx="17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6</a:t>
              </a:r>
            </a:p>
          </p:txBody>
        </p:sp>
        <p:sp>
          <p:nvSpPr>
            <p:cNvPr id="8255" name="ZoneTexte 95"/>
            <p:cNvSpPr txBox="1">
              <a:spLocks noChangeArrowheads="1"/>
            </p:cNvSpPr>
            <p:nvPr/>
          </p:nvSpPr>
          <p:spPr bwMode="auto">
            <a:xfrm>
              <a:off x="3280" y="2644"/>
              <a:ext cx="17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8</a:t>
              </a:r>
            </a:p>
          </p:txBody>
        </p:sp>
        <p:sp>
          <p:nvSpPr>
            <p:cNvPr id="8256" name="ZoneTexte 96"/>
            <p:cNvSpPr txBox="1">
              <a:spLocks noChangeArrowheads="1"/>
            </p:cNvSpPr>
            <p:nvPr/>
          </p:nvSpPr>
          <p:spPr bwMode="auto">
            <a:xfrm>
              <a:off x="3228" y="2472"/>
              <a:ext cx="2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10</a:t>
              </a:r>
            </a:p>
          </p:txBody>
        </p:sp>
        <p:sp>
          <p:nvSpPr>
            <p:cNvPr id="8257" name="ZoneTexte 97"/>
            <p:cNvSpPr txBox="1">
              <a:spLocks noChangeArrowheads="1"/>
            </p:cNvSpPr>
            <p:nvPr/>
          </p:nvSpPr>
          <p:spPr bwMode="auto">
            <a:xfrm>
              <a:off x="3226" y="2299"/>
              <a:ext cx="2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12</a:t>
              </a:r>
            </a:p>
          </p:txBody>
        </p:sp>
        <p:sp>
          <p:nvSpPr>
            <p:cNvPr id="8258" name="ZoneTexte 98"/>
            <p:cNvSpPr txBox="1">
              <a:spLocks noChangeArrowheads="1"/>
            </p:cNvSpPr>
            <p:nvPr/>
          </p:nvSpPr>
          <p:spPr bwMode="auto">
            <a:xfrm>
              <a:off x="3226" y="2125"/>
              <a:ext cx="2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14</a:t>
              </a:r>
            </a:p>
          </p:txBody>
        </p:sp>
        <p:sp>
          <p:nvSpPr>
            <p:cNvPr id="8259" name="ZoneTexte 101"/>
            <p:cNvSpPr txBox="1">
              <a:spLocks noChangeArrowheads="1"/>
            </p:cNvSpPr>
            <p:nvPr/>
          </p:nvSpPr>
          <p:spPr bwMode="auto">
            <a:xfrm>
              <a:off x="3834" y="2211"/>
              <a:ext cx="46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p = 0,67</a:t>
              </a:r>
            </a:p>
          </p:txBody>
        </p:sp>
        <p:sp>
          <p:nvSpPr>
            <p:cNvPr id="8260" name="ZoneTexte 102"/>
            <p:cNvSpPr txBox="1">
              <a:spLocks noChangeArrowheads="1"/>
            </p:cNvSpPr>
            <p:nvPr/>
          </p:nvSpPr>
          <p:spPr bwMode="auto">
            <a:xfrm>
              <a:off x="4879" y="2664"/>
              <a:ext cx="46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p = 0,34</a:t>
              </a:r>
            </a:p>
          </p:txBody>
        </p:sp>
        <p:sp>
          <p:nvSpPr>
            <p:cNvPr id="8261" name="ZoneTexte 68"/>
            <p:cNvSpPr txBox="1">
              <a:spLocks noChangeArrowheads="1"/>
            </p:cNvSpPr>
            <p:nvPr/>
          </p:nvSpPr>
          <p:spPr bwMode="auto">
            <a:xfrm>
              <a:off x="3381" y="1997"/>
              <a:ext cx="21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400">
                  <a:solidFill>
                    <a:schemeClr val="bg1"/>
                  </a:solidFill>
                  <a:cs typeface="Arial" charset="0"/>
                </a:rPr>
                <a:t>%</a:t>
              </a:r>
            </a:p>
          </p:txBody>
        </p:sp>
        <p:sp>
          <p:nvSpPr>
            <p:cNvPr id="8262" name="ZoneTexte 69"/>
            <p:cNvSpPr txBox="1">
              <a:spLocks noChangeArrowheads="1"/>
            </p:cNvSpPr>
            <p:nvPr/>
          </p:nvSpPr>
          <p:spPr bwMode="auto">
            <a:xfrm>
              <a:off x="383" y="1984"/>
              <a:ext cx="21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400">
                  <a:solidFill>
                    <a:schemeClr val="bg1"/>
                  </a:solidFill>
                  <a:cs typeface="Arial" charset="0"/>
                </a:rPr>
                <a:t>%</a:t>
              </a:r>
            </a:p>
          </p:txBody>
        </p:sp>
        <p:sp>
          <p:nvSpPr>
            <p:cNvPr id="8263" name="Rectangle 69"/>
            <p:cNvSpPr>
              <a:spLocks noChangeArrowheads="1"/>
            </p:cNvSpPr>
            <p:nvPr/>
          </p:nvSpPr>
          <p:spPr bwMode="auto">
            <a:xfrm>
              <a:off x="542" y="2882"/>
              <a:ext cx="386"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fr-FR" sz="1200">
                  <a:solidFill>
                    <a:schemeClr val="bg1"/>
                  </a:solidFill>
                  <a:cs typeface="Arial" charset="0"/>
                  <a:sym typeface="Wingdings 3" charset="0"/>
                </a:rPr>
                <a:t> </a:t>
              </a:r>
              <a:r>
                <a:rPr lang="fr-FR" sz="1200">
                  <a:solidFill>
                    <a:schemeClr val="bg1"/>
                  </a:solidFill>
                  <a:cs typeface="Arial" charset="0"/>
                </a:rPr>
                <a:t>34 %</a:t>
              </a:r>
              <a:endParaRPr lang="fr-FR" sz="1200">
                <a:solidFill>
                  <a:schemeClr val="bg1"/>
                </a:solidFill>
                <a:cs typeface="Arial" charset="0"/>
                <a:sym typeface="Wingdings 3" charset="0"/>
              </a:endParaRPr>
            </a:p>
          </p:txBody>
        </p:sp>
        <p:sp>
          <p:nvSpPr>
            <p:cNvPr id="8264" name="Rectangle 70"/>
            <p:cNvSpPr>
              <a:spLocks noChangeArrowheads="1"/>
            </p:cNvSpPr>
            <p:nvPr/>
          </p:nvSpPr>
          <p:spPr bwMode="auto">
            <a:xfrm>
              <a:off x="1339" y="2619"/>
              <a:ext cx="38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fr-FR" sz="1200">
                  <a:solidFill>
                    <a:srgbClr val="FFFFFF"/>
                  </a:solidFill>
                  <a:cs typeface="Arial" charset="0"/>
                  <a:sym typeface="Wingdings 3" charset="0"/>
                </a:rPr>
                <a:t> </a:t>
              </a:r>
              <a:r>
                <a:rPr lang="fr-FR" sz="1200">
                  <a:solidFill>
                    <a:srgbClr val="FFFFFF"/>
                  </a:solidFill>
                  <a:cs typeface="Arial" charset="0"/>
                </a:rPr>
                <a:t>42 %</a:t>
              </a:r>
              <a:endParaRPr lang="fr-FR" sz="1200">
                <a:solidFill>
                  <a:srgbClr val="FFFFFF"/>
                </a:solidFill>
                <a:cs typeface="Arial" charset="0"/>
                <a:sym typeface="Wingdings 3" charset="0"/>
              </a:endParaRPr>
            </a:p>
          </p:txBody>
        </p:sp>
        <p:sp>
          <p:nvSpPr>
            <p:cNvPr id="8265" name="Rectangle 71"/>
            <p:cNvSpPr>
              <a:spLocks noChangeArrowheads="1"/>
            </p:cNvSpPr>
            <p:nvPr/>
          </p:nvSpPr>
          <p:spPr bwMode="auto">
            <a:xfrm>
              <a:off x="2194" y="2919"/>
              <a:ext cx="38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fr-FR" sz="1200">
                  <a:solidFill>
                    <a:srgbClr val="FFFFFF"/>
                  </a:solidFill>
                  <a:cs typeface="Arial" charset="0"/>
                  <a:sym typeface="Wingdings 3" charset="0"/>
                </a:rPr>
                <a:t> </a:t>
              </a:r>
              <a:r>
                <a:rPr lang="fr-FR" sz="1200">
                  <a:solidFill>
                    <a:srgbClr val="FFFFFF"/>
                  </a:solidFill>
                  <a:cs typeface="Arial" charset="0"/>
                </a:rPr>
                <a:t>68 %</a:t>
              </a:r>
              <a:endParaRPr lang="fr-FR" sz="1200">
                <a:solidFill>
                  <a:srgbClr val="FFFFFF"/>
                </a:solidFill>
                <a:cs typeface="Arial" charset="0"/>
                <a:sym typeface="Wingdings 3" charset="0"/>
              </a:endParaRPr>
            </a:p>
          </p:txBody>
        </p:sp>
        <p:sp>
          <p:nvSpPr>
            <p:cNvPr id="73" name="ZoneTexte 69"/>
            <p:cNvSpPr txBox="1">
              <a:spLocks noChangeArrowheads="1"/>
            </p:cNvSpPr>
            <p:nvPr/>
          </p:nvSpPr>
          <p:spPr bwMode="auto">
            <a:xfrm>
              <a:off x="158" y="4064"/>
              <a:ext cx="108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dirty="0" smtClean="0">
                  <a:solidFill>
                    <a:schemeClr val="bg1"/>
                  </a:solidFill>
                  <a:cs typeface="Arial" charset="0"/>
                </a:rPr>
                <a:t>CAMELIA : J15 vs J60</a:t>
              </a:r>
              <a:endParaRPr lang="fr-FR" sz="1200" dirty="0">
                <a:solidFill>
                  <a:schemeClr val="bg1"/>
                </a:solidFill>
                <a:cs typeface="Arial" charset="0"/>
              </a:endParaRPr>
            </a:p>
          </p:txBody>
        </p:sp>
        <p:sp>
          <p:nvSpPr>
            <p:cNvPr id="74" name="ZoneTexte 69"/>
            <p:cNvSpPr txBox="1">
              <a:spLocks noChangeArrowheads="1"/>
            </p:cNvSpPr>
            <p:nvPr/>
          </p:nvSpPr>
          <p:spPr bwMode="auto">
            <a:xfrm>
              <a:off x="1383" y="4065"/>
              <a:ext cx="98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dirty="0" smtClean="0">
                  <a:solidFill>
                    <a:schemeClr val="bg1"/>
                  </a:solidFill>
                  <a:cs typeface="Arial" charset="0"/>
                </a:rPr>
                <a:t>STRIDE: J10 vs J70</a:t>
              </a:r>
              <a:endParaRPr lang="fr-FR" sz="1200" dirty="0">
                <a:solidFill>
                  <a:schemeClr val="bg1"/>
                </a:solidFill>
                <a:cs typeface="Arial" charset="0"/>
              </a:endParaRPr>
            </a:p>
          </p:txBody>
        </p:sp>
        <p:sp>
          <p:nvSpPr>
            <p:cNvPr id="75" name="ZoneTexte 69"/>
            <p:cNvSpPr txBox="1">
              <a:spLocks noChangeArrowheads="1"/>
            </p:cNvSpPr>
            <p:nvPr/>
          </p:nvSpPr>
          <p:spPr bwMode="auto">
            <a:xfrm>
              <a:off x="2562" y="4065"/>
              <a:ext cx="80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dirty="0" smtClean="0">
                  <a:solidFill>
                    <a:schemeClr val="bg1"/>
                  </a:solidFill>
                  <a:cs typeface="Arial" charset="0"/>
                </a:rPr>
                <a:t>SAPIT: J8 vs 95</a:t>
              </a:r>
              <a:endParaRPr lang="fr-FR" sz="1200" dirty="0">
                <a:solidFill>
                  <a:schemeClr val="bg1"/>
                </a:solidFill>
                <a:cs typeface="Arial" charset="0"/>
              </a:endParaRPr>
            </a:p>
          </p:txBody>
        </p:sp>
      </p:grpSp>
    </p:spTree>
    <p:extLst>
      <p:ext uri="{BB962C8B-B14F-4D97-AF65-F5344CB8AC3E}">
        <p14:creationId xmlns:p14="http://schemas.microsoft.com/office/powerpoint/2010/main" val="39531986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40269" y="362479"/>
            <a:ext cx="7917745" cy="645583"/>
          </a:xfrm>
          <a:noFill/>
        </p:spPr>
        <p:txBody>
          <a:bodyPr>
            <a:normAutofit fontScale="90000"/>
          </a:bodyPr>
          <a:lstStyle/>
          <a:p>
            <a:pPr eaLnBrk="1" hangingPunct="1"/>
            <a:r>
              <a:rPr lang="fr-FR" b="1">
                <a:solidFill>
                  <a:schemeClr val="tx2"/>
                </a:solidFill>
                <a:latin typeface="Calibri" charset="0"/>
                <a:ea typeface="ＭＳ Ｐゴシック" charset="0"/>
              </a:rPr>
              <a:t>Rationnel du traitement anti-BK</a:t>
            </a:r>
          </a:p>
        </p:txBody>
      </p:sp>
      <p:sp>
        <p:nvSpPr>
          <p:cNvPr id="64515" name="Line 3"/>
          <p:cNvSpPr>
            <a:spLocks noChangeShapeType="1"/>
          </p:cNvSpPr>
          <p:nvPr/>
        </p:nvSpPr>
        <p:spPr bwMode="auto">
          <a:xfrm>
            <a:off x="440267" y="1068917"/>
            <a:ext cx="8082844"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lIns="79242" tIns="39621" rIns="79242" bIns="39621" anchor="ctr"/>
          <a:lstStyle/>
          <a:p>
            <a:endParaRPr lang="fr-FR"/>
          </a:p>
        </p:txBody>
      </p:sp>
      <p:sp>
        <p:nvSpPr>
          <p:cNvPr id="64516" name="Rectangle 4"/>
          <p:cNvSpPr>
            <a:spLocks noChangeArrowheads="1"/>
          </p:cNvSpPr>
          <p:nvPr/>
        </p:nvSpPr>
        <p:spPr bwMode="auto">
          <a:xfrm>
            <a:off x="249770" y="1301751"/>
            <a:ext cx="8317089" cy="355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9242" tIns="39621" rIns="79242" bIns="39621">
            <a:spAutoFit/>
          </a:bodyPr>
          <a:lstStyle/>
          <a:p>
            <a:pPr marL="165087" indent="-165087"/>
            <a:r>
              <a:rPr lang="en-GB" b="1">
                <a:solidFill>
                  <a:srgbClr val="0000FF"/>
                </a:solidFill>
              </a:rPr>
              <a:t>INH =&gt; bactéricide précoce majeur </a:t>
            </a:r>
          </a:p>
          <a:p>
            <a:pPr marL="165087" indent="-165087">
              <a:buFontTx/>
              <a:buChar char="•"/>
            </a:pPr>
            <a:r>
              <a:rPr lang="en-GB" sz="1700" b="1"/>
              <a:t>95% de l’inoculum balayé en 2 jours</a:t>
            </a:r>
          </a:p>
          <a:p>
            <a:pPr marL="165087" indent="-165087">
              <a:buFontTx/>
              <a:buChar char="•"/>
            </a:pPr>
            <a:r>
              <a:rPr lang="en-GB" sz="1700" b="1"/>
              <a:t>Bactéricidie dès 18 mg/j chez l’adulte (effet croissant jusqu’à 300 mg/j)</a:t>
            </a:r>
          </a:p>
          <a:p>
            <a:pPr marL="165087" indent="-165087">
              <a:buFontTx/>
              <a:buChar char="•"/>
            </a:pPr>
            <a:endParaRPr lang="en-GB" sz="1700" b="1"/>
          </a:p>
          <a:p>
            <a:pPr marL="165087" indent="-165087"/>
            <a:r>
              <a:rPr lang="en-GB" b="1">
                <a:solidFill>
                  <a:srgbClr val="0000FF"/>
                </a:solidFill>
              </a:rPr>
              <a:t>PZA =&gt; bactéricide, actif en milieux acide</a:t>
            </a:r>
          </a:p>
          <a:p>
            <a:pPr marL="165087" indent="-165087">
              <a:buFontTx/>
              <a:buChar char="•"/>
            </a:pPr>
            <a:r>
              <a:rPr lang="en-GB" sz="1700" b="1"/>
              <a:t>Risque de rechute après 6 mois de traitement 22% -&gt; 8%</a:t>
            </a:r>
          </a:p>
          <a:p>
            <a:pPr marL="165087" indent="-165087"/>
            <a:endParaRPr lang="en-GB" b="1">
              <a:solidFill>
                <a:srgbClr val="0000FF"/>
              </a:solidFill>
            </a:endParaRPr>
          </a:p>
          <a:p>
            <a:pPr marL="165087" indent="-165087"/>
            <a:r>
              <a:rPr lang="en-GB" b="1">
                <a:solidFill>
                  <a:srgbClr val="0000FF"/>
                </a:solidFill>
              </a:rPr>
              <a:t>RMP =&gt; bactéricide, actif sur bactéries à métabolisme ralenti</a:t>
            </a:r>
          </a:p>
          <a:p>
            <a:pPr marL="165087" indent="-165087">
              <a:buFontTx/>
              <a:buChar char="•"/>
            </a:pPr>
            <a:r>
              <a:rPr lang="en-GB" sz="1700" b="1"/>
              <a:t>Risque de rechute après 6 mois de traitement 6% -&gt; 3%</a:t>
            </a:r>
          </a:p>
          <a:p>
            <a:pPr marL="165087" indent="-165087"/>
            <a:endParaRPr lang="en-GB" sz="1700" b="1"/>
          </a:p>
          <a:p>
            <a:pPr marL="165087" indent="-165087"/>
            <a:r>
              <a:rPr lang="en-GB" b="1">
                <a:solidFill>
                  <a:srgbClr val="0000FF"/>
                </a:solidFill>
              </a:rPr>
              <a:t>EMB =&gt; bactériostatique, intérêt seulement si souche INH-R</a:t>
            </a:r>
          </a:p>
          <a:p>
            <a:pPr marL="165087" indent="-165087">
              <a:buFontTx/>
              <a:buChar char="•"/>
            </a:pPr>
            <a:r>
              <a:rPr lang="en-GB" sz="1700" b="1"/>
              <a:t>Stop si souche multi-S</a:t>
            </a:r>
          </a:p>
          <a:p>
            <a:pPr marL="165087" indent="-165087"/>
            <a:endParaRPr lang="en-GB" sz="1700" b="1"/>
          </a:p>
        </p:txBody>
      </p:sp>
    </p:spTree>
    <p:extLst>
      <p:ext uri="{BB962C8B-B14F-4D97-AF65-F5344CB8AC3E}">
        <p14:creationId xmlns:p14="http://schemas.microsoft.com/office/powerpoint/2010/main" val="25775383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Arrivé en France le 22/6/13</a:t>
            </a:r>
            <a:endParaRPr lang="fr-FR" dirty="0"/>
          </a:p>
        </p:txBody>
      </p:sp>
      <p:sp>
        <p:nvSpPr>
          <p:cNvPr id="3" name="Espace réservé du contenu 2"/>
          <p:cNvSpPr>
            <a:spLocks noGrp="1"/>
          </p:cNvSpPr>
          <p:nvPr>
            <p:ph idx="1"/>
          </p:nvPr>
        </p:nvSpPr>
        <p:spPr/>
        <p:txBody>
          <a:bodyPr>
            <a:normAutofit/>
          </a:bodyPr>
          <a:lstStyle/>
          <a:p>
            <a:r>
              <a:rPr lang="fr-FR" sz="2800" dirty="0" err="1" smtClean="0"/>
              <a:t>Genadi</a:t>
            </a:r>
            <a:r>
              <a:rPr lang="fr-FR" sz="2800" dirty="0" smtClean="0"/>
              <a:t> arrive le 22 juin chez un de ses neveux, en provenance de </a:t>
            </a:r>
            <a:r>
              <a:rPr lang="fr-FR" sz="2800" dirty="0" err="1" smtClean="0"/>
              <a:t>Georgie</a:t>
            </a:r>
            <a:r>
              <a:rPr lang="fr-FR" sz="2800" dirty="0" smtClean="0"/>
              <a:t>.</a:t>
            </a:r>
          </a:p>
          <a:p>
            <a:r>
              <a:rPr lang="fr-FR" sz="2800" dirty="0" smtClean="0"/>
              <a:t>Le 23 juin, il est amené aux urgences du CHU de Rennes car il tousse, crache, ne se sent pas bien</a:t>
            </a:r>
          </a:p>
          <a:p>
            <a:r>
              <a:rPr lang="fr-FR" sz="2800" dirty="0" smtClean="0"/>
              <a:t>Pas </a:t>
            </a:r>
            <a:r>
              <a:rPr lang="fr-FR" sz="2800" dirty="0"/>
              <a:t>de communication possible en français ou anglais.</a:t>
            </a:r>
          </a:p>
          <a:p>
            <a:endParaRPr lang="fr-FR" sz="2800" dirty="0"/>
          </a:p>
        </p:txBody>
      </p:sp>
    </p:spTree>
    <p:extLst>
      <p:ext uri="{BB962C8B-B14F-4D97-AF65-F5344CB8AC3E}">
        <p14:creationId xmlns:p14="http://schemas.microsoft.com/office/powerpoint/2010/main" val="23589215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40269" y="362479"/>
            <a:ext cx="7917745" cy="645583"/>
          </a:xfrm>
          <a:noFill/>
        </p:spPr>
        <p:txBody>
          <a:bodyPr>
            <a:normAutofit fontScale="90000"/>
          </a:bodyPr>
          <a:lstStyle/>
          <a:p>
            <a:pPr eaLnBrk="1" hangingPunct="1"/>
            <a:r>
              <a:rPr lang="fr-FR" b="1">
                <a:solidFill>
                  <a:schemeClr val="tx2"/>
                </a:solidFill>
                <a:latin typeface="Calibri" charset="0"/>
                <a:ea typeface="ＭＳ Ｐゴシック" charset="0"/>
              </a:rPr>
              <a:t>Rationnel du traitement anti-BK</a:t>
            </a:r>
          </a:p>
        </p:txBody>
      </p:sp>
      <p:sp>
        <p:nvSpPr>
          <p:cNvPr id="66563" name="Line 3"/>
          <p:cNvSpPr>
            <a:spLocks noChangeShapeType="1"/>
          </p:cNvSpPr>
          <p:nvPr/>
        </p:nvSpPr>
        <p:spPr bwMode="auto">
          <a:xfrm>
            <a:off x="440267" y="1068917"/>
            <a:ext cx="8082844"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lIns="79242" tIns="39621" rIns="79242" bIns="39621" anchor="ctr"/>
          <a:lstStyle/>
          <a:p>
            <a:endParaRPr lang="fr-FR"/>
          </a:p>
        </p:txBody>
      </p:sp>
      <p:pic>
        <p:nvPicPr>
          <p:cNvPr id="665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2255574"/>
            <a:ext cx="90678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65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1172104"/>
            <a:ext cx="5842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052746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40269" y="362479"/>
            <a:ext cx="7917745" cy="645583"/>
          </a:xfrm>
          <a:noFill/>
        </p:spPr>
        <p:txBody>
          <a:bodyPr>
            <a:normAutofit fontScale="90000"/>
          </a:bodyPr>
          <a:lstStyle/>
          <a:p>
            <a:pPr eaLnBrk="1" hangingPunct="1"/>
            <a:r>
              <a:rPr lang="fr-FR" b="1">
                <a:solidFill>
                  <a:schemeClr val="tx2"/>
                </a:solidFill>
                <a:latin typeface="Calibri" charset="0"/>
                <a:ea typeface="ＭＳ Ｐゴシック" charset="0"/>
              </a:rPr>
              <a:t>Traitement anti-BK </a:t>
            </a:r>
            <a:r>
              <a:rPr lang="ja-JP" altLang="fr-FR" b="1">
                <a:solidFill>
                  <a:schemeClr val="tx2"/>
                </a:solidFill>
                <a:latin typeface="Calibri" charset="0"/>
                <a:ea typeface="ＭＳ Ｐゴシック" charset="0"/>
              </a:rPr>
              <a:t>‘</a:t>
            </a:r>
            <a:r>
              <a:rPr lang="fr-FR" b="1">
                <a:solidFill>
                  <a:schemeClr val="tx2"/>
                </a:solidFill>
                <a:latin typeface="Calibri" charset="0"/>
                <a:ea typeface="ＭＳ Ｐゴシック" charset="0"/>
              </a:rPr>
              <a:t>dérivés</a:t>
            </a:r>
            <a:r>
              <a:rPr lang="ja-JP" altLang="fr-FR" b="1">
                <a:solidFill>
                  <a:schemeClr val="tx2"/>
                </a:solidFill>
                <a:latin typeface="Calibri" charset="0"/>
                <a:ea typeface="ＭＳ Ｐゴシック" charset="0"/>
              </a:rPr>
              <a:t>’</a:t>
            </a:r>
            <a:endParaRPr lang="fr-FR" b="1">
              <a:solidFill>
                <a:schemeClr val="tx2"/>
              </a:solidFill>
              <a:latin typeface="Calibri" charset="0"/>
              <a:ea typeface="ＭＳ Ｐゴシック" charset="0"/>
            </a:endParaRPr>
          </a:p>
        </p:txBody>
      </p:sp>
      <p:sp>
        <p:nvSpPr>
          <p:cNvPr id="90115" name="Line 3"/>
          <p:cNvSpPr>
            <a:spLocks noChangeShapeType="1"/>
          </p:cNvSpPr>
          <p:nvPr/>
        </p:nvSpPr>
        <p:spPr bwMode="auto">
          <a:xfrm>
            <a:off x="440267" y="1068917"/>
            <a:ext cx="8082844"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lIns="79242" tIns="39621" rIns="79242" bIns="39621" anchor="ctr"/>
          <a:lstStyle/>
          <a:p>
            <a:endParaRPr lang="fr-FR"/>
          </a:p>
        </p:txBody>
      </p:sp>
      <p:sp>
        <p:nvSpPr>
          <p:cNvPr id="90116" name="Rectangle 4"/>
          <p:cNvSpPr>
            <a:spLocks noChangeArrowheads="1"/>
          </p:cNvSpPr>
          <p:nvPr/>
        </p:nvSpPr>
        <p:spPr bwMode="auto">
          <a:xfrm>
            <a:off x="249767" y="1301750"/>
            <a:ext cx="8679744" cy="460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9242" tIns="39621" rIns="79242" bIns="39621">
            <a:spAutoFit/>
          </a:bodyPr>
          <a:lstStyle/>
          <a:p>
            <a:pPr marL="165087" indent="-165087"/>
            <a:r>
              <a:rPr lang="en-GB" sz="2400" b="1">
                <a:solidFill>
                  <a:srgbClr val="0000FF"/>
                </a:solidFill>
              </a:rPr>
              <a:t>Si RMP inutilisable (tolérance) </a:t>
            </a:r>
          </a:p>
          <a:p>
            <a:pPr marL="165087" indent="-165087"/>
            <a:r>
              <a:rPr lang="en-GB" b="1">
                <a:solidFill>
                  <a:srgbClr val="000000"/>
                </a:solidFill>
              </a:rPr>
              <a:t>=&gt; 2 mois INH/EMB/PZA/MOX + 16 mois INH/EMB/MOX</a:t>
            </a:r>
          </a:p>
          <a:p>
            <a:pPr marL="165087" indent="-165087"/>
            <a:endParaRPr lang="en-GB" sz="2400" b="1">
              <a:solidFill>
                <a:srgbClr val="0000FF"/>
              </a:solidFill>
            </a:endParaRPr>
          </a:p>
          <a:p>
            <a:pPr marL="165087" indent="-165087"/>
            <a:r>
              <a:rPr lang="en-GB" sz="2400" b="1">
                <a:solidFill>
                  <a:srgbClr val="0000FF"/>
                </a:solidFill>
              </a:rPr>
              <a:t>Si INH inutilisable (résistance ou tolérance)</a:t>
            </a:r>
          </a:p>
          <a:p>
            <a:pPr marL="165087" indent="-165087"/>
            <a:r>
              <a:rPr lang="en-GB" b="1"/>
              <a:t>=&gt; 6 mois RMP/EMB/PZA</a:t>
            </a:r>
            <a:endParaRPr lang="en-GB" b="1">
              <a:solidFill>
                <a:srgbClr val="000000"/>
              </a:solidFill>
            </a:endParaRPr>
          </a:p>
          <a:p>
            <a:pPr marL="165087" indent="-165087">
              <a:buFont typeface="Arial" charset="0"/>
              <a:buChar char="•"/>
            </a:pPr>
            <a:endParaRPr lang="en-GB" b="1">
              <a:solidFill>
                <a:srgbClr val="000000"/>
              </a:solidFill>
            </a:endParaRPr>
          </a:p>
          <a:p>
            <a:pPr marL="165087" indent="-165087"/>
            <a:r>
              <a:rPr lang="en-GB" sz="2400" b="1">
                <a:solidFill>
                  <a:srgbClr val="0000FF"/>
                </a:solidFill>
              </a:rPr>
              <a:t>Si PZA inutilisable </a:t>
            </a:r>
          </a:p>
          <a:p>
            <a:pPr marL="165087" indent="-165087"/>
            <a:r>
              <a:rPr lang="en-GB" b="1"/>
              <a:t>=&gt; 2 mois INH/RMP/EMB + 7 mois INH/RMP</a:t>
            </a:r>
          </a:p>
          <a:p>
            <a:pPr marL="165087" indent="-165087"/>
            <a:endParaRPr lang="en-GB" sz="2400" b="1">
              <a:solidFill>
                <a:srgbClr val="0000FF"/>
              </a:solidFill>
            </a:endParaRPr>
          </a:p>
          <a:p>
            <a:pPr marL="165087" indent="-165087"/>
            <a:r>
              <a:rPr lang="en-GB" sz="2400" b="1">
                <a:solidFill>
                  <a:srgbClr val="0000FF"/>
                </a:solidFill>
              </a:rPr>
              <a:t>Si EMB inutilisable </a:t>
            </a:r>
          </a:p>
          <a:p>
            <a:pPr marL="165087" indent="-165087"/>
            <a:r>
              <a:rPr lang="en-GB" b="1"/>
              <a:t>=&gt; on s’en fout !</a:t>
            </a:r>
            <a:endParaRPr lang="en-GB" sz="2400" b="1"/>
          </a:p>
          <a:p>
            <a:pPr marL="165087" indent="-165087"/>
            <a:endParaRPr lang="en-GB" sz="2400" b="1">
              <a:solidFill>
                <a:srgbClr val="0000FF"/>
              </a:solidFill>
            </a:endParaRPr>
          </a:p>
          <a:p>
            <a:pPr marL="165087" indent="-165087"/>
            <a:endParaRPr lang="en-GB" b="1">
              <a:solidFill>
                <a:srgbClr val="000000"/>
              </a:solidFill>
            </a:endParaRPr>
          </a:p>
          <a:p>
            <a:pPr marL="165087" indent="-165087"/>
            <a:endParaRPr lang="en-GB" b="1">
              <a:solidFill>
                <a:srgbClr val="000000"/>
              </a:solidFill>
            </a:endParaRPr>
          </a:p>
        </p:txBody>
      </p:sp>
    </p:spTree>
    <p:extLst>
      <p:ext uri="{BB962C8B-B14F-4D97-AF65-F5344CB8AC3E}">
        <p14:creationId xmlns:p14="http://schemas.microsoft.com/office/powerpoint/2010/main" val="38507446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28224" y="108479"/>
            <a:ext cx="8980311" cy="51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9242" tIns="39621" rIns="79242" bIns="39621">
            <a:spAutoFit/>
          </a:bodyPr>
          <a:lstStyle/>
          <a:p>
            <a:pPr algn="ctr" eaLnBrk="1" hangingPunct="1"/>
            <a:r>
              <a:rPr lang="en-US" sz="2800" b="1">
                <a:solidFill>
                  <a:srgbClr val="2E2EDC"/>
                </a:solidFill>
                <a:latin typeface="Arial" charset="0"/>
                <a:cs typeface="Arial" charset="0"/>
              </a:rPr>
              <a:t>Proportion de MDR ‘primaires’ dans le Monde</a:t>
            </a:r>
            <a:endParaRPr lang="en-US" sz="2800">
              <a:solidFill>
                <a:srgbClr val="2E2EDC"/>
              </a:solidFill>
              <a:latin typeface="Arial" charset="0"/>
              <a:cs typeface="Arial" charset="0"/>
            </a:endParaRPr>
          </a:p>
        </p:txBody>
      </p:sp>
      <p:pic>
        <p:nvPicPr>
          <p:cNvPr id="655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12" y="788458"/>
            <a:ext cx="830438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0746014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ChangeArrowheads="1"/>
          </p:cNvSpPr>
          <p:nvPr/>
        </p:nvSpPr>
        <p:spPr bwMode="auto">
          <a:xfrm>
            <a:off x="28224" y="108479"/>
            <a:ext cx="8980311" cy="51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9242" tIns="39621" rIns="79242" bIns="39621">
            <a:spAutoFit/>
          </a:bodyPr>
          <a:lstStyle/>
          <a:p>
            <a:pPr algn="ctr" eaLnBrk="1" hangingPunct="1"/>
            <a:r>
              <a:rPr lang="en-US" sz="2800" b="1">
                <a:solidFill>
                  <a:srgbClr val="2E2EDC"/>
                </a:solidFill>
                <a:latin typeface="Arial" charset="0"/>
                <a:cs typeface="Arial" charset="0"/>
              </a:rPr>
              <a:t>Principe de traitement des TB MDR (OMS, 2013)</a:t>
            </a:r>
            <a:endParaRPr lang="en-US" sz="2800">
              <a:solidFill>
                <a:srgbClr val="2E2EDC"/>
              </a:solidFill>
              <a:latin typeface="Arial" charset="0"/>
              <a:cs typeface="Arial" charset="0"/>
            </a:endParaRPr>
          </a:p>
        </p:txBody>
      </p:sp>
      <p:pic>
        <p:nvPicPr>
          <p:cNvPr id="993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91" y="693208"/>
            <a:ext cx="8675511"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8918125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a:t>
            </a:r>
            <a:r>
              <a:rPr lang="fr-FR" dirty="0" smtClean="0"/>
              <a:t>volution</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Disparition de la fièvre</a:t>
            </a:r>
          </a:p>
          <a:p>
            <a:r>
              <a:rPr lang="fr-FR" dirty="0"/>
              <a:t>Amélioration de l’imagerie </a:t>
            </a:r>
            <a:r>
              <a:rPr lang="fr-FR" dirty="0" smtClean="0"/>
              <a:t>(diminution du </a:t>
            </a:r>
            <a:r>
              <a:rPr lang="fr-FR" dirty="0" err="1" smtClean="0"/>
              <a:t>pyo</a:t>
            </a:r>
            <a:r>
              <a:rPr lang="fr-FR" dirty="0" smtClean="0"/>
              <a:t>-pneumothorax)</a:t>
            </a:r>
          </a:p>
          <a:p>
            <a:r>
              <a:rPr lang="fr-FR" dirty="0" smtClean="0"/>
              <a:t>Nausées/vomissements +++</a:t>
            </a:r>
          </a:p>
          <a:p>
            <a:r>
              <a:rPr lang="fr-FR" dirty="0" smtClean="0"/>
              <a:t>Résultats 1</a:t>
            </a:r>
            <a:r>
              <a:rPr lang="fr-FR" baseline="30000" dirty="0" smtClean="0"/>
              <a:t>er</a:t>
            </a:r>
            <a:r>
              <a:rPr lang="fr-FR" dirty="0" smtClean="0"/>
              <a:t> antibiogramme génotypique : résistance rifampicine, </a:t>
            </a:r>
            <a:r>
              <a:rPr lang="fr-FR" dirty="0"/>
              <a:t>é</a:t>
            </a:r>
            <a:r>
              <a:rPr lang="fr-FR" dirty="0" smtClean="0"/>
              <a:t>thionamide, </a:t>
            </a:r>
            <a:r>
              <a:rPr lang="fr-FR" dirty="0" err="1"/>
              <a:t>é</a:t>
            </a:r>
            <a:r>
              <a:rPr lang="fr-FR" dirty="0" err="1" smtClean="0"/>
              <a:t>thambutol</a:t>
            </a:r>
            <a:r>
              <a:rPr lang="fr-FR" dirty="0" smtClean="0"/>
              <a:t>, quinolones et </a:t>
            </a:r>
            <a:r>
              <a:rPr lang="fr-FR" dirty="0" err="1" smtClean="0"/>
              <a:t>pyrazinamide</a:t>
            </a:r>
            <a:endParaRPr lang="fr-FR" dirty="0" smtClean="0"/>
          </a:p>
          <a:p>
            <a:r>
              <a:rPr lang="fr-FR" dirty="0" smtClean="0"/>
              <a:t>ED BAAR + à 1 mois de traitement (culture +)</a:t>
            </a:r>
          </a:p>
          <a:p>
            <a:r>
              <a:rPr lang="fr-FR" dirty="0" smtClean="0"/>
              <a:t>Aggravation du syndrome dépressif, troubles de l’humeur.</a:t>
            </a:r>
          </a:p>
          <a:p>
            <a:endParaRPr lang="fr-FR" dirty="0"/>
          </a:p>
        </p:txBody>
      </p:sp>
    </p:spTree>
    <p:extLst>
      <p:ext uri="{BB962C8B-B14F-4D97-AF65-F5344CB8AC3E}">
        <p14:creationId xmlns:p14="http://schemas.microsoft.com/office/powerpoint/2010/main" val="2735966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S’agit-il d’une tuberculose…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…MDR ?</a:t>
            </a:r>
          </a:p>
          <a:p>
            <a:r>
              <a:rPr lang="fr-FR" dirty="0" smtClean="0"/>
              <a:t>…XDR ?</a:t>
            </a:r>
          </a:p>
          <a:p>
            <a:pPr lvl="1"/>
            <a:r>
              <a:rPr lang="fr-FR" dirty="0"/>
              <a:t>Tuberculose multi</a:t>
            </a:r>
            <a:r>
              <a:rPr lang="fr-FR" dirty="0" smtClean="0"/>
              <a:t>-résistante </a:t>
            </a:r>
            <a:r>
              <a:rPr lang="fr-FR" dirty="0"/>
              <a:t>(MDR-TB)</a:t>
            </a:r>
          </a:p>
          <a:p>
            <a:pPr lvl="2"/>
            <a:r>
              <a:rPr lang="fr-FR" dirty="0" smtClean="0"/>
              <a:t>Résistance </a:t>
            </a:r>
            <a:r>
              <a:rPr lang="fr-FR" dirty="0"/>
              <a:t>INH </a:t>
            </a:r>
            <a:r>
              <a:rPr lang="fr-FR" b="1" u="sng" dirty="0">
                <a:solidFill>
                  <a:srgbClr val="FF0000"/>
                </a:solidFill>
              </a:rPr>
              <a:t>et</a:t>
            </a:r>
            <a:r>
              <a:rPr lang="fr-FR" dirty="0"/>
              <a:t> RMP</a:t>
            </a:r>
          </a:p>
          <a:p>
            <a:pPr lvl="2"/>
            <a:r>
              <a:rPr lang="fr-FR" dirty="0"/>
              <a:t>+/- autres antibiotiques</a:t>
            </a:r>
          </a:p>
          <a:p>
            <a:pPr lvl="1"/>
            <a:r>
              <a:rPr lang="fr-FR" dirty="0" smtClean="0"/>
              <a:t>Tuberculose </a:t>
            </a:r>
            <a:r>
              <a:rPr lang="fr-FR" dirty="0"/>
              <a:t>ultra</a:t>
            </a:r>
            <a:r>
              <a:rPr lang="fr-FR" dirty="0" smtClean="0"/>
              <a:t>-résistante </a:t>
            </a:r>
            <a:r>
              <a:rPr lang="fr-FR" dirty="0"/>
              <a:t>(XDR-TB)</a:t>
            </a:r>
          </a:p>
          <a:p>
            <a:pPr lvl="2"/>
            <a:r>
              <a:rPr lang="fr-FR" dirty="0"/>
              <a:t>MDR-TB</a:t>
            </a:r>
          </a:p>
          <a:p>
            <a:pPr lvl="2"/>
            <a:r>
              <a:rPr lang="fr-FR" b="1" u="sng" dirty="0">
                <a:solidFill>
                  <a:srgbClr val="FF0000"/>
                </a:solidFill>
              </a:rPr>
              <a:t>Et</a:t>
            </a:r>
            <a:r>
              <a:rPr lang="fr-FR" dirty="0"/>
              <a:t> </a:t>
            </a:r>
            <a:r>
              <a:rPr lang="fr-FR" dirty="0" smtClean="0"/>
              <a:t>résistance </a:t>
            </a:r>
            <a:r>
              <a:rPr lang="fr-FR" dirty="0"/>
              <a:t>aux FQ</a:t>
            </a:r>
          </a:p>
          <a:p>
            <a:pPr lvl="2"/>
            <a:r>
              <a:rPr lang="fr-FR" b="1" u="sng" dirty="0">
                <a:solidFill>
                  <a:srgbClr val="FF0000"/>
                </a:solidFill>
              </a:rPr>
              <a:t>Et</a:t>
            </a:r>
            <a:r>
              <a:rPr lang="fr-FR" dirty="0"/>
              <a:t> </a:t>
            </a:r>
            <a:r>
              <a:rPr lang="fr-FR" dirty="0" smtClean="0"/>
              <a:t>résistance </a:t>
            </a:r>
            <a:r>
              <a:rPr lang="fr-FR" dirty="0"/>
              <a:t>à un injectable de seconde ligne </a:t>
            </a:r>
            <a:r>
              <a:rPr lang="fr-FR" sz="2000" dirty="0"/>
              <a:t>(amikacine, kanamycine, et/ou capréomycine)</a:t>
            </a:r>
          </a:p>
          <a:p>
            <a:endParaRPr lang="fr-FR" dirty="0"/>
          </a:p>
        </p:txBody>
      </p:sp>
    </p:spTree>
    <p:extLst>
      <p:ext uri="{BB962C8B-B14F-4D97-AF65-F5344CB8AC3E}">
        <p14:creationId xmlns:p14="http://schemas.microsoft.com/office/powerpoint/2010/main" val="134893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faire ?</a:t>
            </a:r>
            <a:endParaRPr lang="fr-FR" dirty="0"/>
          </a:p>
        </p:txBody>
      </p:sp>
      <p:sp>
        <p:nvSpPr>
          <p:cNvPr id="3" name="Espace réservé du contenu 2"/>
          <p:cNvSpPr>
            <a:spLocks noGrp="1"/>
          </p:cNvSpPr>
          <p:nvPr>
            <p:ph idx="1"/>
          </p:nvPr>
        </p:nvSpPr>
        <p:spPr/>
        <p:txBody>
          <a:bodyPr/>
          <a:lstStyle/>
          <a:p>
            <a:r>
              <a:rPr lang="fr-FR" dirty="0" smtClean="0"/>
              <a:t>Quel traitement anti-TB</a:t>
            </a:r>
          </a:p>
          <a:p>
            <a:r>
              <a:rPr lang="fr-FR" dirty="0" smtClean="0"/>
              <a:t>Quel traitement anti-VIH</a:t>
            </a:r>
            <a:endParaRPr lang="fr-FR" dirty="0"/>
          </a:p>
        </p:txBody>
      </p:sp>
    </p:spTree>
    <p:extLst>
      <p:ext uri="{BB962C8B-B14F-4D97-AF65-F5344CB8AC3E}">
        <p14:creationId xmlns:p14="http://schemas.microsoft.com/office/powerpoint/2010/main" val="11476604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Ajustement thérapeutique</a:t>
            </a:r>
            <a:endParaRPr lang="fr-FR" dirty="0"/>
          </a:p>
        </p:txBody>
      </p:sp>
      <p:sp>
        <p:nvSpPr>
          <p:cNvPr id="3" name="Espace réservé du contenu 2"/>
          <p:cNvSpPr>
            <a:spLocks noGrp="1"/>
          </p:cNvSpPr>
          <p:nvPr>
            <p:ph idx="1"/>
          </p:nvPr>
        </p:nvSpPr>
        <p:spPr>
          <a:xfrm>
            <a:off x="457200" y="1333500"/>
            <a:ext cx="8435280" cy="3771636"/>
          </a:xfrm>
        </p:spPr>
        <p:txBody>
          <a:bodyPr>
            <a:normAutofit fontScale="85000" lnSpcReduction="10000"/>
          </a:bodyPr>
          <a:lstStyle/>
          <a:p>
            <a:r>
              <a:rPr lang="fr-FR" dirty="0" smtClean="0"/>
              <a:t>TB</a:t>
            </a:r>
          </a:p>
          <a:p>
            <a:pPr lvl="1"/>
            <a:r>
              <a:rPr lang="fr-FR" dirty="0" err="1" smtClean="0"/>
              <a:t>Linezolide</a:t>
            </a:r>
            <a:endParaRPr lang="fr-FR" dirty="0"/>
          </a:p>
          <a:p>
            <a:pPr lvl="1"/>
            <a:r>
              <a:rPr lang="fr-FR" dirty="0" smtClean="0"/>
              <a:t>Amikacine</a:t>
            </a:r>
          </a:p>
          <a:p>
            <a:pPr lvl="1"/>
            <a:r>
              <a:rPr lang="fr-FR" dirty="0" smtClean="0"/>
              <a:t>TMC 207 (</a:t>
            </a:r>
            <a:r>
              <a:rPr lang="fr-FR" dirty="0" err="1" smtClean="0"/>
              <a:t>bedaquiline</a:t>
            </a:r>
            <a:r>
              <a:rPr lang="fr-FR" dirty="0" smtClean="0"/>
              <a:t>, </a:t>
            </a:r>
            <a:r>
              <a:rPr lang="fr-FR" dirty="0" err="1" smtClean="0"/>
              <a:t>diarylquinoline</a:t>
            </a:r>
            <a:r>
              <a:rPr lang="fr-FR" dirty="0" smtClean="0"/>
              <a:t>)</a:t>
            </a:r>
            <a:endParaRPr lang="fr-FR" dirty="0"/>
          </a:p>
          <a:p>
            <a:pPr lvl="1"/>
            <a:r>
              <a:rPr lang="fr-FR" dirty="0" err="1" smtClean="0"/>
              <a:t>Clofazimine</a:t>
            </a:r>
            <a:r>
              <a:rPr lang="fr-FR" dirty="0" smtClean="0"/>
              <a:t> </a:t>
            </a:r>
            <a:r>
              <a:rPr lang="fr-FR" dirty="0"/>
              <a:t>(</a:t>
            </a:r>
            <a:r>
              <a:rPr lang="fr-FR" dirty="0" err="1"/>
              <a:t>lamprene</a:t>
            </a:r>
            <a:r>
              <a:rPr lang="fr-FR" dirty="0" smtClean="0"/>
              <a:t>)</a:t>
            </a:r>
            <a:endParaRPr lang="fr-FR" dirty="0"/>
          </a:p>
          <a:p>
            <a:pPr lvl="1"/>
            <a:r>
              <a:rPr lang="fr-FR" dirty="0" err="1" smtClean="0"/>
              <a:t>Paser</a:t>
            </a:r>
            <a:r>
              <a:rPr lang="fr-FR" dirty="0" smtClean="0"/>
              <a:t> </a:t>
            </a:r>
            <a:r>
              <a:rPr lang="fr-FR" dirty="0"/>
              <a:t>(PAS</a:t>
            </a:r>
            <a:r>
              <a:rPr lang="fr-FR" dirty="0" smtClean="0"/>
              <a:t>)</a:t>
            </a:r>
            <a:endParaRPr lang="fr-FR" dirty="0"/>
          </a:p>
          <a:p>
            <a:pPr lvl="1"/>
            <a:r>
              <a:rPr lang="fr-FR" dirty="0" err="1" smtClean="0"/>
              <a:t>Imipéneme</a:t>
            </a:r>
            <a:r>
              <a:rPr lang="fr-FR" dirty="0"/>
              <a:t>, </a:t>
            </a:r>
            <a:r>
              <a:rPr lang="fr-FR" dirty="0" err="1"/>
              <a:t>amox</a:t>
            </a:r>
            <a:r>
              <a:rPr lang="fr-FR" dirty="0"/>
              <a:t>-Acide </a:t>
            </a:r>
            <a:r>
              <a:rPr lang="fr-FR" dirty="0" err="1" smtClean="0"/>
              <a:t>clav</a:t>
            </a:r>
            <a:r>
              <a:rPr lang="fr-FR" dirty="0" smtClean="0"/>
              <a:t>.</a:t>
            </a:r>
          </a:p>
          <a:p>
            <a:pPr lvl="1"/>
            <a:endParaRPr lang="fr-FR" dirty="0"/>
          </a:p>
          <a:p>
            <a:r>
              <a:rPr lang="fr-FR" dirty="0" smtClean="0"/>
              <a:t>Switch </a:t>
            </a:r>
            <a:r>
              <a:rPr lang="fr-FR" dirty="0"/>
              <a:t>Atripla® vers ténofovir/emtricitabine + </a:t>
            </a:r>
            <a:r>
              <a:rPr lang="fr-FR" dirty="0" err="1"/>
              <a:t>raltegravir</a:t>
            </a:r>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26821523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err="1" smtClean="0">
                <a:solidFill>
                  <a:srgbClr val="FFFFFF"/>
                </a:solidFill>
              </a:rPr>
              <a:t>Rx</a:t>
            </a:r>
            <a:r>
              <a:rPr lang="fr-FR" dirty="0" smtClean="0">
                <a:solidFill>
                  <a:srgbClr val="FFFFFF"/>
                </a:solidFill>
              </a:rPr>
              <a:t> Pulmonaire 30/07/2013</a:t>
            </a:r>
            <a:endParaRPr lang="fr-FR" dirty="0">
              <a:solidFill>
                <a:srgbClr val="FFFFFF"/>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29" t="10300" r="30337" b="7584"/>
          <a:stretch/>
        </p:blipFill>
        <p:spPr bwMode="auto">
          <a:xfrm>
            <a:off x="2267744" y="1273325"/>
            <a:ext cx="4425270" cy="4104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6373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dirty="0" smtClean="0">
                <a:solidFill>
                  <a:srgbClr val="FFFFFF"/>
                </a:solidFill>
              </a:rPr>
              <a:t>TDM Thorax 27/08/2013</a:t>
            </a:r>
            <a:endParaRPr lang="fr-FR" dirty="0">
              <a:solidFill>
                <a:srgbClr val="FFFFFF"/>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88" t="27564" r="26901" b="20288"/>
          <a:stretch/>
        </p:blipFill>
        <p:spPr bwMode="auto">
          <a:xfrm>
            <a:off x="1835698" y="1489349"/>
            <a:ext cx="5385567" cy="32925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8257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Clinique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La </a:t>
            </a:r>
            <a:r>
              <a:rPr lang="fr-FR" dirty="0"/>
              <a:t>température est à 39°</a:t>
            </a:r>
            <a:r>
              <a:rPr lang="fr-FR" dirty="0" smtClean="0"/>
              <a:t>C</a:t>
            </a:r>
          </a:p>
          <a:p>
            <a:r>
              <a:rPr lang="fr-FR" dirty="0" smtClean="0"/>
              <a:t>Il </a:t>
            </a:r>
            <a:r>
              <a:rPr lang="fr-FR" dirty="0"/>
              <a:t>est franchement </a:t>
            </a:r>
            <a:r>
              <a:rPr lang="fr-FR" dirty="0" smtClean="0"/>
              <a:t>amaigri (63kg/180 cm)</a:t>
            </a:r>
          </a:p>
          <a:p>
            <a:r>
              <a:rPr lang="fr-FR" dirty="0"/>
              <a:t>L</a:t>
            </a:r>
            <a:r>
              <a:rPr lang="fr-FR" dirty="0" smtClean="0"/>
              <a:t>e </a:t>
            </a:r>
            <a:r>
              <a:rPr lang="fr-FR" dirty="0"/>
              <a:t>début de la symptomatologie semble remonter à plusieurs semaines</a:t>
            </a:r>
            <a:r>
              <a:rPr lang="fr-FR" dirty="0" smtClean="0"/>
              <a:t>.</a:t>
            </a:r>
          </a:p>
          <a:p>
            <a:r>
              <a:rPr lang="fr-FR" dirty="0" smtClean="0"/>
              <a:t>Franche diminution du murmure vésiculaire à droite, quelques ronchis et crépitants</a:t>
            </a:r>
          </a:p>
          <a:p>
            <a:r>
              <a:rPr lang="fr-FR" dirty="0" smtClean="0"/>
              <a:t>La fréquence respiratoire est à 16/min</a:t>
            </a:r>
          </a:p>
          <a:p>
            <a:r>
              <a:rPr lang="fr-FR" dirty="0" smtClean="0"/>
              <a:t>Pas d’autre anomalie notoire relevée aux urgences</a:t>
            </a:r>
          </a:p>
          <a:p>
            <a:endParaRPr lang="fr-FR" dirty="0" smtClean="0"/>
          </a:p>
          <a:p>
            <a:pPr marL="0" indent="0">
              <a:buNone/>
            </a:pPr>
            <a:r>
              <a:rPr lang="fr-FR" dirty="0" smtClean="0"/>
              <a:t>… on demande une </a:t>
            </a:r>
            <a:r>
              <a:rPr lang="fr-FR" dirty="0" err="1" smtClean="0"/>
              <a:t>Rx</a:t>
            </a:r>
            <a:r>
              <a:rPr lang="fr-FR" dirty="0" smtClean="0"/>
              <a:t> pulmonaire</a:t>
            </a:r>
            <a:endParaRPr lang="fr-FR" dirty="0"/>
          </a:p>
        </p:txBody>
      </p:sp>
    </p:spTree>
    <p:extLst>
      <p:ext uri="{BB962C8B-B14F-4D97-AF65-F5344CB8AC3E}">
        <p14:creationId xmlns:p14="http://schemas.microsoft.com/office/powerpoint/2010/main" val="1385926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solidFill>
                  <a:srgbClr val="FFFFFF"/>
                </a:solidFill>
              </a:rPr>
              <a:t>TDM Thorax 27/08/2013</a:t>
            </a:r>
            <a:endParaRPr lang="fr-FR"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71" t="24076" r="26691" b="16996"/>
          <a:stretch/>
        </p:blipFill>
        <p:spPr bwMode="auto">
          <a:xfrm>
            <a:off x="1115618" y="1201316"/>
            <a:ext cx="6362497" cy="43204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5207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715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solidFill>
                  <a:srgbClr val="FFFFFF"/>
                </a:solidFill>
              </a:rPr>
              <a:t>TDM Thorax 27/08/2013</a:t>
            </a:r>
            <a:endParaRPr lang="fr-FR"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96" t="20436" r="28703" b="16156"/>
          <a:stretch/>
        </p:blipFill>
        <p:spPr bwMode="auto">
          <a:xfrm>
            <a:off x="1835698" y="1201317"/>
            <a:ext cx="5322387" cy="40797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264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Evolution (2)</a:t>
            </a:r>
            <a:endParaRPr lang="fr-FR" dirty="0"/>
          </a:p>
        </p:txBody>
      </p:sp>
      <p:sp>
        <p:nvSpPr>
          <p:cNvPr id="3" name="Espace réservé du contenu 2"/>
          <p:cNvSpPr>
            <a:spLocks noGrp="1"/>
          </p:cNvSpPr>
          <p:nvPr>
            <p:ph idx="1"/>
          </p:nvPr>
        </p:nvSpPr>
        <p:spPr>
          <a:xfrm>
            <a:off x="457200" y="1333500"/>
            <a:ext cx="8507288" cy="3771636"/>
          </a:xfrm>
        </p:spPr>
        <p:txBody>
          <a:bodyPr>
            <a:normAutofit lnSpcReduction="10000"/>
          </a:bodyPr>
          <a:lstStyle/>
          <a:p>
            <a:r>
              <a:rPr lang="fr-FR" dirty="0" smtClean="0"/>
              <a:t>Réception antibiogramme CNR</a:t>
            </a:r>
          </a:p>
          <a:p>
            <a:pPr lvl="1"/>
            <a:r>
              <a:rPr lang="fr-FR" dirty="0" smtClean="0"/>
              <a:t>Résistance PASER en plus du reste</a:t>
            </a:r>
          </a:p>
          <a:p>
            <a:r>
              <a:rPr lang="fr-FR" dirty="0"/>
              <a:t>Changement de traitement : </a:t>
            </a:r>
            <a:r>
              <a:rPr lang="fr-FR" dirty="0" smtClean="0"/>
              <a:t>Arrêt du </a:t>
            </a:r>
            <a:r>
              <a:rPr lang="fr-FR" dirty="0" err="1" smtClean="0"/>
              <a:t>Paser</a:t>
            </a:r>
            <a:r>
              <a:rPr lang="fr-FR" dirty="0" smtClean="0"/>
              <a:t> </a:t>
            </a:r>
            <a:endParaRPr lang="fr-FR" dirty="0"/>
          </a:p>
          <a:p>
            <a:r>
              <a:rPr lang="fr-FR" dirty="0" smtClean="0"/>
              <a:t>Aggravation cytopénie</a:t>
            </a:r>
          </a:p>
          <a:p>
            <a:r>
              <a:rPr lang="fr-FR" dirty="0" smtClean="0"/>
              <a:t>Augmentation progressive de l’espace QT…</a:t>
            </a:r>
          </a:p>
          <a:p>
            <a:r>
              <a:rPr lang="fr-FR" dirty="0" smtClean="0"/>
              <a:t>Douleurs musculaires, augmentation des lactates</a:t>
            </a:r>
            <a:endParaRPr lang="fr-FR" dirty="0"/>
          </a:p>
        </p:txBody>
      </p:sp>
    </p:spTree>
    <p:extLst>
      <p:ext uri="{BB962C8B-B14F-4D97-AF65-F5344CB8AC3E}">
        <p14:creationId xmlns:p14="http://schemas.microsoft.com/office/powerpoint/2010/main" val="21174025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faire ?</a:t>
            </a:r>
            <a:endParaRPr lang="fr-FR" dirty="0"/>
          </a:p>
        </p:txBody>
      </p:sp>
      <p:pic>
        <p:nvPicPr>
          <p:cNvPr id="4" name="Espace réservé du contenu 3"/>
          <p:cNvPicPr>
            <a:picLocks noGrp="1" noChangeAspect="1"/>
          </p:cNvPicPr>
          <p:nvPr>
            <p:ph idx="1"/>
          </p:nvPr>
        </p:nvPicPr>
        <p:blipFill rotWithShape="1">
          <a:blip r:embed="rId2"/>
          <a:srcRect t="-1059" b="-1059"/>
          <a:stretch/>
        </p:blipFill>
        <p:spPr>
          <a:xfrm>
            <a:off x="755578" y="2209428"/>
            <a:ext cx="7606977" cy="2880320"/>
          </a:xfrm>
        </p:spPr>
      </p:pic>
      <p:sp>
        <p:nvSpPr>
          <p:cNvPr id="6" name="Espace réservé du texte 5"/>
          <p:cNvSpPr>
            <a:spLocks noGrp="1"/>
          </p:cNvSpPr>
          <p:nvPr>
            <p:ph type="body" idx="4294967295"/>
          </p:nvPr>
        </p:nvSpPr>
        <p:spPr/>
        <p:txBody>
          <a:bodyPr/>
          <a:lstStyle/>
          <a:p>
            <a:pPr lvl="0"/>
            <a:r>
              <a:rPr lang="fr-FR" dirty="0" smtClean="0"/>
              <a:t>TMC 207</a:t>
            </a:r>
          </a:p>
          <a:p>
            <a:pPr lvl="1"/>
            <a:r>
              <a:rPr lang="fr-FR" sz="2000" dirty="0" smtClean="0"/>
              <a:t>Essai initial : surmortalité dans le groupe traité… ??</a:t>
            </a:r>
            <a:endParaRPr lang="fr-FR" sz="2000" dirty="0"/>
          </a:p>
        </p:txBody>
      </p:sp>
    </p:spTree>
    <p:extLst>
      <p:ext uri="{BB962C8B-B14F-4D97-AF65-F5344CB8AC3E}">
        <p14:creationId xmlns:p14="http://schemas.microsoft.com/office/powerpoint/2010/main" val="3225566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faire ?</a:t>
            </a:r>
            <a:endParaRPr lang="fr-FR" dirty="0"/>
          </a:p>
        </p:txBody>
      </p:sp>
      <p:sp>
        <p:nvSpPr>
          <p:cNvPr id="3" name="Espace réservé du contenu 2"/>
          <p:cNvSpPr>
            <a:spLocks noGrp="1"/>
          </p:cNvSpPr>
          <p:nvPr>
            <p:ph idx="1"/>
          </p:nvPr>
        </p:nvSpPr>
        <p:spPr/>
        <p:txBody>
          <a:bodyPr>
            <a:normAutofit lnSpcReduction="10000"/>
          </a:bodyPr>
          <a:lstStyle/>
          <a:p>
            <a:r>
              <a:rPr lang="fr-FR" dirty="0" err="1" smtClean="0"/>
              <a:t>Linézolide</a:t>
            </a:r>
            <a:endParaRPr lang="fr-FR" dirty="0" smtClean="0"/>
          </a:p>
          <a:p>
            <a:pPr lvl="1"/>
            <a:r>
              <a:rPr lang="fr-FR" dirty="0" smtClean="0"/>
              <a:t>Peu de données pour des traitements très prolongés</a:t>
            </a:r>
          </a:p>
          <a:p>
            <a:pPr lvl="1"/>
            <a:r>
              <a:rPr lang="fr-FR" dirty="0" smtClean="0"/>
              <a:t>Les effets 2</a:t>
            </a:r>
            <a:r>
              <a:rPr lang="fr-FR" baseline="30000" dirty="0" smtClean="0"/>
              <a:t>nde</a:t>
            </a:r>
            <a:r>
              <a:rPr lang="fr-FR" dirty="0" smtClean="0"/>
              <a:t> rares mais graves</a:t>
            </a:r>
          </a:p>
          <a:p>
            <a:pPr lvl="2"/>
            <a:r>
              <a:rPr lang="fr-FR" dirty="0" err="1" smtClean="0"/>
              <a:t>Myélosuppression</a:t>
            </a:r>
            <a:endParaRPr lang="fr-FR" dirty="0" smtClean="0"/>
          </a:p>
          <a:p>
            <a:pPr lvl="2"/>
            <a:r>
              <a:rPr lang="fr-FR" dirty="0" smtClean="0"/>
              <a:t>Acidoses lactiques</a:t>
            </a:r>
          </a:p>
          <a:p>
            <a:pPr lvl="2"/>
            <a:r>
              <a:rPr lang="fr-FR" dirty="0" smtClean="0"/>
              <a:t>Neuropathies périphériques</a:t>
            </a:r>
          </a:p>
          <a:p>
            <a:pPr lvl="2"/>
            <a:r>
              <a:rPr lang="fr-FR" dirty="0" smtClean="0"/>
              <a:t>Neuropathies optiques</a:t>
            </a:r>
          </a:p>
          <a:p>
            <a:pPr lvl="2"/>
            <a:endParaRPr lang="fr-FR" dirty="0"/>
          </a:p>
        </p:txBody>
      </p:sp>
    </p:spTree>
    <p:extLst>
      <p:ext uri="{BB962C8B-B14F-4D97-AF65-F5344CB8AC3E}">
        <p14:creationId xmlns:p14="http://schemas.microsoft.com/office/powerpoint/2010/main" val="9859472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Les effets secondaires des traitements anti-MDR/XDR ne sont pas anodins…</a:t>
            </a:r>
            <a:endParaRPr lang="fr-FR" sz="2800" dirty="0"/>
          </a:p>
        </p:txBody>
      </p:sp>
      <p:pic>
        <p:nvPicPr>
          <p:cNvPr id="4" name="Espace réservé du contenu 3"/>
          <p:cNvPicPr>
            <a:picLocks noGrp="1" noChangeAspect="1"/>
          </p:cNvPicPr>
          <p:nvPr>
            <p:ph idx="1"/>
          </p:nvPr>
        </p:nvPicPr>
        <p:blipFill>
          <a:blip r:embed="rId3"/>
          <a:srcRect t="-8945" b="-8945"/>
          <a:stretch>
            <a:fillRect/>
          </a:stretch>
        </p:blipFill>
        <p:spPr>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107504" y="5430765"/>
            <a:ext cx="4536504" cy="261610"/>
          </a:xfrm>
          <a:prstGeom prst="rect">
            <a:avLst/>
          </a:prstGeom>
          <a:noFill/>
        </p:spPr>
        <p:txBody>
          <a:bodyPr wrap="square" rtlCol="0">
            <a:spAutoFit/>
          </a:bodyPr>
          <a:lstStyle/>
          <a:p>
            <a:r>
              <a:rPr lang="fr-FR" sz="1100" dirty="0"/>
              <a:t>Karen </a:t>
            </a:r>
            <a:r>
              <a:rPr lang="fr-FR" sz="1100" dirty="0" err="1" smtClean="0"/>
              <a:t>Shean</a:t>
            </a:r>
            <a:r>
              <a:rPr lang="fr-FR" sz="1100" dirty="0" smtClean="0"/>
              <a:t>, PLOS One – Mai 2013</a:t>
            </a:r>
            <a:endParaRPr lang="fr-FR" sz="1100" dirty="0"/>
          </a:p>
        </p:txBody>
      </p:sp>
    </p:spTree>
    <p:extLst>
      <p:ext uri="{BB962C8B-B14F-4D97-AF65-F5344CB8AC3E}">
        <p14:creationId xmlns:p14="http://schemas.microsoft.com/office/powerpoint/2010/main" val="36365210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faire ?</a:t>
            </a:r>
            <a:endParaRPr lang="fr-FR" dirty="0"/>
          </a:p>
        </p:txBody>
      </p:sp>
      <p:sp>
        <p:nvSpPr>
          <p:cNvPr id="3" name="Espace réservé du contenu 2"/>
          <p:cNvSpPr>
            <a:spLocks noGrp="1"/>
          </p:cNvSpPr>
          <p:nvPr>
            <p:ph idx="1"/>
          </p:nvPr>
        </p:nvSpPr>
        <p:spPr/>
        <p:txBody>
          <a:bodyPr/>
          <a:lstStyle/>
          <a:p>
            <a:r>
              <a:rPr lang="fr-FR" dirty="0" smtClean="0"/>
              <a:t>Surveillance rapprochée +++</a:t>
            </a:r>
          </a:p>
          <a:p>
            <a:r>
              <a:rPr lang="fr-FR" dirty="0" smtClean="0"/>
              <a:t>ATU Delamanid (Nitroimidazole) ?</a:t>
            </a:r>
          </a:p>
          <a:p>
            <a:r>
              <a:rPr lang="fr-FR" dirty="0" smtClean="0"/>
              <a:t>Discussion pneumectomie droite</a:t>
            </a:r>
            <a:endParaRPr lang="fr-FR" dirty="0"/>
          </a:p>
        </p:txBody>
      </p:sp>
    </p:spTree>
    <p:extLst>
      <p:ext uri="{BB962C8B-B14F-4D97-AF65-F5344CB8AC3E}">
        <p14:creationId xmlns:p14="http://schemas.microsoft.com/office/powerpoint/2010/main" val="36793790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Effet du </a:t>
            </a:r>
            <a:r>
              <a:rPr lang="fr-FR" sz="3200" dirty="0" err="1" smtClean="0"/>
              <a:t>delamanid</a:t>
            </a:r>
            <a:r>
              <a:rPr lang="fr-FR" sz="3200" dirty="0" smtClean="0"/>
              <a:t> sur la négativation des cultures d’expectoration</a:t>
            </a:r>
            <a:endParaRPr lang="fr-FR" sz="3200" dirty="0"/>
          </a:p>
        </p:txBody>
      </p:sp>
      <p:pic>
        <p:nvPicPr>
          <p:cNvPr id="4" name="Espace réservé du contenu 3"/>
          <p:cNvPicPr>
            <a:picLocks noGrp="1" noChangeAspect="1"/>
          </p:cNvPicPr>
          <p:nvPr>
            <p:ph idx="1"/>
          </p:nvPr>
        </p:nvPicPr>
        <p:blipFill>
          <a:blip r:embed="rId2"/>
          <a:srcRect l="-42181" r="-42181"/>
          <a:stretch>
            <a:fillRect/>
          </a:stretch>
        </p:blipFill>
        <p:spPr>
          <a:xfrm>
            <a:off x="3491880" y="2569468"/>
            <a:ext cx="6120680" cy="2805115"/>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3"/>
          <a:stretch>
            <a:fillRect/>
          </a:stretch>
        </p:blipFill>
        <p:spPr>
          <a:xfrm>
            <a:off x="251520" y="1561356"/>
            <a:ext cx="3635896" cy="162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20274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9190"/>
            <a:ext cx="8229600" cy="432047"/>
          </a:xfrm>
        </p:spPr>
        <p:txBody>
          <a:bodyPr>
            <a:normAutofit fontScale="90000"/>
          </a:bodyPr>
          <a:lstStyle/>
          <a:p>
            <a:r>
              <a:rPr lang="fr-FR" dirty="0" smtClean="0"/>
              <a:t>L’avenir… ?</a:t>
            </a:r>
            <a:endParaRPr lang="fr-FR" dirty="0"/>
          </a:p>
        </p:txBody>
      </p:sp>
      <p:pic>
        <p:nvPicPr>
          <p:cNvPr id="4" name="Espace réservé du contenu 3"/>
          <p:cNvPicPr>
            <a:picLocks noGrp="1" noChangeAspect="1"/>
          </p:cNvPicPr>
          <p:nvPr>
            <p:ph idx="1"/>
          </p:nvPr>
        </p:nvPicPr>
        <p:blipFill rotWithShape="1">
          <a:blip r:embed="rId2"/>
          <a:srcRect l="-415" r="-128"/>
          <a:stretch/>
        </p:blipFill>
        <p:spPr>
          <a:xfrm>
            <a:off x="251520" y="697260"/>
            <a:ext cx="8543584" cy="4824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65097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ctrTitle"/>
          </p:nvPr>
        </p:nvSpPr>
        <p:spPr/>
        <p:txBody>
          <a:bodyPr/>
          <a:lstStyle/>
          <a:p>
            <a:pPr eaLnBrk="1" hangingPunct="1"/>
            <a:r>
              <a:rPr lang="fr-FR">
                <a:latin typeface="Calibri" charset="0"/>
              </a:rPr>
              <a:t>Cas clinique </a:t>
            </a:r>
          </a:p>
        </p:txBody>
      </p:sp>
      <p:sp>
        <p:nvSpPr>
          <p:cNvPr id="28674" name="Sous-titre 2"/>
          <p:cNvSpPr>
            <a:spLocks noGrp="1"/>
          </p:cNvSpPr>
          <p:nvPr>
            <p:ph type="subTitle" idx="1"/>
          </p:nvPr>
        </p:nvSpPr>
        <p:spPr/>
        <p:txBody>
          <a:bodyPr/>
          <a:lstStyle/>
          <a:p>
            <a:pPr eaLnBrk="1" hangingPunct="1"/>
            <a:r>
              <a:rPr lang="fr-FR">
                <a:solidFill>
                  <a:srgbClr val="898989"/>
                </a:solidFill>
                <a:latin typeface="Calibri" charset="0"/>
              </a:rPr>
              <a:t>Dr jean luc meynard</a:t>
            </a:r>
          </a:p>
          <a:p>
            <a:pPr eaLnBrk="1" hangingPunct="1"/>
            <a:r>
              <a:rPr lang="fr-FR">
                <a:solidFill>
                  <a:srgbClr val="898989"/>
                </a:solidFill>
                <a:latin typeface="Calibri" charset="0"/>
              </a:rPr>
              <a:t>Virosem 2013</a:t>
            </a:r>
          </a:p>
        </p:txBody>
      </p:sp>
    </p:spTree>
    <p:extLst>
      <p:ext uri="{BB962C8B-B14F-4D97-AF65-F5344CB8AC3E}">
        <p14:creationId xmlns:p14="http://schemas.microsoft.com/office/powerpoint/2010/main" val="133218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t="8096" r="21340" b="7011"/>
          <a:stretch/>
        </p:blipFill>
        <p:spPr bwMode="auto">
          <a:xfrm>
            <a:off x="1115616" y="265213"/>
            <a:ext cx="6768752" cy="515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3044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u contenu 2"/>
          <p:cNvSpPr>
            <a:spLocks noGrp="1"/>
          </p:cNvSpPr>
          <p:nvPr>
            <p:ph idx="1"/>
          </p:nvPr>
        </p:nvSpPr>
        <p:spPr>
          <a:xfrm>
            <a:off x="457200" y="216959"/>
            <a:ext cx="8229600" cy="4888178"/>
          </a:xfrm>
        </p:spPr>
        <p:txBody>
          <a:bodyPr/>
          <a:lstStyle/>
          <a:p>
            <a:pPr eaLnBrk="1" hangingPunct="1"/>
            <a:r>
              <a:rPr lang="fr-FR">
                <a:latin typeface="Calibri" charset="0"/>
              </a:rPr>
              <a:t>Mr C  31 ans</a:t>
            </a:r>
          </a:p>
          <a:p>
            <a:pPr eaLnBrk="1" hangingPunct="1"/>
            <a:r>
              <a:rPr lang="fr-FR">
                <a:latin typeface="Calibri" charset="0"/>
              </a:rPr>
              <a:t>Atcd : Otites à répétition depuis 3 ans dont le dernier épisode il y a 6 mois compliqué de surdité gauche.</a:t>
            </a:r>
          </a:p>
          <a:p>
            <a:pPr eaLnBrk="1" hangingPunct="1"/>
            <a:r>
              <a:rPr lang="fr-FR">
                <a:latin typeface="Calibri" charset="0"/>
              </a:rPr>
              <a:t>Marié , 1 enfant de 3 ans, pianiste DJ</a:t>
            </a:r>
          </a:p>
          <a:p>
            <a:pPr eaLnBrk="1" hangingPunct="1"/>
            <a:r>
              <a:rPr lang="fr-FR">
                <a:latin typeface="Calibri" charset="0"/>
              </a:rPr>
              <a:t>30/12/2011</a:t>
            </a:r>
          </a:p>
          <a:p>
            <a:pPr lvl="1" eaLnBrk="1" hangingPunct="1"/>
            <a:r>
              <a:rPr lang="fr-FR">
                <a:latin typeface="Calibri" charset="0"/>
              </a:rPr>
              <a:t>Au volant de sa voiture , percute un arbre suite a un malaise. Probable PC . Amené aux urgences de Nanterre.</a:t>
            </a:r>
          </a:p>
          <a:p>
            <a:pPr lvl="1" eaLnBrk="1" hangingPunct="1"/>
            <a:r>
              <a:rPr lang="fr-FR">
                <a:latin typeface="Calibri" charset="0"/>
              </a:rPr>
              <a:t>Au SAU:</a:t>
            </a:r>
          </a:p>
          <a:p>
            <a:pPr lvl="2" eaLnBrk="1" hangingPunct="1"/>
            <a:r>
              <a:rPr lang="fr-FR">
                <a:latin typeface="Calibri" charset="0"/>
              </a:rPr>
              <a:t>Confusion fébrile</a:t>
            </a:r>
          </a:p>
          <a:p>
            <a:pPr lvl="2" eaLnBrk="1" hangingPunct="1"/>
            <a:r>
              <a:rPr lang="fr-FR">
                <a:latin typeface="Calibri" charset="0"/>
              </a:rPr>
              <a:t>Céphalées</a:t>
            </a:r>
          </a:p>
          <a:p>
            <a:pPr lvl="2" eaLnBrk="1" hangingPunct="1"/>
            <a:r>
              <a:rPr lang="fr-FR">
                <a:latin typeface="Calibri" charset="0"/>
              </a:rPr>
              <a:t>Pas de syndrome méningé</a:t>
            </a:r>
          </a:p>
        </p:txBody>
      </p:sp>
    </p:spTree>
    <p:extLst>
      <p:ext uri="{BB962C8B-B14F-4D97-AF65-F5344CB8AC3E}">
        <p14:creationId xmlns:p14="http://schemas.microsoft.com/office/powerpoint/2010/main" val="1789631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p:cNvSpPr>
          <p:nvPr>
            <p:ph type="body" idx="1"/>
          </p:nvPr>
        </p:nvSpPr>
        <p:spPr>
          <a:xfrm>
            <a:off x="457200" y="396876"/>
            <a:ext cx="8229600" cy="4708261"/>
          </a:xfrm>
        </p:spPr>
        <p:txBody>
          <a:bodyPr/>
          <a:lstStyle/>
          <a:p>
            <a:pPr eaLnBrk="1" hangingPunct="1"/>
            <a:r>
              <a:rPr lang="fr-FR">
                <a:latin typeface="Calibri" charset="0"/>
              </a:rPr>
              <a:t>Que faites vous ?</a:t>
            </a:r>
          </a:p>
        </p:txBody>
      </p:sp>
    </p:spTree>
    <p:extLst>
      <p:ext uri="{BB962C8B-B14F-4D97-AF65-F5344CB8AC3E}">
        <p14:creationId xmlns:p14="http://schemas.microsoft.com/office/powerpoint/2010/main" val="918646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body" idx="1"/>
          </p:nvPr>
        </p:nvSpPr>
        <p:spPr>
          <a:xfrm>
            <a:off x="457200" y="396876"/>
            <a:ext cx="8229600" cy="4708261"/>
          </a:xfrm>
        </p:spPr>
        <p:txBody>
          <a:bodyPr/>
          <a:lstStyle/>
          <a:p>
            <a:pPr eaLnBrk="1" hangingPunct="1">
              <a:lnSpc>
                <a:spcPct val="90000"/>
              </a:lnSpc>
            </a:pPr>
            <a:r>
              <a:rPr lang="fr-FR">
                <a:latin typeface="Calibri" charset="0"/>
              </a:rPr>
              <a:t>Que faites vous ?</a:t>
            </a:r>
          </a:p>
          <a:p>
            <a:pPr lvl="1" algn="just" eaLnBrk="1" hangingPunct="1">
              <a:lnSpc>
                <a:spcPct val="90000"/>
              </a:lnSpc>
            </a:pPr>
            <a:r>
              <a:rPr lang="fr-FR">
                <a:latin typeface="Calibri" charset="0"/>
              </a:rPr>
              <a:t>scanner cérébral sans injection normal,</a:t>
            </a:r>
          </a:p>
          <a:p>
            <a:pPr lvl="1" algn="just" eaLnBrk="1" hangingPunct="1">
              <a:lnSpc>
                <a:spcPct val="90000"/>
              </a:lnSpc>
            </a:pPr>
            <a:r>
              <a:rPr lang="fr-FR">
                <a:latin typeface="Calibri" charset="0"/>
              </a:rPr>
              <a:t> ponction lombaire</a:t>
            </a:r>
          </a:p>
          <a:p>
            <a:pPr lvl="2" algn="just" eaLnBrk="1" hangingPunct="1">
              <a:lnSpc>
                <a:spcPct val="90000"/>
              </a:lnSpc>
            </a:pPr>
            <a:r>
              <a:rPr lang="fr-FR">
                <a:latin typeface="Calibri" charset="0"/>
              </a:rPr>
              <a:t>1 740 hématies </a:t>
            </a:r>
          </a:p>
          <a:p>
            <a:pPr lvl="2" algn="just" eaLnBrk="1" hangingPunct="1">
              <a:lnSpc>
                <a:spcPct val="90000"/>
              </a:lnSpc>
            </a:pPr>
            <a:r>
              <a:rPr lang="fr-FR">
                <a:latin typeface="Calibri" charset="0"/>
              </a:rPr>
              <a:t>40 éléments, </a:t>
            </a:r>
          </a:p>
          <a:p>
            <a:pPr lvl="2" algn="just" eaLnBrk="1" hangingPunct="1">
              <a:lnSpc>
                <a:spcPct val="90000"/>
              </a:lnSpc>
            </a:pPr>
            <a:r>
              <a:rPr lang="fr-FR">
                <a:latin typeface="Calibri" charset="0"/>
              </a:rPr>
              <a:t>formule à prédominance de lymphocytes, protéinorachie à 1,27 g/l, </a:t>
            </a:r>
          </a:p>
          <a:p>
            <a:pPr lvl="2" algn="just" eaLnBrk="1" hangingPunct="1">
              <a:lnSpc>
                <a:spcPct val="90000"/>
              </a:lnSpc>
            </a:pPr>
            <a:r>
              <a:rPr lang="fr-FR">
                <a:latin typeface="Calibri" charset="0"/>
              </a:rPr>
              <a:t>glycorachie à 2,05 mmol/l (glycémie à 6 mmol/l) </a:t>
            </a:r>
          </a:p>
          <a:p>
            <a:pPr lvl="2" algn="just" eaLnBrk="1" hangingPunct="1">
              <a:lnSpc>
                <a:spcPct val="90000"/>
              </a:lnSpc>
            </a:pPr>
            <a:r>
              <a:rPr lang="fr-FR">
                <a:latin typeface="Calibri" charset="0"/>
              </a:rPr>
              <a:t>absence de germe à l'examen direct. </a:t>
            </a:r>
          </a:p>
          <a:p>
            <a:pPr lvl="1" algn="just" eaLnBrk="1" hangingPunct="1">
              <a:lnSpc>
                <a:spcPct val="90000"/>
              </a:lnSpc>
            </a:pPr>
            <a:r>
              <a:rPr lang="fr-FR">
                <a:latin typeface="Calibri" charset="0"/>
              </a:rPr>
              <a:t>Alcoolémie négative</a:t>
            </a:r>
          </a:p>
          <a:p>
            <a:pPr lvl="1" algn="just" eaLnBrk="1" hangingPunct="1">
              <a:lnSpc>
                <a:spcPct val="90000"/>
              </a:lnSpc>
            </a:pPr>
            <a:r>
              <a:rPr lang="fr-FR">
                <a:latin typeface="Calibri" charset="0"/>
              </a:rPr>
              <a:t>Toxiques négatifs</a:t>
            </a:r>
          </a:p>
          <a:p>
            <a:pPr algn="just" eaLnBrk="1" hangingPunct="1">
              <a:lnSpc>
                <a:spcPct val="90000"/>
              </a:lnSpc>
            </a:pPr>
            <a:endParaRPr lang="fr-FR">
              <a:latin typeface="Calibri" charset="0"/>
            </a:endParaRPr>
          </a:p>
          <a:p>
            <a:pPr eaLnBrk="1" hangingPunct="1">
              <a:lnSpc>
                <a:spcPct val="90000"/>
              </a:lnSpc>
            </a:pPr>
            <a:endParaRPr lang="fr-FR">
              <a:latin typeface="Calibri" charset="0"/>
            </a:endParaRPr>
          </a:p>
        </p:txBody>
      </p:sp>
    </p:spTree>
    <p:extLst>
      <p:ext uri="{BB962C8B-B14F-4D97-AF65-F5344CB8AC3E}">
        <p14:creationId xmlns:p14="http://schemas.microsoft.com/office/powerpoint/2010/main" val="871691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p:cNvSpPr>
          <p:nvPr>
            <p:ph type="body" idx="1"/>
          </p:nvPr>
        </p:nvSpPr>
        <p:spPr>
          <a:xfrm>
            <a:off x="457200" y="337344"/>
            <a:ext cx="8229600" cy="4767792"/>
          </a:xfrm>
        </p:spPr>
        <p:txBody>
          <a:bodyPr/>
          <a:lstStyle/>
          <a:p>
            <a:pPr eaLnBrk="1" hangingPunct="1"/>
            <a:r>
              <a:rPr lang="fr-FR">
                <a:latin typeface="Calibri" charset="0"/>
              </a:rPr>
              <a:t>Que faites vous ?</a:t>
            </a:r>
          </a:p>
        </p:txBody>
      </p:sp>
    </p:spTree>
    <p:extLst>
      <p:ext uri="{BB962C8B-B14F-4D97-AF65-F5344CB8AC3E}">
        <p14:creationId xmlns:p14="http://schemas.microsoft.com/office/powerpoint/2010/main" val="415338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body" idx="1"/>
          </p:nvPr>
        </p:nvSpPr>
        <p:spPr>
          <a:xfrm>
            <a:off x="457200" y="337344"/>
            <a:ext cx="8229600" cy="4767792"/>
          </a:xfrm>
        </p:spPr>
        <p:txBody>
          <a:bodyPr/>
          <a:lstStyle/>
          <a:p>
            <a:pPr eaLnBrk="1" hangingPunct="1">
              <a:lnSpc>
                <a:spcPct val="80000"/>
              </a:lnSpc>
              <a:buFont typeface="Arial" charset="0"/>
              <a:buNone/>
            </a:pPr>
            <a:endParaRPr lang="fr-FR" sz="2000">
              <a:latin typeface="Calibri" charset="0"/>
            </a:endParaRPr>
          </a:p>
          <a:p>
            <a:pPr eaLnBrk="1" hangingPunct="1">
              <a:lnSpc>
                <a:spcPct val="80000"/>
              </a:lnSpc>
            </a:pPr>
            <a:r>
              <a:rPr lang="fr-FR" sz="2000">
                <a:latin typeface="Calibri" charset="0"/>
              </a:rPr>
              <a:t>Ce qui a été fait </a:t>
            </a:r>
          </a:p>
          <a:p>
            <a:pPr lvl="1" eaLnBrk="1" hangingPunct="1">
              <a:lnSpc>
                <a:spcPct val="80000"/>
              </a:lnSpc>
            </a:pPr>
            <a:r>
              <a:rPr lang="fr-FR" sz="1800">
                <a:latin typeface="Calibri" charset="0"/>
              </a:rPr>
              <a:t>Mise en route traitement par Acyclovir IV puis transfert ds le service de médecine interne de l hopital</a:t>
            </a:r>
          </a:p>
          <a:p>
            <a:pPr lvl="1" eaLnBrk="1" hangingPunct="1">
              <a:lnSpc>
                <a:spcPct val="80000"/>
              </a:lnSpc>
              <a:buFont typeface="Arial" charset="0"/>
              <a:buNone/>
            </a:pPr>
            <a:endParaRPr lang="fr-FR" sz="1800">
              <a:latin typeface="Calibri" charset="0"/>
            </a:endParaRPr>
          </a:p>
          <a:p>
            <a:pPr lvl="1" eaLnBrk="1" hangingPunct="1">
              <a:lnSpc>
                <a:spcPct val="80000"/>
              </a:lnSpc>
            </a:pPr>
            <a:r>
              <a:rPr lang="fr-FR" sz="1800">
                <a:latin typeface="Calibri" charset="0"/>
              </a:rPr>
              <a:t>Reste fébrile et céphalagique</a:t>
            </a:r>
          </a:p>
          <a:p>
            <a:pPr lvl="1" eaLnBrk="1" hangingPunct="1">
              <a:lnSpc>
                <a:spcPct val="80000"/>
              </a:lnSpc>
            </a:pPr>
            <a:r>
              <a:rPr lang="fr-FR" sz="1800">
                <a:latin typeface="Calibri" charset="0"/>
              </a:rPr>
              <a:t>Pas de signe de localisation</a:t>
            </a:r>
          </a:p>
          <a:p>
            <a:pPr lvl="1" eaLnBrk="1" hangingPunct="1">
              <a:lnSpc>
                <a:spcPct val="80000"/>
              </a:lnSpc>
            </a:pPr>
            <a:r>
              <a:rPr lang="fr-FR" sz="1800">
                <a:latin typeface="Calibri" charset="0"/>
              </a:rPr>
              <a:t>Hémodynamique stable</a:t>
            </a:r>
          </a:p>
          <a:p>
            <a:pPr lvl="1" eaLnBrk="1" hangingPunct="1">
              <a:lnSpc>
                <a:spcPct val="80000"/>
              </a:lnSpc>
            </a:pPr>
            <a:endParaRPr lang="fr-FR" sz="1800">
              <a:latin typeface="Calibri" charset="0"/>
            </a:endParaRPr>
          </a:p>
          <a:p>
            <a:pPr lvl="1" eaLnBrk="1" hangingPunct="1">
              <a:lnSpc>
                <a:spcPct val="80000"/>
              </a:lnSpc>
            </a:pPr>
            <a:r>
              <a:rPr lang="fr-FR" sz="1800">
                <a:latin typeface="Calibri" charset="0"/>
              </a:rPr>
              <a:t>Biologie</a:t>
            </a:r>
          </a:p>
          <a:p>
            <a:pPr lvl="2" eaLnBrk="1" hangingPunct="1">
              <a:lnSpc>
                <a:spcPct val="80000"/>
              </a:lnSpc>
            </a:pPr>
            <a:r>
              <a:rPr lang="fr-FR" sz="1600">
                <a:latin typeface="Calibri" charset="0"/>
              </a:rPr>
              <a:t>Ionogramme sanguin : normal , créatinine 62 µmol/l. </a:t>
            </a:r>
          </a:p>
          <a:p>
            <a:pPr lvl="2" eaLnBrk="1" hangingPunct="1">
              <a:lnSpc>
                <a:spcPct val="80000"/>
              </a:lnSpc>
            </a:pPr>
            <a:r>
              <a:rPr lang="fr-FR" sz="1600">
                <a:latin typeface="Calibri" charset="0"/>
              </a:rPr>
              <a:t>Transaminases normales, gamma GT 55 unités/l. PAL, lipase et bilirubine totale normales. </a:t>
            </a:r>
          </a:p>
          <a:p>
            <a:pPr lvl="2" eaLnBrk="1" hangingPunct="1">
              <a:lnSpc>
                <a:spcPct val="80000"/>
              </a:lnSpc>
            </a:pPr>
            <a:r>
              <a:rPr lang="fr-FR" sz="1600">
                <a:latin typeface="Calibri" charset="0"/>
              </a:rPr>
              <a:t>Bilan phosphocalcique normal. </a:t>
            </a:r>
          </a:p>
          <a:p>
            <a:pPr lvl="2" eaLnBrk="1" hangingPunct="1">
              <a:lnSpc>
                <a:spcPct val="80000"/>
              </a:lnSpc>
            </a:pPr>
            <a:r>
              <a:rPr lang="fr-FR" sz="1600">
                <a:latin typeface="Calibri" charset="0"/>
              </a:rPr>
              <a:t>LDH 537 unités/l, CPK 475 unités/l.</a:t>
            </a:r>
          </a:p>
          <a:p>
            <a:pPr lvl="2" eaLnBrk="1" hangingPunct="1">
              <a:lnSpc>
                <a:spcPct val="80000"/>
              </a:lnSpc>
            </a:pPr>
            <a:r>
              <a:rPr lang="fr-FR" sz="1600">
                <a:latin typeface="Calibri" charset="0"/>
              </a:rPr>
              <a:t>CRP 10 mg/l. </a:t>
            </a:r>
          </a:p>
          <a:p>
            <a:pPr lvl="2" eaLnBrk="1" hangingPunct="1">
              <a:lnSpc>
                <a:spcPct val="80000"/>
              </a:lnSpc>
            </a:pPr>
            <a:r>
              <a:rPr lang="fr-FR" sz="1600">
                <a:latin typeface="Calibri" charset="0"/>
              </a:rPr>
              <a:t>2 910 globules blancs/mm3, hémoglobine 10 g/dl, normo-chrome, normocytaire, arégénérative, 163 000 plaquettes/mm3.</a:t>
            </a:r>
          </a:p>
          <a:p>
            <a:pPr lvl="2" eaLnBrk="1" hangingPunct="1">
              <a:lnSpc>
                <a:spcPct val="80000"/>
              </a:lnSpc>
            </a:pPr>
            <a:endParaRPr lang="fr-FR" sz="1600">
              <a:latin typeface="Calibri" charset="0"/>
            </a:endParaRPr>
          </a:p>
          <a:p>
            <a:pPr lvl="2" eaLnBrk="1" hangingPunct="1">
              <a:lnSpc>
                <a:spcPct val="80000"/>
              </a:lnSpc>
            </a:pPr>
            <a:r>
              <a:rPr lang="fr-FR" sz="1600">
                <a:latin typeface="Calibri" charset="0"/>
              </a:rPr>
              <a:t>Une idée ?</a:t>
            </a:r>
          </a:p>
          <a:p>
            <a:pPr lvl="2" eaLnBrk="1" hangingPunct="1">
              <a:lnSpc>
                <a:spcPct val="80000"/>
              </a:lnSpc>
            </a:pPr>
            <a:endParaRPr lang="fr-FR" sz="1600">
              <a:latin typeface="Calibri" charset="0"/>
            </a:endParaRPr>
          </a:p>
          <a:p>
            <a:pPr lvl="1" eaLnBrk="1" hangingPunct="1">
              <a:lnSpc>
                <a:spcPct val="80000"/>
              </a:lnSpc>
            </a:pPr>
            <a:endParaRPr lang="fr-FR" sz="1800">
              <a:latin typeface="Calibri" charset="0"/>
            </a:endParaRPr>
          </a:p>
        </p:txBody>
      </p:sp>
    </p:spTree>
    <p:extLst>
      <p:ext uri="{BB962C8B-B14F-4D97-AF65-F5344CB8AC3E}">
        <p14:creationId xmlns:p14="http://schemas.microsoft.com/office/powerpoint/2010/main" val="2376182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p:cNvSpPr>
          <p:nvPr>
            <p:ph type="body" idx="1"/>
          </p:nvPr>
        </p:nvSpPr>
        <p:spPr/>
        <p:txBody>
          <a:bodyPr/>
          <a:lstStyle/>
          <a:p>
            <a:pPr eaLnBrk="1" hangingPunct="1"/>
            <a:r>
              <a:rPr lang="fr-FR">
                <a:latin typeface="Calibri" charset="0"/>
              </a:rPr>
              <a:t>Culture positive a cryptococcus néoformans </a:t>
            </a:r>
          </a:p>
          <a:p>
            <a:pPr eaLnBrk="1" hangingPunct="1"/>
            <a:r>
              <a:rPr lang="fr-FR">
                <a:latin typeface="Calibri" charset="0"/>
              </a:rPr>
              <a:t>Test VIH positif</a:t>
            </a:r>
          </a:p>
          <a:p>
            <a:pPr eaLnBrk="1" hangingPunct="1"/>
            <a:r>
              <a:rPr lang="fr-FR">
                <a:latin typeface="Calibri" charset="0"/>
              </a:rPr>
              <a:t>Qu</a:t>
            </a:r>
            <a:r>
              <a:rPr lang="ja-JP" altLang="fr-FR">
                <a:latin typeface="Calibri" charset="0"/>
              </a:rPr>
              <a:t>’</a:t>
            </a:r>
            <a:r>
              <a:rPr lang="fr-FR" altLang="ja-JP">
                <a:latin typeface="Calibri" charset="0"/>
              </a:rPr>
              <a:t>auriez vous fait ?</a:t>
            </a:r>
            <a:endParaRPr lang="fr-FR">
              <a:latin typeface="Calibri" charset="0"/>
            </a:endParaRPr>
          </a:p>
        </p:txBody>
      </p:sp>
    </p:spTree>
    <p:extLst>
      <p:ext uri="{BB962C8B-B14F-4D97-AF65-F5344CB8AC3E}">
        <p14:creationId xmlns:p14="http://schemas.microsoft.com/office/powerpoint/2010/main" val="1797773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u contenu 2"/>
          <p:cNvSpPr>
            <a:spLocks noGrp="1"/>
          </p:cNvSpPr>
          <p:nvPr>
            <p:ph idx="1"/>
          </p:nvPr>
        </p:nvSpPr>
        <p:spPr/>
        <p:txBody>
          <a:bodyPr/>
          <a:lstStyle/>
          <a:p>
            <a:pPr eaLnBrk="1" hangingPunct="1"/>
            <a:r>
              <a:rPr lang="fr-FR">
                <a:latin typeface="Calibri" charset="0"/>
              </a:rPr>
              <a:t>Début traitement </a:t>
            </a:r>
          </a:p>
          <a:p>
            <a:pPr lvl="1" eaLnBrk="1" hangingPunct="1"/>
            <a:r>
              <a:rPr lang="fr-FR">
                <a:latin typeface="Calibri" charset="0"/>
              </a:rPr>
              <a:t>Amphotéricine B 60 mg/j + ancotil 1.5 Gx4/J</a:t>
            </a:r>
          </a:p>
          <a:p>
            <a:pPr lvl="1" eaLnBrk="1" hangingPunct="1"/>
            <a:r>
              <a:rPr lang="fr-FR">
                <a:latin typeface="Calibri" charset="0"/>
              </a:rPr>
              <a:t>TRANSFERT HOPITAL SAINT ANTOINE </a:t>
            </a:r>
          </a:p>
          <a:p>
            <a:pPr lvl="2" eaLnBrk="1" hangingPunct="1"/>
            <a:r>
              <a:rPr lang="fr-FR">
                <a:latin typeface="Calibri" charset="0"/>
              </a:rPr>
              <a:t>A  son arrivée:</a:t>
            </a:r>
          </a:p>
          <a:p>
            <a:pPr lvl="3" eaLnBrk="1" hangingPunct="1"/>
            <a:r>
              <a:rPr lang="fr-FR">
                <a:latin typeface="Calibri" charset="0"/>
              </a:rPr>
              <a:t>Céphalées +++</a:t>
            </a:r>
          </a:p>
          <a:p>
            <a:pPr lvl="3" eaLnBrk="1" hangingPunct="1"/>
            <a:r>
              <a:rPr lang="fr-FR">
                <a:latin typeface="Calibri" charset="0"/>
              </a:rPr>
              <a:t>Fièvre 38°5</a:t>
            </a:r>
          </a:p>
          <a:p>
            <a:pPr lvl="3" eaLnBrk="1" hangingPunct="1"/>
            <a:r>
              <a:rPr lang="fr-FR">
                <a:latin typeface="Calibri" charset="0"/>
              </a:rPr>
              <a:t>Ralentissement psychomoteur</a:t>
            </a:r>
          </a:p>
          <a:p>
            <a:pPr lvl="3" eaLnBrk="1" hangingPunct="1"/>
            <a:r>
              <a:rPr lang="fr-FR">
                <a:latin typeface="Calibri" charset="0"/>
              </a:rPr>
              <a:t>Pas de signes de localisation</a:t>
            </a:r>
          </a:p>
          <a:p>
            <a:endParaRPr lang="fr-FR">
              <a:latin typeface="Calibri" charset="0"/>
            </a:endParaRPr>
          </a:p>
        </p:txBody>
      </p:sp>
    </p:spTree>
    <p:extLst>
      <p:ext uri="{BB962C8B-B14F-4D97-AF65-F5344CB8AC3E}">
        <p14:creationId xmlns:p14="http://schemas.microsoft.com/office/powerpoint/2010/main" val="3476864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u contenu 2"/>
          <p:cNvSpPr>
            <a:spLocks noGrp="1"/>
          </p:cNvSpPr>
          <p:nvPr>
            <p:ph idx="1"/>
          </p:nvPr>
        </p:nvSpPr>
        <p:spPr/>
        <p:txBody>
          <a:bodyPr/>
          <a:lstStyle/>
          <a:p>
            <a:pPr lvl="1" eaLnBrk="1" hangingPunct="1"/>
            <a:r>
              <a:rPr lang="fr-FR">
                <a:latin typeface="Calibri" charset="0"/>
              </a:rPr>
              <a:t>Quel bilan ?</a:t>
            </a:r>
          </a:p>
          <a:p>
            <a:pPr lvl="1" eaLnBrk="1" hangingPunct="1"/>
            <a:r>
              <a:rPr lang="fr-FR">
                <a:latin typeface="Calibri" charset="0"/>
              </a:rPr>
              <a:t>Quelle prise en charge ?</a:t>
            </a:r>
          </a:p>
          <a:p>
            <a:pPr eaLnBrk="1" hangingPunct="1"/>
            <a:endParaRPr lang="fr-FR">
              <a:latin typeface="Calibri" charset="0"/>
            </a:endParaRPr>
          </a:p>
        </p:txBody>
      </p:sp>
    </p:spTree>
    <p:extLst>
      <p:ext uri="{BB962C8B-B14F-4D97-AF65-F5344CB8AC3E}">
        <p14:creationId xmlns:p14="http://schemas.microsoft.com/office/powerpoint/2010/main" val="2616436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p:cNvSpPr>
          <p:nvPr>
            <p:ph type="body" idx="1"/>
          </p:nvPr>
        </p:nvSpPr>
        <p:spPr>
          <a:xfrm>
            <a:off x="457200" y="337346"/>
            <a:ext cx="8229600" cy="6060281"/>
          </a:xfrm>
        </p:spPr>
        <p:txBody>
          <a:bodyPr/>
          <a:lstStyle/>
          <a:p>
            <a:pPr eaLnBrk="1" hangingPunct="1">
              <a:lnSpc>
                <a:spcPct val="80000"/>
              </a:lnSpc>
            </a:pPr>
            <a:r>
              <a:rPr lang="fr-FR" sz="1800">
                <a:latin typeface="Calibri" charset="0"/>
              </a:rPr>
              <a:t> </a:t>
            </a:r>
            <a:r>
              <a:rPr lang="fr-FR" sz="2000">
                <a:latin typeface="Calibri" charset="0"/>
              </a:rPr>
              <a:t>CD4 à 38/mm3 soit 12 %.</a:t>
            </a:r>
          </a:p>
          <a:p>
            <a:pPr eaLnBrk="1" hangingPunct="1">
              <a:lnSpc>
                <a:spcPct val="80000"/>
              </a:lnSpc>
            </a:pPr>
            <a:r>
              <a:rPr lang="fr-FR" sz="2000">
                <a:latin typeface="Calibri" charset="0"/>
              </a:rPr>
              <a:t> CD8 à 183/mm3 soit 60 %.</a:t>
            </a:r>
          </a:p>
          <a:p>
            <a:pPr eaLnBrk="1" hangingPunct="1">
              <a:lnSpc>
                <a:spcPct val="80000"/>
              </a:lnSpc>
            </a:pPr>
            <a:r>
              <a:rPr lang="fr-FR" sz="2000">
                <a:latin typeface="Calibri" charset="0"/>
              </a:rPr>
              <a:t>Charge virale VIH plasmatique à 5,2 log soit 165 000 copies/ml. </a:t>
            </a:r>
          </a:p>
          <a:p>
            <a:pPr eaLnBrk="1" hangingPunct="1">
              <a:lnSpc>
                <a:spcPct val="80000"/>
              </a:lnSpc>
            </a:pPr>
            <a:endParaRPr lang="fr-FR" sz="2000">
              <a:latin typeface="Calibri" charset="0"/>
            </a:endParaRPr>
          </a:p>
          <a:p>
            <a:pPr eaLnBrk="1" hangingPunct="1">
              <a:lnSpc>
                <a:spcPct val="80000"/>
              </a:lnSpc>
            </a:pPr>
            <a:r>
              <a:rPr lang="fr-FR" sz="2000">
                <a:latin typeface="Calibri" charset="0"/>
              </a:rPr>
              <a:t>Sérologie TPHA-VDRL, VHA , hépatite C , CMV , toxoplasmose négative</a:t>
            </a:r>
          </a:p>
          <a:p>
            <a:pPr eaLnBrk="1" hangingPunct="1">
              <a:lnSpc>
                <a:spcPct val="80000"/>
              </a:lnSpc>
            </a:pPr>
            <a:r>
              <a:rPr lang="fr-FR" sz="2000">
                <a:latin typeface="Calibri" charset="0"/>
              </a:rPr>
              <a:t>Hépatite B : protection vaccinale</a:t>
            </a:r>
          </a:p>
          <a:p>
            <a:pPr eaLnBrk="1" hangingPunct="1">
              <a:lnSpc>
                <a:spcPct val="80000"/>
              </a:lnSpc>
            </a:pPr>
            <a:r>
              <a:rPr lang="fr-FR" sz="2000">
                <a:latin typeface="Calibri" charset="0"/>
              </a:rPr>
              <a:t>PCR CMV négative.</a:t>
            </a:r>
          </a:p>
          <a:p>
            <a:pPr eaLnBrk="1" hangingPunct="1">
              <a:lnSpc>
                <a:spcPct val="80000"/>
              </a:lnSpc>
            </a:pPr>
            <a:r>
              <a:rPr lang="fr-FR" sz="2000">
                <a:latin typeface="Calibri" charset="0"/>
              </a:rPr>
              <a:t>Antigénémie cryptocoque positive à 1/25 600.</a:t>
            </a:r>
          </a:p>
          <a:p>
            <a:pPr eaLnBrk="1" hangingPunct="1">
              <a:lnSpc>
                <a:spcPct val="80000"/>
              </a:lnSpc>
            </a:pPr>
            <a:r>
              <a:rPr lang="fr-FR" sz="2000">
                <a:latin typeface="Calibri" charset="0"/>
              </a:rPr>
              <a:t>Hémocultures positives à Cryptococcus neoformans. </a:t>
            </a:r>
          </a:p>
          <a:p>
            <a:pPr eaLnBrk="1" hangingPunct="1">
              <a:lnSpc>
                <a:spcPct val="80000"/>
              </a:lnSpc>
            </a:pPr>
            <a:r>
              <a:rPr lang="fr-FR" sz="2000">
                <a:latin typeface="Calibri" charset="0"/>
              </a:rPr>
              <a:t>Typage HLAB57-01 négatif.</a:t>
            </a:r>
          </a:p>
          <a:p>
            <a:pPr eaLnBrk="1" hangingPunct="1">
              <a:lnSpc>
                <a:spcPct val="80000"/>
              </a:lnSpc>
            </a:pPr>
            <a:r>
              <a:rPr lang="fr-FR" sz="2000">
                <a:latin typeface="Calibri" charset="0"/>
              </a:rPr>
              <a:t>Génotypage du VIH : profil sauvage. </a:t>
            </a:r>
          </a:p>
          <a:p>
            <a:pPr eaLnBrk="1" hangingPunct="1">
              <a:lnSpc>
                <a:spcPct val="80000"/>
              </a:lnSpc>
            </a:pPr>
            <a:endParaRPr lang="fr-FR" sz="2000">
              <a:latin typeface="Calibri" charset="0"/>
            </a:endParaRPr>
          </a:p>
          <a:p>
            <a:pPr eaLnBrk="1" hangingPunct="1">
              <a:lnSpc>
                <a:spcPct val="80000"/>
              </a:lnSpc>
            </a:pPr>
            <a:r>
              <a:rPr lang="fr-FR" sz="2000">
                <a:latin typeface="Calibri" charset="0"/>
              </a:rPr>
              <a:t>Ponction lombaire du 3 janvier : </a:t>
            </a:r>
          </a:p>
          <a:p>
            <a:pPr lvl="1" eaLnBrk="1" hangingPunct="1">
              <a:lnSpc>
                <a:spcPct val="80000"/>
              </a:lnSpc>
            </a:pPr>
            <a:r>
              <a:rPr lang="fr-FR" sz="2000">
                <a:latin typeface="Calibri" charset="0"/>
              </a:rPr>
              <a:t>pression du LCR à 26 cm d'eau motivant la soustraction de 100 gouttes de LCR pour lutter contre l'hypertension intracrânienne</a:t>
            </a:r>
          </a:p>
          <a:p>
            <a:pPr lvl="1" eaLnBrk="1" hangingPunct="1">
              <a:lnSpc>
                <a:spcPct val="80000"/>
              </a:lnSpc>
            </a:pPr>
            <a:r>
              <a:rPr lang="fr-FR" sz="2000">
                <a:latin typeface="Calibri" charset="0"/>
              </a:rPr>
              <a:t>3 éléments/mm3, 0 hématie/mm3, protéinorachie à 0,84 g/l, glycorachie à 1,4 mmol/l pour une glycémie capillaire à 0,87 g/l. </a:t>
            </a:r>
          </a:p>
          <a:p>
            <a:pPr lvl="1" eaLnBrk="1" hangingPunct="1">
              <a:lnSpc>
                <a:spcPct val="80000"/>
              </a:lnSpc>
            </a:pPr>
            <a:r>
              <a:rPr lang="fr-FR" sz="2000">
                <a:latin typeface="Calibri" charset="0"/>
              </a:rPr>
              <a:t>Pas de  germe à l'examen direct, culture bactériologique négative en 24 heures. Examen mycologique : nombreuses levures à l'examen direct, encre de Chine positive. Culture positive à Cryptococcus néoformans. </a:t>
            </a:r>
          </a:p>
          <a:p>
            <a:pPr eaLnBrk="1" hangingPunct="1">
              <a:lnSpc>
                <a:spcPct val="80000"/>
              </a:lnSpc>
              <a:buFont typeface="Arial" charset="0"/>
              <a:buNone/>
            </a:pPr>
            <a:endParaRPr lang="fr-FR" sz="2000">
              <a:latin typeface="Calibri" charset="0"/>
            </a:endParaRPr>
          </a:p>
          <a:p>
            <a:pPr eaLnBrk="1" hangingPunct="1">
              <a:lnSpc>
                <a:spcPct val="80000"/>
              </a:lnSpc>
            </a:pPr>
            <a:endParaRPr lang="fr-FR" sz="1200">
              <a:latin typeface="Calibri" charset="0"/>
            </a:endParaRPr>
          </a:p>
          <a:p>
            <a:pPr eaLnBrk="1" hangingPunct="1">
              <a:lnSpc>
                <a:spcPct val="80000"/>
              </a:lnSpc>
            </a:pPr>
            <a:endParaRPr lang="fr-FR" sz="1200">
              <a:latin typeface="Calibri" charset="0"/>
            </a:endParaRPr>
          </a:p>
        </p:txBody>
      </p:sp>
    </p:spTree>
    <p:extLst>
      <p:ext uri="{BB962C8B-B14F-4D97-AF65-F5344CB8AC3E}">
        <p14:creationId xmlns:p14="http://schemas.microsoft.com/office/powerpoint/2010/main" val="2672924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p:cNvSpPr>
          <p:nvPr>
            <p:ph type="body" idx="1"/>
          </p:nvPr>
        </p:nvSpPr>
        <p:spPr>
          <a:xfrm>
            <a:off x="457200" y="157429"/>
            <a:ext cx="8229600" cy="5340614"/>
          </a:xfrm>
        </p:spPr>
        <p:txBody>
          <a:bodyPr/>
          <a:lstStyle/>
          <a:p>
            <a:pPr eaLnBrk="1" hangingPunct="1">
              <a:lnSpc>
                <a:spcPct val="80000"/>
              </a:lnSpc>
              <a:buFont typeface="Arial" charset="0"/>
              <a:buNone/>
            </a:pPr>
            <a:endParaRPr lang="fr-FR" sz="1800">
              <a:latin typeface="Calibri" charset="0"/>
            </a:endParaRPr>
          </a:p>
          <a:p>
            <a:pPr eaLnBrk="1" hangingPunct="1">
              <a:lnSpc>
                <a:spcPct val="80000"/>
              </a:lnSpc>
            </a:pPr>
            <a:r>
              <a:rPr lang="fr-FR" sz="2000">
                <a:latin typeface="Calibri" charset="0"/>
              </a:rPr>
              <a:t>Scanner thoraco-abdomino-pelvien du 4 janvier : hépato splénomégalie homogène.. </a:t>
            </a:r>
          </a:p>
          <a:p>
            <a:pPr eaLnBrk="1" hangingPunct="1">
              <a:lnSpc>
                <a:spcPct val="80000"/>
              </a:lnSpc>
            </a:pPr>
            <a:endParaRPr lang="fr-FR" sz="2000">
              <a:latin typeface="Calibri" charset="0"/>
            </a:endParaRPr>
          </a:p>
          <a:p>
            <a:pPr eaLnBrk="1" hangingPunct="1">
              <a:lnSpc>
                <a:spcPct val="80000"/>
              </a:lnSpc>
            </a:pPr>
            <a:r>
              <a:rPr lang="fr-FR" sz="2000">
                <a:latin typeface="Calibri" charset="0"/>
              </a:rPr>
              <a:t>IRM cérébrale : anomalies de signal prédominant au niveau des noyaux codés et le long des espaces de Virchow-Robin visibles en T1, T2 et en flair sans prise de contraste suspecte.  Aspect compatible avec une cryptococcose cérébrale. </a:t>
            </a:r>
          </a:p>
          <a:p>
            <a:pPr eaLnBrk="1" hangingPunct="1">
              <a:lnSpc>
                <a:spcPct val="80000"/>
              </a:lnSpc>
            </a:pPr>
            <a:endParaRPr lang="fr-FR" sz="2000">
              <a:latin typeface="Calibri" charset="0"/>
            </a:endParaRPr>
          </a:p>
          <a:p>
            <a:pPr eaLnBrk="1" hangingPunct="1">
              <a:lnSpc>
                <a:spcPct val="80000"/>
              </a:lnSpc>
            </a:pPr>
            <a:r>
              <a:rPr lang="fr-FR" sz="2000">
                <a:latin typeface="Calibri" charset="0"/>
              </a:rPr>
              <a:t>EEG du 4 janvier : tracé de fond ralenti, de réactivité médiocre. Présence d'anomalies d'allure épileptique inter-critique dans la région frontale droite et de bouffées aiguës généralisées diffuses. </a:t>
            </a:r>
          </a:p>
          <a:p>
            <a:pPr eaLnBrk="1" hangingPunct="1">
              <a:lnSpc>
                <a:spcPct val="80000"/>
              </a:lnSpc>
            </a:pPr>
            <a:endParaRPr lang="fr-FR" sz="2000">
              <a:latin typeface="Calibri" charset="0"/>
            </a:endParaRPr>
          </a:p>
          <a:p>
            <a:pPr eaLnBrk="1" hangingPunct="1">
              <a:lnSpc>
                <a:spcPct val="80000"/>
              </a:lnSpc>
            </a:pPr>
            <a:r>
              <a:rPr lang="fr-FR" sz="2000">
                <a:latin typeface="Calibri" charset="0"/>
              </a:rPr>
              <a:t>MMS le 4 janvier à 21/30.</a:t>
            </a:r>
          </a:p>
          <a:p>
            <a:pPr eaLnBrk="1" hangingPunct="1">
              <a:lnSpc>
                <a:spcPct val="80000"/>
              </a:lnSpc>
            </a:pPr>
            <a:endParaRPr lang="fr-FR" sz="2000">
              <a:latin typeface="Calibri" charset="0"/>
            </a:endParaRPr>
          </a:p>
          <a:p>
            <a:pPr eaLnBrk="1" hangingPunct="1">
              <a:lnSpc>
                <a:spcPct val="80000"/>
              </a:lnSpc>
            </a:pPr>
            <a:r>
              <a:rPr lang="fr-FR" sz="2000">
                <a:latin typeface="Calibri" charset="0"/>
              </a:rPr>
              <a:t>Fond d'oeil examen normal. Pas d'argument pour une rétinite à CMV.</a:t>
            </a:r>
          </a:p>
          <a:p>
            <a:pPr eaLnBrk="1" hangingPunct="1">
              <a:lnSpc>
                <a:spcPct val="80000"/>
              </a:lnSpc>
            </a:pPr>
            <a:endParaRPr lang="fr-FR" sz="2000">
              <a:latin typeface="Calibri" charset="0"/>
            </a:endParaRPr>
          </a:p>
          <a:p>
            <a:pPr eaLnBrk="1" hangingPunct="1">
              <a:lnSpc>
                <a:spcPct val="80000"/>
              </a:lnSpc>
              <a:buFont typeface="Arial" charset="0"/>
              <a:buNone/>
            </a:pPr>
            <a:endParaRPr lang="fr-FR" sz="1800">
              <a:latin typeface="Calibri" charset="0"/>
            </a:endParaRPr>
          </a:p>
          <a:p>
            <a:pPr eaLnBrk="1" hangingPunct="1">
              <a:lnSpc>
                <a:spcPct val="80000"/>
              </a:lnSpc>
            </a:pPr>
            <a:endParaRPr lang="fr-FR" sz="1800">
              <a:latin typeface="Calibri" charset="0"/>
            </a:endParaRPr>
          </a:p>
        </p:txBody>
      </p:sp>
    </p:spTree>
    <p:extLst>
      <p:ext uri="{BB962C8B-B14F-4D97-AF65-F5344CB8AC3E}">
        <p14:creationId xmlns:p14="http://schemas.microsoft.com/office/powerpoint/2010/main" val="24025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 faire ?</a:t>
            </a:r>
            <a:endParaRPr lang="fr-FR" dirty="0"/>
          </a:p>
        </p:txBody>
      </p:sp>
      <p:sp>
        <p:nvSpPr>
          <p:cNvPr id="3" name="Espace réservé du contenu 2"/>
          <p:cNvSpPr>
            <a:spLocks noGrp="1"/>
          </p:cNvSpPr>
          <p:nvPr>
            <p:ph idx="1"/>
          </p:nvPr>
        </p:nvSpPr>
        <p:spPr/>
        <p:txBody>
          <a:bodyPr/>
          <a:lstStyle/>
          <a:p>
            <a:r>
              <a:rPr lang="fr-FR" dirty="0"/>
              <a:t>Votre attitude à réception de la radio</a:t>
            </a:r>
          </a:p>
        </p:txBody>
      </p:sp>
    </p:spTree>
    <p:extLst>
      <p:ext uri="{BB962C8B-B14F-4D97-AF65-F5344CB8AC3E}">
        <p14:creationId xmlns:p14="http://schemas.microsoft.com/office/powerpoint/2010/main" val="2703582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u contenu 2"/>
          <p:cNvSpPr>
            <a:spLocks noGrp="1"/>
          </p:cNvSpPr>
          <p:nvPr>
            <p:ph idx="1"/>
          </p:nvPr>
        </p:nvSpPr>
        <p:spPr/>
        <p:txBody>
          <a:bodyPr/>
          <a:lstStyle/>
          <a:p>
            <a:r>
              <a:rPr lang="fr-FR">
                <a:latin typeface="Calibri" charset="0"/>
              </a:rPr>
              <a:t>Quelle traitement poursuivez vous ?</a:t>
            </a:r>
          </a:p>
          <a:p>
            <a:r>
              <a:rPr lang="fr-FR">
                <a:latin typeface="Calibri" charset="0"/>
              </a:rPr>
              <a:t>Principaux éléments de surveillance du traitement</a:t>
            </a:r>
          </a:p>
          <a:p>
            <a:r>
              <a:rPr lang="fr-FR">
                <a:latin typeface="Calibri" charset="0"/>
              </a:rPr>
              <a:t>Nouvelle PL ?</a:t>
            </a:r>
          </a:p>
          <a:p>
            <a:r>
              <a:rPr lang="fr-FR">
                <a:latin typeface="Calibri" charset="0"/>
              </a:rPr>
              <a:t>Introduction des ARV ?</a:t>
            </a:r>
          </a:p>
        </p:txBody>
      </p:sp>
    </p:spTree>
    <p:extLst>
      <p:ext uri="{BB962C8B-B14F-4D97-AF65-F5344CB8AC3E}">
        <p14:creationId xmlns:p14="http://schemas.microsoft.com/office/powerpoint/2010/main" val="2671921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p:cNvSpPr>
          <p:nvPr>
            <p:ph type="body" idx="1"/>
          </p:nvPr>
        </p:nvSpPr>
        <p:spPr>
          <a:xfrm>
            <a:off x="457200" y="216959"/>
            <a:ext cx="8229600" cy="4888178"/>
          </a:xfrm>
        </p:spPr>
        <p:txBody>
          <a:bodyPr/>
          <a:lstStyle/>
          <a:p>
            <a:pPr eaLnBrk="1" hangingPunct="1">
              <a:lnSpc>
                <a:spcPct val="80000"/>
              </a:lnSpc>
            </a:pPr>
            <a:r>
              <a:rPr lang="fr-FR" sz="2000">
                <a:latin typeface="Calibri" charset="0"/>
              </a:rPr>
              <a:t>Sous bithérapie anti-fongique et traitement anti-épileptique, on note une amélioration progressive de l'état neurologique avec un patient moins ralenti, l'amendement des troubles mnésiques (MMS de contrôle le 20 janvier à 28/30) ; EEG de contrôle du 12 janvier retrouvant une disparition des éléments d'allure paroxystique. </a:t>
            </a:r>
          </a:p>
          <a:p>
            <a:pPr eaLnBrk="1" hangingPunct="1">
              <a:lnSpc>
                <a:spcPct val="80000"/>
              </a:lnSpc>
            </a:pPr>
            <a:endParaRPr lang="fr-FR" sz="2000">
              <a:latin typeface="Calibri" charset="0"/>
            </a:endParaRPr>
          </a:p>
          <a:p>
            <a:pPr eaLnBrk="1" hangingPunct="1">
              <a:lnSpc>
                <a:spcPct val="80000"/>
              </a:lnSpc>
            </a:pPr>
            <a:r>
              <a:rPr lang="fr-FR" sz="2000">
                <a:latin typeface="Calibri" charset="0"/>
              </a:rPr>
              <a:t>Réalisation d'une 2ème PL contrôlée à J7 de traitement antifongique qui retrouve la normalisation de la pression intra-crânienne et la persistance de cryptocoque au direct et en culture. </a:t>
            </a:r>
          </a:p>
          <a:p>
            <a:pPr eaLnBrk="1" hangingPunct="1">
              <a:lnSpc>
                <a:spcPct val="80000"/>
              </a:lnSpc>
            </a:pPr>
            <a:endParaRPr lang="fr-FR" sz="2000">
              <a:latin typeface="Calibri" charset="0"/>
            </a:endParaRPr>
          </a:p>
          <a:p>
            <a:pPr eaLnBrk="1" hangingPunct="1">
              <a:lnSpc>
                <a:spcPct val="80000"/>
              </a:lnSpc>
            </a:pPr>
            <a:r>
              <a:rPr lang="fr-FR" sz="2000">
                <a:latin typeface="Calibri" charset="0"/>
              </a:rPr>
              <a:t>Réalisation d'une 3ème ponction lombaire le 17 janvier, soit à J15 de bithérapie anti-fongique : culture négative pour le cryptocoque indiquant une bonne réponse thérapeutique. </a:t>
            </a:r>
          </a:p>
          <a:p>
            <a:pPr eaLnBrk="1" hangingPunct="1">
              <a:lnSpc>
                <a:spcPct val="80000"/>
              </a:lnSpc>
            </a:pPr>
            <a:r>
              <a:rPr lang="fr-FR" sz="2000">
                <a:latin typeface="Calibri" charset="0"/>
              </a:rPr>
              <a:t>Relais du traitement anti-fongique IV par du TRIFLUCAN à la dose de 400 mg/jour à partir du 24 janvier, avec contrôle par antigénémie cryptocoque dans le sang mensuellement. </a:t>
            </a:r>
          </a:p>
          <a:p>
            <a:pPr eaLnBrk="1" hangingPunct="1">
              <a:lnSpc>
                <a:spcPct val="80000"/>
              </a:lnSpc>
              <a:buFont typeface="Arial" charset="0"/>
              <a:buNone/>
            </a:pPr>
            <a:endParaRPr lang="fr-FR" sz="2000">
              <a:latin typeface="Calibri" charset="0"/>
            </a:endParaRPr>
          </a:p>
          <a:p>
            <a:pPr eaLnBrk="1" hangingPunct="1">
              <a:lnSpc>
                <a:spcPct val="80000"/>
              </a:lnSpc>
            </a:pPr>
            <a:r>
              <a:rPr lang="fr-FR" sz="2000">
                <a:latin typeface="Calibri" charset="0"/>
              </a:rPr>
              <a:t>Toxicité rénale de l</a:t>
            </a:r>
            <a:r>
              <a:rPr lang="ja-JP" altLang="fr-FR" sz="2000">
                <a:latin typeface="Calibri" charset="0"/>
              </a:rPr>
              <a:t>’</a:t>
            </a:r>
            <a:r>
              <a:rPr lang="fr-FR" altLang="ja-JP" sz="2000">
                <a:latin typeface="Calibri" charset="0"/>
              </a:rPr>
              <a:t>ambisome</a:t>
            </a:r>
          </a:p>
          <a:p>
            <a:pPr eaLnBrk="1" hangingPunct="1">
              <a:lnSpc>
                <a:spcPct val="80000"/>
              </a:lnSpc>
            </a:pPr>
            <a:r>
              <a:rPr lang="fr-FR" sz="2000">
                <a:latin typeface="Calibri" charset="0"/>
              </a:rPr>
              <a:t>Toxicité hémato et hépatique de l</a:t>
            </a:r>
            <a:r>
              <a:rPr lang="ja-JP" altLang="fr-FR" sz="2000">
                <a:latin typeface="Calibri" charset="0"/>
              </a:rPr>
              <a:t>’</a:t>
            </a:r>
            <a:r>
              <a:rPr lang="fr-FR" altLang="ja-JP" sz="2000">
                <a:latin typeface="Calibri" charset="0"/>
              </a:rPr>
              <a:t>ancotil</a:t>
            </a:r>
          </a:p>
          <a:p>
            <a:pPr eaLnBrk="1" hangingPunct="1">
              <a:lnSpc>
                <a:spcPct val="80000"/>
              </a:lnSpc>
              <a:buFont typeface="Arial" charset="0"/>
              <a:buNone/>
            </a:pPr>
            <a:endParaRPr lang="fr-FR" sz="2000">
              <a:latin typeface="Calibri" charset="0"/>
            </a:endParaRPr>
          </a:p>
          <a:p>
            <a:pPr eaLnBrk="1" hangingPunct="1">
              <a:lnSpc>
                <a:spcPct val="80000"/>
              </a:lnSpc>
            </a:pPr>
            <a:endParaRPr lang="fr-FR" sz="2000">
              <a:latin typeface="Calibri" charset="0"/>
            </a:endParaRPr>
          </a:p>
          <a:p>
            <a:pPr eaLnBrk="1" hangingPunct="1">
              <a:lnSpc>
                <a:spcPct val="80000"/>
              </a:lnSpc>
            </a:pPr>
            <a:endParaRPr lang="fr-FR" sz="2000">
              <a:latin typeface="Calibri" charset="0"/>
            </a:endParaRPr>
          </a:p>
        </p:txBody>
      </p:sp>
    </p:spTree>
    <p:extLst>
      <p:ext uri="{BB962C8B-B14F-4D97-AF65-F5344CB8AC3E}">
        <p14:creationId xmlns:p14="http://schemas.microsoft.com/office/powerpoint/2010/main" val="1687890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p:cNvSpPr>
          <p:nvPr>
            <p:ph type="body" idx="1"/>
          </p:nvPr>
        </p:nvSpPr>
        <p:spPr>
          <a:xfrm>
            <a:off x="457200" y="216959"/>
            <a:ext cx="8229600" cy="4888178"/>
          </a:xfrm>
        </p:spPr>
        <p:txBody>
          <a:bodyPr/>
          <a:lstStyle/>
          <a:p>
            <a:pPr eaLnBrk="1" hangingPunct="1">
              <a:buFont typeface="Arial" charset="0"/>
              <a:buNone/>
            </a:pPr>
            <a:endParaRPr lang="fr-FR">
              <a:latin typeface="Calibri" charset="0"/>
            </a:endParaRPr>
          </a:p>
          <a:p>
            <a:pPr eaLnBrk="1" hangingPunct="1"/>
            <a:r>
              <a:rPr lang="fr-FR">
                <a:latin typeface="Calibri" charset="0"/>
              </a:rPr>
              <a:t>Sur le plan du VIH : </a:t>
            </a:r>
          </a:p>
          <a:p>
            <a:pPr eaLnBrk="1" hangingPunct="1"/>
            <a:r>
              <a:rPr lang="fr-FR">
                <a:latin typeface="Calibri" charset="0"/>
              </a:rPr>
              <a:t>Découverte d'une séropositivité pour le VIH 1 au stade SIDA devant une cryptococcose disséminée inaugurale. </a:t>
            </a:r>
          </a:p>
          <a:p>
            <a:pPr eaLnBrk="1" hangingPunct="1"/>
            <a:r>
              <a:rPr lang="fr-FR">
                <a:latin typeface="Calibri" charset="0"/>
              </a:rPr>
              <a:t>Lymphocytes CD4 à l'entrée à 38/mm3 motivant l'introduction de BACTRIM en prophylaxie de la pneumocystose. </a:t>
            </a:r>
          </a:p>
          <a:p>
            <a:pPr eaLnBrk="1" hangingPunct="1"/>
            <a:endParaRPr lang="fr-FR" sz="2000">
              <a:latin typeface="Calibri" charset="0"/>
            </a:endParaRPr>
          </a:p>
          <a:p>
            <a:pPr eaLnBrk="1" hangingPunct="1"/>
            <a:endParaRPr lang="fr-FR" sz="2000">
              <a:latin typeface="Calibri" charset="0"/>
            </a:endParaRPr>
          </a:p>
          <a:p>
            <a:pPr eaLnBrk="1" hangingPunct="1"/>
            <a:endParaRPr lang="fr-FR" sz="2000">
              <a:latin typeface="Calibri" charset="0"/>
            </a:endParaRPr>
          </a:p>
        </p:txBody>
      </p:sp>
    </p:spTree>
    <p:extLst>
      <p:ext uri="{BB962C8B-B14F-4D97-AF65-F5344CB8AC3E}">
        <p14:creationId xmlns:p14="http://schemas.microsoft.com/office/powerpoint/2010/main" val="814243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p:cNvSpPr>
          <p:nvPr>
            <p:ph type="body" idx="1"/>
          </p:nvPr>
        </p:nvSpPr>
        <p:spPr>
          <a:xfrm>
            <a:off x="457200" y="457731"/>
            <a:ext cx="8229600" cy="5099844"/>
          </a:xfrm>
        </p:spPr>
        <p:txBody>
          <a:bodyPr/>
          <a:lstStyle/>
          <a:p>
            <a:pPr eaLnBrk="1" hangingPunct="1">
              <a:lnSpc>
                <a:spcPct val="80000"/>
              </a:lnSpc>
            </a:pPr>
            <a:r>
              <a:rPr lang="fr-FR" sz="2400">
                <a:latin typeface="Calibri" charset="0"/>
              </a:rPr>
              <a:t>Mise en route du traitement antirétroviral le 26 janvier 2012( 3 semaines du début du tt de la cryptococoose)  :  KIVEXA, PREZISTA, NORVIR. </a:t>
            </a:r>
          </a:p>
          <a:p>
            <a:pPr eaLnBrk="1" hangingPunct="1">
              <a:lnSpc>
                <a:spcPct val="80000"/>
              </a:lnSpc>
            </a:pPr>
            <a:endParaRPr lang="fr-FR" sz="2400">
              <a:latin typeface="Calibri" charset="0"/>
            </a:endParaRPr>
          </a:p>
          <a:p>
            <a:pPr eaLnBrk="1" hangingPunct="1">
              <a:lnSpc>
                <a:spcPct val="80000"/>
              </a:lnSpc>
            </a:pPr>
            <a:r>
              <a:rPr lang="fr-FR" sz="2400">
                <a:latin typeface="Calibri" charset="0"/>
              </a:rPr>
              <a:t>Départ en soins de suites</a:t>
            </a:r>
          </a:p>
          <a:p>
            <a:pPr eaLnBrk="1" hangingPunct="1">
              <a:lnSpc>
                <a:spcPct val="80000"/>
              </a:lnSpc>
            </a:pPr>
            <a:endParaRPr lang="fr-FR" sz="2400">
              <a:latin typeface="Calibri" charset="0"/>
            </a:endParaRPr>
          </a:p>
          <a:p>
            <a:pPr eaLnBrk="1" hangingPunct="1">
              <a:lnSpc>
                <a:spcPct val="80000"/>
              </a:lnSpc>
              <a:buFont typeface="Arial" charset="0"/>
              <a:buNone/>
            </a:pPr>
            <a:endParaRPr lang="fr-FR" sz="2400">
              <a:latin typeface="Calibri" charset="0"/>
            </a:endParaRPr>
          </a:p>
          <a:p>
            <a:pPr eaLnBrk="1" hangingPunct="1">
              <a:lnSpc>
                <a:spcPct val="80000"/>
              </a:lnSpc>
            </a:pPr>
            <a:endParaRPr lang="fr-FR" sz="2400">
              <a:latin typeface="Calibri" charset="0"/>
            </a:endParaRPr>
          </a:p>
          <a:p>
            <a:pPr eaLnBrk="1" hangingPunct="1">
              <a:lnSpc>
                <a:spcPct val="80000"/>
              </a:lnSpc>
            </a:pPr>
            <a:endParaRPr lang="fr-FR" sz="1400">
              <a:latin typeface="Calibri" charset="0"/>
            </a:endParaRPr>
          </a:p>
          <a:p>
            <a:pPr eaLnBrk="1" hangingPunct="1">
              <a:lnSpc>
                <a:spcPct val="80000"/>
              </a:lnSpc>
            </a:pPr>
            <a:endParaRPr lang="fr-FR" sz="1400">
              <a:latin typeface="Calibri" charset="0"/>
            </a:endParaRPr>
          </a:p>
          <a:p>
            <a:pPr eaLnBrk="1" hangingPunct="1">
              <a:lnSpc>
                <a:spcPct val="80000"/>
              </a:lnSpc>
            </a:pPr>
            <a:endParaRPr lang="fr-FR" sz="1400">
              <a:latin typeface="Calibri" charset="0"/>
            </a:endParaRPr>
          </a:p>
        </p:txBody>
      </p:sp>
    </p:spTree>
    <p:extLst>
      <p:ext uri="{BB962C8B-B14F-4D97-AF65-F5344CB8AC3E}">
        <p14:creationId xmlns:p14="http://schemas.microsoft.com/office/powerpoint/2010/main" val="104454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p:cNvSpPr>
          <p:nvPr>
            <p:ph type="body" idx="1"/>
          </p:nvPr>
        </p:nvSpPr>
        <p:spPr>
          <a:xfrm>
            <a:off x="457200" y="457730"/>
            <a:ext cx="8229600" cy="4647407"/>
          </a:xfrm>
        </p:spPr>
        <p:txBody>
          <a:bodyPr/>
          <a:lstStyle/>
          <a:p>
            <a:pPr eaLnBrk="1" hangingPunct="1"/>
            <a:r>
              <a:rPr lang="fr-FR">
                <a:latin typeface="Calibri" charset="0"/>
              </a:rPr>
              <a:t>A 4 semaines de tt ARV , reprise des céphalées et des vomissements, fièvre à 38 °C</a:t>
            </a:r>
          </a:p>
          <a:p>
            <a:pPr eaLnBrk="1" hangingPunct="1"/>
            <a:r>
              <a:rPr lang="fr-FR">
                <a:latin typeface="Calibri" charset="0"/>
              </a:rPr>
              <a:t>Transfert SMIT </a:t>
            </a:r>
          </a:p>
          <a:p>
            <a:pPr eaLnBrk="1" hangingPunct="1"/>
            <a:r>
              <a:rPr lang="fr-FR">
                <a:latin typeface="Calibri" charset="0"/>
              </a:rPr>
              <a:t>Que faites vous ?</a:t>
            </a:r>
          </a:p>
          <a:p>
            <a:pPr eaLnBrk="1" hangingPunct="1">
              <a:buFont typeface="Arial" charset="0"/>
              <a:buNone/>
            </a:pPr>
            <a:endParaRPr lang="fr-FR">
              <a:latin typeface="Calibri" charset="0"/>
            </a:endParaRPr>
          </a:p>
          <a:p>
            <a:pPr eaLnBrk="1" hangingPunct="1"/>
            <a:endParaRPr lang="fr-FR">
              <a:latin typeface="Calibri" charset="0"/>
            </a:endParaRPr>
          </a:p>
          <a:p>
            <a:endParaRPr lang="fr-FR">
              <a:latin typeface="Calibri" charset="0"/>
            </a:endParaRPr>
          </a:p>
        </p:txBody>
      </p:sp>
    </p:spTree>
    <p:extLst>
      <p:ext uri="{BB962C8B-B14F-4D97-AF65-F5344CB8AC3E}">
        <p14:creationId xmlns:p14="http://schemas.microsoft.com/office/powerpoint/2010/main" val="3280364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p:cNvSpPr>
          <p:nvPr>
            <p:ph type="body" idx="1"/>
          </p:nvPr>
        </p:nvSpPr>
        <p:spPr>
          <a:xfrm>
            <a:off x="468313" y="216959"/>
            <a:ext cx="8229600" cy="4192323"/>
          </a:xfrm>
        </p:spPr>
        <p:txBody>
          <a:bodyPr/>
          <a:lstStyle/>
          <a:p>
            <a:pPr eaLnBrk="1" hangingPunct="1">
              <a:lnSpc>
                <a:spcPct val="80000"/>
              </a:lnSpc>
              <a:defRPr/>
            </a:pPr>
            <a:r>
              <a:rPr lang="fr-FR" sz="1600">
                <a:latin typeface="Calibri" charset="0"/>
                <a:cs typeface="+mn-cs"/>
              </a:rPr>
              <a:t>Examen clinique</a:t>
            </a:r>
          </a:p>
          <a:p>
            <a:pPr lvl="1" eaLnBrk="1" hangingPunct="1">
              <a:lnSpc>
                <a:spcPct val="80000"/>
              </a:lnSpc>
              <a:defRPr/>
            </a:pPr>
            <a:r>
              <a:rPr lang="fr-FR" sz="1600">
                <a:latin typeface="Calibri" charset="0"/>
              </a:rPr>
              <a:t>Sur le plan neurologique : céphalées intenses, en casque, discrète photophobie, discrète raideur méningée, nausées et vomissements, paires craniennes normales, réflexes ostéo-tendineux bilatéraux et symétriques, pas de déficit sensitivo-moteur aux 4 membres.</a:t>
            </a:r>
          </a:p>
          <a:p>
            <a:pPr lvl="1">
              <a:lnSpc>
                <a:spcPct val="80000"/>
              </a:lnSpc>
              <a:defRPr/>
            </a:pPr>
            <a:r>
              <a:rPr lang="fr-FR" sz="1600">
                <a:latin typeface="Calibri" charset="0"/>
              </a:rPr>
              <a:t>RAS par ailleurs</a:t>
            </a:r>
          </a:p>
          <a:p>
            <a:pPr lvl="1">
              <a:lnSpc>
                <a:spcPct val="80000"/>
              </a:lnSpc>
              <a:buFont typeface="Arial" charset="0"/>
              <a:buNone/>
              <a:defRPr/>
            </a:pPr>
            <a:endParaRPr lang="fr-FR" sz="1600">
              <a:latin typeface="Calibri" charset="0"/>
            </a:endParaRPr>
          </a:p>
          <a:p>
            <a:pPr>
              <a:lnSpc>
                <a:spcPct val="80000"/>
              </a:lnSpc>
              <a:defRPr/>
            </a:pPr>
            <a:r>
              <a:rPr lang="fr-FR" sz="1600">
                <a:latin typeface="Calibri" charset="0"/>
                <a:cs typeface="+mn-cs"/>
              </a:rPr>
              <a:t>IRM :  hypersignal frontal cortical diffus en séquence FLAIR, pas de signe de vascularite, pas de lésion focale.</a:t>
            </a:r>
          </a:p>
          <a:p>
            <a:pPr>
              <a:lnSpc>
                <a:spcPct val="80000"/>
              </a:lnSpc>
              <a:defRPr/>
            </a:pPr>
            <a:endParaRPr lang="fr-FR" sz="1600">
              <a:latin typeface="Calibri" charset="0"/>
              <a:cs typeface="+mn-cs"/>
            </a:endParaRPr>
          </a:p>
          <a:p>
            <a:pPr>
              <a:lnSpc>
                <a:spcPct val="80000"/>
              </a:lnSpc>
              <a:defRPr/>
            </a:pPr>
            <a:r>
              <a:rPr lang="fr-FR" sz="1600">
                <a:effectLst>
                  <a:outerShdw blurRad="38100" dist="38100" dir="2700000" algn="tl">
                    <a:srgbClr val="DDDDDD"/>
                  </a:outerShdw>
                </a:effectLst>
                <a:latin typeface="Calibri" charset="0"/>
                <a:cs typeface="+mn-cs"/>
              </a:rPr>
              <a:t>EXAMENS COMPLEMENTAIRE</a:t>
            </a:r>
          </a:p>
          <a:p>
            <a:pPr lvl="1">
              <a:lnSpc>
                <a:spcPct val="80000"/>
              </a:lnSpc>
              <a:defRPr/>
            </a:pPr>
            <a:r>
              <a:rPr lang="fr-FR" sz="1600">
                <a:latin typeface="Calibri" charset="0"/>
              </a:rPr>
              <a:t>3.770 leucocytes avec lymphopénie à 620, hémoglobine 10 g, VGM 92, plaquettes 217.000,, CRP 15,4,, ferritine 531, fibrinogène 5,1, triglycérides 1,23 g/l.</a:t>
            </a:r>
          </a:p>
          <a:p>
            <a:pPr lvl="1">
              <a:lnSpc>
                <a:spcPct val="80000"/>
              </a:lnSpc>
              <a:defRPr/>
            </a:pPr>
            <a:r>
              <a:rPr lang="fr-FR" sz="1600">
                <a:latin typeface="Calibri" charset="0"/>
              </a:rPr>
              <a:t>PCR CMV dans le sang négative.</a:t>
            </a:r>
          </a:p>
          <a:p>
            <a:pPr lvl="1">
              <a:lnSpc>
                <a:spcPct val="80000"/>
              </a:lnSpc>
              <a:defRPr/>
            </a:pPr>
            <a:r>
              <a:rPr lang="fr-FR" sz="1600">
                <a:latin typeface="Calibri" charset="0"/>
              </a:rPr>
              <a:t>Charge virale VIH dans le sang 2.241 copies soit 3,4 logs, CD4 150 /mm3 soit 27 %, CD8 303/mm3.</a:t>
            </a:r>
          </a:p>
          <a:p>
            <a:pPr lvl="1">
              <a:lnSpc>
                <a:spcPct val="80000"/>
              </a:lnSpc>
              <a:defRPr/>
            </a:pPr>
            <a:r>
              <a:rPr lang="fr-FR" sz="1600">
                <a:latin typeface="Calibri" charset="0"/>
              </a:rPr>
              <a:t>ASAT 10, ALAT 8, GGT 82, PAL 77, bilirubine totale 27, antigène cryptocoque stable par rapport à la dernière hospitalisation à 1/1.000.</a:t>
            </a:r>
          </a:p>
          <a:p>
            <a:pPr>
              <a:lnSpc>
                <a:spcPct val="80000"/>
              </a:lnSpc>
              <a:defRPr/>
            </a:pPr>
            <a:endParaRPr lang="fr-FR" sz="1600">
              <a:latin typeface="Calibri" charset="0"/>
              <a:cs typeface="+mn-cs"/>
            </a:endParaRPr>
          </a:p>
          <a:p>
            <a:pPr lvl="1">
              <a:lnSpc>
                <a:spcPct val="80000"/>
              </a:lnSpc>
              <a:defRPr/>
            </a:pPr>
            <a:r>
              <a:rPr lang="fr-FR" sz="1600">
                <a:latin typeface="Calibri" charset="0"/>
              </a:rPr>
              <a:t>Ponction lombaire : méningite lymphocytaire, 0,59 de protéinorachie, normoglycorachie 93 % de lymphocytes sur 164 éléments. Une pression mesurée à 5 cm d'eau.</a:t>
            </a:r>
          </a:p>
          <a:p>
            <a:pPr lvl="1">
              <a:lnSpc>
                <a:spcPct val="80000"/>
              </a:lnSpc>
              <a:defRPr/>
            </a:pPr>
            <a:r>
              <a:rPr lang="fr-FR" sz="1600">
                <a:latin typeface="Calibri" charset="0"/>
              </a:rPr>
              <a:t>Encre de Chine positif avec présence de levure encapsulée altérée,</a:t>
            </a:r>
          </a:p>
          <a:p>
            <a:pPr lvl="1">
              <a:lnSpc>
                <a:spcPct val="80000"/>
              </a:lnSpc>
              <a:defRPr/>
            </a:pPr>
            <a:r>
              <a:rPr lang="fr-FR" sz="1600">
                <a:latin typeface="Calibri" charset="0"/>
              </a:rPr>
              <a:t>, PCR HSV dans le LCR négative. PCR CMV HHV 6 et VZV négatives. </a:t>
            </a:r>
          </a:p>
          <a:p>
            <a:pPr lvl="1">
              <a:lnSpc>
                <a:spcPct val="80000"/>
              </a:lnSpc>
              <a:defRPr/>
            </a:pPr>
            <a:r>
              <a:rPr lang="fr-FR" sz="1600">
                <a:latin typeface="Calibri" charset="0"/>
              </a:rPr>
              <a:t>Diminution de l'antigène cryptocoque dans le LCR valeur de 1/100 contre 1/1.000 il y a un mois.</a:t>
            </a:r>
          </a:p>
          <a:p>
            <a:pPr>
              <a:lnSpc>
                <a:spcPct val="80000"/>
              </a:lnSpc>
              <a:defRPr/>
            </a:pPr>
            <a:endParaRPr lang="fr-FR" sz="1600">
              <a:latin typeface="Calibri" charset="0"/>
              <a:cs typeface="+mn-cs"/>
            </a:endParaRPr>
          </a:p>
          <a:p>
            <a:pPr eaLnBrk="1" hangingPunct="1">
              <a:lnSpc>
                <a:spcPct val="80000"/>
              </a:lnSpc>
              <a:defRPr/>
            </a:pPr>
            <a:endParaRPr lang="fr-FR" sz="1600">
              <a:latin typeface="Calibri" charset="0"/>
              <a:cs typeface="+mn-cs"/>
            </a:endParaRPr>
          </a:p>
          <a:p>
            <a:pPr eaLnBrk="1" hangingPunct="1">
              <a:lnSpc>
                <a:spcPct val="80000"/>
              </a:lnSpc>
              <a:defRPr/>
            </a:pPr>
            <a:r>
              <a:rPr lang="fr-FR" sz="1600">
                <a:latin typeface="Calibri" charset="0"/>
                <a:cs typeface="+mn-cs"/>
              </a:rPr>
              <a:t>Que faites vous ?</a:t>
            </a:r>
          </a:p>
          <a:p>
            <a:pPr>
              <a:lnSpc>
                <a:spcPct val="80000"/>
              </a:lnSpc>
              <a:defRPr/>
            </a:pPr>
            <a:endParaRPr lang="fr-FR" sz="1600">
              <a:latin typeface="Calibri" charset="0"/>
              <a:cs typeface="+mn-cs"/>
            </a:endParaRPr>
          </a:p>
        </p:txBody>
      </p:sp>
    </p:spTree>
    <p:extLst>
      <p:ext uri="{BB962C8B-B14F-4D97-AF65-F5344CB8AC3E}">
        <p14:creationId xmlns:p14="http://schemas.microsoft.com/office/powerpoint/2010/main" val="1190491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p:cNvSpPr>
          <p:nvPr>
            <p:ph type="body" idx="1"/>
          </p:nvPr>
        </p:nvSpPr>
        <p:spPr>
          <a:xfrm>
            <a:off x="457200" y="337344"/>
            <a:ext cx="8229600" cy="4767792"/>
          </a:xfrm>
        </p:spPr>
        <p:txBody>
          <a:bodyPr/>
          <a:lstStyle/>
          <a:p>
            <a:pPr>
              <a:lnSpc>
                <a:spcPct val="80000"/>
              </a:lnSpc>
            </a:pPr>
            <a:r>
              <a:rPr lang="fr-FR" sz="2000">
                <a:latin typeface="Calibri" charset="0"/>
              </a:rPr>
              <a:t>On note une majoration du syndrome inflammatoire avec CRP passant de 15 à 150. </a:t>
            </a:r>
          </a:p>
          <a:p>
            <a:pPr>
              <a:lnSpc>
                <a:spcPct val="80000"/>
              </a:lnSpc>
            </a:pPr>
            <a:r>
              <a:rPr lang="fr-FR" sz="2000">
                <a:latin typeface="Calibri" charset="0"/>
              </a:rPr>
              <a:t>Apparition d'une fièvre à 38° C. </a:t>
            </a:r>
          </a:p>
          <a:p>
            <a:pPr>
              <a:lnSpc>
                <a:spcPct val="80000"/>
              </a:lnSpc>
            </a:pPr>
            <a:r>
              <a:rPr lang="fr-FR" sz="2000">
                <a:latin typeface="Calibri" charset="0"/>
              </a:rPr>
              <a:t>Le bilan infectieux pratiqué est négatif. </a:t>
            </a:r>
          </a:p>
          <a:p>
            <a:pPr>
              <a:lnSpc>
                <a:spcPct val="80000"/>
              </a:lnSpc>
            </a:pPr>
            <a:r>
              <a:rPr lang="fr-FR" sz="2000">
                <a:latin typeface="Calibri" charset="0"/>
              </a:rPr>
              <a:t>On note une très forte réponse aux ARV avec des CD4 passant de 22 à 99 soit 6 à 21 % et une charge virale de 400.000 à 2.000. </a:t>
            </a:r>
          </a:p>
          <a:p>
            <a:pPr>
              <a:lnSpc>
                <a:spcPct val="80000"/>
              </a:lnSpc>
            </a:pPr>
            <a:r>
              <a:rPr lang="fr-FR" sz="2000">
                <a:latin typeface="Calibri" charset="0"/>
              </a:rPr>
              <a:t>Devant ce tableau de céphalées fébriles avec syndrome inflammatoire et méningite lymphocytaire et bilan infectieux négatif à 3 semaines d'un traitement ARV avec forte augmentation des CD4, on suspecte un syndrome de restauration immunitaire. </a:t>
            </a:r>
          </a:p>
          <a:p>
            <a:pPr>
              <a:lnSpc>
                <a:spcPct val="80000"/>
              </a:lnSpc>
            </a:pPr>
            <a:r>
              <a:rPr lang="fr-FR" sz="2000">
                <a:latin typeface="Calibri" charset="0"/>
              </a:rPr>
              <a:t>Une corticothérapie à 1 mg/kg et donc introduite  avec une franche et rapide régression des céphalées, apyrexie, régression du syndrome inflammatoire.</a:t>
            </a:r>
          </a:p>
          <a:p>
            <a:pPr>
              <a:lnSpc>
                <a:spcPct val="80000"/>
              </a:lnSpc>
            </a:pPr>
            <a:r>
              <a:rPr lang="fr-FR" sz="2000">
                <a:latin typeface="Calibri" charset="0"/>
              </a:rPr>
              <a:t> La corticothérapie sera maintenue à 1 mg/kg pendant 2 semaines avant une décroissance progressive pour une durée totale de traitement de 6 semaines.</a:t>
            </a:r>
          </a:p>
          <a:p>
            <a:pPr>
              <a:lnSpc>
                <a:spcPct val="80000"/>
              </a:lnSpc>
            </a:pPr>
            <a:endParaRPr lang="fr-FR" sz="2000">
              <a:latin typeface="Calibri" charset="0"/>
            </a:endParaRPr>
          </a:p>
          <a:p>
            <a:pPr>
              <a:lnSpc>
                <a:spcPct val="80000"/>
              </a:lnSpc>
              <a:buFont typeface="Arial" charset="0"/>
              <a:buNone/>
            </a:pPr>
            <a:endParaRPr lang="fr-FR" sz="2000">
              <a:latin typeface="Calibri" charset="0"/>
            </a:endParaRPr>
          </a:p>
          <a:p>
            <a:pPr>
              <a:lnSpc>
                <a:spcPct val="80000"/>
              </a:lnSpc>
            </a:pPr>
            <a:endParaRPr lang="fr-FR" sz="2000">
              <a:latin typeface="Calibri" charset="0"/>
            </a:endParaRPr>
          </a:p>
        </p:txBody>
      </p:sp>
    </p:spTree>
    <p:extLst>
      <p:ext uri="{BB962C8B-B14F-4D97-AF65-F5344CB8AC3E}">
        <p14:creationId xmlns:p14="http://schemas.microsoft.com/office/powerpoint/2010/main" val="1904642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524000" y="329408"/>
            <a:ext cx="6248400" cy="559593"/>
          </a:xfrm>
        </p:spPr>
        <p:txBody>
          <a:bodyPr/>
          <a:lstStyle/>
          <a:p>
            <a:pPr eaLnBrk="1" hangingPunct="1"/>
            <a:r>
              <a:rPr lang="en-US" sz="3800">
                <a:latin typeface="Calibri" charset="0"/>
              </a:rPr>
              <a:t>Cryptococcoses: </a:t>
            </a:r>
            <a:r>
              <a:rPr lang="en-US" sz="3200">
                <a:latin typeface="Calibri" charset="0"/>
              </a:rPr>
              <a:t>Epidémiologie</a:t>
            </a:r>
          </a:p>
        </p:txBody>
      </p:sp>
      <p:sp>
        <p:nvSpPr>
          <p:cNvPr id="65538" name="Rectangle 3"/>
          <p:cNvSpPr>
            <a:spLocks noGrp="1" noChangeArrowheads="1"/>
          </p:cNvSpPr>
          <p:nvPr>
            <p:ph type="body" idx="1"/>
          </p:nvPr>
        </p:nvSpPr>
        <p:spPr>
          <a:xfrm>
            <a:off x="179388" y="1206500"/>
            <a:ext cx="8736012" cy="3683000"/>
          </a:xfrm>
        </p:spPr>
        <p:txBody>
          <a:bodyPr/>
          <a:lstStyle/>
          <a:p>
            <a:pPr eaLnBrk="1" hangingPunct="1"/>
            <a:r>
              <a:rPr lang="en-US" sz="2800">
                <a:latin typeface="Calibri" charset="0"/>
              </a:rPr>
              <a:t>Agent pathogène :  </a:t>
            </a:r>
            <a:r>
              <a:rPr lang="en-US" sz="2800" i="1">
                <a:latin typeface="Calibri" charset="0"/>
              </a:rPr>
              <a:t>Cryptococcus néoformans</a:t>
            </a:r>
            <a:r>
              <a:rPr lang="en-US" sz="2800">
                <a:latin typeface="Calibri" charset="0"/>
              </a:rPr>
              <a:t> (rarement, </a:t>
            </a:r>
            <a:r>
              <a:rPr lang="en-US" sz="2800" i="1">
                <a:latin typeface="Calibri" charset="0"/>
              </a:rPr>
              <a:t>Cryptococcus néoformans var. gattii</a:t>
            </a:r>
            <a:r>
              <a:rPr lang="en-US" sz="2800">
                <a:latin typeface="Calibri" charset="0"/>
              </a:rPr>
              <a:t>)</a:t>
            </a:r>
          </a:p>
          <a:p>
            <a:pPr eaLnBrk="1" hangingPunct="1"/>
            <a:r>
              <a:rPr lang="en-US" sz="2800">
                <a:latin typeface="Calibri" charset="0"/>
              </a:rPr>
              <a:t>Le plus souvent chez des patients avec CD4 &lt;50 /mm3</a:t>
            </a:r>
          </a:p>
          <a:p>
            <a:pPr eaLnBrk="1" hangingPunct="1"/>
            <a:r>
              <a:rPr lang="en-US" sz="2800">
                <a:latin typeface="Calibri" charset="0"/>
              </a:rPr>
              <a:t>prévalence à  5-8 % chez les patients VIH + avant l’utilisation large des ARV </a:t>
            </a:r>
          </a:p>
          <a:p>
            <a:pPr eaLnBrk="1" hangingPunct="1"/>
            <a:r>
              <a:rPr lang="en-US" sz="2800">
                <a:latin typeface="Calibri" charset="0"/>
              </a:rPr>
              <a:t>Incidence en diminution depuis l’accès élargi aux ARV</a:t>
            </a:r>
          </a:p>
        </p:txBody>
      </p:sp>
    </p:spTree>
    <p:extLst>
      <p:ext uri="{BB962C8B-B14F-4D97-AF65-F5344CB8AC3E}">
        <p14:creationId xmlns:p14="http://schemas.microsoft.com/office/powerpoint/2010/main" val="299184905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219200" y="317501"/>
            <a:ext cx="7620000" cy="559594"/>
          </a:xfrm>
        </p:spPr>
        <p:txBody>
          <a:bodyPr/>
          <a:lstStyle/>
          <a:p>
            <a:pPr eaLnBrk="1" hangingPunct="1"/>
            <a:r>
              <a:rPr lang="en-US" sz="3800">
                <a:latin typeface="Calibri" charset="0"/>
              </a:rPr>
              <a:t>Cryptococcoses:</a:t>
            </a:r>
            <a:r>
              <a:rPr lang="en-US">
                <a:latin typeface="Calibri" charset="0"/>
              </a:rPr>
              <a:t> </a:t>
            </a:r>
            <a:r>
              <a:rPr lang="en-US" sz="2800">
                <a:latin typeface="Calibri" charset="0"/>
              </a:rPr>
              <a:t>Manifestations cliniques</a:t>
            </a:r>
          </a:p>
        </p:txBody>
      </p:sp>
      <p:sp>
        <p:nvSpPr>
          <p:cNvPr id="67586" name="Rectangle 3"/>
          <p:cNvSpPr>
            <a:spLocks noGrp="1" noChangeArrowheads="1"/>
          </p:cNvSpPr>
          <p:nvPr>
            <p:ph type="body" idx="1"/>
          </p:nvPr>
        </p:nvSpPr>
        <p:spPr>
          <a:xfrm>
            <a:off x="838200" y="1206500"/>
            <a:ext cx="7924800" cy="3841750"/>
          </a:xfrm>
        </p:spPr>
        <p:txBody>
          <a:bodyPr/>
          <a:lstStyle/>
          <a:p>
            <a:pPr eaLnBrk="1" hangingPunct="1"/>
            <a:r>
              <a:rPr lang="en-US">
                <a:latin typeface="Calibri" charset="0"/>
              </a:rPr>
              <a:t>Méningite sub aigue ou méningoencéphalite</a:t>
            </a:r>
            <a:br>
              <a:rPr lang="en-US">
                <a:latin typeface="Calibri" charset="0"/>
              </a:rPr>
            </a:br>
            <a:r>
              <a:rPr lang="en-US">
                <a:latin typeface="Calibri" charset="0"/>
              </a:rPr>
              <a:t>(présentation la plus fréquente) </a:t>
            </a:r>
          </a:p>
          <a:p>
            <a:pPr lvl="1" eaLnBrk="1" hangingPunct="1"/>
            <a:r>
              <a:rPr lang="en-US">
                <a:latin typeface="Calibri" charset="0"/>
              </a:rPr>
              <a:t>Fievre, malaise, céphalée </a:t>
            </a:r>
          </a:p>
          <a:p>
            <a:pPr lvl="1" eaLnBrk="1" hangingPunct="1"/>
            <a:r>
              <a:rPr lang="en-US">
                <a:latin typeface="Calibri" charset="0"/>
              </a:rPr>
              <a:t>Sd méningé classique ds 25-35% </a:t>
            </a:r>
          </a:p>
          <a:p>
            <a:pPr lvl="1" eaLnBrk="1" hangingPunct="1"/>
            <a:r>
              <a:rPr lang="en-US">
                <a:latin typeface="Calibri" charset="0"/>
              </a:rPr>
              <a:t>Ralentissement , tb de conscience  </a:t>
            </a:r>
          </a:p>
          <a:p>
            <a:pPr lvl="1" eaLnBrk="1" hangingPunct="1"/>
            <a:endParaRPr lang="en-US">
              <a:latin typeface="Calibri" charset="0"/>
            </a:endParaRPr>
          </a:p>
          <a:p>
            <a:pPr lvl="1" eaLnBrk="1" hangingPunct="1"/>
            <a:r>
              <a:rPr lang="en-US">
                <a:latin typeface="Calibri" charset="0"/>
              </a:rPr>
              <a:t>Maladie aigue avec raideur de nuque , crise comitiale , signes focaux plus souvent observés dans les pays du sud </a:t>
            </a:r>
          </a:p>
          <a:p>
            <a:pPr lvl="1" eaLnBrk="1" hangingPunct="1"/>
            <a:endParaRPr lang="en-US" sz="3600">
              <a:latin typeface="Calibri" charset="0"/>
            </a:endParaRPr>
          </a:p>
        </p:txBody>
      </p:sp>
    </p:spTree>
    <p:extLst>
      <p:ext uri="{BB962C8B-B14F-4D97-AF65-F5344CB8AC3E}">
        <p14:creationId xmlns:p14="http://schemas.microsoft.com/office/powerpoint/2010/main" val="1499728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914400" y="317501"/>
            <a:ext cx="7924800" cy="559594"/>
          </a:xfrm>
        </p:spPr>
        <p:txBody>
          <a:bodyPr/>
          <a:lstStyle/>
          <a:p>
            <a:pPr eaLnBrk="1" hangingPunct="1"/>
            <a:r>
              <a:rPr lang="en-US" sz="3800">
                <a:latin typeface="Calibri" charset="0"/>
              </a:rPr>
              <a:t>Cryptococcoses:</a:t>
            </a:r>
            <a:r>
              <a:rPr lang="en-US">
                <a:latin typeface="Calibri" charset="0"/>
              </a:rPr>
              <a:t> </a:t>
            </a:r>
            <a:r>
              <a:rPr lang="en-US" sz="2800">
                <a:latin typeface="Calibri" charset="0"/>
              </a:rPr>
              <a:t>Manifestations cliniques </a:t>
            </a:r>
            <a:r>
              <a:rPr lang="en-US" sz="2000">
                <a:latin typeface="Calibri" charset="0"/>
              </a:rPr>
              <a:t>(2)</a:t>
            </a:r>
          </a:p>
        </p:txBody>
      </p:sp>
      <p:sp>
        <p:nvSpPr>
          <p:cNvPr id="69634" name="Rectangle 3"/>
          <p:cNvSpPr>
            <a:spLocks noGrp="1" noChangeArrowheads="1"/>
          </p:cNvSpPr>
          <p:nvPr>
            <p:ph type="body" idx="1"/>
          </p:nvPr>
        </p:nvSpPr>
        <p:spPr>
          <a:xfrm>
            <a:off x="685803" y="1206500"/>
            <a:ext cx="7904163" cy="3492500"/>
          </a:xfrm>
        </p:spPr>
        <p:txBody>
          <a:bodyPr/>
          <a:lstStyle/>
          <a:p>
            <a:pPr eaLnBrk="1" hangingPunct="1"/>
            <a:r>
              <a:rPr lang="en-US">
                <a:latin typeface="Calibri" charset="0"/>
              </a:rPr>
              <a:t>Formes disséminées fréquentes en particulier atteinte pulmonaire avec ou sans atteinte méningée </a:t>
            </a:r>
          </a:p>
          <a:p>
            <a:pPr lvl="1" eaLnBrk="1" hangingPunct="1"/>
            <a:r>
              <a:rPr lang="en-US">
                <a:latin typeface="Calibri" charset="0"/>
              </a:rPr>
              <a:t>Toux, dyspnée , anomalie radiologiques</a:t>
            </a:r>
          </a:p>
          <a:p>
            <a:pPr eaLnBrk="1" hangingPunct="1"/>
            <a:r>
              <a:rPr lang="en-US">
                <a:latin typeface="Calibri" charset="0"/>
              </a:rPr>
              <a:t>Lésions cutanées </a:t>
            </a:r>
          </a:p>
          <a:p>
            <a:pPr lvl="1" eaLnBrk="1" hangingPunct="1"/>
            <a:r>
              <a:rPr lang="en-US">
                <a:latin typeface="Calibri" charset="0"/>
              </a:rPr>
              <a:t>Papules, nodules, ulcerations, </a:t>
            </a:r>
            <a:endParaRPr lang="en-US" sz="2400">
              <a:latin typeface="Calibri" charset="0"/>
            </a:endParaRPr>
          </a:p>
        </p:txBody>
      </p:sp>
    </p:spTree>
    <p:extLst>
      <p:ext uri="{BB962C8B-B14F-4D97-AF65-F5344CB8AC3E}">
        <p14:creationId xmlns:p14="http://schemas.microsoft.com/office/powerpoint/2010/main" val="116949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Pneumopathie sévère</a:t>
            </a:r>
            <a:br>
              <a:rPr lang="fr-FR" dirty="0" smtClean="0"/>
            </a:br>
            <a:r>
              <a:rPr lang="fr-FR" sz="3100" dirty="0" smtClean="0"/>
              <a:t>Ce qui a été fait…</a:t>
            </a:r>
            <a:endParaRPr lang="fr-FR" sz="3100" dirty="0"/>
          </a:p>
        </p:txBody>
      </p:sp>
      <p:sp>
        <p:nvSpPr>
          <p:cNvPr id="3" name="Espace réservé du contenu 2"/>
          <p:cNvSpPr>
            <a:spLocks noGrp="1"/>
          </p:cNvSpPr>
          <p:nvPr>
            <p:ph idx="1"/>
          </p:nvPr>
        </p:nvSpPr>
        <p:spPr/>
        <p:txBody>
          <a:bodyPr/>
          <a:lstStyle/>
          <a:p>
            <a:r>
              <a:rPr lang="fr-FR" dirty="0" smtClean="0"/>
              <a:t>Suspicion de BK : isolement respiratoire</a:t>
            </a:r>
          </a:p>
          <a:p>
            <a:r>
              <a:rPr lang="fr-FR" dirty="0" smtClean="0"/>
              <a:t>Traitement empirique</a:t>
            </a:r>
          </a:p>
          <a:p>
            <a:pPr lvl="1"/>
            <a:r>
              <a:rPr lang="fr-FR" dirty="0" err="1" smtClean="0"/>
              <a:t>Ceftriaxone</a:t>
            </a:r>
            <a:r>
              <a:rPr lang="fr-FR" dirty="0" smtClean="0"/>
              <a:t>/macrolides</a:t>
            </a:r>
            <a:endParaRPr lang="fr-FR" dirty="0"/>
          </a:p>
        </p:txBody>
      </p:sp>
    </p:spTree>
    <p:extLst>
      <p:ext uri="{BB962C8B-B14F-4D97-AF65-F5344CB8AC3E}">
        <p14:creationId xmlns:p14="http://schemas.microsoft.com/office/powerpoint/2010/main" val="4627070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395291" y="304272"/>
            <a:ext cx="8569325" cy="584729"/>
          </a:xfrm>
        </p:spPr>
        <p:txBody>
          <a:bodyPr/>
          <a:lstStyle/>
          <a:p>
            <a:pPr eaLnBrk="1" hangingPunct="1"/>
            <a:r>
              <a:rPr lang="en-US" sz="3800">
                <a:latin typeface="Calibri" charset="0"/>
              </a:rPr>
              <a:t>Cryptococcoses:</a:t>
            </a:r>
            <a:r>
              <a:rPr lang="en-US" sz="4000">
                <a:latin typeface="Calibri" charset="0"/>
              </a:rPr>
              <a:t> Manifestation cliniques</a:t>
            </a:r>
            <a:r>
              <a:rPr lang="en-US" sz="2800">
                <a:latin typeface="Calibri" charset="0"/>
              </a:rPr>
              <a:t> </a:t>
            </a:r>
            <a:endParaRPr lang="en-US" sz="2000">
              <a:latin typeface="Calibri" charset="0"/>
            </a:endParaRPr>
          </a:p>
        </p:txBody>
      </p:sp>
      <p:sp>
        <p:nvSpPr>
          <p:cNvPr id="71682" name="Rectangle 3"/>
          <p:cNvSpPr>
            <a:spLocks noGrp="1" noChangeArrowheads="1"/>
          </p:cNvSpPr>
          <p:nvPr>
            <p:ph type="body" sz="half" idx="2"/>
          </p:nvPr>
        </p:nvSpPr>
        <p:spPr>
          <a:xfrm>
            <a:off x="1295400" y="4572000"/>
            <a:ext cx="6934200" cy="698500"/>
          </a:xfrm>
        </p:spPr>
        <p:txBody>
          <a:bodyPr/>
          <a:lstStyle/>
          <a:p>
            <a:pPr eaLnBrk="1" hangingPunct="1">
              <a:lnSpc>
                <a:spcPct val="90000"/>
              </a:lnSpc>
              <a:buFont typeface="Wingdings" charset="0"/>
              <a:buNone/>
            </a:pPr>
            <a:r>
              <a:rPr lang="en-US" sz="2000">
                <a:latin typeface="Calibri" charset="0"/>
              </a:rPr>
              <a:t>Skin lesions caused by </a:t>
            </a:r>
            <a:r>
              <a:rPr lang="en-US" sz="2000" i="1">
                <a:latin typeface="Calibri" charset="0"/>
              </a:rPr>
              <a:t>Cryptococcus neoformans</a:t>
            </a:r>
            <a:r>
              <a:rPr lang="en-US">
                <a:latin typeface="Calibri" charset="0"/>
              </a:rPr>
              <a:t> </a:t>
            </a:r>
          </a:p>
          <a:p>
            <a:pPr eaLnBrk="1" hangingPunct="1">
              <a:lnSpc>
                <a:spcPct val="90000"/>
              </a:lnSpc>
              <a:buFont typeface="Wingdings" charset="0"/>
              <a:buNone/>
            </a:pPr>
            <a:r>
              <a:rPr lang="en-US" sz="1600">
                <a:latin typeface="Calibri" charset="0"/>
              </a:rPr>
              <a:t>Credit: © I-TECH</a:t>
            </a:r>
          </a:p>
        </p:txBody>
      </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06500"/>
            <a:ext cx="6781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8332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1752600" y="317501"/>
            <a:ext cx="5638800" cy="559594"/>
          </a:xfrm>
        </p:spPr>
        <p:txBody>
          <a:bodyPr/>
          <a:lstStyle/>
          <a:p>
            <a:pPr eaLnBrk="1" hangingPunct="1"/>
            <a:r>
              <a:rPr lang="en-US" sz="3800">
                <a:latin typeface="Calibri" charset="0"/>
              </a:rPr>
              <a:t>Cryptococcosis:</a:t>
            </a:r>
            <a:r>
              <a:rPr lang="en-US">
                <a:latin typeface="Calibri" charset="0"/>
              </a:rPr>
              <a:t> </a:t>
            </a:r>
            <a:r>
              <a:rPr lang="en-US" sz="3200">
                <a:latin typeface="Calibri" charset="0"/>
              </a:rPr>
              <a:t>Diagnostic</a:t>
            </a:r>
          </a:p>
        </p:txBody>
      </p:sp>
      <p:sp>
        <p:nvSpPr>
          <p:cNvPr id="73730" name="Rectangle 3"/>
          <p:cNvSpPr>
            <a:spLocks noGrp="1" noChangeArrowheads="1"/>
          </p:cNvSpPr>
          <p:nvPr>
            <p:ph type="body" idx="1"/>
          </p:nvPr>
        </p:nvSpPr>
        <p:spPr>
          <a:xfrm>
            <a:off x="685800" y="1143000"/>
            <a:ext cx="8153400" cy="4191000"/>
          </a:xfrm>
        </p:spPr>
        <p:txBody>
          <a:bodyPr/>
          <a:lstStyle/>
          <a:p>
            <a:pPr eaLnBrk="1" hangingPunct="1">
              <a:lnSpc>
                <a:spcPct val="90000"/>
              </a:lnSpc>
            </a:pPr>
            <a:r>
              <a:rPr lang="en-US" sz="2400">
                <a:latin typeface="Calibri" charset="0"/>
              </a:rPr>
              <a:t>Detection of cryptococcal antigen (CrAg) in CSF, serum, bronchoalveolar lavage fluid (can have false-negative results)</a:t>
            </a:r>
          </a:p>
          <a:p>
            <a:pPr eaLnBrk="1" hangingPunct="1">
              <a:lnSpc>
                <a:spcPct val="90000"/>
              </a:lnSpc>
            </a:pPr>
            <a:r>
              <a:rPr lang="en-US" sz="2400">
                <a:latin typeface="Calibri" charset="0"/>
              </a:rPr>
              <a:t>India ink stain (lower sensitivity)</a:t>
            </a:r>
          </a:p>
          <a:p>
            <a:pPr eaLnBrk="1" hangingPunct="1">
              <a:lnSpc>
                <a:spcPct val="90000"/>
              </a:lnSpc>
            </a:pPr>
            <a:r>
              <a:rPr lang="en-US" sz="2400">
                <a:latin typeface="Calibri" charset="0"/>
              </a:rPr>
              <a:t>Blood culture (positive in 75% of those with cryptococcal meningitis)</a:t>
            </a:r>
          </a:p>
          <a:p>
            <a:pPr eaLnBrk="1" hangingPunct="1">
              <a:lnSpc>
                <a:spcPct val="90000"/>
              </a:lnSpc>
            </a:pPr>
            <a:r>
              <a:rPr lang="en-US" sz="2400" b="1">
                <a:latin typeface="Calibri" charset="0"/>
              </a:rPr>
              <a:t>Patients with positive serum CrAg should have CSF evaluation to exclude CNS disease</a:t>
            </a:r>
          </a:p>
          <a:p>
            <a:pPr eaLnBrk="1" hangingPunct="1">
              <a:lnSpc>
                <a:spcPct val="90000"/>
              </a:lnSpc>
            </a:pPr>
            <a:r>
              <a:rPr lang="en-US" sz="2400">
                <a:latin typeface="Calibri" charset="0"/>
              </a:rPr>
              <a:t>CSF findings</a:t>
            </a:r>
          </a:p>
          <a:p>
            <a:pPr lvl="1" eaLnBrk="1" hangingPunct="1">
              <a:lnSpc>
                <a:spcPct val="90000"/>
              </a:lnSpc>
            </a:pPr>
            <a:r>
              <a:rPr lang="en-US" sz="2000">
                <a:latin typeface="Calibri" charset="0"/>
              </a:rPr>
              <a:t>Mildly elevated protein, normal or low glucose, pleocytosis (mostly lymphocytes), many yeast (Gram or India ink stain)</a:t>
            </a:r>
          </a:p>
          <a:p>
            <a:pPr lvl="1" eaLnBrk="1" hangingPunct="1">
              <a:lnSpc>
                <a:spcPct val="90000"/>
              </a:lnSpc>
            </a:pPr>
            <a:r>
              <a:rPr lang="en-US" sz="2000">
                <a:latin typeface="Calibri" charset="0"/>
              </a:rPr>
              <a:t>Elevated opening pressure (&gt;20 cm H</a:t>
            </a:r>
            <a:r>
              <a:rPr lang="en-US" sz="2000" baseline="-25000">
                <a:latin typeface="Calibri" charset="0"/>
              </a:rPr>
              <a:t>2</a:t>
            </a:r>
            <a:r>
              <a:rPr lang="en-US" sz="2000">
                <a:latin typeface="Calibri" charset="0"/>
              </a:rPr>
              <a:t>O in up to 75%)</a:t>
            </a:r>
          </a:p>
        </p:txBody>
      </p:sp>
    </p:spTree>
    <p:extLst>
      <p:ext uri="{BB962C8B-B14F-4D97-AF65-F5344CB8AC3E}">
        <p14:creationId xmlns:p14="http://schemas.microsoft.com/office/powerpoint/2010/main" val="3230104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1524000" y="329408"/>
            <a:ext cx="6096000" cy="559593"/>
          </a:xfrm>
        </p:spPr>
        <p:txBody>
          <a:bodyPr/>
          <a:lstStyle/>
          <a:p>
            <a:pPr eaLnBrk="1" hangingPunct="1"/>
            <a:r>
              <a:rPr lang="en-US" sz="3800">
                <a:latin typeface="Calibri" charset="0"/>
              </a:rPr>
              <a:t>Cryptococcosis:</a:t>
            </a:r>
            <a:r>
              <a:rPr lang="en-US">
                <a:latin typeface="Calibri" charset="0"/>
              </a:rPr>
              <a:t> </a:t>
            </a:r>
            <a:r>
              <a:rPr lang="en-US" sz="3200">
                <a:latin typeface="Calibri" charset="0"/>
              </a:rPr>
              <a:t>Diagnosis </a:t>
            </a:r>
            <a:r>
              <a:rPr lang="en-US" sz="2400">
                <a:latin typeface="Calibri" charset="0"/>
              </a:rPr>
              <a:t>(2)</a:t>
            </a:r>
          </a:p>
        </p:txBody>
      </p:sp>
      <p:sp>
        <p:nvSpPr>
          <p:cNvPr id="75778" name="Rectangle 3"/>
          <p:cNvSpPr>
            <a:spLocks noGrp="1" noChangeArrowheads="1"/>
          </p:cNvSpPr>
          <p:nvPr>
            <p:ph type="body" sz="half" idx="2"/>
          </p:nvPr>
        </p:nvSpPr>
        <p:spPr>
          <a:xfrm>
            <a:off x="381003" y="3619500"/>
            <a:ext cx="7997825" cy="658813"/>
          </a:xfrm>
        </p:spPr>
        <p:txBody>
          <a:bodyPr/>
          <a:lstStyle/>
          <a:p>
            <a:pPr eaLnBrk="1" hangingPunct="1">
              <a:lnSpc>
                <a:spcPct val="80000"/>
              </a:lnSpc>
              <a:buFont typeface="Wingdings" charset="0"/>
              <a:buNone/>
            </a:pPr>
            <a:r>
              <a:rPr lang="en-US" sz="2400">
                <a:latin typeface="Calibri" charset="0"/>
              </a:rPr>
              <a:t>    Cerebrospinal fluid with </a:t>
            </a:r>
            <a:r>
              <a:rPr lang="en-US" sz="2400" i="1">
                <a:latin typeface="Calibri" charset="0"/>
              </a:rPr>
              <a:t>C neoformans</a:t>
            </a:r>
            <a:r>
              <a:rPr lang="en-US" sz="2400">
                <a:latin typeface="Calibri" charset="0"/>
              </a:rPr>
              <a:t>, India ink stain. Budding yeast indicated by arrow.</a:t>
            </a:r>
            <a:r>
              <a:rPr lang="en-US">
                <a:latin typeface="Calibri" charset="0"/>
              </a:rPr>
              <a:t> </a:t>
            </a:r>
          </a:p>
        </p:txBody>
      </p:sp>
      <p:pic>
        <p:nvPicPr>
          <p:cNvPr id="757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8001000" cy="194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5"/>
          <p:cNvSpPr txBox="1">
            <a:spLocks noChangeArrowheads="1"/>
          </p:cNvSpPr>
          <p:nvPr/>
        </p:nvSpPr>
        <p:spPr bwMode="auto">
          <a:xfrm>
            <a:off x="685800" y="48895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smtClean="0">
                <a:solidFill>
                  <a:prstClr val="black"/>
                </a:solidFill>
              </a:rPr>
              <a:t>Credit: Images courtesy AIDS Images Library www.aidsimages.ch </a:t>
            </a:r>
          </a:p>
        </p:txBody>
      </p:sp>
    </p:spTree>
    <p:extLst>
      <p:ext uri="{BB962C8B-B14F-4D97-AF65-F5344CB8AC3E}">
        <p14:creationId xmlns:p14="http://schemas.microsoft.com/office/powerpoint/2010/main" val="4182758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1524000" y="317501"/>
            <a:ext cx="7239000" cy="559594"/>
          </a:xfrm>
        </p:spPr>
        <p:txBody>
          <a:bodyPr/>
          <a:lstStyle/>
          <a:p>
            <a:pPr eaLnBrk="1" hangingPunct="1"/>
            <a:r>
              <a:rPr lang="en-US" sz="3800">
                <a:latin typeface="Calibri" charset="0"/>
              </a:rPr>
              <a:t>Cryptococcosis:</a:t>
            </a:r>
            <a:r>
              <a:rPr lang="en-US">
                <a:latin typeface="Calibri" charset="0"/>
              </a:rPr>
              <a:t> </a:t>
            </a:r>
            <a:r>
              <a:rPr lang="en-US" sz="3200">
                <a:latin typeface="Calibri" charset="0"/>
              </a:rPr>
              <a:t>Treatment</a:t>
            </a:r>
          </a:p>
        </p:txBody>
      </p:sp>
      <p:sp>
        <p:nvSpPr>
          <p:cNvPr id="77826" name="Rectangle 3"/>
          <p:cNvSpPr>
            <a:spLocks noGrp="1" noChangeArrowheads="1"/>
          </p:cNvSpPr>
          <p:nvPr>
            <p:ph type="body" idx="1"/>
          </p:nvPr>
        </p:nvSpPr>
        <p:spPr>
          <a:xfrm>
            <a:off x="685800" y="1206500"/>
            <a:ext cx="8077200" cy="3873500"/>
          </a:xfrm>
        </p:spPr>
        <p:txBody>
          <a:bodyPr/>
          <a:lstStyle/>
          <a:p>
            <a:pPr eaLnBrk="1" hangingPunct="1">
              <a:lnSpc>
                <a:spcPct val="90000"/>
              </a:lnSpc>
            </a:pPr>
            <a:r>
              <a:rPr lang="en-US">
                <a:latin typeface="Calibri" charset="0"/>
              </a:rPr>
              <a:t>Cryptococcal meningitis is fatal if not treated</a:t>
            </a:r>
          </a:p>
          <a:p>
            <a:pPr eaLnBrk="1" hangingPunct="1">
              <a:lnSpc>
                <a:spcPct val="90000"/>
              </a:lnSpc>
            </a:pPr>
            <a:r>
              <a:rPr lang="en-US">
                <a:latin typeface="Calibri" charset="0"/>
              </a:rPr>
              <a:t>Treatment consists of 2 stages: induction (at least 2 weeks </a:t>
            </a:r>
            <a:r>
              <a:rPr lang="en-US" i="1">
                <a:latin typeface="Calibri" charset="0"/>
              </a:rPr>
              <a:t>plus</a:t>
            </a:r>
            <a:r>
              <a:rPr lang="en-US">
                <a:latin typeface="Calibri" charset="0"/>
              </a:rPr>
              <a:t> clinical improvement) and consolidation (8 weeks or until CSF cultures are sterile)</a:t>
            </a:r>
          </a:p>
          <a:p>
            <a:pPr eaLnBrk="1" hangingPunct="1">
              <a:lnSpc>
                <a:spcPct val="90000"/>
              </a:lnSpc>
            </a:pPr>
            <a:r>
              <a:rPr lang="en-US">
                <a:latin typeface="Calibri" charset="0"/>
              </a:rPr>
              <a:t>This is followed by chronic maintenance therapy (lifelong, unless immune reconstitution on ART)</a:t>
            </a:r>
          </a:p>
        </p:txBody>
      </p:sp>
    </p:spTree>
    <p:extLst>
      <p:ext uri="{BB962C8B-B14F-4D97-AF65-F5344CB8AC3E}">
        <p14:creationId xmlns:p14="http://schemas.microsoft.com/office/powerpoint/2010/main" val="3667139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1524000" y="317501"/>
            <a:ext cx="5943600" cy="559594"/>
          </a:xfrm>
        </p:spPr>
        <p:txBody>
          <a:bodyPr/>
          <a:lstStyle/>
          <a:p>
            <a:pPr eaLnBrk="1" hangingPunct="1"/>
            <a:r>
              <a:rPr lang="en-US" sz="3800">
                <a:latin typeface="Calibri" charset="0"/>
              </a:rPr>
              <a:t>Cryptococcosis:</a:t>
            </a:r>
            <a:r>
              <a:rPr lang="en-US">
                <a:latin typeface="Calibri" charset="0"/>
              </a:rPr>
              <a:t> </a:t>
            </a:r>
            <a:r>
              <a:rPr lang="en-US" sz="3200">
                <a:latin typeface="Calibri" charset="0"/>
              </a:rPr>
              <a:t>Prevention</a:t>
            </a:r>
          </a:p>
        </p:txBody>
      </p:sp>
      <p:sp>
        <p:nvSpPr>
          <p:cNvPr id="79874" name="Rectangle 3"/>
          <p:cNvSpPr>
            <a:spLocks noGrp="1" noChangeArrowheads="1"/>
          </p:cNvSpPr>
          <p:nvPr>
            <p:ph type="body" idx="1"/>
          </p:nvPr>
        </p:nvSpPr>
        <p:spPr>
          <a:xfrm>
            <a:off x="685800" y="1333500"/>
            <a:ext cx="7596188" cy="3175000"/>
          </a:xfrm>
        </p:spPr>
        <p:txBody>
          <a:bodyPr/>
          <a:lstStyle/>
          <a:p>
            <a:pPr eaLnBrk="1" hangingPunct="1">
              <a:lnSpc>
                <a:spcPct val="90000"/>
              </a:lnSpc>
            </a:pPr>
            <a:r>
              <a:rPr lang="en-US">
                <a:latin typeface="Calibri" charset="0"/>
              </a:rPr>
              <a:t>Primary prophylaxis:</a:t>
            </a:r>
          </a:p>
          <a:p>
            <a:pPr lvl="1" eaLnBrk="1" hangingPunct="1">
              <a:lnSpc>
                <a:spcPct val="90000"/>
              </a:lnSpc>
            </a:pPr>
            <a:r>
              <a:rPr lang="en-US">
                <a:latin typeface="Calibri" charset="0"/>
              </a:rPr>
              <a:t>Not recommended by most specialists: incidence of disease is relatively low; not proven to increase survival; issues of drug interactions, resistance, cost</a:t>
            </a:r>
          </a:p>
          <a:p>
            <a:pPr eaLnBrk="1" hangingPunct="1">
              <a:lnSpc>
                <a:spcPct val="90000"/>
              </a:lnSpc>
            </a:pPr>
            <a:r>
              <a:rPr lang="en-US">
                <a:latin typeface="Calibri" charset="0"/>
              </a:rPr>
              <a:t>Routine screening for serum CrAg not recommended</a:t>
            </a:r>
          </a:p>
        </p:txBody>
      </p:sp>
    </p:spTree>
    <p:extLst>
      <p:ext uri="{BB962C8B-B14F-4D97-AF65-F5344CB8AC3E}">
        <p14:creationId xmlns:p14="http://schemas.microsoft.com/office/powerpoint/2010/main" val="2649553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1447800" y="317501"/>
            <a:ext cx="7239000" cy="559594"/>
          </a:xfrm>
        </p:spPr>
        <p:txBody>
          <a:bodyPr/>
          <a:lstStyle/>
          <a:p>
            <a:pPr eaLnBrk="1" hangingPunct="1"/>
            <a:r>
              <a:rPr lang="en-US" sz="3800">
                <a:latin typeface="Calibri" charset="0"/>
              </a:rPr>
              <a:t>Cryptococcosis:</a:t>
            </a:r>
            <a:r>
              <a:rPr lang="en-US">
                <a:latin typeface="Calibri" charset="0"/>
              </a:rPr>
              <a:t> </a:t>
            </a:r>
            <a:r>
              <a:rPr lang="en-US" sz="3200">
                <a:latin typeface="Calibri" charset="0"/>
              </a:rPr>
              <a:t>Treatment</a:t>
            </a:r>
          </a:p>
        </p:txBody>
      </p:sp>
      <p:sp>
        <p:nvSpPr>
          <p:cNvPr id="81922" name="Rectangle 3"/>
          <p:cNvSpPr>
            <a:spLocks noGrp="1" noChangeArrowheads="1"/>
          </p:cNvSpPr>
          <p:nvPr>
            <p:ph type="body" idx="1"/>
          </p:nvPr>
        </p:nvSpPr>
        <p:spPr>
          <a:xfrm>
            <a:off x="685800" y="1206500"/>
            <a:ext cx="7772400" cy="3903928"/>
          </a:xfrm>
        </p:spPr>
        <p:txBody>
          <a:bodyPr/>
          <a:lstStyle/>
          <a:p>
            <a:pPr eaLnBrk="1" hangingPunct="1"/>
            <a:r>
              <a:rPr lang="en-US">
                <a:latin typeface="Calibri" charset="0"/>
              </a:rPr>
              <a:t>Preferred:</a:t>
            </a:r>
          </a:p>
          <a:p>
            <a:pPr lvl="1" eaLnBrk="1" hangingPunct="1"/>
            <a:r>
              <a:rPr lang="en-US">
                <a:latin typeface="Calibri" charset="0"/>
              </a:rPr>
              <a:t>Induction (</a:t>
            </a:r>
            <a:r>
              <a:rPr lang="en-US">
                <a:latin typeface="Calibri" charset="0"/>
                <a:cs typeface="Arial" charset="0"/>
              </a:rPr>
              <a:t>≥2 weeks)</a:t>
            </a:r>
            <a:r>
              <a:rPr lang="en-US">
                <a:latin typeface="Calibri" charset="0"/>
              </a:rPr>
              <a:t>: </a:t>
            </a:r>
          </a:p>
          <a:p>
            <a:pPr lvl="2" eaLnBrk="1" hangingPunct="1"/>
            <a:r>
              <a:rPr lang="en-US">
                <a:latin typeface="Calibri" charset="0"/>
              </a:rPr>
              <a:t>Amphotericin B 0.7 mg/kg IV QD + flucytosine 25 mg/kg PO QID </a:t>
            </a:r>
          </a:p>
          <a:p>
            <a:pPr lvl="2" eaLnBrk="1" hangingPunct="1"/>
            <a:r>
              <a:rPr lang="en-US">
                <a:latin typeface="Calibri" charset="0"/>
              </a:rPr>
              <a:t>Lipid formulation amphotericin B 4-6 mg/kg IV QD + flucytosine 25 mg/kg PO QID</a:t>
            </a:r>
          </a:p>
          <a:p>
            <a:pPr lvl="1" eaLnBrk="1" hangingPunct="1"/>
            <a:r>
              <a:rPr lang="en-US">
                <a:latin typeface="Calibri" charset="0"/>
              </a:rPr>
              <a:t>Consolidation (8 weeks): </a:t>
            </a:r>
          </a:p>
          <a:p>
            <a:pPr lvl="2" eaLnBrk="1" hangingPunct="1"/>
            <a:r>
              <a:rPr lang="en-US">
                <a:latin typeface="Calibri" charset="0"/>
              </a:rPr>
              <a:t>Fluconazole 400 mg PO QD</a:t>
            </a:r>
          </a:p>
          <a:p>
            <a:pPr lvl="1" eaLnBrk="1" hangingPunct="1"/>
            <a:r>
              <a:rPr lang="en-US">
                <a:latin typeface="Calibri" charset="0"/>
              </a:rPr>
              <a:t>Chronic maintenance: fluconazole 200 mg PO QD</a:t>
            </a:r>
          </a:p>
        </p:txBody>
      </p:sp>
    </p:spTree>
    <p:extLst>
      <p:ext uri="{BB962C8B-B14F-4D97-AF65-F5344CB8AC3E}">
        <p14:creationId xmlns:p14="http://schemas.microsoft.com/office/powerpoint/2010/main" val="353633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1447800" y="317501"/>
            <a:ext cx="7239000" cy="559594"/>
          </a:xfrm>
        </p:spPr>
        <p:txBody>
          <a:bodyPr/>
          <a:lstStyle/>
          <a:p>
            <a:pPr eaLnBrk="1" hangingPunct="1"/>
            <a:r>
              <a:rPr lang="en-US" sz="3800">
                <a:latin typeface="Calibri" charset="0"/>
              </a:rPr>
              <a:t>Cryptococcosis:</a:t>
            </a:r>
            <a:r>
              <a:rPr lang="en-US">
                <a:latin typeface="Calibri" charset="0"/>
              </a:rPr>
              <a:t> </a:t>
            </a:r>
            <a:r>
              <a:rPr lang="en-US" sz="3200">
                <a:latin typeface="Calibri" charset="0"/>
              </a:rPr>
              <a:t>Treatment </a:t>
            </a:r>
            <a:r>
              <a:rPr lang="en-US" sz="2400">
                <a:latin typeface="Calibri" charset="0"/>
              </a:rPr>
              <a:t>(3)</a:t>
            </a:r>
          </a:p>
        </p:txBody>
      </p:sp>
      <p:sp>
        <p:nvSpPr>
          <p:cNvPr id="83970" name="Rectangle 3"/>
          <p:cNvSpPr>
            <a:spLocks noGrp="1" noChangeArrowheads="1"/>
          </p:cNvSpPr>
          <p:nvPr>
            <p:ph type="body" idx="1"/>
          </p:nvPr>
        </p:nvSpPr>
        <p:spPr>
          <a:xfrm>
            <a:off x="838200" y="1206500"/>
            <a:ext cx="7924800" cy="3937000"/>
          </a:xfrm>
        </p:spPr>
        <p:txBody>
          <a:bodyPr/>
          <a:lstStyle/>
          <a:p>
            <a:pPr eaLnBrk="1" hangingPunct="1"/>
            <a:r>
              <a:rPr lang="en-US" sz="2800">
                <a:latin typeface="Calibri" charset="0"/>
              </a:rPr>
              <a:t>Flucytosine increases rate of CSF sterilization during induction therapy</a:t>
            </a:r>
          </a:p>
          <a:p>
            <a:pPr eaLnBrk="1" hangingPunct="1"/>
            <a:r>
              <a:rPr lang="en-US" sz="2800">
                <a:latin typeface="Calibri" charset="0"/>
                <a:cs typeface="Arial" charset="0"/>
              </a:rPr>
              <a:t>Consolidation therapy should not be started until ≥2 weeks </a:t>
            </a:r>
            <a:r>
              <a:rPr lang="en-US" sz="2800">
                <a:latin typeface="Calibri" charset="0"/>
              </a:rPr>
              <a:t>of successful induction therapy: </a:t>
            </a:r>
          </a:p>
          <a:p>
            <a:pPr lvl="1" eaLnBrk="1" hangingPunct="1"/>
            <a:r>
              <a:rPr lang="en-US" sz="2400">
                <a:latin typeface="Calibri" charset="0"/>
              </a:rPr>
              <a:t>Significant clinical improvement</a:t>
            </a:r>
          </a:p>
          <a:p>
            <a:pPr lvl="1" eaLnBrk="1" hangingPunct="1"/>
            <a:r>
              <a:rPr lang="en-US" sz="2400">
                <a:latin typeface="Calibri" charset="0"/>
              </a:rPr>
              <a:t>Negative CSF culture on repeat lumbar puncture</a:t>
            </a:r>
          </a:p>
          <a:p>
            <a:pPr eaLnBrk="1" hangingPunct="1"/>
            <a:r>
              <a:rPr lang="en-US" sz="2800">
                <a:latin typeface="Calibri" charset="0"/>
              </a:rPr>
              <a:t>Fluconazole more effective than itraconazole for consolidation therapy</a:t>
            </a:r>
          </a:p>
          <a:p>
            <a:pPr eaLnBrk="1" hangingPunct="1"/>
            <a:endParaRPr lang="en-US" sz="2800">
              <a:latin typeface="Calibri" charset="0"/>
            </a:endParaRPr>
          </a:p>
        </p:txBody>
      </p:sp>
    </p:spTree>
    <p:extLst>
      <p:ext uri="{BB962C8B-B14F-4D97-AF65-F5344CB8AC3E}">
        <p14:creationId xmlns:p14="http://schemas.microsoft.com/office/powerpoint/2010/main" val="26887318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1447800" y="317501"/>
            <a:ext cx="6096000" cy="559594"/>
          </a:xfrm>
        </p:spPr>
        <p:txBody>
          <a:bodyPr/>
          <a:lstStyle/>
          <a:p>
            <a:pPr eaLnBrk="1" hangingPunct="1"/>
            <a:r>
              <a:rPr lang="en-US" sz="3800">
                <a:latin typeface="Calibri" charset="0"/>
              </a:rPr>
              <a:t>Cryptococcosis:</a:t>
            </a:r>
            <a:r>
              <a:rPr lang="en-US">
                <a:latin typeface="Calibri" charset="0"/>
              </a:rPr>
              <a:t> </a:t>
            </a:r>
            <a:r>
              <a:rPr lang="en-US" sz="3200">
                <a:latin typeface="Calibri" charset="0"/>
              </a:rPr>
              <a:t>Treatment </a:t>
            </a:r>
            <a:r>
              <a:rPr lang="en-US" sz="2400">
                <a:latin typeface="Calibri" charset="0"/>
              </a:rPr>
              <a:t>(4)</a:t>
            </a:r>
          </a:p>
        </p:txBody>
      </p:sp>
      <p:sp>
        <p:nvSpPr>
          <p:cNvPr id="86018" name="Rectangle 3"/>
          <p:cNvSpPr>
            <a:spLocks noGrp="1" noChangeArrowheads="1"/>
          </p:cNvSpPr>
          <p:nvPr>
            <p:ph type="body" idx="1"/>
          </p:nvPr>
        </p:nvSpPr>
        <p:spPr>
          <a:xfrm>
            <a:off x="685800" y="1143000"/>
            <a:ext cx="8001000" cy="4127500"/>
          </a:xfrm>
        </p:spPr>
        <p:txBody>
          <a:bodyPr/>
          <a:lstStyle/>
          <a:p>
            <a:pPr eaLnBrk="1" hangingPunct="1"/>
            <a:r>
              <a:rPr lang="en-US" sz="2800">
                <a:latin typeface="Calibri" charset="0"/>
              </a:rPr>
              <a:t>Elevated intracranial pressure (ICP) associated with cerebral edema, clinical deterioration, and higher risk of death</a:t>
            </a:r>
          </a:p>
          <a:p>
            <a:pPr lvl="1" eaLnBrk="1" hangingPunct="1"/>
            <a:r>
              <a:rPr lang="en-US" sz="2400">
                <a:latin typeface="Calibri" charset="0"/>
              </a:rPr>
              <a:t>More likely if &gt;20 cm H</a:t>
            </a:r>
            <a:r>
              <a:rPr lang="en-US" sz="2400" baseline="-25000">
                <a:latin typeface="Calibri" charset="0"/>
              </a:rPr>
              <a:t>2</a:t>
            </a:r>
            <a:r>
              <a:rPr lang="en-US" sz="2400">
                <a:latin typeface="Calibri" charset="0"/>
              </a:rPr>
              <a:t>O</a:t>
            </a:r>
          </a:p>
          <a:p>
            <a:pPr eaLnBrk="1" hangingPunct="1"/>
            <a:r>
              <a:rPr lang="en-US" sz="2800">
                <a:latin typeface="Calibri" charset="0"/>
              </a:rPr>
              <a:t>Opening pressure should always be measured when lumbar puncture (LP) is performed</a:t>
            </a:r>
          </a:p>
          <a:p>
            <a:pPr eaLnBrk="1" hangingPunct="1"/>
            <a:r>
              <a:rPr lang="en-US" sz="2800">
                <a:latin typeface="Calibri" charset="0"/>
              </a:rPr>
              <a:t>Management of elevated ICP: </a:t>
            </a:r>
          </a:p>
          <a:p>
            <a:pPr lvl="1" eaLnBrk="1" hangingPunct="1"/>
            <a:r>
              <a:rPr lang="en-US" sz="2400">
                <a:latin typeface="Calibri" charset="0"/>
              </a:rPr>
              <a:t>Daily LP with removal of CSF, or CSF shunting if LP is not effective or not tolerated</a:t>
            </a:r>
          </a:p>
          <a:p>
            <a:pPr lvl="1" eaLnBrk="1" hangingPunct="1"/>
            <a:r>
              <a:rPr lang="en-US" sz="2400">
                <a:latin typeface="Calibri" charset="0"/>
              </a:rPr>
              <a:t>Corticosteroids, mannitol, and acetazolamide are not recommended</a:t>
            </a:r>
          </a:p>
        </p:txBody>
      </p:sp>
    </p:spTree>
    <p:extLst>
      <p:ext uri="{BB962C8B-B14F-4D97-AF65-F5344CB8AC3E}">
        <p14:creationId xmlns:p14="http://schemas.microsoft.com/office/powerpoint/2010/main" val="3551211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1524000" y="317501"/>
            <a:ext cx="6019800" cy="559594"/>
          </a:xfrm>
        </p:spPr>
        <p:txBody>
          <a:bodyPr/>
          <a:lstStyle/>
          <a:p>
            <a:pPr eaLnBrk="1" hangingPunct="1"/>
            <a:r>
              <a:rPr lang="en-US" sz="3800">
                <a:latin typeface="Calibri" charset="0"/>
              </a:rPr>
              <a:t>Cryptococcosis:</a:t>
            </a:r>
            <a:r>
              <a:rPr lang="en-US">
                <a:latin typeface="Calibri" charset="0"/>
              </a:rPr>
              <a:t> </a:t>
            </a:r>
            <a:r>
              <a:rPr lang="en-US" sz="3200">
                <a:latin typeface="Calibri" charset="0"/>
              </a:rPr>
              <a:t>Monitoring</a:t>
            </a:r>
            <a:r>
              <a:rPr lang="en-US" sz="2800">
                <a:latin typeface="Calibri" charset="0"/>
              </a:rPr>
              <a:t> </a:t>
            </a:r>
          </a:p>
        </p:txBody>
      </p:sp>
      <p:sp>
        <p:nvSpPr>
          <p:cNvPr id="88066" name="Rectangle 3"/>
          <p:cNvSpPr>
            <a:spLocks noGrp="1" noChangeArrowheads="1"/>
          </p:cNvSpPr>
          <p:nvPr>
            <p:ph type="body" idx="1"/>
          </p:nvPr>
        </p:nvSpPr>
        <p:spPr>
          <a:xfrm>
            <a:off x="685800" y="1143000"/>
            <a:ext cx="7848600" cy="4000500"/>
          </a:xfrm>
        </p:spPr>
        <p:txBody>
          <a:bodyPr/>
          <a:lstStyle/>
          <a:p>
            <a:pPr eaLnBrk="1" hangingPunct="1">
              <a:lnSpc>
                <a:spcPct val="80000"/>
              </a:lnSpc>
            </a:pPr>
            <a:r>
              <a:rPr lang="en-US" sz="2800">
                <a:latin typeface="Calibri" charset="0"/>
              </a:rPr>
              <a:t>Repeat LP after initial 2 weeks of treatment to check clearance of cryptococcus (CSF culture)</a:t>
            </a:r>
          </a:p>
          <a:p>
            <a:pPr lvl="1" eaLnBrk="1" hangingPunct="1">
              <a:lnSpc>
                <a:spcPct val="80000"/>
              </a:lnSpc>
            </a:pPr>
            <a:r>
              <a:rPr lang="en-US" sz="2400">
                <a:latin typeface="Calibri" charset="0"/>
              </a:rPr>
              <a:t>Positive CSF cultures after 2 weeks of therapy predict future relapse</a:t>
            </a:r>
          </a:p>
          <a:p>
            <a:pPr eaLnBrk="1" hangingPunct="1">
              <a:lnSpc>
                <a:spcPct val="80000"/>
              </a:lnSpc>
            </a:pPr>
            <a:r>
              <a:rPr lang="en-US" sz="2800">
                <a:latin typeface="Calibri" charset="0"/>
              </a:rPr>
              <a:t>If new symptoms or signs after 2 weeks of treatment, repeat LP (opening pressure, CSF culture)</a:t>
            </a:r>
          </a:p>
          <a:p>
            <a:pPr eaLnBrk="1" hangingPunct="1">
              <a:lnSpc>
                <a:spcPct val="80000"/>
              </a:lnSpc>
            </a:pPr>
            <a:r>
              <a:rPr lang="en-US" sz="2800">
                <a:latin typeface="Calibri" charset="0"/>
              </a:rPr>
              <a:t>Serum CrAg titers do not correlate with clinical response; not useful in management</a:t>
            </a:r>
          </a:p>
          <a:p>
            <a:pPr eaLnBrk="1" hangingPunct="1">
              <a:lnSpc>
                <a:spcPct val="80000"/>
              </a:lnSpc>
            </a:pPr>
            <a:r>
              <a:rPr lang="en-US" sz="2800">
                <a:latin typeface="Calibri" charset="0"/>
              </a:rPr>
              <a:t>CSF CrAg may be useful but requires repeated LP; not routinely recommended for monitoring response</a:t>
            </a:r>
          </a:p>
        </p:txBody>
      </p:sp>
    </p:spTree>
    <p:extLst>
      <p:ext uri="{BB962C8B-B14F-4D97-AF65-F5344CB8AC3E}">
        <p14:creationId xmlns:p14="http://schemas.microsoft.com/office/powerpoint/2010/main" val="4224165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1295400" y="317501"/>
            <a:ext cx="7239000" cy="559594"/>
          </a:xfrm>
        </p:spPr>
        <p:txBody>
          <a:bodyPr/>
          <a:lstStyle/>
          <a:p>
            <a:pPr eaLnBrk="1" hangingPunct="1"/>
            <a:r>
              <a:rPr lang="en-US" sz="3800">
                <a:latin typeface="Calibri" charset="0"/>
              </a:rPr>
              <a:t>Cryptococcosis:</a:t>
            </a:r>
            <a:r>
              <a:rPr lang="en-US">
                <a:latin typeface="Calibri" charset="0"/>
              </a:rPr>
              <a:t> </a:t>
            </a:r>
            <a:r>
              <a:rPr lang="en-US" sz="3200">
                <a:latin typeface="Calibri" charset="0"/>
              </a:rPr>
              <a:t>Adverse Events</a:t>
            </a:r>
          </a:p>
        </p:txBody>
      </p:sp>
      <p:sp>
        <p:nvSpPr>
          <p:cNvPr id="90114" name="Rectangle 3"/>
          <p:cNvSpPr>
            <a:spLocks noGrp="1" noChangeArrowheads="1"/>
          </p:cNvSpPr>
          <p:nvPr>
            <p:ph type="body" idx="1"/>
          </p:nvPr>
        </p:nvSpPr>
        <p:spPr>
          <a:xfrm>
            <a:off x="838200" y="1143000"/>
            <a:ext cx="8001000" cy="3746500"/>
          </a:xfrm>
        </p:spPr>
        <p:txBody>
          <a:bodyPr/>
          <a:lstStyle/>
          <a:p>
            <a:pPr eaLnBrk="1" hangingPunct="1">
              <a:buFont typeface="Wingdings" charset="0"/>
              <a:buNone/>
            </a:pPr>
            <a:r>
              <a:rPr lang="en-US" sz="2800">
                <a:latin typeface="Calibri" charset="0"/>
              </a:rPr>
              <a:t>IRIS</a:t>
            </a:r>
          </a:p>
          <a:p>
            <a:pPr eaLnBrk="1" hangingPunct="1"/>
            <a:r>
              <a:rPr lang="en-US" sz="2800">
                <a:latin typeface="Calibri" charset="0"/>
              </a:rPr>
              <a:t>Up to 30% develop IRIS after initiation of ART</a:t>
            </a:r>
          </a:p>
          <a:p>
            <a:pPr eaLnBrk="1" hangingPunct="1"/>
            <a:r>
              <a:rPr lang="en-US" sz="2800">
                <a:latin typeface="Calibri" charset="0"/>
              </a:rPr>
              <a:t>Management: continue ART and antifungal therapy</a:t>
            </a:r>
          </a:p>
          <a:p>
            <a:pPr eaLnBrk="1" hangingPunct="1"/>
            <a:r>
              <a:rPr lang="en-US" sz="2800">
                <a:latin typeface="Calibri" charset="0"/>
              </a:rPr>
              <a:t>If severe IRIS symptoms, consider short course of corticosteroids</a:t>
            </a:r>
          </a:p>
          <a:p>
            <a:pPr eaLnBrk="1" hangingPunct="1"/>
            <a:r>
              <a:rPr lang="en-US" sz="2800">
                <a:latin typeface="Calibri" charset="0"/>
              </a:rPr>
              <a:t>Consider delaying initiation of ART at least until completion of induction therapy</a:t>
            </a:r>
            <a:endParaRPr lang="en-US" sz="3600">
              <a:latin typeface="Calibri" charset="0"/>
            </a:endParaRPr>
          </a:p>
        </p:txBody>
      </p:sp>
    </p:spTree>
    <p:extLst>
      <p:ext uri="{BB962C8B-B14F-4D97-AF65-F5344CB8AC3E}">
        <p14:creationId xmlns:p14="http://schemas.microsoft.com/office/powerpoint/2010/main" val="108166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Le lendemain…</a:t>
            </a:r>
            <a:br>
              <a:rPr lang="fr-FR" sz="3200" dirty="0"/>
            </a:br>
            <a:r>
              <a:rPr lang="fr-FR" sz="3200" dirty="0"/>
              <a:t>Interrogatoire </a:t>
            </a:r>
            <a:r>
              <a:rPr lang="fr-FR" sz="3200" dirty="0" smtClean="0"/>
              <a:t>avec interprète</a:t>
            </a:r>
            <a:endParaRPr lang="fr-FR" sz="3200" dirty="0"/>
          </a:p>
        </p:txBody>
      </p:sp>
      <p:sp>
        <p:nvSpPr>
          <p:cNvPr id="3" name="Espace réservé du contenu 2"/>
          <p:cNvSpPr>
            <a:spLocks noGrp="1"/>
          </p:cNvSpPr>
          <p:nvPr>
            <p:ph idx="1"/>
          </p:nvPr>
        </p:nvSpPr>
        <p:spPr/>
        <p:txBody>
          <a:bodyPr>
            <a:normAutofit fontScale="92500"/>
          </a:bodyPr>
          <a:lstStyle/>
          <a:p>
            <a:r>
              <a:rPr lang="fr-FR" dirty="0" smtClean="0"/>
              <a:t>Première tuberculose en 2006, récidive avec diagnostic MDR en 2011, traitée pendant un an, traitement DOT interrompu par le patient.</a:t>
            </a:r>
          </a:p>
          <a:p>
            <a:r>
              <a:rPr lang="fr-FR" dirty="0" smtClean="0"/>
              <a:t>Début 2013 AEG, perte de 4 kg en 2 mois (poids de forme 73 kg), ayant motivé l’hospitalisation à Tbilissi, épanchement pleural drainé.</a:t>
            </a:r>
          </a:p>
          <a:p>
            <a:r>
              <a:rPr lang="fr-FR" dirty="0" smtClean="0"/>
              <a:t>Notion d’infection VHC, jamais traitée</a:t>
            </a:r>
          </a:p>
        </p:txBody>
      </p:sp>
    </p:spTree>
    <p:extLst>
      <p:ext uri="{BB962C8B-B14F-4D97-AF65-F5344CB8AC3E}">
        <p14:creationId xmlns:p14="http://schemas.microsoft.com/office/powerpoint/2010/main" val="1764165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fr-FR">
                <a:latin typeface="Calibri" charset="0"/>
              </a:rPr>
              <a:t>IRIS associé à </a:t>
            </a:r>
            <a:r>
              <a:rPr lang="fr-FR" i="1">
                <a:latin typeface="Calibri" charset="0"/>
              </a:rPr>
              <a:t>C. neoformans</a:t>
            </a:r>
            <a:br>
              <a:rPr lang="fr-FR" i="1">
                <a:latin typeface="Calibri" charset="0"/>
              </a:rPr>
            </a:br>
            <a:r>
              <a:rPr lang="fr-FR" i="1">
                <a:latin typeface="Calibri" charset="0"/>
              </a:rPr>
              <a:t>(forme paradoxale)</a:t>
            </a:r>
            <a:endParaRPr lang="fr-FR">
              <a:latin typeface="Calibri" charset="0"/>
            </a:endParaRPr>
          </a:p>
        </p:txBody>
      </p:sp>
      <p:sp>
        <p:nvSpPr>
          <p:cNvPr id="92162" name="Rectangle 3"/>
          <p:cNvSpPr>
            <a:spLocks noGrp="1" noChangeArrowheads="1"/>
          </p:cNvSpPr>
          <p:nvPr>
            <p:ph type="body" idx="1"/>
          </p:nvPr>
        </p:nvSpPr>
        <p:spPr/>
        <p:txBody>
          <a:bodyPr/>
          <a:lstStyle/>
          <a:p>
            <a:pPr eaLnBrk="1" hangingPunct="1">
              <a:lnSpc>
                <a:spcPct val="80000"/>
              </a:lnSpc>
            </a:pPr>
            <a:r>
              <a:rPr lang="fr-FR" sz="2600">
                <a:latin typeface="Calibri" charset="0"/>
              </a:rPr>
              <a:t>Délai de survenue après ART: 1 mois (3 jours-3ans)</a:t>
            </a:r>
          </a:p>
          <a:p>
            <a:pPr eaLnBrk="1" hangingPunct="1">
              <a:lnSpc>
                <a:spcPct val="80000"/>
              </a:lnSpc>
            </a:pPr>
            <a:r>
              <a:rPr lang="fr-FR" sz="2600">
                <a:latin typeface="Calibri" charset="0"/>
              </a:rPr>
              <a:t> Manifestations cliniques: 55 patients</a:t>
            </a:r>
          </a:p>
          <a:p>
            <a:pPr lvl="1" eaLnBrk="1" hangingPunct="1">
              <a:lnSpc>
                <a:spcPct val="80000"/>
              </a:lnSpc>
            </a:pPr>
            <a:r>
              <a:rPr lang="fr-FR" sz="2200">
                <a:latin typeface="Calibri" charset="0"/>
              </a:rPr>
              <a:t> méningite aseptique: 64%</a:t>
            </a:r>
          </a:p>
          <a:p>
            <a:pPr lvl="1" eaLnBrk="1" hangingPunct="1">
              <a:lnSpc>
                <a:spcPct val="80000"/>
              </a:lnSpc>
            </a:pPr>
            <a:r>
              <a:rPr lang="fr-FR" sz="2200">
                <a:latin typeface="Calibri" charset="0"/>
              </a:rPr>
              <a:t> Lymphadénites médiastinales, superficielles: 22%</a:t>
            </a:r>
          </a:p>
          <a:p>
            <a:pPr lvl="1" eaLnBrk="1" hangingPunct="1">
              <a:lnSpc>
                <a:spcPct val="80000"/>
              </a:lnSpc>
            </a:pPr>
            <a:r>
              <a:rPr lang="fr-FR" sz="2200">
                <a:latin typeface="Calibri" charset="0"/>
              </a:rPr>
              <a:t>Fièvre: &gt; 38%</a:t>
            </a:r>
          </a:p>
          <a:p>
            <a:pPr lvl="1" eaLnBrk="1" hangingPunct="1">
              <a:lnSpc>
                <a:spcPct val="80000"/>
              </a:lnSpc>
            </a:pPr>
            <a:r>
              <a:rPr lang="fr-FR" sz="2200">
                <a:latin typeface="Calibri" charset="0"/>
              </a:rPr>
              <a:t>Manifestations diverses: Lésion intracérébrale (n=5), intramédullaire (n=3), pneumopathie nécrosante (n=4), abcèssous-cutané (n=1), rétropharyngé (n=1)</a:t>
            </a:r>
          </a:p>
          <a:p>
            <a:pPr eaLnBrk="1" hangingPunct="1">
              <a:lnSpc>
                <a:spcPct val="80000"/>
              </a:lnSpc>
            </a:pPr>
            <a:r>
              <a:rPr lang="fr-FR" sz="2600">
                <a:latin typeface="Calibri" charset="0"/>
              </a:rPr>
              <a:t> Données mycologiques: Ag cryptococcique positif, culture négative</a:t>
            </a:r>
          </a:p>
          <a:p>
            <a:pPr eaLnBrk="1" hangingPunct="1">
              <a:lnSpc>
                <a:spcPct val="80000"/>
              </a:lnSpc>
            </a:pPr>
            <a:r>
              <a:rPr lang="fr-FR" sz="2600">
                <a:latin typeface="Calibri" charset="0"/>
              </a:rPr>
              <a:t>CD4: initial 31/mm3 (3-120); IRIS 202/mm3 (38-640)</a:t>
            </a:r>
          </a:p>
          <a:p>
            <a:pPr eaLnBrk="1" hangingPunct="1">
              <a:lnSpc>
                <a:spcPct val="80000"/>
              </a:lnSpc>
            </a:pPr>
            <a:r>
              <a:rPr lang="fr-FR" sz="2600">
                <a:latin typeface="Calibri" charset="0"/>
              </a:rPr>
              <a:t>ARN-VIH: indétectable ou faible</a:t>
            </a:r>
          </a:p>
        </p:txBody>
      </p:sp>
      <p:sp>
        <p:nvSpPr>
          <p:cNvPr id="92163" name="Text Box 4"/>
          <p:cNvSpPr txBox="1">
            <a:spLocks noChangeArrowheads="1"/>
          </p:cNvSpPr>
          <p:nvPr/>
        </p:nvSpPr>
        <p:spPr bwMode="auto">
          <a:xfrm>
            <a:off x="663575" y="5154084"/>
            <a:ext cx="7303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800" smtClean="0">
                <a:solidFill>
                  <a:srgbClr val="1F497D"/>
                </a:solidFill>
                <a:latin typeface="Calibri" charset="0"/>
              </a:rPr>
              <a:t>Breton, J Mycol Med 2005 ; Shelburne Clin Infect Dis 2005; Lawn AIDS 2005)</a:t>
            </a:r>
          </a:p>
        </p:txBody>
      </p:sp>
    </p:spTree>
    <p:extLst>
      <p:ext uri="{BB962C8B-B14F-4D97-AF65-F5344CB8AC3E}">
        <p14:creationId xmlns:p14="http://schemas.microsoft.com/office/powerpoint/2010/main" val="41576987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91" y="181241"/>
            <a:ext cx="8810625" cy="535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6548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fr-FR">
                <a:latin typeface="Calibri" charset="0"/>
              </a:rPr>
              <a:t>IRIS associé à </a:t>
            </a:r>
            <a:r>
              <a:rPr lang="fr-FR" i="1">
                <a:latin typeface="Calibri" charset="0"/>
              </a:rPr>
              <a:t>C. neoformans</a:t>
            </a:r>
            <a:br>
              <a:rPr lang="fr-FR" i="1">
                <a:latin typeface="Calibri" charset="0"/>
              </a:rPr>
            </a:br>
            <a:r>
              <a:rPr lang="fr-FR" i="1">
                <a:latin typeface="Calibri" charset="0"/>
              </a:rPr>
              <a:t>(forme démasquée)</a:t>
            </a:r>
            <a:endParaRPr lang="fr-FR">
              <a:latin typeface="Calibri" charset="0"/>
            </a:endParaRPr>
          </a:p>
        </p:txBody>
      </p:sp>
      <p:sp>
        <p:nvSpPr>
          <p:cNvPr id="96258" name="Rectangle 3"/>
          <p:cNvSpPr>
            <a:spLocks noGrp="1" noChangeArrowheads="1"/>
          </p:cNvSpPr>
          <p:nvPr>
            <p:ph type="body" idx="1"/>
          </p:nvPr>
        </p:nvSpPr>
        <p:spPr/>
        <p:txBody>
          <a:bodyPr/>
          <a:lstStyle/>
          <a:p>
            <a:pPr eaLnBrk="1" hangingPunct="1">
              <a:lnSpc>
                <a:spcPct val="80000"/>
              </a:lnSpc>
            </a:pPr>
            <a:r>
              <a:rPr lang="fr-FR" sz="2600">
                <a:latin typeface="Calibri" charset="0"/>
              </a:rPr>
              <a:t>Délai de survenue après ART: 30 jours (7 jours-3 mois)</a:t>
            </a:r>
          </a:p>
          <a:p>
            <a:pPr eaLnBrk="1" hangingPunct="1">
              <a:lnSpc>
                <a:spcPct val="80000"/>
              </a:lnSpc>
            </a:pPr>
            <a:r>
              <a:rPr lang="fr-FR" sz="2600">
                <a:latin typeface="Calibri" charset="0"/>
              </a:rPr>
              <a:t> Manifestations cliniques: 13 cas</a:t>
            </a:r>
          </a:p>
          <a:p>
            <a:pPr lvl="1" eaLnBrk="1" hangingPunct="1">
              <a:lnSpc>
                <a:spcPct val="80000"/>
              </a:lnSpc>
            </a:pPr>
            <a:r>
              <a:rPr lang="fr-FR" sz="2200">
                <a:latin typeface="Calibri" charset="0"/>
              </a:rPr>
              <a:t>méningite inflammatoires (3-188/mm3) (n=8)</a:t>
            </a:r>
          </a:p>
          <a:p>
            <a:pPr lvl="1" eaLnBrk="1" hangingPunct="1">
              <a:lnSpc>
                <a:spcPct val="80000"/>
              </a:lnSpc>
            </a:pPr>
            <a:r>
              <a:rPr lang="fr-FR" sz="2200">
                <a:latin typeface="Calibri" charset="0"/>
              </a:rPr>
              <a:t>pneumopathie nodulaire (n=3)</a:t>
            </a:r>
          </a:p>
          <a:p>
            <a:pPr lvl="1" eaLnBrk="1" hangingPunct="1">
              <a:lnSpc>
                <a:spcPct val="80000"/>
              </a:lnSpc>
            </a:pPr>
            <a:r>
              <a:rPr lang="fr-FR" sz="2200">
                <a:latin typeface="Calibri" charset="0"/>
              </a:rPr>
              <a:t> lésions cutanée abcédée (n=2)</a:t>
            </a:r>
          </a:p>
          <a:p>
            <a:pPr lvl="1" eaLnBrk="1" hangingPunct="1">
              <a:lnSpc>
                <a:spcPct val="80000"/>
              </a:lnSpc>
            </a:pPr>
            <a:r>
              <a:rPr lang="fr-FR" sz="2200">
                <a:latin typeface="Calibri" charset="0"/>
              </a:rPr>
              <a:t>Adénopathie (n=1)</a:t>
            </a:r>
          </a:p>
          <a:p>
            <a:pPr lvl="1" eaLnBrk="1" hangingPunct="1">
              <a:lnSpc>
                <a:spcPct val="80000"/>
              </a:lnSpc>
            </a:pPr>
            <a:r>
              <a:rPr lang="fr-FR" sz="2200">
                <a:latin typeface="Calibri" charset="0"/>
              </a:rPr>
              <a:t> fièvre rare (n=1)</a:t>
            </a:r>
          </a:p>
          <a:p>
            <a:pPr eaLnBrk="1" hangingPunct="1">
              <a:lnSpc>
                <a:spcPct val="80000"/>
              </a:lnSpc>
            </a:pPr>
            <a:r>
              <a:rPr lang="fr-FR" sz="2600">
                <a:latin typeface="Calibri" charset="0"/>
              </a:rPr>
              <a:t> Données immuno-virologiques:</a:t>
            </a:r>
          </a:p>
          <a:p>
            <a:pPr lvl="1" eaLnBrk="1" hangingPunct="1">
              <a:lnSpc>
                <a:spcPct val="80000"/>
              </a:lnSpc>
            </a:pPr>
            <a:r>
              <a:rPr lang="fr-FR" sz="2200">
                <a:latin typeface="Calibri" charset="0"/>
              </a:rPr>
              <a:t> CD4: initial 19/mm3 (5-38); IRIS 90/mm3 (54-186)</a:t>
            </a:r>
          </a:p>
          <a:p>
            <a:pPr lvl="1" eaLnBrk="1" hangingPunct="1">
              <a:lnSpc>
                <a:spcPct val="80000"/>
              </a:lnSpc>
            </a:pPr>
            <a:r>
              <a:rPr lang="fr-FR" sz="2200">
                <a:latin typeface="Calibri" charset="0"/>
              </a:rPr>
              <a:t>ARN-VIH: indétectable ou faible</a:t>
            </a:r>
          </a:p>
          <a:p>
            <a:pPr eaLnBrk="1" hangingPunct="1">
              <a:lnSpc>
                <a:spcPct val="80000"/>
              </a:lnSpc>
            </a:pPr>
            <a:r>
              <a:rPr lang="fr-FR" sz="2600">
                <a:latin typeface="Calibri" charset="0"/>
              </a:rPr>
              <a:t> Données mycologiques: culture positive</a:t>
            </a:r>
          </a:p>
        </p:txBody>
      </p:sp>
      <p:sp>
        <p:nvSpPr>
          <p:cNvPr id="96259" name="Text Box 4"/>
          <p:cNvSpPr txBox="1">
            <a:spLocks noChangeArrowheads="1"/>
          </p:cNvSpPr>
          <p:nvPr/>
        </p:nvSpPr>
        <p:spPr bwMode="auto">
          <a:xfrm>
            <a:off x="663575" y="5154084"/>
            <a:ext cx="7303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800" smtClean="0">
                <a:solidFill>
                  <a:srgbClr val="1F497D"/>
                </a:solidFill>
                <a:latin typeface="Calibri" charset="0"/>
              </a:rPr>
              <a:t>Breton, J Mycol Med 2005 ; Shelburne Clin Infect Dis 2005; Lawn AIDS 2005)</a:t>
            </a:r>
          </a:p>
        </p:txBody>
      </p:sp>
    </p:spTree>
    <p:extLst>
      <p:ext uri="{BB962C8B-B14F-4D97-AF65-F5344CB8AC3E}">
        <p14:creationId xmlns:p14="http://schemas.microsoft.com/office/powerpoint/2010/main" val="5902728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4"/>
          <p:cNvSpPr>
            <a:spLocks noChangeArrowheads="1"/>
          </p:cNvSpPr>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400" b="1" smtClean="0">
                <a:solidFill>
                  <a:srgbClr val="1F497D"/>
                </a:solidFill>
                <a:latin typeface="Calibri" charset="0"/>
                <a:ea typeface="ＭＳ Ｐゴシック" charset="0"/>
                <a:cs typeface="ＭＳ Ｐゴシック" charset="0"/>
              </a:rPr>
              <a:t>Risk factors of IRIS complicationg</a:t>
            </a:r>
            <a:br>
              <a:rPr lang="en-US" sz="2400" b="1" smtClean="0">
                <a:solidFill>
                  <a:srgbClr val="1F497D"/>
                </a:solidFill>
                <a:latin typeface="Calibri" charset="0"/>
                <a:ea typeface="ＭＳ Ｐゴシック" charset="0"/>
                <a:cs typeface="ＭＳ Ｐゴシック" charset="0"/>
              </a:rPr>
            </a:br>
            <a:r>
              <a:rPr lang="en-US" sz="2400" b="1" smtClean="0">
                <a:solidFill>
                  <a:srgbClr val="1F497D"/>
                </a:solidFill>
                <a:latin typeface="Calibri" charset="0"/>
                <a:ea typeface="ＭＳ Ｐゴシック" charset="0"/>
                <a:cs typeface="ＭＳ Ｐゴシック" charset="0"/>
              </a:rPr>
              <a:t>HIV-associated cryptococcosis in France</a:t>
            </a:r>
          </a:p>
        </p:txBody>
      </p:sp>
      <p:sp>
        <p:nvSpPr>
          <p:cNvPr id="98306" name="Rectangle 5"/>
          <p:cNvSpPr>
            <a:spLocks noChangeArrowheads="1"/>
          </p:cNvSpPr>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1F497D"/>
              </a:buClr>
              <a:buSzPct val="70000"/>
              <a:buFont typeface="Wingdings" charset="0"/>
              <a:buChar char="l"/>
            </a:pPr>
            <a:r>
              <a:rPr lang="en-US" sz="2100" b="1" smtClean="0">
                <a:solidFill>
                  <a:prstClr val="black"/>
                </a:solidFill>
                <a:latin typeface="Calibri" charset="0"/>
                <a:ea typeface="ＭＳ Ｐゴシック" charset="0"/>
                <a:cs typeface="ＭＳ Ｐゴシック" charset="0"/>
              </a:rPr>
              <a:t>Independent risk factors:</a:t>
            </a:r>
          </a:p>
          <a:p>
            <a:pPr marL="742950" lvl="1" indent="-285750" fontAlgn="base">
              <a:spcBef>
                <a:spcPct val="20000"/>
              </a:spcBef>
              <a:spcAft>
                <a:spcPct val="0"/>
              </a:spcAft>
              <a:buClr>
                <a:srgbClr val="C0504D"/>
              </a:buClr>
              <a:buSzPct val="70000"/>
              <a:buFont typeface="Wingdings" charset="0"/>
              <a:buChar char="l"/>
            </a:pPr>
            <a:r>
              <a:rPr lang="en-US" sz="2000" smtClean="0">
                <a:solidFill>
                  <a:prstClr val="black"/>
                </a:solidFill>
                <a:latin typeface="Calibri" charset="0"/>
                <a:ea typeface="ＭＳ Ｐゴシック" charset="0"/>
                <a:cs typeface="ＭＳ Ｐゴシック" charset="0"/>
              </a:rPr>
              <a:t>HIV infection revealed by cryptococcosis: OR=4.8 (p=0.04)</a:t>
            </a:r>
          </a:p>
          <a:p>
            <a:pPr marL="742950" lvl="1" indent="-285750" fontAlgn="base">
              <a:spcBef>
                <a:spcPct val="20000"/>
              </a:spcBef>
              <a:spcAft>
                <a:spcPct val="0"/>
              </a:spcAft>
              <a:buClr>
                <a:srgbClr val="C0504D"/>
              </a:buClr>
              <a:buSzPct val="70000"/>
              <a:buFont typeface="Wingdings" charset="0"/>
              <a:buChar char="l"/>
            </a:pPr>
            <a:r>
              <a:rPr lang="en-US" sz="2000" smtClean="0">
                <a:solidFill>
                  <a:prstClr val="black"/>
                </a:solidFill>
                <a:latin typeface="Calibri" charset="0"/>
                <a:ea typeface="ＭＳ Ｐゴシック" charset="0"/>
                <a:cs typeface="ＭＳ Ｐゴシック" charset="0"/>
              </a:rPr>
              <a:t>CD4 cell count &lt; 7: OR=4 (p= 0.06)</a:t>
            </a:r>
          </a:p>
          <a:p>
            <a:pPr marL="742950" lvl="1" indent="-285750" fontAlgn="base">
              <a:spcBef>
                <a:spcPct val="20000"/>
              </a:spcBef>
              <a:spcAft>
                <a:spcPct val="0"/>
              </a:spcAft>
              <a:buClr>
                <a:srgbClr val="C0504D"/>
              </a:buClr>
              <a:buSzPct val="70000"/>
              <a:buFont typeface="Wingdings" charset="0"/>
              <a:buChar char="l"/>
            </a:pPr>
            <a:r>
              <a:rPr lang="en-US" sz="2000" smtClean="0">
                <a:solidFill>
                  <a:prstClr val="black"/>
                </a:solidFill>
                <a:latin typeface="Calibri" charset="0"/>
                <a:ea typeface="ＭＳ Ｐゴシック" charset="0"/>
                <a:cs typeface="ＭＳ Ｐゴシック" charset="0"/>
              </a:rPr>
              <a:t>Fungaemia at BL: OR=6.1 (p=0.04)</a:t>
            </a:r>
          </a:p>
          <a:p>
            <a:pPr marL="742950" lvl="1" indent="-285750" fontAlgn="base">
              <a:spcBef>
                <a:spcPct val="20000"/>
              </a:spcBef>
              <a:spcAft>
                <a:spcPct val="0"/>
              </a:spcAft>
              <a:buClr>
                <a:srgbClr val="C0504D"/>
              </a:buClr>
              <a:buSzPct val="70000"/>
              <a:buFont typeface="Wingdings" charset="0"/>
              <a:buChar char="l"/>
            </a:pPr>
            <a:r>
              <a:rPr lang="en-US" sz="2000" smtClean="0">
                <a:solidFill>
                  <a:prstClr val="black"/>
                </a:solidFill>
                <a:latin typeface="Calibri" charset="0"/>
                <a:ea typeface="ＭＳ Ｐゴシック" charset="0"/>
                <a:cs typeface="ＭＳ Ｐゴシック" charset="0"/>
              </a:rPr>
              <a:t>Initiation of HAART within 2 months of cryptococcosis (OR=5.5, p=0.05)</a:t>
            </a:r>
          </a:p>
          <a:p>
            <a:pPr marL="342900" indent="-342900" fontAlgn="base">
              <a:spcBef>
                <a:spcPct val="20000"/>
              </a:spcBef>
              <a:spcAft>
                <a:spcPct val="0"/>
              </a:spcAft>
              <a:buClr>
                <a:srgbClr val="1F497D"/>
              </a:buClr>
              <a:buSzPct val="70000"/>
              <a:buFont typeface="Wingdings" charset="0"/>
              <a:buChar char="l"/>
            </a:pPr>
            <a:r>
              <a:rPr lang="en-US" sz="2100" b="1" smtClean="0">
                <a:solidFill>
                  <a:prstClr val="black"/>
                </a:solidFill>
                <a:latin typeface="Calibri" charset="0"/>
                <a:ea typeface="ＭＳ Ｐゴシック" charset="0"/>
                <a:cs typeface="ＭＳ Ｐゴシック" charset="0"/>
              </a:rPr>
              <a:t>Main characteristics:</a:t>
            </a:r>
          </a:p>
          <a:p>
            <a:pPr marL="742950" lvl="1" indent="-285750" fontAlgn="base">
              <a:spcBef>
                <a:spcPct val="20000"/>
              </a:spcBef>
              <a:spcAft>
                <a:spcPct val="0"/>
              </a:spcAft>
              <a:buClr>
                <a:srgbClr val="C0504D"/>
              </a:buClr>
              <a:buSzPct val="70000"/>
              <a:buFont typeface="Wingdings" charset="0"/>
              <a:buChar char="l"/>
            </a:pPr>
            <a:r>
              <a:rPr lang="en-US" sz="2000" smtClean="0">
                <a:solidFill>
                  <a:prstClr val="black"/>
                </a:solidFill>
                <a:latin typeface="Calibri" charset="0"/>
                <a:ea typeface="ＭＳ Ｐゴシック" charset="0"/>
                <a:cs typeface="ＭＳ Ｐゴシック" charset="0"/>
              </a:rPr>
              <a:t>Median time between initiation of HAART and onset of IRIS: 8 months (2-37)</a:t>
            </a:r>
          </a:p>
          <a:p>
            <a:pPr marL="742950" lvl="1" indent="-285750" fontAlgn="base">
              <a:spcBef>
                <a:spcPct val="20000"/>
              </a:spcBef>
              <a:spcAft>
                <a:spcPct val="0"/>
              </a:spcAft>
              <a:buClr>
                <a:srgbClr val="C0504D"/>
              </a:buClr>
              <a:buSzPct val="70000"/>
              <a:buFont typeface="Wingdings" charset="0"/>
              <a:buChar char="l"/>
            </a:pPr>
            <a:r>
              <a:rPr lang="en-US" sz="2000" smtClean="0">
                <a:solidFill>
                  <a:prstClr val="black"/>
                </a:solidFill>
                <a:latin typeface="Calibri" charset="0"/>
                <a:ea typeface="ＭＳ Ｐゴシック" charset="0"/>
                <a:cs typeface="ＭＳ Ｐゴシック" charset="0"/>
              </a:rPr>
              <a:t>3 patients hospitalized in intensive care units; 2 deaths</a:t>
            </a:r>
          </a:p>
          <a:p>
            <a:pPr marL="342900" indent="-342900" fontAlgn="base">
              <a:spcBef>
                <a:spcPct val="20000"/>
              </a:spcBef>
              <a:spcAft>
                <a:spcPct val="0"/>
              </a:spcAft>
              <a:buClr>
                <a:srgbClr val="1F497D"/>
              </a:buClr>
              <a:buSzPct val="70000"/>
              <a:buFont typeface="Wingdings" charset="0"/>
              <a:buChar char="l"/>
            </a:pPr>
            <a:r>
              <a:rPr lang="en-US" sz="2100" b="1" smtClean="0">
                <a:solidFill>
                  <a:prstClr val="black"/>
                </a:solidFill>
                <a:latin typeface="Calibri" charset="0"/>
                <a:ea typeface="ＭＳ Ｐゴシック" charset="0"/>
                <a:cs typeface="ＭＳ Ｐゴシック" charset="0"/>
              </a:rPr>
              <a:t>Estimated incidence of cryptococcosis-associated IRIS in France</a:t>
            </a:r>
            <a:r>
              <a:rPr lang="en-US" sz="2100" smtClean="0">
                <a:solidFill>
                  <a:prstClr val="black"/>
                </a:solidFill>
                <a:latin typeface="Calibri" charset="0"/>
                <a:ea typeface="ＭＳ Ｐゴシック" charset="0"/>
                <a:cs typeface="ＭＳ Ｐゴシック" charset="0"/>
              </a:rPr>
              <a:t>: 4.2/100 person-years</a:t>
            </a:r>
          </a:p>
        </p:txBody>
      </p:sp>
      <p:sp>
        <p:nvSpPr>
          <p:cNvPr id="98307" name="Text Box 6"/>
          <p:cNvSpPr txBox="1">
            <a:spLocks noChangeArrowheads="1"/>
          </p:cNvSpPr>
          <p:nvPr/>
        </p:nvSpPr>
        <p:spPr bwMode="auto">
          <a:xfrm>
            <a:off x="6084891" y="5192449"/>
            <a:ext cx="2663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i="1" smtClean="0">
                <a:solidFill>
                  <a:srgbClr val="1F497D"/>
                </a:solidFill>
                <a:latin typeface="Calibri" charset="0"/>
              </a:rPr>
              <a:t>Lortholary, AIDS 2005</a:t>
            </a:r>
          </a:p>
        </p:txBody>
      </p:sp>
    </p:spTree>
    <p:extLst>
      <p:ext uri="{BB962C8B-B14F-4D97-AF65-F5344CB8AC3E}">
        <p14:creationId xmlns:p14="http://schemas.microsoft.com/office/powerpoint/2010/main" val="408848127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40" name="Rectangle 92"/>
          <p:cNvSpPr>
            <a:spLocks noChangeArrowheads="1"/>
          </p:cNvSpPr>
          <p:nvPr/>
        </p:nvSpPr>
        <p:spPr bwMode="auto">
          <a:xfrm>
            <a:off x="0" y="127000"/>
            <a:ext cx="9144000" cy="1016000"/>
          </a:xfrm>
          <a:prstGeom prst="rect">
            <a:avLst/>
          </a:prstGeom>
          <a:noFill/>
          <a:ln w="9525">
            <a:noFill/>
            <a:miter lim="800000"/>
            <a:headEnd/>
            <a:tailEnd/>
          </a:ln>
          <a:effectLst>
            <a:outerShdw dist="35921" dir="2700000" algn="ctr" rotWithShape="0">
              <a:schemeClr val="tx1"/>
            </a:outerShdw>
          </a:effectLst>
        </p:spPr>
        <p:txBody>
          <a:bodyPr anchor="ctr"/>
          <a:lstStyle/>
          <a:p>
            <a:pPr>
              <a:defRPr/>
            </a:pPr>
            <a:r>
              <a:rPr lang="en-US" sz="3900" b="1">
                <a:solidFill>
                  <a:prstClr val="black"/>
                </a:solidFill>
                <a:latin typeface="Calibri"/>
                <a:ea typeface="ＭＳ Ｐゴシック" charset="0"/>
                <a:cs typeface="ＭＳ Ｐゴシック" charset="0"/>
              </a:rPr>
              <a:t>ART and Cryptococcal Meningitis:  Zimbabwe</a:t>
            </a:r>
          </a:p>
        </p:txBody>
      </p:sp>
      <p:sp>
        <p:nvSpPr>
          <p:cNvPr id="100354" name="Rectangle 93"/>
          <p:cNvSpPr>
            <a:spLocks noChangeArrowheads="1"/>
          </p:cNvSpPr>
          <p:nvPr/>
        </p:nvSpPr>
        <p:spPr bwMode="auto">
          <a:xfrm>
            <a:off x="82550" y="1295137"/>
            <a:ext cx="4279900" cy="348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1638" indent="-401638" fontAlgn="base">
              <a:spcBef>
                <a:spcPct val="20000"/>
              </a:spcBef>
              <a:spcAft>
                <a:spcPct val="0"/>
              </a:spcAft>
              <a:buClr>
                <a:srgbClr val="1F497D"/>
              </a:buClr>
              <a:buSzPct val="70000"/>
              <a:buFont typeface="Wingdings" charset="0"/>
              <a:buChar char="l"/>
            </a:pPr>
            <a:r>
              <a:rPr lang="en-US" sz="2000" b="1" smtClean="0">
                <a:solidFill>
                  <a:prstClr val="black"/>
                </a:solidFill>
                <a:latin typeface="Calibri" charset="0"/>
                <a:ea typeface="ＭＳ Ｐゴシック" charset="0"/>
                <a:cs typeface="ＭＳ Ｐゴシック" charset="0"/>
              </a:rPr>
              <a:t>Immediate vs. delayed </a:t>
            </a:r>
            <a:br>
              <a:rPr lang="en-US" sz="2000" b="1" smtClean="0">
                <a:solidFill>
                  <a:prstClr val="black"/>
                </a:solidFill>
                <a:latin typeface="Calibri" charset="0"/>
                <a:ea typeface="ＭＳ Ｐゴシック" charset="0"/>
                <a:cs typeface="ＭＳ Ｐゴシック" charset="0"/>
              </a:rPr>
            </a:br>
            <a:r>
              <a:rPr lang="en-US" sz="2000" b="1" smtClean="0">
                <a:solidFill>
                  <a:prstClr val="black"/>
                </a:solidFill>
                <a:latin typeface="Calibri" charset="0"/>
                <a:ea typeface="ＭＳ Ｐゴシック" charset="0"/>
                <a:cs typeface="ＭＳ Ｐゴシック" charset="0"/>
              </a:rPr>
              <a:t>(10 weeks) ART in Cryptococcal Meningitis (N=54)</a:t>
            </a:r>
          </a:p>
          <a:p>
            <a:pPr marL="688975" lvl="1" indent="-285750" fontAlgn="base">
              <a:spcBef>
                <a:spcPct val="20000"/>
              </a:spcBef>
              <a:spcAft>
                <a:spcPct val="0"/>
              </a:spcAft>
              <a:buClr>
                <a:srgbClr val="C0504D"/>
              </a:buClr>
              <a:buSzPct val="70000"/>
              <a:buFont typeface="Wingdings" charset="0"/>
              <a:buChar char="l"/>
            </a:pPr>
            <a:r>
              <a:rPr lang="en-US" sz="1500" b="1" smtClean="0">
                <a:solidFill>
                  <a:prstClr val="black"/>
                </a:solidFill>
                <a:latin typeface="Calibri" charset="0"/>
                <a:ea typeface="ＭＳ Ｐゴシック" charset="0"/>
                <a:cs typeface="ＭＳ Ｐゴシック" charset="0"/>
              </a:rPr>
              <a:t>Tx: Fluconazole 800 mg daily and d4T/3TC/NVP</a:t>
            </a:r>
          </a:p>
          <a:p>
            <a:pPr marL="688975" lvl="1" indent="-285750" fontAlgn="base">
              <a:spcBef>
                <a:spcPct val="20000"/>
              </a:spcBef>
              <a:spcAft>
                <a:spcPct val="0"/>
              </a:spcAft>
              <a:buClr>
                <a:srgbClr val="C0504D"/>
              </a:buClr>
              <a:buSzPct val="70000"/>
              <a:buFont typeface="Wingdings" charset="0"/>
              <a:buChar char="l"/>
            </a:pPr>
            <a:r>
              <a:rPr lang="en-US" b="1" smtClean="0">
                <a:solidFill>
                  <a:prstClr val="black"/>
                </a:solidFill>
                <a:latin typeface="Calibri" charset="0"/>
                <a:ea typeface="ＭＳ Ｐゴシック" charset="0"/>
                <a:cs typeface="ＭＳ Ｐゴシック" charset="0"/>
              </a:rPr>
              <a:t>No use of amphotericin or management of raised intracranial pressure</a:t>
            </a:r>
          </a:p>
          <a:p>
            <a:pPr marL="401638" indent="-401638" fontAlgn="base">
              <a:spcBef>
                <a:spcPct val="20000"/>
              </a:spcBef>
              <a:spcAft>
                <a:spcPct val="0"/>
              </a:spcAft>
              <a:buClr>
                <a:srgbClr val="1F497D"/>
              </a:buClr>
              <a:buSzPct val="70000"/>
              <a:buFont typeface="Wingdings" charset="0"/>
              <a:buChar char="l"/>
            </a:pPr>
            <a:r>
              <a:rPr lang="en-US" sz="2000" b="1" smtClean="0">
                <a:solidFill>
                  <a:prstClr val="black"/>
                </a:solidFill>
                <a:latin typeface="Calibri" charset="0"/>
                <a:ea typeface="ＭＳ Ｐゴシック" charset="0"/>
                <a:cs typeface="ＭＳ Ｐゴシック" charset="0"/>
              </a:rPr>
              <a:t>Mortality:  87% immediate vs. 37% delayed (</a:t>
            </a:r>
            <a:r>
              <a:rPr lang="en-US" sz="2000" b="1" i="1" smtClean="0">
                <a:solidFill>
                  <a:prstClr val="black"/>
                </a:solidFill>
                <a:latin typeface="Calibri" charset="0"/>
                <a:ea typeface="ＭＳ Ｐゴシック" charset="0"/>
                <a:cs typeface="ＭＳ Ｐゴシック" charset="0"/>
              </a:rPr>
              <a:t>P</a:t>
            </a:r>
            <a:r>
              <a:rPr lang="en-US" sz="2000" b="1" smtClean="0">
                <a:solidFill>
                  <a:prstClr val="black"/>
                </a:solidFill>
                <a:latin typeface="Calibri" charset="0"/>
                <a:ea typeface="ＭＳ Ｐゴシック" charset="0"/>
                <a:cs typeface="ＭＳ Ｐゴシック" charset="0"/>
              </a:rPr>
              <a:t>=0.002)</a:t>
            </a:r>
          </a:p>
          <a:p>
            <a:pPr marL="688975" lvl="1" indent="-285750" fontAlgn="base">
              <a:spcBef>
                <a:spcPct val="20000"/>
              </a:spcBef>
              <a:spcAft>
                <a:spcPct val="0"/>
              </a:spcAft>
              <a:buClr>
                <a:srgbClr val="C0504D"/>
              </a:buClr>
              <a:buSzPct val="70000"/>
              <a:buFont typeface="Wingdings" charset="0"/>
              <a:buChar char="l"/>
            </a:pPr>
            <a:r>
              <a:rPr lang="en-US" b="1" smtClean="0">
                <a:solidFill>
                  <a:prstClr val="black"/>
                </a:solidFill>
                <a:latin typeface="Calibri" charset="0"/>
                <a:ea typeface="ＭＳ Ｐゴシック" charset="0"/>
                <a:cs typeface="ＭＳ Ｐゴシック" charset="0"/>
              </a:rPr>
              <a:t>Most deaths in immediate ART group occurred within the first month, possibly due to IRIS</a:t>
            </a:r>
          </a:p>
          <a:p>
            <a:pPr marL="688975" lvl="1" indent="-285750" fontAlgn="base">
              <a:spcBef>
                <a:spcPct val="20000"/>
              </a:spcBef>
              <a:spcAft>
                <a:spcPct val="0"/>
              </a:spcAft>
              <a:buClr>
                <a:srgbClr val="C0504D"/>
              </a:buClr>
              <a:buSzPct val="70000"/>
              <a:buFont typeface="Wingdings" charset="0"/>
              <a:buChar char="l"/>
            </a:pPr>
            <a:r>
              <a:rPr lang="en-US" b="1" smtClean="0">
                <a:solidFill>
                  <a:prstClr val="black"/>
                </a:solidFill>
                <a:latin typeface="Calibri" charset="0"/>
                <a:ea typeface="ＭＳ Ｐゴシック" charset="0"/>
                <a:cs typeface="ＭＳ Ｐゴシック" charset="0"/>
              </a:rPr>
              <a:t>Fluconazole-NVP drug interaction postulated</a:t>
            </a:r>
          </a:p>
        </p:txBody>
      </p:sp>
      <p:sp>
        <p:nvSpPr>
          <p:cNvPr id="104459" name="Text Box 11"/>
          <p:cNvSpPr txBox="1">
            <a:spLocks noChangeArrowheads="1"/>
          </p:cNvSpPr>
          <p:nvPr/>
        </p:nvSpPr>
        <p:spPr bwMode="auto">
          <a:xfrm rot="-21600000">
            <a:off x="5028496" y="1451569"/>
            <a:ext cx="3724096"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a:solidFill>
                  <a:prstClr val="black"/>
                </a:solidFill>
                <a:latin typeface="Calibri"/>
                <a:ea typeface="ＭＳ Ｐゴシック" charset="0"/>
                <a:cs typeface="Arial" charset="0"/>
              </a:rPr>
              <a:t>Comparison of Kaplan-Meier Survival Estimates</a:t>
            </a:r>
            <a:br>
              <a:rPr lang="en-US" sz="1400" b="1">
                <a:solidFill>
                  <a:prstClr val="black"/>
                </a:solidFill>
                <a:latin typeface="Calibri"/>
                <a:ea typeface="ＭＳ Ｐゴシック" charset="0"/>
                <a:cs typeface="Arial" charset="0"/>
              </a:rPr>
            </a:br>
            <a:r>
              <a:rPr lang="en-US" sz="1400" b="1">
                <a:solidFill>
                  <a:prstClr val="black"/>
                </a:solidFill>
                <a:latin typeface="Calibri"/>
                <a:ea typeface="ＭＳ Ｐゴシック" charset="0"/>
                <a:cs typeface="Arial" charset="0"/>
              </a:rPr>
              <a:t>by Treatment Group</a:t>
            </a:r>
          </a:p>
        </p:txBody>
      </p:sp>
      <p:grpSp>
        <p:nvGrpSpPr>
          <p:cNvPr id="100356" name="Group 90"/>
          <p:cNvGrpSpPr>
            <a:grpSpLocks/>
          </p:cNvGrpSpPr>
          <p:nvPr/>
        </p:nvGrpSpPr>
        <p:grpSpPr bwMode="auto">
          <a:xfrm>
            <a:off x="4776790" y="1852084"/>
            <a:ext cx="4146550" cy="2581010"/>
            <a:chOff x="3009" y="1400"/>
            <a:chExt cx="2612" cy="1951"/>
          </a:xfrm>
        </p:grpSpPr>
        <p:sp>
          <p:nvSpPr>
            <p:cNvPr id="100363" name="Freeform 8"/>
            <p:cNvSpPr>
              <a:spLocks/>
            </p:cNvSpPr>
            <p:nvPr/>
          </p:nvSpPr>
          <p:spPr bwMode="auto">
            <a:xfrm>
              <a:off x="3248" y="1528"/>
              <a:ext cx="2274" cy="1397"/>
            </a:xfrm>
            <a:custGeom>
              <a:avLst/>
              <a:gdLst>
                <a:gd name="T0" fmla="*/ 0 w 1783"/>
                <a:gd name="T1" fmla="*/ 0 h 1652"/>
                <a:gd name="T2" fmla="*/ 0 w 1783"/>
                <a:gd name="T3" fmla="*/ 9 h 1652"/>
                <a:gd name="T4" fmla="*/ 3357268 w 1783"/>
                <a:gd name="T5" fmla="*/ 9 h 1652"/>
                <a:gd name="T6" fmla="*/ 0 60000 65536"/>
                <a:gd name="T7" fmla="*/ 0 60000 65536"/>
                <a:gd name="T8" fmla="*/ 0 60000 65536"/>
                <a:gd name="T9" fmla="*/ 0 w 1783"/>
                <a:gd name="T10" fmla="*/ 0 h 1652"/>
                <a:gd name="T11" fmla="*/ 1783 w 1783"/>
                <a:gd name="T12" fmla="*/ 1652 h 1652"/>
              </a:gdLst>
              <a:ahLst/>
              <a:cxnLst>
                <a:cxn ang="T6">
                  <a:pos x="T0" y="T1"/>
                </a:cxn>
                <a:cxn ang="T7">
                  <a:pos x="T2" y="T3"/>
                </a:cxn>
                <a:cxn ang="T8">
                  <a:pos x="T4" y="T5"/>
                </a:cxn>
              </a:cxnLst>
              <a:rect l="T9" t="T10" r="T11" b="T12"/>
              <a:pathLst>
                <a:path w="1783" h="1652">
                  <a:moveTo>
                    <a:pt x="0" y="0"/>
                  </a:moveTo>
                  <a:lnTo>
                    <a:pt x="0" y="1652"/>
                  </a:lnTo>
                  <a:lnTo>
                    <a:pt x="1783" y="1652"/>
                  </a:ln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0364" name="Line 9"/>
            <p:cNvSpPr>
              <a:spLocks noChangeShapeType="1"/>
            </p:cNvSpPr>
            <p:nvPr/>
          </p:nvSpPr>
          <p:spPr bwMode="auto">
            <a:xfrm>
              <a:off x="3207" y="1588"/>
              <a:ext cx="4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4458" name="Text Box 10"/>
            <p:cNvSpPr txBox="1">
              <a:spLocks noChangeArrowheads="1"/>
            </p:cNvSpPr>
            <p:nvPr/>
          </p:nvSpPr>
          <p:spPr bwMode="auto">
            <a:xfrm rot="16200000">
              <a:off x="2918" y="1494"/>
              <a:ext cx="382" cy="19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a:solidFill>
                    <a:prstClr val="black"/>
                  </a:solidFill>
                  <a:latin typeface="Calibri"/>
                  <a:ea typeface="ＭＳ Ｐゴシック" charset="0"/>
                  <a:cs typeface="Arial" charset="0"/>
                </a:rPr>
                <a:t>1.00</a:t>
              </a:r>
            </a:p>
          </p:txBody>
        </p:sp>
        <p:sp>
          <p:nvSpPr>
            <p:cNvPr id="100366" name="Line 12"/>
            <p:cNvSpPr>
              <a:spLocks noChangeShapeType="1"/>
            </p:cNvSpPr>
            <p:nvPr/>
          </p:nvSpPr>
          <p:spPr bwMode="auto">
            <a:xfrm>
              <a:off x="3207" y="1909"/>
              <a:ext cx="4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4461" name="Text Box 13"/>
            <p:cNvSpPr txBox="1">
              <a:spLocks noChangeArrowheads="1"/>
            </p:cNvSpPr>
            <p:nvPr/>
          </p:nvSpPr>
          <p:spPr bwMode="auto">
            <a:xfrm rot="16200000">
              <a:off x="2918" y="1815"/>
              <a:ext cx="382" cy="19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a:solidFill>
                    <a:prstClr val="black"/>
                  </a:solidFill>
                  <a:latin typeface="Calibri"/>
                  <a:ea typeface="ＭＳ Ｐゴシック" charset="0"/>
                  <a:cs typeface="Arial" charset="0"/>
                </a:rPr>
                <a:t>0.75</a:t>
              </a:r>
            </a:p>
          </p:txBody>
        </p:sp>
        <p:sp>
          <p:nvSpPr>
            <p:cNvPr id="100368" name="Line 14"/>
            <p:cNvSpPr>
              <a:spLocks noChangeShapeType="1"/>
            </p:cNvSpPr>
            <p:nvPr/>
          </p:nvSpPr>
          <p:spPr bwMode="auto">
            <a:xfrm>
              <a:off x="3207" y="2892"/>
              <a:ext cx="4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4463" name="Text Box 15"/>
            <p:cNvSpPr txBox="1">
              <a:spLocks noChangeArrowheads="1"/>
            </p:cNvSpPr>
            <p:nvPr/>
          </p:nvSpPr>
          <p:spPr bwMode="auto">
            <a:xfrm rot="16200000">
              <a:off x="2915" y="2796"/>
              <a:ext cx="382" cy="19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a:solidFill>
                    <a:prstClr val="black"/>
                  </a:solidFill>
                  <a:latin typeface="Calibri"/>
                  <a:ea typeface="ＭＳ Ｐゴシック" charset="0"/>
                  <a:cs typeface="Arial" charset="0"/>
                </a:rPr>
                <a:t>0.00</a:t>
              </a:r>
            </a:p>
          </p:txBody>
        </p:sp>
        <p:sp>
          <p:nvSpPr>
            <p:cNvPr id="100370" name="Line 16"/>
            <p:cNvSpPr>
              <a:spLocks noChangeShapeType="1"/>
            </p:cNvSpPr>
            <p:nvPr/>
          </p:nvSpPr>
          <p:spPr bwMode="auto">
            <a:xfrm>
              <a:off x="3207" y="2559"/>
              <a:ext cx="4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4465" name="Text Box 17"/>
            <p:cNvSpPr txBox="1">
              <a:spLocks noChangeArrowheads="1"/>
            </p:cNvSpPr>
            <p:nvPr/>
          </p:nvSpPr>
          <p:spPr bwMode="auto">
            <a:xfrm rot="16200000">
              <a:off x="2918" y="2465"/>
              <a:ext cx="382" cy="19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a:solidFill>
                    <a:prstClr val="black"/>
                  </a:solidFill>
                  <a:latin typeface="Calibri"/>
                  <a:ea typeface="ＭＳ Ｐゴシック" charset="0"/>
                  <a:cs typeface="Arial" charset="0"/>
                </a:rPr>
                <a:t>0.25</a:t>
              </a:r>
            </a:p>
          </p:txBody>
        </p:sp>
        <p:sp>
          <p:nvSpPr>
            <p:cNvPr id="100372" name="Line 18"/>
            <p:cNvSpPr>
              <a:spLocks noChangeShapeType="1"/>
            </p:cNvSpPr>
            <p:nvPr/>
          </p:nvSpPr>
          <p:spPr bwMode="auto">
            <a:xfrm>
              <a:off x="3280" y="2925"/>
              <a:ext cx="0" cy="2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4467" name="Text Box 19"/>
            <p:cNvSpPr txBox="1">
              <a:spLocks noChangeArrowheads="1"/>
            </p:cNvSpPr>
            <p:nvPr/>
          </p:nvSpPr>
          <p:spPr bwMode="auto">
            <a:xfrm>
              <a:off x="3189" y="2952"/>
              <a:ext cx="174" cy="23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a:solidFill>
                    <a:prstClr val="black"/>
                  </a:solidFill>
                  <a:latin typeface="Calibri"/>
                  <a:ea typeface="ＭＳ Ｐゴシック" charset="0"/>
                  <a:cs typeface="Arial" charset="0"/>
                </a:rPr>
                <a:t>0</a:t>
              </a:r>
            </a:p>
          </p:txBody>
        </p:sp>
        <p:sp>
          <p:nvSpPr>
            <p:cNvPr id="104472" name="Text Box 24"/>
            <p:cNvSpPr txBox="1">
              <a:spLocks noChangeArrowheads="1"/>
            </p:cNvSpPr>
            <p:nvPr/>
          </p:nvSpPr>
          <p:spPr bwMode="auto">
            <a:xfrm>
              <a:off x="3686" y="2952"/>
              <a:ext cx="288" cy="23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a:solidFill>
                    <a:prstClr val="black"/>
                  </a:solidFill>
                  <a:latin typeface="Calibri"/>
                  <a:ea typeface="ＭＳ Ｐゴシック" charset="0"/>
                  <a:cs typeface="Arial" charset="0"/>
                </a:rPr>
                <a:t>200</a:t>
              </a:r>
            </a:p>
          </p:txBody>
        </p:sp>
        <p:sp>
          <p:nvSpPr>
            <p:cNvPr id="100375" name="Line 25"/>
            <p:cNvSpPr>
              <a:spLocks noChangeShapeType="1"/>
            </p:cNvSpPr>
            <p:nvPr/>
          </p:nvSpPr>
          <p:spPr bwMode="auto">
            <a:xfrm>
              <a:off x="3831" y="2925"/>
              <a:ext cx="0" cy="2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4477" name="Text Box 29"/>
            <p:cNvSpPr txBox="1">
              <a:spLocks noChangeArrowheads="1"/>
            </p:cNvSpPr>
            <p:nvPr/>
          </p:nvSpPr>
          <p:spPr bwMode="auto">
            <a:xfrm>
              <a:off x="4240" y="2952"/>
              <a:ext cx="288" cy="23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a:solidFill>
                    <a:prstClr val="black"/>
                  </a:solidFill>
                  <a:latin typeface="Calibri"/>
                  <a:ea typeface="ＭＳ Ｐゴシック" charset="0"/>
                  <a:cs typeface="Arial" charset="0"/>
                </a:rPr>
                <a:t>400</a:t>
              </a:r>
            </a:p>
          </p:txBody>
        </p:sp>
        <p:sp>
          <p:nvSpPr>
            <p:cNvPr id="100377" name="Line 31"/>
            <p:cNvSpPr>
              <a:spLocks noChangeShapeType="1"/>
            </p:cNvSpPr>
            <p:nvPr/>
          </p:nvSpPr>
          <p:spPr bwMode="auto">
            <a:xfrm>
              <a:off x="4387" y="2925"/>
              <a:ext cx="0" cy="2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0378" name="Line 37"/>
            <p:cNvSpPr>
              <a:spLocks noChangeShapeType="1"/>
            </p:cNvSpPr>
            <p:nvPr/>
          </p:nvSpPr>
          <p:spPr bwMode="auto">
            <a:xfrm>
              <a:off x="4941" y="2925"/>
              <a:ext cx="0" cy="2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4487" name="Text Box 39"/>
            <p:cNvSpPr txBox="1">
              <a:spLocks noChangeArrowheads="1"/>
            </p:cNvSpPr>
            <p:nvPr/>
          </p:nvSpPr>
          <p:spPr bwMode="auto">
            <a:xfrm>
              <a:off x="4744" y="2952"/>
              <a:ext cx="385" cy="23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n-US" sz="1400" b="1">
                  <a:solidFill>
                    <a:prstClr val="black"/>
                  </a:solidFill>
                  <a:latin typeface="Calibri"/>
                  <a:ea typeface="ＭＳ Ｐゴシック" charset="0"/>
                  <a:cs typeface="Arial" charset="0"/>
                </a:rPr>
                <a:t>600</a:t>
              </a:r>
            </a:p>
          </p:txBody>
        </p:sp>
        <p:sp>
          <p:nvSpPr>
            <p:cNvPr id="100380" name="Line 43"/>
            <p:cNvSpPr>
              <a:spLocks noChangeShapeType="1"/>
            </p:cNvSpPr>
            <p:nvPr/>
          </p:nvSpPr>
          <p:spPr bwMode="auto">
            <a:xfrm>
              <a:off x="5482" y="2925"/>
              <a:ext cx="0" cy="2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4492" name="Text Box 44"/>
            <p:cNvSpPr txBox="1">
              <a:spLocks noChangeArrowheads="1"/>
            </p:cNvSpPr>
            <p:nvPr/>
          </p:nvSpPr>
          <p:spPr bwMode="auto">
            <a:xfrm>
              <a:off x="5333" y="2952"/>
              <a:ext cx="288" cy="23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a:solidFill>
                    <a:prstClr val="black"/>
                  </a:solidFill>
                  <a:latin typeface="Calibri"/>
                  <a:ea typeface="ＭＳ Ｐゴシック" charset="0"/>
                  <a:cs typeface="Arial" charset="0"/>
                </a:rPr>
                <a:t>800</a:t>
              </a:r>
            </a:p>
          </p:txBody>
        </p:sp>
        <p:sp>
          <p:nvSpPr>
            <p:cNvPr id="104493" name="Text Box 45"/>
            <p:cNvSpPr txBox="1">
              <a:spLocks noChangeArrowheads="1"/>
            </p:cNvSpPr>
            <p:nvPr/>
          </p:nvSpPr>
          <p:spPr bwMode="auto">
            <a:xfrm>
              <a:off x="3765" y="2686"/>
              <a:ext cx="1209" cy="23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a:solidFill>
                    <a:prstClr val="black"/>
                  </a:solidFill>
                  <a:latin typeface="Calibri"/>
                  <a:ea typeface="ＭＳ Ｐゴシック" charset="0"/>
                  <a:cs typeface="Arial" charset="0"/>
                </a:rPr>
                <a:t>Time to Death (in days)</a:t>
              </a:r>
            </a:p>
          </p:txBody>
        </p:sp>
        <p:sp>
          <p:nvSpPr>
            <p:cNvPr id="100383" name="Line 79"/>
            <p:cNvSpPr>
              <a:spLocks noChangeShapeType="1"/>
            </p:cNvSpPr>
            <p:nvPr/>
          </p:nvSpPr>
          <p:spPr bwMode="auto">
            <a:xfrm>
              <a:off x="3207" y="2228"/>
              <a:ext cx="4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4528" name="Text Box 80"/>
            <p:cNvSpPr txBox="1">
              <a:spLocks noChangeArrowheads="1"/>
            </p:cNvSpPr>
            <p:nvPr/>
          </p:nvSpPr>
          <p:spPr bwMode="auto">
            <a:xfrm rot="16200000">
              <a:off x="2918" y="2133"/>
              <a:ext cx="382" cy="19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a:solidFill>
                    <a:prstClr val="black"/>
                  </a:solidFill>
                  <a:latin typeface="Calibri"/>
                  <a:ea typeface="ＭＳ Ｐゴシック" charset="0"/>
                  <a:cs typeface="Arial" charset="0"/>
                </a:rPr>
                <a:t>0.50</a:t>
              </a:r>
            </a:p>
          </p:txBody>
        </p:sp>
        <p:sp>
          <p:nvSpPr>
            <p:cNvPr id="104529" name="Text Box 81"/>
            <p:cNvSpPr txBox="1">
              <a:spLocks noChangeArrowheads="1"/>
            </p:cNvSpPr>
            <p:nvPr/>
          </p:nvSpPr>
          <p:spPr bwMode="auto">
            <a:xfrm>
              <a:off x="3804" y="3118"/>
              <a:ext cx="1095" cy="23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a:solidFill>
                    <a:prstClr val="black"/>
                  </a:solidFill>
                  <a:latin typeface="Calibri"/>
                  <a:ea typeface="ＭＳ Ｐゴシック" charset="0"/>
                  <a:cs typeface="Arial" charset="0"/>
                </a:rPr>
                <a:t>Time to Death (days)</a:t>
              </a:r>
            </a:p>
          </p:txBody>
        </p:sp>
        <p:sp>
          <p:nvSpPr>
            <p:cNvPr id="100386" name="Freeform 87"/>
            <p:cNvSpPr>
              <a:spLocks/>
            </p:cNvSpPr>
            <p:nvPr/>
          </p:nvSpPr>
          <p:spPr bwMode="auto">
            <a:xfrm>
              <a:off x="3285" y="1587"/>
              <a:ext cx="1974" cy="711"/>
            </a:xfrm>
            <a:custGeom>
              <a:avLst/>
              <a:gdLst>
                <a:gd name="T0" fmla="*/ 3 w 1974"/>
                <a:gd name="T1" fmla="*/ 0 h 711"/>
                <a:gd name="T2" fmla="*/ 0 w 1974"/>
                <a:gd name="T3" fmla="*/ 33 h 711"/>
                <a:gd name="T4" fmla="*/ 9 w 1974"/>
                <a:gd name="T5" fmla="*/ 81 h 711"/>
                <a:gd name="T6" fmla="*/ 12 w 1974"/>
                <a:gd name="T7" fmla="*/ 135 h 711"/>
                <a:gd name="T8" fmla="*/ 12 w 1974"/>
                <a:gd name="T9" fmla="*/ 219 h 711"/>
                <a:gd name="T10" fmla="*/ 30 w 1974"/>
                <a:gd name="T11" fmla="*/ 225 h 711"/>
                <a:gd name="T12" fmla="*/ 30 w 1974"/>
                <a:gd name="T13" fmla="*/ 279 h 711"/>
                <a:gd name="T14" fmla="*/ 66 w 1974"/>
                <a:gd name="T15" fmla="*/ 288 h 711"/>
                <a:gd name="T16" fmla="*/ 69 w 1974"/>
                <a:gd name="T17" fmla="*/ 387 h 711"/>
                <a:gd name="T18" fmla="*/ 78 w 1974"/>
                <a:gd name="T19" fmla="*/ 441 h 711"/>
                <a:gd name="T20" fmla="*/ 87 w 1974"/>
                <a:gd name="T21" fmla="*/ 462 h 711"/>
                <a:gd name="T22" fmla="*/ 84 w 1974"/>
                <a:gd name="T23" fmla="*/ 501 h 711"/>
                <a:gd name="T24" fmla="*/ 342 w 1974"/>
                <a:gd name="T25" fmla="*/ 501 h 711"/>
                <a:gd name="T26" fmla="*/ 342 w 1974"/>
                <a:gd name="T27" fmla="*/ 561 h 711"/>
                <a:gd name="T28" fmla="*/ 1752 w 1974"/>
                <a:gd name="T29" fmla="*/ 561 h 711"/>
                <a:gd name="T30" fmla="*/ 1752 w 1974"/>
                <a:gd name="T31" fmla="*/ 711 h 711"/>
                <a:gd name="T32" fmla="*/ 1974 w 1974"/>
                <a:gd name="T33" fmla="*/ 711 h 7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74"/>
                <a:gd name="T52" fmla="*/ 0 h 711"/>
                <a:gd name="T53" fmla="*/ 1974 w 1974"/>
                <a:gd name="T54" fmla="*/ 711 h 7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74" h="711">
                  <a:moveTo>
                    <a:pt x="3" y="0"/>
                  </a:moveTo>
                  <a:lnTo>
                    <a:pt x="0" y="33"/>
                  </a:lnTo>
                  <a:lnTo>
                    <a:pt x="9" y="81"/>
                  </a:lnTo>
                  <a:lnTo>
                    <a:pt x="12" y="135"/>
                  </a:lnTo>
                  <a:lnTo>
                    <a:pt x="12" y="219"/>
                  </a:lnTo>
                  <a:lnTo>
                    <a:pt x="30" y="225"/>
                  </a:lnTo>
                  <a:lnTo>
                    <a:pt x="30" y="279"/>
                  </a:lnTo>
                  <a:lnTo>
                    <a:pt x="66" y="288"/>
                  </a:lnTo>
                  <a:lnTo>
                    <a:pt x="69" y="387"/>
                  </a:lnTo>
                  <a:lnTo>
                    <a:pt x="78" y="441"/>
                  </a:lnTo>
                  <a:lnTo>
                    <a:pt x="87" y="462"/>
                  </a:lnTo>
                  <a:lnTo>
                    <a:pt x="84" y="501"/>
                  </a:lnTo>
                  <a:lnTo>
                    <a:pt x="342" y="501"/>
                  </a:lnTo>
                  <a:lnTo>
                    <a:pt x="342" y="561"/>
                  </a:lnTo>
                  <a:lnTo>
                    <a:pt x="1752" y="561"/>
                  </a:lnTo>
                  <a:lnTo>
                    <a:pt x="1752" y="711"/>
                  </a:lnTo>
                  <a:lnTo>
                    <a:pt x="1974" y="711"/>
                  </a:lnTo>
                </a:path>
              </a:pathLst>
            </a:custGeom>
            <a:noFill/>
            <a:ln w="19050">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0387" name="Freeform 88"/>
            <p:cNvSpPr>
              <a:spLocks/>
            </p:cNvSpPr>
            <p:nvPr/>
          </p:nvSpPr>
          <p:spPr bwMode="auto">
            <a:xfrm>
              <a:off x="3285" y="1584"/>
              <a:ext cx="2028" cy="1065"/>
            </a:xfrm>
            <a:custGeom>
              <a:avLst/>
              <a:gdLst>
                <a:gd name="T0" fmla="*/ 0 w 2028"/>
                <a:gd name="T1" fmla="*/ 0 h 1065"/>
                <a:gd name="T2" fmla="*/ 15 w 2028"/>
                <a:gd name="T3" fmla="*/ 78 h 1065"/>
                <a:gd name="T4" fmla="*/ 24 w 2028"/>
                <a:gd name="T5" fmla="*/ 435 h 1065"/>
                <a:gd name="T6" fmla="*/ 45 w 2028"/>
                <a:gd name="T7" fmla="*/ 438 h 1065"/>
                <a:gd name="T8" fmla="*/ 48 w 2028"/>
                <a:gd name="T9" fmla="*/ 531 h 1065"/>
                <a:gd name="T10" fmla="*/ 63 w 2028"/>
                <a:gd name="T11" fmla="*/ 573 h 1065"/>
                <a:gd name="T12" fmla="*/ 75 w 2028"/>
                <a:gd name="T13" fmla="*/ 624 h 1065"/>
                <a:gd name="T14" fmla="*/ 93 w 2028"/>
                <a:gd name="T15" fmla="*/ 624 h 1065"/>
                <a:gd name="T16" fmla="*/ 93 w 2028"/>
                <a:gd name="T17" fmla="*/ 810 h 1065"/>
                <a:gd name="T18" fmla="*/ 117 w 2028"/>
                <a:gd name="T19" fmla="*/ 810 h 1065"/>
                <a:gd name="T20" fmla="*/ 117 w 2028"/>
                <a:gd name="T21" fmla="*/ 855 h 1065"/>
                <a:gd name="T22" fmla="*/ 124 w 2028"/>
                <a:gd name="T23" fmla="*/ 909 h 1065"/>
                <a:gd name="T24" fmla="*/ 204 w 2028"/>
                <a:gd name="T25" fmla="*/ 909 h 1065"/>
                <a:gd name="T26" fmla="*/ 204 w 2028"/>
                <a:gd name="T27" fmla="*/ 954 h 1065"/>
                <a:gd name="T28" fmla="*/ 258 w 2028"/>
                <a:gd name="T29" fmla="*/ 954 h 1065"/>
                <a:gd name="T30" fmla="*/ 258 w 2028"/>
                <a:gd name="T31" fmla="*/ 1005 h 1065"/>
                <a:gd name="T32" fmla="*/ 1122 w 2028"/>
                <a:gd name="T33" fmla="*/ 1005 h 1065"/>
                <a:gd name="T34" fmla="*/ 1122 w 2028"/>
                <a:gd name="T35" fmla="*/ 1065 h 1065"/>
                <a:gd name="T36" fmla="*/ 2028 w 2028"/>
                <a:gd name="T37" fmla="*/ 1065 h 1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28"/>
                <a:gd name="T58" fmla="*/ 0 h 1065"/>
                <a:gd name="T59" fmla="*/ 2028 w 2028"/>
                <a:gd name="T60" fmla="*/ 1065 h 10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28" h="1065">
                  <a:moveTo>
                    <a:pt x="0" y="0"/>
                  </a:moveTo>
                  <a:cubicBezTo>
                    <a:pt x="2" y="28"/>
                    <a:pt x="10" y="51"/>
                    <a:pt x="15" y="78"/>
                  </a:cubicBezTo>
                  <a:cubicBezTo>
                    <a:pt x="29" y="231"/>
                    <a:pt x="24" y="91"/>
                    <a:pt x="24" y="435"/>
                  </a:cubicBezTo>
                  <a:lnTo>
                    <a:pt x="45" y="438"/>
                  </a:lnTo>
                  <a:lnTo>
                    <a:pt x="48" y="531"/>
                  </a:lnTo>
                  <a:lnTo>
                    <a:pt x="63" y="573"/>
                  </a:lnTo>
                  <a:lnTo>
                    <a:pt x="75" y="624"/>
                  </a:lnTo>
                  <a:lnTo>
                    <a:pt x="93" y="624"/>
                  </a:lnTo>
                  <a:lnTo>
                    <a:pt x="93" y="810"/>
                  </a:lnTo>
                  <a:lnTo>
                    <a:pt x="117" y="810"/>
                  </a:lnTo>
                  <a:lnTo>
                    <a:pt x="117" y="855"/>
                  </a:lnTo>
                  <a:lnTo>
                    <a:pt x="124" y="909"/>
                  </a:lnTo>
                  <a:lnTo>
                    <a:pt x="204" y="909"/>
                  </a:lnTo>
                  <a:lnTo>
                    <a:pt x="204" y="954"/>
                  </a:lnTo>
                  <a:lnTo>
                    <a:pt x="258" y="954"/>
                  </a:lnTo>
                  <a:lnTo>
                    <a:pt x="258" y="1005"/>
                  </a:lnTo>
                  <a:lnTo>
                    <a:pt x="1122" y="1005"/>
                  </a:lnTo>
                  <a:lnTo>
                    <a:pt x="1122" y="1065"/>
                  </a:lnTo>
                  <a:lnTo>
                    <a:pt x="2028" y="1065"/>
                  </a:lnTo>
                </a:path>
              </a:pathLst>
            </a:custGeom>
            <a:noFill/>
            <a:ln w="190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4537" name="Text Box 89"/>
            <p:cNvSpPr txBox="1">
              <a:spLocks noChangeArrowheads="1"/>
            </p:cNvSpPr>
            <p:nvPr/>
          </p:nvSpPr>
          <p:spPr bwMode="auto">
            <a:xfrm>
              <a:off x="4988" y="1782"/>
              <a:ext cx="499" cy="23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b="1" i="1">
                  <a:solidFill>
                    <a:prstClr val="black"/>
                  </a:solidFill>
                  <a:latin typeface="Calibri"/>
                  <a:ea typeface="ＭＳ Ｐゴシック" charset="0"/>
                  <a:cs typeface="Arial" charset="0"/>
                </a:rPr>
                <a:t>P</a:t>
              </a:r>
              <a:r>
                <a:rPr lang="en-US" sz="1400" b="1">
                  <a:solidFill>
                    <a:prstClr val="black"/>
                  </a:solidFill>
                  <a:latin typeface="Calibri"/>
                  <a:ea typeface="ＭＳ Ｐゴシック" charset="0"/>
                  <a:cs typeface="Arial" charset="0"/>
                </a:rPr>
                <a:t>=0.028</a:t>
              </a:r>
            </a:p>
          </p:txBody>
        </p:sp>
      </p:grpSp>
      <p:sp>
        <p:nvSpPr>
          <p:cNvPr id="100357" name="TextBox 36"/>
          <p:cNvSpPr txBox="1">
            <a:spLocks noChangeArrowheads="1"/>
          </p:cNvSpPr>
          <p:nvPr/>
        </p:nvSpPr>
        <p:spPr bwMode="auto">
          <a:xfrm>
            <a:off x="5665791" y="2573074"/>
            <a:ext cx="116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prstClr val="black"/>
                </a:solidFill>
                <a:latin typeface="Calibri" charset="0"/>
              </a:rPr>
              <a:t>Delayed</a:t>
            </a:r>
          </a:p>
        </p:txBody>
      </p:sp>
      <p:sp>
        <p:nvSpPr>
          <p:cNvPr id="100358" name="TextBox 37"/>
          <p:cNvSpPr txBox="1">
            <a:spLocks noChangeArrowheads="1"/>
          </p:cNvSpPr>
          <p:nvPr/>
        </p:nvSpPr>
        <p:spPr bwMode="auto">
          <a:xfrm>
            <a:off x="5534025" y="3175001"/>
            <a:ext cx="116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prstClr val="black"/>
                </a:solidFill>
                <a:latin typeface="Calibri" charset="0"/>
              </a:rPr>
              <a:t>Early</a:t>
            </a:r>
          </a:p>
        </p:txBody>
      </p:sp>
      <p:sp>
        <p:nvSpPr>
          <p:cNvPr id="39" name="Text Box 2148"/>
          <p:cNvSpPr txBox="1">
            <a:spLocks noChangeArrowheads="1"/>
          </p:cNvSpPr>
          <p:nvPr/>
        </p:nvSpPr>
        <p:spPr bwMode="auto">
          <a:xfrm rot="16200000">
            <a:off x="4225673" y="2786120"/>
            <a:ext cx="860933"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600" b="1">
                <a:solidFill>
                  <a:prstClr val="black"/>
                </a:solidFill>
                <a:latin typeface="Calibri"/>
                <a:ea typeface="ＭＳ Ｐゴシック" charset="0"/>
                <a:cs typeface="Arial" charset="0"/>
              </a:rPr>
              <a:t>Survival</a:t>
            </a:r>
          </a:p>
        </p:txBody>
      </p:sp>
      <p:sp>
        <p:nvSpPr>
          <p:cNvPr id="100360" name="TextBox 5"/>
          <p:cNvSpPr txBox="1">
            <a:spLocks noChangeArrowheads="1"/>
          </p:cNvSpPr>
          <p:nvPr/>
        </p:nvSpPr>
        <p:spPr bwMode="auto">
          <a:xfrm>
            <a:off x="120653" y="5368397"/>
            <a:ext cx="8723313" cy="1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lnSpc>
                <a:spcPct val="80000"/>
              </a:lnSpc>
              <a:spcBef>
                <a:spcPct val="0"/>
              </a:spcBef>
              <a:spcAft>
                <a:spcPct val="0"/>
              </a:spcAft>
            </a:pPr>
            <a:r>
              <a:rPr lang="en-US" sz="900" smtClean="0">
                <a:solidFill>
                  <a:prstClr val="black"/>
                </a:solidFill>
                <a:latin typeface="Calibri" charset="0"/>
              </a:rPr>
              <a:t>Makadzange A, et al. 16th CROI; Montreal, Canada; February 8-11, 2009. Abst. 36cLB.</a:t>
            </a:r>
          </a:p>
        </p:txBody>
      </p:sp>
      <p:sp>
        <p:nvSpPr>
          <p:cNvPr id="100361" name="Line 36"/>
          <p:cNvSpPr>
            <a:spLocks noChangeShapeType="1"/>
          </p:cNvSpPr>
          <p:nvPr/>
        </p:nvSpPr>
        <p:spPr bwMode="auto">
          <a:xfrm>
            <a:off x="5076828" y="3817937"/>
            <a:ext cx="3743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00362" name="Line 37"/>
          <p:cNvSpPr>
            <a:spLocks noChangeShapeType="1"/>
          </p:cNvSpPr>
          <p:nvPr/>
        </p:nvSpPr>
        <p:spPr bwMode="auto">
          <a:xfrm flipV="1">
            <a:off x="5076825" y="1957918"/>
            <a:ext cx="0" cy="18600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04530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517262"/>
            <a:ext cx="7200900" cy="164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Text Box 5"/>
          <p:cNvSpPr txBox="1">
            <a:spLocks noChangeArrowheads="1"/>
          </p:cNvSpPr>
          <p:nvPr/>
        </p:nvSpPr>
        <p:spPr bwMode="auto">
          <a:xfrm>
            <a:off x="1600200" y="2873376"/>
            <a:ext cx="28214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800" smtClean="0">
                <a:solidFill>
                  <a:prstClr val="black"/>
                </a:solidFill>
                <a:latin typeface="Calibri" charset="0"/>
              </a:rPr>
              <a:t>Larsen et al Clin Inf Dis 2009</a:t>
            </a:r>
          </a:p>
        </p:txBody>
      </p:sp>
    </p:spTree>
    <p:extLst>
      <p:ext uri="{BB962C8B-B14F-4D97-AF65-F5344CB8AC3E}">
        <p14:creationId xmlns:p14="http://schemas.microsoft.com/office/powerpoint/2010/main" val="16238890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Grp="1" noChangeArrowheads="1"/>
          </p:cNvSpPr>
          <p:nvPr>
            <p:ph type="body" idx="1"/>
          </p:nvPr>
        </p:nvSpPr>
        <p:spPr>
          <a:xfrm>
            <a:off x="457200" y="337344"/>
            <a:ext cx="8229600" cy="4771760"/>
          </a:xfrm>
        </p:spPr>
        <p:txBody>
          <a:bodyPr/>
          <a:lstStyle/>
          <a:p>
            <a:pPr eaLnBrk="1" hangingPunct="1"/>
            <a:r>
              <a:rPr lang="fr-FR">
                <a:latin typeface="Calibri" charset="0"/>
              </a:rPr>
              <a:t>101 méningites à C néoformans</a:t>
            </a:r>
          </a:p>
          <a:p>
            <a:pPr eaLnBrk="1" hangingPunct="1"/>
            <a:r>
              <a:rPr lang="fr-FR">
                <a:latin typeface="Calibri" charset="0"/>
              </a:rPr>
              <a:t>13 IRIS ( 47 CAS/100 PA)</a:t>
            </a:r>
          </a:p>
          <a:p>
            <a:pPr eaLnBrk="1" hangingPunct="1"/>
            <a:r>
              <a:rPr lang="fr-FR">
                <a:latin typeface="Calibri" charset="0"/>
              </a:rPr>
              <a:t>Introduction du traitement ARV en médiane 63 jours (12-129)</a:t>
            </a:r>
          </a:p>
          <a:p>
            <a:pPr eaLnBrk="1" hangingPunct="1"/>
            <a:r>
              <a:rPr lang="fr-FR">
                <a:latin typeface="Calibri" charset="0"/>
              </a:rPr>
              <a:t>Pas d</a:t>
            </a:r>
            <a:r>
              <a:rPr lang="ja-JP" altLang="fr-FR">
                <a:latin typeface="Calibri" charset="0"/>
              </a:rPr>
              <a:t>’</a:t>
            </a:r>
            <a:r>
              <a:rPr lang="fr-FR" altLang="ja-JP">
                <a:latin typeface="Calibri" charset="0"/>
              </a:rPr>
              <a:t>association entre IRIS et introduction ARV</a:t>
            </a:r>
          </a:p>
          <a:p>
            <a:pPr eaLnBrk="1" hangingPunct="1"/>
            <a:r>
              <a:rPr lang="fr-FR">
                <a:latin typeface="Calibri" charset="0"/>
              </a:rPr>
              <a:t>Pas de surmortalité dans le groupe IRIS</a:t>
            </a:r>
          </a:p>
          <a:p>
            <a:pPr lvl="1" eaLnBrk="1" hangingPunct="1"/>
            <a:r>
              <a:rPr lang="fr-FR">
                <a:latin typeface="Calibri" charset="0"/>
              </a:rPr>
              <a:t>7 % vs 15 %</a:t>
            </a:r>
          </a:p>
          <a:p>
            <a:pPr eaLnBrk="1" hangingPunct="1"/>
            <a:endParaRPr lang="fr-FR">
              <a:latin typeface="Calibri" charset="0"/>
            </a:endParaRPr>
          </a:p>
        </p:txBody>
      </p:sp>
    </p:spTree>
    <p:extLst>
      <p:ext uri="{BB962C8B-B14F-4D97-AF65-F5344CB8AC3E}">
        <p14:creationId xmlns:p14="http://schemas.microsoft.com/office/powerpoint/2010/main" val="29039212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6" y="157429"/>
            <a:ext cx="8905875" cy="377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3" y="3817939"/>
            <a:ext cx="835342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0854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596762"/>
            <a:ext cx="7129462" cy="375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157427"/>
            <a:ext cx="8964613" cy="152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4265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1219200" y="329408"/>
            <a:ext cx="7239000" cy="559593"/>
          </a:xfrm>
        </p:spPr>
        <p:txBody>
          <a:bodyPr/>
          <a:lstStyle/>
          <a:p>
            <a:pPr eaLnBrk="1" hangingPunct="1"/>
            <a:r>
              <a:rPr lang="en-US" sz="3800">
                <a:latin typeface="Calibri" charset="0"/>
              </a:rPr>
              <a:t>Cryptococcosis:</a:t>
            </a:r>
            <a:r>
              <a:rPr lang="en-US">
                <a:latin typeface="Calibri" charset="0"/>
              </a:rPr>
              <a:t> </a:t>
            </a:r>
            <a:r>
              <a:rPr lang="en-US" sz="3200">
                <a:latin typeface="Calibri" charset="0"/>
              </a:rPr>
              <a:t>Adverse Events </a:t>
            </a:r>
            <a:r>
              <a:rPr lang="en-US" sz="2400">
                <a:latin typeface="Calibri" charset="0"/>
              </a:rPr>
              <a:t>(2)</a:t>
            </a:r>
          </a:p>
        </p:txBody>
      </p:sp>
      <p:sp>
        <p:nvSpPr>
          <p:cNvPr id="110594" name="Rectangle 3"/>
          <p:cNvSpPr>
            <a:spLocks noGrp="1" noChangeArrowheads="1"/>
          </p:cNvSpPr>
          <p:nvPr>
            <p:ph type="body" idx="1"/>
          </p:nvPr>
        </p:nvSpPr>
        <p:spPr>
          <a:xfrm>
            <a:off x="838200" y="1143000"/>
            <a:ext cx="8077200" cy="4127500"/>
          </a:xfrm>
        </p:spPr>
        <p:txBody>
          <a:bodyPr/>
          <a:lstStyle/>
          <a:p>
            <a:pPr eaLnBrk="1" hangingPunct="1">
              <a:lnSpc>
                <a:spcPct val="90000"/>
              </a:lnSpc>
              <a:buFont typeface="Wingdings" charset="0"/>
              <a:buNone/>
            </a:pPr>
            <a:r>
              <a:rPr lang="en-US" sz="2800">
                <a:latin typeface="Calibri" charset="0"/>
              </a:rPr>
              <a:t>Amphotericin toxicity</a:t>
            </a:r>
          </a:p>
          <a:p>
            <a:pPr eaLnBrk="1" hangingPunct="1">
              <a:lnSpc>
                <a:spcPct val="90000"/>
              </a:lnSpc>
            </a:pPr>
            <a:r>
              <a:rPr lang="en-US" sz="2400">
                <a:latin typeface="Calibri" charset="0"/>
              </a:rPr>
              <a:t>Nephrotoxicity: azotemia, hypokalemia</a:t>
            </a:r>
          </a:p>
          <a:p>
            <a:pPr lvl="1" eaLnBrk="1" hangingPunct="1">
              <a:lnSpc>
                <a:spcPct val="90000"/>
              </a:lnSpc>
            </a:pPr>
            <a:r>
              <a:rPr lang="en-US" sz="2000">
                <a:latin typeface="Calibri" charset="0"/>
              </a:rPr>
              <a:t>Mitigated by IV hydration before amphotericin B infusion</a:t>
            </a:r>
          </a:p>
          <a:p>
            <a:pPr eaLnBrk="1" hangingPunct="1">
              <a:lnSpc>
                <a:spcPct val="90000"/>
              </a:lnSpc>
            </a:pPr>
            <a:r>
              <a:rPr lang="en-US" sz="2400">
                <a:latin typeface="Calibri" charset="0"/>
              </a:rPr>
              <a:t>Infusion related: chills, fever, headache, vomiting</a:t>
            </a:r>
          </a:p>
          <a:p>
            <a:pPr lvl="1" eaLnBrk="1" hangingPunct="1">
              <a:lnSpc>
                <a:spcPct val="90000"/>
              </a:lnSpc>
            </a:pPr>
            <a:r>
              <a:rPr lang="en-US" sz="2000">
                <a:latin typeface="Calibri" charset="0"/>
              </a:rPr>
              <a:t>Mitigated by pretreatment with acetaminophen, diphenhydramine, or corticosteroids</a:t>
            </a:r>
          </a:p>
          <a:p>
            <a:pPr eaLnBrk="1" hangingPunct="1">
              <a:lnSpc>
                <a:spcPct val="90000"/>
              </a:lnSpc>
            </a:pPr>
            <a:r>
              <a:rPr lang="en-US" sz="2400">
                <a:latin typeface="Calibri" charset="0"/>
              </a:rPr>
              <a:t>Rarely: hypotension, arrhythmia, neurotoxicity, hepatic toxicity</a:t>
            </a:r>
          </a:p>
          <a:p>
            <a:pPr eaLnBrk="1" hangingPunct="1">
              <a:lnSpc>
                <a:spcPct val="90000"/>
              </a:lnSpc>
              <a:buFont typeface="Wingdings" charset="0"/>
              <a:buNone/>
            </a:pPr>
            <a:r>
              <a:rPr lang="en-US" sz="2800">
                <a:latin typeface="Calibri" charset="0"/>
              </a:rPr>
              <a:t>Flucytosine toxicity</a:t>
            </a:r>
          </a:p>
          <a:p>
            <a:pPr eaLnBrk="1" hangingPunct="1">
              <a:lnSpc>
                <a:spcPct val="90000"/>
              </a:lnSpc>
            </a:pPr>
            <a:r>
              <a:rPr lang="en-US" sz="2400">
                <a:latin typeface="Calibri" charset="0"/>
              </a:rPr>
              <a:t>Bone marrow: anemia, leukopenia, thrombocytopenia</a:t>
            </a:r>
          </a:p>
          <a:p>
            <a:pPr eaLnBrk="1" hangingPunct="1">
              <a:lnSpc>
                <a:spcPct val="90000"/>
              </a:lnSpc>
            </a:pPr>
            <a:r>
              <a:rPr lang="en-US" sz="2400">
                <a:latin typeface="Calibri" charset="0"/>
              </a:rPr>
              <a:t>Liver, GI, and renal toxicity</a:t>
            </a:r>
            <a:endParaRPr lang="en-US" sz="2800">
              <a:latin typeface="Calibri" charset="0"/>
            </a:endParaRPr>
          </a:p>
        </p:txBody>
      </p:sp>
    </p:spTree>
    <p:extLst>
      <p:ext uri="{BB962C8B-B14F-4D97-AF65-F5344CB8AC3E}">
        <p14:creationId xmlns:p14="http://schemas.microsoft.com/office/powerpoint/2010/main" val="246603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proposez vous ?</a:t>
            </a:r>
            <a:endParaRPr lang="fr-FR" dirty="0"/>
          </a:p>
        </p:txBody>
      </p:sp>
      <p:sp>
        <p:nvSpPr>
          <p:cNvPr id="3" name="Espace réservé du contenu 2"/>
          <p:cNvSpPr>
            <a:spLocks noGrp="1"/>
          </p:cNvSpPr>
          <p:nvPr>
            <p:ph idx="1"/>
          </p:nvPr>
        </p:nvSpPr>
        <p:spPr/>
        <p:txBody>
          <a:bodyPr/>
          <a:lstStyle/>
          <a:p>
            <a:r>
              <a:rPr lang="fr-FR" dirty="0" smtClean="0"/>
              <a:t>Examens complémentaires</a:t>
            </a:r>
          </a:p>
          <a:p>
            <a:r>
              <a:rPr lang="fr-FR" dirty="0" smtClean="0"/>
              <a:t>Attitude thérapeutique</a:t>
            </a:r>
            <a:endParaRPr lang="fr-FR" dirty="0"/>
          </a:p>
        </p:txBody>
      </p:sp>
    </p:spTree>
    <p:extLst>
      <p:ext uri="{BB962C8B-B14F-4D97-AF65-F5344CB8AC3E}">
        <p14:creationId xmlns:p14="http://schemas.microsoft.com/office/powerpoint/2010/main" val="13742262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1295400" y="317501"/>
            <a:ext cx="7467600" cy="559594"/>
          </a:xfrm>
        </p:spPr>
        <p:txBody>
          <a:bodyPr/>
          <a:lstStyle/>
          <a:p>
            <a:pPr eaLnBrk="1" hangingPunct="1"/>
            <a:r>
              <a:rPr lang="en-US" sz="3800">
                <a:latin typeface="Calibri" charset="0"/>
              </a:rPr>
              <a:t>Cryptococcosis: </a:t>
            </a:r>
            <a:r>
              <a:rPr lang="en-US" sz="3200">
                <a:latin typeface="Calibri" charset="0"/>
              </a:rPr>
              <a:t>Treatment Failure</a:t>
            </a:r>
          </a:p>
        </p:txBody>
      </p:sp>
      <p:sp>
        <p:nvSpPr>
          <p:cNvPr id="112642" name="Rectangle 3"/>
          <p:cNvSpPr>
            <a:spLocks noGrp="1" noChangeArrowheads="1"/>
          </p:cNvSpPr>
          <p:nvPr>
            <p:ph type="body" idx="1"/>
          </p:nvPr>
        </p:nvSpPr>
        <p:spPr>
          <a:xfrm>
            <a:off x="685800" y="1206500"/>
            <a:ext cx="8229600" cy="3429000"/>
          </a:xfrm>
        </p:spPr>
        <p:txBody>
          <a:bodyPr/>
          <a:lstStyle/>
          <a:p>
            <a:pPr eaLnBrk="1" hangingPunct="1">
              <a:lnSpc>
                <a:spcPct val="90000"/>
              </a:lnSpc>
            </a:pPr>
            <a:r>
              <a:rPr lang="en-US">
                <a:latin typeface="Calibri" charset="0"/>
              </a:rPr>
              <a:t>Clinical deterioration despite appropriate therapy (including management of elevated ICP)</a:t>
            </a:r>
          </a:p>
          <a:p>
            <a:pPr eaLnBrk="1" hangingPunct="1">
              <a:lnSpc>
                <a:spcPct val="90000"/>
              </a:lnSpc>
            </a:pPr>
            <a:r>
              <a:rPr lang="en-US">
                <a:latin typeface="Calibri" charset="0"/>
              </a:rPr>
              <a:t>Lack of clinical improvement after 2 weeks of appropriate therapy</a:t>
            </a:r>
          </a:p>
          <a:p>
            <a:pPr eaLnBrk="1" hangingPunct="1">
              <a:lnSpc>
                <a:spcPct val="90000"/>
              </a:lnSpc>
            </a:pPr>
            <a:r>
              <a:rPr lang="en-US">
                <a:latin typeface="Calibri" charset="0"/>
              </a:rPr>
              <a:t>Relapse after initial clinical response</a:t>
            </a:r>
          </a:p>
          <a:p>
            <a:pPr lvl="1" eaLnBrk="1" hangingPunct="1">
              <a:lnSpc>
                <a:spcPct val="90000"/>
              </a:lnSpc>
            </a:pPr>
            <a:r>
              <a:rPr lang="en-US">
                <a:latin typeface="Calibri" charset="0"/>
              </a:rPr>
              <a:t>Positive CSF culture or rising CSF CrAg titer, plus compatible clinical picture</a:t>
            </a:r>
            <a:endParaRPr lang="en-US" sz="3600">
              <a:latin typeface="Calibri" charset="0"/>
            </a:endParaRPr>
          </a:p>
        </p:txBody>
      </p:sp>
    </p:spTree>
    <p:extLst>
      <p:ext uri="{BB962C8B-B14F-4D97-AF65-F5344CB8AC3E}">
        <p14:creationId xmlns:p14="http://schemas.microsoft.com/office/powerpoint/2010/main" val="37888957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990600" y="317501"/>
            <a:ext cx="7543800" cy="559594"/>
          </a:xfrm>
        </p:spPr>
        <p:txBody>
          <a:bodyPr/>
          <a:lstStyle/>
          <a:p>
            <a:pPr eaLnBrk="1" hangingPunct="1"/>
            <a:r>
              <a:rPr lang="en-US" sz="3800">
                <a:latin typeface="Calibri" charset="0"/>
              </a:rPr>
              <a:t>Cryptococcosis: </a:t>
            </a:r>
            <a:r>
              <a:rPr lang="en-US" sz="3200">
                <a:latin typeface="Calibri" charset="0"/>
              </a:rPr>
              <a:t>Treatment Failure </a:t>
            </a:r>
            <a:r>
              <a:rPr lang="en-US" sz="2400">
                <a:latin typeface="Calibri" charset="0"/>
              </a:rPr>
              <a:t>(2)</a:t>
            </a:r>
          </a:p>
        </p:txBody>
      </p:sp>
      <p:sp>
        <p:nvSpPr>
          <p:cNvPr id="114690" name="Rectangle 3"/>
          <p:cNvSpPr>
            <a:spLocks noGrp="1" noChangeArrowheads="1"/>
          </p:cNvSpPr>
          <p:nvPr>
            <p:ph type="body" idx="1"/>
          </p:nvPr>
        </p:nvSpPr>
        <p:spPr>
          <a:xfrm>
            <a:off x="838200" y="1143000"/>
            <a:ext cx="7924800" cy="4191000"/>
          </a:xfrm>
        </p:spPr>
        <p:txBody>
          <a:bodyPr/>
          <a:lstStyle/>
          <a:p>
            <a:pPr eaLnBrk="1" hangingPunct="1">
              <a:lnSpc>
                <a:spcPct val="80000"/>
              </a:lnSpc>
            </a:pPr>
            <a:r>
              <a:rPr lang="en-US" sz="2800">
                <a:latin typeface="Calibri" charset="0"/>
              </a:rPr>
              <a:t>Evaluation:</a:t>
            </a:r>
          </a:p>
          <a:p>
            <a:pPr lvl="1" eaLnBrk="1" hangingPunct="1">
              <a:lnSpc>
                <a:spcPct val="80000"/>
              </a:lnSpc>
            </a:pPr>
            <a:r>
              <a:rPr lang="en-US" sz="2400">
                <a:latin typeface="Calibri" charset="0"/>
              </a:rPr>
              <a:t>Repeat LP to check for elevated ICP, culture</a:t>
            </a:r>
          </a:p>
          <a:p>
            <a:pPr eaLnBrk="1" hangingPunct="1">
              <a:lnSpc>
                <a:spcPct val="80000"/>
              </a:lnSpc>
            </a:pPr>
            <a:r>
              <a:rPr lang="en-US" sz="2800">
                <a:latin typeface="Calibri" charset="0"/>
              </a:rPr>
              <a:t>Management: </a:t>
            </a:r>
          </a:p>
          <a:p>
            <a:pPr lvl="1" eaLnBrk="1" hangingPunct="1">
              <a:lnSpc>
                <a:spcPct val="80000"/>
              </a:lnSpc>
            </a:pPr>
            <a:r>
              <a:rPr lang="en-US" sz="2400">
                <a:latin typeface="Calibri" charset="0"/>
              </a:rPr>
              <a:t>Optimal therapy not known; if failure on fluconazole, treat with amphotericin B (with or without flucytosine); continue until clinical response</a:t>
            </a:r>
          </a:p>
          <a:p>
            <a:pPr lvl="2" eaLnBrk="1" hangingPunct="1">
              <a:lnSpc>
                <a:spcPct val="80000"/>
              </a:lnSpc>
            </a:pPr>
            <a:r>
              <a:rPr lang="en-US" sz="2000">
                <a:latin typeface="Calibri" charset="0"/>
              </a:rPr>
              <a:t>Consider liposomal amphotericin (may be more effective)</a:t>
            </a:r>
          </a:p>
          <a:p>
            <a:pPr lvl="1" eaLnBrk="1" hangingPunct="1">
              <a:lnSpc>
                <a:spcPct val="80000"/>
              </a:lnSpc>
            </a:pPr>
            <a:r>
              <a:rPr lang="en-US" sz="2400">
                <a:latin typeface="Calibri" charset="0"/>
              </a:rPr>
              <a:t>Consider higher dosage of fluconazole; combine with flucytosine</a:t>
            </a:r>
          </a:p>
          <a:p>
            <a:pPr lvl="2" eaLnBrk="1" hangingPunct="1">
              <a:lnSpc>
                <a:spcPct val="80000"/>
              </a:lnSpc>
            </a:pPr>
            <a:r>
              <a:rPr lang="en-US" sz="2000">
                <a:latin typeface="Calibri" charset="0"/>
              </a:rPr>
              <a:t>Fluconazole resistance is rare</a:t>
            </a:r>
          </a:p>
          <a:p>
            <a:pPr lvl="1" eaLnBrk="1" hangingPunct="1">
              <a:lnSpc>
                <a:spcPct val="80000"/>
              </a:lnSpc>
            </a:pPr>
            <a:r>
              <a:rPr lang="en-US" sz="2400">
                <a:latin typeface="Calibri" charset="0"/>
              </a:rPr>
              <a:t>Consider voriconazole, posaconazole</a:t>
            </a:r>
          </a:p>
          <a:p>
            <a:pPr lvl="1" eaLnBrk="1" hangingPunct="1">
              <a:lnSpc>
                <a:spcPct val="80000"/>
              </a:lnSpc>
            </a:pPr>
            <a:r>
              <a:rPr lang="en-US" sz="2400">
                <a:latin typeface="Calibri" charset="0"/>
              </a:rPr>
              <a:t>Not active against </a:t>
            </a:r>
            <a:r>
              <a:rPr lang="en-US" sz="2400" i="1">
                <a:latin typeface="Calibri" charset="0"/>
              </a:rPr>
              <a:t>Cryptococcus</a:t>
            </a:r>
            <a:r>
              <a:rPr lang="en-US" sz="2400">
                <a:latin typeface="Calibri" charset="0"/>
              </a:rPr>
              <a:t>: caspofungin, other echinocandins</a:t>
            </a:r>
          </a:p>
        </p:txBody>
      </p:sp>
    </p:spTree>
    <p:extLst>
      <p:ext uri="{BB962C8B-B14F-4D97-AF65-F5344CB8AC3E}">
        <p14:creationId xmlns:p14="http://schemas.microsoft.com/office/powerpoint/2010/main" val="7732101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838200" y="317501"/>
            <a:ext cx="8077200" cy="559594"/>
          </a:xfrm>
        </p:spPr>
        <p:txBody>
          <a:bodyPr/>
          <a:lstStyle/>
          <a:p>
            <a:pPr eaLnBrk="1" hangingPunct="1"/>
            <a:r>
              <a:rPr lang="en-US" sz="3800">
                <a:latin typeface="Calibri" charset="0"/>
              </a:rPr>
              <a:t>Cryptococcosis:</a:t>
            </a:r>
            <a:r>
              <a:rPr lang="en-US">
                <a:latin typeface="Calibri" charset="0"/>
              </a:rPr>
              <a:t> </a:t>
            </a:r>
            <a:r>
              <a:rPr lang="en-US" sz="3200">
                <a:latin typeface="Calibri" charset="0"/>
              </a:rPr>
              <a:t>Preventing Recurrence</a:t>
            </a:r>
          </a:p>
        </p:txBody>
      </p:sp>
      <p:sp>
        <p:nvSpPr>
          <p:cNvPr id="116738" name="Rectangle 3"/>
          <p:cNvSpPr>
            <a:spLocks noGrp="1" noChangeArrowheads="1"/>
          </p:cNvSpPr>
          <p:nvPr>
            <p:ph type="body" idx="1"/>
          </p:nvPr>
        </p:nvSpPr>
        <p:spPr>
          <a:xfrm>
            <a:off x="685800" y="1143000"/>
            <a:ext cx="8229600" cy="4064000"/>
          </a:xfrm>
        </p:spPr>
        <p:txBody>
          <a:bodyPr/>
          <a:lstStyle/>
          <a:p>
            <a:pPr eaLnBrk="1" hangingPunct="1"/>
            <a:r>
              <a:rPr lang="en-US" sz="2800">
                <a:latin typeface="Calibri" charset="0"/>
              </a:rPr>
              <a:t>Secondary prophylaxis: </a:t>
            </a:r>
          </a:p>
          <a:p>
            <a:pPr lvl="1" eaLnBrk="1" hangingPunct="1"/>
            <a:r>
              <a:rPr lang="en-US" sz="2400">
                <a:latin typeface="Calibri" charset="0"/>
              </a:rPr>
              <a:t>Lifelong suppressive treatment (after completion of initial therapy), unless immune reconstitution on ART</a:t>
            </a:r>
          </a:p>
          <a:p>
            <a:pPr lvl="1" eaLnBrk="1" hangingPunct="1"/>
            <a:r>
              <a:rPr lang="en-US" sz="2400">
                <a:latin typeface="Calibri" charset="0"/>
              </a:rPr>
              <a:t>Preferred: fluconazole 200 mg QD</a:t>
            </a:r>
          </a:p>
          <a:p>
            <a:pPr lvl="1" eaLnBrk="1" hangingPunct="1"/>
            <a:endParaRPr lang="en-US" sz="700">
              <a:latin typeface="Calibri" charset="0"/>
            </a:endParaRPr>
          </a:p>
          <a:p>
            <a:pPr eaLnBrk="1" hangingPunct="1"/>
            <a:r>
              <a:rPr lang="en-US" sz="2800">
                <a:latin typeface="Calibri" charset="0"/>
              </a:rPr>
              <a:t>Consider discontinuing </a:t>
            </a:r>
            <a:r>
              <a:rPr lang="en-US" sz="2800">
                <a:latin typeface="Calibri" charset="0"/>
                <a:cs typeface="Arial" charset="0"/>
              </a:rPr>
              <a:t>maintenance therapy </a:t>
            </a:r>
            <a:r>
              <a:rPr lang="en-US" sz="2800">
                <a:latin typeface="Calibri" charset="0"/>
              </a:rPr>
              <a:t>in asymptomatic patients </a:t>
            </a:r>
            <a:r>
              <a:rPr lang="en-US" sz="2800">
                <a:latin typeface="Calibri" charset="0"/>
                <a:cs typeface="Arial" charset="0"/>
              </a:rPr>
              <a:t>on ART </a:t>
            </a:r>
            <a:r>
              <a:rPr lang="en-US" sz="2800">
                <a:latin typeface="Calibri" charset="0"/>
              </a:rPr>
              <a:t>with sustained increase in CD4 count to &gt;200 cells/µL for </a:t>
            </a:r>
            <a:r>
              <a:rPr lang="en-US" sz="2800">
                <a:latin typeface="Calibri" charset="0"/>
                <a:cs typeface="Arial" charset="0"/>
              </a:rPr>
              <a:t>≥6 months</a:t>
            </a:r>
          </a:p>
          <a:p>
            <a:pPr eaLnBrk="1" hangingPunct="1"/>
            <a:endParaRPr lang="en-US" sz="700">
              <a:latin typeface="Calibri" charset="0"/>
              <a:cs typeface="Arial" charset="0"/>
            </a:endParaRPr>
          </a:p>
          <a:p>
            <a:pPr eaLnBrk="1" hangingPunct="1"/>
            <a:r>
              <a:rPr lang="en-US" sz="2800">
                <a:latin typeface="Calibri" charset="0"/>
                <a:cs typeface="Arial" charset="0"/>
              </a:rPr>
              <a:t>Restart maintenance therapy if CD4 count decreases to &lt;200 cells/µL</a:t>
            </a:r>
          </a:p>
        </p:txBody>
      </p:sp>
    </p:spTree>
    <p:extLst>
      <p:ext uri="{BB962C8B-B14F-4D97-AF65-F5344CB8AC3E}">
        <p14:creationId xmlns:p14="http://schemas.microsoft.com/office/powerpoint/2010/main" val="39443074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p:txBody>
          <a:bodyPr/>
          <a:lstStyle/>
          <a:p>
            <a:r>
              <a:rPr lang="fr-FR" sz="4000">
                <a:latin typeface="Calibri" charset="0"/>
              </a:rPr>
              <a:t>Actualités biblio 2013</a:t>
            </a:r>
          </a:p>
        </p:txBody>
      </p:sp>
    </p:spTree>
    <p:extLst>
      <p:ext uri="{BB962C8B-B14F-4D97-AF65-F5344CB8AC3E}">
        <p14:creationId xmlns:p14="http://schemas.microsoft.com/office/powerpoint/2010/main" val="5906861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p:cNvSpPr>
          <p:nvPr>
            <p:ph type="title"/>
          </p:nvPr>
        </p:nvSpPr>
        <p:spPr/>
        <p:txBody>
          <a:bodyPr/>
          <a:lstStyle/>
          <a:p>
            <a:r>
              <a:rPr lang="fr-FR" sz="2400">
                <a:latin typeface="AdvOT1ef757c0" charset="0"/>
              </a:rPr>
              <a:t>Early Versus Delayed Antiretroviral Therapy</a:t>
            </a:r>
            <a:br>
              <a:rPr lang="fr-FR" sz="2400">
                <a:latin typeface="AdvOT1ef757c0" charset="0"/>
              </a:rPr>
            </a:br>
            <a:r>
              <a:rPr lang="fr-FR" sz="2400">
                <a:latin typeface="AdvOT1ef757c0" charset="0"/>
              </a:rPr>
              <a:t>and Cerebrospinal Fluid Fungal Clearance in</a:t>
            </a:r>
            <a:br>
              <a:rPr lang="fr-FR" sz="2400">
                <a:latin typeface="AdvOT1ef757c0" charset="0"/>
              </a:rPr>
            </a:br>
            <a:r>
              <a:rPr lang="fr-FR" sz="2400">
                <a:latin typeface="AdvOT1ef757c0" charset="0"/>
              </a:rPr>
              <a:t>Adults With HIV and Cryptococcal Meningitis</a:t>
            </a:r>
          </a:p>
        </p:txBody>
      </p:sp>
      <p:sp>
        <p:nvSpPr>
          <p:cNvPr id="120834" name="Rectangle 3"/>
          <p:cNvSpPr>
            <a:spLocks noGrp="1"/>
          </p:cNvSpPr>
          <p:nvPr>
            <p:ph type="body" idx="1"/>
          </p:nvPr>
        </p:nvSpPr>
        <p:spPr/>
        <p:txBody>
          <a:bodyPr/>
          <a:lstStyle/>
          <a:p>
            <a:pPr>
              <a:lnSpc>
                <a:spcPct val="90000"/>
              </a:lnSpc>
            </a:pPr>
            <a:r>
              <a:rPr lang="fr-FR" sz="2800">
                <a:latin typeface="Calibri" charset="0"/>
              </a:rPr>
              <a:t>Methods.</a:t>
            </a:r>
          </a:p>
          <a:p>
            <a:pPr lvl="1">
              <a:lnSpc>
                <a:spcPct val="90000"/>
              </a:lnSpc>
            </a:pPr>
            <a:r>
              <a:rPr lang="fr-FR" sz="2400">
                <a:latin typeface="Calibri" charset="0"/>
              </a:rPr>
              <a:t> A randomized treatment-strategy trial was conducted in Botswana. </a:t>
            </a:r>
          </a:p>
          <a:p>
            <a:pPr lvl="1">
              <a:lnSpc>
                <a:spcPct val="90000"/>
              </a:lnSpc>
            </a:pPr>
            <a:r>
              <a:rPr lang="fr-FR" sz="2400">
                <a:latin typeface="Calibri" charset="0"/>
              </a:rPr>
              <a:t>HIV-infected, ART-naive adults aged ≥21 years initiating amphotericin B treatment for CM were randomized to ART initiation within 7 (intervention) vs after 28 days (control) of randomization,</a:t>
            </a:r>
          </a:p>
          <a:p>
            <a:pPr lvl="1">
              <a:lnSpc>
                <a:spcPct val="90000"/>
              </a:lnSpc>
            </a:pPr>
            <a:r>
              <a:rPr lang="fr-FR" sz="2400">
                <a:latin typeface="Calibri" charset="0"/>
              </a:rPr>
              <a:t>the primary outcome of the rate of CSF clearance of C. neoformans over the subsequent 4 weeks was compared.</a:t>
            </a:r>
          </a:p>
          <a:p>
            <a:pPr lvl="1">
              <a:lnSpc>
                <a:spcPct val="90000"/>
              </a:lnSpc>
            </a:pPr>
            <a:r>
              <a:rPr lang="fr-FR" sz="2400">
                <a:latin typeface="Calibri" charset="0"/>
              </a:rPr>
              <a:t> Adverse events, including CM immune reconstitution inflammatory syndrome (CM-IRIS), and immunologic and virologic responses were compared over 24 weeks.</a:t>
            </a:r>
          </a:p>
        </p:txBody>
      </p:sp>
      <p:sp>
        <p:nvSpPr>
          <p:cNvPr id="120836" name="Text Box 4"/>
          <p:cNvSpPr txBox="1">
            <a:spLocks noChangeArrowheads="1"/>
          </p:cNvSpPr>
          <p:nvPr/>
        </p:nvSpPr>
        <p:spPr bwMode="auto">
          <a:xfrm>
            <a:off x="5056188" y="5394855"/>
            <a:ext cx="3349595"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fr-FR">
                <a:solidFill>
                  <a:prstClr val="black"/>
                </a:solidFill>
                <a:latin typeface="Arial" pitchFamily="34" charset="0"/>
                <a:ea typeface="ＭＳ Ｐゴシック" charset="0"/>
                <a:cs typeface="Arial" pitchFamily="34" charset="0"/>
              </a:rPr>
              <a:t>Bisson P et al Clin Inf Dis 2013</a:t>
            </a:r>
          </a:p>
        </p:txBody>
      </p:sp>
    </p:spTree>
    <p:extLst>
      <p:ext uri="{BB962C8B-B14F-4D97-AF65-F5344CB8AC3E}">
        <p14:creationId xmlns:p14="http://schemas.microsoft.com/office/powerpoint/2010/main" val="27329217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p:cNvSpPr>
          <p:nvPr>
            <p:ph type="title"/>
          </p:nvPr>
        </p:nvSpPr>
        <p:spPr/>
        <p:txBody>
          <a:bodyPr/>
          <a:lstStyle/>
          <a:p>
            <a:r>
              <a:rPr lang="fr-FR" sz="2400">
                <a:latin typeface="AdvOT1ef757c0" charset="0"/>
              </a:rPr>
              <a:t>Early Versus Delayed Antiretroviral Therapy</a:t>
            </a:r>
            <a:br>
              <a:rPr lang="fr-FR" sz="2400">
                <a:latin typeface="AdvOT1ef757c0" charset="0"/>
              </a:rPr>
            </a:br>
            <a:r>
              <a:rPr lang="fr-FR" sz="2400">
                <a:latin typeface="AdvOT1ef757c0" charset="0"/>
              </a:rPr>
              <a:t>and Cerebrospinal Fluid Fungal Clearance in</a:t>
            </a:r>
            <a:br>
              <a:rPr lang="fr-FR" sz="2400">
                <a:latin typeface="AdvOT1ef757c0" charset="0"/>
              </a:rPr>
            </a:br>
            <a:r>
              <a:rPr lang="fr-FR" sz="2400">
                <a:latin typeface="AdvOT1ef757c0" charset="0"/>
              </a:rPr>
              <a:t>Adults With HIV and Cryptococcal Meningitis</a:t>
            </a:r>
          </a:p>
        </p:txBody>
      </p:sp>
      <p:sp>
        <p:nvSpPr>
          <p:cNvPr id="122882" name="Rectangle 3"/>
          <p:cNvSpPr>
            <a:spLocks noGrp="1"/>
          </p:cNvSpPr>
          <p:nvPr>
            <p:ph type="body" idx="1"/>
          </p:nvPr>
        </p:nvSpPr>
        <p:spPr/>
        <p:txBody>
          <a:bodyPr/>
          <a:lstStyle/>
          <a:p>
            <a:pPr>
              <a:lnSpc>
                <a:spcPct val="80000"/>
              </a:lnSpc>
            </a:pPr>
            <a:r>
              <a:rPr lang="fr-FR" sz="2400">
                <a:latin typeface="Calibri" charset="0"/>
              </a:rPr>
              <a:t>Results. </a:t>
            </a:r>
          </a:p>
          <a:p>
            <a:pPr lvl="1">
              <a:lnSpc>
                <a:spcPct val="80000"/>
              </a:lnSpc>
            </a:pPr>
            <a:r>
              <a:rPr lang="fr-FR" sz="2000">
                <a:latin typeface="Calibri" charset="0"/>
              </a:rPr>
              <a:t>Among 27 subjects enrolled (14 control and 13 intervention), the median times to ART initiation were 7 (interquartile range [IQR], 5–10) and 32 days (IQR, 28–36), respectively. </a:t>
            </a:r>
          </a:p>
          <a:p>
            <a:pPr lvl="1">
              <a:lnSpc>
                <a:spcPct val="80000"/>
              </a:lnSpc>
            </a:pPr>
            <a:r>
              <a:rPr lang="fr-FR" sz="2000">
                <a:latin typeface="Calibri" charset="0"/>
              </a:rPr>
              <a:t>The estimated rate of CSF clearance did not differ significantly by treatment strategy (−0.32 log10 colony-forming units [CFU]/mL/day ± 0.20 intervention and −0.52 log10 CFUs/mL/day (± 0.48) control, P = .4).</a:t>
            </a:r>
          </a:p>
          <a:p>
            <a:pPr lvl="1">
              <a:lnSpc>
                <a:spcPct val="80000"/>
              </a:lnSpc>
            </a:pPr>
            <a:r>
              <a:rPr lang="fr-FR" sz="2000">
                <a:latin typeface="Calibri" charset="0"/>
              </a:rPr>
              <a:t> Two of 13 (15%) and 5 of 14 (36%) subjects died in the intervention and control arms, respectively (P = 0.39). Seven of 13 subjects (54%) in the intervention arm vs 0 of 14 in the control arm experienced CM-IRIS (P = .002).</a:t>
            </a:r>
          </a:p>
          <a:p>
            <a:pPr>
              <a:lnSpc>
                <a:spcPct val="80000"/>
              </a:lnSpc>
            </a:pPr>
            <a:r>
              <a:rPr lang="fr-FR" sz="2400">
                <a:latin typeface="Calibri" charset="0"/>
              </a:rPr>
              <a:t>Conclusions. </a:t>
            </a:r>
          </a:p>
          <a:p>
            <a:pPr lvl="1">
              <a:lnSpc>
                <a:spcPct val="80000"/>
              </a:lnSpc>
            </a:pPr>
            <a:r>
              <a:rPr lang="fr-FR" sz="2000">
                <a:latin typeface="Calibri" charset="0"/>
              </a:rPr>
              <a:t>Early ART was not associated with improved CSF fungal clearance, but resulted in a high risk of CM-IRIS. Further research on optimal incorporation of ART into CM care is needed.</a:t>
            </a:r>
          </a:p>
          <a:p>
            <a:pPr lvl="1">
              <a:lnSpc>
                <a:spcPct val="80000"/>
              </a:lnSpc>
            </a:pPr>
            <a:endParaRPr lang="fr-FR" sz="2000">
              <a:latin typeface="Calibri" charset="0"/>
            </a:endParaRPr>
          </a:p>
        </p:txBody>
      </p:sp>
      <p:sp>
        <p:nvSpPr>
          <p:cNvPr id="121860" name="Text Box 4"/>
          <p:cNvSpPr txBox="1">
            <a:spLocks noChangeArrowheads="1"/>
          </p:cNvSpPr>
          <p:nvPr/>
        </p:nvSpPr>
        <p:spPr bwMode="auto">
          <a:xfrm>
            <a:off x="5056188" y="5394855"/>
            <a:ext cx="3349595"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fr-FR">
                <a:solidFill>
                  <a:prstClr val="black"/>
                </a:solidFill>
                <a:latin typeface="Arial" pitchFamily="34" charset="0"/>
                <a:ea typeface="ＭＳ Ｐゴシック" charset="0"/>
                <a:cs typeface="Arial" pitchFamily="34" charset="0"/>
              </a:rPr>
              <a:t>Bisson P et al Clin Inf Dis 2013</a:t>
            </a:r>
          </a:p>
        </p:txBody>
      </p:sp>
    </p:spTree>
    <p:extLst>
      <p:ext uri="{BB962C8B-B14F-4D97-AF65-F5344CB8AC3E}">
        <p14:creationId xmlns:p14="http://schemas.microsoft.com/office/powerpoint/2010/main" val="16448827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p:cNvSpPr>
          <p:nvPr>
            <p:ph type="title"/>
          </p:nvPr>
        </p:nvSpPr>
        <p:spPr/>
        <p:txBody>
          <a:bodyPr/>
          <a:lstStyle/>
          <a:p>
            <a:r>
              <a:rPr lang="fr-FR" sz="4000">
                <a:latin typeface="Calibri" charset="0"/>
              </a:rPr>
              <a:t>Combination Antifungal Therapy</a:t>
            </a:r>
            <a:br>
              <a:rPr lang="fr-FR" sz="4000">
                <a:latin typeface="Calibri" charset="0"/>
              </a:rPr>
            </a:br>
            <a:r>
              <a:rPr lang="fr-FR" sz="4000">
                <a:latin typeface="Calibri" charset="0"/>
              </a:rPr>
              <a:t>for Cryptococcal Meningitis</a:t>
            </a:r>
          </a:p>
        </p:txBody>
      </p:sp>
      <p:sp>
        <p:nvSpPr>
          <p:cNvPr id="124930" name="Rectangle 3"/>
          <p:cNvSpPr>
            <a:spLocks noGrp="1"/>
          </p:cNvSpPr>
          <p:nvPr>
            <p:ph type="body" idx="1"/>
          </p:nvPr>
        </p:nvSpPr>
        <p:spPr/>
        <p:txBody>
          <a:bodyPr/>
          <a:lstStyle/>
          <a:p>
            <a:r>
              <a:rPr lang="fr-FR" sz="2800" b="1">
                <a:latin typeface="Calibri" charset="0"/>
              </a:rPr>
              <a:t>BACKGROUND</a:t>
            </a:r>
          </a:p>
          <a:p>
            <a:pPr lvl="1"/>
            <a:r>
              <a:rPr lang="fr-FR" sz="2400" b="1">
                <a:latin typeface="Calibri" charset="0"/>
              </a:rPr>
              <a:t> </a:t>
            </a:r>
            <a:r>
              <a:rPr lang="fr-FR" sz="2400">
                <a:latin typeface="Calibri" charset="0"/>
              </a:rPr>
              <a:t>Combination antifungal therapy (amphotericin  B deoxycholate and flucytosine) is the recommended treatment for cryptococcal meningitis but has not been shown to reduce mortality, as compared with amphotericin B alone. </a:t>
            </a:r>
          </a:p>
          <a:p>
            <a:pPr lvl="1"/>
            <a:r>
              <a:rPr lang="fr-FR" sz="2400">
                <a:latin typeface="Calibri" charset="0"/>
              </a:rPr>
              <a:t>We performed a randomized, controlled trial to determine whether combining flucytosine or high-dosefluconazole with high-dose amphotericin B improved survival at 14 and 70 days.</a:t>
            </a:r>
          </a:p>
        </p:txBody>
      </p:sp>
      <p:sp>
        <p:nvSpPr>
          <p:cNvPr id="123908" name="Text Box 4"/>
          <p:cNvSpPr txBox="1">
            <a:spLocks noChangeArrowheads="1"/>
          </p:cNvSpPr>
          <p:nvPr/>
        </p:nvSpPr>
        <p:spPr bwMode="auto">
          <a:xfrm>
            <a:off x="5416552" y="5154084"/>
            <a:ext cx="2275683"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fr-FR">
                <a:solidFill>
                  <a:prstClr val="black"/>
                </a:solidFill>
                <a:latin typeface="Arial" pitchFamily="34" charset="0"/>
                <a:ea typeface="ＭＳ Ｐゴシック" charset="0"/>
                <a:cs typeface="Arial" pitchFamily="34" charset="0"/>
              </a:rPr>
              <a:t>J N Day NEJM 2013</a:t>
            </a:r>
          </a:p>
        </p:txBody>
      </p:sp>
    </p:spTree>
    <p:extLst>
      <p:ext uri="{BB962C8B-B14F-4D97-AF65-F5344CB8AC3E}">
        <p14:creationId xmlns:p14="http://schemas.microsoft.com/office/powerpoint/2010/main" val="12962896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p:cNvSpPr>
          <p:nvPr>
            <p:ph type="title"/>
          </p:nvPr>
        </p:nvSpPr>
        <p:spPr/>
        <p:txBody>
          <a:bodyPr/>
          <a:lstStyle/>
          <a:p>
            <a:r>
              <a:rPr lang="fr-FR" sz="4000">
                <a:latin typeface="Calibri" charset="0"/>
              </a:rPr>
              <a:t>Combination Antifungal Therapy</a:t>
            </a:r>
            <a:br>
              <a:rPr lang="fr-FR" sz="4000">
                <a:latin typeface="Calibri" charset="0"/>
              </a:rPr>
            </a:br>
            <a:r>
              <a:rPr lang="fr-FR" sz="4000">
                <a:latin typeface="Calibri" charset="0"/>
              </a:rPr>
              <a:t>for Cryptococcal Meningitis</a:t>
            </a:r>
          </a:p>
        </p:txBody>
      </p:sp>
      <p:sp>
        <p:nvSpPr>
          <p:cNvPr id="126978" name="Rectangle 3"/>
          <p:cNvSpPr>
            <a:spLocks noGrp="1"/>
          </p:cNvSpPr>
          <p:nvPr>
            <p:ph type="body" idx="1"/>
          </p:nvPr>
        </p:nvSpPr>
        <p:spPr/>
        <p:txBody>
          <a:bodyPr/>
          <a:lstStyle/>
          <a:p>
            <a:pPr>
              <a:lnSpc>
                <a:spcPct val="90000"/>
              </a:lnSpc>
            </a:pPr>
            <a:r>
              <a:rPr lang="fr-FR" sz="2800" b="1">
                <a:latin typeface="Calibri" charset="0"/>
              </a:rPr>
              <a:t>METHODS  </a:t>
            </a:r>
          </a:p>
          <a:p>
            <a:pPr lvl="1">
              <a:lnSpc>
                <a:spcPct val="90000"/>
              </a:lnSpc>
            </a:pPr>
            <a:r>
              <a:rPr lang="fr-FR" sz="2400">
                <a:latin typeface="Calibri" charset="0"/>
              </a:rPr>
              <a:t>We conducted a randomized, three-group, open-label trial of induction therapy for cryptococcal meningitis in patients with human immunodeficiency virus infection. </a:t>
            </a:r>
          </a:p>
          <a:p>
            <a:pPr lvl="1">
              <a:lnSpc>
                <a:spcPct val="90000"/>
              </a:lnSpc>
            </a:pPr>
            <a:r>
              <a:rPr lang="fr-FR" sz="2400">
                <a:latin typeface="Calibri" charset="0"/>
              </a:rPr>
              <a:t>All patients received amphotericin B at a dose of 1 mg per kilogram of body weight per day; </a:t>
            </a:r>
          </a:p>
          <a:p>
            <a:pPr lvl="1">
              <a:lnSpc>
                <a:spcPct val="90000"/>
              </a:lnSpc>
            </a:pPr>
            <a:r>
              <a:rPr lang="fr-FR" sz="2400">
                <a:latin typeface="Calibri" charset="0"/>
              </a:rPr>
              <a:t>patients in group 1 were treated for 4 weeks, and those in groups 2 and 3 for 2 weeks. </a:t>
            </a:r>
          </a:p>
          <a:p>
            <a:pPr lvl="1">
              <a:lnSpc>
                <a:spcPct val="90000"/>
              </a:lnSpc>
            </a:pPr>
            <a:r>
              <a:rPr lang="fr-FR" sz="2400">
                <a:latin typeface="Calibri" charset="0"/>
              </a:rPr>
              <a:t>Patients in group 2 concurrently received flucytosine at a dose of 100 mg per kilogram per day for 2 weeks, and those in group 3 concurrently received fluconazole at a dose of 400 mg twice daily for 2 weeks.</a:t>
            </a:r>
          </a:p>
        </p:txBody>
      </p:sp>
      <p:sp>
        <p:nvSpPr>
          <p:cNvPr id="124932" name="Text Box 4"/>
          <p:cNvSpPr txBox="1">
            <a:spLocks noChangeArrowheads="1"/>
          </p:cNvSpPr>
          <p:nvPr/>
        </p:nvSpPr>
        <p:spPr bwMode="auto">
          <a:xfrm>
            <a:off x="5416552" y="5154084"/>
            <a:ext cx="2275683"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fr-FR">
                <a:solidFill>
                  <a:prstClr val="black"/>
                </a:solidFill>
                <a:latin typeface="Arial" pitchFamily="34" charset="0"/>
                <a:ea typeface="ＭＳ Ｐゴシック" charset="0"/>
                <a:cs typeface="Arial" pitchFamily="34" charset="0"/>
              </a:rPr>
              <a:t>J N Day NEJM 2013</a:t>
            </a:r>
          </a:p>
        </p:txBody>
      </p:sp>
    </p:spTree>
    <p:extLst>
      <p:ext uri="{BB962C8B-B14F-4D97-AF65-F5344CB8AC3E}">
        <p14:creationId xmlns:p14="http://schemas.microsoft.com/office/powerpoint/2010/main" val="23345106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p:cNvSpPr>
          <p:nvPr>
            <p:ph type="title"/>
          </p:nvPr>
        </p:nvSpPr>
        <p:spPr/>
        <p:txBody>
          <a:bodyPr/>
          <a:lstStyle/>
          <a:p>
            <a:r>
              <a:rPr lang="fr-FR" sz="4000">
                <a:latin typeface="Calibri" charset="0"/>
              </a:rPr>
              <a:t>Combination Antifungal Therapy</a:t>
            </a:r>
            <a:br>
              <a:rPr lang="fr-FR" sz="4000">
                <a:latin typeface="Calibri" charset="0"/>
              </a:rPr>
            </a:br>
            <a:r>
              <a:rPr lang="fr-FR" sz="4000">
                <a:latin typeface="Calibri" charset="0"/>
              </a:rPr>
              <a:t>for Cryptococcal Meningitis</a:t>
            </a:r>
          </a:p>
        </p:txBody>
      </p:sp>
      <p:sp>
        <p:nvSpPr>
          <p:cNvPr id="129026" name="Rectangle 3"/>
          <p:cNvSpPr>
            <a:spLocks noGrp="1"/>
          </p:cNvSpPr>
          <p:nvPr>
            <p:ph type="body" idx="1"/>
          </p:nvPr>
        </p:nvSpPr>
        <p:spPr/>
        <p:txBody>
          <a:bodyPr/>
          <a:lstStyle/>
          <a:p>
            <a:pPr>
              <a:lnSpc>
                <a:spcPct val="80000"/>
              </a:lnSpc>
            </a:pPr>
            <a:r>
              <a:rPr lang="fr-FR" sz="2000" b="1">
                <a:latin typeface="Calibri" charset="0"/>
              </a:rPr>
              <a:t>RESULTS </a:t>
            </a:r>
          </a:p>
          <a:p>
            <a:pPr lvl="1">
              <a:lnSpc>
                <a:spcPct val="80000"/>
              </a:lnSpc>
            </a:pPr>
            <a:r>
              <a:rPr lang="fr-FR" sz="1800">
                <a:latin typeface="Calibri" charset="0"/>
              </a:rPr>
              <a:t>A total of 299 patients were enrolled. </a:t>
            </a:r>
          </a:p>
          <a:p>
            <a:pPr lvl="1">
              <a:lnSpc>
                <a:spcPct val="80000"/>
              </a:lnSpc>
            </a:pPr>
            <a:r>
              <a:rPr lang="fr-FR" sz="1800">
                <a:latin typeface="Calibri" charset="0"/>
              </a:rPr>
              <a:t>Fewer deaths occurred by days 14 and 70 among patients receiving amphotericin B and flucytosine than among those receiving amphotericinB alone (15 vs. 25 deaths by day 14; hazard ratio, 0.57; 95% confidenceinterval [CI], 0.30 to 1.08; unadjusted P = 0.08; and 30 vs. 44 deaths by day 70; hazard ratio, 0.61; 95% CI, 0.39 to 0.97; unadjusted P = 0.04). </a:t>
            </a:r>
          </a:p>
          <a:p>
            <a:pPr lvl="1">
              <a:lnSpc>
                <a:spcPct val="80000"/>
              </a:lnSpc>
            </a:pPr>
            <a:r>
              <a:rPr lang="fr-FR" sz="1800">
                <a:latin typeface="Calibri" charset="0"/>
              </a:rPr>
              <a:t>Combination therapy with fluconazole had no significant effect on survival, as compared with monotherapy (hazard ratio for death by 14 days, 0.78; 95% CI, 0.44 to 1.41; P = 0.42; hazard ratio for death by 70 days, 0.71; 95% CI, 0.45 to 1.11; P = 0.13). </a:t>
            </a:r>
          </a:p>
          <a:p>
            <a:pPr lvl="1">
              <a:lnSpc>
                <a:spcPct val="80000"/>
              </a:lnSpc>
            </a:pPr>
            <a:r>
              <a:rPr lang="fr-FR" sz="1800">
                <a:latin typeface="Calibri" charset="0"/>
              </a:rPr>
              <a:t>Amphotericin B plus flucytosine was associated with significantly increased rates of yeast clearance from cerebrospinal fluid (−0.42 log10 colony-forming units [CFU] per milliliter per day vs. −0.31 and  −0.32 log10 CFU per milliliter per day in groups 1 and 3, respectively; P&lt;0.001 forboth comparisons). </a:t>
            </a:r>
          </a:p>
          <a:p>
            <a:pPr lvl="1">
              <a:lnSpc>
                <a:spcPct val="80000"/>
              </a:lnSpc>
            </a:pPr>
            <a:r>
              <a:rPr lang="fr-FR" sz="1800">
                <a:latin typeface="Calibri" charset="0"/>
              </a:rPr>
              <a:t>Rates of adverse events were similar in all groups, although neutropenia was more frequent in patients receiving a combination therapy.</a:t>
            </a:r>
          </a:p>
        </p:txBody>
      </p:sp>
      <p:sp>
        <p:nvSpPr>
          <p:cNvPr id="125956" name="Text Box 4"/>
          <p:cNvSpPr txBox="1">
            <a:spLocks noChangeArrowheads="1"/>
          </p:cNvSpPr>
          <p:nvPr/>
        </p:nvSpPr>
        <p:spPr bwMode="auto">
          <a:xfrm>
            <a:off x="5416552" y="5154084"/>
            <a:ext cx="2275683"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fr-FR">
                <a:solidFill>
                  <a:prstClr val="black"/>
                </a:solidFill>
                <a:latin typeface="Arial" pitchFamily="34" charset="0"/>
                <a:ea typeface="ＭＳ Ｐゴシック" charset="0"/>
                <a:cs typeface="Arial" pitchFamily="34" charset="0"/>
              </a:rPr>
              <a:t>J N Day NEJM 2013</a:t>
            </a:r>
          </a:p>
        </p:txBody>
      </p:sp>
    </p:spTree>
    <p:extLst>
      <p:ext uri="{BB962C8B-B14F-4D97-AF65-F5344CB8AC3E}">
        <p14:creationId xmlns:p14="http://schemas.microsoft.com/office/powerpoint/2010/main" val="18242036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p:cNvSpPr>
          <p:nvPr>
            <p:ph type="title"/>
          </p:nvPr>
        </p:nvSpPr>
        <p:spPr/>
        <p:txBody>
          <a:bodyPr/>
          <a:lstStyle/>
          <a:p>
            <a:r>
              <a:rPr lang="fr-FR" sz="4000">
                <a:latin typeface="Calibri" charset="0"/>
              </a:rPr>
              <a:t>Conclusion : Les points forts </a:t>
            </a:r>
            <a:br>
              <a:rPr lang="fr-FR" sz="4000">
                <a:latin typeface="Calibri" charset="0"/>
              </a:rPr>
            </a:br>
            <a:endParaRPr lang="fr-FR" sz="4000">
              <a:latin typeface="Calibri" charset="0"/>
            </a:endParaRPr>
          </a:p>
        </p:txBody>
      </p:sp>
      <p:sp>
        <p:nvSpPr>
          <p:cNvPr id="131074" name="Rectangle 3"/>
          <p:cNvSpPr>
            <a:spLocks noGrp="1"/>
          </p:cNvSpPr>
          <p:nvPr>
            <p:ph type="body" idx="1"/>
          </p:nvPr>
        </p:nvSpPr>
        <p:spPr/>
        <p:txBody>
          <a:bodyPr/>
          <a:lstStyle/>
          <a:p>
            <a:pPr>
              <a:lnSpc>
                <a:spcPct val="90000"/>
              </a:lnSpc>
            </a:pPr>
            <a:r>
              <a:rPr lang="fr-FR">
                <a:latin typeface="Calibri" charset="0"/>
              </a:rPr>
              <a:t>Diagnostic a évoquer devant une méningite lymphocytaire hypoglycorachique</a:t>
            </a:r>
          </a:p>
          <a:p>
            <a:pPr>
              <a:lnSpc>
                <a:spcPct val="90000"/>
              </a:lnSpc>
            </a:pPr>
            <a:r>
              <a:rPr lang="fr-FR">
                <a:latin typeface="Calibri" charset="0"/>
              </a:rPr>
              <a:t>Peut être révélatrice de la maladie</a:t>
            </a:r>
          </a:p>
          <a:p>
            <a:pPr>
              <a:lnSpc>
                <a:spcPct val="90000"/>
              </a:lnSpc>
            </a:pPr>
            <a:r>
              <a:rPr lang="fr-FR">
                <a:latin typeface="Calibri" charset="0"/>
              </a:rPr>
              <a:t>Signes de gravité : tb de conscience , cellularité faible , AG crypto LCR &gt; 1024 </a:t>
            </a:r>
          </a:p>
          <a:p>
            <a:pPr>
              <a:lnSpc>
                <a:spcPct val="90000"/>
              </a:lnSpc>
            </a:pPr>
            <a:r>
              <a:rPr lang="fr-FR">
                <a:latin typeface="Calibri" charset="0"/>
              </a:rPr>
              <a:t>Traitement codifié : importance de la bithérapie avec la flucytosine +++ 5 ( impact sur la mortalité </a:t>
            </a:r>
          </a:p>
          <a:p>
            <a:pPr>
              <a:lnSpc>
                <a:spcPct val="90000"/>
              </a:lnSpc>
            </a:pPr>
            <a:r>
              <a:rPr lang="fr-FR">
                <a:latin typeface="Calibri" charset="0"/>
              </a:rPr>
              <a:t>Introduction différée des ARV </a:t>
            </a:r>
          </a:p>
        </p:txBody>
      </p:sp>
    </p:spTree>
    <p:extLst>
      <p:ext uri="{BB962C8B-B14F-4D97-AF65-F5344CB8AC3E}">
        <p14:creationId xmlns:p14="http://schemas.microsoft.com/office/powerpoint/2010/main" val="108564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 complémentaires</a:t>
            </a:r>
            <a:endParaRPr lang="fr-FR" dirty="0"/>
          </a:p>
        </p:txBody>
      </p:sp>
      <p:sp>
        <p:nvSpPr>
          <p:cNvPr id="3" name="Espace réservé du contenu 2"/>
          <p:cNvSpPr>
            <a:spLocks noGrp="1"/>
          </p:cNvSpPr>
          <p:nvPr>
            <p:ph idx="1"/>
          </p:nvPr>
        </p:nvSpPr>
        <p:spPr/>
        <p:txBody>
          <a:bodyPr/>
          <a:lstStyle/>
          <a:p>
            <a:r>
              <a:rPr lang="fr-FR" dirty="0" smtClean="0"/>
              <a:t>Biologie</a:t>
            </a:r>
          </a:p>
          <a:p>
            <a:r>
              <a:rPr lang="fr-FR" dirty="0" smtClean="0"/>
              <a:t>Imagerie</a:t>
            </a:r>
            <a:endParaRPr lang="fr-FR" dirty="0"/>
          </a:p>
        </p:txBody>
      </p:sp>
    </p:spTree>
    <p:extLst>
      <p:ext uri="{BB962C8B-B14F-4D97-AF65-F5344CB8AC3E}">
        <p14:creationId xmlns:p14="http://schemas.microsoft.com/office/powerpoint/2010/main" val="8447754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rdure">
  <a:themeElements>
    <a:clrScheme name="Bordur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ure">
      <a:majorFont>
        <a:latin typeface="Garamond"/>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ordur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ur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ur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ur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ur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ur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ur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ur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ur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486</TotalTime>
  <Words>4890</Words>
  <Application>Microsoft Macintosh PowerPoint</Application>
  <PresentationFormat>Présentation à l'écran (16:10)</PresentationFormat>
  <Paragraphs>618</Paragraphs>
  <Slides>89</Slides>
  <Notes>60</Notes>
  <HiddenSlides>0</HiddenSlides>
  <MMClips>0</MMClips>
  <ScaleCrop>false</ScaleCrop>
  <HeadingPairs>
    <vt:vector size="4" baseType="variant">
      <vt:variant>
        <vt:lpstr>Thème</vt:lpstr>
      </vt:variant>
      <vt:variant>
        <vt:i4>3</vt:i4>
      </vt:variant>
      <vt:variant>
        <vt:lpstr>Titres des diapositives</vt:lpstr>
      </vt:variant>
      <vt:variant>
        <vt:i4>89</vt:i4>
      </vt:variant>
    </vt:vector>
  </HeadingPairs>
  <TitlesOfParts>
    <vt:vector size="92" baseType="lpstr">
      <vt:lpstr>Thème Office</vt:lpstr>
      <vt:lpstr>Bordure</vt:lpstr>
      <vt:lpstr>1_Thème Office</vt:lpstr>
      <vt:lpstr>M. Genadi S… 21 octobre 1956</vt:lpstr>
      <vt:lpstr>Arrivé en France le 22/6/13</vt:lpstr>
      <vt:lpstr>Clinique</vt:lpstr>
      <vt:lpstr>Présentation PowerPoint</vt:lpstr>
      <vt:lpstr>Que faire ?</vt:lpstr>
      <vt:lpstr>Pneumopathie sévère Ce qui a été fait…</vt:lpstr>
      <vt:lpstr>Le lendemain… Interrogatoire avec interprète</vt:lpstr>
      <vt:lpstr>Que proposez vous ?</vt:lpstr>
      <vt:lpstr>Ex. complémentaires</vt:lpstr>
      <vt:lpstr>QS subsidiaire: faut-il lui demander un test IGRA (test libération IFN-γ) ?</vt:lpstr>
      <vt:lpstr>TDM thorax 28/6</vt:lpstr>
      <vt:lpstr>TMD Thorax 28/6 (2)</vt:lpstr>
      <vt:lpstr>TMD Thorax 28/6 (3)</vt:lpstr>
      <vt:lpstr>Résultats biologiques?</vt:lpstr>
      <vt:lpstr>Attitude thérapeutique ?</vt:lpstr>
      <vt:lpstr>Dans le service</vt:lpstr>
      <vt:lpstr>Présentation PowerPoint</vt:lpstr>
      <vt:lpstr>Quand débuter les ARV après le début  des anti-tuberculeux ?</vt:lpstr>
      <vt:lpstr>Rationnel du traitement anti-BK</vt:lpstr>
      <vt:lpstr>Rationnel du traitement anti-BK</vt:lpstr>
      <vt:lpstr>Traitement anti-BK ‘dérivés’</vt:lpstr>
      <vt:lpstr>Présentation PowerPoint</vt:lpstr>
      <vt:lpstr>Présentation PowerPoint</vt:lpstr>
      <vt:lpstr>Evolution</vt:lpstr>
      <vt:lpstr>S’agit-il d’une tuberculose…</vt:lpstr>
      <vt:lpstr>Que faire ?</vt:lpstr>
      <vt:lpstr>Ajustement thérapeutique</vt:lpstr>
      <vt:lpstr>Rx Pulmonaire 30/07/2013</vt:lpstr>
      <vt:lpstr>TDM Thorax 27/08/2013</vt:lpstr>
      <vt:lpstr>TDM Thorax 27/08/2013</vt:lpstr>
      <vt:lpstr>TDM Thorax 27/08/2013</vt:lpstr>
      <vt:lpstr>Evolution (2)</vt:lpstr>
      <vt:lpstr>Que faire ?</vt:lpstr>
      <vt:lpstr>Que faire ?</vt:lpstr>
      <vt:lpstr>Les effets secondaires des traitements anti-MDR/XDR ne sont pas anodins…</vt:lpstr>
      <vt:lpstr>Que faire ?</vt:lpstr>
      <vt:lpstr>Effet du delamanid sur la négativation des cultures d’expectoration</vt:lpstr>
      <vt:lpstr>L’avenir… ?</vt:lpstr>
      <vt:lpstr>Cas clinique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Cryptococcoses: Epidémiologie</vt:lpstr>
      <vt:lpstr>Cryptococcoses: Manifestations cliniques</vt:lpstr>
      <vt:lpstr>Cryptococcoses: Manifestations cliniques (2)</vt:lpstr>
      <vt:lpstr>Cryptococcoses: Manifestation cliniques </vt:lpstr>
      <vt:lpstr>Cryptococcosis: Diagnostic</vt:lpstr>
      <vt:lpstr>Cryptococcosis: Diagnosis (2)</vt:lpstr>
      <vt:lpstr>Cryptococcosis: Treatment</vt:lpstr>
      <vt:lpstr>Cryptococcosis: Prevention</vt:lpstr>
      <vt:lpstr>Cryptococcosis: Treatment</vt:lpstr>
      <vt:lpstr>Cryptococcosis: Treatment (3)</vt:lpstr>
      <vt:lpstr>Cryptococcosis: Treatment (4)</vt:lpstr>
      <vt:lpstr>Cryptococcosis: Monitoring </vt:lpstr>
      <vt:lpstr>Cryptococcosis: Adverse Events</vt:lpstr>
      <vt:lpstr>IRIS associé à C. neoformans (forme paradoxale)</vt:lpstr>
      <vt:lpstr>Présentation PowerPoint</vt:lpstr>
      <vt:lpstr>IRIS associé à C. neoformans (forme démasquée)</vt:lpstr>
      <vt:lpstr>Présentation PowerPoint</vt:lpstr>
      <vt:lpstr>Présentation PowerPoint</vt:lpstr>
      <vt:lpstr>Présentation PowerPoint</vt:lpstr>
      <vt:lpstr>Présentation PowerPoint</vt:lpstr>
      <vt:lpstr>Présentation PowerPoint</vt:lpstr>
      <vt:lpstr>Présentation PowerPoint</vt:lpstr>
      <vt:lpstr>Cryptococcosis: Adverse Events (2)</vt:lpstr>
      <vt:lpstr>Cryptococcosis: Treatment Failure</vt:lpstr>
      <vt:lpstr>Cryptococcosis: Treatment Failure (2)</vt:lpstr>
      <vt:lpstr>Cryptococcosis: Preventing Recurrence</vt:lpstr>
      <vt:lpstr>Actualités biblio 2013</vt:lpstr>
      <vt:lpstr>Early Versus Delayed Antiretroviral Therapy and Cerebrospinal Fluid Fungal Clearance in Adults With HIV and Cryptococcal Meningitis</vt:lpstr>
      <vt:lpstr>Early Versus Delayed Antiretroviral Therapy and Cerebrospinal Fluid Fungal Clearance in Adults With HIV and Cryptococcal Meningitis</vt:lpstr>
      <vt:lpstr>Combination Antifungal Therapy for Cryptococcal Meningitis</vt:lpstr>
      <vt:lpstr>Combination Antifungal Therapy for Cryptococcal Meningitis</vt:lpstr>
      <vt:lpstr>Combination Antifungal Therapy for Cryptococcal Meningitis</vt:lpstr>
      <vt:lpstr>Conclusion : Les points forts  </vt:lpstr>
    </vt:vector>
  </TitlesOfParts>
  <Company>CHU-RENNES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Cedric Arvieux</dc:creator>
  <cp:lastModifiedBy>Cedric Arvieux</cp:lastModifiedBy>
  <cp:revision>34</cp:revision>
  <dcterms:created xsi:type="dcterms:W3CDTF">2013-09-11T12:00:50Z</dcterms:created>
  <dcterms:modified xsi:type="dcterms:W3CDTF">2013-09-28T13:09:52Z</dcterms:modified>
</cp:coreProperties>
</file>