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2.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78" r:id="rId2"/>
    <p:sldMasterId id="2147483679" r:id="rId3"/>
    <p:sldMasterId id="2147483712" r:id="rId4"/>
    <p:sldMasterId id="2147483814" r:id="rId5"/>
  </p:sldMasterIdLst>
  <p:notesMasterIdLst>
    <p:notesMasterId r:id="rId70"/>
  </p:notesMasterIdLst>
  <p:sldIdLst>
    <p:sldId id="260" r:id="rId6"/>
    <p:sldId id="294" r:id="rId7"/>
    <p:sldId id="316" r:id="rId8"/>
    <p:sldId id="320" r:id="rId9"/>
    <p:sldId id="343" r:id="rId10"/>
    <p:sldId id="318" r:id="rId11"/>
    <p:sldId id="333" r:id="rId12"/>
    <p:sldId id="332" r:id="rId13"/>
    <p:sldId id="324" r:id="rId14"/>
    <p:sldId id="326" r:id="rId15"/>
    <p:sldId id="269" r:id="rId16"/>
    <p:sldId id="271" r:id="rId17"/>
    <p:sldId id="272" r:id="rId18"/>
    <p:sldId id="273" r:id="rId19"/>
    <p:sldId id="274" r:id="rId20"/>
    <p:sldId id="275" r:id="rId21"/>
    <p:sldId id="276" r:id="rId22"/>
    <p:sldId id="277" r:id="rId23"/>
    <p:sldId id="374" r:id="rId24"/>
    <p:sldId id="385" r:id="rId25"/>
    <p:sldId id="379" r:id="rId26"/>
    <p:sldId id="380" r:id="rId27"/>
    <p:sldId id="381" r:id="rId28"/>
    <p:sldId id="382" r:id="rId29"/>
    <p:sldId id="383" r:id="rId30"/>
    <p:sldId id="393" r:id="rId31"/>
    <p:sldId id="390" r:id="rId32"/>
    <p:sldId id="391" r:id="rId33"/>
    <p:sldId id="392" r:id="rId34"/>
    <p:sldId id="298" r:id="rId35"/>
    <p:sldId id="300" r:id="rId36"/>
    <p:sldId id="315" r:id="rId37"/>
    <p:sldId id="328" r:id="rId38"/>
    <p:sldId id="299" r:id="rId39"/>
    <p:sldId id="353" r:id="rId40"/>
    <p:sldId id="331" r:id="rId41"/>
    <p:sldId id="355" r:id="rId42"/>
    <p:sldId id="356" r:id="rId43"/>
    <p:sldId id="339" r:id="rId44"/>
    <p:sldId id="340" r:id="rId45"/>
    <p:sldId id="358" r:id="rId46"/>
    <p:sldId id="359" r:id="rId47"/>
    <p:sldId id="360" r:id="rId48"/>
    <p:sldId id="284" r:id="rId49"/>
    <p:sldId id="285" r:id="rId50"/>
    <p:sldId id="286" r:id="rId51"/>
    <p:sldId id="287" r:id="rId52"/>
    <p:sldId id="288" r:id="rId53"/>
    <p:sldId id="289" r:id="rId54"/>
    <p:sldId id="386" r:id="rId55"/>
    <p:sldId id="387" r:id="rId56"/>
    <p:sldId id="388" r:id="rId57"/>
    <p:sldId id="309" r:id="rId58"/>
    <p:sldId id="308" r:id="rId59"/>
    <p:sldId id="311" r:id="rId60"/>
    <p:sldId id="312" r:id="rId61"/>
    <p:sldId id="389" r:id="rId62"/>
    <p:sldId id="367" r:id="rId63"/>
    <p:sldId id="368" r:id="rId64"/>
    <p:sldId id="370" r:id="rId65"/>
    <p:sldId id="321" r:id="rId66"/>
    <p:sldId id="337" r:id="rId67"/>
    <p:sldId id="314" r:id="rId68"/>
    <p:sldId id="394" r:id="rId6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S PGothic" charset="0"/>
        <a:cs typeface="MS PGothic" charset="0"/>
      </a:defRPr>
    </a:lvl1pPr>
    <a:lvl2pPr marL="457200" algn="l" rtl="0" fontAlgn="base">
      <a:spcBef>
        <a:spcPct val="0"/>
      </a:spcBef>
      <a:spcAft>
        <a:spcPct val="0"/>
      </a:spcAft>
      <a:defRPr kern="1200">
        <a:solidFill>
          <a:schemeClr val="tx1"/>
        </a:solidFill>
        <a:latin typeface="Arial" charset="0"/>
        <a:ea typeface="MS PGothic" charset="0"/>
        <a:cs typeface="MS PGothic" charset="0"/>
      </a:defRPr>
    </a:lvl2pPr>
    <a:lvl3pPr marL="914400" algn="l" rtl="0" fontAlgn="base">
      <a:spcBef>
        <a:spcPct val="0"/>
      </a:spcBef>
      <a:spcAft>
        <a:spcPct val="0"/>
      </a:spcAft>
      <a:defRPr kern="1200">
        <a:solidFill>
          <a:schemeClr val="tx1"/>
        </a:solidFill>
        <a:latin typeface="Arial" charset="0"/>
        <a:ea typeface="MS PGothic" charset="0"/>
        <a:cs typeface="MS PGothic" charset="0"/>
      </a:defRPr>
    </a:lvl3pPr>
    <a:lvl4pPr marL="1371600" algn="l" rtl="0" fontAlgn="base">
      <a:spcBef>
        <a:spcPct val="0"/>
      </a:spcBef>
      <a:spcAft>
        <a:spcPct val="0"/>
      </a:spcAft>
      <a:defRPr kern="1200">
        <a:solidFill>
          <a:schemeClr val="tx1"/>
        </a:solidFill>
        <a:latin typeface="Arial" charset="0"/>
        <a:ea typeface="MS PGothic" charset="0"/>
        <a:cs typeface="MS PGothic" charset="0"/>
      </a:defRPr>
    </a:lvl4pPr>
    <a:lvl5pPr marL="1828800" algn="l" rtl="0" fontAlgn="base">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15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2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fr-FR"/>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0D5AA56-B733-BF4D-8002-0722501C36C2}" type="slidenum">
              <a:rPr lang="fr-FR"/>
              <a:pPr>
                <a:defRPr/>
              </a:pPr>
              <a:t>‹#›</a:t>
            </a:fld>
            <a:endParaRPr lang="fr-FR"/>
          </a:p>
        </p:txBody>
      </p:sp>
    </p:spTree>
    <p:extLst>
      <p:ext uri="{BB962C8B-B14F-4D97-AF65-F5344CB8AC3E}">
        <p14:creationId xmlns:p14="http://schemas.microsoft.com/office/powerpoint/2010/main" val="168259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a:defRPr/>
            </a:pPr>
            <a:fld id="{329976F5-D60E-3A4E-8EFC-E6E0DC00B84E}" type="slidenum">
              <a:rPr lang="fr-FR" smtClean="0"/>
              <a:pPr>
                <a:defRPr/>
              </a:pPr>
              <a:t>1</a:t>
            </a:fld>
            <a:endParaRPr lang="fr-FR" smtClean="0"/>
          </a:p>
        </p:txBody>
      </p:sp>
      <p:sp>
        <p:nvSpPr>
          <p:cNvPr id="12290" name="Rectangle 2"/>
          <p:cNvSpPr>
            <a:spLocks noGrp="1" noRot="1" noChangeAspect="1" noChangeArrowheads="1" noTextEdit="1"/>
          </p:cNvSpPr>
          <p:nvPr>
            <p:ph type="sldImg"/>
          </p:nvPr>
        </p:nvSpPr>
        <p:spPr>
          <a:xfrm>
            <a:off x="1300163" y="803275"/>
            <a:ext cx="4257675" cy="3194050"/>
          </a:xfrm>
          <a:ln/>
        </p:spPr>
      </p:sp>
      <p:sp>
        <p:nvSpPr>
          <p:cNvPr id="12291" name="Rectangle 3"/>
          <p:cNvSpPr>
            <a:spLocks noGrp="1" noChangeArrowheads="1"/>
          </p:cNvSpPr>
          <p:nvPr>
            <p:ph type="body" idx="1"/>
          </p:nvPr>
        </p:nvSpPr>
        <p:spPr>
          <a:xfrm>
            <a:off x="914400" y="4344988"/>
            <a:ext cx="5029200" cy="3859212"/>
          </a:xfrm>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2946"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499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704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909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1138"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3186"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523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728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933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pPr defTabSz="457200" eaLnBrk="1" hangingPunct="1">
              <a:spcBef>
                <a:spcPct val="0"/>
              </a:spcBef>
              <a:defRPr/>
            </a:pPr>
            <a:endParaRPr lang="fr-FR">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noTextEdit="1"/>
          </p:cNvSpPr>
          <p:nvPr>
            <p:ph type="sldImg"/>
          </p:nvPr>
        </p:nvSpPr>
        <p:spPr>
          <a:xfrm>
            <a:off x="1154113" y="692150"/>
            <a:ext cx="4554537" cy="3416300"/>
          </a:xfrm>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6562" name="Rectangle 3"/>
          <p:cNvSpPr>
            <a:spLocks noChangeArrowheads="1"/>
          </p:cNvSpPr>
          <p:nvPr>
            <p:ph type="body" idx="1"/>
          </p:nvPr>
        </p:nvSpPr>
        <p:spPr>
          <a:xfrm>
            <a:off x="912813" y="4356100"/>
            <a:ext cx="5032375" cy="413543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0547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0752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0957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11618"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13666"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pPr defTabSz="457200" eaLnBrk="1" hangingPunct="1">
              <a:spcBef>
                <a:spcPct val="0"/>
              </a:spcBef>
              <a:defRPr/>
            </a:pPr>
            <a:endParaRPr lang="fr-FR">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861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Espace réservé de l'image des diapositives 1"/>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23906" name="Espace réservé des commentaires 2"/>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8156" tIns="44078" rIns="88156" bIns="44078"/>
          <a:lstStyle/>
          <a:p>
            <a:pPr eaLnBrk="1" hangingPunct="1"/>
            <a:endParaRPr lang="fr-FR">
              <a:ea typeface="MS PGothic" charset="0"/>
            </a:endParaRPr>
          </a:p>
        </p:txBody>
      </p:sp>
      <p:sp>
        <p:nvSpPr>
          <p:cNvPr id="123907"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3" tIns="46151" rIns="92303" bIns="46151"/>
          <a:lstStyle>
            <a:lvl1pPr defTabSz="923925" eaLnBrk="0" hangingPunct="0">
              <a:defRPr sz="2400">
                <a:solidFill>
                  <a:schemeClr val="tx1"/>
                </a:solidFill>
                <a:latin typeface="Arial" charset="0"/>
                <a:ea typeface="MS PGothic" charset="0"/>
                <a:cs typeface="MS PGothic" charset="0"/>
              </a:defRPr>
            </a:lvl1pPr>
            <a:lvl2pPr marL="742950" indent="-285750" defTabSz="923925" eaLnBrk="0" hangingPunct="0">
              <a:defRPr sz="2400">
                <a:solidFill>
                  <a:schemeClr val="tx1"/>
                </a:solidFill>
                <a:latin typeface="Arial" charset="0"/>
                <a:ea typeface="MS PGothic" charset="0"/>
                <a:cs typeface="MS PGothic" charset="0"/>
              </a:defRPr>
            </a:lvl2pPr>
            <a:lvl3pPr marL="1143000" indent="-228600" defTabSz="923925" eaLnBrk="0" hangingPunct="0">
              <a:defRPr sz="2400">
                <a:solidFill>
                  <a:schemeClr val="tx1"/>
                </a:solidFill>
                <a:latin typeface="Arial" charset="0"/>
                <a:ea typeface="MS PGothic" charset="0"/>
                <a:cs typeface="MS PGothic" charset="0"/>
              </a:defRPr>
            </a:lvl3pPr>
            <a:lvl4pPr marL="1600200" indent="-228600" defTabSz="923925" eaLnBrk="0" hangingPunct="0">
              <a:defRPr sz="2400">
                <a:solidFill>
                  <a:schemeClr val="tx1"/>
                </a:solidFill>
                <a:latin typeface="Arial" charset="0"/>
                <a:ea typeface="MS PGothic" charset="0"/>
                <a:cs typeface="MS PGothic" charset="0"/>
              </a:defRPr>
            </a:lvl4pPr>
            <a:lvl5pPr marL="2057400" indent="-228600" defTabSz="923925" eaLnBrk="0" hangingPunct="0">
              <a:defRPr sz="2400">
                <a:solidFill>
                  <a:schemeClr val="tx1"/>
                </a:solidFill>
                <a:latin typeface="Arial" charset="0"/>
                <a:ea typeface="MS PGothic" charset="0"/>
                <a:cs typeface="MS PGothic" charset="0"/>
              </a:defRPr>
            </a:lvl5pPr>
            <a:lvl6pPr marL="25146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CROI 2010</a:t>
            </a:r>
          </a:p>
          <a:p>
            <a:pPr eaLnBrk="1" hangingPunct="1"/>
            <a:r>
              <a:rPr lang="fr-FR" sz="800">
                <a:latin typeface="Trebuchet MS" charset="0"/>
              </a:rPr>
              <a:t>F. Raffi, J. Reynes,</a:t>
            </a:r>
            <a:r>
              <a:rPr lang="fr-FR" sz="1300">
                <a:latin typeface="Trebuchet MS" charset="0"/>
              </a:rPr>
              <a:t> </a:t>
            </a:r>
            <a:r>
              <a:rPr lang="fr-FR" sz="800">
                <a:latin typeface="Trebuchet MS" charset="0"/>
              </a:rPr>
              <a:t>B. Hoen, B. Masquelier et G. Peytavin</a:t>
            </a:r>
          </a:p>
        </p:txBody>
      </p:sp>
      <p:sp>
        <p:nvSpPr>
          <p:cNvPr id="123908" name="Rectangle 7"/>
          <p:cNvSpPr txBox="1">
            <a:spLocks noGrp="1" noChangeArrowheads="1"/>
          </p:cNvSpPr>
          <p:nvPr/>
        </p:nvSpPr>
        <p:spPr bwMode="auto">
          <a:xfrm>
            <a:off x="3614738" y="8423275"/>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6" tIns="42487" rIns="84976" bIns="42487" anchor="b"/>
          <a:lstStyle>
            <a:lvl1pPr defTabSz="849313" eaLnBrk="0" hangingPunct="0">
              <a:defRPr sz="2400">
                <a:solidFill>
                  <a:schemeClr val="tx1"/>
                </a:solidFill>
                <a:latin typeface="Arial" charset="0"/>
                <a:ea typeface="MS PGothic" charset="0"/>
                <a:cs typeface="MS PGothic" charset="0"/>
              </a:defRPr>
            </a:lvl1pPr>
            <a:lvl2pPr marL="742950" indent="-285750" defTabSz="849313" eaLnBrk="0" hangingPunct="0">
              <a:defRPr sz="2400">
                <a:solidFill>
                  <a:schemeClr val="tx1"/>
                </a:solidFill>
                <a:latin typeface="Arial" charset="0"/>
                <a:ea typeface="MS PGothic" charset="0"/>
                <a:cs typeface="MS PGothic" charset="0"/>
              </a:defRPr>
            </a:lvl2pPr>
            <a:lvl3pPr marL="1143000" indent="-228600" defTabSz="849313" eaLnBrk="0" hangingPunct="0">
              <a:defRPr sz="2400">
                <a:solidFill>
                  <a:schemeClr val="tx1"/>
                </a:solidFill>
                <a:latin typeface="Arial" charset="0"/>
                <a:ea typeface="MS PGothic" charset="0"/>
                <a:cs typeface="MS PGothic" charset="0"/>
              </a:defRPr>
            </a:lvl3pPr>
            <a:lvl4pPr marL="1600200" indent="-228600" defTabSz="849313" eaLnBrk="0" hangingPunct="0">
              <a:defRPr sz="2400">
                <a:solidFill>
                  <a:schemeClr val="tx1"/>
                </a:solidFill>
                <a:latin typeface="Arial" charset="0"/>
                <a:ea typeface="MS PGothic" charset="0"/>
                <a:cs typeface="MS PGothic" charset="0"/>
              </a:defRPr>
            </a:lvl4pPr>
            <a:lvl5pPr marL="2057400" indent="-228600" defTabSz="849313" eaLnBrk="0" hangingPunct="0">
              <a:defRPr sz="2400">
                <a:solidFill>
                  <a:schemeClr val="tx1"/>
                </a:solidFill>
                <a:latin typeface="Arial" charset="0"/>
                <a:ea typeface="MS PGothic" charset="0"/>
                <a:cs typeface="MS PGothic" charset="0"/>
              </a:defRPr>
            </a:lvl5pPr>
            <a:lvl6pPr marL="25146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E8700E36-EB12-8443-A2BC-5042CB396141}" type="slidenum">
              <a:rPr lang="fr-FR" sz="1200"/>
              <a:pPr algn="r" eaLnBrk="1" hangingPunct="1"/>
              <a:t>30</a:t>
            </a:fld>
            <a:endParaRPr lang="fr-F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25954" name="Espace réservé des commentaires 2"/>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8156" tIns="44078" rIns="88156" bIns="44078"/>
          <a:lstStyle/>
          <a:p>
            <a:pPr eaLnBrk="1" hangingPunct="1"/>
            <a:r>
              <a:rPr lang="fr-FR">
                <a:ea typeface="MS PGothic" charset="0"/>
              </a:rPr>
              <a:t>Dans cette étude les charges virales VIH-1 plasmatiques étaient mesurées en routine par le test Abbott Real Time HIV-1 avec un seuil à 50 c/ml.</a:t>
            </a:r>
          </a:p>
          <a:p>
            <a:pPr eaLnBrk="1" hangingPunct="1"/>
            <a:r>
              <a:rPr lang="fr-FR">
                <a:ea typeface="MS PGothic" charset="0"/>
              </a:rPr>
              <a:t>L’analyse rétrospective a permis de distinguer les virémies entre 40 et 49 c/ml, les virémies &lt; 40 c/ml mais avec un ARN détectable, et les virémies à ARN indétectable.</a:t>
            </a:r>
          </a:p>
          <a:p>
            <a:pPr eaLnBrk="1" hangingPunct="1"/>
            <a:r>
              <a:rPr lang="fr-FR">
                <a:ea typeface="MS PGothic" charset="0"/>
              </a:rPr>
              <a:t>Les virémies entre 40-49 c/ml au point de départ (arbitraire) du suivi ou à un moindre degré les virémies à ARN détectable &lt; 40 c/ml étaient prédictives de manière indépendante du rebond virologique &gt; 50 c/ml ou &gt; 400 c/ml.</a:t>
            </a:r>
          </a:p>
          <a:p>
            <a:pPr eaLnBrk="1" hangingPunct="1"/>
            <a:r>
              <a:rPr lang="fr-FR">
                <a:ea typeface="MS PGothic" charset="0"/>
              </a:rPr>
              <a:t>Cette observation suggère que l’objectif &lt; 50 c/ml pourrait être revu et que des interventions portant notamment sur l’observance devraient être proposées en cas de virémie très basse mais détectable.</a:t>
            </a:r>
          </a:p>
        </p:txBody>
      </p:sp>
      <p:sp>
        <p:nvSpPr>
          <p:cNvPr id="125955"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3" tIns="46151" rIns="92303" bIns="46151"/>
          <a:lstStyle>
            <a:lvl1pPr defTabSz="923925" eaLnBrk="0" hangingPunct="0">
              <a:defRPr sz="2400">
                <a:solidFill>
                  <a:schemeClr val="tx1"/>
                </a:solidFill>
                <a:latin typeface="Arial" charset="0"/>
                <a:ea typeface="MS PGothic" charset="0"/>
                <a:cs typeface="MS PGothic" charset="0"/>
              </a:defRPr>
            </a:lvl1pPr>
            <a:lvl2pPr marL="742950" indent="-285750" defTabSz="923925" eaLnBrk="0" hangingPunct="0">
              <a:defRPr sz="2400">
                <a:solidFill>
                  <a:schemeClr val="tx1"/>
                </a:solidFill>
                <a:latin typeface="Arial" charset="0"/>
                <a:ea typeface="MS PGothic" charset="0"/>
                <a:cs typeface="MS PGothic" charset="0"/>
              </a:defRPr>
            </a:lvl2pPr>
            <a:lvl3pPr marL="1143000" indent="-228600" defTabSz="923925" eaLnBrk="0" hangingPunct="0">
              <a:defRPr sz="2400">
                <a:solidFill>
                  <a:schemeClr val="tx1"/>
                </a:solidFill>
                <a:latin typeface="Arial" charset="0"/>
                <a:ea typeface="MS PGothic" charset="0"/>
                <a:cs typeface="MS PGothic" charset="0"/>
              </a:defRPr>
            </a:lvl3pPr>
            <a:lvl4pPr marL="1600200" indent="-228600" defTabSz="923925" eaLnBrk="0" hangingPunct="0">
              <a:defRPr sz="2400">
                <a:solidFill>
                  <a:schemeClr val="tx1"/>
                </a:solidFill>
                <a:latin typeface="Arial" charset="0"/>
                <a:ea typeface="MS PGothic" charset="0"/>
                <a:cs typeface="MS PGothic" charset="0"/>
              </a:defRPr>
            </a:lvl4pPr>
            <a:lvl5pPr marL="2057400" indent="-228600" defTabSz="923925" eaLnBrk="0" hangingPunct="0">
              <a:defRPr sz="2400">
                <a:solidFill>
                  <a:schemeClr val="tx1"/>
                </a:solidFill>
                <a:latin typeface="Arial" charset="0"/>
                <a:ea typeface="MS PGothic" charset="0"/>
                <a:cs typeface="MS PGothic" charset="0"/>
              </a:defRPr>
            </a:lvl5pPr>
            <a:lvl6pPr marL="25146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CROI 2010</a:t>
            </a:r>
          </a:p>
          <a:p>
            <a:pPr eaLnBrk="1" hangingPunct="1"/>
            <a:r>
              <a:rPr lang="fr-FR" sz="800">
                <a:latin typeface="Trebuchet MS" charset="0"/>
              </a:rPr>
              <a:t>F. Raffi, J. Reynes,</a:t>
            </a:r>
            <a:r>
              <a:rPr lang="fr-FR" sz="1300">
                <a:latin typeface="Trebuchet MS" charset="0"/>
              </a:rPr>
              <a:t> </a:t>
            </a:r>
            <a:r>
              <a:rPr lang="fr-FR" sz="800">
                <a:latin typeface="Trebuchet MS" charset="0"/>
              </a:rPr>
              <a:t>B. Hoen, B. Masquelier et G. Peytavin</a:t>
            </a:r>
          </a:p>
        </p:txBody>
      </p:sp>
      <p:sp>
        <p:nvSpPr>
          <p:cNvPr id="125956" name="Rectangle 7"/>
          <p:cNvSpPr txBox="1">
            <a:spLocks noGrp="1" noChangeArrowheads="1"/>
          </p:cNvSpPr>
          <p:nvPr/>
        </p:nvSpPr>
        <p:spPr bwMode="auto">
          <a:xfrm>
            <a:off x="3614738" y="8423275"/>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6" tIns="42487" rIns="84976" bIns="42487" anchor="b"/>
          <a:lstStyle>
            <a:lvl1pPr defTabSz="849313" eaLnBrk="0" hangingPunct="0">
              <a:defRPr sz="2400">
                <a:solidFill>
                  <a:schemeClr val="tx1"/>
                </a:solidFill>
                <a:latin typeface="Arial" charset="0"/>
                <a:ea typeface="MS PGothic" charset="0"/>
                <a:cs typeface="MS PGothic" charset="0"/>
              </a:defRPr>
            </a:lvl1pPr>
            <a:lvl2pPr marL="742950" indent="-285750" defTabSz="849313" eaLnBrk="0" hangingPunct="0">
              <a:defRPr sz="2400">
                <a:solidFill>
                  <a:schemeClr val="tx1"/>
                </a:solidFill>
                <a:latin typeface="Arial" charset="0"/>
                <a:ea typeface="MS PGothic" charset="0"/>
                <a:cs typeface="MS PGothic" charset="0"/>
              </a:defRPr>
            </a:lvl2pPr>
            <a:lvl3pPr marL="1143000" indent="-228600" defTabSz="849313" eaLnBrk="0" hangingPunct="0">
              <a:defRPr sz="2400">
                <a:solidFill>
                  <a:schemeClr val="tx1"/>
                </a:solidFill>
                <a:latin typeface="Arial" charset="0"/>
                <a:ea typeface="MS PGothic" charset="0"/>
                <a:cs typeface="MS PGothic" charset="0"/>
              </a:defRPr>
            </a:lvl3pPr>
            <a:lvl4pPr marL="1600200" indent="-228600" defTabSz="849313" eaLnBrk="0" hangingPunct="0">
              <a:defRPr sz="2400">
                <a:solidFill>
                  <a:schemeClr val="tx1"/>
                </a:solidFill>
                <a:latin typeface="Arial" charset="0"/>
                <a:ea typeface="MS PGothic" charset="0"/>
                <a:cs typeface="MS PGothic" charset="0"/>
              </a:defRPr>
            </a:lvl4pPr>
            <a:lvl5pPr marL="2057400" indent="-228600" defTabSz="849313" eaLnBrk="0" hangingPunct="0">
              <a:defRPr sz="2400">
                <a:solidFill>
                  <a:schemeClr val="tx1"/>
                </a:solidFill>
                <a:latin typeface="Arial" charset="0"/>
                <a:ea typeface="MS PGothic" charset="0"/>
                <a:cs typeface="MS PGothic" charset="0"/>
              </a:defRPr>
            </a:lvl5pPr>
            <a:lvl6pPr marL="25146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9ECECE6-E693-5F4B-B873-1EB4AB7C3FEE}" type="slidenum">
              <a:rPr lang="fr-FR" sz="1200"/>
              <a:pPr algn="r" eaLnBrk="1" hangingPunct="1"/>
              <a:t>31</a:t>
            </a:fld>
            <a:endParaRPr lang="fr-F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xfrm>
            <a:off x="1141413" y="685800"/>
            <a:ext cx="4575175" cy="3430588"/>
          </a:xfrm>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28002" name="Notes Placeholder 2"/>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6656" tIns="48328" rIns="96656" bIns="48328"/>
          <a:lstStyle/>
          <a:p>
            <a:pPr eaLnBrk="1" hangingPunct="1">
              <a:lnSpc>
                <a:spcPct val="80000"/>
              </a:lnSpc>
            </a:pPr>
            <a:r>
              <a:rPr lang="en-GB" sz="800" i="1">
                <a:ea typeface="MS PGothic" charset="0"/>
              </a:rPr>
              <a:t>ART, antiretroviral therapy; LLV, low-level viremia; VF, virologic failure; VL, viral load.</a:t>
            </a:r>
            <a:endParaRPr lang="en-US" sz="800">
              <a:ea typeface="MS PGothic" charset="0"/>
            </a:endParaRPr>
          </a:p>
          <a:p>
            <a:pPr eaLnBrk="1" hangingPunct="1">
              <a:lnSpc>
                <a:spcPct val="80000"/>
              </a:lnSpc>
            </a:pPr>
            <a:r>
              <a:rPr lang="en-GB" sz="800" i="1">
                <a:ea typeface="MS PGothic" charset="0"/>
              </a:rPr>
              <a:t> </a:t>
            </a:r>
            <a:endParaRPr lang="en-US" sz="800">
              <a:ea typeface="MS PGothic" charset="0"/>
            </a:endParaRPr>
          </a:p>
          <a:p>
            <a:pPr eaLnBrk="1" hangingPunct="1">
              <a:lnSpc>
                <a:spcPct val="80000"/>
              </a:lnSpc>
            </a:pPr>
            <a:r>
              <a:rPr lang="en-US" sz="800" i="1">
                <a:ea typeface="MS PGothic" charset="0"/>
              </a:rPr>
              <a:t>Joel E. Gallant, MD, MPH: </a:t>
            </a:r>
            <a:endParaRPr lang="en-US" sz="800">
              <a:ea typeface="MS PGothic" charset="0"/>
            </a:endParaRPr>
          </a:p>
          <a:p>
            <a:pPr eaLnBrk="1" hangingPunct="1">
              <a:lnSpc>
                <a:spcPct val="80000"/>
              </a:lnSpc>
            </a:pPr>
            <a:r>
              <a:rPr lang="en-US" sz="800">
                <a:ea typeface="MS PGothic" charset="0"/>
              </a:rPr>
              <a:t>Charpentier and colleagues conducted a study that focused on virologic outcomes in patients with low-level viremia, defined as HIV-1 RNA 20-50 copies/mL. Those numbers are relevant given that most laboratories have switched from HIV-1 RNA assays with a lower cutoff of 50 copies/mL to one with a lower cutoff of 20 copies/mL. Therefore, clinicians are finding more patients with detectable HIV-1 RNA in the range of 20-50 copies/mL. </a:t>
            </a:r>
          </a:p>
          <a:p>
            <a:pPr eaLnBrk="1" hangingPunct="1">
              <a:lnSpc>
                <a:spcPct val="80000"/>
              </a:lnSpc>
            </a:pPr>
            <a:r>
              <a:rPr lang="en-US" sz="800">
                <a:ea typeface="MS PGothic" charset="0"/>
              </a:rPr>
              <a:t> </a:t>
            </a:r>
          </a:p>
          <a:p>
            <a:pPr eaLnBrk="1" hangingPunct="1">
              <a:lnSpc>
                <a:spcPct val="80000"/>
              </a:lnSpc>
            </a:pPr>
            <a:r>
              <a:rPr lang="en-US" sz="800">
                <a:ea typeface="MS PGothic" charset="0"/>
              </a:rPr>
              <a:t>The investigators looked for evidence of true virologic failure in patients with and without low-level viremia and found that this factor did not really influence outcomes. Patients who had low-level viremia were not more likely to fail than those without low-level viremia (8% vs 4%; </a:t>
            </a:r>
            <a:r>
              <a:rPr lang="en-US" sz="800" i="1">
                <a:ea typeface="MS PGothic" charset="0"/>
              </a:rPr>
              <a:t>P</a:t>
            </a:r>
            <a:r>
              <a:rPr lang="en-US" sz="800">
                <a:ea typeface="MS PGothic" charset="0"/>
              </a:rPr>
              <a:t> = .32), nor was there any difference in antiretroviral regimens between patients who had or did not have low-level viremia. </a:t>
            </a:r>
          </a:p>
          <a:p>
            <a:pPr eaLnBrk="1" hangingPunct="1">
              <a:lnSpc>
                <a:spcPct val="80000"/>
              </a:lnSpc>
            </a:pPr>
            <a:r>
              <a:rPr lang="en-US" sz="800">
                <a:ea typeface="MS PGothic" charset="0"/>
              </a:rPr>
              <a:t> </a:t>
            </a:r>
          </a:p>
          <a:p>
            <a:pPr eaLnBrk="1" hangingPunct="1">
              <a:lnSpc>
                <a:spcPct val="80000"/>
              </a:lnSpc>
            </a:pPr>
            <a:r>
              <a:rPr lang="en-US" sz="800">
                <a:ea typeface="MS PGothic" charset="0"/>
              </a:rPr>
              <a:t>Although I do not think that the question about the significance of low-level viremia has been completely answered, this study should provide some reassurance to clinicians who are worried that they are now seeing detectable HIV-1 RNA in an increasing number of their patients. My advice to those physicians would be to continue treating these patients with no change in antiretroviral regimen. </a:t>
            </a:r>
          </a:p>
          <a:p>
            <a:pPr eaLnBrk="1" hangingPunct="1">
              <a:lnSpc>
                <a:spcPct val="80000"/>
              </a:lnSpc>
            </a:pPr>
            <a:r>
              <a:rPr lang="en-US" sz="800">
                <a:ea typeface="MS PGothic" charset="0"/>
              </a:rPr>
              <a:t> </a:t>
            </a:r>
          </a:p>
          <a:p>
            <a:pPr eaLnBrk="1" hangingPunct="1">
              <a:lnSpc>
                <a:spcPct val="80000"/>
              </a:lnSpc>
            </a:pPr>
            <a:r>
              <a:rPr lang="en-US" sz="800" i="1">
                <a:ea typeface="MS PGothic" charset="0"/>
              </a:rPr>
              <a:t>Ian M. Sanne, MBBCH, FCP (SA): </a:t>
            </a:r>
            <a:endParaRPr lang="en-US" sz="800">
              <a:ea typeface="MS PGothic" charset="0"/>
            </a:endParaRPr>
          </a:p>
          <a:p>
            <a:pPr eaLnBrk="1" hangingPunct="1">
              <a:lnSpc>
                <a:spcPct val="80000"/>
              </a:lnSpc>
            </a:pPr>
            <a:r>
              <a:rPr lang="en-US" sz="800">
                <a:ea typeface="MS PGothic" charset="0"/>
              </a:rPr>
              <a:t>I agree that these data are reassuring. </a:t>
            </a:r>
          </a:p>
          <a:p>
            <a:pPr eaLnBrk="1" hangingPunct="1">
              <a:lnSpc>
                <a:spcPct val="80000"/>
              </a:lnSpc>
            </a:pPr>
            <a:r>
              <a:rPr lang="en-US" sz="800">
                <a:ea typeface="MS PGothic" charset="0"/>
              </a:rPr>
              <a:t> </a:t>
            </a:r>
          </a:p>
          <a:p>
            <a:pPr eaLnBrk="1" hangingPunct="1">
              <a:lnSpc>
                <a:spcPct val="80000"/>
              </a:lnSpc>
            </a:pPr>
            <a:r>
              <a:rPr lang="en-US" sz="800" i="1">
                <a:ea typeface="MS PGothic" charset="0"/>
              </a:rPr>
              <a:t>Joel E. Gallant, MD, MPH</a:t>
            </a:r>
            <a:endParaRPr lang="en-US" sz="800">
              <a:ea typeface="MS PGothic" charset="0"/>
            </a:endParaRPr>
          </a:p>
          <a:p>
            <a:pPr eaLnBrk="1" hangingPunct="1">
              <a:lnSpc>
                <a:spcPct val="80000"/>
              </a:lnSpc>
            </a:pPr>
            <a:r>
              <a:rPr lang="en-US" sz="800">
                <a:ea typeface="MS PGothic" charset="0"/>
              </a:rPr>
              <a:t>These results suggest that clinicians should treat detectable viral loads &lt; 50 copies/mL as though they were undetectable, reminding patients that they’re still consistent with an earlier criterion for success. More frequent testing is unnecessary in such patients. It’s also worth pointing out that the current definition of virologic failure is confirmed viremia &gt; 200 copies/mL[1] so these patients are well under that criterion.</a:t>
            </a:r>
          </a:p>
          <a:p>
            <a:pPr eaLnBrk="1" hangingPunct="1">
              <a:lnSpc>
                <a:spcPct val="80000"/>
              </a:lnSpc>
            </a:pPr>
            <a:r>
              <a:rPr lang="en-US" sz="800">
                <a:ea typeface="MS PGothic" charset="0"/>
              </a:rPr>
              <a:t> </a:t>
            </a:r>
          </a:p>
          <a:p>
            <a:pPr eaLnBrk="1" hangingPunct="1">
              <a:lnSpc>
                <a:spcPct val="80000"/>
              </a:lnSpc>
            </a:pPr>
            <a:r>
              <a:rPr lang="en-US" sz="800" b="1">
                <a:ea typeface="MS PGothic" charset="0"/>
              </a:rPr>
              <a:t>Reference</a:t>
            </a:r>
            <a:endParaRPr lang="en-US" sz="800">
              <a:ea typeface="MS PGothic" charset="0"/>
            </a:endParaRPr>
          </a:p>
          <a:p>
            <a:pPr eaLnBrk="1" hangingPunct="1">
              <a:lnSpc>
                <a:spcPct val="80000"/>
              </a:lnSpc>
            </a:pPr>
            <a:r>
              <a:rPr lang="en-US" sz="800">
                <a:ea typeface="MS PGothic" charset="0"/>
              </a:rPr>
              <a:t>1. Panel on Antiretroviral Guidelines for Adults and Adolescents. Guidelines for the use of antiretroviral agents in HIV-1-infected adults and adolescents. Department of Health and Human Services. March 27, 2012; 1-240. Available at: http://www.aidsinfo.nih.gov/contentfiles/lvguidelines/adultandadolescentgl.pdf. Accessed September 5, 2012.</a:t>
            </a:r>
          </a:p>
          <a:p>
            <a:pPr eaLnBrk="1" hangingPunct="1">
              <a:lnSpc>
                <a:spcPct val="80000"/>
              </a:lnSpc>
            </a:pPr>
            <a:r>
              <a:rPr lang="fr-FR" sz="800">
                <a:ea typeface="MS PGothic" charset="0"/>
              </a:rPr>
              <a:t>Suivi sur 1 an</a:t>
            </a:r>
          </a:p>
          <a:p>
            <a:pPr eaLnBrk="1" hangingPunct="1">
              <a:lnSpc>
                <a:spcPct val="80000"/>
              </a:lnSpc>
            </a:pPr>
            <a:endParaRPr lang="fr-FR" sz="800">
              <a:ea typeface="MS PGothic" charset="0"/>
            </a:endParaRPr>
          </a:p>
          <a:p>
            <a:pPr eaLnBrk="1" hangingPunct="1">
              <a:lnSpc>
                <a:spcPct val="80000"/>
              </a:lnSpc>
            </a:pPr>
            <a:r>
              <a:rPr lang="fr-FR" sz="800">
                <a:ea typeface="MS PGothic" charset="0"/>
              </a:rPr>
              <a:t>Phénomène transitoire et dynamique: </a:t>
            </a:r>
            <a:r>
              <a:rPr lang="en-US" sz="800">
                <a:ea typeface="MS PGothic" charset="0"/>
              </a:rPr>
              <a:t>During the follow-up period 40% of patients shifted from LLV+ to LLV- status</a:t>
            </a:r>
            <a:endParaRPr lang="fr-FR" sz="800">
              <a:ea typeface="MS PGothic" charset="0"/>
            </a:endParaRPr>
          </a:p>
          <a:p>
            <a:pPr eaLnBrk="1" hangingPunct="1">
              <a:lnSpc>
                <a:spcPct val="80000"/>
              </a:lnSpc>
            </a:pPr>
            <a:endParaRPr lang="fr-FR" sz="800">
              <a:ea typeface="MS PGothic" charset="0"/>
            </a:endParaRPr>
          </a:p>
          <a:p>
            <a:pPr eaLnBrk="1" hangingPunct="1">
              <a:lnSpc>
                <a:spcPct val="80000"/>
              </a:lnSpc>
            </a:pPr>
            <a:r>
              <a:rPr lang="fr-FR" sz="800">
                <a:ea typeface="MS PGothic" charset="0"/>
              </a:rPr>
              <a:t>Non prédictif de l’échec virologique</a:t>
            </a:r>
            <a:endParaRPr lang="en-US" sz="800">
              <a:ea typeface="MS PGothic" charset="0"/>
            </a:endParaRPr>
          </a:p>
        </p:txBody>
      </p:sp>
      <p:sp>
        <p:nvSpPr>
          <p:cNvPr id="128003" name="Slide Number Placeholder 3"/>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117D21EE-7830-8943-903B-732201D5CD4D}" type="slidenum">
              <a:rPr lang="en-US" sz="1200">
                <a:cs typeface="Arial" charset="0"/>
              </a:rPr>
              <a:pPr algn="r" eaLnBrk="1" hangingPunct="1"/>
              <a:t>32</a:t>
            </a:fld>
            <a:endParaRPr lang="en-US" sz="120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0050"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7200" eaLnBrk="1" hangingPunct="1">
              <a:spcBef>
                <a:spcPct val="0"/>
              </a:spcBef>
            </a:pPr>
            <a:r>
              <a:rPr lang="fr-FR">
                <a:ea typeface="MS PGothic" charset="0"/>
              </a:rPr>
              <a:t>La persistance prolongée d</a:t>
            </a:r>
            <a:r>
              <a:rPr lang="ja-JP" altLang="fr-FR">
                <a:ea typeface="MS PGothic" charset="0"/>
              </a:rPr>
              <a:t>’</a:t>
            </a:r>
            <a:r>
              <a:rPr lang="fr-FR" altLang="ja-JP">
                <a:ea typeface="MS PGothic" charset="0"/>
              </a:rPr>
              <a:t>une LLV finit par se traduire par une baisse des CD4 dans cette méta-analyse de Cohen</a:t>
            </a:r>
            <a:endParaRPr lang="fr-FR">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ce réservé de l'image des diapositives 1"/>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2098" name="Espace réservé des commentaires 2"/>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4941" tIns="42471" rIns="84941" bIns="42471"/>
          <a:lstStyle/>
          <a:p>
            <a:pPr eaLnBrk="1" hangingPunct="1"/>
            <a:r>
              <a:rPr lang="fr-FR">
                <a:ea typeface="MS PGothic" charset="0"/>
              </a:rPr>
              <a:t>La fréquence des mutations en fonction des strates de charge virale était significativement différente dans cet échantillon de grande taille.</a:t>
            </a:r>
          </a:p>
          <a:p>
            <a:pPr eaLnBrk="1" hangingPunct="1"/>
            <a:r>
              <a:rPr lang="fr-FR">
                <a:ea typeface="MS PGothic" charset="0"/>
              </a:rPr>
              <a:t>Les mutations INTI : M41L, L74V, L210W, T215Y étaient significativement moins fréquentes chez les patients à CV &lt; 1 000 c/ml ; il en était de même pour les mutations IPI84V et L90M, alors qu’aucune différence de fréquence n’était trouvée pour les mutations de résistance aux INNTI.</a:t>
            </a:r>
          </a:p>
        </p:txBody>
      </p:sp>
      <p:sp>
        <p:nvSpPr>
          <p:cNvPr id="132099" name="Rectangle 7"/>
          <p:cNvSpPr txBox="1">
            <a:spLocks noGrp="1" noChangeArrowheads="1"/>
          </p:cNvSpPr>
          <p:nvPr/>
        </p:nvSpPr>
        <p:spPr bwMode="auto">
          <a:xfrm>
            <a:off x="3614738" y="8424863"/>
            <a:ext cx="29686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883" tIns="40940" rIns="81883" bIns="40940" anchor="b"/>
          <a:lstStyle>
            <a:lvl1pPr defTabSz="819150" eaLnBrk="0" hangingPunct="0">
              <a:defRPr sz="2400">
                <a:solidFill>
                  <a:schemeClr val="tx1"/>
                </a:solidFill>
                <a:latin typeface="Arial" charset="0"/>
                <a:ea typeface="MS PGothic" charset="0"/>
                <a:cs typeface="MS PGothic" charset="0"/>
              </a:defRPr>
            </a:lvl1pPr>
            <a:lvl2pPr marL="742950" indent="-285750" defTabSz="819150" eaLnBrk="0" hangingPunct="0">
              <a:defRPr sz="2400">
                <a:solidFill>
                  <a:schemeClr val="tx1"/>
                </a:solidFill>
                <a:latin typeface="Arial" charset="0"/>
                <a:ea typeface="MS PGothic" charset="0"/>
                <a:cs typeface="MS PGothic" charset="0"/>
              </a:defRPr>
            </a:lvl2pPr>
            <a:lvl3pPr marL="1143000" indent="-228600" defTabSz="819150" eaLnBrk="0" hangingPunct="0">
              <a:defRPr sz="2400">
                <a:solidFill>
                  <a:schemeClr val="tx1"/>
                </a:solidFill>
                <a:latin typeface="Arial" charset="0"/>
                <a:ea typeface="MS PGothic" charset="0"/>
                <a:cs typeface="MS PGothic" charset="0"/>
              </a:defRPr>
            </a:lvl3pPr>
            <a:lvl4pPr marL="1600200" indent="-228600" defTabSz="819150" eaLnBrk="0" hangingPunct="0">
              <a:defRPr sz="2400">
                <a:solidFill>
                  <a:schemeClr val="tx1"/>
                </a:solidFill>
                <a:latin typeface="Arial" charset="0"/>
                <a:ea typeface="MS PGothic" charset="0"/>
                <a:cs typeface="MS PGothic" charset="0"/>
              </a:defRPr>
            </a:lvl4pPr>
            <a:lvl5pPr marL="2057400" indent="-228600" defTabSz="819150" eaLnBrk="0" hangingPunct="0">
              <a:defRPr sz="2400">
                <a:solidFill>
                  <a:schemeClr val="tx1"/>
                </a:solidFill>
                <a:latin typeface="Arial" charset="0"/>
                <a:ea typeface="MS PGothic" charset="0"/>
                <a:cs typeface="MS PGothic" charset="0"/>
              </a:defRPr>
            </a:lvl5pPr>
            <a:lvl6pPr marL="2514600" indent="-228600" defTabSz="81915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1915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1915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1915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ECFE0363-14C3-9142-9472-682909001B57}" type="slidenum">
              <a:rPr lang="fr-FR" sz="1200"/>
              <a:pPr algn="r" eaLnBrk="1" hangingPunct="1"/>
              <a:t>34</a:t>
            </a:fld>
            <a:endParaRPr lang="fr-FR" sz="1200"/>
          </a:p>
        </p:txBody>
      </p:sp>
      <p:sp>
        <p:nvSpPr>
          <p:cNvPr id="132100"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37" tIns="44468" rIns="88937" bIns="44468"/>
          <a:lstStyle>
            <a:lvl1pPr defTabSz="889000" eaLnBrk="0" hangingPunct="0">
              <a:defRPr sz="2400">
                <a:solidFill>
                  <a:schemeClr val="tx1"/>
                </a:solidFill>
                <a:latin typeface="Arial" charset="0"/>
                <a:ea typeface="MS PGothic" charset="0"/>
                <a:cs typeface="MS PGothic" charset="0"/>
              </a:defRPr>
            </a:lvl1pPr>
            <a:lvl2pPr marL="742950" indent="-285750" defTabSz="889000" eaLnBrk="0" hangingPunct="0">
              <a:defRPr sz="2400">
                <a:solidFill>
                  <a:schemeClr val="tx1"/>
                </a:solidFill>
                <a:latin typeface="Arial" charset="0"/>
                <a:ea typeface="MS PGothic" charset="0"/>
                <a:cs typeface="MS PGothic" charset="0"/>
              </a:defRPr>
            </a:lvl2pPr>
            <a:lvl3pPr marL="1143000" indent="-228600" defTabSz="889000" eaLnBrk="0" hangingPunct="0">
              <a:defRPr sz="2400">
                <a:solidFill>
                  <a:schemeClr val="tx1"/>
                </a:solidFill>
                <a:latin typeface="Arial" charset="0"/>
                <a:ea typeface="MS PGothic" charset="0"/>
                <a:cs typeface="MS PGothic" charset="0"/>
              </a:defRPr>
            </a:lvl3pPr>
            <a:lvl4pPr marL="1600200" indent="-228600" defTabSz="889000" eaLnBrk="0" hangingPunct="0">
              <a:defRPr sz="2400">
                <a:solidFill>
                  <a:schemeClr val="tx1"/>
                </a:solidFill>
                <a:latin typeface="Arial" charset="0"/>
                <a:ea typeface="MS PGothic" charset="0"/>
                <a:cs typeface="MS PGothic" charset="0"/>
              </a:defRPr>
            </a:lvl4pPr>
            <a:lvl5pPr marL="2057400" indent="-228600" defTabSz="889000" eaLnBrk="0" hangingPunct="0">
              <a:defRPr sz="2400">
                <a:solidFill>
                  <a:schemeClr val="tx1"/>
                </a:solidFill>
                <a:latin typeface="Arial" charset="0"/>
                <a:ea typeface="MS PGothic" charset="0"/>
                <a:cs typeface="MS PGothic" charset="0"/>
              </a:defRPr>
            </a:lvl5pPr>
            <a:lvl6pPr marL="2514600" indent="-228600" defTabSz="8890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890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890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890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l’IAS 2009</a:t>
            </a:r>
          </a:p>
          <a:p>
            <a:pPr eaLnBrk="1" hangingPunct="1"/>
            <a:r>
              <a:rPr lang="fr-FR" sz="700">
                <a:latin typeface="Trebuchet MS" charset="0"/>
              </a:rPr>
              <a:t>B. Hoen, B. Masquelier, G. Peytavin, F. Raffi et J. Reynes</a:t>
            </a:r>
            <a:r>
              <a:rPr lang="fr-FR" sz="1300">
                <a:latin typeface="Trebuchet MS"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619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a:defRPr/>
            </a:pPr>
            <a:fld id="{90703212-08E7-EC41-AE5F-DCBDA74F4D3B}" type="slidenum">
              <a:rPr lang="fr-FR" smtClean="0">
                <a:solidFill>
                  <a:srgbClr val="000000"/>
                </a:solidFill>
              </a:rPr>
              <a:pPr>
                <a:defRPr/>
              </a:pPr>
              <a:t>38</a:t>
            </a:fld>
            <a:endParaRPr lang="fr-FR" smtClean="0">
              <a:solidFill>
                <a:srgbClr val="000000"/>
              </a:solidFill>
            </a:endParaRPr>
          </a:p>
        </p:txBody>
      </p:sp>
      <p:sp>
        <p:nvSpPr>
          <p:cNvPr id="16387" name="Espace réservé de l'image des diapositives 1"/>
          <p:cNvSpPr>
            <a:spLocks noGrp="1" noRot="1" noChangeAspect="1" noTextEdit="1"/>
          </p:cNvSpPr>
          <p:nvPr>
            <p:ph type="sldImg"/>
          </p:nvPr>
        </p:nvSpPr>
        <p:spPr>
          <a:ln/>
        </p:spPr>
      </p:sp>
      <p:sp>
        <p:nvSpPr>
          <p:cNvPr id="16388" name="Espace réservé des commentaires 2"/>
          <p:cNvSpPr>
            <a:spLocks noGrp="1"/>
          </p:cNvSpPr>
          <p:nvPr>
            <p:ph type="body" idx="1"/>
          </p:nvPr>
        </p:nvSpPr>
        <p:spPr/>
        <p:txBody>
          <a:bodyPr/>
          <a:lstStyle/>
          <a:p>
            <a:pPr defTabSz="457200" eaLnBrk="1" hangingPunct="1">
              <a:spcBef>
                <a:spcPct val="0"/>
              </a:spcBef>
              <a:defRPr/>
            </a:pPr>
            <a:endParaRPr lang="fr-FR" altLang="fr-FR" smtClean="0">
              <a:cs typeface="ＭＳ Ｐゴシック" charset="0"/>
            </a:endParaRPr>
          </a:p>
        </p:txBody>
      </p:sp>
      <p:sp>
        <p:nvSpPr>
          <p:cNvPr id="1402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AF6FB7C9-AEBB-CB4F-880C-1C0E1EF1099B}" type="slidenum">
              <a:rPr lang="fr-FR" sz="1200">
                <a:solidFill>
                  <a:srgbClr val="000000"/>
                </a:solidFill>
                <a:latin typeface="Calibri" charset="0"/>
              </a:rPr>
              <a:pPr algn="r" eaLnBrk="1" hangingPunct="1"/>
              <a:t>38</a:t>
            </a:fld>
            <a:endParaRPr lang="fr-FR" sz="1200">
              <a:solidFill>
                <a:srgbClr val="000000"/>
              </a:solidFill>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42338" name="Rectangle 3"/>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7200" eaLnBrk="1" hangingPunct="1"/>
            <a:endParaRPr lang="fr-FR">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70658"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44386" name="Rectangle 3"/>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7200" eaLnBrk="1" hangingPunct="1"/>
            <a:endParaRPr lang="fr-FR">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053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2578"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4626"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667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5872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077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2818"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4866"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fr-FR">
                <a:ea typeface="MS PGothic" charset="0"/>
              </a:rPr>
              <a:t>Une virémie + mais &lt;50 est associée à un plus grand risque d’échec virologique avec une relation linéaire. </a:t>
            </a:r>
          </a:p>
          <a:p>
            <a:pPr eaLnBrk="1" hangingPunct="1"/>
            <a:r>
              <a:rPr lang="fr-FR">
                <a:ea typeface="MS PGothic" charset="0"/>
              </a:rPr>
              <a:t>Les pts avec une CV PCR  neg ont une CV avt traitement plus faible et une durée plus longue d’indétectabilité</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691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896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fr-FR">
                <a:ea typeface="MS PGothic" charset="0"/>
              </a:rPr>
              <a:t>Our data indicate that there is more residual</a:t>
            </a:r>
          </a:p>
          <a:p>
            <a:pPr eaLnBrk="1" hangingPunct="1"/>
            <a:r>
              <a:rPr lang="fr-FR">
                <a:ea typeface="MS PGothic" charset="0"/>
              </a:rPr>
              <a:t>Residual HIV-1 Viremia HIV-1 RNA in the plasma of poor immunological responders than</a:t>
            </a:r>
          </a:p>
          <a:p>
            <a:pPr eaLnBrk="1" hangingPunct="1"/>
            <a:r>
              <a:rPr lang="fr-FR">
                <a:ea typeface="MS PGothic" charset="0"/>
              </a:rPr>
              <a:t>in that of good immunological responders. We also find that the</a:t>
            </a:r>
          </a:p>
          <a:p>
            <a:pPr eaLnBrk="1" hangingPunct="1"/>
            <a:r>
              <a:rPr lang="fr-FR">
                <a:ea typeface="MS PGothic" charset="0"/>
              </a:rPr>
              <a:t>residual viremia in the poor immunological responders was</a:t>
            </a:r>
          </a:p>
          <a:p>
            <a:pPr eaLnBrk="1" hangingPunct="1"/>
            <a:r>
              <a:rPr lang="fr-FR">
                <a:ea typeface="MS PGothic" charset="0"/>
              </a:rPr>
              <a:t>positively correlated with the activation of their CD4</a:t>
            </a:r>
          </a:p>
          <a:p>
            <a:pPr eaLnBrk="1" hangingPunct="1"/>
            <a:r>
              <a:rPr lang="fr-FR">
                <a:ea typeface="MS PGothic" charset="0"/>
              </a:rPr>
              <a:t>+and</a:t>
            </a:r>
          </a:p>
          <a:p>
            <a:pPr eaLnBrk="1" hangingPunct="1"/>
            <a:r>
              <a:rPr lang="fr-FR">
                <a:ea typeface="MS PGothic" charset="0"/>
              </a:rPr>
              <a:t>CD8</a:t>
            </a:r>
          </a:p>
          <a:p>
            <a:pPr eaLnBrk="1" hangingPunct="1"/>
            <a:r>
              <a:rPr lang="fr-FR">
                <a:ea typeface="MS PGothic" charset="0"/>
              </a:rPr>
              <a:t>+</a:t>
            </a:r>
          </a:p>
          <a:p>
            <a:pPr eaLnBrk="1" hangingPunct="1"/>
            <a:r>
              <a:rPr lang="fr-FR">
                <a:ea typeface="MS PGothic" charset="0"/>
              </a:rPr>
              <a:t>T-cells, as assessed by the HLA-DR and CD38 markers.</a:t>
            </a:r>
          </a:p>
          <a:p>
            <a:pPr eaLnBrk="1" hangingPunct="1"/>
            <a:r>
              <a:rPr lang="fr-FR">
                <a:ea typeface="MS PGothic" charset="0"/>
              </a:rPr>
              <a:t>The ongoing low-level virus production despite cART in some</a:t>
            </a:r>
          </a:p>
          <a:p>
            <a:pPr eaLnBrk="1" hangingPunct="1"/>
            <a:r>
              <a:rPr lang="fr-FR">
                <a:ea typeface="MS PGothic" charset="0"/>
              </a:rPr>
              <a:t>patients might thus contribute to persistent immune activation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Rot="1"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71010"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8156" tIns="44078" rIns="88156" bIns="44078"/>
          <a:lstStyle/>
          <a:p>
            <a:pPr eaLnBrk="1" hangingPunct="1"/>
            <a:r>
              <a:rPr lang="fr-FR">
                <a:ea typeface="MS PGothic" charset="0"/>
              </a:rPr>
              <a:t>L’intensification par raltégravir révèle la présence d’une réplication active chez </a:t>
            </a:r>
            <a:br>
              <a:rPr lang="fr-FR">
                <a:ea typeface="MS PGothic" charset="0"/>
              </a:rPr>
            </a:br>
            <a:r>
              <a:rPr lang="fr-FR">
                <a:ea typeface="MS PGothic" charset="0"/>
              </a:rPr>
              <a:t>29 % des patients intensifiés, objectivée par l’augmentation transitoire de l’ADN épisomale non intégré après 2 et 4 semaines d’intensification.</a:t>
            </a:r>
            <a:br>
              <a:rPr lang="fr-FR">
                <a:ea typeface="MS PGothic" charset="0"/>
              </a:rPr>
            </a:br>
            <a:r>
              <a:rPr lang="fr-FR">
                <a:ea typeface="MS PGothic" charset="0"/>
              </a:rPr>
              <a:t>En contraste, le taux d’ADN total, d'ADN intégré et la virémie plasmatique ultrasensible restent stables durant l’intensification. </a:t>
            </a:r>
            <a:br>
              <a:rPr lang="fr-FR">
                <a:ea typeface="MS PGothic" charset="0"/>
              </a:rPr>
            </a:br>
            <a:r>
              <a:rPr lang="fr-FR">
                <a:ea typeface="MS PGothic" charset="0"/>
              </a:rPr>
              <a:t>Ce sous-groupe LTR+ a également une activation CD8 plus importante avant intensification, une fréquence plus élevée de prise d’inhibiteur de protéase et une tendance à avoir des concentrations plus élevé de CD14 solubles dans le plasma (translocation microbienne).</a:t>
            </a:r>
          </a:p>
        </p:txBody>
      </p:sp>
      <p:sp>
        <p:nvSpPr>
          <p:cNvPr id="171011"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3" tIns="46151" rIns="92303" bIns="46151"/>
          <a:lstStyle>
            <a:lvl1pPr defTabSz="923925" eaLnBrk="0" hangingPunct="0">
              <a:defRPr sz="2400">
                <a:solidFill>
                  <a:schemeClr val="tx1"/>
                </a:solidFill>
                <a:latin typeface="Arial" charset="0"/>
                <a:ea typeface="MS PGothic" charset="0"/>
                <a:cs typeface="MS PGothic" charset="0"/>
              </a:defRPr>
            </a:lvl1pPr>
            <a:lvl2pPr marL="742950" indent="-285750" defTabSz="923925" eaLnBrk="0" hangingPunct="0">
              <a:defRPr sz="2400">
                <a:solidFill>
                  <a:schemeClr val="tx1"/>
                </a:solidFill>
                <a:latin typeface="Arial" charset="0"/>
                <a:ea typeface="MS PGothic" charset="0"/>
                <a:cs typeface="MS PGothic" charset="0"/>
              </a:defRPr>
            </a:lvl2pPr>
            <a:lvl3pPr marL="1143000" indent="-228600" defTabSz="923925" eaLnBrk="0" hangingPunct="0">
              <a:defRPr sz="2400">
                <a:solidFill>
                  <a:schemeClr val="tx1"/>
                </a:solidFill>
                <a:latin typeface="Arial" charset="0"/>
                <a:ea typeface="MS PGothic" charset="0"/>
                <a:cs typeface="MS PGothic" charset="0"/>
              </a:defRPr>
            </a:lvl3pPr>
            <a:lvl4pPr marL="1600200" indent="-228600" defTabSz="923925" eaLnBrk="0" hangingPunct="0">
              <a:defRPr sz="2400">
                <a:solidFill>
                  <a:schemeClr val="tx1"/>
                </a:solidFill>
                <a:latin typeface="Arial" charset="0"/>
                <a:ea typeface="MS PGothic" charset="0"/>
                <a:cs typeface="MS PGothic" charset="0"/>
              </a:defRPr>
            </a:lvl4pPr>
            <a:lvl5pPr marL="2057400" indent="-228600" defTabSz="923925" eaLnBrk="0" hangingPunct="0">
              <a:defRPr sz="2400">
                <a:solidFill>
                  <a:schemeClr val="tx1"/>
                </a:solidFill>
                <a:latin typeface="Arial" charset="0"/>
                <a:ea typeface="MS PGothic" charset="0"/>
                <a:cs typeface="MS PGothic" charset="0"/>
              </a:defRPr>
            </a:lvl5pPr>
            <a:lvl6pPr marL="25146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CROI 2010</a:t>
            </a:r>
          </a:p>
          <a:p>
            <a:pPr eaLnBrk="1" hangingPunct="1"/>
            <a:r>
              <a:rPr lang="fr-FR" sz="800">
                <a:latin typeface="Trebuchet MS" charset="0"/>
              </a:rPr>
              <a:t>F. Raffi, J. Reynes,</a:t>
            </a:r>
            <a:r>
              <a:rPr lang="fr-FR" sz="1300">
                <a:latin typeface="Trebuchet MS" charset="0"/>
              </a:rPr>
              <a:t> </a:t>
            </a:r>
            <a:r>
              <a:rPr lang="fr-FR" sz="800">
                <a:latin typeface="Trebuchet MS" charset="0"/>
              </a:rPr>
              <a:t>B. Hoen, B. Masquelier et G. Peytavin</a:t>
            </a:r>
          </a:p>
        </p:txBody>
      </p:sp>
      <p:sp>
        <p:nvSpPr>
          <p:cNvPr id="171012" name="Rectangle 7"/>
          <p:cNvSpPr txBox="1">
            <a:spLocks noGrp="1" noChangeArrowheads="1"/>
          </p:cNvSpPr>
          <p:nvPr/>
        </p:nvSpPr>
        <p:spPr bwMode="auto">
          <a:xfrm>
            <a:off x="3614738" y="8424863"/>
            <a:ext cx="29686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82" tIns="42490" rIns="84982" bIns="42490" anchor="b"/>
          <a:lstStyle>
            <a:lvl1pPr defTabSz="850900" eaLnBrk="0" hangingPunct="0">
              <a:defRPr sz="2400">
                <a:solidFill>
                  <a:schemeClr val="tx1"/>
                </a:solidFill>
                <a:latin typeface="Arial" charset="0"/>
                <a:ea typeface="MS PGothic" charset="0"/>
                <a:cs typeface="MS PGothic" charset="0"/>
              </a:defRPr>
            </a:lvl1pPr>
            <a:lvl2pPr marL="742950" indent="-285750" defTabSz="850900" eaLnBrk="0" hangingPunct="0">
              <a:defRPr sz="2400">
                <a:solidFill>
                  <a:schemeClr val="tx1"/>
                </a:solidFill>
                <a:latin typeface="Arial" charset="0"/>
                <a:ea typeface="MS PGothic" charset="0"/>
                <a:cs typeface="MS PGothic" charset="0"/>
              </a:defRPr>
            </a:lvl2pPr>
            <a:lvl3pPr marL="1143000" indent="-228600" defTabSz="850900" eaLnBrk="0" hangingPunct="0">
              <a:defRPr sz="2400">
                <a:solidFill>
                  <a:schemeClr val="tx1"/>
                </a:solidFill>
                <a:latin typeface="Arial" charset="0"/>
                <a:ea typeface="MS PGothic" charset="0"/>
                <a:cs typeface="MS PGothic" charset="0"/>
              </a:defRPr>
            </a:lvl3pPr>
            <a:lvl4pPr marL="1600200" indent="-228600" defTabSz="850900" eaLnBrk="0" hangingPunct="0">
              <a:defRPr sz="2400">
                <a:solidFill>
                  <a:schemeClr val="tx1"/>
                </a:solidFill>
                <a:latin typeface="Arial" charset="0"/>
                <a:ea typeface="MS PGothic" charset="0"/>
                <a:cs typeface="MS PGothic" charset="0"/>
              </a:defRPr>
            </a:lvl4pPr>
            <a:lvl5pPr marL="2057400" indent="-228600" defTabSz="850900" eaLnBrk="0" hangingPunct="0">
              <a:defRPr sz="2400">
                <a:solidFill>
                  <a:schemeClr val="tx1"/>
                </a:solidFill>
                <a:latin typeface="Arial" charset="0"/>
                <a:ea typeface="MS PGothic" charset="0"/>
                <a:cs typeface="MS PGothic" charset="0"/>
              </a:defRPr>
            </a:lvl5pPr>
            <a:lvl6pPr marL="2514600" indent="-228600" defTabSz="8509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509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509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509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7063330-5244-164F-A3FD-08769723A259}" type="slidenum">
              <a:rPr lang="fr-FR" sz="1200"/>
              <a:pPr algn="r" eaLnBrk="1" hangingPunct="1"/>
              <a:t>53</a:t>
            </a:fld>
            <a:endParaRPr lang="fr-FR"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Espace réservé de l'image des diapositives 1"/>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73058" name="Espace réservé des commentaires 2"/>
          <p:cNvSpPr>
            <a:spLocks noGrp="1"/>
          </p:cNvSpPr>
          <p:nvPr>
            <p:ph type="body" idx="1"/>
          </p:nvPr>
        </p:nvSpPr>
        <p:spPr>
          <a:xfrm>
            <a:off x="685800" y="4341813"/>
            <a:ext cx="5486400" cy="4116387"/>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8150" tIns="44074" rIns="88150" bIns="44074"/>
          <a:lstStyle/>
          <a:p>
            <a:pPr eaLnBrk="1" hangingPunct="1"/>
            <a:r>
              <a:rPr lang="fr-FR">
                <a:ea typeface="MS PGothic" charset="0"/>
              </a:rPr>
              <a:t>Un groupe de Barcelone a randomisé 65 patients VIH+ avec CD4 ≥ 400/mm</a:t>
            </a:r>
            <a:r>
              <a:rPr lang="fr-FR" baseline="30000">
                <a:ea typeface="MS PGothic" charset="0"/>
              </a:rPr>
              <a:t>3</a:t>
            </a:r>
            <a:r>
              <a:rPr lang="fr-FR">
                <a:ea typeface="MS PGothic" charset="0"/>
              </a:rPr>
              <a:t> et CV &lt; 50 c/ml depuis plus d’ 1 an  pour poursuive le traitement antirétroviral en cours seul (n = 21) ou intensifié par du raltégravir (n = 44). Les caractéristiques des patients étaient similaires  à l’inclusion, y compris concernant les marqueurs d’activation immunitaire. À S12, aucune modification significative des paramètres immunologiques n’était observée sous intensification par RAL, y compris sur les marqueurs d’activation immunitaire et les CD8 activés </a:t>
            </a:r>
            <a:r>
              <a:rPr lang="fr-FR" i="1">
                <a:ea typeface="MS PGothic" charset="0"/>
              </a:rPr>
              <a:t>(Massanella Luna M, CROI 2009, Abs. 574).</a:t>
            </a:r>
          </a:p>
          <a:p>
            <a:pPr eaLnBrk="1" hangingPunct="1"/>
            <a:endParaRPr lang="fr-FR">
              <a:ea typeface="MS PGothic" charset="0"/>
            </a:endParaRPr>
          </a:p>
          <a:p>
            <a:pPr eaLnBrk="1" hangingPunct="1"/>
            <a:r>
              <a:rPr lang="fr-FR">
                <a:ea typeface="MS PGothic" charset="0"/>
              </a:rPr>
              <a:t>Dans un autre poster </a:t>
            </a:r>
            <a:r>
              <a:rPr lang="fr-FR" i="1">
                <a:ea typeface="MS PGothic" charset="0"/>
              </a:rPr>
              <a:t>(Buzon M, CROI 2009, Abs. 423a)</a:t>
            </a:r>
            <a:r>
              <a:rPr lang="fr-FR">
                <a:ea typeface="MS PGothic" charset="0"/>
              </a:rPr>
              <a:t> est présentée la cinétique de l’ADN épisomal du VIH-1 (diapositive) : le caractère transitoire de l’augmentation des 2LTR peut faire suspecter une activité du RAL sur une production résiduelle, en traduisant une diminution de l’arrivée des complexes de préintégration dans le noyau cellulaire.</a:t>
            </a:r>
          </a:p>
          <a:p>
            <a:pPr eaLnBrk="1" hangingPunct="1"/>
            <a:r>
              <a:rPr lang="fr-FR">
                <a:ea typeface="MS PGothic" charset="0"/>
              </a:rPr>
              <a:t>Cette observation est aussi dépendante de la demi-vie des 2LTR dans la cellule.</a:t>
            </a:r>
          </a:p>
        </p:txBody>
      </p:sp>
      <p:sp>
        <p:nvSpPr>
          <p:cNvPr id="173059" name="Rectangle 7"/>
          <p:cNvSpPr txBox="1">
            <a:spLocks noGrp="1" noChangeArrowheads="1"/>
          </p:cNvSpPr>
          <p:nvPr/>
        </p:nvSpPr>
        <p:spPr bwMode="auto">
          <a:xfrm>
            <a:off x="3614738" y="8423275"/>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6" tIns="42487" rIns="84976" bIns="42487" anchor="b"/>
          <a:lstStyle>
            <a:lvl1pPr defTabSz="849313" eaLnBrk="0" hangingPunct="0">
              <a:defRPr sz="2400">
                <a:solidFill>
                  <a:schemeClr val="tx1"/>
                </a:solidFill>
                <a:latin typeface="Arial" charset="0"/>
                <a:ea typeface="MS PGothic" charset="0"/>
                <a:cs typeface="MS PGothic" charset="0"/>
              </a:defRPr>
            </a:lvl1pPr>
            <a:lvl2pPr marL="742950" indent="-285750" defTabSz="849313" eaLnBrk="0" hangingPunct="0">
              <a:defRPr sz="2400">
                <a:solidFill>
                  <a:schemeClr val="tx1"/>
                </a:solidFill>
                <a:latin typeface="Arial" charset="0"/>
                <a:ea typeface="MS PGothic" charset="0"/>
                <a:cs typeface="MS PGothic" charset="0"/>
              </a:defRPr>
            </a:lvl2pPr>
            <a:lvl3pPr marL="1143000" indent="-228600" defTabSz="849313" eaLnBrk="0" hangingPunct="0">
              <a:defRPr sz="2400">
                <a:solidFill>
                  <a:schemeClr val="tx1"/>
                </a:solidFill>
                <a:latin typeface="Arial" charset="0"/>
                <a:ea typeface="MS PGothic" charset="0"/>
                <a:cs typeface="MS PGothic" charset="0"/>
              </a:defRPr>
            </a:lvl3pPr>
            <a:lvl4pPr marL="1600200" indent="-228600" defTabSz="849313" eaLnBrk="0" hangingPunct="0">
              <a:defRPr sz="2400">
                <a:solidFill>
                  <a:schemeClr val="tx1"/>
                </a:solidFill>
                <a:latin typeface="Arial" charset="0"/>
                <a:ea typeface="MS PGothic" charset="0"/>
                <a:cs typeface="MS PGothic" charset="0"/>
              </a:defRPr>
            </a:lvl4pPr>
            <a:lvl5pPr marL="2057400" indent="-228600" defTabSz="849313" eaLnBrk="0" hangingPunct="0">
              <a:defRPr sz="2400">
                <a:solidFill>
                  <a:schemeClr val="tx1"/>
                </a:solidFill>
                <a:latin typeface="Arial" charset="0"/>
                <a:ea typeface="MS PGothic" charset="0"/>
                <a:cs typeface="MS PGothic" charset="0"/>
              </a:defRPr>
            </a:lvl5pPr>
            <a:lvl6pPr marL="25146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D9B3E6D-821A-6143-9DFD-DE4008F95BF8}" type="slidenum">
              <a:rPr lang="fr-FR" sz="1200"/>
              <a:pPr algn="r" eaLnBrk="1" hangingPunct="1"/>
              <a:t>54</a:t>
            </a:fld>
            <a:endParaRPr lang="fr-FR" sz="1200"/>
          </a:p>
        </p:txBody>
      </p:sp>
      <p:sp>
        <p:nvSpPr>
          <p:cNvPr id="173060"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6" tIns="46148" rIns="92296" bIns="46148"/>
          <a:lstStyle>
            <a:lvl1pPr defTabSz="923925" eaLnBrk="0" hangingPunct="0">
              <a:defRPr sz="2400">
                <a:solidFill>
                  <a:schemeClr val="tx1"/>
                </a:solidFill>
                <a:latin typeface="Arial" charset="0"/>
                <a:ea typeface="MS PGothic" charset="0"/>
                <a:cs typeface="MS PGothic" charset="0"/>
              </a:defRPr>
            </a:lvl1pPr>
            <a:lvl2pPr marL="742950" indent="-285750" defTabSz="923925" eaLnBrk="0" hangingPunct="0">
              <a:defRPr sz="2400">
                <a:solidFill>
                  <a:schemeClr val="tx1"/>
                </a:solidFill>
                <a:latin typeface="Arial" charset="0"/>
                <a:ea typeface="MS PGothic" charset="0"/>
                <a:cs typeface="MS PGothic" charset="0"/>
              </a:defRPr>
            </a:lvl2pPr>
            <a:lvl3pPr marL="1143000" indent="-228600" defTabSz="923925" eaLnBrk="0" hangingPunct="0">
              <a:defRPr sz="2400">
                <a:solidFill>
                  <a:schemeClr val="tx1"/>
                </a:solidFill>
                <a:latin typeface="Arial" charset="0"/>
                <a:ea typeface="MS PGothic" charset="0"/>
                <a:cs typeface="MS PGothic" charset="0"/>
              </a:defRPr>
            </a:lvl3pPr>
            <a:lvl4pPr marL="1600200" indent="-228600" defTabSz="923925" eaLnBrk="0" hangingPunct="0">
              <a:defRPr sz="2400">
                <a:solidFill>
                  <a:schemeClr val="tx1"/>
                </a:solidFill>
                <a:latin typeface="Arial" charset="0"/>
                <a:ea typeface="MS PGothic" charset="0"/>
                <a:cs typeface="MS PGothic" charset="0"/>
              </a:defRPr>
            </a:lvl4pPr>
            <a:lvl5pPr marL="2057400" indent="-228600" defTabSz="923925" eaLnBrk="0" hangingPunct="0">
              <a:defRPr sz="2400">
                <a:solidFill>
                  <a:schemeClr val="tx1"/>
                </a:solidFill>
                <a:latin typeface="Arial" charset="0"/>
                <a:ea typeface="MS PGothic" charset="0"/>
                <a:cs typeface="MS PGothic" charset="0"/>
              </a:defRPr>
            </a:lvl5pPr>
            <a:lvl6pPr marL="25146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CROI 2009</a:t>
            </a:r>
          </a:p>
          <a:p>
            <a:pPr eaLnBrk="1" hangingPunct="1"/>
            <a:r>
              <a:rPr lang="fr-FR" sz="800">
                <a:latin typeface="Trebuchet MS" charset="0"/>
              </a:rPr>
              <a:t>F. Raffi, J. Reynes</a:t>
            </a:r>
            <a:r>
              <a:rPr lang="fr-FR" sz="1300">
                <a:latin typeface="Trebuchet MS" charset="0"/>
              </a:rPr>
              <a:t> </a:t>
            </a:r>
            <a:r>
              <a:rPr lang="fr-FR" sz="800">
                <a:latin typeface="Trebuchet MS" charset="0"/>
              </a:rPr>
              <a:t>B. Hoen, B. Masquelier et G. Peytavin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Rot="1"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75106"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8156" tIns="44078" rIns="88156" bIns="44078"/>
          <a:lstStyle/>
          <a:p>
            <a:pPr eaLnBrk="1" hangingPunct="1"/>
            <a:endParaRPr lang="fr-FR">
              <a:ea typeface="MS PGothic" charset="0"/>
            </a:endParaRPr>
          </a:p>
        </p:txBody>
      </p:sp>
      <p:sp>
        <p:nvSpPr>
          <p:cNvPr id="175107"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3" tIns="46151" rIns="92303" bIns="46151"/>
          <a:lstStyle>
            <a:lvl1pPr defTabSz="923925" eaLnBrk="0" hangingPunct="0">
              <a:defRPr sz="2400">
                <a:solidFill>
                  <a:schemeClr val="tx1"/>
                </a:solidFill>
                <a:latin typeface="Arial" charset="0"/>
                <a:ea typeface="MS PGothic" charset="0"/>
                <a:cs typeface="MS PGothic" charset="0"/>
              </a:defRPr>
            </a:lvl1pPr>
            <a:lvl2pPr marL="742950" indent="-285750" defTabSz="923925" eaLnBrk="0" hangingPunct="0">
              <a:defRPr sz="2400">
                <a:solidFill>
                  <a:schemeClr val="tx1"/>
                </a:solidFill>
                <a:latin typeface="Arial" charset="0"/>
                <a:ea typeface="MS PGothic" charset="0"/>
                <a:cs typeface="MS PGothic" charset="0"/>
              </a:defRPr>
            </a:lvl2pPr>
            <a:lvl3pPr marL="1143000" indent="-228600" defTabSz="923925" eaLnBrk="0" hangingPunct="0">
              <a:defRPr sz="2400">
                <a:solidFill>
                  <a:schemeClr val="tx1"/>
                </a:solidFill>
                <a:latin typeface="Arial" charset="0"/>
                <a:ea typeface="MS PGothic" charset="0"/>
                <a:cs typeface="MS PGothic" charset="0"/>
              </a:defRPr>
            </a:lvl3pPr>
            <a:lvl4pPr marL="1600200" indent="-228600" defTabSz="923925" eaLnBrk="0" hangingPunct="0">
              <a:defRPr sz="2400">
                <a:solidFill>
                  <a:schemeClr val="tx1"/>
                </a:solidFill>
                <a:latin typeface="Arial" charset="0"/>
                <a:ea typeface="MS PGothic" charset="0"/>
                <a:cs typeface="MS PGothic" charset="0"/>
              </a:defRPr>
            </a:lvl4pPr>
            <a:lvl5pPr marL="2057400" indent="-228600" defTabSz="923925" eaLnBrk="0" hangingPunct="0">
              <a:defRPr sz="2400">
                <a:solidFill>
                  <a:schemeClr val="tx1"/>
                </a:solidFill>
                <a:latin typeface="Arial" charset="0"/>
                <a:ea typeface="MS PGothic" charset="0"/>
                <a:cs typeface="MS PGothic" charset="0"/>
              </a:defRPr>
            </a:lvl5pPr>
            <a:lvl6pPr marL="25146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CROI 2010</a:t>
            </a:r>
          </a:p>
          <a:p>
            <a:pPr eaLnBrk="1" hangingPunct="1"/>
            <a:r>
              <a:rPr lang="fr-FR" sz="800">
                <a:latin typeface="Trebuchet MS" charset="0"/>
              </a:rPr>
              <a:t>F. Raffi, J. Reynes,</a:t>
            </a:r>
            <a:r>
              <a:rPr lang="fr-FR" sz="1300">
                <a:latin typeface="Trebuchet MS" charset="0"/>
              </a:rPr>
              <a:t> </a:t>
            </a:r>
            <a:r>
              <a:rPr lang="fr-FR" sz="800">
                <a:latin typeface="Trebuchet MS" charset="0"/>
              </a:rPr>
              <a:t>B. Hoen, B. Masquelier et G. Peytavin</a:t>
            </a:r>
          </a:p>
        </p:txBody>
      </p:sp>
      <p:sp>
        <p:nvSpPr>
          <p:cNvPr id="175108" name="Rectangle 7"/>
          <p:cNvSpPr txBox="1">
            <a:spLocks noGrp="1" noChangeArrowheads="1"/>
          </p:cNvSpPr>
          <p:nvPr/>
        </p:nvSpPr>
        <p:spPr bwMode="auto">
          <a:xfrm>
            <a:off x="3614738" y="8423275"/>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6" tIns="42487" rIns="84976" bIns="42487" anchor="b"/>
          <a:lstStyle>
            <a:lvl1pPr defTabSz="849313" eaLnBrk="0" hangingPunct="0">
              <a:defRPr sz="2400">
                <a:solidFill>
                  <a:schemeClr val="tx1"/>
                </a:solidFill>
                <a:latin typeface="Arial" charset="0"/>
                <a:ea typeface="MS PGothic" charset="0"/>
                <a:cs typeface="MS PGothic" charset="0"/>
              </a:defRPr>
            </a:lvl1pPr>
            <a:lvl2pPr marL="742950" indent="-285750" defTabSz="849313" eaLnBrk="0" hangingPunct="0">
              <a:defRPr sz="2400">
                <a:solidFill>
                  <a:schemeClr val="tx1"/>
                </a:solidFill>
                <a:latin typeface="Arial" charset="0"/>
                <a:ea typeface="MS PGothic" charset="0"/>
                <a:cs typeface="MS PGothic" charset="0"/>
              </a:defRPr>
            </a:lvl2pPr>
            <a:lvl3pPr marL="1143000" indent="-228600" defTabSz="849313" eaLnBrk="0" hangingPunct="0">
              <a:defRPr sz="2400">
                <a:solidFill>
                  <a:schemeClr val="tx1"/>
                </a:solidFill>
                <a:latin typeface="Arial" charset="0"/>
                <a:ea typeface="MS PGothic" charset="0"/>
                <a:cs typeface="MS PGothic" charset="0"/>
              </a:defRPr>
            </a:lvl3pPr>
            <a:lvl4pPr marL="1600200" indent="-228600" defTabSz="849313" eaLnBrk="0" hangingPunct="0">
              <a:defRPr sz="2400">
                <a:solidFill>
                  <a:schemeClr val="tx1"/>
                </a:solidFill>
                <a:latin typeface="Arial" charset="0"/>
                <a:ea typeface="MS PGothic" charset="0"/>
                <a:cs typeface="MS PGothic" charset="0"/>
              </a:defRPr>
            </a:lvl4pPr>
            <a:lvl5pPr marL="2057400" indent="-228600" defTabSz="849313" eaLnBrk="0" hangingPunct="0">
              <a:defRPr sz="2400">
                <a:solidFill>
                  <a:schemeClr val="tx1"/>
                </a:solidFill>
                <a:latin typeface="Arial" charset="0"/>
                <a:ea typeface="MS PGothic" charset="0"/>
                <a:cs typeface="MS PGothic" charset="0"/>
              </a:defRPr>
            </a:lvl5pPr>
            <a:lvl6pPr marL="25146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67D7A35E-E9ED-F348-9547-2F7FA777D9F9}" type="slidenum">
              <a:rPr lang="fr-FR" sz="1200"/>
              <a:pPr algn="r" eaLnBrk="1" hangingPunct="1"/>
              <a:t>55</a:t>
            </a:fld>
            <a:endParaRPr lang="fr-FR"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Espace réservé de l'image des diapositives 1"/>
          <p:cNvSpPr>
            <a:spLocks noGrp="1" noRot="1" noChangeAspect="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77154" name="Espace réservé des commentaires 2"/>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88156" tIns="44078" rIns="88156" bIns="44078"/>
          <a:lstStyle/>
          <a:p>
            <a:pPr eaLnBrk="1" hangingPunct="1"/>
            <a:r>
              <a:rPr lang="fr-FR">
                <a:ea typeface="MS PGothic" charset="0"/>
              </a:rPr>
              <a:t>La diminution des marqueurs d’activation immunitaire après addition de maraviroc n’est pas associée à une augmentation significative du taux de CD4. Ceci suggère que la persistance d’un taux de CD4 bas chez ces patients indétectables sous antirétroviraux n’est pas liée à une activation immunitaire persistante.</a:t>
            </a:r>
          </a:p>
        </p:txBody>
      </p:sp>
      <p:sp>
        <p:nvSpPr>
          <p:cNvPr id="177155" name="Rectangle 8"/>
          <p:cNvSpPr txBox="1">
            <a:spLocks noGrp="1" noChangeArrowheads="1"/>
          </p:cNvSpPr>
          <p:nvPr/>
        </p:nvSpPr>
        <p:spPr bwMode="auto">
          <a:xfrm>
            <a:off x="0" y="0"/>
            <a:ext cx="3208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3" tIns="46151" rIns="92303" bIns="46151"/>
          <a:lstStyle>
            <a:lvl1pPr defTabSz="923925" eaLnBrk="0" hangingPunct="0">
              <a:defRPr sz="2400">
                <a:solidFill>
                  <a:schemeClr val="tx1"/>
                </a:solidFill>
                <a:latin typeface="Arial" charset="0"/>
                <a:ea typeface="MS PGothic" charset="0"/>
                <a:cs typeface="MS PGothic" charset="0"/>
              </a:defRPr>
            </a:lvl1pPr>
            <a:lvl2pPr marL="742950" indent="-285750" defTabSz="923925" eaLnBrk="0" hangingPunct="0">
              <a:defRPr sz="2400">
                <a:solidFill>
                  <a:schemeClr val="tx1"/>
                </a:solidFill>
                <a:latin typeface="Arial" charset="0"/>
                <a:ea typeface="MS PGothic" charset="0"/>
                <a:cs typeface="MS PGothic" charset="0"/>
              </a:defRPr>
            </a:lvl2pPr>
            <a:lvl3pPr marL="1143000" indent="-228600" defTabSz="923925" eaLnBrk="0" hangingPunct="0">
              <a:defRPr sz="2400">
                <a:solidFill>
                  <a:schemeClr val="tx1"/>
                </a:solidFill>
                <a:latin typeface="Arial" charset="0"/>
                <a:ea typeface="MS PGothic" charset="0"/>
                <a:cs typeface="MS PGothic" charset="0"/>
              </a:defRPr>
            </a:lvl3pPr>
            <a:lvl4pPr marL="1600200" indent="-228600" defTabSz="923925" eaLnBrk="0" hangingPunct="0">
              <a:defRPr sz="2400">
                <a:solidFill>
                  <a:schemeClr val="tx1"/>
                </a:solidFill>
                <a:latin typeface="Arial" charset="0"/>
                <a:ea typeface="MS PGothic" charset="0"/>
                <a:cs typeface="MS PGothic" charset="0"/>
              </a:defRPr>
            </a:lvl4pPr>
            <a:lvl5pPr marL="2057400" indent="-228600" defTabSz="923925" eaLnBrk="0" hangingPunct="0">
              <a:defRPr sz="2400">
                <a:solidFill>
                  <a:schemeClr val="tx1"/>
                </a:solidFill>
                <a:latin typeface="Arial" charset="0"/>
                <a:ea typeface="MS PGothic" charset="0"/>
                <a:cs typeface="MS PGothic" charset="0"/>
              </a:defRPr>
            </a:lvl5pPr>
            <a:lvl6pPr marL="25146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392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300">
                <a:latin typeface="Trebuchet MS" charset="0"/>
              </a:rPr>
              <a:t>Le Meilleur de … CROI 2010</a:t>
            </a:r>
          </a:p>
          <a:p>
            <a:pPr eaLnBrk="1" hangingPunct="1"/>
            <a:r>
              <a:rPr lang="fr-FR" sz="800">
                <a:latin typeface="Trebuchet MS" charset="0"/>
              </a:rPr>
              <a:t>F. Raffi, J. Reynes,</a:t>
            </a:r>
            <a:r>
              <a:rPr lang="fr-FR" sz="1300">
                <a:latin typeface="Trebuchet MS" charset="0"/>
              </a:rPr>
              <a:t> </a:t>
            </a:r>
            <a:r>
              <a:rPr lang="fr-FR" sz="800">
                <a:latin typeface="Trebuchet MS" charset="0"/>
              </a:rPr>
              <a:t>B. Hoen, B. Masquelier et G. Peytavin</a:t>
            </a:r>
          </a:p>
        </p:txBody>
      </p:sp>
      <p:sp>
        <p:nvSpPr>
          <p:cNvPr id="177156" name="Rectangle 7"/>
          <p:cNvSpPr txBox="1">
            <a:spLocks noGrp="1" noChangeArrowheads="1"/>
          </p:cNvSpPr>
          <p:nvPr/>
        </p:nvSpPr>
        <p:spPr bwMode="auto">
          <a:xfrm>
            <a:off x="3614738" y="8423275"/>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6" tIns="42487" rIns="84976" bIns="42487" anchor="b"/>
          <a:lstStyle>
            <a:lvl1pPr defTabSz="849313" eaLnBrk="0" hangingPunct="0">
              <a:defRPr sz="2400">
                <a:solidFill>
                  <a:schemeClr val="tx1"/>
                </a:solidFill>
                <a:latin typeface="Arial" charset="0"/>
                <a:ea typeface="MS PGothic" charset="0"/>
                <a:cs typeface="MS PGothic" charset="0"/>
              </a:defRPr>
            </a:lvl1pPr>
            <a:lvl2pPr marL="742950" indent="-285750" defTabSz="849313" eaLnBrk="0" hangingPunct="0">
              <a:defRPr sz="2400">
                <a:solidFill>
                  <a:schemeClr val="tx1"/>
                </a:solidFill>
                <a:latin typeface="Arial" charset="0"/>
                <a:ea typeface="MS PGothic" charset="0"/>
                <a:cs typeface="MS PGothic" charset="0"/>
              </a:defRPr>
            </a:lvl2pPr>
            <a:lvl3pPr marL="1143000" indent="-228600" defTabSz="849313" eaLnBrk="0" hangingPunct="0">
              <a:defRPr sz="2400">
                <a:solidFill>
                  <a:schemeClr val="tx1"/>
                </a:solidFill>
                <a:latin typeface="Arial" charset="0"/>
                <a:ea typeface="MS PGothic" charset="0"/>
                <a:cs typeface="MS PGothic" charset="0"/>
              </a:defRPr>
            </a:lvl3pPr>
            <a:lvl4pPr marL="1600200" indent="-228600" defTabSz="849313" eaLnBrk="0" hangingPunct="0">
              <a:defRPr sz="2400">
                <a:solidFill>
                  <a:schemeClr val="tx1"/>
                </a:solidFill>
                <a:latin typeface="Arial" charset="0"/>
                <a:ea typeface="MS PGothic" charset="0"/>
                <a:cs typeface="MS PGothic" charset="0"/>
              </a:defRPr>
            </a:lvl4pPr>
            <a:lvl5pPr marL="2057400" indent="-228600" defTabSz="849313" eaLnBrk="0" hangingPunct="0">
              <a:defRPr sz="2400">
                <a:solidFill>
                  <a:schemeClr val="tx1"/>
                </a:solidFill>
                <a:latin typeface="Arial" charset="0"/>
                <a:ea typeface="MS PGothic" charset="0"/>
                <a:cs typeface="MS PGothic" charset="0"/>
              </a:defRPr>
            </a:lvl5pPr>
            <a:lvl6pPr marL="25146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493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BFBC0E02-2BF1-1040-A1CF-36CF0CC707DD}" type="slidenum">
              <a:rPr lang="fr-FR" sz="1200"/>
              <a:pPr algn="r" eaLnBrk="1" hangingPunct="1"/>
              <a:t>56</a:t>
            </a:fld>
            <a:endParaRPr lang="fr-FR"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7920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xfrm>
            <a:off x="1143000" y="4343400"/>
            <a:ext cx="4572000" cy="4114800"/>
          </a:xfrm>
          <a:ln/>
        </p:spPr>
        <p:txBody>
          <a:bodyPr lIns="0" tIns="0" rIns="0" bIns="0"/>
          <a:lstStyle/>
          <a:p>
            <a:pPr marL="3175" defTabSz="457200">
              <a:defRPr/>
            </a:pPr>
            <a:endParaRPr lang="fr-FR" smtClean="0">
              <a:cs typeface="ＭＳ Ｐゴシック" charset="0"/>
            </a:endParaRPr>
          </a:p>
        </p:txBody>
      </p:sp>
      <p:sp>
        <p:nvSpPr>
          <p:cNvPr id="181251"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38CDA0A2-8594-0947-B8AF-E4B983A6B285}" type="slidenum">
              <a:rPr lang="fr-FR" sz="1200">
                <a:latin typeface="Calibri" charset="0"/>
              </a:rPr>
              <a:pPr algn="r" eaLnBrk="1" hangingPunct="1"/>
              <a:t>58</a:t>
            </a:fld>
            <a:endParaRPr lang="fr-FR" sz="1200">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xfrm>
            <a:off x="1143000" y="4343400"/>
            <a:ext cx="4572000" cy="4114800"/>
          </a:xfrm>
          <a:ln/>
        </p:spPr>
        <p:txBody>
          <a:bodyPr lIns="0" tIns="0" rIns="0" bIns="0"/>
          <a:lstStyle/>
          <a:p>
            <a:pPr marL="3175" defTabSz="457200">
              <a:defRPr/>
            </a:pPr>
            <a:endParaRPr lang="fr-FR" dirty="0" smtClean="0">
              <a:cs typeface="ＭＳ Ｐゴシック" charset="0"/>
            </a:endParaRPr>
          </a:p>
        </p:txBody>
      </p:sp>
      <p:sp>
        <p:nvSpPr>
          <p:cNvPr id="183299"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BF7108A2-48CA-3249-A1B4-C9BADF1CACDB}" type="slidenum">
              <a:rPr lang="fr-FR" sz="1200">
                <a:latin typeface="Calibri" charset="0"/>
              </a:rPr>
              <a:pPr algn="r" eaLnBrk="1" hangingPunct="1"/>
              <a:t>59</a:t>
            </a:fld>
            <a:endParaRPr lang="fr-FR"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7475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xfrm>
            <a:off x="1143000" y="4343400"/>
            <a:ext cx="4572000" cy="4114800"/>
          </a:xfrm>
          <a:ln/>
        </p:spPr>
        <p:txBody>
          <a:bodyPr lIns="0" tIns="0" rIns="0" bIns="0"/>
          <a:lstStyle/>
          <a:p>
            <a:pPr marL="3175" defTabSz="457200">
              <a:defRPr/>
            </a:pPr>
            <a:endParaRPr lang="fr-FR" smtClean="0">
              <a:cs typeface="ＭＳ Ｐゴシック" charset="0"/>
            </a:endParaRPr>
          </a:p>
        </p:txBody>
      </p:sp>
      <p:sp>
        <p:nvSpPr>
          <p:cNvPr id="185347"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3F671EE1-9C0C-B648-80B5-10556F21E0B2}" type="slidenum">
              <a:rPr lang="fr-FR" sz="1200">
                <a:latin typeface="Calibri" charset="0"/>
              </a:rPr>
              <a:pPr algn="r" eaLnBrk="1" hangingPunct="1"/>
              <a:t>60</a:t>
            </a:fld>
            <a:endParaRPr lang="fr-FR" sz="1200">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87394"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8944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9149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pPr>
              <a:defRPr/>
            </a:pPr>
            <a:endParaRPr lang="fr-FR">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76802"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78850"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fr-FR">
                <a:ea typeface="MS PGothic" charset="0"/>
              </a:rPr>
              <a:t>Etude sur 3550 pts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0898" name="Rectangle 3"/>
          <p:cNvSpPr>
            <a:spLocks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fr-FR">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67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3838" y="304800"/>
            <a:ext cx="2001837" cy="57150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66738" y="304800"/>
            <a:ext cx="5854700" cy="5715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955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8F1C119-BEA7-4F4F-9BF0-F21CBDA2D1BE}"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7A96B96-2F4E-2745-9FAD-B50AE91F7ABE}" type="slidenum">
              <a:rPr lang="fr-FR"/>
              <a:pPr>
                <a:defRPr/>
              </a:pPr>
              <a:t>‹#›</a:t>
            </a:fld>
            <a:endParaRPr lang="fr-FR"/>
          </a:p>
        </p:txBody>
      </p:sp>
    </p:spTree>
    <p:extLst>
      <p:ext uri="{BB962C8B-B14F-4D97-AF65-F5344CB8AC3E}">
        <p14:creationId xmlns:p14="http://schemas.microsoft.com/office/powerpoint/2010/main" val="270916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4088F18-2644-8944-8A04-8477ADEF8DF5}"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2CD7E64-4D1A-4844-A385-C6F4C57AFADE}" type="slidenum">
              <a:rPr lang="fr-FR"/>
              <a:pPr>
                <a:defRPr/>
              </a:pPr>
              <a:t>‹#›</a:t>
            </a:fld>
            <a:endParaRPr lang="fr-FR"/>
          </a:p>
        </p:txBody>
      </p:sp>
    </p:spTree>
    <p:extLst>
      <p:ext uri="{BB962C8B-B14F-4D97-AF65-F5344CB8AC3E}">
        <p14:creationId xmlns:p14="http://schemas.microsoft.com/office/powerpoint/2010/main" val="282237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4CAF37FD-3BB2-7A40-A903-53E6B23BF63D}"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F65A3B7-DEA7-104B-BA39-66C0B3DA1BBE}" type="slidenum">
              <a:rPr lang="fr-FR"/>
              <a:pPr>
                <a:defRPr/>
              </a:pPr>
              <a:t>‹#›</a:t>
            </a:fld>
            <a:endParaRPr lang="fr-FR"/>
          </a:p>
        </p:txBody>
      </p:sp>
    </p:spTree>
    <p:extLst>
      <p:ext uri="{BB962C8B-B14F-4D97-AF65-F5344CB8AC3E}">
        <p14:creationId xmlns:p14="http://schemas.microsoft.com/office/powerpoint/2010/main" val="8374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E54D34C8-F28B-024C-856C-3CC88231ED53}" type="datetime1">
              <a:rPr lang="fr-FR"/>
              <a:pPr>
                <a:defRPr/>
              </a:pPr>
              <a:t>28/09/13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ACAF25DB-A442-0E48-BABF-7F8E24C9284C}" type="slidenum">
              <a:rPr lang="fr-FR"/>
              <a:pPr>
                <a:defRPr/>
              </a:pPr>
              <a:t>‹#›</a:t>
            </a:fld>
            <a:endParaRPr lang="fr-FR"/>
          </a:p>
        </p:txBody>
      </p:sp>
    </p:spTree>
    <p:extLst>
      <p:ext uri="{BB962C8B-B14F-4D97-AF65-F5344CB8AC3E}">
        <p14:creationId xmlns:p14="http://schemas.microsoft.com/office/powerpoint/2010/main" val="77166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636A8512-64C9-C541-8D8E-941E72A97C31}" type="datetime1">
              <a:rPr lang="fr-FR"/>
              <a:pPr>
                <a:defRPr/>
              </a:pPr>
              <a:t>28/09/13</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69B04166-2161-004B-A38D-772394B0271E}" type="slidenum">
              <a:rPr lang="fr-FR"/>
              <a:pPr>
                <a:defRPr/>
              </a:pPr>
              <a:t>‹#›</a:t>
            </a:fld>
            <a:endParaRPr lang="fr-FR"/>
          </a:p>
        </p:txBody>
      </p:sp>
    </p:spTree>
    <p:extLst>
      <p:ext uri="{BB962C8B-B14F-4D97-AF65-F5344CB8AC3E}">
        <p14:creationId xmlns:p14="http://schemas.microsoft.com/office/powerpoint/2010/main" val="350675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97FDAAD4-885B-8C42-B495-777658E78180}" type="datetime1">
              <a:rPr lang="fr-FR"/>
              <a:pPr>
                <a:defRPr/>
              </a:pPr>
              <a:t>28/09/13</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35F05A2E-09EE-E94E-869A-71F3C07E3C5B}" type="slidenum">
              <a:rPr lang="fr-FR"/>
              <a:pPr>
                <a:defRPr/>
              </a:pPr>
              <a:t>‹#›</a:t>
            </a:fld>
            <a:endParaRPr lang="fr-FR"/>
          </a:p>
        </p:txBody>
      </p:sp>
    </p:spTree>
    <p:extLst>
      <p:ext uri="{BB962C8B-B14F-4D97-AF65-F5344CB8AC3E}">
        <p14:creationId xmlns:p14="http://schemas.microsoft.com/office/powerpoint/2010/main" val="4269063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EB62BA-333A-1C42-B3DD-C0FB2C5F200A}" type="datetime1">
              <a:rPr lang="fr-FR"/>
              <a:pPr>
                <a:defRPr/>
              </a:pPr>
              <a:t>28/09/13</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4AFBDFB-221A-E84E-A60A-C72DD8281A93}" type="slidenum">
              <a:rPr lang="fr-FR"/>
              <a:pPr>
                <a:defRPr/>
              </a:pPr>
              <a:t>‹#›</a:t>
            </a:fld>
            <a:endParaRPr lang="fr-FR"/>
          </a:p>
        </p:txBody>
      </p:sp>
    </p:spTree>
    <p:extLst>
      <p:ext uri="{BB962C8B-B14F-4D97-AF65-F5344CB8AC3E}">
        <p14:creationId xmlns:p14="http://schemas.microsoft.com/office/powerpoint/2010/main" val="324356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F6F58AC9-A2AE-5547-B40F-F9874C924499}" type="datetime1">
              <a:rPr lang="fr-FR"/>
              <a:pPr>
                <a:defRPr/>
              </a:pPr>
              <a:t>28/09/13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D9C4B0E2-5A0F-5743-A3E0-779277C60FD9}" type="slidenum">
              <a:rPr lang="fr-FR"/>
              <a:pPr>
                <a:defRPr/>
              </a:pPr>
              <a:t>‹#›</a:t>
            </a:fld>
            <a:endParaRPr lang="fr-FR"/>
          </a:p>
        </p:txBody>
      </p:sp>
    </p:spTree>
    <p:extLst>
      <p:ext uri="{BB962C8B-B14F-4D97-AF65-F5344CB8AC3E}">
        <p14:creationId xmlns:p14="http://schemas.microsoft.com/office/powerpoint/2010/main" val="334320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2DDF803C-229D-654F-B198-E097FB9CD4E0}" type="datetime1">
              <a:rPr lang="fr-FR"/>
              <a:pPr>
                <a:defRPr/>
              </a:pPr>
              <a:t>28/09/13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61993EDD-05DF-124B-A485-7D180A2683D3}" type="slidenum">
              <a:rPr lang="fr-FR"/>
              <a:pPr>
                <a:defRPr/>
              </a:pPr>
              <a:t>‹#›</a:t>
            </a:fld>
            <a:endParaRPr lang="fr-FR"/>
          </a:p>
        </p:txBody>
      </p:sp>
    </p:spTree>
    <p:extLst>
      <p:ext uri="{BB962C8B-B14F-4D97-AF65-F5344CB8AC3E}">
        <p14:creationId xmlns:p14="http://schemas.microsoft.com/office/powerpoint/2010/main" val="429430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1245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6E26B65-D8A3-3F4B-BB5C-9FEBE71310E7}"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62E04CE-BC81-F54F-8090-8781C9158B45}" type="slidenum">
              <a:rPr lang="fr-FR"/>
              <a:pPr>
                <a:defRPr/>
              </a:pPr>
              <a:t>‹#›</a:t>
            </a:fld>
            <a:endParaRPr lang="fr-FR"/>
          </a:p>
        </p:txBody>
      </p:sp>
    </p:spTree>
    <p:extLst>
      <p:ext uri="{BB962C8B-B14F-4D97-AF65-F5344CB8AC3E}">
        <p14:creationId xmlns:p14="http://schemas.microsoft.com/office/powerpoint/2010/main" val="899554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BBAB04B-7AFC-9542-9611-AC41D4C645B1}"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015E9704-3DB4-7346-9CC9-9038C2960CA7}" type="slidenum">
              <a:rPr lang="fr-FR"/>
              <a:pPr>
                <a:defRPr/>
              </a:pPr>
              <a:t>‹#›</a:t>
            </a:fld>
            <a:endParaRPr lang="fr-FR"/>
          </a:p>
        </p:txBody>
      </p:sp>
    </p:spTree>
    <p:extLst>
      <p:ext uri="{BB962C8B-B14F-4D97-AF65-F5344CB8AC3E}">
        <p14:creationId xmlns:p14="http://schemas.microsoft.com/office/powerpoint/2010/main" val="3692924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69819" y="0"/>
            <a:ext cx="7716980" cy="812800"/>
          </a:xfrm>
        </p:spPr>
        <p:txBody>
          <a:bodyPr/>
          <a:lstStyle>
            <a:lvl1pPr algn="ctr">
              <a:defRPr sz="2200"/>
            </a:lvl1pPr>
          </a:lstStyle>
          <a:p>
            <a:r>
              <a:rPr lang="fr-FR" dirty="0" smtClean="0"/>
              <a:t>Cliquez et modifiez le titre</a:t>
            </a:r>
            <a:endParaRPr lang="fr-FR" dirty="0"/>
          </a:p>
        </p:txBody>
      </p:sp>
      <p:sp>
        <p:nvSpPr>
          <p:cNvPr id="3" name="Espace réservé du contenu 2"/>
          <p:cNvSpPr>
            <a:spLocks noGrp="1"/>
          </p:cNvSpPr>
          <p:nvPr>
            <p:ph idx="1"/>
          </p:nvPr>
        </p:nvSpPr>
        <p:spPr>
          <a:xfrm>
            <a:off x="969818" y="1448089"/>
            <a:ext cx="7716981" cy="4139911"/>
          </a:xfrm>
        </p:spPr>
        <p:txBody>
          <a:bodyPr/>
          <a:lstStyle>
            <a:lvl1pPr>
              <a:buClr>
                <a:srgbClr val="DC5A20"/>
              </a:buClr>
              <a:defRPr/>
            </a:lvl1pPr>
            <a:lvl2pPr>
              <a:spcBef>
                <a:spcPts val="400"/>
              </a:spcBef>
              <a:defRPr/>
            </a:lvl2pPr>
            <a:lvl3pPr>
              <a:spcBef>
                <a:spcPts val="400"/>
              </a:spcBef>
              <a:defRPr/>
            </a:lvl3pPr>
            <a:lvl4pPr marL="1076325" indent="-273050">
              <a:defRPr/>
            </a:lvl4pPr>
            <a:lvl5pPr marL="1341438" indent="-26511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969818" y="812800"/>
            <a:ext cx="7716981" cy="635289"/>
          </a:xfrm>
        </p:spPr>
        <p:txBody>
          <a:bodyPr/>
          <a:lstStyle>
            <a:lvl1pPr marL="0" indent="0">
              <a:buNone/>
              <a:defRPr sz="2000" b="1">
                <a:solidFill>
                  <a:schemeClr val="tx2">
                    <a:lumMod val="60000"/>
                    <a:lumOff val="40000"/>
                  </a:schemeClr>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969818" y="5588000"/>
            <a:ext cx="7716982" cy="531813"/>
          </a:xfrm>
        </p:spPr>
        <p:txBody>
          <a:bodyPr/>
          <a:lstStyle>
            <a:lvl1pPr>
              <a:buFont typeface="Lucida Grande"/>
              <a:buChar char="➜"/>
              <a:defRPr sz="2000" b="1"/>
            </a:lvl1pPr>
          </a:lstStyle>
          <a:p>
            <a:pPr lvl="0"/>
            <a:r>
              <a:rPr lang="fr-FR" dirty="0" smtClean="0"/>
              <a:t>Cliquez pour modifier les styles du texte du masque</a:t>
            </a:r>
            <a:endParaRPr lang="fr-FR" dirty="0"/>
          </a:p>
        </p:txBody>
      </p:sp>
      <p:sp>
        <p:nvSpPr>
          <p:cNvPr id="13" name="Espace réservé du texte 12"/>
          <p:cNvSpPr>
            <a:spLocks noGrp="1"/>
          </p:cNvSpPr>
          <p:nvPr>
            <p:ph type="body" sz="quarter" idx="15"/>
          </p:nvPr>
        </p:nvSpPr>
        <p:spPr>
          <a:xfrm>
            <a:off x="3694545" y="6324599"/>
            <a:ext cx="5219268" cy="533401"/>
          </a:xfrm>
        </p:spPr>
        <p:txBody>
          <a:bodyPr anchor="ctr"/>
          <a:lstStyle>
            <a:lvl1pPr marL="0" indent="0" algn="r">
              <a:buNone/>
              <a:defRPr sz="1200" i="1">
                <a:solidFill>
                  <a:schemeClr val="tx1">
                    <a:lumMod val="50000"/>
                    <a:lumOff val="50000"/>
                  </a:schemeClr>
                </a:solidFill>
              </a:defRPr>
            </a:lvl1pPr>
          </a:lstStyle>
          <a:p>
            <a:pPr lvl="0"/>
            <a:r>
              <a:rPr lang="fr-FR" dirty="0" smtClean="0"/>
              <a:t>Cliquez pour modifier les styles du texte du masque</a:t>
            </a:r>
            <a:endParaRPr lang="fr-FR" dirty="0"/>
          </a:p>
        </p:txBody>
      </p:sp>
      <p:sp>
        <p:nvSpPr>
          <p:cNvPr id="7" name="Espace réservé du numéro de diapositive 5"/>
          <p:cNvSpPr>
            <a:spLocks noGrp="1"/>
          </p:cNvSpPr>
          <p:nvPr>
            <p:ph type="sldNum" sz="quarter" idx="16"/>
          </p:nvPr>
        </p:nvSpPr>
        <p:spPr/>
        <p:txBody>
          <a:bodyPr/>
          <a:lstStyle>
            <a:lvl1pPr>
              <a:defRPr smtClean="0"/>
            </a:lvl1pPr>
          </a:lstStyle>
          <a:p>
            <a:pPr>
              <a:defRPr/>
            </a:pPr>
            <a:fld id="{E919C9F1-BD23-074E-8E0C-D47B43B2B168}" type="slidenum">
              <a:rPr lang="fr-FR"/>
              <a:pPr>
                <a:defRPr/>
              </a:pPr>
              <a:t>‹#›</a:t>
            </a:fld>
            <a:endParaRPr lang="fr-FR"/>
          </a:p>
        </p:txBody>
      </p:sp>
    </p:spTree>
    <p:extLst>
      <p:ext uri="{BB962C8B-B14F-4D97-AF65-F5344CB8AC3E}">
        <p14:creationId xmlns:p14="http://schemas.microsoft.com/office/powerpoint/2010/main" val="4279399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3EC925A-FE73-6946-A299-1A444799E45D}"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2BE151C2-BE0C-674D-9EFD-67A298607274}" type="slidenum">
              <a:rPr lang="fr-FR"/>
              <a:pPr>
                <a:defRPr/>
              </a:pPr>
              <a:t>‹#›</a:t>
            </a:fld>
            <a:endParaRPr lang="fr-FR"/>
          </a:p>
        </p:txBody>
      </p:sp>
    </p:spTree>
    <p:extLst>
      <p:ext uri="{BB962C8B-B14F-4D97-AF65-F5344CB8AC3E}">
        <p14:creationId xmlns:p14="http://schemas.microsoft.com/office/powerpoint/2010/main" val="33297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9858F30-4FD3-B548-9217-351CA85E2457}"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ED2FDCA-2997-EC4B-907B-9F6337F54F92}" type="slidenum">
              <a:rPr lang="fr-FR"/>
              <a:pPr>
                <a:defRPr/>
              </a:pPr>
              <a:t>‹#›</a:t>
            </a:fld>
            <a:endParaRPr lang="fr-FR"/>
          </a:p>
        </p:txBody>
      </p:sp>
    </p:spTree>
    <p:extLst>
      <p:ext uri="{BB962C8B-B14F-4D97-AF65-F5344CB8AC3E}">
        <p14:creationId xmlns:p14="http://schemas.microsoft.com/office/powerpoint/2010/main" val="328470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94478154-D3CF-B745-8725-44AAC95443F5}"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5687169E-D188-7E4E-9730-0BCE2B79A934}" type="slidenum">
              <a:rPr lang="fr-FR"/>
              <a:pPr>
                <a:defRPr/>
              </a:pPr>
              <a:t>‹#›</a:t>
            </a:fld>
            <a:endParaRPr lang="fr-FR"/>
          </a:p>
        </p:txBody>
      </p:sp>
    </p:spTree>
    <p:extLst>
      <p:ext uri="{BB962C8B-B14F-4D97-AF65-F5344CB8AC3E}">
        <p14:creationId xmlns:p14="http://schemas.microsoft.com/office/powerpoint/2010/main" val="2634101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C8BE4C24-EBDA-434F-9212-3FB731C75D59}" type="datetime1">
              <a:rPr lang="fr-FR"/>
              <a:pPr>
                <a:defRPr/>
              </a:pPr>
              <a:t>28/09/13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CEB652E8-C8EF-FB4D-A28D-55FB80025058}" type="slidenum">
              <a:rPr lang="fr-FR"/>
              <a:pPr>
                <a:defRPr/>
              </a:pPr>
              <a:t>‹#›</a:t>
            </a:fld>
            <a:endParaRPr lang="fr-FR"/>
          </a:p>
        </p:txBody>
      </p:sp>
    </p:spTree>
    <p:extLst>
      <p:ext uri="{BB962C8B-B14F-4D97-AF65-F5344CB8AC3E}">
        <p14:creationId xmlns:p14="http://schemas.microsoft.com/office/powerpoint/2010/main" val="2720239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9DD0C13F-B55E-3D46-8E7D-E6B98C76AD08}" type="datetime1">
              <a:rPr lang="fr-FR"/>
              <a:pPr>
                <a:defRPr/>
              </a:pPr>
              <a:t>28/09/13</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27D08D2D-5E43-B14D-B60D-63B818449D23}" type="slidenum">
              <a:rPr lang="fr-FR"/>
              <a:pPr>
                <a:defRPr/>
              </a:pPr>
              <a:t>‹#›</a:t>
            </a:fld>
            <a:endParaRPr lang="fr-FR"/>
          </a:p>
        </p:txBody>
      </p:sp>
    </p:spTree>
    <p:extLst>
      <p:ext uri="{BB962C8B-B14F-4D97-AF65-F5344CB8AC3E}">
        <p14:creationId xmlns:p14="http://schemas.microsoft.com/office/powerpoint/2010/main" val="2395488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2EE3428B-F84C-664D-A1B3-B8447A05669C}" type="datetime1">
              <a:rPr lang="fr-FR"/>
              <a:pPr>
                <a:defRPr/>
              </a:pPr>
              <a:t>28/09/13</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78D23FB0-1306-C043-B9C5-474012232DF7}" type="slidenum">
              <a:rPr lang="fr-FR"/>
              <a:pPr>
                <a:defRPr/>
              </a:pPr>
              <a:t>‹#›</a:t>
            </a:fld>
            <a:endParaRPr lang="fr-FR"/>
          </a:p>
        </p:txBody>
      </p:sp>
    </p:spTree>
    <p:extLst>
      <p:ext uri="{BB962C8B-B14F-4D97-AF65-F5344CB8AC3E}">
        <p14:creationId xmlns:p14="http://schemas.microsoft.com/office/powerpoint/2010/main" val="3295911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06AC4D-FE9A-4E4F-8E55-00ACB91DBFE4}" type="datetime1">
              <a:rPr lang="fr-FR"/>
              <a:pPr>
                <a:defRPr/>
              </a:pPr>
              <a:t>28/09/13</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32AB4C89-F67C-C04A-8963-A6AAFDF75B30}" type="slidenum">
              <a:rPr lang="fr-FR"/>
              <a:pPr>
                <a:defRPr/>
              </a:pPr>
              <a:t>‹#›</a:t>
            </a:fld>
            <a:endParaRPr lang="fr-FR"/>
          </a:p>
        </p:txBody>
      </p:sp>
    </p:spTree>
    <p:extLst>
      <p:ext uri="{BB962C8B-B14F-4D97-AF65-F5344CB8AC3E}">
        <p14:creationId xmlns:p14="http://schemas.microsoft.com/office/powerpoint/2010/main" val="190287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8389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3A5E837A-84A4-B149-8DC8-ADE82F1164E2}" type="datetime1">
              <a:rPr lang="fr-FR"/>
              <a:pPr>
                <a:defRPr/>
              </a:pPr>
              <a:t>28/09/13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4524646-0498-B54A-9E30-A87AD7282105}" type="slidenum">
              <a:rPr lang="fr-FR"/>
              <a:pPr>
                <a:defRPr/>
              </a:pPr>
              <a:t>‹#›</a:t>
            </a:fld>
            <a:endParaRPr lang="fr-FR"/>
          </a:p>
        </p:txBody>
      </p:sp>
    </p:spTree>
    <p:extLst>
      <p:ext uri="{BB962C8B-B14F-4D97-AF65-F5344CB8AC3E}">
        <p14:creationId xmlns:p14="http://schemas.microsoft.com/office/powerpoint/2010/main" val="3374907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CC0918E8-48BF-5942-9AE6-7E441C43406D}" type="datetime1">
              <a:rPr lang="fr-FR"/>
              <a:pPr>
                <a:defRPr/>
              </a:pPr>
              <a:t>28/09/13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8874F3D4-F3E6-C84D-8FB6-3FA1E680ED43}" type="slidenum">
              <a:rPr lang="fr-FR"/>
              <a:pPr>
                <a:defRPr/>
              </a:pPr>
              <a:t>‹#›</a:t>
            </a:fld>
            <a:endParaRPr lang="fr-FR"/>
          </a:p>
        </p:txBody>
      </p:sp>
    </p:spTree>
    <p:extLst>
      <p:ext uri="{BB962C8B-B14F-4D97-AF65-F5344CB8AC3E}">
        <p14:creationId xmlns:p14="http://schemas.microsoft.com/office/powerpoint/2010/main" val="2224816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0965AB79-25B3-D841-B557-E160A81C5F80}"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6B61E5A1-2825-654D-97D5-8DDE76FBFDE7}" type="slidenum">
              <a:rPr lang="fr-FR"/>
              <a:pPr>
                <a:defRPr/>
              </a:pPr>
              <a:t>‹#›</a:t>
            </a:fld>
            <a:endParaRPr lang="fr-FR"/>
          </a:p>
        </p:txBody>
      </p:sp>
    </p:spTree>
    <p:extLst>
      <p:ext uri="{BB962C8B-B14F-4D97-AF65-F5344CB8AC3E}">
        <p14:creationId xmlns:p14="http://schemas.microsoft.com/office/powerpoint/2010/main" val="982570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1A2F489-AAFC-B54E-8608-55829A20BC95}" type="datetime1">
              <a:rPr lang="fr-FR"/>
              <a:pPr>
                <a:defRPr/>
              </a:pPr>
              <a:t>28/09/13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8536B562-4221-804A-87D6-B497D08F5387}" type="slidenum">
              <a:rPr lang="fr-FR"/>
              <a:pPr>
                <a:defRPr/>
              </a:pPr>
              <a:t>‹#›</a:t>
            </a:fld>
            <a:endParaRPr lang="fr-FR"/>
          </a:p>
        </p:txBody>
      </p:sp>
    </p:spTree>
    <p:extLst>
      <p:ext uri="{BB962C8B-B14F-4D97-AF65-F5344CB8AC3E}">
        <p14:creationId xmlns:p14="http://schemas.microsoft.com/office/powerpoint/2010/main" val="87276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7528358-FEFE-9F4D-ADBA-EDBE6090B89C}" type="slidenum">
              <a:rPr lang="fr-FR"/>
              <a:pPr>
                <a:defRPr/>
              </a:pPr>
              <a:t>‹#›</a:t>
            </a:fld>
            <a:endParaRPr lang="fr-FR"/>
          </a:p>
        </p:txBody>
      </p:sp>
    </p:spTree>
    <p:extLst>
      <p:ext uri="{BB962C8B-B14F-4D97-AF65-F5344CB8AC3E}">
        <p14:creationId xmlns:p14="http://schemas.microsoft.com/office/powerpoint/2010/main" val="1545668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B92272C9-4969-A64C-B7DF-2AE543486DBA}" type="slidenum">
              <a:rPr lang="fr-FR"/>
              <a:pPr>
                <a:defRPr/>
              </a:pPr>
              <a:t>‹#›</a:t>
            </a:fld>
            <a:endParaRPr lang="fr-FR"/>
          </a:p>
        </p:txBody>
      </p:sp>
    </p:spTree>
    <p:extLst>
      <p:ext uri="{BB962C8B-B14F-4D97-AF65-F5344CB8AC3E}">
        <p14:creationId xmlns:p14="http://schemas.microsoft.com/office/powerpoint/2010/main" val="3238452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889DF163-2B4E-D944-83A4-5CA2911D89D7}" type="slidenum">
              <a:rPr lang="fr-FR"/>
              <a:pPr>
                <a:defRPr/>
              </a:pPr>
              <a:t>‹#›</a:t>
            </a:fld>
            <a:endParaRPr lang="fr-FR"/>
          </a:p>
        </p:txBody>
      </p:sp>
    </p:spTree>
    <p:extLst>
      <p:ext uri="{BB962C8B-B14F-4D97-AF65-F5344CB8AC3E}">
        <p14:creationId xmlns:p14="http://schemas.microsoft.com/office/powerpoint/2010/main" val="492395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71566937-B965-4F4B-A4C1-4167ECEA0006}" type="slidenum">
              <a:rPr lang="fr-FR"/>
              <a:pPr>
                <a:defRPr/>
              </a:pPr>
              <a:t>‹#›</a:t>
            </a:fld>
            <a:endParaRPr lang="fr-FR"/>
          </a:p>
        </p:txBody>
      </p:sp>
    </p:spTree>
    <p:extLst>
      <p:ext uri="{BB962C8B-B14F-4D97-AF65-F5344CB8AC3E}">
        <p14:creationId xmlns:p14="http://schemas.microsoft.com/office/powerpoint/2010/main" val="1341815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C7789D30-F74F-B848-8699-B1852C93A89C}" type="slidenum">
              <a:rPr lang="fr-FR"/>
              <a:pPr>
                <a:defRPr/>
              </a:pPr>
              <a:t>‹#›</a:t>
            </a:fld>
            <a:endParaRPr lang="fr-FR"/>
          </a:p>
        </p:txBody>
      </p:sp>
    </p:spTree>
    <p:extLst>
      <p:ext uri="{BB962C8B-B14F-4D97-AF65-F5344CB8AC3E}">
        <p14:creationId xmlns:p14="http://schemas.microsoft.com/office/powerpoint/2010/main" val="3497401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3061CEF6-C5F4-EA4E-ABE0-F6922629148D}" type="slidenum">
              <a:rPr lang="fr-FR"/>
              <a:pPr>
                <a:defRPr/>
              </a:pPr>
              <a:t>‹#›</a:t>
            </a:fld>
            <a:endParaRPr lang="fr-FR"/>
          </a:p>
        </p:txBody>
      </p:sp>
    </p:spTree>
    <p:extLst>
      <p:ext uri="{BB962C8B-B14F-4D97-AF65-F5344CB8AC3E}">
        <p14:creationId xmlns:p14="http://schemas.microsoft.com/office/powerpoint/2010/main" val="208454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9632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076704B4-CB54-F344-9A54-E3C7E7282E38}" type="slidenum">
              <a:rPr lang="fr-FR"/>
              <a:pPr>
                <a:defRPr/>
              </a:pPr>
              <a:t>‹#›</a:t>
            </a:fld>
            <a:endParaRPr lang="fr-FR"/>
          </a:p>
        </p:txBody>
      </p:sp>
    </p:spTree>
    <p:extLst>
      <p:ext uri="{BB962C8B-B14F-4D97-AF65-F5344CB8AC3E}">
        <p14:creationId xmlns:p14="http://schemas.microsoft.com/office/powerpoint/2010/main" val="1642262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E3A9F849-BD0E-8D4A-B407-B1A47E85330E}" type="slidenum">
              <a:rPr lang="fr-FR"/>
              <a:pPr>
                <a:defRPr/>
              </a:pPr>
              <a:t>‹#›</a:t>
            </a:fld>
            <a:endParaRPr lang="fr-FR"/>
          </a:p>
        </p:txBody>
      </p:sp>
    </p:spTree>
    <p:extLst>
      <p:ext uri="{BB962C8B-B14F-4D97-AF65-F5344CB8AC3E}">
        <p14:creationId xmlns:p14="http://schemas.microsoft.com/office/powerpoint/2010/main" val="1751835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73608F02-2033-E94D-9BE9-49E288E8515C}" type="slidenum">
              <a:rPr lang="fr-FR"/>
              <a:pPr>
                <a:defRPr/>
              </a:pPr>
              <a:t>‹#›</a:t>
            </a:fld>
            <a:endParaRPr lang="fr-FR"/>
          </a:p>
        </p:txBody>
      </p:sp>
    </p:spTree>
    <p:extLst>
      <p:ext uri="{BB962C8B-B14F-4D97-AF65-F5344CB8AC3E}">
        <p14:creationId xmlns:p14="http://schemas.microsoft.com/office/powerpoint/2010/main" val="2435091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76CA820-A1A0-4640-A58A-2B79770600F5}" type="slidenum">
              <a:rPr lang="fr-FR"/>
              <a:pPr>
                <a:defRPr/>
              </a:pPr>
              <a:t>‹#›</a:t>
            </a:fld>
            <a:endParaRPr lang="fr-FR"/>
          </a:p>
        </p:txBody>
      </p:sp>
    </p:spTree>
    <p:extLst>
      <p:ext uri="{BB962C8B-B14F-4D97-AF65-F5344CB8AC3E}">
        <p14:creationId xmlns:p14="http://schemas.microsoft.com/office/powerpoint/2010/main" val="2377291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E2C6F672-1158-DC40-9F2D-27D874498980}" type="slidenum">
              <a:rPr lang="fr-FR"/>
              <a:pPr>
                <a:defRPr/>
              </a:pPr>
              <a:t>‹#›</a:t>
            </a:fld>
            <a:endParaRPr lang="fr-FR"/>
          </a:p>
        </p:txBody>
      </p:sp>
    </p:spTree>
    <p:extLst>
      <p:ext uri="{BB962C8B-B14F-4D97-AF65-F5344CB8AC3E}">
        <p14:creationId xmlns:p14="http://schemas.microsoft.com/office/powerpoint/2010/main" val="2348598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5CE60C7-4A07-0B40-AB98-5700EEBA8FAC}" type="datetime1">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B94D99F1-053A-D644-9CA3-A1969DFFD994}" type="slidenum">
              <a:rPr lang="fr-FR"/>
              <a:pPr>
                <a:defRPr/>
              </a:pPr>
              <a:t>‹#›</a:t>
            </a:fld>
            <a:endParaRPr lang="fr-FR"/>
          </a:p>
        </p:txBody>
      </p:sp>
    </p:spTree>
    <p:extLst>
      <p:ext uri="{BB962C8B-B14F-4D97-AF65-F5344CB8AC3E}">
        <p14:creationId xmlns:p14="http://schemas.microsoft.com/office/powerpoint/2010/main" val="1392357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DADFD0D-521D-7242-88B5-C7EE0EA31941}" type="datetime1">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8AA9A275-6C1B-EB44-8AB2-06704DCD151D}" type="slidenum">
              <a:rPr lang="fr-FR"/>
              <a:pPr>
                <a:defRPr/>
              </a:pPr>
              <a:t>‹#›</a:t>
            </a:fld>
            <a:endParaRPr lang="fr-FR"/>
          </a:p>
        </p:txBody>
      </p:sp>
    </p:spTree>
    <p:extLst>
      <p:ext uri="{BB962C8B-B14F-4D97-AF65-F5344CB8AC3E}">
        <p14:creationId xmlns:p14="http://schemas.microsoft.com/office/powerpoint/2010/main" val="1733623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57C9A45-CD68-8143-A0F4-76EFEDDA1EE3}" type="datetime1">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2CD10ACC-3F0F-D046-AAAE-B6B51D196C12}" type="slidenum">
              <a:rPr lang="fr-FR"/>
              <a:pPr>
                <a:defRPr/>
              </a:pPr>
              <a:t>‹#›</a:t>
            </a:fld>
            <a:endParaRPr lang="fr-FR"/>
          </a:p>
        </p:txBody>
      </p:sp>
    </p:spTree>
    <p:extLst>
      <p:ext uri="{BB962C8B-B14F-4D97-AF65-F5344CB8AC3E}">
        <p14:creationId xmlns:p14="http://schemas.microsoft.com/office/powerpoint/2010/main" val="4034982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8031D45-3525-0045-9CB6-4437802197B4}" type="datetime1">
              <a:rPr lang="fr-FR"/>
              <a:pPr>
                <a:defRPr/>
              </a:pPr>
              <a:t>28/09/13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5DDE8256-E765-B647-9841-F62CB77956DF}" type="slidenum">
              <a:rPr lang="fr-FR"/>
              <a:pPr>
                <a:defRPr/>
              </a:pPr>
              <a:t>‹#›</a:t>
            </a:fld>
            <a:endParaRPr lang="fr-FR"/>
          </a:p>
        </p:txBody>
      </p:sp>
    </p:spTree>
    <p:extLst>
      <p:ext uri="{BB962C8B-B14F-4D97-AF65-F5344CB8AC3E}">
        <p14:creationId xmlns:p14="http://schemas.microsoft.com/office/powerpoint/2010/main" val="2227500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11E4E5EB-5188-8146-B800-9D1B123B47D7}" type="datetime1">
              <a:rPr lang="fr-FR"/>
              <a:pPr>
                <a:defRPr/>
              </a:pPr>
              <a:t>28/09/13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9" name="Espace réservé du numéro de diapositive 5"/>
          <p:cNvSpPr>
            <a:spLocks noGrp="1"/>
          </p:cNvSpPr>
          <p:nvPr>
            <p:ph type="sldNum" sz="quarter" idx="12"/>
          </p:nvPr>
        </p:nvSpPr>
        <p:spPr/>
        <p:txBody>
          <a:bodyPr/>
          <a:lstStyle>
            <a:lvl1pPr>
              <a:defRPr/>
            </a:lvl1pPr>
          </a:lstStyle>
          <a:p>
            <a:pPr>
              <a:defRPr/>
            </a:pPr>
            <a:fld id="{290AB6C8-4934-824A-82A2-EE55F7E1D36F}" type="slidenum">
              <a:rPr lang="fr-FR"/>
              <a:pPr>
                <a:defRPr/>
              </a:pPr>
              <a:t>‹#›</a:t>
            </a:fld>
            <a:endParaRPr lang="fr-FR"/>
          </a:p>
        </p:txBody>
      </p:sp>
    </p:spTree>
    <p:extLst>
      <p:ext uri="{BB962C8B-B14F-4D97-AF65-F5344CB8AC3E}">
        <p14:creationId xmlns:p14="http://schemas.microsoft.com/office/powerpoint/2010/main" val="141330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6"/>
          <p:cNvSpPr>
            <a:spLocks noGrp="1" noChangeArrowheads="1"/>
          </p:cNvSpPr>
          <p:nvPr>
            <p:ph type="dt" sz="half" idx="10"/>
          </p:nvPr>
        </p:nvSpPr>
        <p:spPr>
          <a:ln/>
        </p:spPr>
        <p:txBody>
          <a:bodyPr/>
          <a:lstStyle>
            <a:lvl1pPr>
              <a:defRPr/>
            </a:lvl1pPr>
          </a:lstStyle>
          <a:p>
            <a:pPr>
              <a:defRPr/>
            </a:pPr>
            <a:endParaRPr lang="fr-FR"/>
          </a:p>
        </p:txBody>
      </p:sp>
      <p:sp>
        <p:nvSpPr>
          <p:cNvPr id="4" name="Rectangle 7"/>
          <p:cNvSpPr>
            <a:spLocks noGrp="1" noChangeArrowheads="1"/>
          </p:cNvSpPr>
          <p:nvPr>
            <p:ph type="ftr" sz="quarter" idx="11"/>
          </p:nvPr>
        </p:nvSpPr>
        <p:spPr>
          <a:ln/>
        </p:spPr>
        <p:txBody>
          <a:bodyPr/>
          <a:lstStyle>
            <a:lvl1pPr>
              <a:defRPr/>
            </a:lvl1pPr>
          </a:lstStyle>
          <a:p>
            <a:pPr>
              <a:defRPr/>
            </a:pPr>
            <a:endParaRPr lang="fr-FR"/>
          </a:p>
        </p:txBody>
      </p:sp>
      <p:sp>
        <p:nvSpPr>
          <p:cNvPr id="5"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0332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499537B-A547-E74C-89E0-A5A64714893A}" type="datetime1">
              <a:rPr lang="fr-FR"/>
              <a:pPr>
                <a:defRPr/>
              </a:pPr>
              <a:t>28/09/13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5" name="Espace réservé du numéro de diapositive 5"/>
          <p:cNvSpPr>
            <a:spLocks noGrp="1"/>
          </p:cNvSpPr>
          <p:nvPr>
            <p:ph type="sldNum" sz="quarter" idx="12"/>
          </p:nvPr>
        </p:nvSpPr>
        <p:spPr/>
        <p:txBody>
          <a:bodyPr/>
          <a:lstStyle>
            <a:lvl1pPr>
              <a:defRPr/>
            </a:lvl1pPr>
          </a:lstStyle>
          <a:p>
            <a:pPr>
              <a:defRPr/>
            </a:pPr>
            <a:fld id="{9ECA9452-6AD2-F748-A2B2-D2120DCEB87C}" type="slidenum">
              <a:rPr lang="fr-FR"/>
              <a:pPr>
                <a:defRPr/>
              </a:pPr>
              <a:t>‹#›</a:t>
            </a:fld>
            <a:endParaRPr lang="fr-FR"/>
          </a:p>
        </p:txBody>
      </p:sp>
    </p:spTree>
    <p:extLst>
      <p:ext uri="{BB962C8B-B14F-4D97-AF65-F5344CB8AC3E}">
        <p14:creationId xmlns:p14="http://schemas.microsoft.com/office/powerpoint/2010/main" val="3844375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E6AB04C-C4A4-1B45-A20D-C0FE47E43DC6}" type="datetime1">
              <a:rPr lang="fr-FR"/>
              <a:pPr>
                <a:defRPr/>
              </a:pPr>
              <a:t>28/09/13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4" name="Espace réservé du numéro de diapositive 5"/>
          <p:cNvSpPr>
            <a:spLocks noGrp="1"/>
          </p:cNvSpPr>
          <p:nvPr>
            <p:ph type="sldNum" sz="quarter" idx="12"/>
          </p:nvPr>
        </p:nvSpPr>
        <p:spPr/>
        <p:txBody>
          <a:bodyPr/>
          <a:lstStyle>
            <a:lvl1pPr>
              <a:defRPr/>
            </a:lvl1pPr>
          </a:lstStyle>
          <a:p>
            <a:pPr>
              <a:defRPr/>
            </a:pPr>
            <a:fld id="{53D1D865-0787-3B47-94A7-0C1B15C4B575}" type="slidenum">
              <a:rPr lang="fr-FR"/>
              <a:pPr>
                <a:defRPr/>
              </a:pPr>
              <a:t>‹#›</a:t>
            </a:fld>
            <a:endParaRPr lang="fr-FR"/>
          </a:p>
        </p:txBody>
      </p:sp>
    </p:spTree>
    <p:extLst>
      <p:ext uri="{BB962C8B-B14F-4D97-AF65-F5344CB8AC3E}">
        <p14:creationId xmlns:p14="http://schemas.microsoft.com/office/powerpoint/2010/main" val="1647662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892EE74-BC5C-0F47-A570-185B0588D707}" type="datetime1">
              <a:rPr lang="fr-FR"/>
              <a:pPr>
                <a:defRPr/>
              </a:pPr>
              <a:t>28/09/13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7372D31B-E147-354F-B63C-3D5C38A74CDA}" type="slidenum">
              <a:rPr lang="fr-FR"/>
              <a:pPr>
                <a:defRPr/>
              </a:pPr>
              <a:t>‹#›</a:t>
            </a:fld>
            <a:endParaRPr lang="fr-FR"/>
          </a:p>
        </p:txBody>
      </p:sp>
    </p:spTree>
    <p:extLst>
      <p:ext uri="{BB962C8B-B14F-4D97-AF65-F5344CB8AC3E}">
        <p14:creationId xmlns:p14="http://schemas.microsoft.com/office/powerpoint/2010/main" val="4017209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5647BC3-E3A7-F94F-AA68-A284A5218BBB}" type="datetime1">
              <a:rPr lang="fr-FR"/>
              <a:pPr>
                <a:defRPr/>
              </a:pPr>
              <a:t>28/09/13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E8F3E7D7-50A3-1C48-AA7A-6B3918F1FB64}" type="slidenum">
              <a:rPr lang="fr-FR"/>
              <a:pPr>
                <a:defRPr/>
              </a:pPr>
              <a:t>‹#›</a:t>
            </a:fld>
            <a:endParaRPr lang="fr-FR"/>
          </a:p>
        </p:txBody>
      </p:sp>
    </p:spTree>
    <p:extLst>
      <p:ext uri="{BB962C8B-B14F-4D97-AF65-F5344CB8AC3E}">
        <p14:creationId xmlns:p14="http://schemas.microsoft.com/office/powerpoint/2010/main" val="3391236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66531FD-6C52-4149-A6DE-F1016E000402}" type="datetime1">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4693BD40-851F-FF45-AAF9-252EB5EB1405}" type="slidenum">
              <a:rPr lang="fr-FR"/>
              <a:pPr>
                <a:defRPr/>
              </a:pPr>
              <a:t>‹#›</a:t>
            </a:fld>
            <a:endParaRPr lang="fr-FR"/>
          </a:p>
        </p:txBody>
      </p:sp>
    </p:spTree>
    <p:extLst>
      <p:ext uri="{BB962C8B-B14F-4D97-AF65-F5344CB8AC3E}">
        <p14:creationId xmlns:p14="http://schemas.microsoft.com/office/powerpoint/2010/main" val="4259932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F183D4F-6C06-B243-93A6-5AD65E3A337C}" type="datetime1">
              <a:rPr lang="fr-FR"/>
              <a:pPr>
                <a:defRPr/>
              </a:pPr>
              <a:t>28/09/13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55957DDF-00AE-5E47-9380-AE81E48385FD}" type="slidenum">
              <a:rPr lang="fr-FR"/>
              <a:pPr>
                <a:defRPr/>
              </a:pPr>
              <a:t>‹#›</a:t>
            </a:fld>
            <a:endParaRPr lang="fr-FR"/>
          </a:p>
        </p:txBody>
      </p:sp>
    </p:spTree>
    <p:extLst>
      <p:ext uri="{BB962C8B-B14F-4D97-AF65-F5344CB8AC3E}">
        <p14:creationId xmlns:p14="http://schemas.microsoft.com/office/powerpoint/2010/main" val="40561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fr-FR"/>
          </a:p>
        </p:txBody>
      </p:sp>
      <p:sp>
        <p:nvSpPr>
          <p:cNvPr id="3" name="Rectangle 7"/>
          <p:cNvSpPr>
            <a:spLocks noGrp="1" noChangeArrowheads="1"/>
          </p:cNvSpPr>
          <p:nvPr>
            <p:ph type="ftr" sz="quarter" idx="11"/>
          </p:nvPr>
        </p:nvSpPr>
        <p:spPr>
          <a:ln/>
        </p:spPr>
        <p:txBody>
          <a:bodyPr/>
          <a:lstStyle>
            <a:lvl1pPr>
              <a:defRPr/>
            </a:lvl1pPr>
          </a:lstStyle>
          <a:p>
            <a:pPr>
              <a:defRPr/>
            </a:pPr>
            <a:endParaRPr lang="fr-FR"/>
          </a:p>
        </p:txBody>
      </p:sp>
      <p:sp>
        <p:nvSpPr>
          <p:cNvPr id="4"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664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8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7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2536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Click to edit Master title style</a:t>
            </a:r>
          </a:p>
        </p:txBody>
      </p:sp>
      <p:sp>
        <p:nvSpPr>
          <p:cNvPr id="9219"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fr-F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FR"/>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mn-lt"/>
                <a:ea typeface="ＭＳ Ｐゴシック" charset="0"/>
                <a:cs typeface="+mn-cs"/>
              </a:defRPr>
            </a:lvl1pPr>
          </a:lstStyle>
          <a:p>
            <a:pPr>
              <a:defRPr/>
            </a:pPr>
            <a:endParaRPr lang="fr-FR"/>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200">
                <a:latin typeface="+mn-lt"/>
                <a:ea typeface="ＭＳ Ｐゴシック" charset="0"/>
                <a:cs typeface="+mn-cs"/>
              </a:defRPr>
            </a:lvl1pPr>
          </a:lstStyle>
          <a:p>
            <a:pPr>
              <a:defRPr/>
            </a:pPr>
            <a:endParaRPr lang="fr-FR"/>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mn-lt"/>
                <a:ea typeface="ＭＳ Ｐゴシック"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charset="0"/>
          <a:ea typeface="ＭＳ Ｐゴシック" charset="0"/>
        </a:defRPr>
      </a:lvl6pPr>
      <a:lvl7pPr marL="914400" algn="l" rtl="0" fontAlgn="base">
        <a:spcBef>
          <a:spcPct val="0"/>
        </a:spcBef>
        <a:spcAft>
          <a:spcPct val="0"/>
        </a:spcAft>
        <a:defRPr sz="3800">
          <a:solidFill>
            <a:schemeClr val="tx2"/>
          </a:solidFill>
          <a:latin typeface="Verdana" charset="0"/>
          <a:ea typeface="ＭＳ Ｐゴシック" charset="0"/>
        </a:defRPr>
      </a:lvl7pPr>
      <a:lvl8pPr marL="1371600" algn="l" rtl="0" fontAlgn="base">
        <a:spcBef>
          <a:spcPct val="0"/>
        </a:spcBef>
        <a:spcAft>
          <a:spcPct val="0"/>
        </a:spcAft>
        <a:defRPr sz="3800">
          <a:solidFill>
            <a:schemeClr val="tx2"/>
          </a:solidFill>
          <a:latin typeface="Verdana" charset="0"/>
          <a:ea typeface="ＭＳ Ｐゴシック" charset="0"/>
        </a:defRPr>
      </a:lvl8pPr>
      <a:lvl9pPr marL="1828800" algn="l" rtl="0" fontAlgn="base">
        <a:spcBef>
          <a:spcPct val="0"/>
        </a:spcBef>
        <a:spcAft>
          <a:spcPct val="0"/>
        </a:spcAft>
        <a:defRPr sz="3800">
          <a:solidFill>
            <a:schemeClr val="tx2"/>
          </a:solidFill>
          <a:latin typeface="Verdana" charset="0"/>
          <a:ea typeface="ＭＳ Ｐゴシック"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7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ECA91BBA-5E41-FF4D-93D9-D27F54AAC1FC}" type="datetime1">
              <a:rPr lang="fr-FR"/>
              <a:pPr>
                <a:defRPr/>
              </a:pPr>
              <a:t>28/09/13</a:t>
            </a:fld>
            <a:endParaRPr lang="fr-FR"/>
          </a:p>
        </p:txBody>
      </p:sp>
      <p:sp>
        <p:nvSpPr>
          <p:cNvPr id="217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S PGothic" pitchFamily="34" charset="-128"/>
                <a:cs typeface="+mn-cs"/>
              </a:defRPr>
            </a:lvl1pPr>
          </a:lstStyle>
          <a:p>
            <a:pPr>
              <a:defRPr/>
            </a:pPr>
            <a:endParaRPr lang="fr-FR" altLang="fr-FR"/>
          </a:p>
        </p:txBody>
      </p:sp>
      <p:sp>
        <p:nvSpPr>
          <p:cNvPr id="217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6E19359-00BC-3445-B184-9EB4C84EA076}"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400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8E2D6496-4433-AC41-A3E0-F1E63F82D04A}" type="datetime1">
              <a:rPr lang="fr-FR"/>
              <a:pPr>
                <a:defRPr/>
              </a:pPr>
              <a:t>28/09/13</a:t>
            </a:fld>
            <a:endParaRPr lang="fr-FR"/>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S PGothic" pitchFamily="34" charset="-128"/>
                <a:cs typeface="+mn-cs"/>
              </a:defRPr>
            </a:lvl1pPr>
          </a:lstStyle>
          <a:p>
            <a:pPr>
              <a:defRPr/>
            </a:pPr>
            <a:endParaRPr lang="fr-FR" altLang="fr-FR"/>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7BF84B4-884A-414B-8129-D3E091DCA94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S PGothic" pitchFamily="34" charset="-128"/>
                <a:cs typeface="+mn-cs"/>
              </a:defRPr>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S PGothic" pitchFamily="34" charset="-128"/>
                <a:cs typeface="+mn-cs"/>
              </a:defRPr>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16AB1F05-F67A-CC4D-8F8F-6D18017732C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5017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smtClean="0">
                <a:solidFill>
                  <a:srgbClr val="898989"/>
                </a:solidFill>
                <a:latin typeface="Calibri" charset="0"/>
              </a:defRPr>
            </a:lvl1pPr>
          </a:lstStyle>
          <a:p>
            <a:pPr>
              <a:defRPr/>
            </a:pPr>
            <a:fld id="{954C7FA7-E684-884C-9E5D-B7F9EA14B3F2}" type="datetime1">
              <a:rPr lang="fr-FR"/>
              <a:pPr>
                <a:defRPr/>
              </a:pPr>
              <a:t>28/09/13</a:t>
            </a:fld>
            <a:endParaRPr lang="fr-FR"/>
          </a:p>
        </p:txBody>
      </p:sp>
      <p:sp>
        <p:nvSpPr>
          <p:cNvPr id="8"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mn-lt"/>
                <a:ea typeface="+mn-ea"/>
                <a:cs typeface="+mn-cs"/>
              </a:defRPr>
            </a:lvl1pPr>
          </a:lstStyle>
          <a:p>
            <a:pPr>
              <a:defRPr/>
            </a:pPr>
            <a:endParaRPr lang="fr-FR" altLang="fr-FR"/>
          </a:p>
        </p:txBody>
      </p:sp>
      <p:sp>
        <p:nvSpPr>
          <p:cNvPr id="9"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smtClean="0">
                <a:solidFill>
                  <a:srgbClr val="898989"/>
                </a:solidFill>
                <a:latin typeface="Calibri" charset="0"/>
              </a:defRPr>
            </a:lvl1pPr>
          </a:lstStyle>
          <a:p>
            <a:pPr>
              <a:defRPr/>
            </a:pPr>
            <a:fld id="{1C459F42-B480-7F45-8EC4-1A6AE3B7BD6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S PGothic" charset="0"/>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cs typeface="MS PGothic" charset="0"/>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cs typeface="MS PGothic"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S PGothic"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S PGothic" charset="0"/>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emf"/><Relationship Id="rId1" Type="http://schemas.openxmlformats.org/officeDocument/2006/relationships/slideLayout" Target="../slideLayouts/slideLayout1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5" Type="http://schemas.openxmlformats.org/officeDocument/2006/relationships/image" Target="../media/image19.wmf"/><Relationship Id="rId1" Type="http://schemas.openxmlformats.org/officeDocument/2006/relationships/slideLayout" Target="../slideLayouts/slideLayout5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slideLayout" Target="../slideLayouts/slideLayout1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Feuille_Microsoft_Excel_97_-_20041.xls"/><Relationship Id="rId5"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4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31.wmf"/></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35.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3708400" y="981075"/>
            <a:ext cx="5040313" cy="1295400"/>
          </a:xfrm>
          <a:ln w="73025" cmpd="thickThin">
            <a:solidFill>
              <a:srgbClr val="333399"/>
            </a:solidFill>
            <a:miter lim="800000"/>
            <a:headEnd/>
            <a:tailEnd/>
          </a:ln>
        </p:spPr>
        <p:txBody>
          <a:bodyPr anchor="b"/>
          <a:lstStyle/>
          <a:p>
            <a:pPr eaLnBrk="1" hangingPunct="1">
              <a:defRPr/>
            </a:pPr>
            <a:r>
              <a:rPr lang="fr-FR" sz="3400">
                <a:solidFill>
                  <a:schemeClr val="hlink"/>
                </a:solidFill>
                <a:latin typeface="Arial" charset="0"/>
                <a:cs typeface="+mj-cs"/>
              </a:rPr>
              <a:t/>
            </a:r>
            <a:br>
              <a:rPr lang="fr-FR" sz="3400">
                <a:solidFill>
                  <a:schemeClr val="hlink"/>
                </a:solidFill>
                <a:latin typeface="Arial" charset="0"/>
                <a:cs typeface="+mj-cs"/>
              </a:rPr>
            </a:br>
            <a:r>
              <a:rPr lang="fr-FR" sz="3400">
                <a:solidFill>
                  <a:schemeClr val="hlink"/>
                </a:solidFill>
                <a:latin typeface="Arial" charset="0"/>
                <a:cs typeface="+mj-cs"/>
              </a:rPr>
              <a:t/>
            </a:r>
            <a:br>
              <a:rPr lang="fr-FR" sz="3400">
                <a:solidFill>
                  <a:schemeClr val="hlink"/>
                </a:solidFill>
                <a:latin typeface="Arial" charset="0"/>
                <a:cs typeface="+mj-cs"/>
              </a:rPr>
            </a:br>
            <a:r>
              <a:rPr lang="fr-FR" sz="3400">
                <a:solidFill>
                  <a:schemeClr val="hlink"/>
                </a:solidFill>
                <a:latin typeface="Arial" charset="0"/>
                <a:cs typeface="+mj-cs"/>
              </a:rPr>
              <a:t/>
            </a:r>
            <a:br>
              <a:rPr lang="fr-FR" sz="3400">
                <a:solidFill>
                  <a:schemeClr val="hlink"/>
                </a:solidFill>
                <a:latin typeface="Arial" charset="0"/>
                <a:cs typeface="+mj-cs"/>
              </a:rPr>
            </a:br>
            <a:r>
              <a:rPr lang="fr-FR" sz="3400">
                <a:solidFill>
                  <a:schemeClr val="hlink"/>
                </a:solidFill>
                <a:latin typeface="Arial" charset="0"/>
                <a:cs typeface="+mj-cs"/>
              </a:rPr>
              <a:t/>
            </a:r>
            <a:br>
              <a:rPr lang="fr-FR" sz="3400">
                <a:solidFill>
                  <a:schemeClr val="hlink"/>
                </a:solidFill>
                <a:latin typeface="Arial" charset="0"/>
                <a:cs typeface="+mj-cs"/>
              </a:rPr>
            </a:br>
            <a:r>
              <a:rPr lang="fr-FR" sz="3400">
                <a:solidFill>
                  <a:schemeClr val="hlink"/>
                </a:solidFill>
                <a:latin typeface="Arial" charset="0"/>
                <a:cs typeface="+mj-cs"/>
              </a:rPr>
              <a:t/>
            </a:r>
            <a:br>
              <a:rPr lang="fr-FR" sz="3400">
                <a:solidFill>
                  <a:schemeClr val="hlink"/>
                </a:solidFill>
                <a:latin typeface="Arial" charset="0"/>
                <a:cs typeface="+mj-cs"/>
              </a:rPr>
            </a:br>
            <a:r>
              <a:rPr lang="fr-FR" sz="3400">
                <a:solidFill>
                  <a:schemeClr val="hlink"/>
                </a:solidFill>
                <a:latin typeface="Arial" charset="0"/>
                <a:cs typeface="+mj-cs"/>
              </a:rPr>
              <a:t/>
            </a:r>
            <a:br>
              <a:rPr lang="fr-FR" sz="3400">
                <a:solidFill>
                  <a:schemeClr val="hlink"/>
                </a:solidFill>
                <a:latin typeface="Arial" charset="0"/>
                <a:cs typeface="+mj-cs"/>
              </a:rPr>
            </a:br>
            <a:r>
              <a:rPr lang="fr-FR" sz="3400">
                <a:solidFill>
                  <a:schemeClr val="hlink"/>
                </a:solidFill>
                <a:latin typeface="Arial" charset="0"/>
                <a:cs typeface="+mj-cs"/>
              </a:rPr>
              <a:t/>
            </a:r>
            <a:br>
              <a:rPr lang="fr-FR" sz="3400">
                <a:solidFill>
                  <a:schemeClr val="hlink"/>
                </a:solidFill>
                <a:latin typeface="Arial" charset="0"/>
                <a:cs typeface="+mj-cs"/>
              </a:rPr>
            </a:br>
            <a:r>
              <a:rPr lang="fr-FR" sz="3400" b="1">
                <a:solidFill>
                  <a:srgbClr val="FF6600"/>
                </a:solidFill>
                <a:latin typeface="Arial" charset="0"/>
                <a:cs typeface="+mj-cs"/>
              </a:rPr>
              <a:t>Virémie résiduelle</a:t>
            </a:r>
            <a:br>
              <a:rPr lang="fr-FR" sz="3400" b="1">
                <a:solidFill>
                  <a:srgbClr val="FF6600"/>
                </a:solidFill>
                <a:latin typeface="Arial" charset="0"/>
                <a:cs typeface="+mj-cs"/>
              </a:rPr>
            </a:br>
            <a:endParaRPr lang="fr-FR" sz="3400" b="1">
              <a:solidFill>
                <a:srgbClr val="FF6600"/>
              </a:solidFill>
              <a:latin typeface="Arial" charset="0"/>
              <a:cs typeface="+mj-cs"/>
            </a:endParaRPr>
          </a:p>
        </p:txBody>
      </p:sp>
      <p:sp>
        <p:nvSpPr>
          <p:cNvPr id="8195" name="Rectangle 3"/>
          <p:cNvSpPr>
            <a:spLocks noGrp="1" noChangeArrowheads="1"/>
          </p:cNvSpPr>
          <p:nvPr>
            <p:ph type="subTitle" idx="4294967295"/>
          </p:nvPr>
        </p:nvSpPr>
        <p:spPr>
          <a:xfrm>
            <a:off x="3708400" y="4581525"/>
            <a:ext cx="5037138" cy="541338"/>
          </a:xfrm>
        </p:spPr>
        <p:txBody>
          <a:bodyPr/>
          <a:lstStyle/>
          <a:p>
            <a:pPr marL="0" indent="0" algn="ctr" eaLnBrk="1" hangingPunct="1">
              <a:lnSpc>
                <a:spcPct val="90000"/>
              </a:lnSpc>
              <a:buFontTx/>
              <a:buNone/>
              <a:defRPr/>
            </a:pPr>
            <a:r>
              <a:rPr lang="fr-FR" sz="2200">
                <a:latin typeface="Arial" charset="0"/>
                <a:cs typeface="+mn-cs"/>
              </a:rPr>
              <a:t>Laurence Morand-Joubert, Hôpital Saint-Antoine, Paris</a:t>
            </a:r>
          </a:p>
          <a:p>
            <a:pPr marL="0" indent="0" algn="ctr" eaLnBrk="1" hangingPunct="1">
              <a:lnSpc>
                <a:spcPct val="90000"/>
              </a:lnSpc>
              <a:buFontTx/>
              <a:buNone/>
              <a:defRPr/>
            </a:pPr>
            <a:r>
              <a:rPr lang="fr-FR" sz="2200">
                <a:latin typeface="Arial" charset="0"/>
                <a:cs typeface="+mn-cs"/>
              </a:rPr>
              <a:t>Pierre de Truchis, Hôpital Raymond Poincaré, Garches</a:t>
            </a: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247650"/>
            <a:ext cx="3070225" cy="642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1" name="Object 2"/>
          <p:cNvGraphicFramePr>
            <a:graphicFrameLocks noChangeAspect="1"/>
          </p:cNvGraphicFramePr>
          <p:nvPr/>
        </p:nvGraphicFramePr>
        <p:xfrm>
          <a:off x="881063" y="1042988"/>
          <a:ext cx="7920037" cy="5600700"/>
        </p:xfrm>
        <a:graphic>
          <a:graphicData uri="http://schemas.openxmlformats.org/presentationml/2006/ole">
            <mc:AlternateContent xmlns:mc="http://schemas.openxmlformats.org/markup-compatibility/2006">
              <mc:Choice xmlns:v="urn:schemas-microsoft-com:vml" Requires="v">
                <p:oleObj spid="_x0000_s81928" name="Graphique" r:id="rId4" imgW="9715500" imgH="6876884" progId="Excel.Chart.8">
                  <p:embed/>
                </p:oleObj>
              </mc:Choice>
              <mc:Fallback>
                <p:oleObj name="Graphique" r:id="rId4" imgW="9715500" imgH="6876884"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3" y="1042988"/>
                        <a:ext cx="7920037"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922" name="Text Box 3"/>
          <p:cNvSpPr txBox="1">
            <a:spLocks noChangeArrowheads="1"/>
          </p:cNvSpPr>
          <p:nvPr/>
        </p:nvSpPr>
        <p:spPr bwMode="auto">
          <a:xfrm>
            <a:off x="1195388" y="269875"/>
            <a:ext cx="72913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2000"/>
              <a:t>Distribution des valeurs de charge virale entre 0 et 1000 cp/ml </a:t>
            </a:r>
          </a:p>
          <a:p>
            <a:pPr algn="ctr" eaLnBrk="1" hangingPunct="1"/>
            <a:r>
              <a:rPr lang="fr-FR" sz="2000"/>
              <a:t>chez les patients traités à l’hôpital Saint-Antoine </a:t>
            </a:r>
          </a:p>
        </p:txBody>
      </p:sp>
      <p:sp>
        <p:nvSpPr>
          <p:cNvPr id="17412" name="Text Box 4"/>
          <p:cNvSpPr txBox="1">
            <a:spLocks noChangeArrowheads="1"/>
          </p:cNvSpPr>
          <p:nvPr/>
        </p:nvSpPr>
        <p:spPr bwMode="auto">
          <a:xfrm>
            <a:off x="3635375" y="4652963"/>
            <a:ext cx="722313" cy="36671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800" smtClean="0">
                <a:latin typeface="Verdana" charset="0"/>
                <a:ea typeface="MS PGothic" charset="0"/>
              </a:rPr>
              <a:t>35%</a:t>
            </a:r>
          </a:p>
        </p:txBody>
      </p:sp>
      <p:sp>
        <p:nvSpPr>
          <p:cNvPr id="17413" name="Text Box 5"/>
          <p:cNvSpPr txBox="1">
            <a:spLocks noChangeArrowheads="1"/>
          </p:cNvSpPr>
          <p:nvPr/>
        </p:nvSpPr>
        <p:spPr bwMode="auto">
          <a:xfrm>
            <a:off x="6227763" y="4652963"/>
            <a:ext cx="722312"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800" smtClean="0">
                <a:latin typeface="Verdana" charset="0"/>
                <a:ea typeface="MS PGothic" charset="0"/>
              </a:rPr>
              <a:t>15%</a:t>
            </a:r>
          </a:p>
        </p:txBody>
      </p:sp>
      <p:sp>
        <p:nvSpPr>
          <p:cNvPr id="17414"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3" name="Ellipse 2"/>
          <p:cNvSpPr/>
          <p:nvPr/>
        </p:nvSpPr>
        <p:spPr>
          <a:xfrm>
            <a:off x="5364163" y="3000375"/>
            <a:ext cx="2465387" cy="3671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latin typeface="Comic Sans MS"/>
                <a:ea typeface="+mj-ea"/>
                <a:cs typeface="Comic Sans MS"/>
              </a:rPr>
              <a:t>Mr MY, 64 ans</a:t>
            </a:r>
          </a:p>
        </p:txBody>
      </p:sp>
      <p:sp>
        <p:nvSpPr>
          <p:cNvPr id="3" name="Espace réservé du contenu 2"/>
          <p:cNvSpPr>
            <a:spLocks noGrp="1"/>
          </p:cNvSpPr>
          <p:nvPr>
            <p:ph idx="1"/>
          </p:nvPr>
        </p:nvSpPr>
        <p:spPr>
          <a:xfrm>
            <a:off x="250825" y="1628775"/>
            <a:ext cx="8642350" cy="4897438"/>
          </a:xfrm>
        </p:spPr>
        <p:txBody>
          <a:bodyPr/>
          <a:lstStyle/>
          <a:p>
            <a:pPr eaLnBrk="1" hangingPunct="1">
              <a:defRPr/>
            </a:pPr>
            <a:r>
              <a:rPr lang="fr-FR" sz="1800">
                <a:latin typeface="Verdana" charset="0"/>
                <a:ea typeface="MS PGothic" charset="0"/>
              </a:rPr>
              <a:t>Dépistage VIH 1987</a:t>
            </a:r>
          </a:p>
          <a:p>
            <a:pPr eaLnBrk="1" hangingPunct="1">
              <a:defRPr/>
            </a:pPr>
            <a:r>
              <a:rPr lang="fr-FR" sz="1800">
                <a:latin typeface="Verdana" charset="0"/>
                <a:ea typeface="MS PGothic" charset="0"/>
              </a:rPr>
              <a:t>Antécédents: </a:t>
            </a:r>
          </a:p>
          <a:p>
            <a:pPr lvl="1" eaLnBrk="1" hangingPunct="1">
              <a:defRPr/>
            </a:pPr>
            <a:r>
              <a:rPr lang="fr-FR" sz="1600">
                <a:latin typeface="Verdana" charset="0"/>
                <a:ea typeface="MS PGothic" charset="0"/>
              </a:rPr>
              <a:t>Allergies aspirine, macrolides</a:t>
            </a:r>
          </a:p>
          <a:p>
            <a:pPr lvl="1" eaLnBrk="1" hangingPunct="1">
              <a:defRPr/>
            </a:pPr>
            <a:r>
              <a:rPr lang="fr-FR" sz="1600">
                <a:latin typeface="Verdana" charset="0"/>
                <a:ea typeface="MS PGothic" charset="0"/>
              </a:rPr>
              <a:t>Hernie discale opérée</a:t>
            </a:r>
          </a:p>
          <a:p>
            <a:pPr lvl="1" eaLnBrk="1" hangingPunct="1">
              <a:defRPr/>
            </a:pPr>
            <a:r>
              <a:rPr lang="fr-FR" sz="1600">
                <a:latin typeface="Verdana" charset="0"/>
                <a:ea typeface="MS PGothic" charset="0"/>
              </a:rPr>
              <a:t>Syndrome d’apnée du sommeil</a:t>
            </a:r>
          </a:p>
          <a:p>
            <a:pPr lvl="1" eaLnBrk="1" hangingPunct="1">
              <a:defRPr/>
            </a:pPr>
            <a:r>
              <a:rPr lang="fr-FR" sz="1600">
                <a:latin typeface="Verdana" charset="0"/>
                <a:ea typeface="MS PGothic" charset="0"/>
              </a:rPr>
              <a:t>Colopathie, sigmoidite diverticulaire, colectomie partielle</a:t>
            </a:r>
          </a:p>
          <a:p>
            <a:pPr eaLnBrk="1" hangingPunct="1">
              <a:defRPr/>
            </a:pPr>
            <a:r>
              <a:rPr lang="fr-FR" sz="1800">
                <a:latin typeface="Verdana" charset="0"/>
                <a:ea typeface="MS PGothic" charset="0"/>
              </a:rPr>
              <a:t>Affections liées au VIH:</a:t>
            </a:r>
          </a:p>
          <a:p>
            <a:pPr lvl="1" eaLnBrk="1" hangingPunct="1">
              <a:defRPr/>
            </a:pPr>
            <a:r>
              <a:rPr lang="fr-FR" sz="1600">
                <a:latin typeface="Verdana" charset="0"/>
                <a:ea typeface="MS PGothic" charset="0"/>
              </a:rPr>
              <a:t>Purpura thrombopénique immunologique</a:t>
            </a:r>
          </a:p>
          <a:p>
            <a:pPr lvl="1" eaLnBrk="1" hangingPunct="1">
              <a:defRPr/>
            </a:pPr>
            <a:r>
              <a:rPr lang="fr-FR" sz="1600">
                <a:latin typeface="Verdana" charset="0"/>
                <a:ea typeface="MS PGothic" charset="0"/>
              </a:rPr>
              <a:t>Nadir CD4: 320</a:t>
            </a:r>
          </a:p>
          <a:p>
            <a:pPr eaLnBrk="1" hangingPunct="1">
              <a:defRPr/>
            </a:pPr>
            <a:r>
              <a:rPr lang="fr-FR" sz="1800">
                <a:latin typeface="Verdana" charset="0"/>
                <a:ea typeface="MS PGothic" charset="0"/>
              </a:rPr>
              <a:t>Traitements ARV </a:t>
            </a:r>
          </a:p>
          <a:p>
            <a:pPr lvl="1" eaLnBrk="1" hangingPunct="1">
              <a:defRPr/>
            </a:pPr>
            <a:r>
              <a:rPr lang="fr-FR" sz="1600">
                <a:latin typeface="Verdana" charset="0"/>
                <a:ea typeface="MS PGothic" charset="0"/>
              </a:rPr>
              <a:t>1997: </a:t>
            </a:r>
            <a:r>
              <a:rPr lang="fr-FR" sz="1600">
                <a:solidFill>
                  <a:srgbClr val="000090"/>
                </a:solidFill>
                <a:latin typeface="Verdana" charset="0"/>
                <a:ea typeface="MS PGothic" charset="0"/>
              </a:rPr>
              <a:t>AZT+3TC</a:t>
            </a:r>
            <a:r>
              <a:rPr lang="fr-FR" sz="1600">
                <a:latin typeface="Verdana" charset="0"/>
                <a:ea typeface="MS PGothic" charset="0"/>
              </a:rPr>
              <a:t>, </a:t>
            </a:r>
            <a:r>
              <a:rPr lang="fr-FR" sz="1600">
                <a:solidFill>
                  <a:srgbClr val="000090"/>
                </a:solidFill>
                <a:latin typeface="Verdana" charset="0"/>
                <a:ea typeface="MS PGothic" charset="0"/>
              </a:rPr>
              <a:t>d4T+ddI+IDV </a:t>
            </a:r>
          </a:p>
          <a:p>
            <a:pPr lvl="1" eaLnBrk="1" hangingPunct="1">
              <a:defRPr/>
            </a:pPr>
            <a:r>
              <a:rPr lang="fr-FR" sz="1600">
                <a:latin typeface="Verdana" charset="0"/>
                <a:ea typeface="MS PGothic" charset="0"/>
              </a:rPr>
              <a:t>1998: </a:t>
            </a:r>
            <a:r>
              <a:rPr lang="fr-FR" sz="1600">
                <a:solidFill>
                  <a:srgbClr val="000090"/>
                </a:solidFill>
                <a:latin typeface="Verdana" charset="0"/>
                <a:ea typeface="MS PGothic" charset="0"/>
              </a:rPr>
              <a:t>AZT+IDV+NVP </a:t>
            </a:r>
          </a:p>
          <a:p>
            <a:pPr lvl="1" eaLnBrk="1" hangingPunct="1">
              <a:defRPr/>
            </a:pPr>
            <a:r>
              <a:rPr lang="fr-FR" sz="1600">
                <a:latin typeface="Verdana" charset="0"/>
                <a:ea typeface="MS PGothic" charset="0"/>
              </a:rPr>
              <a:t>2001: </a:t>
            </a:r>
            <a:r>
              <a:rPr lang="fr-FR" sz="1600">
                <a:solidFill>
                  <a:srgbClr val="000090"/>
                </a:solidFill>
                <a:latin typeface="Verdana" charset="0"/>
                <a:ea typeface="MS PGothic" charset="0"/>
              </a:rPr>
              <a:t>AZT+NVP+IDV/r </a:t>
            </a:r>
          </a:p>
          <a:p>
            <a:pPr lvl="1" eaLnBrk="1" hangingPunct="1">
              <a:defRPr/>
            </a:pPr>
            <a:r>
              <a:rPr lang="fr-FR" sz="1600">
                <a:latin typeface="Verdana" charset="0"/>
                <a:ea typeface="MS PGothic" charset="0"/>
              </a:rPr>
              <a:t>2003</a:t>
            </a:r>
            <a:r>
              <a:rPr lang="fr-FR" sz="1600">
                <a:solidFill>
                  <a:srgbClr val="000090"/>
                </a:solidFill>
                <a:latin typeface="Verdana" charset="0"/>
                <a:ea typeface="MS PGothic" charset="0"/>
              </a:rPr>
              <a:t>: AZT+3TC+TDF+NVP</a:t>
            </a:r>
            <a:r>
              <a:rPr lang="fr-FR" sz="1600">
                <a:latin typeface="Verdana" charset="0"/>
                <a:ea typeface="MS PGothic" charset="0"/>
              </a:rPr>
              <a:t>; CV&lt;50, CD4=666 (33%) </a:t>
            </a:r>
          </a:p>
          <a:p>
            <a:pPr lvl="1" eaLnBrk="1" hangingPunct="1">
              <a:defRPr/>
            </a:pPr>
            <a:r>
              <a:rPr lang="fr-FR" sz="1600">
                <a:latin typeface="Verdana" charset="0"/>
                <a:ea typeface="MS PGothic" charset="0"/>
              </a:rPr>
              <a:t>2005: </a:t>
            </a:r>
            <a:r>
              <a:rPr lang="fr-FR" sz="1600">
                <a:solidFill>
                  <a:srgbClr val="000090"/>
                </a:solidFill>
                <a:latin typeface="Verdana" charset="0"/>
                <a:ea typeface="MS PGothic" charset="0"/>
              </a:rPr>
              <a:t>ABC+3TC+NVP</a:t>
            </a:r>
            <a:r>
              <a:rPr lang="fr-FR" sz="1600">
                <a:latin typeface="Verdana" charset="0"/>
                <a:ea typeface="MS PGothic" charset="0"/>
              </a:rPr>
              <a:t>; CV&lt;40, CD4=824 (41%)</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latin typeface="Comic Sans MS"/>
                <a:ea typeface="+mj-ea"/>
                <a:cs typeface="Comic Sans MS"/>
              </a:rPr>
              <a:t>Mr MY, 64 ans</a:t>
            </a:r>
            <a:endParaRPr lang="fr-FR" dirty="0">
              <a:ea typeface="+mj-ea"/>
              <a:cs typeface="ＭＳ Ｐゴシック" charset="0"/>
            </a:endParaRPr>
          </a:p>
        </p:txBody>
      </p:sp>
      <p:graphicFrame>
        <p:nvGraphicFramePr>
          <p:cNvPr id="4" name="Espace réservé du contenu 3"/>
          <p:cNvGraphicFramePr>
            <a:graphicFrameLocks noGrp="1"/>
          </p:cNvGraphicFramePr>
          <p:nvPr>
            <p:ph idx="1"/>
          </p:nvPr>
        </p:nvGraphicFramePr>
        <p:xfrm>
          <a:off x="566738" y="1752600"/>
          <a:ext cx="8001000" cy="2967040"/>
        </p:xfrm>
        <a:graphic>
          <a:graphicData uri="http://schemas.openxmlformats.org/drawingml/2006/table">
            <a:tbl>
              <a:tblPr firstRow="1" bandRow="1">
                <a:tableStyleId>{5C22544A-7EE6-4342-B048-85BDC9FD1C3A}</a:tableStyleId>
              </a:tblPr>
              <a:tblGrid>
                <a:gridCol w="2000250"/>
                <a:gridCol w="2000250"/>
                <a:gridCol w="2000250"/>
                <a:gridCol w="2000250"/>
              </a:tblGrid>
              <a:tr h="370880">
                <a:tc>
                  <a:txBody>
                    <a:bodyPr/>
                    <a:lstStyle/>
                    <a:p>
                      <a:r>
                        <a:rPr lang="fr-FR" sz="1800" dirty="0" smtClean="0"/>
                        <a:t>dates</a:t>
                      </a:r>
                      <a:endParaRPr lang="fr-FR" sz="1800" dirty="0"/>
                    </a:p>
                  </a:txBody>
                  <a:tcPr marT="45725" marB="45725"/>
                </a:tc>
                <a:tc>
                  <a:txBody>
                    <a:bodyPr/>
                    <a:lstStyle/>
                    <a:p>
                      <a:pPr algn="ctr"/>
                      <a:r>
                        <a:rPr lang="fr-FR" sz="1800" dirty="0" smtClean="0"/>
                        <a:t>ARV</a:t>
                      </a:r>
                      <a:endParaRPr lang="fr-FR" sz="1800" dirty="0"/>
                    </a:p>
                  </a:txBody>
                  <a:tcPr marT="45725" marB="45725"/>
                </a:tc>
                <a:tc>
                  <a:txBody>
                    <a:bodyPr/>
                    <a:lstStyle/>
                    <a:p>
                      <a:pPr algn="ctr"/>
                      <a:r>
                        <a:rPr lang="fr-FR" sz="1800" dirty="0" smtClean="0"/>
                        <a:t>CV</a:t>
                      </a:r>
                      <a:endParaRPr lang="fr-FR" sz="1800" dirty="0"/>
                    </a:p>
                  </a:txBody>
                  <a:tcPr marT="45725" marB="45725"/>
                </a:tc>
                <a:tc>
                  <a:txBody>
                    <a:bodyPr/>
                    <a:lstStyle/>
                    <a:p>
                      <a:pPr algn="ctr"/>
                      <a:r>
                        <a:rPr lang="fr-FR" sz="1800" dirty="0" smtClean="0"/>
                        <a:t>CD4</a:t>
                      </a:r>
                      <a:endParaRPr lang="fr-FR" sz="1800" dirty="0"/>
                    </a:p>
                  </a:txBody>
                  <a:tcPr marT="45725" marB="45725"/>
                </a:tc>
              </a:tr>
              <a:tr h="370880">
                <a:tc>
                  <a:txBody>
                    <a:bodyPr/>
                    <a:lstStyle/>
                    <a:p>
                      <a:r>
                        <a:rPr lang="fr-FR" sz="1800" dirty="0" smtClean="0"/>
                        <a:t>26/07/05</a:t>
                      </a:r>
                      <a:endParaRPr lang="fr-FR" sz="1800" dirty="0"/>
                    </a:p>
                  </a:txBody>
                  <a:tcPr marT="45725" marB="45725"/>
                </a:tc>
                <a:tc>
                  <a:txBody>
                    <a:bodyPr/>
                    <a:lstStyle/>
                    <a:p>
                      <a:pPr algn="ctr"/>
                      <a:r>
                        <a:rPr lang="fr-FR" sz="1800" dirty="0" smtClean="0">
                          <a:solidFill>
                            <a:srgbClr val="000090"/>
                          </a:solidFill>
                        </a:rPr>
                        <a:t>ABC+3TC+NVP</a:t>
                      </a:r>
                      <a:endParaRPr lang="fr-FR" sz="1800" dirty="0">
                        <a:solidFill>
                          <a:srgbClr val="000090"/>
                        </a:solidFill>
                      </a:endParaRPr>
                    </a:p>
                  </a:txBody>
                  <a:tcPr marT="45725" marB="45725"/>
                </a:tc>
                <a:tc>
                  <a:txBody>
                    <a:bodyPr/>
                    <a:lstStyle/>
                    <a:p>
                      <a:pPr algn="ctr"/>
                      <a:r>
                        <a:rPr lang="fr-FR" sz="1800" dirty="0" smtClean="0"/>
                        <a:t>&lt;50</a:t>
                      </a:r>
                      <a:endParaRPr lang="fr-FR" sz="1800" dirty="0"/>
                    </a:p>
                  </a:txBody>
                  <a:tcPr marT="45725" marB="45725"/>
                </a:tc>
                <a:tc>
                  <a:txBody>
                    <a:bodyPr/>
                    <a:lstStyle/>
                    <a:p>
                      <a:pPr algn="ctr"/>
                      <a:r>
                        <a:rPr lang="fr-FR" sz="1800" dirty="0" smtClean="0"/>
                        <a:t>683</a:t>
                      </a:r>
                      <a:endParaRPr lang="fr-FR" sz="1800" dirty="0"/>
                    </a:p>
                  </a:txBody>
                  <a:tcPr marT="45725" marB="45725"/>
                </a:tc>
              </a:tr>
              <a:tr h="370880">
                <a:tc>
                  <a:txBody>
                    <a:bodyPr/>
                    <a:lstStyle/>
                    <a:p>
                      <a:r>
                        <a:rPr lang="fr-FR" sz="1800" dirty="0" smtClean="0"/>
                        <a:t>5/07/06</a:t>
                      </a:r>
                      <a:endParaRPr lang="fr-FR" sz="1800" dirty="0"/>
                    </a:p>
                  </a:txBody>
                  <a:tcPr marT="45725" marB="45725"/>
                </a:tc>
                <a:tc>
                  <a:txBody>
                    <a:bodyPr/>
                    <a:lstStyle/>
                    <a:p>
                      <a:pPr algn="ctr"/>
                      <a:endParaRPr lang="fr-FR" sz="1800" dirty="0"/>
                    </a:p>
                  </a:txBody>
                  <a:tcPr marT="45725" marB="45725"/>
                </a:tc>
                <a:tc>
                  <a:txBody>
                    <a:bodyPr/>
                    <a:lstStyle/>
                    <a:p>
                      <a:pPr algn="ctr"/>
                      <a:r>
                        <a:rPr lang="fr-FR" sz="1800" dirty="0" smtClean="0"/>
                        <a:t>&lt;40</a:t>
                      </a:r>
                      <a:endParaRPr lang="fr-FR" sz="1800" dirty="0"/>
                    </a:p>
                  </a:txBody>
                  <a:tcPr marT="45725" marB="45725"/>
                </a:tc>
                <a:tc>
                  <a:txBody>
                    <a:bodyPr/>
                    <a:lstStyle/>
                    <a:p>
                      <a:pPr algn="ctr"/>
                      <a:r>
                        <a:rPr lang="fr-FR" sz="1800" dirty="0" smtClean="0"/>
                        <a:t>751</a:t>
                      </a:r>
                      <a:endParaRPr lang="fr-FR" sz="1800" dirty="0"/>
                    </a:p>
                  </a:txBody>
                  <a:tcPr marT="45725" marB="45725"/>
                </a:tc>
              </a:tr>
              <a:tr h="370880">
                <a:tc>
                  <a:txBody>
                    <a:bodyPr/>
                    <a:lstStyle/>
                    <a:p>
                      <a:r>
                        <a:rPr lang="fr-FR" sz="1800" dirty="0" smtClean="0"/>
                        <a:t>11/06/08</a:t>
                      </a:r>
                      <a:endParaRPr lang="fr-FR" sz="1800" dirty="0"/>
                    </a:p>
                  </a:txBody>
                  <a:tcPr marT="45725" marB="45725"/>
                </a:tc>
                <a:tc>
                  <a:txBody>
                    <a:bodyPr/>
                    <a:lstStyle/>
                    <a:p>
                      <a:pPr algn="ctr"/>
                      <a:endParaRPr lang="fr-FR" sz="1800" dirty="0"/>
                    </a:p>
                  </a:txBody>
                  <a:tcPr marT="45725" marB="45725"/>
                </a:tc>
                <a:tc>
                  <a:txBody>
                    <a:bodyPr/>
                    <a:lstStyle/>
                    <a:p>
                      <a:pPr algn="ctr"/>
                      <a:r>
                        <a:rPr lang="fr-FR" sz="1800" dirty="0" smtClean="0"/>
                        <a:t>&lt;40</a:t>
                      </a:r>
                      <a:endParaRPr lang="fr-FR" sz="1800" dirty="0"/>
                    </a:p>
                  </a:txBody>
                  <a:tcPr marT="45725" marB="45725"/>
                </a:tc>
                <a:tc>
                  <a:txBody>
                    <a:bodyPr/>
                    <a:lstStyle/>
                    <a:p>
                      <a:pPr algn="ctr"/>
                      <a:r>
                        <a:rPr lang="fr-FR" sz="1800" dirty="0" smtClean="0"/>
                        <a:t>725</a:t>
                      </a:r>
                      <a:endParaRPr lang="fr-FR" sz="1800" dirty="0"/>
                    </a:p>
                  </a:txBody>
                  <a:tcPr marT="45725" marB="45725"/>
                </a:tc>
              </a:tr>
              <a:tr h="370880">
                <a:tc>
                  <a:txBody>
                    <a:bodyPr/>
                    <a:lstStyle/>
                    <a:p>
                      <a:r>
                        <a:rPr lang="fr-FR" sz="1800" dirty="0" smtClean="0"/>
                        <a:t>4/06/09</a:t>
                      </a:r>
                      <a:endParaRPr lang="fr-FR" sz="1800" dirty="0"/>
                    </a:p>
                  </a:txBody>
                  <a:tcPr marT="45725" marB="45725"/>
                </a:tc>
                <a:tc>
                  <a:txBody>
                    <a:bodyPr/>
                    <a:lstStyle/>
                    <a:p>
                      <a:pPr algn="ctr"/>
                      <a:endParaRPr lang="fr-FR" sz="1800" dirty="0"/>
                    </a:p>
                  </a:txBody>
                  <a:tcPr marT="45725" marB="45725"/>
                </a:tc>
                <a:tc>
                  <a:txBody>
                    <a:bodyPr/>
                    <a:lstStyle/>
                    <a:p>
                      <a:pPr algn="ctr"/>
                      <a:r>
                        <a:rPr lang="fr-FR" sz="1800" dirty="0" smtClean="0"/>
                        <a:t>&lt;20</a:t>
                      </a:r>
                      <a:endParaRPr lang="fr-FR" sz="1800" dirty="0"/>
                    </a:p>
                  </a:txBody>
                  <a:tcPr marT="45725" marB="45725"/>
                </a:tc>
                <a:tc>
                  <a:txBody>
                    <a:bodyPr/>
                    <a:lstStyle/>
                    <a:p>
                      <a:pPr algn="ctr"/>
                      <a:r>
                        <a:rPr lang="fr-FR" sz="1800" dirty="0" smtClean="0"/>
                        <a:t>833</a:t>
                      </a:r>
                      <a:endParaRPr lang="fr-FR" sz="1800" dirty="0"/>
                    </a:p>
                  </a:txBody>
                  <a:tcPr marT="45725" marB="45725"/>
                </a:tc>
              </a:tr>
              <a:tr h="370880">
                <a:tc>
                  <a:txBody>
                    <a:bodyPr/>
                    <a:lstStyle/>
                    <a:p>
                      <a:r>
                        <a:rPr lang="fr-FR" sz="1800" dirty="0" smtClean="0"/>
                        <a:t>10/09/09</a:t>
                      </a:r>
                      <a:endParaRPr lang="fr-FR" sz="1800" dirty="0"/>
                    </a:p>
                  </a:txBody>
                  <a:tcPr marT="45725" marB="45725"/>
                </a:tc>
                <a:tc>
                  <a:txBody>
                    <a:bodyPr/>
                    <a:lstStyle/>
                    <a:p>
                      <a:pPr algn="ctr"/>
                      <a:endParaRPr lang="fr-FR" sz="1800" dirty="0"/>
                    </a:p>
                  </a:txBody>
                  <a:tcPr marT="45725" marB="45725"/>
                </a:tc>
                <a:tc>
                  <a:txBody>
                    <a:bodyPr/>
                    <a:lstStyle/>
                    <a:p>
                      <a:pPr algn="ctr"/>
                      <a:r>
                        <a:rPr lang="fr-FR" sz="1800" dirty="0" smtClean="0"/>
                        <a:t>28</a:t>
                      </a:r>
                      <a:endParaRPr lang="fr-FR" sz="1800" dirty="0"/>
                    </a:p>
                  </a:txBody>
                  <a:tcPr marT="45725" marB="45725"/>
                </a:tc>
                <a:tc>
                  <a:txBody>
                    <a:bodyPr/>
                    <a:lstStyle/>
                    <a:p>
                      <a:pPr algn="ctr"/>
                      <a:r>
                        <a:rPr lang="fr-FR" sz="1800" dirty="0" smtClean="0"/>
                        <a:t>548</a:t>
                      </a:r>
                      <a:endParaRPr lang="fr-FR" sz="1800" dirty="0"/>
                    </a:p>
                  </a:txBody>
                  <a:tcPr marT="45725" marB="45725"/>
                </a:tc>
              </a:tr>
              <a:tr h="370880">
                <a:tc>
                  <a:txBody>
                    <a:bodyPr/>
                    <a:lstStyle/>
                    <a:p>
                      <a:r>
                        <a:rPr lang="fr-FR" sz="1800" dirty="0" smtClean="0"/>
                        <a:t>23/12/09</a:t>
                      </a:r>
                      <a:endParaRPr lang="fr-FR" sz="1800" dirty="0"/>
                    </a:p>
                  </a:txBody>
                  <a:tcPr marT="45725" marB="45725"/>
                </a:tc>
                <a:tc>
                  <a:txBody>
                    <a:bodyPr/>
                    <a:lstStyle/>
                    <a:p>
                      <a:pPr algn="ctr"/>
                      <a:endParaRPr lang="fr-FR" sz="1800" dirty="0"/>
                    </a:p>
                  </a:txBody>
                  <a:tcPr marT="45725" marB="45725"/>
                </a:tc>
                <a:tc>
                  <a:txBody>
                    <a:bodyPr/>
                    <a:lstStyle/>
                    <a:p>
                      <a:pPr algn="ctr"/>
                      <a:r>
                        <a:rPr lang="fr-FR" sz="1800" dirty="0" smtClean="0"/>
                        <a:t>&lt;20</a:t>
                      </a:r>
                      <a:endParaRPr lang="fr-FR" sz="1800" dirty="0"/>
                    </a:p>
                  </a:txBody>
                  <a:tcPr marT="45725" marB="45725"/>
                </a:tc>
                <a:tc>
                  <a:txBody>
                    <a:bodyPr/>
                    <a:lstStyle/>
                    <a:p>
                      <a:pPr algn="ctr"/>
                      <a:r>
                        <a:rPr lang="fr-FR" sz="1800" dirty="0" smtClean="0"/>
                        <a:t>700</a:t>
                      </a:r>
                      <a:endParaRPr lang="fr-FR" sz="1800" dirty="0"/>
                    </a:p>
                  </a:txBody>
                  <a:tcPr marT="45725" marB="45725"/>
                </a:tc>
              </a:tr>
              <a:tr h="370880">
                <a:tc>
                  <a:txBody>
                    <a:bodyPr/>
                    <a:lstStyle/>
                    <a:p>
                      <a:r>
                        <a:rPr lang="fr-FR" sz="1800" dirty="0" smtClean="0"/>
                        <a:t>24/03/10</a:t>
                      </a:r>
                      <a:endParaRPr lang="fr-FR" sz="1800" dirty="0"/>
                    </a:p>
                  </a:txBody>
                  <a:tcPr marT="45725" marB="45725"/>
                </a:tc>
                <a:tc>
                  <a:txBody>
                    <a:bodyPr/>
                    <a:lstStyle/>
                    <a:p>
                      <a:pPr algn="ctr"/>
                      <a:endParaRPr lang="fr-FR" sz="1800" dirty="0"/>
                    </a:p>
                  </a:txBody>
                  <a:tcPr marT="45725" marB="45725"/>
                </a:tc>
                <a:tc>
                  <a:txBody>
                    <a:bodyPr/>
                    <a:lstStyle/>
                    <a:p>
                      <a:pPr algn="ctr"/>
                      <a:r>
                        <a:rPr lang="fr-FR" sz="1800" dirty="0" smtClean="0"/>
                        <a:t>129</a:t>
                      </a:r>
                      <a:endParaRPr lang="fr-FR" sz="1800" dirty="0"/>
                    </a:p>
                  </a:txBody>
                  <a:tcPr marT="45725" marB="45725"/>
                </a:tc>
                <a:tc>
                  <a:txBody>
                    <a:bodyPr/>
                    <a:lstStyle/>
                    <a:p>
                      <a:pPr algn="ctr"/>
                      <a:r>
                        <a:rPr lang="fr-FR" sz="1800" dirty="0" smtClean="0"/>
                        <a:t>786</a:t>
                      </a:r>
                      <a:endParaRPr lang="fr-FR" sz="1800" dirty="0"/>
                    </a:p>
                  </a:txBody>
                  <a:tcPr marT="45725" marB="45725"/>
                </a:tc>
              </a:tr>
            </a:tbl>
          </a:graphicData>
        </a:graphic>
      </p:graphicFrame>
      <p:sp>
        <p:nvSpPr>
          <p:cNvPr id="86065" name="ZoneTexte 4"/>
          <p:cNvSpPr txBox="1">
            <a:spLocks noChangeArrowheads="1"/>
          </p:cNvSpPr>
          <p:nvPr/>
        </p:nvSpPr>
        <p:spPr bwMode="auto">
          <a:xfrm>
            <a:off x="468313" y="5272088"/>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Quelle prise en charge préconisez-vous en mars 2010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latin typeface="Comic Sans MS"/>
                <a:ea typeface="+mj-ea"/>
                <a:cs typeface="Comic Sans MS"/>
              </a:rPr>
              <a:t>Mr MY, </a:t>
            </a:r>
            <a:r>
              <a:rPr lang="fr-FR" sz="3200" dirty="0" smtClean="0">
                <a:latin typeface="Comic Sans MS"/>
                <a:ea typeface="+mj-ea"/>
                <a:cs typeface="Comic Sans MS"/>
              </a:rPr>
              <a:t>64 ans: Mars 2010</a:t>
            </a:r>
            <a:endParaRPr lang="fr-FR" sz="3200" dirty="0">
              <a:ea typeface="+mj-ea"/>
              <a:cs typeface="ＭＳ Ｐゴシック" charset="0"/>
            </a:endParaRPr>
          </a:p>
        </p:txBody>
      </p:sp>
      <p:sp>
        <p:nvSpPr>
          <p:cNvPr id="3" name="Espace réservé du contenu 2"/>
          <p:cNvSpPr>
            <a:spLocks noGrp="1"/>
          </p:cNvSpPr>
          <p:nvPr>
            <p:ph idx="1"/>
          </p:nvPr>
        </p:nvSpPr>
        <p:spPr>
          <a:xfrm>
            <a:off x="539750" y="2565400"/>
            <a:ext cx="8001000" cy="3476625"/>
          </a:xfrm>
        </p:spPr>
        <p:txBody>
          <a:bodyPr/>
          <a:lstStyle/>
          <a:p>
            <a:pPr>
              <a:defRPr/>
            </a:pPr>
            <a:r>
              <a:rPr lang="fr-FR">
                <a:latin typeface="Verdana" charset="0"/>
                <a:ea typeface="MS PGothic" charset="0"/>
              </a:rPr>
              <a:t>1- dosages plasmatiques des ARV</a:t>
            </a:r>
          </a:p>
          <a:p>
            <a:pPr>
              <a:defRPr/>
            </a:pPr>
            <a:r>
              <a:rPr lang="fr-FR">
                <a:latin typeface="Verdana" charset="0"/>
                <a:ea typeface="MS PGothic" charset="0"/>
              </a:rPr>
              <a:t>2- consultation d’observance</a:t>
            </a:r>
          </a:p>
          <a:p>
            <a:pPr>
              <a:defRPr/>
            </a:pPr>
            <a:r>
              <a:rPr lang="fr-FR">
                <a:latin typeface="Verdana" charset="0"/>
                <a:ea typeface="MS PGothic" charset="0"/>
              </a:rPr>
              <a:t>3- switch de la NVP pour IP boostée</a:t>
            </a:r>
          </a:p>
          <a:p>
            <a:pPr>
              <a:defRPr/>
            </a:pPr>
            <a:r>
              <a:rPr lang="fr-FR">
                <a:latin typeface="Verdana" charset="0"/>
                <a:ea typeface="MS PGothic" charset="0"/>
              </a:rPr>
              <a:t>4- switch du Kivexa pour Truvada</a:t>
            </a:r>
          </a:p>
          <a:p>
            <a:pPr>
              <a:defRPr/>
            </a:pPr>
            <a:r>
              <a:rPr lang="fr-FR">
                <a:latin typeface="Verdana" charset="0"/>
                <a:ea typeface="MS PGothic" charset="0"/>
              </a:rPr>
              <a:t>5- autre changement de traitement</a:t>
            </a:r>
          </a:p>
          <a:p>
            <a:pPr>
              <a:defRPr/>
            </a:pPr>
            <a:r>
              <a:rPr lang="fr-FR">
                <a:latin typeface="Verdana" charset="0"/>
                <a:ea typeface="MS PGothic" charset="0"/>
              </a:rPr>
              <a:t>6- surveillance simple (contrôle de la CV)</a:t>
            </a:r>
          </a:p>
          <a:p>
            <a:pPr>
              <a:defRPr/>
            </a:pPr>
            <a:endParaRPr lang="fr-FR">
              <a:latin typeface="Verdana" charset="0"/>
              <a:ea typeface="MS PGothic" charset="0"/>
            </a:endParaRPr>
          </a:p>
          <a:p>
            <a:pPr>
              <a:buFont typeface="Wingdings" charset="0"/>
              <a:buNone/>
              <a:defRPr/>
            </a:pPr>
            <a:endParaRPr lang="fr-FR">
              <a:latin typeface="Verdana" charset="0"/>
              <a:ea typeface="MS PGothic" charset="0"/>
            </a:endParaRPr>
          </a:p>
        </p:txBody>
      </p:sp>
      <p:sp>
        <p:nvSpPr>
          <p:cNvPr id="88067" name="ZoneTexte 3"/>
          <p:cNvSpPr txBox="1">
            <a:spLocks noChangeArrowheads="1"/>
          </p:cNvSpPr>
          <p:nvPr/>
        </p:nvSpPr>
        <p:spPr bwMode="auto">
          <a:xfrm>
            <a:off x="755650" y="1989138"/>
            <a:ext cx="79200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Quelle prise en charge préconisez vous en mars 2010 ?</a:t>
            </a:r>
          </a:p>
          <a:p>
            <a:pPr eaLnBrk="1" hangingPunct="1"/>
            <a:endParaRPr lang="fr-FR" sz="18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a:latin typeface="Comic Sans MS" charset="0"/>
                <a:ea typeface="MS PGothic" charset="0"/>
              </a:rPr>
              <a:t>Mr MY, </a:t>
            </a:r>
            <a:r>
              <a:rPr lang="fr-FR" sz="3200">
                <a:latin typeface="Comic Sans MS" charset="0"/>
                <a:ea typeface="MS PGothic" charset="0"/>
              </a:rPr>
              <a:t>64 ans</a:t>
            </a:r>
            <a:r>
              <a:rPr lang="fr-FR" sz="4000">
                <a:latin typeface="Comic Sans MS" charset="0"/>
                <a:ea typeface="MS PGothic" charset="0"/>
              </a:rPr>
              <a:t>: </a:t>
            </a:r>
            <a:r>
              <a:rPr lang="fr-FR" sz="3200">
                <a:latin typeface="Comic Sans MS" charset="0"/>
                <a:ea typeface="MS PGothic" charset="0"/>
              </a:rPr>
              <a:t>après</a:t>
            </a:r>
            <a:r>
              <a:rPr lang="fr-FR" sz="4000">
                <a:latin typeface="Comic Sans MS" charset="0"/>
                <a:ea typeface="MS PGothic" charset="0"/>
              </a:rPr>
              <a:t> </a:t>
            </a:r>
            <a:r>
              <a:rPr lang="fr-FR" sz="3600">
                <a:latin typeface="Comic Sans MS" charset="0"/>
                <a:ea typeface="MS PGothic" charset="0"/>
              </a:rPr>
              <a:t>Mars 2010</a:t>
            </a:r>
            <a:endParaRPr lang="fr-FR" sz="3600">
              <a:latin typeface="Verdana" charset="0"/>
              <a:ea typeface="MS PGothic" charset="0"/>
            </a:endParaRPr>
          </a:p>
        </p:txBody>
      </p:sp>
      <p:sp>
        <p:nvSpPr>
          <p:cNvPr id="3" name="Espace réservé du contenu 2"/>
          <p:cNvSpPr>
            <a:spLocks noGrp="1"/>
          </p:cNvSpPr>
          <p:nvPr>
            <p:ph idx="1"/>
          </p:nvPr>
        </p:nvSpPr>
        <p:spPr>
          <a:xfrm>
            <a:off x="566738" y="1752600"/>
            <a:ext cx="8001000" cy="1028700"/>
          </a:xfrm>
        </p:spPr>
        <p:txBody>
          <a:bodyPr/>
          <a:lstStyle/>
          <a:p>
            <a:pPr>
              <a:defRPr/>
            </a:pPr>
            <a:r>
              <a:rPr lang="fr-FR" sz="2000">
                <a:latin typeface="Verdana" charset="0"/>
                <a:ea typeface="MS PGothic" charset="0"/>
              </a:rPr>
              <a:t>Contrôle observance…</a:t>
            </a:r>
          </a:p>
          <a:p>
            <a:pPr>
              <a:defRPr/>
            </a:pPr>
            <a:r>
              <a:rPr lang="fr-FR" sz="2000">
                <a:latin typeface="Verdana" charset="0"/>
                <a:ea typeface="MS PGothic" charset="0"/>
              </a:rPr>
              <a:t>Dosages plasmatiques NVP satisfaisants</a:t>
            </a:r>
          </a:p>
          <a:p>
            <a:pPr>
              <a:defRPr/>
            </a:pPr>
            <a:r>
              <a:rPr lang="fr-FR" sz="2000">
                <a:latin typeface="Verdana" charset="0"/>
                <a:ea typeface="MS PGothic" charset="0"/>
              </a:rPr>
              <a:t>Pas de changement de traitement ARV…</a:t>
            </a:r>
          </a:p>
        </p:txBody>
      </p:sp>
      <p:graphicFrame>
        <p:nvGraphicFramePr>
          <p:cNvPr id="5" name="Espace réservé du contenu 3"/>
          <p:cNvGraphicFramePr>
            <a:graphicFrameLocks/>
          </p:cNvGraphicFramePr>
          <p:nvPr/>
        </p:nvGraphicFramePr>
        <p:xfrm>
          <a:off x="468313" y="3141663"/>
          <a:ext cx="8001000" cy="2965448"/>
        </p:xfrm>
        <a:graphic>
          <a:graphicData uri="http://schemas.openxmlformats.org/drawingml/2006/table">
            <a:tbl>
              <a:tblPr firstRow="1" bandRow="1">
                <a:tableStyleId>{5C22544A-7EE6-4342-B048-85BDC9FD1C3A}</a:tableStyleId>
              </a:tblPr>
              <a:tblGrid>
                <a:gridCol w="2000250"/>
                <a:gridCol w="2000250"/>
                <a:gridCol w="2000250"/>
                <a:gridCol w="2000250"/>
              </a:tblGrid>
              <a:tr h="370681">
                <a:tc>
                  <a:txBody>
                    <a:bodyPr/>
                    <a:lstStyle/>
                    <a:p>
                      <a:r>
                        <a:rPr lang="fr-FR" sz="1800" dirty="0" smtClean="0"/>
                        <a:t>dates</a:t>
                      </a:r>
                      <a:endParaRPr lang="fr-FR" sz="1800" dirty="0"/>
                    </a:p>
                  </a:txBody>
                  <a:tcPr marT="45700" marB="45700"/>
                </a:tc>
                <a:tc>
                  <a:txBody>
                    <a:bodyPr/>
                    <a:lstStyle/>
                    <a:p>
                      <a:pPr algn="ctr"/>
                      <a:r>
                        <a:rPr lang="fr-FR" sz="1800" dirty="0" smtClean="0"/>
                        <a:t>ARV</a:t>
                      </a:r>
                      <a:endParaRPr lang="fr-FR" sz="1800" dirty="0"/>
                    </a:p>
                  </a:txBody>
                  <a:tcPr marT="45700" marB="45700"/>
                </a:tc>
                <a:tc>
                  <a:txBody>
                    <a:bodyPr/>
                    <a:lstStyle/>
                    <a:p>
                      <a:pPr algn="ctr"/>
                      <a:r>
                        <a:rPr lang="fr-FR" sz="1800" dirty="0" smtClean="0"/>
                        <a:t>CV</a:t>
                      </a:r>
                      <a:endParaRPr lang="fr-FR" sz="1800" dirty="0"/>
                    </a:p>
                  </a:txBody>
                  <a:tcPr marT="45700" marB="45700"/>
                </a:tc>
                <a:tc>
                  <a:txBody>
                    <a:bodyPr/>
                    <a:lstStyle/>
                    <a:p>
                      <a:pPr algn="ctr"/>
                      <a:r>
                        <a:rPr lang="fr-FR" sz="1800" dirty="0" smtClean="0"/>
                        <a:t>CD4</a:t>
                      </a:r>
                      <a:endParaRPr lang="fr-FR" sz="1800" dirty="0"/>
                    </a:p>
                  </a:txBody>
                  <a:tcPr marT="45700" marB="45700"/>
                </a:tc>
              </a:tr>
              <a:tr h="370681">
                <a:tc>
                  <a:txBody>
                    <a:bodyPr/>
                    <a:lstStyle/>
                    <a:p>
                      <a:r>
                        <a:rPr lang="fr-FR" sz="1800" dirty="0" smtClean="0"/>
                        <a:t>24/03/10</a:t>
                      </a:r>
                      <a:endParaRPr lang="fr-FR" sz="1800" dirty="0"/>
                    </a:p>
                  </a:txBody>
                  <a:tcPr marT="45700" marB="45700"/>
                </a:tc>
                <a:tc>
                  <a:txBody>
                    <a:bodyPr/>
                    <a:lstStyle/>
                    <a:p>
                      <a:pPr algn="ctr"/>
                      <a:r>
                        <a:rPr lang="fr-FR" sz="1800" dirty="0" smtClean="0">
                          <a:solidFill>
                            <a:srgbClr val="000090"/>
                          </a:solidFill>
                        </a:rPr>
                        <a:t>ABC+3TC+NVP</a:t>
                      </a:r>
                      <a:endParaRPr lang="fr-FR" sz="1800" dirty="0">
                        <a:solidFill>
                          <a:srgbClr val="000090"/>
                        </a:solidFill>
                      </a:endParaRPr>
                    </a:p>
                  </a:txBody>
                  <a:tcPr marT="45700" marB="45700"/>
                </a:tc>
                <a:tc>
                  <a:txBody>
                    <a:bodyPr/>
                    <a:lstStyle/>
                    <a:p>
                      <a:pPr algn="ctr"/>
                      <a:r>
                        <a:rPr lang="fr-FR" sz="1800" dirty="0" smtClean="0"/>
                        <a:t>129</a:t>
                      </a:r>
                      <a:endParaRPr lang="fr-FR" sz="1800" dirty="0"/>
                    </a:p>
                  </a:txBody>
                  <a:tcPr marT="45700" marB="45700"/>
                </a:tc>
                <a:tc>
                  <a:txBody>
                    <a:bodyPr/>
                    <a:lstStyle/>
                    <a:p>
                      <a:pPr algn="ctr"/>
                      <a:r>
                        <a:rPr lang="fr-FR" sz="1800" dirty="0" smtClean="0"/>
                        <a:t>786</a:t>
                      </a:r>
                      <a:endParaRPr lang="fr-FR" sz="1800" dirty="0"/>
                    </a:p>
                  </a:txBody>
                  <a:tcPr marT="45700" marB="45700"/>
                </a:tc>
              </a:tr>
              <a:tr h="370681">
                <a:tc>
                  <a:txBody>
                    <a:bodyPr/>
                    <a:lstStyle/>
                    <a:p>
                      <a:r>
                        <a:rPr lang="fr-FR" sz="1800" dirty="0" smtClean="0"/>
                        <a:t>23/06/10</a:t>
                      </a:r>
                      <a:endParaRPr lang="fr-FR" sz="1800" dirty="0"/>
                    </a:p>
                  </a:txBody>
                  <a:tcPr marT="45700" marB="45700"/>
                </a:tc>
                <a:tc>
                  <a:txBody>
                    <a:bodyPr/>
                    <a:lstStyle/>
                    <a:p>
                      <a:pPr algn="ctr"/>
                      <a:endParaRPr lang="fr-FR" sz="1800" dirty="0"/>
                    </a:p>
                  </a:txBody>
                  <a:tcPr marT="45700" marB="45700"/>
                </a:tc>
                <a:tc>
                  <a:txBody>
                    <a:bodyPr/>
                    <a:lstStyle/>
                    <a:p>
                      <a:pPr algn="ctr"/>
                      <a:r>
                        <a:rPr lang="fr-FR" sz="1800" dirty="0" smtClean="0"/>
                        <a:t>38</a:t>
                      </a:r>
                      <a:endParaRPr lang="fr-FR" sz="1800" dirty="0"/>
                    </a:p>
                  </a:txBody>
                  <a:tcPr marT="45700" marB="45700"/>
                </a:tc>
                <a:tc>
                  <a:txBody>
                    <a:bodyPr/>
                    <a:lstStyle/>
                    <a:p>
                      <a:pPr algn="ctr"/>
                      <a:r>
                        <a:rPr lang="fr-FR" sz="1800" dirty="0" smtClean="0"/>
                        <a:t>692</a:t>
                      </a:r>
                      <a:endParaRPr lang="fr-FR" sz="1800" dirty="0"/>
                    </a:p>
                  </a:txBody>
                  <a:tcPr marT="45700" marB="45700"/>
                </a:tc>
              </a:tr>
              <a:tr h="370681">
                <a:tc>
                  <a:txBody>
                    <a:bodyPr/>
                    <a:lstStyle/>
                    <a:p>
                      <a:r>
                        <a:rPr lang="fr-FR" sz="1800" dirty="0" smtClean="0"/>
                        <a:t>22/09/10</a:t>
                      </a:r>
                      <a:endParaRPr lang="fr-FR" sz="1800" dirty="0"/>
                    </a:p>
                  </a:txBody>
                  <a:tcPr marT="45700" marB="45700"/>
                </a:tc>
                <a:tc>
                  <a:txBody>
                    <a:bodyPr/>
                    <a:lstStyle/>
                    <a:p>
                      <a:pPr algn="ctr"/>
                      <a:endParaRPr lang="fr-FR" sz="1800" dirty="0"/>
                    </a:p>
                  </a:txBody>
                  <a:tcPr marT="45700" marB="45700"/>
                </a:tc>
                <a:tc>
                  <a:txBody>
                    <a:bodyPr/>
                    <a:lstStyle/>
                    <a:p>
                      <a:pPr algn="ctr"/>
                      <a:r>
                        <a:rPr lang="fr-FR" sz="1800" dirty="0" smtClean="0"/>
                        <a:t>&lt;20</a:t>
                      </a:r>
                      <a:endParaRPr lang="fr-FR" sz="1800" dirty="0"/>
                    </a:p>
                  </a:txBody>
                  <a:tcPr marT="45700" marB="45700"/>
                </a:tc>
                <a:tc>
                  <a:txBody>
                    <a:bodyPr/>
                    <a:lstStyle/>
                    <a:p>
                      <a:pPr algn="ctr"/>
                      <a:r>
                        <a:rPr lang="fr-FR" sz="1800" dirty="0" smtClean="0"/>
                        <a:t>936</a:t>
                      </a:r>
                      <a:endParaRPr lang="fr-FR" sz="1800" dirty="0"/>
                    </a:p>
                  </a:txBody>
                  <a:tcPr marT="45700" marB="45700"/>
                </a:tc>
              </a:tr>
              <a:tr h="370681">
                <a:tc>
                  <a:txBody>
                    <a:bodyPr/>
                    <a:lstStyle/>
                    <a:p>
                      <a:r>
                        <a:rPr lang="fr-FR" sz="1800" dirty="0" smtClean="0"/>
                        <a:t>16/12/10</a:t>
                      </a:r>
                      <a:endParaRPr lang="fr-FR" sz="1800" dirty="0"/>
                    </a:p>
                  </a:txBody>
                  <a:tcPr marT="45700" marB="45700"/>
                </a:tc>
                <a:tc>
                  <a:txBody>
                    <a:bodyPr/>
                    <a:lstStyle/>
                    <a:p>
                      <a:pPr algn="ctr"/>
                      <a:endParaRPr lang="fr-FR" sz="1800" dirty="0"/>
                    </a:p>
                  </a:txBody>
                  <a:tcPr marT="45700" marB="45700"/>
                </a:tc>
                <a:tc>
                  <a:txBody>
                    <a:bodyPr/>
                    <a:lstStyle/>
                    <a:p>
                      <a:pPr algn="ctr"/>
                      <a:r>
                        <a:rPr lang="fr-FR" sz="1800" dirty="0" smtClean="0"/>
                        <a:t>76</a:t>
                      </a:r>
                      <a:endParaRPr lang="fr-FR" sz="1800" dirty="0"/>
                    </a:p>
                  </a:txBody>
                  <a:tcPr marT="45700" marB="45700"/>
                </a:tc>
                <a:tc>
                  <a:txBody>
                    <a:bodyPr/>
                    <a:lstStyle/>
                    <a:p>
                      <a:pPr algn="ctr"/>
                      <a:r>
                        <a:rPr lang="fr-FR" sz="1800" dirty="0" smtClean="0"/>
                        <a:t>799</a:t>
                      </a:r>
                      <a:endParaRPr lang="fr-FR" sz="1800" dirty="0"/>
                    </a:p>
                  </a:txBody>
                  <a:tcPr marT="45700" marB="45700"/>
                </a:tc>
              </a:tr>
              <a:tr h="370681">
                <a:tc>
                  <a:txBody>
                    <a:bodyPr/>
                    <a:lstStyle/>
                    <a:p>
                      <a:r>
                        <a:rPr lang="fr-FR" sz="1800" dirty="0" smtClean="0"/>
                        <a:t>21/03/11</a:t>
                      </a:r>
                      <a:endParaRPr lang="fr-FR" sz="1800" dirty="0"/>
                    </a:p>
                  </a:txBody>
                  <a:tcPr marT="45700" marB="45700"/>
                </a:tc>
                <a:tc>
                  <a:txBody>
                    <a:bodyPr/>
                    <a:lstStyle/>
                    <a:p>
                      <a:pPr algn="ctr"/>
                      <a:endParaRPr lang="fr-FR" sz="1800" dirty="0"/>
                    </a:p>
                  </a:txBody>
                  <a:tcPr marT="45700" marB="45700"/>
                </a:tc>
                <a:tc>
                  <a:txBody>
                    <a:bodyPr/>
                    <a:lstStyle/>
                    <a:p>
                      <a:pPr algn="ctr"/>
                      <a:r>
                        <a:rPr lang="fr-FR" sz="1800" dirty="0" smtClean="0"/>
                        <a:t>&lt;20</a:t>
                      </a:r>
                      <a:endParaRPr lang="fr-FR" sz="1800" dirty="0"/>
                    </a:p>
                  </a:txBody>
                  <a:tcPr marT="45700" marB="45700"/>
                </a:tc>
                <a:tc>
                  <a:txBody>
                    <a:bodyPr/>
                    <a:lstStyle/>
                    <a:p>
                      <a:pPr algn="ctr"/>
                      <a:r>
                        <a:rPr lang="fr-FR" sz="1800" dirty="0" smtClean="0"/>
                        <a:t>748</a:t>
                      </a:r>
                      <a:endParaRPr lang="fr-FR" sz="1800" dirty="0"/>
                    </a:p>
                  </a:txBody>
                  <a:tcPr marT="45700" marB="45700"/>
                </a:tc>
              </a:tr>
              <a:tr h="370681">
                <a:tc>
                  <a:txBody>
                    <a:bodyPr/>
                    <a:lstStyle/>
                    <a:p>
                      <a:r>
                        <a:rPr lang="fr-FR" sz="1800" dirty="0" smtClean="0"/>
                        <a:t>22/06/11</a:t>
                      </a:r>
                      <a:endParaRPr lang="fr-FR" sz="1800" dirty="0"/>
                    </a:p>
                  </a:txBody>
                  <a:tcPr marT="45700" marB="45700"/>
                </a:tc>
                <a:tc>
                  <a:txBody>
                    <a:bodyPr/>
                    <a:lstStyle/>
                    <a:p>
                      <a:pPr algn="ctr"/>
                      <a:endParaRPr lang="fr-FR" sz="1800" dirty="0"/>
                    </a:p>
                  </a:txBody>
                  <a:tcPr marT="45700" marB="45700"/>
                </a:tc>
                <a:tc>
                  <a:txBody>
                    <a:bodyPr/>
                    <a:lstStyle/>
                    <a:p>
                      <a:pPr algn="ctr"/>
                      <a:r>
                        <a:rPr lang="fr-FR" sz="1800" dirty="0" smtClean="0"/>
                        <a:t>60</a:t>
                      </a:r>
                      <a:endParaRPr lang="fr-FR" sz="1800" dirty="0"/>
                    </a:p>
                  </a:txBody>
                  <a:tcPr marT="45700" marB="45700"/>
                </a:tc>
                <a:tc>
                  <a:txBody>
                    <a:bodyPr/>
                    <a:lstStyle/>
                    <a:p>
                      <a:pPr algn="ctr"/>
                      <a:r>
                        <a:rPr lang="fr-FR" sz="1800" dirty="0" smtClean="0"/>
                        <a:t>684</a:t>
                      </a:r>
                      <a:endParaRPr lang="fr-FR" sz="1800" dirty="0"/>
                    </a:p>
                  </a:txBody>
                  <a:tcPr marT="45700" marB="45700"/>
                </a:tc>
              </a:tr>
              <a:tr h="370681">
                <a:tc>
                  <a:txBody>
                    <a:bodyPr/>
                    <a:lstStyle/>
                    <a:p>
                      <a:r>
                        <a:rPr lang="fr-FR" sz="1800" dirty="0" smtClean="0"/>
                        <a:t>21/09/11</a:t>
                      </a:r>
                      <a:endParaRPr lang="fr-FR" sz="1800" dirty="0"/>
                    </a:p>
                  </a:txBody>
                  <a:tcPr marT="45700" marB="45700"/>
                </a:tc>
                <a:tc>
                  <a:txBody>
                    <a:bodyPr/>
                    <a:lstStyle/>
                    <a:p>
                      <a:pPr algn="ctr"/>
                      <a:endParaRPr lang="fr-FR" sz="1800" dirty="0"/>
                    </a:p>
                  </a:txBody>
                  <a:tcPr marT="45700" marB="45700"/>
                </a:tc>
                <a:tc>
                  <a:txBody>
                    <a:bodyPr/>
                    <a:lstStyle/>
                    <a:p>
                      <a:pPr algn="ctr"/>
                      <a:r>
                        <a:rPr lang="fr-FR" sz="1800" dirty="0" smtClean="0"/>
                        <a:t>54</a:t>
                      </a:r>
                      <a:endParaRPr lang="fr-FR" sz="1800" dirty="0"/>
                    </a:p>
                  </a:txBody>
                  <a:tcPr marT="45700" marB="45700"/>
                </a:tc>
                <a:tc>
                  <a:txBody>
                    <a:bodyPr/>
                    <a:lstStyle/>
                    <a:p>
                      <a:pPr algn="ctr"/>
                      <a:r>
                        <a:rPr lang="fr-FR" sz="1800" dirty="0" smtClean="0"/>
                        <a:t>567</a:t>
                      </a:r>
                      <a:endParaRPr lang="fr-FR" sz="1800" dirty="0"/>
                    </a:p>
                  </a:txBody>
                  <a:tcPr marT="45700" marB="45700"/>
                </a:tc>
              </a:tr>
            </a:tbl>
          </a:graphicData>
        </a:graphic>
      </p:graphicFrame>
      <p:sp>
        <p:nvSpPr>
          <p:cNvPr id="90162" name="ZoneTexte 5"/>
          <p:cNvSpPr txBox="1">
            <a:spLocks noChangeArrowheads="1"/>
          </p:cNvSpPr>
          <p:nvPr/>
        </p:nvSpPr>
        <p:spPr bwMode="auto">
          <a:xfrm>
            <a:off x="179388" y="6165850"/>
            <a:ext cx="87137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Quelle prise en charge préconisez-vous en septembre 2011?</a:t>
            </a:r>
          </a:p>
          <a:p>
            <a:pPr eaLnBrk="1" hangingPunct="1"/>
            <a:endParaRPr lang="fr-FR" sz="18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3200">
                <a:latin typeface="Comic Sans MS" charset="0"/>
                <a:ea typeface="MS PGothic" charset="0"/>
              </a:rPr>
              <a:t>Mr MY, 64 ans</a:t>
            </a:r>
            <a:r>
              <a:rPr lang="fr-FR" sz="4000">
                <a:latin typeface="Comic Sans MS" charset="0"/>
                <a:ea typeface="MS PGothic" charset="0"/>
              </a:rPr>
              <a:t>: </a:t>
            </a:r>
            <a:r>
              <a:rPr lang="fr-FR" sz="3200">
                <a:latin typeface="Comic Sans MS" charset="0"/>
                <a:ea typeface="MS PGothic" charset="0"/>
              </a:rPr>
              <a:t>après</a:t>
            </a:r>
            <a:r>
              <a:rPr lang="fr-FR" sz="4000">
                <a:latin typeface="Comic Sans MS" charset="0"/>
                <a:ea typeface="MS PGothic" charset="0"/>
              </a:rPr>
              <a:t> </a:t>
            </a:r>
            <a:r>
              <a:rPr lang="fr-FR" sz="3200">
                <a:latin typeface="Comic Sans MS" charset="0"/>
                <a:ea typeface="MS PGothic" charset="0"/>
              </a:rPr>
              <a:t>Mars 2010</a:t>
            </a:r>
            <a:endParaRPr lang="fr-FR" sz="2800">
              <a:latin typeface="Verdana" charset="0"/>
              <a:ea typeface="MS PGothic" charset="0"/>
            </a:endParaRPr>
          </a:p>
        </p:txBody>
      </p:sp>
      <p:sp>
        <p:nvSpPr>
          <p:cNvPr id="3" name="Espace réservé du contenu 2"/>
          <p:cNvSpPr>
            <a:spLocks noGrp="1"/>
          </p:cNvSpPr>
          <p:nvPr>
            <p:ph idx="1"/>
          </p:nvPr>
        </p:nvSpPr>
        <p:spPr>
          <a:xfrm>
            <a:off x="395288" y="2781300"/>
            <a:ext cx="8001000" cy="3548063"/>
          </a:xfrm>
        </p:spPr>
        <p:txBody>
          <a:bodyPr/>
          <a:lstStyle/>
          <a:p>
            <a:pPr>
              <a:defRPr/>
            </a:pPr>
            <a:r>
              <a:rPr lang="fr-FR">
                <a:latin typeface="Verdana" charset="0"/>
                <a:ea typeface="MS PGothic" charset="0"/>
              </a:rPr>
              <a:t>1- génotypage de résistance</a:t>
            </a:r>
          </a:p>
          <a:p>
            <a:pPr>
              <a:defRPr/>
            </a:pPr>
            <a:r>
              <a:rPr lang="fr-FR">
                <a:latin typeface="Verdana" charset="0"/>
                <a:ea typeface="MS PGothic" charset="0"/>
              </a:rPr>
              <a:t>2- surveillance simple</a:t>
            </a:r>
          </a:p>
          <a:p>
            <a:pPr>
              <a:defRPr/>
            </a:pPr>
            <a:r>
              <a:rPr lang="fr-FR">
                <a:latin typeface="Verdana" charset="0"/>
                <a:ea typeface="MS PGothic" charset="0"/>
              </a:rPr>
              <a:t>3- switch de la NVP pour IP boostée</a:t>
            </a:r>
          </a:p>
          <a:p>
            <a:pPr>
              <a:defRPr/>
            </a:pPr>
            <a:r>
              <a:rPr lang="fr-FR">
                <a:latin typeface="Verdana" charset="0"/>
                <a:ea typeface="MS PGothic" charset="0"/>
              </a:rPr>
              <a:t>4- switch du Kivexa pour Truvada</a:t>
            </a:r>
          </a:p>
          <a:p>
            <a:pPr>
              <a:defRPr/>
            </a:pPr>
            <a:r>
              <a:rPr lang="fr-FR">
                <a:latin typeface="Verdana" charset="0"/>
                <a:ea typeface="MS PGothic" charset="0"/>
              </a:rPr>
              <a:t>5- autre changement de traitement</a:t>
            </a:r>
          </a:p>
        </p:txBody>
      </p:sp>
      <p:sp>
        <p:nvSpPr>
          <p:cNvPr id="92163" name="ZoneTexte 3"/>
          <p:cNvSpPr txBox="1">
            <a:spLocks noChangeArrowheads="1"/>
          </p:cNvSpPr>
          <p:nvPr/>
        </p:nvSpPr>
        <p:spPr bwMode="auto">
          <a:xfrm>
            <a:off x="395288" y="1898650"/>
            <a:ext cx="84248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Quelle prise en charge préconisez vous en septembre 2011?</a:t>
            </a:r>
          </a:p>
          <a:p>
            <a:pPr eaLnBrk="1" hangingPunct="1"/>
            <a:endParaRPr lang="fr-FR" sz="18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a:latin typeface="Comic Sans MS" charset="0"/>
                <a:ea typeface="MS PGothic" charset="0"/>
              </a:rPr>
              <a:t>Mr MY, </a:t>
            </a:r>
            <a:r>
              <a:rPr lang="fr-FR" sz="3200">
                <a:latin typeface="Comic Sans MS" charset="0"/>
                <a:ea typeface="MS PGothic" charset="0"/>
              </a:rPr>
              <a:t>64 ans</a:t>
            </a:r>
            <a:r>
              <a:rPr lang="fr-FR" sz="4000">
                <a:latin typeface="Comic Sans MS" charset="0"/>
                <a:ea typeface="MS PGothic" charset="0"/>
              </a:rPr>
              <a:t>: </a:t>
            </a:r>
            <a:r>
              <a:rPr lang="fr-FR" sz="3200">
                <a:latin typeface="Comic Sans MS" charset="0"/>
                <a:ea typeface="MS PGothic" charset="0"/>
              </a:rPr>
              <a:t>après</a:t>
            </a:r>
            <a:r>
              <a:rPr lang="fr-FR" sz="4000">
                <a:latin typeface="Comic Sans MS" charset="0"/>
                <a:ea typeface="MS PGothic" charset="0"/>
              </a:rPr>
              <a:t> </a:t>
            </a:r>
            <a:r>
              <a:rPr lang="fr-FR" sz="3200">
                <a:latin typeface="Comic Sans MS" charset="0"/>
                <a:ea typeface="MS PGothic" charset="0"/>
              </a:rPr>
              <a:t>septembre 2011</a:t>
            </a:r>
            <a:endParaRPr lang="fr-FR" sz="3200">
              <a:latin typeface="Verdana" charset="0"/>
              <a:ea typeface="MS PGothic" charset="0"/>
            </a:endParaRPr>
          </a:p>
        </p:txBody>
      </p:sp>
      <p:sp>
        <p:nvSpPr>
          <p:cNvPr id="3" name="Espace réservé du contenu 2"/>
          <p:cNvSpPr>
            <a:spLocks noGrp="1"/>
          </p:cNvSpPr>
          <p:nvPr>
            <p:ph idx="1"/>
          </p:nvPr>
        </p:nvSpPr>
        <p:spPr>
          <a:xfrm>
            <a:off x="566738" y="2041525"/>
            <a:ext cx="8326437" cy="4267200"/>
          </a:xfrm>
        </p:spPr>
        <p:txBody>
          <a:bodyPr/>
          <a:lstStyle/>
          <a:p>
            <a:pPr>
              <a:defRPr/>
            </a:pPr>
            <a:r>
              <a:rPr lang="fr-FR">
                <a:latin typeface="Verdana" charset="0"/>
                <a:ea typeface="MS PGothic" charset="0"/>
              </a:rPr>
              <a:t>Génotype:</a:t>
            </a:r>
          </a:p>
          <a:p>
            <a:pPr lvl="1">
              <a:defRPr/>
            </a:pPr>
            <a:r>
              <a:rPr lang="fr-FR">
                <a:latin typeface="Verdana" charset="0"/>
                <a:ea typeface="MS PGothic" charset="0"/>
              </a:rPr>
              <a:t>plasma: échec d’amplification</a:t>
            </a:r>
          </a:p>
          <a:p>
            <a:pPr lvl="1">
              <a:defRPr/>
            </a:pPr>
            <a:r>
              <a:rPr lang="fr-FR">
                <a:latin typeface="Verdana" charset="0"/>
                <a:ea typeface="MS PGothic" charset="0"/>
              </a:rPr>
              <a:t>ADN: non fait…</a:t>
            </a:r>
          </a:p>
          <a:p>
            <a:pPr>
              <a:defRPr/>
            </a:pPr>
            <a:r>
              <a:rPr lang="fr-FR">
                <a:latin typeface="Verdana" charset="0"/>
                <a:ea typeface="MS PGothic" charset="0"/>
              </a:rPr>
              <a:t>Pas de problème identifié d’observance</a:t>
            </a:r>
          </a:p>
          <a:p>
            <a:pPr>
              <a:defRPr/>
            </a:pPr>
            <a:r>
              <a:rPr lang="fr-FR">
                <a:latin typeface="Verdana" charset="0"/>
                <a:ea typeface="MS PGothic" charset="0"/>
              </a:rPr>
              <a:t>Choix de switch du traitement ARV</a:t>
            </a:r>
          </a:p>
          <a:p>
            <a:pPr lvl="1">
              <a:defRPr/>
            </a:pPr>
            <a:r>
              <a:rPr lang="fr-FR">
                <a:latin typeface="Verdana" charset="0"/>
                <a:ea typeface="MS PGothic" charset="0"/>
              </a:rPr>
              <a:t>Octobre 2011: TDF+FTC+Etravirine 400</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dirty="0" smtClean="0">
                <a:latin typeface="Comic Sans MS"/>
                <a:ea typeface="+mj-ea"/>
                <a:cs typeface="Comic Sans MS"/>
              </a:rPr>
              <a:t>Mr MY, </a:t>
            </a:r>
            <a:r>
              <a:rPr lang="fr-FR" sz="3200" dirty="0" smtClean="0">
                <a:latin typeface="Comic Sans MS"/>
                <a:ea typeface="+mj-ea"/>
                <a:cs typeface="Comic Sans MS"/>
              </a:rPr>
              <a:t>64 ans</a:t>
            </a:r>
            <a:r>
              <a:rPr lang="fr-FR" sz="4000" dirty="0" smtClean="0">
                <a:latin typeface="Comic Sans MS"/>
                <a:ea typeface="+mj-ea"/>
                <a:cs typeface="Comic Sans MS"/>
              </a:rPr>
              <a:t>: </a:t>
            </a:r>
            <a:r>
              <a:rPr lang="fr-FR" sz="3600" dirty="0" smtClean="0">
                <a:latin typeface="Comic Sans MS"/>
                <a:ea typeface="+mj-ea"/>
                <a:cs typeface="Comic Sans MS"/>
              </a:rPr>
              <a:t>2012</a:t>
            </a:r>
            <a:endParaRPr lang="fr-FR" sz="3600" dirty="0">
              <a:ea typeface="+mj-ea"/>
              <a:cs typeface="ＭＳ Ｐゴシック" charset="0"/>
            </a:endParaRPr>
          </a:p>
        </p:txBody>
      </p:sp>
      <p:sp>
        <p:nvSpPr>
          <p:cNvPr id="3" name="Espace réservé du contenu 2"/>
          <p:cNvSpPr>
            <a:spLocks noGrp="1"/>
          </p:cNvSpPr>
          <p:nvPr>
            <p:ph idx="1"/>
          </p:nvPr>
        </p:nvSpPr>
        <p:spPr>
          <a:xfrm>
            <a:off x="250825" y="3644900"/>
            <a:ext cx="8569325" cy="523875"/>
          </a:xfrm>
        </p:spPr>
        <p:txBody>
          <a:bodyPr/>
          <a:lstStyle/>
          <a:p>
            <a:pPr>
              <a:defRPr/>
            </a:pPr>
            <a:r>
              <a:rPr lang="fr-FR" sz="2000">
                <a:latin typeface="Verdana" charset="0"/>
                <a:ea typeface="MS PGothic" charset="0"/>
              </a:rPr>
              <a:t>Mars-avril 12: tr. digestifs sous Intelence, difficultés de prise</a:t>
            </a:r>
          </a:p>
          <a:p>
            <a:pPr>
              <a:defRPr/>
            </a:pPr>
            <a:r>
              <a:rPr lang="fr-FR" sz="2000">
                <a:solidFill>
                  <a:srgbClr val="B90000"/>
                </a:solidFill>
                <a:latin typeface="Verdana" charset="0"/>
                <a:ea typeface="MS PGothic" charset="0"/>
              </a:rPr>
              <a:t>Quelle attitude thérapeutique?</a:t>
            </a:r>
          </a:p>
          <a:p>
            <a:pPr lvl="1">
              <a:defRPr/>
            </a:pPr>
            <a:r>
              <a:rPr lang="fr-FR" sz="2000">
                <a:latin typeface="Verdana" charset="0"/>
                <a:ea typeface="MS PGothic" charset="0"/>
              </a:rPr>
              <a:t>1- pas de changement</a:t>
            </a:r>
          </a:p>
          <a:p>
            <a:pPr lvl="1">
              <a:defRPr/>
            </a:pPr>
            <a:r>
              <a:rPr lang="fr-FR" sz="2000">
                <a:latin typeface="Verdana" charset="0"/>
                <a:ea typeface="MS PGothic" charset="0"/>
              </a:rPr>
              <a:t>2- diminution des doses ETV</a:t>
            </a:r>
          </a:p>
          <a:p>
            <a:pPr lvl="1">
              <a:defRPr/>
            </a:pPr>
            <a:r>
              <a:rPr lang="fr-FR" sz="2000">
                <a:latin typeface="Verdana" charset="0"/>
                <a:ea typeface="MS PGothic" charset="0"/>
              </a:rPr>
              <a:t>3- switch pour Maraviroc</a:t>
            </a:r>
          </a:p>
          <a:p>
            <a:pPr lvl="1">
              <a:defRPr/>
            </a:pPr>
            <a:r>
              <a:rPr lang="fr-FR" sz="2000">
                <a:latin typeface="Verdana" charset="0"/>
                <a:ea typeface="MS PGothic" charset="0"/>
              </a:rPr>
              <a:t>4- switch pour Raltégravir</a:t>
            </a:r>
          </a:p>
          <a:p>
            <a:pPr lvl="1">
              <a:defRPr/>
            </a:pPr>
            <a:r>
              <a:rPr lang="fr-FR" sz="2000">
                <a:latin typeface="Verdana" charset="0"/>
                <a:ea typeface="MS PGothic" charset="0"/>
              </a:rPr>
              <a:t>5- switch pour Atazanavir</a:t>
            </a:r>
          </a:p>
        </p:txBody>
      </p:sp>
      <p:graphicFrame>
        <p:nvGraphicFramePr>
          <p:cNvPr id="4" name="Espace réservé du contenu 3"/>
          <p:cNvGraphicFramePr>
            <a:graphicFrameLocks/>
          </p:cNvGraphicFramePr>
          <p:nvPr/>
        </p:nvGraphicFramePr>
        <p:xfrm>
          <a:off x="323850" y="1773238"/>
          <a:ext cx="8001000" cy="1854200"/>
        </p:xfrm>
        <a:graphic>
          <a:graphicData uri="http://schemas.openxmlformats.org/drawingml/2006/table">
            <a:tbl>
              <a:tblPr firstRow="1" bandRow="1">
                <a:tableStyleId>{5C22544A-7EE6-4342-B048-85BDC9FD1C3A}</a:tableStyleId>
              </a:tblPr>
              <a:tblGrid>
                <a:gridCol w="2000250"/>
                <a:gridCol w="2000250"/>
                <a:gridCol w="2000250"/>
                <a:gridCol w="2000250"/>
              </a:tblGrid>
              <a:tr h="370840">
                <a:tc>
                  <a:txBody>
                    <a:bodyPr/>
                    <a:lstStyle/>
                    <a:p>
                      <a:r>
                        <a:rPr lang="fr-FR" dirty="0" smtClean="0"/>
                        <a:t>dates</a:t>
                      </a:r>
                      <a:endParaRPr lang="fr-FR" dirty="0"/>
                    </a:p>
                  </a:txBody>
                  <a:tcPr/>
                </a:tc>
                <a:tc>
                  <a:txBody>
                    <a:bodyPr/>
                    <a:lstStyle/>
                    <a:p>
                      <a:pPr algn="ctr"/>
                      <a:r>
                        <a:rPr lang="fr-FR" dirty="0" smtClean="0"/>
                        <a:t>ARV</a:t>
                      </a:r>
                      <a:endParaRPr lang="fr-FR" dirty="0"/>
                    </a:p>
                  </a:txBody>
                  <a:tcPr/>
                </a:tc>
                <a:tc>
                  <a:txBody>
                    <a:bodyPr/>
                    <a:lstStyle/>
                    <a:p>
                      <a:pPr algn="ctr"/>
                      <a:r>
                        <a:rPr lang="fr-FR" dirty="0" smtClean="0"/>
                        <a:t>CV</a:t>
                      </a:r>
                      <a:endParaRPr lang="fr-FR" dirty="0"/>
                    </a:p>
                  </a:txBody>
                  <a:tcPr/>
                </a:tc>
                <a:tc>
                  <a:txBody>
                    <a:bodyPr/>
                    <a:lstStyle/>
                    <a:p>
                      <a:pPr algn="ctr"/>
                      <a:r>
                        <a:rPr lang="fr-FR" dirty="0" smtClean="0"/>
                        <a:t>CD4</a:t>
                      </a:r>
                      <a:endParaRPr lang="fr-FR" dirty="0"/>
                    </a:p>
                  </a:txBody>
                  <a:tcPr/>
                </a:tc>
              </a:tr>
              <a:tr h="370840">
                <a:tc>
                  <a:txBody>
                    <a:bodyPr/>
                    <a:lstStyle/>
                    <a:p>
                      <a:r>
                        <a:rPr lang="fr-FR" dirty="0" smtClean="0"/>
                        <a:t>21/09/11</a:t>
                      </a:r>
                      <a:endParaRPr lang="fr-FR" dirty="0"/>
                    </a:p>
                  </a:txBody>
                  <a:tcPr/>
                </a:tc>
                <a:tc>
                  <a:txBody>
                    <a:bodyPr/>
                    <a:lstStyle/>
                    <a:p>
                      <a:pPr algn="ctr"/>
                      <a:r>
                        <a:rPr lang="fr-FR" dirty="0" smtClean="0">
                          <a:solidFill>
                            <a:srgbClr val="000090"/>
                          </a:solidFill>
                        </a:rPr>
                        <a:t>ABC+3TC+NVP</a:t>
                      </a:r>
                      <a:endParaRPr lang="fr-FR" dirty="0">
                        <a:solidFill>
                          <a:srgbClr val="000090"/>
                        </a:solidFill>
                      </a:endParaRPr>
                    </a:p>
                  </a:txBody>
                  <a:tcPr/>
                </a:tc>
                <a:tc>
                  <a:txBody>
                    <a:bodyPr/>
                    <a:lstStyle/>
                    <a:p>
                      <a:pPr algn="ctr"/>
                      <a:r>
                        <a:rPr lang="fr-FR" dirty="0" smtClean="0"/>
                        <a:t>54</a:t>
                      </a:r>
                      <a:endParaRPr lang="fr-FR" dirty="0"/>
                    </a:p>
                  </a:txBody>
                  <a:tcPr/>
                </a:tc>
                <a:tc>
                  <a:txBody>
                    <a:bodyPr/>
                    <a:lstStyle/>
                    <a:p>
                      <a:pPr algn="ctr"/>
                      <a:r>
                        <a:rPr lang="fr-FR" dirty="0" smtClean="0"/>
                        <a:t>567</a:t>
                      </a:r>
                      <a:endParaRPr lang="fr-FR" dirty="0"/>
                    </a:p>
                  </a:txBody>
                  <a:tcPr/>
                </a:tc>
              </a:tr>
              <a:tr h="370840">
                <a:tc>
                  <a:txBody>
                    <a:bodyPr/>
                    <a:lstStyle/>
                    <a:p>
                      <a:r>
                        <a:rPr lang="fr-FR" dirty="0" smtClean="0"/>
                        <a:t>26/10/11</a:t>
                      </a:r>
                      <a:endParaRPr lang="fr-FR" dirty="0"/>
                    </a:p>
                  </a:txBody>
                  <a:tcPr/>
                </a:tc>
                <a:tc>
                  <a:txBody>
                    <a:bodyPr/>
                    <a:lstStyle/>
                    <a:p>
                      <a:pPr algn="ctr"/>
                      <a:r>
                        <a:rPr lang="fr-FR" dirty="0" smtClean="0">
                          <a:solidFill>
                            <a:srgbClr val="000090"/>
                          </a:solidFill>
                        </a:rPr>
                        <a:t>TDF+FTC+ETV</a:t>
                      </a:r>
                      <a:endParaRPr lang="fr-FR" dirty="0">
                        <a:solidFill>
                          <a:srgbClr val="000090"/>
                        </a:solidFill>
                      </a:endParaRPr>
                    </a:p>
                  </a:txBody>
                  <a:tcPr/>
                </a:tc>
                <a:tc>
                  <a:txBody>
                    <a:bodyPr/>
                    <a:lstStyle/>
                    <a:p>
                      <a:pPr algn="ctr"/>
                      <a:r>
                        <a:rPr lang="fr-FR" dirty="0" smtClean="0"/>
                        <a:t>51</a:t>
                      </a:r>
                      <a:endParaRPr lang="fr-FR" dirty="0"/>
                    </a:p>
                  </a:txBody>
                  <a:tcPr/>
                </a:tc>
                <a:tc>
                  <a:txBody>
                    <a:bodyPr/>
                    <a:lstStyle/>
                    <a:p>
                      <a:pPr algn="ctr"/>
                      <a:r>
                        <a:rPr lang="fr-FR" dirty="0" smtClean="0"/>
                        <a:t>628</a:t>
                      </a:r>
                      <a:endParaRPr lang="fr-FR" dirty="0"/>
                    </a:p>
                  </a:txBody>
                  <a:tcPr/>
                </a:tc>
              </a:tr>
              <a:tr h="370840">
                <a:tc>
                  <a:txBody>
                    <a:bodyPr/>
                    <a:lstStyle/>
                    <a:p>
                      <a:r>
                        <a:rPr lang="fr-FR" dirty="0" smtClean="0"/>
                        <a:t>19/01/12</a:t>
                      </a:r>
                      <a:endParaRPr lang="fr-FR" dirty="0"/>
                    </a:p>
                  </a:txBody>
                  <a:tcPr/>
                </a:tc>
                <a:tc>
                  <a:txBody>
                    <a:bodyPr/>
                    <a:lstStyle/>
                    <a:p>
                      <a:pPr algn="ctr"/>
                      <a:endParaRPr lang="fr-FR" dirty="0"/>
                    </a:p>
                  </a:txBody>
                  <a:tcPr/>
                </a:tc>
                <a:tc>
                  <a:txBody>
                    <a:bodyPr/>
                    <a:lstStyle/>
                    <a:p>
                      <a:pPr algn="ctr"/>
                      <a:r>
                        <a:rPr lang="fr-FR" dirty="0" smtClean="0"/>
                        <a:t>62</a:t>
                      </a:r>
                      <a:endParaRPr lang="fr-FR" dirty="0"/>
                    </a:p>
                  </a:txBody>
                  <a:tcPr/>
                </a:tc>
                <a:tc>
                  <a:txBody>
                    <a:bodyPr/>
                    <a:lstStyle/>
                    <a:p>
                      <a:pPr algn="ctr"/>
                      <a:r>
                        <a:rPr lang="fr-FR" dirty="0" smtClean="0"/>
                        <a:t>624</a:t>
                      </a:r>
                      <a:endParaRPr lang="fr-FR" dirty="0"/>
                    </a:p>
                  </a:txBody>
                  <a:tcPr/>
                </a:tc>
              </a:tr>
              <a:tr h="370840">
                <a:tc>
                  <a:txBody>
                    <a:bodyPr/>
                    <a:lstStyle/>
                    <a:p>
                      <a:r>
                        <a:rPr lang="fr-FR" dirty="0" smtClean="0"/>
                        <a:t>18/04/12</a:t>
                      </a:r>
                      <a:endParaRPr lang="fr-FR" dirty="0"/>
                    </a:p>
                  </a:txBody>
                  <a:tcPr/>
                </a:tc>
                <a:tc>
                  <a:txBody>
                    <a:bodyPr/>
                    <a:lstStyle/>
                    <a:p>
                      <a:pPr algn="ctr"/>
                      <a:endParaRPr lang="fr-FR" dirty="0"/>
                    </a:p>
                  </a:txBody>
                  <a:tcPr/>
                </a:tc>
                <a:tc>
                  <a:txBody>
                    <a:bodyPr/>
                    <a:lstStyle/>
                    <a:p>
                      <a:pPr algn="ctr"/>
                      <a:r>
                        <a:rPr lang="fr-FR" dirty="0" smtClean="0"/>
                        <a:t>63</a:t>
                      </a:r>
                      <a:endParaRPr lang="fr-FR" dirty="0"/>
                    </a:p>
                  </a:txBody>
                  <a:tcPr/>
                </a:tc>
                <a:tc>
                  <a:txBody>
                    <a:bodyPr/>
                    <a:lstStyle/>
                    <a:p>
                      <a:pPr algn="ctr"/>
                      <a:r>
                        <a:rPr lang="fr-FR" dirty="0" smtClean="0"/>
                        <a:t>612</a:t>
                      </a:r>
                      <a:endParaRPr lang="fr-FR"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3600" dirty="0" smtClean="0">
                <a:latin typeface="Comic Sans MS"/>
                <a:ea typeface="+mj-ea"/>
                <a:cs typeface="Comic Sans MS"/>
              </a:rPr>
              <a:t>Mr MY, </a:t>
            </a:r>
            <a:r>
              <a:rPr lang="fr-FR" sz="2800" dirty="0" smtClean="0">
                <a:latin typeface="Comic Sans MS"/>
                <a:ea typeface="+mj-ea"/>
                <a:cs typeface="Comic Sans MS"/>
              </a:rPr>
              <a:t>64 ans</a:t>
            </a:r>
            <a:r>
              <a:rPr lang="fr-FR" sz="3200" dirty="0" smtClean="0">
                <a:latin typeface="Comic Sans MS"/>
                <a:ea typeface="+mj-ea"/>
                <a:cs typeface="Comic Sans MS"/>
              </a:rPr>
              <a:t>:</a:t>
            </a:r>
            <a:r>
              <a:rPr lang="fr-FR" sz="3600" dirty="0" smtClean="0">
                <a:latin typeface="Comic Sans MS"/>
                <a:ea typeface="+mj-ea"/>
                <a:cs typeface="Comic Sans MS"/>
              </a:rPr>
              <a:t> </a:t>
            </a:r>
            <a:r>
              <a:rPr lang="fr-FR" sz="3200" dirty="0" smtClean="0">
                <a:latin typeface="Comic Sans MS"/>
                <a:ea typeface="+mj-ea"/>
                <a:cs typeface="Comic Sans MS"/>
              </a:rPr>
              <a:t>2012</a:t>
            </a:r>
            <a:endParaRPr lang="fr-FR" dirty="0">
              <a:ea typeface="+mj-ea"/>
              <a:cs typeface="ＭＳ Ｐゴシック" charset="0"/>
            </a:endParaRPr>
          </a:p>
        </p:txBody>
      </p:sp>
      <p:sp>
        <p:nvSpPr>
          <p:cNvPr id="3" name="Espace réservé du contenu 2"/>
          <p:cNvSpPr>
            <a:spLocks noGrp="1"/>
          </p:cNvSpPr>
          <p:nvPr>
            <p:ph idx="1"/>
          </p:nvPr>
        </p:nvSpPr>
        <p:spPr>
          <a:xfrm>
            <a:off x="468313" y="4365625"/>
            <a:ext cx="8001000" cy="1439863"/>
          </a:xfrm>
        </p:spPr>
        <p:txBody>
          <a:bodyPr/>
          <a:lstStyle/>
          <a:p>
            <a:pPr>
              <a:defRPr/>
            </a:pPr>
            <a:r>
              <a:rPr lang="fr-FR" sz="2400">
                <a:latin typeface="Verdana" charset="0"/>
                <a:ea typeface="MS PGothic" charset="0"/>
              </a:rPr>
              <a:t>Tolérance OK</a:t>
            </a:r>
          </a:p>
          <a:p>
            <a:pPr>
              <a:defRPr/>
            </a:pPr>
            <a:r>
              <a:rPr lang="fr-FR" sz="2400">
                <a:latin typeface="Verdana" charset="0"/>
                <a:ea typeface="MS PGothic" charset="0"/>
              </a:rPr>
              <a:t>Poursuite traitement identique</a:t>
            </a:r>
          </a:p>
        </p:txBody>
      </p:sp>
      <p:graphicFrame>
        <p:nvGraphicFramePr>
          <p:cNvPr id="4" name="Espace réservé du contenu 3"/>
          <p:cNvGraphicFramePr>
            <a:graphicFrameLocks/>
          </p:cNvGraphicFramePr>
          <p:nvPr/>
        </p:nvGraphicFramePr>
        <p:xfrm>
          <a:off x="531813" y="2006600"/>
          <a:ext cx="8001000" cy="1854200"/>
        </p:xfrm>
        <a:graphic>
          <a:graphicData uri="http://schemas.openxmlformats.org/drawingml/2006/table">
            <a:tbl>
              <a:tblPr firstRow="1" bandRow="1">
                <a:tableStyleId>{5C22544A-7EE6-4342-B048-85BDC9FD1C3A}</a:tableStyleId>
              </a:tblPr>
              <a:tblGrid>
                <a:gridCol w="2000250"/>
                <a:gridCol w="2000250"/>
                <a:gridCol w="2000250"/>
                <a:gridCol w="2000250"/>
              </a:tblGrid>
              <a:tr h="370840">
                <a:tc>
                  <a:txBody>
                    <a:bodyPr/>
                    <a:lstStyle/>
                    <a:p>
                      <a:r>
                        <a:rPr lang="fr-FR" dirty="0" smtClean="0"/>
                        <a:t>dates</a:t>
                      </a:r>
                      <a:endParaRPr lang="fr-FR" dirty="0"/>
                    </a:p>
                  </a:txBody>
                  <a:tcPr/>
                </a:tc>
                <a:tc>
                  <a:txBody>
                    <a:bodyPr/>
                    <a:lstStyle/>
                    <a:p>
                      <a:pPr algn="ctr"/>
                      <a:r>
                        <a:rPr lang="fr-FR" dirty="0" smtClean="0"/>
                        <a:t>ARV</a:t>
                      </a:r>
                      <a:endParaRPr lang="fr-FR" dirty="0"/>
                    </a:p>
                  </a:txBody>
                  <a:tcPr/>
                </a:tc>
                <a:tc>
                  <a:txBody>
                    <a:bodyPr/>
                    <a:lstStyle/>
                    <a:p>
                      <a:pPr algn="ctr"/>
                      <a:r>
                        <a:rPr lang="fr-FR" dirty="0" smtClean="0"/>
                        <a:t>CV</a:t>
                      </a:r>
                      <a:endParaRPr lang="fr-FR" dirty="0"/>
                    </a:p>
                  </a:txBody>
                  <a:tcPr/>
                </a:tc>
                <a:tc>
                  <a:txBody>
                    <a:bodyPr/>
                    <a:lstStyle/>
                    <a:p>
                      <a:pPr algn="ctr"/>
                      <a:r>
                        <a:rPr lang="fr-FR" dirty="0" smtClean="0"/>
                        <a:t>CD4</a:t>
                      </a:r>
                      <a:endParaRPr lang="fr-FR" dirty="0"/>
                    </a:p>
                  </a:txBody>
                  <a:tcPr/>
                </a:tc>
              </a:tr>
              <a:tr h="370840">
                <a:tc>
                  <a:txBody>
                    <a:bodyPr/>
                    <a:lstStyle/>
                    <a:p>
                      <a:r>
                        <a:rPr lang="fr-FR" dirty="0" smtClean="0"/>
                        <a:t>18/04/12</a:t>
                      </a: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solidFill>
                            <a:srgbClr val="000090"/>
                          </a:solidFill>
                        </a:rPr>
                        <a:t>TDF+FTC+RAL</a:t>
                      </a:r>
                    </a:p>
                  </a:txBody>
                  <a:tcPr/>
                </a:tc>
                <a:tc>
                  <a:txBody>
                    <a:bodyPr/>
                    <a:lstStyle/>
                    <a:p>
                      <a:pPr algn="ctr"/>
                      <a:r>
                        <a:rPr lang="fr-FR" dirty="0" smtClean="0"/>
                        <a:t>63</a:t>
                      </a:r>
                      <a:endParaRPr lang="fr-FR" dirty="0"/>
                    </a:p>
                  </a:txBody>
                  <a:tcPr/>
                </a:tc>
                <a:tc>
                  <a:txBody>
                    <a:bodyPr/>
                    <a:lstStyle/>
                    <a:p>
                      <a:pPr algn="ctr"/>
                      <a:r>
                        <a:rPr lang="fr-FR" dirty="0" smtClean="0"/>
                        <a:t>612</a:t>
                      </a:r>
                      <a:endParaRPr lang="fr-FR" dirty="0"/>
                    </a:p>
                  </a:txBody>
                  <a:tcPr/>
                </a:tc>
              </a:tr>
              <a:tr h="370840">
                <a:tc>
                  <a:txBody>
                    <a:bodyPr/>
                    <a:lstStyle/>
                    <a:p>
                      <a:r>
                        <a:rPr lang="fr-FR" dirty="0" smtClean="0"/>
                        <a:t>6/06/12</a:t>
                      </a:r>
                      <a:endParaRPr lang="fr-FR" dirty="0"/>
                    </a:p>
                  </a:txBody>
                  <a:tcPr/>
                </a:tc>
                <a:tc>
                  <a:txBody>
                    <a:bodyPr/>
                    <a:lstStyle/>
                    <a:p>
                      <a:pPr algn="ctr"/>
                      <a:endParaRPr lang="fr-FR" dirty="0">
                        <a:solidFill>
                          <a:srgbClr val="000090"/>
                        </a:solidFill>
                      </a:endParaRPr>
                    </a:p>
                  </a:txBody>
                  <a:tcPr/>
                </a:tc>
                <a:tc>
                  <a:txBody>
                    <a:bodyPr/>
                    <a:lstStyle/>
                    <a:p>
                      <a:pPr algn="ctr"/>
                      <a:r>
                        <a:rPr lang="fr-FR" dirty="0" smtClean="0"/>
                        <a:t>24</a:t>
                      </a:r>
                      <a:endParaRPr lang="fr-FR" dirty="0"/>
                    </a:p>
                  </a:txBody>
                  <a:tcPr/>
                </a:tc>
                <a:tc>
                  <a:txBody>
                    <a:bodyPr/>
                    <a:lstStyle/>
                    <a:p>
                      <a:pPr algn="ctr"/>
                      <a:r>
                        <a:rPr lang="fr-FR" dirty="0" smtClean="0"/>
                        <a:t>560</a:t>
                      </a:r>
                      <a:endParaRPr lang="fr-FR" dirty="0"/>
                    </a:p>
                  </a:txBody>
                  <a:tcPr/>
                </a:tc>
              </a:tr>
              <a:tr h="370840">
                <a:tc>
                  <a:txBody>
                    <a:bodyPr/>
                    <a:lstStyle/>
                    <a:p>
                      <a:r>
                        <a:rPr lang="fr-FR" dirty="0" smtClean="0"/>
                        <a:t>19/07/12</a:t>
                      </a:r>
                      <a:endParaRPr lang="fr-FR" dirty="0"/>
                    </a:p>
                  </a:txBody>
                  <a:tcPr/>
                </a:tc>
                <a:tc>
                  <a:txBody>
                    <a:bodyPr/>
                    <a:lstStyle/>
                    <a:p>
                      <a:pPr algn="ctr"/>
                      <a:endParaRPr lang="fr-FR" dirty="0"/>
                    </a:p>
                  </a:txBody>
                  <a:tcPr/>
                </a:tc>
                <a:tc>
                  <a:txBody>
                    <a:bodyPr/>
                    <a:lstStyle/>
                    <a:p>
                      <a:pPr algn="ctr"/>
                      <a:r>
                        <a:rPr lang="fr-FR" dirty="0" smtClean="0"/>
                        <a:t>&lt;20</a:t>
                      </a:r>
                      <a:endParaRPr lang="fr-FR" dirty="0"/>
                    </a:p>
                  </a:txBody>
                  <a:tcPr/>
                </a:tc>
                <a:tc>
                  <a:txBody>
                    <a:bodyPr/>
                    <a:lstStyle/>
                    <a:p>
                      <a:pPr algn="ctr"/>
                      <a:r>
                        <a:rPr lang="fr-FR" dirty="0" smtClean="0"/>
                        <a:t>604</a:t>
                      </a:r>
                      <a:endParaRPr lang="fr-FR" dirty="0"/>
                    </a:p>
                  </a:txBody>
                  <a:tcPr/>
                </a:tc>
              </a:tr>
              <a:tr h="370840">
                <a:tc>
                  <a:txBody>
                    <a:bodyPr/>
                    <a:lstStyle/>
                    <a:p>
                      <a:r>
                        <a:rPr lang="fr-FR" dirty="0" smtClean="0"/>
                        <a:t>19/09/12</a:t>
                      </a: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smtClean="0">
                        <a:solidFill>
                          <a:srgbClr val="000090"/>
                        </a:solidFill>
                      </a:endParaRPr>
                    </a:p>
                  </a:txBody>
                  <a:tcPr/>
                </a:tc>
                <a:tc>
                  <a:txBody>
                    <a:bodyPr/>
                    <a:lstStyle/>
                    <a:p>
                      <a:pPr algn="ctr"/>
                      <a:r>
                        <a:rPr lang="fr-FR" dirty="0" smtClean="0"/>
                        <a:t>&lt;20</a:t>
                      </a:r>
                      <a:endParaRPr lang="fr-FR" dirty="0"/>
                    </a:p>
                  </a:txBody>
                  <a:tcPr/>
                </a:tc>
                <a:tc>
                  <a:txBody>
                    <a:bodyPr/>
                    <a:lstStyle/>
                    <a:p>
                      <a:pPr algn="ctr"/>
                      <a:r>
                        <a:rPr lang="fr-FR" dirty="0" smtClean="0"/>
                        <a:t>555</a:t>
                      </a:r>
                      <a:endParaRPr lang="fr-FR" dirty="0"/>
                    </a:p>
                  </a:txBody>
                  <a:tcPr/>
                </a:tc>
              </a:tr>
            </a:tbl>
          </a:graphicData>
        </a:graphic>
      </p:graphicFrame>
      <p:sp>
        <p:nvSpPr>
          <p:cNvPr id="5" name="Rectangle à coins arrondis 4"/>
          <p:cNvSpPr>
            <a:spLocks noChangeArrowheads="1"/>
          </p:cNvSpPr>
          <p:nvPr/>
        </p:nvSpPr>
        <p:spPr bwMode="auto">
          <a:xfrm>
            <a:off x="5076825" y="3068638"/>
            <a:ext cx="863600" cy="865187"/>
          </a:xfrm>
          <a:prstGeom prst="roundRect">
            <a:avLst>
              <a:gd name="adj" fmla="val 16667"/>
            </a:avLst>
          </a:prstGeom>
          <a:noFill/>
          <a:ln w="9525">
            <a:solidFill>
              <a:srgbClr val="B9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a:solidFill>
                <a:schemeClr val="lt1"/>
              </a:solidFill>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re 1"/>
          <p:cNvSpPr>
            <a:spLocks noGrp="1"/>
          </p:cNvSpPr>
          <p:nvPr>
            <p:ph type="title" idx="4294967295"/>
          </p:nvPr>
        </p:nvSpPr>
        <p:spPr/>
        <p:txBody>
          <a:bodyPr/>
          <a:lstStyle/>
          <a:p>
            <a:pPr>
              <a:defRPr/>
            </a:pPr>
            <a:r>
              <a:rPr lang="fr-FR" sz="3600">
                <a:latin typeface="Comic Sans MS" charset="0"/>
                <a:ea typeface="MS PGothic" charset="0"/>
              </a:rPr>
              <a:t>Mr MY, </a:t>
            </a:r>
            <a:r>
              <a:rPr lang="fr-FR" sz="2800">
                <a:latin typeface="Comic Sans MS" charset="0"/>
                <a:ea typeface="MS PGothic" charset="0"/>
              </a:rPr>
              <a:t>64 ans</a:t>
            </a:r>
            <a:r>
              <a:rPr lang="fr-FR" sz="3200">
                <a:latin typeface="Comic Sans MS" charset="0"/>
                <a:ea typeface="MS PGothic" charset="0"/>
              </a:rPr>
              <a:t>:</a:t>
            </a:r>
            <a:r>
              <a:rPr lang="fr-FR" sz="3600">
                <a:latin typeface="Comic Sans MS" charset="0"/>
                <a:ea typeface="MS PGothic" charset="0"/>
              </a:rPr>
              <a:t> </a:t>
            </a:r>
            <a:r>
              <a:rPr lang="fr-FR" sz="3200">
                <a:latin typeface="Comic Sans MS" charset="0"/>
                <a:ea typeface="MS PGothic" charset="0"/>
              </a:rPr>
              <a:t>2012-13</a:t>
            </a:r>
            <a:endParaRPr lang="fr-FR">
              <a:latin typeface="Verdana" charset="0"/>
              <a:ea typeface="MS PGothic" charset="0"/>
            </a:endParaRPr>
          </a:p>
        </p:txBody>
      </p:sp>
      <p:sp>
        <p:nvSpPr>
          <p:cNvPr id="208899" name="Espace réservé du contenu 2"/>
          <p:cNvSpPr>
            <a:spLocks noGrp="1"/>
          </p:cNvSpPr>
          <p:nvPr>
            <p:ph idx="4294967295"/>
          </p:nvPr>
        </p:nvSpPr>
        <p:spPr>
          <a:xfrm>
            <a:off x="468313" y="5732463"/>
            <a:ext cx="8001000" cy="936625"/>
          </a:xfrm>
        </p:spPr>
        <p:txBody>
          <a:bodyPr/>
          <a:lstStyle/>
          <a:p>
            <a:pPr>
              <a:defRPr/>
            </a:pPr>
            <a:r>
              <a:rPr lang="fr-FR" sz="2400">
                <a:latin typeface="Verdana" charset="0"/>
                <a:ea typeface="MS PGothic" charset="0"/>
              </a:rPr>
              <a:t>Dosages ARV: </a:t>
            </a:r>
            <a:r>
              <a:rPr lang="fr-FR" sz="1800">
                <a:latin typeface="Verdana" charset="0"/>
                <a:ea typeface="MS PGothic" charset="0"/>
              </a:rPr>
              <a:t>Cmin RAL: 125, MVC: 254</a:t>
            </a:r>
          </a:p>
          <a:p>
            <a:pPr>
              <a:defRPr/>
            </a:pPr>
            <a:r>
              <a:rPr lang="fr-FR" sz="2400">
                <a:latin typeface="Verdana" charset="0"/>
                <a:ea typeface="MS PGothic" charset="0"/>
              </a:rPr>
              <a:t>Génotypage: </a:t>
            </a:r>
          </a:p>
        </p:txBody>
      </p:sp>
      <p:graphicFrame>
        <p:nvGraphicFramePr>
          <p:cNvPr id="4" name="Espace réservé du contenu 3"/>
          <p:cNvGraphicFramePr>
            <a:graphicFrameLocks/>
          </p:cNvGraphicFramePr>
          <p:nvPr/>
        </p:nvGraphicFramePr>
        <p:xfrm>
          <a:off x="531813" y="1700213"/>
          <a:ext cx="8001000" cy="3976689"/>
        </p:xfrm>
        <a:graphic>
          <a:graphicData uri="http://schemas.openxmlformats.org/drawingml/2006/table">
            <a:tbl>
              <a:tblPr firstRow="1" bandRow="1">
                <a:tableStyleId>{5C22544A-7EE6-4342-B048-85BDC9FD1C3A}</a:tableStyleId>
              </a:tblPr>
              <a:tblGrid>
                <a:gridCol w="2000250"/>
                <a:gridCol w="2000250"/>
                <a:gridCol w="2000250"/>
                <a:gridCol w="2000250"/>
              </a:tblGrid>
              <a:tr h="370737">
                <a:tc>
                  <a:txBody>
                    <a:bodyPr/>
                    <a:lstStyle/>
                    <a:p>
                      <a:r>
                        <a:rPr lang="fr-FR" sz="1800" dirty="0" smtClean="0"/>
                        <a:t>dates</a:t>
                      </a:r>
                      <a:endParaRPr lang="fr-FR" sz="1800" dirty="0"/>
                    </a:p>
                  </a:txBody>
                  <a:tcPr marT="45708" marB="45708"/>
                </a:tc>
                <a:tc>
                  <a:txBody>
                    <a:bodyPr/>
                    <a:lstStyle/>
                    <a:p>
                      <a:pPr algn="ctr"/>
                      <a:r>
                        <a:rPr lang="fr-FR" sz="1800" dirty="0" smtClean="0"/>
                        <a:t>ARV</a:t>
                      </a:r>
                      <a:endParaRPr lang="fr-FR" sz="1800" dirty="0"/>
                    </a:p>
                  </a:txBody>
                  <a:tcPr marT="45708" marB="45708"/>
                </a:tc>
                <a:tc>
                  <a:txBody>
                    <a:bodyPr/>
                    <a:lstStyle/>
                    <a:p>
                      <a:pPr algn="ctr"/>
                      <a:r>
                        <a:rPr lang="fr-FR" sz="1800" dirty="0" smtClean="0"/>
                        <a:t>CV</a:t>
                      </a:r>
                      <a:endParaRPr lang="fr-FR" sz="1800" dirty="0"/>
                    </a:p>
                  </a:txBody>
                  <a:tcPr marT="45708" marB="45708"/>
                </a:tc>
                <a:tc>
                  <a:txBody>
                    <a:bodyPr/>
                    <a:lstStyle/>
                    <a:p>
                      <a:pPr algn="ctr"/>
                      <a:r>
                        <a:rPr lang="fr-FR" sz="1800" dirty="0" smtClean="0"/>
                        <a:t>CD4</a:t>
                      </a:r>
                      <a:endParaRPr lang="fr-FR" sz="1800" dirty="0"/>
                    </a:p>
                  </a:txBody>
                  <a:tcPr marT="45708" marB="45708"/>
                </a:tc>
              </a:tr>
              <a:tr h="370737">
                <a:tc>
                  <a:txBody>
                    <a:bodyPr/>
                    <a:lstStyle/>
                    <a:p>
                      <a:r>
                        <a:rPr lang="fr-FR" sz="1800" dirty="0" smtClean="0"/>
                        <a:t>19/09/12</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0090"/>
                          </a:solidFill>
                        </a:rPr>
                        <a:t>TDF+FTC+RAL</a:t>
                      </a:r>
                    </a:p>
                  </a:txBody>
                  <a:tcPr marT="45708" marB="45708"/>
                </a:tc>
                <a:tc>
                  <a:txBody>
                    <a:bodyPr/>
                    <a:lstStyle/>
                    <a:p>
                      <a:pPr algn="ctr"/>
                      <a:r>
                        <a:rPr lang="fr-FR" sz="1800" dirty="0" smtClean="0"/>
                        <a:t>&lt;20</a:t>
                      </a:r>
                      <a:endParaRPr lang="fr-FR" sz="1800" dirty="0"/>
                    </a:p>
                  </a:txBody>
                  <a:tcPr marT="45708" marB="45708"/>
                </a:tc>
                <a:tc>
                  <a:txBody>
                    <a:bodyPr/>
                    <a:lstStyle/>
                    <a:p>
                      <a:pPr algn="ctr"/>
                      <a:r>
                        <a:rPr lang="fr-FR" sz="1800" dirty="0" smtClean="0"/>
                        <a:t>555</a:t>
                      </a:r>
                      <a:endParaRPr lang="fr-FR" sz="1800" dirty="0"/>
                    </a:p>
                  </a:txBody>
                  <a:tcPr marT="45708" marB="45708"/>
                </a:tc>
              </a:tr>
              <a:tr h="370737">
                <a:tc>
                  <a:txBody>
                    <a:bodyPr/>
                    <a:lstStyle/>
                    <a:p>
                      <a:r>
                        <a:rPr lang="fr-FR" sz="1800" dirty="0" smtClean="0"/>
                        <a:t>14/11/12</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smtClean="0">
                        <a:solidFill>
                          <a:srgbClr val="000090"/>
                        </a:solidFill>
                      </a:endParaRPr>
                    </a:p>
                  </a:txBody>
                  <a:tcPr marT="45708" marB="45708"/>
                </a:tc>
                <a:tc>
                  <a:txBody>
                    <a:bodyPr/>
                    <a:lstStyle/>
                    <a:p>
                      <a:pPr algn="ctr"/>
                      <a:r>
                        <a:rPr lang="fr-FR" sz="1800" dirty="0" smtClean="0"/>
                        <a:t>61</a:t>
                      </a:r>
                      <a:endParaRPr lang="fr-FR" sz="1800" dirty="0"/>
                    </a:p>
                  </a:txBody>
                  <a:tcPr marT="45708" marB="45708"/>
                </a:tc>
                <a:tc>
                  <a:txBody>
                    <a:bodyPr/>
                    <a:lstStyle/>
                    <a:p>
                      <a:pPr algn="ctr"/>
                      <a:r>
                        <a:rPr lang="fr-FR" sz="1800" dirty="0" smtClean="0"/>
                        <a:t>518</a:t>
                      </a:r>
                      <a:endParaRPr lang="fr-FR" sz="1800" dirty="0"/>
                    </a:p>
                  </a:txBody>
                  <a:tcPr marT="45708" marB="45708"/>
                </a:tc>
              </a:tr>
              <a:tr h="640056">
                <a:tc>
                  <a:txBody>
                    <a:bodyPr/>
                    <a:lstStyle/>
                    <a:p>
                      <a:r>
                        <a:rPr lang="fr-FR" sz="1800" dirty="0" smtClean="0"/>
                        <a:t>30/11/12</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0090"/>
                          </a:solidFill>
                        </a:rPr>
                        <a:t>TDF/FTC+RAL+MVC</a:t>
                      </a:r>
                    </a:p>
                  </a:txBody>
                  <a:tcPr marT="45708" marB="45708"/>
                </a:tc>
                <a:tc>
                  <a:txBody>
                    <a:bodyPr/>
                    <a:lstStyle/>
                    <a:p>
                      <a:pPr algn="ctr"/>
                      <a:endParaRPr lang="fr-FR" sz="1800" dirty="0"/>
                    </a:p>
                  </a:txBody>
                  <a:tcPr marT="45708" marB="45708"/>
                </a:tc>
                <a:tc>
                  <a:txBody>
                    <a:bodyPr/>
                    <a:lstStyle/>
                    <a:p>
                      <a:pPr algn="ctr"/>
                      <a:endParaRPr lang="fr-FR" sz="1800" dirty="0"/>
                    </a:p>
                  </a:txBody>
                  <a:tcPr marT="45708" marB="45708"/>
                </a:tc>
              </a:tr>
              <a:tr h="370737">
                <a:tc>
                  <a:txBody>
                    <a:bodyPr/>
                    <a:lstStyle/>
                    <a:p>
                      <a:r>
                        <a:rPr lang="fr-FR" sz="1800" dirty="0" smtClean="0"/>
                        <a:t>22/01/13</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smtClean="0">
                        <a:solidFill>
                          <a:srgbClr val="000090"/>
                        </a:solidFill>
                      </a:endParaRPr>
                    </a:p>
                  </a:txBody>
                  <a:tcPr marT="45708" marB="45708"/>
                </a:tc>
                <a:tc>
                  <a:txBody>
                    <a:bodyPr/>
                    <a:lstStyle/>
                    <a:p>
                      <a:pPr algn="ctr"/>
                      <a:r>
                        <a:rPr lang="fr-FR" sz="1800" dirty="0" smtClean="0"/>
                        <a:t>66</a:t>
                      </a:r>
                      <a:endParaRPr lang="fr-FR" sz="1800" dirty="0"/>
                    </a:p>
                  </a:txBody>
                  <a:tcPr marT="45708" marB="45708"/>
                </a:tc>
                <a:tc>
                  <a:txBody>
                    <a:bodyPr/>
                    <a:lstStyle/>
                    <a:p>
                      <a:pPr algn="ctr"/>
                      <a:r>
                        <a:rPr lang="fr-FR" sz="1800" dirty="0" smtClean="0"/>
                        <a:t>156 (grippe!)</a:t>
                      </a:r>
                      <a:endParaRPr lang="fr-FR" sz="1800" dirty="0"/>
                    </a:p>
                  </a:txBody>
                  <a:tcPr marT="45708" marB="45708"/>
                </a:tc>
              </a:tr>
              <a:tr h="370737">
                <a:tc>
                  <a:txBody>
                    <a:bodyPr/>
                    <a:lstStyle/>
                    <a:p>
                      <a:r>
                        <a:rPr lang="fr-FR" sz="1800" dirty="0" smtClean="0"/>
                        <a:t>13/02/13</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smtClean="0">
                        <a:solidFill>
                          <a:srgbClr val="000090"/>
                        </a:solidFill>
                      </a:endParaRPr>
                    </a:p>
                  </a:txBody>
                  <a:tcPr marT="45708" marB="45708"/>
                </a:tc>
                <a:tc>
                  <a:txBody>
                    <a:bodyPr/>
                    <a:lstStyle/>
                    <a:p>
                      <a:pPr algn="ctr"/>
                      <a:r>
                        <a:rPr lang="fr-FR" sz="1800" dirty="0" smtClean="0"/>
                        <a:t>183</a:t>
                      </a:r>
                      <a:endParaRPr lang="fr-FR" sz="1800" dirty="0"/>
                    </a:p>
                  </a:txBody>
                  <a:tcPr marT="45708" marB="45708"/>
                </a:tc>
                <a:tc>
                  <a:txBody>
                    <a:bodyPr/>
                    <a:lstStyle/>
                    <a:p>
                      <a:pPr algn="ctr"/>
                      <a:r>
                        <a:rPr lang="fr-FR" sz="1800" dirty="0" smtClean="0"/>
                        <a:t>535</a:t>
                      </a:r>
                      <a:endParaRPr lang="fr-FR" sz="1800" dirty="0"/>
                    </a:p>
                  </a:txBody>
                  <a:tcPr marT="45708" marB="45708"/>
                </a:tc>
              </a:tr>
              <a:tr h="370737">
                <a:tc>
                  <a:txBody>
                    <a:bodyPr/>
                    <a:lstStyle/>
                    <a:p>
                      <a:r>
                        <a:rPr lang="fr-FR" sz="1800" dirty="0" smtClean="0"/>
                        <a:t>14/03/13</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smtClean="0">
                        <a:solidFill>
                          <a:srgbClr val="000090"/>
                        </a:solidFill>
                      </a:endParaRPr>
                    </a:p>
                  </a:txBody>
                  <a:tcPr marT="45708" marB="45708"/>
                </a:tc>
                <a:tc>
                  <a:txBody>
                    <a:bodyPr/>
                    <a:lstStyle/>
                    <a:p>
                      <a:pPr algn="ctr"/>
                      <a:r>
                        <a:rPr lang="fr-FR" sz="1800" dirty="0" smtClean="0"/>
                        <a:t>80</a:t>
                      </a:r>
                      <a:endParaRPr lang="fr-FR" sz="1800" dirty="0"/>
                    </a:p>
                  </a:txBody>
                  <a:tcPr marT="45708" marB="45708"/>
                </a:tc>
                <a:tc>
                  <a:txBody>
                    <a:bodyPr/>
                    <a:lstStyle/>
                    <a:p>
                      <a:pPr algn="ctr"/>
                      <a:r>
                        <a:rPr lang="fr-FR" sz="1800" dirty="0" smtClean="0"/>
                        <a:t>581</a:t>
                      </a:r>
                      <a:endParaRPr lang="fr-FR" sz="1800" dirty="0"/>
                    </a:p>
                  </a:txBody>
                  <a:tcPr marT="45708" marB="45708"/>
                </a:tc>
              </a:tr>
              <a:tr h="370737">
                <a:tc>
                  <a:txBody>
                    <a:bodyPr/>
                    <a:lstStyle/>
                    <a:p>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0090"/>
                          </a:solidFill>
                        </a:rPr>
                        <a:t>Arrêt MVC</a:t>
                      </a:r>
                    </a:p>
                  </a:txBody>
                  <a:tcPr marT="45708" marB="45708"/>
                </a:tc>
                <a:tc>
                  <a:txBody>
                    <a:bodyPr/>
                    <a:lstStyle/>
                    <a:p>
                      <a:pPr algn="ctr"/>
                      <a:endParaRPr lang="fr-FR" sz="1800" dirty="0"/>
                    </a:p>
                  </a:txBody>
                  <a:tcPr marT="45708" marB="45708"/>
                </a:tc>
                <a:tc>
                  <a:txBody>
                    <a:bodyPr/>
                    <a:lstStyle/>
                    <a:p>
                      <a:pPr algn="ctr"/>
                      <a:endParaRPr lang="fr-FR" sz="1800" dirty="0"/>
                    </a:p>
                  </a:txBody>
                  <a:tcPr marT="45708" marB="45708"/>
                </a:tc>
              </a:tr>
              <a:tr h="370737">
                <a:tc>
                  <a:txBody>
                    <a:bodyPr/>
                    <a:lstStyle/>
                    <a:p>
                      <a:r>
                        <a:rPr lang="fr-FR" sz="1800" dirty="0" smtClean="0"/>
                        <a:t>30/04/13</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smtClean="0">
                        <a:solidFill>
                          <a:srgbClr val="000090"/>
                        </a:solidFill>
                      </a:endParaRPr>
                    </a:p>
                  </a:txBody>
                  <a:tcPr marT="45708" marB="45708"/>
                </a:tc>
                <a:tc>
                  <a:txBody>
                    <a:bodyPr/>
                    <a:lstStyle/>
                    <a:p>
                      <a:pPr algn="ctr"/>
                      <a:r>
                        <a:rPr lang="fr-FR" sz="1800" dirty="0" smtClean="0"/>
                        <a:t>&lt;20</a:t>
                      </a:r>
                      <a:endParaRPr lang="fr-FR" sz="1800" dirty="0"/>
                    </a:p>
                  </a:txBody>
                  <a:tcPr marT="45708" marB="45708"/>
                </a:tc>
                <a:tc>
                  <a:txBody>
                    <a:bodyPr/>
                    <a:lstStyle/>
                    <a:p>
                      <a:pPr algn="ctr"/>
                      <a:r>
                        <a:rPr lang="fr-FR" sz="1800" dirty="0" smtClean="0"/>
                        <a:t>624</a:t>
                      </a:r>
                      <a:endParaRPr lang="fr-FR" sz="1800" dirty="0"/>
                    </a:p>
                  </a:txBody>
                  <a:tcPr marT="45708" marB="45708"/>
                </a:tc>
              </a:tr>
              <a:tr h="370737">
                <a:tc>
                  <a:txBody>
                    <a:bodyPr/>
                    <a:lstStyle/>
                    <a:p>
                      <a:r>
                        <a:rPr lang="fr-FR" sz="1800" dirty="0" smtClean="0"/>
                        <a:t>11/06/13</a:t>
                      </a:r>
                      <a:endParaRPr lang="fr-FR" sz="1800" dirty="0"/>
                    </a:p>
                  </a:txBody>
                  <a:tcPr marT="45708" marB="4570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smtClean="0">
                        <a:solidFill>
                          <a:srgbClr val="000090"/>
                        </a:solidFill>
                      </a:endParaRPr>
                    </a:p>
                  </a:txBody>
                  <a:tcPr marT="45708" marB="45708"/>
                </a:tc>
                <a:tc>
                  <a:txBody>
                    <a:bodyPr/>
                    <a:lstStyle/>
                    <a:p>
                      <a:pPr algn="ctr"/>
                      <a:r>
                        <a:rPr lang="fr-FR" sz="1800" dirty="0" smtClean="0"/>
                        <a:t>&lt;20</a:t>
                      </a:r>
                      <a:endParaRPr lang="fr-FR" sz="1800" dirty="0"/>
                    </a:p>
                  </a:txBody>
                  <a:tcPr marT="45708" marB="45708"/>
                </a:tc>
                <a:tc>
                  <a:txBody>
                    <a:bodyPr/>
                    <a:lstStyle/>
                    <a:p>
                      <a:pPr algn="ctr"/>
                      <a:r>
                        <a:rPr lang="fr-FR" sz="1800" dirty="0" smtClean="0"/>
                        <a:t>544</a:t>
                      </a:r>
                      <a:endParaRPr lang="fr-FR" sz="1800" dirty="0"/>
                    </a:p>
                  </a:txBody>
                  <a:tcPr marT="45708" marB="45708"/>
                </a:tc>
              </a:tr>
            </a:tbl>
          </a:graphicData>
        </a:graphic>
      </p:graphicFrame>
      <p:sp>
        <p:nvSpPr>
          <p:cNvPr id="5" name="Rectangle à coins arrondis 4"/>
          <p:cNvSpPr>
            <a:spLocks noChangeArrowheads="1"/>
          </p:cNvSpPr>
          <p:nvPr/>
        </p:nvSpPr>
        <p:spPr bwMode="auto">
          <a:xfrm>
            <a:off x="7956550" y="5732463"/>
            <a:ext cx="863600" cy="865187"/>
          </a:xfrm>
          <a:prstGeom prst="roundRect">
            <a:avLst>
              <a:gd name="adj" fmla="val 16667"/>
            </a:avLst>
          </a:prstGeom>
          <a:noFill/>
          <a:ln w="9525">
            <a:solidFill>
              <a:srgbClr val="B900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fr-FR">
              <a:solidFill>
                <a:schemeClr val="lt1"/>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7238" y="0"/>
            <a:ext cx="6405563" cy="744538"/>
          </a:xfrm>
        </p:spPr>
        <p:txBody>
          <a:bodyPr/>
          <a:lstStyle/>
          <a:p>
            <a:pPr eaLnBrk="1" hangingPunct="1">
              <a:defRPr/>
            </a:pPr>
            <a:r>
              <a:rPr lang="fr-FR" sz="2800" b="1">
                <a:latin typeface="Arial" charset="0"/>
                <a:cs typeface="+mj-cs"/>
              </a:rPr>
              <a:t>L’infection à VIH</a:t>
            </a:r>
            <a:r>
              <a:rPr lang="fr-FR" sz="4000" b="1">
                <a:latin typeface="Arial" charset="0"/>
                <a:cs typeface="+mj-cs"/>
              </a:rPr>
              <a:t> </a:t>
            </a:r>
            <a:endParaRPr lang="fr-FR" sz="4000" b="1">
              <a:solidFill>
                <a:srgbClr val="063DE8"/>
              </a:solidFill>
              <a:latin typeface="Arial" charset="0"/>
              <a:cs typeface="+mj-cs"/>
            </a:endParaRPr>
          </a:p>
        </p:txBody>
      </p:sp>
      <p:grpSp>
        <p:nvGrpSpPr>
          <p:cNvPr id="65538" name="Group 3"/>
          <p:cNvGrpSpPr>
            <a:grpSpLocks/>
          </p:cNvGrpSpPr>
          <p:nvPr/>
        </p:nvGrpSpPr>
        <p:grpSpPr bwMode="auto">
          <a:xfrm>
            <a:off x="338138" y="514350"/>
            <a:ext cx="8467725" cy="685800"/>
            <a:chOff x="240" y="336"/>
            <a:chExt cx="6000" cy="432"/>
          </a:xfrm>
        </p:grpSpPr>
        <p:sp>
          <p:nvSpPr>
            <p:cNvPr id="9373" name="Line 4"/>
            <p:cNvSpPr>
              <a:spLocks noChangeShapeType="1"/>
            </p:cNvSpPr>
            <p:nvPr/>
          </p:nvSpPr>
          <p:spPr bwMode="auto">
            <a:xfrm rot="16200000" flipH="1">
              <a:off x="6024" y="552"/>
              <a:ext cx="432" cy="0"/>
            </a:xfrm>
            <a:prstGeom prst="line">
              <a:avLst/>
            </a:prstGeom>
            <a:noFill/>
            <a:ln w="349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74" name="Line 5"/>
            <p:cNvSpPr>
              <a:spLocks noChangeShapeType="1"/>
            </p:cNvSpPr>
            <p:nvPr/>
          </p:nvSpPr>
          <p:spPr bwMode="auto">
            <a:xfrm>
              <a:off x="240" y="586"/>
              <a:ext cx="6000"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9220" name="Rectangle 6"/>
          <p:cNvSpPr>
            <a:spLocks noChangeArrowheads="1"/>
          </p:cNvSpPr>
          <p:nvPr/>
        </p:nvSpPr>
        <p:spPr bwMode="auto">
          <a:xfrm>
            <a:off x="5092700" y="377825"/>
            <a:ext cx="4051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7" tIns="44450" rIns="90487" bIns="44450"/>
          <a:lstStyle/>
          <a:p>
            <a:pPr eaLnBrk="0" hangingPunct="0">
              <a:defRPr/>
            </a:pPr>
            <a:r>
              <a:rPr kumimoji="1" lang="fr-FR" sz="2400" b="1">
                <a:solidFill>
                  <a:schemeClr val="tx2"/>
                </a:solidFill>
                <a:latin typeface="Lapidary333 BT" charset="0"/>
              </a:rPr>
              <a:t>Equilibre </a:t>
            </a:r>
            <a:r>
              <a:rPr kumimoji="1" lang="fr-FR" sz="2000" b="1">
                <a:solidFill>
                  <a:schemeClr val="tx2"/>
                </a:solidFill>
                <a:latin typeface="Lapidary333 BT" charset="0"/>
              </a:rPr>
              <a:t>immuno-virologique</a:t>
            </a:r>
            <a:br>
              <a:rPr kumimoji="1" lang="fr-FR" sz="2000" b="1">
                <a:solidFill>
                  <a:schemeClr val="tx2"/>
                </a:solidFill>
                <a:latin typeface="Lapidary333 BT" charset="0"/>
              </a:rPr>
            </a:br>
            <a:endParaRPr kumimoji="1" lang="fr-FR" sz="2000" b="1">
              <a:solidFill>
                <a:schemeClr val="tx2"/>
              </a:solidFill>
              <a:latin typeface="Lapidary333 BT" charset="0"/>
            </a:endParaRPr>
          </a:p>
        </p:txBody>
      </p:sp>
      <p:sp>
        <p:nvSpPr>
          <p:cNvPr id="9221" name="Rectangle 7"/>
          <p:cNvSpPr>
            <a:spLocks noChangeArrowheads="1"/>
          </p:cNvSpPr>
          <p:nvPr/>
        </p:nvSpPr>
        <p:spPr bwMode="auto">
          <a:xfrm>
            <a:off x="5124450" y="46038"/>
            <a:ext cx="354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7" tIns="44450" rIns="90487" bIns="44450"/>
          <a:lstStyle/>
          <a:p>
            <a:pPr eaLnBrk="0" hangingPunct="0">
              <a:defRPr/>
            </a:pPr>
            <a:r>
              <a:rPr kumimoji="1" lang="fr-FR" sz="2400" b="1">
                <a:solidFill>
                  <a:schemeClr val="tx2"/>
                </a:solidFill>
                <a:latin typeface="Lapidary333 BT" charset="0"/>
              </a:rPr>
              <a:t>Dynamique virale</a:t>
            </a:r>
          </a:p>
        </p:txBody>
      </p:sp>
      <p:grpSp>
        <p:nvGrpSpPr>
          <p:cNvPr id="65541" name="Group 8"/>
          <p:cNvGrpSpPr>
            <a:grpSpLocks/>
          </p:cNvGrpSpPr>
          <p:nvPr/>
        </p:nvGrpSpPr>
        <p:grpSpPr bwMode="auto">
          <a:xfrm>
            <a:off x="4221163" y="212725"/>
            <a:ext cx="614362" cy="531813"/>
            <a:chOff x="2272" y="316"/>
            <a:chExt cx="436" cy="335"/>
          </a:xfrm>
        </p:grpSpPr>
        <p:sp>
          <p:nvSpPr>
            <p:cNvPr id="9371" name="Line 9"/>
            <p:cNvSpPr>
              <a:spLocks noChangeShapeType="1"/>
            </p:cNvSpPr>
            <p:nvPr/>
          </p:nvSpPr>
          <p:spPr bwMode="auto">
            <a:xfrm flipH="1">
              <a:off x="2272" y="316"/>
              <a:ext cx="436" cy="153"/>
            </a:xfrm>
            <a:prstGeom prst="line">
              <a:avLst/>
            </a:prstGeom>
            <a:noFill/>
            <a:ln w="254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72" name="Line 10"/>
            <p:cNvSpPr>
              <a:spLocks noChangeShapeType="1"/>
            </p:cNvSpPr>
            <p:nvPr/>
          </p:nvSpPr>
          <p:spPr bwMode="auto">
            <a:xfrm flipH="1" flipV="1">
              <a:off x="2272" y="482"/>
              <a:ext cx="436" cy="169"/>
            </a:xfrm>
            <a:prstGeom prst="line">
              <a:avLst/>
            </a:prstGeom>
            <a:noFill/>
            <a:ln w="254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9223" name="Rectangle 11"/>
          <p:cNvSpPr>
            <a:spLocks noChangeArrowheads="1"/>
          </p:cNvSpPr>
          <p:nvPr/>
        </p:nvSpPr>
        <p:spPr bwMode="auto">
          <a:xfrm>
            <a:off x="-157163" y="4367213"/>
            <a:ext cx="20970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eaLnBrk="0" hangingPunct="0">
              <a:defRPr/>
            </a:pPr>
            <a:r>
              <a:rPr lang="fr-FR" b="1">
                <a:solidFill>
                  <a:schemeClr val="tx2"/>
                </a:solidFill>
                <a:latin typeface="Lapidary333 BT" charset="0"/>
              </a:rPr>
              <a:t>ARN-VIH plasma</a:t>
            </a:r>
            <a:endParaRPr lang="fr-FR" sz="2000" b="1">
              <a:solidFill>
                <a:schemeClr val="tx2"/>
              </a:solidFill>
              <a:latin typeface="Lapidary333 BT" charset="0"/>
            </a:endParaRPr>
          </a:p>
          <a:p>
            <a:pPr algn="ctr" eaLnBrk="0" hangingPunct="0">
              <a:defRPr/>
            </a:pPr>
            <a:r>
              <a:rPr lang="fr-FR" sz="2000" b="1">
                <a:solidFill>
                  <a:srgbClr val="33CCCC"/>
                </a:solidFill>
                <a:latin typeface="Lapidary333 BT" charset="0"/>
              </a:rPr>
              <a:t>REPLICATION VIRALE</a:t>
            </a:r>
          </a:p>
        </p:txBody>
      </p:sp>
      <p:sp>
        <p:nvSpPr>
          <p:cNvPr id="9224" name="Rectangle 12"/>
          <p:cNvSpPr>
            <a:spLocks noChangeArrowheads="1"/>
          </p:cNvSpPr>
          <p:nvPr/>
        </p:nvSpPr>
        <p:spPr bwMode="auto">
          <a:xfrm>
            <a:off x="5075238" y="1484313"/>
            <a:ext cx="4105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eaLnBrk="0" hangingPunct="0">
              <a:defRPr/>
            </a:pPr>
            <a:r>
              <a:rPr lang="fr-FR" sz="2000" b="1">
                <a:solidFill>
                  <a:schemeClr val="accent1"/>
                </a:solidFill>
                <a:latin typeface="Lapidary333 BT" charset="0"/>
              </a:rPr>
              <a:t>TISSUS LYMPHOÏDES</a:t>
            </a:r>
          </a:p>
          <a:p>
            <a:pPr algn="ctr" eaLnBrk="0" hangingPunct="0">
              <a:defRPr/>
            </a:pPr>
            <a:r>
              <a:rPr lang="fr-FR" sz="2000" b="1">
                <a:solidFill>
                  <a:schemeClr val="accent1"/>
                </a:solidFill>
                <a:latin typeface="Lapidary333 BT" charset="0"/>
              </a:rPr>
              <a:t>ORGANES - COMPARTIMENTS</a:t>
            </a:r>
            <a:endParaRPr lang="fr-FR" sz="2000" b="1">
              <a:solidFill>
                <a:schemeClr val="tx2"/>
              </a:solidFill>
              <a:latin typeface="Lapidary333 BT" charset="0"/>
            </a:endParaRPr>
          </a:p>
        </p:txBody>
      </p:sp>
      <p:sp>
        <p:nvSpPr>
          <p:cNvPr id="9225" name="Rectangle 13"/>
          <p:cNvSpPr>
            <a:spLocks noChangeArrowheads="1"/>
          </p:cNvSpPr>
          <p:nvPr/>
        </p:nvSpPr>
        <p:spPr bwMode="auto">
          <a:xfrm>
            <a:off x="-7938" y="2801938"/>
            <a:ext cx="177165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eaLnBrk="0" hangingPunct="0">
              <a:defRPr/>
            </a:pPr>
            <a:r>
              <a:rPr lang="fr-FR" b="1">
                <a:solidFill>
                  <a:schemeClr val="tx2"/>
                </a:solidFill>
                <a:latin typeface="Lapidary333 BT" charset="0"/>
              </a:rPr>
              <a:t>ADN PROVIRAL</a:t>
            </a:r>
          </a:p>
          <a:p>
            <a:pPr algn="ctr" eaLnBrk="0" hangingPunct="0">
              <a:defRPr/>
            </a:pPr>
            <a:r>
              <a:rPr lang="fr-FR" b="1">
                <a:solidFill>
                  <a:schemeClr val="tx2"/>
                </a:solidFill>
                <a:latin typeface="Lapidary333 BT" charset="0"/>
              </a:rPr>
              <a:t>(LATENCE)</a:t>
            </a:r>
          </a:p>
          <a:p>
            <a:pPr algn="ctr" eaLnBrk="0" hangingPunct="0">
              <a:defRPr/>
            </a:pPr>
            <a:r>
              <a:rPr lang="fr-FR" sz="2400" b="1">
                <a:solidFill>
                  <a:srgbClr val="33CCCC"/>
                </a:solidFill>
                <a:latin typeface="Lapidary333 BT" charset="0"/>
              </a:rPr>
              <a:t>STOCK</a:t>
            </a:r>
            <a:endParaRPr lang="fr-FR" sz="2400" b="1">
              <a:solidFill>
                <a:schemeClr val="accent1"/>
              </a:solidFill>
              <a:latin typeface="Lapidary333 BT" charset="0"/>
            </a:endParaRPr>
          </a:p>
        </p:txBody>
      </p:sp>
      <p:grpSp>
        <p:nvGrpSpPr>
          <p:cNvPr id="65545" name="Group 14"/>
          <p:cNvGrpSpPr>
            <a:grpSpLocks/>
          </p:cNvGrpSpPr>
          <p:nvPr/>
        </p:nvGrpSpPr>
        <p:grpSpPr bwMode="auto">
          <a:xfrm>
            <a:off x="5867400" y="2205038"/>
            <a:ext cx="2755900" cy="3663950"/>
            <a:chOff x="4055" y="1188"/>
            <a:chExt cx="1952" cy="2308"/>
          </a:xfrm>
        </p:grpSpPr>
        <p:sp>
          <p:nvSpPr>
            <p:cNvPr id="9278" name="Rectangle 15"/>
            <p:cNvSpPr>
              <a:spLocks noChangeArrowheads="1"/>
            </p:cNvSpPr>
            <p:nvPr/>
          </p:nvSpPr>
          <p:spPr bwMode="auto">
            <a:xfrm>
              <a:off x="4055" y="1188"/>
              <a:ext cx="1952" cy="2308"/>
            </a:xfrm>
            <a:prstGeom prst="rect">
              <a:avLst/>
            </a:prstGeom>
            <a:noFill/>
            <a:ln w="25400">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nvGrpSpPr>
            <p:cNvPr id="65598" name="Group 16"/>
            <p:cNvGrpSpPr>
              <a:grpSpLocks/>
            </p:cNvGrpSpPr>
            <p:nvPr/>
          </p:nvGrpSpPr>
          <p:grpSpPr bwMode="auto">
            <a:xfrm>
              <a:off x="4580" y="2490"/>
              <a:ext cx="916" cy="373"/>
              <a:chOff x="4790" y="2682"/>
              <a:chExt cx="916" cy="373"/>
            </a:xfrm>
          </p:grpSpPr>
          <p:sp>
            <p:nvSpPr>
              <p:cNvPr id="65688" name="Arc 17"/>
              <p:cNvSpPr>
                <a:spLocks/>
              </p:cNvSpPr>
              <p:nvPr/>
            </p:nvSpPr>
            <p:spPr bwMode="auto">
              <a:xfrm>
                <a:off x="4790" y="2682"/>
                <a:ext cx="136" cy="373"/>
              </a:xfrm>
              <a:custGeom>
                <a:avLst/>
                <a:gdLst>
                  <a:gd name="T0" fmla="*/ 0 w 24069"/>
                  <a:gd name="T1" fmla="*/ 0 h 43200"/>
                  <a:gd name="T2" fmla="*/ 0 w 24069"/>
                  <a:gd name="T3" fmla="*/ 0 h 43200"/>
                  <a:gd name="T4" fmla="*/ 0 w 24069"/>
                  <a:gd name="T5" fmla="*/ 0 h 43200"/>
                  <a:gd name="T6" fmla="*/ 0 60000 65536"/>
                  <a:gd name="T7" fmla="*/ 0 60000 65536"/>
                  <a:gd name="T8" fmla="*/ 0 60000 65536"/>
                </a:gdLst>
                <a:ahLst/>
                <a:cxnLst>
                  <a:cxn ang="T6">
                    <a:pos x="T0" y="T1"/>
                  </a:cxn>
                  <a:cxn ang="T7">
                    <a:pos x="T2" y="T3"/>
                  </a:cxn>
                  <a:cxn ang="T8">
                    <a:pos x="T4" y="T5"/>
                  </a:cxn>
                </a:cxnLst>
                <a:rect l="0" t="0" r="r" b="b"/>
                <a:pathLst>
                  <a:path w="24069" h="43200" fill="none" extrusionOk="0">
                    <a:moveTo>
                      <a:pt x="21600" y="43200"/>
                    </a:moveTo>
                    <a:cubicBezTo>
                      <a:pt x="9670" y="43200"/>
                      <a:pt x="0" y="33529"/>
                      <a:pt x="0" y="21600"/>
                    </a:cubicBezTo>
                    <a:cubicBezTo>
                      <a:pt x="0" y="9670"/>
                      <a:pt x="9670" y="0"/>
                      <a:pt x="21600" y="0"/>
                    </a:cubicBezTo>
                    <a:cubicBezTo>
                      <a:pt x="22425" y="-1"/>
                      <a:pt x="23249" y="47"/>
                      <a:pt x="24069" y="141"/>
                    </a:cubicBezTo>
                  </a:path>
                  <a:path w="24069" h="43200" stroke="0" extrusionOk="0">
                    <a:moveTo>
                      <a:pt x="21600" y="43200"/>
                    </a:moveTo>
                    <a:cubicBezTo>
                      <a:pt x="9670" y="43200"/>
                      <a:pt x="0" y="33529"/>
                      <a:pt x="0" y="21600"/>
                    </a:cubicBezTo>
                    <a:cubicBezTo>
                      <a:pt x="0" y="9670"/>
                      <a:pt x="9670" y="0"/>
                      <a:pt x="21600" y="0"/>
                    </a:cubicBezTo>
                    <a:cubicBezTo>
                      <a:pt x="22425" y="-1"/>
                      <a:pt x="23249" y="47"/>
                      <a:pt x="24069" y="141"/>
                    </a:cubicBezTo>
                    <a:lnTo>
                      <a:pt x="21600" y="21600"/>
                    </a:lnTo>
                    <a:lnTo>
                      <a:pt x="21600" y="43200"/>
                    </a:lnTo>
                    <a:close/>
                  </a:path>
                </a:pathLst>
              </a:custGeom>
              <a:noFill/>
              <a:ln w="25400" cap="rnd">
                <a:solidFill>
                  <a:srgbClr val="33CCCC"/>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689" name="Arc 18"/>
              <p:cNvSpPr>
                <a:spLocks/>
              </p:cNvSpPr>
              <p:nvPr/>
            </p:nvSpPr>
            <p:spPr bwMode="auto">
              <a:xfrm rot="10800000">
                <a:off x="5570" y="2682"/>
                <a:ext cx="136" cy="373"/>
              </a:xfrm>
              <a:custGeom>
                <a:avLst/>
                <a:gdLst>
                  <a:gd name="T0" fmla="*/ 0 w 24069"/>
                  <a:gd name="T1" fmla="*/ 0 h 43200"/>
                  <a:gd name="T2" fmla="*/ 0 w 24069"/>
                  <a:gd name="T3" fmla="*/ 0 h 43200"/>
                  <a:gd name="T4" fmla="*/ 0 w 24069"/>
                  <a:gd name="T5" fmla="*/ 0 h 43200"/>
                  <a:gd name="T6" fmla="*/ 0 60000 65536"/>
                  <a:gd name="T7" fmla="*/ 0 60000 65536"/>
                  <a:gd name="T8" fmla="*/ 0 60000 65536"/>
                </a:gdLst>
                <a:ahLst/>
                <a:cxnLst>
                  <a:cxn ang="T6">
                    <a:pos x="T0" y="T1"/>
                  </a:cxn>
                  <a:cxn ang="T7">
                    <a:pos x="T2" y="T3"/>
                  </a:cxn>
                  <a:cxn ang="T8">
                    <a:pos x="T4" y="T5"/>
                  </a:cxn>
                </a:cxnLst>
                <a:rect l="0" t="0" r="r" b="b"/>
                <a:pathLst>
                  <a:path w="24069" h="43200" fill="none" extrusionOk="0">
                    <a:moveTo>
                      <a:pt x="21600" y="43200"/>
                    </a:moveTo>
                    <a:cubicBezTo>
                      <a:pt x="9670" y="43200"/>
                      <a:pt x="0" y="33529"/>
                      <a:pt x="0" y="21600"/>
                    </a:cubicBezTo>
                    <a:cubicBezTo>
                      <a:pt x="0" y="9670"/>
                      <a:pt x="9670" y="0"/>
                      <a:pt x="21600" y="0"/>
                    </a:cubicBezTo>
                    <a:cubicBezTo>
                      <a:pt x="22425" y="-1"/>
                      <a:pt x="23249" y="47"/>
                      <a:pt x="24069" y="141"/>
                    </a:cubicBezTo>
                  </a:path>
                  <a:path w="24069" h="43200" stroke="0" extrusionOk="0">
                    <a:moveTo>
                      <a:pt x="21600" y="43200"/>
                    </a:moveTo>
                    <a:cubicBezTo>
                      <a:pt x="9670" y="43200"/>
                      <a:pt x="0" y="33529"/>
                      <a:pt x="0" y="21600"/>
                    </a:cubicBezTo>
                    <a:cubicBezTo>
                      <a:pt x="0" y="9670"/>
                      <a:pt x="9670" y="0"/>
                      <a:pt x="21600" y="0"/>
                    </a:cubicBezTo>
                    <a:cubicBezTo>
                      <a:pt x="22425" y="-1"/>
                      <a:pt x="23249" y="47"/>
                      <a:pt x="24069" y="141"/>
                    </a:cubicBezTo>
                    <a:lnTo>
                      <a:pt x="21600" y="21600"/>
                    </a:lnTo>
                    <a:lnTo>
                      <a:pt x="21600" y="43200"/>
                    </a:lnTo>
                    <a:close/>
                  </a:path>
                </a:pathLst>
              </a:custGeom>
              <a:noFill/>
              <a:ln w="25400" cap="rnd">
                <a:solidFill>
                  <a:srgbClr val="33CCCC"/>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80" name="Oval 19"/>
            <p:cNvSpPr>
              <a:spLocks noChangeArrowheads="1"/>
            </p:cNvSpPr>
            <p:nvPr/>
          </p:nvSpPr>
          <p:spPr bwMode="auto">
            <a:xfrm>
              <a:off x="4140" y="1281"/>
              <a:ext cx="208"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1" name="Oval 20"/>
            <p:cNvSpPr>
              <a:spLocks noChangeArrowheads="1"/>
            </p:cNvSpPr>
            <p:nvPr/>
          </p:nvSpPr>
          <p:spPr bwMode="auto">
            <a:xfrm>
              <a:off x="4216"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2" name="Oval 21"/>
            <p:cNvSpPr>
              <a:spLocks noChangeArrowheads="1"/>
            </p:cNvSpPr>
            <p:nvPr/>
          </p:nvSpPr>
          <p:spPr bwMode="auto">
            <a:xfrm>
              <a:off x="4405"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3" name="Oval 22"/>
            <p:cNvSpPr>
              <a:spLocks noChangeArrowheads="1"/>
            </p:cNvSpPr>
            <p:nvPr/>
          </p:nvSpPr>
          <p:spPr bwMode="auto">
            <a:xfrm>
              <a:off x="4481"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4" name="Oval 23"/>
            <p:cNvSpPr>
              <a:spLocks noChangeArrowheads="1"/>
            </p:cNvSpPr>
            <p:nvPr/>
          </p:nvSpPr>
          <p:spPr bwMode="auto">
            <a:xfrm>
              <a:off x="4669"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5" name="Oval 24"/>
            <p:cNvSpPr>
              <a:spLocks noChangeArrowheads="1"/>
            </p:cNvSpPr>
            <p:nvPr/>
          </p:nvSpPr>
          <p:spPr bwMode="auto">
            <a:xfrm>
              <a:off x="4745" y="133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6" name="Oval 25"/>
            <p:cNvSpPr>
              <a:spLocks noChangeArrowheads="1"/>
            </p:cNvSpPr>
            <p:nvPr/>
          </p:nvSpPr>
          <p:spPr bwMode="auto">
            <a:xfrm>
              <a:off x="4934"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7" name="Oval 26"/>
            <p:cNvSpPr>
              <a:spLocks noChangeArrowheads="1"/>
            </p:cNvSpPr>
            <p:nvPr/>
          </p:nvSpPr>
          <p:spPr bwMode="auto">
            <a:xfrm>
              <a:off x="5010"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8" name="Oval 27"/>
            <p:cNvSpPr>
              <a:spLocks noChangeArrowheads="1"/>
            </p:cNvSpPr>
            <p:nvPr/>
          </p:nvSpPr>
          <p:spPr bwMode="auto">
            <a:xfrm>
              <a:off x="5177"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89" name="Oval 28"/>
            <p:cNvSpPr>
              <a:spLocks noChangeArrowheads="1"/>
            </p:cNvSpPr>
            <p:nvPr/>
          </p:nvSpPr>
          <p:spPr bwMode="auto">
            <a:xfrm>
              <a:off x="5253"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0" name="Oval 29"/>
            <p:cNvSpPr>
              <a:spLocks noChangeArrowheads="1"/>
            </p:cNvSpPr>
            <p:nvPr/>
          </p:nvSpPr>
          <p:spPr bwMode="auto">
            <a:xfrm>
              <a:off x="5441"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1" name="Oval 30"/>
            <p:cNvSpPr>
              <a:spLocks noChangeArrowheads="1"/>
            </p:cNvSpPr>
            <p:nvPr/>
          </p:nvSpPr>
          <p:spPr bwMode="auto">
            <a:xfrm>
              <a:off x="5518" y="133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2" name="Oval 31"/>
            <p:cNvSpPr>
              <a:spLocks noChangeArrowheads="1"/>
            </p:cNvSpPr>
            <p:nvPr/>
          </p:nvSpPr>
          <p:spPr bwMode="auto">
            <a:xfrm>
              <a:off x="5706"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3" name="Oval 32"/>
            <p:cNvSpPr>
              <a:spLocks noChangeArrowheads="1"/>
            </p:cNvSpPr>
            <p:nvPr/>
          </p:nvSpPr>
          <p:spPr bwMode="auto">
            <a:xfrm>
              <a:off x="5782"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4" name="Oval 33"/>
            <p:cNvSpPr>
              <a:spLocks noChangeArrowheads="1"/>
            </p:cNvSpPr>
            <p:nvPr/>
          </p:nvSpPr>
          <p:spPr bwMode="auto">
            <a:xfrm>
              <a:off x="4140" y="1521"/>
              <a:ext cx="208"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5" name="Oval 34"/>
            <p:cNvSpPr>
              <a:spLocks noChangeArrowheads="1"/>
            </p:cNvSpPr>
            <p:nvPr/>
          </p:nvSpPr>
          <p:spPr bwMode="auto">
            <a:xfrm>
              <a:off x="4216" y="15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6" name="Oval 35"/>
            <p:cNvSpPr>
              <a:spLocks noChangeArrowheads="1"/>
            </p:cNvSpPr>
            <p:nvPr/>
          </p:nvSpPr>
          <p:spPr bwMode="auto">
            <a:xfrm>
              <a:off x="4405" y="152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7" name="Oval 36"/>
            <p:cNvSpPr>
              <a:spLocks noChangeArrowheads="1"/>
            </p:cNvSpPr>
            <p:nvPr/>
          </p:nvSpPr>
          <p:spPr bwMode="auto">
            <a:xfrm>
              <a:off x="4481" y="15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8" name="Oval 37"/>
            <p:cNvSpPr>
              <a:spLocks noChangeArrowheads="1"/>
            </p:cNvSpPr>
            <p:nvPr/>
          </p:nvSpPr>
          <p:spPr bwMode="auto">
            <a:xfrm>
              <a:off x="4669" y="152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99" name="Oval 38"/>
            <p:cNvSpPr>
              <a:spLocks noChangeArrowheads="1"/>
            </p:cNvSpPr>
            <p:nvPr/>
          </p:nvSpPr>
          <p:spPr bwMode="auto">
            <a:xfrm>
              <a:off x="4745" y="157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0" name="Oval 39"/>
            <p:cNvSpPr>
              <a:spLocks noChangeArrowheads="1"/>
            </p:cNvSpPr>
            <p:nvPr/>
          </p:nvSpPr>
          <p:spPr bwMode="auto">
            <a:xfrm>
              <a:off x="4934" y="152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1" name="Oval 40"/>
            <p:cNvSpPr>
              <a:spLocks noChangeArrowheads="1"/>
            </p:cNvSpPr>
            <p:nvPr/>
          </p:nvSpPr>
          <p:spPr bwMode="auto">
            <a:xfrm>
              <a:off x="5010" y="15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2" name="Oval 41"/>
            <p:cNvSpPr>
              <a:spLocks noChangeArrowheads="1"/>
            </p:cNvSpPr>
            <p:nvPr/>
          </p:nvSpPr>
          <p:spPr bwMode="auto">
            <a:xfrm>
              <a:off x="5177" y="152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3" name="Oval 42"/>
            <p:cNvSpPr>
              <a:spLocks noChangeArrowheads="1"/>
            </p:cNvSpPr>
            <p:nvPr/>
          </p:nvSpPr>
          <p:spPr bwMode="auto">
            <a:xfrm>
              <a:off x="5253" y="15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4" name="Oval 43"/>
            <p:cNvSpPr>
              <a:spLocks noChangeArrowheads="1"/>
            </p:cNvSpPr>
            <p:nvPr/>
          </p:nvSpPr>
          <p:spPr bwMode="auto">
            <a:xfrm>
              <a:off x="5441" y="152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5" name="Oval 44"/>
            <p:cNvSpPr>
              <a:spLocks noChangeArrowheads="1"/>
            </p:cNvSpPr>
            <p:nvPr/>
          </p:nvSpPr>
          <p:spPr bwMode="auto">
            <a:xfrm>
              <a:off x="5518" y="157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6" name="Oval 45"/>
            <p:cNvSpPr>
              <a:spLocks noChangeArrowheads="1"/>
            </p:cNvSpPr>
            <p:nvPr/>
          </p:nvSpPr>
          <p:spPr bwMode="auto">
            <a:xfrm>
              <a:off x="5706" y="152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7" name="Oval 46"/>
            <p:cNvSpPr>
              <a:spLocks noChangeArrowheads="1"/>
            </p:cNvSpPr>
            <p:nvPr/>
          </p:nvSpPr>
          <p:spPr bwMode="auto">
            <a:xfrm>
              <a:off x="5782" y="15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8" name="Oval 47"/>
            <p:cNvSpPr>
              <a:spLocks noChangeArrowheads="1"/>
            </p:cNvSpPr>
            <p:nvPr/>
          </p:nvSpPr>
          <p:spPr bwMode="auto">
            <a:xfrm>
              <a:off x="4272" y="176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09" name="Oval 48"/>
            <p:cNvSpPr>
              <a:spLocks noChangeArrowheads="1"/>
            </p:cNvSpPr>
            <p:nvPr/>
          </p:nvSpPr>
          <p:spPr bwMode="auto">
            <a:xfrm>
              <a:off x="4348" y="181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0" name="Oval 49"/>
            <p:cNvSpPr>
              <a:spLocks noChangeArrowheads="1"/>
            </p:cNvSpPr>
            <p:nvPr/>
          </p:nvSpPr>
          <p:spPr bwMode="auto">
            <a:xfrm>
              <a:off x="4537" y="176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1" name="Oval 50"/>
            <p:cNvSpPr>
              <a:spLocks noChangeArrowheads="1"/>
            </p:cNvSpPr>
            <p:nvPr/>
          </p:nvSpPr>
          <p:spPr bwMode="auto">
            <a:xfrm>
              <a:off x="4613" y="181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2" name="Oval 51"/>
            <p:cNvSpPr>
              <a:spLocks noChangeArrowheads="1"/>
            </p:cNvSpPr>
            <p:nvPr/>
          </p:nvSpPr>
          <p:spPr bwMode="auto">
            <a:xfrm>
              <a:off x="4800" y="176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3" name="Oval 52"/>
            <p:cNvSpPr>
              <a:spLocks noChangeArrowheads="1"/>
            </p:cNvSpPr>
            <p:nvPr/>
          </p:nvSpPr>
          <p:spPr bwMode="auto">
            <a:xfrm>
              <a:off x="4877" y="181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4" name="Oval 53"/>
            <p:cNvSpPr>
              <a:spLocks noChangeArrowheads="1"/>
            </p:cNvSpPr>
            <p:nvPr/>
          </p:nvSpPr>
          <p:spPr bwMode="auto">
            <a:xfrm>
              <a:off x="5066" y="176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5" name="Oval 54"/>
            <p:cNvSpPr>
              <a:spLocks noChangeArrowheads="1"/>
            </p:cNvSpPr>
            <p:nvPr/>
          </p:nvSpPr>
          <p:spPr bwMode="auto">
            <a:xfrm>
              <a:off x="5142" y="181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6" name="Oval 55"/>
            <p:cNvSpPr>
              <a:spLocks noChangeArrowheads="1"/>
            </p:cNvSpPr>
            <p:nvPr/>
          </p:nvSpPr>
          <p:spPr bwMode="auto">
            <a:xfrm>
              <a:off x="5309" y="176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7" name="Oval 56"/>
            <p:cNvSpPr>
              <a:spLocks noChangeArrowheads="1"/>
            </p:cNvSpPr>
            <p:nvPr/>
          </p:nvSpPr>
          <p:spPr bwMode="auto">
            <a:xfrm>
              <a:off x="5385" y="181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8" name="Oval 57"/>
            <p:cNvSpPr>
              <a:spLocks noChangeArrowheads="1"/>
            </p:cNvSpPr>
            <p:nvPr/>
          </p:nvSpPr>
          <p:spPr bwMode="auto">
            <a:xfrm>
              <a:off x="5573" y="176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19" name="Oval 58"/>
            <p:cNvSpPr>
              <a:spLocks noChangeArrowheads="1"/>
            </p:cNvSpPr>
            <p:nvPr/>
          </p:nvSpPr>
          <p:spPr bwMode="auto">
            <a:xfrm>
              <a:off x="5651" y="1811"/>
              <a:ext cx="55"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0" name="Oval 59"/>
            <p:cNvSpPr>
              <a:spLocks noChangeArrowheads="1"/>
            </p:cNvSpPr>
            <p:nvPr/>
          </p:nvSpPr>
          <p:spPr bwMode="auto">
            <a:xfrm>
              <a:off x="4404" y="200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1" name="Oval 60"/>
            <p:cNvSpPr>
              <a:spLocks noChangeArrowheads="1"/>
            </p:cNvSpPr>
            <p:nvPr/>
          </p:nvSpPr>
          <p:spPr bwMode="auto">
            <a:xfrm>
              <a:off x="4480" y="205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2" name="Oval 61"/>
            <p:cNvSpPr>
              <a:spLocks noChangeArrowheads="1"/>
            </p:cNvSpPr>
            <p:nvPr/>
          </p:nvSpPr>
          <p:spPr bwMode="auto">
            <a:xfrm>
              <a:off x="4669" y="200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3" name="Oval 62"/>
            <p:cNvSpPr>
              <a:spLocks noChangeArrowheads="1"/>
            </p:cNvSpPr>
            <p:nvPr/>
          </p:nvSpPr>
          <p:spPr bwMode="auto">
            <a:xfrm>
              <a:off x="4745" y="205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4" name="Oval 63"/>
            <p:cNvSpPr>
              <a:spLocks noChangeArrowheads="1"/>
            </p:cNvSpPr>
            <p:nvPr/>
          </p:nvSpPr>
          <p:spPr bwMode="auto">
            <a:xfrm>
              <a:off x="4933" y="200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5" name="Oval 64"/>
            <p:cNvSpPr>
              <a:spLocks noChangeArrowheads="1"/>
            </p:cNvSpPr>
            <p:nvPr/>
          </p:nvSpPr>
          <p:spPr bwMode="auto">
            <a:xfrm>
              <a:off x="5009" y="205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6" name="Oval 65"/>
            <p:cNvSpPr>
              <a:spLocks noChangeArrowheads="1"/>
            </p:cNvSpPr>
            <p:nvPr/>
          </p:nvSpPr>
          <p:spPr bwMode="auto">
            <a:xfrm>
              <a:off x="5199" y="2001"/>
              <a:ext cx="208"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7" name="Oval 66"/>
            <p:cNvSpPr>
              <a:spLocks noChangeArrowheads="1"/>
            </p:cNvSpPr>
            <p:nvPr/>
          </p:nvSpPr>
          <p:spPr bwMode="auto">
            <a:xfrm>
              <a:off x="5274" y="205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8" name="Oval 67"/>
            <p:cNvSpPr>
              <a:spLocks noChangeArrowheads="1"/>
            </p:cNvSpPr>
            <p:nvPr/>
          </p:nvSpPr>
          <p:spPr bwMode="auto">
            <a:xfrm>
              <a:off x="5441" y="200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29" name="Oval 68"/>
            <p:cNvSpPr>
              <a:spLocks noChangeArrowheads="1"/>
            </p:cNvSpPr>
            <p:nvPr/>
          </p:nvSpPr>
          <p:spPr bwMode="auto">
            <a:xfrm>
              <a:off x="5517" y="205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0" name="Oval 69"/>
            <p:cNvSpPr>
              <a:spLocks noChangeArrowheads="1"/>
            </p:cNvSpPr>
            <p:nvPr/>
          </p:nvSpPr>
          <p:spPr bwMode="auto">
            <a:xfrm>
              <a:off x="4284" y="2241"/>
              <a:ext cx="209" cy="151"/>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1" name="Oval 70"/>
            <p:cNvSpPr>
              <a:spLocks noChangeArrowheads="1"/>
            </p:cNvSpPr>
            <p:nvPr/>
          </p:nvSpPr>
          <p:spPr bwMode="auto">
            <a:xfrm>
              <a:off x="4364" y="2295"/>
              <a:ext cx="48" cy="4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2" name="Oval 71"/>
            <p:cNvSpPr>
              <a:spLocks noChangeArrowheads="1"/>
            </p:cNvSpPr>
            <p:nvPr/>
          </p:nvSpPr>
          <p:spPr bwMode="auto">
            <a:xfrm>
              <a:off x="4549" y="2241"/>
              <a:ext cx="209" cy="151"/>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3" name="Oval 72"/>
            <p:cNvSpPr>
              <a:spLocks noChangeArrowheads="1"/>
            </p:cNvSpPr>
            <p:nvPr/>
          </p:nvSpPr>
          <p:spPr bwMode="auto">
            <a:xfrm>
              <a:off x="4628" y="2295"/>
              <a:ext cx="49" cy="4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4" name="Oval 73"/>
            <p:cNvSpPr>
              <a:spLocks noChangeArrowheads="1"/>
            </p:cNvSpPr>
            <p:nvPr/>
          </p:nvSpPr>
          <p:spPr bwMode="auto">
            <a:xfrm>
              <a:off x="4813" y="2241"/>
              <a:ext cx="209" cy="151"/>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5" name="Oval 74"/>
            <p:cNvSpPr>
              <a:spLocks noChangeArrowheads="1"/>
            </p:cNvSpPr>
            <p:nvPr/>
          </p:nvSpPr>
          <p:spPr bwMode="auto">
            <a:xfrm>
              <a:off x="4893" y="2295"/>
              <a:ext cx="49" cy="4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6" name="Oval 75"/>
            <p:cNvSpPr>
              <a:spLocks noChangeArrowheads="1"/>
            </p:cNvSpPr>
            <p:nvPr/>
          </p:nvSpPr>
          <p:spPr bwMode="auto">
            <a:xfrm>
              <a:off x="5078" y="2241"/>
              <a:ext cx="209" cy="151"/>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7" name="Oval 76"/>
            <p:cNvSpPr>
              <a:spLocks noChangeArrowheads="1"/>
            </p:cNvSpPr>
            <p:nvPr/>
          </p:nvSpPr>
          <p:spPr bwMode="auto">
            <a:xfrm>
              <a:off x="5158" y="2295"/>
              <a:ext cx="49" cy="4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8" name="Oval 77"/>
            <p:cNvSpPr>
              <a:spLocks noChangeArrowheads="1"/>
            </p:cNvSpPr>
            <p:nvPr/>
          </p:nvSpPr>
          <p:spPr bwMode="auto">
            <a:xfrm>
              <a:off x="5321" y="2241"/>
              <a:ext cx="209" cy="151"/>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39" name="Oval 78"/>
            <p:cNvSpPr>
              <a:spLocks noChangeArrowheads="1"/>
            </p:cNvSpPr>
            <p:nvPr/>
          </p:nvSpPr>
          <p:spPr bwMode="auto">
            <a:xfrm>
              <a:off x="5401" y="2295"/>
              <a:ext cx="49" cy="4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nvGrpSpPr>
            <p:cNvPr id="65659" name="Group 79"/>
            <p:cNvGrpSpPr>
              <a:grpSpLocks/>
            </p:cNvGrpSpPr>
            <p:nvPr/>
          </p:nvGrpSpPr>
          <p:grpSpPr bwMode="auto">
            <a:xfrm>
              <a:off x="5561" y="2241"/>
              <a:ext cx="209" cy="151"/>
              <a:chOff x="5729" y="2241"/>
              <a:chExt cx="209" cy="151"/>
            </a:xfrm>
          </p:grpSpPr>
          <p:sp>
            <p:nvSpPr>
              <p:cNvPr id="9367" name="Oval 80"/>
              <p:cNvSpPr>
                <a:spLocks noChangeArrowheads="1"/>
              </p:cNvSpPr>
              <p:nvPr/>
            </p:nvSpPr>
            <p:spPr bwMode="auto">
              <a:xfrm>
                <a:off x="5729" y="2241"/>
                <a:ext cx="209" cy="151"/>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68" name="Oval 81"/>
              <p:cNvSpPr>
                <a:spLocks noChangeArrowheads="1"/>
              </p:cNvSpPr>
              <p:nvPr/>
            </p:nvSpPr>
            <p:spPr bwMode="auto">
              <a:xfrm>
                <a:off x="5808" y="2295"/>
                <a:ext cx="49" cy="4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nvGrpSpPr>
            <p:cNvPr id="65660" name="Group 82"/>
            <p:cNvGrpSpPr>
              <a:grpSpLocks/>
            </p:cNvGrpSpPr>
            <p:nvPr/>
          </p:nvGrpSpPr>
          <p:grpSpPr bwMode="auto">
            <a:xfrm>
              <a:off x="4393" y="2979"/>
              <a:ext cx="1317" cy="386"/>
              <a:chOff x="4603" y="3171"/>
              <a:chExt cx="1317" cy="386"/>
            </a:xfrm>
          </p:grpSpPr>
          <p:sp>
            <p:nvSpPr>
              <p:cNvPr id="9342" name="Oval 83"/>
              <p:cNvSpPr>
                <a:spLocks noChangeArrowheads="1"/>
              </p:cNvSpPr>
              <p:nvPr/>
            </p:nvSpPr>
            <p:spPr bwMode="auto">
              <a:xfrm>
                <a:off x="4679" y="3219"/>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3" name="Oval 84"/>
              <p:cNvSpPr>
                <a:spLocks noChangeArrowheads="1"/>
              </p:cNvSpPr>
              <p:nvPr/>
            </p:nvSpPr>
            <p:spPr bwMode="auto">
              <a:xfrm>
                <a:off x="4828" y="3219"/>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4" name="Oval 85"/>
              <p:cNvSpPr>
                <a:spLocks noChangeArrowheads="1"/>
              </p:cNvSpPr>
              <p:nvPr/>
            </p:nvSpPr>
            <p:spPr bwMode="auto">
              <a:xfrm>
                <a:off x="4978" y="31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5" name="Oval 86"/>
              <p:cNvSpPr>
                <a:spLocks noChangeArrowheads="1"/>
              </p:cNvSpPr>
              <p:nvPr/>
            </p:nvSpPr>
            <p:spPr bwMode="auto">
              <a:xfrm>
                <a:off x="4603"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6" name="Oval 87"/>
              <p:cNvSpPr>
                <a:spLocks noChangeArrowheads="1"/>
              </p:cNvSpPr>
              <p:nvPr/>
            </p:nvSpPr>
            <p:spPr bwMode="auto">
              <a:xfrm>
                <a:off x="4753"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7" name="Oval 88"/>
              <p:cNvSpPr>
                <a:spLocks noChangeArrowheads="1"/>
              </p:cNvSpPr>
              <p:nvPr/>
            </p:nvSpPr>
            <p:spPr bwMode="auto">
              <a:xfrm>
                <a:off x="4904" y="3363"/>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8" name="Oval 89"/>
              <p:cNvSpPr>
                <a:spLocks noChangeArrowheads="1"/>
              </p:cNvSpPr>
              <p:nvPr/>
            </p:nvSpPr>
            <p:spPr bwMode="auto">
              <a:xfrm>
                <a:off x="5053"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49" name="Oval 90"/>
              <p:cNvSpPr>
                <a:spLocks noChangeArrowheads="1"/>
              </p:cNvSpPr>
              <p:nvPr/>
            </p:nvSpPr>
            <p:spPr bwMode="auto">
              <a:xfrm>
                <a:off x="4897" y="3507"/>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50" name="Oval 91"/>
              <p:cNvSpPr>
                <a:spLocks noChangeArrowheads="1"/>
              </p:cNvSpPr>
              <p:nvPr/>
            </p:nvSpPr>
            <p:spPr bwMode="auto">
              <a:xfrm>
                <a:off x="5048" y="3507"/>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51" name="Oval 92"/>
              <p:cNvSpPr>
                <a:spLocks noChangeArrowheads="1"/>
              </p:cNvSpPr>
              <p:nvPr/>
            </p:nvSpPr>
            <p:spPr bwMode="auto">
              <a:xfrm>
                <a:off x="5111" y="3219"/>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52" name="Oval 93"/>
              <p:cNvSpPr>
                <a:spLocks noChangeArrowheads="1"/>
              </p:cNvSpPr>
              <p:nvPr/>
            </p:nvSpPr>
            <p:spPr bwMode="auto">
              <a:xfrm>
                <a:off x="5228"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53" name="Oval 94"/>
              <p:cNvSpPr>
                <a:spLocks noChangeArrowheads="1"/>
              </p:cNvSpPr>
              <p:nvPr/>
            </p:nvSpPr>
            <p:spPr bwMode="auto">
              <a:xfrm>
                <a:off x="5377"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nvGrpSpPr>
              <p:cNvPr id="65673" name="Group 95"/>
              <p:cNvGrpSpPr>
                <a:grpSpLocks/>
              </p:cNvGrpSpPr>
              <p:nvPr/>
            </p:nvGrpSpPr>
            <p:grpSpPr bwMode="auto">
              <a:xfrm>
                <a:off x="5260" y="3219"/>
                <a:ext cx="324" cy="194"/>
                <a:chOff x="5260" y="3219"/>
                <a:chExt cx="324" cy="194"/>
              </a:xfrm>
            </p:grpSpPr>
            <p:sp>
              <p:nvSpPr>
                <p:cNvPr id="9364" name="Oval 96"/>
                <p:cNvSpPr>
                  <a:spLocks noChangeArrowheads="1"/>
                </p:cNvSpPr>
                <p:nvPr/>
              </p:nvSpPr>
              <p:spPr bwMode="auto">
                <a:xfrm>
                  <a:off x="5260" y="3219"/>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65" name="Oval 97"/>
                <p:cNvSpPr>
                  <a:spLocks noChangeArrowheads="1"/>
                </p:cNvSpPr>
                <p:nvPr/>
              </p:nvSpPr>
              <p:spPr bwMode="auto">
                <a:xfrm>
                  <a:off x="5410" y="3219"/>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66" name="Oval 98"/>
                <p:cNvSpPr>
                  <a:spLocks noChangeArrowheads="1"/>
                </p:cNvSpPr>
                <p:nvPr/>
              </p:nvSpPr>
              <p:spPr bwMode="auto">
                <a:xfrm>
                  <a:off x="5527"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9355" name="Oval 99"/>
              <p:cNvSpPr>
                <a:spLocks noChangeArrowheads="1"/>
              </p:cNvSpPr>
              <p:nvPr/>
            </p:nvSpPr>
            <p:spPr bwMode="auto">
              <a:xfrm>
                <a:off x="5677" y="3363"/>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56" name="Oval 100"/>
              <p:cNvSpPr>
                <a:spLocks noChangeArrowheads="1"/>
              </p:cNvSpPr>
              <p:nvPr/>
            </p:nvSpPr>
            <p:spPr bwMode="auto">
              <a:xfrm>
                <a:off x="5281" y="3459"/>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57" name="Oval 101"/>
              <p:cNvSpPr>
                <a:spLocks noChangeArrowheads="1"/>
              </p:cNvSpPr>
              <p:nvPr/>
            </p:nvSpPr>
            <p:spPr bwMode="auto">
              <a:xfrm>
                <a:off x="5528" y="3507"/>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nvGrpSpPr>
              <p:cNvPr id="65677" name="Group 102"/>
              <p:cNvGrpSpPr>
                <a:grpSpLocks/>
              </p:cNvGrpSpPr>
              <p:nvPr/>
            </p:nvGrpSpPr>
            <p:grpSpPr bwMode="auto">
              <a:xfrm>
                <a:off x="5596" y="3171"/>
                <a:ext cx="324" cy="194"/>
                <a:chOff x="5596" y="3171"/>
                <a:chExt cx="324" cy="194"/>
              </a:xfrm>
            </p:grpSpPr>
            <p:sp>
              <p:nvSpPr>
                <p:cNvPr id="9361" name="Oval 103"/>
                <p:cNvSpPr>
                  <a:spLocks noChangeArrowheads="1"/>
                </p:cNvSpPr>
                <p:nvPr/>
              </p:nvSpPr>
              <p:spPr bwMode="auto">
                <a:xfrm>
                  <a:off x="5596" y="31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62" name="Oval 104"/>
                <p:cNvSpPr>
                  <a:spLocks noChangeArrowheads="1"/>
                </p:cNvSpPr>
                <p:nvPr/>
              </p:nvSpPr>
              <p:spPr bwMode="auto">
                <a:xfrm>
                  <a:off x="5746" y="317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63" name="Oval 105"/>
                <p:cNvSpPr>
                  <a:spLocks noChangeArrowheads="1"/>
                </p:cNvSpPr>
                <p:nvPr/>
              </p:nvSpPr>
              <p:spPr bwMode="auto">
                <a:xfrm>
                  <a:off x="5863" y="3315"/>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9359" name="Oval 106"/>
              <p:cNvSpPr>
                <a:spLocks noChangeArrowheads="1"/>
              </p:cNvSpPr>
              <p:nvPr/>
            </p:nvSpPr>
            <p:spPr bwMode="auto">
              <a:xfrm>
                <a:off x="5773" y="3459"/>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360" name="Oval 107"/>
              <p:cNvSpPr>
                <a:spLocks noChangeArrowheads="1"/>
              </p:cNvSpPr>
              <p:nvPr/>
            </p:nvSpPr>
            <p:spPr bwMode="auto">
              <a:xfrm>
                <a:off x="4699" y="3459"/>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sp>
        <p:nvSpPr>
          <p:cNvPr id="9227" name="Rectangle 108"/>
          <p:cNvSpPr>
            <a:spLocks noChangeArrowheads="1"/>
          </p:cNvSpPr>
          <p:nvPr/>
        </p:nvSpPr>
        <p:spPr bwMode="auto">
          <a:xfrm>
            <a:off x="2555875" y="1700213"/>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eaLnBrk="0" hangingPunct="0">
              <a:defRPr/>
            </a:pPr>
            <a:r>
              <a:rPr lang="fr-FR" sz="2000" b="1">
                <a:solidFill>
                  <a:schemeClr val="accent1"/>
                </a:solidFill>
                <a:latin typeface="Lapidary333 BT" charset="0"/>
              </a:rPr>
              <a:t>SANG</a:t>
            </a:r>
          </a:p>
        </p:txBody>
      </p:sp>
      <p:grpSp>
        <p:nvGrpSpPr>
          <p:cNvPr id="65547" name="Group 109"/>
          <p:cNvGrpSpPr>
            <a:grpSpLocks/>
          </p:cNvGrpSpPr>
          <p:nvPr/>
        </p:nvGrpSpPr>
        <p:grpSpPr bwMode="auto">
          <a:xfrm>
            <a:off x="1619250" y="2276475"/>
            <a:ext cx="2306638" cy="3359150"/>
            <a:chOff x="1319" y="1188"/>
            <a:chExt cx="1472" cy="2116"/>
          </a:xfrm>
        </p:grpSpPr>
        <p:sp>
          <p:nvSpPr>
            <p:cNvPr id="9238" name="Rectangle 110"/>
            <p:cNvSpPr>
              <a:spLocks noChangeArrowheads="1"/>
            </p:cNvSpPr>
            <p:nvPr/>
          </p:nvSpPr>
          <p:spPr bwMode="auto">
            <a:xfrm>
              <a:off x="1319" y="1188"/>
              <a:ext cx="1472" cy="2116"/>
            </a:xfrm>
            <a:prstGeom prst="rect">
              <a:avLst/>
            </a:prstGeom>
            <a:noFill/>
            <a:ln w="25400">
              <a:solidFill>
                <a:schemeClr val="tx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39" name="Oval 111"/>
            <p:cNvSpPr>
              <a:spLocks noChangeArrowheads="1"/>
            </p:cNvSpPr>
            <p:nvPr/>
          </p:nvSpPr>
          <p:spPr bwMode="auto">
            <a:xfrm>
              <a:off x="1489"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0" name="Oval 112"/>
            <p:cNvSpPr>
              <a:spLocks noChangeArrowheads="1"/>
            </p:cNvSpPr>
            <p:nvPr/>
          </p:nvSpPr>
          <p:spPr bwMode="auto">
            <a:xfrm>
              <a:off x="1565"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1" name="Oval 113"/>
            <p:cNvSpPr>
              <a:spLocks noChangeArrowheads="1"/>
            </p:cNvSpPr>
            <p:nvPr/>
          </p:nvSpPr>
          <p:spPr bwMode="auto">
            <a:xfrm>
              <a:off x="1797"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2" name="Oval 114"/>
            <p:cNvSpPr>
              <a:spLocks noChangeArrowheads="1"/>
            </p:cNvSpPr>
            <p:nvPr/>
          </p:nvSpPr>
          <p:spPr bwMode="auto">
            <a:xfrm>
              <a:off x="1873"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3" name="Oval 115"/>
            <p:cNvSpPr>
              <a:spLocks noChangeArrowheads="1"/>
            </p:cNvSpPr>
            <p:nvPr/>
          </p:nvSpPr>
          <p:spPr bwMode="auto">
            <a:xfrm>
              <a:off x="2104"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4" name="Oval 116"/>
            <p:cNvSpPr>
              <a:spLocks noChangeArrowheads="1"/>
            </p:cNvSpPr>
            <p:nvPr/>
          </p:nvSpPr>
          <p:spPr bwMode="auto">
            <a:xfrm>
              <a:off x="2181" y="133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5" name="Oval 117"/>
            <p:cNvSpPr>
              <a:spLocks noChangeArrowheads="1"/>
            </p:cNvSpPr>
            <p:nvPr/>
          </p:nvSpPr>
          <p:spPr bwMode="auto">
            <a:xfrm>
              <a:off x="2412" y="128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6" name="Oval 118"/>
            <p:cNvSpPr>
              <a:spLocks noChangeArrowheads="1"/>
            </p:cNvSpPr>
            <p:nvPr/>
          </p:nvSpPr>
          <p:spPr bwMode="auto">
            <a:xfrm>
              <a:off x="2488" y="133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7" name="Oval 119"/>
            <p:cNvSpPr>
              <a:spLocks noChangeArrowheads="1"/>
            </p:cNvSpPr>
            <p:nvPr/>
          </p:nvSpPr>
          <p:spPr bwMode="auto">
            <a:xfrm>
              <a:off x="1643" y="1502"/>
              <a:ext cx="209" cy="150"/>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8" name="Oval 120"/>
            <p:cNvSpPr>
              <a:spLocks noChangeArrowheads="1"/>
            </p:cNvSpPr>
            <p:nvPr/>
          </p:nvSpPr>
          <p:spPr bwMode="auto">
            <a:xfrm>
              <a:off x="1719" y="1552"/>
              <a:ext cx="57"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49" name="Oval 121"/>
            <p:cNvSpPr>
              <a:spLocks noChangeArrowheads="1"/>
            </p:cNvSpPr>
            <p:nvPr/>
          </p:nvSpPr>
          <p:spPr bwMode="auto">
            <a:xfrm>
              <a:off x="1951" y="1502"/>
              <a:ext cx="209" cy="150"/>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0" name="Oval 122"/>
            <p:cNvSpPr>
              <a:spLocks noChangeArrowheads="1"/>
            </p:cNvSpPr>
            <p:nvPr/>
          </p:nvSpPr>
          <p:spPr bwMode="auto">
            <a:xfrm>
              <a:off x="2027" y="1552"/>
              <a:ext cx="56"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1" name="Oval 123"/>
            <p:cNvSpPr>
              <a:spLocks noChangeArrowheads="1"/>
            </p:cNvSpPr>
            <p:nvPr/>
          </p:nvSpPr>
          <p:spPr bwMode="auto">
            <a:xfrm>
              <a:off x="2258" y="1502"/>
              <a:ext cx="209" cy="150"/>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2" name="Oval 124"/>
            <p:cNvSpPr>
              <a:spLocks noChangeArrowheads="1"/>
            </p:cNvSpPr>
            <p:nvPr/>
          </p:nvSpPr>
          <p:spPr bwMode="auto">
            <a:xfrm>
              <a:off x="2334" y="1552"/>
              <a:ext cx="57"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3" name="Oval 125"/>
            <p:cNvSpPr>
              <a:spLocks noChangeArrowheads="1"/>
            </p:cNvSpPr>
            <p:nvPr/>
          </p:nvSpPr>
          <p:spPr bwMode="auto">
            <a:xfrm>
              <a:off x="1797" y="173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4" name="Oval 126"/>
            <p:cNvSpPr>
              <a:spLocks noChangeArrowheads="1"/>
            </p:cNvSpPr>
            <p:nvPr/>
          </p:nvSpPr>
          <p:spPr bwMode="auto">
            <a:xfrm>
              <a:off x="1873" y="1781"/>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5" name="Oval 127"/>
            <p:cNvSpPr>
              <a:spLocks noChangeArrowheads="1"/>
            </p:cNvSpPr>
            <p:nvPr/>
          </p:nvSpPr>
          <p:spPr bwMode="auto">
            <a:xfrm>
              <a:off x="2104" y="1731"/>
              <a:ext cx="209" cy="151"/>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6" name="Oval 128"/>
            <p:cNvSpPr>
              <a:spLocks noChangeArrowheads="1"/>
            </p:cNvSpPr>
            <p:nvPr/>
          </p:nvSpPr>
          <p:spPr bwMode="auto">
            <a:xfrm>
              <a:off x="2181" y="1781"/>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7" name="Oval 129"/>
            <p:cNvSpPr>
              <a:spLocks noChangeArrowheads="1"/>
            </p:cNvSpPr>
            <p:nvPr/>
          </p:nvSpPr>
          <p:spPr bwMode="auto">
            <a:xfrm>
              <a:off x="1797" y="1986"/>
              <a:ext cx="209" cy="150"/>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8" name="Oval 130"/>
            <p:cNvSpPr>
              <a:spLocks noChangeArrowheads="1"/>
            </p:cNvSpPr>
            <p:nvPr/>
          </p:nvSpPr>
          <p:spPr bwMode="auto">
            <a:xfrm>
              <a:off x="1873" y="2036"/>
              <a:ext cx="57" cy="49"/>
            </a:xfrm>
            <a:prstGeom prst="ellipse">
              <a:avLst/>
            </a:prstGeom>
            <a:solidFill>
              <a:schemeClr val="folHlink"/>
            </a:solidFill>
            <a:ln w="127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59" name="Oval 131"/>
            <p:cNvSpPr>
              <a:spLocks noChangeArrowheads="1"/>
            </p:cNvSpPr>
            <p:nvPr/>
          </p:nvSpPr>
          <p:spPr bwMode="auto">
            <a:xfrm>
              <a:off x="2104" y="1986"/>
              <a:ext cx="209" cy="150"/>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60" name="Oval 132"/>
            <p:cNvSpPr>
              <a:spLocks noChangeArrowheads="1"/>
            </p:cNvSpPr>
            <p:nvPr/>
          </p:nvSpPr>
          <p:spPr bwMode="auto">
            <a:xfrm>
              <a:off x="2181" y="2036"/>
              <a:ext cx="56" cy="49"/>
            </a:xfrm>
            <a:prstGeom prst="ellipse">
              <a:avLst/>
            </a:prstGeom>
            <a:solidFill>
              <a:schemeClr val="folHlink"/>
            </a:solidFill>
            <a:ln w="127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nvGrpSpPr>
            <p:cNvPr id="65580" name="Group 133"/>
            <p:cNvGrpSpPr>
              <a:grpSpLocks/>
            </p:cNvGrpSpPr>
            <p:nvPr/>
          </p:nvGrpSpPr>
          <p:grpSpPr bwMode="auto">
            <a:xfrm>
              <a:off x="1824" y="2673"/>
              <a:ext cx="462" cy="309"/>
              <a:chOff x="2034" y="2865"/>
              <a:chExt cx="462" cy="309"/>
            </a:xfrm>
          </p:grpSpPr>
          <p:grpSp>
            <p:nvGrpSpPr>
              <p:cNvPr id="65585" name="Group 134"/>
              <p:cNvGrpSpPr>
                <a:grpSpLocks/>
              </p:cNvGrpSpPr>
              <p:nvPr/>
            </p:nvGrpSpPr>
            <p:grpSpPr bwMode="auto">
              <a:xfrm>
                <a:off x="2102" y="2865"/>
                <a:ext cx="326" cy="50"/>
                <a:chOff x="2102" y="2865"/>
                <a:chExt cx="326" cy="50"/>
              </a:xfrm>
            </p:grpSpPr>
            <p:sp>
              <p:nvSpPr>
                <p:cNvPr id="9275" name="Oval 135"/>
                <p:cNvSpPr>
                  <a:spLocks noChangeArrowheads="1"/>
                </p:cNvSpPr>
                <p:nvPr/>
              </p:nvSpPr>
              <p:spPr bwMode="auto">
                <a:xfrm>
                  <a:off x="2101" y="2865"/>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76" name="Oval 136"/>
                <p:cNvSpPr>
                  <a:spLocks noChangeArrowheads="1"/>
                </p:cNvSpPr>
                <p:nvPr/>
              </p:nvSpPr>
              <p:spPr bwMode="auto">
                <a:xfrm>
                  <a:off x="2237" y="2865"/>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77" name="Oval 137"/>
                <p:cNvSpPr>
                  <a:spLocks noChangeArrowheads="1"/>
                </p:cNvSpPr>
                <p:nvPr/>
              </p:nvSpPr>
              <p:spPr bwMode="auto">
                <a:xfrm>
                  <a:off x="2373" y="2865"/>
                  <a:ext cx="56"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nvGrpSpPr>
              <p:cNvPr id="65586" name="Group 138"/>
              <p:cNvGrpSpPr>
                <a:grpSpLocks/>
              </p:cNvGrpSpPr>
              <p:nvPr/>
            </p:nvGrpSpPr>
            <p:grpSpPr bwMode="auto">
              <a:xfrm>
                <a:off x="2034" y="2995"/>
                <a:ext cx="462" cy="49"/>
                <a:chOff x="2034" y="2995"/>
                <a:chExt cx="462" cy="49"/>
              </a:xfrm>
            </p:grpSpPr>
            <p:sp>
              <p:nvSpPr>
                <p:cNvPr id="9271" name="Oval 139"/>
                <p:cNvSpPr>
                  <a:spLocks noChangeArrowheads="1"/>
                </p:cNvSpPr>
                <p:nvPr/>
              </p:nvSpPr>
              <p:spPr bwMode="auto">
                <a:xfrm>
                  <a:off x="2034" y="2995"/>
                  <a:ext cx="57"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72" name="Oval 140"/>
                <p:cNvSpPr>
                  <a:spLocks noChangeArrowheads="1"/>
                </p:cNvSpPr>
                <p:nvPr/>
              </p:nvSpPr>
              <p:spPr bwMode="auto">
                <a:xfrm>
                  <a:off x="2169" y="2995"/>
                  <a:ext cx="57"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73" name="Oval 141"/>
                <p:cNvSpPr>
                  <a:spLocks noChangeArrowheads="1"/>
                </p:cNvSpPr>
                <p:nvPr/>
              </p:nvSpPr>
              <p:spPr bwMode="auto">
                <a:xfrm>
                  <a:off x="2304" y="2995"/>
                  <a:ext cx="57"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74" name="Oval 142"/>
                <p:cNvSpPr>
                  <a:spLocks noChangeArrowheads="1"/>
                </p:cNvSpPr>
                <p:nvPr/>
              </p:nvSpPr>
              <p:spPr bwMode="auto">
                <a:xfrm>
                  <a:off x="2440" y="2995"/>
                  <a:ext cx="57" cy="49"/>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nvGrpSpPr>
              <p:cNvPr id="65587" name="Group 143"/>
              <p:cNvGrpSpPr>
                <a:grpSpLocks/>
              </p:cNvGrpSpPr>
              <p:nvPr/>
            </p:nvGrpSpPr>
            <p:grpSpPr bwMode="auto">
              <a:xfrm>
                <a:off x="2169" y="3124"/>
                <a:ext cx="192" cy="50"/>
                <a:chOff x="2169" y="3124"/>
                <a:chExt cx="192" cy="50"/>
              </a:xfrm>
            </p:grpSpPr>
            <p:sp>
              <p:nvSpPr>
                <p:cNvPr id="9269" name="Oval 144"/>
                <p:cNvSpPr>
                  <a:spLocks noChangeArrowheads="1"/>
                </p:cNvSpPr>
                <p:nvPr/>
              </p:nvSpPr>
              <p:spPr bwMode="auto">
                <a:xfrm>
                  <a:off x="2169" y="3124"/>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70" name="Oval 145"/>
                <p:cNvSpPr>
                  <a:spLocks noChangeArrowheads="1"/>
                </p:cNvSpPr>
                <p:nvPr/>
              </p:nvSpPr>
              <p:spPr bwMode="auto">
                <a:xfrm>
                  <a:off x="2304" y="3124"/>
                  <a:ext cx="57" cy="50"/>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grpSp>
          <p:nvGrpSpPr>
            <p:cNvPr id="65581" name="Group 146"/>
            <p:cNvGrpSpPr>
              <a:grpSpLocks/>
            </p:cNvGrpSpPr>
            <p:nvPr/>
          </p:nvGrpSpPr>
          <p:grpSpPr bwMode="auto">
            <a:xfrm>
              <a:off x="1599" y="2202"/>
              <a:ext cx="915" cy="372"/>
              <a:chOff x="1809" y="2394"/>
              <a:chExt cx="915" cy="372"/>
            </a:xfrm>
          </p:grpSpPr>
          <p:sp>
            <p:nvSpPr>
              <p:cNvPr id="65583" name="Arc 147"/>
              <p:cNvSpPr>
                <a:spLocks/>
              </p:cNvSpPr>
              <p:nvPr/>
            </p:nvSpPr>
            <p:spPr bwMode="auto">
              <a:xfrm>
                <a:off x="1809" y="2394"/>
                <a:ext cx="136" cy="372"/>
              </a:xfrm>
              <a:custGeom>
                <a:avLst/>
                <a:gdLst>
                  <a:gd name="T0" fmla="*/ 0 w 24075"/>
                  <a:gd name="T1" fmla="*/ 0 h 43200"/>
                  <a:gd name="T2" fmla="*/ 0 w 24075"/>
                  <a:gd name="T3" fmla="*/ 0 h 43200"/>
                  <a:gd name="T4" fmla="*/ 0 w 24075"/>
                  <a:gd name="T5" fmla="*/ 0 h 43200"/>
                  <a:gd name="T6" fmla="*/ 0 60000 65536"/>
                  <a:gd name="T7" fmla="*/ 0 60000 65536"/>
                  <a:gd name="T8" fmla="*/ 0 60000 65536"/>
                </a:gdLst>
                <a:ahLst/>
                <a:cxnLst>
                  <a:cxn ang="T6">
                    <a:pos x="T0" y="T1"/>
                  </a:cxn>
                  <a:cxn ang="T7">
                    <a:pos x="T2" y="T3"/>
                  </a:cxn>
                  <a:cxn ang="T8">
                    <a:pos x="T4" y="T5"/>
                  </a:cxn>
                </a:cxnLst>
                <a:rect l="0" t="0" r="r" b="b"/>
                <a:pathLst>
                  <a:path w="24075" h="43200" fill="none" extrusionOk="0">
                    <a:moveTo>
                      <a:pt x="21600" y="43200"/>
                    </a:moveTo>
                    <a:cubicBezTo>
                      <a:pt x="9670" y="43200"/>
                      <a:pt x="0" y="33529"/>
                      <a:pt x="0" y="21600"/>
                    </a:cubicBezTo>
                    <a:cubicBezTo>
                      <a:pt x="0" y="9670"/>
                      <a:pt x="9670" y="0"/>
                      <a:pt x="21600" y="0"/>
                    </a:cubicBezTo>
                    <a:cubicBezTo>
                      <a:pt x="22427" y="-1"/>
                      <a:pt x="23253" y="47"/>
                      <a:pt x="24075" y="142"/>
                    </a:cubicBezTo>
                  </a:path>
                  <a:path w="24075" h="43200" stroke="0" extrusionOk="0">
                    <a:moveTo>
                      <a:pt x="21600" y="43200"/>
                    </a:moveTo>
                    <a:cubicBezTo>
                      <a:pt x="9670" y="43200"/>
                      <a:pt x="0" y="33529"/>
                      <a:pt x="0" y="21600"/>
                    </a:cubicBezTo>
                    <a:cubicBezTo>
                      <a:pt x="0" y="9670"/>
                      <a:pt x="9670" y="0"/>
                      <a:pt x="21600" y="0"/>
                    </a:cubicBezTo>
                    <a:cubicBezTo>
                      <a:pt x="22427" y="-1"/>
                      <a:pt x="23253" y="47"/>
                      <a:pt x="24075" y="142"/>
                    </a:cubicBezTo>
                    <a:lnTo>
                      <a:pt x="21600" y="21600"/>
                    </a:lnTo>
                    <a:lnTo>
                      <a:pt x="21600" y="43200"/>
                    </a:lnTo>
                    <a:close/>
                  </a:path>
                </a:pathLst>
              </a:custGeom>
              <a:noFill/>
              <a:ln w="25400" cap="rnd">
                <a:solidFill>
                  <a:srgbClr val="33CCCC"/>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584" name="Arc 148"/>
              <p:cNvSpPr>
                <a:spLocks/>
              </p:cNvSpPr>
              <p:nvPr/>
            </p:nvSpPr>
            <p:spPr bwMode="auto">
              <a:xfrm rot="10800000">
                <a:off x="2588" y="2394"/>
                <a:ext cx="136" cy="372"/>
              </a:xfrm>
              <a:custGeom>
                <a:avLst/>
                <a:gdLst>
                  <a:gd name="T0" fmla="*/ 0 w 24075"/>
                  <a:gd name="T1" fmla="*/ 0 h 43200"/>
                  <a:gd name="T2" fmla="*/ 0 w 24075"/>
                  <a:gd name="T3" fmla="*/ 0 h 43200"/>
                  <a:gd name="T4" fmla="*/ 0 w 24075"/>
                  <a:gd name="T5" fmla="*/ 0 h 43200"/>
                  <a:gd name="T6" fmla="*/ 0 60000 65536"/>
                  <a:gd name="T7" fmla="*/ 0 60000 65536"/>
                  <a:gd name="T8" fmla="*/ 0 60000 65536"/>
                </a:gdLst>
                <a:ahLst/>
                <a:cxnLst>
                  <a:cxn ang="T6">
                    <a:pos x="T0" y="T1"/>
                  </a:cxn>
                  <a:cxn ang="T7">
                    <a:pos x="T2" y="T3"/>
                  </a:cxn>
                  <a:cxn ang="T8">
                    <a:pos x="T4" y="T5"/>
                  </a:cxn>
                </a:cxnLst>
                <a:rect l="0" t="0" r="r" b="b"/>
                <a:pathLst>
                  <a:path w="24075" h="43200" fill="none" extrusionOk="0">
                    <a:moveTo>
                      <a:pt x="21600" y="43200"/>
                    </a:moveTo>
                    <a:cubicBezTo>
                      <a:pt x="9670" y="43200"/>
                      <a:pt x="0" y="33529"/>
                      <a:pt x="0" y="21600"/>
                    </a:cubicBezTo>
                    <a:cubicBezTo>
                      <a:pt x="0" y="9670"/>
                      <a:pt x="9670" y="0"/>
                      <a:pt x="21600" y="0"/>
                    </a:cubicBezTo>
                    <a:cubicBezTo>
                      <a:pt x="22427" y="-1"/>
                      <a:pt x="23253" y="47"/>
                      <a:pt x="24075" y="142"/>
                    </a:cubicBezTo>
                  </a:path>
                  <a:path w="24075" h="43200" stroke="0" extrusionOk="0">
                    <a:moveTo>
                      <a:pt x="21600" y="43200"/>
                    </a:moveTo>
                    <a:cubicBezTo>
                      <a:pt x="9670" y="43200"/>
                      <a:pt x="0" y="33529"/>
                      <a:pt x="0" y="21600"/>
                    </a:cubicBezTo>
                    <a:cubicBezTo>
                      <a:pt x="0" y="9670"/>
                      <a:pt x="9670" y="0"/>
                      <a:pt x="21600" y="0"/>
                    </a:cubicBezTo>
                    <a:cubicBezTo>
                      <a:pt x="22427" y="-1"/>
                      <a:pt x="23253" y="47"/>
                      <a:pt x="24075" y="142"/>
                    </a:cubicBezTo>
                    <a:lnTo>
                      <a:pt x="21600" y="21600"/>
                    </a:lnTo>
                    <a:lnTo>
                      <a:pt x="21600" y="43200"/>
                    </a:lnTo>
                    <a:close/>
                  </a:path>
                </a:pathLst>
              </a:custGeom>
              <a:noFill/>
              <a:ln w="25400" cap="rnd">
                <a:solidFill>
                  <a:srgbClr val="33CCCC"/>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9263" name="Rectangle 149"/>
            <p:cNvSpPr>
              <a:spLocks noChangeArrowheads="1"/>
            </p:cNvSpPr>
            <p:nvPr/>
          </p:nvSpPr>
          <p:spPr bwMode="auto">
            <a:xfrm>
              <a:off x="1729" y="3040"/>
              <a:ext cx="61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fr-FR" b="1">
                  <a:solidFill>
                    <a:srgbClr val="33CCCC"/>
                  </a:solidFill>
                  <a:latin typeface="Lapidary333 BT" charset="0"/>
                </a:rPr>
                <a:t>VIRUS</a:t>
              </a:r>
              <a:endParaRPr lang="fr-FR" b="1">
                <a:solidFill>
                  <a:srgbClr val="063DE8"/>
                </a:solidFill>
                <a:latin typeface="Lapidary333 BT" charset="0"/>
              </a:endParaRPr>
            </a:p>
          </p:txBody>
        </p:sp>
      </p:grpSp>
      <p:sp>
        <p:nvSpPr>
          <p:cNvPr id="9229" name="Rectangle 150"/>
          <p:cNvSpPr>
            <a:spLocks noChangeArrowheads="1"/>
          </p:cNvSpPr>
          <p:nvPr/>
        </p:nvSpPr>
        <p:spPr bwMode="auto">
          <a:xfrm>
            <a:off x="4133850" y="3560763"/>
            <a:ext cx="1438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eaLnBrk="0" hangingPunct="0">
              <a:defRPr/>
            </a:pPr>
            <a:r>
              <a:rPr lang="fr-FR" b="1">
                <a:solidFill>
                  <a:schemeClr val="tx2"/>
                </a:solidFill>
                <a:latin typeface="Lapidary333 BT" charset="0"/>
              </a:rPr>
              <a:t>CIRCULATION</a:t>
            </a:r>
          </a:p>
          <a:p>
            <a:pPr algn="ctr" eaLnBrk="0" hangingPunct="0">
              <a:defRPr/>
            </a:pPr>
            <a:r>
              <a:rPr lang="fr-FR" b="1">
                <a:solidFill>
                  <a:schemeClr val="tx2"/>
                </a:solidFill>
                <a:latin typeface="Lapidary333 BT" charset="0"/>
              </a:rPr>
              <a:t>SANGUINE</a:t>
            </a:r>
          </a:p>
        </p:txBody>
      </p:sp>
      <p:sp>
        <p:nvSpPr>
          <p:cNvPr id="65549" name="Arc 151"/>
          <p:cNvSpPr>
            <a:spLocks/>
          </p:cNvSpPr>
          <p:nvPr/>
        </p:nvSpPr>
        <p:spPr bwMode="auto">
          <a:xfrm>
            <a:off x="4260850" y="2782888"/>
            <a:ext cx="1146175" cy="114300"/>
          </a:xfrm>
          <a:custGeom>
            <a:avLst/>
            <a:gdLst>
              <a:gd name="T0" fmla="*/ 0 w 40489"/>
              <a:gd name="T1" fmla="*/ 46159743 h 21600"/>
              <a:gd name="T2" fmla="*/ 2147483647 w 40489"/>
              <a:gd name="T3" fmla="*/ 89622387 h 21600"/>
              <a:gd name="T4" fmla="*/ 2147483647 w 40489"/>
              <a:gd name="T5" fmla="*/ 89622387 h 21600"/>
              <a:gd name="T6" fmla="*/ 0 60000 65536"/>
              <a:gd name="T7" fmla="*/ 0 60000 65536"/>
              <a:gd name="T8" fmla="*/ 0 60000 65536"/>
            </a:gdLst>
            <a:ahLst/>
            <a:cxnLst>
              <a:cxn ang="T6">
                <a:pos x="T0" y="T1"/>
              </a:cxn>
              <a:cxn ang="T7">
                <a:pos x="T2" y="T3"/>
              </a:cxn>
              <a:cxn ang="T8">
                <a:pos x="T4" y="T5"/>
              </a:cxn>
            </a:cxnLst>
            <a:rect l="0" t="0" r="r" b="b"/>
            <a:pathLst>
              <a:path w="40489" h="21600" fill="none" extrusionOk="0">
                <a:moveTo>
                  <a:pt x="-1" y="11124"/>
                </a:moveTo>
                <a:cubicBezTo>
                  <a:pt x="3806" y="4259"/>
                  <a:pt x="11038" y="-1"/>
                  <a:pt x="18889" y="0"/>
                </a:cubicBezTo>
                <a:cubicBezTo>
                  <a:pt x="30818" y="0"/>
                  <a:pt x="40489" y="9670"/>
                  <a:pt x="40489" y="21600"/>
                </a:cubicBezTo>
              </a:path>
              <a:path w="40489" h="21600" stroke="0" extrusionOk="0">
                <a:moveTo>
                  <a:pt x="-1" y="11124"/>
                </a:moveTo>
                <a:cubicBezTo>
                  <a:pt x="3806" y="4259"/>
                  <a:pt x="11038" y="-1"/>
                  <a:pt x="18889" y="0"/>
                </a:cubicBezTo>
                <a:cubicBezTo>
                  <a:pt x="30818" y="0"/>
                  <a:pt x="40489" y="9670"/>
                  <a:pt x="40489" y="21600"/>
                </a:cubicBezTo>
                <a:lnTo>
                  <a:pt x="18889" y="21600"/>
                </a:lnTo>
                <a:lnTo>
                  <a:pt x="-1" y="11124"/>
                </a:lnTo>
                <a:close/>
              </a:path>
            </a:pathLst>
          </a:custGeom>
          <a:noFill/>
          <a:ln w="76200" cap="rnd">
            <a:solidFill>
              <a:schemeClr val="tx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550" name="Arc 152"/>
          <p:cNvSpPr>
            <a:spLocks/>
          </p:cNvSpPr>
          <p:nvPr/>
        </p:nvSpPr>
        <p:spPr bwMode="auto">
          <a:xfrm rot="10800000">
            <a:off x="4129088" y="4916488"/>
            <a:ext cx="1146175" cy="114300"/>
          </a:xfrm>
          <a:custGeom>
            <a:avLst/>
            <a:gdLst>
              <a:gd name="T0" fmla="*/ 0 w 40466"/>
              <a:gd name="T1" fmla="*/ 89622387 h 21600"/>
              <a:gd name="T2" fmla="*/ 2147483647 w 40466"/>
              <a:gd name="T3" fmla="*/ 45985795 h 21600"/>
              <a:gd name="T4" fmla="*/ 2147483647 w 40466"/>
              <a:gd name="T5" fmla="*/ 89622387 h 21600"/>
              <a:gd name="T6" fmla="*/ 0 60000 65536"/>
              <a:gd name="T7" fmla="*/ 0 60000 65536"/>
              <a:gd name="T8" fmla="*/ 0 60000 65536"/>
            </a:gdLst>
            <a:ahLst/>
            <a:cxnLst>
              <a:cxn ang="T6">
                <a:pos x="T0" y="T1"/>
              </a:cxn>
              <a:cxn ang="T7">
                <a:pos x="T2" y="T3"/>
              </a:cxn>
              <a:cxn ang="T8">
                <a:pos x="T4" y="T5"/>
              </a:cxn>
            </a:cxnLst>
            <a:rect l="0" t="0" r="r" b="b"/>
            <a:pathLst>
              <a:path w="40466" h="21600" fill="none" extrusionOk="0">
                <a:moveTo>
                  <a:pt x="0" y="21600"/>
                </a:moveTo>
                <a:cubicBezTo>
                  <a:pt x="0" y="9670"/>
                  <a:pt x="9670" y="0"/>
                  <a:pt x="21600" y="0"/>
                </a:cubicBezTo>
                <a:cubicBezTo>
                  <a:pt x="29433" y="0"/>
                  <a:pt x="36652" y="4240"/>
                  <a:pt x="40466" y="11082"/>
                </a:cubicBezTo>
              </a:path>
              <a:path w="40466" h="21600" stroke="0" extrusionOk="0">
                <a:moveTo>
                  <a:pt x="0" y="21600"/>
                </a:moveTo>
                <a:cubicBezTo>
                  <a:pt x="0" y="9670"/>
                  <a:pt x="9670" y="0"/>
                  <a:pt x="21600" y="0"/>
                </a:cubicBezTo>
                <a:cubicBezTo>
                  <a:pt x="29433" y="0"/>
                  <a:pt x="36652" y="4240"/>
                  <a:pt x="40466" y="11082"/>
                </a:cubicBezTo>
                <a:lnTo>
                  <a:pt x="21600" y="21600"/>
                </a:lnTo>
                <a:lnTo>
                  <a:pt x="0" y="21600"/>
                </a:lnTo>
                <a:close/>
              </a:path>
            </a:pathLst>
          </a:custGeom>
          <a:noFill/>
          <a:ln w="76200" cap="rnd">
            <a:solidFill>
              <a:schemeClr val="tx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32" name="Oval 153"/>
          <p:cNvSpPr>
            <a:spLocks noChangeArrowheads="1"/>
          </p:cNvSpPr>
          <p:nvPr/>
        </p:nvSpPr>
        <p:spPr bwMode="auto">
          <a:xfrm>
            <a:off x="1973263" y="5832475"/>
            <a:ext cx="293687" cy="239713"/>
          </a:xfrm>
          <a:prstGeom prst="ellipse">
            <a:avLst/>
          </a:prstGeom>
          <a:noFill/>
          <a:ln w="254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33" name="Oval 154"/>
          <p:cNvSpPr>
            <a:spLocks noChangeArrowheads="1"/>
          </p:cNvSpPr>
          <p:nvPr/>
        </p:nvSpPr>
        <p:spPr bwMode="auto">
          <a:xfrm>
            <a:off x="2079625" y="5911850"/>
            <a:ext cx="80963" cy="79375"/>
          </a:xfrm>
          <a:prstGeom prst="ellipse">
            <a:avLst/>
          </a:prstGeom>
          <a:solidFill>
            <a:srgbClr val="33CCCC"/>
          </a:solidFill>
          <a:ln w="12700">
            <a:solidFill>
              <a:srgbClr val="33CC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34" name="Rectangle 155"/>
          <p:cNvSpPr>
            <a:spLocks noChangeArrowheads="1"/>
          </p:cNvSpPr>
          <p:nvPr/>
        </p:nvSpPr>
        <p:spPr bwMode="auto">
          <a:xfrm>
            <a:off x="2393950" y="5848350"/>
            <a:ext cx="16303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eaLnBrk="0" hangingPunct="0">
              <a:defRPr/>
            </a:pPr>
            <a:r>
              <a:rPr lang="fr-FR" sz="1400" b="1">
                <a:solidFill>
                  <a:srgbClr val="33CCCC"/>
                </a:solidFill>
                <a:latin typeface="Lapidary333 BT" charset="0"/>
              </a:rPr>
              <a:t>Cellules infectées latentes</a:t>
            </a:r>
          </a:p>
        </p:txBody>
      </p:sp>
      <p:sp>
        <p:nvSpPr>
          <p:cNvPr id="9235" name="Oval 156"/>
          <p:cNvSpPr>
            <a:spLocks noChangeArrowheads="1"/>
          </p:cNvSpPr>
          <p:nvPr/>
        </p:nvSpPr>
        <p:spPr bwMode="auto">
          <a:xfrm>
            <a:off x="4859338" y="5832475"/>
            <a:ext cx="295275" cy="239713"/>
          </a:xfrm>
          <a:prstGeom prst="ellipse">
            <a:avLst/>
          </a:prstGeom>
          <a:noFill/>
          <a:ln w="254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36" name="Oval 157"/>
          <p:cNvSpPr>
            <a:spLocks noChangeArrowheads="1"/>
          </p:cNvSpPr>
          <p:nvPr/>
        </p:nvSpPr>
        <p:spPr bwMode="auto">
          <a:xfrm>
            <a:off x="4967288" y="5911850"/>
            <a:ext cx="80962" cy="79375"/>
          </a:xfrm>
          <a:prstGeom prst="ellipse">
            <a:avLst/>
          </a:prstGeom>
          <a:solidFill>
            <a:schemeClr val="folHlink"/>
          </a:solidFill>
          <a:ln w="127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9237" name="Rectangle 158"/>
          <p:cNvSpPr>
            <a:spLocks noChangeArrowheads="1"/>
          </p:cNvSpPr>
          <p:nvPr/>
        </p:nvSpPr>
        <p:spPr bwMode="auto">
          <a:xfrm>
            <a:off x="5280025" y="5848350"/>
            <a:ext cx="13604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eaLnBrk="0" hangingPunct="0">
              <a:defRPr/>
            </a:pPr>
            <a:r>
              <a:rPr lang="fr-FR" sz="1400" b="1">
                <a:solidFill>
                  <a:schemeClr val="folHlink"/>
                </a:solidFill>
                <a:latin typeface="Lapidary333 BT" charset="0"/>
              </a:rPr>
              <a:t>Cellules productrices</a:t>
            </a: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re 1"/>
          <p:cNvSpPr>
            <a:spLocks noGrp="1"/>
          </p:cNvSpPr>
          <p:nvPr>
            <p:ph type="title" idx="4294967295"/>
          </p:nvPr>
        </p:nvSpPr>
        <p:spPr/>
        <p:txBody>
          <a:bodyPr/>
          <a:lstStyle/>
          <a:p>
            <a:pPr>
              <a:defRPr/>
            </a:pPr>
            <a:r>
              <a:rPr lang="fr-FR">
                <a:latin typeface="Verdana" charset="0"/>
                <a:ea typeface="MS PGothic" charset="0"/>
              </a:rPr>
              <a:t>LLV Garches: intensification Maraviroc </a:t>
            </a:r>
          </a:p>
        </p:txBody>
      </p:sp>
      <p:sp>
        <p:nvSpPr>
          <p:cNvPr id="236547" name="Espace réservé du contenu 2"/>
          <p:cNvSpPr>
            <a:spLocks noGrp="1"/>
          </p:cNvSpPr>
          <p:nvPr>
            <p:ph idx="4294967295"/>
          </p:nvPr>
        </p:nvSpPr>
        <p:spPr>
          <a:xfrm>
            <a:off x="566738" y="1970088"/>
            <a:ext cx="8397875" cy="4267200"/>
          </a:xfrm>
        </p:spPr>
        <p:txBody>
          <a:bodyPr/>
          <a:lstStyle/>
          <a:p>
            <a:pPr>
              <a:defRPr/>
            </a:pPr>
            <a:r>
              <a:rPr lang="fr-FR" sz="2300">
                <a:latin typeface="Verdana" charset="0"/>
                <a:ea typeface="MS PGothic" charset="0"/>
              </a:rPr>
              <a:t>18 patients avec CV détectable faible (&lt;400 c/ml) pendant 3 à 9 mois: médiane: 80 c/ml</a:t>
            </a:r>
          </a:p>
          <a:p>
            <a:pPr>
              <a:defRPr/>
            </a:pPr>
            <a:r>
              <a:rPr lang="fr-FR" sz="2300">
                <a:latin typeface="Verdana" charset="0"/>
                <a:ea typeface="MS PGothic" charset="0"/>
              </a:rPr>
              <a:t>Ajout Maraviroc au traitement ARV en cours:</a:t>
            </a:r>
          </a:p>
          <a:p>
            <a:pPr lvl="1">
              <a:defRPr/>
            </a:pPr>
            <a:r>
              <a:rPr lang="fr-FR" sz="2100">
                <a:latin typeface="Verdana" charset="0"/>
                <a:ea typeface="MS PGothic" charset="0"/>
              </a:rPr>
              <a:t>RAL: 5</a:t>
            </a:r>
          </a:p>
          <a:p>
            <a:pPr lvl="1">
              <a:defRPr/>
            </a:pPr>
            <a:r>
              <a:rPr lang="fr-FR" sz="2100">
                <a:latin typeface="Verdana" charset="0"/>
                <a:ea typeface="MS PGothic" charset="0"/>
              </a:rPr>
              <a:t>DRV/r: 9</a:t>
            </a:r>
          </a:p>
          <a:p>
            <a:pPr lvl="1">
              <a:defRPr/>
            </a:pPr>
            <a:r>
              <a:rPr lang="fr-FR" sz="2100">
                <a:latin typeface="Verdana" charset="0"/>
                <a:ea typeface="MS PGothic" charset="0"/>
              </a:rPr>
              <a:t>INNRT (EFV, ETV): 4</a:t>
            </a:r>
          </a:p>
          <a:p>
            <a:pPr>
              <a:defRPr/>
            </a:pPr>
            <a:r>
              <a:rPr lang="fr-FR" sz="2300">
                <a:latin typeface="Verdana" charset="0"/>
                <a:ea typeface="MS PGothic" charset="0"/>
              </a:rPr>
              <a:t>10/18 ont une CV&lt;20 à M2-M6;</a:t>
            </a:r>
          </a:p>
          <a:p>
            <a:pPr lvl="1">
              <a:defRPr/>
            </a:pPr>
            <a:r>
              <a:rPr lang="fr-FR" sz="2100">
                <a:latin typeface="Verdana" charset="0"/>
                <a:ea typeface="MS PGothic" charset="0"/>
              </a:rPr>
              <a:t>dont 4/10 présentent à nouveau des CV &gt;20 après 3 mois</a:t>
            </a:r>
          </a:p>
          <a:p>
            <a:pPr lvl="1">
              <a:defRPr/>
            </a:pPr>
            <a:r>
              <a:rPr lang="fr-FR" sz="2100">
                <a:latin typeface="Verdana" charset="0"/>
                <a:ea typeface="MS PGothic" charset="0"/>
              </a:rPr>
              <a:t>8/18 gardent une CV détectable &gt;20 (&lt;200 c/ml)</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dirty="0" smtClean="0">
                <a:latin typeface="Comic Sans MS"/>
                <a:ea typeface="+mj-ea"/>
                <a:cs typeface="Comic Sans MS"/>
              </a:rPr>
              <a:t>Mr DP, </a:t>
            </a:r>
            <a:r>
              <a:rPr lang="fr-FR" sz="3600" dirty="0" smtClean="0">
                <a:latin typeface="Comic Sans MS"/>
                <a:ea typeface="+mj-ea"/>
                <a:cs typeface="Comic Sans MS"/>
              </a:rPr>
              <a:t>48 ans</a:t>
            </a:r>
            <a:endParaRPr lang="fr-FR" sz="3600" dirty="0">
              <a:latin typeface="Comic Sans MS"/>
              <a:ea typeface="+mj-ea"/>
              <a:cs typeface="Comic Sans MS"/>
            </a:endParaRPr>
          </a:p>
        </p:txBody>
      </p:sp>
      <p:sp>
        <p:nvSpPr>
          <p:cNvPr id="3" name="Espace réservé du contenu 2"/>
          <p:cNvSpPr>
            <a:spLocks noGrp="1"/>
          </p:cNvSpPr>
          <p:nvPr>
            <p:ph idx="4294967295"/>
          </p:nvPr>
        </p:nvSpPr>
        <p:spPr>
          <a:xfrm>
            <a:off x="539750" y="1700213"/>
            <a:ext cx="8001000" cy="4845050"/>
          </a:xfrm>
        </p:spPr>
        <p:txBody>
          <a:bodyPr/>
          <a:lstStyle/>
          <a:p>
            <a:pPr>
              <a:defRPr/>
            </a:pPr>
            <a:r>
              <a:rPr lang="fr-FR" sz="2800">
                <a:latin typeface="Verdana" charset="0"/>
                <a:ea typeface="MS PGothic" charset="0"/>
              </a:rPr>
              <a:t>Dépistage 1998</a:t>
            </a:r>
          </a:p>
          <a:p>
            <a:pPr>
              <a:defRPr/>
            </a:pPr>
            <a:r>
              <a:rPr lang="fr-FR" sz="2800">
                <a:latin typeface="Verdana" charset="0"/>
                <a:ea typeface="MS PGothic" charset="0"/>
              </a:rPr>
              <a:t>Nadir CD=220, pas d’IO</a:t>
            </a:r>
          </a:p>
          <a:p>
            <a:pPr>
              <a:defRPr/>
            </a:pPr>
            <a:r>
              <a:rPr lang="fr-FR" sz="2800">
                <a:latin typeface="Verdana" charset="0"/>
                <a:ea typeface="MS PGothic" charset="0"/>
              </a:rPr>
              <a:t>Traitement ARV </a:t>
            </a:r>
          </a:p>
          <a:p>
            <a:pPr lvl="1">
              <a:defRPr/>
            </a:pPr>
            <a:r>
              <a:rPr lang="fr-FR" sz="2400">
                <a:latin typeface="Verdana" charset="0"/>
                <a:ea typeface="MS PGothic" charset="0"/>
              </a:rPr>
              <a:t>2002: </a:t>
            </a:r>
            <a:r>
              <a:rPr lang="fr-FR" sz="2400">
                <a:solidFill>
                  <a:srgbClr val="000090"/>
                </a:solidFill>
                <a:latin typeface="Verdana" charset="0"/>
                <a:ea typeface="MS PGothic" charset="0"/>
              </a:rPr>
              <a:t>CBV+LPV/r</a:t>
            </a:r>
          </a:p>
          <a:p>
            <a:pPr lvl="1">
              <a:defRPr/>
            </a:pPr>
            <a:r>
              <a:rPr lang="fr-FR" sz="2400">
                <a:latin typeface="Verdana" charset="0"/>
                <a:ea typeface="MS PGothic" charset="0"/>
              </a:rPr>
              <a:t>plusieurs arrêts de traitement </a:t>
            </a:r>
          </a:p>
          <a:p>
            <a:pPr lvl="1">
              <a:defRPr/>
            </a:pPr>
            <a:r>
              <a:rPr lang="fr-FR" sz="2400">
                <a:latin typeface="Verdana" charset="0"/>
                <a:ea typeface="MS PGothic" charset="0"/>
              </a:rPr>
              <a:t>pas de notion de résistance</a:t>
            </a:r>
          </a:p>
          <a:p>
            <a:pPr>
              <a:defRPr/>
            </a:pPr>
            <a:r>
              <a:rPr lang="fr-FR" sz="2800">
                <a:latin typeface="Verdana" charset="0"/>
                <a:ea typeface="MS PGothic" charset="0"/>
              </a:rPr>
              <a:t>Arrêt de traitement Novembre 2006</a:t>
            </a:r>
          </a:p>
          <a:p>
            <a:pPr>
              <a:defRPr/>
            </a:pPr>
            <a:r>
              <a:rPr lang="fr-FR" sz="2800">
                <a:latin typeface="Verdana" charset="0"/>
                <a:ea typeface="MS PGothic" charset="0"/>
              </a:rPr>
              <a:t>Génotypage: </a:t>
            </a:r>
          </a:p>
          <a:p>
            <a:pPr lvl="1">
              <a:defRPr/>
            </a:pPr>
            <a:r>
              <a:rPr lang="fr-FR" sz="2000">
                <a:latin typeface="Verdana" charset="0"/>
                <a:ea typeface="MS PGothic" charset="0"/>
              </a:rPr>
              <a:t>RT: sauvage </a:t>
            </a:r>
          </a:p>
          <a:p>
            <a:pPr lvl="1">
              <a:defRPr/>
            </a:pPr>
            <a:r>
              <a:rPr lang="fr-FR" sz="2000">
                <a:latin typeface="Verdana" charset="0"/>
                <a:ea typeface="MS PGothic" charset="0"/>
              </a:rPr>
              <a:t>PRO: L63P, V77I</a:t>
            </a:r>
          </a:p>
          <a:p>
            <a:pPr>
              <a:defRPr/>
            </a:pPr>
            <a:endParaRPr lang="fr-FR" sz="2000">
              <a:latin typeface="Verdana" charset="0"/>
              <a:ea typeface="MS PGothic"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dirty="0" smtClean="0">
                <a:latin typeface="Comic Sans MS"/>
                <a:ea typeface="+mj-ea"/>
                <a:cs typeface="Comic Sans MS"/>
              </a:rPr>
              <a:t>Mr DP, </a:t>
            </a:r>
            <a:r>
              <a:rPr lang="fr-FR" sz="3600" dirty="0" smtClean="0">
                <a:latin typeface="Comic Sans MS"/>
                <a:ea typeface="+mj-ea"/>
                <a:cs typeface="Comic Sans MS"/>
              </a:rPr>
              <a:t>48 ans</a:t>
            </a:r>
            <a:endParaRPr lang="fr-FR" dirty="0">
              <a:ea typeface="+mj-ea"/>
              <a:cs typeface="ＭＳ Ｐゴシック" charset="0"/>
            </a:endParaRPr>
          </a:p>
        </p:txBody>
      </p:sp>
      <p:sp>
        <p:nvSpPr>
          <p:cNvPr id="3" name="Espace réservé du contenu 2"/>
          <p:cNvSpPr>
            <a:spLocks noGrp="1"/>
          </p:cNvSpPr>
          <p:nvPr>
            <p:ph idx="4294967295"/>
          </p:nvPr>
        </p:nvSpPr>
        <p:spPr>
          <a:xfrm>
            <a:off x="566738" y="5013325"/>
            <a:ext cx="8001000" cy="1006475"/>
          </a:xfrm>
        </p:spPr>
        <p:txBody>
          <a:bodyPr/>
          <a:lstStyle/>
          <a:p>
            <a:pPr>
              <a:defRPr/>
            </a:pPr>
            <a:r>
              <a:rPr lang="fr-FR">
                <a:solidFill>
                  <a:srgbClr val="B90000"/>
                </a:solidFill>
                <a:latin typeface="Verdana" charset="0"/>
                <a:ea typeface="MS PGothic" charset="0"/>
              </a:rPr>
              <a:t>Quelle attitude thérapeutique ?</a:t>
            </a:r>
          </a:p>
        </p:txBody>
      </p:sp>
      <p:graphicFrame>
        <p:nvGraphicFramePr>
          <p:cNvPr id="28723" name="Group 51"/>
          <p:cNvGraphicFramePr>
            <a:graphicFrameLocks noGrp="1"/>
          </p:cNvGraphicFramePr>
          <p:nvPr/>
        </p:nvGraphicFramePr>
        <p:xfrm>
          <a:off x="566738" y="1752600"/>
          <a:ext cx="8001000" cy="2971800"/>
        </p:xfrm>
        <a:graphic>
          <a:graphicData uri="http://schemas.openxmlformats.org/drawingml/2006/table">
            <a:tbl>
              <a:tblPr/>
              <a:tblGrid>
                <a:gridCol w="1773237"/>
                <a:gridCol w="2227263"/>
                <a:gridCol w="2000250"/>
                <a:gridCol w="2000250"/>
              </a:tblGrid>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ARV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CV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CD4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23/10/07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90"/>
                          </a:solidFill>
                          <a:effectLst/>
                          <a:latin typeface="Verdana" pitchFamily="34" charset="0"/>
                          <a:ea typeface="MS PGothic" pitchFamily="34" charset="-128"/>
                        </a:rPr>
                        <a:t>TDF+FTC+DRV/r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50800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273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16/01/08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&lt;40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378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18/06/08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&lt;40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439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24/09/08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386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10/12/08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400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23/06/09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471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28/10/09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505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dirty="0" smtClean="0">
                <a:latin typeface="Comic Sans MS"/>
                <a:ea typeface="+mj-ea"/>
                <a:cs typeface="Comic Sans MS"/>
              </a:rPr>
              <a:t>Mr DP, </a:t>
            </a:r>
            <a:r>
              <a:rPr lang="fr-FR" sz="3600" dirty="0" smtClean="0">
                <a:latin typeface="Comic Sans MS"/>
                <a:ea typeface="+mj-ea"/>
                <a:cs typeface="Comic Sans MS"/>
              </a:rPr>
              <a:t>48 ans</a:t>
            </a:r>
            <a:endParaRPr lang="fr-FR" sz="3200" dirty="0">
              <a:ea typeface="+mj-ea"/>
              <a:cs typeface="ＭＳ Ｐゴシック" charset="0"/>
            </a:endParaRPr>
          </a:p>
        </p:txBody>
      </p:sp>
      <p:sp>
        <p:nvSpPr>
          <p:cNvPr id="3" name="Espace réservé du contenu 2"/>
          <p:cNvSpPr>
            <a:spLocks noGrp="1"/>
          </p:cNvSpPr>
          <p:nvPr>
            <p:ph idx="4294967295"/>
          </p:nvPr>
        </p:nvSpPr>
        <p:spPr>
          <a:xfrm>
            <a:off x="539750" y="2565400"/>
            <a:ext cx="8001000" cy="3476625"/>
          </a:xfrm>
        </p:spPr>
        <p:txBody>
          <a:bodyPr/>
          <a:lstStyle/>
          <a:p>
            <a:pPr>
              <a:defRPr/>
            </a:pPr>
            <a:r>
              <a:rPr lang="fr-FR">
                <a:latin typeface="Verdana" charset="0"/>
                <a:ea typeface="MS PGothic" charset="0"/>
              </a:rPr>
              <a:t>1- dosages plasmatiques des ARV</a:t>
            </a:r>
          </a:p>
          <a:p>
            <a:pPr>
              <a:defRPr/>
            </a:pPr>
            <a:r>
              <a:rPr lang="fr-FR">
                <a:latin typeface="Verdana" charset="0"/>
                <a:ea typeface="MS PGothic" charset="0"/>
              </a:rPr>
              <a:t>2- consultation d’observance</a:t>
            </a:r>
          </a:p>
          <a:p>
            <a:pPr>
              <a:defRPr/>
            </a:pPr>
            <a:r>
              <a:rPr lang="fr-FR">
                <a:latin typeface="Verdana" charset="0"/>
                <a:ea typeface="MS PGothic" charset="0"/>
              </a:rPr>
              <a:t>3- modification IP boostée</a:t>
            </a:r>
          </a:p>
          <a:p>
            <a:pPr>
              <a:defRPr/>
            </a:pPr>
            <a:r>
              <a:rPr lang="fr-FR">
                <a:latin typeface="Verdana" charset="0"/>
                <a:ea typeface="MS PGothic" charset="0"/>
              </a:rPr>
              <a:t>4- switch de l’IP</a:t>
            </a:r>
          </a:p>
          <a:p>
            <a:pPr>
              <a:defRPr/>
            </a:pPr>
            <a:r>
              <a:rPr lang="fr-FR">
                <a:latin typeface="Verdana" charset="0"/>
                <a:ea typeface="MS PGothic" charset="0"/>
              </a:rPr>
              <a:t>5- intensification par autre classe</a:t>
            </a:r>
          </a:p>
          <a:p>
            <a:pPr>
              <a:defRPr/>
            </a:pPr>
            <a:r>
              <a:rPr lang="fr-FR">
                <a:latin typeface="Verdana" charset="0"/>
                <a:ea typeface="MS PGothic" charset="0"/>
              </a:rPr>
              <a:t>6- surveillance simple</a:t>
            </a:r>
          </a:p>
          <a:p>
            <a:pPr>
              <a:defRPr/>
            </a:pPr>
            <a:endParaRPr lang="fr-FR">
              <a:latin typeface="Verdana" charset="0"/>
              <a:ea typeface="MS PGothic" charset="0"/>
            </a:endParaRPr>
          </a:p>
          <a:p>
            <a:pPr>
              <a:buFont typeface="Wingdings" charset="0"/>
              <a:buNone/>
              <a:defRPr/>
            </a:pPr>
            <a:endParaRPr lang="fr-FR">
              <a:latin typeface="Verdana" charset="0"/>
              <a:ea typeface="MS PGothic" charset="0"/>
            </a:endParaRPr>
          </a:p>
        </p:txBody>
      </p:sp>
      <p:sp>
        <p:nvSpPr>
          <p:cNvPr id="108547" name="ZoneTexte 3"/>
          <p:cNvSpPr txBox="1">
            <a:spLocks noChangeArrowheads="1"/>
          </p:cNvSpPr>
          <p:nvPr/>
        </p:nvSpPr>
        <p:spPr bwMode="auto">
          <a:xfrm>
            <a:off x="755650" y="1989138"/>
            <a:ext cx="7920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3200">
                <a:solidFill>
                  <a:srgbClr val="B90000"/>
                </a:solidFill>
              </a:rPr>
              <a:t>Quelle attitude thérapeutique ?</a:t>
            </a:r>
          </a:p>
          <a:p>
            <a:pPr eaLnBrk="1" hangingPunct="1"/>
            <a:endParaRPr lang="fr-FR" sz="1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dirty="0" smtClean="0">
                <a:latin typeface="Comic Sans MS"/>
                <a:ea typeface="+mj-ea"/>
                <a:cs typeface="Comic Sans MS"/>
              </a:rPr>
              <a:t>Mr DP, </a:t>
            </a:r>
            <a:r>
              <a:rPr lang="fr-FR" sz="3600" dirty="0" smtClean="0">
                <a:latin typeface="Comic Sans MS"/>
                <a:ea typeface="+mj-ea"/>
                <a:cs typeface="Comic Sans MS"/>
              </a:rPr>
              <a:t>48 ans</a:t>
            </a:r>
            <a:endParaRPr lang="fr-FR" dirty="0">
              <a:ea typeface="+mj-ea"/>
              <a:cs typeface="ＭＳ Ｐゴシック" charset="0"/>
            </a:endParaRPr>
          </a:p>
        </p:txBody>
      </p:sp>
      <p:sp>
        <p:nvSpPr>
          <p:cNvPr id="3" name="Espace réservé du contenu 2"/>
          <p:cNvSpPr>
            <a:spLocks noGrp="1"/>
          </p:cNvSpPr>
          <p:nvPr>
            <p:ph idx="4294967295"/>
          </p:nvPr>
        </p:nvSpPr>
        <p:spPr/>
        <p:txBody>
          <a:bodyPr/>
          <a:lstStyle/>
          <a:p>
            <a:pPr>
              <a:defRPr/>
            </a:pPr>
            <a:r>
              <a:rPr lang="fr-FR">
                <a:latin typeface="Verdana" charset="0"/>
                <a:ea typeface="MS PGothic" charset="0"/>
              </a:rPr>
              <a:t>Dosages plasmatiques </a:t>
            </a:r>
          </a:p>
          <a:p>
            <a:pPr lvl="1">
              <a:defRPr/>
            </a:pPr>
            <a:r>
              <a:rPr lang="fr-FR" sz="2400">
                <a:latin typeface="Verdana" charset="0"/>
                <a:ea typeface="MS PGothic" charset="0"/>
              </a:rPr>
              <a:t>Cmin DRV=1250 ng/ml </a:t>
            </a:r>
          </a:p>
          <a:p>
            <a:pPr lvl="1">
              <a:defRPr/>
            </a:pPr>
            <a:r>
              <a:rPr lang="fr-FR" sz="2400">
                <a:latin typeface="Verdana" charset="0"/>
                <a:ea typeface="MS PGothic" charset="0"/>
              </a:rPr>
              <a:t>Cmin RTV=125 ng/ml </a:t>
            </a:r>
          </a:p>
          <a:p>
            <a:pPr lvl="1">
              <a:defRPr/>
            </a:pPr>
            <a:r>
              <a:rPr lang="fr-FR" sz="2400">
                <a:latin typeface="Verdana" charset="0"/>
                <a:ea typeface="MS PGothic" charset="0"/>
              </a:rPr>
              <a:t>Cmin TDF=85 ng/ml</a:t>
            </a:r>
          </a:p>
          <a:p>
            <a:pPr>
              <a:defRPr/>
            </a:pPr>
            <a:r>
              <a:rPr lang="fr-FR">
                <a:latin typeface="Verdana" charset="0"/>
                <a:ea typeface="MS PGothic" charset="0"/>
              </a:rPr>
              <a:t>Génotropisme: R5</a:t>
            </a:r>
          </a:p>
          <a:p>
            <a:pPr>
              <a:defRPr/>
            </a:pPr>
            <a:r>
              <a:rPr lang="fr-FR">
                <a:latin typeface="Verdana" charset="0"/>
                <a:ea typeface="MS PGothic" charset="0"/>
              </a:rPr>
              <a:t>Génotypage (CV=81) </a:t>
            </a:r>
          </a:p>
          <a:p>
            <a:pPr lvl="1">
              <a:defRPr/>
            </a:pPr>
            <a:r>
              <a:rPr lang="fr-FR">
                <a:latin typeface="Verdana" charset="0"/>
                <a:ea typeface="MS PGothic" charset="0"/>
              </a:rPr>
              <a:t>RT: sauvage </a:t>
            </a:r>
          </a:p>
          <a:p>
            <a:pPr lvl="1">
              <a:defRPr/>
            </a:pPr>
            <a:r>
              <a:rPr lang="fr-FR">
                <a:latin typeface="Verdana" charset="0"/>
                <a:ea typeface="MS PGothic" charset="0"/>
              </a:rPr>
              <a:t>PRO: L10I, I62I/V, L63P, V77I</a:t>
            </a:r>
          </a:p>
        </p:txBody>
      </p:sp>
      <p:sp>
        <p:nvSpPr>
          <p:cNvPr id="110595" name="ZoneTexte 3"/>
          <p:cNvSpPr txBox="1">
            <a:spLocks noChangeArrowheads="1"/>
          </p:cNvSpPr>
          <p:nvPr/>
        </p:nvSpPr>
        <p:spPr bwMode="auto">
          <a:xfrm>
            <a:off x="539750" y="6092825"/>
            <a:ext cx="8064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3200">
                <a:solidFill>
                  <a:srgbClr val="B90000"/>
                </a:solidFill>
              </a:rPr>
              <a:t>Quelle(s) modification(s) du traitement?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dirty="0" smtClean="0">
                <a:latin typeface="Comic Sans MS"/>
                <a:ea typeface="+mj-ea"/>
                <a:cs typeface="Comic Sans MS"/>
              </a:rPr>
              <a:t>Mr DP, </a:t>
            </a:r>
            <a:r>
              <a:rPr lang="fr-FR" sz="3600" dirty="0" smtClean="0">
                <a:latin typeface="Comic Sans MS"/>
                <a:ea typeface="+mj-ea"/>
                <a:cs typeface="Comic Sans MS"/>
              </a:rPr>
              <a:t>48 ans</a:t>
            </a:r>
            <a:endParaRPr lang="fr-FR" dirty="0">
              <a:ea typeface="+mj-ea"/>
              <a:cs typeface="ＭＳ Ｐゴシック" charset="0"/>
            </a:endParaRPr>
          </a:p>
        </p:txBody>
      </p:sp>
      <p:sp>
        <p:nvSpPr>
          <p:cNvPr id="3" name="Espace réservé du contenu 2"/>
          <p:cNvSpPr>
            <a:spLocks noGrp="1"/>
          </p:cNvSpPr>
          <p:nvPr>
            <p:ph idx="4294967295"/>
          </p:nvPr>
        </p:nvSpPr>
        <p:spPr>
          <a:xfrm>
            <a:off x="566738" y="1916113"/>
            <a:ext cx="8253412" cy="3097212"/>
          </a:xfrm>
        </p:spPr>
        <p:txBody>
          <a:bodyPr/>
          <a:lstStyle/>
          <a:p>
            <a:pPr>
              <a:defRPr/>
            </a:pPr>
            <a:r>
              <a:rPr lang="fr-FR">
                <a:latin typeface="Verdana" charset="0"/>
                <a:ea typeface="MS PGothic" charset="0"/>
              </a:rPr>
              <a:t>1- Pas de changement de traitement</a:t>
            </a:r>
          </a:p>
          <a:p>
            <a:pPr>
              <a:defRPr/>
            </a:pPr>
            <a:r>
              <a:rPr lang="fr-FR">
                <a:latin typeface="Verdana" charset="0"/>
                <a:ea typeface="MS PGothic" charset="0"/>
              </a:rPr>
              <a:t>2- Switch du darunavir pour NNRTI</a:t>
            </a:r>
          </a:p>
          <a:p>
            <a:pPr>
              <a:defRPr/>
            </a:pPr>
            <a:r>
              <a:rPr lang="fr-FR">
                <a:latin typeface="Verdana" charset="0"/>
                <a:ea typeface="MS PGothic" charset="0"/>
              </a:rPr>
              <a:t>3- Augmentation posologie DRV</a:t>
            </a:r>
          </a:p>
          <a:p>
            <a:pPr>
              <a:defRPr/>
            </a:pPr>
            <a:r>
              <a:rPr lang="fr-FR">
                <a:latin typeface="Verdana" charset="0"/>
                <a:ea typeface="MS PGothic" charset="0"/>
              </a:rPr>
              <a:t>4- Intensification par maraviroc</a:t>
            </a:r>
          </a:p>
          <a:p>
            <a:pPr>
              <a:defRPr/>
            </a:pPr>
            <a:r>
              <a:rPr lang="fr-FR">
                <a:latin typeface="Verdana" charset="0"/>
                <a:ea typeface="MS PGothic" charset="0"/>
              </a:rPr>
              <a:t>5- Switch du darunavir pour raltégravir</a:t>
            </a:r>
          </a:p>
          <a:p>
            <a:pPr>
              <a:buFont typeface="Wingdings" charset="0"/>
              <a:buNone/>
              <a:defRPr/>
            </a:pPr>
            <a:endParaRPr lang="fr-FR">
              <a:latin typeface="Verdana" charset="0"/>
              <a:ea typeface="MS PGothic"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re 1"/>
          <p:cNvSpPr>
            <a:spLocks noGrp="1"/>
          </p:cNvSpPr>
          <p:nvPr>
            <p:ph type="title" idx="4294967295"/>
          </p:nvPr>
        </p:nvSpPr>
        <p:spPr>
          <a:xfrm>
            <a:off x="539750" y="404813"/>
            <a:ext cx="8001000" cy="1216025"/>
          </a:xfrm>
        </p:spPr>
        <p:txBody>
          <a:bodyPr/>
          <a:lstStyle/>
          <a:p>
            <a:pPr>
              <a:defRPr/>
            </a:pPr>
            <a:r>
              <a:rPr lang="fr-FR">
                <a:latin typeface="Comic Sans MS" charset="0"/>
                <a:ea typeface="MS PGothic" charset="0"/>
              </a:rPr>
              <a:t>Mr DP, </a:t>
            </a:r>
            <a:r>
              <a:rPr lang="fr-FR" sz="3600">
                <a:latin typeface="Comic Sans MS" charset="0"/>
                <a:ea typeface="MS PGothic" charset="0"/>
              </a:rPr>
              <a:t>48 ans</a:t>
            </a:r>
            <a:br>
              <a:rPr lang="fr-FR" sz="3600">
                <a:latin typeface="Comic Sans MS" charset="0"/>
                <a:ea typeface="MS PGothic" charset="0"/>
              </a:rPr>
            </a:br>
            <a:endParaRPr lang="fr-FR">
              <a:latin typeface="Verdana" charset="0"/>
              <a:ea typeface="MS PGothic" charset="0"/>
            </a:endParaRPr>
          </a:p>
        </p:txBody>
      </p:sp>
      <p:sp>
        <p:nvSpPr>
          <p:cNvPr id="252931" name="Espace réservé du contenu 2"/>
          <p:cNvSpPr>
            <a:spLocks noGrp="1"/>
          </p:cNvSpPr>
          <p:nvPr>
            <p:ph idx="4294967295"/>
          </p:nvPr>
        </p:nvSpPr>
        <p:spPr>
          <a:xfrm>
            <a:off x="566738" y="6453188"/>
            <a:ext cx="8001000" cy="504825"/>
          </a:xfrm>
        </p:spPr>
        <p:txBody>
          <a:bodyPr/>
          <a:lstStyle/>
          <a:p>
            <a:pPr>
              <a:defRPr/>
            </a:pPr>
            <a:r>
              <a:rPr lang="fr-FR" sz="1800">
                <a:latin typeface="Verdana" charset="0"/>
                <a:ea typeface="MS PGothic" charset="0"/>
              </a:rPr>
              <a:t>Traitement inchangé….</a:t>
            </a:r>
          </a:p>
        </p:txBody>
      </p:sp>
      <p:graphicFrame>
        <p:nvGraphicFramePr>
          <p:cNvPr id="253004" name="Group 76"/>
          <p:cNvGraphicFramePr>
            <a:graphicFrameLocks noGrp="1"/>
          </p:cNvGraphicFramePr>
          <p:nvPr/>
        </p:nvGraphicFramePr>
        <p:xfrm>
          <a:off x="539750" y="1268413"/>
          <a:ext cx="8001000" cy="4827587"/>
        </p:xfrm>
        <a:graphic>
          <a:graphicData uri="http://schemas.openxmlformats.org/drawingml/2006/table">
            <a:tbl>
              <a:tblPr/>
              <a:tblGrid>
                <a:gridCol w="1773238"/>
                <a:gridCol w="2227262"/>
                <a:gridCol w="2000250"/>
                <a:gridCol w="2000250"/>
              </a:tblGrid>
              <a:tr h="3666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dates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ARV</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CV</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CD4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28/10/09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90"/>
                          </a:solidFill>
                          <a:effectLst/>
                          <a:latin typeface="Verdana" charset="0"/>
                          <a:ea typeface="MS PGothic" charset="0"/>
                          <a:cs typeface="MS PGothic" charset="0"/>
                        </a:rPr>
                        <a:t>TDF+FTC+DRV/r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81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505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657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27/01/10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549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13/07/10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20/10/10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549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80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12/01/11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576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6/07/11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451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11/11/11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638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2/05/12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26/09/12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588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9/01/13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22/05/13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567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13/09/13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628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re 3"/>
          <p:cNvSpPr>
            <a:spLocks noGrp="1"/>
          </p:cNvSpPr>
          <p:nvPr>
            <p:ph type="title" idx="4294967295"/>
          </p:nvPr>
        </p:nvSpPr>
        <p:spPr/>
        <p:txBody>
          <a:bodyPr/>
          <a:lstStyle/>
          <a:p>
            <a:pPr>
              <a:defRPr/>
            </a:pPr>
            <a:r>
              <a:rPr lang="fr-FR">
                <a:latin typeface="Verdana" charset="0"/>
                <a:ea typeface="MS PGothic" charset="0"/>
              </a:rPr>
              <a:t>Mme B. R., 60 ans</a:t>
            </a:r>
          </a:p>
        </p:txBody>
      </p:sp>
      <p:sp>
        <p:nvSpPr>
          <p:cNvPr id="5" name="Espace réservé du contenu 4"/>
          <p:cNvSpPr>
            <a:spLocks noGrp="1"/>
          </p:cNvSpPr>
          <p:nvPr>
            <p:ph idx="4294967295"/>
          </p:nvPr>
        </p:nvSpPr>
        <p:spPr>
          <a:xfrm>
            <a:off x="566738" y="1752600"/>
            <a:ext cx="8253412" cy="4267200"/>
          </a:xfrm>
        </p:spPr>
        <p:txBody>
          <a:bodyPr/>
          <a:lstStyle/>
          <a:p>
            <a:pPr>
              <a:defRPr/>
            </a:pPr>
            <a:r>
              <a:rPr lang="fr-FR" sz="2300">
                <a:latin typeface="Verdana" charset="0"/>
                <a:ea typeface="MS PGothic" charset="0"/>
              </a:rPr>
              <a:t>Dépistage VIH 1995, aucune infection secondaire</a:t>
            </a:r>
          </a:p>
          <a:p>
            <a:pPr>
              <a:defRPr/>
            </a:pPr>
            <a:r>
              <a:rPr lang="fr-FR" sz="2300">
                <a:latin typeface="Verdana" charset="0"/>
                <a:ea typeface="MS PGothic" charset="0"/>
              </a:rPr>
              <a:t>Sd anxio-dépressif</a:t>
            </a:r>
          </a:p>
          <a:p>
            <a:pPr>
              <a:defRPr/>
            </a:pPr>
            <a:r>
              <a:rPr lang="fr-FR" sz="2300">
                <a:latin typeface="Verdana" charset="0"/>
                <a:ea typeface="MS PGothic" charset="0"/>
              </a:rPr>
              <a:t>Sd lipodystrophique, hypercholestérolémie, intolérance au glucose</a:t>
            </a:r>
          </a:p>
          <a:p>
            <a:pPr>
              <a:defRPr/>
            </a:pPr>
            <a:r>
              <a:rPr lang="fr-FR" sz="2300">
                <a:latin typeface="Verdana" charset="0"/>
                <a:ea typeface="MS PGothic" charset="0"/>
              </a:rPr>
              <a:t>Traitements ARV reçus:</a:t>
            </a:r>
            <a:r>
              <a:rPr lang="fr-FR" sz="1800">
                <a:latin typeface="Times New Roman" charset="0"/>
                <a:ea typeface="MS PGothic" charset="0"/>
                <a:cs typeface="Times New Roman" charset="0"/>
              </a:rPr>
              <a:t> </a:t>
            </a:r>
          </a:p>
          <a:p>
            <a:pPr lvl="1">
              <a:defRPr/>
            </a:pPr>
            <a:r>
              <a:rPr lang="fr-FR" sz="1600">
                <a:latin typeface="Times New Roman" charset="0"/>
                <a:ea typeface="ＭＳ Ｐゴシック" charset="0"/>
                <a:cs typeface="Times New Roman" charset="0"/>
              </a:rPr>
              <a:t>DDI, AZT, 3TC, D4T, ddC; </a:t>
            </a:r>
          </a:p>
          <a:p>
            <a:pPr lvl="1">
              <a:defRPr/>
            </a:pPr>
            <a:r>
              <a:rPr lang="fr-FR" sz="1600">
                <a:latin typeface="Times New Roman" charset="0"/>
                <a:ea typeface="ＭＳ Ｐゴシック" charset="0"/>
                <a:cs typeface="Times New Roman" charset="0"/>
              </a:rPr>
              <a:t>IDV, r/SQV, NFV, r/APV; </a:t>
            </a:r>
          </a:p>
          <a:p>
            <a:pPr lvl="1">
              <a:defRPr/>
            </a:pPr>
            <a:r>
              <a:rPr lang="fr-FR" sz="1600">
                <a:latin typeface="Times New Roman" charset="0"/>
                <a:ea typeface="ＭＳ Ｐゴシック" charset="0"/>
                <a:cs typeface="Times New Roman" charset="0"/>
              </a:rPr>
              <a:t>EFV </a:t>
            </a:r>
          </a:p>
          <a:p>
            <a:pPr>
              <a:defRPr/>
            </a:pPr>
            <a:r>
              <a:rPr lang="fr-FR" sz="2100">
                <a:latin typeface="Verdana" charset="0"/>
                <a:ea typeface="MS PGothic" charset="0"/>
                <a:cs typeface="Times New Roman" charset="0"/>
              </a:rPr>
              <a:t>09/2007: Tt </a:t>
            </a:r>
            <a:r>
              <a:rPr lang="fr-FR" sz="2100">
                <a:solidFill>
                  <a:srgbClr val="000090"/>
                </a:solidFill>
                <a:latin typeface="Verdana" charset="0"/>
                <a:ea typeface="MS PGothic" charset="0"/>
                <a:cs typeface="Times New Roman" charset="0"/>
              </a:rPr>
              <a:t>ABC+ddI+EFV</a:t>
            </a:r>
          </a:p>
          <a:p>
            <a:pPr lvl="1">
              <a:defRPr/>
            </a:pPr>
            <a:r>
              <a:rPr lang="fr-FR" sz="1700" b="1">
                <a:latin typeface="Verdana" charset="0"/>
                <a:ea typeface="ＭＳ Ｐゴシック" charset="0"/>
                <a:cs typeface="Times New Roman" charset="0"/>
              </a:rPr>
              <a:t>CV= 44500</a:t>
            </a:r>
            <a:r>
              <a:rPr lang="fr-FR" sz="1700">
                <a:latin typeface="Verdana" charset="0"/>
                <a:ea typeface="ＭＳ Ｐゴシック" charset="0"/>
                <a:cs typeface="Times New Roman" charset="0"/>
              </a:rPr>
              <a:t>, CD4= 127 (11%)</a:t>
            </a:r>
          </a:p>
          <a:p>
            <a:pPr lvl="1">
              <a:defRPr/>
            </a:pPr>
            <a:r>
              <a:rPr lang="fr-FR" sz="1700">
                <a:latin typeface="Verdana" charset="0"/>
                <a:ea typeface="ＭＳ Ｐゴシック" charset="0"/>
                <a:cs typeface="Times New Roman" charset="0"/>
              </a:rPr>
              <a:t>Génotypage:	RT: 74I,75T,115F,184V,215Y- 100I,103N				PRO: 10V,13V,32I,33F,35G,36I,54L,63P,			       	71V,73S,82A,89V,90M</a:t>
            </a:r>
          </a:p>
          <a:p>
            <a:pPr>
              <a:buFont typeface="Wingdings" charset="0"/>
              <a:buNone/>
              <a:defRPr/>
            </a:pPr>
            <a:endParaRPr lang="fr-FR">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re 3"/>
          <p:cNvSpPr>
            <a:spLocks noGrp="1"/>
          </p:cNvSpPr>
          <p:nvPr>
            <p:ph type="title" idx="4294967295"/>
          </p:nvPr>
        </p:nvSpPr>
        <p:spPr/>
        <p:txBody>
          <a:bodyPr/>
          <a:lstStyle/>
          <a:p>
            <a:pPr>
              <a:defRPr/>
            </a:pPr>
            <a:r>
              <a:rPr lang="fr-FR">
                <a:latin typeface="Verdana" charset="0"/>
                <a:ea typeface="MS PGothic" charset="0"/>
              </a:rPr>
              <a:t>Mme B. R., 60 ans</a:t>
            </a:r>
          </a:p>
        </p:txBody>
      </p:sp>
      <p:graphicFrame>
        <p:nvGraphicFramePr>
          <p:cNvPr id="248835" name="Group 3"/>
          <p:cNvGraphicFramePr>
            <a:graphicFrameLocks noGrp="1"/>
          </p:cNvGraphicFramePr>
          <p:nvPr/>
        </p:nvGraphicFramePr>
        <p:xfrm>
          <a:off x="566738" y="1752600"/>
          <a:ext cx="8001000" cy="3611563"/>
        </p:xfrm>
        <a:graphic>
          <a:graphicData uri="http://schemas.openxmlformats.org/drawingml/2006/table">
            <a:tbl>
              <a:tblPr/>
              <a:tblGrid>
                <a:gridCol w="1412875"/>
                <a:gridCol w="3097212"/>
                <a:gridCol w="1490663"/>
                <a:gridCol w="200025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dates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ARV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CV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CD4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23/09/07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90"/>
                          </a:solidFill>
                          <a:effectLst/>
                          <a:latin typeface="Verdana" charset="0"/>
                          <a:ea typeface="MS PGothic" charset="0"/>
                          <a:cs typeface="MS PGothic" charset="0"/>
                        </a:rPr>
                        <a:t>….ABC+ddI+EFV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44500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127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06/11/07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90"/>
                          </a:solidFill>
                          <a:effectLst/>
                          <a:latin typeface="Verdana" charset="0"/>
                          <a:ea typeface="MS PGothic" charset="0"/>
                          <a:cs typeface="MS PGothic" charset="0"/>
                        </a:rPr>
                        <a:t>TDF/FTC+RAL+ETV+T20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122</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24/12/07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112</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185</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27/03/08</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&lt;40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241</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05/06/08</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80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249</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15/09/08</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241</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23/01/09</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102</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355</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30/03/09</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104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422</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bl>
          </a:graphicData>
        </a:graphic>
      </p:graphicFrame>
      <p:sp>
        <p:nvSpPr>
          <p:cNvPr id="6" name="ZoneTexte 5"/>
          <p:cNvSpPr txBox="1">
            <a:spLocks noChangeArrowheads="1"/>
          </p:cNvSpPr>
          <p:nvPr/>
        </p:nvSpPr>
        <p:spPr bwMode="auto">
          <a:xfrm>
            <a:off x="468313" y="5516563"/>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Clr>
                <a:srgbClr val="CC0000"/>
              </a:buClr>
              <a:buFont typeface="Wingdings" charset="0"/>
              <a:buChar char="q"/>
            </a:pPr>
            <a:r>
              <a:rPr lang="fr-FR" sz="1800">
                <a:solidFill>
                  <a:srgbClr val="000000"/>
                </a:solidFill>
                <a:latin typeface="Verdana" charset="0"/>
              </a:rPr>
              <a:t>Génotropisme: R5</a:t>
            </a:r>
          </a:p>
          <a:p>
            <a:pPr eaLnBrk="1" hangingPunct="1">
              <a:buClr>
                <a:srgbClr val="CC0000"/>
              </a:buClr>
              <a:buFont typeface="Wingdings" charset="0"/>
              <a:buChar char="q"/>
            </a:pPr>
            <a:r>
              <a:rPr lang="fr-FR" sz="1800">
                <a:solidFill>
                  <a:srgbClr val="000000"/>
                </a:solidFill>
                <a:latin typeface="Verdana" charset="0"/>
              </a:rPr>
              <a:t>Génotypage résistance 2009: RT: id°; PRO: id°; IIN: </a:t>
            </a:r>
            <a:r>
              <a:rPr lang="fr-FR" sz="1800" b="1">
                <a:solidFill>
                  <a:srgbClr val="000000"/>
                </a:solidFill>
                <a:latin typeface="Verdana" charset="0"/>
              </a:rPr>
              <a:t>+97A, 143H </a:t>
            </a:r>
          </a:p>
          <a:p>
            <a:pPr eaLnBrk="1" hangingPunct="1">
              <a:buClr>
                <a:srgbClr val="B90000"/>
              </a:buClr>
              <a:buFont typeface="Wingdings" charset="0"/>
              <a:buChar char="q"/>
            </a:pPr>
            <a:endParaRPr lang="fr-FR" sz="1800">
              <a:solidFill>
                <a:srgbClr val="000000"/>
              </a:solidFill>
              <a:latin typeface="Verdan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re 3"/>
          <p:cNvSpPr>
            <a:spLocks noGrp="1"/>
          </p:cNvSpPr>
          <p:nvPr>
            <p:ph type="title" idx="4294967295"/>
          </p:nvPr>
        </p:nvSpPr>
        <p:spPr/>
        <p:txBody>
          <a:bodyPr/>
          <a:lstStyle/>
          <a:p>
            <a:pPr>
              <a:defRPr/>
            </a:pPr>
            <a:r>
              <a:rPr lang="fr-FR">
                <a:latin typeface="Verdana" charset="0"/>
                <a:ea typeface="MS PGothic" charset="0"/>
              </a:rPr>
              <a:t>Mme B. R., 60 ans</a:t>
            </a:r>
          </a:p>
        </p:txBody>
      </p:sp>
      <p:graphicFrame>
        <p:nvGraphicFramePr>
          <p:cNvPr id="5" name="Group 51"/>
          <p:cNvGraphicFramePr>
            <a:graphicFrameLocks noGrp="1"/>
          </p:cNvGraphicFramePr>
          <p:nvPr/>
        </p:nvGraphicFramePr>
        <p:xfrm>
          <a:off x="566738" y="1752600"/>
          <a:ext cx="8001000" cy="4725988"/>
        </p:xfrm>
        <a:graphic>
          <a:graphicData uri="http://schemas.openxmlformats.org/drawingml/2006/table">
            <a:tbl>
              <a:tblPr/>
              <a:tblGrid>
                <a:gridCol w="1773237"/>
                <a:gridCol w="2227263"/>
                <a:gridCol w="2000250"/>
                <a:gridCol w="2000250"/>
              </a:tblGrid>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dates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ARV</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CV</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Verdana" charset="0"/>
                          <a:ea typeface="MS PGothic" charset="0"/>
                          <a:cs typeface="MS PGothic" charset="0"/>
                        </a:rPr>
                        <a:t>CD4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23/09/07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90"/>
                          </a:solidFill>
                          <a:effectLst/>
                          <a:latin typeface="Verdana" charset="0"/>
                          <a:ea typeface="MS PGothic" charset="0"/>
                          <a:cs typeface="MS PGothic" charset="0"/>
                        </a:rPr>
                        <a:t>….ABC+ddI+EFV</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44500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127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6400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06/11/07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90"/>
                          </a:solidFill>
                          <a:effectLst/>
                          <a:latin typeface="Verdana" charset="0"/>
                          <a:ea typeface="MS PGothic" charset="0"/>
                          <a:cs typeface="MS PGothic" charset="0"/>
                        </a:rPr>
                        <a:t>TDF/FTC+RAL+ETV+T20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24/12/07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185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27/03/08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&lt;40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05/06/08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80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249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15/09/08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64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23/01/09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102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355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30/03/09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104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A6A6A6"/>
                          </a:solidFill>
                          <a:effectLst/>
                          <a:latin typeface="Verdana" charset="0"/>
                          <a:ea typeface="MS PGothic" charset="0"/>
                          <a:cs typeface="MS PGothic" charset="0"/>
                        </a:rPr>
                        <a:t>422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06/07/09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90"/>
                          </a:solidFill>
                          <a:effectLst/>
                          <a:latin typeface="Verdana" charset="0"/>
                          <a:ea typeface="MS PGothic" charset="0"/>
                          <a:cs typeface="MS PGothic" charset="0"/>
                        </a:rPr>
                        <a:t>Id° +r/MVC</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64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15/09/09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356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25/01/10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Verdana" charset="0"/>
                        <a:ea typeface="MS PGothic" charset="0"/>
                        <a:cs typeface="MS PGothic"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&lt;20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Verdana" charset="0"/>
                          <a:ea typeface="MS PGothic" charset="0"/>
                          <a:cs typeface="MS PGothic" charset="0"/>
                        </a:rPr>
                        <a:t>734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76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just">
              <a:tabLst>
                <a:tab pos="457200" algn="l"/>
              </a:tabLst>
              <a:defRPr/>
            </a:pPr>
            <a:endParaRPr lang="fr-FR"/>
          </a:p>
        </p:txBody>
      </p:sp>
      <p:pic>
        <p:nvPicPr>
          <p:cNvPr id="6758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3350" y="981075"/>
            <a:ext cx="41370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0" y="743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fr-FR"/>
          </a:p>
        </p:txBody>
      </p:sp>
      <p:sp>
        <p:nvSpPr>
          <p:cNvPr id="10245" name="Text Box 5"/>
          <p:cNvSpPr txBox="1">
            <a:spLocks noChangeArrowheads="1"/>
          </p:cNvSpPr>
          <p:nvPr/>
        </p:nvSpPr>
        <p:spPr bwMode="auto">
          <a:xfrm>
            <a:off x="5595938" y="6537325"/>
            <a:ext cx="33686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80000"/>
              </a:lnSpc>
              <a:spcBef>
                <a:spcPct val="20000"/>
              </a:spcBef>
              <a:buClr>
                <a:schemeClr val="tx2"/>
              </a:buClr>
              <a:buSzPct val="70000"/>
              <a:buFont typeface="Wingdings" charset="0"/>
              <a:buNone/>
              <a:defRPr/>
            </a:pPr>
            <a:r>
              <a:rPr lang="en-GB" sz="1200" i="1" smtClean="0">
                <a:ea typeface="MS PGothic" charset="0"/>
              </a:rPr>
              <a:t>Shen L J Allergy Clin Immunol 2008 ;122:22-8. </a:t>
            </a:r>
          </a:p>
          <a:p>
            <a:pPr>
              <a:defRPr/>
            </a:pPr>
            <a:endParaRPr lang="fr-FR" sz="1200" i="1" smtClean="0">
              <a:ea typeface="MS PGothic" charset="0"/>
            </a:endParaRPr>
          </a:p>
        </p:txBody>
      </p:sp>
      <p:sp>
        <p:nvSpPr>
          <p:cNvPr id="10246" name="Text Box 6"/>
          <p:cNvSpPr txBox="1">
            <a:spLocks noChangeArrowheads="1"/>
          </p:cNvSpPr>
          <p:nvPr/>
        </p:nvSpPr>
        <p:spPr bwMode="auto">
          <a:xfrm>
            <a:off x="1692275" y="330200"/>
            <a:ext cx="5754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mtClean="0">
                <a:ea typeface="MS PGothic" charset="0"/>
              </a:rPr>
              <a:t>Origine de la virémie résiduelle</a:t>
            </a:r>
          </a:p>
        </p:txBody>
      </p:sp>
      <p:sp>
        <p:nvSpPr>
          <p:cNvPr id="10247"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188913"/>
            <a:ext cx="8675688" cy="1143000"/>
          </a:xfrm>
        </p:spPr>
        <p:txBody>
          <a:bodyPr/>
          <a:lstStyle/>
          <a:p>
            <a:pPr eaLnBrk="1" hangingPunct="1">
              <a:defRPr/>
            </a:pPr>
            <a:r>
              <a:rPr lang="fr-FR" sz="2800">
                <a:latin typeface="Arial" charset="0"/>
                <a:cs typeface="+mj-cs"/>
              </a:rPr>
              <a:t>Virémies VIH-1 de faible niveau : signification clinique</a:t>
            </a:r>
          </a:p>
        </p:txBody>
      </p:sp>
      <p:sp>
        <p:nvSpPr>
          <p:cNvPr id="32771" name="Rectangle 49"/>
          <p:cNvSpPr>
            <a:spLocks noGrp="1" noChangeArrowheads="1"/>
          </p:cNvSpPr>
          <p:nvPr>
            <p:ph type="body" idx="4294967295"/>
          </p:nvPr>
        </p:nvSpPr>
        <p:spPr>
          <a:xfrm>
            <a:off x="500063" y="1535113"/>
            <a:ext cx="8643937" cy="814387"/>
          </a:xfrm>
        </p:spPr>
        <p:txBody>
          <a:bodyPr/>
          <a:lstStyle/>
          <a:p>
            <a:pPr eaLnBrk="1" hangingPunct="1">
              <a:defRPr/>
            </a:pPr>
            <a:r>
              <a:rPr lang="fr-FR" sz="1900">
                <a:latin typeface="Arial" charset="0"/>
                <a:cs typeface="+mn-cs"/>
              </a:rPr>
              <a:t>Cohorte canadienne de 1 674 patients sous traitement ARV entre 2000 et 2008</a:t>
            </a:r>
          </a:p>
          <a:p>
            <a:pPr eaLnBrk="1" hangingPunct="1">
              <a:defRPr/>
            </a:pPr>
            <a:r>
              <a:rPr lang="fr-FR" sz="1900">
                <a:latin typeface="Arial" charset="0"/>
                <a:cs typeface="+mn-cs"/>
              </a:rPr>
              <a:t>Suivi après 2 CV consécutives &lt; 400 c/ml. Etude de la prédictivité des virémies de faible niveau (CV comprises entre 50 c/ml et 1 000 c/ml)</a:t>
            </a:r>
          </a:p>
        </p:txBody>
      </p:sp>
      <p:grpSp>
        <p:nvGrpSpPr>
          <p:cNvPr id="122883" name="Group 45"/>
          <p:cNvGrpSpPr>
            <a:grpSpLocks/>
          </p:cNvGrpSpPr>
          <p:nvPr/>
        </p:nvGrpSpPr>
        <p:grpSpPr bwMode="auto">
          <a:xfrm>
            <a:off x="649288" y="2781300"/>
            <a:ext cx="3922712" cy="2927350"/>
            <a:chOff x="425" y="1519"/>
            <a:chExt cx="2471" cy="1844"/>
          </a:xfrm>
        </p:grpSpPr>
        <p:sp>
          <p:nvSpPr>
            <p:cNvPr id="122890" name="Line 5"/>
            <p:cNvSpPr>
              <a:spLocks noChangeShapeType="1"/>
            </p:cNvSpPr>
            <p:nvPr/>
          </p:nvSpPr>
          <p:spPr bwMode="auto">
            <a:xfrm flipV="1">
              <a:off x="2343" y="2954"/>
              <a:ext cx="0"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1" name="Freeform 6"/>
            <p:cNvSpPr>
              <a:spLocks/>
            </p:cNvSpPr>
            <p:nvPr/>
          </p:nvSpPr>
          <p:spPr bwMode="auto">
            <a:xfrm>
              <a:off x="709" y="2954"/>
              <a:ext cx="2048" cy="0"/>
            </a:xfrm>
            <a:custGeom>
              <a:avLst/>
              <a:gdLst>
                <a:gd name="T0" fmla="*/ 0 w 14839"/>
                <a:gd name="T1" fmla="*/ 2048 w 14839"/>
                <a:gd name="T2" fmla="*/ 2048 w 14839"/>
                <a:gd name="T3" fmla="*/ 2048 w 14839"/>
                <a:gd name="T4" fmla="*/ 2048 w 14839"/>
                <a:gd name="T5" fmla="*/ 2048 w 14839"/>
                <a:gd name="T6" fmla="*/ 2048 w 14839"/>
                <a:gd name="T7" fmla="*/ 0 60000 65536"/>
                <a:gd name="T8" fmla="*/ 0 60000 65536"/>
                <a:gd name="T9" fmla="*/ 0 60000 65536"/>
                <a:gd name="T10" fmla="*/ 0 60000 65536"/>
                <a:gd name="T11" fmla="*/ 0 60000 65536"/>
                <a:gd name="T12" fmla="*/ 0 60000 65536"/>
                <a:gd name="T13" fmla="*/ 0 60000 65536"/>
                <a:gd name="T14" fmla="*/ 0 w 14839"/>
                <a:gd name="T15" fmla="*/ 14839 w 14839"/>
              </a:gdLst>
              <a:ahLst/>
              <a:cxnLst>
                <a:cxn ang="T7">
                  <a:pos x="T0" y="0"/>
                </a:cxn>
                <a:cxn ang="T8">
                  <a:pos x="T1" y="0"/>
                </a:cxn>
                <a:cxn ang="T9">
                  <a:pos x="T2" y="0"/>
                </a:cxn>
                <a:cxn ang="T10">
                  <a:pos x="T3" y="0"/>
                </a:cxn>
                <a:cxn ang="T11">
                  <a:pos x="T4" y="0"/>
                </a:cxn>
                <a:cxn ang="T12">
                  <a:pos x="T5" y="0"/>
                </a:cxn>
                <a:cxn ang="T13">
                  <a:pos x="T6" y="0"/>
                </a:cxn>
              </a:cxnLst>
              <a:rect l="T14" t="0" r="T15" b="0"/>
              <a:pathLst>
                <a:path w="14839">
                  <a:moveTo>
                    <a:pt x="0" y="0"/>
                  </a:moveTo>
                  <a:lnTo>
                    <a:pt x="2960" y="0"/>
                  </a:lnTo>
                  <a:lnTo>
                    <a:pt x="5920" y="0"/>
                  </a:lnTo>
                  <a:lnTo>
                    <a:pt x="8881" y="0"/>
                  </a:lnTo>
                  <a:lnTo>
                    <a:pt x="11841" y="0"/>
                  </a:lnTo>
                  <a:lnTo>
                    <a:pt x="14802" y="0"/>
                  </a:lnTo>
                  <a:lnTo>
                    <a:pt x="14839"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892" name="Line 7"/>
            <p:cNvSpPr>
              <a:spLocks noChangeShapeType="1"/>
            </p:cNvSpPr>
            <p:nvPr/>
          </p:nvSpPr>
          <p:spPr bwMode="auto">
            <a:xfrm flipV="1">
              <a:off x="2752" y="2954"/>
              <a:ext cx="0"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3" name="Line 8"/>
            <p:cNvSpPr>
              <a:spLocks noChangeShapeType="1"/>
            </p:cNvSpPr>
            <p:nvPr/>
          </p:nvSpPr>
          <p:spPr bwMode="auto">
            <a:xfrm flipV="1">
              <a:off x="709" y="1885"/>
              <a:ext cx="0" cy="2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4" name="Line 9"/>
            <p:cNvSpPr>
              <a:spLocks noChangeShapeType="1"/>
            </p:cNvSpPr>
            <p:nvPr/>
          </p:nvSpPr>
          <p:spPr bwMode="auto">
            <a:xfrm>
              <a:off x="681" y="2152"/>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5" name="Freeform 10"/>
            <p:cNvSpPr>
              <a:spLocks/>
            </p:cNvSpPr>
            <p:nvPr/>
          </p:nvSpPr>
          <p:spPr bwMode="auto">
            <a:xfrm>
              <a:off x="681" y="1618"/>
              <a:ext cx="28" cy="267"/>
            </a:xfrm>
            <a:custGeom>
              <a:avLst/>
              <a:gdLst>
                <a:gd name="T0" fmla="*/ 2264 w 200"/>
                <a:gd name="T1" fmla="*/ 1452 h 2032"/>
                <a:gd name="T2" fmla="*/ 2264 w 200"/>
                <a:gd name="T3" fmla="*/ 0 h 2032"/>
                <a:gd name="T4" fmla="*/ 0 w 200"/>
                <a:gd name="T5" fmla="*/ 0 h 2032"/>
                <a:gd name="T6" fmla="*/ 0 60000 65536"/>
                <a:gd name="T7" fmla="*/ 0 60000 65536"/>
                <a:gd name="T8" fmla="*/ 0 60000 65536"/>
                <a:gd name="T9" fmla="*/ 0 w 200"/>
                <a:gd name="T10" fmla="*/ 0 h 2032"/>
                <a:gd name="T11" fmla="*/ 200 w 200"/>
                <a:gd name="T12" fmla="*/ 2032 h 2032"/>
              </a:gdLst>
              <a:ahLst/>
              <a:cxnLst>
                <a:cxn ang="T6">
                  <a:pos x="T0" y="T1"/>
                </a:cxn>
                <a:cxn ang="T7">
                  <a:pos x="T2" y="T3"/>
                </a:cxn>
                <a:cxn ang="T8">
                  <a:pos x="T4" y="T5"/>
                </a:cxn>
              </a:cxnLst>
              <a:rect l="T9" t="T10" r="T11" b="T12"/>
              <a:pathLst>
                <a:path w="200" h="2032">
                  <a:moveTo>
                    <a:pt x="200" y="2032"/>
                  </a:moveTo>
                  <a:lnTo>
                    <a:pt x="200"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896" name="Line 11"/>
            <p:cNvSpPr>
              <a:spLocks noChangeShapeType="1"/>
            </p:cNvSpPr>
            <p:nvPr/>
          </p:nvSpPr>
          <p:spPr bwMode="auto">
            <a:xfrm>
              <a:off x="681" y="1885"/>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7" name="Line 12"/>
            <p:cNvSpPr>
              <a:spLocks noChangeShapeType="1"/>
            </p:cNvSpPr>
            <p:nvPr/>
          </p:nvSpPr>
          <p:spPr bwMode="auto">
            <a:xfrm flipV="1">
              <a:off x="709" y="2419"/>
              <a:ext cx="0" cy="2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8" name="Line 13"/>
            <p:cNvSpPr>
              <a:spLocks noChangeShapeType="1"/>
            </p:cNvSpPr>
            <p:nvPr/>
          </p:nvSpPr>
          <p:spPr bwMode="auto">
            <a:xfrm flipV="1">
              <a:off x="1117" y="2954"/>
              <a:ext cx="0"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899" name="Line 14"/>
            <p:cNvSpPr>
              <a:spLocks noChangeShapeType="1"/>
            </p:cNvSpPr>
            <p:nvPr/>
          </p:nvSpPr>
          <p:spPr bwMode="auto">
            <a:xfrm flipV="1">
              <a:off x="709" y="2954"/>
              <a:ext cx="0"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0" name="Line 15"/>
            <p:cNvSpPr>
              <a:spLocks noChangeShapeType="1"/>
            </p:cNvSpPr>
            <p:nvPr/>
          </p:nvSpPr>
          <p:spPr bwMode="auto">
            <a:xfrm>
              <a:off x="681" y="2954"/>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1" name="Line 16"/>
            <p:cNvSpPr>
              <a:spLocks noChangeShapeType="1"/>
            </p:cNvSpPr>
            <p:nvPr/>
          </p:nvSpPr>
          <p:spPr bwMode="auto">
            <a:xfrm flipV="1">
              <a:off x="709" y="2687"/>
              <a:ext cx="0" cy="2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2" name="Line 17"/>
            <p:cNvSpPr>
              <a:spLocks noChangeShapeType="1"/>
            </p:cNvSpPr>
            <p:nvPr/>
          </p:nvSpPr>
          <p:spPr bwMode="auto">
            <a:xfrm>
              <a:off x="681" y="2687"/>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3" name="Line 18"/>
            <p:cNvSpPr>
              <a:spLocks noChangeShapeType="1"/>
            </p:cNvSpPr>
            <p:nvPr/>
          </p:nvSpPr>
          <p:spPr bwMode="auto">
            <a:xfrm>
              <a:off x="681" y="2419"/>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4" name="Line 19"/>
            <p:cNvSpPr>
              <a:spLocks noChangeShapeType="1"/>
            </p:cNvSpPr>
            <p:nvPr/>
          </p:nvSpPr>
          <p:spPr bwMode="auto">
            <a:xfrm flipV="1">
              <a:off x="1526" y="2954"/>
              <a:ext cx="0"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5" name="Line 20"/>
            <p:cNvSpPr>
              <a:spLocks noChangeShapeType="1"/>
            </p:cNvSpPr>
            <p:nvPr/>
          </p:nvSpPr>
          <p:spPr bwMode="auto">
            <a:xfrm flipV="1">
              <a:off x="1934" y="2954"/>
              <a:ext cx="0"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6" name="Line 21"/>
            <p:cNvSpPr>
              <a:spLocks noChangeShapeType="1"/>
            </p:cNvSpPr>
            <p:nvPr/>
          </p:nvSpPr>
          <p:spPr bwMode="auto">
            <a:xfrm flipV="1">
              <a:off x="709" y="2152"/>
              <a:ext cx="0" cy="2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7" name="Line 22"/>
            <p:cNvSpPr>
              <a:spLocks noChangeShapeType="1"/>
            </p:cNvSpPr>
            <p:nvPr/>
          </p:nvSpPr>
          <p:spPr bwMode="auto">
            <a:xfrm flipH="1">
              <a:off x="808" y="2528"/>
              <a:ext cx="166"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8" name="Line 23"/>
            <p:cNvSpPr>
              <a:spLocks noChangeShapeType="1"/>
            </p:cNvSpPr>
            <p:nvPr/>
          </p:nvSpPr>
          <p:spPr bwMode="auto">
            <a:xfrm flipH="1">
              <a:off x="808" y="2764"/>
              <a:ext cx="166"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09" name="Freeform 24"/>
            <p:cNvSpPr>
              <a:spLocks/>
            </p:cNvSpPr>
            <p:nvPr/>
          </p:nvSpPr>
          <p:spPr bwMode="auto">
            <a:xfrm>
              <a:off x="709" y="1618"/>
              <a:ext cx="1733" cy="393"/>
            </a:xfrm>
            <a:custGeom>
              <a:avLst/>
              <a:gdLst>
                <a:gd name="T0" fmla="*/ 2047 w 12558"/>
                <a:gd name="T1" fmla="*/ 1445 h 2993"/>
                <a:gd name="T2" fmla="*/ 2047 w 12558"/>
                <a:gd name="T3" fmla="*/ 1445 h 2993"/>
                <a:gd name="T4" fmla="*/ 2047 w 12558"/>
                <a:gd name="T5" fmla="*/ 1445 h 2993"/>
                <a:gd name="T6" fmla="*/ 2047 w 12558"/>
                <a:gd name="T7" fmla="*/ 1445 h 2993"/>
                <a:gd name="T8" fmla="*/ 2047 w 12558"/>
                <a:gd name="T9" fmla="*/ 1445 h 2993"/>
                <a:gd name="T10" fmla="*/ 2047 w 12558"/>
                <a:gd name="T11" fmla="*/ 1445 h 2993"/>
                <a:gd name="T12" fmla="*/ 2047 w 12558"/>
                <a:gd name="T13" fmla="*/ 1445 h 2993"/>
                <a:gd name="T14" fmla="*/ 2047 w 12558"/>
                <a:gd name="T15" fmla="*/ 1445 h 2993"/>
                <a:gd name="T16" fmla="*/ 2047 w 12558"/>
                <a:gd name="T17" fmla="*/ 1445 h 2993"/>
                <a:gd name="T18" fmla="*/ 2047 w 12558"/>
                <a:gd name="T19" fmla="*/ 1445 h 2993"/>
                <a:gd name="T20" fmla="*/ 2047 w 12558"/>
                <a:gd name="T21" fmla="*/ 1445 h 2993"/>
                <a:gd name="T22" fmla="*/ 2047 w 12558"/>
                <a:gd name="T23" fmla="*/ 1445 h 2993"/>
                <a:gd name="T24" fmla="*/ 2047 w 12558"/>
                <a:gd name="T25" fmla="*/ 1445 h 2993"/>
                <a:gd name="T26" fmla="*/ 2047 w 12558"/>
                <a:gd name="T27" fmla="*/ 1445 h 2993"/>
                <a:gd name="T28" fmla="*/ 2047 w 12558"/>
                <a:gd name="T29" fmla="*/ 1445 h 2993"/>
                <a:gd name="T30" fmla="*/ 2047 w 12558"/>
                <a:gd name="T31" fmla="*/ 1445 h 2993"/>
                <a:gd name="T32" fmla="*/ 2047 w 12558"/>
                <a:gd name="T33" fmla="*/ 0 h 2993"/>
                <a:gd name="T34" fmla="*/ 0 w 12558"/>
                <a:gd name="T35" fmla="*/ 0 h 29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58"/>
                <a:gd name="T55" fmla="*/ 0 h 2993"/>
                <a:gd name="T56" fmla="*/ 12558 w 12558"/>
                <a:gd name="T57" fmla="*/ 2993 h 29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58" h="2993">
                  <a:moveTo>
                    <a:pt x="12558" y="2993"/>
                  </a:moveTo>
                  <a:lnTo>
                    <a:pt x="10651" y="2542"/>
                  </a:lnTo>
                  <a:lnTo>
                    <a:pt x="10485" y="2254"/>
                  </a:lnTo>
                  <a:lnTo>
                    <a:pt x="10123" y="1979"/>
                  </a:lnTo>
                  <a:lnTo>
                    <a:pt x="9069" y="1715"/>
                  </a:lnTo>
                  <a:lnTo>
                    <a:pt x="7528" y="1485"/>
                  </a:lnTo>
                  <a:lnTo>
                    <a:pt x="6687" y="1315"/>
                  </a:lnTo>
                  <a:lnTo>
                    <a:pt x="6030" y="1163"/>
                  </a:lnTo>
                  <a:lnTo>
                    <a:pt x="5884" y="1058"/>
                  </a:lnTo>
                  <a:lnTo>
                    <a:pt x="5771" y="909"/>
                  </a:lnTo>
                  <a:lnTo>
                    <a:pt x="5066" y="801"/>
                  </a:lnTo>
                  <a:lnTo>
                    <a:pt x="4792" y="691"/>
                  </a:lnTo>
                  <a:lnTo>
                    <a:pt x="4198" y="576"/>
                  </a:lnTo>
                  <a:lnTo>
                    <a:pt x="2020" y="285"/>
                  </a:lnTo>
                  <a:lnTo>
                    <a:pt x="1854" y="215"/>
                  </a:lnTo>
                  <a:lnTo>
                    <a:pt x="1714" y="123"/>
                  </a:lnTo>
                  <a:lnTo>
                    <a:pt x="1638" y="0"/>
                  </a:lnTo>
                  <a:lnTo>
                    <a:pt x="0"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910" name="Line 25"/>
            <p:cNvSpPr>
              <a:spLocks noChangeShapeType="1"/>
            </p:cNvSpPr>
            <p:nvPr/>
          </p:nvSpPr>
          <p:spPr bwMode="auto">
            <a:xfrm flipH="1">
              <a:off x="709" y="1618"/>
              <a:ext cx="225"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11" name="Freeform 26"/>
            <p:cNvSpPr>
              <a:spLocks/>
            </p:cNvSpPr>
            <p:nvPr/>
          </p:nvSpPr>
          <p:spPr bwMode="auto">
            <a:xfrm>
              <a:off x="934" y="1618"/>
              <a:ext cx="1506" cy="101"/>
            </a:xfrm>
            <a:custGeom>
              <a:avLst/>
              <a:gdLst>
                <a:gd name="T0" fmla="*/ 2048 w 10912"/>
                <a:gd name="T1" fmla="*/ 1502 h 765"/>
                <a:gd name="T2" fmla="*/ 2048 w 10912"/>
                <a:gd name="T3" fmla="*/ 1502 h 765"/>
                <a:gd name="T4" fmla="*/ 2048 w 10912"/>
                <a:gd name="T5" fmla="*/ 1502 h 765"/>
                <a:gd name="T6" fmla="*/ 2048 w 10912"/>
                <a:gd name="T7" fmla="*/ 1502 h 765"/>
                <a:gd name="T8" fmla="*/ 2048 w 10912"/>
                <a:gd name="T9" fmla="*/ 1502 h 765"/>
                <a:gd name="T10" fmla="*/ 2048 w 10912"/>
                <a:gd name="T11" fmla="*/ 1502 h 765"/>
                <a:gd name="T12" fmla="*/ 2048 w 10912"/>
                <a:gd name="T13" fmla="*/ 1502 h 765"/>
                <a:gd name="T14" fmla="*/ 2048 w 10912"/>
                <a:gd name="T15" fmla="*/ 1502 h 765"/>
                <a:gd name="T16" fmla="*/ 2048 w 10912"/>
                <a:gd name="T17" fmla="*/ 1502 h 765"/>
                <a:gd name="T18" fmla="*/ 2048 w 10912"/>
                <a:gd name="T19" fmla="*/ 1502 h 765"/>
                <a:gd name="T20" fmla="*/ 2048 w 10912"/>
                <a:gd name="T21" fmla="*/ 1502 h 765"/>
                <a:gd name="T22" fmla="*/ 2048 w 10912"/>
                <a:gd name="T23" fmla="*/ 0 h 765"/>
                <a:gd name="T24" fmla="*/ 0 w 10912"/>
                <a:gd name="T25" fmla="*/ 0 h 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12"/>
                <a:gd name="T40" fmla="*/ 0 h 765"/>
                <a:gd name="T41" fmla="*/ 10912 w 10912"/>
                <a:gd name="T42" fmla="*/ 765 h 7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12" h="765">
                  <a:moveTo>
                    <a:pt x="10912" y="765"/>
                  </a:moveTo>
                  <a:lnTo>
                    <a:pt x="9016" y="595"/>
                  </a:lnTo>
                  <a:lnTo>
                    <a:pt x="8835" y="506"/>
                  </a:lnTo>
                  <a:lnTo>
                    <a:pt x="8494" y="429"/>
                  </a:lnTo>
                  <a:lnTo>
                    <a:pt x="7460" y="351"/>
                  </a:lnTo>
                  <a:lnTo>
                    <a:pt x="5930" y="275"/>
                  </a:lnTo>
                  <a:lnTo>
                    <a:pt x="4430" y="171"/>
                  </a:lnTo>
                  <a:lnTo>
                    <a:pt x="4227" y="171"/>
                  </a:lnTo>
                  <a:lnTo>
                    <a:pt x="3472" y="113"/>
                  </a:lnTo>
                  <a:lnTo>
                    <a:pt x="3171" y="63"/>
                  </a:lnTo>
                  <a:lnTo>
                    <a:pt x="2563" y="63"/>
                  </a:lnTo>
                  <a:lnTo>
                    <a:pt x="1827" y="0"/>
                  </a:lnTo>
                  <a:lnTo>
                    <a:pt x="0"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912" name="Text Box 27"/>
            <p:cNvSpPr txBox="1">
              <a:spLocks noChangeArrowheads="1"/>
            </p:cNvSpPr>
            <p:nvPr/>
          </p:nvSpPr>
          <p:spPr bwMode="auto">
            <a:xfrm>
              <a:off x="518" y="285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400"/>
                <a:t>0</a:t>
              </a:r>
            </a:p>
          </p:txBody>
        </p:sp>
        <p:sp>
          <p:nvSpPr>
            <p:cNvPr id="122913" name="Text Box 29"/>
            <p:cNvSpPr txBox="1">
              <a:spLocks noChangeArrowheads="1"/>
            </p:cNvSpPr>
            <p:nvPr/>
          </p:nvSpPr>
          <p:spPr bwMode="auto">
            <a:xfrm>
              <a:off x="425" y="2589"/>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400"/>
                <a:t>0,2</a:t>
              </a:r>
            </a:p>
          </p:txBody>
        </p:sp>
        <p:sp>
          <p:nvSpPr>
            <p:cNvPr id="122914" name="Text Box 30"/>
            <p:cNvSpPr txBox="1">
              <a:spLocks noChangeArrowheads="1"/>
            </p:cNvSpPr>
            <p:nvPr/>
          </p:nvSpPr>
          <p:spPr bwMode="auto">
            <a:xfrm>
              <a:off x="425" y="2321"/>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400"/>
                <a:t>0,4</a:t>
              </a:r>
            </a:p>
          </p:txBody>
        </p:sp>
        <p:sp>
          <p:nvSpPr>
            <p:cNvPr id="122915" name="Text Box 31"/>
            <p:cNvSpPr txBox="1">
              <a:spLocks noChangeArrowheads="1"/>
            </p:cNvSpPr>
            <p:nvPr/>
          </p:nvSpPr>
          <p:spPr bwMode="auto">
            <a:xfrm>
              <a:off x="425" y="2054"/>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400"/>
                <a:t>0,6</a:t>
              </a:r>
            </a:p>
          </p:txBody>
        </p:sp>
        <p:sp>
          <p:nvSpPr>
            <p:cNvPr id="122916" name="Text Box 32"/>
            <p:cNvSpPr txBox="1">
              <a:spLocks noChangeArrowheads="1"/>
            </p:cNvSpPr>
            <p:nvPr/>
          </p:nvSpPr>
          <p:spPr bwMode="auto">
            <a:xfrm>
              <a:off x="425" y="1786"/>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400"/>
                <a:t>0,8</a:t>
              </a:r>
            </a:p>
          </p:txBody>
        </p:sp>
        <p:sp>
          <p:nvSpPr>
            <p:cNvPr id="122917" name="Text Box 33"/>
            <p:cNvSpPr txBox="1">
              <a:spLocks noChangeArrowheads="1"/>
            </p:cNvSpPr>
            <p:nvPr/>
          </p:nvSpPr>
          <p:spPr bwMode="auto">
            <a:xfrm>
              <a:off x="518" y="151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400"/>
                <a:t>1</a:t>
              </a:r>
            </a:p>
          </p:txBody>
        </p:sp>
        <p:sp>
          <p:nvSpPr>
            <p:cNvPr id="122918" name="Text Box 34"/>
            <p:cNvSpPr txBox="1">
              <a:spLocks noChangeArrowheads="1"/>
            </p:cNvSpPr>
            <p:nvPr/>
          </p:nvSpPr>
          <p:spPr bwMode="auto">
            <a:xfrm>
              <a:off x="589" y="300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24</a:t>
              </a:r>
            </a:p>
          </p:txBody>
        </p:sp>
        <p:sp>
          <p:nvSpPr>
            <p:cNvPr id="122919" name="Text Box 35"/>
            <p:cNvSpPr txBox="1">
              <a:spLocks noChangeArrowheads="1"/>
            </p:cNvSpPr>
            <p:nvPr/>
          </p:nvSpPr>
          <p:spPr bwMode="auto">
            <a:xfrm>
              <a:off x="997" y="300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36</a:t>
              </a:r>
            </a:p>
          </p:txBody>
        </p:sp>
        <p:sp>
          <p:nvSpPr>
            <p:cNvPr id="122920" name="Text Box 36"/>
            <p:cNvSpPr txBox="1">
              <a:spLocks noChangeArrowheads="1"/>
            </p:cNvSpPr>
            <p:nvPr/>
          </p:nvSpPr>
          <p:spPr bwMode="auto">
            <a:xfrm>
              <a:off x="1406" y="300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48</a:t>
              </a:r>
            </a:p>
          </p:txBody>
        </p:sp>
        <p:sp>
          <p:nvSpPr>
            <p:cNvPr id="122921" name="Text Box 37"/>
            <p:cNvSpPr txBox="1">
              <a:spLocks noChangeArrowheads="1"/>
            </p:cNvSpPr>
            <p:nvPr/>
          </p:nvSpPr>
          <p:spPr bwMode="auto">
            <a:xfrm>
              <a:off x="1814" y="300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60</a:t>
              </a:r>
            </a:p>
          </p:txBody>
        </p:sp>
        <p:sp>
          <p:nvSpPr>
            <p:cNvPr id="122922" name="Text Box 38"/>
            <p:cNvSpPr txBox="1">
              <a:spLocks noChangeArrowheads="1"/>
            </p:cNvSpPr>
            <p:nvPr/>
          </p:nvSpPr>
          <p:spPr bwMode="auto">
            <a:xfrm>
              <a:off x="2223" y="300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72</a:t>
              </a:r>
            </a:p>
          </p:txBody>
        </p:sp>
        <p:sp>
          <p:nvSpPr>
            <p:cNvPr id="122923" name="Text Box 39"/>
            <p:cNvSpPr txBox="1">
              <a:spLocks noChangeArrowheads="1"/>
            </p:cNvSpPr>
            <p:nvPr/>
          </p:nvSpPr>
          <p:spPr bwMode="auto">
            <a:xfrm>
              <a:off x="2632" y="300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84</a:t>
              </a:r>
            </a:p>
          </p:txBody>
        </p:sp>
        <p:sp>
          <p:nvSpPr>
            <p:cNvPr id="122924" name="Text Box 40"/>
            <p:cNvSpPr txBox="1">
              <a:spLocks noChangeArrowheads="1"/>
            </p:cNvSpPr>
            <p:nvPr/>
          </p:nvSpPr>
          <p:spPr bwMode="auto">
            <a:xfrm>
              <a:off x="865" y="3171"/>
              <a:ext cx="18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Délai de survenue du décès (mois)</a:t>
              </a:r>
            </a:p>
          </p:txBody>
        </p:sp>
        <p:sp>
          <p:nvSpPr>
            <p:cNvPr id="122925" name="Text Box 41"/>
            <p:cNvSpPr txBox="1">
              <a:spLocks noChangeArrowheads="1"/>
            </p:cNvSpPr>
            <p:nvPr/>
          </p:nvSpPr>
          <p:spPr bwMode="auto">
            <a:xfrm>
              <a:off x="986" y="2432"/>
              <a:ext cx="18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Virémies de bas niveau transitoires</a:t>
              </a:r>
            </a:p>
          </p:txBody>
        </p:sp>
        <p:sp>
          <p:nvSpPr>
            <p:cNvPr id="122926" name="Text Box 42"/>
            <p:cNvSpPr txBox="1">
              <a:spLocks noChangeArrowheads="1"/>
            </p:cNvSpPr>
            <p:nvPr/>
          </p:nvSpPr>
          <p:spPr bwMode="auto">
            <a:xfrm>
              <a:off x="986" y="2669"/>
              <a:ext cx="19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Virémies de bas niveau persistantes</a:t>
              </a:r>
            </a:p>
          </p:txBody>
        </p:sp>
      </p:grpSp>
      <p:sp>
        <p:nvSpPr>
          <p:cNvPr id="122884" name="ZoneTexte 43"/>
          <p:cNvSpPr txBox="1">
            <a:spLocks noChangeArrowheads="1"/>
          </p:cNvSpPr>
          <p:nvPr/>
        </p:nvSpPr>
        <p:spPr bwMode="auto">
          <a:xfrm>
            <a:off x="5018088" y="3359150"/>
            <a:ext cx="40830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800">
                <a:solidFill>
                  <a:srgbClr val="00FFFF"/>
                </a:solidFill>
              </a:rPr>
              <a:t>Virémies transitoires :</a:t>
            </a:r>
            <a:r>
              <a:rPr lang="fr-FR" sz="1800">
                <a:solidFill>
                  <a:schemeClr val="bg1"/>
                </a:solidFill>
              </a:rPr>
              <a:t> </a:t>
            </a:r>
            <a:r>
              <a:rPr lang="fr-FR" sz="1800"/>
              <a:t>CV &lt; 50 c/ml pendant </a:t>
            </a:r>
            <a:r>
              <a:rPr lang="fr-FR" sz="1800" u="sng"/>
              <a:t>&gt;</a:t>
            </a:r>
            <a:r>
              <a:rPr lang="fr-FR" sz="1800"/>
              <a:t> 75 % du suivi initial </a:t>
            </a:r>
            <a:br>
              <a:rPr lang="fr-FR" sz="1800"/>
            </a:br>
            <a:r>
              <a:rPr lang="fr-FR" sz="1800"/>
              <a:t>de 24 mois </a:t>
            </a:r>
          </a:p>
          <a:p>
            <a:pPr eaLnBrk="1" hangingPunct="1"/>
            <a:endParaRPr lang="fr-FR" sz="1800"/>
          </a:p>
          <a:p>
            <a:pPr eaLnBrk="1" hangingPunct="1"/>
            <a:r>
              <a:rPr lang="fr-FR" sz="1800">
                <a:solidFill>
                  <a:srgbClr val="FF9900"/>
                </a:solidFill>
              </a:rPr>
              <a:t>Virémies persistantes :</a:t>
            </a:r>
            <a:r>
              <a:rPr lang="fr-FR" sz="1800">
                <a:solidFill>
                  <a:schemeClr val="bg1"/>
                </a:solidFill>
              </a:rPr>
              <a:t> </a:t>
            </a:r>
            <a:r>
              <a:rPr lang="fr-FR" sz="1800"/>
              <a:t>CV &lt; 50 c/ml pendant 25 % à 75 % du</a:t>
            </a:r>
            <a:r>
              <a:rPr lang="fr-FR" sz="1800">
                <a:solidFill>
                  <a:schemeClr val="bg1"/>
                </a:solidFill>
              </a:rPr>
              <a:t> </a:t>
            </a:r>
            <a:r>
              <a:rPr lang="fr-FR" sz="1800"/>
              <a:t>suivi initial de 24 mois</a:t>
            </a:r>
          </a:p>
        </p:txBody>
      </p:sp>
      <p:sp>
        <p:nvSpPr>
          <p:cNvPr id="122885" name="ZoneTexte 44"/>
          <p:cNvSpPr txBox="1">
            <a:spLocks noChangeArrowheads="1"/>
          </p:cNvSpPr>
          <p:nvPr/>
        </p:nvSpPr>
        <p:spPr bwMode="auto">
          <a:xfrm>
            <a:off x="900113" y="2708275"/>
            <a:ext cx="3794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Probabilité de survie</a:t>
            </a:r>
          </a:p>
        </p:txBody>
      </p:sp>
      <p:sp>
        <p:nvSpPr>
          <p:cNvPr id="122886" name="Text Box 3"/>
          <p:cNvSpPr txBox="1">
            <a:spLocks noChangeArrowheads="1"/>
          </p:cNvSpPr>
          <p:nvPr/>
        </p:nvSpPr>
        <p:spPr bwMode="auto">
          <a:xfrm>
            <a:off x="6335713" y="6581775"/>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fr-FR" sz="1200" i="1"/>
              <a:t>Hull M, CROI 2010, Abs. 504</a:t>
            </a:r>
          </a:p>
        </p:txBody>
      </p:sp>
      <p:sp>
        <p:nvSpPr>
          <p:cNvPr id="122887" name="Rectangle 50"/>
          <p:cNvSpPr>
            <a:spLocks noChangeArrowheads="1"/>
          </p:cNvSpPr>
          <p:nvPr/>
        </p:nvSpPr>
        <p:spPr bwMode="auto">
          <a:xfrm>
            <a:off x="468313" y="5734050"/>
            <a:ext cx="85074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rgbClr val="FFFF00"/>
              </a:buClr>
              <a:buFontTx/>
              <a:buChar char="•"/>
            </a:pPr>
            <a:r>
              <a:rPr lang="fr-FR"/>
              <a:t>Les patients avec des virémies à bas niveau persistantes ont un plus grand risque de rebond virologique et de mortalité par rapport aux patients avec des virémies transitoires ou contrôlées de manière permanente</a:t>
            </a:r>
          </a:p>
        </p:txBody>
      </p:sp>
      <p:sp>
        <p:nvSpPr>
          <p:cNvPr id="32777" name="Text Box 46"/>
          <p:cNvSpPr txBox="1">
            <a:spLocks noChangeArrowheads="1"/>
          </p:cNvSpPr>
          <p:nvPr/>
        </p:nvSpPr>
        <p:spPr bwMode="auto">
          <a:xfrm>
            <a:off x="8764588" y="46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fr-FR" sz="1000" smtClean="0">
                <a:solidFill>
                  <a:schemeClr val="bg1"/>
                </a:solidFill>
                <a:ea typeface="MS PGothic" charset="0"/>
              </a:rPr>
              <a:t>37</a:t>
            </a:r>
          </a:p>
        </p:txBody>
      </p:sp>
      <p:sp>
        <p:nvSpPr>
          <p:cNvPr id="32778" name="Line 5"/>
          <p:cNvSpPr>
            <a:spLocks noChangeShapeType="1"/>
          </p:cNvSpPr>
          <p:nvPr/>
        </p:nvSpPr>
        <p:spPr bwMode="auto">
          <a:xfrm>
            <a:off x="338138" y="10525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89"/>
          <p:cNvSpPr>
            <a:spLocks noGrp="1" noChangeArrowheads="1"/>
          </p:cNvSpPr>
          <p:nvPr>
            <p:ph type="body" idx="4294967295"/>
          </p:nvPr>
        </p:nvSpPr>
        <p:spPr>
          <a:xfrm>
            <a:off x="361950" y="1225550"/>
            <a:ext cx="8729663" cy="881063"/>
          </a:xfrm>
        </p:spPr>
        <p:txBody>
          <a:bodyPr/>
          <a:lstStyle/>
          <a:p>
            <a:pPr eaLnBrk="1" hangingPunct="1"/>
            <a:r>
              <a:rPr lang="fr-FR" sz="1900">
                <a:latin typeface="Arial" charset="0"/>
              </a:rPr>
              <a:t>Etude de 1 247 patients traités par ARV avec CV &lt; 50 c/ml</a:t>
            </a:r>
          </a:p>
          <a:p>
            <a:pPr eaLnBrk="1" hangingPunct="1"/>
            <a:r>
              <a:rPr lang="fr-FR" sz="1900">
                <a:latin typeface="Arial" charset="0"/>
              </a:rPr>
              <a:t>Analyse rétrospective de l’échec virologique selon le niveau des virémies</a:t>
            </a:r>
          </a:p>
        </p:txBody>
      </p:sp>
      <p:sp>
        <p:nvSpPr>
          <p:cNvPr id="124930" name="Text Box 173"/>
          <p:cNvSpPr txBox="1">
            <a:spLocks noChangeArrowheads="1"/>
          </p:cNvSpPr>
          <p:nvPr/>
        </p:nvSpPr>
        <p:spPr bwMode="auto">
          <a:xfrm>
            <a:off x="5392738" y="4387850"/>
            <a:ext cx="53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solidFill>
                  <a:schemeClr val="bg1"/>
                </a:solidFill>
              </a:rPr>
              <a:t>Mois</a:t>
            </a:r>
          </a:p>
        </p:txBody>
      </p:sp>
      <p:grpSp>
        <p:nvGrpSpPr>
          <p:cNvPr id="124931" name="Group 4"/>
          <p:cNvGrpSpPr>
            <a:grpSpLocks/>
          </p:cNvGrpSpPr>
          <p:nvPr/>
        </p:nvGrpSpPr>
        <p:grpSpPr bwMode="auto">
          <a:xfrm>
            <a:off x="274638" y="2433638"/>
            <a:ext cx="3660775" cy="2228850"/>
            <a:chOff x="173" y="1533"/>
            <a:chExt cx="2306" cy="1404"/>
          </a:xfrm>
        </p:grpSpPr>
        <p:grpSp>
          <p:nvGrpSpPr>
            <p:cNvPr id="125076" name="Group 33"/>
            <p:cNvGrpSpPr>
              <a:grpSpLocks/>
            </p:cNvGrpSpPr>
            <p:nvPr/>
          </p:nvGrpSpPr>
          <p:grpSpPr bwMode="auto">
            <a:xfrm>
              <a:off x="404" y="1610"/>
              <a:ext cx="1847" cy="1010"/>
              <a:chOff x="850" y="1039"/>
              <a:chExt cx="1807" cy="952"/>
            </a:xfrm>
          </p:grpSpPr>
          <p:sp>
            <p:nvSpPr>
              <p:cNvPr id="125092" name="Line 34"/>
              <p:cNvSpPr>
                <a:spLocks noChangeShapeType="1"/>
              </p:cNvSpPr>
              <p:nvPr/>
            </p:nvSpPr>
            <p:spPr bwMode="auto">
              <a:xfrm flipV="1">
                <a:off x="2067"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93" name="Line 35"/>
              <p:cNvSpPr>
                <a:spLocks noChangeShapeType="1"/>
              </p:cNvSpPr>
              <p:nvPr/>
            </p:nvSpPr>
            <p:spPr bwMode="auto">
              <a:xfrm flipV="1">
                <a:off x="2362"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94" name="Line 36"/>
              <p:cNvSpPr>
                <a:spLocks noChangeShapeType="1"/>
              </p:cNvSpPr>
              <p:nvPr/>
            </p:nvSpPr>
            <p:spPr bwMode="auto">
              <a:xfrm>
                <a:off x="2067" y="1935"/>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95" name="Freeform 37"/>
              <p:cNvSpPr>
                <a:spLocks/>
              </p:cNvSpPr>
              <p:nvPr/>
            </p:nvSpPr>
            <p:spPr bwMode="auto">
              <a:xfrm>
                <a:off x="2362" y="1935"/>
                <a:ext cx="295" cy="56"/>
              </a:xfrm>
              <a:custGeom>
                <a:avLst/>
                <a:gdLst>
                  <a:gd name="T0" fmla="*/ 0 w 1474"/>
                  <a:gd name="T1" fmla="*/ 0 h 281"/>
                  <a:gd name="T2" fmla="*/ 0 w 1474"/>
                  <a:gd name="T3" fmla="*/ 0 h 281"/>
                  <a:gd name="T4" fmla="*/ 0 w 1474"/>
                  <a:gd name="T5" fmla="*/ 0 h 281"/>
                  <a:gd name="T6" fmla="*/ 0 60000 65536"/>
                  <a:gd name="T7" fmla="*/ 0 60000 65536"/>
                  <a:gd name="T8" fmla="*/ 0 60000 65536"/>
                  <a:gd name="T9" fmla="*/ 0 w 1474"/>
                  <a:gd name="T10" fmla="*/ 0 h 281"/>
                  <a:gd name="T11" fmla="*/ 1474 w 1474"/>
                  <a:gd name="T12" fmla="*/ 281 h 281"/>
                </a:gdLst>
                <a:ahLst/>
                <a:cxnLst>
                  <a:cxn ang="T6">
                    <a:pos x="T0" y="T1"/>
                  </a:cxn>
                  <a:cxn ang="T7">
                    <a:pos x="T2" y="T3"/>
                  </a:cxn>
                  <a:cxn ang="T8">
                    <a:pos x="T4" y="T5"/>
                  </a:cxn>
                </a:cxnLst>
                <a:rect l="T9" t="T10" r="T11" b="T12"/>
                <a:pathLst>
                  <a:path w="1474" h="281">
                    <a:moveTo>
                      <a:pt x="1474" y="281"/>
                    </a:moveTo>
                    <a:lnTo>
                      <a:pt x="1472" y="0"/>
                    </a:lnTo>
                    <a:lnTo>
                      <a:pt x="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96" name="Line 38"/>
              <p:cNvSpPr>
                <a:spLocks noChangeShapeType="1"/>
              </p:cNvSpPr>
              <p:nvPr/>
            </p:nvSpPr>
            <p:spPr bwMode="auto">
              <a:xfrm>
                <a:off x="850" y="123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97" name="Line 39"/>
              <p:cNvSpPr>
                <a:spLocks noChangeShapeType="1"/>
              </p:cNvSpPr>
              <p:nvPr/>
            </p:nvSpPr>
            <p:spPr bwMode="auto">
              <a:xfrm flipV="1">
                <a:off x="890" y="1039"/>
                <a:ext cx="0"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98" name="Line 40"/>
              <p:cNvSpPr>
                <a:spLocks noChangeShapeType="1"/>
              </p:cNvSpPr>
              <p:nvPr/>
            </p:nvSpPr>
            <p:spPr bwMode="auto">
              <a:xfrm flipV="1">
                <a:off x="890" y="1047"/>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99" name="Line 41"/>
              <p:cNvSpPr>
                <a:spLocks noChangeShapeType="1"/>
              </p:cNvSpPr>
              <p:nvPr/>
            </p:nvSpPr>
            <p:spPr bwMode="auto">
              <a:xfrm>
                <a:off x="850" y="104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0" name="Line 42"/>
              <p:cNvSpPr>
                <a:spLocks noChangeShapeType="1"/>
              </p:cNvSpPr>
              <p:nvPr/>
            </p:nvSpPr>
            <p:spPr bwMode="auto">
              <a:xfrm>
                <a:off x="850" y="159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1" name="Line 43"/>
              <p:cNvSpPr>
                <a:spLocks noChangeShapeType="1"/>
              </p:cNvSpPr>
              <p:nvPr/>
            </p:nvSpPr>
            <p:spPr bwMode="auto">
              <a:xfrm flipV="1">
                <a:off x="890" y="1415"/>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2" name="Line 44"/>
              <p:cNvSpPr>
                <a:spLocks noChangeShapeType="1"/>
              </p:cNvSpPr>
              <p:nvPr/>
            </p:nvSpPr>
            <p:spPr bwMode="auto">
              <a:xfrm>
                <a:off x="850" y="1415"/>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3" name="Line 45"/>
              <p:cNvSpPr>
                <a:spLocks noChangeShapeType="1"/>
              </p:cNvSpPr>
              <p:nvPr/>
            </p:nvSpPr>
            <p:spPr bwMode="auto">
              <a:xfrm>
                <a:off x="850" y="1935"/>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4" name="Line 46"/>
              <p:cNvSpPr>
                <a:spLocks noChangeShapeType="1"/>
              </p:cNvSpPr>
              <p:nvPr/>
            </p:nvSpPr>
            <p:spPr bwMode="auto">
              <a:xfrm flipV="1">
                <a:off x="890" y="1767"/>
                <a:ext cx="0" cy="16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5" name="Line 47"/>
              <p:cNvSpPr>
                <a:spLocks noChangeShapeType="1"/>
              </p:cNvSpPr>
              <p:nvPr/>
            </p:nvSpPr>
            <p:spPr bwMode="auto">
              <a:xfrm>
                <a:off x="850" y="176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6" name="Line 48"/>
              <p:cNvSpPr>
                <a:spLocks noChangeShapeType="1"/>
              </p:cNvSpPr>
              <p:nvPr/>
            </p:nvSpPr>
            <p:spPr bwMode="auto">
              <a:xfrm flipV="1">
                <a:off x="890"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7" name="Line 49"/>
              <p:cNvSpPr>
                <a:spLocks noChangeShapeType="1"/>
              </p:cNvSpPr>
              <p:nvPr/>
            </p:nvSpPr>
            <p:spPr bwMode="auto">
              <a:xfrm flipV="1">
                <a:off x="1184"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8" name="Line 50"/>
              <p:cNvSpPr>
                <a:spLocks noChangeShapeType="1"/>
              </p:cNvSpPr>
              <p:nvPr/>
            </p:nvSpPr>
            <p:spPr bwMode="auto">
              <a:xfrm flipV="1">
                <a:off x="890" y="1591"/>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09" name="Line 51"/>
              <p:cNvSpPr>
                <a:spLocks noChangeShapeType="1"/>
              </p:cNvSpPr>
              <p:nvPr/>
            </p:nvSpPr>
            <p:spPr bwMode="auto">
              <a:xfrm>
                <a:off x="890" y="1935"/>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0" name="Line 52"/>
              <p:cNvSpPr>
                <a:spLocks noChangeShapeType="1"/>
              </p:cNvSpPr>
              <p:nvPr/>
            </p:nvSpPr>
            <p:spPr bwMode="auto">
              <a:xfrm flipV="1">
                <a:off x="1479"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1" name="Line 53"/>
              <p:cNvSpPr>
                <a:spLocks noChangeShapeType="1"/>
              </p:cNvSpPr>
              <p:nvPr/>
            </p:nvSpPr>
            <p:spPr bwMode="auto">
              <a:xfrm flipV="1">
                <a:off x="1773"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2" name="Line 54"/>
              <p:cNvSpPr>
                <a:spLocks noChangeShapeType="1"/>
              </p:cNvSpPr>
              <p:nvPr/>
            </p:nvSpPr>
            <p:spPr bwMode="auto">
              <a:xfrm>
                <a:off x="1479" y="1935"/>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3" name="Line 55"/>
              <p:cNvSpPr>
                <a:spLocks noChangeShapeType="1"/>
              </p:cNvSpPr>
              <p:nvPr/>
            </p:nvSpPr>
            <p:spPr bwMode="auto">
              <a:xfrm flipV="1">
                <a:off x="890" y="1231"/>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4" name="Line 56"/>
              <p:cNvSpPr>
                <a:spLocks noChangeShapeType="1"/>
              </p:cNvSpPr>
              <p:nvPr/>
            </p:nvSpPr>
            <p:spPr bwMode="auto">
              <a:xfrm>
                <a:off x="1184" y="1935"/>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5" name="Line 57"/>
              <p:cNvSpPr>
                <a:spLocks noChangeShapeType="1"/>
              </p:cNvSpPr>
              <p:nvPr/>
            </p:nvSpPr>
            <p:spPr bwMode="auto">
              <a:xfrm>
                <a:off x="1773" y="1935"/>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116" name="Freeform 58"/>
              <p:cNvSpPr>
                <a:spLocks/>
              </p:cNvSpPr>
              <p:nvPr/>
            </p:nvSpPr>
            <p:spPr bwMode="auto">
              <a:xfrm>
                <a:off x="890" y="1387"/>
                <a:ext cx="1753" cy="548"/>
              </a:xfrm>
              <a:custGeom>
                <a:avLst/>
                <a:gdLst>
                  <a:gd name="T0" fmla="*/ 0 w 8766"/>
                  <a:gd name="T1" fmla="*/ 0 h 2741"/>
                  <a:gd name="T2" fmla="*/ 0 w 8766"/>
                  <a:gd name="T3" fmla="*/ 0 h 2741"/>
                  <a:gd name="T4" fmla="*/ 0 w 8766"/>
                  <a:gd name="T5" fmla="*/ 0 h 2741"/>
                  <a:gd name="T6" fmla="*/ 0 w 8766"/>
                  <a:gd name="T7" fmla="*/ 0 h 2741"/>
                  <a:gd name="T8" fmla="*/ 0 w 8766"/>
                  <a:gd name="T9" fmla="*/ 0 h 2741"/>
                  <a:gd name="T10" fmla="*/ 0 w 8766"/>
                  <a:gd name="T11" fmla="*/ 0 h 2741"/>
                  <a:gd name="T12" fmla="*/ 0 w 8766"/>
                  <a:gd name="T13" fmla="*/ 0 h 2741"/>
                  <a:gd name="T14" fmla="*/ 0 w 8766"/>
                  <a:gd name="T15" fmla="*/ 0 h 2741"/>
                  <a:gd name="T16" fmla="*/ 0 w 8766"/>
                  <a:gd name="T17" fmla="*/ 0 h 2741"/>
                  <a:gd name="T18" fmla="*/ 0 w 8766"/>
                  <a:gd name="T19" fmla="*/ 0 h 2741"/>
                  <a:gd name="T20" fmla="*/ 0 w 8766"/>
                  <a:gd name="T21" fmla="*/ 0 h 2741"/>
                  <a:gd name="T22" fmla="*/ 0 w 8766"/>
                  <a:gd name="T23" fmla="*/ 0 h 2741"/>
                  <a:gd name="T24" fmla="*/ 0 w 8766"/>
                  <a:gd name="T25" fmla="*/ 0 h 2741"/>
                  <a:gd name="T26" fmla="*/ 0 w 8766"/>
                  <a:gd name="T27" fmla="*/ 0 h 2741"/>
                  <a:gd name="T28" fmla="*/ 0 w 8766"/>
                  <a:gd name="T29" fmla="*/ 0 h 2741"/>
                  <a:gd name="T30" fmla="*/ 0 w 8766"/>
                  <a:gd name="T31" fmla="*/ 0 h 2741"/>
                  <a:gd name="T32" fmla="*/ 0 w 8766"/>
                  <a:gd name="T33" fmla="*/ 0 h 2741"/>
                  <a:gd name="T34" fmla="*/ 0 w 8766"/>
                  <a:gd name="T35" fmla="*/ 0 h 2741"/>
                  <a:gd name="T36" fmla="*/ 0 w 8766"/>
                  <a:gd name="T37" fmla="*/ 0 h 2741"/>
                  <a:gd name="T38" fmla="*/ 0 w 8766"/>
                  <a:gd name="T39" fmla="*/ 0 h 2741"/>
                  <a:gd name="T40" fmla="*/ 0 w 8766"/>
                  <a:gd name="T41" fmla="*/ 0 h 2741"/>
                  <a:gd name="T42" fmla="*/ 0 w 8766"/>
                  <a:gd name="T43" fmla="*/ 0 h 2741"/>
                  <a:gd name="T44" fmla="*/ 0 w 8766"/>
                  <a:gd name="T45" fmla="*/ 0 h 2741"/>
                  <a:gd name="T46" fmla="*/ 0 w 8766"/>
                  <a:gd name="T47" fmla="*/ 0 h 2741"/>
                  <a:gd name="T48" fmla="*/ 0 w 8766"/>
                  <a:gd name="T49" fmla="*/ 0 h 2741"/>
                  <a:gd name="T50" fmla="*/ 0 w 8766"/>
                  <a:gd name="T51" fmla="*/ 0 h 2741"/>
                  <a:gd name="T52" fmla="*/ 0 w 8766"/>
                  <a:gd name="T53" fmla="*/ 0 h 2741"/>
                  <a:gd name="T54" fmla="*/ 0 w 8766"/>
                  <a:gd name="T55" fmla="*/ 0 h 2741"/>
                  <a:gd name="T56" fmla="*/ 0 w 8766"/>
                  <a:gd name="T57" fmla="*/ 0 h 2741"/>
                  <a:gd name="T58" fmla="*/ 0 w 8766"/>
                  <a:gd name="T59" fmla="*/ 0 h 2741"/>
                  <a:gd name="T60" fmla="*/ 0 w 8766"/>
                  <a:gd name="T61" fmla="*/ 0 h 2741"/>
                  <a:gd name="T62" fmla="*/ 0 w 8766"/>
                  <a:gd name="T63" fmla="*/ 0 h 2741"/>
                  <a:gd name="T64" fmla="*/ 0 w 8766"/>
                  <a:gd name="T65" fmla="*/ 0 h 2741"/>
                  <a:gd name="T66" fmla="*/ 0 w 8766"/>
                  <a:gd name="T67" fmla="*/ 0 h 2741"/>
                  <a:gd name="T68" fmla="*/ 0 w 8766"/>
                  <a:gd name="T69" fmla="*/ 0 h 2741"/>
                  <a:gd name="T70" fmla="*/ 0 w 8766"/>
                  <a:gd name="T71" fmla="*/ 0 h 2741"/>
                  <a:gd name="T72" fmla="*/ 0 w 8766"/>
                  <a:gd name="T73" fmla="*/ 0 h 2741"/>
                  <a:gd name="T74" fmla="*/ 0 w 8766"/>
                  <a:gd name="T75" fmla="*/ 0 h 2741"/>
                  <a:gd name="T76" fmla="*/ 0 w 8766"/>
                  <a:gd name="T77" fmla="*/ 0 h 2741"/>
                  <a:gd name="T78" fmla="*/ 0 w 8766"/>
                  <a:gd name="T79" fmla="*/ 0 h 2741"/>
                  <a:gd name="T80" fmla="*/ 0 w 8766"/>
                  <a:gd name="T81" fmla="*/ 0 h 2741"/>
                  <a:gd name="T82" fmla="*/ 0 w 8766"/>
                  <a:gd name="T83" fmla="*/ 0 h 2741"/>
                  <a:gd name="T84" fmla="*/ 0 w 8766"/>
                  <a:gd name="T85" fmla="*/ 0 h 2741"/>
                  <a:gd name="T86" fmla="*/ 0 w 8766"/>
                  <a:gd name="T87" fmla="*/ 0 h 2741"/>
                  <a:gd name="T88" fmla="*/ 0 w 8766"/>
                  <a:gd name="T89" fmla="*/ 0 h 2741"/>
                  <a:gd name="T90" fmla="*/ 0 w 8766"/>
                  <a:gd name="T91" fmla="*/ 0 h 2741"/>
                  <a:gd name="T92" fmla="*/ 0 w 8766"/>
                  <a:gd name="T93" fmla="*/ 0 h 2741"/>
                  <a:gd name="T94" fmla="*/ 0 w 8766"/>
                  <a:gd name="T95" fmla="*/ 0 h 2741"/>
                  <a:gd name="T96" fmla="*/ 0 w 8766"/>
                  <a:gd name="T97" fmla="*/ 0 h 2741"/>
                  <a:gd name="T98" fmla="*/ 0 w 8766"/>
                  <a:gd name="T99" fmla="*/ 0 h 2741"/>
                  <a:gd name="T100" fmla="*/ 0 w 8766"/>
                  <a:gd name="T101" fmla="*/ 0 h 2741"/>
                  <a:gd name="T102" fmla="*/ 0 w 8766"/>
                  <a:gd name="T103" fmla="*/ 0 h 2741"/>
                  <a:gd name="T104" fmla="*/ 0 w 8766"/>
                  <a:gd name="T105" fmla="*/ 0 h 2741"/>
                  <a:gd name="T106" fmla="*/ 0 w 8766"/>
                  <a:gd name="T107" fmla="*/ 0 h 2741"/>
                  <a:gd name="T108" fmla="*/ 0 w 8766"/>
                  <a:gd name="T109" fmla="*/ 0 h 2741"/>
                  <a:gd name="T110" fmla="*/ 0 w 8766"/>
                  <a:gd name="T111" fmla="*/ 0 h 2741"/>
                  <a:gd name="T112" fmla="*/ 0 w 8766"/>
                  <a:gd name="T113" fmla="*/ 0 h 2741"/>
                  <a:gd name="T114" fmla="*/ 0 w 8766"/>
                  <a:gd name="T115" fmla="*/ 0 h 27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66"/>
                  <a:gd name="T175" fmla="*/ 0 h 2741"/>
                  <a:gd name="T176" fmla="*/ 8766 w 8766"/>
                  <a:gd name="T177" fmla="*/ 2741 h 27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66" h="2741">
                    <a:moveTo>
                      <a:pt x="8766" y="0"/>
                    </a:moveTo>
                    <a:lnTo>
                      <a:pt x="7937" y="0"/>
                    </a:lnTo>
                    <a:lnTo>
                      <a:pt x="7937" y="222"/>
                    </a:lnTo>
                    <a:lnTo>
                      <a:pt x="7115" y="222"/>
                    </a:lnTo>
                    <a:lnTo>
                      <a:pt x="7115" y="290"/>
                    </a:lnTo>
                    <a:lnTo>
                      <a:pt x="6754" y="290"/>
                    </a:lnTo>
                    <a:lnTo>
                      <a:pt x="6754" y="358"/>
                    </a:lnTo>
                    <a:lnTo>
                      <a:pt x="6562" y="358"/>
                    </a:lnTo>
                    <a:lnTo>
                      <a:pt x="6562" y="502"/>
                    </a:lnTo>
                    <a:lnTo>
                      <a:pt x="6164" y="502"/>
                    </a:lnTo>
                    <a:lnTo>
                      <a:pt x="6164" y="584"/>
                    </a:lnTo>
                    <a:lnTo>
                      <a:pt x="5906" y="584"/>
                    </a:lnTo>
                    <a:lnTo>
                      <a:pt x="5906" y="658"/>
                    </a:lnTo>
                    <a:lnTo>
                      <a:pt x="5512" y="658"/>
                    </a:lnTo>
                    <a:lnTo>
                      <a:pt x="5512" y="714"/>
                    </a:lnTo>
                    <a:lnTo>
                      <a:pt x="5094" y="714"/>
                    </a:lnTo>
                    <a:lnTo>
                      <a:pt x="5094" y="832"/>
                    </a:lnTo>
                    <a:lnTo>
                      <a:pt x="4686" y="832"/>
                    </a:lnTo>
                    <a:lnTo>
                      <a:pt x="4686" y="909"/>
                    </a:lnTo>
                    <a:lnTo>
                      <a:pt x="4318" y="909"/>
                    </a:lnTo>
                    <a:lnTo>
                      <a:pt x="4318" y="972"/>
                    </a:lnTo>
                    <a:lnTo>
                      <a:pt x="4023" y="972"/>
                    </a:lnTo>
                    <a:lnTo>
                      <a:pt x="4023" y="1034"/>
                    </a:lnTo>
                    <a:lnTo>
                      <a:pt x="3701" y="1034"/>
                    </a:lnTo>
                    <a:lnTo>
                      <a:pt x="3701" y="1144"/>
                    </a:lnTo>
                    <a:lnTo>
                      <a:pt x="3192" y="1144"/>
                    </a:lnTo>
                    <a:lnTo>
                      <a:pt x="3192" y="1272"/>
                    </a:lnTo>
                    <a:lnTo>
                      <a:pt x="2928" y="1272"/>
                    </a:lnTo>
                    <a:lnTo>
                      <a:pt x="2928" y="1343"/>
                    </a:lnTo>
                    <a:lnTo>
                      <a:pt x="2606" y="1343"/>
                    </a:lnTo>
                    <a:lnTo>
                      <a:pt x="2606" y="1418"/>
                    </a:lnTo>
                    <a:lnTo>
                      <a:pt x="2354" y="1418"/>
                    </a:lnTo>
                    <a:lnTo>
                      <a:pt x="2354" y="1484"/>
                    </a:lnTo>
                    <a:lnTo>
                      <a:pt x="2012" y="1484"/>
                    </a:lnTo>
                    <a:lnTo>
                      <a:pt x="2012" y="1545"/>
                    </a:lnTo>
                    <a:lnTo>
                      <a:pt x="1770" y="1545"/>
                    </a:lnTo>
                    <a:lnTo>
                      <a:pt x="1770" y="1639"/>
                    </a:lnTo>
                    <a:lnTo>
                      <a:pt x="1494" y="1639"/>
                    </a:lnTo>
                    <a:lnTo>
                      <a:pt x="1494" y="1768"/>
                    </a:lnTo>
                    <a:lnTo>
                      <a:pt x="1282" y="1768"/>
                    </a:lnTo>
                    <a:lnTo>
                      <a:pt x="1282" y="1892"/>
                    </a:lnTo>
                    <a:lnTo>
                      <a:pt x="1169" y="1892"/>
                    </a:lnTo>
                    <a:lnTo>
                      <a:pt x="1169" y="1995"/>
                    </a:lnTo>
                    <a:lnTo>
                      <a:pt x="1033" y="1995"/>
                    </a:lnTo>
                    <a:lnTo>
                      <a:pt x="1033" y="2129"/>
                    </a:lnTo>
                    <a:lnTo>
                      <a:pt x="854" y="2129"/>
                    </a:lnTo>
                    <a:lnTo>
                      <a:pt x="854" y="2240"/>
                    </a:lnTo>
                    <a:lnTo>
                      <a:pt x="714" y="2240"/>
                    </a:lnTo>
                    <a:lnTo>
                      <a:pt x="714" y="2341"/>
                    </a:lnTo>
                    <a:lnTo>
                      <a:pt x="574" y="2341"/>
                    </a:lnTo>
                    <a:lnTo>
                      <a:pt x="574" y="2416"/>
                    </a:lnTo>
                    <a:lnTo>
                      <a:pt x="358" y="2416"/>
                    </a:lnTo>
                    <a:lnTo>
                      <a:pt x="358" y="2514"/>
                    </a:lnTo>
                    <a:lnTo>
                      <a:pt x="248" y="2514"/>
                    </a:lnTo>
                    <a:lnTo>
                      <a:pt x="248" y="2638"/>
                    </a:lnTo>
                    <a:lnTo>
                      <a:pt x="120" y="2638"/>
                    </a:lnTo>
                    <a:lnTo>
                      <a:pt x="120" y="2741"/>
                    </a:lnTo>
                    <a:lnTo>
                      <a:pt x="0" y="2741"/>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117" name="Freeform 59"/>
              <p:cNvSpPr>
                <a:spLocks/>
              </p:cNvSpPr>
              <p:nvPr/>
            </p:nvSpPr>
            <p:spPr bwMode="auto">
              <a:xfrm>
                <a:off x="884" y="1539"/>
                <a:ext cx="1763" cy="400"/>
              </a:xfrm>
              <a:custGeom>
                <a:avLst/>
                <a:gdLst>
                  <a:gd name="T0" fmla="*/ 0 w 8816"/>
                  <a:gd name="T1" fmla="*/ 0 h 2002"/>
                  <a:gd name="T2" fmla="*/ 0 w 8816"/>
                  <a:gd name="T3" fmla="*/ 0 h 2002"/>
                  <a:gd name="T4" fmla="*/ 0 w 8816"/>
                  <a:gd name="T5" fmla="*/ 0 h 2002"/>
                  <a:gd name="T6" fmla="*/ 0 w 8816"/>
                  <a:gd name="T7" fmla="*/ 0 h 2002"/>
                  <a:gd name="T8" fmla="*/ 0 w 8816"/>
                  <a:gd name="T9" fmla="*/ 0 h 2002"/>
                  <a:gd name="T10" fmla="*/ 0 w 8816"/>
                  <a:gd name="T11" fmla="*/ 0 h 2002"/>
                  <a:gd name="T12" fmla="*/ 0 w 8816"/>
                  <a:gd name="T13" fmla="*/ 0 h 2002"/>
                  <a:gd name="T14" fmla="*/ 0 w 8816"/>
                  <a:gd name="T15" fmla="*/ 0 h 2002"/>
                  <a:gd name="T16" fmla="*/ 0 w 8816"/>
                  <a:gd name="T17" fmla="*/ 0 h 2002"/>
                  <a:gd name="T18" fmla="*/ 0 w 8816"/>
                  <a:gd name="T19" fmla="*/ 0 h 2002"/>
                  <a:gd name="T20" fmla="*/ 0 w 8816"/>
                  <a:gd name="T21" fmla="*/ 0 h 2002"/>
                  <a:gd name="T22" fmla="*/ 0 w 8816"/>
                  <a:gd name="T23" fmla="*/ 0 h 2002"/>
                  <a:gd name="T24" fmla="*/ 0 w 8816"/>
                  <a:gd name="T25" fmla="*/ 0 h 2002"/>
                  <a:gd name="T26" fmla="*/ 0 w 8816"/>
                  <a:gd name="T27" fmla="*/ 0 h 2002"/>
                  <a:gd name="T28" fmla="*/ 0 w 8816"/>
                  <a:gd name="T29" fmla="*/ 0 h 2002"/>
                  <a:gd name="T30" fmla="*/ 0 w 8816"/>
                  <a:gd name="T31" fmla="*/ 0 h 2002"/>
                  <a:gd name="T32" fmla="*/ 0 w 8816"/>
                  <a:gd name="T33" fmla="*/ 0 h 2002"/>
                  <a:gd name="T34" fmla="*/ 0 w 8816"/>
                  <a:gd name="T35" fmla="*/ 0 h 2002"/>
                  <a:gd name="T36" fmla="*/ 0 w 8816"/>
                  <a:gd name="T37" fmla="*/ 0 h 2002"/>
                  <a:gd name="T38" fmla="*/ 0 w 8816"/>
                  <a:gd name="T39" fmla="*/ 0 h 2002"/>
                  <a:gd name="T40" fmla="*/ 0 w 8816"/>
                  <a:gd name="T41" fmla="*/ 0 h 2002"/>
                  <a:gd name="T42" fmla="*/ 0 w 8816"/>
                  <a:gd name="T43" fmla="*/ 0 h 2002"/>
                  <a:gd name="T44" fmla="*/ 0 w 8816"/>
                  <a:gd name="T45" fmla="*/ 0 h 2002"/>
                  <a:gd name="T46" fmla="*/ 0 w 8816"/>
                  <a:gd name="T47" fmla="*/ 0 h 2002"/>
                  <a:gd name="T48" fmla="*/ 0 w 8816"/>
                  <a:gd name="T49" fmla="*/ 0 h 2002"/>
                  <a:gd name="T50" fmla="*/ 0 w 8816"/>
                  <a:gd name="T51" fmla="*/ 0 h 2002"/>
                  <a:gd name="T52" fmla="*/ 0 w 8816"/>
                  <a:gd name="T53" fmla="*/ 0 h 2002"/>
                  <a:gd name="T54" fmla="*/ 0 w 8816"/>
                  <a:gd name="T55" fmla="*/ 0 h 2002"/>
                  <a:gd name="T56" fmla="*/ 0 w 8816"/>
                  <a:gd name="T57" fmla="*/ 0 h 2002"/>
                  <a:gd name="T58" fmla="*/ 0 w 8816"/>
                  <a:gd name="T59" fmla="*/ 0 h 2002"/>
                  <a:gd name="T60" fmla="*/ 0 w 8816"/>
                  <a:gd name="T61" fmla="*/ 0 h 2002"/>
                  <a:gd name="T62" fmla="*/ 0 w 8816"/>
                  <a:gd name="T63" fmla="*/ 0 h 2002"/>
                  <a:gd name="T64" fmla="*/ 0 w 8816"/>
                  <a:gd name="T65" fmla="*/ 0 h 2002"/>
                  <a:gd name="T66" fmla="*/ 0 w 8816"/>
                  <a:gd name="T67" fmla="*/ 0 h 2002"/>
                  <a:gd name="T68" fmla="*/ 0 w 8816"/>
                  <a:gd name="T69" fmla="*/ 0 h 2002"/>
                  <a:gd name="T70" fmla="*/ 0 w 8816"/>
                  <a:gd name="T71" fmla="*/ 0 h 2002"/>
                  <a:gd name="T72" fmla="*/ 0 w 8816"/>
                  <a:gd name="T73" fmla="*/ 0 h 2002"/>
                  <a:gd name="T74" fmla="*/ 0 w 8816"/>
                  <a:gd name="T75" fmla="*/ 0 h 20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16"/>
                  <a:gd name="T115" fmla="*/ 0 h 2002"/>
                  <a:gd name="T116" fmla="*/ 8816 w 8816"/>
                  <a:gd name="T117" fmla="*/ 2002 h 20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16" h="2002">
                    <a:moveTo>
                      <a:pt x="8816" y="0"/>
                    </a:moveTo>
                    <a:lnTo>
                      <a:pt x="8330" y="0"/>
                    </a:lnTo>
                    <a:lnTo>
                      <a:pt x="8330" y="212"/>
                    </a:lnTo>
                    <a:lnTo>
                      <a:pt x="8263" y="212"/>
                    </a:lnTo>
                    <a:lnTo>
                      <a:pt x="8263" y="439"/>
                    </a:lnTo>
                    <a:lnTo>
                      <a:pt x="8068" y="439"/>
                    </a:lnTo>
                    <a:lnTo>
                      <a:pt x="8068" y="632"/>
                    </a:lnTo>
                    <a:lnTo>
                      <a:pt x="8000" y="632"/>
                    </a:lnTo>
                    <a:lnTo>
                      <a:pt x="8000" y="802"/>
                    </a:lnTo>
                    <a:lnTo>
                      <a:pt x="7694" y="802"/>
                    </a:lnTo>
                    <a:lnTo>
                      <a:pt x="7694" y="895"/>
                    </a:lnTo>
                    <a:lnTo>
                      <a:pt x="7208" y="895"/>
                    </a:lnTo>
                    <a:lnTo>
                      <a:pt x="7208" y="1014"/>
                    </a:lnTo>
                    <a:lnTo>
                      <a:pt x="6857" y="1014"/>
                    </a:lnTo>
                    <a:lnTo>
                      <a:pt x="6857" y="1144"/>
                    </a:lnTo>
                    <a:lnTo>
                      <a:pt x="5972" y="1144"/>
                    </a:lnTo>
                    <a:lnTo>
                      <a:pt x="5972" y="1206"/>
                    </a:lnTo>
                    <a:lnTo>
                      <a:pt x="5336" y="1206"/>
                    </a:lnTo>
                    <a:lnTo>
                      <a:pt x="5336" y="1293"/>
                    </a:lnTo>
                    <a:lnTo>
                      <a:pt x="4985" y="1293"/>
                    </a:lnTo>
                    <a:lnTo>
                      <a:pt x="4985" y="1371"/>
                    </a:lnTo>
                    <a:lnTo>
                      <a:pt x="3988" y="1371"/>
                    </a:lnTo>
                    <a:lnTo>
                      <a:pt x="3988" y="1444"/>
                    </a:lnTo>
                    <a:lnTo>
                      <a:pt x="3496" y="1444"/>
                    </a:lnTo>
                    <a:lnTo>
                      <a:pt x="3496" y="1512"/>
                    </a:lnTo>
                    <a:lnTo>
                      <a:pt x="2954" y="1512"/>
                    </a:lnTo>
                    <a:lnTo>
                      <a:pt x="2954" y="1573"/>
                    </a:lnTo>
                    <a:lnTo>
                      <a:pt x="2704" y="1573"/>
                    </a:lnTo>
                    <a:lnTo>
                      <a:pt x="2704" y="1649"/>
                    </a:lnTo>
                    <a:lnTo>
                      <a:pt x="2275" y="1649"/>
                    </a:lnTo>
                    <a:lnTo>
                      <a:pt x="2275" y="1728"/>
                    </a:lnTo>
                    <a:lnTo>
                      <a:pt x="1800" y="1728"/>
                    </a:lnTo>
                    <a:lnTo>
                      <a:pt x="1800" y="1852"/>
                    </a:lnTo>
                    <a:lnTo>
                      <a:pt x="1614" y="1852"/>
                    </a:lnTo>
                    <a:lnTo>
                      <a:pt x="1614" y="1936"/>
                    </a:lnTo>
                    <a:lnTo>
                      <a:pt x="1148" y="1936"/>
                    </a:lnTo>
                    <a:lnTo>
                      <a:pt x="1148" y="2002"/>
                    </a:lnTo>
                    <a:lnTo>
                      <a:pt x="0" y="2002"/>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118" name="Freeform 60"/>
              <p:cNvSpPr>
                <a:spLocks/>
              </p:cNvSpPr>
              <p:nvPr/>
            </p:nvSpPr>
            <p:spPr bwMode="auto">
              <a:xfrm>
                <a:off x="882" y="1797"/>
                <a:ext cx="1765" cy="141"/>
              </a:xfrm>
              <a:custGeom>
                <a:avLst/>
                <a:gdLst>
                  <a:gd name="T0" fmla="*/ 0 w 8826"/>
                  <a:gd name="T1" fmla="*/ 0 h 704"/>
                  <a:gd name="T2" fmla="*/ 0 w 8826"/>
                  <a:gd name="T3" fmla="*/ 0 h 704"/>
                  <a:gd name="T4" fmla="*/ 0 w 8826"/>
                  <a:gd name="T5" fmla="*/ 0 h 704"/>
                  <a:gd name="T6" fmla="*/ 0 w 8826"/>
                  <a:gd name="T7" fmla="*/ 0 h 704"/>
                  <a:gd name="T8" fmla="*/ 0 w 8826"/>
                  <a:gd name="T9" fmla="*/ 0 h 704"/>
                  <a:gd name="T10" fmla="*/ 0 w 8826"/>
                  <a:gd name="T11" fmla="*/ 0 h 704"/>
                  <a:gd name="T12" fmla="*/ 0 w 8826"/>
                  <a:gd name="T13" fmla="*/ 0 h 704"/>
                  <a:gd name="T14" fmla="*/ 0 w 8826"/>
                  <a:gd name="T15" fmla="*/ 0 h 704"/>
                  <a:gd name="T16" fmla="*/ 0 w 8826"/>
                  <a:gd name="T17" fmla="*/ 0 h 704"/>
                  <a:gd name="T18" fmla="*/ 0 w 8826"/>
                  <a:gd name="T19" fmla="*/ 0 h 704"/>
                  <a:gd name="T20" fmla="*/ 0 w 8826"/>
                  <a:gd name="T21" fmla="*/ 0 h 704"/>
                  <a:gd name="T22" fmla="*/ 0 w 8826"/>
                  <a:gd name="T23" fmla="*/ 0 h 704"/>
                  <a:gd name="T24" fmla="*/ 0 w 8826"/>
                  <a:gd name="T25" fmla="*/ 0 h 704"/>
                  <a:gd name="T26" fmla="*/ 0 w 8826"/>
                  <a:gd name="T27" fmla="*/ 0 h 704"/>
                  <a:gd name="T28" fmla="*/ 0 w 8826"/>
                  <a:gd name="T29" fmla="*/ 0 h 704"/>
                  <a:gd name="T30" fmla="*/ 0 w 8826"/>
                  <a:gd name="T31" fmla="*/ 0 h 704"/>
                  <a:gd name="T32" fmla="*/ 0 w 8826"/>
                  <a:gd name="T33" fmla="*/ 0 h 704"/>
                  <a:gd name="T34" fmla="*/ 0 w 8826"/>
                  <a:gd name="T35" fmla="*/ 0 h 7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26"/>
                  <a:gd name="T55" fmla="*/ 0 h 704"/>
                  <a:gd name="T56" fmla="*/ 8826 w 8826"/>
                  <a:gd name="T57" fmla="*/ 704 h 7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26" h="704">
                    <a:moveTo>
                      <a:pt x="8826" y="0"/>
                    </a:moveTo>
                    <a:lnTo>
                      <a:pt x="8112" y="0"/>
                    </a:lnTo>
                    <a:lnTo>
                      <a:pt x="8112" y="212"/>
                    </a:lnTo>
                    <a:lnTo>
                      <a:pt x="7642" y="212"/>
                    </a:lnTo>
                    <a:lnTo>
                      <a:pt x="7642" y="280"/>
                    </a:lnTo>
                    <a:lnTo>
                      <a:pt x="7294" y="280"/>
                    </a:lnTo>
                    <a:lnTo>
                      <a:pt x="7294" y="346"/>
                    </a:lnTo>
                    <a:lnTo>
                      <a:pt x="5288" y="346"/>
                    </a:lnTo>
                    <a:lnTo>
                      <a:pt x="5288" y="430"/>
                    </a:lnTo>
                    <a:lnTo>
                      <a:pt x="4608" y="430"/>
                    </a:lnTo>
                    <a:lnTo>
                      <a:pt x="4608" y="501"/>
                    </a:lnTo>
                    <a:lnTo>
                      <a:pt x="3898" y="501"/>
                    </a:lnTo>
                    <a:lnTo>
                      <a:pt x="3898" y="574"/>
                    </a:lnTo>
                    <a:lnTo>
                      <a:pt x="2274" y="574"/>
                    </a:lnTo>
                    <a:lnTo>
                      <a:pt x="2274" y="642"/>
                    </a:lnTo>
                    <a:lnTo>
                      <a:pt x="971" y="642"/>
                    </a:lnTo>
                    <a:lnTo>
                      <a:pt x="971" y="704"/>
                    </a:lnTo>
                    <a:lnTo>
                      <a:pt x="0" y="704"/>
                    </a:ln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25077" name="Text Box 132"/>
            <p:cNvSpPr txBox="1">
              <a:spLocks noChangeArrowheads="1"/>
            </p:cNvSpPr>
            <p:nvPr/>
          </p:nvSpPr>
          <p:spPr bwMode="auto">
            <a:xfrm>
              <a:off x="253" y="246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a:t>
              </a:r>
            </a:p>
          </p:txBody>
        </p:sp>
        <p:sp>
          <p:nvSpPr>
            <p:cNvPr id="125078" name="Text Box 133"/>
            <p:cNvSpPr txBox="1">
              <a:spLocks noChangeArrowheads="1"/>
            </p:cNvSpPr>
            <p:nvPr/>
          </p:nvSpPr>
          <p:spPr bwMode="auto">
            <a:xfrm>
              <a:off x="173" y="2281"/>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0,2</a:t>
              </a:r>
            </a:p>
          </p:txBody>
        </p:sp>
        <p:sp>
          <p:nvSpPr>
            <p:cNvPr id="125079" name="Text Box 134"/>
            <p:cNvSpPr txBox="1">
              <a:spLocks noChangeArrowheads="1"/>
            </p:cNvSpPr>
            <p:nvPr/>
          </p:nvSpPr>
          <p:spPr bwMode="auto">
            <a:xfrm>
              <a:off x="173" y="2094"/>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0,4</a:t>
              </a:r>
            </a:p>
          </p:txBody>
        </p:sp>
        <p:sp>
          <p:nvSpPr>
            <p:cNvPr id="125080" name="Text Box 135"/>
            <p:cNvSpPr txBox="1">
              <a:spLocks noChangeArrowheads="1"/>
            </p:cNvSpPr>
            <p:nvPr/>
          </p:nvSpPr>
          <p:spPr bwMode="auto">
            <a:xfrm>
              <a:off x="173" y="1906"/>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0,6</a:t>
              </a:r>
            </a:p>
          </p:txBody>
        </p:sp>
        <p:sp>
          <p:nvSpPr>
            <p:cNvPr id="125081" name="Text Box 136"/>
            <p:cNvSpPr txBox="1">
              <a:spLocks noChangeArrowheads="1"/>
            </p:cNvSpPr>
            <p:nvPr/>
          </p:nvSpPr>
          <p:spPr bwMode="auto">
            <a:xfrm>
              <a:off x="173" y="1720"/>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0,8</a:t>
              </a:r>
            </a:p>
          </p:txBody>
        </p:sp>
        <p:sp>
          <p:nvSpPr>
            <p:cNvPr id="125082" name="Text Box 137"/>
            <p:cNvSpPr txBox="1">
              <a:spLocks noChangeArrowheads="1"/>
            </p:cNvSpPr>
            <p:nvPr/>
          </p:nvSpPr>
          <p:spPr bwMode="auto">
            <a:xfrm>
              <a:off x="253" y="153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1</a:t>
              </a:r>
            </a:p>
          </p:txBody>
        </p:sp>
        <p:sp>
          <p:nvSpPr>
            <p:cNvPr id="125083" name="Text Box 138"/>
            <p:cNvSpPr txBox="1">
              <a:spLocks noChangeArrowheads="1"/>
            </p:cNvSpPr>
            <p:nvPr/>
          </p:nvSpPr>
          <p:spPr bwMode="auto">
            <a:xfrm>
              <a:off x="358"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0</a:t>
              </a:r>
            </a:p>
          </p:txBody>
        </p:sp>
        <p:sp>
          <p:nvSpPr>
            <p:cNvPr id="125084" name="Text Box 139"/>
            <p:cNvSpPr txBox="1">
              <a:spLocks noChangeArrowheads="1"/>
            </p:cNvSpPr>
            <p:nvPr/>
          </p:nvSpPr>
          <p:spPr bwMode="auto">
            <a:xfrm>
              <a:off x="660"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3</a:t>
              </a:r>
            </a:p>
          </p:txBody>
        </p:sp>
        <p:sp>
          <p:nvSpPr>
            <p:cNvPr id="125085" name="Text Box 140"/>
            <p:cNvSpPr txBox="1">
              <a:spLocks noChangeArrowheads="1"/>
            </p:cNvSpPr>
            <p:nvPr/>
          </p:nvSpPr>
          <p:spPr bwMode="auto">
            <a:xfrm>
              <a:off x="961"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6</a:t>
              </a:r>
            </a:p>
          </p:txBody>
        </p:sp>
        <p:sp>
          <p:nvSpPr>
            <p:cNvPr id="125086" name="Text Box 141"/>
            <p:cNvSpPr txBox="1">
              <a:spLocks noChangeArrowheads="1"/>
            </p:cNvSpPr>
            <p:nvPr/>
          </p:nvSpPr>
          <p:spPr bwMode="auto">
            <a:xfrm>
              <a:off x="1263"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9</a:t>
              </a:r>
            </a:p>
          </p:txBody>
        </p:sp>
        <p:sp>
          <p:nvSpPr>
            <p:cNvPr id="125087" name="Text Box 142"/>
            <p:cNvSpPr txBox="1">
              <a:spLocks noChangeArrowheads="1"/>
            </p:cNvSpPr>
            <p:nvPr/>
          </p:nvSpPr>
          <p:spPr bwMode="auto">
            <a:xfrm>
              <a:off x="1538" y="26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12</a:t>
              </a:r>
            </a:p>
          </p:txBody>
        </p:sp>
        <p:sp>
          <p:nvSpPr>
            <p:cNvPr id="125088" name="Text Box 143"/>
            <p:cNvSpPr txBox="1">
              <a:spLocks noChangeArrowheads="1"/>
            </p:cNvSpPr>
            <p:nvPr/>
          </p:nvSpPr>
          <p:spPr bwMode="auto">
            <a:xfrm>
              <a:off x="1839" y="26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15</a:t>
              </a:r>
            </a:p>
          </p:txBody>
        </p:sp>
        <p:sp>
          <p:nvSpPr>
            <p:cNvPr id="125089" name="Text Box 144"/>
            <p:cNvSpPr txBox="1">
              <a:spLocks noChangeArrowheads="1"/>
            </p:cNvSpPr>
            <p:nvPr/>
          </p:nvSpPr>
          <p:spPr bwMode="auto">
            <a:xfrm>
              <a:off x="2141" y="26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18</a:t>
              </a:r>
            </a:p>
          </p:txBody>
        </p:sp>
        <p:sp>
          <p:nvSpPr>
            <p:cNvPr id="125090" name="Text Box 172"/>
            <p:cNvSpPr txBox="1">
              <a:spLocks noChangeArrowheads="1"/>
            </p:cNvSpPr>
            <p:nvPr/>
          </p:nvSpPr>
          <p:spPr bwMode="auto">
            <a:xfrm>
              <a:off x="1182" y="2764"/>
              <a:ext cx="3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Mois</a:t>
              </a:r>
            </a:p>
          </p:txBody>
        </p:sp>
        <p:sp>
          <p:nvSpPr>
            <p:cNvPr id="125091" name="ZoneTexte 178"/>
            <p:cNvSpPr txBox="1">
              <a:spLocks noChangeArrowheads="1"/>
            </p:cNvSpPr>
            <p:nvPr/>
          </p:nvSpPr>
          <p:spPr bwMode="auto">
            <a:xfrm>
              <a:off x="510" y="1594"/>
              <a:ext cx="19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b="1"/>
                <a:t>Survenue d’une seule CV &gt; 50 c/ml</a:t>
              </a:r>
            </a:p>
          </p:txBody>
        </p:sp>
      </p:grpSp>
      <p:grpSp>
        <p:nvGrpSpPr>
          <p:cNvPr id="124932" name="Group 48"/>
          <p:cNvGrpSpPr>
            <a:grpSpLocks/>
          </p:cNvGrpSpPr>
          <p:nvPr/>
        </p:nvGrpSpPr>
        <p:grpSpPr bwMode="auto">
          <a:xfrm>
            <a:off x="274638" y="4506913"/>
            <a:ext cx="3476625" cy="2290762"/>
            <a:chOff x="173" y="2839"/>
            <a:chExt cx="2190" cy="1443"/>
          </a:xfrm>
        </p:grpSpPr>
        <p:grpSp>
          <p:nvGrpSpPr>
            <p:cNvPr id="125032" name="Group 61"/>
            <p:cNvGrpSpPr>
              <a:grpSpLocks/>
            </p:cNvGrpSpPr>
            <p:nvPr/>
          </p:nvGrpSpPr>
          <p:grpSpPr bwMode="auto">
            <a:xfrm>
              <a:off x="404" y="2912"/>
              <a:ext cx="1847" cy="1010"/>
              <a:chOff x="850" y="2455"/>
              <a:chExt cx="1807" cy="952"/>
            </a:xfrm>
          </p:grpSpPr>
          <p:sp>
            <p:nvSpPr>
              <p:cNvPr id="125048" name="Line 62"/>
              <p:cNvSpPr>
                <a:spLocks noChangeShapeType="1"/>
              </p:cNvSpPr>
              <p:nvPr/>
            </p:nvSpPr>
            <p:spPr bwMode="auto">
              <a:xfrm>
                <a:off x="850" y="2463"/>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49" name="Line 63"/>
              <p:cNvSpPr>
                <a:spLocks noChangeShapeType="1"/>
              </p:cNvSpPr>
              <p:nvPr/>
            </p:nvSpPr>
            <p:spPr bwMode="auto">
              <a:xfrm flipV="1">
                <a:off x="890" y="2455"/>
                <a:ext cx="0"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0" name="Line 64"/>
              <p:cNvSpPr>
                <a:spLocks noChangeShapeType="1"/>
              </p:cNvSpPr>
              <p:nvPr/>
            </p:nvSpPr>
            <p:spPr bwMode="auto">
              <a:xfrm>
                <a:off x="850" y="264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1" name="Line 65"/>
              <p:cNvSpPr>
                <a:spLocks noChangeShapeType="1"/>
              </p:cNvSpPr>
              <p:nvPr/>
            </p:nvSpPr>
            <p:spPr bwMode="auto">
              <a:xfrm flipH="1">
                <a:off x="850" y="283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2" name="Line 66"/>
              <p:cNvSpPr>
                <a:spLocks noChangeShapeType="1"/>
              </p:cNvSpPr>
              <p:nvPr/>
            </p:nvSpPr>
            <p:spPr bwMode="auto">
              <a:xfrm>
                <a:off x="890" y="2647"/>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3" name="Line 67"/>
              <p:cNvSpPr>
                <a:spLocks noChangeShapeType="1"/>
              </p:cNvSpPr>
              <p:nvPr/>
            </p:nvSpPr>
            <p:spPr bwMode="auto">
              <a:xfrm flipV="1">
                <a:off x="890" y="2463"/>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4" name="Line 68"/>
              <p:cNvSpPr>
                <a:spLocks noChangeShapeType="1"/>
              </p:cNvSpPr>
              <p:nvPr/>
            </p:nvSpPr>
            <p:spPr bwMode="auto">
              <a:xfrm>
                <a:off x="850" y="300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5" name="Line 69"/>
              <p:cNvSpPr>
                <a:spLocks noChangeShapeType="1"/>
              </p:cNvSpPr>
              <p:nvPr/>
            </p:nvSpPr>
            <p:spPr bwMode="auto">
              <a:xfrm flipH="1">
                <a:off x="850" y="3183"/>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6" name="Line 70"/>
              <p:cNvSpPr>
                <a:spLocks noChangeShapeType="1"/>
              </p:cNvSpPr>
              <p:nvPr/>
            </p:nvSpPr>
            <p:spPr bwMode="auto">
              <a:xfrm>
                <a:off x="890" y="3007"/>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7" name="Line 71"/>
              <p:cNvSpPr>
                <a:spLocks noChangeShapeType="1"/>
              </p:cNvSpPr>
              <p:nvPr/>
            </p:nvSpPr>
            <p:spPr bwMode="auto">
              <a:xfrm>
                <a:off x="850" y="335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8" name="Line 72"/>
              <p:cNvSpPr>
                <a:spLocks noChangeShapeType="1"/>
              </p:cNvSpPr>
              <p:nvPr/>
            </p:nvSpPr>
            <p:spPr bwMode="auto">
              <a:xfrm>
                <a:off x="890"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59" name="Line 73"/>
              <p:cNvSpPr>
                <a:spLocks noChangeShapeType="1"/>
              </p:cNvSpPr>
              <p:nvPr/>
            </p:nvSpPr>
            <p:spPr bwMode="auto">
              <a:xfrm flipV="1">
                <a:off x="1184"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0" name="Line 74"/>
              <p:cNvSpPr>
                <a:spLocks noChangeShapeType="1"/>
              </p:cNvSpPr>
              <p:nvPr/>
            </p:nvSpPr>
            <p:spPr bwMode="auto">
              <a:xfrm flipV="1">
                <a:off x="890" y="3183"/>
                <a:ext cx="0" cy="16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1" name="Line 75"/>
              <p:cNvSpPr>
                <a:spLocks noChangeShapeType="1"/>
              </p:cNvSpPr>
              <p:nvPr/>
            </p:nvSpPr>
            <p:spPr bwMode="auto">
              <a:xfrm flipH="1">
                <a:off x="890" y="3351"/>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2" name="Line 76"/>
              <p:cNvSpPr>
                <a:spLocks noChangeShapeType="1"/>
              </p:cNvSpPr>
              <p:nvPr/>
            </p:nvSpPr>
            <p:spPr bwMode="auto">
              <a:xfrm flipV="1">
                <a:off x="1479"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3" name="Line 77"/>
              <p:cNvSpPr>
                <a:spLocks noChangeShapeType="1"/>
              </p:cNvSpPr>
              <p:nvPr/>
            </p:nvSpPr>
            <p:spPr bwMode="auto">
              <a:xfrm flipV="1">
                <a:off x="1773"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4" name="Line 78"/>
              <p:cNvSpPr>
                <a:spLocks noChangeShapeType="1"/>
              </p:cNvSpPr>
              <p:nvPr/>
            </p:nvSpPr>
            <p:spPr bwMode="auto">
              <a:xfrm flipH="1">
                <a:off x="1479" y="3351"/>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5" name="Line 79"/>
              <p:cNvSpPr>
                <a:spLocks noChangeShapeType="1"/>
              </p:cNvSpPr>
              <p:nvPr/>
            </p:nvSpPr>
            <p:spPr bwMode="auto">
              <a:xfrm flipV="1">
                <a:off x="890" y="2831"/>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6" name="Line 80"/>
              <p:cNvSpPr>
                <a:spLocks noChangeShapeType="1"/>
              </p:cNvSpPr>
              <p:nvPr/>
            </p:nvSpPr>
            <p:spPr bwMode="auto">
              <a:xfrm flipH="1">
                <a:off x="1184" y="3351"/>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7" name="Line 81"/>
              <p:cNvSpPr>
                <a:spLocks noChangeShapeType="1"/>
              </p:cNvSpPr>
              <p:nvPr/>
            </p:nvSpPr>
            <p:spPr bwMode="auto">
              <a:xfrm flipV="1">
                <a:off x="2067"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8" name="Line 82"/>
              <p:cNvSpPr>
                <a:spLocks noChangeShapeType="1"/>
              </p:cNvSpPr>
              <p:nvPr/>
            </p:nvSpPr>
            <p:spPr bwMode="auto">
              <a:xfrm>
                <a:off x="2362"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69" name="Line 83"/>
              <p:cNvSpPr>
                <a:spLocks noChangeShapeType="1"/>
              </p:cNvSpPr>
              <p:nvPr/>
            </p:nvSpPr>
            <p:spPr bwMode="auto">
              <a:xfrm>
                <a:off x="2067" y="3351"/>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70" name="Freeform 84"/>
              <p:cNvSpPr>
                <a:spLocks/>
              </p:cNvSpPr>
              <p:nvPr/>
            </p:nvSpPr>
            <p:spPr bwMode="auto">
              <a:xfrm>
                <a:off x="2362" y="3351"/>
                <a:ext cx="295" cy="56"/>
              </a:xfrm>
              <a:custGeom>
                <a:avLst/>
                <a:gdLst>
                  <a:gd name="T0" fmla="*/ 0 w 1474"/>
                  <a:gd name="T1" fmla="*/ 0 h 280"/>
                  <a:gd name="T2" fmla="*/ 0 w 1474"/>
                  <a:gd name="T3" fmla="*/ 0 h 280"/>
                  <a:gd name="T4" fmla="*/ 0 w 1474"/>
                  <a:gd name="T5" fmla="*/ 0 h 280"/>
                  <a:gd name="T6" fmla="*/ 0 60000 65536"/>
                  <a:gd name="T7" fmla="*/ 0 60000 65536"/>
                  <a:gd name="T8" fmla="*/ 0 60000 65536"/>
                  <a:gd name="T9" fmla="*/ 0 w 1474"/>
                  <a:gd name="T10" fmla="*/ 0 h 280"/>
                  <a:gd name="T11" fmla="*/ 1474 w 1474"/>
                  <a:gd name="T12" fmla="*/ 280 h 280"/>
                </a:gdLst>
                <a:ahLst/>
                <a:cxnLst>
                  <a:cxn ang="T6">
                    <a:pos x="T0" y="T1"/>
                  </a:cxn>
                  <a:cxn ang="T7">
                    <a:pos x="T2" y="T3"/>
                  </a:cxn>
                  <a:cxn ang="T8">
                    <a:pos x="T4" y="T5"/>
                  </a:cxn>
                </a:cxnLst>
                <a:rect l="T9" t="T10" r="T11" b="T12"/>
                <a:pathLst>
                  <a:path w="1474" h="280">
                    <a:moveTo>
                      <a:pt x="1474" y="280"/>
                    </a:moveTo>
                    <a:lnTo>
                      <a:pt x="1472" y="0"/>
                    </a:lnTo>
                    <a:lnTo>
                      <a:pt x="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71" name="Line 85"/>
              <p:cNvSpPr>
                <a:spLocks noChangeShapeType="1"/>
              </p:cNvSpPr>
              <p:nvPr/>
            </p:nvSpPr>
            <p:spPr bwMode="auto">
              <a:xfrm flipH="1">
                <a:off x="1773" y="3351"/>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72" name="Freeform 86"/>
              <p:cNvSpPr>
                <a:spLocks/>
              </p:cNvSpPr>
              <p:nvPr/>
            </p:nvSpPr>
            <p:spPr bwMode="auto">
              <a:xfrm>
                <a:off x="871" y="3246"/>
                <a:ext cx="645" cy="91"/>
              </a:xfrm>
              <a:custGeom>
                <a:avLst/>
                <a:gdLst>
                  <a:gd name="T0" fmla="*/ 0 w 3223"/>
                  <a:gd name="T1" fmla="*/ 0 h 455"/>
                  <a:gd name="T2" fmla="*/ 0 w 3223"/>
                  <a:gd name="T3" fmla="*/ 0 h 455"/>
                  <a:gd name="T4" fmla="*/ 0 w 3223"/>
                  <a:gd name="T5" fmla="*/ 0 h 455"/>
                  <a:gd name="T6" fmla="*/ 0 w 3223"/>
                  <a:gd name="T7" fmla="*/ 0 h 455"/>
                  <a:gd name="T8" fmla="*/ 0 w 3223"/>
                  <a:gd name="T9" fmla="*/ 0 h 455"/>
                  <a:gd name="T10" fmla="*/ 0 w 3223"/>
                  <a:gd name="T11" fmla="*/ 0 h 455"/>
                  <a:gd name="T12" fmla="*/ 0 w 3223"/>
                  <a:gd name="T13" fmla="*/ 0 h 455"/>
                  <a:gd name="T14" fmla="*/ 0 w 3223"/>
                  <a:gd name="T15" fmla="*/ 0 h 455"/>
                  <a:gd name="T16" fmla="*/ 0 w 3223"/>
                  <a:gd name="T17" fmla="*/ 0 h 455"/>
                  <a:gd name="T18" fmla="*/ 0 w 3223"/>
                  <a:gd name="T19" fmla="*/ 0 h 455"/>
                  <a:gd name="T20" fmla="*/ 0 w 3223"/>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3"/>
                  <a:gd name="T34" fmla="*/ 0 h 455"/>
                  <a:gd name="T35" fmla="*/ 3223 w 3223"/>
                  <a:gd name="T36" fmla="*/ 455 h 4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3" h="455">
                    <a:moveTo>
                      <a:pt x="3223" y="0"/>
                    </a:moveTo>
                    <a:lnTo>
                      <a:pt x="3223" y="105"/>
                    </a:lnTo>
                    <a:lnTo>
                      <a:pt x="2291" y="105"/>
                    </a:lnTo>
                    <a:lnTo>
                      <a:pt x="2291" y="170"/>
                    </a:lnTo>
                    <a:lnTo>
                      <a:pt x="1448" y="170"/>
                    </a:lnTo>
                    <a:lnTo>
                      <a:pt x="1448" y="249"/>
                    </a:lnTo>
                    <a:lnTo>
                      <a:pt x="895" y="249"/>
                    </a:lnTo>
                    <a:lnTo>
                      <a:pt x="895" y="363"/>
                    </a:lnTo>
                    <a:lnTo>
                      <a:pt x="565" y="363"/>
                    </a:lnTo>
                    <a:lnTo>
                      <a:pt x="565" y="455"/>
                    </a:lnTo>
                    <a:lnTo>
                      <a:pt x="0" y="455"/>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73" name="Freeform 87"/>
              <p:cNvSpPr>
                <a:spLocks/>
              </p:cNvSpPr>
              <p:nvPr/>
            </p:nvSpPr>
            <p:spPr bwMode="auto">
              <a:xfrm>
                <a:off x="1528" y="3066"/>
                <a:ext cx="1075" cy="180"/>
              </a:xfrm>
              <a:custGeom>
                <a:avLst/>
                <a:gdLst>
                  <a:gd name="T0" fmla="*/ 0 w 5372"/>
                  <a:gd name="T1" fmla="*/ 0 h 899"/>
                  <a:gd name="T2" fmla="*/ 0 w 5372"/>
                  <a:gd name="T3" fmla="*/ 0 h 899"/>
                  <a:gd name="T4" fmla="*/ 0 w 5372"/>
                  <a:gd name="T5" fmla="*/ 0 h 899"/>
                  <a:gd name="T6" fmla="*/ 0 w 5372"/>
                  <a:gd name="T7" fmla="*/ 0 h 899"/>
                  <a:gd name="T8" fmla="*/ 0 w 5372"/>
                  <a:gd name="T9" fmla="*/ 0 h 899"/>
                  <a:gd name="T10" fmla="*/ 0 w 5372"/>
                  <a:gd name="T11" fmla="*/ 0 h 899"/>
                  <a:gd name="T12" fmla="*/ 0 w 5372"/>
                  <a:gd name="T13" fmla="*/ 0 h 899"/>
                  <a:gd name="T14" fmla="*/ 0 w 5372"/>
                  <a:gd name="T15" fmla="*/ 0 h 899"/>
                  <a:gd name="T16" fmla="*/ 0 w 5372"/>
                  <a:gd name="T17" fmla="*/ 0 h 899"/>
                  <a:gd name="T18" fmla="*/ 0 w 5372"/>
                  <a:gd name="T19" fmla="*/ 0 h 899"/>
                  <a:gd name="T20" fmla="*/ 0 w 5372"/>
                  <a:gd name="T21" fmla="*/ 0 h 899"/>
                  <a:gd name="T22" fmla="*/ 0 w 5372"/>
                  <a:gd name="T23" fmla="*/ 0 h 899"/>
                  <a:gd name="T24" fmla="*/ 0 w 5372"/>
                  <a:gd name="T25" fmla="*/ 0 h 899"/>
                  <a:gd name="T26" fmla="*/ 0 w 5372"/>
                  <a:gd name="T27" fmla="*/ 0 h 8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72"/>
                  <a:gd name="T43" fmla="*/ 0 h 899"/>
                  <a:gd name="T44" fmla="*/ 5372 w 5372"/>
                  <a:gd name="T45" fmla="*/ 899 h 8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72" h="899">
                    <a:moveTo>
                      <a:pt x="5372" y="0"/>
                    </a:moveTo>
                    <a:lnTo>
                      <a:pt x="5248" y="0"/>
                    </a:lnTo>
                    <a:lnTo>
                      <a:pt x="5248" y="443"/>
                    </a:lnTo>
                    <a:lnTo>
                      <a:pt x="4282" y="443"/>
                    </a:lnTo>
                    <a:lnTo>
                      <a:pt x="4282" y="594"/>
                    </a:lnTo>
                    <a:lnTo>
                      <a:pt x="3252" y="594"/>
                    </a:lnTo>
                    <a:lnTo>
                      <a:pt x="3252" y="704"/>
                    </a:lnTo>
                    <a:lnTo>
                      <a:pt x="2554" y="704"/>
                    </a:lnTo>
                    <a:lnTo>
                      <a:pt x="2554" y="770"/>
                    </a:lnTo>
                    <a:lnTo>
                      <a:pt x="2038" y="770"/>
                    </a:lnTo>
                    <a:lnTo>
                      <a:pt x="2038" y="828"/>
                    </a:lnTo>
                    <a:lnTo>
                      <a:pt x="1018" y="828"/>
                    </a:lnTo>
                    <a:lnTo>
                      <a:pt x="1018" y="899"/>
                    </a:lnTo>
                    <a:lnTo>
                      <a:pt x="0" y="899"/>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74" name="Freeform 88"/>
              <p:cNvSpPr>
                <a:spLocks/>
              </p:cNvSpPr>
              <p:nvPr/>
            </p:nvSpPr>
            <p:spPr bwMode="auto">
              <a:xfrm>
                <a:off x="876" y="3213"/>
                <a:ext cx="1723" cy="121"/>
              </a:xfrm>
              <a:custGeom>
                <a:avLst/>
                <a:gdLst>
                  <a:gd name="T0" fmla="*/ 0 w 8615"/>
                  <a:gd name="T1" fmla="*/ 0 h 604"/>
                  <a:gd name="T2" fmla="*/ 0 w 8615"/>
                  <a:gd name="T3" fmla="*/ 0 h 604"/>
                  <a:gd name="T4" fmla="*/ 0 w 8615"/>
                  <a:gd name="T5" fmla="*/ 0 h 604"/>
                  <a:gd name="T6" fmla="*/ 0 w 8615"/>
                  <a:gd name="T7" fmla="*/ 0 h 604"/>
                  <a:gd name="T8" fmla="*/ 0 w 8615"/>
                  <a:gd name="T9" fmla="*/ 0 h 604"/>
                  <a:gd name="T10" fmla="*/ 0 w 8615"/>
                  <a:gd name="T11" fmla="*/ 0 h 604"/>
                  <a:gd name="T12" fmla="*/ 0 w 8615"/>
                  <a:gd name="T13" fmla="*/ 0 h 604"/>
                  <a:gd name="T14" fmla="*/ 0 w 8615"/>
                  <a:gd name="T15" fmla="*/ 0 h 604"/>
                  <a:gd name="T16" fmla="*/ 0 w 8615"/>
                  <a:gd name="T17" fmla="*/ 0 h 604"/>
                  <a:gd name="T18" fmla="*/ 0 w 8615"/>
                  <a:gd name="T19" fmla="*/ 0 h 604"/>
                  <a:gd name="T20" fmla="*/ 0 w 8615"/>
                  <a:gd name="T21" fmla="*/ 0 h 604"/>
                  <a:gd name="T22" fmla="*/ 0 w 8615"/>
                  <a:gd name="T23" fmla="*/ 0 h 6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15"/>
                  <a:gd name="T37" fmla="*/ 0 h 604"/>
                  <a:gd name="T38" fmla="*/ 8615 w 8615"/>
                  <a:gd name="T39" fmla="*/ 604 h 6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15" h="604">
                    <a:moveTo>
                      <a:pt x="8615" y="0"/>
                    </a:moveTo>
                    <a:lnTo>
                      <a:pt x="8107" y="0"/>
                    </a:lnTo>
                    <a:lnTo>
                      <a:pt x="8107" y="206"/>
                    </a:lnTo>
                    <a:lnTo>
                      <a:pt x="7850" y="206"/>
                    </a:lnTo>
                    <a:lnTo>
                      <a:pt x="7850" y="350"/>
                    </a:lnTo>
                    <a:lnTo>
                      <a:pt x="7550" y="350"/>
                    </a:lnTo>
                    <a:lnTo>
                      <a:pt x="7550" y="424"/>
                    </a:lnTo>
                    <a:lnTo>
                      <a:pt x="6324" y="424"/>
                    </a:lnTo>
                    <a:lnTo>
                      <a:pt x="6324" y="521"/>
                    </a:lnTo>
                    <a:lnTo>
                      <a:pt x="4412" y="521"/>
                    </a:lnTo>
                    <a:lnTo>
                      <a:pt x="4412" y="604"/>
                    </a:lnTo>
                    <a:lnTo>
                      <a:pt x="0" y="604"/>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75" name="Line 89"/>
              <p:cNvSpPr>
                <a:spLocks noChangeShapeType="1"/>
              </p:cNvSpPr>
              <p:nvPr/>
            </p:nvSpPr>
            <p:spPr bwMode="auto">
              <a:xfrm>
                <a:off x="876" y="3339"/>
                <a:ext cx="1712"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25033" name="Text Box 118"/>
            <p:cNvSpPr txBox="1">
              <a:spLocks noChangeArrowheads="1"/>
            </p:cNvSpPr>
            <p:nvPr/>
          </p:nvSpPr>
          <p:spPr bwMode="auto">
            <a:xfrm>
              <a:off x="253" y="377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a:t>
              </a:r>
            </a:p>
          </p:txBody>
        </p:sp>
        <p:sp>
          <p:nvSpPr>
            <p:cNvPr id="125034" name="Text Box 119"/>
            <p:cNvSpPr txBox="1">
              <a:spLocks noChangeArrowheads="1"/>
            </p:cNvSpPr>
            <p:nvPr/>
          </p:nvSpPr>
          <p:spPr bwMode="auto">
            <a:xfrm>
              <a:off x="173" y="3587"/>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0,2</a:t>
              </a:r>
            </a:p>
          </p:txBody>
        </p:sp>
        <p:sp>
          <p:nvSpPr>
            <p:cNvPr id="125035" name="Text Box 120"/>
            <p:cNvSpPr txBox="1">
              <a:spLocks noChangeArrowheads="1"/>
            </p:cNvSpPr>
            <p:nvPr/>
          </p:nvSpPr>
          <p:spPr bwMode="auto">
            <a:xfrm>
              <a:off x="173" y="3400"/>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0,4</a:t>
              </a:r>
            </a:p>
          </p:txBody>
        </p:sp>
        <p:sp>
          <p:nvSpPr>
            <p:cNvPr id="125036" name="Text Box 121"/>
            <p:cNvSpPr txBox="1">
              <a:spLocks noChangeArrowheads="1"/>
            </p:cNvSpPr>
            <p:nvPr/>
          </p:nvSpPr>
          <p:spPr bwMode="auto">
            <a:xfrm>
              <a:off x="173" y="3212"/>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0,6</a:t>
              </a:r>
            </a:p>
          </p:txBody>
        </p:sp>
        <p:sp>
          <p:nvSpPr>
            <p:cNvPr id="125037" name="Text Box 122"/>
            <p:cNvSpPr txBox="1">
              <a:spLocks noChangeArrowheads="1"/>
            </p:cNvSpPr>
            <p:nvPr/>
          </p:nvSpPr>
          <p:spPr bwMode="auto">
            <a:xfrm>
              <a:off x="173" y="3026"/>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0,8</a:t>
              </a:r>
            </a:p>
          </p:txBody>
        </p:sp>
        <p:sp>
          <p:nvSpPr>
            <p:cNvPr id="125038" name="Text Box 123"/>
            <p:cNvSpPr txBox="1">
              <a:spLocks noChangeArrowheads="1"/>
            </p:cNvSpPr>
            <p:nvPr/>
          </p:nvSpPr>
          <p:spPr bwMode="auto">
            <a:xfrm>
              <a:off x="253" y="283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1</a:t>
              </a:r>
            </a:p>
          </p:txBody>
        </p:sp>
        <p:sp>
          <p:nvSpPr>
            <p:cNvPr id="125039" name="Text Box 124"/>
            <p:cNvSpPr txBox="1">
              <a:spLocks noChangeArrowheads="1"/>
            </p:cNvSpPr>
            <p:nvPr/>
          </p:nvSpPr>
          <p:spPr bwMode="auto">
            <a:xfrm>
              <a:off x="358" y="39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0</a:t>
              </a:r>
            </a:p>
          </p:txBody>
        </p:sp>
        <p:sp>
          <p:nvSpPr>
            <p:cNvPr id="125040" name="Text Box 125"/>
            <p:cNvSpPr txBox="1">
              <a:spLocks noChangeArrowheads="1"/>
            </p:cNvSpPr>
            <p:nvPr/>
          </p:nvSpPr>
          <p:spPr bwMode="auto">
            <a:xfrm>
              <a:off x="660" y="39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3</a:t>
              </a:r>
            </a:p>
          </p:txBody>
        </p:sp>
        <p:sp>
          <p:nvSpPr>
            <p:cNvPr id="125041" name="Text Box 126"/>
            <p:cNvSpPr txBox="1">
              <a:spLocks noChangeArrowheads="1"/>
            </p:cNvSpPr>
            <p:nvPr/>
          </p:nvSpPr>
          <p:spPr bwMode="auto">
            <a:xfrm>
              <a:off x="961" y="39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6</a:t>
              </a:r>
            </a:p>
          </p:txBody>
        </p:sp>
        <p:sp>
          <p:nvSpPr>
            <p:cNvPr id="125042" name="Text Box 127"/>
            <p:cNvSpPr txBox="1">
              <a:spLocks noChangeArrowheads="1"/>
            </p:cNvSpPr>
            <p:nvPr/>
          </p:nvSpPr>
          <p:spPr bwMode="auto">
            <a:xfrm>
              <a:off x="1263" y="39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9</a:t>
              </a:r>
            </a:p>
          </p:txBody>
        </p:sp>
        <p:sp>
          <p:nvSpPr>
            <p:cNvPr id="125043" name="Text Box 128"/>
            <p:cNvSpPr txBox="1">
              <a:spLocks noChangeArrowheads="1"/>
            </p:cNvSpPr>
            <p:nvPr/>
          </p:nvSpPr>
          <p:spPr bwMode="auto">
            <a:xfrm>
              <a:off x="1538" y="3934"/>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12</a:t>
              </a:r>
            </a:p>
          </p:txBody>
        </p:sp>
        <p:sp>
          <p:nvSpPr>
            <p:cNvPr id="125044" name="Text Box 129"/>
            <p:cNvSpPr txBox="1">
              <a:spLocks noChangeArrowheads="1"/>
            </p:cNvSpPr>
            <p:nvPr/>
          </p:nvSpPr>
          <p:spPr bwMode="auto">
            <a:xfrm>
              <a:off x="1839" y="3934"/>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15</a:t>
              </a:r>
            </a:p>
          </p:txBody>
        </p:sp>
        <p:sp>
          <p:nvSpPr>
            <p:cNvPr id="125045" name="Text Box 130"/>
            <p:cNvSpPr txBox="1">
              <a:spLocks noChangeArrowheads="1"/>
            </p:cNvSpPr>
            <p:nvPr/>
          </p:nvSpPr>
          <p:spPr bwMode="auto">
            <a:xfrm>
              <a:off x="2141" y="3934"/>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18</a:t>
              </a:r>
            </a:p>
          </p:txBody>
        </p:sp>
        <p:sp>
          <p:nvSpPr>
            <p:cNvPr id="125046" name="Text Box 131"/>
            <p:cNvSpPr txBox="1">
              <a:spLocks noChangeArrowheads="1"/>
            </p:cNvSpPr>
            <p:nvPr/>
          </p:nvSpPr>
          <p:spPr bwMode="auto">
            <a:xfrm>
              <a:off x="1182" y="4109"/>
              <a:ext cx="3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Mois</a:t>
              </a:r>
            </a:p>
          </p:txBody>
        </p:sp>
        <p:sp>
          <p:nvSpPr>
            <p:cNvPr id="125047" name="ZoneTexte 180"/>
            <p:cNvSpPr txBox="1">
              <a:spLocks noChangeArrowheads="1"/>
            </p:cNvSpPr>
            <p:nvPr/>
          </p:nvSpPr>
          <p:spPr bwMode="auto">
            <a:xfrm>
              <a:off x="600" y="2929"/>
              <a:ext cx="14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b="1"/>
                <a:t>CV &gt; 400 c/ml confirmée</a:t>
              </a:r>
            </a:p>
          </p:txBody>
        </p:sp>
      </p:grpSp>
      <p:grpSp>
        <p:nvGrpSpPr>
          <p:cNvPr id="124933" name="Group 93"/>
          <p:cNvGrpSpPr>
            <a:grpSpLocks/>
          </p:cNvGrpSpPr>
          <p:nvPr/>
        </p:nvGrpSpPr>
        <p:grpSpPr bwMode="auto">
          <a:xfrm>
            <a:off x="3795713" y="4500563"/>
            <a:ext cx="3965575" cy="2297112"/>
            <a:chOff x="2391" y="2835"/>
            <a:chExt cx="2498" cy="1447"/>
          </a:xfrm>
        </p:grpSpPr>
        <p:grpSp>
          <p:nvGrpSpPr>
            <p:cNvPr id="124989" name="Group 5"/>
            <p:cNvGrpSpPr>
              <a:grpSpLocks/>
            </p:cNvGrpSpPr>
            <p:nvPr/>
          </p:nvGrpSpPr>
          <p:grpSpPr bwMode="auto">
            <a:xfrm>
              <a:off x="2620" y="2912"/>
              <a:ext cx="1877" cy="1010"/>
              <a:chOff x="3066" y="2455"/>
              <a:chExt cx="1836" cy="952"/>
            </a:xfrm>
          </p:grpSpPr>
          <p:sp>
            <p:nvSpPr>
              <p:cNvPr id="125005" name="Line 6"/>
              <p:cNvSpPr>
                <a:spLocks noChangeShapeType="1"/>
              </p:cNvSpPr>
              <p:nvPr/>
            </p:nvSpPr>
            <p:spPr bwMode="auto">
              <a:xfrm flipV="1">
                <a:off x="3400"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06" name="Line 7"/>
              <p:cNvSpPr>
                <a:spLocks noChangeShapeType="1"/>
              </p:cNvSpPr>
              <p:nvPr/>
            </p:nvSpPr>
            <p:spPr bwMode="auto">
              <a:xfrm>
                <a:off x="3695"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07" name="Line 8"/>
              <p:cNvSpPr>
                <a:spLocks noChangeShapeType="1"/>
              </p:cNvSpPr>
              <p:nvPr/>
            </p:nvSpPr>
            <p:spPr bwMode="auto">
              <a:xfrm>
                <a:off x="3400" y="3351"/>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08" name="Line 9"/>
              <p:cNvSpPr>
                <a:spLocks noChangeShapeType="1"/>
              </p:cNvSpPr>
              <p:nvPr/>
            </p:nvSpPr>
            <p:spPr bwMode="auto">
              <a:xfrm flipV="1">
                <a:off x="3989"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09" name="Line 10"/>
              <p:cNvSpPr>
                <a:spLocks noChangeShapeType="1"/>
              </p:cNvSpPr>
              <p:nvPr/>
            </p:nvSpPr>
            <p:spPr bwMode="auto">
              <a:xfrm flipV="1">
                <a:off x="4283"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0" name="Line 11"/>
              <p:cNvSpPr>
                <a:spLocks noChangeShapeType="1"/>
              </p:cNvSpPr>
              <p:nvPr/>
            </p:nvSpPr>
            <p:spPr bwMode="auto">
              <a:xfrm>
                <a:off x="3989" y="3351"/>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1" name="Line 12"/>
              <p:cNvSpPr>
                <a:spLocks noChangeShapeType="1"/>
              </p:cNvSpPr>
              <p:nvPr/>
            </p:nvSpPr>
            <p:spPr bwMode="auto">
              <a:xfrm flipH="1">
                <a:off x="3695" y="3351"/>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2" name="Freeform 13"/>
              <p:cNvSpPr>
                <a:spLocks/>
              </p:cNvSpPr>
              <p:nvPr/>
            </p:nvSpPr>
            <p:spPr bwMode="auto">
              <a:xfrm>
                <a:off x="4578" y="3351"/>
                <a:ext cx="295" cy="56"/>
              </a:xfrm>
              <a:custGeom>
                <a:avLst/>
                <a:gdLst>
                  <a:gd name="T0" fmla="*/ 0 w 1474"/>
                  <a:gd name="T1" fmla="*/ 0 h 280"/>
                  <a:gd name="T2" fmla="*/ 0 w 1474"/>
                  <a:gd name="T3" fmla="*/ 0 h 280"/>
                  <a:gd name="T4" fmla="*/ 0 w 1474"/>
                  <a:gd name="T5" fmla="*/ 0 h 280"/>
                  <a:gd name="T6" fmla="*/ 0 60000 65536"/>
                  <a:gd name="T7" fmla="*/ 0 60000 65536"/>
                  <a:gd name="T8" fmla="*/ 0 60000 65536"/>
                  <a:gd name="T9" fmla="*/ 0 w 1474"/>
                  <a:gd name="T10" fmla="*/ 0 h 280"/>
                  <a:gd name="T11" fmla="*/ 1474 w 1474"/>
                  <a:gd name="T12" fmla="*/ 280 h 280"/>
                </a:gdLst>
                <a:ahLst/>
                <a:cxnLst>
                  <a:cxn ang="T6">
                    <a:pos x="T0" y="T1"/>
                  </a:cxn>
                  <a:cxn ang="T7">
                    <a:pos x="T2" y="T3"/>
                  </a:cxn>
                  <a:cxn ang="T8">
                    <a:pos x="T4" y="T5"/>
                  </a:cxn>
                </a:cxnLst>
                <a:rect l="T9" t="T10" r="T11" b="T12"/>
                <a:pathLst>
                  <a:path w="1474" h="280">
                    <a:moveTo>
                      <a:pt x="1474" y="280"/>
                    </a:moveTo>
                    <a:lnTo>
                      <a:pt x="1472" y="0"/>
                    </a:lnTo>
                    <a:lnTo>
                      <a:pt x="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13" name="Line 14"/>
              <p:cNvSpPr>
                <a:spLocks noChangeShapeType="1"/>
              </p:cNvSpPr>
              <p:nvPr/>
            </p:nvSpPr>
            <p:spPr bwMode="auto">
              <a:xfrm>
                <a:off x="4578"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4" name="Line 15"/>
              <p:cNvSpPr>
                <a:spLocks noChangeShapeType="1"/>
              </p:cNvSpPr>
              <p:nvPr/>
            </p:nvSpPr>
            <p:spPr bwMode="auto">
              <a:xfrm>
                <a:off x="4283" y="3351"/>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5" name="Line 16"/>
              <p:cNvSpPr>
                <a:spLocks noChangeShapeType="1"/>
              </p:cNvSpPr>
              <p:nvPr/>
            </p:nvSpPr>
            <p:spPr bwMode="auto">
              <a:xfrm flipV="1">
                <a:off x="3106" y="2455"/>
                <a:ext cx="0"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6" name="Line 17"/>
              <p:cNvSpPr>
                <a:spLocks noChangeShapeType="1"/>
              </p:cNvSpPr>
              <p:nvPr/>
            </p:nvSpPr>
            <p:spPr bwMode="auto">
              <a:xfrm>
                <a:off x="3066" y="2463"/>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7" name="Line 18"/>
              <p:cNvSpPr>
                <a:spLocks noChangeShapeType="1"/>
              </p:cNvSpPr>
              <p:nvPr/>
            </p:nvSpPr>
            <p:spPr bwMode="auto">
              <a:xfrm flipH="1">
                <a:off x="3066" y="264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8" name="Line 19"/>
              <p:cNvSpPr>
                <a:spLocks noChangeShapeType="1"/>
              </p:cNvSpPr>
              <p:nvPr/>
            </p:nvSpPr>
            <p:spPr bwMode="auto">
              <a:xfrm flipH="1">
                <a:off x="3066" y="283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19" name="Line 20"/>
              <p:cNvSpPr>
                <a:spLocks noChangeShapeType="1"/>
              </p:cNvSpPr>
              <p:nvPr/>
            </p:nvSpPr>
            <p:spPr bwMode="auto">
              <a:xfrm flipV="1">
                <a:off x="3106" y="2647"/>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0" name="Line 21"/>
              <p:cNvSpPr>
                <a:spLocks noChangeShapeType="1"/>
              </p:cNvSpPr>
              <p:nvPr/>
            </p:nvSpPr>
            <p:spPr bwMode="auto">
              <a:xfrm>
                <a:off x="3106" y="2463"/>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1" name="Line 22"/>
              <p:cNvSpPr>
                <a:spLocks noChangeShapeType="1"/>
              </p:cNvSpPr>
              <p:nvPr/>
            </p:nvSpPr>
            <p:spPr bwMode="auto">
              <a:xfrm>
                <a:off x="3066" y="300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2" name="Line 23"/>
              <p:cNvSpPr>
                <a:spLocks noChangeShapeType="1"/>
              </p:cNvSpPr>
              <p:nvPr/>
            </p:nvSpPr>
            <p:spPr bwMode="auto">
              <a:xfrm flipH="1">
                <a:off x="3066" y="3183"/>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3" name="Line 24"/>
              <p:cNvSpPr>
                <a:spLocks noChangeShapeType="1"/>
              </p:cNvSpPr>
              <p:nvPr/>
            </p:nvSpPr>
            <p:spPr bwMode="auto">
              <a:xfrm flipV="1">
                <a:off x="3106" y="3007"/>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4" name="Line 25"/>
              <p:cNvSpPr>
                <a:spLocks noChangeShapeType="1"/>
              </p:cNvSpPr>
              <p:nvPr/>
            </p:nvSpPr>
            <p:spPr bwMode="auto">
              <a:xfrm>
                <a:off x="3066" y="335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5" name="Line 26"/>
              <p:cNvSpPr>
                <a:spLocks noChangeShapeType="1"/>
              </p:cNvSpPr>
              <p:nvPr/>
            </p:nvSpPr>
            <p:spPr bwMode="auto">
              <a:xfrm>
                <a:off x="3106" y="3351"/>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6" name="Line 27"/>
              <p:cNvSpPr>
                <a:spLocks noChangeShapeType="1"/>
              </p:cNvSpPr>
              <p:nvPr/>
            </p:nvSpPr>
            <p:spPr bwMode="auto">
              <a:xfrm flipV="1">
                <a:off x="3106" y="3183"/>
                <a:ext cx="0" cy="16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7" name="Line 28"/>
              <p:cNvSpPr>
                <a:spLocks noChangeShapeType="1"/>
              </p:cNvSpPr>
              <p:nvPr/>
            </p:nvSpPr>
            <p:spPr bwMode="auto">
              <a:xfrm flipV="1">
                <a:off x="3106" y="2831"/>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8" name="Line 29"/>
              <p:cNvSpPr>
                <a:spLocks noChangeShapeType="1"/>
              </p:cNvSpPr>
              <p:nvPr/>
            </p:nvSpPr>
            <p:spPr bwMode="auto">
              <a:xfrm flipH="1">
                <a:off x="3106" y="3351"/>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029" name="Freeform 30"/>
              <p:cNvSpPr>
                <a:spLocks/>
              </p:cNvSpPr>
              <p:nvPr/>
            </p:nvSpPr>
            <p:spPr bwMode="auto">
              <a:xfrm>
                <a:off x="3134" y="3068"/>
                <a:ext cx="1768" cy="287"/>
              </a:xfrm>
              <a:custGeom>
                <a:avLst/>
                <a:gdLst>
                  <a:gd name="T0" fmla="*/ 0 w 8841"/>
                  <a:gd name="T1" fmla="*/ 0 h 1436"/>
                  <a:gd name="T2" fmla="*/ 0 w 8841"/>
                  <a:gd name="T3" fmla="*/ 0 h 1436"/>
                  <a:gd name="T4" fmla="*/ 0 w 8841"/>
                  <a:gd name="T5" fmla="*/ 0 h 1436"/>
                  <a:gd name="T6" fmla="*/ 0 w 8841"/>
                  <a:gd name="T7" fmla="*/ 0 h 1436"/>
                  <a:gd name="T8" fmla="*/ 0 w 8841"/>
                  <a:gd name="T9" fmla="*/ 0 h 1436"/>
                  <a:gd name="T10" fmla="*/ 0 w 8841"/>
                  <a:gd name="T11" fmla="*/ 0 h 1436"/>
                  <a:gd name="T12" fmla="*/ 0 w 8841"/>
                  <a:gd name="T13" fmla="*/ 0 h 1436"/>
                  <a:gd name="T14" fmla="*/ 0 w 8841"/>
                  <a:gd name="T15" fmla="*/ 0 h 1436"/>
                  <a:gd name="T16" fmla="*/ 0 w 8841"/>
                  <a:gd name="T17" fmla="*/ 0 h 1436"/>
                  <a:gd name="T18" fmla="*/ 0 w 8841"/>
                  <a:gd name="T19" fmla="*/ 0 h 1436"/>
                  <a:gd name="T20" fmla="*/ 0 w 8841"/>
                  <a:gd name="T21" fmla="*/ 0 h 1436"/>
                  <a:gd name="T22" fmla="*/ 0 w 8841"/>
                  <a:gd name="T23" fmla="*/ 0 h 1436"/>
                  <a:gd name="T24" fmla="*/ 0 w 8841"/>
                  <a:gd name="T25" fmla="*/ 0 h 1436"/>
                  <a:gd name="T26" fmla="*/ 0 w 8841"/>
                  <a:gd name="T27" fmla="*/ 0 h 1436"/>
                  <a:gd name="T28" fmla="*/ 0 w 8841"/>
                  <a:gd name="T29" fmla="*/ 0 h 1436"/>
                  <a:gd name="T30" fmla="*/ 0 w 8841"/>
                  <a:gd name="T31" fmla="*/ 0 h 1436"/>
                  <a:gd name="T32" fmla="*/ 0 w 8841"/>
                  <a:gd name="T33" fmla="*/ 0 h 1436"/>
                  <a:gd name="T34" fmla="*/ 0 w 8841"/>
                  <a:gd name="T35" fmla="*/ 0 h 1436"/>
                  <a:gd name="T36" fmla="*/ 0 w 8841"/>
                  <a:gd name="T37" fmla="*/ 0 h 1436"/>
                  <a:gd name="T38" fmla="*/ 0 w 8841"/>
                  <a:gd name="T39" fmla="*/ 0 h 1436"/>
                  <a:gd name="T40" fmla="*/ 0 w 8841"/>
                  <a:gd name="T41" fmla="*/ 0 h 1436"/>
                  <a:gd name="T42" fmla="*/ 0 w 8841"/>
                  <a:gd name="T43" fmla="*/ 0 h 1436"/>
                  <a:gd name="T44" fmla="*/ 0 w 8841"/>
                  <a:gd name="T45" fmla="*/ 0 h 1436"/>
                  <a:gd name="T46" fmla="*/ 0 w 8841"/>
                  <a:gd name="T47" fmla="*/ 0 h 1436"/>
                  <a:gd name="T48" fmla="*/ 0 w 8841"/>
                  <a:gd name="T49" fmla="*/ 0 h 1436"/>
                  <a:gd name="T50" fmla="*/ 0 w 8841"/>
                  <a:gd name="T51" fmla="*/ 0 h 1436"/>
                  <a:gd name="T52" fmla="*/ 0 w 8841"/>
                  <a:gd name="T53" fmla="*/ 0 h 1436"/>
                  <a:gd name="T54" fmla="*/ 0 w 8841"/>
                  <a:gd name="T55" fmla="*/ 0 h 14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41"/>
                  <a:gd name="T85" fmla="*/ 0 h 1436"/>
                  <a:gd name="T86" fmla="*/ 8841 w 8841"/>
                  <a:gd name="T87" fmla="*/ 1436 h 14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41" h="1436">
                    <a:moveTo>
                      <a:pt x="8841" y="0"/>
                    </a:moveTo>
                    <a:lnTo>
                      <a:pt x="8670" y="0"/>
                    </a:lnTo>
                    <a:lnTo>
                      <a:pt x="8670" y="440"/>
                    </a:lnTo>
                    <a:lnTo>
                      <a:pt x="7760" y="440"/>
                    </a:lnTo>
                    <a:lnTo>
                      <a:pt x="7760" y="558"/>
                    </a:lnTo>
                    <a:lnTo>
                      <a:pt x="6782" y="558"/>
                    </a:lnTo>
                    <a:lnTo>
                      <a:pt x="6782" y="626"/>
                    </a:lnTo>
                    <a:lnTo>
                      <a:pt x="6410" y="626"/>
                    </a:lnTo>
                    <a:lnTo>
                      <a:pt x="6410" y="744"/>
                    </a:lnTo>
                    <a:lnTo>
                      <a:pt x="5768" y="744"/>
                    </a:lnTo>
                    <a:lnTo>
                      <a:pt x="5768" y="847"/>
                    </a:lnTo>
                    <a:lnTo>
                      <a:pt x="5288" y="847"/>
                    </a:lnTo>
                    <a:lnTo>
                      <a:pt x="5288" y="910"/>
                    </a:lnTo>
                    <a:lnTo>
                      <a:pt x="4204" y="910"/>
                    </a:lnTo>
                    <a:lnTo>
                      <a:pt x="4204" y="972"/>
                    </a:lnTo>
                    <a:lnTo>
                      <a:pt x="3194" y="972"/>
                    </a:lnTo>
                    <a:lnTo>
                      <a:pt x="3194" y="1059"/>
                    </a:lnTo>
                    <a:lnTo>
                      <a:pt x="2682" y="1059"/>
                    </a:lnTo>
                    <a:lnTo>
                      <a:pt x="2682" y="1126"/>
                    </a:lnTo>
                    <a:lnTo>
                      <a:pt x="1250" y="1126"/>
                    </a:lnTo>
                    <a:lnTo>
                      <a:pt x="1250" y="1200"/>
                    </a:lnTo>
                    <a:lnTo>
                      <a:pt x="842" y="1200"/>
                    </a:lnTo>
                    <a:lnTo>
                      <a:pt x="842" y="1297"/>
                    </a:lnTo>
                    <a:lnTo>
                      <a:pt x="672" y="1297"/>
                    </a:lnTo>
                    <a:lnTo>
                      <a:pt x="672" y="1360"/>
                    </a:lnTo>
                    <a:lnTo>
                      <a:pt x="531" y="1360"/>
                    </a:lnTo>
                    <a:lnTo>
                      <a:pt x="531" y="1436"/>
                    </a:lnTo>
                    <a:lnTo>
                      <a:pt x="0" y="1436"/>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30" name="Freeform 31"/>
              <p:cNvSpPr>
                <a:spLocks/>
              </p:cNvSpPr>
              <p:nvPr/>
            </p:nvSpPr>
            <p:spPr bwMode="auto">
              <a:xfrm>
                <a:off x="3130" y="3219"/>
                <a:ext cx="1761" cy="141"/>
              </a:xfrm>
              <a:custGeom>
                <a:avLst/>
                <a:gdLst>
                  <a:gd name="T0" fmla="*/ 0 w 8806"/>
                  <a:gd name="T1" fmla="*/ 0 h 703"/>
                  <a:gd name="T2" fmla="*/ 0 w 8806"/>
                  <a:gd name="T3" fmla="*/ 0 h 703"/>
                  <a:gd name="T4" fmla="*/ 0 w 8806"/>
                  <a:gd name="T5" fmla="*/ 0 h 703"/>
                  <a:gd name="T6" fmla="*/ 0 w 8806"/>
                  <a:gd name="T7" fmla="*/ 0 h 703"/>
                  <a:gd name="T8" fmla="*/ 0 w 8806"/>
                  <a:gd name="T9" fmla="*/ 0 h 703"/>
                  <a:gd name="T10" fmla="*/ 0 w 8806"/>
                  <a:gd name="T11" fmla="*/ 0 h 703"/>
                  <a:gd name="T12" fmla="*/ 0 w 8806"/>
                  <a:gd name="T13" fmla="*/ 0 h 703"/>
                  <a:gd name="T14" fmla="*/ 0 w 8806"/>
                  <a:gd name="T15" fmla="*/ 0 h 703"/>
                  <a:gd name="T16" fmla="*/ 0 w 8806"/>
                  <a:gd name="T17" fmla="*/ 0 h 703"/>
                  <a:gd name="T18" fmla="*/ 0 w 8806"/>
                  <a:gd name="T19" fmla="*/ 0 h 703"/>
                  <a:gd name="T20" fmla="*/ 0 w 8806"/>
                  <a:gd name="T21" fmla="*/ 0 h 703"/>
                  <a:gd name="T22" fmla="*/ 0 w 8806"/>
                  <a:gd name="T23" fmla="*/ 0 h 703"/>
                  <a:gd name="T24" fmla="*/ 0 w 8806"/>
                  <a:gd name="T25" fmla="*/ 0 h 703"/>
                  <a:gd name="T26" fmla="*/ 0 w 8806"/>
                  <a:gd name="T27" fmla="*/ 0 h 703"/>
                  <a:gd name="T28" fmla="*/ 0 w 8806"/>
                  <a:gd name="T29" fmla="*/ 0 h 703"/>
                  <a:gd name="T30" fmla="*/ 0 w 8806"/>
                  <a:gd name="T31" fmla="*/ 0 h 7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06"/>
                  <a:gd name="T49" fmla="*/ 0 h 703"/>
                  <a:gd name="T50" fmla="*/ 8806 w 8806"/>
                  <a:gd name="T51" fmla="*/ 703 h 7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06" h="703">
                    <a:moveTo>
                      <a:pt x="8806" y="0"/>
                    </a:moveTo>
                    <a:lnTo>
                      <a:pt x="8342" y="0"/>
                    </a:lnTo>
                    <a:lnTo>
                      <a:pt x="8342" y="186"/>
                    </a:lnTo>
                    <a:lnTo>
                      <a:pt x="8066" y="186"/>
                    </a:lnTo>
                    <a:lnTo>
                      <a:pt x="8066" y="326"/>
                    </a:lnTo>
                    <a:lnTo>
                      <a:pt x="7720" y="326"/>
                    </a:lnTo>
                    <a:lnTo>
                      <a:pt x="7720" y="410"/>
                    </a:lnTo>
                    <a:lnTo>
                      <a:pt x="6620" y="410"/>
                    </a:lnTo>
                    <a:lnTo>
                      <a:pt x="6620" y="475"/>
                    </a:lnTo>
                    <a:lnTo>
                      <a:pt x="5932" y="475"/>
                    </a:lnTo>
                    <a:lnTo>
                      <a:pt x="5932" y="554"/>
                    </a:lnTo>
                    <a:lnTo>
                      <a:pt x="3920" y="554"/>
                    </a:lnTo>
                    <a:lnTo>
                      <a:pt x="3920" y="626"/>
                    </a:lnTo>
                    <a:lnTo>
                      <a:pt x="2586" y="626"/>
                    </a:lnTo>
                    <a:lnTo>
                      <a:pt x="2586" y="703"/>
                    </a:lnTo>
                    <a:lnTo>
                      <a:pt x="0" y="703"/>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5031" name="Freeform 32"/>
              <p:cNvSpPr>
                <a:spLocks/>
              </p:cNvSpPr>
              <p:nvPr/>
            </p:nvSpPr>
            <p:spPr bwMode="auto">
              <a:xfrm>
                <a:off x="3109" y="3344"/>
                <a:ext cx="1787" cy="14"/>
              </a:xfrm>
              <a:custGeom>
                <a:avLst/>
                <a:gdLst>
                  <a:gd name="T0" fmla="*/ 0 w 8931"/>
                  <a:gd name="T1" fmla="*/ 0 h 68"/>
                  <a:gd name="T2" fmla="*/ 0 w 8931"/>
                  <a:gd name="T3" fmla="*/ 0 h 68"/>
                  <a:gd name="T4" fmla="*/ 0 w 8931"/>
                  <a:gd name="T5" fmla="*/ 0 h 68"/>
                  <a:gd name="T6" fmla="*/ 0 w 8931"/>
                  <a:gd name="T7" fmla="*/ 0 h 68"/>
                  <a:gd name="T8" fmla="*/ 0 60000 65536"/>
                  <a:gd name="T9" fmla="*/ 0 60000 65536"/>
                  <a:gd name="T10" fmla="*/ 0 60000 65536"/>
                  <a:gd name="T11" fmla="*/ 0 60000 65536"/>
                  <a:gd name="T12" fmla="*/ 0 w 8931"/>
                  <a:gd name="T13" fmla="*/ 0 h 68"/>
                  <a:gd name="T14" fmla="*/ 8931 w 8931"/>
                  <a:gd name="T15" fmla="*/ 68 h 68"/>
                </a:gdLst>
                <a:ahLst/>
                <a:cxnLst>
                  <a:cxn ang="T8">
                    <a:pos x="T0" y="T1"/>
                  </a:cxn>
                  <a:cxn ang="T9">
                    <a:pos x="T2" y="T3"/>
                  </a:cxn>
                  <a:cxn ang="T10">
                    <a:pos x="T4" y="T5"/>
                  </a:cxn>
                  <a:cxn ang="T11">
                    <a:pos x="T6" y="T7"/>
                  </a:cxn>
                </a:cxnLst>
                <a:rect l="T12" t="T13" r="T14" b="T15"/>
                <a:pathLst>
                  <a:path w="8931" h="68">
                    <a:moveTo>
                      <a:pt x="8931" y="0"/>
                    </a:moveTo>
                    <a:lnTo>
                      <a:pt x="5683" y="0"/>
                    </a:lnTo>
                    <a:lnTo>
                      <a:pt x="5683" y="68"/>
                    </a:lnTo>
                    <a:lnTo>
                      <a:pt x="0" y="68"/>
                    </a:ln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24990" name="Text Box 158"/>
            <p:cNvSpPr txBox="1">
              <a:spLocks noChangeArrowheads="1"/>
            </p:cNvSpPr>
            <p:nvPr/>
          </p:nvSpPr>
          <p:spPr bwMode="auto">
            <a:xfrm>
              <a:off x="2471" y="377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a:t>
              </a:r>
            </a:p>
          </p:txBody>
        </p:sp>
        <p:sp>
          <p:nvSpPr>
            <p:cNvPr id="124991" name="Text Box 159"/>
            <p:cNvSpPr txBox="1">
              <a:spLocks noChangeArrowheads="1"/>
            </p:cNvSpPr>
            <p:nvPr/>
          </p:nvSpPr>
          <p:spPr bwMode="auto">
            <a:xfrm>
              <a:off x="2391" y="3583"/>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0,2</a:t>
              </a:r>
            </a:p>
          </p:txBody>
        </p:sp>
        <p:sp>
          <p:nvSpPr>
            <p:cNvPr id="124992" name="Text Box 160"/>
            <p:cNvSpPr txBox="1">
              <a:spLocks noChangeArrowheads="1"/>
            </p:cNvSpPr>
            <p:nvPr/>
          </p:nvSpPr>
          <p:spPr bwMode="auto">
            <a:xfrm>
              <a:off x="2391" y="3396"/>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0,4</a:t>
              </a:r>
            </a:p>
          </p:txBody>
        </p:sp>
        <p:sp>
          <p:nvSpPr>
            <p:cNvPr id="124993" name="Text Box 161"/>
            <p:cNvSpPr txBox="1">
              <a:spLocks noChangeArrowheads="1"/>
            </p:cNvSpPr>
            <p:nvPr/>
          </p:nvSpPr>
          <p:spPr bwMode="auto">
            <a:xfrm>
              <a:off x="2391" y="3208"/>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0,6</a:t>
              </a:r>
            </a:p>
          </p:txBody>
        </p:sp>
        <p:sp>
          <p:nvSpPr>
            <p:cNvPr id="124994" name="Text Box 162"/>
            <p:cNvSpPr txBox="1">
              <a:spLocks noChangeArrowheads="1"/>
            </p:cNvSpPr>
            <p:nvPr/>
          </p:nvSpPr>
          <p:spPr bwMode="auto">
            <a:xfrm>
              <a:off x="2391" y="3022"/>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0,8</a:t>
              </a:r>
            </a:p>
          </p:txBody>
        </p:sp>
        <p:sp>
          <p:nvSpPr>
            <p:cNvPr id="124995" name="Text Box 163"/>
            <p:cNvSpPr txBox="1">
              <a:spLocks noChangeArrowheads="1"/>
            </p:cNvSpPr>
            <p:nvPr/>
          </p:nvSpPr>
          <p:spPr bwMode="auto">
            <a:xfrm>
              <a:off x="2471" y="283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1</a:t>
              </a:r>
            </a:p>
          </p:txBody>
        </p:sp>
        <p:sp>
          <p:nvSpPr>
            <p:cNvPr id="124996" name="Text Box 164"/>
            <p:cNvSpPr txBox="1">
              <a:spLocks noChangeArrowheads="1"/>
            </p:cNvSpPr>
            <p:nvPr/>
          </p:nvSpPr>
          <p:spPr bwMode="auto">
            <a:xfrm>
              <a:off x="2576" y="393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0</a:t>
              </a:r>
            </a:p>
          </p:txBody>
        </p:sp>
        <p:sp>
          <p:nvSpPr>
            <p:cNvPr id="124997" name="Text Box 165"/>
            <p:cNvSpPr txBox="1">
              <a:spLocks noChangeArrowheads="1"/>
            </p:cNvSpPr>
            <p:nvPr/>
          </p:nvSpPr>
          <p:spPr bwMode="auto">
            <a:xfrm>
              <a:off x="2877" y="393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3</a:t>
              </a:r>
            </a:p>
          </p:txBody>
        </p:sp>
        <p:sp>
          <p:nvSpPr>
            <p:cNvPr id="124998" name="Text Box 166"/>
            <p:cNvSpPr txBox="1">
              <a:spLocks noChangeArrowheads="1"/>
            </p:cNvSpPr>
            <p:nvPr/>
          </p:nvSpPr>
          <p:spPr bwMode="auto">
            <a:xfrm>
              <a:off x="3179" y="393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6</a:t>
              </a:r>
            </a:p>
          </p:txBody>
        </p:sp>
        <p:sp>
          <p:nvSpPr>
            <p:cNvPr id="124999" name="Text Box 167"/>
            <p:cNvSpPr txBox="1">
              <a:spLocks noChangeArrowheads="1"/>
            </p:cNvSpPr>
            <p:nvPr/>
          </p:nvSpPr>
          <p:spPr bwMode="auto">
            <a:xfrm>
              <a:off x="3480" y="393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9</a:t>
              </a:r>
            </a:p>
          </p:txBody>
        </p:sp>
        <p:sp>
          <p:nvSpPr>
            <p:cNvPr id="125000" name="Text Box 168"/>
            <p:cNvSpPr txBox="1">
              <a:spLocks noChangeArrowheads="1"/>
            </p:cNvSpPr>
            <p:nvPr/>
          </p:nvSpPr>
          <p:spPr bwMode="auto">
            <a:xfrm>
              <a:off x="3755" y="393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12</a:t>
              </a:r>
            </a:p>
          </p:txBody>
        </p:sp>
        <p:sp>
          <p:nvSpPr>
            <p:cNvPr id="125001" name="Text Box 169"/>
            <p:cNvSpPr txBox="1">
              <a:spLocks noChangeArrowheads="1"/>
            </p:cNvSpPr>
            <p:nvPr/>
          </p:nvSpPr>
          <p:spPr bwMode="auto">
            <a:xfrm>
              <a:off x="4057" y="393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15</a:t>
              </a:r>
            </a:p>
          </p:txBody>
        </p:sp>
        <p:sp>
          <p:nvSpPr>
            <p:cNvPr id="125002" name="Text Box 170"/>
            <p:cNvSpPr txBox="1">
              <a:spLocks noChangeArrowheads="1"/>
            </p:cNvSpPr>
            <p:nvPr/>
          </p:nvSpPr>
          <p:spPr bwMode="auto">
            <a:xfrm>
              <a:off x="4359" y="393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18</a:t>
              </a:r>
            </a:p>
          </p:txBody>
        </p:sp>
        <p:sp>
          <p:nvSpPr>
            <p:cNvPr id="125003" name="Text Box 171"/>
            <p:cNvSpPr txBox="1">
              <a:spLocks noChangeArrowheads="1"/>
            </p:cNvSpPr>
            <p:nvPr/>
          </p:nvSpPr>
          <p:spPr bwMode="auto">
            <a:xfrm>
              <a:off x="3397" y="4109"/>
              <a:ext cx="3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Mois</a:t>
              </a:r>
            </a:p>
          </p:txBody>
        </p:sp>
        <p:sp>
          <p:nvSpPr>
            <p:cNvPr id="125004" name="ZoneTexte 181"/>
            <p:cNvSpPr txBox="1">
              <a:spLocks noChangeArrowheads="1"/>
            </p:cNvSpPr>
            <p:nvPr/>
          </p:nvSpPr>
          <p:spPr bwMode="auto">
            <a:xfrm>
              <a:off x="2701" y="2929"/>
              <a:ext cx="218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b="1"/>
                <a:t>CV &gt; 400 c/ml confirmée ou une seule  CV &gt; 400 c/ml suivie d’un changement de traitement</a:t>
              </a:r>
            </a:p>
          </p:txBody>
        </p:sp>
      </p:grpSp>
      <p:grpSp>
        <p:nvGrpSpPr>
          <p:cNvPr id="124934" name="Group 137"/>
          <p:cNvGrpSpPr>
            <a:grpSpLocks/>
          </p:cNvGrpSpPr>
          <p:nvPr/>
        </p:nvGrpSpPr>
        <p:grpSpPr bwMode="auto">
          <a:xfrm>
            <a:off x="3795713" y="2362200"/>
            <a:ext cx="5295900" cy="2084388"/>
            <a:chOff x="2391" y="1488"/>
            <a:chExt cx="3336" cy="1313"/>
          </a:xfrm>
        </p:grpSpPr>
        <p:sp>
          <p:nvSpPr>
            <p:cNvPr id="124940" name="Line 174"/>
            <p:cNvSpPr>
              <a:spLocks noChangeShapeType="1"/>
            </p:cNvSpPr>
            <p:nvPr/>
          </p:nvSpPr>
          <p:spPr bwMode="auto">
            <a:xfrm>
              <a:off x="4678" y="1770"/>
              <a:ext cx="169"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41" name="Line 175"/>
            <p:cNvSpPr>
              <a:spLocks noChangeShapeType="1"/>
            </p:cNvSpPr>
            <p:nvPr/>
          </p:nvSpPr>
          <p:spPr bwMode="auto">
            <a:xfrm>
              <a:off x="4672" y="1985"/>
              <a:ext cx="169"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42" name="Line 176"/>
            <p:cNvSpPr>
              <a:spLocks noChangeShapeType="1"/>
            </p:cNvSpPr>
            <p:nvPr/>
          </p:nvSpPr>
          <p:spPr bwMode="auto">
            <a:xfrm>
              <a:off x="4678" y="2270"/>
              <a:ext cx="169"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43" name="ZoneTexte 175"/>
            <p:cNvSpPr txBox="1">
              <a:spLocks noChangeArrowheads="1"/>
            </p:cNvSpPr>
            <p:nvPr/>
          </p:nvSpPr>
          <p:spPr bwMode="auto">
            <a:xfrm>
              <a:off x="4887" y="1688"/>
              <a:ext cx="8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CV : 40-49 c/ml</a:t>
              </a:r>
            </a:p>
          </p:txBody>
        </p:sp>
        <p:sp>
          <p:nvSpPr>
            <p:cNvPr id="124944" name="ZoneTexte 176"/>
            <p:cNvSpPr txBox="1">
              <a:spLocks noChangeArrowheads="1"/>
            </p:cNvSpPr>
            <p:nvPr/>
          </p:nvSpPr>
          <p:spPr bwMode="auto">
            <a:xfrm>
              <a:off x="4887" y="1864"/>
              <a:ext cx="7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ARN détectable </a:t>
              </a:r>
            </a:p>
            <a:p>
              <a:pPr eaLnBrk="1" hangingPunct="1"/>
              <a:r>
                <a:rPr lang="fr-FR" sz="1200"/>
                <a:t>&lt; 40 c/ml</a:t>
              </a:r>
            </a:p>
          </p:txBody>
        </p:sp>
        <p:sp>
          <p:nvSpPr>
            <p:cNvPr id="124945" name="ZoneTexte 177"/>
            <p:cNvSpPr txBox="1">
              <a:spLocks noChangeArrowheads="1"/>
            </p:cNvSpPr>
            <p:nvPr/>
          </p:nvSpPr>
          <p:spPr bwMode="auto">
            <a:xfrm>
              <a:off x="4887" y="2145"/>
              <a:ext cx="6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ARN non </a:t>
              </a:r>
            </a:p>
            <a:p>
              <a:pPr eaLnBrk="1" hangingPunct="1"/>
              <a:r>
                <a:rPr lang="fr-FR" sz="1200"/>
                <a:t>détectable </a:t>
              </a:r>
            </a:p>
          </p:txBody>
        </p:sp>
        <p:grpSp>
          <p:nvGrpSpPr>
            <p:cNvPr id="124946" name="Group 90"/>
            <p:cNvGrpSpPr>
              <a:grpSpLocks/>
            </p:cNvGrpSpPr>
            <p:nvPr/>
          </p:nvGrpSpPr>
          <p:grpSpPr bwMode="auto">
            <a:xfrm>
              <a:off x="2622" y="1610"/>
              <a:ext cx="1848" cy="1010"/>
              <a:chOff x="3066" y="1039"/>
              <a:chExt cx="1807" cy="952"/>
            </a:xfrm>
          </p:grpSpPr>
          <p:sp>
            <p:nvSpPr>
              <p:cNvPr id="124962" name="Line 91"/>
              <p:cNvSpPr>
                <a:spLocks noChangeShapeType="1"/>
              </p:cNvSpPr>
              <p:nvPr/>
            </p:nvSpPr>
            <p:spPr bwMode="auto">
              <a:xfrm>
                <a:off x="4578"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63" name="Freeform 92"/>
              <p:cNvSpPr>
                <a:spLocks/>
              </p:cNvSpPr>
              <p:nvPr/>
            </p:nvSpPr>
            <p:spPr bwMode="auto">
              <a:xfrm>
                <a:off x="4578" y="1935"/>
                <a:ext cx="295" cy="56"/>
              </a:xfrm>
              <a:custGeom>
                <a:avLst/>
                <a:gdLst>
                  <a:gd name="T0" fmla="*/ 0 w 1474"/>
                  <a:gd name="T1" fmla="*/ 0 h 281"/>
                  <a:gd name="T2" fmla="*/ 0 w 1474"/>
                  <a:gd name="T3" fmla="*/ 0 h 281"/>
                  <a:gd name="T4" fmla="*/ 0 w 1474"/>
                  <a:gd name="T5" fmla="*/ 0 h 281"/>
                  <a:gd name="T6" fmla="*/ 0 60000 65536"/>
                  <a:gd name="T7" fmla="*/ 0 60000 65536"/>
                  <a:gd name="T8" fmla="*/ 0 60000 65536"/>
                  <a:gd name="T9" fmla="*/ 0 w 1474"/>
                  <a:gd name="T10" fmla="*/ 0 h 281"/>
                  <a:gd name="T11" fmla="*/ 1474 w 1474"/>
                  <a:gd name="T12" fmla="*/ 281 h 281"/>
                </a:gdLst>
                <a:ahLst/>
                <a:cxnLst>
                  <a:cxn ang="T6">
                    <a:pos x="T0" y="T1"/>
                  </a:cxn>
                  <a:cxn ang="T7">
                    <a:pos x="T2" y="T3"/>
                  </a:cxn>
                  <a:cxn ang="T8">
                    <a:pos x="T4" y="T5"/>
                  </a:cxn>
                </a:cxnLst>
                <a:rect l="T9" t="T10" r="T11" b="T12"/>
                <a:pathLst>
                  <a:path w="1474" h="281">
                    <a:moveTo>
                      <a:pt x="1474" y="281"/>
                    </a:moveTo>
                    <a:lnTo>
                      <a:pt x="1472" y="0"/>
                    </a:lnTo>
                    <a:lnTo>
                      <a:pt x="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64" name="Line 93"/>
              <p:cNvSpPr>
                <a:spLocks noChangeShapeType="1"/>
              </p:cNvSpPr>
              <p:nvPr/>
            </p:nvSpPr>
            <p:spPr bwMode="auto">
              <a:xfrm flipV="1">
                <a:off x="3400"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65" name="Line 94"/>
              <p:cNvSpPr>
                <a:spLocks noChangeShapeType="1"/>
              </p:cNvSpPr>
              <p:nvPr/>
            </p:nvSpPr>
            <p:spPr bwMode="auto">
              <a:xfrm flipV="1">
                <a:off x="3695"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66" name="Line 95"/>
              <p:cNvSpPr>
                <a:spLocks noChangeShapeType="1"/>
              </p:cNvSpPr>
              <p:nvPr/>
            </p:nvSpPr>
            <p:spPr bwMode="auto">
              <a:xfrm flipH="1">
                <a:off x="3400" y="1935"/>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67" name="Line 96"/>
              <p:cNvSpPr>
                <a:spLocks noChangeShapeType="1"/>
              </p:cNvSpPr>
              <p:nvPr/>
            </p:nvSpPr>
            <p:spPr bwMode="auto">
              <a:xfrm flipV="1">
                <a:off x="3989"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68" name="Line 97"/>
              <p:cNvSpPr>
                <a:spLocks noChangeShapeType="1"/>
              </p:cNvSpPr>
              <p:nvPr/>
            </p:nvSpPr>
            <p:spPr bwMode="auto">
              <a:xfrm flipV="1">
                <a:off x="4283"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69" name="Line 98"/>
              <p:cNvSpPr>
                <a:spLocks noChangeShapeType="1"/>
              </p:cNvSpPr>
              <p:nvPr/>
            </p:nvSpPr>
            <p:spPr bwMode="auto">
              <a:xfrm flipH="1">
                <a:off x="3989" y="1935"/>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0" name="Line 99"/>
              <p:cNvSpPr>
                <a:spLocks noChangeShapeType="1"/>
              </p:cNvSpPr>
              <p:nvPr/>
            </p:nvSpPr>
            <p:spPr bwMode="auto">
              <a:xfrm flipH="1">
                <a:off x="3695" y="1935"/>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1" name="Line 100"/>
              <p:cNvSpPr>
                <a:spLocks noChangeShapeType="1"/>
              </p:cNvSpPr>
              <p:nvPr/>
            </p:nvSpPr>
            <p:spPr bwMode="auto">
              <a:xfrm>
                <a:off x="4283" y="1935"/>
                <a:ext cx="29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2" name="Line 101"/>
              <p:cNvSpPr>
                <a:spLocks noChangeShapeType="1"/>
              </p:cNvSpPr>
              <p:nvPr/>
            </p:nvSpPr>
            <p:spPr bwMode="auto">
              <a:xfrm>
                <a:off x="3066" y="104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3" name="Line 102"/>
              <p:cNvSpPr>
                <a:spLocks noChangeShapeType="1"/>
              </p:cNvSpPr>
              <p:nvPr/>
            </p:nvSpPr>
            <p:spPr bwMode="auto">
              <a:xfrm flipV="1">
                <a:off x="3106" y="1047"/>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4" name="Line 103"/>
              <p:cNvSpPr>
                <a:spLocks noChangeShapeType="1"/>
              </p:cNvSpPr>
              <p:nvPr/>
            </p:nvSpPr>
            <p:spPr bwMode="auto">
              <a:xfrm flipV="1">
                <a:off x="3106" y="1039"/>
                <a:ext cx="0"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5" name="Line 104"/>
              <p:cNvSpPr>
                <a:spLocks noChangeShapeType="1"/>
              </p:cNvSpPr>
              <p:nvPr/>
            </p:nvSpPr>
            <p:spPr bwMode="auto">
              <a:xfrm>
                <a:off x="3066" y="123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6" name="Line 105"/>
              <p:cNvSpPr>
                <a:spLocks noChangeShapeType="1"/>
              </p:cNvSpPr>
              <p:nvPr/>
            </p:nvSpPr>
            <p:spPr bwMode="auto">
              <a:xfrm flipV="1">
                <a:off x="3106" y="1415"/>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7" name="Line 106"/>
              <p:cNvSpPr>
                <a:spLocks noChangeShapeType="1"/>
              </p:cNvSpPr>
              <p:nvPr/>
            </p:nvSpPr>
            <p:spPr bwMode="auto">
              <a:xfrm>
                <a:off x="3066" y="1591"/>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8" name="Line 107"/>
              <p:cNvSpPr>
                <a:spLocks noChangeShapeType="1"/>
              </p:cNvSpPr>
              <p:nvPr/>
            </p:nvSpPr>
            <p:spPr bwMode="auto">
              <a:xfrm flipH="1">
                <a:off x="3066" y="1415"/>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79" name="Line 108"/>
              <p:cNvSpPr>
                <a:spLocks noChangeShapeType="1"/>
              </p:cNvSpPr>
              <p:nvPr/>
            </p:nvSpPr>
            <p:spPr bwMode="auto">
              <a:xfrm flipV="1">
                <a:off x="3106" y="1767"/>
                <a:ext cx="0" cy="16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0" name="Line 109"/>
              <p:cNvSpPr>
                <a:spLocks noChangeShapeType="1"/>
              </p:cNvSpPr>
              <p:nvPr/>
            </p:nvSpPr>
            <p:spPr bwMode="auto">
              <a:xfrm>
                <a:off x="3066" y="1935"/>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1" name="Line 110"/>
              <p:cNvSpPr>
                <a:spLocks noChangeShapeType="1"/>
              </p:cNvSpPr>
              <p:nvPr/>
            </p:nvSpPr>
            <p:spPr bwMode="auto">
              <a:xfrm>
                <a:off x="3106" y="1935"/>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2" name="Line 111"/>
              <p:cNvSpPr>
                <a:spLocks noChangeShapeType="1"/>
              </p:cNvSpPr>
              <p:nvPr/>
            </p:nvSpPr>
            <p:spPr bwMode="auto">
              <a:xfrm flipH="1">
                <a:off x="3066" y="1767"/>
                <a:ext cx="4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3" name="Line 112"/>
              <p:cNvSpPr>
                <a:spLocks noChangeShapeType="1"/>
              </p:cNvSpPr>
              <p:nvPr/>
            </p:nvSpPr>
            <p:spPr bwMode="auto">
              <a:xfrm>
                <a:off x="3106" y="1591"/>
                <a:ext cx="0" cy="17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4" name="Line 113"/>
              <p:cNvSpPr>
                <a:spLocks noChangeShapeType="1"/>
              </p:cNvSpPr>
              <p:nvPr/>
            </p:nvSpPr>
            <p:spPr bwMode="auto">
              <a:xfrm>
                <a:off x="3106" y="1231"/>
                <a:ext cx="0" cy="1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5" name="Line 114"/>
              <p:cNvSpPr>
                <a:spLocks noChangeShapeType="1"/>
              </p:cNvSpPr>
              <p:nvPr/>
            </p:nvSpPr>
            <p:spPr bwMode="auto">
              <a:xfrm flipH="1">
                <a:off x="3106" y="1935"/>
                <a:ext cx="29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986" name="Freeform 115"/>
              <p:cNvSpPr>
                <a:spLocks/>
              </p:cNvSpPr>
              <p:nvPr/>
            </p:nvSpPr>
            <p:spPr bwMode="auto">
              <a:xfrm>
                <a:off x="3106" y="1493"/>
                <a:ext cx="1707" cy="442"/>
              </a:xfrm>
              <a:custGeom>
                <a:avLst/>
                <a:gdLst>
                  <a:gd name="T0" fmla="*/ 0 w 8534"/>
                  <a:gd name="T1" fmla="*/ 0 h 2209"/>
                  <a:gd name="T2" fmla="*/ 0 w 8534"/>
                  <a:gd name="T3" fmla="*/ 0 h 2209"/>
                  <a:gd name="T4" fmla="*/ 0 w 8534"/>
                  <a:gd name="T5" fmla="*/ 0 h 2209"/>
                  <a:gd name="T6" fmla="*/ 0 w 8534"/>
                  <a:gd name="T7" fmla="*/ 0 h 2209"/>
                  <a:gd name="T8" fmla="*/ 0 w 8534"/>
                  <a:gd name="T9" fmla="*/ 0 h 2209"/>
                  <a:gd name="T10" fmla="*/ 0 w 8534"/>
                  <a:gd name="T11" fmla="*/ 0 h 2209"/>
                  <a:gd name="T12" fmla="*/ 0 w 8534"/>
                  <a:gd name="T13" fmla="*/ 0 h 2209"/>
                  <a:gd name="T14" fmla="*/ 0 w 8534"/>
                  <a:gd name="T15" fmla="*/ 0 h 2209"/>
                  <a:gd name="T16" fmla="*/ 0 w 8534"/>
                  <a:gd name="T17" fmla="*/ 0 h 2209"/>
                  <a:gd name="T18" fmla="*/ 0 w 8534"/>
                  <a:gd name="T19" fmla="*/ 0 h 2209"/>
                  <a:gd name="T20" fmla="*/ 0 w 8534"/>
                  <a:gd name="T21" fmla="*/ 0 h 2209"/>
                  <a:gd name="T22" fmla="*/ 0 w 8534"/>
                  <a:gd name="T23" fmla="*/ 0 h 2209"/>
                  <a:gd name="T24" fmla="*/ 0 w 8534"/>
                  <a:gd name="T25" fmla="*/ 0 h 2209"/>
                  <a:gd name="T26" fmla="*/ 0 w 8534"/>
                  <a:gd name="T27" fmla="*/ 0 h 2209"/>
                  <a:gd name="T28" fmla="*/ 0 w 8534"/>
                  <a:gd name="T29" fmla="*/ 0 h 2209"/>
                  <a:gd name="T30" fmla="*/ 0 w 8534"/>
                  <a:gd name="T31" fmla="*/ 0 h 2209"/>
                  <a:gd name="T32" fmla="*/ 0 w 8534"/>
                  <a:gd name="T33" fmla="*/ 0 h 2209"/>
                  <a:gd name="T34" fmla="*/ 0 w 8534"/>
                  <a:gd name="T35" fmla="*/ 0 h 2209"/>
                  <a:gd name="T36" fmla="*/ 0 w 8534"/>
                  <a:gd name="T37" fmla="*/ 0 h 2209"/>
                  <a:gd name="T38" fmla="*/ 0 w 8534"/>
                  <a:gd name="T39" fmla="*/ 0 h 2209"/>
                  <a:gd name="T40" fmla="*/ 0 w 8534"/>
                  <a:gd name="T41" fmla="*/ 0 h 2209"/>
                  <a:gd name="T42" fmla="*/ 0 w 8534"/>
                  <a:gd name="T43" fmla="*/ 0 h 2209"/>
                  <a:gd name="T44" fmla="*/ 0 w 8534"/>
                  <a:gd name="T45" fmla="*/ 0 h 2209"/>
                  <a:gd name="T46" fmla="*/ 0 w 8534"/>
                  <a:gd name="T47" fmla="*/ 0 h 2209"/>
                  <a:gd name="T48" fmla="*/ 0 w 8534"/>
                  <a:gd name="T49" fmla="*/ 0 h 2209"/>
                  <a:gd name="T50" fmla="*/ 0 w 8534"/>
                  <a:gd name="T51" fmla="*/ 0 h 2209"/>
                  <a:gd name="T52" fmla="*/ 0 w 8534"/>
                  <a:gd name="T53" fmla="*/ 0 h 2209"/>
                  <a:gd name="T54" fmla="*/ 0 w 8534"/>
                  <a:gd name="T55" fmla="*/ 0 h 2209"/>
                  <a:gd name="T56" fmla="*/ 0 w 8534"/>
                  <a:gd name="T57" fmla="*/ 0 h 2209"/>
                  <a:gd name="T58" fmla="*/ 0 w 8534"/>
                  <a:gd name="T59" fmla="*/ 0 h 2209"/>
                  <a:gd name="T60" fmla="*/ 0 w 8534"/>
                  <a:gd name="T61" fmla="*/ 0 h 2209"/>
                  <a:gd name="T62" fmla="*/ 0 w 8534"/>
                  <a:gd name="T63" fmla="*/ 0 h 2209"/>
                  <a:gd name="T64" fmla="*/ 0 w 8534"/>
                  <a:gd name="T65" fmla="*/ 0 h 2209"/>
                  <a:gd name="T66" fmla="*/ 0 w 8534"/>
                  <a:gd name="T67" fmla="*/ 0 h 2209"/>
                  <a:gd name="T68" fmla="*/ 0 w 8534"/>
                  <a:gd name="T69" fmla="*/ 0 h 2209"/>
                  <a:gd name="T70" fmla="*/ 0 w 8534"/>
                  <a:gd name="T71" fmla="*/ 0 h 2209"/>
                  <a:gd name="T72" fmla="*/ 0 w 8534"/>
                  <a:gd name="T73" fmla="*/ 0 h 2209"/>
                  <a:gd name="T74" fmla="*/ 0 w 8534"/>
                  <a:gd name="T75" fmla="*/ 0 h 2209"/>
                  <a:gd name="T76" fmla="*/ 0 w 8534"/>
                  <a:gd name="T77" fmla="*/ 0 h 2209"/>
                  <a:gd name="T78" fmla="*/ 0 w 8534"/>
                  <a:gd name="T79" fmla="*/ 0 h 2209"/>
                  <a:gd name="T80" fmla="*/ 0 w 8534"/>
                  <a:gd name="T81" fmla="*/ 0 h 2209"/>
                  <a:gd name="T82" fmla="*/ 0 w 8534"/>
                  <a:gd name="T83" fmla="*/ 0 h 2209"/>
                  <a:gd name="T84" fmla="*/ 0 w 8534"/>
                  <a:gd name="T85" fmla="*/ 0 h 2209"/>
                  <a:gd name="T86" fmla="*/ 0 w 8534"/>
                  <a:gd name="T87" fmla="*/ 0 h 2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34"/>
                  <a:gd name="T133" fmla="*/ 0 h 2209"/>
                  <a:gd name="T134" fmla="*/ 8534 w 8534"/>
                  <a:gd name="T135" fmla="*/ 2209 h 2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34" h="2209">
                    <a:moveTo>
                      <a:pt x="8534" y="0"/>
                    </a:moveTo>
                    <a:lnTo>
                      <a:pt x="7774" y="0"/>
                    </a:lnTo>
                    <a:lnTo>
                      <a:pt x="7774" y="172"/>
                    </a:lnTo>
                    <a:lnTo>
                      <a:pt x="7510" y="172"/>
                    </a:lnTo>
                    <a:lnTo>
                      <a:pt x="7510" y="311"/>
                    </a:lnTo>
                    <a:lnTo>
                      <a:pt x="7209" y="311"/>
                    </a:lnTo>
                    <a:lnTo>
                      <a:pt x="7209" y="403"/>
                    </a:lnTo>
                    <a:lnTo>
                      <a:pt x="6596" y="403"/>
                    </a:lnTo>
                    <a:lnTo>
                      <a:pt x="6596" y="482"/>
                    </a:lnTo>
                    <a:lnTo>
                      <a:pt x="6378" y="482"/>
                    </a:lnTo>
                    <a:lnTo>
                      <a:pt x="6378" y="641"/>
                    </a:lnTo>
                    <a:lnTo>
                      <a:pt x="6084" y="641"/>
                    </a:lnTo>
                    <a:lnTo>
                      <a:pt x="6084" y="714"/>
                    </a:lnTo>
                    <a:lnTo>
                      <a:pt x="5670" y="714"/>
                    </a:lnTo>
                    <a:lnTo>
                      <a:pt x="5670" y="782"/>
                    </a:lnTo>
                    <a:lnTo>
                      <a:pt x="4810" y="782"/>
                    </a:lnTo>
                    <a:lnTo>
                      <a:pt x="4810" y="850"/>
                    </a:lnTo>
                    <a:lnTo>
                      <a:pt x="3932" y="850"/>
                    </a:lnTo>
                    <a:lnTo>
                      <a:pt x="3932" y="936"/>
                    </a:lnTo>
                    <a:lnTo>
                      <a:pt x="3710" y="936"/>
                    </a:lnTo>
                    <a:lnTo>
                      <a:pt x="3710" y="1030"/>
                    </a:lnTo>
                    <a:lnTo>
                      <a:pt x="3120" y="1030"/>
                    </a:lnTo>
                    <a:lnTo>
                      <a:pt x="3120" y="1206"/>
                    </a:lnTo>
                    <a:lnTo>
                      <a:pt x="2504" y="1206"/>
                    </a:lnTo>
                    <a:lnTo>
                      <a:pt x="2504" y="1284"/>
                    </a:lnTo>
                    <a:lnTo>
                      <a:pt x="2030" y="1284"/>
                    </a:lnTo>
                    <a:lnTo>
                      <a:pt x="2030" y="1350"/>
                    </a:lnTo>
                    <a:lnTo>
                      <a:pt x="1806" y="1350"/>
                    </a:lnTo>
                    <a:lnTo>
                      <a:pt x="1806" y="1428"/>
                    </a:lnTo>
                    <a:lnTo>
                      <a:pt x="1574" y="1428"/>
                    </a:lnTo>
                    <a:lnTo>
                      <a:pt x="1574" y="1505"/>
                    </a:lnTo>
                    <a:lnTo>
                      <a:pt x="1294" y="1505"/>
                    </a:lnTo>
                    <a:lnTo>
                      <a:pt x="1294" y="1660"/>
                    </a:lnTo>
                    <a:lnTo>
                      <a:pt x="1088" y="1660"/>
                    </a:lnTo>
                    <a:lnTo>
                      <a:pt x="1088" y="1774"/>
                    </a:lnTo>
                    <a:lnTo>
                      <a:pt x="881" y="1774"/>
                    </a:lnTo>
                    <a:lnTo>
                      <a:pt x="881" y="1884"/>
                    </a:lnTo>
                    <a:lnTo>
                      <a:pt x="706" y="1884"/>
                    </a:lnTo>
                    <a:lnTo>
                      <a:pt x="706" y="2028"/>
                    </a:lnTo>
                    <a:lnTo>
                      <a:pt x="442" y="2028"/>
                    </a:lnTo>
                    <a:lnTo>
                      <a:pt x="442" y="2122"/>
                    </a:lnTo>
                    <a:lnTo>
                      <a:pt x="308" y="2122"/>
                    </a:lnTo>
                    <a:lnTo>
                      <a:pt x="308" y="2209"/>
                    </a:lnTo>
                    <a:lnTo>
                      <a:pt x="0" y="2209"/>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87" name="Freeform 116"/>
              <p:cNvSpPr>
                <a:spLocks/>
              </p:cNvSpPr>
              <p:nvPr/>
            </p:nvSpPr>
            <p:spPr bwMode="auto">
              <a:xfrm>
                <a:off x="3112" y="1647"/>
                <a:ext cx="1710" cy="287"/>
              </a:xfrm>
              <a:custGeom>
                <a:avLst/>
                <a:gdLst>
                  <a:gd name="T0" fmla="*/ 0 w 8553"/>
                  <a:gd name="T1" fmla="*/ 0 h 1432"/>
                  <a:gd name="T2" fmla="*/ 0 w 8553"/>
                  <a:gd name="T3" fmla="*/ 0 h 1432"/>
                  <a:gd name="T4" fmla="*/ 0 w 8553"/>
                  <a:gd name="T5" fmla="*/ 0 h 1432"/>
                  <a:gd name="T6" fmla="*/ 0 w 8553"/>
                  <a:gd name="T7" fmla="*/ 0 h 1432"/>
                  <a:gd name="T8" fmla="*/ 0 w 8553"/>
                  <a:gd name="T9" fmla="*/ 0 h 1432"/>
                  <a:gd name="T10" fmla="*/ 0 w 8553"/>
                  <a:gd name="T11" fmla="*/ 0 h 1432"/>
                  <a:gd name="T12" fmla="*/ 0 w 8553"/>
                  <a:gd name="T13" fmla="*/ 0 h 1432"/>
                  <a:gd name="T14" fmla="*/ 0 w 8553"/>
                  <a:gd name="T15" fmla="*/ 0 h 1432"/>
                  <a:gd name="T16" fmla="*/ 0 w 8553"/>
                  <a:gd name="T17" fmla="*/ 0 h 1432"/>
                  <a:gd name="T18" fmla="*/ 0 w 8553"/>
                  <a:gd name="T19" fmla="*/ 0 h 1432"/>
                  <a:gd name="T20" fmla="*/ 0 w 8553"/>
                  <a:gd name="T21" fmla="*/ 0 h 1432"/>
                  <a:gd name="T22" fmla="*/ 0 w 8553"/>
                  <a:gd name="T23" fmla="*/ 0 h 1432"/>
                  <a:gd name="T24" fmla="*/ 0 w 8553"/>
                  <a:gd name="T25" fmla="*/ 0 h 1432"/>
                  <a:gd name="T26" fmla="*/ 0 w 8553"/>
                  <a:gd name="T27" fmla="*/ 0 h 1432"/>
                  <a:gd name="T28" fmla="*/ 0 w 8553"/>
                  <a:gd name="T29" fmla="*/ 0 h 1432"/>
                  <a:gd name="T30" fmla="*/ 0 w 8553"/>
                  <a:gd name="T31" fmla="*/ 0 h 1432"/>
                  <a:gd name="T32" fmla="*/ 0 w 8553"/>
                  <a:gd name="T33" fmla="*/ 0 h 1432"/>
                  <a:gd name="T34" fmla="*/ 0 w 8553"/>
                  <a:gd name="T35" fmla="*/ 0 h 1432"/>
                  <a:gd name="T36" fmla="*/ 0 w 8553"/>
                  <a:gd name="T37" fmla="*/ 0 h 1432"/>
                  <a:gd name="T38" fmla="*/ 0 w 8553"/>
                  <a:gd name="T39" fmla="*/ 0 h 1432"/>
                  <a:gd name="T40" fmla="*/ 0 w 8553"/>
                  <a:gd name="T41" fmla="*/ 0 h 1432"/>
                  <a:gd name="T42" fmla="*/ 0 w 8553"/>
                  <a:gd name="T43" fmla="*/ 0 h 1432"/>
                  <a:gd name="T44" fmla="*/ 0 w 8553"/>
                  <a:gd name="T45" fmla="*/ 0 h 1432"/>
                  <a:gd name="T46" fmla="*/ 0 w 8553"/>
                  <a:gd name="T47" fmla="*/ 0 h 1432"/>
                  <a:gd name="T48" fmla="*/ 0 w 8553"/>
                  <a:gd name="T49" fmla="*/ 0 h 1432"/>
                  <a:gd name="T50" fmla="*/ 0 w 8553"/>
                  <a:gd name="T51" fmla="*/ 0 h 1432"/>
                  <a:gd name="T52" fmla="*/ 0 w 8553"/>
                  <a:gd name="T53" fmla="*/ 0 h 1432"/>
                  <a:gd name="T54" fmla="*/ 0 w 8553"/>
                  <a:gd name="T55" fmla="*/ 0 h 1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53"/>
                  <a:gd name="T85" fmla="*/ 0 h 1432"/>
                  <a:gd name="T86" fmla="*/ 8553 w 8553"/>
                  <a:gd name="T87" fmla="*/ 1432 h 1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53" h="1432">
                    <a:moveTo>
                      <a:pt x="8553" y="0"/>
                    </a:moveTo>
                    <a:lnTo>
                      <a:pt x="8036" y="0"/>
                    </a:lnTo>
                    <a:lnTo>
                      <a:pt x="8036" y="180"/>
                    </a:lnTo>
                    <a:lnTo>
                      <a:pt x="7954" y="180"/>
                    </a:lnTo>
                    <a:lnTo>
                      <a:pt x="7954" y="361"/>
                    </a:lnTo>
                    <a:lnTo>
                      <a:pt x="7788" y="361"/>
                    </a:lnTo>
                    <a:lnTo>
                      <a:pt x="7788" y="588"/>
                    </a:lnTo>
                    <a:lnTo>
                      <a:pt x="7716" y="588"/>
                    </a:lnTo>
                    <a:lnTo>
                      <a:pt x="7716" y="724"/>
                    </a:lnTo>
                    <a:lnTo>
                      <a:pt x="7036" y="724"/>
                    </a:lnTo>
                    <a:lnTo>
                      <a:pt x="7036" y="838"/>
                    </a:lnTo>
                    <a:lnTo>
                      <a:pt x="6774" y="838"/>
                    </a:lnTo>
                    <a:lnTo>
                      <a:pt x="6774" y="926"/>
                    </a:lnTo>
                    <a:lnTo>
                      <a:pt x="6246" y="926"/>
                    </a:lnTo>
                    <a:lnTo>
                      <a:pt x="6246" y="987"/>
                    </a:lnTo>
                    <a:lnTo>
                      <a:pt x="5434" y="987"/>
                    </a:lnTo>
                    <a:lnTo>
                      <a:pt x="5434" y="1080"/>
                    </a:lnTo>
                    <a:lnTo>
                      <a:pt x="4808" y="1080"/>
                    </a:lnTo>
                    <a:lnTo>
                      <a:pt x="4808" y="1142"/>
                    </a:lnTo>
                    <a:lnTo>
                      <a:pt x="3953" y="1142"/>
                    </a:lnTo>
                    <a:lnTo>
                      <a:pt x="3953" y="1199"/>
                    </a:lnTo>
                    <a:lnTo>
                      <a:pt x="2858" y="1199"/>
                    </a:lnTo>
                    <a:lnTo>
                      <a:pt x="2858" y="1275"/>
                    </a:lnTo>
                    <a:lnTo>
                      <a:pt x="1860" y="1275"/>
                    </a:lnTo>
                    <a:lnTo>
                      <a:pt x="1860" y="1338"/>
                    </a:lnTo>
                    <a:lnTo>
                      <a:pt x="1070" y="1338"/>
                    </a:lnTo>
                    <a:lnTo>
                      <a:pt x="1070" y="1432"/>
                    </a:lnTo>
                    <a:lnTo>
                      <a:pt x="0" y="1432"/>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88" name="Freeform 117"/>
              <p:cNvSpPr>
                <a:spLocks/>
              </p:cNvSpPr>
              <p:nvPr/>
            </p:nvSpPr>
            <p:spPr bwMode="auto">
              <a:xfrm>
                <a:off x="3101" y="1825"/>
                <a:ext cx="1726" cy="109"/>
              </a:xfrm>
              <a:custGeom>
                <a:avLst/>
                <a:gdLst>
                  <a:gd name="T0" fmla="*/ 0 w 8630"/>
                  <a:gd name="T1" fmla="*/ 0 h 547"/>
                  <a:gd name="T2" fmla="*/ 0 w 8630"/>
                  <a:gd name="T3" fmla="*/ 0 h 547"/>
                  <a:gd name="T4" fmla="*/ 0 w 8630"/>
                  <a:gd name="T5" fmla="*/ 0 h 547"/>
                  <a:gd name="T6" fmla="*/ 0 w 8630"/>
                  <a:gd name="T7" fmla="*/ 0 h 547"/>
                  <a:gd name="T8" fmla="*/ 0 w 8630"/>
                  <a:gd name="T9" fmla="*/ 0 h 547"/>
                  <a:gd name="T10" fmla="*/ 0 w 8630"/>
                  <a:gd name="T11" fmla="*/ 0 h 547"/>
                  <a:gd name="T12" fmla="*/ 0 w 8630"/>
                  <a:gd name="T13" fmla="*/ 0 h 547"/>
                  <a:gd name="T14" fmla="*/ 0 w 8630"/>
                  <a:gd name="T15" fmla="*/ 0 h 547"/>
                  <a:gd name="T16" fmla="*/ 0 w 8630"/>
                  <a:gd name="T17" fmla="*/ 0 h 547"/>
                  <a:gd name="T18" fmla="*/ 0 w 8630"/>
                  <a:gd name="T19" fmla="*/ 0 h 547"/>
                  <a:gd name="T20" fmla="*/ 0 w 8630"/>
                  <a:gd name="T21" fmla="*/ 0 h 547"/>
                  <a:gd name="T22" fmla="*/ 0 w 8630"/>
                  <a:gd name="T23" fmla="*/ 0 h 5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30"/>
                  <a:gd name="T37" fmla="*/ 0 h 547"/>
                  <a:gd name="T38" fmla="*/ 8630 w 8630"/>
                  <a:gd name="T39" fmla="*/ 547 h 5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30" h="547">
                    <a:moveTo>
                      <a:pt x="8630" y="0"/>
                    </a:moveTo>
                    <a:lnTo>
                      <a:pt x="7912" y="0"/>
                    </a:lnTo>
                    <a:lnTo>
                      <a:pt x="7912" y="222"/>
                    </a:lnTo>
                    <a:lnTo>
                      <a:pt x="7458" y="222"/>
                    </a:lnTo>
                    <a:lnTo>
                      <a:pt x="7458" y="293"/>
                    </a:lnTo>
                    <a:lnTo>
                      <a:pt x="7136" y="293"/>
                    </a:lnTo>
                    <a:lnTo>
                      <a:pt x="7136" y="382"/>
                    </a:lnTo>
                    <a:lnTo>
                      <a:pt x="3934" y="382"/>
                    </a:lnTo>
                    <a:lnTo>
                      <a:pt x="3934" y="450"/>
                    </a:lnTo>
                    <a:lnTo>
                      <a:pt x="1938" y="450"/>
                    </a:lnTo>
                    <a:lnTo>
                      <a:pt x="1938" y="547"/>
                    </a:lnTo>
                    <a:lnTo>
                      <a:pt x="0" y="547"/>
                    </a:ln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24947" name="Text Box 145"/>
            <p:cNvSpPr txBox="1">
              <a:spLocks noChangeArrowheads="1"/>
            </p:cNvSpPr>
            <p:nvPr/>
          </p:nvSpPr>
          <p:spPr bwMode="auto">
            <a:xfrm>
              <a:off x="2471" y="246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a:t>
              </a:r>
            </a:p>
          </p:txBody>
        </p:sp>
        <p:sp>
          <p:nvSpPr>
            <p:cNvPr id="124948" name="Text Box 146"/>
            <p:cNvSpPr txBox="1">
              <a:spLocks noChangeArrowheads="1"/>
            </p:cNvSpPr>
            <p:nvPr/>
          </p:nvSpPr>
          <p:spPr bwMode="auto">
            <a:xfrm>
              <a:off x="2391" y="2277"/>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0,2</a:t>
              </a:r>
            </a:p>
          </p:txBody>
        </p:sp>
        <p:sp>
          <p:nvSpPr>
            <p:cNvPr id="124949" name="Text Box 147"/>
            <p:cNvSpPr txBox="1">
              <a:spLocks noChangeArrowheads="1"/>
            </p:cNvSpPr>
            <p:nvPr/>
          </p:nvSpPr>
          <p:spPr bwMode="auto">
            <a:xfrm>
              <a:off x="2391" y="2090"/>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0,4</a:t>
              </a:r>
            </a:p>
          </p:txBody>
        </p:sp>
        <p:sp>
          <p:nvSpPr>
            <p:cNvPr id="124950" name="Text Box 148"/>
            <p:cNvSpPr txBox="1">
              <a:spLocks noChangeArrowheads="1"/>
            </p:cNvSpPr>
            <p:nvPr/>
          </p:nvSpPr>
          <p:spPr bwMode="auto">
            <a:xfrm>
              <a:off x="2391" y="1902"/>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0,6</a:t>
              </a:r>
            </a:p>
          </p:txBody>
        </p:sp>
        <p:sp>
          <p:nvSpPr>
            <p:cNvPr id="124951" name="Text Box 149"/>
            <p:cNvSpPr txBox="1">
              <a:spLocks noChangeArrowheads="1"/>
            </p:cNvSpPr>
            <p:nvPr/>
          </p:nvSpPr>
          <p:spPr bwMode="auto">
            <a:xfrm>
              <a:off x="2391" y="1716"/>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0,8</a:t>
              </a:r>
            </a:p>
          </p:txBody>
        </p:sp>
        <p:sp>
          <p:nvSpPr>
            <p:cNvPr id="124952" name="Text Box 150"/>
            <p:cNvSpPr txBox="1">
              <a:spLocks noChangeArrowheads="1"/>
            </p:cNvSpPr>
            <p:nvPr/>
          </p:nvSpPr>
          <p:spPr bwMode="auto">
            <a:xfrm>
              <a:off x="2471" y="152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b="1"/>
                <a:t>1</a:t>
              </a:r>
            </a:p>
          </p:txBody>
        </p:sp>
        <p:sp>
          <p:nvSpPr>
            <p:cNvPr id="124953" name="Text Box 151"/>
            <p:cNvSpPr txBox="1">
              <a:spLocks noChangeArrowheads="1"/>
            </p:cNvSpPr>
            <p:nvPr/>
          </p:nvSpPr>
          <p:spPr bwMode="auto">
            <a:xfrm>
              <a:off x="2576"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0</a:t>
              </a:r>
            </a:p>
          </p:txBody>
        </p:sp>
        <p:sp>
          <p:nvSpPr>
            <p:cNvPr id="124954" name="Text Box 152"/>
            <p:cNvSpPr txBox="1">
              <a:spLocks noChangeArrowheads="1"/>
            </p:cNvSpPr>
            <p:nvPr/>
          </p:nvSpPr>
          <p:spPr bwMode="auto">
            <a:xfrm>
              <a:off x="2877"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3</a:t>
              </a:r>
            </a:p>
          </p:txBody>
        </p:sp>
        <p:sp>
          <p:nvSpPr>
            <p:cNvPr id="124955" name="Text Box 153"/>
            <p:cNvSpPr txBox="1">
              <a:spLocks noChangeArrowheads="1"/>
            </p:cNvSpPr>
            <p:nvPr/>
          </p:nvSpPr>
          <p:spPr bwMode="auto">
            <a:xfrm>
              <a:off x="3179"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6</a:t>
              </a:r>
            </a:p>
          </p:txBody>
        </p:sp>
        <p:sp>
          <p:nvSpPr>
            <p:cNvPr id="124956" name="Text Box 154"/>
            <p:cNvSpPr txBox="1">
              <a:spLocks noChangeArrowheads="1"/>
            </p:cNvSpPr>
            <p:nvPr/>
          </p:nvSpPr>
          <p:spPr bwMode="auto">
            <a:xfrm>
              <a:off x="3480" y="262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9</a:t>
              </a:r>
            </a:p>
          </p:txBody>
        </p:sp>
        <p:sp>
          <p:nvSpPr>
            <p:cNvPr id="124957" name="Text Box 155"/>
            <p:cNvSpPr txBox="1">
              <a:spLocks noChangeArrowheads="1"/>
            </p:cNvSpPr>
            <p:nvPr/>
          </p:nvSpPr>
          <p:spPr bwMode="auto">
            <a:xfrm>
              <a:off x="3755" y="26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12</a:t>
              </a:r>
            </a:p>
          </p:txBody>
        </p:sp>
        <p:sp>
          <p:nvSpPr>
            <p:cNvPr id="124958" name="Text Box 156"/>
            <p:cNvSpPr txBox="1">
              <a:spLocks noChangeArrowheads="1"/>
            </p:cNvSpPr>
            <p:nvPr/>
          </p:nvSpPr>
          <p:spPr bwMode="auto">
            <a:xfrm>
              <a:off x="4057" y="26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15</a:t>
              </a:r>
            </a:p>
          </p:txBody>
        </p:sp>
        <p:sp>
          <p:nvSpPr>
            <p:cNvPr id="124959" name="Text Box 157"/>
            <p:cNvSpPr txBox="1">
              <a:spLocks noChangeArrowheads="1"/>
            </p:cNvSpPr>
            <p:nvPr/>
          </p:nvSpPr>
          <p:spPr bwMode="auto">
            <a:xfrm>
              <a:off x="4359" y="26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b="1"/>
                <a:t>18</a:t>
              </a:r>
            </a:p>
          </p:txBody>
        </p:sp>
        <p:sp>
          <p:nvSpPr>
            <p:cNvPr id="124960" name="ZoneTexte 179"/>
            <p:cNvSpPr txBox="1">
              <a:spLocks noChangeArrowheads="1"/>
            </p:cNvSpPr>
            <p:nvPr/>
          </p:nvSpPr>
          <p:spPr bwMode="auto">
            <a:xfrm>
              <a:off x="2918" y="1594"/>
              <a:ext cx="14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b="1"/>
                <a:t>CV &gt; 50 c/ml confirmée</a:t>
              </a:r>
            </a:p>
          </p:txBody>
        </p:sp>
        <p:sp>
          <p:nvSpPr>
            <p:cNvPr id="124961" name="ZoneTexte 183"/>
            <p:cNvSpPr txBox="1">
              <a:spLocks noChangeArrowheads="1"/>
            </p:cNvSpPr>
            <p:nvPr/>
          </p:nvSpPr>
          <p:spPr bwMode="auto">
            <a:xfrm>
              <a:off x="4705" y="1488"/>
              <a:ext cx="9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b="1"/>
                <a:t>Mesure initiale</a:t>
              </a:r>
            </a:p>
          </p:txBody>
        </p:sp>
      </p:grpSp>
      <p:sp>
        <p:nvSpPr>
          <p:cNvPr id="124935" name="ZoneTexte 185"/>
          <p:cNvSpPr txBox="1">
            <a:spLocks noChangeArrowheads="1"/>
          </p:cNvSpPr>
          <p:nvPr/>
        </p:nvSpPr>
        <p:spPr bwMode="auto">
          <a:xfrm>
            <a:off x="461963" y="2133600"/>
            <a:ext cx="822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800">
                <a:solidFill>
                  <a:schemeClr val="tx2"/>
                </a:solidFill>
              </a:rPr>
              <a:t>Risque de survenue de l’échec virologique avec différentes définitions </a:t>
            </a:r>
          </a:p>
        </p:txBody>
      </p:sp>
      <p:sp>
        <p:nvSpPr>
          <p:cNvPr id="124936" name="Text Box 3"/>
          <p:cNvSpPr txBox="1">
            <a:spLocks noChangeArrowheads="1"/>
          </p:cNvSpPr>
          <p:nvPr/>
        </p:nvSpPr>
        <p:spPr bwMode="auto">
          <a:xfrm>
            <a:off x="5508625" y="6581775"/>
            <a:ext cx="3635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fr-FR" sz="1400"/>
              <a:t>Doyle T et al. CID  2012;54:724–32</a:t>
            </a:r>
          </a:p>
        </p:txBody>
      </p:sp>
      <p:sp>
        <p:nvSpPr>
          <p:cNvPr id="33802" name="Text Box 189"/>
          <p:cNvSpPr txBox="1">
            <a:spLocks noChangeArrowheads="1"/>
          </p:cNvSpPr>
          <p:nvPr/>
        </p:nvSpPr>
        <p:spPr bwMode="auto">
          <a:xfrm>
            <a:off x="8764588" y="46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fr-FR" sz="1000" smtClean="0">
                <a:solidFill>
                  <a:schemeClr val="bg1"/>
                </a:solidFill>
                <a:ea typeface="MS PGothic" charset="0"/>
              </a:rPr>
              <a:t>38</a:t>
            </a:r>
          </a:p>
        </p:txBody>
      </p:sp>
      <p:sp>
        <p:nvSpPr>
          <p:cNvPr id="33803" name="Rectangle 190"/>
          <p:cNvSpPr>
            <a:spLocks noChangeArrowheads="1"/>
          </p:cNvSpPr>
          <p:nvPr/>
        </p:nvSpPr>
        <p:spPr bwMode="auto">
          <a:xfrm>
            <a:off x="395288" y="260350"/>
            <a:ext cx="83518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a:defRPr/>
            </a:pPr>
            <a:r>
              <a:rPr lang="fr-FR" sz="3200">
                <a:solidFill>
                  <a:schemeClr val="tx2"/>
                </a:solidFill>
              </a:rPr>
              <a:t>Virémies résiduelles : signification clinique</a:t>
            </a:r>
          </a:p>
        </p:txBody>
      </p:sp>
      <p:sp>
        <p:nvSpPr>
          <p:cNvPr id="33804" name="Line 5"/>
          <p:cNvSpPr>
            <a:spLocks noChangeShapeType="1"/>
          </p:cNvSpPr>
          <p:nvPr/>
        </p:nvSpPr>
        <p:spPr bwMode="auto">
          <a:xfrm>
            <a:off x="279400" y="971550"/>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z="2800">
                <a:latin typeface="Arial" charset="0"/>
              </a:rPr>
              <a:t>Une virémie de faible niveau (20-50 cp/ml) n’est pas associée à un risque d’échec virologique</a:t>
            </a:r>
          </a:p>
        </p:txBody>
      </p:sp>
      <p:sp>
        <p:nvSpPr>
          <p:cNvPr id="35843" name="Content Placeholder 2"/>
          <p:cNvSpPr>
            <a:spLocks noGrp="1"/>
          </p:cNvSpPr>
          <p:nvPr>
            <p:ph sz="half" idx="4294967295"/>
          </p:nvPr>
        </p:nvSpPr>
        <p:spPr>
          <a:xfrm>
            <a:off x="611188" y="1700213"/>
            <a:ext cx="3756025" cy="4110037"/>
          </a:xfrm>
        </p:spPr>
        <p:txBody>
          <a:bodyPr/>
          <a:lstStyle/>
          <a:p>
            <a:pPr eaLnBrk="1" hangingPunct="1">
              <a:spcAft>
                <a:spcPts val="400"/>
              </a:spcAft>
              <a:defRPr/>
            </a:pPr>
            <a:r>
              <a:rPr lang="en-US" sz="1700">
                <a:latin typeface="Arial" charset="0"/>
                <a:cs typeface="+mn-cs"/>
              </a:rPr>
              <a:t>Retrospective study of 656 pts at 1 institution</a:t>
            </a:r>
          </a:p>
          <a:p>
            <a:pPr lvl="1" eaLnBrk="1" hangingPunct="1">
              <a:spcAft>
                <a:spcPts val="400"/>
              </a:spcAft>
              <a:defRPr/>
            </a:pPr>
            <a:r>
              <a:rPr lang="en-US" sz="1700">
                <a:latin typeface="Arial" charset="0"/>
              </a:rPr>
              <a:t>Stable ART for ≥ 6 mos </a:t>
            </a:r>
          </a:p>
          <a:p>
            <a:pPr lvl="1" eaLnBrk="1" hangingPunct="1">
              <a:spcAft>
                <a:spcPts val="400"/>
              </a:spcAft>
              <a:defRPr/>
            </a:pPr>
            <a:r>
              <a:rPr lang="en-US" sz="1700">
                <a:latin typeface="Arial" charset="0"/>
              </a:rPr>
              <a:t>≥ 3 VL tests in 1 yr (“inclusion period”), all &lt; 50 copies/mL</a:t>
            </a:r>
          </a:p>
          <a:p>
            <a:pPr lvl="1" eaLnBrk="1" hangingPunct="1">
              <a:spcAft>
                <a:spcPts val="400"/>
              </a:spcAft>
              <a:defRPr/>
            </a:pPr>
            <a:r>
              <a:rPr lang="en-US" sz="1700">
                <a:latin typeface="Arial" charset="0"/>
              </a:rPr>
              <a:t> ≥ 3 VL tests in following 12 mos</a:t>
            </a:r>
          </a:p>
          <a:p>
            <a:pPr eaLnBrk="1" hangingPunct="1">
              <a:spcAft>
                <a:spcPts val="400"/>
              </a:spcAft>
              <a:defRPr/>
            </a:pPr>
            <a:r>
              <a:rPr lang="en-US" sz="1700">
                <a:latin typeface="Arial" charset="0"/>
                <a:cs typeface="+mn-cs"/>
              </a:rPr>
              <a:t>Comparison of virologic outcomes among 2 groups of pts:</a:t>
            </a:r>
          </a:p>
          <a:p>
            <a:pPr lvl="1" eaLnBrk="1" hangingPunct="1">
              <a:spcAft>
                <a:spcPts val="400"/>
              </a:spcAft>
              <a:defRPr/>
            </a:pPr>
            <a:r>
              <a:rPr lang="en-US" sz="1700">
                <a:latin typeface="Arial" charset="0"/>
              </a:rPr>
              <a:t>LLV- : No low-level viremia during follow-up; VL consistently &lt; 20 copies/mL</a:t>
            </a:r>
          </a:p>
          <a:p>
            <a:pPr lvl="1" eaLnBrk="1" hangingPunct="1">
              <a:spcAft>
                <a:spcPts val="400"/>
              </a:spcAft>
              <a:defRPr/>
            </a:pPr>
            <a:r>
              <a:rPr lang="en-US" sz="1700">
                <a:latin typeface="Arial" charset="0"/>
              </a:rPr>
              <a:t>LLV+: VL 20-50 copies/mL on ≥ 2 occasions</a:t>
            </a:r>
          </a:p>
        </p:txBody>
      </p:sp>
      <p:sp>
        <p:nvSpPr>
          <p:cNvPr id="35844" name="Content Placeholder 3"/>
          <p:cNvSpPr>
            <a:spLocks noGrp="1"/>
          </p:cNvSpPr>
          <p:nvPr>
            <p:ph sz="half" idx="4294967295"/>
          </p:nvPr>
        </p:nvSpPr>
        <p:spPr>
          <a:xfrm>
            <a:off x="5003800" y="1628775"/>
            <a:ext cx="3744913" cy="4824413"/>
          </a:xfrm>
        </p:spPr>
        <p:txBody>
          <a:bodyPr/>
          <a:lstStyle/>
          <a:p>
            <a:pPr eaLnBrk="1" hangingPunct="1">
              <a:spcAft>
                <a:spcPts val="500"/>
              </a:spcAft>
              <a:defRPr/>
            </a:pPr>
            <a:r>
              <a:rPr lang="en-US" sz="1700">
                <a:latin typeface="Arial" charset="0"/>
                <a:cs typeface="+mn-cs"/>
              </a:rPr>
              <a:t>During follow-up, no difference in frequency of VF between LLV- and LLV+ groups</a:t>
            </a:r>
          </a:p>
          <a:p>
            <a:pPr lvl="1" eaLnBrk="1" hangingPunct="1">
              <a:spcAft>
                <a:spcPts val="500"/>
              </a:spcAft>
              <a:defRPr/>
            </a:pPr>
            <a:r>
              <a:rPr lang="en-US" sz="1700">
                <a:latin typeface="Arial" charset="0"/>
              </a:rPr>
              <a:t>4% vs 8%, respectively (</a:t>
            </a:r>
            <a:r>
              <a:rPr lang="en-US" sz="1700" i="1">
                <a:latin typeface="Arial" charset="0"/>
              </a:rPr>
              <a:t>P</a:t>
            </a:r>
            <a:r>
              <a:rPr lang="en-US" sz="1700">
                <a:latin typeface="Arial" charset="0"/>
              </a:rPr>
              <a:t> = 0.32)</a:t>
            </a:r>
          </a:p>
          <a:p>
            <a:pPr eaLnBrk="1" hangingPunct="1">
              <a:spcAft>
                <a:spcPts val="500"/>
              </a:spcAft>
              <a:defRPr/>
            </a:pPr>
            <a:endParaRPr lang="en-US" sz="1700">
              <a:latin typeface="Arial" charset="0"/>
              <a:cs typeface="+mn-cs"/>
            </a:endParaRPr>
          </a:p>
          <a:p>
            <a:pPr eaLnBrk="1" hangingPunct="1">
              <a:spcAft>
                <a:spcPts val="500"/>
              </a:spcAft>
              <a:defRPr/>
            </a:pPr>
            <a:endParaRPr lang="en-US" sz="1700">
              <a:latin typeface="Arial" charset="0"/>
              <a:cs typeface="+mn-cs"/>
            </a:endParaRPr>
          </a:p>
          <a:p>
            <a:pPr eaLnBrk="1" hangingPunct="1">
              <a:spcAft>
                <a:spcPts val="500"/>
              </a:spcAft>
              <a:defRPr/>
            </a:pPr>
            <a:endParaRPr lang="en-US" sz="1700">
              <a:latin typeface="Arial" charset="0"/>
              <a:cs typeface="+mn-cs"/>
            </a:endParaRPr>
          </a:p>
          <a:p>
            <a:pPr eaLnBrk="1" hangingPunct="1">
              <a:spcAft>
                <a:spcPts val="500"/>
              </a:spcAft>
              <a:defRPr/>
            </a:pPr>
            <a:endParaRPr lang="en-US" sz="1700">
              <a:latin typeface="Arial" charset="0"/>
              <a:cs typeface="+mn-cs"/>
            </a:endParaRPr>
          </a:p>
          <a:p>
            <a:pPr eaLnBrk="1" hangingPunct="1">
              <a:spcAft>
                <a:spcPts val="500"/>
              </a:spcAft>
              <a:defRPr/>
            </a:pPr>
            <a:endParaRPr lang="en-US" sz="1700">
              <a:latin typeface="Arial" charset="0"/>
              <a:cs typeface="+mn-cs"/>
            </a:endParaRPr>
          </a:p>
          <a:p>
            <a:pPr eaLnBrk="1" hangingPunct="1">
              <a:spcAft>
                <a:spcPts val="500"/>
              </a:spcAft>
              <a:defRPr/>
            </a:pPr>
            <a:endParaRPr lang="en-US" sz="1700">
              <a:latin typeface="Arial" charset="0"/>
              <a:cs typeface="+mn-cs"/>
            </a:endParaRPr>
          </a:p>
          <a:p>
            <a:pPr eaLnBrk="1" hangingPunct="1">
              <a:spcAft>
                <a:spcPts val="500"/>
              </a:spcAft>
              <a:defRPr/>
            </a:pPr>
            <a:r>
              <a:rPr lang="en-US" sz="1700">
                <a:latin typeface="Arial" charset="0"/>
                <a:cs typeface="+mn-cs"/>
              </a:rPr>
              <a:t>ART regimens did not differ between LLV- and LLV+ groups</a:t>
            </a:r>
          </a:p>
        </p:txBody>
      </p:sp>
      <p:graphicFrame>
        <p:nvGraphicFramePr>
          <p:cNvPr id="35865" name="Group 25"/>
          <p:cNvGraphicFramePr>
            <a:graphicFrameLocks noGrp="1"/>
          </p:cNvGraphicFramePr>
          <p:nvPr/>
        </p:nvGraphicFramePr>
        <p:xfrm>
          <a:off x="4913313" y="3525838"/>
          <a:ext cx="4051300" cy="1858962"/>
        </p:xfrm>
        <a:graphic>
          <a:graphicData uri="http://schemas.openxmlformats.org/drawingml/2006/table">
            <a:tbl>
              <a:tblPr/>
              <a:tblGrid>
                <a:gridCol w="1549400"/>
                <a:gridCol w="973137"/>
                <a:gridCol w="865188"/>
                <a:gridCol w="663575"/>
              </a:tblGrid>
              <a:tr h="518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a typeface="MS PGothic" charset="0"/>
                        <a:cs typeface="Arial" charset="0"/>
                      </a:endParaRPr>
                    </a:p>
                  </a:txBody>
                  <a:tcPr marL="42794" marR="42794" marT="45676" marB="45676"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LLV-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(n = 413)</a:t>
                      </a:r>
                    </a:p>
                  </a:txBody>
                  <a:tcPr marL="42794" marR="42794" marT="45676" marB="45676"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LLV+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(n = 25)</a:t>
                      </a:r>
                    </a:p>
                  </a:txBody>
                  <a:tcPr marL="42794" marR="42794" marT="45676" marB="45676"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Arial" charset="0"/>
                          <a:ea typeface="MS PGothic" charset="0"/>
                          <a:cs typeface="Arial" charset="0"/>
                        </a:rPr>
                        <a:t>P</a:t>
                      </a:r>
                      <a:br>
                        <a:rPr kumimoji="0" lang="en-US" sz="1400" b="1" i="1" u="none" strike="noStrike" cap="none" normalizeH="0" baseline="0">
                          <a:ln>
                            <a:noFill/>
                          </a:ln>
                          <a:solidFill>
                            <a:schemeClr val="tx1"/>
                          </a:solidFill>
                          <a:effectLst/>
                          <a:latin typeface="Arial" charset="0"/>
                          <a:ea typeface="MS PGothic" charset="0"/>
                          <a:cs typeface="Arial" charset="0"/>
                        </a:rPr>
                      </a:br>
                      <a:r>
                        <a:rPr kumimoji="0" lang="en-US" sz="1400" b="1" i="0" u="none" strike="noStrike" cap="none" normalizeH="0" baseline="0">
                          <a:ln>
                            <a:noFill/>
                          </a:ln>
                          <a:solidFill>
                            <a:schemeClr val="tx1"/>
                          </a:solidFill>
                          <a:effectLst/>
                          <a:latin typeface="Arial" charset="0"/>
                          <a:ea typeface="MS PGothic" charset="0"/>
                          <a:cs typeface="Arial" charset="0"/>
                        </a:rPr>
                        <a:t>Value</a:t>
                      </a:r>
                    </a:p>
                  </a:txBody>
                  <a:tcPr marL="42794" marR="42794" marT="45676" marB="45676" horzOverflow="overflow">
                    <a:lnL>
                      <a:noFill/>
                    </a:lnL>
                    <a:lnR>
                      <a:noFill/>
                    </a:lnR>
                    <a:lnT>
                      <a:noFill/>
                    </a:lnT>
                    <a:lnB>
                      <a:noFill/>
                    </a:lnB>
                    <a:lnTlToBr>
                      <a:noFill/>
                    </a:lnTlToBr>
                    <a:lnBlToTr>
                      <a:noFill/>
                    </a:lnBlToTr>
                    <a:solidFill>
                      <a:srgbClr val="2B85B8"/>
                    </a:solidFill>
                  </a:tcPr>
                </a:tc>
              </a:tr>
              <a:tr h="3047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All VL &lt; 20,%</a:t>
                      </a:r>
                    </a:p>
                  </a:txBody>
                  <a:tcPr marL="42794" marR="42794" marT="45676" marB="45676"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65</a:t>
                      </a:r>
                    </a:p>
                  </a:txBody>
                  <a:tcPr marL="42794" marR="42794" marT="45676" marB="45676"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44</a:t>
                      </a:r>
                    </a:p>
                  </a:txBody>
                  <a:tcPr marL="42794" marR="42794" marT="45676" marB="45676"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.053</a:t>
                      </a:r>
                    </a:p>
                  </a:txBody>
                  <a:tcPr marL="42794" marR="42794" marT="45676" marB="45676" horzOverflow="overflow">
                    <a:lnL>
                      <a:noFill/>
                    </a:lnL>
                    <a:lnR>
                      <a:noFill/>
                    </a:lnR>
                    <a:lnT>
                      <a:noFill/>
                    </a:lnT>
                    <a:lnB>
                      <a:noFill/>
                    </a:lnB>
                    <a:lnTlToBr>
                      <a:noFill/>
                    </a:lnTlToBr>
                    <a:lnBlToTr>
                      <a:noFill/>
                    </a:lnBlToTr>
                    <a:solidFill>
                      <a:schemeClr val="bg2"/>
                    </a:solidFill>
                  </a:tcPr>
                </a:tc>
              </a:tr>
              <a:tr h="518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VL 20-50 on </a:t>
                      </a:r>
                      <a:br>
                        <a:rPr kumimoji="0" lang="en-US" sz="1400" b="0" i="0" u="none" strike="noStrike" cap="none" normalizeH="0" baseline="0">
                          <a:ln>
                            <a:noFill/>
                          </a:ln>
                          <a:solidFill>
                            <a:srgbClr val="141415"/>
                          </a:solidFill>
                          <a:effectLst/>
                          <a:latin typeface="Arial" charset="0"/>
                          <a:ea typeface="MS PGothic" charset="0"/>
                          <a:cs typeface="Arial" charset="0"/>
                        </a:rPr>
                      </a:br>
                      <a:r>
                        <a:rPr kumimoji="0" lang="en-US" sz="1400" b="0" i="0" u="none" strike="noStrike" cap="none" normalizeH="0" baseline="0">
                          <a:ln>
                            <a:noFill/>
                          </a:ln>
                          <a:solidFill>
                            <a:srgbClr val="141415"/>
                          </a:solidFill>
                          <a:effectLst/>
                          <a:latin typeface="Arial" charset="0"/>
                          <a:ea typeface="MS PGothic" charset="0"/>
                          <a:cs typeface="Arial" charset="0"/>
                        </a:rPr>
                        <a:t>≥ 2 occasions, %</a:t>
                      </a:r>
                    </a:p>
                  </a:txBody>
                  <a:tcPr marL="42794" marR="42794" marT="45676" marB="45676"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2</a:t>
                      </a:r>
                    </a:p>
                  </a:txBody>
                  <a:tcPr marL="42794" marR="42794" marT="45676" marB="45676"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16</a:t>
                      </a:r>
                    </a:p>
                  </a:txBody>
                  <a:tcPr marL="42794" marR="42794" marT="45676" marB="45676"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.002</a:t>
                      </a:r>
                    </a:p>
                  </a:txBody>
                  <a:tcPr marL="42794" marR="42794" marT="45676" marB="45676" horzOverflow="overflow">
                    <a:lnL>
                      <a:noFill/>
                    </a:lnL>
                    <a:lnR>
                      <a:noFill/>
                    </a:lnR>
                    <a:lnT>
                      <a:noFill/>
                    </a:lnT>
                    <a:lnB>
                      <a:noFill/>
                    </a:lnB>
                    <a:lnTlToBr>
                      <a:noFill/>
                    </a:lnTlToBr>
                    <a:lnBlToTr>
                      <a:noFill/>
                    </a:lnBlToTr>
                    <a:solidFill>
                      <a:srgbClr val="F2F2F2"/>
                    </a:solidFill>
                  </a:tcPr>
                </a:tc>
              </a:tr>
              <a:tr h="518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2 consecutive </a:t>
                      </a:r>
                      <a:br>
                        <a:rPr kumimoji="0" lang="en-US" sz="1400" b="0" i="0" u="none" strike="noStrike" cap="none" normalizeH="0" baseline="0">
                          <a:ln>
                            <a:noFill/>
                          </a:ln>
                          <a:solidFill>
                            <a:srgbClr val="141415"/>
                          </a:solidFill>
                          <a:effectLst/>
                          <a:latin typeface="Arial" charset="0"/>
                          <a:ea typeface="MS PGothic" charset="0"/>
                          <a:cs typeface="Arial" charset="0"/>
                        </a:rPr>
                      </a:br>
                      <a:r>
                        <a:rPr kumimoji="0" lang="en-US" sz="1400" b="0" i="0" u="none" strike="noStrike" cap="none" normalizeH="0" baseline="0">
                          <a:ln>
                            <a:noFill/>
                          </a:ln>
                          <a:solidFill>
                            <a:srgbClr val="141415"/>
                          </a:solidFill>
                          <a:effectLst/>
                          <a:latin typeface="Arial" charset="0"/>
                          <a:ea typeface="MS PGothic" charset="0"/>
                          <a:cs typeface="Arial" charset="0"/>
                        </a:rPr>
                        <a:t>VL &gt; 50, %</a:t>
                      </a:r>
                    </a:p>
                  </a:txBody>
                  <a:tcPr marL="42794" marR="42794" marT="45676" marB="45676"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4</a:t>
                      </a:r>
                    </a:p>
                  </a:txBody>
                  <a:tcPr marL="42794" marR="42794" marT="45676" marB="45676"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8</a:t>
                      </a:r>
                    </a:p>
                  </a:txBody>
                  <a:tcPr marL="42794" marR="42794" marT="45676" marB="45676"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141415"/>
                          </a:solidFill>
                          <a:effectLst/>
                          <a:latin typeface="Arial" charset="0"/>
                          <a:ea typeface="MS PGothic" charset="0"/>
                          <a:cs typeface="Arial" charset="0"/>
                        </a:rPr>
                        <a:t>.320</a:t>
                      </a:r>
                    </a:p>
                  </a:txBody>
                  <a:tcPr marL="42794" marR="42794" marT="45676" marB="45676" horzOverflow="overflow">
                    <a:lnL>
                      <a:noFill/>
                    </a:lnL>
                    <a:lnR>
                      <a:noFill/>
                    </a:lnR>
                    <a:lnT>
                      <a:noFill/>
                    </a:lnT>
                    <a:lnB>
                      <a:noFill/>
                    </a:lnB>
                    <a:lnTlToBr>
                      <a:noFill/>
                    </a:lnTlToBr>
                    <a:lnBlToTr>
                      <a:noFill/>
                    </a:lnBlToTr>
                    <a:solidFill>
                      <a:schemeClr val="bg2"/>
                    </a:solidFill>
                  </a:tcPr>
                </a:tc>
              </a:tr>
            </a:tbl>
          </a:graphicData>
        </a:graphic>
      </p:graphicFrame>
      <p:sp>
        <p:nvSpPr>
          <p:cNvPr id="126997" name="Text Box 15"/>
          <p:cNvSpPr txBox="1">
            <a:spLocks noChangeArrowheads="1"/>
          </p:cNvSpPr>
          <p:nvPr/>
        </p:nvSpPr>
        <p:spPr bwMode="auto">
          <a:xfrm>
            <a:off x="285750" y="6357938"/>
            <a:ext cx="8561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342900" indent="-3429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en-US" sz="1400">
                <a:solidFill>
                  <a:schemeClr val="bg2"/>
                </a:solidFill>
                <a:cs typeface="Arial" charset="0"/>
              </a:rPr>
              <a:t>Charpentier C, et al. AIDS 2012.. </a:t>
            </a:r>
          </a:p>
        </p:txBody>
      </p:sp>
      <p:sp>
        <p:nvSpPr>
          <p:cNvPr id="35863" name="Line 5"/>
          <p:cNvSpPr>
            <a:spLocks noChangeShapeType="1"/>
          </p:cNvSpPr>
          <p:nvPr/>
        </p:nvSpPr>
        <p:spPr bwMode="auto">
          <a:xfrm>
            <a:off x="250825" y="12684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5138" y="6521450"/>
            <a:ext cx="359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30325" y="2708275"/>
            <a:ext cx="66976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Line 5"/>
          <p:cNvSpPr>
            <a:spLocks noChangeShapeType="1"/>
          </p:cNvSpPr>
          <p:nvPr/>
        </p:nvSpPr>
        <p:spPr bwMode="auto">
          <a:xfrm>
            <a:off x="444500" y="22764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9388" y="274638"/>
            <a:ext cx="8856662" cy="1143000"/>
          </a:xfrm>
        </p:spPr>
        <p:txBody>
          <a:bodyPr/>
          <a:lstStyle/>
          <a:p>
            <a:pPr eaLnBrk="1" hangingPunct="1">
              <a:defRPr/>
            </a:pPr>
            <a:r>
              <a:rPr lang="fr-FR" sz="2800">
                <a:latin typeface="Arial" charset="0"/>
                <a:cs typeface="+mj-cs"/>
              </a:rPr>
              <a:t>Détection des mutations de résistance aux ARV chez des patients à bas niveaux d’ARN VIH-1 plasmatique 	</a:t>
            </a:r>
          </a:p>
        </p:txBody>
      </p:sp>
      <p:sp>
        <p:nvSpPr>
          <p:cNvPr id="37891" name="Rectangle 3"/>
          <p:cNvSpPr>
            <a:spLocks noGrp="1" noChangeArrowheads="1"/>
          </p:cNvSpPr>
          <p:nvPr>
            <p:ph type="body" idx="4294967295"/>
          </p:nvPr>
        </p:nvSpPr>
        <p:spPr>
          <a:xfrm>
            <a:off x="971550" y="1433513"/>
            <a:ext cx="7712075" cy="915987"/>
          </a:xfrm>
        </p:spPr>
        <p:txBody>
          <a:bodyPr/>
          <a:lstStyle/>
          <a:p>
            <a:pPr eaLnBrk="1" hangingPunct="1">
              <a:defRPr/>
            </a:pPr>
            <a:r>
              <a:rPr lang="fr-FR" sz="1900">
                <a:latin typeface="Arial" charset="0"/>
                <a:cs typeface="+mn-cs"/>
              </a:rPr>
              <a:t>Etude du nombre de mutations de résistance en fonction du niveau de charge virale </a:t>
            </a:r>
            <a:r>
              <a:rPr lang="fr-FR" sz="1400" i="1">
                <a:latin typeface="Arial" charset="0"/>
                <a:cs typeface="+mn-cs"/>
              </a:rPr>
              <a:t>(UK HIV Drug Resistance Database et CHIC Study)</a:t>
            </a:r>
          </a:p>
          <a:p>
            <a:pPr eaLnBrk="1" hangingPunct="1">
              <a:defRPr/>
            </a:pPr>
            <a:r>
              <a:rPr lang="fr-FR" sz="1900">
                <a:latin typeface="Arial" charset="0"/>
                <a:cs typeface="+mn-cs"/>
              </a:rPr>
              <a:t>Génotypes avec au moins 1 mutation (n = 5 088)</a:t>
            </a:r>
          </a:p>
        </p:txBody>
      </p:sp>
      <p:sp>
        <p:nvSpPr>
          <p:cNvPr id="131075" name="ZoneTexte 2"/>
          <p:cNvSpPr txBox="1">
            <a:spLocks noChangeArrowheads="1"/>
          </p:cNvSpPr>
          <p:nvPr/>
        </p:nvSpPr>
        <p:spPr bwMode="auto">
          <a:xfrm>
            <a:off x="6280150" y="6583363"/>
            <a:ext cx="287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de-DE" sz="1200" i="1"/>
              <a:t>Geretti AM, XVIII IHDRW 2009, Abs. 56</a:t>
            </a:r>
          </a:p>
        </p:txBody>
      </p:sp>
      <p:sp>
        <p:nvSpPr>
          <p:cNvPr id="131076" name="Rectangle 3"/>
          <p:cNvSpPr>
            <a:spLocks noChangeArrowheads="1"/>
          </p:cNvSpPr>
          <p:nvPr/>
        </p:nvSpPr>
        <p:spPr bwMode="auto">
          <a:xfrm>
            <a:off x="7140575"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77" name="Rectangle 4"/>
          <p:cNvSpPr>
            <a:spLocks noChangeArrowheads="1"/>
          </p:cNvSpPr>
          <p:nvPr/>
        </p:nvSpPr>
        <p:spPr bwMode="auto">
          <a:xfrm>
            <a:off x="7216775" y="3454400"/>
            <a:ext cx="74613"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78" name="Rectangle 5"/>
          <p:cNvSpPr>
            <a:spLocks noChangeArrowheads="1"/>
          </p:cNvSpPr>
          <p:nvPr/>
        </p:nvSpPr>
        <p:spPr bwMode="auto">
          <a:xfrm>
            <a:off x="5989638" y="3211513"/>
            <a:ext cx="76200" cy="187325"/>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79" name="Rectangle 6"/>
          <p:cNvSpPr>
            <a:spLocks noChangeArrowheads="1"/>
          </p:cNvSpPr>
          <p:nvPr/>
        </p:nvSpPr>
        <p:spPr bwMode="auto">
          <a:xfrm>
            <a:off x="5915025" y="3211513"/>
            <a:ext cx="74613" cy="187325"/>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0" name="Rectangle 7"/>
          <p:cNvSpPr>
            <a:spLocks noChangeArrowheads="1"/>
          </p:cNvSpPr>
          <p:nvPr/>
        </p:nvSpPr>
        <p:spPr bwMode="auto">
          <a:xfrm>
            <a:off x="6524625"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1" name="Rectangle 8"/>
          <p:cNvSpPr>
            <a:spLocks noChangeArrowheads="1"/>
          </p:cNvSpPr>
          <p:nvPr/>
        </p:nvSpPr>
        <p:spPr bwMode="auto">
          <a:xfrm>
            <a:off x="6600825"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2" name="Rectangle 9"/>
          <p:cNvSpPr>
            <a:spLocks noChangeArrowheads="1"/>
          </p:cNvSpPr>
          <p:nvPr/>
        </p:nvSpPr>
        <p:spPr bwMode="auto">
          <a:xfrm>
            <a:off x="4687888"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3" name="Rectangle 10"/>
          <p:cNvSpPr>
            <a:spLocks noChangeArrowheads="1"/>
          </p:cNvSpPr>
          <p:nvPr/>
        </p:nvSpPr>
        <p:spPr bwMode="auto">
          <a:xfrm>
            <a:off x="4764088" y="3454400"/>
            <a:ext cx="77787"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4" name="Rectangle 11"/>
          <p:cNvSpPr>
            <a:spLocks noChangeArrowheads="1"/>
          </p:cNvSpPr>
          <p:nvPr/>
        </p:nvSpPr>
        <p:spPr bwMode="auto">
          <a:xfrm>
            <a:off x="4152900"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5" name="Rectangle 12"/>
          <p:cNvSpPr>
            <a:spLocks noChangeArrowheads="1"/>
          </p:cNvSpPr>
          <p:nvPr/>
        </p:nvSpPr>
        <p:spPr bwMode="auto">
          <a:xfrm>
            <a:off x="4076700"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6" name="Rectangle 13"/>
          <p:cNvSpPr>
            <a:spLocks noChangeArrowheads="1"/>
          </p:cNvSpPr>
          <p:nvPr/>
        </p:nvSpPr>
        <p:spPr bwMode="auto">
          <a:xfrm>
            <a:off x="5302250"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7" name="Rectangle 14"/>
          <p:cNvSpPr>
            <a:spLocks noChangeArrowheads="1"/>
          </p:cNvSpPr>
          <p:nvPr/>
        </p:nvSpPr>
        <p:spPr bwMode="auto">
          <a:xfrm>
            <a:off x="5378450"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8" name="Rectangle 15"/>
          <p:cNvSpPr>
            <a:spLocks noChangeArrowheads="1"/>
          </p:cNvSpPr>
          <p:nvPr/>
        </p:nvSpPr>
        <p:spPr bwMode="auto">
          <a:xfrm>
            <a:off x="3463925"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89" name="Rectangle 16"/>
          <p:cNvSpPr>
            <a:spLocks noChangeArrowheads="1"/>
          </p:cNvSpPr>
          <p:nvPr/>
        </p:nvSpPr>
        <p:spPr bwMode="auto">
          <a:xfrm>
            <a:off x="3540125" y="3454400"/>
            <a:ext cx="76200" cy="18891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a:p>
        </p:txBody>
      </p:sp>
      <p:sp>
        <p:nvSpPr>
          <p:cNvPr id="131090" name="Freeform 17"/>
          <p:cNvSpPr>
            <a:spLocks/>
          </p:cNvSpPr>
          <p:nvPr/>
        </p:nvSpPr>
        <p:spPr bwMode="auto">
          <a:xfrm>
            <a:off x="7216775" y="2809875"/>
            <a:ext cx="0" cy="1220788"/>
          </a:xfrm>
          <a:custGeom>
            <a:avLst/>
            <a:gdLst>
              <a:gd name="T0" fmla="*/ 2147483647 h 5510"/>
              <a:gd name="T1" fmla="*/ 2147483647 h 5510"/>
              <a:gd name="T2" fmla="*/ 2147483647 h 5510"/>
              <a:gd name="T3" fmla="*/ 0 h 5510"/>
              <a:gd name="T4" fmla="*/ 0 60000 65536"/>
              <a:gd name="T5" fmla="*/ 0 60000 65536"/>
              <a:gd name="T6" fmla="*/ 0 60000 65536"/>
              <a:gd name="T7" fmla="*/ 0 60000 65536"/>
              <a:gd name="T8" fmla="*/ 0 h 5510"/>
              <a:gd name="T9" fmla="*/ 5510 h 5510"/>
            </a:gdLst>
            <a:ahLst/>
            <a:cxnLst>
              <a:cxn ang="T4">
                <a:pos x="0" y="T0"/>
              </a:cxn>
              <a:cxn ang="T5">
                <a:pos x="0" y="T1"/>
              </a:cxn>
              <a:cxn ang="T6">
                <a:pos x="0" y="T2"/>
              </a:cxn>
              <a:cxn ang="T7">
                <a:pos x="0" y="T3"/>
              </a:cxn>
            </a:cxnLst>
            <a:rect l="0" t="T8" r="0" b="T9"/>
            <a:pathLst>
              <a:path h="5510">
                <a:moveTo>
                  <a:pt x="0" y="5510"/>
                </a:moveTo>
                <a:lnTo>
                  <a:pt x="0" y="3760"/>
                </a:lnTo>
                <a:lnTo>
                  <a:pt x="0" y="2910"/>
                </a:lnTo>
                <a:lnTo>
                  <a:pt x="0"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091" name="Freeform 18"/>
          <p:cNvSpPr>
            <a:spLocks/>
          </p:cNvSpPr>
          <p:nvPr/>
        </p:nvSpPr>
        <p:spPr bwMode="auto">
          <a:xfrm>
            <a:off x="5989638" y="2813050"/>
            <a:ext cx="0" cy="977900"/>
          </a:xfrm>
          <a:custGeom>
            <a:avLst/>
            <a:gdLst>
              <a:gd name="T0" fmla="*/ 2147483647 h 4421"/>
              <a:gd name="T1" fmla="*/ 2147483647 h 4421"/>
              <a:gd name="T2" fmla="*/ 2147483647 h 4421"/>
              <a:gd name="T3" fmla="*/ 0 h 4421"/>
              <a:gd name="T4" fmla="*/ 0 60000 65536"/>
              <a:gd name="T5" fmla="*/ 0 60000 65536"/>
              <a:gd name="T6" fmla="*/ 0 60000 65536"/>
              <a:gd name="T7" fmla="*/ 0 60000 65536"/>
              <a:gd name="T8" fmla="*/ 0 h 4421"/>
              <a:gd name="T9" fmla="*/ 4421 h 4421"/>
            </a:gdLst>
            <a:ahLst/>
            <a:cxnLst>
              <a:cxn ang="T4">
                <a:pos x="0" y="T0"/>
              </a:cxn>
              <a:cxn ang="T5">
                <a:pos x="0" y="T1"/>
              </a:cxn>
              <a:cxn ang="T6">
                <a:pos x="0" y="T2"/>
              </a:cxn>
              <a:cxn ang="T7">
                <a:pos x="0" y="T3"/>
              </a:cxn>
            </a:cxnLst>
            <a:rect l="0" t="T8" r="0" b="T9"/>
            <a:pathLst>
              <a:path h="4421">
                <a:moveTo>
                  <a:pt x="0" y="4421"/>
                </a:moveTo>
                <a:lnTo>
                  <a:pt x="0" y="2651"/>
                </a:lnTo>
                <a:lnTo>
                  <a:pt x="0" y="1801"/>
                </a:lnTo>
                <a:lnTo>
                  <a:pt x="0"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092" name="Freeform 19"/>
          <p:cNvSpPr>
            <a:spLocks/>
          </p:cNvSpPr>
          <p:nvPr/>
        </p:nvSpPr>
        <p:spPr bwMode="auto">
          <a:xfrm>
            <a:off x="6600825" y="2813050"/>
            <a:ext cx="0" cy="981075"/>
          </a:xfrm>
          <a:custGeom>
            <a:avLst/>
            <a:gdLst>
              <a:gd name="T0" fmla="*/ 2147483647 h 4431"/>
              <a:gd name="T1" fmla="*/ 2147483647 h 4431"/>
              <a:gd name="T2" fmla="*/ 2147483647 h 4431"/>
              <a:gd name="T3" fmla="*/ 0 h 4431"/>
              <a:gd name="T4" fmla="*/ 0 60000 65536"/>
              <a:gd name="T5" fmla="*/ 0 60000 65536"/>
              <a:gd name="T6" fmla="*/ 0 60000 65536"/>
              <a:gd name="T7" fmla="*/ 0 60000 65536"/>
              <a:gd name="T8" fmla="*/ 0 h 4431"/>
              <a:gd name="T9" fmla="*/ 4431 h 4431"/>
            </a:gdLst>
            <a:ahLst/>
            <a:cxnLst>
              <a:cxn ang="T4">
                <a:pos x="0" y="T0"/>
              </a:cxn>
              <a:cxn ang="T5">
                <a:pos x="0" y="T1"/>
              </a:cxn>
              <a:cxn ang="T6">
                <a:pos x="0" y="T2"/>
              </a:cxn>
              <a:cxn ang="T7">
                <a:pos x="0" y="T3"/>
              </a:cxn>
            </a:cxnLst>
            <a:rect l="0" t="T8" r="0" b="T9"/>
            <a:pathLst>
              <a:path h="4431">
                <a:moveTo>
                  <a:pt x="0" y="4431"/>
                </a:moveTo>
                <a:lnTo>
                  <a:pt x="0" y="3751"/>
                </a:lnTo>
                <a:lnTo>
                  <a:pt x="0" y="2901"/>
                </a:lnTo>
                <a:lnTo>
                  <a:pt x="0"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093" name="Freeform 20"/>
          <p:cNvSpPr>
            <a:spLocks/>
          </p:cNvSpPr>
          <p:nvPr/>
        </p:nvSpPr>
        <p:spPr bwMode="auto">
          <a:xfrm>
            <a:off x="4152900" y="2808288"/>
            <a:ext cx="0" cy="982662"/>
          </a:xfrm>
          <a:custGeom>
            <a:avLst/>
            <a:gdLst>
              <a:gd name="T0" fmla="*/ 2147483647 h 4440"/>
              <a:gd name="T1" fmla="*/ 2147483647 h 4440"/>
              <a:gd name="T2" fmla="*/ 2147483647 h 4440"/>
              <a:gd name="T3" fmla="*/ 0 h 4440"/>
              <a:gd name="T4" fmla="*/ 0 60000 65536"/>
              <a:gd name="T5" fmla="*/ 0 60000 65536"/>
              <a:gd name="T6" fmla="*/ 0 60000 65536"/>
              <a:gd name="T7" fmla="*/ 0 60000 65536"/>
              <a:gd name="T8" fmla="*/ 0 h 4440"/>
              <a:gd name="T9" fmla="*/ 4440 h 4440"/>
            </a:gdLst>
            <a:ahLst/>
            <a:cxnLst>
              <a:cxn ang="T4">
                <a:pos x="0" y="T0"/>
              </a:cxn>
              <a:cxn ang="T5">
                <a:pos x="0" y="T1"/>
              </a:cxn>
              <a:cxn ang="T6">
                <a:pos x="0" y="T2"/>
              </a:cxn>
              <a:cxn ang="T7">
                <a:pos x="0" y="T3"/>
              </a:cxn>
            </a:cxnLst>
            <a:rect l="0" t="T8" r="0" b="T9"/>
            <a:pathLst>
              <a:path h="4440">
                <a:moveTo>
                  <a:pt x="0" y="4440"/>
                </a:moveTo>
                <a:lnTo>
                  <a:pt x="0" y="3770"/>
                </a:lnTo>
                <a:lnTo>
                  <a:pt x="0" y="2920"/>
                </a:lnTo>
                <a:lnTo>
                  <a:pt x="0"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094" name="Freeform 21"/>
          <p:cNvSpPr>
            <a:spLocks/>
          </p:cNvSpPr>
          <p:nvPr/>
        </p:nvSpPr>
        <p:spPr bwMode="auto">
          <a:xfrm>
            <a:off x="3540125" y="3052763"/>
            <a:ext cx="0" cy="984250"/>
          </a:xfrm>
          <a:custGeom>
            <a:avLst/>
            <a:gdLst>
              <a:gd name="T0" fmla="*/ 2147483647 h 4440"/>
              <a:gd name="T1" fmla="*/ 2147483647 h 4440"/>
              <a:gd name="T2" fmla="*/ 2147483647 h 4440"/>
              <a:gd name="T3" fmla="*/ 0 h 4440"/>
              <a:gd name="T4" fmla="*/ 0 60000 65536"/>
              <a:gd name="T5" fmla="*/ 0 60000 65536"/>
              <a:gd name="T6" fmla="*/ 0 60000 65536"/>
              <a:gd name="T7" fmla="*/ 0 60000 65536"/>
              <a:gd name="T8" fmla="*/ 0 h 4440"/>
              <a:gd name="T9" fmla="*/ 4440 h 4440"/>
            </a:gdLst>
            <a:ahLst/>
            <a:cxnLst>
              <a:cxn ang="T4">
                <a:pos x="0" y="T0"/>
              </a:cxn>
              <a:cxn ang="T5">
                <a:pos x="0" y="T1"/>
              </a:cxn>
              <a:cxn ang="T6">
                <a:pos x="0" y="T2"/>
              </a:cxn>
              <a:cxn ang="T7">
                <a:pos x="0" y="T3"/>
              </a:cxn>
            </a:cxnLst>
            <a:rect l="0" t="T8" r="0" b="T9"/>
            <a:pathLst>
              <a:path h="4440">
                <a:moveTo>
                  <a:pt x="0" y="4440"/>
                </a:moveTo>
                <a:lnTo>
                  <a:pt x="0" y="2660"/>
                </a:lnTo>
                <a:lnTo>
                  <a:pt x="0" y="1810"/>
                </a:lnTo>
                <a:lnTo>
                  <a:pt x="0" y="0"/>
                </a:lnTo>
              </a:path>
            </a:pathLst>
          </a:custGeom>
          <a:solidFill>
            <a:srgbClr val="FF6621"/>
          </a:solidFill>
          <a:ln w="25400">
            <a:solidFill>
              <a:srgbClr val="FF6600"/>
            </a:solidFill>
            <a:round/>
            <a:headEnd/>
            <a:tailEnd/>
          </a:ln>
        </p:spPr>
        <p:txBody>
          <a:bodyPr/>
          <a:lstStyle/>
          <a:p>
            <a:endParaRPr lang="fr-FR"/>
          </a:p>
        </p:txBody>
      </p:sp>
      <p:sp>
        <p:nvSpPr>
          <p:cNvPr id="131095" name="Freeform 22"/>
          <p:cNvSpPr>
            <a:spLocks/>
          </p:cNvSpPr>
          <p:nvPr/>
        </p:nvSpPr>
        <p:spPr bwMode="auto">
          <a:xfrm>
            <a:off x="5378450" y="2808288"/>
            <a:ext cx="0" cy="987425"/>
          </a:xfrm>
          <a:custGeom>
            <a:avLst/>
            <a:gdLst>
              <a:gd name="T0" fmla="*/ 2147483647 h 4460"/>
              <a:gd name="T1" fmla="*/ 2147483647 h 4460"/>
              <a:gd name="T2" fmla="*/ 2147483647 h 4460"/>
              <a:gd name="T3" fmla="*/ 0 h 4460"/>
              <a:gd name="T4" fmla="*/ 0 60000 65536"/>
              <a:gd name="T5" fmla="*/ 0 60000 65536"/>
              <a:gd name="T6" fmla="*/ 0 60000 65536"/>
              <a:gd name="T7" fmla="*/ 0 60000 65536"/>
              <a:gd name="T8" fmla="*/ 0 h 4460"/>
              <a:gd name="T9" fmla="*/ 4460 h 4460"/>
            </a:gdLst>
            <a:ahLst/>
            <a:cxnLst>
              <a:cxn ang="T4">
                <a:pos x="0" y="T0"/>
              </a:cxn>
              <a:cxn ang="T5">
                <a:pos x="0" y="T1"/>
              </a:cxn>
              <a:cxn ang="T6">
                <a:pos x="0" y="T2"/>
              </a:cxn>
              <a:cxn ang="T7">
                <a:pos x="0" y="T3"/>
              </a:cxn>
            </a:cxnLst>
            <a:rect l="0" t="T8" r="0" b="T9"/>
            <a:pathLst>
              <a:path h="4460">
                <a:moveTo>
                  <a:pt x="0" y="4460"/>
                </a:moveTo>
                <a:lnTo>
                  <a:pt x="0" y="3770"/>
                </a:lnTo>
                <a:lnTo>
                  <a:pt x="0" y="2920"/>
                </a:lnTo>
                <a:lnTo>
                  <a:pt x="0"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096" name="Freeform 23"/>
          <p:cNvSpPr>
            <a:spLocks/>
          </p:cNvSpPr>
          <p:nvPr/>
        </p:nvSpPr>
        <p:spPr bwMode="auto">
          <a:xfrm>
            <a:off x="4764088" y="3049588"/>
            <a:ext cx="0" cy="744537"/>
          </a:xfrm>
          <a:custGeom>
            <a:avLst/>
            <a:gdLst>
              <a:gd name="T0" fmla="*/ 2147483647 h 3361"/>
              <a:gd name="T1" fmla="*/ 2147483647 h 3361"/>
              <a:gd name="T2" fmla="*/ 2147483647 h 3361"/>
              <a:gd name="T3" fmla="*/ 0 h 3361"/>
              <a:gd name="T4" fmla="*/ 0 60000 65536"/>
              <a:gd name="T5" fmla="*/ 0 60000 65536"/>
              <a:gd name="T6" fmla="*/ 0 60000 65536"/>
              <a:gd name="T7" fmla="*/ 0 60000 65536"/>
              <a:gd name="T8" fmla="*/ 0 h 3361"/>
              <a:gd name="T9" fmla="*/ 3361 h 3361"/>
            </a:gdLst>
            <a:ahLst/>
            <a:cxnLst>
              <a:cxn ang="T4">
                <a:pos x="0" y="T0"/>
              </a:cxn>
              <a:cxn ang="T5">
                <a:pos x="0" y="T1"/>
              </a:cxn>
              <a:cxn ang="T6">
                <a:pos x="0" y="T2"/>
              </a:cxn>
              <a:cxn ang="T7">
                <a:pos x="0" y="T3"/>
              </a:cxn>
            </a:cxnLst>
            <a:rect l="0" t="T8" r="0" b="T9"/>
            <a:pathLst>
              <a:path h="3361">
                <a:moveTo>
                  <a:pt x="0" y="3361"/>
                </a:moveTo>
                <a:lnTo>
                  <a:pt x="0" y="2681"/>
                </a:lnTo>
                <a:lnTo>
                  <a:pt x="0" y="1831"/>
                </a:lnTo>
                <a:lnTo>
                  <a:pt x="0" y="0"/>
                </a:lnTo>
              </a:path>
            </a:pathLst>
          </a:custGeom>
          <a:solidFill>
            <a:srgbClr val="FF6621"/>
          </a:solidFill>
          <a:ln w="25400">
            <a:solidFill>
              <a:srgbClr val="FF6600"/>
            </a:solidFill>
            <a:round/>
            <a:headEnd/>
            <a:tailEnd/>
          </a:ln>
        </p:spPr>
        <p:txBody>
          <a:bodyPr/>
          <a:lstStyle/>
          <a:p>
            <a:endParaRPr lang="fr-FR"/>
          </a:p>
        </p:txBody>
      </p:sp>
      <p:sp>
        <p:nvSpPr>
          <p:cNvPr id="131097" name="Line 24"/>
          <p:cNvSpPr>
            <a:spLocks noChangeShapeType="1"/>
          </p:cNvSpPr>
          <p:nvPr/>
        </p:nvSpPr>
        <p:spPr bwMode="auto">
          <a:xfrm>
            <a:off x="7521575"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098" name="Line 25"/>
          <p:cNvSpPr>
            <a:spLocks noChangeShapeType="1"/>
          </p:cNvSpPr>
          <p:nvPr/>
        </p:nvSpPr>
        <p:spPr bwMode="auto">
          <a:xfrm>
            <a:off x="5683250"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099" name="Freeform 26"/>
          <p:cNvSpPr>
            <a:spLocks/>
          </p:cNvSpPr>
          <p:nvPr/>
        </p:nvSpPr>
        <p:spPr bwMode="auto">
          <a:xfrm>
            <a:off x="4459288" y="4271963"/>
            <a:ext cx="3084512" cy="0"/>
          </a:xfrm>
          <a:custGeom>
            <a:avLst/>
            <a:gdLst>
              <a:gd name="T0" fmla="*/ 2147483647 w 14148"/>
              <a:gd name="T1" fmla="*/ 2147483647 w 14148"/>
              <a:gd name="T2" fmla="*/ 2147483647 w 14148"/>
              <a:gd name="T3" fmla="*/ 2147483647 w 14148"/>
              <a:gd name="T4" fmla="*/ 2147483647 w 14148"/>
              <a:gd name="T5" fmla="*/ 2147483647 w 14148"/>
              <a:gd name="T6" fmla="*/ 0 w 14148"/>
              <a:gd name="T7" fmla="*/ 0 60000 65536"/>
              <a:gd name="T8" fmla="*/ 0 60000 65536"/>
              <a:gd name="T9" fmla="*/ 0 60000 65536"/>
              <a:gd name="T10" fmla="*/ 0 60000 65536"/>
              <a:gd name="T11" fmla="*/ 0 60000 65536"/>
              <a:gd name="T12" fmla="*/ 0 60000 65536"/>
              <a:gd name="T13" fmla="*/ 0 60000 65536"/>
              <a:gd name="T14" fmla="*/ 0 w 14148"/>
              <a:gd name="T15" fmla="*/ 14148 w 14148"/>
            </a:gdLst>
            <a:ahLst/>
            <a:cxnLst>
              <a:cxn ang="T7">
                <a:pos x="T0" y="0"/>
              </a:cxn>
              <a:cxn ang="T8">
                <a:pos x="T1" y="0"/>
              </a:cxn>
              <a:cxn ang="T9">
                <a:pos x="T2" y="0"/>
              </a:cxn>
              <a:cxn ang="T10">
                <a:pos x="T3" y="0"/>
              </a:cxn>
              <a:cxn ang="T11">
                <a:pos x="T4" y="0"/>
              </a:cxn>
              <a:cxn ang="T12">
                <a:pos x="T5" y="0"/>
              </a:cxn>
              <a:cxn ang="T13">
                <a:pos x="T6" y="0"/>
              </a:cxn>
            </a:cxnLst>
            <a:rect l="T14" t="0" r="T15" b="0"/>
            <a:pathLst>
              <a:path w="14148">
                <a:moveTo>
                  <a:pt x="14148" y="0"/>
                </a:moveTo>
                <a:lnTo>
                  <a:pt x="14048" y="0"/>
                </a:lnTo>
                <a:lnTo>
                  <a:pt x="11239" y="0"/>
                </a:lnTo>
                <a:lnTo>
                  <a:pt x="8428" y="0"/>
                </a:lnTo>
                <a:lnTo>
                  <a:pt x="5619" y="0"/>
                </a:lnTo>
                <a:lnTo>
                  <a:pt x="2809"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100" name="Line 27"/>
          <p:cNvSpPr>
            <a:spLocks noChangeShapeType="1"/>
          </p:cNvSpPr>
          <p:nvPr/>
        </p:nvSpPr>
        <p:spPr bwMode="auto">
          <a:xfrm>
            <a:off x="6297613"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1" name="Line 28"/>
          <p:cNvSpPr>
            <a:spLocks noChangeShapeType="1"/>
          </p:cNvSpPr>
          <p:nvPr/>
        </p:nvSpPr>
        <p:spPr bwMode="auto">
          <a:xfrm flipH="1">
            <a:off x="3186113" y="3048000"/>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2" name="Freeform 29"/>
          <p:cNvSpPr>
            <a:spLocks/>
          </p:cNvSpPr>
          <p:nvPr/>
        </p:nvSpPr>
        <p:spPr bwMode="auto">
          <a:xfrm>
            <a:off x="3233738" y="2560638"/>
            <a:ext cx="0" cy="977900"/>
          </a:xfrm>
          <a:custGeom>
            <a:avLst/>
            <a:gdLst>
              <a:gd name="T0" fmla="*/ 0 h 4417"/>
              <a:gd name="T1" fmla="*/ 2147483647 h 4417"/>
              <a:gd name="T2" fmla="*/ 2147483647 h 4417"/>
              <a:gd name="T3" fmla="*/ 2147483647 h 4417"/>
              <a:gd name="T4" fmla="*/ 2147483647 h 4417"/>
              <a:gd name="T5" fmla="*/ 0 60000 65536"/>
              <a:gd name="T6" fmla="*/ 0 60000 65536"/>
              <a:gd name="T7" fmla="*/ 0 60000 65536"/>
              <a:gd name="T8" fmla="*/ 0 60000 65536"/>
              <a:gd name="T9" fmla="*/ 0 60000 65536"/>
              <a:gd name="T10" fmla="*/ 0 h 4417"/>
              <a:gd name="T11" fmla="*/ 4417 h 4417"/>
            </a:gdLst>
            <a:ahLst/>
            <a:cxnLst>
              <a:cxn ang="T5">
                <a:pos x="0" y="T0"/>
              </a:cxn>
              <a:cxn ang="T6">
                <a:pos x="0" y="T1"/>
              </a:cxn>
              <a:cxn ang="T7">
                <a:pos x="0" y="T2"/>
              </a:cxn>
              <a:cxn ang="T8">
                <a:pos x="0" y="T3"/>
              </a:cxn>
              <a:cxn ang="T9">
                <a:pos x="0" y="T4"/>
              </a:cxn>
            </a:cxnLst>
            <a:rect l="0" t="T10" r="0" b="T11"/>
            <a:pathLst>
              <a:path h="4417">
                <a:moveTo>
                  <a:pt x="0" y="0"/>
                </a:moveTo>
                <a:lnTo>
                  <a:pt x="0" y="1105"/>
                </a:lnTo>
                <a:lnTo>
                  <a:pt x="0" y="2208"/>
                </a:lnTo>
                <a:lnTo>
                  <a:pt x="0" y="3313"/>
                </a:lnTo>
                <a:lnTo>
                  <a:pt x="0" y="4417"/>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103" name="Line 30"/>
          <p:cNvSpPr>
            <a:spLocks noChangeShapeType="1"/>
          </p:cNvSpPr>
          <p:nvPr/>
        </p:nvSpPr>
        <p:spPr bwMode="auto">
          <a:xfrm flipH="1">
            <a:off x="3186113" y="2803525"/>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4" name="Line 31"/>
          <p:cNvSpPr>
            <a:spLocks noChangeShapeType="1"/>
          </p:cNvSpPr>
          <p:nvPr/>
        </p:nvSpPr>
        <p:spPr bwMode="auto">
          <a:xfrm flipH="1">
            <a:off x="3186113" y="3292475"/>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5" name="Line 32"/>
          <p:cNvSpPr>
            <a:spLocks noChangeShapeType="1"/>
          </p:cNvSpPr>
          <p:nvPr/>
        </p:nvSpPr>
        <p:spPr bwMode="auto">
          <a:xfrm flipH="1">
            <a:off x="3186113" y="3538538"/>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6" name="Line 33"/>
          <p:cNvSpPr>
            <a:spLocks noChangeShapeType="1"/>
          </p:cNvSpPr>
          <p:nvPr/>
        </p:nvSpPr>
        <p:spPr bwMode="auto">
          <a:xfrm>
            <a:off x="3233738" y="3538538"/>
            <a:ext cx="0" cy="2428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7" name="Line 34"/>
          <p:cNvSpPr>
            <a:spLocks noChangeShapeType="1"/>
          </p:cNvSpPr>
          <p:nvPr/>
        </p:nvSpPr>
        <p:spPr bwMode="auto">
          <a:xfrm flipH="1">
            <a:off x="3186113" y="3781425"/>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8" name="Line 35"/>
          <p:cNvSpPr>
            <a:spLocks noChangeShapeType="1"/>
          </p:cNvSpPr>
          <p:nvPr/>
        </p:nvSpPr>
        <p:spPr bwMode="auto">
          <a:xfrm>
            <a:off x="6908800"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09" name="Line 36"/>
          <p:cNvSpPr>
            <a:spLocks noChangeShapeType="1"/>
          </p:cNvSpPr>
          <p:nvPr/>
        </p:nvSpPr>
        <p:spPr bwMode="auto">
          <a:xfrm flipH="1">
            <a:off x="3186113" y="2560638"/>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0" name="Line 37"/>
          <p:cNvSpPr>
            <a:spLocks noChangeShapeType="1"/>
          </p:cNvSpPr>
          <p:nvPr/>
        </p:nvSpPr>
        <p:spPr bwMode="auto">
          <a:xfrm>
            <a:off x="3846513"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1" name="Line 38"/>
          <p:cNvSpPr>
            <a:spLocks noChangeShapeType="1"/>
          </p:cNvSpPr>
          <p:nvPr/>
        </p:nvSpPr>
        <p:spPr bwMode="auto">
          <a:xfrm flipH="1">
            <a:off x="3186113" y="4027488"/>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2" name="Line 39"/>
          <p:cNvSpPr>
            <a:spLocks noChangeShapeType="1"/>
          </p:cNvSpPr>
          <p:nvPr/>
        </p:nvSpPr>
        <p:spPr bwMode="auto">
          <a:xfrm>
            <a:off x="3233738" y="4027488"/>
            <a:ext cx="0" cy="244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3" name="Line 40"/>
          <p:cNvSpPr>
            <a:spLocks noChangeShapeType="1"/>
          </p:cNvSpPr>
          <p:nvPr/>
        </p:nvSpPr>
        <p:spPr bwMode="auto">
          <a:xfrm flipH="1">
            <a:off x="3186113" y="4271963"/>
            <a:ext cx="4762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4" name="Line 41"/>
          <p:cNvSpPr>
            <a:spLocks noChangeShapeType="1"/>
          </p:cNvSpPr>
          <p:nvPr/>
        </p:nvSpPr>
        <p:spPr bwMode="auto">
          <a:xfrm>
            <a:off x="3233738"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5" name="Line 42"/>
          <p:cNvSpPr>
            <a:spLocks noChangeShapeType="1"/>
          </p:cNvSpPr>
          <p:nvPr/>
        </p:nvSpPr>
        <p:spPr bwMode="auto">
          <a:xfrm flipH="1">
            <a:off x="3233738" y="4271963"/>
            <a:ext cx="612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6" name="Line 43"/>
          <p:cNvSpPr>
            <a:spLocks noChangeShapeType="1"/>
          </p:cNvSpPr>
          <p:nvPr/>
        </p:nvSpPr>
        <p:spPr bwMode="auto">
          <a:xfrm>
            <a:off x="5072063"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7" name="Line 44"/>
          <p:cNvSpPr>
            <a:spLocks noChangeShapeType="1"/>
          </p:cNvSpPr>
          <p:nvPr/>
        </p:nvSpPr>
        <p:spPr bwMode="auto">
          <a:xfrm>
            <a:off x="4459288" y="4271963"/>
            <a:ext cx="0" cy="603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8" name="Line 45"/>
          <p:cNvSpPr>
            <a:spLocks noChangeShapeType="1"/>
          </p:cNvSpPr>
          <p:nvPr/>
        </p:nvSpPr>
        <p:spPr bwMode="auto">
          <a:xfrm>
            <a:off x="3233738" y="3781425"/>
            <a:ext cx="0" cy="246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19" name="Line 46"/>
          <p:cNvSpPr>
            <a:spLocks noChangeShapeType="1"/>
          </p:cNvSpPr>
          <p:nvPr/>
        </p:nvSpPr>
        <p:spPr bwMode="auto">
          <a:xfrm flipH="1">
            <a:off x="3846513" y="4271963"/>
            <a:ext cx="612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120" name="Rectangle 47"/>
          <p:cNvSpPr>
            <a:spLocks noChangeArrowheads="1"/>
          </p:cNvSpPr>
          <p:nvPr/>
        </p:nvSpPr>
        <p:spPr bwMode="auto">
          <a:xfrm>
            <a:off x="3054350" y="4192588"/>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0</a:t>
            </a:r>
            <a:endParaRPr lang="fr-FR" sz="1200"/>
          </a:p>
        </p:txBody>
      </p:sp>
      <p:sp>
        <p:nvSpPr>
          <p:cNvPr id="131121" name="Rectangle 48"/>
          <p:cNvSpPr>
            <a:spLocks noChangeArrowheads="1"/>
          </p:cNvSpPr>
          <p:nvPr/>
        </p:nvSpPr>
        <p:spPr bwMode="auto">
          <a:xfrm>
            <a:off x="3054350" y="394811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1</a:t>
            </a:r>
            <a:endParaRPr lang="fr-FR" sz="1200"/>
          </a:p>
        </p:txBody>
      </p:sp>
      <p:sp>
        <p:nvSpPr>
          <p:cNvPr id="131122" name="Rectangle 49"/>
          <p:cNvSpPr>
            <a:spLocks noChangeArrowheads="1"/>
          </p:cNvSpPr>
          <p:nvPr/>
        </p:nvSpPr>
        <p:spPr bwMode="auto">
          <a:xfrm>
            <a:off x="3054350" y="37052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2</a:t>
            </a:r>
            <a:endParaRPr lang="fr-FR" sz="1200"/>
          </a:p>
        </p:txBody>
      </p:sp>
      <p:sp>
        <p:nvSpPr>
          <p:cNvPr id="131123" name="Rectangle 50"/>
          <p:cNvSpPr>
            <a:spLocks noChangeArrowheads="1"/>
          </p:cNvSpPr>
          <p:nvPr/>
        </p:nvSpPr>
        <p:spPr bwMode="auto">
          <a:xfrm>
            <a:off x="3054350" y="34575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24" name="Rectangle 51"/>
          <p:cNvSpPr>
            <a:spLocks noChangeArrowheads="1"/>
          </p:cNvSpPr>
          <p:nvPr/>
        </p:nvSpPr>
        <p:spPr bwMode="auto">
          <a:xfrm>
            <a:off x="3054350" y="3213100"/>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4</a:t>
            </a:r>
            <a:endParaRPr lang="fr-FR" sz="1200"/>
          </a:p>
        </p:txBody>
      </p:sp>
      <p:sp>
        <p:nvSpPr>
          <p:cNvPr id="131125" name="Rectangle 52"/>
          <p:cNvSpPr>
            <a:spLocks noChangeArrowheads="1"/>
          </p:cNvSpPr>
          <p:nvPr/>
        </p:nvSpPr>
        <p:spPr bwMode="auto">
          <a:xfrm>
            <a:off x="3054350" y="29686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5</a:t>
            </a:r>
            <a:endParaRPr lang="fr-FR" sz="1200"/>
          </a:p>
        </p:txBody>
      </p:sp>
      <p:sp>
        <p:nvSpPr>
          <p:cNvPr id="131126" name="Rectangle 53"/>
          <p:cNvSpPr>
            <a:spLocks noChangeArrowheads="1"/>
          </p:cNvSpPr>
          <p:nvPr/>
        </p:nvSpPr>
        <p:spPr bwMode="auto">
          <a:xfrm>
            <a:off x="3054350" y="2724150"/>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6</a:t>
            </a:r>
            <a:endParaRPr lang="fr-FR" sz="1200"/>
          </a:p>
        </p:txBody>
      </p:sp>
      <p:sp>
        <p:nvSpPr>
          <p:cNvPr id="131127" name="Rectangle 54"/>
          <p:cNvSpPr>
            <a:spLocks noChangeArrowheads="1"/>
          </p:cNvSpPr>
          <p:nvPr/>
        </p:nvSpPr>
        <p:spPr bwMode="auto">
          <a:xfrm>
            <a:off x="3054350" y="24796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FFFFFF"/>
                </a:solidFill>
              </a:rPr>
              <a:t>7</a:t>
            </a:r>
            <a:endParaRPr lang="fr-FR" sz="1200">
              <a:solidFill>
                <a:schemeClr val="bg1"/>
              </a:solidFill>
            </a:endParaRPr>
          </a:p>
        </p:txBody>
      </p:sp>
      <p:sp>
        <p:nvSpPr>
          <p:cNvPr id="131128" name="Rectangle 55"/>
          <p:cNvSpPr>
            <a:spLocks noChangeArrowheads="1"/>
          </p:cNvSpPr>
          <p:nvPr/>
        </p:nvSpPr>
        <p:spPr bwMode="auto">
          <a:xfrm rot="-2700000">
            <a:off x="3251200" y="4435475"/>
            <a:ext cx="385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t>&lt; 300</a:t>
            </a:r>
            <a:endParaRPr lang="fr-FR" sz="1200"/>
          </a:p>
        </p:txBody>
      </p:sp>
      <p:sp>
        <p:nvSpPr>
          <p:cNvPr id="131129" name="Rectangle 56"/>
          <p:cNvSpPr>
            <a:spLocks noChangeArrowheads="1"/>
          </p:cNvSpPr>
          <p:nvPr/>
        </p:nvSpPr>
        <p:spPr bwMode="auto">
          <a:xfrm rot="-2700000">
            <a:off x="3721100" y="4497388"/>
            <a:ext cx="558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t>300-999</a:t>
            </a:r>
            <a:endParaRPr lang="fr-FR" sz="1200"/>
          </a:p>
        </p:txBody>
      </p:sp>
      <p:sp>
        <p:nvSpPr>
          <p:cNvPr id="131130" name="Rectangle 57"/>
          <p:cNvSpPr>
            <a:spLocks noChangeArrowheads="1"/>
          </p:cNvSpPr>
          <p:nvPr/>
        </p:nvSpPr>
        <p:spPr bwMode="auto">
          <a:xfrm rot="-2700000">
            <a:off x="4149725" y="45862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t>1 000-2 999</a:t>
            </a:r>
            <a:endParaRPr lang="fr-FR" sz="1200"/>
          </a:p>
        </p:txBody>
      </p:sp>
      <p:sp>
        <p:nvSpPr>
          <p:cNvPr id="131131" name="Rectangle 58"/>
          <p:cNvSpPr>
            <a:spLocks noChangeArrowheads="1"/>
          </p:cNvSpPr>
          <p:nvPr/>
        </p:nvSpPr>
        <p:spPr bwMode="auto">
          <a:xfrm rot="-2700000">
            <a:off x="4752975" y="45862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t>3 000-9 999</a:t>
            </a:r>
            <a:endParaRPr lang="fr-FR" sz="1200"/>
          </a:p>
        </p:txBody>
      </p:sp>
      <p:sp>
        <p:nvSpPr>
          <p:cNvPr id="131132" name="Rectangle 59"/>
          <p:cNvSpPr>
            <a:spLocks noChangeArrowheads="1"/>
          </p:cNvSpPr>
          <p:nvPr/>
        </p:nvSpPr>
        <p:spPr bwMode="auto">
          <a:xfrm rot="-2700000">
            <a:off x="5259388" y="4645025"/>
            <a:ext cx="977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t>10 000-29 999</a:t>
            </a:r>
            <a:endParaRPr lang="fr-FR" sz="1200"/>
          </a:p>
        </p:txBody>
      </p:sp>
      <p:sp>
        <p:nvSpPr>
          <p:cNvPr id="131133" name="Rectangle 60"/>
          <p:cNvSpPr>
            <a:spLocks noChangeArrowheads="1"/>
          </p:cNvSpPr>
          <p:nvPr/>
        </p:nvSpPr>
        <p:spPr bwMode="auto">
          <a:xfrm rot="-2700000">
            <a:off x="5872163" y="4645025"/>
            <a:ext cx="977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t>30 000-99 999</a:t>
            </a:r>
            <a:endParaRPr lang="fr-FR" sz="1200"/>
          </a:p>
        </p:txBody>
      </p:sp>
      <p:sp>
        <p:nvSpPr>
          <p:cNvPr id="131134" name="Rectangle 61"/>
          <p:cNvSpPr>
            <a:spLocks noChangeArrowheads="1"/>
          </p:cNvSpPr>
          <p:nvPr/>
        </p:nvSpPr>
        <p:spPr bwMode="auto">
          <a:xfrm rot="-2700000">
            <a:off x="6715125" y="4538663"/>
            <a:ext cx="676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r-FR" sz="1200" b="1">
                <a:cs typeface="Arial" charset="0"/>
              </a:rPr>
              <a:t>≥ 100 000</a:t>
            </a:r>
            <a:endParaRPr lang="fr-FR" sz="1200">
              <a:cs typeface="Arial" charset="0"/>
            </a:endParaRPr>
          </a:p>
        </p:txBody>
      </p:sp>
      <p:sp>
        <p:nvSpPr>
          <p:cNvPr id="131135" name="Rectangle 62"/>
          <p:cNvSpPr>
            <a:spLocks noChangeArrowheads="1"/>
          </p:cNvSpPr>
          <p:nvPr/>
        </p:nvSpPr>
        <p:spPr bwMode="auto">
          <a:xfrm>
            <a:off x="3676650" y="3457575"/>
            <a:ext cx="84138"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36" name="Rectangle 63"/>
          <p:cNvSpPr>
            <a:spLocks noChangeArrowheads="1"/>
          </p:cNvSpPr>
          <p:nvPr/>
        </p:nvSpPr>
        <p:spPr bwMode="auto">
          <a:xfrm>
            <a:off x="4289425" y="3457575"/>
            <a:ext cx="84138"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37" name="Rectangle 64"/>
          <p:cNvSpPr>
            <a:spLocks noChangeArrowheads="1"/>
          </p:cNvSpPr>
          <p:nvPr/>
        </p:nvSpPr>
        <p:spPr bwMode="auto">
          <a:xfrm>
            <a:off x="4900613" y="3457575"/>
            <a:ext cx="84137"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38" name="Rectangle 65"/>
          <p:cNvSpPr>
            <a:spLocks noChangeArrowheads="1"/>
          </p:cNvSpPr>
          <p:nvPr/>
        </p:nvSpPr>
        <p:spPr bwMode="auto">
          <a:xfrm>
            <a:off x="5513388" y="3457575"/>
            <a:ext cx="84137"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39" name="Rectangle 66"/>
          <p:cNvSpPr>
            <a:spLocks noChangeArrowheads="1"/>
          </p:cNvSpPr>
          <p:nvPr/>
        </p:nvSpPr>
        <p:spPr bwMode="auto">
          <a:xfrm>
            <a:off x="6734175" y="3457575"/>
            <a:ext cx="84138"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40" name="Rectangle 67"/>
          <p:cNvSpPr>
            <a:spLocks noChangeArrowheads="1"/>
          </p:cNvSpPr>
          <p:nvPr/>
        </p:nvSpPr>
        <p:spPr bwMode="auto">
          <a:xfrm>
            <a:off x="7346950" y="3457575"/>
            <a:ext cx="84138"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3</a:t>
            </a:r>
            <a:endParaRPr lang="fr-FR" sz="1200"/>
          </a:p>
        </p:txBody>
      </p:sp>
      <p:sp>
        <p:nvSpPr>
          <p:cNvPr id="131141" name="Rectangle 68"/>
          <p:cNvSpPr>
            <a:spLocks noChangeArrowheads="1"/>
          </p:cNvSpPr>
          <p:nvPr/>
        </p:nvSpPr>
        <p:spPr bwMode="auto">
          <a:xfrm>
            <a:off x="6124575" y="3213100"/>
            <a:ext cx="84138" cy="182563"/>
          </a:xfrm>
          <a:prstGeom prst="rect">
            <a:avLst/>
          </a:prstGeom>
          <a:solidFill>
            <a:srgbClr val="FF66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t>4</a:t>
            </a:r>
            <a:endParaRPr lang="fr-FR" sz="1200"/>
          </a:p>
        </p:txBody>
      </p:sp>
      <p:sp>
        <p:nvSpPr>
          <p:cNvPr id="131142" name="Text Box 71"/>
          <p:cNvSpPr txBox="1">
            <a:spLocks noChangeArrowheads="1"/>
          </p:cNvSpPr>
          <p:nvPr/>
        </p:nvSpPr>
        <p:spPr bwMode="auto">
          <a:xfrm>
            <a:off x="1684338" y="2813050"/>
            <a:ext cx="1179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endParaRPr lang="fr-FR" sz="1200" b="1"/>
          </a:p>
        </p:txBody>
      </p:sp>
      <p:sp>
        <p:nvSpPr>
          <p:cNvPr id="131143" name="Text Box 72"/>
          <p:cNvSpPr txBox="1">
            <a:spLocks noChangeArrowheads="1"/>
          </p:cNvSpPr>
          <p:nvPr/>
        </p:nvSpPr>
        <p:spPr bwMode="auto">
          <a:xfrm>
            <a:off x="7521575" y="2740025"/>
            <a:ext cx="1089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fr-FR" sz="1400"/>
              <a:t>p = 0,015</a:t>
            </a:r>
          </a:p>
        </p:txBody>
      </p:sp>
      <p:sp>
        <p:nvSpPr>
          <p:cNvPr id="131144" name="Text Box 73"/>
          <p:cNvSpPr txBox="1">
            <a:spLocks noChangeArrowheads="1"/>
          </p:cNvSpPr>
          <p:nvPr/>
        </p:nvSpPr>
        <p:spPr bwMode="auto">
          <a:xfrm>
            <a:off x="250825" y="5375275"/>
            <a:ext cx="8604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fr-FR" sz="2000"/>
              <a:t>La détection de mutations de résistance à des niveaux de CV &lt; 1 000 c/ml est donc fréquente, ce qui justifie les recommandations actuelles de réaliser des génotypes à partir de 50 c/ml</a:t>
            </a:r>
          </a:p>
        </p:txBody>
      </p:sp>
      <p:sp>
        <p:nvSpPr>
          <p:cNvPr id="131145" name="Rectangle 74"/>
          <p:cNvSpPr>
            <a:spLocks noChangeArrowheads="1"/>
          </p:cNvSpPr>
          <p:nvPr/>
        </p:nvSpPr>
        <p:spPr bwMode="auto">
          <a:xfrm>
            <a:off x="179388" y="3141663"/>
            <a:ext cx="26130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fr-FR" sz="1600"/>
              <a:t>Nombre de mutations de R</a:t>
            </a:r>
          </a:p>
          <a:p>
            <a:pPr algn="ctr">
              <a:spcBef>
                <a:spcPct val="50000"/>
              </a:spcBef>
            </a:pPr>
            <a:r>
              <a:rPr lang="fr-FR" sz="1600"/>
              <a:t>(médiane IQR)</a:t>
            </a:r>
          </a:p>
        </p:txBody>
      </p:sp>
      <p:sp>
        <p:nvSpPr>
          <p:cNvPr id="131146" name="Rectangle 75"/>
          <p:cNvSpPr>
            <a:spLocks noChangeArrowheads="1"/>
          </p:cNvSpPr>
          <p:nvPr/>
        </p:nvSpPr>
        <p:spPr bwMode="auto">
          <a:xfrm>
            <a:off x="7766050" y="4144963"/>
            <a:ext cx="84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a:t>CV (c/ml)</a:t>
            </a:r>
          </a:p>
        </p:txBody>
      </p:sp>
      <p:sp>
        <p:nvSpPr>
          <p:cNvPr id="37964" name="Line 5"/>
          <p:cNvSpPr>
            <a:spLocks noChangeShapeType="1"/>
          </p:cNvSpPr>
          <p:nvPr/>
        </p:nvSpPr>
        <p:spPr bwMode="auto">
          <a:xfrm>
            <a:off x="454025" y="12684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54"/>
          <p:cNvSpPr>
            <a:spLocks noGrp="1"/>
          </p:cNvSpPr>
          <p:nvPr>
            <p:ph type="body" sz="half" idx="4294967295"/>
          </p:nvPr>
        </p:nvSpPr>
        <p:spPr>
          <a:xfrm>
            <a:off x="28575" y="2324100"/>
            <a:ext cx="4038600" cy="4525963"/>
          </a:xfrm>
        </p:spPr>
        <p:txBody>
          <a:bodyPr/>
          <a:lstStyle/>
          <a:p>
            <a:pPr eaLnBrk="1" hangingPunct="1">
              <a:lnSpc>
                <a:spcPct val="90000"/>
              </a:lnSpc>
            </a:pPr>
            <a:r>
              <a:rPr lang="fr-FR" sz="2000">
                <a:latin typeface="Calibri" charset="0"/>
                <a:ea typeface="MS PGothic" charset="0"/>
              </a:rPr>
              <a:t>Resistance mutations emergence in 20/54 </a:t>
            </a:r>
            <a:r>
              <a:rPr lang="fr-FR" sz="2000">
                <a:solidFill>
                  <a:srgbClr val="FF0000"/>
                </a:solidFill>
                <a:latin typeface="Calibri" charset="0"/>
                <a:ea typeface="MS PGothic" charset="0"/>
              </a:rPr>
              <a:t>(37%)</a:t>
            </a:r>
            <a:r>
              <a:rPr lang="fr-FR" sz="2000">
                <a:latin typeface="Calibri" charset="0"/>
                <a:ea typeface="MS PGothic" charset="0"/>
              </a:rPr>
              <a:t> of patients</a:t>
            </a:r>
          </a:p>
          <a:p>
            <a:pPr eaLnBrk="1" hangingPunct="1">
              <a:lnSpc>
                <a:spcPct val="90000"/>
              </a:lnSpc>
            </a:pPr>
            <a:endParaRPr lang="fr-FR" sz="2000">
              <a:latin typeface="Calibri" charset="0"/>
              <a:ea typeface="MS PGothic" charset="0"/>
            </a:endParaRPr>
          </a:p>
          <a:p>
            <a:pPr eaLnBrk="1" hangingPunct="1">
              <a:lnSpc>
                <a:spcPct val="90000"/>
              </a:lnSpc>
            </a:pPr>
            <a:r>
              <a:rPr lang="fr-FR" sz="2000">
                <a:latin typeface="Calibri" charset="0"/>
                <a:ea typeface="MS PGothic" charset="0"/>
              </a:rPr>
              <a:t>Mutations RT gene </a:t>
            </a:r>
          </a:p>
          <a:p>
            <a:pPr eaLnBrk="1" hangingPunct="1">
              <a:lnSpc>
                <a:spcPct val="90000"/>
              </a:lnSpc>
              <a:buFont typeface="Arial" charset="0"/>
              <a:buNone/>
            </a:pPr>
            <a:r>
              <a:rPr lang="fr-FR" sz="2000">
                <a:latin typeface="Calibri" charset="0"/>
                <a:ea typeface="MS PGothic" charset="0"/>
              </a:rPr>
              <a:t>	M184VI (n=14), K103N (n=9), M230L (n=3)</a:t>
            </a:r>
          </a:p>
          <a:p>
            <a:pPr eaLnBrk="1" hangingPunct="1">
              <a:lnSpc>
                <a:spcPct val="90000"/>
              </a:lnSpc>
              <a:buFont typeface="Arial" charset="0"/>
              <a:buNone/>
            </a:pPr>
            <a:r>
              <a:rPr lang="fr-FR" sz="2000">
                <a:latin typeface="Calibri" charset="0"/>
                <a:ea typeface="MS PGothic" charset="0"/>
              </a:rPr>
              <a:t>	</a:t>
            </a:r>
          </a:p>
          <a:p>
            <a:pPr eaLnBrk="1" hangingPunct="1">
              <a:lnSpc>
                <a:spcPct val="90000"/>
              </a:lnSpc>
            </a:pPr>
            <a:r>
              <a:rPr lang="fr-FR" sz="2000">
                <a:latin typeface="Calibri" charset="0"/>
                <a:ea typeface="MS PGothic" charset="0"/>
              </a:rPr>
              <a:t>No mutations in protease gene</a:t>
            </a:r>
          </a:p>
          <a:p>
            <a:pPr eaLnBrk="1" hangingPunct="1">
              <a:lnSpc>
                <a:spcPct val="90000"/>
              </a:lnSpc>
              <a:buFont typeface="Arial" charset="0"/>
              <a:buNone/>
            </a:pPr>
            <a:endParaRPr lang="en-US" sz="2000">
              <a:latin typeface="Calibri" charset="0"/>
              <a:ea typeface="MS PGothic" charset="0"/>
            </a:endParaRPr>
          </a:p>
          <a:p>
            <a:pPr eaLnBrk="1" hangingPunct="1">
              <a:lnSpc>
                <a:spcPct val="90000"/>
              </a:lnSpc>
            </a:pPr>
            <a:r>
              <a:rPr lang="en-US" sz="2000">
                <a:latin typeface="Calibri" charset="0"/>
                <a:ea typeface="MS PGothic" charset="0"/>
              </a:rPr>
              <a:t>Risk factors </a:t>
            </a:r>
          </a:p>
          <a:p>
            <a:pPr lvl="1" eaLnBrk="1" hangingPunct="1">
              <a:lnSpc>
                <a:spcPct val="90000"/>
              </a:lnSpc>
            </a:pPr>
            <a:r>
              <a:rPr lang="en-US" sz="1800">
                <a:latin typeface="Calibri" charset="0"/>
                <a:ea typeface="MS PGothic" charset="0"/>
              </a:rPr>
              <a:t>Race/ethnicity</a:t>
            </a:r>
          </a:p>
          <a:p>
            <a:pPr lvl="1" eaLnBrk="1" hangingPunct="1">
              <a:lnSpc>
                <a:spcPct val="90000"/>
              </a:lnSpc>
            </a:pPr>
            <a:r>
              <a:rPr lang="en-US" sz="1800">
                <a:latin typeface="Calibri" charset="0"/>
                <a:ea typeface="MS PGothic" charset="0"/>
              </a:rPr>
              <a:t>Level of pVL</a:t>
            </a:r>
            <a:endParaRPr lang="fr-FR" sz="1800">
              <a:latin typeface="Calibri" charset="0"/>
              <a:ea typeface="MS PGothic" charset="0"/>
            </a:endParaRPr>
          </a:p>
        </p:txBody>
      </p:sp>
      <p:pic>
        <p:nvPicPr>
          <p:cNvPr id="133122" name="Picture 5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175" y="2324100"/>
            <a:ext cx="50768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3213" y="61913"/>
            <a:ext cx="4706937"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87047" name="Picture 7"/>
          <p:cNvPicPr>
            <a:picLocks noChangeAspect="1" noChangeArrowheads="1"/>
          </p:cNvPicPr>
          <p:nvPr/>
        </p:nvPicPr>
        <p:blipFill>
          <a:blip r:embed="rId5"/>
          <a:srcRect/>
          <a:stretch>
            <a:fillRect/>
          </a:stretch>
        </p:blipFill>
        <p:spPr bwMode="auto">
          <a:xfrm>
            <a:off x="6237288" y="6632575"/>
            <a:ext cx="290671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sp>
        <p:nvSpPr>
          <p:cNvPr id="36870" name="Line 5"/>
          <p:cNvSpPr>
            <a:spLocks noChangeShapeType="1"/>
          </p:cNvSpPr>
          <p:nvPr/>
        </p:nvSpPr>
        <p:spPr bwMode="auto">
          <a:xfrm>
            <a:off x="250825" y="14843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pPr eaLnBrk="1" hangingPunct="1">
              <a:defRPr/>
            </a:pPr>
            <a:endParaRPr lang="fr-FR">
              <a:latin typeface="Arial" charset="0"/>
              <a:cs typeface="+mj-cs"/>
            </a:endParaRPr>
          </a:p>
        </p:txBody>
      </p:sp>
      <p:pic>
        <p:nvPicPr>
          <p:cNvPr id="13517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313" y="0"/>
            <a:ext cx="809148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08850" y="6543675"/>
            <a:ext cx="15382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Grp="1" noChangeAspect="1" noChangeArrowheads="1"/>
          </p:cNvPicPr>
          <p:nvPr>
            <p:ph type="body" idx="4294967295"/>
          </p:nvPr>
        </p:nvPicPr>
        <p:blipFill>
          <a:blip r:embed="rId5">
            <a:extLst>
              <a:ext uri="{28A0092B-C50C-407E-A947-70E740481C1C}">
                <a14:useLocalDpi xmlns:a14="http://schemas.microsoft.com/office/drawing/2010/main"/>
              </a:ext>
            </a:extLst>
          </a:blip>
          <a:srcRect/>
          <a:stretch>
            <a:fillRect/>
          </a:stretch>
        </p:blipFill>
        <p:spPr>
          <a:xfrm>
            <a:off x="595313" y="2332038"/>
            <a:ext cx="4884737" cy="4525962"/>
          </a:xfrm>
        </p:spPr>
      </p:pic>
      <p:sp>
        <p:nvSpPr>
          <p:cNvPr id="135173" name="Rectangle 8"/>
          <p:cNvSpPr>
            <a:spLocks noChangeArrowheads="1"/>
          </p:cNvSpPr>
          <p:nvPr/>
        </p:nvSpPr>
        <p:spPr bwMode="auto">
          <a:xfrm>
            <a:off x="3695700" y="5553075"/>
            <a:ext cx="523875" cy="104775"/>
          </a:xfrm>
          <a:prstGeom prst="rect">
            <a:avLst/>
          </a:prstGeom>
          <a:noFill/>
          <a:ln w="9525">
            <a:solidFill>
              <a:srgbClr val="FF0000"/>
            </a:solidFill>
            <a:miter lim="800000"/>
            <a:headEnd/>
            <a:tailEnd/>
          </a:ln>
          <a:effectLst>
            <a:prstShdw prst="shdw17" dist="17961" dir="2700000">
              <a:srgbClr val="990000">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pPr defTabSz="457200"/>
            <a:endParaRPr lang="fr-FR">
              <a:latin typeface="Calibri" charset="0"/>
            </a:endParaRPr>
          </a:p>
        </p:txBody>
      </p:sp>
      <p:sp>
        <p:nvSpPr>
          <p:cNvPr id="114698" name="Text Box 10"/>
          <p:cNvSpPr txBox="1">
            <a:spLocks noChangeArrowheads="1"/>
          </p:cNvSpPr>
          <p:nvPr/>
        </p:nvSpPr>
        <p:spPr bwMode="auto">
          <a:xfrm>
            <a:off x="5480050" y="3532188"/>
            <a:ext cx="2520950" cy="641350"/>
          </a:xfrm>
          <a:prstGeom prst="rect">
            <a:avLst/>
          </a:prstGeom>
          <a:noFill/>
          <a:ln>
            <a:noFill/>
          </a:ln>
          <a:effectLst>
            <a:prstShdw prst="shdw17" dist="17961" dir="2700000">
              <a:schemeClr val="accent1">
                <a:gamma/>
                <a:shade val="60000"/>
                <a:invGamma/>
                <a:alpha val="74998"/>
              </a:schemeClr>
            </a:prstShdw>
          </a:effectLs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fr-FR" sz="1800"/>
              <a:t>Resistance emergence</a:t>
            </a:r>
          </a:p>
          <a:p>
            <a:pPr eaLnBrk="1" fontAlgn="auto" hangingPunct="1">
              <a:spcBef>
                <a:spcPts val="0"/>
              </a:spcBef>
              <a:spcAft>
                <a:spcPts val="0"/>
              </a:spcAft>
              <a:defRPr/>
            </a:pPr>
            <a:r>
              <a:rPr lang="fr-FR" sz="1800"/>
              <a:t>during LLV : </a:t>
            </a:r>
            <a:r>
              <a:rPr lang="fr-FR" sz="1800">
                <a:solidFill>
                  <a:srgbClr val="FF0000"/>
                </a:solidFill>
              </a:rPr>
              <a:t>41.8% </a:t>
            </a:r>
          </a:p>
        </p:txBody>
      </p:sp>
      <p:sp>
        <p:nvSpPr>
          <p:cNvPr id="39944" name="Line 5"/>
          <p:cNvSpPr>
            <a:spLocks noChangeShapeType="1"/>
          </p:cNvSpPr>
          <p:nvPr/>
        </p:nvSpPr>
        <p:spPr bwMode="auto">
          <a:xfrm>
            <a:off x="107950" y="14843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idx="4294967295"/>
          </p:nvPr>
        </p:nvSpPr>
        <p:spPr>
          <a:xfrm>
            <a:off x="611188" y="404813"/>
            <a:ext cx="8229600" cy="1790700"/>
          </a:xfrm>
          <a:solidFill>
            <a:srgbClr val="CCC1DA"/>
          </a:solidFill>
        </p:spPr>
        <p:txBody>
          <a:bodyPr/>
          <a:lstStyle/>
          <a:p>
            <a:pPr eaLnBrk="1" hangingPunct="1">
              <a:defRPr/>
            </a:pPr>
            <a:r>
              <a:rPr lang="en-US" sz="2800" b="1">
                <a:solidFill>
                  <a:srgbClr val="17375E"/>
                </a:solidFill>
                <a:latin typeface="Arial" charset="0"/>
                <a:cs typeface="+mj-cs"/>
              </a:rPr>
              <a:t/>
            </a:r>
            <a:br>
              <a:rPr lang="en-US" sz="2800" b="1">
                <a:solidFill>
                  <a:srgbClr val="17375E"/>
                </a:solidFill>
                <a:latin typeface="Arial" charset="0"/>
                <a:cs typeface="+mj-cs"/>
              </a:rPr>
            </a:br>
            <a:r>
              <a:rPr lang="fr-FR" sz="2800" b="1">
                <a:solidFill>
                  <a:srgbClr val="17375E"/>
                </a:solidFill>
                <a:latin typeface="Arial" charset="0"/>
                <a:cs typeface="+mj-cs"/>
              </a:rPr>
              <a:t/>
            </a:r>
            <a:br>
              <a:rPr lang="fr-FR" sz="2800" b="1">
                <a:solidFill>
                  <a:srgbClr val="17375E"/>
                </a:solidFill>
                <a:latin typeface="Arial" charset="0"/>
                <a:cs typeface="+mj-cs"/>
              </a:rPr>
            </a:br>
            <a:r>
              <a:rPr lang="en-US" sz="2000" b="1">
                <a:solidFill>
                  <a:srgbClr val="17375E"/>
                </a:solidFill>
                <a:latin typeface="Arial" charset="0"/>
                <a:cs typeface="+mj-cs"/>
              </a:rPr>
              <a:t>Description of LLV period</a:t>
            </a:r>
            <a:endParaRPr lang="fr-FR" sz="2000" b="1">
              <a:solidFill>
                <a:srgbClr val="17375E"/>
              </a:solidFill>
              <a:latin typeface="Arial" charset="0"/>
              <a:cs typeface="+mj-cs"/>
            </a:endParaRPr>
          </a:p>
        </p:txBody>
      </p:sp>
      <p:graphicFrame>
        <p:nvGraphicFramePr>
          <p:cNvPr id="43055" name="Group 47"/>
          <p:cNvGraphicFramePr>
            <a:graphicFrameLocks noGrp="1"/>
          </p:cNvGraphicFramePr>
          <p:nvPr>
            <p:ph idx="4294967295"/>
          </p:nvPr>
        </p:nvGraphicFramePr>
        <p:xfrm>
          <a:off x="663575" y="2268538"/>
          <a:ext cx="8229600" cy="4400550"/>
        </p:xfrm>
        <a:graphic>
          <a:graphicData uri="http://schemas.openxmlformats.org/drawingml/2006/table">
            <a:tbl>
              <a:tblPr/>
              <a:tblGrid>
                <a:gridCol w="2743200"/>
                <a:gridCol w="2743200"/>
                <a:gridCol w="2743200"/>
              </a:tblGrid>
              <a:tr h="3353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bg1"/>
                        </a:solidFill>
                        <a:effectLst/>
                        <a:latin typeface="Calibri" charset="0"/>
                        <a:ea typeface="MS PGothic" charset="0"/>
                        <a:cs typeface="Helvetica"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charset="0"/>
                          <a:ea typeface="MS PGothic" charset="0"/>
                          <a:cs typeface="Helvetica" charset="0"/>
                        </a:rPr>
                        <a:t>Total (N=48)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1066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charset="0"/>
                          <a:ea typeface="MS PGothic" charset="0"/>
                          <a:cs typeface="Helvetica" charset="0"/>
                        </a:rPr>
                        <a:t>Treatment during LLV, n (%)</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2 NRTI</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PI/r</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NNRTI</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RAL</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MS PGothic" charset="0"/>
                          <a:cs typeface="Helvetica" charset="0"/>
                        </a:rPr>
                        <a:t>45 (94%)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MS PGothic" charset="0"/>
                          <a:cs typeface="Helvetica" charset="0"/>
                        </a:rPr>
                        <a:t>45 (94%)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MS PGothic" charset="0"/>
                          <a:cs typeface="Helvetica" charset="0"/>
                        </a:rPr>
                        <a:t>11 (23%)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MS PGothic" charset="0"/>
                          <a:cs typeface="Helvetica" charset="0"/>
                        </a:rPr>
                        <a:t>9 (19%)</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53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52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charset="0"/>
                          <a:ea typeface="MS PGothic" charset="0"/>
                          <a:cs typeface="Helvetica" charset="0"/>
                        </a:rPr>
                        <a:t>Duration of LLV period (median (IQR) months)</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Calibri" charset="0"/>
                          <a:ea typeface="MS PGothic" charset="0"/>
                          <a:cs typeface="Helvetica" charset="0"/>
                        </a:rPr>
                        <a:t>11 (9 - 16) </a:t>
                      </a:r>
                      <a:endParaRPr kumimoji="0" lang="en-US" sz="1600" b="0"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95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charset="0"/>
                          <a:ea typeface="MS PGothic" charset="0"/>
                          <a:cs typeface="Helvetica" charset="0"/>
                        </a:rPr>
                        <a:t>HIV-1 RNA during LLV period (median (IQR) c/ml)</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Average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Maximum</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Calibri" charset="0"/>
                          <a:ea typeface="MS PGothic" charset="0"/>
                          <a:cs typeface="Helvetica" charset="0"/>
                        </a:rPr>
                        <a:t>134 (104 - 194)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Calibri" charset="0"/>
                          <a:ea typeface="MS PGothic" charset="0"/>
                          <a:cs typeface="Helvetica" charset="0"/>
                        </a:rPr>
                        <a:t>222 (150 - 341) </a:t>
                      </a:r>
                      <a:endParaRPr kumimoji="0" lang="en-US" sz="1600" b="0"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01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alibri" charset="0"/>
                          <a:ea typeface="MS PGothic" charset="0"/>
                          <a:cs typeface="Helvetica" charset="0"/>
                        </a:rPr>
                        <a:t>Number (IQR) of pVL above 50 c/mL </a:t>
                      </a:r>
                      <a:endParaRPr kumimoji="0" lang="en-US" sz="1600" b="1"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Calibri" charset="0"/>
                          <a:ea typeface="MS PGothic" charset="0"/>
                          <a:cs typeface="Helvetica" charset="0"/>
                        </a:rPr>
                        <a:t>4 (3 to 6)</a:t>
                      </a:r>
                      <a:endParaRPr kumimoji="0" lang="en-US" sz="1600" b="0"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5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95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charset="0"/>
                          <a:ea typeface="MS PGothic" charset="0"/>
                          <a:cs typeface="Helvetica" charset="0"/>
                        </a:rPr>
                        <a:t>CD4 cell count during LLV period (median (IQR) cell/ml)</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Entry</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MS PGothic" charset="0"/>
                          <a:cs typeface="Helvetica" charset="0"/>
                        </a:rPr>
                        <a:t>End</a:t>
                      </a: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Calibri" charset="0"/>
                          <a:ea typeface="MS PGothic" charset="0"/>
                          <a:cs typeface="Helvetica" charset="0"/>
                        </a:rPr>
                        <a:t>371 (238 - 548)</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Calibri" charset="0"/>
                          <a:ea typeface="MS PGothic" charset="0"/>
                          <a:cs typeface="Helvetica" charset="0"/>
                        </a:rPr>
                        <a:t>415 (243 - 576)</a:t>
                      </a:r>
                      <a:endParaRPr kumimoji="0" lang="en-US" sz="1600" b="0" i="0" u="none" strike="noStrike" cap="none" normalizeH="0" baseline="0">
                        <a:ln>
                          <a:noFill/>
                        </a:ln>
                        <a:solidFill>
                          <a:schemeClr val="tx1"/>
                        </a:solidFill>
                        <a:effectLst/>
                        <a:latin typeface="Calibri" charset="0"/>
                        <a:ea typeface="MS PGothic" charset="0"/>
                        <a:cs typeface="Helvetica" charset="0"/>
                      </a:endParaRPr>
                    </a:p>
                  </a:txBody>
                  <a:tcPr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92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rgbClr val="000000"/>
                        </a:solidFill>
                        <a:effectLst/>
                        <a:latin typeface="Calibri" charset="0"/>
                        <a:ea typeface="MS PGothic" charset="0"/>
                        <a:cs typeface="MS PGothic"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rgbClr val="000000"/>
                        </a:solidFill>
                        <a:effectLst/>
                        <a:latin typeface="Calibri" charset="0"/>
                        <a:ea typeface="MS PGothic" charset="0"/>
                        <a:cs typeface="MS PGothic"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rgbClr val="000000"/>
                        </a:solidFill>
                        <a:effectLst/>
                        <a:latin typeface="Calibri" charset="0"/>
                        <a:ea typeface="MS PGothic" charset="0"/>
                        <a:cs typeface="MS PGothic"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137258"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 y="620713"/>
            <a:ext cx="79327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9" name="ZoneTexte 4"/>
          <p:cNvSpPr txBox="1">
            <a:spLocks noChangeArrowheads="1"/>
          </p:cNvSpPr>
          <p:nvPr/>
        </p:nvSpPr>
        <p:spPr bwMode="auto">
          <a:xfrm>
            <a:off x="1619250" y="6610350"/>
            <a:ext cx="7183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en-US" sz="1200">
                <a:solidFill>
                  <a:srgbClr val="000000"/>
                </a:solidFill>
                <a:latin typeface="Calibri" charset="0"/>
              </a:rPr>
              <a:t>PLoS ONE | www.plosone.org 1 May 2012 | Volume 7 | Issue 5 | e36673</a:t>
            </a:r>
            <a:endParaRPr lang="fr-FR" sz="1200">
              <a:solidFill>
                <a:srgbClr val="00000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15"/>
          <p:cNvGrpSpPr>
            <a:grpSpLocks/>
          </p:cNvGrpSpPr>
          <p:nvPr/>
        </p:nvGrpSpPr>
        <p:grpSpPr bwMode="auto">
          <a:xfrm>
            <a:off x="104775" y="1200150"/>
            <a:ext cx="8910638" cy="5684838"/>
            <a:chOff x="30" y="351"/>
            <a:chExt cx="5613" cy="3847"/>
          </a:xfrm>
        </p:grpSpPr>
        <p:graphicFrame>
          <p:nvGraphicFramePr>
            <p:cNvPr id="139267" name="Graphique 4"/>
            <p:cNvGraphicFramePr>
              <a:graphicFrameLocks/>
            </p:cNvGraphicFramePr>
            <p:nvPr/>
          </p:nvGraphicFramePr>
          <p:xfrm>
            <a:off x="226" y="351"/>
            <a:ext cx="5417" cy="3409"/>
          </p:xfrm>
          <a:graphic>
            <a:graphicData uri="http://schemas.openxmlformats.org/presentationml/2006/ole">
              <mc:AlternateContent xmlns:mc="http://schemas.openxmlformats.org/markup-compatibility/2006">
                <mc:Choice xmlns:v="urn:schemas-microsoft-com:vml" Requires="v">
                  <p:oleObj spid="_x0000_s139279" name="Feuille de calcul" r:id="rId4" imgW="49320635" imgH="24990476" progId="Excel.Sheet.8">
                    <p:embed/>
                  </p:oleObj>
                </mc:Choice>
                <mc:Fallback>
                  <p:oleObj name="Feuille de calcul" r:id="rId4" imgW="49320635" imgH="24990476" progId="Excel.Sheet.8">
                    <p:embed/>
                    <p:pic>
                      <p:nvPicPr>
                        <p:cNvPr id="0" name="Graphiqu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 y="351"/>
                          <a:ext cx="5417" cy="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9268" name="ZoneTexte 6"/>
            <p:cNvSpPr txBox="1">
              <a:spLocks noChangeArrowheads="1"/>
            </p:cNvSpPr>
            <p:nvPr/>
          </p:nvSpPr>
          <p:spPr bwMode="auto">
            <a:xfrm rot="16200000" flipH="1">
              <a:off x="-1043" y="1988"/>
              <a:ext cx="23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b="1">
                  <a:solidFill>
                    <a:srgbClr val="000000"/>
                  </a:solidFill>
                  <a:latin typeface="Calibri" charset="0"/>
                  <a:cs typeface="Arial" charset="0"/>
                </a:rPr>
                <a:t>Number of patients</a:t>
              </a:r>
            </a:p>
          </p:txBody>
        </p:sp>
        <p:sp>
          <p:nvSpPr>
            <p:cNvPr id="139269" name="ZoneTexte 7"/>
            <p:cNvSpPr txBox="1">
              <a:spLocks noChangeArrowheads="1"/>
            </p:cNvSpPr>
            <p:nvPr/>
          </p:nvSpPr>
          <p:spPr bwMode="auto">
            <a:xfrm>
              <a:off x="692" y="3723"/>
              <a:ext cx="56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solidFill>
                    <a:srgbClr val="000000"/>
                  </a:solidFill>
                  <a:latin typeface="Calibri" charset="0"/>
                  <a:cs typeface="Arial" charset="0"/>
                </a:rPr>
                <a:t>NRTI</a:t>
              </a:r>
            </a:p>
          </p:txBody>
        </p:sp>
        <p:sp>
          <p:nvSpPr>
            <p:cNvPr id="139270" name="ZoneTexte 8"/>
            <p:cNvSpPr txBox="1">
              <a:spLocks noChangeArrowheads="1"/>
            </p:cNvSpPr>
            <p:nvPr/>
          </p:nvSpPr>
          <p:spPr bwMode="auto">
            <a:xfrm>
              <a:off x="1638" y="3723"/>
              <a:ext cx="56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solidFill>
                    <a:srgbClr val="000000"/>
                  </a:solidFill>
                  <a:latin typeface="Calibri" charset="0"/>
                  <a:cs typeface="Arial" charset="0"/>
                </a:rPr>
                <a:t>NNRTI</a:t>
              </a:r>
            </a:p>
          </p:txBody>
        </p:sp>
        <p:sp>
          <p:nvSpPr>
            <p:cNvPr id="139271" name="ZoneTexte 9"/>
            <p:cNvSpPr txBox="1">
              <a:spLocks noChangeArrowheads="1"/>
            </p:cNvSpPr>
            <p:nvPr/>
          </p:nvSpPr>
          <p:spPr bwMode="auto">
            <a:xfrm>
              <a:off x="3272" y="3723"/>
              <a:ext cx="56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solidFill>
                    <a:srgbClr val="000000"/>
                  </a:solidFill>
                  <a:latin typeface="Calibri" charset="0"/>
                  <a:cs typeface="Arial" charset="0"/>
                </a:rPr>
                <a:t>PI</a:t>
              </a:r>
            </a:p>
          </p:txBody>
        </p:sp>
        <p:sp>
          <p:nvSpPr>
            <p:cNvPr id="139272" name="ZoneTexte 10"/>
            <p:cNvSpPr txBox="1">
              <a:spLocks noChangeArrowheads="1"/>
            </p:cNvSpPr>
            <p:nvPr/>
          </p:nvSpPr>
          <p:spPr bwMode="auto">
            <a:xfrm>
              <a:off x="4909" y="3723"/>
              <a:ext cx="56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solidFill>
                    <a:srgbClr val="000000"/>
                  </a:solidFill>
                  <a:latin typeface="Calibri" charset="0"/>
                  <a:cs typeface="Arial" charset="0"/>
                </a:rPr>
                <a:t>INI</a:t>
              </a:r>
            </a:p>
          </p:txBody>
        </p:sp>
        <p:cxnSp>
          <p:nvCxnSpPr>
            <p:cNvPr id="13" name="Connecteur droit 12"/>
            <p:cNvCxnSpPr>
              <a:cxnSpLocks noChangeShapeType="1"/>
            </p:cNvCxnSpPr>
            <p:nvPr/>
          </p:nvCxnSpPr>
          <p:spPr bwMode="auto">
            <a:xfrm>
              <a:off x="442" y="3664"/>
              <a:ext cx="1065" cy="1"/>
            </a:xfrm>
            <a:prstGeom prst="line">
              <a:avLst/>
            </a:prstGeom>
            <a:noFill/>
            <a:ln w="25400">
              <a:solidFill>
                <a:srgbClr val="595959"/>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Connecteur droit 14"/>
            <p:cNvCxnSpPr>
              <a:cxnSpLocks noChangeShapeType="1"/>
            </p:cNvCxnSpPr>
            <p:nvPr/>
          </p:nvCxnSpPr>
          <p:spPr bwMode="auto">
            <a:xfrm>
              <a:off x="1580" y="3664"/>
              <a:ext cx="680" cy="2"/>
            </a:xfrm>
            <a:prstGeom prst="line">
              <a:avLst/>
            </a:prstGeom>
            <a:noFill/>
            <a:ln w="25400">
              <a:solidFill>
                <a:srgbClr val="595959"/>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Connecteur droit 16"/>
            <p:cNvCxnSpPr>
              <a:cxnSpLocks noChangeShapeType="1"/>
            </p:cNvCxnSpPr>
            <p:nvPr/>
          </p:nvCxnSpPr>
          <p:spPr bwMode="auto">
            <a:xfrm>
              <a:off x="2364" y="3664"/>
              <a:ext cx="2380" cy="1"/>
            </a:xfrm>
            <a:prstGeom prst="line">
              <a:avLst/>
            </a:prstGeom>
            <a:noFill/>
            <a:ln w="25400">
              <a:solidFill>
                <a:srgbClr val="595959"/>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Connecteur droit 19"/>
            <p:cNvCxnSpPr>
              <a:cxnSpLocks noChangeShapeType="1"/>
            </p:cNvCxnSpPr>
            <p:nvPr/>
          </p:nvCxnSpPr>
          <p:spPr bwMode="auto">
            <a:xfrm>
              <a:off x="4807" y="3664"/>
              <a:ext cx="771" cy="1"/>
            </a:xfrm>
            <a:prstGeom prst="line">
              <a:avLst/>
            </a:prstGeom>
            <a:noFill/>
            <a:ln w="25400">
              <a:solidFill>
                <a:srgbClr val="595959"/>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9277" name="Text Box 13"/>
            <p:cNvSpPr txBox="1">
              <a:spLocks noChangeArrowheads="1"/>
            </p:cNvSpPr>
            <p:nvPr/>
          </p:nvSpPr>
          <p:spPr bwMode="auto">
            <a:xfrm>
              <a:off x="1305" y="3990"/>
              <a:ext cx="322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en-US" sz="1400" b="1">
                  <a:solidFill>
                    <a:srgbClr val="000000"/>
                  </a:solidFill>
                  <a:latin typeface="Calibri" charset="0"/>
                </a:rPr>
                <a:t>Resistance-associated mutations to</a:t>
              </a:r>
              <a:r>
                <a:rPr lang="fr-FR" sz="1400" b="1">
                  <a:solidFill>
                    <a:srgbClr val="000000"/>
                  </a:solidFill>
                  <a:latin typeface="Calibri" charset="0"/>
                </a:rPr>
                <a:t> antiretroviral drugs</a:t>
              </a:r>
            </a:p>
          </p:txBody>
        </p:sp>
      </p:grpSp>
      <p:sp>
        <p:nvSpPr>
          <p:cNvPr id="139266" name="Titre 1"/>
          <p:cNvSpPr txBox="1">
            <a:spLocks/>
          </p:cNvSpPr>
          <p:nvPr/>
        </p:nvSpPr>
        <p:spPr bwMode="auto">
          <a:xfrm>
            <a:off x="215900" y="44450"/>
            <a:ext cx="8834438" cy="933450"/>
          </a:xfrm>
          <a:prstGeom prst="rect">
            <a:avLst/>
          </a:prstGeom>
          <a:solidFill>
            <a:srgbClr val="CCC1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b="1">
                <a:solidFill>
                  <a:srgbClr val="17375E"/>
                </a:solidFill>
                <a:latin typeface="Calibri" charset="0"/>
              </a:rPr>
              <a:t>Figure 1 : Resistance-associated mutations to NRTI, NNRTI, PI and INI before and after the low-level viremia period</a:t>
            </a:r>
            <a:r>
              <a:rPr lang="fr-FR" sz="2800" b="1">
                <a:solidFill>
                  <a:srgbClr val="17375E"/>
                </a:solidFill>
                <a:latin typeface="Calibri" charset="0"/>
              </a:rPr>
              <a:t>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contenu 2"/>
          <p:cNvSpPr>
            <a:spLocks noGrp="1"/>
          </p:cNvSpPr>
          <p:nvPr>
            <p:ph idx="4294967295"/>
          </p:nvPr>
        </p:nvSpPr>
        <p:spPr>
          <a:xfrm>
            <a:off x="457200" y="1711325"/>
            <a:ext cx="8229600" cy="4525963"/>
          </a:xfrm>
        </p:spPr>
        <p:txBody>
          <a:bodyPr/>
          <a:lstStyle/>
          <a:p>
            <a:pPr eaLnBrk="1" hangingPunct="1">
              <a:lnSpc>
                <a:spcPct val="80000"/>
              </a:lnSpc>
              <a:defRPr/>
            </a:pPr>
            <a:r>
              <a:rPr lang="en-US" sz="2200" b="1">
                <a:solidFill>
                  <a:srgbClr val="800000"/>
                </a:solidFill>
                <a:latin typeface="Arial" charset="0"/>
                <a:cs typeface="+mn-cs"/>
              </a:rPr>
              <a:t>11 patients among 37 (30%)</a:t>
            </a:r>
            <a:r>
              <a:rPr lang="en-US" sz="2200">
                <a:latin typeface="Arial" charset="0"/>
                <a:cs typeface="+mn-cs"/>
              </a:rPr>
              <a:t>, </a:t>
            </a:r>
            <a:r>
              <a:rPr lang="en-US" sz="2200" b="1">
                <a:latin typeface="Arial" charset="0"/>
                <a:cs typeface="+mn-cs"/>
              </a:rPr>
              <a:t>all pretreated</a:t>
            </a:r>
            <a:r>
              <a:rPr lang="en-US" sz="2200">
                <a:latin typeface="Arial" charset="0"/>
                <a:cs typeface="+mn-cs"/>
              </a:rPr>
              <a:t>, acquired at least one new DRM (median 2, ranging from 1 to 9) </a:t>
            </a:r>
          </a:p>
          <a:p>
            <a:pPr eaLnBrk="1" hangingPunct="1">
              <a:lnSpc>
                <a:spcPct val="80000"/>
              </a:lnSpc>
              <a:defRPr/>
            </a:pPr>
            <a:endParaRPr lang="en-US" sz="2200">
              <a:latin typeface="Arial" charset="0"/>
              <a:cs typeface="+mn-cs"/>
            </a:endParaRPr>
          </a:p>
          <a:p>
            <a:pPr eaLnBrk="1" hangingPunct="1">
              <a:lnSpc>
                <a:spcPct val="80000"/>
              </a:lnSpc>
              <a:defRPr/>
            </a:pPr>
            <a:r>
              <a:rPr lang="en-US" sz="2200">
                <a:latin typeface="Arial" charset="0"/>
                <a:cs typeface="+mn-cs"/>
              </a:rPr>
              <a:t>New DRM were detected for NRTI in 6 patients, for NNRTI in 1 patient, for PI in 6 patients, and for raltegravir in 2 patients</a:t>
            </a:r>
          </a:p>
          <a:p>
            <a:pPr eaLnBrk="1" hangingPunct="1">
              <a:lnSpc>
                <a:spcPct val="80000"/>
              </a:lnSpc>
              <a:defRPr/>
            </a:pPr>
            <a:endParaRPr lang="fr-FR" sz="2200">
              <a:latin typeface="Arial" charset="0"/>
              <a:cs typeface="+mn-cs"/>
            </a:endParaRPr>
          </a:p>
          <a:p>
            <a:pPr eaLnBrk="1" hangingPunct="1">
              <a:lnSpc>
                <a:spcPct val="80000"/>
              </a:lnSpc>
              <a:defRPr/>
            </a:pPr>
            <a:r>
              <a:rPr lang="en-US" sz="2200">
                <a:latin typeface="Arial" charset="0"/>
                <a:cs typeface="+mn-cs"/>
              </a:rPr>
              <a:t>According to the current regimen, </a:t>
            </a:r>
          </a:p>
          <a:p>
            <a:pPr lvl="1" eaLnBrk="1" hangingPunct="1">
              <a:lnSpc>
                <a:spcPct val="80000"/>
              </a:lnSpc>
              <a:defRPr/>
            </a:pPr>
            <a:r>
              <a:rPr lang="en-US" sz="2000">
                <a:latin typeface="Arial" charset="0"/>
              </a:rPr>
              <a:t>3/33 (9%) patients who received 3TC or FTC acquired M184V mutation, </a:t>
            </a:r>
          </a:p>
          <a:p>
            <a:pPr lvl="1" eaLnBrk="1" hangingPunct="1">
              <a:lnSpc>
                <a:spcPct val="80000"/>
              </a:lnSpc>
              <a:defRPr/>
            </a:pPr>
            <a:r>
              <a:rPr lang="en-US" sz="2000">
                <a:latin typeface="Arial" charset="0"/>
              </a:rPr>
              <a:t>1/8 (12.5%) patient who received NNRTI acquired K103N mutation,</a:t>
            </a:r>
          </a:p>
          <a:p>
            <a:pPr lvl="1" eaLnBrk="1" hangingPunct="1">
              <a:lnSpc>
                <a:spcPct val="80000"/>
              </a:lnSpc>
              <a:defRPr/>
            </a:pPr>
            <a:r>
              <a:rPr lang="en-US" sz="2000">
                <a:latin typeface="Arial" charset="0"/>
              </a:rPr>
              <a:t>4/32 (12.5%) patients who received PI acquired major PI mutations, </a:t>
            </a:r>
          </a:p>
          <a:p>
            <a:pPr lvl="1" eaLnBrk="1" hangingPunct="1">
              <a:lnSpc>
                <a:spcPct val="80000"/>
              </a:lnSpc>
              <a:defRPr/>
            </a:pPr>
            <a:r>
              <a:rPr lang="en-US" sz="2000">
                <a:latin typeface="Arial" charset="0"/>
              </a:rPr>
              <a:t>2/7 (29%) patients who received raltegravir acquired IN mutations. </a:t>
            </a:r>
            <a:endParaRPr lang="fr-FR" sz="2000">
              <a:latin typeface="Arial" charset="0"/>
            </a:endParaRPr>
          </a:p>
        </p:txBody>
      </p:sp>
      <p:sp>
        <p:nvSpPr>
          <p:cNvPr id="4" name="Titre 1"/>
          <p:cNvSpPr txBox="1">
            <a:spLocks/>
          </p:cNvSpPr>
          <p:nvPr/>
        </p:nvSpPr>
        <p:spPr>
          <a:xfrm>
            <a:off x="457200" y="274638"/>
            <a:ext cx="8229600" cy="1143000"/>
          </a:xfrm>
          <a:prstGeom prst="rect">
            <a:avLst/>
          </a:prstGeom>
          <a:solidFill>
            <a:srgbClr val="CCC1DA"/>
          </a:solidFill>
        </p:spPr>
        <p:txBody>
          <a:bodyPr anchor="ctr"/>
          <a:lstStyle/>
          <a:p>
            <a:pPr algn="ctr" defTabSz="457200" fontAlgn="auto">
              <a:spcBef>
                <a:spcPts val="0"/>
              </a:spcBef>
              <a:spcAft>
                <a:spcPts val="0"/>
              </a:spcAft>
              <a:defRPr/>
            </a:pPr>
            <a:r>
              <a:rPr lang="fr-FR" sz="4400" b="1" dirty="0">
                <a:solidFill>
                  <a:srgbClr val="17375E"/>
                </a:solidFill>
                <a:latin typeface="+mn-lt"/>
                <a:ea typeface="+mj-ea"/>
                <a:cs typeface="+mj-cs"/>
              </a:rPr>
              <a:t>New mutations </a:t>
            </a:r>
            <a:r>
              <a:rPr lang="fr-FR" sz="4400" b="1" dirty="0" err="1">
                <a:solidFill>
                  <a:srgbClr val="17375E"/>
                </a:solidFill>
                <a:latin typeface="+mn-lt"/>
                <a:ea typeface="+mj-ea"/>
                <a:cs typeface="+mj-cs"/>
              </a:rPr>
              <a:t>during</a:t>
            </a:r>
            <a:r>
              <a:rPr lang="fr-FR" sz="4400" b="1" dirty="0">
                <a:solidFill>
                  <a:srgbClr val="17375E"/>
                </a:solidFill>
                <a:latin typeface="+mn-lt"/>
                <a:ea typeface="+mj-ea"/>
                <a:cs typeface="+mj-cs"/>
              </a:rPr>
              <a:t> LLV</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50900"/>
          </a:xfrm>
        </p:spPr>
        <p:txBody>
          <a:bodyPr/>
          <a:lstStyle/>
          <a:p>
            <a:pPr eaLnBrk="1" hangingPunct="1">
              <a:defRPr/>
            </a:pPr>
            <a:r>
              <a:rPr lang="fr-FR" sz="2800">
                <a:latin typeface="Arial" charset="0"/>
                <a:cs typeface="+mj-cs"/>
              </a:rPr>
              <a:t>Modèle de relargage viral sans évolution génétique et de réinfection du réservoir</a:t>
            </a:r>
          </a:p>
        </p:txBody>
      </p:sp>
      <p:pic>
        <p:nvPicPr>
          <p:cNvPr id="11267"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539750" y="1484313"/>
            <a:ext cx="4035425" cy="4530725"/>
          </a:xfrm>
        </p:spPr>
      </p:pic>
      <p:pic>
        <p:nvPicPr>
          <p:cNvPr id="1126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9338" y="2276475"/>
            <a:ext cx="3700462" cy="31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9" name="Text Box 6"/>
          <p:cNvSpPr txBox="1">
            <a:spLocks noChangeArrowheads="1"/>
          </p:cNvSpPr>
          <p:nvPr/>
        </p:nvSpPr>
        <p:spPr bwMode="auto">
          <a:xfrm>
            <a:off x="5559425" y="6403975"/>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800" smtClean="0">
                <a:ea typeface="MS PGothic" charset="0"/>
              </a:rPr>
              <a:t>Siliciano CROI 2012, 345</a:t>
            </a:r>
          </a:p>
        </p:txBody>
      </p:sp>
      <p:sp>
        <p:nvSpPr>
          <p:cNvPr id="11270" name="Line 5"/>
          <p:cNvSpPr>
            <a:spLocks noChangeShapeType="1"/>
          </p:cNvSpPr>
          <p:nvPr/>
        </p:nvSpPr>
        <p:spPr bwMode="auto">
          <a:xfrm>
            <a:off x="338138" y="12684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57" name="Group 257"/>
          <p:cNvGraphicFramePr>
            <a:graphicFrameLocks noGrp="1"/>
          </p:cNvGraphicFramePr>
          <p:nvPr>
            <p:ph idx="4294967295"/>
          </p:nvPr>
        </p:nvGraphicFramePr>
        <p:xfrm>
          <a:off x="-9525" y="498475"/>
          <a:ext cx="9144000" cy="6302375"/>
        </p:xfrm>
        <a:graphic>
          <a:graphicData uri="http://schemas.openxmlformats.org/drawingml/2006/table">
            <a:tbl>
              <a:tblPr/>
              <a:tblGrid>
                <a:gridCol w="485775"/>
                <a:gridCol w="1409700"/>
                <a:gridCol w="914400"/>
                <a:gridCol w="2209800"/>
                <a:gridCol w="1533525"/>
                <a:gridCol w="742950"/>
                <a:gridCol w="866775"/>
                <a:gridCol w="981075"/>
              </a:tblGrid>
              <a:tr h="39687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1" i="0" u="none" strike="noStrike" cap="none" normalizeH="0" baseline="0">
                          <a:ln>
                            <a:noFill/>
                          </a:ln>
                          <a:solidFill>
                            <a:schemeClr val="bg1"/>
                          </a:solidFill>
                          <a:effectLst/>
                          <a:latin typeface="Times New Roman" charset="0"/>
                          <a:ea typeface="MS PGothic" charset="0"/>
                          <a:cs typeface="Times New Roman" charset="0"/>
                        </a:rPr>
                        <a:t>Patient #</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1000" b="1" i="0" u="none" strike="noStrike" cap="none" normalizeH="0" baseline="0">
                          <a:ln>
                            <a:noFill/>
                          </a:ln>
                          <a:solidFill>
                            <a:schemeClr val="bg1"/>
                          </a:solidFill>
                          <a:effectLst/>
                          <a:latin typeface="Times New Roman" charset="0"/>
                          <a:ea typeface="MS PGothic" charset="0"/>
                          <a:cs typeface="Times New Roman" charset="0"/>
                        </a:rPr>
                        <a:t>ART</a:t>
                      </a:r>
                    </a:p>
                    <a:p>
                      <a:pPr marL="0" marR="0" lvl="0" indent="0" algn="l" defTabSz="457200" rtl="0" eaLnBrk="1" fontAlgn="base" latinLnBrk="0" hangingPunct="1">
                        <a:lnSpc>
                          <a:spcPct val="100000"/>
                        </a:lnSpc>
                        <a:spcBef>
                          <a:spcPts val="200"/>
                        </a:spcBef>
                        <a:spcAft>
                          <a:spcPts val="200"/>
                        </a:spcAft>
                        <a:buClrTx/>
                        <a:buSzTx/>
                        <a:buFontTx/>
                        <a:buNone/>
                        <a:tabLst/>
                      </a:pPr>
                      <a:r>
                        <a:rPr kumimoji="0" lang="fr-FR" sz="1000" b="1" i="0" u="none" strike="noStrike" cap="none" normalizeH="0" baseline="0">
                          <a:ln>
                            <a:noFill/>
                          </a:ln>
                          <a:solidFill>
                            <a:schemeClr val="bg1"/>
                          </a:solidFill>
                          <a:effectLst/>
                          <a:latin typeface="Times New Roman" charset="0"/>
                          <a:ea typeface="MS PGothic" charset="0"/>
                          <a:cs typeface="Times New Roman" charset="0"/>
                        </a:rPr>
                        <a:t>regimen</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n-GB" sz="800" b="1" i="0" u="none" strike="noStrike" cap="none" normalizeH="0" baseline="0">
                          <a:ln>
                            <a:noFill/>
                          </a:ln>
                          <a:solidFill>
                            <a:schemeClr val="bg1"/>
                          </a:solidFill>
                          <a:effectLst/>
                          <a:latin typeface="Cambria" charset="0"/>
                          <a:ea typeface="MS PGothic" charset="0"/>
                          <a:cs typeface="Times New Roman" charset="0"/>
                        </a:rPr>
                        <a:t>CD4 count at the onset of LLV</a:t>
                      </a:r>
                      <a:r>
                        <a:rPr kumimoji="0" lang="fr-FR" sz="1000" b="1" i="0" u="none" strike="noStrike" cap="none" normalizeH="0" baseline="0">
                          <a:ln>
                            <a:noFill/>
                          </a:ln>
                          <a:solidFill>
                            <a:schemeClr val="bg1"/>
                          </a:solidFill>
                          <a:effectLst/>
                          <a:latin typeface="Times New Roman" charset="0"/>
                          <a:ea typeface="MS PGothic" charset="0"/>
                          <a:cs typeface="Times New Roman" charset="0"/>
                        </a:rPr>
                        <a:t> </a:t>
                      </a:r>
                      <a:r>
                        <a:rPr kumimoji="0" lang="en-GB" sz="800" b="1" i="0" u="none" strike="noStrike" cap="none" normalizeH="0" baseline="0">
                          <a:ln>
                            <a:noFill/>
                          </a:ln>
                          <a:solidFill>
                            <a:schemeClr val="bg1"/>
                          </a:solidFill>
                          <a:effectLst/>
                          <a:latin typeface="Cambria" charset="0"/>
                          <a:ea typeface="MS PGothic" charset="0"/>
                          <a:cs typeface="Times New Roman" charset="0"/>
                        </a:rPr>
                        <a:t>(cell/mm³)</a:t>
                      </a:r>
                      <a:endParaRPr kumimoji="0" lang="fr-FR" sz="1000" b="1" i="0" u="none" strike="noStrike" cap="none" normalizeH="0" baseline="0">
                        <a:ln>
                          <a:noFill/>
                        </a:ln>
                        <a:solidFill>
                          <a:schemeClr val="bg1"/>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63500" marR="0" lvl="0" indent="0" algn="l" defTabSz="457200" rtl="0" eaLnBrk="1" fontAlgn="base" latinLnBrk="0" hangingPunct="1">
                        <a:lnSpc>
                          <a:spcPct val="100000"/>
                        </a:lnSpc>
                        <a:spcBef>
                          <a:spcPts val="200"/>
                        </a:spcBef>
                        <a:spcAft>
                          <a:spcPts val="200"/>
                        </a:spcAft>
                        <a:buClrTx/>
                        <a:buSzTx/>
                        <a:buFontTx/>
                        <a:buNone/>
                        <a:tabLst/>
                      </a:pPr>
                      <a:r>
                        <a:rPr kumimoji="0" lang="fr-FR" sz="800" b="1" i="0" u="none" strike="noStrike" cap="none" normalizeH="0" baseline="0">
                          <a:ln>
                            <a:noFill/>
                          </a:ln>
                          <a:solidFill>
                            <a:schemeClr val="bg1"/>
                          </a:solidFill>
                          <a:effectLst/>
                          <a:latin typeface="Cambria" charset="0"/>
                          <a:ea typeface="MS PGothic" charset="0"/>
                          <a:cs typeface="Times New Roman" charset="0"/>
                        </a:rPr>
                        <a:t>Baseline</a:t>
                      </a:r>
                      <a:r>
                        <a:rPr kumimoji="0" lang="fr-FR" sz="1000" b="1" i="0" u="none" strike="noStrike" cap="none" normalizeH="0" baseline="0">
                          <a:ln>
                            <a:noFill/>
                          </a:ln>
                          <a:solidFill>
                            <a:schemeClr val="bg1"/>
                          </a:solidFill>
                          <a:effectLst/>
                          <a:latin typeface="Times New Roman" charset="0"/>
                          <a:ea typeface="MS PGothic" charset="0"/>
                          <a:cs typeface="Times New Roman" charset="0"/>
                        </a:rPr>
                        <a:t> </a:t>
                      </a:r>
                      <a:r>
                        <a:rPr kumimoji="0" lang="fr-FR" sz="800" b="1" i="0" u="none" strike="noStrike" cap="none" normalizeH="0" baseline="0">
                          <a:ln>
                            <a:noFill/>
                          </a:ln>
                          <a:solidFill>
                            <a:schemeClr val="bg1"/>
                          </a:solidFill>
                          <a:effectLst/>
                          <a:latin typeface="Cambria" charset="0"/>
                          <a:ea typeface="MS PGothic" charset="0"/>
                          <a:cs typeface="Times New Roman" charset="0"/>
                        </a:rPr>
                        <a:t>RAM</a:t>
                      </a:r>
                      <a:endParaRPr kumimoji="0" lang="fr-FR" sz="1000" b="1" i="0" u="none" strike="noStrike" cap="none" normalizeH="0" baseline="0">
                        <a:ln>
                          <a:noFill/>
                        </a:ln>
                        <a:solidFill>
                          <a:schemeClr val="bg1"/>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n-GB" sz="800" b="1" i="0" u="none" strike="noStrike" cap="none" normalizeH="0" baseline="0">
                          <a:ln>
                            <a:noFill/>
                          </a:ln>
                          <a:solidFill>
                            <a:schemeClr val="bg1"/>
                          </a:solidFill>
                          <a:effectLst/>
                          <a:latin typeface="Cambria" charset="0"/>
                          <a:ea typeface="MS PGothic" charset="0"/>
                          <a:cs typeface="Times New Roman" charset="0"/>
                        </a:rPr>
                        <a:t>New</a:t>
                      </a:r>
                      <a:r>
                        <a:rPr kumimoji="0" lang="fr-FR" sz="1000" b="1" i="0" u="none" strike="noStrike" cap="none" normalizeH="0" baseline="0">
                          <a:ln>
                            <a:noFill/>
                          </a:ln>
                          <a:solidFill>
                            <a:schemeClr val="bg1"/>
                          </a:solidFill>
                          <a:effectLst/>
                          <a:latin typeface="Times New Roman" charset="0"/>
                          <a:ea typeface="MS PGothic" charset="0"/>
                          <a:cs typeface="Times New Roman" charset="0"/>
                        </a:rPr>
                        <a:t> </a:t>
                      </a:r>
                      <a:r>
                        <a:rPr kumimoji="0" lang="en-GB" sz="800" b="1" i="0" u="none" strike="noStrike" cap="none" normalizeH="0" baseline="0">
                          <a:ln>
                            <a:noFill/>
                          </a:ln>
                          <a:solidFill>
                            <a:schemeClr val="bg1"/>
                          </a:solidFill>
                          <a:effectLst/>
                          <a:latin typeface="Cambria" charset="0"/>
                          <a:ea typeface="MS PGothic" charset="0"/>
                          <a:cs typeface="Times New Roman" charset="0"/>
                        </a:rPr>
                        <a:t>RAM during low-level viremia</a:t>
                      </a:r>
                      <a:endParaRPr kumimoji="0" lang="fr-FR" sz="1000" b="1" i="0" u="none" strike="noStrike" cap="none" normalizeH="0" baseline="0">
                        <a:ln>
                          <a:noFill/>
                        </a:ln>
                        <a:solidFill>
                          <a:schemeClr val="bg1"/>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41275" marR="0" lvl="0" indent="0" algn="l" defTabSz="457200" rtl="0" eaLnBrk="1" fontAlgn="base" latinLnBrk="0" hangingPunct="1">
                        <a:lnSpc>
                          <a:spcPct val="100000"/>
                        </a:lnSpc>
                        <a:spcBef>
                          <a:spcPts val="200"/>
                        </a:spcBef>
                        <a:spcAft>
                          <a:spcPts val="200"/>
                        </a:spcAft>
                        <a:buClrTx/>
                        <a:buSzTx/>
                        <a:buFontTx/>
                        <a:buNone/>
                        <a:tabLst/>
                      </a:pPr>
                      <a:r>
                        <a:rPr kumimoji="0" lang="fr-FR" sz="800" b="1" i="0" u="none" strike="noStrike" cap="none" normalizeH="0" baseline="0">
                          <a:ln>
                            <a:noFill/>
                          </a:ln>
                          <a:solidFill>
                            <a:schemeClr val="bg1"/>
                          </a:solidFill>
                          <a:effectLst/>
                          <a:latin typeface="Cambria" charset="0"/>
                          <a:ea typeface="MS PGothic" charset="0"/>
                          <a:cs typeface="Times New Roman" charset="0"/>
                        </a:rPr>
                        <a:t>LLV duration</a:t>
                      </a:r>
                    </a:p>
                    <a:p>
                      <a:pPr marL="41275" marR="0" lvl="0" indent="0" algn="l" defTabSz="457200" rtl="0" eaLnBrk="1" fontAlgn="base" latinLnBrk="0" hangingPunct="1">
                        <a:lnSpc>
                          <a:spcPct val="100000"/>
                        </a:lnSpc>
                        <a:spcBef>
                          <a:spcPts val="200"/>
                        </a:spcBef>
                        <a:spcAft>
                          <a:spcPts val="200"/>
                        </a:spcAft>
                        <a:buClrTx/>
                        <a:buSzTx/>
                        <a:buFontTx/>
                        <a:buNone/>
                        <a:tabLst/>
                      </a:pPr>
                      <a:r>
                        <a:rPr kumimoji="0" lang="fr-FR" sz="800" b="1" i="0" u="none" strike="noStrike" cap="none" normalizeH="0" baseline="0">
                          <a:ln>
                            <a:noFill/>
                          </a:ln>
                          <a:solidFill>
                            <a:schemeClr val="bg1"/>
                          </a:solidFill>
                          <a:effectLst/>
                          <a:latin typeface="Cambria" charset="0"/>
                          <a:ea typeface="MS PGothic" charset="0"/>
                          <a:cs typeface="Times New Roman" charset="0"/>
                        </a:rPr>
                        <a:t>(months)</a:t>
                      </a:r>
                      <a:endParaRPr kumimoji="0" lang="fr-FR" sz="1000" b="1" i="0" u="none" strike="noStrike" cap="none" normalizeH="0" baseline="0">
                        <a:ln>
                          <a:noFill/>
                        </a:ln>
                        <a:solidFill>
                          <a:schemeClr val="bg1"/>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41275" marR="0" lvl="0" indent="0" algn="l" defTabSz="457200" rtl="0" eaLnBrk="1" fontAlgn="base" latinLnBrk="0" hangingPunct="1">
                        <a:lnSpc>
                          <a:spcPct val="100000"/>
                        </a:lnSpc>
                        <a:spcBef>
                          <a:spcPts val="200"/>
                        </a:spcBef>
                        <a:spcAft>
                          <a:spcPts val="200"/>
                        </a:spcAft>
                        <a:buClrTx/>
                        <a:buSzTx/>
                        <a:buFontTx/>
                        <a:buNone/>
                        <a:tabLst/>
                      </a:pPr>
                      <a:r>
                        <a:rPr kumimoji="0" lang="en-GB" sz="800" b="1" i="0" u="none" strike="noStrike" cap="none" normalizeH="0" baseline="0">
                          <a:ln>
                            <a:noFill/>
                          </a:ln>
                          <a:solidFill>
                            <a:schemeClr val="bg1"/>
                          </a:solidFill>
                          <a:effectLst/>
                          <a:latin typeface="Cambria" charset="0"/>
                          <a:ea typeface="MS PGothic" charset="0"/>
                          <a:cs typeface="Times New Roman" charset="0"/>
                        </a:rPr>
                        <a:t>pVL at time of </a:t>
                      </a:r>
                      <a:r>
                        <a:rPr kumimoji="0" lang="fr-FR" sz="1000" b="1" i="0" u="none" strike="noStrike" cap="none" normalizeH="0" baseline="0">
                          <a:ln>
                            <a:noFill/>
                          </a:ln>
                          <a:solidFill>
                            <a:schemeClr val="bg1"/>
                          </a:solidFill>
                          <a:effectLst/>
                          <a:latin typeface="Times New Roman" charset="0"/>
                          <a:ea typeface="MS PGothic" charset="0"/>
                          <a:cs typeface="Times New Roman" charset="0"/>
                        </a:rPr>
                        <a:t> </a:t>
                      </a:r>
                      <a:r>
                        <a:rPr kumimoji="0" lang="en-GB" sz="800" b="1" i="0" u="none" strike="noStrike" cap="none" normalizeH="0" baseline="0">
                          <a:ln>
                            <a:noFill/>
                          </a:ln>
                          <a:solidFill>
                            <a:schemeClr val="bg1"/>
                          </a:solidFill>
                          <a:effectLst/>
                          <a:latin typeface="Cambria" charset="0"/>
                          <a:ea typeface="MS PGothic" charset="0"/>
                          <a:cs typeface="Times New Roman" charset="0"/>
                        </a:rPr>
                        <a:t>RAM detection (c/ml)</a:t>
                      </a:r>
                      <a:endParaRPr kumimoji="0" lang="fr-FR" sz="1000" b="1" i="0" u="none" strike="noStrike" cap="none" normalizeH="0" baseline="0">
                        <a:ln>
                          <a:noFill/>
                        </a:ln>
                        <a:solidFill>
                          <a:schemeClr val="bg1"/>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23813" marR="0" lvl="0" indent="0" algn="l" defTabSz="457200" rtl="0" eaLnBrk="1" fontAlgn="base" latinLnBrk="0" hangingPunct="1">
                        <a:lnSpc>
                          <a:spcPct val="100000"/>
                        </a:lnSpc>
                        <a:spcBef>
                          <a:spcPts val="200"/>
                        </a:spcBef>
                        <a:spcAft>
                          <a:spcPts val="200"/>
                        </a:spcAft>
                        <a:buClrTx/>
                        <a:buSzTx/>
                        <a:buFontTx/>
                        <a:buNone/>
                        <a:tabLst/>
                      </a:pPr>
                      <a:r>
                        <a:rPr kumimoji="0" lang="en-GB" sz="800" b="1" i="0" u="none" strike="noStrike" cap="none" normalizeH="0" baseline="0">
                          <a:ln>
                            <a:noFill/>
                          </a:ln>
                          <a:solidFill>
                            <a:schemeClr val="bg1"/>
                          </a:solidFill>
                          <a:effectLst/>
                          <a:latin typeface="Cambria" charset="0"/>
                          <a:ea typeface="MS PGothic" charset="0"/>
                          <a:cs typeface="Times New Roman" charset="0"/>
                        </a:rPr>
                        <a:t>Months of treatment when RAM was detected</a:t>
                      </a:r>
                      <a:endParaRPr kumimoji="0" lang="fr-FR" sz="1000" b="1" i="0" u="none" strike="noStrike" cap="none" normalizeH="0" baseline="0">
                        <a:ln>
                          <a:noFill/>
                        </a:ln>
                        <a:solidFill>
                          <a:schemeClr val="bg1"/>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2047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1</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TDF/FTC+FPV/r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148</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RT:L100I, Y188C</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RT: M184I </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10</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257</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21</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PR:K20M, M36I, L63P, V77I, L90M</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da-DK"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2</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d4T=3TC+ATV/r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396</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RT:D67N, K70R, M184V</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RT: K219E</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9</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88</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40</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702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PR:L10I, K20R, M36I, M46I, I54M, L63P, A71T, V77I, I84V</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da-DK"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3</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ABC/3TC+ATV/r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361</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0" i="0" u="none" strike="noStrike" cap="none" normalizeH="0" baseline="0">
                          <a:ln>
                            <a:noFill/>
                          </a:ln>
                          <a:solidFill>
                            <a:srgbClr val="000000"/>
                          </a:solidFill>
                          <a:effectLst/>
                          <a:latin typeface="Cambria" charset="0"/>
                          <a:ea typeface="MS PGothic" charset="0"/>
                          <a:cs typeface="Times New Roman" charset="0"/>
                        </a:rPr>
                        <a:t>RT:D67N, K70R, M184V, K219E</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da-DK" sz="800" b="1" i="0" u="none" strike="noStrike" cap="none" normalizeH="0" baseline="0">
                          <a:ln>
                            <a:noFill/>
                          </a:ln>
                          <a:solidFill>
                            <a:srgbClr val="000000"/>
                          </a:solidFill>
                          <a:effectLst/>
                          <a:latin typeface="Cambria" charset="0"/>
                          <a:ea typeface="MS PGothic" charset="0"/>
                          <a:cs typeface="Times New Roman" charset="0"/>
                        </a:rPr>
                        <a:t>RT:L74V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12</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464</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21</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0" i="0" u="none" strike="noStrike" cap="none" normalizeH="0" baseline="0">
                          <a:ln>
                            <a:noFill/>
                          </a:ln>
                          <a:solidFill>
                            <a:srgbClr val="000000"/>
                          </a:solidFill>
                          <a:effectLst/>
                          <a:latin typeface="Cambria" charset="0"/>
                          <a:ea typeface="MS PGothic" charset="0"/>
                          <a:cs typeface="Times New Roman" charset="0"/>
                        </a:rPr>
                        <a:t>PR:K20R, D30N, M36I, I50L, A71T</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da-DK" sz="800" b="1" i="0" u="none" strike="noStrike" cap="none" normalizeH="0" baseline="0">
                          <a:ln>
                            <a:noFill/>
                          </a:ln>
                          <a:solidFill>
                            <a:srgbClr val="000000"/>
                          </a:solidFill>
                          <a:effectLst/>
                          <a:latin typeface="Cambria" charset="0"/>
                          <a:ea typeface="MS PGothic" charset="0"/>
                          <a:cs typeface="Times New Roman" charset="0"/>
                        </a:rPr>
                        <a:t>PR:L10F, L33F, I53L, L63P</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47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ddI+3TC+FPV/r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349</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RT: M184V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7</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256</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15</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2400">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PR: K20R, M36I</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en-US"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702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5</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TDF/FTC+DRV/r+T20+RAL</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136</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s-ES" sz="800" b="0" i="0" u="none" strike="noStrike" cap="none" normalizeH="0" baseline="0">
                          <a:ln>
                            <a:noFill/>
                          </a:ln>
                          <a:solidFill>
                            <a:srgbClr val="000000"/>
                          </a:solidFill>
                          <a:effectLst/>
                          <a:latin typeface="Cambria" charset="0"/>
                          <a:ea typeface="MS PGothic" charset="0"/>
                          <a:cs typeface="Times New Roman" charset="0"/>
                        </a:rPr>
                        <a:t>RT:M41L, D67N, Y181C, M184V, L210W, K215Y</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s-ES"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11</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112</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18</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162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it-IT" sz="800" b="0" i="0" u="none" strike="noStrike" cap="none" normalizeH="0" baseline="0">
                          <a:ln>
                            <a:noFill/>
                          </a:ln>
                          <a:solidFill>
                            <a:srgbClr val="000000"/>
                          </a:solidFill>
                          <a:effectLst/>
                          <a:latin typeface="Cambria" charset="0"/>
                          <a:ea typeface="MS PGothic" charset="0"/>
                          <a:cs typeface="Times New Roman" charset="0"/>
                        </a:rPr>
                        <a:t>PR:L10I, L33F, M36I, M46L, G48V, I54V, L63P, A71I, V77I, V82A, L90M</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1" i="0" u="none" strike="noStrike" cap="none" normalizeH="0" baseline="0">
                          <a:ln>
                            <a:noFill/>
                          </a:ln>
                          <a:solidFill>
                            <a:srgbClr val="000000"/>
                          </a:solidFill>
                          <a:effectLst/>
                          <a:latin typeface="Cambria" charset="0"/>
                          <a:ea typeface="MS PGothic" charset="0"/>
                          <a:cs typeface="Times New Roman" charset="0"/>
                        </a:rPr>
                        <a:t>PR:I47V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s-E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s-E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s-E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1" i="0" u="none" strike="noStrike" cap="none" normalizeH="0" baseline="0">
                          <a:ln>
                            <a:noFill/>
                          </a:ln>
                          <a:solidFill>
                            <a:srgbClr val="000000"/>
                          </a:solidFill>
                          <a:effectLst/>
                          <a:latin typeface="Cambria" charset="0"/>
                          <a:ea typeface="MS PGothic" charset="0"/>
                          <a:cs typeface="Times New Roman" charset="0"/>
                        </a:rPr>
                        <a:t>IN: T97A, N155H</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6</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TDF/FTC+ATV/r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545</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0" i="0" u="none" strike="noStrike" cap="none" normalizeH="0" baseline="0">
                          <a:ln>
                            <a:noFill/>
                          </a:ln>
                          <a:solidFill>
                            <a:srgbClr val="000000"/>
                          </a:solidFill>
                          <a:effectLst/>
                          <a:latin typeface="Cambria" charset="0"/>
                          <a:ea typeface="MS PGothic" charset="0"/>
                          <a:cs typeface="Times New Roman" charset="0"/>
                        </a:rPr>
                        <a:t>RT:M41L, D69N, M184V,  G190S</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17</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114</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30</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0" i="0" u="none" strike="noStrike" cap="none" normalizeH="0" baseline="0">
                          <a:ln>
                            <a:noFill/>
                          </a:ln>
                          <a:solidFill>
                            <a:srgbClr val="000000"/>
                          </a:solidFill>
                          <a:effectLst/>
                          <a:latin typeface="Cambria" charset="0"/>
                          <a:ea typeface="MS PGothic" charset="0"/>
                          <a:cs typeface="Times New Roman" charset="0"/>
                        </a:rPr>
                        <a:t> </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pt-BR" sz="800" b="0" i="0" u="none" strike="noStrike" cap="none" normalizeH="0" baseline="0">
                          <a:ln>
                            <a:noFill/>
                          </a:ln>
                          <a:solidFill>
                            <a:srgbClr val="000000"/>
                          </a:solidFill>
                          <a:effectLst/>
                          <a:latin typeface="Cambria" charset="0"/>
                          <a:ea typeface="MS PGothic" charset="0"/>
                          <a:cs typeface="Times New Roman" charset="0"/>
                        </a:rPr>
                        <a:t>PR: K20R, M46I, L90M</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PR: I47V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7</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TDF+ABC/3TC+DRV/r+T20</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232</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RT:M41L, D67N, T69D, K70R, L74V, Y181C, M184V, G190A, T215Y, K219E</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6</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283</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17</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PR:L10I, K20R, M36I, M46I, I84V</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PR : L76V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702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8</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TDF/FTC+ETV+T20+RAL</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249</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RT : L74V, L100I, K103N, Y115F, M184V, T215Y</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en-US"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10</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104</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17</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892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it-IT" sz="800" b="0" i="0" u="none" strike="noStrike" cap="none" normalizeH="0" baseline="0">
                          <a:ln>
                            <a:noFill/>
                          </a:ln>
                          <a:solidFill>
                            <a:srgbClr val="000000"/>
                          </a:solidFill>
                          <a:effectLst/>
                          <a:latin typeface="Cambria" charset="0"/>
                          <a:ea typeface="MS PGothic" charset="0"/>
                          <a:cs typeface="Times New Roman" charset="0"/>
                        </a:rPr>
                        <a:t>PR:L10I, K20R, V32I, M46L, I47V, I53L, I54V, L63P, A71V, G73S, V82A, L90M</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it-IT"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174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IN: T97A, Y143C, G163R</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527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9</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ABC+ddI+EFV+ATV/r</a:t>
                      </a:r>
                    </a:p>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497</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en-US" sz="800" b="1" i="0" u="none" strike="noStrike" cap="none" normalizeH="0" baseline="0">
                          <a:ln>
                            <a:noFill/>
                          </a:ln>
                          <a:solidFill>
                            <a:srgbClr val="000000"/>
                          </a:solidFill>
                          <a:effectLst/>
                          <a:latin typeface="Cambria" charset="0"/>
                          <a:ea typeface="MS PGothic" charset="0"/>
                          <a:cs typeface="Times New Roman" charset="0"/>
                        </a:rPr>
                        <a:t>RT : L103N, M184V, T215Y</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11</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152</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43</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7025">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da-DK" sz="800" b="1" i="0" u="none" strike="noStrike" cap="none" normalizeH="0" baseline="0">
                          <a:ln>
                            <a:noFill/>
                          </a:ln>
                          <a:solidFill>
                            <a:srgbClr val="000000"/>
                          </a:solidFill>
                          <a:effectLst/>
                          <a:latin typeface="Cambria" charset="0"/>
                          <a:ea typeface="MS PGothic" charset="0"/>
                          <a:cs typeface="Times New Roman" charset="0"/>
                        </a:rPr>
                        <a:t>PR : G48V, L63P, A71V, V77I, V82T, I84V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463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10</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FTC+LPV/r+ATV+T20</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29</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RT : M41L, T69D, L74V, L100I, K103N, M184V</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da-DK" sz="800" b="1" i="0" u="none" strike="noStrike" cap="none" normalizeH="0" baseline="0">
                          <a:ln>
                            <a:noFill/>
                          </a:ln>
                          <a:solidFill>
                            <a:srgbClr val="000000"/>
                          </a:solidFill>
                          <a:effectLst/>
                          <a:latin typeface="Cambria" charset="0"/>
                          <a:ea typeface="MS PGothic" charset="0"/>
                          <a:cs typeface="Times New Roman" charset="0"/>
                        </a:rPr>
                        <a:t>RT : D67N, L210W, T215Y</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6</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58</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12</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750">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PR : L63P</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da-DK" sz="800" b="1"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478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11</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fr-FR" sz="800" b="0" i="0" u="none" strike="noStrike" cap="none" normalizeH="0" baseline="0">
                          <a:ln>
                            <a:noFill/>
                          </a:ln>
                          <a:solidFill>
                            <a:srgbClr val="000000"/>
                          </a:solidFill>
                          <a:effectLst/>
                          <a:latin typeface="Cambria" charset="0"/>
                          <a:ea typeface="MS PGothic" charset="0"/>
                          <a:cs typeface="Times New Roman" charset="0"/>
                        </a:rPr>
                        <a:t>TDF/FTC+DRV/r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386</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r>
                        <a:rPr kumimoji="0" lang="en-US" sz="800" b="0" i="0" u="none" strike="noStrike" cap="none" normalizeH="0" baseline="0">
                          <a:ln>
                            <a:noFill/>
                          </a:ln>
                          <a:solidFill>
                            <a:srgbClr val="000000"/>
                          </a:solidFill>
                          <a:effectLst/>
                          <a:latin typeface="Cambria" charset="0"/>
                          <a:ea typeface="MS PGothic" charset="0"/>
                          <a:cs typeface="Times New Roman" charset="0"/>
                        </a:rPr>
                        <a:t>PR : L63P, V77I</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r>
                        <a:rPr kumimoji="0" lang="da-DK" sz="800" b="1" i="0" u="none" strike="noStrike" cap="none" normalizeH="0" baseline="0">
                          <a:ln>
                            <a:noFill/>
                          </a:ln>
                          <a:solidFill>
                            <a:srgbClr val="000000"/>
                          </a:solidFill>
                          <a:effectLst/>
                          <a:latin typeface="Cambria" charset="0"/>
                          <a:ea typeface="MS PGothic" charset="0"/>
                          <a:cs typeface="Times New Roman" charset="0"/>
                        </a:rPr>
                        <a:t>PR: L10I, L33V</a:t>
                      </a:r>
                      <a:endParaRPr kumimoji="0" lang="fr-FR" sz="1000" b="1"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13</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81</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539750" algn="l" defTabSz="457200" rtl="0" eaLnBrk="1" fontAlgn="base" latinLnBrk="0" hangingPunct="1">
                        <a:lnSpc>
                          <a:spcPct val="100000"/>
                        </a:lnSpc>
                        <a:spcBef>
                          <a:spcPts val="200"/>
                        </a:spcBef>
                        <a:spcAft>
                          <a:spcPts val="200"/>
                        </a:spcAft>
                        <a:buClrTx/>
                        <a:buSzTx/>
                        <a:buFontTx/>
                        <a:buNone/>
                        <a:tabLst/>
                      </a:pPr>
                      <a:r>
                        <a:rPr kumimoji="0" lang="da-DK" sz="800" b="0" i="0" u="none" strike="noStrike" cap="none" normalizeH="0" baseline="0">
                          <a:ln>
                            <a:noFill/>
                          </a:ln>
                          <a:solidFill>
                            <a:srgbClr val="000000"/>
                          </a:solidFill>
                          <a:effectLst/>
                          <a:latin typeface="Cambria" charset="0"/>
                          <a:ea typeface="MS PGothic" charset="0"/>
                          <a:cs typeface="Times New Roman" charset="0"/>
                        </a:rPr>
                        <a:t>24</a:t>
                      </a:r>
                      <a:endParaRPr kumimoji="0" lang="fr-FR" sz="1000" b="0" i="0" u="none" strike="noStrike" cap="none" normalizeH="0" baseline="0">
                        <a:ln>
                          <a:noFill/>
                        </a:ln>
                        <a:solidFill>
                          <a:srgbClr val="000000"/>
                        </a:solidFill>
                        <a:effectLst/>
                        <a:latin typeface="Times New Roman"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2238">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3338" marR="0" lvl="0" indent="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ts val="200"/>
                        </a:spcBef>
                        <a:spcAft>
                          <a:spcPts val="200"/>
                        </a:spcAft>
                        <a:buClrTx/>
                        <a:buSzTx/>
                        <a:buFontTx/>
                        <a:buNone/>
                        <a:tabLst/>
                      </a:pPr>
                      <a:endParaRPr kumimoji="0" lang="da-DK" sz="800" b="0" i="0" u="none" strike="noStrike" cap="none" normalizeH="0" baseline="0">
                        <a:ln>
                          <a:noFill/>
                        </a:ln>
                        <a:solidFill>
                          <a:srgbClr val="000000"/>
                        </a:solidFill>
                        <a:effectLst/>
                        <a:latin typeface="Cambria" charset="0"/>
                        <a:ea typeface="MS PGothic" charset="0"/>
                        <a:cs typeface="Times New Roman"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43597" name="Titre 1"/>
          <p:cNvSpPr txBox="1">
            <a:spLocks/>
          </p:cNvSpPr>
          <p:nvPr/>
        </p:nvSpPr>
        <p:spPr bwMode="auto">
          <a:xfrm>
            <a:off x="187325" y="85725"/>
            <a:ext cx="8834438" cy="384175"/>
          </a:xfrm>
          <a:prstGeom prst="rect">
            <a:avLst/>
          </a:prstGeom>
          <a:solidFill>
            <a:srgbClr val="CCC1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800" b="1">
                <a:solidFill>
                  <a:srgbClr val="17375E"/>
                </a:solidFill>
                <a:latin typeface="Calibri" charset="0"/>
              </a:rPr>
              <a:t>Table 1 : Characteristics of the 11 patients in whom new DRM were detected during LLV</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pPr eaLnBrk="1" hangingPunct="1">
              <a:defRPr/>
            </a:pPr>
            <a:endParaRPr lang="fr-FR">
              <a:latin typeface="Arial" charset="0"/>
              <a:cs typeface="+mj-cs"/>
            </a:endParaRPr>
          </a:p>
        </p:txBody>
      </p:sp>
      <p:pic>
        <p:nvPicPr>
          <p:cNvPr id="115716" name="Picture 4"/>
          <p:cNvPicPr>
            <a:picLocks noChangeAspect="1" noChangeArrowheads="1"/>
          </p:cNvPicPr>
          <p:nvPr/>
        </p:nvPicPr>
        <p:blipFill>
          <a:blip r:embed="rId3"/>
          <a:srcRect/>
          <a:stretch>
            <a:fillRect/>
          </a:stretch>
        </p:blipFill>
        <p:spPr bwMode="auto">
          <a:xfrm>
            <a:off x="0" y="0"/>
            <a:ext cx="90138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115717" name="Picture 5"/>
          <p:cNvPicPr>
            <a:picLocks noChangeAspect="1" noChangeArrowheads="1"/>
          </p:cNvPicPr>
          <p:nvPr/>
        </p:nvPicPr>
        <p:blipFill>
          <a:blip r:embed="rId4"/>
          <a:srcRect/>
          <a:stretch>
            <a:fillRect/>
          </a:stretch>
        </p:blipFill>
        <p:spPr bwMode="auto">
          <a:xfrm>
            <a:off x="3752850" y="6570663"/>
            <a:ext cx="53911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115718" name="Picture 6"/>
          <p:cNvPicPr>
            <a:picLocks noChangeAspect="1" noChangeArrowheads="1"/>
          </p:cNvPicPr>
          <p:nvPr/>
        </p:nvPicPr>
        <p:blipFill>
          <a:blip r:embed="rId5"/>
          <a:srcRect/>
          <a:stretch>
            <a:fillRect/>
          </a:stretch>
        </p:blipFill>
        <p:spPr bwMode="auto">
          <a:xfrm>
            <a:off x="1371600" y="2028825"/>
            <a:ext cx="6329363"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sp>
        <p:nvSpPr>
          <p:cNvPr id="48134"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eaLnBrk="1" hangingPunct="1">
              <a:defRPr/>
            </a:pPr>
            <a:r>
              <a:rPr lang="fr-FR" sz="4000">
                <a:latin typeface="Arial" charset="0"/>
                <a:cs typeface="+mj-cs"/>
              </a:rPr>
              <a:t>Etude LLV ANRS</a:t>
            </a:r>
            <a:br>
              <a:rPr lang="fr-FR" sz="4000">
                <a:latin typeface="Arial" charset="0"/>
                <a:cs typeface="+mj-cs"/>
              </a:rPr>
            </a:br>
            <a:r>
              <a:rPr lang="fr-FR" sz="2400" i="1">
                <a:latin typeface="Arial" charset="0"/>
                <a:cs typeface="+mj-cs"/>
              </a:rPr>
              <a:t>J Ghosn</a:t>
            </a:r>
          </a:p>
        </p:txBody>
      </p:sp>
      <p:sp>
        <p:nvSpPr>
          <p:cNvPr id="49155" name="Rectangle 3"/>
          <p:cNvSpPr>
            <a:spLocks noGrp="1"/>
          </p:cNvSpPr>
          <p:nvPr>
            <p:ph type="body" idx="1"/>
          </p:nvPr>
        </p:nvSpPr>
        <p:spPr>
          <a:xfrm>
            <a:off x="457200" y="1341438"/>
            <a:ext cx="8229600" cy="4032250"/>
          </a:xfrm>
        </p:spPr>
        <p:txBody>
          <a:bodyPr/>
          <a:lstStyle/>
          <a:p>
            <a:pPr eaLnBrk="1" hangingPunct="1">
              <a:lnSpc>
                <a:spcPct val="80000"/>
              </a:lnSpc>
            </a:pPr>
            <a:r>
              <a:rPr lang="fr-FR" sz="1400" b="1">
                <a:latin typeface="Arial" charset="0"/>
              </a:rPr>
              <a:t>Schéma de l’étude: </a:t>
            </a:r>
            <a:r>
              <a:rPr lang="fr-FR" sz="1400">
                <a:latin typeface="Arial" charset="0"/>
              </a:rPr>
              <a:t>Etude prospective, randomisée, en ouvert, de supériorité, comparant une stratégie de renforcement de l’observance sans modification du traitement à deux stratégies d’intervention thérapeutique accompagnées d’un renforcement de l’observance, chez des patients séropositifs pour le VIH-1, sous trithérapie stable comprenant un IP/r, avec une virémie faible confirmée et persistante comprise entre 50 et 500 copies/ml, et pour lesquels un test génotypique de résistance n’a pas pu être réalisé ou n’a pas montré de résistance aux molécules antirétrovirales en cours.</a:t>
            </a:r>
          </a:p>
          <a:p>
            <a:pPr eaLnBrk="1" hangingPunct="1">
              <a:lnSpc>
                <a:spcPct val="80000"/>
              </a:lnSpc>
            </a:pPr>
            <a:endParaRPr lang="fr-FR" sz="1400">
              <a:latin typeface="Arial" charset="0"/>
            </a:endParaRPr>
          </a:p>
          <a:p>
            <a:pPr eaLnBrk="1" hangingPunct="1">
              <a:lnSpc>
                <a:spcPct val="80000"/>
              </a:lnSpc>
            </a:pPr>
            <a:r>
              <a:rPr lang="fr-FR" sz="1400">
                <a:latin typeface="Arial" charset="0"/>
              </a:rPr>
              <a:t>La randomisation sera stratifiée en fonction du résultat du test génotypique de résistance (échec d’amplification ou amplification réussie et absence de résistance documentée aux molécules reçues).</a:t>
            </a:r>
          </a:p>
          <a:p>
            <a:pPr eaLnBrk="1" hangingPunct="1">
              <a:lnSpc>
                <a:spcPct val="80000"/>
              </a:lnSpc>
            </a:pPr>
            <a:endParaRPr lang="fr-FR" sz="1400">
              <a:latin typeface="Arial" charset="0"/>
            </a:endParaRPr>
          </a:p>
          <a:p>
            <a:pPr eaLnBrk="1" hangingPunct="1">
              <a:lnSpc>
                <a:spcPct val="80000"/>
              </a:lnSpc>
            </a:pPr>
            <a:r>
              <a:rPr lang="fr-FR" sz="1400">
                <a:latin typeface="Arial" charset="0"/>
              </a:rPr>
              <a:t>Les trois bras seront : (40 patients par bras)</a:t>
            </a:r>
          </a:p>
          <a:p>
            <a:pPr eaLnBrk="1" hangingPunct="1">
              <a:lnSpc>
                <a:spcPct val="80000"/>
              </a:lnSpc>
              <a:buFontTx/>
              <a:buNone/>
            </a:pPr>
            <a:r>
              <a:rPr lang="fr-FR" sz="1400">
                <a:latin typeface="Arial" charset="0"/>
              </a:rPr>
              <a:t>	- </a:t>
            </a:r>
            <a:r>
              <a:rPr lang="fr-FR" sz="1400" b="1">
                <a:latin typeface="Arial" charset="0"/>
              </a:rPr>
              <a:t>bras de référence :</a:t>
            </a:r>
            <a:r>
              <a:rPr lang="fr-FR" sz="1400">
                <a:latin typeface="Arial" charset="0"/>
              </a:rPr>
              <a:t> renforcement de l’observance sans modification du traitement. Le renforcement de l’observance consistera en une consultation d’observance initiale puis mensuelle selon les modalités habituelles des centres, pendant trois mois. </a:t>
            </a:r>
          </a:p>
          <a:p>
            <a:pPr eaLnBrk="1" hangingPunct="1">
              <a:lnSpc>
                <a:spcPct val="80000"/>
              </a:lnSpc>
              <a:buFontTx/>
              <a:buNone/>
            </a:pPr>
            <a:r>
              <a:rPr lang="fr-FR" sz="1400">
                <a:latin typeface="Arial" charset="0"/>
              </a:rPr>
              <a:t>	- </a:t>
            </a:r>
            <a:r>
              <a:rPr lang="fr-FR" sz="1400" b="1">
                <a:latin typeface="Arial" charset="0"/>
              </a:rPr>
              <a:t>bras renforcement du traitement</a:t>
            </a:r>
            <a:r>
              <a:rPr lang="fr-FR" sz="1400">
                <a:latin typeface="Arial" charset="0"/>
              </a:rPr>
              <a:t> avec une molécule à barrière génétique élevée : remplacement de l’IP/r en cours par le </a:t>
            </a:r>
            <a:r>
              <a:rPr lang="fr-FR" sz="1400" b="1">
                <a:latin typeface="Arial" charset="0"/>
              </a:rPr>
              <a:t>darunavir/r (DRV/r)</a:t>
            </a:r>
            <a:r>
              <a:rPr lang="fr-FR" sz="1400">
                <a:latin typeface="Arial" charset="0"/>
              </a:rPr>
              <a:t> à la posologie de 600/100 mg deux fois par jour + renforcement de l’observance</a:t>
            </a:r>
          </a:p>
          <a:p>
            <a:pPr eaLnBrk="1" hangingPunct="1">
              <a:lnSpc>
                <a:spcPct val="80000"/>
              </a:lnSpc>
              <a:buFontTx/>
              <a:buNone/>
            </a:pPr>
            <a:r>
              <a:rPr lang="fr-FR" sz="1400">
                <a:latin typeface="Arial" charset="0"/>
              </a:rPr>
              <a:t>	- </a:t>
            </a:r>
            <a:r>
              <a:rPr lang="fr-FR" sz="1400" b="1">
                <a:latin typeface="Arial" charset="0"/>
              </a:rPr>
              <a:t>bras modification du traitement</a:t>
            </a:r>
            <a:r>
              <a:rPr lang="fr-FR" sz="1400">
                <a:latin typeface="Arial" charset="0"/>
              </a:rPr>
              <a:t> : ajout du </a:t>
            </a:r>
            <a:r>
              <a:rPr lang="fr-FR" sz="1400" b="1">
                <a:latin typeface="Arial" charset="0"/>
              </a:rPr>
              <a:t>RAL </a:t>
            </a:r>
            <a:r>
              <a:rPr lang="fr-FR" sz="1400">
                <a:latin typeface="Arial" charset="0"/>
              </a:rPr>
              <a:t>à la posologie de 400 mg deux fois par jour au traitement en cours + renforcement de l’observance</a:t>
            </a:r>
          </a:p>
        </p:txBody>
      </p:sp>
      <p:pic>
        <p:nvPicPr>
          <p:cNvPr id="4915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8350" y="4941888"/>
            <a:ext cx="48958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57"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5" name="Object 2"/>
          <p:cNvGraphicFramePr>
            <a:graphicFrameLocks noChangeAspect="1"/>
          </p:cNvGraphicFramePr>
          <p:nvPr/>
        </p:nvGraphicFramePr>
        <p:xfrm>
          <a:off x="755650" y="1052513"/>
          <a:ext cx="7920038" cy="5600700"/>
        </p:xfrm>
        <a:graphic>
          <a:graphicData uri="http://schemas.openxmlformats.org/presentationml/2006/ole">
            <mc:AlternateContent xmlns:mc="http://schemas.openxmlformats.org/markup-compatibility/2006">
              <mc:Choice xmlns:v="urn:schemas-microsoft-com:vml" Requires="v">
                <p:oleObj spid="_x0000_s149512" name="Graphique" r:id="rId4" imgW="9715500" imgH="6876884" progId="Excel.Chart.8">
                  <p:embed/>
                </p:oleObj>
              </mc:Choice>
              <mc:Fallback>
                <p:oleObj name="Graphique" r:id="rId4" imgW="9715500" imgH="6876884"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052513"/>
                        <a:ext cx="7920038"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9506" name="Text Box 3"/>
          <p:cNvSpPr txBox="1">
            <a:spLocks noChangeArrowheads="1"/>
          </p:cNvSpPr>
          <p:nvPr/>
        </p:nvSpPr>
        <p:spPr bwMode="auto">
          <a:xfrm>
            <a:off x="1195388" y="269875"/>
            <a:ext cx="72913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2000"/>
              <a:t>Distribution des valeurs de charge virale entre 0 et 1000 cp/ml </a:t>
            </a:r>
          </a:p>
          <a:p>
            <a:pPr algn="ctr" eaLnBrk="1" hangingPunct="1"/>
            <a:r>
              <a:rPr lang="fr-FR" sz="2000"/>
              <a:t>chez les patients traités à l’hôpital Saint-Antoine </a:t>
            </a:r>
          </a:p>
        </p:txBody>
      </p:sp>
      <p:sp>
        <p:nvSpPr>
          <p:cNvPr id="50180" name="Text Box 4"/>
          <p:cNvSpPr txBox="1">
            <a:spLocks noChangeArrowheads="1"/>
          </p:cNvSpPr>
          <p:nvPr/>
        </p:nvSpPr>
        <p:spPr bwMode="auto">
          <a:xfrm>
            <a:off x="3635375" y="4652963"/>
            <a:ext cx="722313" cy="36671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800" smtClean="0">
                <a:latin typeface="Verdana" charset="0"/>
                <a:ea typeface="MS PGothic" charset="0"/>
              </a:rPr>
              <a:t>35%</a:t>
            </a:r>
          </a:p>
        </p:txBody>
      </p:sp>
      <p:sp>
        <p:nvSpPr>
          <p:cNvPr id="50181" name="Text Box 5"/>
          <p:cNvSpPr txBox="1">
            <a:spLocks noChangeArrowheads="1"/>
          </p:cNvSpPr>
          <p:nvPr/>
        </p:nvSpPr>
        <p:spPr bwMode="auto">
          <a:xfrm>
            <a:off x="6227763" y="4652963"/>
            <a:ext cx="722312"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800" smtClean="0">
                <a:latin typeface="Verdana" charset="0"/>
                <a:ea typeface="MS PGothic" charset="0"/>
              </a:rPr>
              <a:t>15%</a:t>
            </a:r>
          </a:p>
        </p:txBody>
      </p:sp>
      <p:sp>
        <p:nvSpPr>
          <p:cNvPr id="50182"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7" name="Ellipse 6"/>
          <p:cNvSpPr/>
          <p:nvPr/>
        </p:nvSpPr>
        <p:spPr>
          <a:xfrm>
            <a:off x="2268538" y="3429000"/>
            <a:ext cx="3311525" cy="34290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eaLnBrk="1" hangingPunct="1">
              <a:defRPr/>
            </a:pPr>
            <a:r>
              <a:rPr lang="fr-FR" altLang="fr-FR" smtClean="0">
                <a:latin typeface="Comic Sans MS" pitchFamily="66" charset="0"/>
                <a:cs typeface="ＭＳ Ｐゴシック" charset="0"/>
              </a:rPr>
              <a:t>Mr H, 45 ans</a:t>
            </a:r>
          </a:p>
        </p:txBody>
      </p:sp>
      <p:sp>
        <p:nvSpPr>
          <p:cNvPr id="3" name="Espace réservé du contenu 2"/>
          <p:cNvSpPr>
            <a:spLocks noGrp="1"/>
          </p:cNvSpPr>
          <p:nvPr>
            <p:ph idx="4294967295"/>
          </p:nvPr>
        </p:nvSpPr>
        <p:spPr>
          <a:xfrm>
            <a:off x="250825" y="1628775"/>
            <a:ext cx="8642350" cy="4897438"/>
          </a:xfrm>
        </p:spPr>
        <p:txBody>
          <a:bodyPr/>
          <a:lstStyle/>
          <a:p>
            <a:pPr eaLnBrk="1" hangingPunct="1">
              <a:defRPr/>
            </a:pPr>
            <a:r>
              <a:rPr lang="fr-FR" sz="1800">
                <a:latin typeface="Verdana" charset="0"/>
                <a:ea typeface="MS PGothic" charset="0"/>
              </a:rPr>
              <a:t>Dépistage VIH 1996, CV = 175 500 cp/ml, CD4 = 51 </a:t>
            </a:r>
          </a:p>
          <a:p>
            <a:pPr eaLnBrk="1" hangingPunct="1">
              <a:defRPr/>
            </a:pPr>
            <a:r>
              <a:rPr lang="fr-FR" sz="1800">
                <a:latin typeface="Verdana" charset="0"/>
                <a:ea typeface="MS PGothic" charset="0"/>
              </a:rPr>
              <a:t>Traitements ARV </a:t>
            </a:r>
          </a:p>
          <a:p>
            <a:pPr lvl="1" eaLnBrk="1" hangingPunct="1">
              <a:defRPr/>
            </a:pPr>
            <a:r>
              <a:rPr lang="fr-FR" sz="1600">
                <a:latin typeface="Verdana" charset="0"/>
                <a:ea typeface="MS PGothic" charset="0"/>
              </a:rPr>
              <a:t>1996: </a:t>
            </a:r>
            <a:r>
              <a:rPr lang="fr-FR" sz="1600">
                <a:solidFill>
                  <a:srgbClr val="000090"/>
                </a:solidFill>
                <a:latin typeface="Verdana" charset="0"/>
                <a:ea typeface="MS PGothic" charset="0"/>
              </a:rPr>
              <a:t>AZT+ddI </a:t>
            </a:r>
          </a:p>
          <a:p>
            <a:pPr lvl="1" eaLnBrk="1" hangingPunct="1">
              <a:defRPr/>
            </a:pPr>
            <a:r>
              <a:rPr lang="fr-FR" sz="1600">
                <a:latin typeface="Verdana" charset="0"/>
                <a:ea typeface="MS PGothic" charset="0"/>
              </a:rPr>
              <a:t>1997: </a:t>
            </a:r>
            <a:r>
              <a:rPr lang="fr-FR" sz="1600">
                <a:solidFill>
                  <a:srgbClr val="000090"/>
                </a:solidFill>
                <a:latin typeface="Verdana" charset="0"/>
                <a:ea typeface="MS PGothic" charset="0"/>
              </a:rPr>
              <a:t>d4T+3TC+IDV</a:t>
            </a:r>
          </a:p>
          <a:p>
            <a:pPr lvl="1" eaLnBrk="1" hangingPunct="1">
              <a:defRPr/>
            </a:pPr>
            <a:r>
              <a:rPr lang="fr-FR" sz="1600">
                <a:latin typeface="Verdana" charset="0"/>
                <a:ea typeface="MS PGothic" charset="0"/>
              </a:rPr>
              <a:t>2000: </a:t>
            </a:r>
            <a:r>
              <a:rPr lang="fr-FR" sz="1600">
                <a:solidFill>
                  <a:srgbClr val="000090"/>
                </a:solidFill>
                <a:latin typeface="Verdana" charset="0"/>
                <a:ea typeface="MS PGothic" charset="0"/>
              </a:rPr>
              <a:t>d4T+3TC+IDV/r; </a:t>
            </a:r>
            <a:r>
              <a:rPr lang="fr-FR" sz="1600">
                <a:latin typeface="Verdana" charset="0"/>
                <a:ea typeface="MS PGothic" charset="0"/>
              </a:rPr>
              <a:t>CV&lt;500, CD4=683 </a:t>
            </a:r>
            <a:endParaRPr lang="fr-FR" sz="1600">
              <a:solidFill>
                <a:srgbClr val="000090"/>
              </a:solidFill>
              <a:latin typeface="Verdana" charset="0"/>
              <a:ea typeface="MS PGothic" charset="0"/>
            </a:endParaRPr>
          </a:p>
          <a:p>
            <a:pPr lvl="1" eaLnBrk="1" hangingPunct="1">
              <a:defRPr/>
            </a:pPr>
            <a:r>
              <a:rPr lang="fr-FR" sz="1600">
                <a:latin typeface="Verdana" charset="0"/>
                <a:ea typeface="MS PGothic" charset="0"/>
              </a:rPr>
              <a:t>2001</a:t>
            </a:r>
            <a:r>
              <a:rPr lang="fr-FR" sz="1600">
                <a:solidFill>
                  <a:srgbClr val="000090"/>
                </a:solidFill>
                <a:latin typeface="Verdana" charset="0"/>
                <a:ea typeface="MS PGothic" charset="0"/>
              </a:rPr>
              <a:t>: AZT+3TC+ABC;</a:t>
            </a:r>
            <a:r>
              <a:rPr lang="fr-FR" sz="1600">
                <a:latin typeface="Verdana" charset="0"/>
                <a:ea typeface="MS PGothic" charset="0"/>
              </a:rPr>
              <a:t> CV=2361, CD4=418 </a:t>
            </a:r>
          </a:p>
          <a:p>
            <a:pPr lvl="1" eaLnBrk="1" hangingPunct="1">
              <a:defRPr/>
            </a:pPr>
            <a:r>
              <a:rPr lang="fr-FR" sz="1600">
                <a:latin typeface="Verdana" charset="0"/>
                <a:ea typeface="MS PGothic" charset="0"/>
              </a:rPr>
              <a:t>2003: </a:t>
            </a:r>
            <a:r>
              <a:rPr lang="fr-FR" sz="1600">
                <a:solidFill>
                  <a:srgbClr val="000090"/>
                </a:solidFill>
                <a:latin typeface="Verdana" charset="0"/>
                <a:ea typeface="MS PGothic" charset="0"/>
              </a:rPr>
              <a:t>TDF+ddI+EFV;</a:t>
            </a:r>
            <a:r>
              <a:rPr lang="fr-FR" sz="1600">
                <a:latin typeface="Verdana" charset="0"/>
                <a:ea typeface="MS PGothic" charset="0"/>
              </a:rPr>
              <a:t> CV= 2944, CD4=420 </a:t>
            </a:r>
          </a:p>
          <a:p>
            <a:pPr lvl="1" eaLnBrk="1" hangingPunct="1">
              <a:defRPr/>
            </a:pPr>
            <a:r>
              <a:rPr lang="fr-FR" sz="1600">
                <a:latin typeface="Verdana" charset="0"/>
                <a:ea typeface="MS PGothic" charset="0"/>
              </a:rPr>
              <a:t>2004: </a:t>
            </a:r>
            <a:r>
              <a:rPr lang="fr-FR" sz="1600">
                <a:solidFill>
                  <a:srgbClr val="000090"/>
                </a:solidFill>
                <a:latin typeface="Verdana" charset="0"/>
                <a:ea typeface="MS PGothic" charset="0"/>
              </a:rPr>
              <a:t>TDF+ddI+EFV+APV; </a:t>
            </a:r>
            <a:r>
              <a:rPr lang="fr-FR" sz="1600">
                <a:latin typeface="Verdana" charset="0"/>
                <a:ea typeface="MS PGothic" charset="0"/>
              </a:rPr>
              <a:t>CV= 11766, CD4=180</a:t>
            </a:r>
          </a:p>
          <a:p>
            <a:pPr eaLnBrk="1" hangingPunct="1">
              <a:defRPr/>
            </a:pPr>
            <a:r>
              <a:rPr lang="fr-FR" sz="1800">
                <a:latin typeface="Verdana" charset="0"/>
                <a:ea typeface="MS PGothic" charset="0"/>
              </a:rPr>
              <a:t>Génotype fait en 2004</a:t>
            </a:r>
          </a:p>
          <a:p>
            <a:pPr lvl="1" eaLnBrk="1" hangingPunct="1">
              <a:defRPr/>
            </a:pPr>
            <a:r>
              <a:rPr lang="fr-FR" sz="1600">
                <a:latin typeface="Verdana" charset="0"/>
                <a:ea typeface="MS PGothic" charset="0"/>
              </a:rPr>
              <a:t>Sous-type CRF02_AG</a:t>
            </a:r>
          </a:p>
          <a:p>
            <a:pPr lvl="1" eaLnBrk="1" hangingPunct="1">
              <a:defRPr/>
            </a:pPr>
            <a:r>
              <a:rPr lang="fr-FR" sz="1600">
                <a:latin typeface="Verdana" charset="0"/>
                <a:ea typeface="MS PGothic" charset="0"/>
              </a:rPr>
              <a:t>M41L, D67N, M184V, L210W, T215Y: Résistance à l’AZT, d4T, ABC, 3TC/FTC. Résistance possible au TDF.</a:t>
            </a:r>
          </a:p>
          <a:p>
            <a:pPr lvl="1" eaLnBrk="1" hangingPunct="1">
              <a:defRPr/>
            </a:pPr>
            <a:r>
              <a:rPr lang="fr-FR" sz="1600">
                <a:latin typeface="Verdana" charset="0"/>
                <a:ea typeface="MS PGothic" charset="0"/>
              </a:rPr>
              <a:t>A98G, K103N, Y188L: Résistance à la NVP, l’EFV et à la RPV</a:t>
            </a:r>
          </a:p>
          <a:p>
            <a:pPr lvl="1" eaLnBrk="1" hangingPunct="1">
              <a:defRPr/>
            </a:pPr>
            <a:r>
              <a:rPr lang="fr-FR" sz="1600">
                <a:latin typeface="Verdana" charset="0"/>
                <a:ea typeface="MS PGothic" charset="0"/>
              </a:rPr>
              <a:t>L10V, I13V, G16E, K20I, M36I, L63C, H69K, L89M: pas de résistance aux IP</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eaLnBrk="1" hangingPunct="1">
              <a:defRPr/>
            </a:pPr>
            <a:r>
              <a:rPr lang="fr-FR" altLang="fr-FR" smtClean="0">
                <a:latin typeface="Comic Sans MS" pitchFamily="66" charset="0"/>
                <a:cs typeface="ＭＳ Ｐゴシック" charset="0"/>
              </a:rPr>
              <a:t>Mr H, 45 ans</a:t>
            </a:r>
          </a:p>
        </p:txBody>
      </p:sp>
      <p:sp>
        <p:nvSpPr>
          <p:cNvPr id="3" name="Espace réservé du contenu 2"/>
          <p:cNvSpPr>
            <a:spLocks noGrp="1"/>
          </p:cNvSpPr>
          <p:nvPr>
            <p:ph idx="4294967295"/>
          </p:nvPr>
        </p:nvSpPr>
        <p:spPr>
          <a:xfrm>
            <a:off x="250825" y="1628775"/>
            <a:ext cx="8893175" cy="4897438"/>
          </a:xfrm>
        </p:spPr>
        <p:txBody>
          <a:bodyPr/>
          <a:lstStyle/>
          <a:p>
            <a:pPr eaLnBrk="1" hangingPunct="1">
              <a:buFont typeface="Wingdings" charset="0"/>
              <a:buNone/>
              <a:defRPr/>
            </a:pPr>
            <a:endParaRPr lang="fr-FR" sz="1800">
              <a:latin typeface="Verdana" charset="0"/>
              <a:ea typeface="MS PGothic" charset="0"/>
            </a:endParaRPr>
          </a:p>
          <a:p>
            <a:pPr eaLnBrk="1" hangingPunct="1">
              <a:defRPr/>
            </a:pPr>
            <a:r>
              <a:rPr lang="fr-FR" sz="1800">
                <a:latin typeface="Verdana" charset="0"/>
                <a:ea typeface="MS PGothic" charset="0"/>
              </a:rPr>
              <a:t>Traitements ARV </a:t>
            </a:r>
          </a:p>
          <a:p>
            <a:pPr lvl="1" eaLnBrk="1" hangingPunct="1">
              <a:defRPr/>
            </a:pPr>
            <a:r>
              <a:rPr lang="fr-FR" sz="1800">
                <a:latin typeface="Verdana" charset="0"/>
                <a:ea typeface="MS PGothic" charset="0"/>
              </a:rPr>
              <a:t>2004: </a:t>
            </a:r>
            <a:r>
              <a:rPr lang="fr-FR" sz="1800">
                <a:solidFill>
                  <a:srgbClr val="000090"/>
                </a:solidFill>
                <a:latin typeface="Verdana" charset="0"/>
                <a:ea typeface="MS PGothic" charset="0"/>
              </a:rPr>
              <a:t>TDF+ddI+LPV/r+APV; </a:t>
            </a:r>
            <a:r>
              <a:rPr lang="fr-FR" sz="1800">
                <a:latin typeface="Verdana" charset="0"/>
                <a:ea typeface="MS PGothic" charset="0"/>
              </a:rPr>
              <a:t>CV&lt;50, CD4=391</a:t>
            </a:r>
          </a:p>
          <a:p>
            <a:pPr lvl="1" eaLnBrk="1" hangingPunct="1">
              <a:defRPr/>
            </a:pPr>
            <a:endParaRPr lang="fr-FR" sz="1800">
              <a:latin typeface="Verdana" charset="0"/>
              <a:ea typeface="MS PGothic" charset="0"/>
            </a:endParaRPr>
          </a:p>
          <a:p>
            <a:pPr lvl="1" eaLnBrk="1" hangingPunct="1">
              <a:defRPr/>
            </a:pPr>
            <a:r>
              <a:rPr lang="fr-FR" sz="1800">
                <a:latin typeface="Verdana" charset="0"/>
                <a:ea typeface="MS PGothic" charset="0"/>
              </a:rPr>
              <a:t>2006: </a:t>
            </a:r>
            <a:r>
              <a:rPr lang="fr-FR" sz="1800">
                <a:solidFill>
                  <a:srgbClr val="000090"/>
                </a:solidFill>
                <a:latin typeface="Verdana" charset="0"/>
                <a:ea typeface="MS PGothic" charset="0"/>
              </a:rPr>
              <a:t>LPV/r+APV+SQV (Invirase); </a:t>
            </a:r>
            <a:r>
              <a:rPr lang="fr-FR" sz="1800">
                <a:latin typeface="Verdana" charset="0"/>
                <a:ea typeface="MS PGothic" charset="0"/>
              </a:rPr>
              <a:t>CV=434, CD4=533</a:t>
            </a:r>
          </a:p>
          <a:p>
            <a:pPr lvl="1" eaLnBrk="1" hangingPunct="1">
              <a:defRPr/>
            </a:pPr>
            <a:endParaRPr lang="fr-FR" sz="1800">
              <a:latin typeface="Verdana" charset="0"/>
              <a:ea typeface="MS PGothic" charset="0"/>
            </a:endParaRPr>
          </a:p>
          <a:p>
            <a:pPr lvl="1" eaLnBrk="1" hangingPunct="1">
              <a:defRPr/>
            </a:pPr>
            <a:r>
              <a:rPr lang="fr-FR" sz="1800">
                <a:latin typeface="Verdana" charset="0"/>
                <a:ea typeface="MS PGothic" charset="0"/>
              </a:rPr>
              <a:t>2007: </a:t>
            </a:r>
            <a:r>
              <a:rPr lang="fr-FR" sz="1800">
                <a:solidFill>
                  <a:srgbClr val="000090"/>
                </a:solidFill>
                <a:latin typeface="Verdana" charset="0"/>
                <a:ea typeface="MS PGothic" charset="0"/>
              </a:rPr>
              <a:t>TDF+ LPV/r+APV+SQV (Invirase); </a:t>
            </a:r>
            <a:r>
              <a:rPr lang="fr-FR" sz="1800">
                <a:latin typeface="Verdana" charset="0"/>
                <a:ea typeface="MS PGothic" charset="0"/>
              </a:rPr>
              <a:t>CV=47, CD4=491</a:t>
            </a:r>
          </a:p>
          <a:p>
            <a:pPr lvl="1" eaLnBrk="1" hangingPunct="1">
              <a:defRPr/>
            </a:pPr>
            <a:endParaRPr lang="fr-FR" sz="1800">
              <a:latin typeface="Verdana" charset="0"/>
              <a:ea typeface="MS PGothic" charset="0"/>
            </a:endParaRPr>
          </a:p>
          <a:p>
            <a:pPr lvl="1" eaLnBrk="1" hangingPunct="1">
              <a:defRPr/>
            </a:pPr>
            <a:r>
              <a:rPr lang="fr-FR" sz="1800">
                <a:latin typeface="Verdana" charset="0"/>
                <a:ea typeface="MS PGothic" charset="0"/>
              </a:rPr>
              <a:t>2008: </a:t>
            </a:r>
            <a:r>
              <a:rPr lang="fr-FR" sz="1800">
                <a:solidFill>
                  <a:srgbClr val="000090"/>
                </a:solidFill>
                <a:latin typeface="Verdana" charset="0"/>
                <a:ea typeface="MS PGothic" charset="0"/>
              </a:rPr>
              <a:t>TDF+ LPV/r+APV+SQV (Invirase)+ RAL; </a:t>
            </a:r>
            <a:r>
              <a:rPr lang="fr-FR" sz="1800">
                <a:latin typeface="Verdana" charset="0"/>
                <a:ea typeface="MS PGothic" charset="0"/>
              </a:rPr>
              <a:t>CV=102, CD4=600</a:t>
            </a:r>
          </a:p>
          <a:p>
            <a:pPr lvl="1" eaLnBrk="1" hangingPunct="1">
              <a:defRPr/>
            </a:pPr>
            <a:endParaRPr lang="fr-FR" sz="1800">
              <a:latin typeface="Verdana" charset="0"/>
              <a:ea typeface="MS PGothic" charset="0"/>
            </a:endParaRPr>
          </a:p>
          <a:p>
            <a:pPr lvl="1" eaLnBrk="1" hangingPunct="1">
              <a:defRPr/>
            </a:pPr>
            <a:r>
              <a:rPr lang="fr-FR" sz="1800">
                <a:latin typeface="Verdana" charset="0"/>
                <a:ea typeface="MS PGothic" charset="0"/>
              </a:rPr>
              <a:t>Depuis 2008 sous </a:t>
            </a:r>
            <a:r>
              <a:rPr lang="fr-FR" sz="1800">
                <a:solidFill>
                  <a:srgbClr val="000090"/>
                </a:solidFill>
                <a:latin typeface="Verdana" charset="0"/>
                <a:ea typeface="MS PGothic" charset="0"/>
              </a:rPr>
              <a:t>TDF+ LPV/r+APV+ RAL;  </a:t>
            </a:r>
            <a:r>
              <a:rPr lang="fr-FR" sz="1800">
                <a:latin typeface="Verdana" charset="0"/>
                <a:ea typeface="MS PGothic" charset="0"/>
              </a:rPr>
              <a:t>avec une CV &lt;20</a:t>
            </a:r>
          </a:p>
          <a:p>
            <a:pPr lvl="1" eaLnBrk="1" hangingPunct="1">
              <a:defRPr/>
            </a:pPr>
            <a:endParaRPr lang="fr-FR" sz="1800">
              <a:latin typeface="Verdana" charset="0"/>
              <a:ea typeface="MS PGothic" charset="0"/>
            </a:endParaRPr>
          </a:p>
          <a:p>
            <a:pPr lvl="1" eaLnBrk="1" hangingPunct="1">
              <a:defRPr/>
            </a:pPr>
            <a:endParaRPr lang="fr-FR" sz="1800">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altLang="fr-FR" smtClean="0">
                <a:latin typeface="Comic Sans MS" pitchFamily="66" charset="0"/>
                <a:cs typeface="ＭＳ Ｐゴシック" charset="0"/>
              </a:rPr>
              <a:t>Mr H, 45 ans</a:t>
            </a:r>
          </a:p>
        </p:txBody>
      </p:sp>
      <p:graphicFrame>
        <p:nvGraphicFramePr>
          <p:cNvPr id="66563" name="Group 3"/>
          <p:cNvGraphicFramePr>
            <a:graphicFrameLocks noGrp="1"/>
          </p:cNvGraphicFramePr>
          <p:nvPr>
            <p:ph idx="4294967295"/>
          </p:nvPr>
        </p:nvGraphicFramePr>
        <p:xfrm>
          <a:off x="373063" y="2205038"/>
          <a:ext cx="8397875" cy="1857375"/>
        </p:xfrm>
        <a:graphic>
          <a:graphicData uri="http://schemas.openxmlformats.org/drawingml/2006/table">
            <a:tbl>
              <a:tblPr/>
              <a:tblGrid>
                <a:gridCol w="1341437"/>
                <a:gridCol w="2659063"/>
                <a:gridCol w="1444625"/>
                <a:gridCol w="1152525"/>
                <a:gridCol w="863600"/>
                <a:gridCol w="936625"/>
              </a:tblGrid>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ARV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CV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CV 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PCR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FFFFFF"/>
                          </a:solidFill>
                          <a:effectLst/>
                          <a:latin typeface="Verdana" pitchFamily="34" charset="0"/>
                          <a:ea typeface="MS PGothic" pitchFamily="34" charset="-128"/>
                        </a:rPr>
                        <a:t>CD4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01/10/08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smtClean="0">
                          <a:ln>
                            <a:noFill/>
                          </a:ln>
                          <a:solidFill>
                            <a:srgbClr val="000090"/>
                          </a:solidFill>
                          <a:effectLst/>
                          <a:latin typeface="Verdana" pitchFamily="34" charset="0"/>
                          <a:ea typeface="MS PGothic" pitchFamily="34" charset="-128"/>
                        </a:rPr>
                        <a:t>TDF+ LPV/r+APV+ 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&lt;20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14/09/09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&lt;20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682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12/05/11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&lt;20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715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371475">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08/06/12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&lt;20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defTabSz="457200" eaLnBrk="0" hangingPunct="0">
                        <a:spcBef>
                          <a:spcPct val="20000"/>
                        </a:spcBef>
                        <a:buClr>
                          <a:schemeClr val="accent2"/>
                        </a:buClr>
                        <a:buFont typeface="Wingdings" pitchFamily="2" charset="2"/>
                        <a:defRPr sz="2600">
                          <a:solidFill>
                            <a:schemeClr val="tx1"/>
                          </a:solidFill>
                          <a:latin typeface="Verdana" pitchFamily="34" charset="0"/>
                          <a:ea typeface="MS PGothic" pitchFamily="34" charset="-128"/>
                        </a:defRPr>
                      </a:lvl1pPr>
                      <a:lvl2pPr marL="742950" indent="-285750" defTabSz="457200" eaLnBrk="0" hangingPunct="0">
                        <a:spcBef>
                          <a:spcPct val="20000"/>
                        </a:spcBef>
                        <a:buClr>
                          <a:schemeClr val="accent2"/>
                        </a:buClr>
                        <a:buFont typeface="Wingdings" pitchFamily="2" charset="2"/>
                        <a:defRPr sz="2200">
                          <a:solidFill>
                            <a:schemeClr val="tx1"/>
                          </a:solidFill>
                          <a:latin typeface="Verdana" pitchFamily="34" charset="0"/>
                          <a:ea typeface="MS PGothic" pitchFamily="34" charset="-128"/>
                        </a:defRPr>
                      </a:lvl2pPr>
                      <a:lvl3pPr marL="1143000" indent="-228600" defTabSz="457200" eaLnBrk="0" hangingPunct="0">
                        <a:spcBef>
                          <a:spcPct val="20000"/>
                        </a:spcBef>
                        <a:buClr>
                          <a:schemeClr val="accent2"/>
                        </a:buClr>
                        <a:buFont typeface="Wingdings" pitchFamily="2" charset="2"/>
                        <a:defRPr sz="2100">
                          <a:solidFill>
                            <a:schemeClr val="tx1"/>
                          </a:solidFill>
                          <a:latin typeface="Verdana" pitchFamily="34" charset="0"/>
                          <a:ea typeface="MS PGothic" pitchFamily="34" charset="-128"/>
                        </a:defRPr>
                      </a:lvl3pPr>
                      <a:lvl4pPr marL="1600200" indent="-228600" defTabSz="457200" eaLnBrk="0" hangingPunct="0">
                        <a:spcBef>
                          <a:spcPct val="20000"/>
                        </a:spcBef>
                        <a:buClr>
                          <a:schemeClr val="accent2"/>
                        </a:buClr>
                        <a:buFont typeface="Wingdings" pitchFamily="2" charset="2"/>
                        <a:defRPr>
                          <a:solidFill>
                            <a:schemeClr val="tx1"/>
                          </a:solidFill>
                          <a:latin typeface="Verdana" pitchFamily="34" charset="0"/>
                          <a:ea typeface="MS PGothic" pitchFamily="34" charset="-128"/>
                        </a:defRPr>
                      </a:lvl4pPr>
                      <a:lvl5pPr marL="2057400" indent="-228600" defTabSz="457200" eaLnBrk="0" hangingPunct="0">
                        <a:spcBef>
                          <a:spcPct val="25000"/>
                        </a:spcBef>
                        <a:buClr>
                          <a:schemeClr val="accent2"/>
                        </a:buClr>
                        <a:buFont typeface="Wingdings" pitchFamily="2" charset="2"/>
                        <a:defRPr>
                          <a:solidFill>
                            <a:schemeClr val="tx1"/>
                          </a:solidFill>
                          <a:latin typeface="Verdana" pitchFamily="34" charset="0"/>
                          <a:ea typeface="MS PGothic" pitchFamily="34" charset="-128"/>
                        </a:defRPr>
                      </a:lvl5pPr>
                      <a:lvl6pPr marL="25146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6pPr>
                      <a:lvl7pPr marL="29718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7pPr>
                      <a:lvl8pPr marL="34290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8pPr>
                      <a:lvl9pPr marL="3886200" indent="-228600" defTabSz="4572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Verdana" pitchFamily="34" charset="0"/>
                          <a:ea typeface="MS PGothic" pitchFamily="34" charset="-128"/>
                        </a:rPr>
                        <a:t>684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altLang="fr-FR" sz="3400" smtClean="0">
                <a:latin typeface="Comic Sans MS" pitchFamily="66" charset="0"/>
                <a:cs typeface="ＭＳ Ｐゴシック" charset="0"/>
              </a:rPr>
              <a:t>Mr H, 45 ans</a:t>
            </a:r>
          </a:p>
        </p:txBody>
      </p:sp>
      <p:sp>
        <p:nvSpPr>
          <p:cNvPr id="3" name="Espace réservé du contenu 2"/>
          <p:cNvSpPr>
            <a:spLocks noGrp="1"/>
          </p:cNvSpPr>
          <p:nvPr>
            <p:ph idx="4294967295"/>
          </p:nvPr>
        </p:nvSpPr>
        <p:spPr>
          <a:xfrm>
            <a:off x="539750" y="2565400"/>
            <a:ext cx="8001000" cy="3476625"/>
          </a:xfrm>
        </p:spPr>
        <p:txBody>
          <a:bodyPr/>
          <a:lstStyle/>
          <a:p>
            <a:pPr>
              <a:defRPr/>
            </a:pPr>
            <a:r>
              <a:rPr lang="fr-FR">
                <a:latin typeface="Verdana" charset="0"/>
                <a:ea typeface="MS PGothic" charset="0"/>
              </a:rPr>
              <a:t>1- pas de changement de traitement</a:t>
            </a:r>
          </a:p>
          <a:p>
            <a:pPr>
              <a:defRPr/>
            </a:pPr>
            <a:r>
              <a:rPr lang="fr-FR">
                <a:latin typeface="Verdana" charset="0"/>
                <a:ea typeface="MS PGothic" charset="0"/>
              </a:rPr>
              <a:t>2- consultation d’observance</a:t>
            </a:r>
          </a:p>
          <a:p>
            <a:pPr>
              <a:defRPr/>
            </a:pPr>
            <a:r>
              <a:rPr lang="fr-FR">
                <a:latin typeface="Verdana" charset="0"/>
                <a:ea typeface="MS PGothic" charset="0"/>
              </a:rPr>
              <a:t>3- dosage pharmacologique</a:t>
            </a:r>
          </a:p>
          <a:p>
            <a:pPr>
              <a:defRPr/>
            </a:pPr>
            <a:r>
              <a:rPr lang="fr-FR">
                <a:latin typeface="Verdana" charset="0"/>
                <a:ea typeface="MS PGothic" charset="0"/>
              </a:rPr>
              <a:t>4- contrôle de la CV ultrasensible</a:t>
            </a:r>
          </a:p>
          <a:p>
            <a:pPr>
              <a:defRPr/>
            </a:pPr>
            <a:r>
              <a:rPr lang="fr-FR">
                <a:latin typeface="Verdana" charset="0"/>
                <a:ea typeface="MS PGothic" charset="0"/>
              </a:rPr>
              <a:t>5- changement de traitement</a:t>
            </a:r>
          </a:p>
          <a:p>
            <a:pPr>
              <a:buFont typeface="Wingdings" charset="0"/>
              <a:buNone/>
              <a:defRPr/>
            </a:pPr>
            <a:endParaRPr lang="fr-FR">
              <a:latin typeface="Verdana" charset="0"/>
              <a:ea typeface="MS PGothic" charset="0"/>
            </a:endParaRPr>
          </a:p>
          <a:p>
            <a:pPr>
              <a:defRPr/>
            </a:pPr>
            <a:endParaRPr lang="fr-FR">
              <a:latin typeface="Verdana" charset="0"/>
              <a:ea typeface="MS PGothic" charset="0"/>
            </a:endParaRPr>
          </a:p>
          <a:p>
            <a:pPr>
              <a:buFont typeface="Wingdings" charset="0"/>
              <a:buNone/>
              <a:defRPr/>
            </a:pPr>
            <a:endParaRPr lang="fr-FR">
              <a:latin typeface="Verdana" charset="0"/>
              <a:ea typeface="MS PGothic" charset="0"/>
            </a:endParaRPr>
          </a:p>
        </p:txBody>
      </p:sp>
      <p:sp>
        <p:nvSpPr>
          <p:cNvPr id="157699" name="ZoneTexte 3"/>
          <p:cNvSpPr txBox="1">
            <a:spLocks noChangeArrowheads="1"/>
          </p:cNvSpPr>
          <p:nvPr/>
        </p:nvSpPr>
        <p:spPr bwMode="auto">
          <a:xfrm>
            <a:off x="611188" y="1773238"/>
            <a:ext cx="79200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Si vous aviez ces résultats de CV ultrasensibles, quelle serait votre attitude thérapeutique ?</a:t>
            </a:r>
          </a:p>
          <a:p>
            <a:pPr eaLnBrk="1" hangingPunct="1"/>
            <a:endParaRPr lang="fr-FR" sz="18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altLang="fr-FR" smtClean="0">
                <a:latin typeface="Comic Sans MS" pitchFamily="66" charset="0"/>
                <a:cs typeface="ＭＳ Ｐゴシック" charset="0"/>
              </a:rPr>
              <a:t>Mr H, 45 ans</a:t>
            </a:r>
          </a:p>
        </p:txBody>
      </p:sp>
      <p:sp>
        <p:nvSpPr>
          <p:cNvPr id="3" name="Espace réservé du contenu 2"/>
          <p:cNvSpPr>
            <a:spLocks noGrp="1"/>
          </p:cNvSpPr>
          <p:nvPr>
            <p:ph idx="4294967295"/>
          </p:nvPr>
        </p:nvSpPr>
        <p:spPr>
          <a:xfrm>
            <a:off x="179388" y="2636838"/>
            <a:ext cx="8785225" cy="3476625"/>
          </a:xfrm>
        </p:spPr>
        <p:txBody>
          <a:bodyPr/>
          <a:lstStyle/>
          <a:p>
            <a:r>
              <a:rPr lang="fr-FR" sz="2800">
                <a:latin typeface="Verdana" charset="0"/>
                <a:ea typeface="MS PGothic" charset="0"/>
              </a:rPr>
              <a:t>1- sur la progression clinique</a:t>
            </a:r>
          </a:p>
          <a:p>
            <a:r>
              <a:rPr lang="fr-FR" sz="2800">
                <a:latin typeface="Verdana" charset="0"/>
                <a:ea typeface="MS PGothic" charset="0"/>
              </a:rPr>
              <a:t>2- sur l’échec virologique</a:t>
            </a:r>
          </a:p>
          <a:p>
            <a:r>
              <a:rPr lang="fr-FR" sz="2800">
                <a:latin typeface="Verdana" charset="0"/>
                <a:ea typeface="MS PGothic" charset="0"/>
              </a:rPr>
              <a:t>3- sur la sélection de résistance</a:t>
            </a:r>
          </a:p>
          <a:p>
            <a:r>
              <a:rPr lang="fr-FR" sz="2800">
                <a:latin typeface="Verdana" charset="0"/>
                <a:ea typeface="MS PGothic" charset="0"/>
              </a:rPr>
              <a:t>4- sur le réservoir</a:t>
            </a:r>
          </a:p>
          <a:p>
            <a:r>
              <a:rPr lang="fr-FR" sz="2800">
                <a:latin typeface="Verdana" charset="0"/>
                <a:ea typeface="MS PGothic" charset="0"/>
              </a:rPr>
              <a:t>5- sur les marqueurs immunologiques (baisse des CD4, activation….)</a:t>
            </a:r>
          </a:p>
          <a:p>
            <a:r>
              <a:rPr lang="fr-FR" sz="2800">
                <a:latin typeface="Verdana" charset="0"/>
                <a:ea typeface="MS PGothic" charset="0"/>
              </a:rPr>
              <a:t>6- sur l’inflammation</a:t>
            </a:r>
          </a:p>
          <a:p>
            <a:endParaRPr lang="fr-FR">
              <a:latin typeface="Verdana" charset="0"/>
              <a:ea typeface="MS PGothic" charset="0"/>
            </a:endParaRPr>
          </a:p>
          <a:p>
            <a:pPr>
              <a:buFont typeface="Wingdings" charset="0"/>
              <a:buNone/>
            </a:pPr>
            <a:endParaRPr lang="fr-FR">
              <a:latin typeface="Verdana" charset="0"/>
              <a:ea typeface="MS PGothic" charset="0"/>
            </a:endParaRPr>
          </a:p>
          <a:p>
            <a:endParaRPr lang="fr-FR">
              <a:latin typeface="Verdana" charset="0"/>
              <a:ea typeface="MS PGothic" charset="0"/>
            </a:endParaRPr>
          </a:p>
          <a:p>
            <a:pPr>
              <a:buFont typeface="Wingdings" charset="0"/>
              <a:buNone/>
            </a:pPr>
            <a:endParaRPr lang="fr-FR">
              <a:latin typeface="Verdana" charset="0"/>
              <a:ea typeface="MS PGothic" charset="0"/>
            </a:endParaRPr>
          </a:p>
        </p:txBody>
      </p:sp>
      <p:sp>
        <p:nvSpPr>
          <p:cNvPr id="159747" name="ZoneTexte 3"/>
          <p:cNvSpPr txBox="1">
            <a:spLocks noChangeArrowheads="1"/>
          </p:cNvSpPr>
          <p:nvPr/>
        </p:nvSpPr>
        <p:spPr bwMode="auto">
          <a:xfrm>
            <a:off x="250825" y="1773238"/>
            <a:ext cx="82804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A votre avis, ces virémies persistantes en dessous du seuil ont-elles des conséquences à court et à moyen termes ?</a:t>
            </a:r>
          </a:p>
          <a:p>
            <a:pPr eaLnBrk="1" hangingPunct="1"/>
            <a:endParaRPr lang="fr-FR" sz="180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a:defRPr/>
            </a:pPr>
            <a:r>
              <a:rPr lang="fr-FR" altLang="fr-FR" smtClean="0">
                <a:latin typeface="Comic Sans MS" pitchFamily="66" charset="0"/>
                <a:cs typeface="ＭＳ Ｐゴシック" charset="0"/>
              </a:rPr>
              <a:t>Mr H, 45 ans</a:t>
            </a:r>
          </a:p>
        </p:txBody>
      </p:sp>
      <p:sp>
        <p:nvSpPr>
          <p:cNvPr id="3" name="Espace réservé du contenu 2"/>
          <p:cNvSpPr>
            <a:spLocks noGrp="1"/>
          </p:cNvSpPr>
          <p:nvPr>
            <p:ph idx="4294967295"/>
          </p:nvPr>
        </p:nvSpPr>
        <p:spPr>
          <a:xfrm>
            <a:off x="179388" y="2636838"/>
            <a:ext cx="8785225" cy="3476625"/>
          </a:xfrm>
        </p:spPr>
        <p:txBody>
          <a:bodyPr/>
          <a:lstStyle/>
          <a:p>
            <a:pPr>
              <a:defRPr/>
            </a:pPr>
            <a:r>
              <a:rPr lang="fr-FR" sz="2800">
                <a:latin typeface="Verdana" charset="0"/>
                <a:ea typeface="MS PGothic" charset="0"/>
              </a:rPr>
              <a:t>1- non</a:t>
            </a:r>
          </a:p>
          <a:p>
            <a:pPr>
              <a:defRPr/>
            </a:pPr>
            <a:r>
              <a:rPr lang="fr-FR" sz="2800">
                <a:latin typeface="Verdana" charset="0"/>
                <a:ea typeface="MS PGothic" charset="0"/>
              </a:rPr>
              <a:t>2- oui en cas de modification du traitement</a:t>
            </a:r>
          </a:p>
          <a:p>
            <a:pPr>
              <a:defRPr/>
            </a:pPr>
            <a:r>
              <a:rPr lang="fr-FR" sz="2800">
                <a:latin typeface="Verdana" charset="0"/>
                <a:ea typeface="MS PGothic" charset="0"/>
              </a:rPr>
              <a:t>3- uniquement sur la première ligne de traitement</a:t>
            </a:r>
          </a:p>
          <a:p>
            <a:pPr>
              <a:defRPr/>
            </a:pPr>
            <a:r>
              <a:rPr lang="fr-FR" sz="2800">
                <a:latin typeface="Verdana" charset="0"/>
                <a:ea typeface="MS PGothic" charset="0"/>
              </a:rPr>
              <a:t>4- oui, en fonction des patients</a:t>
            </a:r>
          </a:p>
          <a:p>
            <a:pPr>
              <a:defRPr/>
            </a:pPr>
            <a:r>
              <a:rPr lang="fr-FR" sz="2800">
                <a:latin typeface="Verdana" charset="0"/>
                <a:ea typeface="MS PGothic" charset="0"/>
              </a:rPr>
              <a:t>5- oui, en fonction des traitements</a:t>
            </a:r>
          </a:p>
          <a:p>
            <a:pPr>
              <a:defRPr/>
            </a:pPr>
            <a:r>
              <a:rPr lang="fr-FR" sz="2800">
                <a:latin typeface="Verdana" charset="0"/>
                <a:ea typeface="MS PGothic" charset="0"/>
              </a:rPr>
              <a:t>6- ne sait pas</a:t>
            </a:r>
          </a:p>
          <a:p>
            <a:pPr>
              <a:defRPr/>
            </a:pPr>
            <a:endParaRPr lang="fr-FR">
              <a:latin typeface="Verdana" charset="0"/>
              <a:ea typeface="MS PGothic" charset="0"/>
            </a:endParaRPr>
          </a:p>
          <a:p>
            <a:pPr>
              <a:buFont typeface="Wingdings" charset="0"/>
              <a:buNone/>
              <a:defRPr/>
            </a:pPr>
            <a:endParaRPr lang="fr-FR">
              <a:latin typeface="Verdana" charset="0"/>
              <a:ea typeface="MS PGothic" charset="0"/>
            </a:endParaRPr>
          </a:p>
          <a:p>
            <a:pPr>
              <a:defRPr/>
            </a:pPr>
            <a:endParaRPr lang="fr-FR">
              <a:latin typeface="Verdana" charset="0"/>
              <a:ea typeface="MS PGothic" charset="0"/>
            </a:endParaRPr>
          </a:p>
          <a:p>
            <a:pPr>
              <a:buFont typeface="Wingdings" charset="0"/>
              <a:buNone/>
              <a:defRPr/>
            </a:pPr>
            <a:endParaRPr lang="fr-FR">
              <a:latin typeface="Verdana" charset="0"/>
              <a:ea typeface="MS PGothic" charset="0"/>
            </a:endParaRPr>
          </a:p>
        </p:txBody>
      </p:sp>
      <p:sp>
        <p:nvSpPr>
          <p:cNvPr id="161795" name="ZoneTexte 3"/>
          <p:cNvSpPr txBox="1">
            <a:spLocks noChangeArrowheads="1"/>
          </p:cNvSpPr>
          <p:nvPr/>
        </p:nvSpPr>
        <p:spPr bwMode="auto">
          <a:xfrm>
            <a:off x="250825" y="1773238"/>
            <a:ext cx="82804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a:solidFill>
                  <a:srgbClr val="B90000"/>
                </a:solidFill>
              </a:rPr>
              <a:t>Pensez-vous qu’il serait intéressant de disposer de ces résultats pour la bonne prise en charge thérapeutique?</a:t>
            </a:r>
          </a:p>
          <a:p>
            <a:pPr eaLnBrk="1" hangingPunct="1"/>
            <a:endParaRPr lang="fr-FR" sz="18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idx="4294967295"/>
          </p:nvPr>
        </p:nvSpPr>
        <p:spPr>
          <a:xfrm>
            <a:off x="457200" y="274638"/>
            <a:ext cx="8229600" cy="777875"/>
          </a:xfrm>
        </p:spPr>
        <p:txBody>
          <a:bodyPr/>
          <a:lstStyle/>
          <a:p>
            <a:pPr eaLnBrk="1" hangingPunct="1">
              <a:defRPr/>
            </a:pPr>
            <a:r>
              <a:rPr lang="fr-FR" sz="3600">
                <a:latin typeface="Arial" charset="0"/>
                <a:cs typeface="+mj-cs"/>
              </a:rPr>
              <a:t>Définitions</a:t>
            </a:r>
          </a:p>
        </p:txBody>
      </p:sp>
      <p:sp>
        <p:nvSpPr>
          <p:cNvPr id="12291" name="Espace réservé du contenu 2"/>
          <p:cNvSpPr>
            <a:spLocks noGrp="1"/>
          </p:cNvSpPr>
          <p:nvPr>
            <p:ph idx="4294967295"/>
          </p:nvPr>
        </p:nvSpPr>
        <p:spPr>
          <a:xfrm>
            <a:off x="457200" y="1527175"/>
            <a:ext cx="8229600" cy="2062163"/>
          </a:xfrm>
        </p:spPr>
        <p:txBody>
          <a:bodyPr/>
          <a:lstStyle/>
          <a:p>
            <a:pPr eaLnBrk="1" hangingPunct="1">
              <a:buClr>
                <a:srgbClr val="953735"/>
              </a:buClr>
              <a:buFont typeface="Wingdings" charset="0"/>
              <a:buChar char="§"/>
              <a:defRPr/>
            </a:pPr>
            <a:r>
              <a:rPr lang="en-US" sz="2400">
                <a:latin typeface="Arial" charset="0"/>
                <a:cs typeface="+mn-cs"/>
              </a:rPr>
              <a:t>Succès virologique: </a:t>
            </a:r>
            <a:r>
              <a:rPr lang="en-US" sz="2000">
                <a:latin typeface="Arial" charset="0"/>
                <a:cs typeface="+mn-cs"/>
              </a:rPr>
              <a:t>plasma viral load (pVL) &lt; 50 copies/ml </a:t>
            </a:r>
          </a:p>
          <a:p>
            <a:pPr eaLnBrk="1" hangingPunct="1">
              <a:buClr>
                <a:srgbClr val="953735"/>
              </a:buClr>
              <a:buFont typeface="Wingdings" charset="0"/>
              <a:buChar char="§"/>
              <a:defRPr/>
            </a:pPr>
            <a:r>
              <a:rPr lang="en-US" sz="2400">
                <a:latin typeface="Arial" charset="0"/>
                <a:cs typeface="+mn-cs"/>
              </a:rPr>
              <a:t>Echec virologique: </a:t>
            </a:r>
            <a:r>
              <a:rPr lang="en-US" sz="2000">
                <a:latin typeface="Arial" charset="0"/>
                <a:cs typeface="+mn-cs"/>
              </a:rPr>
              <a:t>pVL &gt; 50 copies/ml, confirmé sur 2° plasma après 1 à 2 semaines</a:t>
            </a:r>
          </a:p>
          <a:p>
            <a:pPr lvl="1" eaLnBrk="1" hangingPunct="1">
              <a:defRPr/>
            </a:pPr>
            <a:r>
              <a:rPr lang="fr-FR" sz="2000">
                <a:latin typeface="Arial" charset="0"/>
              </a:rPr>
              <a:t>V</a:t>
            </a:r>
            <a:r>
              <a:rPr lang="en-US" sz="2000">
                <a:latin typeface="Arial" charset="0"/>
              </a:rPr>
              <a:t>irémie intermittente (blip) : 2°pVL &lt; 50 copies/ml</a:t>
            </a:r>
          </a:p>
          <a:p>
            <a:pPr lvl="1" eaLnBrk="1" hangingPunct="1">
              <a:defRPr/>
            </a:pPr>
            <a:r>
              <a:rPr lang="fr-FR" sz="2000">
                <a:latin typeface="Arial" charset="0"/>
              </a:rPr>
              <a:t>V</a:t>
            </a:r>
            <a:r>
              <a:rPr lang="en-US" sz="2000">
                <a:latin typeface="Arial" charset="0"/>
              </a:rPr>
              <a:t>irémie persistente (LLV): 2°pVL &gt; 50 copies/ml</a:t>
            </a:r>
          </a:p>
          <a:p>
            <a:pPr eaLnBrk="1" hangingPunct="1">
              <a:defRPr/>
            </a:pPr>
            <a:endParaRPr lang="en-US" sz="2800">
              <a:latin typeface="Arial" charset="0"/>
              <a:cs typeface="+mn-cs"/>
            </a:endParaRPr>
          </a:p>
          <a:p>
            <a:pPr eaLnBrk="1" hangingPunct="1">
              <a:defRPr/>
            </a:pPr>
            <a:endParaRPr lang="fr-FR">
              <a:latin typeface="Arial" charset="0"/>
              <a:cs typeface="+mn-cs"/>
            </a:endParaRPr>
          </a:p>
        </p:txBody>
      </p:sp>
      <p:pic>
        <p:nvPicPr>
          <p:cNvPr id="71683"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8588" y="3435350"/>
            <a:ext cx="45640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Imag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57725" y="3487738"/>
            <a:ext cx="443547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107950" y="295275"/>
            <a:ext cx="8928100" cy="1143000"/>
          </a:xfrm>
        </p:spPr>
        <p:txBody>
          <a:bodyPr anchor="ctr"/>
          <a:lstStyle/>
          <a:p>
            <a:pPr eaLnBrk="1" hangingPunct="1"/>
            <a:r>
              <a:rPr lang="fr-FR" sz="2500">
                <a:latin typeface="Verdana" charset="0"/>
                <a:ea typeface="MS PGothic" charset="0"/>
              </a:rPr>
              <a:t>Une virémie &gt; 3 cp/ml est associé à un risque d’échec virologique et de sélection de résistance </a:t>
            </a:r>
          </a:p>
        </p:txBody>
      </p:sp>
      <p:pic>
        <p:nvPicPr>
          <p:cNvPr id="23859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588" y="1728788"/>
            <a:ext cx="4189412"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8596" name="Picture 5"/>
          <p:cNvPicPr>
            <a:picLocks noGrp="1" noChangeAspect="1" noChangeArrowheads="1"/>
          </p:cNvPicPr>
          <p:nvPr>
            <p:ph type="body" idx="4294967295"/>
          </p:nvPr>
        </p:nvPicPr>
        <p:blipFill>
          <a:blip r:embed="rId4">
            <a:extLst>
              <a:ext uri="{28A0092B-C50C-407E-A947-70E740481C1C}">
                <a14:useLocalDpi xmlns:a14="http://schemas.microsoft.com/office/drawing/2010/main"/>
              </a:ext>
            </a:extLst>
          </a:blip>
          <a:srcRect/>
          <a:stretch>
            <a:fillRect/>
          </a:stretch>
        </p:blipFill>
        <p:spPr>
          <a:xfrm>
            <a:off x="4743450" y="1804988"/>
            <a:ext cx="3570288" cy="4210050"/>
          </a:xfrm>
        </p:spPr>
      </p:pic>
      <p:sp>
        <p:nvSpPr>
          <p:cNvPr id="238597" name="Text Box 6"/>
          <p:cNvSpPr txBox="1">
            <a:spLocks noChangeArrowheads="1"/>
          </p:cNvSpPr>
          <p:nvPr/>
        </p:nvSpPr>
        <p:spPr bwMode="auto">
          <a:xfrm>
            <a:off x="3635375" y="6553200"/>
            <a:ext cx="5267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000">
                <a:solidFill>
                  <a:schemeClr val="tx1"/>
                </a:solidFill>
                <a:latin typeface="Verdana" charset="0"/>
                <a:ea typeface="MS PGothic" charset="0"/>
                <a:cs typeface="MS PGothic" charset="0"/>
              </a:defRPr>
            </a:lvl1pPr>
            <a:lvl2pPr marL="742950" indent="-285750">
              <a:defRPr sz="2600">
                <a:solidFill>
                  <a:schemeClr val="tx1"/>
                </a:solidFill>
                <a:latin typeface="Verdana" charset="0"/>
                <a:ea typeface="MS PGothic" charset="0"/>
                <a:cs typeface="MS PGothic" charset="0"/>
              </a:defRPr>
            </a:lvl2pPr>
            <a:lvl3pPr marL="1143000" indent="-228600">
              <a:defRPr sz="2300">
                <a:solidFill>
                  <a:schemeClr val="tx1"/>
                </a:solidFill>
                <a:latin typeface="Verdana" charset="0"/>
                <a:ea typeface="MS PGothic" charset="0"/>
                <a:cs typeface="MS PGothic" charset="0"/>
              </a:defRPr>
            </a:lvl3pPr>
            <a:lvl4pPr marL="1600200" indent="-228600">
              <a:defRPr sz="2000">
                <a:solidFill>
                  <a:schemeClr val="tx1"/>
                </a:solidFill>
                <a:latin typeface="Verdana" charset="0"/>
                <a:ea typeface="MS PGothic" charset="0"/>
                <a:cs typeface="MS PGothic" charset="0"/>
              </a:defRPr>
            </a:lvl4pPr>
            <a:lvl5pPr marL="2057400" indent="-228600">
              <a:defRPr sz="2000">
                <a:solidFill>
                  <a:schemeClr val="tx1"/>
                </a:solidFill>
                <a:latin typeface="Verdana" charset="0"/>
                <a:ea typeface="MS PGothic" charset="0"/>
                <a:cs typeface="MS PGothic" charset="0"/>
              </a:defRPr>
            </a:lvl5pPr>
            <a:lvl6pPr marL="2514600" indent="-228600" eaLnBrk="0" hangingPunct="0">
              <a:defRPr sz="2000">
                <a:solidFill>
                  <a:schemeClr val="tx1"/>
                </a:solidFill>
                <a:latin typeface="Verdana" charset="0"/>
                <a:ea typeface="MS PGothic" charset="0"/>
                <a:cs typeface="MS PGothic" charset="0"/>
              </a:defRPr>
            </a:lvl6pPr>
            <a:lvl7pPr marL="2971800" indent="-228600" eaLnBrk="0" hangingPunct="0">
              <a:defRPr sz="2000">
                <a:solidFill>
                  <a:schemeClr val="tx1"/>
                </a:solidFill>
                <a:latin typeface="Verdana" charset="0"/>
                <a:ea typeface="MS PGothic" charset="0"/>
                <a:cs typeface="MS PGothic" charset="0"/>
              </a:defRPr>
            </a:lvl7pPr>
            <a:lvl8pPr marL="3429000" indent="-228600" eaLnBrk="0" hangingPunct="0">
              <a:defRPr sz="2000">
                <a:solidFill>
                  <a:schemeClr val="tx1"/>
                </a:solidFill>
                <a:latin typeface="Verdana" charset="0"/>
                <a:ea typeface="MS PGothic" charset="0"/>
                <a:cs typeface="MS PGothic" charset="0"/>
              </a:defRPr>
            </a:lvl8pPr>
            <a:lvl9pPr marL="3886200" indent="-228600" eaLnBrk="0" hangingPunct="0">
              <a:defRPr sz="2000">
                <a:solidFill>
                  <a:schemeClr val="tx1"/>
                </a:solidFill>
                <a:latin typeface="Verdana" charset="0"/>
                <a:ea typeface="MS PGothic" charset="0"/>
                <a:cs typeface="MS PGothic" charset="0"/>
              </a:defRPr>
            </a:lvl9pPr>
          </a:lstStyle>
          <a:p>
            <a:pPr>
              <a:buClr>
                <a:schemeClr val="accent2"/>
              </a:buClr>
              <a:buFont typeface="Wingdings" charset="0"/>
              <a:buNone/>
              <a:defRPr/>
            </a:pPr>
            <a:r>
              <a:rPr lang="fr-FR" sz="1300" smtClean="0"/>
              <a:t>Maggiolo F et al. J Acquir Immune Defic Syndr 2012;60:473–482</a:t>
            </a:r>
          </a:p>
        </p:txBody>
      </p:sp>
      <p:sp>
        <p:nvSpPr>
          <p:cNvPr id="238598" name="Line 5"/>
          <p:cNvSpPr>
            <a:spLocks noChangeShapeType="1"/>
          </p:cNvSpPr>
          <p:nvPr/>
        </p:nvSpPr>
        <p:spPr bwMode="auto">
          <a:xfrm>
            <a:off x="466725" y="14128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4294967295"/>
          </p:nvPr>
        </p:nvSpPr>
        <p:spPr/>
        <p:txBody>
          <a:bodyPr/>
          <a:lstStyle/>
          <a:p>
            <a:pPr eaLnBrk="1" hangingPunct="1">
              <a:defRPr/>
            </a:pPr>
            <a:endParaRPr lang="fr-FR">
              <a:latin typeface="Verdana" charset="0"/>
              <a:ea typeface="MS PGothic" charset="0"/>
            </a:endParaRPr>
          </a:p>
        </p:txBody>
      </p:sp>
      <p:pic>
        <p:nvPicPr>
          <p:cNvPr id="24064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938" y="1481138"/>
            <a:ext cx="8359775"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0644" name="Rectangle 6"/>
          <p:cNvSpPr>
            <a:spLocks noGrp="1" noChangeArrowheads="1"/>
          </p:cNvSpPr>
          <p:nvPr>
            <p:ph type="title" idx="4294967295"/>
          </p:nvPr>
        </p:nvSpPr>
        <p:spPr/>
        <p:txBody>
          <a:bodyPr anchor="ctr"/>
          <a:lstStyle/>
          <a:p>
            <a:pPr eaLnBrk="1" hangingPunct="1"/>
            <a:r>
              <a:rPr lang="fr-FR" sz="2100">
                <a:latin typeface="Verdana" charset="0"/>
                <a:ea typeface="MS PGothic" charset="0"/>
              </a:rPr>
              <a:t>Une virémie &gt; 3 cp/ml est associé à un risque d’échec virologique et de sélection de résistance</a:t>
            </a:r>
            <a:r>
              <a:rPr lang="fr-FR" sz="3400">
                <a:latin typeface="Verdana" charset="0"/>
                <a:ea typeface="MS PGothic" charset="0"/>
              </a:rPr>
              <a:t> </a:t>
            </a:r>
          </a:p>
        </p:txBody>
      </p:sp>
      <p:sp>
        <p:nvSpPr>
          <p:cNvPr id="240645" name="Text Box 7"/>
          <p:cNvSpPr txBox="1">
            <a:spLocks noChangeArrowheads="1"/>
          </p:cNvSpPr>
          <p:nvPr/>
        </p:nvSpPr>
        <p:spPr bwMode="auto">
          <a:xfrm>
            <a:off x="3635375" y="6553200"/>
            <a:ext cx="5267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000">
                <a:solidFill>
                  <a:schemeClr val="tx1"/>
                </a:solidFill>
                <a:latin typeface="Verdana" charset="0"/>
                <a:ea typeface="MS PGothic" charset="0"/>
                <a:cs typeface="MS PGothic" charset="0"/>
              </a:defRPr>
            </a:lvl1pPr>
            <a:lvl2pPr marL="742950" indent="-285750">
              <a:defRPr sz="2600">
                <a:solidFill>
                  <a:schemeClr val="tx1"/>
                </a:solidFill>
                <a:latin typeface="Verdana" charset="0"/>
                <a:ea typeface="MS PGothic" charset="0"/>
                <a:cs typeface="MS PGothic" charset="0"/>
              </a:defRPr>
            </a:lvl2pPr>
            <a:lvl3pPr marL="1143000" indent="-228600">
              <a:defRPr sz="2300">
                <a:solidFill>
                  <a:schemeClr val="tx1"/>
                </a:solidFill>
                <a:latin typeface="Verdana" charset="0"/>
                <a:ea typeface="MS PGothic" charset="0"/>
                <a:cs typeface="MS PGothic" charset="0"/>
              </a:defRPr>
            </a:lvl3pPr>
            <a:lvl4pPr marL="1600200" indent="-228600">
              <a:defRPr sz="2000">
                <a:solidFill>
                  <a:schemeClr val="tx1"/>
                </a:solidFill>
                <a:latin typeface="Verdana" charset="0"/>
                <a:ea typeface="MS PGothic" charset="0"/>
                <a:cs typeface="MS PGothic" charset="0"/>
              </a:defRPr>
            </a:lvl4pPr>
            <a:lvl5pPr marL="2057400" indent="-228600">
              <a:defRPr sz="2000">
                <a:solidFill>
                  <a:schemeClr val="tx1"/>
                </a:solidFill>
                <a:latin typeface="Verdana" charset="0"/>
                <a:ea typeface="MS PGothic" charset="0"/>
                <a:cs typeface="MS PGothic" charset="0"/>
              </a:defRPr>
            </a:lvl5pPr>
            <a:lvl6pPr marL="2514600" indent="-228600" eaLnBrk="0" hangingPunct="0">
              <a:defRPr sz="2000">
                <a:solidFill>
                  <a:schemeClr val="tx1"/>
                </a:solidFill>
                <a:latin typeface="Verdana" charset="0"/>
                <a:ea typeface="MS PGothic" charset="0"/>
                <a:cs typeface="MS PGothic" charset="0"/>
              </a:defRPr>
            </a:lvl6pPr>
            <a:lvl7pPr marL="2971800" indent="-228600" eaLnBrk="0" hangingPunct="0">
              <a:defRPr sz="2000">
                <a:solidFill>
                  <a:schemeClr val="tx1"/>
                </a:solidFill>
                <a:latin typeface="Verdana" charset="0"/>
                <a:ea typeface="MS PGothic" charset="0"/>
                <a:cs typeface="MS PGothic" charset="0"/>
              </a:defRPr>
            </a:lvl7pPr>
            <a:lvl8pPr marL="3429000" indent="-228600" eaLnBrk="0" hangingPunct="0">
              <a:defRPr sz="2000">
                <a:solidFill>
                  <a:schemeClr val="tx1"/>
                </a:solidFill>
                <a:latin typeface="Verdana" charset="0"/>
                <a:ea typeface="MS PGothic" charset="0"/>
                <a:cs typeface="MS PGothic" charset="0"/>
              </a:defRPr>
            </a:lvl8pPr>
            <a:lvl9pPr marL="3886200" indent="-228600" eaLnBrk="0" hangingPunct="0">
              <a:defRPr sz="2000">
                <a:solidFill>
                  <a:schemeClr val="tx1"/>
                </a:solidFill>
                <a:latin typeface="Verdana" charset="0"/>
                <a:ea typeface="MS PGothic" charset="0"/>
                <a:cs typeface="MS PGothic" charset="0"/>
              </a:defRPr>
            </a:lvl9pPr>
          </a:lstStyle>
          <a:p>
            <a:pPr>
              <a:buClr>
                <a:schemeClr val="accent2"/>
              </a:buClr>
              <a:buFont typeface="Wingdings" charset="0"/>
              <a:buNone/>
              <a:defRPr/>
            </a:pPr>
            <a:r>
              <a:rPr lang="fr-FR" sz="1300" smtClean="0"/>
              <a:t>Maggiolo F et al. J Acquir Immune Defic Syndr 2012;60:473–482</a:t>
            </a:r>
          </a:p>
        </p:txBody>
      </p:sp>
      <p:sp>
        <p:nvSpPr>
          <p:cNvPr id="240646" name="Line 5"/>
          <p:cNvSpPr>
            <a:spLocks noChangeShapeType="1"/>
          </p:cNvSpPr>
          <p:nvPr/>
        </p:nvSpPr>
        <p:spPr bwMode="auto">
          <a:xfrm>
            <a:off x="334963" y="1341438"/>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nchor="ctr"/>
          <a:lstStyle/>
          <a:p>
            <a:pPr eaLnBrk="1" hangingPunct="1">
              <a:defRPr/>
            </a:pPr>
            <a:r>
              <a:rPr lang="fr-FR" sz="2100">
                <a:latin typeface="Verdana" charset="0"/>
                <a:ea typeface="MS PGothic" charset="0"/>
              </a:rPr>
              <a:t>Impact de la virémie résiduelle </a:t>
            </a:r>
            <a:br>
              <a:rPr lang="fr-FR" sz="2100">
                <a:latin typeface="Verdana" charset="0"/>
                <a:ea typeface="MS PGothic" charset="0"/>
              </a:rPr>
            </a:br>
            <a:r>
              <a:rPr lang="fr-FR" sz="2100">
                <a:latin typeface="Verdana" charset="0"/>
                <a:ea typeface="MS PGothic" charset="0"/>
              </a:rPr>
              <a:t>sur les paramètres immunologiques</a:t>
            </a:r>
          </a:p>
        </p:txBody>
      </p:sp>
      <p:pic>
        <p:nvPicPr>
          <p:cNvPr id="24269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2205038"/>
            <a:ext cx="4492625" cy="27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2692" name="Picture 5"/>
          <p:cNvPicPr>
            <a:picLocks noGrp="1" noChangeAspect="1" noChangeArrowheads="1"/>
          </p:cNvPicPr>
          <p:nvPr>
            <p:ph type="body" idx="4294967295"/>
          </p:nvPr>
        </p:nvPicPr>
        <p:blipFill>
          <a:blip r:embed="rId4" cstate="screen">
            <a:extLst>
              <a:ext uri="{28A0092B-C50C-407E-A947-70E740481C1C}">
                <a14:useLocalDpi xmlns:a14="http://schemas.microsoft.com/office/drawing/2010/main"/>
              </a:ext>
            </a:extLst>
          </a:blip>
          <a:srcRect/>
          <a:stretch>
            <a:fillRect/>
          </a:stretch>
        </p:blipFill>
        <p:spPr>
          <a:xfrm>
            <a:off x="4006850" y="2119313"/>
            <a:ext cx="4410075" cy="3201987"/>
          </a:xfrm>
        </p:spPr>
      </p:pic>
      <p:sp>
        <p:nvSpPr>
          <p:cNvPr id="242693" name="Text Box 6"/>
          <p:cNvSpPr txBox="1">
            <a:spLocks noChangeArrowheads="1"/>
          </p:cNvSpPr>
          <p:nvPr/>
        </p:nvSpPr>
        <p:spPr bwMode="auto">
          <a:xfrm>
            <a:off x="6084888" y="6553200"/>
            <a:ext cx="2863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000">
                <a:solidFill>
                  <a:schemeClr val="tx1"/>
                </a:solidFill>
                <a:latin typeface="Verdana" charset="0"/>
                <a:ea typeface="MS PGothic" charset="0"/>
                <a:cs typeface="MS PGothic" charset="0"/>
              </a:defRPr>
            </a:lvl1pPr>
            <a:lvl2pPr marL="742950" indent="-285750">
              <a:defRPr sz="2600">
                <a:solidFill>
                  <a:schemeClr val="tx1"/>
                </a:solidFill>
                <a:latin typeface="Verdana" charset="0"/>
                <a:ea typeface="MS PGothic" charset="0"/>
                <a:cs typeface="MS PGothic" charset="0"/>
              </a:defRPr>
            </a:lvl2pPr>
            <a:lvl3pPr marL="1143000" indent="-228600">
              <a:defRPr sz="2300">
                <a:solidFill>
                  <a:schemeClr val="tx1"/>
                </a:solidFill>
                <a:latin typeface="Verdana" charset="0"/>
                <a:ea typeface="MS PGothic" charset="0"/>
                <a:cs typeface="MS PGothic" charset="0"/>
              </a:defRPr>
            </a:lvl3pPr>
            <a:lvl4pPr marL="1600200" indent="-228600">
              <a:defRPr sz="2000">
                <a:solidFill>
                  <a:schemeClr val="tx1"/>
                </a:solidFill>
                <a:latin typeface="Verdana" charset="0"/>
                <a:ea typeface="MS PGothic" charset="0"/>
                <a:cs typeface="MS PGothic" charset="0"/>
              </a:defRPr>
            </a:lvl4pPr>
            <a:lvl5pPr marL="2057400" indent="-228600">
              <a:defRPr sz="2000">
                <a:solidFill>
                  <a:schemeClr val="tx1"/>
                </a:solidFill>
                <a:latin typeface="Verdana" charset="0"/>
                <a:ea typeface="MS PGothic" charset="0"/>
                <a:cs typeface="MS PGothic" charset="0"/>
              </a:defRPr>
            </a:lvl5pPr>
            <a:lvl6pPr marL="2514600" indent="-228600" eaLnBrk="0" hangingPunct="0">
              <a:defRPr sz="2000">
                <a:solidFill>
                  <a:schemeClr val="tx1"/>
                </a:solidFill>
                <a:latin typeface="Verdana" charset="0"/>
                <a:ea typeface="MS PGothic" charset="0"/>
                <a:cs typeface="MS PGothic" charset="0"/>
              </a:defRPr>
            </a:lvl6pPr>
            <a:lvl7pPr marL="2971800" indent="-228600" eaLnBrk="0" hangingPunct="0">
              <a:defRPr sz="2000">
                <a:solidFill>
                  <a:schemeClr val="tx1"/>
                </a:solidFill>
                <a:latin typeface="Verdana" charset="0"/>
                <a:ea typeface="MS PGothic" charset="0"/>
                <a:cs typeface="MS PGothic" charset="0"/>
              </a:defRPr>
            </a:lvl7pPr>
            <a:lvl8pPr marL="3429000" indent="-228600" eaLnBrk="0" hangingPunct="0">
              <a:defRPr sz="2000">
                <a:solidFill>
                  <a:schemeClr val="tx1"/>
                </a:solidFill>
                <a:latin typeface="Verdana" charset="0"/>
                <a:ea typeface="MS PGothic" charset="0"/>
                <a:cs typeface="MS PGothic" charset="0"/>
              </a:defRPr>
            </a:lvl8pPr>
            <a:lvl9pPr marL="3886200" indent="-228600" eaLnBrk="0" hangingPunct="0">
              <a:defRPr sz="2000">
                <a:solidFill>
                  <a:schemeClr val="tx1"/>
                </a:solidFill>
                <a:latin typeface="Verdana" charset="0"/>
                <a:ea typeface="MS PGothic" charset="0"/>
                <a:cs typeface="MS PGothic" charset="0"/>
              </a:defRPr>
            </a:lvl9pPr>
          </a:lstStyle>
          <a:p>
            <a:pPr>
              <a:buClr>
                <a:schemeClr val="accent2"/>
              </a:buClr>
              <a:buFont typeface="Wingdings" charset="0"/>
              <a:buNone/>
              <a:defRPr/>
            </a:pPr>
            <a:r>
              <a:rPr lang="fr-FR" sz="1300" smtClean="0"/>
              <a:t>Mauvignier M et al. Plos one 2009</a:t>
            </a:r>
          </a:p>
        </p:txBody>
      </p:sp>
      <p:sp>
        <p:nvSpPr>
          <p:cNvPr id="242694" name="Line 5"/>
          <p:cNvSpPr>
            <a:spLocks noChangeShapeType="1"/>
          </p:cNvSpPr>
          <p:nvPr/>
        </p:nvSpPr>
        <p:spPr bwMode="auto">
          <a:xfrm>
            <a:off x="338138" y="14128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a:xfrm>
            <a:off x="223838" y="2738438"/>
            <a:ext cx="8694737" cy="1381125"/>
          </a:xfrm>
        </p:spPr>
        <p:txBody>
          <a:bodyPr/>
          <a:lstStyle/>
          <a:p>
            <a:pPr eaLnBrk="1" hangingPunct="1">
              <a:defRPr/>
            </a:pPr>
            <a:r>
              <a:rPr lang="fr-FR" sz="1500">
                <a:latin typeface="Arial" charset="0"/>
                <a:cs typeface="+mn-cs"/>
              </a:rPr>
              <a:t>L’intensification par RAL entraine chez 29 % (n = 13) une augmentation transitoire de l’ADN épisomal, extra-chromosomique (cercles 2-LTR), traduisant une réplication résiduelle, et ceci plus fréquemment sous IP (8 sous IP parmi les 13 LTR+ vs 6 sous IP parmi les 32 LTR- ; p = 0,01). Chez ces patients  avec LTR+, l’activation CD8 est plus importante que chez les patients intensifiés avec cercles 2-LTR indétectables</a:t>
            </a:r>
            <a:endParaRPr lang="fr-FR" sz="1500">
              <a:latin typeface="Arial" charset="0"/>
              <a:cs typeface="+mn-cs"/>
              <a:sym typeface="Symbol" charset="0"/>
            </a:endParaRPr>
          </a:p>
        </p:txBody>
      </p:sp>
      <p:sp>
        <p:nvSpPr>
          <p:cNvPr id="169986" name="Text Box 3"/>
          <p:cNvSpPr txBox="1">
            <a:spLocks noChangeArrowheads="1"/>
          </p:cNvSpPr>
          <p:nvPr/>
        </p:nvSpPr>
        <p:spPr bwMode="auto">
          <a:xfrm>
            <a:off x="4165600" y="6583363"/>
            <a:ext cx="497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fr-FR" sz="1200" i="1"/>
              <a:t>Buzon MJ, CROI 2010, Abs. 100LB</a:t>
            </a:r>
          </a:p>
        </p:txBody>
      </p:sp>
      <p:sp>
        <p:nvSpPr>
          <p:cNvPr id="169987" name="Text Box 5"/>
          <p:cNvSpPr txBox="1">
            <a:spLocks noChangeArrowheads="1"/>
          </p:cNvSpPr>
          <p:nvPr/>
        </p:nvSpPr>
        <p:spPr bwMode="auto">
          <a:xfrm>
            <a:off x="606425" y="1657350"/>
            <a:ext cx="2416175" cy="835025"/>
          </a:xfrm>
          <a:prstGeom prst="rect">
            <a:avLst/>
          </a:prstGeom>
          <a:solidFill>
            <a:srgbClr val="000066"/>
          </a:solidFill>
          <a:ln w="9525">
            <a:solidFill>
              <a:srgbClr val="FFFF66"/>
            </a:solidFill>
            <a:miter lim="800000"/>
            <a:headEnd/>
            <a:tailEnd/>
          </a:ln>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600">
                <a:solidFill>
                  <a:schemeClr val="bg1"/>
                </a:solidFill>
              </a:rPr>
              <a:t>69 patients sous HAART avec CV &lt; 50 c/ml depuis plus d’un an</a:t>
            </a:r>
          </a:p>
        </p:txBody>
      </p:sp>
      <p:sp>
        <p:nvSpPr>
          <p:cNvPr id="169988" name="Text Box 6"/>
          <p:cNvSpPr txBox="1">
            <a:spLocks noChangeArrowheads="1"/>
          </p:cNvSpPr>
          <p:nvPr/>
        </p:nvSpPr>
        <p:spPr bwMode="auto">
          <a:xfrm>
            <a:off x="4337050" y="1436688"/>
            <a:ext cx="3114675" cy="3365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600" b="1">
                <a:solidFill>
                  <a:schemeClr val="bg1"/>
                </a:solidFill>
              </a:rPr>
              <a:t>HAART + RAL (intensification)</a:t>
            </a:r>
          </a:p>
        </p:txBody>
      </p:sp>
      <p:sp>
        <p:nvSpPr>
          <p:cNvPr id="169989" name="Text Box 7"/>
          <p:cNvSpPr txBox="1">
            <a:spLocks noChangeArrowheads="1"/>
          </p:cNvSpPr>
          <p:nvPr/>
        </p:nvSpPr>
        <p:spPr bwMode="auto">
          <a:xfrm>
            <a:off x="4314825" y="2300288"/>
            <a:ext cx="3114675" cy="3365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600" b="1">
                <a:solidFill>
                  <a:srgbClr val="000066"/>
                </a:solidFill>
              </a:rPr>
              <a:t>HAART poursuivi (témoin)</a:t>
            </a:r>
          </a:p>
        </p:txBody>
      </p:sp>
      <p:cxnSp>
        <p:nvCxnSpPr>
          <p:cNvPr id="169990" name="AutoShape 8"/>
          <p:cNvCxnSpPr>
            <a:cxnSpLocks noChangeShapeType="1"/>
          </p:cNvCxnSpPr>
          <p:nvPr/>
        </p:nvCxnSpPr>
        <p:spPr bwMode="auto">
          <a:xfrm flipV="1">
            <a:off x="3063875" y="1628775"/>
            <a:ext cx="1292225" cy="420688"/>
          </a:xfrm>
          <a:prstGeom prst="bentConnector3">
            <a:avLst>
              <a:gd name="adj1" fmla="val 50000"/>
            </a:avLst>
          </a:prstGeom>
          <a:noFill/>
          <a:ln w="28575">
            <a:solidFill>
              <a:srgbClr val="FFFF66"/>
            </a:solidFill>
            <a:miter lim="800000"/>
            <a:headEnd/>
            <a:tailEnd/>
          </a:ln>
          <a:extLst>
            <a:ext uri="{909E8E84-426E-40dd-AFC4-6F175D3DCCD1}">
              <a14:hiddenFill xmlns:a14="http://schemas.microsoft.com/office/drawing/2010/main">
                <a:noFill/>
              </a14:hiddenFill>
            </a:ext>
          </a:extLst>
        </p:spPr>
      </p:cxnSp>
      <p:cxnSp>
        <p:nvCxnSpPr>
          <p:cNvPr id="169991" name="AutoShape 9"/>
          <p:cNvCxnSpPr>
            <a:cxnSpLocks noChangeShapeType="1"/>
          </p:cNvCxnSpPr>
          <p:nvPr/>
        </p:nvCxnSpPr>
        <p:spPr bwMode="auto">
          <a:xfrm>
            <a:off x="3059113" y="2060575"/>
            <a:ext cx="1292225" cy="404813"/>
          </a:xfrm>
          <a:prstGeom prst="bentConnector3">
            <a:avLst>
              <a:gd name="adj1" fmla="val 50000"/>
            </a:avLst>
          </a:prstGeom>
          <a:noFill/>
          <a:ln w="28575">
            <a:solidFill>
              <a:srgbClr val="FFFF66"/>
            </a:solidFill>
            <a:miter lim="800000"/>
            <a:headEnd/>
            <a:tailEnd/>
          </a:ln>
          <a:extLst>
            <a:ext uri="{909E8E84-426E-40dd-AFC4-6F175D3DCCD1}">
              <a14:hiddenFill xmlns:a14="http://schemas.microsoft.com/office/drawing/2010/main">
                <a:noFill/>
              </a14:hiddenFill>
            </a:ext>
          </a:extLst>
        </p:spPr>
      </p:cxnSp>
      <p:sp>
        <p:nvSpPr>
          <p:cNvPr id="169992" name="Text Box 10"/>
          <p:cNvSpPr txBox="1">
            <a:spLocks noChangeArrowheads="1"/>
          </p:cNvSpPr>
          <p:nvPr/>
        </p:nvSpPr>
        <p:spPr bwMode="auto">
          <a:xfrm>
            <a:off x="3481388" y="1268413"/>
            <a:ext cx="730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 n = 45</a:t>
            </a:r>
          </a:p>
        </p:txBody>
      </p:sp>
      <p:sp>
        <p:nvSpPr>
          <p:cNvPr id="169993" name="Text Box 11"/>
          <p:cNvSpPr txBox="1">
            <a:spLocks noChangeArrowheads="1"/>
          </p:cNvSpPr>
          <p:nvPr/>
        </p:nvSpPr>
        <p:spPr bwMode="auto">
          <a:xfrm>
            <a:off x="3492500" y="1981200"/>
            <a:ext cx="730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 n = 24</a:t>
            </a:r>
          </a:p>
        </p:txBody>
      </p:sp>
      <p:sp>
        <p:nvSpPr>
          <p:cNvPr id="169994" name="Text Box 12"/>
          <p:cNvSpPr txBox="1">
            <a:spLocks noChangeArrowheads="1"/>
          </p:cNvSpPr>
          <p:nvPr/>
        </p:nvSpPr>
        <p:spPr bwMode="auto">
          <a:xfrm>
            <a:off x="4395788" y="1828800"/>
            <a:ext cx="1760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Randomisation 2 : 1</a:t>
            </a:r>
          </a:p>
        </p:txBody>
      </p:sp>
      <p:grpSp>
        <p:nvGrpSpPr>
          <p:cNvPr id="169995" name="Group 254"/>
          <p:cNvGrpSpPr>
            <a:grpSpLocks/>
          </p:cNvGrpSpPr>
          <p:nvPr/>
        </p:nvGrpSpPr>
        <p:grpSpPr bwMode="auto">
          <a:xfrm>
            <a:off x="214313" y="3865563"/>
            <a:ext cx="4486275" cy="2730500"/>
            <a:chOff x="135" y="2435"/>
            <a:chExt cx="2826" cy="1720"/>
          </a:xfrm>
        </p:grpSpPr>
        <p:sp>
          <p:nvSpPr>
            <p:cNvPr id="170149" name="Line 13"/>
            <p:cNvSpPr>
              <a:spLocks noChangeShapeType="1"/>
            </p:cNvSpPr>
            <p:nvPr/>
          </p:nvSpPr>
          <p:spPr bwMode="auto">
            <a:xfrm flipV="1">
              <a:off x="2044" y="2823"/>
              <a:ext cx="0" cy="5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0" name="Line 14"/>
            <p:cNvSpPr>
              <a:spLocks noChangeShapeType="1"/>
            </p:cNvSpPr>
            <p:nvPr/>
          </p:nvSpPr>
          <p:spPr bwMode="auto">
            <a:xfrm flipH="1">
              <a:off x="2023" y="3988"/>
              <a:ext cx="25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1" name="Freeform 15"/>
            <p:cNvSpPr>
              <a:spLocks/>
            </p:cNvSpPr>
            <p:nvPr/>
          </p:nvSpPr>
          <p:spPr bwMode="auto">
            <a:xfrm>
              <a:off x="795" y="2624"/>
              <a:ext cx="627" cy="54"/>
            </a:xfrm>
            <a:custGeom>
              <a:avLst/>
              <a:gdLst>
                <a:gd name="T0" fmla="*/ 0 w 4320"/>
                <a:gd name="T1" fmla="*/ 0 h 371"/>
                <a:gd name="T2" fmla="*/ 0 w 4320"/>
                <a:gd name="T3" fmla="*/ 0 h 371"/>
                <a:gd name="T4" fmla="*/ 0 w 4320"/>
                <a:gd name="T5" fmla="*/ 0 h 371"/>
                <a:gd name="T6" fmla="*/ 0 w 4320"/>
                <a:gd name="T7" fmla="*/ 0 h 371"/>
                <a:gd name="T8" fmla="*/ 0 60000 65536"/>
                <a:gd name="T9" fmla="*/ 0 60000 65536"/>
                <a:gd name="T10" fmla="*/ 0 60000 65536"/>
                <a:gd name="T11" fmla="*/ 0 60000 65536"/>
                <a:gd name="T12" fmla="*/ 0 w 4320"/>
                <a:gd name="T13" fmla="*/ 0 h 371"/>
                <a:gd name="T14" fmla="*/ 4320 w 4320"/>
                <a:gd name="T15" fmla="*/ 371 h 371"/>
              </a:gdLst>
              <a:ahLst/>
              <a:cxnLst>
                <a:cxn ang="T8">
                  <a:pos x="T0" y="T1"/>
                </a:cxn>
                <a:cxn ang="T9">
                  <a:pos x="T2" y="T3"/>
                </a:cxn>
                <a:cxn ang="T10">
                  <a:pos x="T4" y="T5"/>
                </a:cxn>
                <a:cxn ang="T11">
                  <a:pos x="T6" y="T7"/>
                </a:cxn>
              </a:cxnLst>
              <a:rect l="T12" t="T13" r="T14" b="T15"/>
              <a:pathLst>
                <a:path w="4320" h="371">
                  <a:moveTo>
                    <a:pt x="4320" y="371"/>
                  </a:moveTo>
                  <a:lnTo>
                    <a:pt x="4320" y="0"/>
                  </a:lnTo>
                  <a:lnTo>
                    <a:pt x="0" y="0"/>
                  </a:lnTo>
                  <a:lnTo>
                    <a:pt x="0" y="371"/>
                  </a:ln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52" name="Line 16"/>
            <p:cNvSpPr>
              <a:spLocks noChangeShapeType="1"/>
            </p:cNvSpPr>
            <p:nvPr/>
          </p:nvSpPr>
          <p:spPr bwMode="auto">
            <a:xfrm flipV="1">
              <a:off x="1067" y="2823"/>
              <a:ext cx="0" cy="5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3" name="Line 17"/>
            <p:cNvSpPr>
              <a:spLocks noChangeShapeType="1"/>
            </p:cNvSpPr>
            <p:nvPr/>
          </p:nvSpPr>
          <p:spPr bwMode="auto">
            <a:xfrm flipV="1">
              <a:off x="1102" y="2823"/>
              <a:ext cx="0" cy="5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4" name="Line 18"/>
            <p:cNvSpPr>
              <a:spLocks noChangeShapeType="1"/>
            </p:cNvSpPr>
            <p:nvPr/>
          </p:nvSpPr>
          <p:spPr bwMode="auto">
            <a:xfrm flipV="1">
              <a:off x="782" y="2823"/>
              <a:ext cx="0" cy="5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5" name="Line 19"/>
            <p:cNvSpPr>
              <a:spLocks noChangeShapeType="1"/>
            </p:cNvSpPr>
            <p:nvPr/>
          </p:nvSpPr>
          <p:spPr bwMode="auto">
            <a:xfrm>
              <a:off x="529" y="3151"/>
              <a:ext cx="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6" name="Line 20"/>
            <p:cNvSpPr>
              <a:spLocks noChangeShapeType="1"/>
            </p:cNvSpPr>
            <p:nvPr/>
          </p:nvSpPr>
          <p:spPr bwMode="auto">
            <a:xfrm>
              <a:off x="529" y="2901"/>
              <a:ext cx="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7" name="Line 21"/>
            <p:cNvSpPr>
              <a:spLocks noChangeShapeType="1"/>
            </p:cNvSpPr>
            <p:nvPr/>
          </p:nvSpPr>
          <p:spPr bwMode="auto">
            <a:xfrm>
              <a:off x="529" y="3402"/>
              <a:ext cx="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8" name="Line 22"/>
            <p:cNvSpPr>
              <a:spLocks noChangeShapeType="1"/>
            </p:cNvSpPr>
            <p:nvPr/>
          </p:nvSpPr>
          <p:spPr bwMode="auto">
            <a:xfrm>
              <a:off x="529" y="3652"/>
              <a:ext cx="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59" name="Line 23"/>
            <p:cNvSpPr>
              <a:spLocks noChangeShapeType="1"/>
            </p:cNvSpPr>
            <p:nvPr/>
          </p:nvSpPr>
          <p:spPr bwMode="auto">
            <a:xfrm>
              <a:off x="529" y="3902"/>
              <a:ext cx="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0" name="Line 24"/>
            <p:cNvSpPr>
              <a:spLocks noChangeShapeType="1"/>
            </p:cNvSpPr>
            <p:nvPr/>
          </p:nvSpPr>
          <p:spPr bwMode="auto">
            <a:xfrm flipH="1">
              <a:off x="1039" y="3988"/>
              <a:ext cx="25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1" name="Line 25"/>
            <p:cNvSpPr>
              <a:spLocks noChangeShapeType="1"/>
            </p:cNvSpPr>
            <p:nvPr/>
          </p:nvSpPr>
          <p:spPr bwMode="auto">
            <a:xfrm flipH="1">
              <a:off x="1352" y="3988"/>
              <a:ext cx="25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2" name="Line 26"/>
            <p:cNvSpPr>
              <a:spLocks noChangeShapeType="1"/>
            </p:cNvSpPr>
            <p:nvPr/>
          </p:nvSpPr>
          <p:spPr bwMode="auto">
            <a:xfrm flipV="1">
              <a:off x="558" y="2902"/>
              <a:ext cx="0" cy="10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3" name="Line 27"/>
            <p:cNvSpPr>
              <a:spLocks noChangeShapeType="1"/>
            </p:cNvSpPr>
            <p:nvPr/>
          </p:nvSpPr>
          <p:spPr bwMode="auto">
            <a:xfrm flipH="1">
              <a:off x="716" y="3988"/>
              <a:ext cx="25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4" name="Line 28"/>
            <p:cNvSpPr>
              <a:spLocks noChangeShapeType="1"/>
            </p:cNvSpPr>
            <p:nvPr/>
          </p:nvSpPr>
          <p:spPr bwMode="auto">
            <a:xfrm flipH="1">
              <a:off x="782" y="2818"/>
              <a:ext cx="28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5" name="Line 29"/>
            <p:cNvSpPr>
              <a:spLocks noChangeShapeType="1"/>
            </p:cNvSpPr>
            <p:nvPr/>
          </p:nvSpPr>
          <p:spPr bwMode="auto">
            <a:xfrm flipH="1">
              <a:off x="1691" y="3988"/>
              <a:ext cx="25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6" name="Line 30"/>
            <p:cNvSpPr>
              <a:spLocks noChangeShapeType="1"/>
            </p:cNvSpPr>
            <p:nvPr/>
          </p:nvSpPr>
          <p:spPr bwMode="auto">
            <a:xfrm flipH="1">
              <a:off x="1102" y="2818"/>
              <a:ext cx="94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67" name="Freeform 31"/>
            <p:cNvSpPr>
              <a:spLocks/>
            </p:cNvSpPr>
            <p:nvPr/>
          </p:nvSpPr>
          <p:spPr bwMode="auto">
            <a:xfrm>
              <a:off x="2143" y="2959"/>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1" y="267"/>
                  </a:lnTo>
                  <a:lnTo>
                    <a:pt x="295" y="260"/>
                  </a:lnTo>
                  <a:lnTo>
                    <a:pt x="297" y="256"/>
                  </a:lnTo>
                  <a:lnTo>
                    <a:pt x="301" y="254"/>
                  </a:lnTo>
                  <a:lnTo>
                    <a:pt x="302" y="249"/>
                  </a:lnTo>
                  <a:lnTo>
                    <a:pt x="304" y="246"/>
                  </a:lnTo>
                  <a:lnTo>
                    <a:pt x="309" y="239"/>
                  </a:lnTo>
                  <a:lnTo>
                    <a:pt x="315" y="226"/>
                  </a:lnTo>
                  <a:lnTo>
                    <a:pt x="320" y="210"/>
                  </a:lnTo>
                  <a:lnTo>
                    <a:pt x="325" y="195"/>
                  </a:lnTo>
                  <a:lnTo>
                    <a:pt x="327" y="179"/>
                  </a:lnTo>
                  <a:lnTo>
                    <a:pt x="328" y="163"/>
                  </a:lnTo>
                  <a:lnTo>
                    <a:pt x="327" y="146"/>
                  </a:lnTo>
                  <a:lnTo>
                    <a:pt x="325" y="130"/>
                  </a:lnTo>
                  <a:lnTo>
                    <a:pt x="315" y="100"/>
                  </a:lnTo>
                  <a:lnTo>
                    <a:pt x="309" y="85"/>
                  </a:lnTo>
                  <a:lnTo>
                    <a:pt x="301" y="71"/>
                  </a:lnTo>
                  <a:lnTo>
                    <a:pt x="280" y="48"/>
                  </a:lnTo>
                  <a:lnTo>
                    <a:pt x="267" y="35"/>
                  </a:lnTo>
                  <a:lnTo>
                    <a:pt x="254" y="26"/>
                  </a:lnTo>
                  <a:lnTo>
                    <a:pt x="241" y="17"/>
                  </a:lnTo>
                  <a:lnTo>
                    <a:pt x="227" y="11"/>
                  </a:lnTo>
                  <a:lnTo>
                    <a:pt x="211" y="6"/>
                  </a:lnTo>
                  <a:lnTo>
                    <a:pt x="196" y="2"/>
                  </a:lnTo>
                  <a:lnTo>
                    <a:pt x="181" y="0"/>
                  </a:lnTo>
                  <a:lnTo>
                    <a:pt x="165" y="0"/>
                  </a:lnTo>
                  <a:lnTo>
                    <a:pt x="132" y="2"/>
                  </a:lnTo>
                  <a:lnTo>
                    <a:pt x="101" y="11"/>
                  </a:lnTo>
                  <a:lnTo>
                    <a:pt x="73" y="26"/>
                  </a:lnTo>
                  <a:lnTo>
                    <a:pt x="59" y="35"/>
                  </a:lnTo>
                  <a:lnTo>
                    <a:pt x="48" y="48"/>
                  </a:lnTo>
                  <a:lnTo>
                    <a:pt x="26" y="71"/>
                  </a:lnTo>
                  <a:lnTo>
                    <a:pt x="12" y="100"/>
                  </a:lnTo>
                  <a:lnTo>
                    <a:pt x="3" y="130"/>
                  </a:lnTo>
                  <a:lnTo>
                    <a:pt x="0" y="163"/>
                  </a:lnTo>
                  <a:lnTo>
                    <a:pt x="0" y="179"/>
                  </a:lnTo>
                  <a:lnTo>
                    <a:pt x="3" y="195"/>
                  </a:lnTo>
                  <a:lnTo>
                    <a:pt x="6" y="210"/>
                  </a:lnTo>
                  <a:lnTo>
                    <a:pt x="12" y="226"/>
                  </a:lnTo>
                  <a:lnTo>
                    <a:pt x="17" y="239"/>
                  </a:lnTo>
                  <a:lnTo>
                    <a:pt x="26" y="254"/>
                  </a:lnTo>
                  <a:lnTo>
                    <a:pt x="35" y="267"/>
                  </a:lnTo>
                  <a:lnTo>
                    <a:pt x="48" y="280"/>
                  </a:lnTo>
                  <a:lnTo>
                    <a:pt x="59" y="290"/>
                  </a:lnTo>
                  <a:lnTo>
                    <a:pt x="73" y="301"/>
                  </a:lnTo>
                  <a:lnTo>
                    <a:pt x="86" y="308"/>
                  </a:lnTo>
                  <a:lnTo>
                    <a:pt x="101" y="315"/>
                  </a:lnTo>
                  <a:lnTo>
                    <a:pt x="132" y="324"/>
                  </a:lnTo>
                  <a:lnTo>
                    <a:pt x="148" y="327"/>
                  </a:lnTo>
                  <a:lnTo>
                    <a:pt x="165" y="328"/>
                  </a:lnTo>
                  <a:lnTo>
                    <a:pt x="181" y="327"/>
                  </a:lnTo>
                  <a:lnTo>
                    <a:pt x="196" y="324"/>
                  </a:lnTo>
                  <a:lnTo>
                    <a:pt x="211" y="320"/>
                  </a:lnTo>
                  <a:lnTo>
                    <a:pt x="227" y="315"/>
                  </a:lnTo>
                  <a:lnTo>
                    <a:pt x="241" y="308"/>
                  </a:lnTo>
                  <a:lnTo>
                    <a:pt x="254" y="301"/>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68" name="Freeform 32"/>
            <p:cNvSpPr>
              <a:spLocks/>
            </p:cNvSpPr>
            <p:nvPr/>
          </p:nvSpPr>
          <p:spPr bwMode="auto">
            <a:xfrm>
              <a:off x="2146" y="3153"/>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5"/>
                  </a:moveTo>
                  <a:lnTo>
                    <a:pt x="328" y="148"/>
                  </a:lnTo>
                  <a:lnTo>
                    <a:pt x="325" y="132"/>
                  </a:lnTo>
                  <a:lnTo>
                    <a:pt x="316" y="101"/>
                  </a:lnTo>
                  <a:lnTo>
                    <a:pt x="300" y="73"/>
                  </a:lnTo>
                  <a:lnTo>
                    <a:pt x="280" y="49"/>
                  </a:lnTo>
                  <a:lnTo>
                    <a:pt x="266" y="37"/>
                  </a:lnTo>
                  <a:lnTo>
                    <a:pt x="254" y="26"/>
                  </a:lnTo>
                  <a:lnTo>
                    <a:pt x="240" y="17"/>
                  </a:lnTo>
                  <a:lnTo>
                    <a:pt x="227" y="12"/>
                  </a:lnTo>
                  <a:lnTo>
                    <a:pt x="211" y="6"/>
                  </a:lnTo>
                  <a:lnTo>
                    <a:pt x="196" y="3"/>
                  </a:lnTo>
                  <a:lnTo>
                    <a:pt x="180" y="0"/>
                  </a:lnTo>
                  <a:lnTo>
                    <a:pt x="164" y="0"/>
                  </a:lnTo>
                  <a:lnTo>
                    <a:pt x="131" y="3"/>
                  </a:lnTo>
                  <a:lnTo>
                    <a:pt x="101" y="12"/>
                  </a:lnTo>
                  <a:lnTo>
                    <a:pt x="72" y="26"/>
                  </a:lnTo>
                  <a:lnTo>
                    <a:pt x="49" y="49"/>
                  </a:lnTo>
                  <a:lnTo>
                    <a:pt x="26" y="73"/>
                  </a:lnTo>
                  <a:lnTo>
                    <a:pt x="11" y="101"/>
                  </a:lnTo>
                  <a:lnTo>
                    <a:pt x="2" y="132"/>
                  </a:lnTo>
                  <a:lnTo>
                    <a:pt x="0" y="165"/>
                  </a:lnTo>
                  <a:lnTo>
                    <a:pt x="0" y="181"/>
                  </a:lnTo>
                  <a:lnTo>
                    <a:pt x="2" y="196"/>
                  </a:lnTo>
                  <a:lnTo>
                    <a:pt x="6" y="211"/>
                  </a:lnTo>
                  <a:lnTo>
                    <a:pt x="11" y="227"/>
                  </a:lnTo>
                  <a:lnTo>
                    <a:pt x="17" y="241"/>
                  </a:lnTo>
                  <a:lnTo>
                    <a:pt x="26" y="254"/>
                  </a:lnTo>
                  <a:lnTo>
                    <a:pt x="36" y="267"/>
                  </a:lnTo>
                  <a:lnTo>
                    <a:pt x="49" y="280"/>
                  </a:lnTo>
                  <a:lnTo>
                    <a:pt x="72" y="301"/>
                  </a:lnTo>
                  <a:lnTo>
                    <a:pt x="101" y="317"/>
                  </a:lnTo>
                  <a:lnTo>
                    <a:pt x="131" y="326"/>
                  </a:lnTo>
                  <a:lnTo>
                    <a:pt x="147" y="328"/>
                  </a:lnTo>
                  <a:lnTo>
                    <a:pt x="164" y="329"/>
                  </a:lnTo>
                  <a:lnTo>
                    <a:pt x="180" y="328"/>
                  </a:lnTo>
                  <a:lnTo>
                    <a:pt x="196" y="326"/>
                  </a:lnTo>
                  <a:lnTo>
                    <a:pt x="211" y="321"/>
                  </a:lnTo>
                  <a:lnTo>
                    <a:pt x="227" y="317"/>
                  </a:lnTo>
                  <a:lnTo>
                    <a:pt x="240" y="309"/>
                  </a:lnTo>
                  <a:lnTo>
                    <a:pt x="254" y="301"/>
                  </a:lnTo>
                  <a:lnTo>
                    <a:pt x="256" y="297"/>
                  </a:lnTo>
                  <a:lnTo>
                    <a:pt x="259" y="295"/>
                  </a:lnTo>
                  <a:lnTo>
                    <a:pt x="266" y="291"/>
                  </a:lnTo>
                  <a:lnTo>
                    <a:pt x="280" y="280"/>
                  </a:lnTo>
                  <a:lnTo>
                    <a:pt x="290" y="267"/>
                  </a:lnTo>
                  <a:lnTo>
                    <a:pt x="295" y="260"/>
                  </a:lnTo>
                  <a:lnTo>
                    <a:pt x="297" y="257"/>
                  </a:lnTo>
                  <a:lnTo>
                    <a:pt x="300" y="254"/>
                  </a:lnTo>
                  <a:lnTo>
                    <a:pt x="308" y="241"/>
                  </a:lnTo>
                  <a:lnTo>
                    <a:pt x="316" y="227"/>
                  </a:lnTo>
                  <a:lnTo>
                    <a:pt x="321" y="211"/>
                  </a:lnTo>
                  <a:lnTo>
                    <a:pt x="325" y="196"/>
                  </a:lnTo>
                  <a:lnTo>
                    <a:pt x="328" y="181"/>
                  </a:lnTo>
                  <a:lnTo>
                    <a:pt x="329" y="165"/>
                  </a:lnTo>
                  <a:close/>
                </a:path>
              </a:pathLst>
            </a:custGeom>
            <a:solidFill>
              <a:srgbClr val="FF9900"/>
            </a:solidFill>
            <a:ln w="9525">
              <a:solidFill>
                <a:schemeClr val="tx2"/>
              </a:solidFill>
              <a:round/>
              <a:headEnd/>
              <a:tailEnd/>
            </a:ln>
          </p:spPr>
          <p:txBody>
            <a:bodyPr/>
            <a:lstStyle/>
            <a:p>
              <a:endParaRPr lang="fr-FR"/>
            </a:p>
          </p:txBody>
        </p:sp>
        <p:sp>
          <p:nvSpPr>
            <p:cNvPr id="170169" name="Freeform 33"/>
            <p:cNvSpPr>
              <a:spLocks/>
            </p:cNvSpPr>
            <p:nvPr/>
          </p:nvSpPr>
          <p:spPr bwMode="auto">
            <a:xfrm>
              <a:off x="856"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5" y="131"/>
                  </a:lnTo>
                  <a:lnTo>
                    <a:pt x="316" y="101"/>
                  </a:lnTo>
                  <a:lnTo>
                    <a:pt x="300" y="72"/>
                  </a:lnTo>
                  <a:lnTo>
                    <a:pt x="280" y="48"/>
                  </a:lnTo>
                  <a:lnTo>
                    <a:pt x="266" y="36"/>
                  </a:lnTo>
                  <a:lnTo>
                    <a:pt x="254" y="26"/>
                  </a:lnTo>
                  <a:lnTo>
                    <a:pt x="240" y="17"/>
                  </a:lnTo>
                  <a:lnTo>
                    <a:pt x="227" y="11"/>
                  </a:lnTo>
                  <a:lnTo>
                    <a:pt x="211" y="5"/>
                  </a:lnTo>
                  <a:lnTo>
                    <a:pt x="196" y="2"/>
                  </a:lnTo>
                  <a:lnTo>
                    <a:pt x="180" y="0"/>
                  </a:lnTo>
                  <a:lnTo>
                    <a:pt x="164" y="0"/>
                  </a:lnTo>
                  <a:lnTo>
                    <a:pt x="131" y="2"/>
                  </a:lnTo>
                  <a:lnTo>
                    <a:pt x="101" y="11"/>
                  </a:lnTo>
                  <a:lnTo>
                    <a:pt x="72"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2" y="300"/>
                  </a:lnTo>
                  <a:lnTo>
                    <a:pt x="101" y="316"/>
                  </a:lnTo>
                  <a:lnTo>
                    <a:pt x="131" y="325"/>
                  </a:lnTo>
                  <a:lnTo>
                    <a:pt x="147" y="327"/>
                  </a:lnTo>
                  <a:lnTo>
                    <a:pt x="164" y="329"/>
                  </a:lnTo>
                  <a:lnTo>
                    <a:pt x="180" y="327"/>
                  </a:lnTo>
                  <a:lnTo>
                    <a:pt x="196" y="325"/>
                  </a:lnTo>
                  <a:lnTo>
                    <a:pt x="211" y="321"/>
                  </a:lnTo>
                  <a:lnTo>
                    <a:pt x="227" y="316"/>
                  </a:lnTo>
                  <a:lnTo>
                    <a:pt x="240" y="308"/>
                  </a:lnTo>
                  <a:lnTo>
                    <a:pt x="254" y="300"/>
                  </a:lnTo>
                  <a:lnTo>
                    <a:pt x="256" y="297"/>
                  </a:lnTo>
                  <a:lnTo>
                    <a:pt x="259" y="295"/>
                  </a:lnTo>
                  <a:lnTo>
                    <a:pt x="266" y="290"/>
                  </a:lnTo>
                  <a:lnTo>
                    <a:pt x="280" y="280"/>
                  </a:lnTo>
                  <a:lnTo>
                    <a:pt x="290" y="266"/>
                  </a:lnTo>
                  <a:lnTo>
                    <a:pt x="295" y="259"/>
                  </a:lnTo>
                  <a:lnTo>
                    <a:pt x="297" y="256"/>
                  </a:lnTo>
                  <a:lnTo>
                    <a:pt x="300" y="254"/>
                  </a:lnTo>
                  <a:lnTo>
                    <a:pt x="308" y="240"/>
                  </a:lnTo>
                  <a:lnTo>
                    <a:pt x="316" y="226"/>
                  </a:lnTo>
                  <a:lnTo>
                    <a:pt x="321" y="211"/>
                  </a:lnTo>
                  <a:lnTo>
                    <a:pt x="325"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0" name="Freeform 34"/>
            <p:cNvSpPr>
              <a:spLocks/>
            </p:cNvSpPr>
            <p:nvPr/>
          </p:nvSpPr>
          <p:spPr bwMode="auto">
            <a:xfrm>
              <a:off x="891"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5" y="131"/>
                  </a:lnTo>
                  <a:lnTo>
                    <a:pt x="316" y="101"/>
                  </a:lnTo>
                  <a:lnTo>
                    <a:pt x="301" y="72"/>
                  </a:lnTo>
                  <a:lnTo>
                    <a:pt x="280" y="48"/>
                  </a:lnTo>
                  <a:lnTo>
                    <a:pt x="266" y="36"/>
                  </a:lnTo>
                  <a:lnTo>
                    <a:pt x="254" y="26"/>
                  </a:lnTo>
                  <a:lnTo>
                    <a:pt x="240" y="17"/>
                  </a:lnTo>
                  <a:lnTo>
                    <a:pt x="227" y="11"/>
                  </a:lnTo>
                  <a:lnTo>
                    <a:pt x="211" y="5"/>
                  </a:lnTo>
                  <a:lnTo>
                    <a:pt x="196" y="2"/>
                  </a:lnTo>
                  <a:lnTo>
                    <a:pt x="180" y="0"/>
                  </a:lnTo>
                  <a:lnTo>
                    <a:pt x="164" y="0"/>
                  </a:lnTo>
                  <a:lnTo>
                    <a:pt x="132" y="2"/>
                  </a:lnTo>
                  <a:lnTo>
                    <a:pt x="101" y="11"/>
                  </a:lnTo>
                  <a:lnTo>
                    <a:pt x="73"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3" y="300"/>
                  </a:lnTo>
                  <a:lnTo>
                    <a:pt x="101" y="316"/>
                  </a:lnTo>
                  <a:lnTo>
                    <a:pt x="132" y="325"/>
                  </a:lnTo>
                  <a:lnTo>
                    <a:pt x="147" y="327"/>
                  </a:lnTo>
                  <a:lnTo>
                    <a:pt x="164" y="329"/>
                  </a:lnTo>
                  <a:lnTo>
                    <a:pt x="180" y="327"/>
                  </a:lnTo>
                  <a:lnTo>
                    <a:pt x="196" y="325"/>
                  </a:lnTo>
                  <a:lnTo>
                    <a:pt x="211" y="321"/>
                  </a:lnTo>
                  <a:lnTo>
                    <a:pt x="227" y="316"/>
                  </a:lnTo>
                  <a:lnTo>
                    <a:pt x="240" y="308"/>
                  </a:lnTo>
                  <a:lnTo>
                    <a:pt x="254" y="300"/>
                  </a:lnTo>
                  <a:lnTo>
                    <a:pt x="256" y="297"/>
                  </a:lnTo>
                  <a:lnTo>
                    <a:pt x="260" y="295"/>
                  </a:lnTo>
                  <a:lnTo>
                    <a:pt x="266" y="290"/>
                  </a:lnTo>
                  <a:lnTo>
                    <a:pt x="280" y="280"/>
                  </a:lnTo>
                  <a:lnTo>
                    <a:pt x="290" y="266"/>
                  </a:lnTo>
                  <a:lnTo>
                    <a:pt x="295" y="259"/>
                  </a:lnTo>
                  <a:lnTo>
                    <a:pt x="297" y="256"/>
                  </a:lnTo>
                  <a:lnTo>
                    <a:pt x="301" y="254"/>
                  </a:lnTo>
                  <a:lnTo>
                    <a:pt x="308" y="240"/>
                  </a:lnTo>
                  <a:lnTo>
                    <a:pt x="316" y="226"/>
                  </a:lnTo>
                  <a:lnTo>
                    <a:pt x="321" y="211"/>
                  </a:lnTo>
                  <a:lnTo>
                    <a:pt x="325"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1" name="Freeform 35"/>
            <p:cNvSpPr>
              <a:spLocks/>
            </p:cNvSpPr>
            <p:nvPr/>
          </p:nvSpPr>
          <p:spPr bwMode="auto">
            <a:xfrm>
              <a:off x="924"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6" y="131"/>
                  </a:lnTo>
                  <a:lnTo>
                    <a:pt x="317" y="101"/>
                  </a:lnTo>
                  <a:lnTo>
                    <a:pt x="301" y="72"/>
                  </a:lnTo>
                  <a:lnTo>
                    <a:pt x="281" y="48"/>
                  </a:lnTo>
                  <a:lnTo>
                    <a:pt x="267" y="36"/>
                  </a:lnTo>
                  <a:lnTo>
                    <a:pt x="254" y="26"/>
                  </a:lnTo>
                  <a:lnTo>
                    <a:pt x="241" y="17"/>
                  </a:lnTo>
                  <a:lnTo>
                    <a:pt x="227" y="11"/>
                  </a:lnTo>
                  <a:lnTo>
                    <a:pt x="211" y="5"/>
                  </a:lnTo>
                  <a:lnTo>
                    <a:pt x="197" y="2"/>
                  </a:lnTo>
                  <a:lnTo>
                    <a:pt x="181" y="0"/>
                  </a:lnTo>
                  <a:lnTo>
                    <a:pt x="165" y="0"/>
                  </a:lnTo>
                  <a:lnTo>
                    <a:pt x="132" y="2"/>
                  </a:lnTo>
                  <a:lnTo>
                    <a:pt x="101" y="11"/>
                  </a:lnTo>
                  <a:lnTo>
                    <a:pt x="73" y="26"/>
                  </a:lnTo>
                  <a:lnTo>
                    <a:pt x="49" y="48"/>
                  </a:lnTo>
                  <a:lnTo>
                    <a:pt x="27" y="72"/>
                  </a:lnTo>
                  <a:lnTo>
                    <a:pt x="12" y="101"/>
                  </a:lnTo>
                  <a:lnTo>
                    <a:pt x="3" y="131"/>
                  </a:lnTo>
                  <a:lnTo>
                    <a:pt x="0" y="164"/>
                  </a:lnTo>
                  <a:lnTo>
                    <a:pt x="0" y="180"/>
                  </a:lnTo>
                  <a:lnTo>
                    <a:pt x="3" y="196"/>
                  </a:lnTo>
                  <a:lnTo>
                    <a:pt x="6" y="211"/>
                  </a:lnTo>
                  <a:lnTo>
                    <a:pt x="12" y="226"/>
                  </a:lnTo>
                  <a:lnTo>
                    <a:pt x="17" y="240"/>
                  </a:lnTo>
                  <a:lnTo>
                    <a:pt x="27" y="254"/>
                  </a:lnTo>
                  <a:lnTo>
                    <a:pt x="37" y="266"/>
                  </a:lnTo>
                  <a:lnTo>
                    <a:pt x="49" y="280"/>
                  </a:lnTo>
                  <a:lnTo>
                    <a:pt x="73" y="300"/>
                  </a:lnTo>
                  <a:lnTo>
                    <a:pt x="101" y="316"/>
                  </a:lnTo>
                  <a:lnTo>
                    <a:pt x="132" y="325"/>
                  </a:lnTo>
                  <a:lnTo>
                    <a:pt x="148" y="327"/>
                  </a:lnTo>
                  <a:lnTo>
                    <a:pt x="165" y="329"/>
                  </a:lnTo>
                  <a:lnTo>
                    <a:pt x="181" y="327"/>
                  </a:lnTo>
                  <a:lnTo>
                    <a:pt x="197" y="325"/>
                  </a:lnTo>
                  <a:lnTo>
                    <a:pt x="211" y="321"/>
                  </a:lnTo>
                  <a:lnTo>
                    <a:pt x="227" y="316"/>
                  </a:lnTo>
                  <a:lnTo>
                    <a:pt x="241" y="308"/>
                  </a:lnTo>
                  <a:lnTo>
                    <a:pt x="254" y="300"/>
                  </a:lnTo>
                  <a:lnTo>
                    <a:pt x="257" y="297"/>
                  </a:lnTo>
                  <a:lnTo>
                    <a:pt x="260" y="295"/>
                  </a:lnTo>
                  <a:lnTo>
                    <a:pt x="267" y="290"/>
                  </a:lnTo>
                  <a:lnTo>
                    <a:pt x="281" y="280"/>
                  </a:lnTo>
                  <a:lnTo>
                    <a:pt x="291" y="266"/>
                  </a:lnTo>
                  <a:lnTo>
                    <a:pt x="295" y="259"/>
                  </a:lnTo>
                  <a:lnTo>
                    <a:pt x="298" y="256"/>
                  </a:lnTo>
                  <a:lnTo>
                    <a:pt x="301" y="254"/>
                  </a:lnTo>
                  <a:lnTo>
                    <a:pt x="309" y="240"/>
                  </a:lnTo>
                  <a:lnTo>
                    <a:pt x="317" y="226"/>
                  </a:lnTo>
                  <a:lnTo>
                    <a:pt x="321" y="211"/>
                  </a:lnTo>
                  <a:lnTo>
                    <a:pt x="326"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2" name="Freeform 36"/>
            <p:cNvSpPr>
              <a:spLocks/>
            </p:cNvSpPr>
            <p:nvPr/>
          </p:nvSpPr>
          <p:spPr bwMode="auto">
            <a:xfrm>
              <a:off x="1178" y="3870"/>
              <a:ext cx="48" cy="48"/>
            </a:xfrm>
            <a:custGeom>
              <a:avLst/>
              <a:gdLst>
                <a:gd name="T0" fmla="*/ 0 w 328"/>
                <a:gd name="T1" fmla="*/ 0 h 329"/>
                <a:gd name="T2" fmla="*/ 0 w 328"/>
                <a:gd name="T3" fmla="*/ 0 h 329"/>
                <a:gd name="T4" fmla="*/ 0 w 328"/>
                <a:gd name="T5" fmla="*/ 0 h 329"/>
                <a:gd name="T6" fmla="*/ 0 w 328"/>
                <a:gd name="T7" fmla="*/ 0 h 329"/>
                <a:gd name="T8" fmla="*/ 0 w 328"/>
                <a:gd name="T9" fmla="*/ 0 h 329"/>
                <a:gd name="T10" fmla="*/ 0 w 328"/>
                <a:gd name="T11" fmla="*/ 0 h 329"/>
                <a:gd name="T12" fmla="*/ 0 w 328"/>
                <a:gd name="T13" fmla="*/ 0 h 329"/>
                <a:gd name="T14" fmla="*/ 0 w 328"/>
                <a:gd name="T15" fmla="*/ 0 h 329"/>
                <a:gd name="T16" fmla="*/ 0 w 328"/>
                <a:gd name="T17" fmla="*/ 0 h 329"/>
                <a:gd name="T18" fmla="*/ 0 w 328"/>
                <a:gd name="T19" fmla="*/ 0 h 329"/>
                <a:gd name="T20" fmla="*/ 0 w 328"/>
                <a:gd name="T21" fmla="*/ 0 h 329"/>
                <a:gd name="T22" fmla="*/ 0 w 328"/>
                <a:gd name="T23" fmla="*/ 0 h 329"/>
                <a:gd name="T24" fmla="*/ 0 w 328"/>
                <a:gd name="T25" fmla="*/ 0 h 329"/>
                <a:gd name="T26" fmla="*/ 0 w 328"/>
                <a:gd name="T27" fmla="*/ 0 h 329"/>
                <a:gd name="T28" fmla="*/ 0 w 328"/>
                <a:gd name="T29" fmla="*/ 0 h 329"/>
                <a:gd name="T30" fmla="*/ 0 w 328"/>
                <a:gd name="T31" fmla="*/ 0 h 329"/>
                <a:gd name="T32" fmla="*/ 0 w 328"/>
                <a:gd name="T33" fmla="*/ 0 h 329"/>
                <a:gd name="T34" fmla="*/ 0 w 328"/>
                <a:gd name="T35" fmla="*/ 0 h 329"/>
                <a:gd name="T36" fmla="*/ 0 w 328"/>
                <a:gd name="T37" fmla="*/ 0 h 329"/>
                <a:gd name="T38" fmla="*/ 0 w 328"/>
                <a:gd name="T39" fmla="*/ 0 h 329"/>
                <a:gd name="T40" fmla="*/ 0 w 328"/>
                <a:gd name="T41" fmla="*/ 0 h 329"/>
                <a:gd name="T42" fmla="*/ 0 w 328"/>
                <a:gd name="T43" fmla="*/ 0 h 329"/>
                <a:gd name="T44" fmla="*/ 0 w 328"/>
                <a:gd name="T45" fmla="*/ 0 h 329"/>
                <a:gd name="T46" fmla="*/ 0 w 328"/>
                <a:gd name="T47" fmla="*/ 0 h 329"/>
                <a:gd name="T48" fmla="*/ 0 w 328"/>
                <a:gd name="T49" fmla="*/ 0 h 329"/>
                <a:gd name="T50" fmla="*/ 0 w 328"/>
                <a:gd name="T51" fmla="*/ 0 h 329"/>
                <a:gd name="T52" fmla="*/ 0 w 328"/>
                <a:gd name="T53" fmla="*/ 0 h 329"/>
                <a:gd name="T54" fmla="*/ 0 w 328"/>
                <a:gd name="T55" fmla="*/ 0 h 329"/>
                <a:gd name="T56" fmla="*/ 0 w 328"/>
                <a:gd name="T57" fmla="*/ 0 h 329"/>
                <a:gd name="T58" fmla="*/ 0 w 328"/>
                <a:gd name="T59" fmla="*/ 0 h 329"/>
                <a:gd name="T60" fmla="*/ 0 w 328"/>
                <a:gd name="T61" fmla="*/ 0 h 329"/>
                <a:gd name="T62" fmla="*/ 0 w 328"/>
                <a:gd name="T63" fmla="*/ 0 h 329"/>
                <a:gd name="T64" fmla="*/ 0 w 328"/>
                <a:gd name="T65" fmla="*/ 0 h 329"/>
                <a:gd name="T66" fmla="*/ 0 w 328"/>
                <a:gd name="T67" fmla="*/ 0 h 329"/>
                <a:gd name="T68" fmla="*/ 0 w 328"/>
                <a:gd name="T69" fmla="*/ 0 h 329"/>
                <a:gd name="T70" fmla="*/ 0 w 328"/>
                <a:gd name="T71" fmla="*/ 0 h 329"/>
                <a:gd name="T72" fmla="*/ 0 w 328"/>
                <a:gd name="T73" fmla="*/ 0 h 329"/>
                <a:gd name="T74" fmla="*/ 0 w 328"/>
                <a:gd name="T75" fmla="*/ 0 h 329"/>
                <a:gd name="T76" fmla="*/ 0 w 328"/>
                <a:gd name="T77" fmla="*/ 0 h 329"/>
                <a:gd name="T78" fmla="*/ 0 w 328"/>
                <a:gd name="T79" fmla="*/ 0 h 329"/>
                <a:gd name="T80" fmla="*/ 0 w 328"/>
                <a:gd name="T81" fmla="*/ 0 h 329"/>
                <a:gd name="T82" fmla="*/ 0 w 328"/>
                <a:gd name="T83" fmla="*/ 0 h 329"/>
                <a:gd name="T84" fmla="*/ 0 w 328"/>
                <a:gd name="T85" fmla="*/ 0 h 329"/>
                <a:gd name="T86" fmla="*/ 0 w 328"/>
                <a:gd name="T87" fmla="*/ 0 h 329"/>
                <a:gd name="T88" fmla="*/ 0 w 328"/>
                <a:gd name="T89" fmla="*/ 0 h 329"/>
                <a:gd name="T90" fmla="*/ 0 w 328"/>
                <a:gd name="T91" fmla="*/ 0 h 329"/>
                <a:gd name="T92" fmla="*/ 0 w 328"/>
                <a:gd name="T93" fmla="*/ 0 h 329"/>
                <a:gd name="T94" fmla="*/ 0 w 328"/>
                <a:gd name="T95" fmla="*/ 0 h 329"/>
                <a:gd name="T96" fmla="*/ 0 w 328"/>
                <a:gd name="T97" fmla="*/ 0 h 329"/>
                <a:gd name="T98" fmla="*/ 0 w 328"/>
                <a:gd name="T99" fmla="*/ 0 h 329"/>
                <a:gd name="T100" fmla="*/ 0 w 328"/>
                <a:gd name="T101" fmla="*/ 0 h 329"/>
                <a:gd name="T102" fmla="*/ 0 w 328"/>
                <a:gd name="T103" fmla="*/ 0 h 329"/>
                <a:gd name="T104" fmla="*/ 0 w 328"/>
                <a:gd name="T105" fmla="*/ 0 h 329"/>
                <a:gd name="T106" fmla="*/ 0 w 328"/>
                <a:gd name="T107" fmla="*/ 0 h 329"/>
                <a:gd name="T108" fmla="*/ 0 w 328"/>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8"/>
                <a:gd name="T166" fmla="*/ 0 h 329"/>
                <a:gd name="T167" fmla="*/ 328 w 328"/>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8" h="329">
                  <a:moveTo>
                    <a:pt x="328" y="164"/>
                  </a:moveTo>
                  <a:lnTo>
                    <a:pt x="327" y="147"/>
                  </a:lnTo>
                  <a:lnTo>
                    <a:pt x="325" y="131"/>
                  </a:lnTo>
                  <a:lnTo>
                    <a:pt x="316" y="101"/>
                  </a:lnTo>
                  <a:lnTo>
                    <a:pt x="300" y="72"/>
                  </a:lnTo>
                  <a:lnTo>
                    <a:pt x="280" y="48"/>
                  </a:lnTo>
                  <a:lnTo>
                    <a:pt x="266" y="36"/>
                  </a:lnTo>
                  <a:lnTo>
                    <a:pt x="253" y="26"/>
                  </a:lnTo>
                  <a:lnTo>
                    <a:pt x="240" y="17"/>
                  </a:lnTo>
                  <a:lnTo>
                    <a:pt x="226" y="11"/>
                  </a:lnTo>
                  <a:lnTo>
                    <a:pt x="210" y="5"/>
                  </a:lnTo>
                  <a:lnTo>
                    <a:pt x="196" y="2"/>
                  </a:lnTo>
                  <a:lnTo>
                    <a:pt x="180" y="0"/>
                  </a:lnTo>
                  <a:lnTo>
                    <a:pt x="164" y="0"/>
                  </a:lnTo>
                  <a:lnTo>
                    <a:pt x="131" y="2"/>
                  </a:lnTo>
                  <a:lnTo>
                    <a:pt x="100" y="11"/>
                  </a:lnTo>
                  <a:lnTo>
                    <a:pt x="72" y="26"/>
                  </a:lnTo>
                  <a:lnTo>
                    <a:pt x="48" y="48"/>
                  </a:lnTo>
                  <a:lnTo>
                    <a:pt x="26" y="72"/>
                  </a:lnTo>
                  <a:lnTo>
                    <a:pt x="11" y="101"/>
                  </a:lnTo>
                  <a:lnTo>
                    <a:pt x="2" y="131"/>
                  </a:lnTo>
                  <a:lnTo>
                    <a:pt x="0" y="164"/>
                  </a:lnTo>
                  <a:lnTo>
                    <a:pt x="0" y="180"/>
                  </a:lnTo>
                  <a:lnTo>
                    <a:pt x="2" y="196"/>
                  </a:lnTo>
                  <a:lnTo>
                    <a:pt x="5" y="211"/>
                  </a:lnTo>
                  <a:lnTo>
                    <a:pt x="11" y="226"/>
                  </a:lnTo>
                  <a:lnTo>
                    <a:pt x="17" y="240"/>
                  </a:lnTo>
                  <a:lnTo>
                    <a:pt x="26" y="254"/>
                  </a:lnTo>
                  <a:lnTo>
                    <a:pt x="36" y="266"/>
                  </a:lnTo>
                  <a:lnTo>
                    <a:pt x="48" y="280"/>
                  </a:lnTo>
                  <a:lnTo>
                    <a:pt x="72" y="300"/>
                  </a:lnTo>
                  <a:lnTo>
                    <a:pt x="100" y="316"/>
                  </a:lnTo>
                  <a:lnTo>
                    <a:pt x="131" y="325"/>
                  </a:lnTo>
                  <a:lnTo>
                    <a:pt x="147" y="327"/>
                  </a:lnTo>
                  <a:lnTo>
                    <a:pt x="164" y="329"/>
                  </a:lnTo>
                  <a:lnTo>
                    <a:pt x="180" y="327"/>
                  </a:lnTo>
                  <a:lnTo>
                    <a:pt x="196" y="325"/>
                  </a:lnTo>
                  <a:lnTo>
                    <a:pt x="210" y="321"/>
                  </a:lnTo>
                  <a:lnTo>
                    <a:pt x="226" y="316"/>
                  </a:lnTo>
                  <a:lnTo>
                    <a:pt x="240" y="308"/>
                  </a:lnTo>
                  <a:lnTo>
                    <a:pt x="253" y="300"/>
                  </a:lnTo>
                  <a:lnTo>
                    <a:pt x="256" y="297"/>
                  </a:lnTo>
                  <a:lnTo>
                    <a:pt x="259" y="295"/>
                  </a:lnTo>
                  <a:lnTo>
                    <a:pt x="266" y="290"/>
                  </a:lnTo>
                  <a:lnTo>
                    <a:pt x="280" y="280"/>
                  </a:lnTo>
                  <a:lnTo>
                    <a:pt x="290" y="266"/>
                  </a:lnTo>
                  <a:lnTo>
                    <a:pt x="294" y="259"/>
                  </a:lnTo>
                  <a:lnTo>
                    <a:pt x="297" y="256"/>
                  </a:lnTo>
                  <a:lnTo>
                    <a:pt x="300" y="254"/>
                  </a:lnTo>
                  <a:lnTo>
                    <a:pt x="308" y="240"/>
                  </a:lnTo>
                  <a:lnTo>
                    <a:pt x="316" y="226"/>
                  </a:lnTo>
                  <a:lnTo>
                    <a:pt x="320" y="211"/>
                  </a:lnTo>
                  <a:lnTo>
                    <a:pt x="325" y="196"/>
                  </a:lnTo>
                  <a:lnTo>
                    <a:pt x="327" y="180"/>
                  </a:lnTo>
                  <a:lnTo>
                    <a:pt x="328" y="164"/>
                  </a:lnTo>
                  <a:close/>
                </a:path>
              </a:pathLst>
            </a:custGeom>
            <a:solidFill>
              <a:srgbClr val="FF9900"/>
            </a:solidFill>
            <a:ln w="9525">
              <a:solidFill>
                <a:schemeClr val="tx2"/>
              </a:solidFill>
              <a:round/>
              <a:headEnd/>
              <a:tailEnd/>
            </a:ln>
          </p:spPr>
          <p:txBody>
            <a:bodyPr/>
            <a:lstStyle/>
            <a:p>
              <a:endParaRPr lang="fr-FR"/>
            </a:p>
          </p:txBody>
        </p:sp>
        <p:sp>
          <p:nvSpPr>
            <p:cNvPr id="170173" name="Freeform 37"/>
            <p:cNvSpPr>
              <a:spLocks/>
            </p:cNvSpPr>
            <p:nvPr/>
          </p:nvSpPr>
          <p:spPr bwMode="auto">
            <a:xfrm>
              <a:off x="1213"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5" y="131"/>
                  </a:lnTo>
                  <a:lnTo>
                    <a:pt x="316" y="101"/>
                  </a:lnTo>
                  <a:lnTo>
                    <a:pt x="300" y="72"/>
                  </a:lnTo>
                  <a:lnTo>
                    <a:pt x="280" y="48"/>
                  </a:lnTo>
                  <a:lnTo>
                    <a:pt x="266" y="36"/>
                  </a:lnTo>
                  <a:lnTo>
                    <a:pt x="254" y="26"/>
                  </a:lnTo>
                  <a:lnTo>
                    <a:pt x="240" y="17"/>
                  </a:lnTo>
                  <a:lnTo>
                    <a:pt x="227" y="11"/>
                  </a:lnTo>
                  <a:lnTo>
                    <a:pt x="211" y="5"/>
                  </a:lnTo>
                  <a:lnTo>
                    <a:pt x="196" y="2"/>
                  </a:lnTo>
                  <a:lnTo>
                    <a:pt x="180" y="0"/>
                  </a:lnTo>
                  <a:lnTo>
                    <a:pt x="164" y="0"/>
                  </a:lnTo>
                  <a:lnTo>
                    <a:pt x="131" y="2"/>
                  </a:lnTo>
                  <a:lnTo>
                    <a:pt x="101" y="11"/>
                  </a:lnTo>
                  <a:lnTo>
                    <a:pt x="72"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2" y="300"/>
                  </a:lnTo>
                  <a:lnTo>
                    <a:pt x="101" y="316"/>
                  </a:lnTo>
                  <a:lnTo>
                    <a:pt x="131" y="325"/>
                  </a:lnTo>
                  <a:lnTo>
                    <a:pt x="147" y="327"/>
                  </a:lnTo>
                  <a:lnTo>
                    <a:pt x="164" y="329"/>
                  </a:lnTo>
                  <a:lnTo>
                    <a:pt x="180" y="327"/>
                  </a:lnTo>
                  <a:lnTo>
                    <a:pt x="196" y="325"/>
                  </a:lnTo>
                  <a:lnTo>
                    <a:pt x="211" y="321"/>
                  </a:lnTo>
                  <a:lnTo>
                    <a:pt x="227" y="316"/>
                  </a:lnTo>
                  <a:lnTo>
                    <a:pt x="240" y="308"/>
                  </a:lnTo>
                  <a:lnTo>
                    <a:pt x="254" y="300"/>
                  </a:lnTo>
                  <a:lnTo>
                    <a:pt x="256" y="297"/>
                  </a:lnTo>
                  <a:lnTo>
                    <a:pt x="260" y="295"/>
                  </a:lnTo>
                  <a:lnTo>
                    <a:pt x="266" y="290"/>
                  </a:lnTo>
                  <a:lnTo>
                    <a:pt x="280" y="280"/>
                  </a:lnTo>
                  <a:lnTo>
                    <a:pt x="290" y="266"/>
                  </a:lnTo>
                  <a:lnTo>
                    <a:pt x="295" y="259"/>
                  </a:lnTo>
                  <a:lnTo>
                    <a:pt x="297" y="256"/>
                  </a:lnTo>
                  <a:lnTo>
                    <a:pt x="300" y="254"/>
                  </a:lnTo>
                  <a:lnTo>
                    <a:pt x="308" y="240"/>
                  </a:lnTo>
                  <a:lnTo>
                    <a:pt x="316" y="226"/>
                  </a:lnTo>
                  <a:lnTo>
                    <a:pt x="321" y="211"/>
                  </a:lnTo>
                  <a:lnTo>
                    <a:pt x="325"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4" name="Freeform 38"/>
            <p:cNvSpPr>
              <a:spLocks/>
            </p:cNvSpPr>
            <p:nvPr/>
          </p:nvSpPr>
          <p:spPr bwMode="auto">
            <a:xfrm>
              <a:off x="1246"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6" y="131"/>
                  </a:lnTo>
                  <a:lnTo>
                    <a:pt x="317" y="101"/>
                  </a:lnTo>
                  <a:lnTo>
                    <a:pt x="301" y="72"/>
                  </a:lnTo>
                  <a:lnTo>
                    <a:pt x="280" y="48"/>
                  </a:lnTo>
                  <a:lnTo>
                    <a:pt x="267" y="36"/>
                  </a:lnTo>
                  <a:lnTo>
                    <a:pt x="254" y="26"/>
                  </a:lnTo>
                  <a:lnTo>
                    <a:pt x="241" y="17"/>
                  </a:lnTo>
                  <a:lnTo>
                    <a:pt x="227" y="11"/>
                  </a:lnTo>
                  <a:lnTo>
                    <a:pt x="211" y="5"/>
                  </a:lnTo>
                  <a:lnTo>
                    <a:pt x="196" y="2"/>
                  </a:lnTo>
                  <a:lnTo>
                    <a:pt x="181" y="0"/>
                  </a:lnTo>
                  <a:lnTo>
                    <a:pt x="165" y="0"/>
                  </a:lnTo>
                  <a:lnTo>
                    <a:pt x="132" y="2"/>
                  </a:lnTo>
                  <a:lnTo>
                    <a:pt x="101" y="11"/>
                  </a:lnTo>
                  <a:lnTo>
                    <a:pt x="73" y="26"/>
                  </a:lnTo>
                  <a:lnTo>
                    <a:pt x="49" y="48"/>
                  </a:lnTo>
                  <a:lnTo>
                    <a:pt x="26" y="72"/>
                  </a:lnTo>
                  <a:lnTo>
                    <a:pt x="12" y="101"/>
                  </a:lnTo>
                  <a:lnTo>
                    <a:pt x="3" y="131"/>
                  </a:lnTo>
                  <a:lnTo>
                    <a:pt x="0" y="164"/>
                  </a:lnTo>
                  <a:lnTo>
                    <a:pt x="0" y="180"/>
                  </a:lnTo>
                  <a:lnTo>
                    <a:pt x="3" y="196"/>
                  </a:lnTo>
                  <a:lnTo>
                    <a:pt x="6" y="211"/>
                  </a:lnTo>
                  <a:lnTo>
                    <a:pt x="12" y="226"/>
                  </a:lnTo>
                  <a:lnTo>
                    <a:pt x="17" y="240"/>
                  </a:lnTo>
                  <a:lnTo>
                    <a:pt x="26" y="254"/>
                  </a:lnTo>
                  <a:lnTo>
                    <a:pt x="37" y="266"/>
                  </a:lnTo>
                  <a:lnTo>
                    <a:pt x="49" y="280"/>
                  </a:lnTo>
                  <a:lnTo>
                    <a:pt x="73" y="300"/>
                  </a:lnTo>
                  <a:lnTo>
                    <a:pt x="101" y="316"/>
                  </a:lnTo>
                  <a:lnTo>
                    <a:pt x="132" y="325"/>
                  </a:lnTo>
                  <a:lnTo>
                    <a:pt x="148" y="327"/>
                  </a:lnTo>
                  <a:lnTo>
                    <a:pt x="165" y="329"/>
                  </a:lnTo>
                  <a:lnTo>
                    <a:pt x="181" y="327"/>
                  </a:lnTo>
                  <a:lnTo>
                    <a:pt x="196" y="325"/>
                  </a:lnTo>
                  <a:lnTo>
                    <a:pt x="211" y="321"/>
                  </a:lnTo>
                  <a:lnTo>
                    <a:pt x="227" y="316"/>
                  </a:lnTo>
                  <a:lnTo>
                    <a:pt x="241" y="308"/>
                  </a:lnTo>
                  <a:lnTo>
                    <a:pt x="254" y="300"/>
                  </a:lnTo>
                  <a:lnTo>
                    <a:pt x="257" y="297"/>
                  </a:lnTo>
                  <a:lnTo>
                    <a:pt x="260" y="295"/>
                  </a:lnTo>
                  <a:lnTo>
                    <a:pt x="267" y="290"/>
                  </a:lnTo>
                  <a:lnTo>
                    <a:pt x="280" y="280"/>
                  </a:lnTo>
                  <a:lnTo>
                    <a:pt x="291" y="266"/>
                  </a:lnTo>
                  <a:lnTo>
                    <a:pt x="295" y="259"/>
                  </a:lnTo>
                  <a:lnTo>
                    <a:pt x="297" y="256"/>
                  </a:lnTo>
                  <a:lnTo>
                    <a:pt x="301" y="254"/>
                  </a:lnTo>
                  <a:lnTo>
                    <a:pt x="309" y="240"/>
                  </a:lnTo>
                  <a:lnTo>
                    <a:pt x="317" y="226"/>
                  </a:lnTo>
                  <a:lnTo>
                    <a:pt x="321" y="211"/>
                  </a:lnTo>
                  <a:lnTo>
                    <a:pt x="326"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5" name="Freeform 39"/>
            <p:cNvSpPr>
              <a:spLocks/>
            </p:cNvSpPr>
            <p:nvPr/>
          </p:nvSpPr>
          <p:spPr bwMode="auto">
            <a:xfrm>
              <a:off x="1496" y="3870"/>
              <a:ext cx="47"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5" y="131"/>
                  </a:lnTo>
                  <a:lnTo>
                    <a:pt x="316" y="101"/>
                  </a:lnTo>
                  <a:lnTo>
                    <a:pt x="300" y="72"/>
                  </a:lnTo>
                  <a:lnTo>
                    <a:pt x="280" y="48"/>
                  </a:lnTo>
                  <a:lnTo>
                    <a:pt x="266" y="36"/>
                  </a:lnTo>
                  <a:lnTo>
                    <a:pt x="254" y="26"/>
                  </a:lnTo>
                  <a:lnTo>
                    <a:pt x="240" y="17"/>
                  </a:lnTo>
                  <a:lnTo>
                    <a:pt x="227" y="11"/>
                  </a:lnTo>
                  <a:lnTo>
                    <a:pt x="211" y="5"/>
                  </a:lnTo>
                  <a:lnTo>
                    <a:pt x="196" y="2"/>
                  </a:lnTo>
                  <a:lnTo>
                    <a:pt x="180" y="0"/>
                  </a:lnTo>
                  <a:lnTo>
                    <a:pt x="164" y="0"/>
                  </a:lnTo>
                  <a:lnTo>
                    <a:pt x="131" y="2"/>
                  </a:lnTo>
                  <a:lnTo>
                    <a:pt x="101" y="11"/>
                  </a:lnTo>
                  <a:lnTo>
                    <a:pt x="72"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2" y="300"/>
                  </a:lnTo>
                  <a:lnTo>
                    <a:pt x="101" y="316"/>
                  </a:lnTo>
                  <a:lnTo>
                    <a:pt x="131" y="325"/>
                  </a:lnTo>
                  <a:lnTo>
                    <a:pt x="147" y="327"/>
                  </a:lnTo>
                  <a:lnTo>
                    <a:pt x="164" y="329"/>
                  </a:lnTo>
                  <a:lnTo>
                    <a:pt x="180" y="327"/>
                  </a:lnTo>
                  <a:lnTo>
                    <a:pt x="196" y="325"/>
                  </a:lnTo>
                  <a:lnTo>
                    <a:pt x="211" y="321"/>
                  </a:lnTo>
                  <a:lnTo>
                    <a:pt x="227" y="316"/>
                  </a:lnTo>
                  <a:lnTo>
                    <a:pt x="240" y="308"/>
                  </a:lnTo>
                  <a:lnTo>
                    <a:pt x="254" y="300"/>
                  </a:lnTo>
                  <a:lnTo>
                    <a:pt x="256" y="297"/>
                  </a:lnTo>
                  <a:lnTo>
                    <a:pt x="260" y="295"/>
                  </a:lnTo>
                  <a:lnTo>
                    <a:pt x="266" y="290"/>
                  </a:lnTo>
                  <a:lnTo>
                    <a:pt x="280" y="280"/>
                  </a:lnTo>
                  <a:lnTo>
                    <a:pt x="290" y="266"/>
                  </a:lnTo>
                  <a:lnTo>
                    <a:pt x="295" y="259"/>
                  </a:lnTo>
                  <a:lnTo>
                    <a:pt x="297" y="256"/>
                  </a:lnTo>
                  <a:lnTo>
                    <a:pt x="300" y="254"/>
                  </a:lnTo>
                  <a:lnTo>
                    <a:pt x="308" y="240"/>
                  </a:lnTo>
                  <a:lnTo>
                    <a:pt x="316" y="226"/>
                  </a:lnTo>
                  <a:lnTo>
                    <a:pt x="321" y="211"/>
                  </a:lnTo>
                  <a:lnTo>
                    <a:pt x="325"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6" name="Freeform 40"/>
            <p:cNvSpPr>
              <a:spLocks/>
            </p:cNvSpPr>
            <p:nvPr/>
          </p:nvSpPr>
          <p:spPr bwMode="auto">
            <a:xfrm>
              <a:off x="1530"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6" y="131"/>
                  </a:lnTo>
                  <a:lnTo>
                    <a:pt x="317" y="101"/>
                  </a:lnTo>
                  <a:lnTo>
                    <a:pt x="301" y="72"/>
                  </a:lnTo>
                  <a:lnTo>
                    <a:pt x="280" y="48"/>
                  </a:lnTo>
                  <a:lnTo>
                    <a:pt x="267" y="36"/>
                  </a:lnTo>
                  <a:lnTo>
                    <a:pt x="254" y="26"/>
                  </a:lnTo>
                  <a:lnTo>
                    <a:pt x="241" y="17"/>
                  </a:lnTo>
                  <a:lnTo>
                    <a:pt x="227" y="11"/>
                  </a:lnTo>
                  <a:lnTo>
                    <a:pt x="211" y="5"/>
                  </a:lnTo>
                  <a:lnTo>
                    <a:pt x="196" y="2"/>
                  </a:lnTo>
                  <a:lnTo>
                    <a:pt x="180" y="0"/>
                  </a:lnTo>
                  <a:lnTo>
                    <a:pt x="165" y="0"/>
                  </a:lnTo>
                  <a:lnTo>
                    <a:pt x="132" y="2"/>
                  </a:lnTo>
                  <a:lnTo>
                    <a:pt x="101" y="11"/>
                  </a:lnTo>
                  <a:lnTo>
                    <a:pt x="73" y="26"/>
                  </a:lnTo>
                  <a:lnTo>
                    <a:pt x="49" y="48"/>
                  </a:lnTo>
                  <a:lnTo>
                    <a:pt x="26" y="72"/>
                  </a:lnTo>
                  <a:lnTo>
                    <a:pt x="12" y="101"/>
                  </a:lnTo>
                  <a:lnTo>
                    <a:pt x="2" y="131"/>
                  </a:lnTo>
                  <a:lnTo>
                    <a:pt x="0" y="164"/>
                  </a:lnTo>
                  <a:lnTo>
                    <a:pt x="0" y="180"/>
                  </a:lnTo>
                  <a:lnTo>
                    <a:pt x="2" y="196"/>
                  </a:lnTo>
                  <a:lnTo>
                    <a:pt x="6" y="211"/>
                  </a:lnTo>
                  <a:lnTo>
                    <a:pt x="12" y="226"/>
                  </a:lnTo>
                  <a:lnTo>
                    <a:pt x="17" y="240"/>
                  </a:lnTo>
                  <a:lnTo>
                    <a:pt x="26" y="254"/>
                  </a:lnTo>
                  <a:lnTo>
                    <a:pt x="37" y="266"/>
                  </a:lnTo>
                  <a:lnTo>
                    <a:pt x="49" y="280"/>
                  </a:lnTo>
                  <a:lnTo>
                    <a:pt x="73" y="300"/>
                  </a:lnTo>
                  <a:lnTo>
                    <a:pt x="101" y="316"/>
                  </a:lnTo>
                  <a:lnTo>
                    <a:pt x="132" y="325"/>
                  </a:lnTo>
                  <a:lnTo>
                    <a:pt x="148" y="327"/>
                  </a:lnTo>
                  <a:lnTo>
                    <a:pt x="165" y="329"/>
                  </a:lnTo>
                  <a:lnTo>
                    <a:pt x="180" y="327"/>
                  </a:lnTo>
                  <a:lnTo>
                    <a:pt x="196" y="325"/>
                  </a:lnTo>
                  <a:lnTo>
                    <a:pt x="211" y="321"/>
                  </a:lnTo>
                  <a:lnTo>
                    <a:pt x="227" y="316"/>
                  </a:lnTo>
                  <a:lnTo>
                    <a:pt x="241" y="308"/>
                  </a:lnTo>
                  <a:lnTo>
                    <a:pt x="254" y="300"/>
                  </a:lnTo>
                  <a:lnTo>
                    <a:pt x="256" y="297"/>
                  </a:lnTo>
                  <a:lnTo>
                    <a:pt x="260" y="295"/>
                  </a:lnTo>
                  <a:lnTo>
                    <a:pt x="267" y="290"/>
                  </a:lnTo>
                  <a:lnTo>
                    <a:pt x="280" y="280"/>
                  </a:lnTo>
                  <a:lnTo>
                    <a:pt x="290" y="266"/>
                  </a:lnTo>
                  <a:lnTo>
                    <a:pt x="295" y="259"/>
                  </a:lnTo>
                  <a:lnTo>
                    <a:pt x="297" y="256"/>
                  </a:lnTo>
                  <a:lnTo>
                    <a:pt x="301" y="254"/>
                  </a:lnTo>
                  <a:lnTo>
                    <a:pt x="309" y="240"/>
                  </a:lnTo>
                  <a:lnTo>
                    <a:pt x="317" y="226"/>
                  </a:lnTo>
                  <a:lnTo>
                    <a:pt x="321" y="211"/>
                  </a:lnTo>
                  <a:lnTo>
                    <a:pt x="326"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77" name="Freeform 41"/>
            <p:cNvSpPr>
              <a:spLocks/>
            </p:cNvSpPr>
            <p:nvPr/>
          </p:nvSpPr>
          <p:spPr bwMode="auto">
            <a:xfrm>
              <a:off x="1564" y="3870"/>
              <a:ext cx="48" cy="48"/>
            </a:xfrm>
            <a:custGeom>
              <a:avLst/>
              <a:gdLst>
                <a:gd name="T0" fmla="*/ 0 w 328"/>
                <a:gd name="T1" fmla="*/ 0 h 329"/>
                <a:gd name="T2" fmla="*/ 0 w 328"/>
                <a:gd name="T3" fmla="*/ 0 h 329"/>
                <a:gd name="T4" fmla="*/ 0 w 328"/>
                <a:gd name="T5" fmla="*/ 0 h 329"/>
                <a:gd name="T6" fmla="*/ 0 w 328"/>
                <a:gd name="T7" fmla="*/ 0 h 329"/>
                <a:gd name="T8" fmla="*/ 0 w 328"/>
                <a:gd name="T9" fmla="*/ 0 h 329"/>
                <a:gd name="T10" fmla="*/ 0 w 328"/>
                <a:gd name="T11" fmla="*/ 0 h 329"/>
                <a:gd name="T12" fmla="*/ 0 w 328"/>
                <a:gd name="T13" fmla="*/ 0 h 329"/>
                <a:gd name="T14" fmla="*/ 0 w 328"/>
                <a:gd name="T15" fmla="*/ 0 h 329"/>
                <a:gd name="T16" fmla="*/ 0 w 328"/>
                <a:gd name="T17" fmla="*/ 0 h 329"/>
                <a:gd name="T18" fmla="*/ 0 w 328"/>
                <a:gd name="T19" fmla="*/ 0 h 329"/>
                <a:gd name="T20" fmla="*/ 0 w 328"/>
                <a:gd name="T21" fmla="*/ 0 h 329"/>
                <a:gd name="T22" fmla="*/ 0 w 328"/>
                <a:gd name="T23" fmla="*/ 0 h 329"/>
                <a:gd name="T24" fmla="*/ 0 w 328"/>
                <a:gd name="T25" fmla="*/ 0 h 329"/>
                <a:gd name="T26" fmla="*/ 0 w 328"/>
                <a:gd name="T27" fmla="*/ 0 h 329"/>
                <a:gd name="T28" fmla="*/ 0 w 328"/>
                <a:gd name="T29" fmla="*/ 0 h 329"/>
                <a:gd name="T30" fmla="*/ 0 w 328"/>
                <a:gd name="T31" fmla="*/ 0 h 329"/>
                <a:gd name="T32" fmla="*/ 0 w 328"/>
                <a:gd name="T33" fmla="*/ 0 h 329"/>
                <a:gd name="T34" fmla="*/ 0 w 328"/>
                <a:gd name="T35" fmla="*/ 0 h 329"/>
                <a:gd name="T36" fmla="*/ 0 w 328"/>
                <a:gd name="T37" fmla="*/ 0 h 329"/>
                <a:gd name="T38" fmla="*/ 0 w 328"/>
                <a:gd name="T39" fmla="*/ 0 h 329"/>
                <a:gd name="T40" fmla="*/ 0 w 328"/>
                <a:gd name="T41" fmla="*/ 0 h 329"/>
                <a:gd name="T42" fmla="*/ 0 w 328"/>
                <a:gd name="T43" fmla="*/ 0 h 329"/>
                <a:gd name="T44" fmla="*/ 0 w 328"/>
                <a:gd name="T45" fmla="*/ 0 h 329"/>
                <a:gd name="T46" fmla="*/ 0 w 328"/>
                <a:gd name="T47" fmla="*/ 0 h 329"/>
                <a:gd name="T48" fmla="*/ 0 w 328"/>
                <a:gd name="T49" fmla="*/ 0 h 329"/>
                <a:gd name="T50" fmla="*/ 0 w 328"/>
                <a:gd name="T51" fmla="*/ 0 h 329"/>
                <a:gd name="T52" fmla="*/ 0 w 328"/>
                <a:gd name="T53" fmla="*/ 0 h 329"/>
                <a:gd name="T54" fmla="*/ 0 w 328"/>
                <a:gd name="T55" fmla="*/ 0 h 329"/>
                <a:gd name="T56" fmla="*/ 0 w 328"/>
                <a:gd name="T57" fmla="*/ 0 h 329"/>
                <a:gd name="T58" fmla="*/ 0 w 328"/>
                <a:gd name="T59" fmla="*/ 0 h 329"/>
                <a:gd name="T60" fmla="*/ 0 w 328"/>
                <a:gd name="T61" fmla="*/ 0 h 329"/>
                <a:gd name="T62" fmla="*/ 0 w 328"/>
                <a:gd name="T63" fmla="*/ 0 h 329"/>
                <a:gd name="T64" fmla="*/ 0 w 328"/>
                <a:gd name="T65" fmla="*/ 0 h 329"/>
                <a:gd name="T66" fmla="*/ 0 w 328"/>
                <a:gd name="T67" fmla="*/ 0 h 329"/>
                <a:gd name="T68" fmla="*/ 0 w 328"/>
                <a:gd name="T69" fmla="*/ 0 h 329"/>
                <a:gd name="T70" fmla="*/ 0 w 328"/>
                <a:gd name="T71" fmla="*/ 0 h 329"/>
                <a:gd name="T72" fmla="*/ 0 w 328"/>
                <a:gd name="T73" fmla="*/ 0 h 329"/>
                <a:gd name="T74" fmla="*/ 0 w 328"/>
                <a:gd name="T75" fmla="*/ 0 h 329"/>
                <a:gd name="T76" fmla="*/ 0 w 328"/>
                <a:gd name="T77" fmla="*/ 0 h 329"/>
                <a:gd name="T78" fmla="*/ 0 w 328"/>
                <a:gd name="T79" fmla="*/ 0 h 329"/>
                <a:gd name="T80" fmla="*/ 0 w 328"/>
                <a:gd name="T81" fmla="*/ 0 h 329"/>
                <a:gd name="T82" fmla="*/ 0 w 328"/>
                <a:gd name="T83" fmla="*/ 0 h 329"/>
                <a:gd name="T84" fmla="*/ 0 w 328"/>
                <a:gd name="T85" fmla="*/ 0 h 329"/>
                <a:gd name="T86" fmla="*/ 0 w 328"/>
                <a:gd name="T87" fmla="*/ 0 h 329"/>
                <a:gd name="T88" fmla="*/ 0 w 328"/>
                <a:gd name="T89" fmla="*/ 0 h 329"/>
                <a:gd name="T90" fmla="*/ 0 w 328"/>
                <a:gd name="T91" fmla="*/ 0 h 329"/>
                <a:gd name="T92" fmla="*/ 0 w 328"/>
                <a:gd name="T93" fmla="*/ 0 h 329"/>
                <a:gd name="T94" fmla="*/ 0 w 328"/>
                <a:gd name="T95" fmla="*/ 0 h 329"/>
                <a:gd name="T96" fmla="*/ 0 w 328"/>
                <a:gd name="T97" fmla="*/ 0 h 329"/>
                <a:gd name="T98" fmla="*/ 0 w 328"/>
                <a:gd name="T99" fmla="*/ 0 h 329"/>
                <a:gd name="T100" fmla="*/ 0 w 328"/>
                <a:gd name="T101" fmla="*/ 0 h 329"/>
                <a:gd name="T102" fmla="*/ 0 w 328"/>
                <a:gd name="T103" fmla="*/ 0 h 329"/>
                <a:gd name="T104" fmla="*/ 0 w 328"/>
                <a:gd name="T105" fmla="*/ 0 h 329"/>
                <a:gd name="T106" fmla="*/ 0 w 328"/>
                <a:gd name="T107" fmla="*/ 0 h 329"/>
                <a:gd name="T108" fmla="*/ 0 w 328"/>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8"/>
                <a:gd name="T166" fmla="*/ 0 h 329"/>
                <a:gd name="T167" fmla="*/ 328 w 328"/>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8" h="329">
                  <a:moveTo>
                    <a:pt x="328" y="164"/>
                  </a:moveTo>
                  <a:lnTo>
                    <a:pt x="327" y="147"/>
                  </a:lnTo>
                  <a:lnTo>
                    <a:pt x="325" y="131"/>
                  </a:lnTo>
                  <a:lnTo>
                    <a:pt x="316" y="101"/>
                  </a:lnTo>
                  <a:lnTo>
                    <a:pt x="300" y="72"/>
                  </a:lnTo>
                  <a:lnTo>
                    <a:pt x="280" y="48"/>
                  </a:lnTo>
                  <a:lnTo>
                    <a:pt x="266" y="36"/>
                  </a:lnTo>
                  <a:lnTo>
                    <a:pt x="253" y="26"/>
                  </a:lnTo>
                  <a:lnTo>
                    <a:pt x="240" y="17"/>
                  </a:lnTo>
                  <a:lnTo>
                    <a:pt x="226" y="11"/>
                  </a:lnTo>
                  <a:lnTo>
                    <a:pt x="210" y="5"/>
                  </a:lnTo>
                  <a:lnTo>
                    <a:pt x="196" y="2"/>
                  </a:lnTo>
                  <a:lnTo>
                    <a:pt x="180" y="0"/>
                  </a:lnTo>
                  <a:lnTo>
                    <a:pt x="164" y="0"/>
                  </a:lnTo>
                  <a:lnTo>
                    <a:pt x="131" y="2"/>
                  </a:lnTo>
                  <a:lnTo>
                    <a:pt x="100" y="11"/>
                  </a:lnTo>
                  <a:lnTo>
                    <a:pt x="72" y="26"/>
                  </a:lnTo>
                  <a:lnTo>
                    <a:pt x="48" y="48"/>
                  </a:lnTo>
                  <a:lnTo>
                    <a:pt x="26" y="72"/>
                  </a:lnTo>
                  <a:lnTo>
                    <a:pt x="11" y="101"/>
                  </a:lnTo>
                  <a:lnTo>
                    <a:pt x="2" y="131"/>
                  </a:lnTo>
                  <a:lnTo>
                    <a:pt x="0" y="164"/>
                  </a:lnTo>
                  <a:lnTo>
                    <a:pt x="0" y="180"/>
                  </a:lnTo>
                  <a:lnTo>
                    <a:pt x="2" y="196"/>
                  </a:lnTo>
                  <a:lnTo>
                    <a:pt x="5" y="211"/>
                  </a:lnTo>
                  <a:lnTo>
                    <a:pt x="11" y="226"/>
                  </a:lnTo>
                  <a:lnTo>
                    <a:pt x="17" y="240"/>
                  </a:lnTo>
                  <a:lnTo>
                    <a:pt x="26" y="254"/>
                  </a:lnTo>
                  <a:lnTo>
                    <a:pt x="36" y="266"/>
                  </a:lnTo>
                  <a:lnTo>
                    <a:pt x="48" y="280"/>
                  </a:lnTo>
                  <a:lnTo>
                    <a:pt x="72" y="300"/>
                  </a:lnTo>
                  <a:lnTo>
                    <a:pt x="100" y="316"/>
                  </a:lnTo>
                  <a:lnTo>
                    <a:pt x="131" y="325"/>
                  </a:lnTo>
                  <a:lnTo>
                    <a:pt x="147" y="327"/>
                  </a:lnTo>
                  <a:lnTo>
                    <a:pt x="164" y="329"/>
                  </a:lnTo>
                  <a:lnTo>
                    <a:pt x="180" y="327"/>
                  </a:lnTo>
                  <a:lnTo>
                    <a:pt x="196" y="325"/>
                  </a:lnTo>
                  <a:lnTo>
                    <a:pt x="210" y="321"/>
                  </a:lnTo>
                  <a:lnTo>
                    <a:pt x="226" y="316"/>
                  </a:lnTo>
                  <a:lnTo>
                    <a:pt x="240" y="308"/>
                  </a:lnTo>
                  <a:lnTo>
                    <a:pt x="253" y="300"/>
                  </a:lnTo>
                  <a:lnTo>
                    <a:pt x="256" y="297"/>
                  </a:lnTo>
                  <a:lnTo>
                    <a:pt x="259" y="295"/>
                  </a:lnTo>
                  <a:lnTo>
                    <a:pt x="266" y="290"/>
                  </a:lnTo>
                  <a:lnTo>
                    <a:pt x="280" y="280"/>
                  </a:lnTo>
                  <a:lnTo>
                    <a:pt x="290" y="266"/>
                  </a:lnTo>
                  <a:lnTo>
                    <a:pt x="294" y="259"/>
                  </a:lnTo>
                  <a:lnTo>
                    <a:pt x="297" y="256"/>
                  </a:lnTo>
                  <a:lnTo>
                    <a:pt x="300" y="254"/>
                  </a:lnTo>
                  <a:lnTo>
                    <a:pt x="308" y="240"/>
                  </a:lnTo>
                  <a:lnTo>
                    <a:pt x="316" y="226"/>
                  </a:lnTo>
                  <a:lnTo>
                    <a:pt x="320" y="211"/>
                  </a:lnTo>
                  <a:lnTo>
                    <a:pt x="325" y="196"/>
                  </a:lnTo>
                  <a:lnTo>
                    <a:pt x="327" y="180"/>
                  </a:lnTo>
                  <a:lnTo>
                    <a:pt x="328" y="164"/>
                  </a:lnTo>
                  <a:close/>
                </a:path>
              </a:pathLst>
            </a:custGeom>
            <a:solidFill>
              <a:srgbClr val="FF9900"/>
            </a:solidFill>
            <a:ln w="9525">
              <a:solidFill>
                <a:schemeClr val="tx2"/>
              </a:solidFill>
              <a:round/>
              <a:headEnd/>
              <a:tailEnd/>
            </a:ln>
          </p:spPr>
          <p:txBody>
            <a:bodyPr/>
            <a:lstStyle/>
            <a:p>
              <a:endParaRPr lang="fr-FR"/>
            </a:p>
          </p:txBody>
        </p:sp>
        <p:sp>
          <p:nvSpPr>
            <p:cNvPr id="170178" name="Freeform 42"/>
            <p:cNvSpPr>
              <a:spLocks/>
            </p:cNvSpPr>
            <p:nvPr/>
          </p:nvSpPr>
          <p:spPr bwMode="auto">
            <a:xfrm>
              <a:off x="1831" y="3870"/>
              <a:ext cx="47" cy="48"/>
            </a:xfrm>
            <a:custGeom>
              <a:avLst/>
              <a:gdLst>
                <a:gd name="T0" fmla="*/ 0 w 328"/>
                <a:gd name="T1" fmla="*/ 0 h 329"/>
                <a:gd name="T2" fmla="*/ 0 w 328"/>
                <a:gd name="T3" fmla="*/ 0 h 329"/>
                <a:gd name="T4" fmla="*/ 0 w 328"/>
                <a:gd name="T5" fmla="*/ 0 h 329"/>
                <a:gd name="T6" fmla="*/ 0 w 328"/>
                <a:gd name="T7" fmla="*/ 0 h 329"/>
                <a:gd name="T8" fmla="*/ 0 w 328"/>
                <a:gd name="T9" fmla="*/ 0 h 329"/>
                <a:gd name="T10" fmla="*/ 0 w 328"/>
                <a:gd name="T11" fmla="*/ 0 h 329"/>
                <a:gd name="T12" fmla="*/ 0 w 328"/>
                <a:gd name="T13" fmla="*/ 0 h 329"/>
                <a:gd name="T14" fmla="*/ 0 w 328"/>
                <a:gd name="T15" fmla="*/ 0 h 329"/>
                <a:gd name="T16" fmla="*/ 0 w 328"/>
                <a:gd name="T17" fmla="*/ 0 h 329"/>
                <a:gd name="T18" fmla="*/ 0 w 328"/>
                <a:gd name="T19" fmla="*/ 0 h 329"/>
                <a:gd name="T20" fmla="*/ 0 w 328"/>
                <a:gd name="T21" fmla="*/ 0 h 329"/>
                <a:gd name="T22" fmla="*/ 0 w 328"/>
                <a:gd name="T23" fmla="*/ 0 h 329"/>
                <a:gd name="T24" fmla="*/ 0 w 328"/>
                <a:gd name="T25" fmla="*/ 0 h 329"/>
                <a:gd name="T26" fmla="*/ 0 w 328"/>
                <a:gd name="T27" fmla="*/ 0 h 329"/>
                <a:gd name="T28" fmla="*/ 0 w 328"/>
                <a:gd name="T29" fmla="*/ 0 h 329"/>
                <a:gd name="T30" fmla="*/ 0 w 328"/>
                <a:gd name="T31" fmla="*/ 0 h 329"/>
                <a:gd name="T32" fmla="*/ 0 w 328"/>
                <a:gd name="T33" fmla="*/ 0 h 329"/>
                <a:gd name="T34" fmla="*/ 0 w 328"/>
                <a:gd name="T35" fmla="*/ 0 h 329"/>
                <a:gd name="T36" fmla="*/ 0 w 328"/>
                <a:gd name="T37" fmla="*/ 0 h 329"/>
                <a:gd name="T38" fmla="*/ 0 w 328"/>
                <a:gd name="T39" fmla="*/ 0 h 329"/>
                <a:gd name="T40" fmla="*/ 0 w 328"/>
                <a:gd name="T41" fmla="*/ 0 h 329"/>
                <a:gd name="T42" fmla="*/ 0 w 328"/>
                <a:gd name="T43" fmla="*/ 0 h 329"/>
                <a:gd name="T44" fmla="*/ 0 w 328"/>
                <a:gd name="T45" fmla="*/ 0 h 329"/>
                <a:gd name="T46" fmla="*/ 0 w 328"/>
                <a:gd name="T47" fmla="*/ 0 h 329"/>
                <a:gd name="T48" fmla="*/ 0 w 328"/>
                <a:gd name="T49" fmla="*/ 0 h 329"/>
                <a:gd name="T50" fmla="*/ 0 w 328"/>
                <a:gd name="T51" fmla="*/ 0 h 329"/>
                <a:gd name="T52" fmla="*/ 0 w 328"/>
                <a:gd name="T53" fmla="*/ 0 h 329"/>
                <a:gd name="T54" fmla="*/ 0 w 328"/>
                <a:gd name="T55" fmla="*/ 0 h 329"/>
                <a:gd name="T56" fmla="*/ 0 w 328"/>
                <a:gd name="T57" fmla="*/ 0 h 329"/>
                <a:gd name="T58" fmla="*/ 0 w 328"/>
                <a:gd name="T59" fmla="*/ 0 h 329"/>
                <a:gd name="T60" fmla="*/ 0 w 328"/>
                <a:gd name="T61" fmla="*/ 0 h 329"/>
                <a:gd name="T62" fmla="*/ 0 w 328"/>
                <a:gd name="T63" fmla="*/ 0 h 329"/>
                <a:gd name="T64" fmla="*/ 0 w 328"/>
                <a:gd name="T65" fmla="*/ 0 h 329"/>
                <a:gd name="T66" fmla="*/ 0 w 328"/>
                <a:gd name="T67" fmla="*/ 0 h 329"/>
                <a:gd name="T68" fmla="*/ 0 w 328"/>
                <a:gd name="T69" fmla="*/ 0 h 329"/>
                <a:gd name="T70" fmla="*/ 0 w 328"/>
                <a:gd name="T71" fmla="*/ 0 h 329"/>
                <a:gd name="T72" fmla="*/ 0 w 328"/>
                <a:gd name="T73" fmla="*/ 0 h 329"/>
                <a:gd name="T74" fmla="*/ 0 w 328"/>
                <a:gd name="T75" fmla="*/ 0 h 329"/>
                <a:gd name="T76" fmla="*/ 0 w 328"/>
                <a:gd name="T77" fmla="*/ 0 h 329"/>
                <a:gd name="T78" fmla="*/ 0 w 328"/>
                <a:gd name="T79" fmla="*/ 0 h 329"/>
                <a:gd name="T80" fmla="*/ 0 w 328"/>
                <a:gd name="T81" fmla="*/ 0 h 329"/>
                <a:gd name="T82" fmla="*/ 0 w 328"/>
                <a:gd name="T83" fmla="*/ 0 h 329"/>
                <a:gd name="T84" fmla="*/ 0 w 328"/>
                <a:gd name="T85" fmla="*/ 0 h 329"/>
                <a:gd name="T86" fmla="*/ 0 w 328"/>
                <a:gd name="T87" fmla="*/ 0 h 329"/>
                <a:gd name="T88" fmla="*/ 0 w 328"/>
                <a:gd name="T89" fmla="*/ 0 h 329"/>
                <a:gd name="T90" fmla="*/ 0 w 328"/>
                <a:gd name="T91" fmla="*/ 0 h 329"/>
                <a:gd name="T92" fmla="*/ 0 w 328"/>
                <a:gd name="T93" fmla="*/ 0 h 329"/>
                <a:gd name="T94" fmla="*/ 0 w 328"/>
                <a:gd name="T95" fmla="*/ 0 h 329"/>
                <a:gd name="T96" fmla="*/ 0 w 328"/>
                <a:gd name="T97" fmla="*/ 0 h 329"/>
                <a:gd name="T98" fmla="*/ 0 w 328"/>
                <a:gd name="T99" fmla="*/ 0 h 329"/>
                <a:gd name="T100" fmla="*/ 0 w 328"/>
                <a:gd name="T101" fmla="*/ 0 h 329"/>
                <a:gd name="T102" fmla="*/ 0 w 328"/>
                <a:gd name="T103" fmla="*/ 0 h 329"/>
                <a:gd name="T104" fmla="*/ 0 w 328"/>
                <a:gd name="T105" fmla="*/ 0 h 329"/>
                <a:gd name="T106" fmla="*/ 0 w 328"/>
                <a:gd name="T107" fmla="*/ 0 h 329"/>
                <a:gd name="T108" fmla="*/ 0 w 328"/>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8"/>
                <a:gd name="T166" fmla="*/ 0 h 329"/>
                <a:gd name="T167" fmla="*/ 328 w 328"/>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8" h="329">
                  <a:moveTo>
                    <a:pt x="328" y="164"/>
                  </a:moveTo>
                  <a:lnTo>
                    <a:pt x="327" y="147"/>
                  </a:lnTo>
                  <a:lnTo>
                    <a:pt x="325" y="131"/>
                  </a:lnTo>
                  <a:lnTo>
                    <a:pt x="316" y="101"/>
                  </a:lnTo>
                  <a:lnTo>
                    <a:pt x="300" y="72"/>
                  </a:lnTo>
                  <a:lnTo>
                    <a:pt x="280" y="48"/>
                  </a:lnTo>
                  <a:lnTo>
                    <a:pt x="266" y="36"/>
                  </a:lnTo>
                  <a:lnTo>
                    <a:pt x="253" y="26"/>
                  </a:lnTo>
                  <a:lnTo>
                    <a:pt x="240" y="17"/>
                  </a:lnTo>
                  <a:lnTo>
                    <a:pt x="226" y="11"/>
                  </a:lnTo>
                  <a:lnTo>
                    <a:pt x="210" y="5"/>
                  </a:lnTo>
                  <a:lnTo>
                    <a:pt x="196" y="2"/>
                  </a:lnTo>
                  <a:lnTo>
                    <a:pt x="180" y="0"/>
                  </a:lnTo>
                  <a:lnTo>
                    <a:pt x="164" y="0"/>
                  </a:lnTo>
                  <a:lnTo>
                    <a:pt x="131" y="2"/>
                  </a:lnTo>
                  <a:lnTo>
                    <a:pt x="100" y="11"/>
                  </a:lnTo>
                  <a:lnTo>
                    <a:pt x="72" y="26"/>
                  </a:lnTo>
                  <a:lnTo>
                    <a:pt x="48" y="48"/>
                  </a:lnTo>
                  <a:lnTo>
                    <a:pt x="26" y="72"/>
                  </a:lnTo>
                  <a:lnTo>
                    <a:pt x="11" y="101"/>
                  </a:lnTo>
                  <a:lnTo>
                    <a:pt x="2" y="131"/>
                  </a:lnTo>
                  <a:lnTo>
                    <a:pt x="0" y="164"/>
                  </a:lnTo>
                  <a:lnTo>
                    <a:pt x="0" y="180"/>
                  </a:lnTo>
                  <a:lnTo>
                    <a:pt x="2" y="196"/>
                  </a:lnTo>
                  <a:lnTo>
                    <a:pt x="5" y="211"/>
                  </a:lnTo>
                  <a:lnTo>
                    <a:pt x="11" y="226"/>
                  </a:lnTo>
                  <a:lnTo>
                    <a:pt x="17" y="240"/>
                  </a:lnTo>
                  <a:lnTo>
                    <a:pt x="26" y="254"/>
                  </a:lnTo>
                  <a:lnTo>
                    <a:pt x="36" y="266"/>
                  </a:lnTo>
                  <a:lnTo>
                    <a:pt x="48" y="280"/>
                  </a:lnTo>
                  <a:lnTo>
                    <a:pt x="72" y="300"/>
                  </a:lnTo>
                  <a:lnTo>
                    <a:pt x="100" y="316"/>
                  </a:lnTo>
                  <a:lnTo>
                    <a:pt x="131" y="325"/>
                  </a:lnTo>
                  <a:lnTo>
                    <a:pt x="147" y="327"/>
                  </a:lnTo>
                  <a:lnTo>
                    <a:pt x="164" y="329"/>
                  </a:lnTo>
                  <a:lnTo>
                    <a:pt x="180" y="327"/>
                  </a:lnTo>
                  <a:lnTo>
                    <a:pt x="196" y="325"/>
                  </a:lnTo>
                  <a:lnTo>
                    <a:pt x="210" y="321"/>
                  </a:lnTo>
                  <a:lnTo>
                    <a:pt x="226" y="316"/>
                  </a:lnTo>
                  <a:lnTo>
                    <a:pt x="240" y="308"/>
                  </a:lnTo>
                  <a:lnTo>
                    <a:pt x="253" y="300"/>
                  </a:lnTo>
                  <a:lnTo>
                    <a:pt x="256" y="297"/>
                  </a:lnTo>
                  <a:lnTo>
                    <a:pt x="259" y="295"/>
                  </a:lnTo>
                  <a:lnTo>
                    <a:pt x="266" y="290"/>
                  </a:lnTo>
                  <a:lnTo>
                    <a:pt x="280" y="280"/>
                  </a:lnTo>
                  <a:lnTo>
                    <a:pt x="290" y="266"/>
                  </a:lnTo>
                  <a:lnTo>
                    <a:pt x="294" y="259"/>
                  </a:lnTo>
                  <a:lnTo>
                    <a:pt x="297" y="256"/>
                  </a:lnTo>
                  <a:lnTo>
                    <a:pt x="300" y="254"/>
                  </a:lnTo>
                  <a:lnTo>
                    <a:pt x="308" y="240"/>
                  </a:lnTo>
                  <a:lnTo>
                    <a:pt x="316" y="226"/>
                  </a:lnTo>
                  <a:lnTo>
                    <a:pt x="320" y="211"/>
                  </a:lnTo>
                  <a:lnTo>
                    <a:pt x="325" y="196"/>
                  </a:lnTo>
                  <a:lnTo>
                    <a:pt x="327" y="180"/>
                  </a:lnTo>
                  <a:lnTo>
                    <a:pt x="328" y="164"/>
                  </a:lnTo>
                  <a:close/>
                </a:path>
              </a:pathLst>
            </a:custGeom>
            <a:solidFill>
              <a:srgbClr val="FF9900"/>
            </a:solidFill>
            <a:ln w="9525">
              <a:solidFill>
                <a:schemeClr val="tx2"/>
              </a:solidFill>
              <a:round/>
              <a:headEnd/>
              <a:tailEnd/>
            </a:ln>
          </p:spPr>
          <p:txBody>
            <a:bodyPr/>
            <a:lstStyle/>
            <a:p>
              <a:endParaRPr lang="fr-FR"/>
            </a:p>
          </p:txBody>
        </p:sp>
        <p:sp>
          <p:nvSpPr>
            <p:cNvPr id="170179" name="Freeform 43"/>
            <p:cNvSpPr>
              <a:spLocks/>
            </p:cNvSpPr>
            <p:nvPr/>
          </p:nvSpPr>
          <p:spPr bwMode="auto">
            <a:xfrm>
              <a:off x="1865"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5" y="131"/>
                  </a:lnTo>
                  <a:lnTo>
                    <a:pt x="316" y="101"/>
                  </a:lnTo>
                  <a:lnTo>
                    <a:pt x="300" y="72"/>
                  </a:lnTo>
                  <a:lnTo>
                    <a:pt x="280" y="48"/>
                  </a:lnTo>
                  <a:lnTo>
                    <a:pt x="266" y="36"/>
                  </a:lnTo>
                  <a:lnTo>
                    <a:pt x="254" y="26"/>
                  </a:lnTo>
                  <a:lnTo>
                    <a:pt x="240" y="17"/>
                  </a:lnTo>
                  <a:lnTo>
                    <a:pt x="227" y="11"/>
                  </a:lnTo>
                  <a:lnTo>
                    <a:pt x="211" y="5"/>
                  </a:lnTo>
                  <a:lnTo>
                    <a:pt x="196" y="2"/>
                  </a:lnTo>
                  <a:lnTo>
                    <a:pt x="180" y="0"/>
                  </a:lnTo>
                  <a:lnTo>
                    <a:pt x="164" y="0"/>
                  </a:lnTo>
                  <a:lnTo>
                    <a:pt x="131" y="2"/>
                  </a:lnTo>
                  <a:lnTo>
                    <a:pt x="101" y="11"/>
                  </a:lnTo>
                  <a:lnTo>
                    <a:pt x="72"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2" y="300"/>
                  </a:lnTo>
                  <a:lnTo>
                    <a:pt x="101" y="316"/>
                  </a:lnTo>
                  <a:lnTo>
                    <a:pt x="131" y="325"/>
                  </a:lnTo>
                  <a:lnTo>
                    <a:pt x="147" y="327"/>
                  </a:lnTo>
                  <a:lnTo>
                    <a:pt x="164" y="329"/>
                  </a:lnTo>
                  <a:lnTo>
                    <a:pt x="180" y="327"/>
                  </a:lnTo>
                  <a:lnTo>
                    <a:pt x="196" y="325"/>
                  </a:lnTo>
                  <a:lnTo>
                    <a:pt x="211" y="321"/>
                  </a:lnTo>
                  <a:lnTo>
                    <a:pt x="227" y="316"/>
                  </a:lnTo>
                  <a:lnTo>
                    <a:pt x="240" y="308"/>
                  </a:lnTo>
                  <a:lnTo>
                    <a:pt x="254" y="300"/>
                  </a:lnTo>
                  <a:lnTo>
                    <a:pt x="256" y="297"/>
                  </a:lnTo>
                  <a:lnTo>
                    <a:pt x="259" y="295"/>
                  </a:lnTo>
                  <a:lnTo>
                    <a:pt x="266" y="290"/>
                  </a:lnTo>
                  <a:lnTo>
                    <a:pt x="280" y="280"/>
                  </a:lnTo>
                  <a:lnTo>
                    <a:pt x="290" y="266"/>
                  </a:lnTo>
                  <a:lnTo>
                    <a:pt x="295" y="259"/>
                  </a:lnTo>
                  <a:lnTo>
                    <a:pt x="297" y="256"/>
                  </a:lnTo>
                  <a:lnTo>
                    <a:pt x="300" y="254"/>
                  </a:lnTo>
                  <a:lnTo>
                    <a:pt x="308" y="240"/>
                  </a:lnTo>
                  <a:lnTo>
                    <a:pt x="316" y="226"/>
                  </a:lnTo>
                  <a:lnTo>
                    <a:pt x="321" y="211"/>
                  </a:lnTo>
                  <a:lnTo>
                    <a:pt x="325"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80" name="Freeform 44"/>
            <p:cNvSpPr>
              <a:spLocks/>
            </p:cNvSpPr>
            <p:nvPr/>
          </p:nvSpPr>
          <p:spPr bwMode="auto">
            <a:xfrm>
              <a:off x="1899"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6" y="131"/>
                  </a:lnTo>
                  <a:lnTo>
                    <a:pt x="316" y="101"/>
                  </a:lnTo>
                  <a:lnTo>
                    <a:pt x="301" y="72"/>
                  </a:lnTo>
                  <a:lnTo>
                    <a:pt x="280" y="48"/>
                  </a:lnTo>
                  <a:lnTo>
                    <a:pt x="267" y="36"/>
                  </a:lnTo>
                  <a:lnTo>
                    <a:pt x="254" y="26"/>
                  </a:lnTo>
                  <a:lnTo>
                    <a:pt x="241" y="17"/>
                  </a:lnTo>
                  <a:lnTo>
                    <a:pt x="227" y="11"/>
                  </a:lnTo>
                  <a:lnTo>
                    <a:pt x="211" y="5"/>
                  </a:lnTo>
                  <a:lnTo>
                    <a:pt x="196" y="2"/>
                  </a:lnTo>
                  <a:lnTo>
                    <a:pt x="180" y="0"/>
                  </a:lnTo>
                  <a:lnTo>
                    <a:pt x="165" y="0"/>
                  </a:lnTo>
                  <a:lnTo>
                    <a:pt x="132" y="2"/>
                  </a:lnTo>
                  <a:lnTo>
                    <a:pt x="101" y="11"/>
                  </a:lnTo>
                  <a:lnTo>
                    <a:pt x="73"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3" y="300"/>
                  </a:lnTo>
                  <a:lnTo>
                    <a:pt x="101" y="316"/>
                  </a:lnTo>
                  <a:lnTo>
                    <a:pt x="132" y="325"/>
                  </a:lnTo>
                  <a:lnTo>
                    <a:pt x="148" y="327"/>
                  </a:lnTo>
                  <a:lnTo>
                    <a:pt x="165" y="329"/>
                  </a:lnTo>
                  <a:lnTo>
                    <a:pt x="180" y="327"/>
                  </a:lnTo>
                  <a:lnTo>
                    <a:pt x="196" y="325"/>
                  </a:lnTo>
                  <a:lnTo>
                    <a:pt x="211" y="321"/>
                  </a:lnTo>
                  <a:lnTo>
                    <a:pt x="227" y="316"/>
                  </a:lnTo>
                  <a:lnTo>
                    <a:pt x="241" y="308"/>
                  </a:lnTo>
                  <a:lnTo>
                    <a:pt x="254" y="300"/>
                  </a:lnTo>
                  <a:lnTo>
                    <a:pt x="256" y="297"/>
                  </a:lnTo>
                  <a:lnTo>
                    <a:pt x="260" y="295"/>
                  </a:lnTo>
                  <a:lnTo>
                    <a:pt x="267" y="290"/>
                  </a:lnTo>
                  <a:lnTo>
                    <a:pt x="280" y="280"/>
                  </a:lnTo>
                  <a:lnTo>
                    <a:pt x="290" y="266"/>
                  </a:lnTo>
                  <a:lnTo>
                    <a:pt x="295" y="259"/>
                  </a:lnTo>
                  <a:lnTo>
                    <a:pt x="297" y="256"/>
                  </a:lnTo>
                  <a:lnTo>
                    <a:pt x="301" y="254"/>
                  </a:lnTo>
                  <a:lnTo>
                    <a:pt x="309" y="240"/>
                  </a:lnTo>
                  <a:lnTo>
                    <a:pt x="316" y="226"/>
                  </a:lnTo>
                  <a:lnTo>
                    <a:pt x="321" y="211"/>
                  </a:lnTo>
                  <a:lnTo>
                    <a:pt x="326"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81" name="Freeform 45"/>
            <p:cNvSpPr>
              <a:spLocks/>
            </p:cNvSpPr>
            <p:nvPr/>
          </p:nvSpPr>
          <p:spPr bwMode="auto">
            <a:xfrm>
              <a:off x="2185" y="3870"/>
              <a:ext cx="48" cy="48"/>
            </a:xfrm>
            <a:custGeom>
              <a:avLst/>
              <a:gdLst>
                <a:gd name="T0" fmla="*/ 0 w 328"/>
                <a:gd name="T1" fmla="*/ 0 h 329"/>
                <a:gd name="T2" fmla="*/ 0 w 328"/>
                <a:gd name="T3" fmla="*/ 0 h 329"/>
                <a:gd name="T4" fmla="*/ 0 w 328"/>
                <a:gd name="T5" fmla="*/ 0 h 329"/>
                <a:gd name="T6" fmla="*/ 0 w 328"/>
                <a:gd name="T7" fmla="*/ 0 h 329"/>
                <a:gd name="T8" fmla="*/ 0 w 328"/>
                <a:gd name="T9" fmla="*/ 0 h 329"/>
                <a:gd name="T10" fmla="*/ 0 w 328"/>
                <a:gd name="T11" fmla="*/ 0 h 329"/>
                <a:gd name="T12" fmla="*/ 0 w 328"/>
                <a:gd name="T13" fmla="*/ 0 h 329"/>
                <a:gd name="T14" fmla="*/ 0 w 328"/>
                <a:gd name="T15" fmla="*/ 0 h 329"/>
                <a:gd name="T16" fmla="*/ 0 w 328"/>
                <a:gd name="T17" fmla="*/ 0 h 329"/>
                <a:gd name="T18" fmla="*/ 0 w 328"/>
                <a:gd name="T19" fmla="*/ 0 h 329"/>
                <a:gd name="T20" fmla="*/ 0 w 328"/>
                <a:gd name="T21" fmla="*/ 0 h 329"/>
                <a:gd name="T22" fmla="*/ 0 w 328"/>
                <a:gd name="T23" fmla="*/ 0 h 329"/>
                <a:gd name="T24" fmla="*/ 0 w 328"/>
                <a:gd name="T25" fmla="*/ 0 h 329"/>
                <a:gd name="T26" fmla="*/ 0 w 328"/>
                <a:gd name="T27" fmla="*/ 0 h 329"/>
                <a:gd name="T28" fmla="*/ 0 w 328"/>
                <a:gd name="T29" fmla="*/ 0 h 329"/>
                <a:gd name="T30" fmla="*/ 0 w 328"/>
                <a:gd name="T31" fmla="*/ 0 h 329"/>
                <a:gd name="T32" fmla="*/ 0 w 328"/>
                <a:gd name="T33" fmla="*/ 0 h 329"/>
                <a:gd name="T34" fmla="*/ 0 w 328"/>
                <a:gd name="T35" fmla="*/ 0 h 329"/>
                <a:gd name="T36" fmla="*/ 0 w 328"/>
                <a:gd name="T37" fmla="*/ 0 h 329"/>
                <a:gd name="T38" fmla="*/ 0 w 328"/>
                <a:gd name="T39" fmla="*/ 0 h 329"/>
                <a:gd name="T40" fmla="*/ 0 w 328"/>
                <a:gd name="T41" fmla="*/ 0 h 329"/>
                <a:gd name="T42" fmla="*/ 0 w 328"/>
                <a:gd name="T43" fmla="*/ 0 h 329"/>
                <a:gd name="T44" fmla="*/ 0 w 328"/>
                <a:gd name="T45" fmla="*/ 0 h 329"/>
                <a:gd name="T46" fmla="*/ 0 w 328"/>
                <a:gd name="T47" fmla="*/ 0 h 329"/>
                <a:gd name="T48" fmla="*/ 0 w 328"/>
                <a:gd name="T49" fmla="*/ 0 h 329"/>
                <a:gd name="T50" fmla="*/ 0 w 328"/>
                <a:gd name="T51" fmla="*/ 0 h 329"/>
                <a:gd name="T52" fmla="*/ 0 w 328"/>
                <a:gd name="T53" fmla="*/ 0 h 329"/>
                <a:gd name="T54" fmla="*/ 0 w 328"/>
                <a:gd name="T55" fmla="*/ 0 h 329"/>
                <a:gd name="T56" fmla="*/ 0 w 328"/>
                <a:gd name="T57" fmla="*/ 0 h 329"/>
                <a:gd name="T58" fmla="*/ 0 w 328"/>
                <a:gd name="T59" fmla="*/ 0 h 329"/>
                <a:gd name="T60" fmla="*/ 0 w 328"/>
                <a:gd name="T61" fmla="*/ 0 h 329"/>
                <a:gd name="T62" fmla="*/ 0 w 328"/>
                <a:gd name="T63" fmla="*/ 0 h 329"/>
                <a:gd name="T64" fmla="*/ 0 w 328"/>
                <a:gd name="T65" fmla="*/ 0 h 329"/>
                <a:gd name="T66" fmla="*/ 0 w 328"/>
                <a:gd name="T67" fmla="*/ 0 h 329"/>
                <a:gd name="T68" fmla="*/ 0 w 328"/>
                <a:gd name="T69" fmla="*/ 0 h 329"/>
                <a:gd name="T70" fmla="*/ 0 w 328"/>
                <a:gd name="T71" fmla="*/ 0 h 329"/>
                <a:gd name="T72" fmla="*/ 0 w 328"/>
                <a:gd name="T73" fmla="*/ 0 h 329"/>
                <a:gd name="T74" fmla="*/ 0 w 328"/>
                <a:gd name="T75" fmla="*/ 0 h 329"/>
                <a:gd name="T76" fmla="*/ 0 w 328"/>
                <a:gd name="T77" fmla="*/ 0 h 329"/>
                <a:gd name="T78" fmla="*/ 0 w 328"/>
                <a:gd name="T79" fmla="*/ 0 h 329"/>
                <a:gd name="T80" fmla="*/ 0 w 328"/>
                <a:gd name="T81" fmla="*/ 0 h 329"/>
                <a:gd name="T82" fmla="*/ 0 w 328"/>
                <a:gd name="T83" fmla="*/ 0 h 329"/>
                <a:gd name="T84" fmla="*/ 0 w 328"/>
                <a:gd name="T85" fmla="*/ 0 h 329"/>
                <a:gd name="T86" fmla="*/ 0 w 328"/>
                <a:gd name="T87" fmla="*/ 0 h 329"/>
                <a:gd name="T88" fmla="*/ 0 w 328"/>
                <a:gd name="T89" fmla="*/ 0 h 329"/>
                <a:gd name="T90" fmla="*/ 0 w 328"/>
                <a:gd name="T91" fmla="*/ 0 h 329"/>
                <a:gd name="T92" fmla="*/ 0 w 328"/>
                <a:gd name="T93" fmla="*/ 0 h 329"/>
                <a:gd name="T94" fmla="*/ 0 w 328"/>
                <a:gd name="T95" fmla="*/ 0 h 329"/>
                <a:gd name="T96" fmla="*/ 0 w 328"/>
                <a:gd name="T97" fmla="*/ 0 h 329"/>
                <a:gd name="T98" fmla="*/ 0 w 328"/>
                <a:gd name="T99" fmla="*/ 0 h 329"/>
                <a:gd name="T100" fmla="*/ 0 w 328"/>
                <a:gd name="T101" fmla="*/ 0 h 329"/>
                <a:gd name="T102" fmla="*/ 0 w 328"/>
                <a:gd name="T103" fmla="*/ 0 h 329"/>
                <a:gd name="T104" fmla="*/ 0 w 328"/>
                <a:gd name="T105" fmla="*/ 0 h 329"/>
                <a:gd name="T106" fmla="*/ 0 w 328"/>
                <a:gd name="T107" fmla="*/ 0 h 329"/>
                <a:gd name="T108" fmla="*/ 0 w 328"/>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8"/>
                <a:gd name="T166" fmla="*/ 0 h 329"/>
                <a:gd name="T167" fmla="*/ 328 w 328"/>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8" h="329">
                  <a:moveTo>
                    <a:pt x="328" y="164"/>
                  </a:moveTo>
                  <a:lnTo>
                    <a:pt x="327" y="147"/>
                  </a:lnTo>
                  <a:lnTo>
                    <a:pt x="325" y="131"/>
                  </a:lnTo>
                  <a:lnTo>
                    <a:pt x="316" y="101"/>
                  </a:lnTo>
                  <a:lnTo>
                    <a:pt x="300" y="72"/>
                  </a:lnTo>
                  <a:lnTo>
                    <a:pt x="280" y="48"/>
                  </a:lnTo>
                  <a:lnTo>
                    <a:pt x="266" y="36"/>
                  </a:lnTo>
                  <a:lnTo>
                    <a:pt x="254" y="26"/>
                  </a:lnTo>
                  <a:lnTo>
                    <a:pt x="240" y="17"/>
                  </a:lnTo>
                  <a:lnTo>
                    <a:pt x="226" y="11"/>
                  </a:lnTo>
                  <a:lnTo>
                    <a:pt x="211" y="5"/>
                  </a:lnTo>
                  <a:lnTo>
                    <a:pt x="196" y="2"/>
                  </a:lnTo>
                  <a:lnTo>
                    <a:pt x="180" y="0"/>
                  </a:lnTo>
                  <a:lnTo>
                    <a:pt x="164" y="0"/>
                  </a:lnTo>
                  <a:lnTo>
                    <a:pt x="131" y="2"/>
                  </a:lnTo>
                  <a:lnTo>
                    <a:pt x="101" y="11"/>
                  </a:lnTo>
                  <a:lnTo>
                    <a:pt x="72" y="26"/>
                  </a:lnTo>
                  <a:lnTo>
                    <a:pt x="48" y="48"/>
                  </a:lnTo>
                  <a:lnTo>
                    <a:pt x="26" y="72"/>
                  </a:lnTo>
                  <a:lnTo>
                    <a:pt x="11" y="101"/>
                  </a:lnTo>
                  <a:lnTo>
                    <a:pt x="2" y="131"/>
                  </a:lnTo>
                  <a:lnTo>
                    <a:pt x="0" y="164"/>
                  </a:lnTo>
                  <a:lnTo>
                    <a:pt x="0" y="180"/>
                  </a:lnTo>
                  <a:lnTo>
                    <a:pt x="2" y="196"/>
                  </a:lnTo>
                  <a:lnTo>
                    <a:pt x="5" y="211"/>
                  </a:lnTo>
                  <a:lnTo>
                    <a:pt x="11" y="226"/>
                  </a:lnTo>
                  <a:lnTo>
                    <a:pt x="17" y="240"/>
                  </a:lnTo>
                  <a:lnTo>
                    <a:pt x="26" y="254"/>
                  </a:lnTo>
                  <a:lnTo>
                    <a:pt x="36" y="266"/>
                  </a:lnTo>
                  <a:lnTo>
                    <a:pt x="48" y="280"/>
                  </a:lnTo>
                  <a:lnTo>
                    <a:pt x="72" y="300"/>
                  </a:lnTo>
                  <a:lnTo>
                    <a:pt x="101" y="316"/>
                  </a:lnTo>
                  <a:lnTo>
                    <a:pt x="131" y="325"/>
                  </a:lnTo>
                  <a:lnTo>
                    <a:pt x="147" y="327"/>
                  </a:lnTo>
                  <a:lnTo>
                    <a:pt x="164" y="329"/>
                  </a:lnTo>
                  <a:lnTo>
                    <a:pt x="180" y="327"/>
                  </a:lnTo>
                  <a:lnTo>
                    <a:pt x="196" y="325"/>
                  </a:lnTo>
                  <a:lnTo>
                    <a:pt x="211" y="321"/>
                  </a:lnTo>
                  <a:lnTo>
                    <a:pt x="226" y="316"/>
                  </a:lnTo>
                  <a:lnTo>
                    <a:pt x="240" y="308"/>
                  </a:lnTo>
                  <a:lnTo>
                    <a:pt x="254" y="300"/>
                  </a:lnTo>
                  <a:lnTo>
                    <a:pt x="256" y="297"/>
                  </a:lnTo>
                  <a:lnTo>
                    <a:pt x="259" y="295"/>
                  </a:lnTo>
                  <a:lnTo>
                    <a:pt x="266" y="290"/>
                  </a:lnTo>
                  <a:lnTo>
                    <a:pt x="280" y="280"/>
                  </a:lnTo>
                  <a:lnTo>
                    <a:pt x="290" y="266"/>
                  </a:lnTo>
                  <a:lnTo>
                    <a:pt x="294" y="259"/>
                  </a:lnTo>
                  <a:lnTo>
                    <a:pt x="297" y="256"/>
                  </a:lnTo>
                  <a:lnTo>
                    <a:pt x="300" y="254"/>
                  </a:lnTo>
                  <a:lnTo>
                    <a:pt x="308" y="240"/>
                  </a:lnTo>
                  <a:lnTo>
                    <a:pt x="316" y="226"/>
                  </a:lnTo>
                  <a:lnTo>
                    <a:pt x="321" y="211"/>
                  </a:lnTo>
                  <a:lnTo>
                    <a:pt x="325" y="196"/>
                  </a:lnTo>
                  <a:lnTo>
                    <a:pt x="327" y="180"/>
                  </a:lnTo>
                  <a:lnTo>
                    <a:pt x="328" y="164"/>
                  </a:lnTo>
                  <a:close/>
                </a:path>
              </a:pathLst>
            </a:custGeom>
            <a:solidFill>
              <a:srgbClr val="FF9900"/>
            </a:solidFill>
            <a:ln w="9525">
              <a:solidFill>
                <a:schemeClr val="tx2"/>
              </a:solidFill>
              <a:round/>
              <a:headEnd/>
              <a:tailEnd/>
            </a:ln>
          </p:spPr>
          <p:txBody>
            <a:bodyPr/>
            <a:lstStyle/>
            <a:p>
              <a:endParaRPr lang="fr-FR"/>
            </a:p>
          </p:txBody>
        </p:sp>
        <p:sp>
          <p:nvSpPr>
            <p:cNvPr id="170182" name="Freeform 46"/>
            <p:cNvSpPr>
              <a:spLocks/>
            </p:cNvSpPr>
            <p:nvPr/>
          </p:nvSpPr>
          <p:spPr bwMode="auto">
            <a:xfrm>
              <a:off x="2220"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5" y="131"/>
                  </a:lnTo>
                  <a:lnTo>
                    <a:pt x="316" y="101"/>
                  </a:lnTo>
                  <a:lnTo>
                    <a:pt x="300" y="72"/>
                  </a:lnTo>
                  <a:lnTo>
                    <a:pt x="280" y="48"/>
                  </a:lnTo>
                  <a:lnTo>
                    <a:pt x="266" y="36"/>
                  </a:lnTo>
                  <a:lnTo>
                    <a:pt x="254" y="26"/>
                  </a:lnTo>
                  <a:lnTo>
                    <a:pt x="240" y="17"/>
                  </a:lnTo>
                  <a:lnTo>
                    <a:pt x="227" y="11"/>
                  </a:lnTo>
                  <a:lnTo>
                    <a:pt x="211" y="5"/>
                  </a:lnTo>
                  <a:lnTo>
                    <a:pt x="196" y="2"/>
                  </a:lnTo>
                  <a:lnTo>
                    <a:pt x="180" y="0"/>
                  </a:lnTo>
                  <a:lnTo>
                    <a:pt x="164" y="0"/>
                  </a:lnTo>
                  <a:lnTo>
                    <a:pt x="132" y="2"/>
                  </a:lnTo>
                  <a:lnTo>
                    <a:pt x="101" y="11"/>
                  </a:lnTo>
                  <a:lnTo>
                    <a:pt x="73" y="26"/>
                  </a:lnTo>
                  <a:lnTo>
                    <a:pt x="49" y="48"/>
                  </a:lnTo>
                  <a:lnTo>
                    <a:pt x="26" y="72"/>
                  </a:lnTo>
                  <a:lnTo>
                    <a:pt x="11" y="101"/>
                  </a:lnTo>
                  <a:lnTo>
                    <a:pt x="2" y="131"/>
                  </a:lnTo>
                  <a:lnTo>
                    <a:pt x="0" y="164"/>
                  </a:lnTo>
                  <a:lnTo>
                    <a:pt x="0" y="180"/>
                  </a:lnTo>
                  <a:lnTo>
                    <a:pt x="2" y="196"/>
                  </a:lnTo>
                  <a:lnTo>
                    <a:pt x="6" y="211"/>
                  </a:lnTo>
                  <a:lnTo>
                    <a:pt x="11" y="226"/>
                  </a:lnTo>
                  <a:lnTo>
                    <a:pt x="17" y="240"/>
                  </a:lnTo>
                  <a:lnTo>
                    <a:pt x="26" y="254"/>
                  </a:lnTo>
                  <a:lnTo>
                    <a:pt x="36" y="266"/>
                  </a:lnTo>
                  <a:lnTo>
                    <a:pt x="49" y="280"/>
                  </a:lnTo>
                  <a:lnTo>
                    <a:pt x="73" y="300"/>
                  </a:lnTo>
                  <a:lnTo>
                    <a:pt x="101" y="316"/>
                  </a:lnTo>
                  <a:lnTo>
                    <a:pt x="132" y="325"/>
                  </a:lnTo>
                  <a:lnTo>
                    <a:pt x="147" y="327"/>
                  </a:lnTo>
                  <a:lnTo>
                    <a:pt x="164" y="329"/>
                  </a:lnTo>
                  <a:lnTo>
                    <a:pt x="180" y="327"/>
                  </a:lnTo>
                  <a:lnTo>
                    <a:pt x="196" y="325"/>
                  </a:lnTo>
                  <a:lnTo>
                    <a:pt x="211" y="321"/>
                  </a:lnTo>
                  <a:lnTo>
                    <a:pt x="227" y="316"/>
                  </a:lnTo>
                  <a:lnTo>
                    <a:pt x="240" y="308"/>
                  </a:lnTo>
                  <a:lnTo>
                    <a:pt x="254" y="300"/>
                  </a:lnTo>
                  <a:lnTo>
                    <a:pt x="256" y="297"/>
                  </a:lnTo>
                  <a:lnTo>
                    <a:pt x="260" y="295"/>
                  </a:lnTo>
                  <a:lnTo>
                    <a:pt x="266" y="290"/>
                  </a:lnTo>
                  <a:lnTo>
                    <a:pt x="280" y="280"/>
                  </a:lnTo>
                  <a:lnTo>
                    <a:pt x="290" y="266"/>
                  </a:lnTo>
                  <a:lnTo>
                    <a:pt x="295" y="259"/>
                  </a:lnTo>
                  <a:lnTo>
                    <a:pt x="297" y="256"/>
                  </a:lnTo>
                  <a:lnTo>
                    <a:pt x="300" y="254"/>
                  </a:lnTo>
                  <a:lnTo>
                    <a:pt x="308" y="240"/>
                  </a:lnTo>
                  <a:lnTo>
                    <a:pt x="316" y="226"/>
                  </a:lnTo>
                  <a:lnTo>
                    <a:pt x="321" y="211"/>
                  </a:lnTo>
                  <a:lnTo>
                    <a:pt x="325"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83" name="Freeform 47"/>
            <p:cNvSpPr>
              <a:spLocks/>
            </p:cNvSpPr>
            <p:nvPr/>
          </p:nvSpPr>
          <p:spPr bwMode="auto">
            <a:xfrm>
              <a:off x="2253" y="3870"/>
              <a:ext cx="48"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4"/>
                  </a:moveTo>
                  <a:lnTo>
                    <a:pt x="328" y="147"/>
                  </a:lnTo>
                  <a:lnTo>
                    <a:pt x="326" y="131"/>
                  </a:lnTo>
                  <a:lnTo>
                    <a:pt x="317" y="101"/>
                  </a:lnTo>
                  <a:lnTo>
                    <a:pt x="301" y="72"/>
                  </a:lnTo>
                  <a:lnTo>
                    <a:pt x="280" y="48"/>
                  </a:lnTo>
                  <a:lnTo>
                    <a:pt x="267" y="36"/>
                  </a:lnTo>
                  <a:lnTo>
                    <a:pt x="254" y="26"/>
                  </a:lnTo>
                  <a:lnTo>
                    <a:pt x="241" y="17"/>
                  </a:lnTo>
                  <a:lnTo>
                    <a:pt x="227" y="11"/>
                  </a:lnTo>
                  <a:lnTo>
                    <a:pt x="211" y="5"/>
                  </a:lnTo>
                  <a:lnTo>
                    <a:pt x="197" y="2"/>
                  </a:lnTo>
                  <a:lnTo>
                    <a:pt x="181" y="0"/>
                  </a:lnTo>
                  <a:lnTo>
                    <a:pt x="165" y="0"/>
                  </a:lnTo>
                  <a:lnTo>
                    <a:pt x="132" y="2"/>
                  </a:lnTo>
                  <a:lnTo>
                    <a:pt x="101" y="11"/>
                  </a:lnTo>
                  <a:lnTo>
                    <a:pt x="73" y="26"/>
                  </a:lnTo>
                  <a:lnTo>
                    <a:pt x="49" y="48"/>
                  </a:lnTo>
                  <a:lnTo>
                    <a:pt x="27" y="72"/>
                  </a:lnTo>
                  <a:lnTo>
                    <a:pt x="12" y="101"/>
                  </a:lnTo>
                  <a:lnTo>
                    <a:pt x="3" y="131"/>
                  </a:lnTo>
                  <a:lnTo>
                    <a:pt x="0" y="164"/>
                  </a:lnTo>
                  <a:lnTo>
                    <a:pt x="0" y="180"/>
                  </a:lnTo>
                  <a:lnTo>
                    <a:pt x="3" y="196"/>
                  </a:lnTo>
                  <a:lnTo>
                    <a:pt x="6" y="211"/>
                  </a:lnTo>
                  <a:lnTo>
                    <a:pt x="12" y="226"/>
                  </a:lnTo>
                  <a:lnTo>
                    <a:pt x="17" y="240"/>
                  </a:lnTo>
                  <a:lnTo>
                    <a:pt x="27" y="254"/>
                  </a:lnTo>
                  <a:lnTo>
                    <a:pt x="37" y="266"/>
                  </a:lnTo>
                  <a:lnTo>
                    <a:pt x="49" y="280"/>
                  </a:lnTo>
                  <a:lnTo>
                    <a:pt x="73" y="300"/>
                  </a:lnTo>
                  <a:lnTo>
                    <a:pt x="101" y="316"/>
                  </a:lnTo>
                  <a:lnTo>
                    <a:pt x="132" y="325"/>
                  </a:lnTo>
                  <a:lnTo>
                    <a:pt x="148" y="327"/>
                  </a:lnTo>
                  <a:lnTo>
                    <a:pt x="165" y="329"/>
                  </a:lnTo>
                  <a:lnTo>
                    <a:pt x="181" y="327"/>
                  </a:lnTo>
                  <a:lnTo>
                    <a:pt x="197" y="325"/>
                  </a:lnTo>
                  <a:lnTo>
                    <a:pt x="211" y="321"/>
                  </a:lnTo>
                  <a:lnTo>
                    <a:pt x="227" y="316"/>
                  </a:lnTo>
                  <a:lnTo>
                    <a:pt x="241" y="308"/>
                  </a:lnTo>
                  <a:lnTo>
                    <a:pt x="254" y="300"/>
                  </a:lnTo>
                  <a:lnTo>
                    <a:pt x="257" y="297"/>
                  </a:lnTo>
                  <a:lnTo>
                    <a:pt x="260" y="295"/>
                  </a:lnTo>
                  <a:lnTo>
                    <a:pt x="267" y="290"/>
                  </a:lnTo>
                  <a:lnTo>
                    <a:pt x="280" y="280"/>
                  </a:lnTo>
                  <a:lnTo>
                    <a:pt x="291" y="266"/>
                  </a:lnTo>
                  <a:lnTo>
                    <a:pt x="295" y="259"/>
                  </a:lnTo>
                  <a:lnTo>
                    <a:pt x="297" y="256"/>
                  </a:lnTo>
                  <a:lnTo>
                    <a:pt x="301" y="254"/>
                  </a:lnTo>
                  <a:lnTo>
                    <a:pt x="309" y="240"/>
                  </a:lnTo>
                  <a:lnTo>
                    <a:pt x="317" y="226"/>
                  </a:lnTo>
                  <a:lnTo>
                    <a:pt x="321" y="211"/>
                  </a:lnTo>
                  <a:lnTo>
                    <a:pt x="326" y="196"/>
                  </a:lnTo>
                  <a:lnTo>
                    <a:pt x="328" y="180"/>
                  </a:lnTo>
                  <a:lnTo>
                    <a:pt x="329" y="164"/>
                  </a:lnTo>
                  <a:close/>
                </a:path>
              </a:pathLst>
            </a:custGeom>
            <a:solidFill>
              <a:srgbClr val="FF9900"/>
            </a:solidFill>
            <a:ln w="9525">
              <a:solidFill>
                <a:schemeClr val="tx2"/>
              </a:solidFill>
              <a:round/>
              <a:headEnd/>
              <a:tailEnd/>
            </a:ln>
          </p:spPr>
          <p:txBody>
            <a:bodyPr/>
            <a:lstStyle/>
            <a:p>
              <a:endParaRPr lang="fr-FR"/>
            </a:p>
          </p:txBody>
        </p:sp>
        <p:sp>
          <p:nvSpPr>
            <p:cNvPr id="170184" name="Freeform 48"/>
            <p:cNvSpPr>
              <a:spLocks/>
            </p:cNvSpPr>
            <p:nvPr/>
          </p:nvSpPr>
          <p:spPr bwMode="auto">
            <a:xfrm>
              <a:off x="2217" y="3809"/>
              <a:ext cx="47" cy="48"/>
            </a:xfrm>
            <a:custGeom>
              <a:avLst/>
              <a:gdLst>
                <a:gd name="T0" fmla="*/ 0 w 329"/>
                <a:gd name="T1" fmla="*/ 0 h 329"/>
                <a:gd name="T2" fmla="*/ 0 w 329"/>
                <a:gd name="T3" fmla="*/ 0 h 329"/>
                <a:gd name="T4" fmla="*/ 0 w 329"/>
                <a:gd name="T5" fmla="*/ 0 h 329"/>
                <a:gd name="T6" fmla="*/ 0 w 329"/>
                <a:gd name="T7" fmla="*/ 0 h 329"/>
                <a:gd name="T8" fmla="*/ 0 w 329"/>
                <a:gd name="T9" fmla="*/ 0 h 329"/>
                <a:gd name="T10" fmla="*/ 0 w 329"/>
                <a:gd name="T11" fmla="*/ 0 h 329"/>
                <a:gd name="T12" fmla="*/ 0 w 329"/>
                <a:gd name="T13" fmla="*/ 0 h 329"/>
                <a:gd name="T14" fmla="*/ 0 w 329"/>
                <a:gd name="T15" fmla="*/ 0 h 329"/>
                <a:gd name="T16" fmla="*/ 0 w 329"/>
                <a:gd name="T17" fmla="*/ 0 h 329"/>
                <a:gd name="T18" fmla="*/ 0 w 329"/>
                <a:gd name="T19" fmla="*/ 0 h 329"/>
                <a:gd name="T20" fmla="*/ 0 w 329"/>
                <a:gd name="T21" fmla="*/ 0 h 329"/>
                <a:gd name="T22" fmla="*/ 0 w 329"/>
                <a:gd name="T23" fmla="*/ 0 h 329"/>
                <a:gd name="T24" fmla="*/ 0 w 329"/>
                <a:gd name="T25" fmla="*/ 0 h 329"/>
                <a:gd name="T26" fmla="*/ 0 w 329"/>
                <a:gd name="T27" fmla="*/ 0 h 329"/>
                <a:gd name="T28" fmla="*/ 0 w 329"/>
                <a:gd name="T29" fmla="*/ 0 h 329"/>
                <a:gd name="T30" fmla="*/ 0 w 329"/>
                <a:gd name="T31" fmla="*/ 0 h 329"/>
                <a:gd name="T32" fmla="*/ 0 w 329"/>
                <a:gd name="T33" fmla="*/ 0 h 329"/>
                <a:gd name="T34" fmla="*/ 0 w 329"/>
                <a:gd name="T35" fmla="*/ 0 h 329"/>
                <a:gd name="T36" fmla="*/ 0 w 329"/>
                <a:gd name="T37" fmla="*/ 0 h 329"/>
                <a:gd name="T38" fmla="*/ 0 w 329"/>
                <a:gd name="T39" fmla="*/ 0 h 329"/>
                <a:gd name="T40" fmla="*/ 0 w 329"/>
                <a:gd name="T41" fmla="*/ 0 h 329"/>
                <a:gd name="T42" fmla="*/ 0 w 329"/>
                <a:gd name="T43" fmla="*/ 0 h 329"/>
                <a:gd name="T44" fmla="*/ 0 w 329"/>
                <a:gd name="T45" fmla="*/ 0 h 329"/>
                <a:gd name="T46" fmla="*/ 0 w 329"/>
                <a:gd name="T47" fmla="*/ 0 h 329"/>
                <a:gd name="T48" fmla="*/ 0 w 329"/>
                <a:gd name="T49" fmla="*/ 0 h 329"/>
                <a:gd name="T50" fmla="*/ 0 w 329"/>
                <a:gd name="T51" fmla="*/ 0 h 329"/>
                <a:gd name="T52" fmla="*/ 0 w 329"/>
                <a:gd name="T53" fmla="*/ 0 h 329"/>
                <a:gd name="T54" fmla="*/ 0 w 329"/>
                <a:gd name="T55" fmla="*/ 0 h 329"/>
                <a:gd name="T56" fmla="*/ 0 w 329"/>
                <a:gd name="T57" fmla="*/ 0 h 329"/>
                <a:gd name="T58" fmla="*/ 0 w 329"/>
                <a:gd name="T59" fmla="*/ 0 h 329"/>
                <a:gd name="T60" fmla="*/ 0 w 329"/>
                <a:gd name="T61" fmla="*/ 0 h 329"/>
                <a:gd name="T62" fmla="*/ 0 w 329"/>
                <a:gd name="T63" fmla="*/ 0 h 329"/>
                <a:gd name="T64" fmla="*/ 0 w 329"/>
                <a:gd name="T65" fmla="*/ 0 h 329"/>
                <a:gd name="T66" fmla="*/ 0 w 329"/>
                <a:gd name="T67" fmla="*/ 0 h 329"/>
                <a:gd name="T68" fmla="*/ 0 w 329"/>
                <a:gd name="T69" fmla="*/ 0 h 329"/>
                <a:gd name="T70" fmla="*/ 0 w 329"/>
                <a:gd name="T71" fmla="*/ 0 h 329"/>
                <a:gd name="T72" fmla="*/ 0 w 329"/>
                <a:gd name="T73" fmla="*/ 0 h 329"/>
                <a:gd name="T74" fmla="*/ 0 w 329"/>
                <a:gd name="T75" fmla="*/ 0 h 329"/>
                <a:gd name="T76" fmla="*/ 0 w 329"/>
                <a:gd name="T77" fmla="*/ 0 h 329"/>
                <a:gd name="T78" fmla="*/ 0 w 329"/>
                <a:gd name="T79" fmla="*/ 0 h 329"/>
                <a:gd name="T80" fmla="*/ 0 w 329"/>
                <a:gd name="T81" fmla="*/ 0 h 329"/>
                <a:gd name="T82" fmla="*/ 0 w 329"/>
                <a:gd name="T83" fmla="*/ 0 h 329"/>
                <a:gd name="T84" fmla="*/ 0 w 329"/>
                <a:gd name="T85" fmla="*/ 0 h 329"/>
                <a:gd name="T86" fmla="*/ 0 w 329"/>
                <a:gd name="T87" fmla="*/ 0 h 329"/>
                <a:gd name="T88" fmla="*/ 0 w 329"/>
                <a:gd name="T89" fmla="*/ 0 h 329"/>
                <a:gd name="T90" fmla="*/ 0 w 329"/>
                <a:gd name="T91" fmla="*/ 0 h 329"/>
                <a:gd name="T92" fmla="*/ 0 w 329"/>
                <a:gd name="T93" fmla="*/ 0 h 329"/>
                <a:gd name="T94" fmla="*/ 0 w 329"/>
                <a:gd name="T95" fmla="*/ 0 h 329"/>
                <a:gd name="T96" fmla="*/ 0 w 329"/>
                <a:gd name="T97" fmla="*/ 0 h 329"/>
                <a:gd name="T98" fmla="*/ 0 w 329"/>
                <a:gd name="T99" fmla="*/ 0 h 329"/>
                <a:gd name="T100" fmla="*/ 0 w 329"/>
                <a:gd name="T101" fmla="*/ 0 h 329"/>
                <a:gd name="T102" fmla="*/ 0 w 329"/>
                <a:gd name="T103" fmla="*/ 0 h 329"/>
                <a:gd name="T104" fmla="*/ 0 w 329"/>
                <a:gd name="T105" fmla="*/ 0 h 329"/>
                <a:gd name="T106" fmla="*/ 0 w 329"/>
                <a:gd name="T107" fmla="*/ 0 h 329"/>
                <a:gd name="T108" fmla="*/ 0 w 329"/>
                <a:gd name="T109" fmla="*/ 0 h 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
                <a:gd name="T166" fmla="*/ 0 h 329"/>
                <a:gd name="T167" fmla="*/ 329 w 329"/>
                <a:gd name="T168" fmla="*/ 329 h 3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 h="329">
                  <a:moveTo>
                    <a:pt x="329" y="165"/>
                  </a:moveTo>
                  <a:lnTo>
                    <a:pt x="328" y="148"/>
                  </a:lnTo>
                  <a:lnTo>
                    <a:pt x="326" y="132"/>
                  </a:lnTo>
                  <a:lnTo>
                    <a:pt x="317" y="101"/>
                  </a:lnTo>
                  <a:lnTo>
                    <a:pt x="301" y="73"/>
                  </a:lnTo>
                  <a:lnTo>
                    <a:pt x="281" y="49"/>
                  </a:lnTo>
                  <a:lnTo>
                    <a:pt x="267" y="37"/>
                  </a:lnTo>
                  <a:lnTo>
                    <a:pt x="254" y="27"/>
                  </a:lnTo>
                  <a:lnTo>
                    <a:pt x="241" y="17"/>
                  </a:lnTo>
                  <a:lnTo>
                    <a:pt x="227" y="12"/>
                  </a:lnTo>
                  <a:lnTo>
                    <a:pt x="211" y="6"/>
                  </a:lnTo>
                  <a:lnTo>
                    <a:pt x="197" y="3"/>
                  </a:lnTo>
                  <a:lnTo>
                    <a:pt x="181" y="0"/>
                  </a:lnTo>
                  <a:lnTo>
                    <a:pt x="165" y="0"/>
                  </a:lnTo>
                  <a:lnTo>
                    <a:pt x="132" y="3"/>
                  </a:lnTo>
                  <a:lnTo>
                    <a:pt x="101" y="12"/>
                  </a:lnTo>
                  <a:lnTo>
                    <a:pt x="73" y="27"/>
                  </a:lnTo>
                  <a:lnTo>
                    <a:pt x="49" y="49"/>
                  </a:lnTo>
                  <a:lnTo>
                    <a:pt x="27" y="73"/>
                  </a:lnTo>
                  <a:lnTo>
                    <a:pt x="12" y="101"/>
                  </a:lnTo>
                  <a:lnTo>
                    <a:pt x="3" y="132"/>
                  </a:lnTo>
                  <a:lnTo>
                    <a:pt x="0" y="165"/>
                  </a:lnTo>
                  <a:lnTo>
                    <a:pt x="0" y="181"/>
                  </a:lnTo>
                  <a:lnTo>
                    <a:pt x="3" y="197"/>
                  </a:lnTo>
                  <a:lnTo>
                    <a:pt x="6" y="211"/>
                  </a:lnTo>
                  <a:lnTo>
                    <a:pt x="12" y="227"/>
                  </a:lnTo>
                  <a:lnTo>
                    <a:pt x="17" y="241"/>
                  </a:lnTo>
                  <a:lnTo>
                    <a:pt x="27" y="255"/>
                  </a:lnTo>
                  <a:lnTo>
                    <a:pt x="37" y="267"/>
                  </a:lnTo>
                  <a:lnTo>
                    <a:pt x="49" y="281"/>
                  </a:lnTo>
                  <a:lnTo>
                    <a:pt x="73" y="301"/>
                  </a:lnTo>
                  <a:lnTo>
                    <a:pt x="101" y="317"/>
                  </a:lnTo>
                  <a:lnTo>
                    <a:pt x="132" y="326"/>
                  </a:lnTo>
                  <a:lnTo>
                    <a:pt x="148" y="328"/>
                  </a:lnTo>
                  <a:lnTo>
                    <a:pt x="165" y="329"/>
                  </a:lnTo>
                  <a:lnTo>
                    <a:pt x="181" y="328"/>
                  </a:lnTo>
                  <a:lnTo>
                    <a:pt x="197" y="326"/>
                  </a:lnTo>
                  <a:lnTo>
                    <a:pt x="211" y="321"/>
                  </a:lnTo>
                  <a:lnTo>
                    <a:pt x="227" y="317"/>
                  </a:lnTo>
                  <a:lnTo>
                    <a:pt x="241" y="309"/>
                  </a:lnTo>
                  <a:lnTo>
                    <a:pt x="254" y="301"/>
                  </a:lnTo>
                  <a:lnTo>
                    <a:pt x="257" y="298"/>
                  </a:lnTo>
                  <a:lnTo>
                    <a:pt x="260" y="295"/>
                  </a:lnTo>
                  <a:lnTo>
                    <a:pt x="267" y="291"/>
                  </a:lnTo>
                  <a:lnTo>
                    <a:pt x="281" y="281"/>
                  </a:lnTo>
                  <a:lnTo>
                    <a:pt x="291" y="267"/>
                  </a:lnTo>
                  <a:lnTo>
                    <a:pt x="295" y="260"/>
                  </a:lnTo>
                  <a:lnTo>
                    <a:pt x="298" y="257"/>
                  </a:lnTo>
                  <a:lnTo>
                    <a:pt x="301" y="255"/>
                  </a:lnTo>
                  <a:lnTo>
                    <a:pt x="309" y="241"/>
                  </a:lnTo>
                  <a:lnTo>
                    <a:pt x="317" y="227"/>
                  </a:lnTo>
                  <a:lnTo>
                    <a:pt x="321" y="211"/>
                  </a:lnTo>
                  <a:lnTo>
                    <a:pt x="326" y="197"/>
                  </a:lnTo>
                  <a:lnTo>
                    <a:pt x="328" y="181"/>
                  </a:lnTo>
                  <a:lnTo>
                    <a:pt x="329" y="165"/>
                  </a:lnTo>
                  <a:close/>
                </a:path>
              </a:pathLst>
            </a:custGeom>
            <a:solidFill>
              <a:srgbClr val="FF9900"/>
            </a:solidFill>
            <a:ln w="9525">
              <a:solidFill>
                <a:schemeClr val="tx2"/>
              </a:solidFill>
              <a:round/>
              <a:headEnd/>
              <a:tailEnd/>
            </a:ln>
          </p:spPr>
          <p:txBody>
            <a:bodyPr/>
            <a:lstStyle/>
            <a:p>
              <a:endParaRPr lang="fr-FR"/>
            </a:p>
          </p:txBody>
        </p:sp>
        <p:sp>
          <p:nvSpPr>
            <p:cNvPr id="170185" name="Freeform 49"/>
            <p:cNvSpPr>
              <a:spLocks/>
            </p:cNvSpPr>
            <p:nvPr/>
          </p:nvSpPr>
          <p:spPr bwMode="auto">
            <a:xfrm>
              <a:off x="706" y="387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1" y="249"/>
                  </a:lnTo>
                  <a:lnTo>
                    <a:pt x="304" y="246"/>
                  </a:lnTo>
                  <a:lnTo>
                    <a:pt x="308" y="239"/>
                  </a:lnTo>
                  <a:lnTo>
                    <a:pt x="315" y="225"/>
                  </a:lnTo>
                  <a:lnTo>
                    <a:pt x="320" y="210"/>
                  </a:lnTo>
                  <a:lnTo>
                    <a:pt x="324" y="195"/>
                  </a:lnTo>
                  <a:lnTo>
                    <a:pt x="326" y="179"/>
                  </a:lnTo>
                  <a:lnTo>
                    <a:pt x="328"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86" name="Freeform 50"/>
            <p:cNvSpPr>
              <a:spLocks/>
            </p:cNvSpPr>
            <p:nvPr/>
          </p:nvSpPr>
          <p:spPr bwMode="auto">
            <a:xfrm>
              <a:off x="746" y="387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5"/>
                  </a:lnTo>
                  <a:lnTo>
                    <a:pt x="320" y="210"/>
                  </a:lnTo>
                  <a:lnTo>
                    <a:pt x="324" y="195"/>
                  </a:lnTo>
                  <a:lnTo>
                    <a:pt x="327" y="179"/>
                  </a:lnTo>
                  <a:lnTo>
                    <a:pt x="328" y="163"/>
                  </a:lnTo>
                  <a:lnTo>
                    <a:pt x="327"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2"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87" name="Freeform 51"/>
            <p:cNvSpPr>
              <a:spLocks/>
            </p:cNvSpPr>
            <p:nvPr/>
          </p:nvSpPr>
          <p:spPr bwMode="auto">
            <a:xfrm>
              <a:off x="785" y="387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1" y="254"/>
                  </a:lnTo>
                  <a:lnTo>
                    <a:pt x="302" y="249"/>
                  </a:lnTo>
                  <a:lnTo>
                    <a:pt x="304" y="246"/>
                  </a:lnTo>
                  <a:lnTo>
                    <a:pt x="308" y="239"/>
                  </a:lnTo>
                  <a:lnTo>
                    <a:pt x="315" y="225"/>
                  </a:lnTo>
                  <a:lnTo>
                    <a:pt x="320" y="210"/>
                  </a:lnTo>
                  <a:lnTo>
                    <a:pt x="324" y="195"/>
                  </a:lnTo>
                  <a:lnTo>
                    <a:pt x="327" y="179"/>
                  </a:lnTo>
                  <a:lnTo>
                    <a:pt x="328" y="163"/>
                  </a:lnTo>
                  <a:lnTo>
                    <a:pt x="327" y="146"/>
                  </a:lnTo>
                  <a:lnTo>
                    <a:pt x="324" y="130"/>
                  </a:lnTo>
                  <a:lnTo>
                    <a:pt x="315" y="100"/>
                  </a:lnTo>
                  <a:lnTo>
                    <a:pt x="308" y="85"/>
                  </a:lnTo>
                  <a:lnTo>
                    <a:pt x="301" y="71"/>
                  </a:lnTo>
                  <a:lnTo>
                    <a:pt x="280" y="47"/>
                  </a:lnTo>
                  <a:lnTo>
                    <a:pt x="267" y="35"/>
                  </a:lnTo>
                  <a:lnTo>
                    <a:pt x="254" y="26"/>
                  </a:lnTo>
                  <a:lnTo>
                    <a:pt x="240" y="17"/>
                  </a:lnTo>
                  <a:lnTo>
                    <a:pt x="227" y="11"/>
                  </a:lnTo>
                  <a:lnTo>
                    <a:pt x="211" y="5"/>
                  </a:lnTo>
                  <a:lnTo>
                    <a:pt x="196" y="2"/>
                  </a:lnTo>
                  <a:lnTo>
                    <a:pt x="180" y="0"/>
                  </a:lnTo>
                  <a:lnTo>
                    <a:pt x="164" y="0"/>
                  </a:lnTo>
                  <a:lnTo>
                    <a:pt x="132"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88" name="Freeform 52"/>
            <p:cNvSpPr>
              <a:spLocks/>
            </p:cNvSpPr>
            <p:nvPr/>
          </p:nvSpPr>
          <p:spPr bwMode="auto">
            <a:xfrm>
              <a:off x="739" y="3832"/>
              <a:ext cx="47" cy="47"/>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5" y="260"/>
                  </a:lnTo>
                  <a:lnTo>
                    <a:pt x="297" y="256"/>
                  </a:lnTo>
                  <a:lnTo>
                    <a:pt x="300" y="254"/>
                  </a:lnTo>
                  <a:lnTo>
                    <a:pt x="301" y="249"/>
                  </a:lnTo>
                  <a:lnTo>
                    <a:pt x="304" y="246"/>
                  </a:lnTo>
                  <a:lnTo>
                    <a:pt x="308" y="239"/>
                  </a:lnTo>
                  <a:lnTo>
                    <a:pt x="315" y="226"/>
                  </a:lnTo>
                  <a:lnTo>
                    <a:pt x="319"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6"/>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5" y="210"/>
                  </a:lnTo>
                  <a:lnTo>
                    <a:pt x="11" y="226"/>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89" name="Freeform 53"/>
            <p:cNvSpPr>
              <a:spLocks/>
            </p:cNvSpPr>
            <p:nvPr/>
          </p:nvSpPr>
          <p:spPr bwMode="auto">
            <a:xfrm>
              <a:off x="1029" y="387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5"/>
                  </a:lnTo>
                  <a:lnTo>
                    <a:pt x="320" y="210"/>
                  </a:lnTo>
                  <a:lnTo>
                    <a:pt x="324" y="195"/>
                  </a:lnTo>
                  <a:lnTo>
                    <a:pt x="327" y="179"/>
                  </a:lnTo>
                  <a:lnTo>
                    <a:pt x="328" y="163"/>
                  </a:lnTo>
                  <a:lnTo>
                    <a:pt x="327"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2"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0" name="Freeform 54"/>
            <p:cNvSpPr>
              <a:spLocks/>
            </p:cNvSpPr>
            <p:nvPr/>
          </p:nvSpPr>
          <p:spPr bwMode="auto">
            <a:xfrm>
              <a:off x="1068" y="387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1" y="254"/>
                  </a:lnTo>
                  <a:lnTo>
                    <a:pt x="302" y="249"/>
                  </a:lnTo>
                  <a:lnTo>
                    <a:pt x="304" y="246"/>
                  </a:lnTo>
                  <a:lnTo>
                    <a:pt x="308" y="239"/>
                  </a:lnTo>
                  <a:lnTo>
                    <a:pt x="315" y="225"/>
                  </a:lnTo>
                  <a:lnTo>
                    <a:pt x="320" y="210"/>
                  </a:lnTo>
                  <a:lnTo>
                    <a:pt x="324" y="195"/>
                  </a:lnTo>
                  <a:lnTo>
                    <a:pt x="327" y="179"/>
                  </a:lnTo>
                  <a:lnTo>
                    <a:pt x="328" y="163"/>
                  </a:lnTo>
                  <a:lnTo>
                    <a:pt x="327" y="146"/>
                  </a:lnTo>
                  <a:lnTo>
                    <a:pt x="324" y="130"/>
                  </a:lnTo>
                  <a:lnTo>
                    <a:pt x="315" y="100"/>
                  </a:lnTo>
                  <a:lnTo>
                    <a:pt x="308" y="85"/>
                  </a:lnTo>
                  <a:lnTo>
                    <a:pt x="301" y="71"/>
                  </a:lnTo>
                  <a:lnTo>
                    <a:pt x="280" y="47"/>
                  </a:lnTo>
                  <a:lnTo>
                    <a:pt x="267" y="35"/>
                  </a:lnTo>
                  <a:lnTo>
                    <a:pt x="254" y="26"/>
                  </a:lnTo>
                  <a:lnTo>
                    <a:pt x="240" y="17"/>
                  </a:lnTo>
                  <a:lnTo>
                    <a:pt x="227" y="11"/>
                  </a:lnTo>
                  <a:lnTo>
                    <a:pt x="211" y="5"/>
                  </a:lnTo>
                  <a:lnTo>
                    <a:pt x="196" y="2"/>
                  </a:lnTo>
                  <a:lnTo>
                    <a:pt x="180" y="0"/>
                  </a:lnTo>
                  <a:lnTo>
                    <a:pt x="164" y="0"/>
                  </a:lnTo>
                  <a:lnTo>
                    <a:pt x="132"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1" name="Freeform 55"/>
            <p:cNvSpPr>
              <a:spLocks/>
            </p:cNvSpPr>
            <p:nvPr/>
          </p:nvSpPr>
          <p:spPr bwMode="auto">
            <a:xfrm>
              <a:off x="1108" y="387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1" y="254"/>
                  </a:lnTo>
                  <a:lnTo>
                    <a:pt x="302" y="249"/>
                  </a:lnTo>
                  <a:lnTo>
                    <a:pt x="304" y="246"/>
                  </a:lnTo>
                  <a:lnTo>
                    <a:pt x="309" y="239"/>
                  </a:lnTo>
                  <a:lnTo>
                    <a:pt x="315" y="225"/>
                  </a:lnTo>
                  <a:lnTo>
                    <a:pt x="320" y="210"/>
                  </a:lnTo>
                  <a:lnTo>
                    <a:pt x="324" y="195"/>
                  </a:lnTo>
                  <a:lnTo>
                    <a:pt x="327" y="179"/>
                  </a:lnTo>
                  <a:lnTo>
                    <a:pt x="328" y="163"/>
                  </a:lnTo>
                  <a:lnTo>
                    <a:pt x="327" y="146"/>
                  </a:lnTo>
                  <a:lnTo>
                    <a:pt x="324" y="130"/>
                  </a:lnTo>
                  <a:lnTo>
                    <a:pt x="315" y="100"/>
                  </a:lnTo>
                  <a:lnTo>
                    <a:pt x="309" y="85"/>
                  </a:lnTo>
                  <a:lnTo>
                    <a:pt x="301" y="71"/>
                  </a:lnTo>
                  <a:lnTo>
                    <a:pt x="280" y="47"/>
                  </a:lnTo>
                  <a:lnTo>
                    <a:pt x="267" y="35"/>
                  </a:lnTo>
                  <a:lnTo>
                    <a:pt x="254" y="26"/>
                  </a:lnTo>
                  <a:lnTo>
                    <a:pt x="241" y="17"/>
                  </a:lnTo>
                  <a:lnTo>
                    <a:pt x="227" y="11"/>
                  </a:lnTo>
                  <a:lnTo>
                    <a:pt x="211" y="5"/>
                  </a:lnTo>
                  <a:lnTo>
                    <a:pt x="196" y="2"/>
                  </a:lnTo>
                  <a:lnTo>
                    <a:pt x="180" y="0"/>
                  </a:lnTo>
                  <a:lnTo>
                    <a:pt x="165" y="0"/>
                  </a:lnTo>
                  <a:lnTo>
                    <a:pt x="132" y="2"/>
                  </a:lnTo>
                  <a:lnTo>
                    <a:pt x="101" y="11"/>
                  </a:lnTo>
                  <a:lnTo>
                    <a:pt x="73" y="26"/>
                  </a:lnTo>
                  <a:lnTo>
                    <a:pt x="59" y="35"/>
                  </a:lnTo>
                  <a:lnTo>
                    <a:pt x="48" y="47"/>
                  </a:lnTo>
                  <a:lnTo>
                    <a:pt x="26" y="71"/>
                  </a:lnTo>
                  <a:lnTo>
                    <a:pt x="12" y="100"/>
                  </a:lnTo>
                  <a:lnTo>
                    <a:pt x="2" y="130"/>
                  </a:lnTo>
                  <a:lnTo>
                    <a:pt x="0" y="163"/>
                  </a:lnTo>
                  <a:lnTo>
                    <a:pt x="0" y="179"/>
                  </a:lnTo>
                  <a:lnTo>
                    <a:pt x="2" y="195"/>
                  </a:lnTo>
                  <a:lnTo>
                    <a:pt x="6" y="210"/>
                  </a:lnTo>
                  <a:lnTo>
                    <a:pt x="12" y="225"/>
                  </a:lnTo>
                  <a:lnTo>
                    <a:pt x="17" y="239"/>
                  </a:lnTo>
                  <a:lnTo>
                    <a:pt x="26" y="254"/>
                  </a:lnTo>
                  <a:lnTo>
                    <a:pt x="35" y="266"/>
                  </a:lnTo>
                  <a:lnTo>
                    <a:pt x="48" y="280"/>
                  </a:lnTo>
                  <a:lnTo>
                    <a:pt x="59" y="290"/>
                  </a:lnTo>
                  <a:lnTo>
                    <a:pt x="73" y="300"/>
                  </a:lnTo>
                  <a:lnTo>
                    <a:pt x="86" y="308"/>
                  </a:lnTo>
                  <a:lnTo>
                    <a:pt x="101" y="315"/>
                  </a:lnTo>
                  <a:lnTo>
                    <a:pt x="132" y="324"/>
                  </a:lnTo>
                  <a:lnTo>
                    <a:pt x="148" y="326"/>
                  </a:lnTo>
                  <a:lnTo>
                    <a:pt x="165" y="328"/>
                  </a:lnTo>
                  <a:lnTo>
                    <a:pt x="180" y="326"/>
                  </a:lnTo>
                  <a:lnTo>
                    <a:pt x="196" y="324"/>
                  </a:lnTo>
                  <a:lnTo>
                    <a:pt x="211" y="320"/>
                  </a:lnTo>
                  <a:lnTo>
                    <a:pt x="227" y="315"/>
                  </a:lnTo>
                  <a:lnTo>
                    <a:pt x="241" y="308"/>
                  </a:lnTo>
                  <a:lnTo>
                    <a:pt x="254" y="300"/>
                  </a:lnTo>
                  <a:lnTo>
                    <a:pt x="256"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2" name="Freeform 56"/>
            <p:cNvSpPr>
              <a:spLocks/>
            </p:cNvSpPr>
            <p:nvPr/>
          </p:nvSpPr>
          <p:spPr bwMode="auto">
            <a:xfrm>
              <a:off x="1061" y="3832"/>
              <a:ext cx="48" cy="47"/>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1" y="249"/>
                  </a:lnTo>
                  <a:lnTo>
                    <a:pt x="304" y="246"/>
                  </a:lnTo>
                  <a:lnTo>
                    <a:pt x="308" y="239"/>
                  </a:lnTo>
                  <a:lnTo>
                    <a:pt x="315" y="226"/>
                  </a:lnTo>
                  <a:lnTo>
                    <a:pt x="320" y="210"/>
                  </a:lnTo>
                  <a:lnTo>
                    <a:pt x="324" y="195"/>
                  </a:lnTo>
                  <a:lnTo>
                    <a:pt x="326" y="179"/>
                  </a:lnTo>
                  <a:lnTo>
                    <a:pt x="328"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6"/>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6" y="210"/>
                  </a:lnTo>
                  <a:lnTo>
                    <a:pt x="11" y="226"/>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3" name="Freeform 57"/>
            <p:cNvSpPr>
              <a:spLocks/>
            </p:cNvSpPr>
            <p:nvPr/>
          </p:nvSpPr>
          <p:spPr bwMode="auto">
            <a:xfrm>
              <a:off x="1353" y="3870"/>
              <a:ext cx="48" cy="48"/>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5" y="260"/>
                  </a:lnTo>
                  <a:lnTo>
                    <a:pt x="297" y="256"/>
                  </a:lnTo>
                  <a:lnTo>
                    <a:pt x="300" y="254"/>
                  </a:lnTo>
                  <a:lnTo>
                    <a:pt x="301" y="249"/>
                  </a:lnTo>
                  <a:lnTo>
                    <a:pt x="304" y="246"/>
                  </a:lnTo>
                  <a:lnTo>
                    <a:pt x="308" y="239"/>
                  </a:lnTo>
                  <a:lnTo>
                    <a:pt x="315" y="225"/>
                  </a:lnTo>
                  <a:lnTo>
                    <a:pt x="320"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5" y="210"/>
                  </a:lnTo>
                  <a:lnTo>
                    <a:pt x="11" y="225"/>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4" name="Freeform 58"/>
            <p:cNvSpPr>
              <a:spLocks/>
            </p:cNvSpPr>
            <p:nvPr/>
          </p:nvSpPr>
          <p:spPr bwMode="auto">
            <a:xfrm>
              <a:off x="1393" y="387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1" y="249"/>
                  </a:lnTo>
                  <a:lnTo>
                    <a:pt x="304" y="246"/>
                  </a:lnTo>
                  <a:lnTo>
                    <a:pt x="308" y="239"/>
                  </a:lnTo>
                  <a:lnTo>
                    <a:pt x="315" y="225"/>
                  </a:lnTo>
                  <a:lnTo>
                    <a:pt x="320" y="210"/>
                  </a:lnTo>
                  <a:lnTo>
                    <a:pt x="324" y="195"/>
                  </a:lnTo>
                  <a:lnTo>
                    <a:pt x="326" y="179"/>
                  </a:lnTo>
                  <a:lnTo>
                    <a:pt x="328"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5" name="Freeform 59"/>
            <p:cNvSpPr>
              <a:spLocks/>
            </p:cNvSpPr>
            <p:nvPr/>
          </p:nvSpPr>
          <p:spPr bwMode="auto">
            <a:xfrm>
              <a:off x="1432" y="387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5"/>
                  </a:lnTo>
                  <a:lnTo>
                    <a:pt x="320" y="210"/>
                  </a:lnTo>
                  <a:lnTo>
                    <a:pt x="324" y="195"/>
                  </a:lnTo>
                  <a:lnTo>
                    <a:pt x="327" y="179"/>
                  </a:lnTo>
                  <a:lnTo>
                    <a:pt x="328" y="163"/>
                  </a:lnTo>
                  <a:lnTo>
                    <a:pt x="327"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2"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6" name="Freeform 60"/>
            <p:cNvSpPr>
              <a:spLocks/>
            </p:cNvSpPr>
            <p:nvPr/>
          </p:nvSpPr>
          <p:spPr bwMode="auto">
            <a:xfrm>
              <a:off x="1386" y="3832"/>
              <a:ext cx="47" cy="47"/>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5" y="260"/>
                  </a:lnTo>
                  <a:lnTo>
                    <a:pt x="297" y="256"/>
                  </a:lnTo>
                  <a:lnTo>
                    <a:pt x="300" y="254"/>
                  </a:lnTo>
                  <a:lnTo>
                    <a:pt x="301" y="249"/>
                  </a:lnTo>
                  <a:lnTo>
                    <a:pt x="304" y="246"/>
                  </a:lnTo>
                  <a:lnTo>
                    <a:pt x="308" y="239"/>
                  </a:lnTo>
                  <a:lnTo>
                    <a:pt x="315" y="226"/>
                  </a:lnTo>
                  <a:lnTo>
                    <a:pt x="320"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6"/>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5" y="210"/>
                  </a:lnTo>
                  <a:lnTo>
                    <a:pt x="11" y="226"/>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7" name="Freeform 61"/>
            <p:cNvSpPr>
              <a:spLocks/>
            </p:cNvSpPr>
            <p:nvPr/>
          </p:nvSpPr>
          <p:spPr bwMode="auto">
            <a:xfrm>
              <a:off x="1681" y="3870"/>
              <a:ext cx="47" cy="48"/>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5" y="260"/>
                  </a:lnTo>
                  <a:lnTo>
                    <a:pt x="297" y="256"/>
                  </a:lnTo>
                  <a:lnTo>
                    <a:pt x="300" y="254"/>
                  </a:lnTo>
                  <a:lnTo>
                    <a:pt x="301" y="249"/>
                  </a:lnTo>
                  <a:lnTo>
                    <a:pt x="304" y="246"/>
                  </a:lnTo>
                  <a:lnTo>
                    <a:pt x="308" y="239"/>
                  </a:lnTo>
                  <a:lnTo>
                    <a:pt x="315" y="225"/>
                  </a:lnTo>
                  <a:lnTo>
                    <a:pt x="320"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8" name="Freeform 62"/>
            <p:cNvSpPr>
              <a:spLocks/>
            </p:cNvSpPr>
            <p:nvPr/>
          </p:nvSpPr>
          <p:spPr bwMode="auto">
            <a:xfrm>
              <a:off x="1720" y="387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5"/>
                  </a:lnTo>
                  <a:lnTo>
                    <a:pt x="320" y="210"/>
                  </a:lnTo>
                  <a:lnTo>
                    <a:pt x="324" y="195"/>
                  </a:lnTo>
                  <a:lnTo>
                    <a:pt x="326" y="179"/>
                  </a:lnTo>
                  <a:lnTo>
                    <a:pt x="328"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199" name="Freeform 63"/>
            <p:cNvSpPr>
              <a:spLocks/>
            </p:cNvSpPr>
            <p:nvPr/>
          </p:nvSpPr>
          <p:spPr bwMode="auto">
            <a:xfrm>
              <a:off x="1760" y="387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5"/>
                  </a:lnTo>
                  <a:lnTo>
                    <a:pt x="320" y="210"/>
                  </a:lnTo>
                  <a:lnTo>
                    <a:pt x="324" y="195"/>
                  </a:lnTo>
                  <a:lnTo>
                    <a:pt x="327" y="179"/>
                  </a:lnTo>
                  <a:lnTo>
                    <a:pt x="328" y="163"/>
                  </a:lnTo>
                  <a:lnTo>
                    <a:pt x="327"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2"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0" name="Freeform 64"/>
            <p:cNvSpPr>
              <a:spLocks/>
            </p:cNvSpPr>
            <p:nvPr/>
          </p:nvSpPr>
          <p:spPr bwMode="auto">
            <a:xfrm>
              <a:off x="1715" y="3832"/>
              <a:ext cx="47" cy="47"/>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4" y="260"/>
                  </a:lnTo>
                  <a:lnTo>
                    <a:pt x="297" y="256"/>
                  </a:lnTo>
                  <a:lnTo>
                    <a:pt x="300" y="254"/>
                  </a:lnTo>
                  <a:lnTo>
                    <a:pt x="301" y="249"/>
                  </a:lnTo>
                  <a:lnTo>
                    <a:pt x="304" y="246"/>
                  </a:lnTo>
                  <a:lnTo>
                    <a:pt x="308" y="239"/>
                  </a:lnTo>
                  <a:lnTo>
                    <a:pt x="315" y="226"/>
                  </a:lnTo>
                  <a:lnTo>
                    <a:pt x="319"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6" y="11"/>
                  </a:lnTo>
                  <a:lnTo>
                    <a:pt x="211" y="6"/>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5" y="210"/>
                  </a:lnTo>
                  <a:lnTo>
                    <a:pt x="11" y="226"/>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6"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1" name="Freeform 65"/>
            <p:cNvSpPr>
              <a:spLocks/>
            </p:cNvSpPr>
            <p:nvPr/>
          </p:nvSpPr>
          <p:spPr bwMode="auto">
            <a:xfrm>
              <a:off x="2001" y="3870"/>
              <a:ext cx="47" cy="48"/>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5" y="260"/>
                  </a:lnTo>
                  <a:lnTo>
                    <a:pt x="297" y="256"/>
                  </a:lnTo>
                  <a:lnTo>
                    <a:pt x="300" y="254"/>
                  </a:lnTo>
                  <a:lnTo>
                    <a:pt x="301" y="249"/>
                  </a:lnTo>
                  <a:lnTo>
                    <a:pt x="304" y="246"/>
                  </a:lnTo>
                  <a:lnTo>
                    <a:pt x="308" y="239"/>
                  </a:lnTo>
                  <a:lnTo>
                    <a:pt x="315" y="225"/>
                  </a:lnTo>
                  <a:lnTo>
                    <a:pt x="319"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5" y="210"/>
                  </a:lnTo>
                  <a:lnTo>
                    <a:pt x="11" y="225"/>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2" name="Freeform 66"/>
            <p:cNvSpPr>
              <a:spLocks/>
            </p:cNvSpPr>
            <p:nvPr/>
          </p:nvSpPr>
          <p:spPr bwMode="auto">
            <a:xfrm>
              <a:off x="2040" y="387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1" y="249"/>
                  </a:lnTo>
                  <a:lnTo>
                    <a:pt x="304" y="246"/>
                  </a:lnTo>
                  <a:lnTo>
                    <a:pt x="308" y="239"/>
                  </a:lnTo>
                  <a:lnTo>
                    <a:pt x="315" y="225"/>
                  </a:lnTo>
                  <a:lnTo>
                    <a:pt x="320" y="210"/>
                  </a:lnTo>
                  <a:lnTo>
                    <a:pt x="324" y="195"/>
                  </a:lnTo>
                  <a:lnTo>
                    <a:pt x="326" y="179"/>
                  </a:lnTo>
                  <a:lnTo>
                    <a:pt x="328"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3" name="Freeform 67"/>
            <p:cNvSpPr>
              <a:spLocks/>
            </p:cNvSpPr>
            <p:nvPr/>
          </p:nvSpPr>
          <p:spPr bwMode="auto">
            <a:xfrm>
              <a:off x="2080" y="387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5"/>
                  </a:lnTo>
                  <a:lnTo>
                    <a:pt x="320" y="210"/>
                  </a:lnTo>
                  <a:lnTo>
                    <a:pt x="324" y="195"/>
                  </a:lnTo>
                  <a:lnTo>
                    <a:pt x="326" y="179"/>
                  </a:lnTo>
                  <a:lnTo>
                    <a:pt x="328" y="163"/>
                  </a:lnTo>
                  <a:lnTo>
                    <a:pt x="326" y="146"/>
                  </a:lnTo>
                  <a:lnTo>
                    <a:pt x="324" y="130"/>
                  </a:lnTo>
                  <a:lnTo>
                    <a:pt x="315" y="100"/>
                  </a:lnTo>
                  <a:lnTo>
                    <a:pt x="308" y="85"/>
                  </a:lnTo>
                  <a:lnTo>
                    <a:pt x="300" y="71"/>
                  </a:lnTo>
                  <a:lnTo>
                    <a:pt x="280" y="47"/>
                  </a:lnTo>
                  <a:lnTo>
                    <a:pt x="266" y="35"/>
                  </a:lnTo>
                  <a:lnTo>
                    <a:pt x="254" y="26"/>
                  </a:lnTo>
                  <a:lnTo>
                    <a:pt x="240" y="17"/>
                  </a:lnTo>
                  <a:lnTo>
                    <a:pt x="227" y="11"/>
                  </a:lnTo>
                  <a:lnTo>
                    <a:pt x="211" y="5"/>
                  </a:lnTo>
                  <a:lnTo>
                    <a:pt x="196" y="2"/>
                  </a:lnTo>
                  <a:lnTo>
                    <a:pt x="180" y="0"/>
                  </a:lnTo>
                  <a:lnTo>
                    <a:pt x="164" y="0"/>
                  </a:lnTo>
                  <a:lnTo>
                    <a:pt x="131" y="2"/>
                  </a:lnTo>
                  <a:lnTo>
                    <a:pt x="101" y="11"/>
                  </a:lnTo>
                  <a:lnTo>
                    <a:pt x="73" y="26"/>
                  </a:lnTo>
                  <a:lnTo>
                    <a:pt x="59" y="35"/>
                  </a:lnTo>
                  <a:lnTo>
                    <a:pt x="48" y="47"/>
                  </a:lnTo>
                  <a:lnTo>
                    <a:pt x="26" y="71"/>
                  </a:lnTo>
                  <a:lnTo>
                    <a:pt x="11" y="100"/>
                  </a:lnTo>
                  <a:lnTo>
                    <a:pt x="2" y="130"/>
                  </a:lnTo>
                  <a:lnTo>
                    <a:pt x="0" y="163"/>
                  </a:lnTo>
                  <a:lnTo>
                    <a:pt x="0" y="179"/>
                  </a:lnTo>
                  <a:lnTo>
                    <a:pt x="2" y="195"/>
                  </a:lnTo>
                  <a:lnTo>
                    <a:pt x="6" y="210"/>
                  </a:lnTo>
                  <a:lnTo>
                    <a:pt x="11" y="225"/>
                  </a:lnTo>
                  <a:lnTo>
                    <a:pt x="17" y="239"/>
                  </a:lnTo>
                  <a:lnTo>
                    <a:pt x="26" y="254"/>
                  </a:lnTo>
                  <a:lnTo>
                    <a:pt x="35" y="266"/>
                  </a:lnTo>
                  <a:lnTo>
                    <a:pt x="48" y="280"/>
                  </a:lnTo>
                  <a:lnTo>
                    <a:pt x="59" y="290"/>
                  </a:lnTo>
                  <a:lnTo>
                    <a:pt x="73" y="300"/>
                  </a:lnTo>
                  <a:lnTo>
                    <a:pt x="86" y="308"/>
                  </a:lnTo>
                  <a:lnTo>
                    <a:pt x="101" y="315"/>
                  </a:lnTo>
                  <a:lnTo>
                    <a:pt x="131"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4" name="Freeform 68"/>
            <p:cNvSpPr>
              <a:spLocks/>
            </p:cNvSpPr>
            <p:nvPr/>
          </p:nvSpPr>
          <p:spPr bwMode="auto">
            <a:xfrm>
              <a:off x="2034" y="3832"/>
              <a:ext cx="47" cy="47"/>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4" y="260"/>
                  </a:lnTo>
                  <a:lnTo>
                    <a:pt x="297" y="256"/>
                  </a:lnTo>
                  <a:lnTo>
                    <a:pt x="300" y="254"/>
                  </a:lnTo>
                  <a:lnTo>
                    <a:pt x="301" y="249"/>
                  </a:lnTo>
                  <a:lnTo>
                    <a:pt x="304" y="246"/>
                  </a:lnTo>
                  <a:lnTo>
                    <a:pt x="308" y="239"/>
                  </a:lnTo>
                  <a:lnTo>
                    <a:pt x="315" y="226"/>
                  </a:lnTo>
                  <a:lnTo>
                    <a:pt x="319" y="210"/>
                  </a:lnTo>
                  <a:lnTo>
                    <a:pt x="324" y="195"/>
                  </a:lnTo>
                  <a:lnTo>
                    <a:pt x="326" y="179"/>
                  </a:lnTo>
                  <a:lnTo>
                    <a:pt x="327" y="163"/>
                  </a:lnTo>
                  <a:lnTo>
                    <a:pt x="326" y="146"/>
                  </a:lnTo>
                  <a:lnTo>
                    <a:pt x="324" y="130"/>
                  </a:lnTo>
                  <a:lnTo>
                    <a:pt x="315" y="100"/>
                  </a:lnTo>
                  <a:lnTo>
                    <a:pt x="308" y="85"/>
                  </a:lnTo>
                  <a:lnTo>
                    <a:pt x="300" y="71"/>
                  </a:lnTo>
                  <a:lnTo>
                    <a:pt x="280" y="47"/>
                  </a:lnTo>
                  <a:lnTo>
                    <a:pt x="266" y="35"/>
                  </a:lnTo>
                  <a:lnTo>
                    <a:pt x="254" y="26"/>
                  </a:lnTo>
                  <a:lnTo>
                    <a:pt x="240" y="17"/>
                  </a:lnTo>
                  <a:lnTo>
                    <a:pt x="226" y="11"/>
                  </a:lnTo>
                  <a:lnTo>
                    <a:pt x="211" y="6"/>
                  </a:lnTo>
                  <a:lnTo>
                    <a:pt x="196" y="2"/>
                  </a:lnTo>
                  <a:lnTo>
                    <a:pt x="180" y="0"/>
                  </a:lnTo>
                  <a:lnTo>
                    <a:pt x="164" y="0"/>
                  </a:lnTo>
                  <a:lnTo>
                    <a:pt x="131" y="2"/>
                  </a:lnTo>
                  <a:lnTo>
                    <a:pt x="101" y="11"/>
                  </a:lnTo>
                  <a:lnTo>
                    <a:pt x="72" y="26"/>
                  </a:lnTo>
                  <a:lnTo>
                    <a:pt x="59" y="35"/>
                  </a:lnTo>
                  <a:lnTo>
                    <a:pt x="47" y="47"/>
                  </a:lnTo>
                  <a:lnTo>
                    <a:pt x="26" y="71"/>
                  </a:lnTo>
                  <a:lnTo>
                    <a:pt x="11" y="100"/>
                  </a:lnTo>
                  <a:lnTo>
                    <a:pt x="2" y="130"/>
                  </a:lnTo>
                  <a:lnTo>
                    <a:pt x="0" y="163"/>
                  </a:lnTo>
                  <a:lnTo>
                    <a:pt x="0" y="179"/>
                  </a:lnTo>
                  <a:lnTo>
                    <a:pt x="2" y="195"/>
                  </a:lnTo>
                  <a:lnTo>
                    <a:pt x="5" y="210"/>
                  </a:lnTo>
                  <a:lnTo>
                    <a:pt x="11" y="226"/>
                  </a:lnTo>
                  <a:lnTo>
                    <a:pt x="17" y="239"/>
                  </a:lnTo>
                  <a:lnTo>
                    <a:pt x="26" y="254"/>
                  </a:lnTo>
                  <a:lnTo>
                    <a:pt x="35" y="266"/>
                  </a:lnTo>
                  <a:lnTo>
                    <a:pt x="47" y="280"/>
                  </a:lnTo>
                  <a:lnTo>
                    <a:pt x="59" y="290"/>
                  </a:lnTo>
                  <a:lnTo>
                    <a:pt x="72" y="300"/>
                  </a:lnTo>
                  <a:lnTo>
                    <a:pt x="86" y="308"/>
                  </a:lnTo>
                  <a:lnTo>
                    <a:pt x="101" y="315"/>
                  </a:lnTo>
                  <a:lnTo>
                    <a:pt x="131" y="324"/>
                  </a:lnTo>
                  <a:lnTo>
                    <a:pt x="147" y="326"/>
                  </a:lnTo>
                  <a:lnTo>
                    <a:pt x="164" y="328"/>
                  </a:lnTo>
                  <a:lnTo>
                    <a:pt x="180" y="326"/>
                  </a:lnTo>
                  <a:lnTo>
                    <a:pt x="196" y="324"/>
                  </a:lnTo>
                  <a:lnTo>
                    <a:pt x="211" y="320"/>
                  </a:lnTo>
                  <a:lnTo>
                    <a:pt x="226"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5" name="Freeform 69"/>
            <p:cNvSpPr>
              <a:spLocks/>
            </p:cNvSpPr>
            <p:nvPr/>
          </p:nvSpPr>
          <p:spPr bwMode="auto">
            <a:xfrm>
              <a:off x="738" y="3746"/>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1" y="267"/>
                  </a:lnTo>
                  <a:lnTo>
                    <a:pt x="295" y="260"/>
                  </a:lnTo>
                  <a:lnTo>
                    <a:pt x="297" y="256"/>
                  </a:lnTo>
                  <a:lnTo>
                    <a:pt x="301" y="254"/>
                  </a:lnTo>
                  <a:lnTo>
                    <a:pt x="302" y="249"/>
                  </a:lnTo>
                  <a:lnTo>
                    <a:pt x="304" y="246"/>
                  </a:lnTo>
                  <a:lnTo>
                    <a:pt x="309" y="239"/>
                  </a:lnTo>
                  <a:lnTo>
                    <a:pt x="316" y="226"/>
                  </a:lnTo>
                  <a:lnTo>
                    <a:pt x="320" y="210"/>
                  </a:lnTo>
                  <a:lnTo>
                    <a:pt x="325" y="195"/>
                  </a:lnTo>
                  <a:lnTo>
                    <a:pt x="327" y="179"/>
                  </a:lnTo>
                  <a:lnTo>
                    <a:pt x="328" y="163"/>
                  </a:lnTo>
                  <a:lnTo>
                    <a:pt x="327" y="146"/>
                  </a:lnTo>
                  <a:lnTo>
                    <a:pt x="325" y="130"/>
                  </a:lnTo>
                  <a:lnTo>
                    <a:pt x="316" y="100"/>
                  </a:lnTo>
                  <a:lnTo>
                    <a:pt x="309" y="85"/>
                  </a:lnTo>
                  <a:lnTo>
                    <a:pt x="301" y="71"/>
                  </a:lnTo>
                  <a:lnTo>
                    <a:pt x="280" y="48"/>
                  </a:lnTo>
                  <a:lnTo>
                    <a:pt x="267" y="35"/>
                  </a:lnTo>
                  <a:lnTo>
                    <a:pt x="254" y="26"/>
                  </a:lnTo>
                  <a:lnTo>
                    <a:pt x="241" y="17"/>
                  </a:lnTo>
                  <a:lnTo>
                    <a:pt x="227" y="11"/>
                  </a:lnTo>
                  <a:lnTo>
                    <a:pt x="211" y="6"/>
                  </a:lnTo>
                  <a:lnTo>
                    <a:pt x="197" y="2"/>
                  </a:lnTo>
                  <a:lnTo>
                    <a:pt x="181" y="0"/>
                  </a:lnTo>
                  <a:lnTo>
                    <a:pt x="165" y="0"/>
                  </a:lnTo>
                  <a:lnTo>
                    <a:pt x="132" y="2"/>
                  </a:lnTo>
                  <a:lnTo>
                    <a:pt x="101" y="11"/>
                  </a:lnTo>
                  <a:lnTo>
                    <a:pt x="73" y="26"/>
                  </a:lnTo>
                  <a:lnTo>
                    <a:pt x="59" y="35"/>
                  </a:lnTo>
                  <a:lnTo>
                    <a:pt x="48" y="48"/>
                  </a:lnTo>
                  <a:lnTo>
                    <a:pt x="27" y="71"/>
                  </a:lnTo>
                  <a:lnTo>
                    <a:pt x="12" y="100"/>
                  </a:lnTo>
                  <a:lnTo>
                    <a:pt x="3" y="130"/>
                  </a:lnTo>
                  <a:lnTo>
                    <a:pt x="0" y="163"/>
                  </a:lnTo>
                  <a:lnTo>
                    <a:pt x="0" y="179"/>
                  </a:lnTo>
                  <a:lnTo>
                    <a:pt x="3" y="195"/>
                  </a:lnTo>
                  <a:lnTo>
                    <a:pt x="6" y="210"/>
                  </a:lnTo>
                  <a:lnTo>
                    <a:pt x="12" y="226"/>
                  </a:lnTo>
                  <a:lnTo>
                    <a:pt x="17" y="239"/>
                  </a:lnTo>
                  <a:lnTo>
                    <a:pt x="27" y="254"/>
                  </a:lnTo>
                  <a:lnTo>
                    <a:pt x="36" y="267"/>
                  </a:lnTo>
                  <a:lnTo>
                    <a:pt x="48" y="280"/>
                  </a:lnTo>
                  <a:lnTo>
                    <a:pt x="59" y="290"/>
                  </a:lnTo>
                  <a:lnTo>
                    <a:pt x="73" y="301"/>
                  </a:lnTo>
                  <a:lnTo>
                    <a:pt x="87" y="308"/>
                  </a:lnTo>
                  <a:lnTo>
                    <a:pt x="101" y="315"/>
                  </a:lnTo>
                  <a:lnTo>
                    <a:pt x="132" y="324"/>
                  </a:lnTo>
                  <a:lnTo>
                    <a:pt x="148" y="327"/>
                  </a:lnTo>
                  <a:lnTo>
                    <a:pt x="165" y="328"/>
                  </a:lnTo>
                  <a:lnTo>
                    <a:pt x="181" y="327"/>
                  </a:lnTo>
                  <a:lnTo>
                    <a:pt x="197" y="324"/>
                  </a:lnTo>
                  <a:lnTo>
                    <a:pt x="211" y="320"/>
                  </a:lnTo>
                  <a:lnTo>
                    <a:pt x="227" y="315"/>
                  </a:lnTo>
                  <a:lnTo>
                    <a:pt x="241" y="308"/>
                  </a:lnTo>
                  <a:lnTo>
                    <a:pt x="254" y="301"/>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6" name="Freeform 70"/>
            <p:cNvSpPr>
              <a:spLocks/>
            </p:cNvSpPr>
            <p:nvPr/>
          </p:nvSpPr>
          <p:spPr bwMode="auto">
            <a:xfrm>
              <a:off x="739" y="3437"/>
              <a:ext cx="47" cy="47"/>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7"/>
                  </a:lnTo>
                  <a:lnTo>
                    <a:pt x="295" y="260"/>
                  </a:lnTo>
                  <a:lnTo>
                    <a:pt x="297" y="256"/>
                  </a:lnTo>
                  <a:lnTo>
                    <a:pt x="300" y="254"/>
                  </a:lnTo>
                  <a:lnTo>
                    <a:pt x="301" y="250"/>
                  </a:lnTo>
                  <a:lnTo>
                    <a:pt x="304" y="246"/>
                  </a:lnTo>
                  <a:lnTo>
                    <a:pt x="308" y="239"/>
                  </a:lnTo>
                  <a:lnTo>
                    <a:pt x="315" y="226"/>
                  </a:lnTo>
                  <a:lnTo>
                    <a:pt x="319" y="210"/>
                  </a:lnTo>
                  <a:lnTo>
                    <a:pt x="324" y="195"/>
                  </a:lnTo>
                  <a:lnTo>
                    <a:pt x="326" y="179"/>
                  </a:lnTo>
                  <a:lnTo>
                    <a:pt x="327" y="163"/>
                  </a:lnTo>
                  <a:lnTo>
                    <a:pt x="326" y="146"/>
                  </a:lnTo>
                  <a:lnTo>
                    <a:pt x="324" y="131"/>
                  </a:lnTo>
                  <a:lnTo>
                    <a:pt x="315" y="100"/>
                  </a:lnTo>
                  <a:lnTo>
                    <a:pt x="308" y="85"/>
                  </a:lnTo>
                  <a:lnTo>
                    <a:pt x="300" y="72"/>
                  </a:lnTo>
                  <a:lnTo>
                    <a:pt x="280" y="48"/>
                  </a:lnTo>
                  <a:lnTo>
                    <a:pt x="266" y="35"/>
                  </a:lnTo>
                  <a:lnTo>
                    <a:pt x="254" y="26"/>
                  </a:lnTo>
                  <a:lnTo>
                    <a:pt x="240" y="17"/>
                  </a:lnTo>
                  <a:lnTo>
                    <a:pt x="227" y="12"/>
                  </a:lnTo>
                  <a:lnTo>
                    <a:pt x="211" y="6"/>
                  </a:lnTo>
                  <a:lnTo>
                    <a:pt x="196" y="2"/>
                  </a:lnTo>
                  <a:lnTo>
                    <a:pt x="180" y="0"/>
                  </a:lnTo>
                  <a:lnTo>
                    <a:pt x="164" y="0"/>
                  </a:lnTo>
                  <a:lnTo>
                    <a:pt x="131" y="2"/>
                  </a:lnTo>
                  <a:lnTo>
                    <a:pt x="101" y="12"/>
                  </a:lnTo>
                  <a:lnTo>
                    <a:pt x="72" y="26"/>
                  </a:lnTo>
                  <a:lnTo>
                    <a:pt x="59" y="35"/>
                  </a:lnTo>
                  <a:lnTo>
                    <a:pt x="47" y="48"/>
                  </a:lnTo>
                  <a:lnTo>
                    <a:pt x="26" y="72"/>
                  </a:lnTo>
                  <a:lnTo>
                    <a:pt x="11" y="100"/>
                  </a:lnTo>
                  <a:lnTo>
                    <a:pt x="2" y="131"/>
                  </a:lnTo>
                  <a:lnTo>
                    <a:pt x="0" y="163"/>
                  </a:lnTo>
                  <a:lnTo>
                    <a:pt x="0" y="179"/>
                  </a:lnTo>
                  <a:lnTo>
                    <a:pt x="2" y="195"/>
                  </a:lnTo>
                  <a:lnTo>
                    <a:pt x="5" y="210"/>
                  </a:lnTo>
                  <a:lnTo>
                    <a:pt x="11" y="226"/>
                  </a:lnTo>
                  <a:lnTo>
                    <a:pt x="17" y="239"/>
                  </a:lnTo>
                  <a:lnTo>
                    <a:pt x="26" y="254"/>
                  </a:lnTo>
                  <a:lnTo>
                    <a:pt x="35" y="267"/>
                  </a:lnTo>
                  <a:lnTo>
                    <a:pt x="47" y="280"/>
                  </a:lnTo>
                  <a:lnTo>
                    <a:pt x="59" y="290"/>
                  </a:lnTo>
                  <a:lnTo>
                    <a:pt x="72" y="301"/>
                  </a:lnTo>
                  <a:lnTo>
                    <a:pt x="86" y="309"/>
                  </a:lnTo>
                  <a:lnTo>
                    <a:pt x="101" y="315"/>
                  </a:lnTo>
                  <a:lnTo>
                    <a:pt x="131" y="325"/>
                  </a:lnTo>
                  <a:lnTo>
                    <a:pt x="147" y="327"/>
                  </a:lnTo>
                  <a:lnTo>
                    <a:pt x="164" y="328"/>
                  </a:lnTo>
                  <a:lnTo>
                    <a:pt x="180" y="327"/>
                  </a:lnTo>
                  <a:lnTo>
                    <a:pt x="196" y="325"/>
                  </a:lnTo>
                  <a:lnTo>
                    <a:pt x="211" y="320"/>
                  </a:lnTo>
                  <a:lnTo>
                    <a:pt x="227" y="315"/>
                  </a:lnTo>
                  <a:lnTo>
                    <a:pt x="240" y="309"/>
                  </a:lnTo>
                  <a:lnTo>
                    <a:pt x="254" y="301"/>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7" name="Freeform 71"/>
            <p:cNvSpPr>
              <a:spLocks/>
            </p:cNvSpPr>
            <p:nvPr/>
          </p:nvSpPr>
          <p:spPr bwMode="auto">
            <a:xfrm>
              <a:off x="773" y="3395"/>
              <a:ext cx="47" cy="47"/>
            </a:xfrm>
            <a:custGeom>
              <a:avLst/>
              <a:gdLst>
                <a:gd name="T0" fmla="*/ 0 w 327"/>
                <a:gd name="T1" fmla="*/ 0 h 327"/>
                <a:gd name="T2" fmla="*/ 0 w 327"/>
                <a:gd name="T3" fmla="*/ 0 h 327"/>
                <a:gd name="T4" fmla="*/ 0 w 327"/>
                <a:gd name="T5" fmla="*/ 0 h 327"/>
                <a:gd name="T6" fmla="*/ 0 w 327"/>
                <a:gd name="T7" fmla="*/ 0 h 327"/>
                <a:gd name="T8" fmla="*/ 0 w 327"/>
                <a:gd name="T9" fmla="*/ 0 h 327"/>
                <a:gd name="T10" fmla="*/ 0 w 327"/>
                <a:gd name="T11" fmla="*/ 0 h 327"/>
                <a:gd name="T12" fmla="*/ 0 w 327"/>
                <a:gd name="T13" fmla="*/ 0 h 327"/>
                <a:gd name="T14" fmla="*/ 0 w 327"/>
                <a:gd name="T15" fmla="*/ 0 h 327"/>
                <a:gd name="T16" fmla="*/ 0 w 327"/>
                <a:gd name="T17" fmla="*/ 0 h 327"/>
                <a:gd name="T18" fmla="*/ 0 w 327"/>
                <a:gd name="T19" fmla="*/ 0 h 327"/>
                <a:gd name="T20" fmla="*/ 0 w 327"/>
                <a:gd name="T21" fmla="*/ 0 h 327"/>
                <a:gd name="T22" fmla="*/ 0 w 327"/>
                <a:gd name="T23" fmla="*/ 0 h 327"/>
                <a:gd name="T24" fmla="*/ 0 w 327"/>
                <a:gd name="T25" fmla="*/ 0 h 327"/>
                <a:gd name="T26" fmla="*/ 0 w 327"/>
                <a:gd name="T27" fmla="*/ 0 h 327"/>
                <a:gd name="T28" fmla="*/ 0 w 327"/>
                <a:gd name="T29" fmla="*/ 0 h 327"/>
                <a:gd name="T30" fmla="*/ 0 w 327"/>
                <a:gd name="T31" fmla="*/ 0 h 327"/>
                <a:gd name="T32" fmla="*/ 0 w 327"/>
                <a:gd name="T33" fmla="*/ 0 h 327"/>
                <a:gd name="T34" fmla="*/ 0 w 327"/>
                <a:gd name="T35" fmla="*/ 0 h 327"/>
                <a:gd name="T36" fmla="*/ 0 w 327"/>
                <a:gd name="T37" fmla="*/ 0 h 327"/>
                <a:gd name="T38" fmla="*/ 0 w 327"/>
                <a:gd name="T39" fmla="*/ 0 h 327"/>
                <a:gd name="T40" fmla="*/ 0 w 327"/>
                <a:gd name="T41" fmla="*/ 0 h 327"/>
                <a:gd name="T42" fmla="*/ 0 w 327"/>
                <a:gd name="T43" fmla="*/ 0 h 327"/>
                <a:gd name="T44" fmla="*/ 0 w 327"/>
                <a:gd name="T45" fmla="*/ 0 h 327"/>
                <a:gd name="T46" fmla="*/ 0 w 327"/>
                <a:gd name="T47" fmla="*/ 0 h 327"/>
                <a:gd name="T48" fmla="*/ 0 w 327"/>
                <a:gd name="T49" fmla="*/ 0 h 327"/>
                <a:gd name="T50" fmla="*/ 0 w 327"/>
                <a:gd name="T51" fmla="*/ 0 h 327"/>
                <a:gd name="T52" fmla="*/ 0 w 327"/>
                <a:gd name="T53" fmla="*/ 0 h 327"/>
                <a:gd name="T54" fmla="*/ 0 w 327"/>
                <a:gd name="T55" fmla="*/ 0 h 327"/>
                <a:gd name="T56" fmla="*/ 0 w 327"/>
                <a:gd name="T57" fmla="*/ 0 h 327"/>
                <a:gd name="T58" fmla="*/ 0 w 327"/>
                <a:gd name="T59" fmla="*/ 0 h 327"/>
                <a:gd name="T60" fmla="*/ 0 w 327"/>
                <a:gd name="T61" fmla="*/ 0 h 327"/>
                <a:gd name="T62" fmla="*/ 0 w 327"/>
                <a:gd name="T63" fmla="*/ 0 h 327"/>
                <a:gd name="T64" fmla="*/ 0 w 327"/>
                <a:gd name="T65" fmla="*/ 0 h 327"/>
                <a:gd name="T66" fmla="*/ 0 w 327"/>
                <a:gd name="T67" fmla="*/ 0 h 327"/>
                <a:gd name="T68" fmla="*/ 0 w 327"/>
                <a:gd name="T69" fmla="*/ 0 h 327"/>
                <a:gd name="T70" fmla="*/ 0 w 327"/>
                <a:gd name="T71" fmla="*/ 0 h 327"/>
                <a:gd name="T72" fmla="*/ 0 w 327"/>
                <a:gd name="T73" fmla="*/ 0 h 327"/>
                <a:gd name="T74" fmla="*/ 0 w 327"/>
                <a:gd name="T75" fmla="*/ 0 h 327"/>
                <a:gd name="T76" fmla="*/ 0 w 327"/>
                <a:gd name="T77" fmla="*/ 0 h 327"/>
                <a:gd name="T78" fmla="*/ 0 w 327"/>
                <a:gd name="T79" fmla="*/ 0 h 327"/>
                <a:gd name="T80" fmla="*/ 0 w 327"/>
                <a:gd name="T81" fmla="*/ 0 h 327"/>
                <a:gd name="T82" fmla="*/ 0 w 327"/>
                <a:gd name="T83" fmla="*/ 0 h 327"/>
                <a:gd name="T84" fmla="*/ 0 w 327"/>
                <a:gd name="T85" fmla="*/ 0 h 327"/>
                <a:gd name="T86" fmla="*/ 0 w 327"/>
                <a:gd name="T87" fmla="*/ 0 h 327"/>
                <a:gd name="T88" fmla="*/ 0 w 327"/>
                <a:gd name="T89" fmla="*/ 0 h 327"/>
                <a:gd name="T90" fmla="*/ 0 w 327"/>
                <a:gd name="T91" fmla="*/ 0 h 327"/>
                <a:gd name="T92" fmla="*/ 0 w 327"/>
                <a:gd name="T93" fmla="*/ 0 h 327"/>
                <a:gd name="T94" fmla="*/ 0 w 327"/>
                <a:gd name="T95" fmla="*/ 0 h 327"/>
                <a:gd name="T96" fmla="*/ 0 w 327"/>
                <a:gd name="T97" fmla="*/ 0 h 327"/>
                <a:gd name="T98" fmla="*/ 0 w 327"/>
                <a:gd name="T99" fmla="*/ 0 h 327"/>
                <a:gd name="T100" fmla="*/ 0 w 327"/>
                <a:gd name="T101" fmla="*/ 0 h 327"/>
                <a:gd name="T102" fmla="*/ 0 w 327"/>
                <a:gd name="T103" fmla="*/ 0 h 327"/>
                <a:gd name="T104" fmla="*/ 0 w 327"/>
                <a:gd name="T105" fmla="*/ 0 h 327"/>
                <a:gd name="T106" fmla="*/ 0 w 327"/>
                <a:gd name="T107" fmla="*/ 0 h 327"/>
                <a:gd name="T108" fmla="*/ 0 w 327"/>
                <a:gd name="T109" fmla="*/ 0 h 327"/>
                <a:gd name="T110" fmla="*/ 0 w 327"/>
                <a:gd name="T111" fmla="*/ 0 h 327"/>
                <a:gd name="T112" fmla="*/ 0 w 327"/>
                <a:gd name="T113" fmla="*/ 0 h 327"/>
                <a:gd name="T114" fmla="*/ 0 w 327"/>
                <a:gd name="T115" fmla="*/ 0 h 327"/>
                <a:gd name="T116" fmla="*/ 0 w 327"/>
                <a:gd name="T117" fmla="*/ 0 h 327"/>
                <a:gd name="T118" fmla="*/ 0 w 327"/>
                <a:gd name="T119" fmla="*/ 0 h 327"/>
                <a:gd name="T120" fmla="*/ 0 w 327"/>
                <a:gd name="T121" fmla="*/ 0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7"/>
                <a:gd name="T185" fmla="*/ 327 w 327"/>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7">
                  <a:moveTo>
                    <a:pt x="280" y="280"/>
                  </a:moveTo>
                  <a:lnTo>
                    <a:pt x="290" y="266"/>
                  </a:lnTo>
                  <a:lnTo>
                    <a:pt x="294" y="259"/>
                  </a:lnTo>
                  <a:lnTo>
                    <a:pt x="297" y="256"/>
                  </a:lnTo>
                  <a:lnTo>
                    <a:pt x="300" y="254"/>
                  </a:lnTo>
                  <a:lnTo>
                    <a:pt x="301" y="249"/>
                  </a:lnTo>
                  <a:lnTo>
                    <a:pt x="304" y="246"/>
                  </a:lnTo>
                  <a:lnTo>
                    <a:pt x="308" y="239"/>
                  </a:lnTo>
                  <a:lnTo>
                    <a:pt x="315" y="225"/>
                  </a:lnTo>
                  <a:lnTo>
                    <a:pt x="319" y="209"/>
                  </a:lnTo>
                  <a:lnTo>
                    <a:pt x="324" y="195"/>
                  </a:lnTo>
                  <a:lnTo>
                    <a:pt x="326" y="179"/>
                  </a:lnTo>
                  <a:lnTo>
                    <a:pt x="327" y="163"/>
                  </a:lnTo>
                  <a:lnTo>
                    <a:pt x="326" y="146"/>
                  </a:lnTo>
                  <a:lnTo>
                    <a:pt x="324" y="130"/>
                  </a:lnTo>
                  <a:lnTo>
                    <a:pt x="315" y="99"/>
                  </a:lnTo>
                  <a:lnTo>
                    <a:pt x="308" y="85"/>
                  </a:lnTo>
                  <a:lnTo>
                    <a:pt x="300" y="71"/>
                  </a:lnTo>
                  <a:lnTo>
                    <a:pt x="280" y="47"/>
                  </a:lnTo>
                  <a:lnTo>
                    <a:pt x="266" y="35"/>
                  </a:lnTo>
                  <a:lnTo>
                    <a:pt x="254" y="26"/>
                  </a:lnTo>
                  <a:lnTo>
                    <a:pt x="240" y="17"/>
                  </a:lnTo>
                  <a:lnTo>
                    <a:pt x="226" y="11"/>
                  </a:lnTo>
                  <a:lnTo>
                    <a:pt x="211" y="5"/>
                  </a:lnTo>
                  <a:lnTo>
                    <a:pt x="196" y="2"/>
                  </a:lnTo>
                  <a:lnTo>
                    <a:pt x="180" y="0"/>
                  </a:lnTo>
                  <a:lnTo>
                    <a:pt x="164" y="0"/>
                  </a:lnTo>
                  <a:lnTo>
                    <a:pt x="131" y="2"/>
                  </a:lnTo>
                  <a:lnTo>
                    <a:pt x="101" y="11"/>
                  </a:lnTo>
                  <a:lnTo>
                    <a:pt x="72" y="26"/>
                  </a:lnTo>
                  <a:lnTo>
                    <a:pt x="59" y="35"/>
                  </a:lnTo>
                  <a:lnTo>
                    <a:pt x="47" y="47"/>
                  </a:lnTo>
                  <a:lnTo>
                    <a:pt x="26" y="71"/>
                  </a:lnTo>
                  <a:lnTo>
                    <a:pt x="11" y="99"/>
                  </a:lnTo>
                  <a:lnTo>
                    <a:pt x="2" y="130"/>
                  </a:lnTo>
                  <a:lnTo>
                    <a:pt x="0" y="163"/>
                  </a:lnTo>
                  <a:lnTo>
                    <a:pt x="0" y="179"/>
                  </a:lnTo>
                  <a:lnTo>
                    <a:pt x="2" y="195"/>
                  </a:lnTo>
                  <a:lnTo>
                    <a:pt x="5" y="209"/>
                  </a:lnTo>
                  <a:lnTo>
                    <a:pt x="11" y="225"/>
                  </a:lnTo>
                  <a:lnTo>
                    <a:pt x="17" y="239"/>
                  </a:lnTo>
                  <a:lnTo>
                    <a:pt x="26" y="254"/>
                  </a:lnTo>
                  <a:lnTo>
                    <a:pt x="35" y="266"/>
                  </a:lnTo>
                  <a:lnTo>
                    <a:pt x="47" y="280"/>
                  </a:lnTo>
                  <a:lnTo>
                    <a:pt x="59" y="290"/>
                  </a:lnTo>
                  <a:lnTo>
                    <a:pt x="72" y="300"/>
                  </a:lnTo>
                  <a:lnTo>
                    <a:pt x="86" y="308"/>
                  </a:lnTo>
                  <a:lnTo>
                    <a:pt x="101" y="315"/>
                  </a:lnTo>
                  <a:lnTo>
                    <a:pt x="131" y="324"/>
                  </a:lnTo>
                  <a:lnTo>
                    <a:pt x="147" y="326"/>
                  </a:lnTo>
                  <a:lnTo>
                    <a:pt x="164" y="327"/>
                  </a:lnTo>
                  <a:lnTo>
                    <a:pt x="180" y="326"/>
                  </a:lnTo>
                  <a:lnTo>
                    <a:pt x="196" y="324"/>
                  </a:lnTo>
                  <a:lnTo>
                    <a:pt x="211" y="319"/>
                  </a:lnTo>
                  <a:lnTo>
                    <a:pt x="226"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8" name="Freeform 72"/>
            <p:cNvSpPr>
              <a:spLocks/>
            </p:cNvSpPr>
            <p:nvPr/>
          </p:nvSpPr>
          <p:spPr bwMode="auto">
            <a:xfrm>
              <a:off x="1065" y="2968"/>
              <a:ext cx="47" cy="47"/>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1" y="267"/>
                  </a:lnTo>
                  <a:lnTo>
                    <a:pt x="295" y="260"/>
                  </a:lnTo>
                  <a:lnTo>
                    <a:pt x="297" y="257"/>
                  </a:lnTo>
                  <a:lnTo>
                    <a:pt x="301" y="254"/>
                  </a:lnTo>
                  <a:lnTo>
                    <a:pt x="302" y="250"/>
                  </a:lnTo>
                  <a:lnTo>
                    <a:pt x="304" y="246"/>
                  </a:lnTo>
                  <a:lnTo>
                    <a:pt x="309" y="240"/>
                  </a:lnTo>
                  <a:lnTo>
                    <a:pt x="316" y="226"/>
                  </a:lnTo>
                  <a:lnTo>
                    <a:pt x="320" y="210"/>
                  </a:lnTo>
                  <a:lnTo>
                    <a:pt x="325" y="195"/>
                  </a:lnTo>
                  <a:lnTo>
                    <a:pt x="327" y="180"/>
                  </a:lnTo>
                  <a:lnTo>
                    <a:pt x="328" y="164"/>
                  </a:lnTo>
                  <a:lnTo>
                    <a:pt x="327" y="147"/>
                  </a:lnTo>
                  <a:lnTo>
                    <a:pt x="325" y="131"/>
                  </a:lnTo>
                  <a:lnTo>
                    <a:pt x="316" y="100"/>
                  </a:lnTo>
                  <a:lnTo>
                    <a:pt x="309" y="85"/>
                  </a:lnTo>
                  <a:lnTo>
                    <a:pt x="301" y="72"/>
                  </a:lnTo>
                  <a:lnTo>
                    <a:pt x="280" y="48"/>
                  </a:lnTo>
                  <a:lnTo>
                    <a:pt x="267" y="36"/>
                  </a:lnTo>
                  <a:lnTo>
                    <a:pt x="254" y="26"/>
                  </a:lnTo>
                  <a:lnTo>
                    <a:pt x="241" y="17"/>
                  </a:lnTo>
                  <a:lnTo>
                    <a:pt x="227" y="12"/>
                  </a:lnTo>
                  <a:lnTo>
                    <a:pt x="211" y="6"/>
                  </a:lnTo>
                  <a:lnTo>
                    <a:pt x="197" y="3"/>
                  </a:lnTo>
                  <a:lnTo>
                    <a:pt x="181" y="0"/>
                  </a:lnTo>
                  <a:lnTo>
                    <a:pt x="165" y="0"/>
                  </a:lnTo>
                  <a:lnTo>
                    <a:pt x="132" y="3"/>
                  </a:lnTo>
                  <a:lnTo>
                    <a:pt x="101" y="12"/>
                  </a:lnTo>
                  <a:lnTo>
                    <a:pt x="73" y="26"/>
                  </a:lnTo>
                  <a:lnTo>
                    <a:pt x="59" y="36"/>
                  </a:lnTo>
                  <a:lnTo>
                    <a:pt x="48" y="48"/>
                  </a:lnTo>
                  <a:lnTo>
                    <a:pt x="26" y="72"/>
                  </a:lnTo>
                  <a:lnTo>
                    <a:pt x="12" y="100"/>
                  </a:lnTo>
                  <a:lnTo>
                    <a:pt x="3" y="131"/>
                  </a:lnTo>
                  <a:lnTo>
                    <a:pt x="0" y="164"/>
                  </a:lnTo>
                  <a:lnTo>
                    <a:pt x="0" y="180"/>
                  </a:lnTo>
                  <a:lnTo>
                    <a:pt x="3" y="195"/>
                  </a:lnTo>
                  <a:lnTo>
                    <a:pt x="6" y="210"/>
                  </a:lnTo>
                  <a:lnTo>
                    <a:pt x="12" y="226"/>
                  </a:lnTo>
                  <a:lnTo>
                    <a:pt x="17" y="240"/>
                  </a:lnTo>
                  <a:lnTo>
                    <a:pt x="26" y="254"/>
                  </a:lnTo>
                  <a:lnTo>
                    <a:pt x="36" y="267"/>
                  </a:lnTo>
                  <a:lnTo>
                    <a:pt x="48" y="280"/>
                  </a:lnTo>
                  <a:lnTo>
                    <a:pt x="59" y="291"/>
                  </a:lnTo>
                  <a:lnTo>
                    <a:pt x="73" y="301"/>
                  </a:lnTo>
                  <a:lnTo>
                    <a:pt x="87" y="309"/>
                  </a:lnTo>
                  <a:lnTo>
                    <a:pt x="101" y="316"/>
                  </a:lnTo>
                  <a:lnTo>
                    <a:pt x="132" y="325"/>
                  </a:lnTo>
                  <a:lnTo>
                    <a:pt x="148" y="327"/>
                  </a:lnTo>
                  <a:lnTo>
                    <a:pt x="165" y="328"/>
                  </a:lnTo>
                  <a:lnTo>
                    <a:pt x="181" y="327"/>
                  </a:lnTo>
                  <a:lnTo>
                    <a:pt x="197" y="325"/>
                  </a:lnTo>
                  <a:lnTo>
                    <a:pt x="211" y="320"/>
                  </a:lnTo>
                  <a:lnTo>
                    <a:pt x="227" y="316"/>
                  </a:lnTo>
                  <a:lnTo>
                    <a:pt x="241" y="309"/>
                  </a:lnTo>
                  <a:lnTo>
                    <a:pt x="254" y="301"/>
                  </a:lnTo>
                  <a:lnTo>
                    <a:pt x="257" y="297"/>
                  </a:lnTo>
                  <a:lnTo>
                    <a:pt x="260" y="295"/>
                  </a:lnTo>
                  <a:lnTo>
                    <a:pt x="267" y="291"/>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09" name="Freeform 73"/>
            <p:cNvSpPr>
              <a:spLocks/>
            </p:cNvSpPr>
            <p:nvPr/>
          </p:nvSpPr>
          <p:spPr bwMode="auto">
            <a:xfrm>
              <a:off x="1061" y="3268"/>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7"/>
                  </a:lnTo>
                  <a:lnTo>
                    <a:pt x="295" y="260"/>
                  </a:lnTo>
                  <a:lnTo>
                    <a:pt x="297" y="257"/>
                  </a:lnTo>
                  <a:lnTo>
                    <a:pt x="300" y="254"/>
                  </a:lnTo>
                  <a:lnTo>
                    <a:pt x="301" y="250"/>
                  </a:lnTo>
                  <a:lnTo>
                    <a:pt x="304" y="246"/>
                  </a:lnTo>
                  <a:lnTo>
                    <a:pt x="308" y="240"/>
                  </a:lnTo>
                  <a:lnTo>
                    <a:pt x="315" y="226"/>
                  </a:lnTo>
                  <a:lnTo>
                    <a:pt x="320" y="210"/>
                  </a:lnTo>
                  <a:lnTo>
                    <a:pt x="324" y="195"/>
                  </a:lnTo>
                  <a:lnTo>
                    <a:pt x="326" y="179"/>
                  </a:lnTo>
                  <a:lnTo>
                    <a:pt x="328" y="164"/>
                  </a:lnTo>
                  <a:lnTo>
                    <a:pt x="326" y="147"/>
                  </a:lnTo>
                  <a:lnTo>
                    <a:pt x="324" y="131"/>
                  </a:lnTo>
                  <a:lnTo>
                    <a:pt x="315" y="100"/>
                  </a:lnTo>
                  <a:lnTo>
                    <a:pt x="308" y="85"/>
                  </a:lnTo>
                  <a:lnTo>
                    <a:pt x="300" y="72"/>
                  </a:lnTo>
                  <a:lnTo>
                    <a:pt x="280" y="48"/>
                  </a:lnTo>
                  <a:lnTo>
                    <a:pt x="266" y="35"/>
                  </a:lnTo>
                  <a:lnTo>
                    <a:pt x="254" y="26"/>
                  </a:lnTo>
                  <a:lnTo>
                    <a:pt x="240" y="17"/>
                  </a:lnTo>
                  <a:lnTo>
                    <a:pt x="227" y="12"/>
                  </a:lnTo>
                  <a:lnTo>
                    <a:pt x="211" y="6"/>
                  </a:lnTo>
                  <a:lnTo>
                    <a:pt x="196" y="3"/>
                  </a:lnTo>
                  <a:lnTo>
                    <a:pt x="180" y="0"/>
                  </a:lnTo>
                  <a:lnTo>
                    <a:pt x="164" y="0"/>
                  </a:lnTo>
                  <a:lnTo>
                    <a:pt x="131" y="3"/>
                  </a:lnTo>
                  <a:lnTo>
                    <a:pt x="101" y="12"/>
                  </a:lnTo>
                  <a:lnTo>
                    <a:pt x="72" y="26"/>
                  </a:lnTo>
                  <a:lnTo>
                    <a:pt x="59" y="35"/>
                  </a:lnTo>
                  <a:lnTo>
                    <a:pt x="47" y="48"/>
                  </a:lnTo>
                  <a:lnTo>
                    <a:pt x="26" y="72"/>
                  </a:lnTo>
                  <a:lnTo>
                    <a:pt x="11" y="100"/>
                  </a:lnTo>
                  <a:lnTo>
                    <a:pt x="2" y="131"/>
                  </a:lnTo>
                  <a:lnTo>
                    <a:pt x="0" y="164"/>
                  </a:lnTo>
                  <a:lnTo>
                    <a:pt x="0" y="179"/>
                  </a:lnTo>
                  <a:lnTo>
                    <a:pt x="2" y="195"/>
                  </a:lnTo>
                  <a:lnTo>
                    <a:pt x="6" y="210"/>
                  </a:lnTo>
                  <a:lnTo>
                    <a:pt x="11" y="226"/>
                  </a:lnTo>
                  <a:lnTo>
                    <a:pt x="17" y="240"/>
                  </a:lnTo>
                  <a:lnTo>
                    <a:pt x="26" y="254"/>
                  </a:lnTo>
                  <a:lnTo>
                    <a:pt x="35" y="267"/>
                  </a:lnTo>
                  <a:lnTo>
                    <a:pt x="47" y="280"/>
                  </a:lnTo>
                  <a:lnTo>
                    <a:pt x="59" y="291"/>
                  </a:lnTo>
                  <a:lnTo>
                    <a:pt x="72" y="301"/>
                  </a:lnTo>
                  <a:lnTo>
                    <a:pt x="86" y="309"/>
                  </a:lnTo>
                  <a:lnTo>
                    <a:pt x="101" y="316"/>
                  </a:lnTo>
                  <a:lnTo>
                    <a:pt x="131" y="325"/>
                  </a:lnTo>
                  <a:lnTo>
                    <a:pt x="147" y="327"/>
                  </a:lnTo>
                  <a:lnTo>
                    <a:pt x="164" y="328"/>
                  </a:lnTo>
                  <a:lnTo>
                    <a:pt x="180" y="327"/>
                  </a:lnTo>
                  <a:lnTo>
                    <a:pt x="196" y="325"/>
                  </a:lnTo>
                  <a:lnTo>
                    <a:pt x="211" y="320"/>
                  </a:lnTo>
                  <a:lnTo>
                    <a:pt x="227" y="316"/>
                  </a:lnTo>
                  <a:lnTo>
                    <a:pt x="240" y="309"/>
                  </a:lnTo>
                  <a:lnTo>
                    <a:pt x="254" y="301"/>
                  </a:lnTo>
                  <a:lnTo>
                    <a:pt x="256" y="297"/>
                  </a:lnTo>
                  <a:lnTo>
                    <a:pt x="259" y="295"/>
                  </a:lnTo>
                  <a:lnTo>
                    <a:pt x="266" y="291"/>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10" name="Freeform 74"/>
            <p:cNvSpPr>
              <a:spLocks/>
            </p:cNvSpPr>
            <p:nvPr/>
          </p:nvSpPr>
          <p:spPr bwMode="auto">
            <a:xfrm>
              <a:off x="1061" y="3495"/>
              <a:ext cx="48" cy="47"/>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1"/>
                  </a:moveTo>
                  <a:lnTo>
                    <a:pt x="290" y="267"/>
                  </a:lnTo>
                  <a:lnTo>
                    <a:pt x="295" y="260"/>
                  </a:lnTo>
                  <a:lnTo>
                    <a:pt x="297" y="257"/>
                  </a:lnTo>
                  <a:lnTo>
                    <a:pt x="300" y="255"/>
                  </a:lnTo>
                  <a:lnTo>
                    <a:pt x="301" y="250"/>
                  </a:lnTo>
                  <a:lnTo>
                    <a:pt x="304" y="247"/>
                  </a:lnTo>
                  <a:lnTo>
                    <a:pt x="308" y="240"/>
                  </a:lnTo>
                  <a:lnTo>
                    <a:pt x="315" y="226"/>
                  </a:lnTo>
                  <a:lnTo>
                    <a:pt x="320" y="210"/>
                  </a:lnTo>
                  <a:lnTo>
                    <a:pt x="324" y="196"/>
                  </a:lnTo>
                  <a:lnTo>
                    <a:pt x="326" y="180"/>
                  </a:lnTo>
                  <a:lnTo>
                    <a:pt x="328" y="164"/>
                  </a:lnTo>
                  <a:lnTo>
                    <a:pt x="326" y="147"/>
                  </a:lnTo>
                  <a:lnTo>
                    <a:pt x="324" y="131"/>
                  </a:lnTo>
                  <a:lnTo>
                    <a:pt x="315" y="100"/>
                  </a:lnTo>
                  <a:lnTo>
                    <a:pt x="308" y="86"/>
                  </a:lnTo>
                  <a:lnTo>
                    <a:pt x="300" y="72"/>
                  </a:lnTo>
                  <a:lnTo>
                    <a:pt x="280" y="48"/>
                  </a:lnTo>
                  <a:lnTo>
                    <a:pt x="266" y="36"/>
                  </a:lnTo>
                  <a:lnTo>
                    <a:pt x="254" y="27"/>
                  </a:lnTo>
                  <a:lnTo>
                    <a:pt x="240" y="18"/>
                  </a:lnTo>
                  <a:lnTo>
                    <a:pt x="227" y="12"/>
                  </a:lnTo>
                  <a:lnTo>
                    <a:pt x="211" y="6"/>
                  </a:lnTo>
                  <a:lnTo>
                    <a:pt x="196" y="3"/>
                  </a:lnTo>
                  <a:lnTo>
                    <a:pt x="180" y="0"/>
                  </a:lnTo>
                  <a:lnTo>
                    <a:pt x="164" y="0"/>
                  </a:lnTo>
                  <a:lnTo>
                    <a:pt x="131" y="3"/>
                  </a:lnTo>
                  <a:lnTo>
                    <a:pt x="101" y="12"/>
                  </a:lnTo>
                  <a:lnTo>
                    <a:pt x="72" y="27"/>
                  </a:lnTo>
                  <a:lnTo>
                    <a:pt x="59" y="36"/>
                  </a:lnTo>
                  <a:lnTo>
                    <a:pt x="47" y="48"/>
                  </a:lnTo>
                  <a:lnTo>
                    <a:pt x="26" y="72"/>
                  </a:lnTo>
                  <a:lnTo>
                    <a:pt x="11" y="100"/>
                  </a:lnTo>
                  <a:lnTo>
                    <a:pt x="2" y="131"/>
                  </a:lnTo>
                  <a:lnTo>
                    <a:pt x="0" y="164"/>
                  </a:lnTo>
                  <a:lnTo>
                    <a:pt x="0" y="180"/>
                  </a:lnTo>
                  <a:lnTo>
                    <a:pt x="2" y="196"/>
                  </a:lnTo>
                  <a:lnTo>
                    <a:pt x="6" y="210"/>
                  </a:lnTo>
                  <a:lnTo>
                    <a:pt x="11" y="226"/>
                  </a:lnTo>
                  <a:lnTo>
                    <a:pt x="17" y="240"/>
                  </a:lnTo>
                  <a:lnTo>
                    <a:pt x="26" y="255"/>
                  </a:lnTo>
                  <a:lnTo>
                    <a:pt x="35" y="267"/>
                  </a:lnTo>
                  <a:lnTo>
                    <a:pt x="47" y="281"/>
                  </a:lnTo>
                  <a:lnTo>
                    <a:pt x="59" y="291"/>
                  </a:lnTo>
                  <a:lnTo>
                    <a:pt x="72" y="301"/>
                  </a:lnTo>
                  <a:lnTo>
                    <a:pt x="86" y="309"/>
                  </a:lnTo>
                  <a:lnTo>
                    <a:pt x="101" y="316"/>
                  </a:lnTo>
                  <a:lnTo>
                    <a:pt x="131" y="325"/>
                  </a:lnTo>
                  <a:lnTo>
                    <a:pt x="147" y="327"/>
                  </a:lnTo>
                  <a:lnTo>
                    <a:pt x="164" y="328"/>
                  </a:lnTo>
                  <a:lnTo>
                    <a:pt x="180" y="327"/>
                  </a:lnTo>
                  <a:lnTo>
                    <a:pt x="196" y="325"/>
                  </a:lnTo>
                  <a:lnTo>
                    <a:pt x="211" y="320"/>
                  </a:lnTo>
                  <a:lnTo>
                    <a:pt x="227" y="316"/>
                  </a:lnTo>
                  <a:lnTo>
                    <a:pt x="240" y="309"/>
                  </a:lnTo>
                  <a:lnTo>
                    <a:pt x="254" y="301"/>
                  </a:lnTo>
                  <a:lnTo>
                    <a:pt x="256" y="298"/>
                  </a:lnTo>
                  <a:lnTo>
                    <a:pt x="259" y="295"/>
                  </a:lnTo>
                  <a:lnTo>
                    <a:pt x="266" y="291"/>
                  </a:lnTo>
                  <a:lnTo>
                    <a:pt x="280" y="281"/>
                  </a:lnTo>
                  <a:close/>
                </a:path>
              </a:pathLst>
            </a:custGeom>
            <a:solidFill>
              <a:srgbClr val="00FFFF"/>
            </a:solidFill>
            <a:ln w="9525">
              <a:solidFill>
                <a:schemeClr val="tx2"/>
              </a:solidFill>
              <a:round/>
              <a:headEnd/>
              <a:tailEnd/>
            </a:ln>
          </p:spPr>
          <p:txBody>
            <a:bodyPr/>
            <a:lstStyle/>
            <a:p>
              <a:endParaRPr lang="fr-FR"/>
            </a:p>
          </p:txBody>
        </p:sp>
        <p:sp>
          <p:nvSpPr>
            <p:cNvPr id="170211" name="Freeform 75"/>
            <p:cNvSpPr>
              <a:spLocks/>
            </p:cNvSpPr>
            <p:nvPr/>
          </p:nvSpPr>
          <p:spPr bwMode="auto">
            <a:xfrm>
              <a:off x="1065" y="3604"/>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1" y="267"/>
                  </a:lnTo>
                  <a:lnTo>
                    <a:pt x="295" y="260"/>
                  </a:lnTo>
                  <a:lnTo>
                    <a:pt x="297" y="256"/>
                  </a:lnTo>
                  <a:lnTo>
                    <a:pt x="301" y="254"/>
                  </a:lnTo>
                  <a:lnTo>
                    <a:pt x="302" y="250"/>
                  </a:lnTo>
                  <a:lnTo>
                    <a:pt x="304" y="246"/>
                  </a:lnTo>
                  <a:lnTo>
                    <a:pt x="309" y="239"/>
                  </a:lnTo>
                  <a:lnTo>
                    <a:pt x="316" y="226"/>
                  </a:lnTo>
                  <a:lnTo>
                    <a:pt x="320" y="210"/>
                  </a:lnTo>
                  <a:lnTo>
                    <a:pt x="325" y="195"/>
                  </a:lnTo>
                  <a:lnTo>
                    <a:pt x="327" y="179"/>
                  </a:lnTo>
                  <a:lnTo>
                    <a:pt x="328" y="163"/>
                  </a:lnTo>
                  <a:lnTo>
                    <a:pt x="327" y="146"/>
                  </a:lnTo>
                  <a:lnTo>
                    <a:pt x="325" y="131"/>
                  </a:lnTo>
                  <a:lnTo>
                    <a:pt x="316" y="100"/>
                  </a:lnTo>
                  <a:lnTo>
                    <a:pt x="309" y="85"/>
                  </a:lnTo>
                  <a:lnTo>
                    <a:pt x="301" y="72"/>
                  </a:lnTo>
                  <a:lnTo>
                    <a:pt x="280" y="48"/>
                  </a:lnTo>
                  <a:lnTo>
                    <a:pt x="267" y="35"/>
                  </a:lnTo>
                  <a:lnTo>
                    <a:pt x="254" y="26"/>
                  </a:lnTo>
                  <a:lnTo>
                    <a:pt x="241" y="17"/>
                  </a:lnTo>
                  <a:lnTo>
                    <a:pt x="227" y="12"/>
                  </a:lnTo>
                  <a:lnTo>
                    <a:pt x="211" y="6"/>
                  </a:lnTo>
                  <a:lnTo>
                    <a:pt x="197" y="2"/>
                  </a:lnTo>
                  <a:lnTo>
                    <a:pt x="181" y="0"/>
                  </a:lnTo>
                  <a:lnTo>
                    <a:pt x="165" y="0"/>
                  </a:lnTo>
                  <a:lnTo>
                    <a:pt x="132" y="2"/>
                  </a:lnTo>
                  <a:lnTo>
                    <a:pt x="101" y="12"/>
                  </a:lnTo>
                  <a:lnTo>
                    <a:pt x="73" y="26"/>
                  </a:lnTo>
                  <a:lnTo>
                    <a:pt x="59" y="35"/>
                  </a:lnTo>
                  <a:lnTo>
                    <a:pt x="48" y="48"/>
                  </a:lnTo>
                  <a:lnTo>
                    <a:pt x="26" y="72"/>
                  </a:lnTo>
                  <a:lnTo>
                    <a:pt x="12" y="100"/>
                  </a:lnTo>
                  <a:lnTo>
                    <a:pt x="3" y="131"/>
                  </a:lnTo>
                  <a:lnTo>
                    <a:pt x="0" y="163"/>
                  </a:lnTo>
                  <a:lnTo>
                    <a:pt x="0" y="179"/>
                  </a:lnTo>
                  <a:lnTo>
                    <a:pt x="3" y="195"/>
                  </a:lnTo>
                  <a:lnTo>
                    <a:pt x="6" y="210"/>
                  </a:lnTo>
                  <a:lnTo>
                    <a:pt x="12" y="226"/>
                  </a:lnTo>
                  <a:lnTo>
                    <a:pt x="17" y="239"/>
                  </a:lnTo>
                  <a:lnTo>
                    <a:pt x="26" y="254"/>
                  </a:lnTo>
                  <a:lnTo>
                    <a:pt x="36" y="267"/>
                  </a:lnTo>
                  <a:lnTo>
                    <a:pt x="48" y="280"/>
                  </a:lnTo>
                  <a:lnTo>
                    <a:pt x="59" y="290"/>
                  </a:lnTo>
                  <a:lnTo>
                    <a:pt x="73" y="301"/>
                  </a:lnTo>
                  <a:lnTo>
                    <a:pt x="87" y="309"/>
                  </a:lnTo>
                  <a:lnTo>
                    <a:pt x="101" y="315"/>
                  </a:lnTo>
                  <a:lnTo>
                    <a:pt x="132" y="325"/>
                  </a:lnTo>
                  <a:lnTo>
                    <a:pt x="148" y="327"/>
                  </a:lnTo>
                  <a:lnTo>
                    <a:pt x="165" y="328"/>
                  </a:lnTo>
                  <a:lnTo>
                    <a:pt x="181" y="327"/>
                  </a:lnTo>
                  <a:lnTo>
                    <a:pt x="197" y="325"/>
                  </a:lnTo>
                  <a:lnTo>
                    <a:pt x="211" y="320"/>
                  </a:lnTo>
                  <a:lnTo>
                    <a:pt x="227" y="315"/>
                  </a:lnTo>
                  <a:lnTo>
                    <a:pt x="241" y="309"/>
                  </a:lnTo>
                  <a:lnTo>
                    <a:pt x="254" y="301"/>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12" name="Freeform 76"/>
            <p:cNvSpPr>
              <a:spLocks/>
            </p:cNvSpPr>
            <p:nvPr/>
          </p:nvSpPr>
          <p:spPr bwMode="auto">
            <a:xfrm>
              <a:off x="1065" y="3710"/>
              <a:ext cx="47"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1" y="267"/>
                  </a:lnTo>
                  <a:lnTo>
                    <a:pt x="295" y="260"/>
                  </a:lnTo>
                  <a:lnTo>
                    <a:pt x="297" y="257"/>
                  </a:lnTo>
                  <a:lnTo>
                    <a:pt x="301" y="254"/>
                  </a:lnTo>
                  <a:lnTo>
                    <a:pt x="302" y="250"/>
                  </a:lnTo>
                  <a:lnTo>
                    <a:pt x="304" y="246"/>
                  </a:lnTo>
                  <a:lnTo>
                    <a:pt x="309" y="240"/>
                  </a:lnTo>
                  <a:lnTo>
                    <a:pt x="316" y="226"/>
                  </a:lnTo>
                  <a:lnTo>
                    <a:pt x="320" y="210"/>
                  </a:lnTo>
                  <a:lnTo>
                    <a:pt x="325" y="195"/>
                  </a:lnTo>
                  <a:lnTo>
                    <a:pt x="327" y="179"/>
                  </a:lnTo>
                  <a:lnTo>
                    <a:pt x="328" y="164"/>
                  </a:lnTo>
                  <a:lnTo>
                    <a:pt x="327" y="147"/>
                  </a:lnTo>
                  <a:lnTo>
                    <a:pt x="325" y="131"/>
                  </a:lnTo>
                  <a:lnTo>
                    <a:pt x="316" y="100"/>
                  </a:lnTo>
                  <a:lnTo>
                    <a:pt x="309" y="85"/>
                  </a:lnTo>
                  <a:lnTo>
                    <a:pt x="301" y="72"/>
                  </a:lnTo>
                  <a:lnTo>
                    <a:pt x="280" y="48"/>
                  </a:lnTo>
                  <a:lnTo>
                    <a:pt x="267" y="35"/>
                  </a:lnTo>
                  <a:lnTo>
                    <a:pt x="254" y="26"/>
                  </a:lnTo>
                  <a:lnTo>
                    <a:pt x="241" y="17"/>
                  </a:lnTo>
                  <a:lnTo>
                    <a:pt x="227" y="12"/>
                  </a:lnTo>
                  <a:lnTo>
                    <a:pt x="211" y="6"/>
                  </a:lnTo>
                  <a:lnTo>
                    <a:pt x="197" y="3"/>
                  </a:lnTo>
                  <a:lnTo>
                    <a:pt x="181" y="0"/>
                  </a:lnTo>
                  <a:lnTo>
                    <a:pt x="165" y="0"/>
                  </a:lnTo>
                  <a:lnTo>
                    <a:pt x="132" y="3"/>
                  </a:lnTo>
                  <a:lnTo>
                    <a:pt x="101" y="12"/>
                  </a:lnTo>
                  <a:lnTo>
                    <a:pt x="73" y="26"/>
                  </a:lnTo>
                  <a:lnTo>
                    <a:pt x="59" y="35"/>
                  </a:lnTo>
                  <a:lnTo>
                    <a:pt x="48" y="48"/>
                  </a:lnTo>
                  <a:lnTo>
                    <a:pt x="26" y="72"/>
                  </a:lnTo>
                  <a:lnTo>
                    <a:pt x="12" y="100"/>
                  </a:lnTo>
                  <a:lnTo>
                    <a:pt x="3" y="131"/>
                  </a:lnTo>
                  <a:lnTo>
                    <a:pt x="0" y="164"/>
                  </a:lnTo>
                  <a:lnTo>
                    <a:pt x="0" y="179"/>
                  </a:lnTo>
                  <a:lnTo>
                    <a:pt x="3" y="195"/>
                  </a:lnTo>
                  <a:lnTo>
                    <a:pt x="6" y="210"/>
                  </a:lnTo>
                  <a:lnTo>
                    <a:pt x="12" y="226"/>
                  </a:lnTo>
                  <a:lnTo>
                    <a:pt x="17" y="240"/>
                  </a:lnTo>
                  <a:lnTo>
                    <a:pt x="26" y="254"/>
                  </a:lnTo>
                  <a:lnTo>
                    <a:pt x="36" y="267"/>
                  </a:lnTo>
                  <a:lnTo>
                    <a:pt x="48" y="280"/>
                  </a:lnTo>
                  <a:lnTo>
                    <a:pt x="59" y="291"/>
                  </a:lnTo>
                  <a:lnTo>
                    <a:pt x="73" y="301"/>
                  </a:lnTo>
                  <a:lnTo>
                    <a:pt x="87" y="309"/>
                  </a:lnTo>
                  <a:lnTo>
                    <a:pt x="101" y="316"/>
                  </a:lnTo>
                  <a:lnTo>
                    <a:pt x="132" y="325"/>
                  </a:lnTo>
                  <a:lnTo>
                    <a:pt x="148" y="327"/>
                  </a:lnTo>
                  <a:lnTo>
                    <a:pt x="165" y="328"/>
                  </a:lnTo>
                  <a:lnTo>
                    <a:pt x="181" y="327"/>
                  </a:lnTo>
                  <a:lnTo>
                    <a:pt x="197" y="325"/>
                  </a:lnTo>
                  <a:lnTo>
                    <a:pt x="211" y="320"/>
                  </a:lnTo>
                  <a:lnTo>
                    <a:pt x="227" y="316"/>
                  </a:lnTo>
                  <a:lnTo>
                    <a:pt x="241" y="309"/>
                  </a:lnTo>
                  <a:lnTo>
                    <a:pt x="254" y="301"/>
                  </a:lnTo>
                  <a:lnTo>
                    <a:pt x="257" y="297"/>
                  </a:lnTo>
                  <a:lnTo>
                    <a:pt x="260" y="295"/>
                  </a:lnTo>
                  <a:lnTo>
                    <a:pt x="267" y="291"/>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13" name="Freeform 77"/>
            <p:cNvSpPr>
              <a:spLocks/>
            </p:cNvSpPr>
            <p:nvPr/>
          </p:nvSpPr>
          <p:spPr bwMode="auto">
            <a:xfrm>
              <a:off x="1065" y="3784"/>
              <a:ext cx="47" cy="47"/>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1" y="266"/>
                  </a:lnTo>
                  <a:lnTo>
                    <a:pt x="295" y="260"/>
                  </a:lnTo>
                  <a:lnTo>
                    <a:pt x="297" y="256"/>
                  </a:lnTo>
                  <a:lnTo>
                    <a:pt x="301" y="254"/>
                  </a:lnTo>
                  <a:lnTo>
                    <a:pt x="302" y="249"/>
                  </a:lnTo>
                  <a:lnTo>
                    <a:pt x="304" y="246"/>
                  </a:lnTo>
                  <a:lnTo>
                    <a:pt x="309" y="239"/>
                  </a:lnTo>
                  <a:lnTo>
                    <a:pt x="316" y="226"/>
                  </a:lnTo>
                  <a:lnTo>
                    <a:pt x="320" y="210"/>
                  </a:lnTo>
                  <a:lnTo>
                    <a:pt x="325" y="195"/>
                  </a:lnTo>
                  <a:lnTo>
                    <a:pt x="327" y="179"/>
                  </a:lnTo>
                  <a:lnTo>
                    <a:pt x="328" y="163"/>
                  </a:lnTo>
                  <a:lnTo>
                    <a:pt x="327" y="146"/>
                  </a:lnTo>
                  <a:lnTo>
                    <a:pt x="325" y="130"/>
                  </a:lnTo>
                  <a:lnTo>
                    <a:pt x="316" y="100"/>
                  </a:lnTo>
                  <a:lnTo>
                    <a:pt x="309" y="85"/>
                  </a:lnTo>
                  <a:lnTo>
                    <a:pt x="301" y="71"/>
                  </a:lnTo>
                  <a:lnTo>
                    <a:pt x="280" y="48"/>
                  </a:lnTo>
                  <a:lnTo>
                    <a:pt x="267" y="35"/>
                  </a:lnTo>
                  <a:lnTo>
                    <a:pt x="254" y="26"/>
                  </a:lnTo>
                  <a:lnTo>
                    <a:pt x="241" y="17"/>
                  </a:lnTo>
                  <a:lnTo>
                    <a:pt x="227" y="11"/>
                  </a:lnTo>
                  <a:lnTo>
                    <a:pt x="211" y="6"/>
                  </a:lnTo>
                  <a:lnTo>
                    <a:pt x="197" y="2"/>
                  </a:lnTo>
                  <a:lnTo>
                    <a:pt x="181" y="0"/>
                  </a:lnTo>
                  <a:lnTo>
                    <a:pt x="165" y="0"/>
                  </a:lnTo>
                  <a:lnTo>
                    <a:pt x="132" y="2"/>
                  </a:lnTo>
                  <a:lnTo>
                    <a:pt x="101" y="11"/>
                  </a:lnTo>
                  <a:lnTo>
                    <a:pt x="73" y="26"/>
                  </a:lnTo>
                  <a:lnTo>
                    <a:pt x="59" y="35"/>
                  </a:lnTo>
                  <a:lnTo>
                    <a:pt x="48" y="48"/>
                  </a:lnTo>
                  <a:lnTo>
                    <a:pt x="26" y="71"/>
                  </a:lnTo>
                  <a:lnTo>
                    <a:pt x="12" y="100"/>
                  </a:lnTo>
                  <a:lnTo>
                    <a:pt x="3" y="130"/>
                  </a:lnTo>
                  <a:lnTo>
                    <a:pt x="0" y="163"/>
                  </a:lnTo>
                  <a:lnTo>
                    <a:pt x="0" y="179"/>
                  </a:lnTo>
                  <a:lnTo>
                    <a:pt x="3" y="195"/>
                  </a:lnTo>
                  <a:lnTo>
                    <a:pt x="6" y="210"/>
                  </a:lnTo>
                  <a:lnTo>
                    <a:pt x="12" y="226"/>
                  </a:lnTo>
                  <a:lnTo>
                    <a:pt x="17" y="239"/>
                  </a:lnTo>
                  <a:lnTo>
                    <a:pt x="26" y="254"/>
                  </a:lnTo>
                  <a:lnTo>
                    <a:pt x="36" y="266"/>
                  </a:lnTo>
                  <a:lnTo>
                    <a:pt x="48" y="280"/>
                  </a:lnTo>
                  <a:lnTo>
                    <a:pt x="59" y="290"/>
                  </a:lnTo>
                  <a:lnTo>
                    <a:pt x="73" y="300"/>
                  </a:lnTo>
                  <a:lnTo>
                    <a:pt x="87" y="308"/>
                  </a:lnTo>
                  <a:lnTo>
                    <a:pt x="101" y="315"/>
                  </a:lnTo>
                  <a:lnTo>
                    <a:pt x="132" y="324"/>
                  </a:lnTo>
                  <a:lnTo>
                    <a:pt x="148" y="327"/>
                  </a:lnTo>
                  <a:lnTo>
                    <a:pt x="165" y="328"/>
                  </a:lnTo>
                  <a:lnTo>
                    <a:pt x="181" y="327"/>
                  </a:lnTo>
                  <a:lnTo>
                    <a:pt x="197" y="324"/>
                  </a:lnTo>
                  <a:lnTo>
                    <a:pt x="211" y="320"/>
                  </a:lnTo>
                  <a:lnTo>
                    <a:pt x="227" y="315"/>
                  </a:lnTo>
                  <a:lnTo>
                    <a:pt x="241" y="308"/>
                  </a:lnTo>
                  <a:lnTo>
                    <a:pt x="254" y="300"/>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14" name="Freeform 78"/>
            <p:cNvSpPr>
              <a:spLocks/>
            </p:cNvSpPr>
            <p:nvPr/>
          </p:nvSpPr>
          <p:spPr bwMode="auto">
            <a:xfrm>
              <a:off x="1030" y="3576"/>
              <a:ext cx="48" cy="47"/>
            </a:xfrm>
            <a:custGeom>
              <a:avLst/>
              <a:gdLst>
                <a:gd name="T0" fmla="*/ 0 w 328"/>
                <a:gd name="T1" fmla="*/ 0 h 327"/>
                <a:gd name="T2" fmla="*/ 0 w 328"/>
                <a:gd name="T3" fmla="*/ 0 h 327"/>
                <a:gd name="T4" fmla="*/ 0 w 328"/>
                <a:gd name="T5" fmla="*/ 0 h 327"/>
                <a:gd name="T6" fmla="*/ 0 w 328"/>
                <a:gd name="T7" fmla="*/ 0 h 327"/>
                <a:gd name="T8" fmla="*/ 0 w 328"/>
                <a:gd name="T9" fmla="*/ 0 h 327"/>
                <a:gd name="T10" fmla="*/ 0 w 328"/>
                <a:gd name="T11" fmla="*/ 0 h 327"/>
                <a:gd name="T12" fmla="*/ 0 w 328"/>
                <a:gd name="T13" fmla="*/ 0 h 327"/>
                <a:gd name="T14" fmla="*/ 0 w 328"/>
                <a:gd name="T15" fmla="*/ 0 h 327"/>
                <a:gd name="T16" fmla="*/ 0 w 328"/>
                <a:gd name="T17" fmla="*/ 0 h 327"/>
                <a:gd name="T18" fmla="*/ 0 w 328"/>
                <a:gd name="T19" fmla="*/ 0 h 327"/>
                <a:gd name="T20" fmla="*/ 0 w 328"/>
                <a:gd name="T21" fmla="*/ 0 h 327"/>
                <a:gd name="T22" fmla="*/ 0 w 328"/>
                <a:gd name="T23" fmla="*/ 0 h 327"/>
                <a:gd name="T24" fmla="*/ 0 w 328"/>
                <a:gd name="T25" fmla="*/ 0 h 327"/>
                <a:gd name="T26" fmla="*/ 0 w 328"/>
                <a:gd name="T27" fmla="*/ 0 h 327"/>
                <a:gd name="T28" fmla="*/ 0 w 328"/>
                <a:gd name="T29" fmla="*/ 0 h 327"/>
                <a:gd name="T30" fmla="*/ 0 w 328"/>
                <a:gd name="T31" fmla="*/ 0 h 327"/>
                <a:gd name="T32" fmla="*/ 0 w 328"/>
                <a:gd name="T33" fmla="*/ 0 h 327"/>
                <a:gd name="T34" fmla="*/ 0 w 328"/>
                <a:gd name="T35" fmla="*/ 0 h 327"/>
                <a:gd name="T36" fmla="*/ 0 w 328"/>
                <a:gd name="T37" fmla="*/ 0 h 327"/>
                <a:gd name="T38" fmla="*/ 0 w 328"/>
                <a:gd name="T39" fmla="*/ 0 h 327"/>
                <a:gd name="T40" fmla="*/ 0 w 328"/>
                <a:gd name="T41" fmla="*/ 0 h 327"/>
                <a:gd name="T42" fmla="*/ 0 w 328"/>
                <a:gd name="T43" fmla="*/ 0 h 327"/>
                <a:gd name="T44" fmla="*/ 0 w 328"/>
                <a:gd name="T45" fmla="*/ 0 h 327"/>
                <a:gd name="T46" fmla="*/ 0 w 328"/>
                <a:gd name="T47" fmla="*/ 0 h 327"/>
                <a:gd name="T48" fmla="*/ 0 w 328"/>
                <a:gd name="T49" fmla="*/ 0 h 327"/>
                <a:gd name="T50" fmla="*/ 0 w 328"/>
                <a:gd name="T51" fmla="*/ 0 h 327"/>
                <a:gd name="T52" fmla="*/ 0 w 328"/>
                <a:gd name="T53" fmla="*/ 0 h 327"/>
                <a:gd name="T54" fmla="*/ 0 w 328"/>
                <a:gd name="T55" fmla="*/ 0 h 327"/>
                <a:gd name="T56" fmla="*/ 0 w 328"/>
                <a:gd name="T57" fmla="*/ 0 h 327"/>
                <a:gd name="T58" fmla="*/ 0 w 328"/>
                <a:gd name="T59" fmla="*/ 0 h 327"/>
                <a:gd name="T60" fmla="*/ 0 w 328"/>
                <a:gd name="T61" fmla="*/ 0 h 327"/>
                <a:gd name="T62" fmla="*/ 0 w 328"/>
                <a:gd name="T63" fmla="*/ 0 h 327"/>
                <a:gd name="T64" fmla="*/ 0 w 328"/>
                <a:gd name="T65" fmla="*/ 0 h 327"/>
                <a:gd name="T66" fmla="*/ 0 w 328"/>
                <a:gd name="T67" fmla="*/ 0 h 327"/>
                <a:gd name="T68" fmla="*/ 0 w 328"/>
                <a:gd name="T69" fmla="*/ 0 h 327"/>
                <a:gd name="T70" fmla="*/ 0 w 328"/>
                <a:gd name="T71" fmla="*/ 0 h 327"/>
                <a:gd name="T72" fmla="*/ 0 w 328"/>
                <a:gd name="T73" fmla="*/ 0 h 327"/>
                <a:gd name="T74" fmla="*/ 0 w 328"/>
                <a:gd name="T75" fmla="*/ 0 h 327"/>
                <a:gd name="T76" fmla="*/ 0 w 328"/>
                <a:gd name="T77" fmla="*/ 0 h 327"/>
                <a:gd name="T78" fmla="*/ 0 w 328"/>
                <a:gd name="T79" fmla="*/ 0 h 327"/>
                <a:gd name="T80" fmla="*/ 0 w 328"/>
                <a:gd name="T81" fmla="*/ 0 h 327"/>
                <a:gd name="T82" fmla="*/ 0 w 328"/>
                <a:gd name="T83" fmla="*/ 0 h 327"/>
                <a:gd name="T84" fmla="*/ 0 w 328"/>
                <a:gd name="T85" fmla="*/ 0 h 327"/>
                <a:gd name="T86" fmla="*/ 0 w 328"/>
                <a:gd name="T87" fmla="*/ 0 h 327"/>
                <a:gd name="T88" fmla="*/ 0 w 328"/>
                <a:gd name="T89" fmla="*/ 0 h 327"/>
                <a:gd name="T90" fmla="*/ 0 w 328"/>
                <a:gd name="T91" fmla="*/ 0 h 327"/>
                <a:gd name="T92" fmla="*/ 0 w 328"/>
                <a:gd name="T93" fmla="*/ 0 h 327"/>
                <a:gd name="T94" fmla="*/ 0 w 328"/>
                <a:gd name="T95" fmla="*/ 0 h 327"/>
                <a:gd name="T96" fmla="*/ 0 w 328"/>
                <a:gd name="T97" fmla="*/ 0 h 327"/>
                <a:gd name="T98" fmla="*/ 0 w 328"/>
                <a:gd name="T99" fmla="*/ 0 h 327"/>
                <a:gd name="T100" fmla="*/ 0 w 328"/>
                <a:gd name="T101" fmla="*/ 0 h 327"/>
                <a:gd name="T102" fmla="*/ 0 w 328"/>
                <a:gd name="T103" fmla="*/ 0 h 327"/>
                <a:gd name="T104" fmla="*/ 0 w 328"/>
                <a:gd name="T105" fmla="*/ 0 h 327"/>
                <a:gd name="T106" fmla="*/ 0 w 328"/>
                <a:gd name="T107" fmla="*/ 0 h 327"/>
                <a:gd name="T108" fmla="*/ 0 w 328"/>
                <a:gd name="T109" fmla="*/ 0 h 327"/>
                <a:gd name="T110" fmla="*/ 0 w 328"/>
                <a:gd name="T111" fmla="*/ 0 h 327"/>
                <a:gd name="T112" fmla="*/ 0 w 328"/>
                <a:gd name="T113" fmla="*/ 0 h 327"/>
                <a:gd name="T114" fmla="*/ 0 w 328"/>
                <a:gd name="T115" fmla="*/ 0 h 327"/>
                <a:gd name="T116" fmla="*/ 0 w 328"/>
                <a:gd name="T117" fmla="*/ 0 h 327"/>
                <a:gd name="T118" fmla="*/ 0 w 328"/>
                <a:gd name="T119" fmla="*/ 0 h 327"/>
                <a:gd name="T120" fmla="*/ 0 w 328"/>
                <a:gd name="T121" fmla="*/ 0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7"/>
                <a:gd name="T185" fmla="*/ 328 w 32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7">
                  <a:moveTo>
                    <a:pt x="280" y="280"/>
                  </a:moveTo>
                  <a:lnTo>
                    <a:pt x="291" y="266"/>
                  </a:lnTo>
                  <a:lnTo>
                    <a:pt x="295" y="259"/>
                  </a:lnTo>
                  <a:lnTo>
                    <a:pt x="297" y="256"/>
                  </a:lnTo>
                  <a:lnTo>
                    <a:pt x="301" y="254"/>
                  </a:lnTo>
                  <a:lnTo>
                    <a:pt x="302" y="249"/>
                  </a:lnTo>
                  <a:lnTo>
                    <a:pt x="304" y="246"/>
                  </a:lnTo>
                  <a:lnTo>
                    <a:pt x="309" y="239"/>
                  </a:lnTo>
                  <a:lnTo>
                    <a:pt x="316" y="225"/>
                  </a:lnTo>
                  <a:lnTo>
                    <a:pt x="320" y="210"/>
                  </a:lnTo>
                  <a:lnTo>
                    <a:pt x="325" y="195"/>
                  </a:lnTo>
                  <a:lnTo>
                    <a:pt x="327" y="179"/>
                  </a:lnTo>
                  <a:lnTo>
                    <a:pt x="328" y="163"/>
                  </a:lnTo>
                  <a:lnTo>
                    <a:pt x="327" y="146"/>
                  </a:lnTo>
                  <a:lnTo>
                    <a:pt x="325" y="130"/>
                  </a:lnTo>
                  <a:lnTo>
                    <a:pt x="316" y="100"/>
                  </a:lnTo>
                  <a:lnTo>
                    <a:pt x="309" y="85"/>
                  </a:lnTo>
                  <a:lnTo>
                    <a:pt x="301" y="71"/>
                  </a:lnTo>
                  <a:lnTo>
                    <a:pt x="280" y="47"/>
                  </a:lnTo>
                  <a:lnTo>
                    <a:pt x="267" y="35"/>
                  </a:lnTo>
                  <a:lnTo>
                    <a:pt x="254" y="26"/>
                  </a:lnTo>
                  <a:lnTo>
                    <a:pt x="241" y="17"/>
                  </a:lnTo>
                  <a:lnTo>
                    <a:pt x="227" y="11"/>
                  </a:lnTo>
                  <a:lnTo>
                    <a:pt x="211" y="5"/>
                  </a:lnTo>
                  <a:lnTo>
                    <a:pt x="196" y="2"/>
                  </a:lnTo>
                  <a:lnTo>
                    <a:pt x="181" y="0"/>
                  </a:lnTo>
                  <a:lnTo>
                    <a:pt x="165" y="0"/>
                  </a:lnTo>
                  <a:lnTo>
                    <a:pt x="132" y="2"/>
                  </a:lnTo>
                  <a:lnTo>
                    <a:pt x="101" y="11"/>
                  </a:lnTo>
                  <a:lnTo>
                    <a:pt x="73" y="26"/>
                  </a:lnTo>
                  <a:lnTo>
                    <a:pt x="59" y="35"/>
                  </a:lnTo>
                  <a:lnTo>
                    <a:pt x="48" y="47"/>
                  </a:lnTo>
                  <a:lnTo>
                    <a:pt x="26" y="71"/>
                  </a:lnTo>
                  <a:lnTo>
                    <a:pt x="12" y="100"/>
                  </a:lnTo>
                  <a:lnTo>
                    <a:pt x="3" y="130"/>
                  </a:lnTo>
                  <a:lnTo>
                    <a:pt x="0" y="163"/>
                  </a:lnTo>
                  <a:lnTo>
                    <a:pt x="0" y="179"/>
                  </a:lnTo>
                  <a:lnTo>
                    <a:pt x="3" y="195"/>
                  </a:lnTo>
                  <a:lnTo>
                    <a:pt x="6" y="210"/>
                  </a:lnTo>
                  <a:lnTo>
                    <a:pt x="12" y="225"/>
                  </a:lnTo>
                  <a:lnTo>
                    <a:pt x="17" y="239"/>
                  </a:lnTo>
                  <a:lnTo>
                    <a:pt x="26" y="254"/>
                  </a:lnTo>
                  <a:lnTo>
                    <a:pt x="35" y="266"/>
                  </a:lnTo>
                  <a:lnTo>
                    <a:pt x="48" y="280"/>
                  </a:lnTo>
                  <a:lnTo>
                    <a:pt x="59" y="290"/>
                  </a:lnTo>
                  <a:lnTo>
                    <a:pt x="73" y="300"/>
                  </a:lnTo>
                  <a:lnTo>
                    <a:pt x="86" y="308"/>
                  </a:lnTo>
                  <a:lnTo>
                    <a:pt x="101" y="315"/>
                  </a:lnTo>
                  <a:lnTo>
                    <a:pt x="132" y="324"/>
                  </a:lnTo>
                  <a:lnTo>
                    <a:pt x="148" y="326"/>
                  </a:lnTo>
                  <a:lnTo>
                    <a:pt x="165" y="327"/>
                  </a:lnTo>
                  <a:lnTo>
                    <a:pt x="181" y="326"/>
                  </a:lnTo>
                  <a:lnTo>
                    <a:pt x="196" y="324"/>
                  </a:lnTo>
                  <a:lnTo>
                    <a:pt x="211" y="320"/>
                  </a:lnTo>
                  <a:lnTo>
                    <a:pt x="227" y="315"/>
                  </a:lnTo>
                  <a:lnTo>
                    <a:pt x="241" y="308"/>
                  </a:lnTo>
                  <a:lnTo>
                    <a:pt x="254" y="300"/>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15" name="Freeform 79"/>
            <p:cNvSpPr>
              <a:spLocks/>
            </p:cNvSpPr>
            <p:nvPr/>
          </p:nvSpPr>
          <p:spPr bwMode="auto">
            <a:xfrm>
              <a:off x="1356" y="3563"/>
              <a:ext cx="47" cy="47"/>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1" y="281"/>
                  </a:moveTo>
                  <a:lnTo>
                    <a:pt x="291" y="267"/>
                  </a:lnTo>
                  <a:lnTo>
                    <a:pt x="295" y="260"/>
                  </a:lnTo>
                  <a:lnTo>
                    <a:pt x="298" y="257"/>
                  </a:lnTo>
                  <a:lnTo>
                    <a:pt x="301" y="254"/>
                  </a:lnTo>
                  <a:lnTo>
                    <a:pt x="302" y="250"/>
                  </a:lnTo>
                  <a:lnTo>
                    <a:pt x="304" y="246"/>
                  </a:lnTo>
                  <a:lnTo>
                    <a:pt x="309" y="240"/>
                  </a:lnTo>
                  <a:lnTo>
                    <a:pt x="316" y="226"/>
                  </a:lnTo>
                  <a:lnTo>
                    <a:pt x="320" y="210"/>
                  </a:lnTo>
                  <a:lnTo>
                    <a:pt x="325" y="195"/>
                  </a:lnTo>
                  <a:lnTo>
                    <a:pt x="327" y="180"/>
                  </a:lnTo>
                  <a:lnTo>
                    <a:pt x="328" y="164"/>
                  </a:lnTo>
                  <a:lnTo>
                    <a:pt x="327" y="147"/>
                  </a:lnTo>
                  <a:lnTo>
                    <a:pt x="325" y="131"/>
                  </a:lnTo>
                  <a:lnTo>
                    <a:pt x="316" y="100"/>
                  </a:lnTo>
                  <a:lnTo>
                    <a:pt x="309" y="85"/>
                  </a:lnTo>
                  <a:lnTo>
                    <a:pt x="301" y="72"/>
                  </a:lnTo>
                  <a:lnTo>
                    <a:pt x="281" y="48"/>
                  </a:lnTo>
                  <a:lnTo>
                    <a:pt x="267" y="36"/>
                  </a:lnTo>
                  <a:lnTo>
                    <a:pt x="254" y="26"/>
                  </a:lnTo>
                  <a:lnTo>
                    <a:pt x="241" y="17"/>
                  </a:lnTo>
                  <a:lnTo>
                    <a:pt x="227" y="12"/>
                  </a:lnTo>
                  <a:lnTo>
                    <a:pt x="211" y="6"/>
                  </a:lnTo>
                  <a:lnTo>
                    <a:pt x="197" y="3"/>
                  </a:lnTo>
                  <a:lnTo>
                    <a:pt x="181" y="0"/>
                  </a:lnTo>
                  <a:lnTo>
                    <a:pt x="165" y="0"/>
                  </a:lnTo>
                  <a:lnTo>
                    <a:pt x="132" y="3"/>
                  </a:lnTo>
                  <a:lnTo>
                    <a:pt x="101" y="12"/>
                  </a:lnTo>
                  <a:lnTo>
                    <a:pt x="73" y="26"/>
                  </a:lnTo>
                  <a:lnTo>
                    <a:pt x="59" y="36"/>
                  </a:lnTo>
                  <a:lnTo>
                    <a:pt x="48" y="48"/>
                  </a:lnTo>
                  <a:lnTo>
                    <a:pt x="27" y="72"/>
                  </a:lnTo>
                  <a:lnTo>
                    <a:pt x="12" y="100"/>
                  </a:lnTo>
                  <a:lnTo>
                    <a:pt x="3" y="131"/>
                  </a:lnTo>
                  <a:lnTo>
                    <a:pt x="0" y="164"/>
                  </a:lnTo>
                  <a:lnTo>
                    <a:pt x="0" y="180"/>
                  </a:lnTo>
                  <a:lnTo>
                    <a:pt x="3" y="195"/>
                  </a:lnTo>
                  <a:lnTo>
                    <a:pt x="6" y="210"/>
                  </a:lnTo>
                  <a:lnTo>
                    <a:pt x="12" y="226"/>
                  </a:lnTo>
                  <a:lnTo>
                    <a:pt x="17" y="240"/>
                  </a:lnTo>
                  <a:lnTo>
                    <a:pt x="27" y="254"/>
                  </a:lnTo>
                  <a:lnTo>
                    <a:pt x="36" y="267"/>
                  </a:lnTo>
                  <a:lnTo>
                    <a:pt x="48" y="281"/>
                  </a:lnTo>
                  <a:lnTo>
                    <a:pt x="59" y="291"/>
                  </a:lnTo>
                  <a:lnTo>
                    <a:pt x="73" y="301"/>
                  </a:lnTo>
                  <a:lnTo>
                    <a:pt x="87" y="309"/>
                  </a:lnTo>
                  <a:lnTo>
                    <a:pt x="101" y="316"/>
                  </a:lnTo>
                  <a:lnTo>
                    <a:pt x="132" y="325"/>
                  </a:lnTo>
                  <a:lnTo>
                    <a:pt x="148" y="327"/>
                  </a:lnTo>
                  <a:lnTo>
                    <a:pt x="165" y="328"/>
                  </a:lnTo>
                  <a:lnTo>
                    <a:pt x="181" y="327"/>
                  </a:lnTo>
                  <a:lnTo>
                    <a:pt x="197" y="325"/>
                  </a:lnTo>
                  <a:lnTo>
                    <a:pt x="211" y="320"/>
                  </a:lnTo>
                  <a:lnTo>
                    <a:pt x="227" y="316"/>
                  </a:lnTo>
                  <a:lnTo>
                    <a:pt x="241" y="309"/>
                  </a:lnTo>
                  <a:lnTo>
                    <a:pt x="254" y="301"/>
                  </a:lnTo>
                  <a:lnTo>
                    <a:pt x="257" y="298"/>
                  </a:lnTo>
                  <a:lnTo>
                    <a:pt x="260" y="295"/>
                  </a:lnTo>
                  <a:lnTo>
                    <a:pt x="267" y="291"/>
                  </a:lnTo>
                  <a:lnTo>
                    <a:pt x="281" y="281"/>
                  </a:lnTo>
                  <a:close/>
                </a:path>
              </a:pathLst>
            </a:custGeom>
            <a:solidFill>
              <a:srgbClr val="00FFFF"/>
            </a:solidFill>
            <a:ln w="9525">
              <a:solidFill>
                <a:schemeClr val="tx2"/>
              </a:solidFill>
              <a:round/>
              <a:headEnd/>
              <a:tailEnd/>
            </a:ln>
          </p:spPr>
          <p:txBody>
            <a:bodyPr/>
            <a:lstStyle/>
            <a:p>
              <a:endParaRPr lang="fr-FR"/>
            </a:p>
          </p:txBody>
        </p:sp>
        <p:sp>
          <p:nvSpPr>
            <p:cNvPr id="170216" name="Freeform 80"/>
            <p:cNvSpPr>
              <a:spLocks/>
            </p:cNvSpPr>
            <p:nvPr/>
          </p:nvSpPr>
          <p:spPr bwMode="auto">
            <a:xfrm>
              <a:off x="1389" y="361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1"/>
                  </a:moveTo>
                  <a:lnTo>
                    <a:pt x="291" y="267"/>
                  </a:lnTo>
                  <a:lnTo>
                    <a:pt x="295" y="260"/>
                  </a:lnTo>
                  <a:lnTo>
                    <a:pt x="297" y="257"/>
                  </a:lnTo>
                  <a:lnTo>
                    <a:pt x="301" y="254"/>
                  </a:lnTo>
                  <a:lnTo>
                    <a:pt x="302" y="250"/>
                  </a:lnTo>
                  <a:lnTo>
                    <a:pt x="304" y="246"/>
                  </a:lnTo>
                  <a:lnTo>
                    <a:pt x="309" y="240"/>
                  </a:lnTo>
                  <a:lnTo>
                    <a:pt x="316" y="226"/>
                  </a:lnTo>
                  <a:lnTo>
                    <a:pt x="320" y="210"/>
                  </a:lnTo>
                  <a:lnTo>
                    <a:pt x="325" y="195"/>
                  </a:lnTo>
                  <a:lnTo>
                    <a:pt x="327" y="180"/>
                  </a:lnTo>
                  <a:lnTo>
                    <a:pt x="328" y="164"/>
                  </a:lnTo>
                  <a:lnTo>
                    <a:pt x="327" y="147"/>
                  </a:lnTo>
                  <a:lnTo>
                    <a:pt x="325" y="131"/>
                  </a:lnTo>
                  <a:lnTo>
                    <a:pt x="316" y="100"/>
                  </a:lnTo>
                  <a:lnTo>
                    <a:pt x="309" y="85"/>
                  </a:lnTo>
                  <a:lnTo>
                    <a:pt x="301" y="72"/>
                  </a:lnTo>
                  <a:lnTo>
                    <a:pt x="280" y="48"/>
                  </a:lnTo>
                  <a:lnTo>
                    <a:pt x="267" y="36"/>
                  </a:lnTo>
                  <a:lnTo>
                    <a:pt x="254" y="26"/>
                  </a:lnTo>
                  <a:lnTo>
                    <a:pt x="241" y="17"/>
                  </a:lnTo>
                  <a:lnTo>
                    <a:pt x="227" y="12"/>
                  </a:lnTo>
                  <a:lnTo>
                    <a:pt x="211" y="6"/>
                  </a:lnTo>
                  <a:lnTo>
                    <a:pt x="197" y="3"/>
                  </a:lnTo>
                  <a:lnTo>
                    <a:pt x="181" y="0"/>
                  </a:lnTo>
                  <a:lnTo>
                    <a:pt x="165" y="0"/>
                  </a:lnTo>
                  <a:lnTo>
                    <a:pt x="132" y="3"/>
                  </a:lnTo>
                  <a:lnTo>
                    <a:pt x="101" y="12"/>
                  </a:lnTo>
                  <a:lnTo>
                    <a:pt x="73" y="26"/>
                  </a:lnTo>
                  <a:lnTo>
                    <a:pt x="59" y="36"/>
                  </a:lnTo>
                  <a:lnTo>
                    <a:pt x="48" y="48"/>
                  </a:lnTo>
                  <a:lnTo>
                    <a:pt x="26" y="72"/>
                  </a:lnTo>
                  <a:lnTo>
                    <a:pt x="12" y="100"/>
                  </a:lnTo>
                  <a:lnTo>
                    <a:pt x="3" y="131"/>
                  </a:lnTo>
                  <a:lnTo>
                    <a:pt x="0" y="164"/>
                  </a:lnTo>
                  <a:lnTo>
                    <a:pt x="0" y="180"/>
                  </a:lnTo>
                  <a:lnTo>
                    <a:pt x="3" y="195"/>
                  </a:lnTo>
                  <a:lnTo>
                    <a:pt x="6" y="210"/>
                  </a:lnTo>
                  <a:lnTo>
                    <a:pt x="12" y="226"/>
                  </a:lnTo>
                  <a:lnTo>
                    <a:pt x="17" y="240"/>
                  </a:lnTo>
                  <a:lnTo>
                    <a:pt x="26" y="254"/>
                  </a:lnTo>
                  <a:lnTo>
                    <a:pt x="36" y="267"/>
                  </a:lnTo>
                  <a:lnTo>
                    <a:pt x="48" y="281"/>
                  </a:lnTo>
                  <a:lnTo>
                    <a:pt x="59" y="291"/>
                  </a:lnTo>
                  <a:lnTo>
                    <a:pt x="73" y="301"/>
                  </a:lnTo>
                  <a:lnTo>
                    <a:pt x="87" y="309"/>
                  </a:lnTo>
                  <a:lnTo>
                    <a:pt x="101" y="316"/>
                  </a:lnTo>
                  <a:lnTo>
                    <a:pt x="132" y="325"/>
                  </a:lnTo>
                  <a:lnTo>
                    <a:pt x="148" y="327"/>
                  </a:lnTo>
                  <a:lnTo>
                    <a:pt x="165" y="328"/>
                  </a:lnTo>
                  <a:lnTo>
                    <a:pt x="181" y="327"/>
                  </a:lnTo>
                  <a:lnTo>
                    <a:pt x="197" y="325"/>
                  </a:lnTo>
                  <a:lnTo>
                    <a:pt x="211" y="320"/>
                  </a:lnTo>
                  <a:lnTo>
                    <a:pt x="227" y="316"/>
                  </a:lnTo>
                  <a:lnTo>
                    <a:pt x="241" y="309"/>
                  </a:lnTo>
                  <a:lnTo>
                    <a:pt x="254" y="301"/>
                  </a:lnTo>
                  <a:lnTo>
                    <a:pt x="257" y="298"/>
                  </a:lnTo>
                  <a:lnTo>
                    <a:pt x="260" y="295"/>
                  </a:lnTo>
                  <a:lnTo>
                    <a:pt x="267" y="291"/>
                  </a:lnTo>
                  <a:lnTo>
                    <a:pt x="280" y="281"/>
                  </a:lnTo>
                  <a:close/>
                </a:path>
              </a:pathLst>
            </a:custGeom>
            <a:solidFill>
              <a:srgbClr val="00FFFF"/>
            </a:solidFill>
            <a:ln w="9525">
              <a:solidFill>
                <a:schemeClr val="tx2"/>
              </a:solidFill>
              <a:round/>
              <a:headEnd/>
              <a:tailEnd/>
            </a:ln>
          </p:spPr>
          <p:txBody>
            <a:bodyPr/>
            <a:lstStyle/>
            <a:p>
              <a:endParaRPr lang="fr-FR"/>
            </a:p>
          </p:txBody>
        </p:sp>
        <p:sp>
          <p:nvSpPr>
            <p:cNvPr id="170217" name="Freeform 81"/>
            <p:cNvSpPr>
              <a:spLocks/>
            </p:cNvSpPr>
            <p:nvPr/>
          </p:nvSpPr>
          <p:spPr bwMode="auto">
            <a:xfrm>
              <a:off x="1390" y="3710"/>
              <a:ext cx="48" cy="48"/>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7"/>
                  </a:lnTo>
                  <a:lnTo>
                    <a:pt x="295" y="260"/>
                  </a:lnTo>
                  <a:lnTo>
                    <a:pt x="297" y="257"/>
                  </a:lnTo>
                  <a:lnTo>
                    <a:pt x="300" y="254"/>
                  </a:lnTo>
                  <a:lnTo>
                    <a:pt x="302" y="250"/>
                  </a:lnTo>
                  <a:lnTo>
                    <a:pt x="304" y="246"/>
                  </a:lnTo>
                  <a:lnTo>
                    <a:pt x="308" y="240"/>
                  </a:lnTo>
                  <a:lnTo>
                    <a:pt x="315" y="226"/>
                  </a:lnTo>
                  <a:lnTo>
                    <a:pt x="320" y="210"/>
                  </a:lnTo>
                  <a:lnTo>
                    <a:pt x="324" y="195"/>
                  </a:lnTo>
                  <a:lnTo>
                    <a:pt x="327" y="179"/>
                  </a:lnTo>
                  <a:lnTo>
                    <a:pt x="328" y="164"/>
                  </a:lnTo>
                  <a:lnTo>
                    <a:pt x="327" y="147"/>
                  </a:lnTo>
                  <a:lnTo>
                    <a:pt x="324" y="131"/>
                  </a:lnTo>
                  <a:lnTo>
                    <a:pt x="315" y="100"/>
                  </a:lnTo>
                  <a:lnTo>
                    <a:pt x="308" y="85"/>
                  </a:lnTo>
                  <a:lnTo>
                    <a:pt x="300" y="72"/>
                  </a:lnTo>
                  <a:lnTo>
                    <a:pt x="280" y="48"/>
                  </a:lnTo>
                  <a:lnTo>
                    <a:pt x="266" y="35"/>
                  </a:lnTo>
                  <a:lnTo>
                    <a:pt x="254" y="26"/>
                  </a:lnTo>
                  <a:lnTo>
                    <a:pt x="240" y="17"/>
                  </a:lnTo>
                  <a:lnTo>
                    <a:pt x="227" y="12"/>
                  </a:lnTo>
                  <a:lnTo>
                    <a:pt x="211" y="6"/>
                  </a:lnTo>
                  <a:lnTo>
                    <a:pt x="196" y="3"/>
                  </a:lnTo>
                  <a:lnTo>
                    <a:pt x="180" y="0"/>
                  </a:lnTo>
                  <a:lnTo>
                    <a:pt x="164" y="0"/>
                  </a:lnTo>
                  <a:lnTo>
                    <a:pt x="132" y="3"/>
                  </a:lnTo>
                  <a:lnTo>
                    <a:pt x="101" y="12"/>
                  </a:lnTo>
                  <a:lnTo>
                    <a:pt x="73" y="26"/>
                  </a:lnTo>
                  <a:lnTo>
                    <a:pt x="59" y="35"/>
                  </a:lnTo>
                  <a:lnTo>
                    <a:pt x="48" y="48"/>
                  </a:lnTo>
                  <a:lnTo>
                    <a:pt x="26" y="72"/>
                  </a:lnTo>
                  <a:lnTo>
                    <a:pt x="11" y="100"/>
                  </a:lnTo>
                  <a:lnTo>
                    <a:pt x="2" y="131"/>
                  </a:lnTo>
                  <a:lnTo>
                    <a:pt x="0" y="164"/>
                  </a:lnTo>
                  <a:lnTo>
                    <a:pt x="0" y="179"/>
                  </a:lnTo>
                  <a:lnTo>
                    <a:pt x="2" y="195"/>
                  </a:lnTo>
                  <a:lnTo>
                    <a:pt x="6" y="210"/>
                  </a:lnTo>
                  <a:lnTo>
                    <a:pt x="11" y="226"/>
                  </a:lnTo>
                  <a:lnTo>
                    <a:pt x="17" y="240"/>
                  </a:lnTo>
                  <a:lnTo>
                    <a:pt x="26" y="254"/>
                  </a:lnTo>
                  <a:lnTo>
                    <a:pt x="35" y="267"/>
                  </a:lnTo>
                  <a:lnTo>
                    <a:pt x="48" y="280"/>
                  </a:lnTo>
                  <a:lnTo>
                    <a:pt x="59" y="291"/>
                  </a:lnTo>
                  <a:lnTo>
                    <a:pt x="73" y="301"/>
                  </a:lnTo>
                  <a:lnTo>
                    <a:pt x="86" y="309"/>
                  </a:lnTo>
                  <a:lnTo>
                    <a:pt x="101" y="316"/>
                  </a:lnTo>
                  <a:lnTo>
                    <a:pt x="132" y="325"/>
                  </a:lnTo>
                  <a:lnTo>
                    <a:pt x="147" y="327"/>
                  </a:lnTo>
                  <a:lnTo>
                    <a:pt x="164" y="328"/>
                  </a:lnTo>
                  <a:lnTo>
                    <a:pt x="180" y="327"/>
                  </a:lnTo>
                  <a:lnTo>
                    <a:pt x="196" y="325"/>
                  </a:lnTo>
                  <a:lnTo>
                    <a:pt x="211" y="320"/>
                  </a:lnTo>
                  <a:lnTo>
                    <a:pt x="227" y="316"/>
                  </a:lnTo>
                  <a:lnTo>
                    <a:pt x="240" y="309"/>
                  </a:lnTo>
                  <a:lnTo>
                    <a:pt x="254" y="301"/>
                  </a:lnTo>
                  <a:lnTo>
                    <a:pt x="256" y="297"/>
                  </a:lnTo>
                  <a:lnTo>
                    <a:pt x="260" y="295"/>
                  </a:lnTo>
                  <a:lnTo>
                    <a:pt x="266" y="291"/>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18" name="Freeform 82"/>
            <p:cNvSpPr>
              <a:spLocks/>
            </p:cNvSpPr>
            <p:nvPr/>
          </p:nvSpPr>
          <p:spPr bwMode="auto">
            <a:xfrm>
              <a:off x="1356" y="3764"/>
              <a:ext cx="47" cy="48"/>
            </a:xfrm>
            <a:custGeom>
              <a:avLst/>
              <a:gdLst>
                <a:gd name="T0" fmla="*/ 0 w 328"/>
                <a:gd name="T1" fmla="*/ 0 h 327"/>
                <a:gd name="T2" fmla="*/ 0 w 328"/>
                <a:gd name="T3" fmla="*/ 0 h 327"/>
                <a:gd name="T4" fmla="*/ 0 w 328"/>
                <a:gd name="T5" fmla="*/ 0 h 327"/>
                <a:gd name="T6" fmla="*/ 0 w 328"/>
                <a:gd name="T7" fmla="*/ 0 h 327"/>
                <a:gd name="T8" fmla="*/ 0 w 328"/>
                <a:gd name="T9" fmla="*/ 0 h 327"/>
                <a:gd name="T10" fmla="*/ 0 w 328"/>
                <a:gd name="T11" fmla="*/ 0 h 327"/>
                <a:gd name="T12" fmla="*/ 0 w 328"/>
                <a:gd name="T13" fmla="*/ 0 h 327"/>
                <a:gd name="T14" fmla="*/ 0 w 328"/>
                <a:gd name="T15" fmla="*/ 0 h 327"/>
                <a:gd name="T16" fmla="*/ 0 w 328"/>
                <a:gd name="T17" fmla="*/ 0 h 327"/>
                <a:gd name="T18" fmla="*/ 0 w 328"/>
                <a:gd name="T19" fmla="*/ 0 h 327"/>
                <a:gd name="T20" fmla="*/ 0 w 328"/>
                <a:gd name="T21" fmla="*/ 0 h 327"/>
                <a:gd name="T22" fmla="*/ 0 w 328"/>
                <a:gd name="T23" fmla="*/ 0 h 327"/>
                <a:gd name="T24" fmla="*/ 0 w 328"/>
                <a:gd name="T25" fmla="*/ 0 h 327"/>
                <a:gd name="T26" fmla="*/ 0 w 328"/>
                <a:gd name="T27" fmla="*/ 0 h 327"/>
                <a:gd name="T28" fmla="*/ 0 w 328"/>
                <a:gd name="T29" fmla="*/ 0 h 327"/>
                <a:gd name="T30" fmla="*/ 0 w 328"/>
                <a:gd name="T31" fmla="*/ 0 h 327"/>
                <a:gd name="T32" fmla="*/ 0 w 328"/>
                <a:gd name="T33" fmla="*/ 0 h 327"/>
                <a:gd name="T34" fmla="*/ 0 w 328"/>
                <a:gd name="T35" fmla="*/ 0 h 327"/>
                <a:gd name="T36" fmla="*/ 0 w 328"/>
                <a:gd name="T37" fmla="*/ 0 h 327"/>
                <a:gd name="T38" fmla="*/ 0 w 328"/>
                <a:gd name="T39" fmla="*/ 0 h 327"/>
                <a:gd name="T40" fmla="*/ 0 w 328"/>
                <a:gd name="T41" fmla="*/ 0 h 327"/>
                <a:gd name="T42" fmla="*/ 0 w 328"/>
                <a:gd name="T43" fmla="*/ 0 h 327"/>
                <a:gd name="T44" fmla="*/ 0 w 328"/>
                <a:gd name="T45" fmla="*/ 0 h 327"/>
                <a:gd name="T46" fmla="*/ 0 w 328"/>
                <a:gd name="T47" fmla="*/ 0 h 327"/>
                <a:gd name="T48" fmla="*/ 0 w 328"/>
                <a:gd name="T49" fmla="*/ 0 h 327"/>
                <a:gd name="T50" fmla="*/ 0 w 328"/>
                <a:gd name="T51" fmla="*/ 0 h 327"/>
                <a:gd name="T52" fmla="*/ 0 w 328"/>
                <a:gd name="T53" fmla="*/ 0 h 327"/>
                <a:gd name="T54" fmla="*/ 0 w 328"/>
                <a:gd name="T55" fmla="*/ 0 h 327"/>
                <a:gd name="T56" fmla="*/ 0 w 328"/>
                <a:gd name="T57" fmla="*/ 0 h 327"/>
                <a:gd name="T58" fmla="*/ 0 w 328"/>
                <a:gd name="T59" fmla="*/ 0 h 327"/>
                <a:gd name="T60" fmla="*/ 0 w 328"/>
                <a:gd name="T61" fmla="*/ 0 h 327"/>
                <a:gd name="T62" fmla="*/ 0 w 328"/>
                <a:gd name="T63" fmla="*/ 0 h 327"/>
                <a:gd name="T64" fmla="*/ 0 w 328"/>
                <a:gd name="T65" fmla="*/ 0 h 327"/>
                <a:gd name="T66" fmla="*/ 0 w 328"/>
                <a:gd name="T67" fmla="*/ 0 h 327"/>
                <a:gd name="T68" fmla="*/ 0 w 328"/>
                <a:gd name="T69" fmla="*/ 0 h 327"/>
                <a:gd name="T70" fmla="*/ 0 w 328"/>
                <a:gd name="T71" fmla="*/ 0 h 327"/>
                <a:gd name="T72" fmla="*/ 0 w 328"/>
                <a:gd name="T73" fmla="*/ 0 h 327"/>
                <a:gd name="T74" fmla="*/ 0 w 328"/>
                <a:gd name="T75" fmla="*/ 0 h 327"/>
                <a:gd name="T76" fmla="*/ 0 w 328"/>
                <a:gd name="T77" fmla="*/ 0 h 327"/>
                <a:gd name="T78" fmla="*/ 0 w 328"/>
                <a:gd name="T79" fmla="*/ 0 h 327"/>
                <a:gd name="T80" fmla="*/ 0 w 328"/>
                <a:gd name="T81" fmla="*/ 0 h 327"/>
                <a:gd name="T82" fmla="*/ 0 w 328"/>
                <a:gd name="T83" fmla="*/ 0 h 327"/>
                <a:gd name="T84" fmla="*/ 0 w 328"/>
                <a:gd name="T85" fmla="*/ 0 h 327"/>
                <a:gd name="T86" fmla="*/ 0 w 328"/>
                <a:gd name="T87" fmla="*/ 0 h 327"/>
                <a:gd name="T88" fmla="*/ 0 w 328"/>
                <a:gd name="T89" fmla="*/ 0 h 327"/>
                <a:gd name="T90" fmla="*/ 0 w 328"/>
                <a:gd name="T91" fmla="*/ 0 h 327"/>
                <a:gd name="T92" fmla="*/ 0 w 328"/>
                <a:gd name="T93" fmla="*/ 0 h 327"/>
                <a:gd name="T94" fmla="*/ 0 w 328"/>
                <a:gd name="T95" fmla="*/ 0 h 327"/>
                <a:gd name="T96" fmla="*/ 0 w 328"/>
                <a:gd name="T97" fmla="*/ 0 h 327"/>
                <a:gd name="T98" fmla="*/ 0 w 328"/>
                <a:gd name="T99" fmla="*/ 0 h 327"/>
                <a:gd name="T100" fmla="*/ 0 w 328"/>
                <a:gd name="T101" fmla="*/ 0 h 327"/>
                <a:gd name="T102" fmla="*/ 0 w 328"/>
                <a:gd name="T103" fmla="*/ 0 h 327"/>
                <a:gd name="T104" fmla="*/ 0 w 328"/>
                <a:gd name="T105" fmla="*/ 0 h 327"/>
                <a:gd name="T106" fmla="*/ 0 w 328"/>
                <a:gd name="T107" fmla="*/ 0 h 327"/>
                <a:gd name="T108" fmla="*/ 0 w 328"/>
                <a:gd name="T109" fmla="*/ 0 h 327"/>
                <a:gd name="T110" fmla="*/ 0 w 328"/>
                <a:gd name="T111" fmla="*/ 0 h 327"/>
                <a:gd name="T112" fmla="*/ 0 w 328"/>
                <a:gd name="T113" fmla="*/ 0 h 327"/>
                <a:gd name="T114" fmla="*/ 0 w 328"/>
                <a:gd name="T115" fmla="*/ 0 h 327"/>
                <a:gd name="T116" fmla="*/ 0 w 328"/>
                <a:gd name="T117" fmla="*/ 0 h 327"/>
                <a:gd name="T118" fmla="*/ 0 w 328"/>
                <a:gd name="T119" fmla="*/ 0 h 327"/>
                <a:gd name="T120" fmla="*/ 0 w 328"/>
                <a:gd name="T121" fmla="*/ 0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7"/>
                <a:gd name="T185" fmla="*/ 328 w 32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7">
                  <a:moveTo>
                    <a:pt x="281" y="280"/>
                  </a:moveTo>
                  <a:lnTo>
                    <a:pt x="291" y="266"/>
                  </a:lnTo>
                  <a:lnTo>
                    <a:pt x="295" y="259"/>
                  </a:lnTo>
                  <a:lnTo>
                    <a:pt x="298" y="256"/>
                  </a:lnTo>
                  <a:lnTo>
                    <a:pt x="301" y="254"/>
                  </a:lnTo>
                  <a:lnTo>
                    <a:pt x="302" y="249"/>
                  </a:lnTo>
                  <a:lnTo>
                    <a:pt x="304" y="246"/>
                  </a:lnTo>
                  <a:lnTo>
                    <a:pt x="309" y="239"/>
                  </a:lnTo>
                  <a:lnTo>
                    <a:pt x="316" y="225"/>
                  </a:lnTo>
                  <a:lnTo>
                    <a:pt x="320" y="210"/>
                  </a:lnTo>
                  <a:lnTo>
                    <a:pt x="325" y="195"/>
                  </a:lnTo>
                  <a:lnTo>
                    <a:pt x="327" y="179"/>
                  </a:lnTo>
                  <a:lnTo>
                    <a:pt x="328" y="163"/>
                  </a:lnTo>
                  <a:lnTo>
                    <a:pt x="327" y="146"/>
                  </a:lnTo>
                  <a:lnTo>
                    <a:pt x="325" y="130"/>
                  </a:lnTo>
                  <a:lnTo>
                    <a:pt x="316" y="100"/>
                  </a:lnTo>
                  <a:lnTo>
                    <a:pt x="309" y="85"/>
                  </a:lnTo>
                  <a:lnTo>
                    <a:pt x="301" y="71"/>
                  </a:lnTo>
                  <a:lnTo>
                    <a:pt x="281" y="47"/>
                  </a:lnTo>
                  <a:lnTo>
                    <a:pt x="267" y="35"/>
                  </a:lnTo>
                  <a:lnTo>
                    <a:pt x="254" y="26"/>
                  </a:lnTo>
                  <a:lnTo>
                    <a:pt x="241" y="17"/>
                  </a:lnTo>
                  <a:lnTo>
                    <a:pt x="227" y="11"/>
                  </a:lnTo>
                  <a:lnTo>
                    <a:pt x="211" y="5"/>
                  </a:lnTo>
                  <a:lnTo>
                    <a:pt x="197" y="2"/>
                  </a:lnTo>
                  <a:lnTo>
                    <a:pt x="181" y="0"/>
                  </a:lnTo>
                  <a:lnTo>
                    <a:pt x="165" y="0"/>
                  </a:lnTo>
                  <a:lnTo>
                    <a:pt x="132" y="2"/>
                  </a:lnTo>
                  <a:lnTo>
                    <a:pt x="101" y="11"/>
                  </a:lnTo>
                  <a:lnTo>
                    <a:pt x="73" y="26"/>
                  </a:lnTo>
                  <a:lnTo>
                    <a:pt x="59" y="35"/>
                  </a:lnTo>
                  <a:lnTo>
                    <a:pt x="48" y="47"/>
                  </a:lnTo>
                  <a:lnTo>
                    <a:pt x="27" y="71"/>
                  </a:lnTo>
                  <a:lnTo>
                    <a:pt x="12" y="100"/>
                  </a:lnTo>
                  <a:lnTo>
                    <a:pt x="3" y="130"/>
                  </a:lnTo>
                  <a:lnTo>
                    <a:pt x="0" y="163"/>
                  </a:lnTo>
                  <a:lnTo>
                    <a:pt x="0" y="179"/>
                  </a:lnTo>
                  <a:lnTo>
                    <a:pt x="3" y="195"/>
                  </a:lnTo>
                  <a:lnTo>
                    <a:pt x="6" y="210"/>
                  </a:lnTo>
                  <a:lnTo>
                    <a:pt x="12" y="225"/>
                  </a:lnTo>
                  <a:lnTo>
                    <a:pt x="17" y="239"/>
                  </a:lnTo>
                  <a:lnTo>
                    <a:pt x="27" y="254"/>
                  </a:lnTo>
                  <a:lnTo>
                    <a:pt x="36" y="266"/>
                  </a:lnTo>
                  <a:lnTo>
                    <a:pt x="48" y="280"/>
                  </a:lnTo>
                  <a:lnTo>
                    <a:pt x="59" y="290"/>
                  </a:lnTo>
                  <a:lnTo>
                    <a:pt x="73" y="300"/>
                  </a:lnTo>
                  <a:lnTo>
                    <a:pt x="87" y="308"/>
                  </a:lnTo>
                  <a:lnTo>
                    <a:pt x="101" y="315"/>
                  </a:lnTo>
                  <a:lnTo>
                    <a:pt x="132" y="324"/>
                  </a:lnTo>
                  <a:lnTo>
                    <a:pt x="148" y="326"/>
                  </a:lnTo>
                  <a:lnTo>
                    <a:pt x="165" y="327"/>
                  </a:lnTo>
                  <a:lnTo>
                    <a:pt x="181" y="326"/>
                  </a:lnTo>
                  <a:lnTo>
                    <a:pt x="197" y="324"/>
                  </a:lnTo>
                  <a:lnTo>
                    <a:pt x="211" y="320"/>
                  </a:lnTo>
                  <a:lnTo>
                    <a:pt x="227" y="315"/>
                  </a:lnTo>
                  <a:lnTo>
                    <a:pt x="241" y="308"/>
                  </a:lnTo>
                  <a:lnTo>
                    <a:pt x="254" y="300"/>
                  </a:lnTo>
                  <a:lnTo>
                    <a:pt x="257" y="297"/>
                  </a:lnTo>
                  <a:lnTo>
                    <a:pt x="260" y="295"/>
                  </a:lnTo>
                  <a:lnTo>
                    <a:pt x="267" y="290"/>
                  </a:lnTo>
                  <a:lnTo>
                    <a:pt x="281" y="280"/>
                  </a:lnTo>
                  <a:close/>
                </a:path>
              </a:pathLst>
            </a:custGeom>
            <a:solidFill>
              <a:srgbClr val="00FFFF"/>
            </a:solidFill>
            <a:ln w="9525">
              <a:solidFill>
                <a:schemeClr val="tx2"/>
              </a:solidFill>
              <a:round/>
              <a:headEnd/>
              <a:tailEnd/>
            </a:ln>
          </p:spPr>
          <p:txBody>
            <a:bodyPr/>
            <a:lstStyle/>
            <a:p>
              <a:endParaRPr lang="fr-FR"/>
            </a:p>
          </p:txBody>
        </p:sp>
        <p:sp>
          <p:nvSpPr>
            <p:cNvPr id="170219" name="Freeform 83"/>
            <p:cNvSpPr>
              <a:spLocks/>
            </p:cNvSpPr>
            <p:nvPr/>
          </p:nvSpPr>
          <p:spPr bwMode="auto">
            <a:xfrm>
              <a:off x="1390" y="3797"/>
              <a:ext cx="48" cy="47"/>
            </a:xfrm>
            <a:custGeom>
              <a:avLst/>
              <a:gdLst>
                <a:gd name="T0" fmla="*/ 0 w 328"/>
                <a:gd name="T1" fmla="*/ 0 h 328"/>
                <a:gd name="T2" fmla="*/ 0 w 328"/>
                <a:gd name="T3" fmla="*/ 0 h 328"/>
                <a:gd name="T4" fmla="*/ 0 w 328"/>
                <a:gd name="T5" fmla="*/ 0 h 328"/>
                <a:gd name="T6" fmla="*/ 0 w 328"/>
                <a:gd name="T7" fmla="*/ 0 h 328"/>
                <a:gd name="T8" fmla="*/ 0 w 328"/>
                <a:gd name="T9" fmla="*/ 0 h 328"/>
                <a:gd name="T10" fmla="*/ 0 w 328"/>
                <a:gd name="T11" fmla="*/ 0 h 328"/>
                <a:gd name="T12" fmla="*/ 0 w 328"/>
                <a:gd name="T13" fmla="*/ 0 h 328"/>
                <a:gd name="T14" fmla="*/ 0 w 328"/>
                <a:gd name="T15" fmla="*/ 0 h 328"/>
                <a:gd name="T16" fmla="*/ 0 w 328"/>
                <a:gd name="T17" fmla="*/ 0 h 328"/>
                <a:gd name="T18" fmla="*/ 0 w 328"/>
                <a:gd name="T19" fmla="*/ 0 h 328"/>
                <a:gd name="T20" fmla="*/ 0 w 328"/>
                <a:gd name="T21" fmla="*/ 0 h 328"/>
                <a:gd name="T22" fmla="*/ 0 w 328"/>
                <a:gd name="T23" fmla="*/ 0 h 328"/>
                <a:gd name="T24" fmla="*/ 0 w 328"/>
                <a:gd name="T25" fmla="*/ 0 h 328"/>
                <a:gd name="T26" fmla="*/ 0 w 328"/>
                <a:gd name="T27" fmla="*/ 0 h 328"/>
                <a:gd name="T28" fmla="*/ 0 w 328"/>
                <a:gd name="T29" fmla="*/ 0 h 328"/>
                <a:gd name="T30" fmla="*/ 0 w 328"/>
                <a:gd name="T31" fmla="*/ 0 h 328"/>
                <a:gd name="T32" fmla="*/ 0 w 328"/>
                <a:gd name="T33" fmla="*/ 0 h 328"/>
                <a:gd name="T34" fmla="*/ 0 w 328"/>
                <a:gd name="T35" fmla="*/ 0 h 328"/>
                <a:gd name="T36" fmla="*/ 0 w 328"/>
                <a:gd name="T37" fmla="*/ 0 h 328"/>
                <a:gd name="T38" fmla="*/ 0 w 328"/>
                <a:gd name="T39" fmla="*/ 0 h 328"/>
                <a:gd name="T40" fmla="*/ 0 w 328"/>
                <a:gd name="T41" fmla="*/ 0 h 328"/>
                <a:gd name="T42" fmla="*/ 0 w 328"/>
                <a:gd name="T43" fmla="*/ 0 h 328"/>
                <a:gd name="T44" fmla="*/ 0 w 328"/>
                <a:gd name="T45" fmla="*/ 0 h 328"/>
                <a:gd name="T46" fmla="*/ 0 w 328"/>
                <a:gd name="T47" fmla="*/ 0 h 328"/>
                <a:gd name="T48" fmla="*/ 0 w 328"/>
                <a:gd name="T49" fmla="*/ 0 h 328"/>
                <a:gd name="T50" fmla="*/ 0 w 328"/>
                <a:gd name="T51" fmla="*/ 0 h 328"/>
                <a:gd name="T52" fmla="*/ 0 w 328"/>
                <a:gd name="T53" fmla="*/ 0 h 328"/>
                <a:gd name="T54" fmla="*/ 0 w 328"/>
                <a:gd name="T55" fmla="*/ 0 h 328"/>
                <a:gd name="T56" fmla="*/ 0 w 328"/>
                <a:gd name="T57" fmla="*/ 0 h 328"/>
                <a:gd name="T58" fmla="*/ 0 w 328"/>
                <a:gd name="T59" fmla="*/ 0 h 328"/>
                <a:gd name="T60" fmla="*/ 0 w 328"/>
                <a:gd name="T61" fmla="*/ 0 h 328"/>
                <a:gd name="T62" fmla="*/ 0 w 328"/>
                <a:gd name="T63" fmla="*/ 0 h 328"/>
                <a:gd name="T64" fmla="*/ 0 w 328"/>
                <a:gd name="T65" fmla="*/ 0 h 328"/>
                <a:gd name="T66" fmla="*/ 0 w 328"/>
                <a:gd name="T67" fmla="*/ 0 h 328"/>
                <a:gd name="T68" fmla="*/ 0 w 328"/>
                <a:gd name="T69" fmla="*/ 0 h 328"/>
                <a:gd name="T70" fmla="*/ 0 w 328"/>
                <a:gd name="T71" fmla="*/ 0 h 328"/>
                <a:gd name="T72" fmla="*/ 0 w 328"/>
                <a:gd name="T73" fmla="*/ 0 h 328"/>
                <a:gd name="T74" fmla="*/ 0 w 328"/>
                <a:gd name="T75" fmla="*/ 0 h 328"/>
                <a:gd name="T76" fmla="*/ 0 w 328"/>
                <a:gd name="T77" fmla="*/ 0 h 328"/>
                <a:gd name="T78" fmla="*/ 0 w 328"/>
                <a:gd name="T79" fmla="*/ 0 h 328"/>
                <a:gd name="T80" fmla="*/ 0 w 328"/>
                <a:gd name="T81" fmla="*/ 0 h 328"/>
                <a:gd name="T82" fmla="*/ 0 w 328"/>
                <a:gd name="T83" fmla="*/ 0 h 328"/>
                <a:gd name="T84" fmla="*/ 0 w 328"/>
                <a:gd name="T85" fmla="*/ 0 h 328"/>
                <a:gd name="T86" fmla="*/ 0 w 328"/>
                <a:gd name="T87" fmla="*/ 0 h 328"/>
                <a:gd name="T88" fmla="*/ 0 w 328"/>
                <a:gd name="T89" fmla="*/ 0 h 328"/>
                <a:gd name="T90" fmla="*/ 0 w 328"/>
                <a:gd name="T91" fmla="*/ 0 h 328"/>
                <a:gd name="T92" fmla="*/ 0 w 328"/>
                <a:gd name="T93" fmla="*/ 0 h 328"/>
                <a:gd name="T94" fmla="*/ 0 w 328"/>
                <a:gd name="T95" fmla="*/ 0 h 328"/>
                <a:gd name="T96" fmla="*/ 0 w 328"/>
                <a:gd name="T97" fmla="*/ 0 h 328"/>
                <a:gd name="T98" fmla="*/ 0 w 328"/>
                <a:gd name="T99" fmla="*/ 0 h 328"/>
                <a:gd name="T100" fmla="*/ 0 w 328"/>
                <a:gd name="T101" fmla="*/ 0 h 328"/>
                <a:gd name="T102" fmla="*/ 0 w 328"/>
                <a:gd name="T103" fmla="*/ 0 h 328"/>
                <a:gd name="T104" fmla="*/ 0 w 328"/>
                <a:gd name="T105" fmla="*/ 0 h 328"/>
                <a:gd name="T106" fmla="*/ 0 w 328"/>
                <a:gd name="T107" fmla="*/ 0 h 328"/>
                <a:gd name="T108" fmla="*/ 0 w 328"/>
                <a:gd name="T109" fmla="*/ 0 h 328"/>
                <a:gd name="T110" fmla="*/ 0 w 328"/>
                <a:gd name="T111" fmla="*/ 0 h 328"/>
                <a:gd name="T112" fmla="*/ 0 w 328"/>
                <a:gd name="T113" fmla="*/ 0 h 328"/>
                <a:gd name="T114" fmla="*/ 0 w 328"/>
                <a:gd name="T115" fmla="*/ 0 h 328"/>
                <a:gd name="T116" fmla="*/ 0 w 328"/>
                <a:gd name="T117" fmla="*/ 0 h 328"/>
                <a:gd name="T118" fmla="*/ 0 w 328"/>
                <a:gd name="T119" fmla="*/ 0 h 328"/>
                <a:gd name="T120" fmla="*/ 0 w 328"/>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8"/>
                <a:gd name="T185" fmla="*/ 328 w 32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8">
                  <a:moveTo>
                    <a:pt x="280" y="280"/>
                  </a:moveTo>
                  <a:lnTo>
                    <a:pt x="290" y="266"/>
                  </a:lnTo>
                  <a:lnTo>
                    <a:pt x="295" y="260"/>
                  </a:lnTo>
                  <a:lnTo>
                    <a:pt x="297" y="256"/>
                  </a:lnTo>
                  <a:lnTo>
                    <a:pt x="300" y="254"/>
                  </a:lnTo>
                  <a:lnTo>
                    <a:pt x="302" y="249"/>
                  </a:lnTo>
                  <a:lnTo>
                    <a:pt x="304" y="246"/>
                  </a:lnTo>
                  <a:lnTo>
                    <a:pt x="308" y="239"/>
                  </a:lnTo>
                  <a:lnTo>
                    <a:pt x="315" y="226"/>
                  </a:lnTo>
                  <a:lnTo>
                    <a:pt x="320" y="210"/>
                  </a:lnTo>
                  <a:lnTo>
                    <a:pt x="324" y="195"/>
                  </a:lnTo>
                  <a:lnTo>
                    <a:pt x="327" y="179"/>
                  </a:lnTo>
                  <a:lnTo>
                    <a:pt x="328" y="163"/>
                  </a:lnTo>
                  <a:lnTo>
                    <a:pt x="327" y="146"/>
                  </a:lnTo>
                  <a:lnTo>
                    <a:pt x="324" y="130"/>
                  </a:lnTo>
                  <a:lnTo>
                    <a:pt x="315" y="100"/>
                  </a:lnTo>
                  <a:lnTo>
                    <a:pt x="308" y="85"/>
                  </a:lnTo>
                  <a:lnTo>
                    <a:pt x="300" y="71"/>
                  </a:lnTo>
                  <a:lnTo>
                    <a:pt x="280" y="48"/>
                  </a:lnTo>
                  <a:lnTo>
                    <a:pt x="266" y="35"/>
                  </a:lnTo>
                  <a:lnTo>
                    <a:pt x="254" y="26"/>
                  </a:lnTo>
                  <a:lnTo>
                    <a:pt x="240" y="17"/>
                  </a:lnTo>
                  <a:lnTo>
                    <a:pt x="227" y="11"/>
                  </a:lnTo>
                  <a:lnTo>
                    <a:pt x="211" y="6"/>
                  </a:lnTo>
                  <a:lnTo>
                    <a:pt x="196" y="2"/>
                  </a:lnTo>
                  <a:lnTo>
                    <a:pt x="180" y="0"/>
                  </a:lnTo>
                  <a:lnTo>
                    <a:pt x="164" y="0"/>
                  </a:lnTo>
                  <a:lnTo>
                    <a:pt x="132" y="2"/>
                  </a:lnTo>
                  <a:lnTo>
                    <a:pt x="101" y="11"/>
                  </a:lnTo>
                  <a:lnTo>
                    <a:pt x="73" y="26"/>
                  </a:lnTo>
                  <a:lnTo>
                    <a:pt x="59" y="35"/>
                  </a:lnTo>
                  <a:lnTo>
                    <a:pt x="48" y="48"/>
                  </a:lnTo>
                  <a:lnTo>
                    <a:pt x="26" y="71"/>
                  </a:lnTo>
                  <a:lnTo>
                    <a:pt x="11" y="100"/>
                  </a:lnTo>
                  <a:lnTo>
                    <a:pt x="2" y="130"/>
                  </a:lnTo>
                  <a:lnTo>
                    <a:pt x="0" y="163"/>
                  </a:lnTo>
                  <a:lnTo>
                    <a:pt x="0" y="179"/>
                  </a:lnTo>
                  <a:lnTo>
                    <a:pt x="2" y="195"/>
                  </a:lnTo>
                  <a:lnTo>
                    <a:pt x="6" y="210"/>
                  </a:lnTo>
                  <a:lnTo>
                    <a:pt x="11" y="226"/>
                  </a:lnTo>
                  <a:lnTo>
                    <a:pt x="17" y="239"/>
                  </a:lnTo>
                  <a:lnTo>
                    <a:pt x="26" y="254"/>
                  </a:lnTo>
                  <a:lnTo>
                    <a:pt x="35" y="266"/>
                  </a:lnTo>
                  <a:lnTo>
                    <a:pt x="48" y="280"/>
                  </a:lnTo>
                  <a:lnTo>
                    <a:pt x="59" y="290"/>
                  </a:lnTo>
                  <a:lnTo>
                    <a:pt x="73" y="300"/>
                  </a:lnTo>
                  <a:lnTo>
                    <a:pt x="86" y="308"/>
                  </a:lnTo>
                  <a:lnTo>
                    <a:pt x="101" y="315"/>
                  </a:lnTo>
                  <a:lnTo>
                    <a:pt x="132" y="324"/>
                  </a:lnTo>
                  <a:lnTo>
                    <a:pt x="147" y="326"/>
                  </a:lnTo>
                  <a:lnTo>
                    <a:pt x="164" y="328"/>
                  </a:lnTo>
                  <a:lnTo>
                    <a:pt x="180" y="326"/>
                  </a:lnTo>
                  <a:lnTo>
                    <a:pt x="196" y="324"/>
                  </a:lnTo>
                  <a:lnTo>
                    <a:pt x="211" y="320"/>
                  </a:lnTo>
                  <a:lnTo>
                    <a:pt x="227" y="315"/>
                  </a:lnTo>
                  <a:lnTo>
                    <a:pt x="240" y="308"/>
                  </a:lnTo>
                  <a:lnTo>
                    <a:pt x="254" y="300"/>
                  </a:lnTo>
                  <a:lnTo>
                    <a:pt x="256" y="297"/>
                  </a:lnTo>
                  <a:lnTo>
                    <a:pt x="260"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20" name="Freeform 84"/>
            <p:cNvSpPr>
              <a:spLocks/>
            </p:cNvSpPr>
            <p:nvPr/>
          </p:nvSpPr>
          <p:spPr bwMode="auto">
            <a:xfrm>
              <a:off x="1680" y="3750"/>
              <a:ext cx="47" cy="47"/>
            </a:xfrm>
            <a:custGeom>
              <a:avLst/>
              <a:gdLst>
                <a:gd name="T0" fmla="*/ 0 w 327"/>
                <a:gd name="T1" fmla="*/ 0 h 327"/>
                <a:gd name="T2" fmla="*/ 0 w 327"/>
                <a:gd name="T3" fmla="*/ 0 h 327"/>
                <a:gd name="T4" fmla="*/ 0 w 327"/>
                <a:gd name="T5" fmla="*/ 0 h 327"/>
                <a:gd name="T6" fmla="*/ 0 w 327"/>
                <a:gd name="T7" fmla="*/ 0 h 327"/>
                <a:gd name="T8" fmla="*/ 0 w 327"/>
                <a:gd name="T9" fmla="*/ 0 h 327"/>
                <a:gd name="T10" fmla="*/ 0 w 327"/>
                <a:gd name="T11" fmla="*/ 0 h 327"/>
                <a:gd name="T12" fmla="*/ 0 w 327"/>
                <a:gd name="T13" fmla="*/ 0 h 327"/>
                <a:gd name="T14" fmla="*/ 0 w 327"/>
                <a:gd name="T15" fmla="*/ 0 h 327"/>
                <a:gd name="T16" fmla="*/ 0 w 327"/>
                <a:gd name="T17" fmla="*/ 0 h 327"/>
                <a:gd name="T18" fmla="*/ 0 w 327"/>
                <a:gd name="T19" fmla="*/ 0 h 327"/>
                <a:gd name="T20" fmla="*/ 0 w 327"/>
                <a:gd name="T21" fmla="*/ 0 h 327"/>
                <a:gd name="T22" fmla="*/ 0 w 327"/>
                <a:gd name="T23" fmla="*/ 0 h 327"/>
                <a:gd name="T24" fmla="*/ 0 w 327"/>
                <a:gd name="T25" fmla="*/ 0 h 327"/>
                <a:gd name="T26" fmla="*/ 0 w 327"/>
                <a:gd name="T27" fmla="*/ 0 h 327"/>
                <a:gd name="T28" fmla="*/ 0 w 327"/>
                <a:gd name="T29" fmla="*/ 0 h 327"/>
                <a:gd name="T30" fmla="*/ 0 w 327"/>
                <a:gd name="T31" fmla="*/ 0 h 327"/>
                <a:gd name="T32" fmla="*/ 0 w 327"/>
                <a:gd name="T33" fmla="*/ 0 h 327"/>
                <a:gd name="T34" fmla="*/ 0 w 327"/>
                <a:gd name="T35" fmla="*/ 0 h 327"/>
                <a:gd name="T36" fmla="*/ 0 w 327"/>
                <a:gd name="T37" fmla="*/ 0 h 327"/>
                <a:gd name="T38" fmla="*/ 0 w 327"/>
                <a:gd name="T39" fmla="*/ 0 h 327"/>
                <a:gd name="T40" fmla="*/ 0 w 327"/>
                <a:gd name="T41" fmla="*/ 0 h 327"/>
                <a:gd name="T42" fmla="*/ 0 w 327"/>
                <a:gd name="T43" fmla="*/ 0 h 327"/>
                <a:gd name="T44" fmla="*/ 0 w 327"/>
                <a:gd name="T45" fmla="*/ 0 h 327"/>
                <a:gd name="T46" fmla="*/ 0 w 327"/>
                <a:gd name="T47" fmla="*/ 0 h 327"/>
                <a:gd name="T48" fmla="*/ 0 w 327"/>
                <a:gd name="T49" fmla="*/ 0 h 327"/>
                <a:gd name="T50" fmla="*/ 0 w 327"/>
                <a:gd name="T51" fmla="*/ 0 h 327"/>
                <a:gd name="T52" fmla="*/ 0 w 327"/>
                <a:gd name="T53" fmla="*/ 0 h 327"/>
                <a:gd name="T54" fmla="*/ 0 w 327"/>
                <a:gd name="T55" fmla="*/ 0 h 327"/>
                <a:gd name="T56" fmla="*/ 0 w 327"/>
                <a:gd name="T57" fmla="*/ 0 h 327"/>
                <a:gd name="T58" fmla="*/ 0 w 327"/>
                <a:gd name="T59" fmla="*/ 0 h 327"/>
                <a:gd name="T60" fmla="*/ 0 w 327"/>
                <a:gd name="T61" fmla="*/ 0 h 327"/>
                <a:gd name="T62" fmla="*/ 0 w 327"/>
                <a:gd name="T63" fmla="*/ 0 h 327"/>
                <a:gd name="T64" fmla="*/ 0 w 327"/>
                <a:gd name="T65" fmla="*/ 0 h 327"/>
                <a:gd name="T66" fmla="*/ 0 w 327"/>
                <a:gd name="T67" fmla="*/ 0 h 327"/>
                <a:gd name="T68" fmla="*/ 0 w 327"/>
                <a:gd name="T69" fmla="*/ 0 h 327"/>
                <a:gd name="T70" fmla="*/ 0 w 327"/>
                <a:gd name="T71" fmla="*/ 0 h 327"/>
                <a:gd name="T72" fmla="*/ 0 w 327"/>
                <a:gd name="T73" fmla="*/ 0 h 327"/>
                <a:gd name="T74" fmla="*/ 0 w 327"/>
                <a:gd name="T75" fmla="*/ 0 h 327"/>
                <a:gd name="T76" fmla="*/ 0 w 327"/>
                <a:gd name="T77" fmla="*/ 0 h 327"/>
                <a:gd name="T78" fmla="*/ 0 w 327"/>
                <a:gd name="T79" fmla="*/ 0 h 327"/>
                <a:gd name="T80" fmla="*/ 0 w 327"/>
                <a:gd name="T81" fmla="*/ 0 h 327"/>
                <a:gd name="T82" fmla="*/ 0 w 327"/>
                <a:gd name="T83" fmla="*/ 0 h 327"/>
                <a:gd name="T84" fmla="*/ 0 w 327"/>
                <a:gd name="T85" fmla="*/ 0 h 327"/>
                <a:gd name="T86" fmla="*/ 0 w 327"/>
                <a:gd name="T87" fmla="*/ 0 h 327"/>
                <a:gd name="T88" fmla="*/ 0 w 327"/>
                <a:gd name="T89" fmla="*/ 0 h 327"/>
                <a:gd name="T90" fmla="*/ 0 w 327"/>
                <a:gd name="T91" fmla="*/ 0 h 327"/>
                <a:gd name="T92" fmla="*/ 0 w 327"/>
                <a:gd name="T93" fmla="*/ 0 h 327"/>
                <a:gd name="T94" fmla="*/ 0 w 327"/>
                <a:gd name="T95" fmla="*/ 0 h 327"/>
                <a:gd name="T96" fmla="*/ 0 w 327"/>
                <a:gd name="T97" fmla="*/ 0 h 327"/>
                <a:gd name="T98" fmla="*/ 0 w 327"/>
                <a:gd name="T99" fmla="*/ 0 h 327"/>
                <a:gd name="T100" fmla="*/ 0 w 327"/>
                <a:gd name="T101" fmla="*/ 0 h 327"/>
                <a:gd name="T102" fmla="*/ 0 w 327"/>
                <a:gd name="T103" fmla="*/ 0 h 327"/>
                <a:gd name="T104" fmla="*/ 0 w 327"/>
                <a:gd name="T105" fmla="*/ 0 h 327"/>
                <a:gd name="T106" fmla="*/ 0 w 327"/>
                <a:gd name="T107" fmla="*/ 0 h 327"/>
                <a:gd name="T108" fmla="*/ 0 w 327"/>
                <a:gd name="T109" fmla="*/ 0 h 327"/>
                <a:gd name="T110" fmla="*/ 0 w 327"/>
                <a:gd name="T111" fmla="*/ 0 h 327"/>
                <a:gd name="T112" fmla="*/ 0 w 327"/>
                <a:gd name="T113" fmla="*/ 0 h 327"/>
                <a:gd name="T114" fmla="*/ 0 w 327"/>
                <a:gd name="T115" fmla="*/ 0 h 327"/>
                <a:gd name="T116" fmla="*/ 0 w 327"/>
                <a:gd name="T117" fmla="*/ 0 h 327"/>
                <a:gd name="T118" fmla="*/ 0 w 327"/>
                <a:gd name="T119" fmla="*/ 0 h 327"/>
                <a:gd name="T120" fmla="*/ 0 w 327"/>
                <a:gd name="T121" fmla="*/ 0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7"/>
                <a:gd name="T185" fmla="*/ 327 w 327"/>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7">
                  <a:moveTo>
                    <a:pt x="280" y="280"/>
                  </a:moveTo>
                  <a:lnTo>
                    <a:pt x="290" y="266"/>
                  </a:lnTo>
                  <a:lnTo>
                    <a:pt x="294" y="259"/>
                  </a:lnTo>
                  <a:lnTo>
                    <a:pt x="297" y="256"/>
                  </a:lnTo>
                  <a:lnTo>
                    <a:pt x="300" y="254"/>
                  </a:lnTo>
                  <a:lnTo>
                    <a:pt x="301" y="249"/>
                  </a:lnTo>
                  <a:lnTo>
                    <a:pt x="303" y="246"/>
                  </a:lnTo>
                  <a:lnTo>
                    <a:pt x="308" y="239"/>
                  </a:lnTo>
                  <a:lnTo>
                    <a:pt x="315" y="225"/>
                  </a:lnTo>
                  <a:lnTo>
                    <a:pt x="319" y="209"/>
                  </a:lnTo>
                  <a:lnTo>
                    <a:pt x="324" y="195"/>
                  </a:lnTo>
                  <a:lnTo>
                    <a:pt x="326" y="179"/>
                  </a:lnTo>
                  <a:lnTo>
                    <a:pt x="327" y="163"/>
                  </a:lnTo>
                  <a:lnTo>
                    <a:pt x="326" y="146"/>
                  </a:lnTo>
                  <a:lnTo>
                    <a:pt x="324" y="130"/>
                  </a:lnTo>
                  <a:lnTo>
                    <a:pt x="315" y="99"/>
                  </a:lnTo>
                  <a:lnTo>
                    <a:pt x="308" y="85"/>
                  </a:lnTo>
                  <a:lnTo>
                    <a:pt x="300" y="71"/>
                  </a:lnTo>
                  <a:lnTo>
                    <a:pt x="280" y="47"/>
                  </a:lnTo>
                  <a:lnTo>
                    <a:pt x="266" y="35"/>
                  </a:lnTo>
                  <a:lnTo>
                    <a:pt x="253" y="26"/>
                  </a:lnTo>
                  <a:lnTo>
                    <a:pt x="240" y="17"/>
                  </a:lnTo>
                  <a:lnTo>
                    <a:pt x="226" y="11"/>
                  </a:lnTo>
                  <a:lnTo>
                    <a:pt x="210" y="5"/>
                  </a:lnTo>
                  <a:lnTo>
                    <a:pt x="196" y="2"/>
                  </a:lnTo>
                  <a:lnTo>
                    <a:pt x="180" y="0"/>
                  </a:lnTo>
                  <a:lnTo>
                    <a:pt x="164" y="0"/>
                  </a:lnTo>
                  <a:lnTo>
                    <a:pt x="131" y="2"/>
                  </a:lnTo>
                  <a:lnTo>
                    <a:pt x="100" y="11"/>
                  </a:lnTo>
                  <a:lnTo>
                    <a:pt x="72" y="26"/>
                  </a:lnTo>
                  <a:lnTo>
                    <a:pt x="58" y="35"/>
                  </a:lnTo>
                  <a:lnTo>
                    <a:pt x="47" y="47"/>
                  </a:lnTo>
                  <a:lnTo>
                    <a:pt x="26" y="71"/>
                  </a:lnTo>
                  <a:lnTo>
                    <a:pt x="11" y="99"/>
                  </a:lnTo>
                  <a:lnTo>
                    <a:pt x="2" y="130"/>
                  </a:lnTo>
                  <a:lnTo>
                    <a:pt x="0" y="163"/>
                  </a:lnTo>
                  <a:lnTo>
                    <a:pt x="0" y="179"/>
                  </a:lnTo>
                  <a:lnTo>
                    <a:pt x="2" y="195"/>
                  </a:lnTo>
                  <a:lnTo>
                    <a:pt x="5" y="209"/>
                  </a:lnTo>
                  <a:lnTo>
                    <a:pt x="11" y="225"/>
                  </a:lnTo>
                  <a:lnTo>
                    <a:pt x="17" y="239"/>
                  </a:lnTo>
                  <a:lnTo>
                    <a:pt x="26" y="254"/>
                  </a:lnTo>
                  <a:lnTo>
                    <a:pt x="35" y="266"/>
                  </a:lnTo>
                  <a:lnTo>
                    <a:pt x="47" y="280"/>
                  </a:lnTo>
                  <a:lnTo>
                    <a:pt x="58" y="290"/>
                  </a:lnTo>
                  <a:lnTo>
                    <a:pt x="72" y="300"/>
                  </a:lnTo>
                  <a:lnTo>
                    <a:pt x="86" y="308"/>
                  </a:lnTo>
                  <a:lnTo>
                    <a:pt x="100" y="315"/>
                  </a:lnTo>
                  <a:lnTo>
                    <a:pt x="131" y="324"/>
                  </a:lnTo>
                  <a:lnTo>
                    <a:pt x="147" y="326"/>
                  </a:lnTo>
                  <a:lnTo>
                    <a:pt x="164" y="327"/>
                  </a:lnTo>
                  <a:lnTo>
                    <a:pt x="180" y="326"/>
                  </a:lnTo>
                  <a:lnTo>
                    <a:pt x="196" y="324"/>
                  </a:lnTo>
                  <a:lnTo>
                    <a:pt x="210" y="319"/>
                  </a:lnTo>
                  <a:lnTo>
                    <a:pt x="226" y="315"/>
                  </a:lnTo>
                  <a:lnTo>
                    <a:pt x="240" y="308"/>
                  </a:lnTo>
                  <a:lnTo>
                    <a:pt x="253"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21" name="Freeform 85"/>
            <p:cNvSpPr>
              <a:spLocks/>
            </p:cNvSpPr>
            <p:nvPr/>
          </p:nvSpPr>
          <p:spPr bwMode="auto">
            <a:xfrm>
              <a:off x="1715" y="3784"/>
              <a:ext cx="47" cy="47"/>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6"/>
                  </a:lnTo>
                  <a:lnTo>
                    <a:pt x="294" y="260"/>
                  </a:lnTo>
                  <a:lnTo>
                    <a:pt x="297" y="256"/>
                  </a:lnTo>
                  <a:lnTo>
                    <a:pt x="300" y="254"/>
                  </a:lnTo>
                  <a:lnTo>
                    <a:pt x="301" y="249"/>
                  </a:lnTo>
                  <a:lnTo>
                    <a:pt x="304" y="246"/>
                  </a:lnTo>
                  <a:lnTo>
                    <a:pt x="308" y="239"/>
                  </a:lnTo>
                  <a:lnTo>
                    <a:pt x="315" y="226"/>
                  </a:lnTo>
                  <a:lnTo>
                    <a:pt x="319" y="210"/>
                  </a:lnTo>
                  <a:lnTo>
                    <a:pt x="324" y="195"/>
                  </a:lnTo>
                  <a:lnTo>
                    <a:pt x="326" y="179"/>
                  </a:lnTo>
                  <a:lnTo>
                    <a:pt x="327" y="163"/>
                  </a:lnTo>
                  <a:lnTo>
                    <a:pt x="326" y="146"/>
                  </a:lnTo>
                  <a:lnTo>
                    <a:pt x="324" y="130"/>
                  </a:lnTo>
                  <a:lnTo>
                    <a:pt x="315" y="100"/>
                  </a:lnTo>
                  <a:lnTo>
                    <a:pt x="308" y="85"/>
                  </a:lnTo>
                  <a:lnTo>
                    <a:pt x="300" y="71"/>
                  </a:lnTo>
                  <a:lnTo>
                    <a:pt x="280" y="48"/>
                  </a:lnTo>
                  <a:lnTo>
                    <a:pt x="266" y="35"/>
                  </a:lnTo>
                  <a:lnTo>
                    <a:pt x="254" y="26"/>
                  </a:lnTo>
                  <a:lnTo>
                    <a:pt x="240" y="17"/>
                  </a:lnTo>
                  <a:lnTo>
                    <a:pt x="226" y="11"/>
                  </a:lnTo>
                  <a:lnTo>
                    <a:pt x="211" y="6"/>
                  </a:lnTo>
                  <a:lnTo>
                    <a:pt x="196" y="2"/>
                  </a:lnTo>
                  <a:lnTo>
                    <a:pt x="180" y="0"/>
                  </a:lnTo>
                  <a:lnTo>
                    <a:pt x="164" y="0"/>
                  </a:lnTo>
                  <a:lnTo>
                    <a:pt x="131" y="2"/>
                  </a:lnTo>
                  <a:lnTo>
                    <a:pt x="101" y="11"/>
                  </a:lnTo>
                  <a:lnTo>
                    <a:pt x="72" y="26"/>
                  </a:lnTo>
                  <a:lnTo>
                    <a:pt x="59" y="35"/>
                  </a:lnTo>
                  <a:lnTo>
                    <a:pt x="47" y="48"/>
                  </a:lnTo>
                  <a:lnTo>
                    <a:pt x="26" y="71"/>
                  </a:lnTo>
                  <a:lnTo>
                    <a:pt x="11" y="100"/>
                  </a:lnTo>
                  <a:lnTo>
                    <a:pt x="2" y="130"/>
                  </a:lnTo>
                  <a:lnTo>
                    <a:pt x="0" y="163"/>
                  </a:lnTo>
                  <a:lnTo>
                    <a:pt x="0" y="179"/>
                  </a:lnTo>
                  <a:lnTo>
                    <a:pt x="2" y="195"/>
                  </a:lnTo>
                  <a:lnTo>
                    <a:pt x="5" y="210"/>
                  </a:lnTo>
                  <a:lnTo>
                    <a:pt x="11" y="226"/>
                  </a:lnTo>
                  <a:lnTo>
                    <a:pt x="17" y="239"/>
                  </a:lnTo>
                  <a:lnTo>
                    <a:pt x="26" y="254"/>
                  </a:lnTo>
                  <a:lnTo>
                    <a:pt x="35" y="266"/>
                  </a:lnTo>
                  <a:lnTo>
                    <a:pt x="47" y="280"/>
                  </a:lnTo>
                  <a:lnTo>
                    <a:pt x="59" y="290"/>
                  </a:lnTo>
                  <a:lnTo>
                    <a:pt x="72" y="300"/>
                  </a:lnTo>
                  <a:lnTo>
                    <a:pt x="86" y="308"/>
                  </a:lnTo>
                  <a:lnTo>
                    <a:pt x="101" y="315"/>
                  </a:lnTo>
                  <a:lnTo>
                    <a:pt x="131" y="324"/>
                  </a:lnTo>
                  <a:lnTo>
                    <a:pt x="147" y="327"/>
                  </a:lnTo>
                  <a:lnTo>
                    <a:pt x="164" y="328"/>
                  </a:lnTo>
                  <a:lnTo>
                    <a:pt x="180" y="327"/>
                  </a:lnTo>
                  <a:lnTo>
                    <a:pt x="196" y="324"/>
                  </a:lnTo>
                  <a:lnTo>
                    <a:pt x="211" y="320"/>
                  </a:lnTo>
                  <a:lnTo>
                    <a:pt x="226" y="315"/>
                  </a:lnTo>
                  <a:lnTo>
                    <a:pt x="240" y="308"/>
                  </a:lnTo>
                  <a:lnTo>
                    <a:pt x="254" y="300"/>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22" name="Freeform 86"/>
            <p:cNvSpPr>
              <a:spLocks/>
            </p:cNvSpPr>
            <p:nvPr/>
          </p:nvSpPr>
          <p:spPr bwMode="auto">
            <a:xfrm>
              <a:off x="1747" y="3746"/>
              <a:ext cx="48" cy="48"/>
            </a:xfrm>
            <a:custGeom>
              <a:avLst/>
              <a:gdLst>
                <a:gd name="T0" fmla="*/ 0 w 327"/>
                <a:gd name="T1" fmla="*/ 0 h 328"/>
                <a:gd name="T2" fmla="*/ 0 w 327"/>
                <a:gd name="T3" fmla="*/ 0 h 328"/>
                <a:gd name="T4" fmla="*/ 0 w 327"/>
                <a:gd name="T5" fmla="*/ 0 h 328"/>
                <a:gd name="T6" fmla="*/ 0 w 327"/>
                <a:gd name="T7" fmla="*/ 0 h 328"/>
                <a:gd name="T8" fmla="*/ 0 w 327"/>
                <a:gd name="T9" fmla="*/ 0 h 328"/>
                <a:gd name="T10" fmla="*/ 0 w 327"/>
                <a:gd name="T11" fmla="*/ 0 h 328"/>
                <a:gd name="T12" fmla="*/ 0 w 327"/>
                <a:gd name="T13" fmla="*/ 0 h 328"/>
                <a:gd name="T14" fmla="*/ 0 w 327"/>
                <a:gd name="T15" fmla="*/ 0 h 328"/>
                <a:gd name="T16" fmla="*/ 0 w 327"/>
                <a:gd name="T17" fmla="*/ 0 h 328"/>
                <a:gd name="T18" fmla="*/ 0 w 327"/>
                <a:gd name="T19" fmla="*/ 0 h 328"/>
                <a:gd name="T20" fmla="*/ 0 w 327"/>
                <a:gd name="T21" fmla="*/ 0 h 328"/>
                <a:gd name="T22" fmla="*/ 0 w 327"/>
                <a:gd name="T23" fmla="*/ 0 h 328"/>
                <a:gd name="T24" fmla="*/ 0 w 327"/>
                <a:gd name="T25" fmla="*/ 0 h 328"/>
                <a:gd name="T26" fmla="*/ 0 w 327"/>
                <a:gd name="T27" fmla="*/ 0 h 328"/>
                <a:gd name="T28" fmla="*/ 0 w 327"/>
                <a:gd name="T29" fmla="*/ 0 h 328"/>
                <a:gd name="T30" fmla="*/ 0 w 327"/>
                <a:gd name="T31" fmla="*/ 0 h 328"/>
                <a:gd name="T32" fmla="*/ 0 w 327"/>
                <a:gd name="T33" fmla="*/ 0 h 328"/>
                <a:gd name="T34" fmla="*/ 0 w 327"/>
                <a:gd name="T35" fmla="*/ 0 h 328"/>
                <a:gd name="T36" fmla="*/ 0 w 327"/>
                <a:gd name="T37" fmla="*/ 0 h 328"/>
                <a:gd name="T38" fmla="*/ 0 w 327"/>
                <a:gd name="T39" fmla="*/ 0 h 328"/>
                <a:gd name="T40" fmla="*/ 0 w 327"/>
                <a:gd name="T41" fmla="*/ 0 h 328"/>
                <a:gd name="T42" fmla="*/ 0 w 327"/>
                <a:gd name="T43" fmla="*/ 0 h 328"/>
                <a:gd name="T44" fmla="*/ 0 w 327"/>
                <a:gd name="T45" fmla="*/ 0 h 328"/>
                <a:gd name="T46" fmla="*/ 0 w 327"/>
                <a:gd name="T47" fmla="*/ 0 h 328"/>
                <a:gd name="T48" fmla="*/ 0 w 327"/>
                <a:gd name="T49" fmla="*/ 0 h 328"/>
                <a:gd name="T50" fmla="*/ 0 w 327"/>
                <a:gd name="T51" fmla="*/ 0 h 328"/>
                <a:gd name="T52" fmla="*/ 0 w 327"/>
                <a:gd name="T53" fmla="*/ 0 h 328"/>
                <a:gd name="T54" fmla="*/ 0 w 327"/>
                <a:gd name="T55" fmla="*/ 0 h 328"/>
                <a:gd name="T56" fmla="*/ 0 w 327"/>
                <a:gd name="T57" fmla="*/ 0 h 328"/>
                <a:gd name="T58" fmla="*/ 0 w 327"/>
                <a:gd name="T59" fmla="*/ 0 h 328"/>
                <a:gd name="T60" fmla="*/ 0 w 327"/>
                <a:gd name="T61" fmla="*/ 0 h 328"/>
                <a:gd name="T62" fmla="*/ 0 w 327"/>
                <a:gd name="T63" fmla="*/ 0 h 328"/>
                <a:gd name="T64" fmla="*/ 0 w 327"/>
                <a:gd name="T65" fmla="*/ 0 h 328"/>
                <a:gd name="T66" fmla="*/ 0 w 327"/>
                <a:gd name="T67" fmla="*/ 0 h 328"/>
                <a:gd name="T68" fmla="*/ 0 w 327"/>
                <a:gd name="T69" fmla="*/ 0 h 328"/>
                <a:gd name="T70" fmla="*/ 0 w 327"/>
                <a:gd name="T71" fmla="*/ 0 h 328"/>
                <a:gd name="T72" fmla="*/ 0 w 327"/>
                <a:gd name="T73" fmla="*/ 0 h 328"/>
                <a:gd name="T74" fmla="*/ 0 w 327"/>
                <a:gd name="T75" fmla="*/ 0 h 328"/>
                <a:gd name="T76" fmla="*/ 0 w 327"/>
                <a:gd name="T77" fmla="*/ 0 h 328"/>
                <a:gd name="T78" fmla="*/ 0 w 327"/>
                <a:gd name="T79" fmla="*/ 0 h 328"/>
                <a:gd name="T80" fmla="*/ 0 w 327"/>
                <a:gd name="T81" fmla="*/ 0 h 328"/>
                <a:gd name="T82" fmla="*/ 0 w 327"/>
                <a:gd name="T83" fmla="*/ 0 h 328"/>
                <a:gd name="T84" fmla="*/ 0 w 327"/>
                <a:gd name="T85" fmla="*/ 0 h 328"/>
                <a:gd name="T86" fmla="*/ 0 w 327"/>
                <a:gd name="T87" fmla="*/ 0 h 328"/>
                <a:gd name="T88" fmla="*/ 0 w 327"/>
                <a:gd name="T89" fmla="*/ 0 h 328"/>
                <a:gd name="T90" fmla="*/ 0 w 327"/>
                <a:gd name="T91" fmla="*/ 0 h 328"/>
                <a:gd name="T92" fmla="*/ 0 w 327"/>
                <a:gd name="T93" fmla="*/ 0 h 328"/>
                <a:gd name="T94" fmla="*/ 0 w 327"/>
                <a:gd name="T95" fmla="*/ 0 h 328"/>
                <a:gd name="T96" fmla="*/ 0 w 327"/>
                <a:gd name="T97" fmla="*/ 0 h 328"/>
                <a:gd name="T98" fmla="*/ 0 w 327"/>
                <a:gd name="T99" fmla="*/ 0 h 328"/>
                <a:gd name="T100" fmla="*/ 0 w 327"/>
                <a:gd name="T101" fmla="*/ 0 h 328"/>
                <a:gd name="T102" fmla="*/ 0 w 327"/>
                <a:gd name="T103" fmla="*/ 0 h 328"/>
                <a:gd name="T104" fmla="*/ 0 w 327"/>
                <a:gd name="T105" fmla="*/ 0 h 328"/>
                <a:gd name="T106" fmla="*/ 0 w 327"/>
                <a:gd name="T107" fmla="*/ 0 h 328"/>
                <a:gd name="T108" fmla="*/ 0 w 327"/>
                <a:gd name="T109" fmla="*/ 0 h 328"/>
                <a:gd name="T110" fmla="*/ 0 w 327"/>
                <a:gd name="T111" fmla="*/ 0 h 328"/>
                <a:gd name="T112" fmla="*/ 0 w 327"/>
                <a:gd name="T113" fmla="*/ 0 h 328"/>
                <a:gd name="T114" fmla="*/ 0 w 327"/>
                <a:gd name="T115" fmla="*/ 0 h 328"/>
                <a:gd name="T116" fmla="*/ 0 w 327"/>
                <a:gd name="T117" fmla="*/ 0 h 328"/>
                <a:gd name="T118" fmla="*/ 0 w 327"/>
                <a:gd name="T119" fmla="*/ 0 h 328"/>
                <a:gd name="T120" fmla="*/ 0 w 32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8"/>
                <a:gd name="T185" fmla="*/ 327 w 32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8">
                  <a:moveTo>
                    <a:pt x="280" y="280"/>
                  </a:moveTo>
                  <a:lnTo>
                    <a:pt x="290" y="267"/>
                  </a:lnTo>
                  <a:lnTo>
                    <a:pt x="294" y="260"/>
                  </a:lnTo>
                  <a:lnTo>
                    <a:pt x="297" y="256"/>
                  </a:lnTo>
                  <a:lnTo>
                    <a:pt x="300" y="254"/>
                  </a:lnTo>
                  <a:lnTo>
                    <a:pt x="301" y="249"/>
                  </a:lnTo>
                  <a:lnTo>
                    <a:pt x="303" y="246"/>
                  </a:lnTo>
                  <a:lnTo>
                    <a:pt x="308" y="239"/>
                  </a:lnTo>
                  <a:lnTo>
                    <a:pt x="315" y="226"/>
                  </a:lnTo>
                  <a:lnTo>
                    <a:pt x="319" y="210"/>
                  </a:lnTo>
                  <a:lnTo>
                    <a:pt x="324" y="195"/>
                  </a:lnTo>
                  <a:lnTo>
                    <a:pt x="326" y="179"/>
                  </a:lnTo>
                  <a:lnTo>
                    <a:pt x="327" y="163"/>
                  </a:lnTo>
                  <a:lnTo>
                    <a:pt x="326" y="146"/>
                  </a:lnTo>
                  <a:lnTo>
                    <a:pt x="324" y="130"/>
                  </a:lnTo>
                  <a:lnTo>
                    <a:pt x="315" y="100"/>
                  </a:lnTo>
                  <a:lnTo>
                    <a:pt x="308" y="85"/>
                  </a:lnTo>
                  <a:lnTo>
                    <a:pt x="300" y="71"/>
                  </a:lnTo>
                  <a:lnTo>
                    <a:pt x="280" y="48"/>
                  </a:lnTo>
                  <a:lnTo>
                    <a:pt x="266" y="35"/>
                  </a:lnTo>
                  <a:lnTo>
                    <a:pt x="254" y="26"/>
                  </a:lnTo>
                  <a:lnTo>
                    <a:pt x="240" y="17"/>
                  </a:lnTo>
                  <a:lnTo>
                    <a:pt x="226" y="11"/>
                  </a:lnTo>
                  <a:lnTo>
                    <a:pt x="210" y="6"/>
                  </a:lnTo>
                  <a:lnTo>
                    <a:pt x="196" y="2"/>
                  </a:lnTo>
                  <a:lnTo>
                    <a:pt x="180" y="0"/>
                  </a:lnTo>
                  <a:lnTo>
                    <a:pt x="164" y="0"/>
                  </a:lnTo>
                  <a:lnTo>
                    <a:pt x="131" y="2"/>
                  </a:lnTo>
                  <a:lnTo>
                    <a:pt x="101" y="11"/>
                  </a:lnTo>
                  <a:lnTo>
                    <a:pt x="72" y="26"/>
                  </a:lnTo>
                  <a:lnTo>
                    <a:pt x="59" y="35"/>
                  </a:lnTo>
                  <a:lnTo>
                    <a:pt x="47" y="48"/>
                  </a:lnTo>
                  <a:lnTo>
                    <a:pt x="26" y="71"/>
                  </a:lnTo>
                  <a:lnTo>
                    <a:pt x="11" y="100"/>
                  </a:lnTo>
                  <a:lnTo>
                    <a:pt x="2" y="130"/>
                  </a:lnTo>
                  <a:lnTo>
                    <a:pt x="0" y="163"/>
                  </a:lnTo>
                  <a:lnTo>
                    <a:pt x="0" y="179"/>
                  </a:lnTo>
                  <a:lnTo>
                    <a:pt x="2" y="195"/>
                  </a:lnTo>
                  <a:lnTo>
                    <a:pt x="5" y="210"/>
                  </a:lnTo>
                  <a:lnTo>
                    <a:pt x="11" y="226"/>
                  </a:lnTo>
                  <a:lnTo>
                    <a:pt x="17" y="239"/>
                  </a:lnTo>
                  <a:lnTo>
                    <a:pt x="26" y="254"/>
                  </a:lnTo>
                  <a:lnTo>
                    <a:pt x="35" y="267"/>
                  </a:lnTo>
                  <a:lnTo>
                    <a:pt x="47" y="280"/>
                  </a:lnTo>
                  <a:lnTo>
                    <a:pt x="59" y="290"/>
                  </a:lnTo>
                  <a:lnTo>
                    <a:pt x="72" y="301"/>
                  </a:lnTo>
                  <a:lnTo>
                    <a:pt x="86" y="308"/>
                  </a:lnTo>
                  <a:lnTo>
                    <a:pt x="101" y="315"/>
                  </a:lnTo>
                  <a:lnTo>
                    <a:pt x="131" y="324"/>
                  </a:lnTo>
                  <a:lnTo>
                    <a:pt x="147" y="327"/>
                  </a:lnTo>
                  <a:lnTo>
                    <a:pt x="164" y="328"/>
                  </a:lnTo>
                  <a:lnTo>
                    <a:pt x="180" y="327"/>
                  </a:lnTo>
                  <a:lnTo>
                    <a:pt x="196" y="324"/>
                  </a:lnTo>
                  <a:lnTo>
                    <a:pt x="210" y="320"/>
                  </a:lnTo>
                  <a:lnTo>
                    <a:pt x="226" y="315"/>
                  </a:lnTo>
                  <a:lnTo>
                    <a:pt x="240" y="308"/>
                  </a:lnTo>
                  <a:lnTo>
                    <a:pt x="254" y="301"/>
                  </a:lnTo>
                  <a:lnTo>
                    <a:pt x="256" y="297"/>
                  </a:lnTo>
                  <a:lnTo>
                    <a:pt x="259" y="295"/>
                  </a:lnTo>
                  <a:lnTo>
                    <a:pt x="266"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23" name="Freeform 87"/>
            <p:cNvSpPr>
              <a:spLocks/>
            </p:cNvSpPr>
            <p:nvPr/>
          </p:nvSpPr>
          <p:spPr bwMode="auto">
            <a:xfrm>
              <a:off x="1712" y="3501"/>
              <a:ext cx="48" cy="47"/>
            </a:xfrm>
            <a:custGeom>
              <a:avLst/>
              <a:gdLst>
                <a:gd name="T0" fmla="*/ 0 w 328"/>
                <a:gd name="T1" fmla="*/ 0 h 327"/>
                <a:gd name="T2" fmla="*/ 0 w 328"/>
                <a:gd name="T3" fmla="*/ 0 h 327"/>
                <a:gd name="T4" fmla="*/ 0 w 328"/>
                <a:gd name="T5" fmla="*/ 0 h 327"/>
                <a:gd name="T6" fmla="*/ 0 w 328"/>
                <a:gd name="T7" fmla="*/ 0 h 327"/>
                <a:gd name="T8" fmla="*/ 0 w 328"/>
                <a:gd name="T9" fmla="*/ 0 h 327"/>
                <a:gd name="T10" fmla="*/ 0 w 328"/>
                <a:gd name="T11" fmla="*/ 0 h 327"/>
                <a:gd name="T12" fmla="*/ 0 w 328"/>
                <a:gd name="T13" fmla="*/ 0 h 327"/>
                <a:gd name="T14" fmla="*/ 0 w 328"/>
                <a:gd name="T15" fmla="*/ 0 h 327"/>
                <a:gd name="T16" fmla="*/ 0 w 328"/>
                <a:gd name="T17" fmla="*/ 0 h 327"/>
                <a:gd name="T18" fmla="*/ 0 w 328"/>
                <a:gd name="T19" fmla="*/ 0 h 327"/>
                <a:gd name="T20" fmla="*/ 0 w 328"/>
                <a:gd name="T21" fmla="*/ 0 h 327"/>
                <a:gd name="T22" fmla="*/ 0 w 328"/>
                <a:gd name="T23" fmla="*/ 0 h 327"/>
                <a:gd name="T24" fmla="*/ 0 w 328"/>
                <a:gd name="T25" fmla="*/ 0 h 327"/>
                <a:gd name="T26" fmla="*/ 0 w 328"/>
                <a:gd name="T27" fmla="*/ 0 h 327"/>
                <a:gd name="T28" fmla="*/ 0 w 328"/>
                <a:gd name="T29" fmla="*/ 0 h 327"/>
                <a:gd name="T30" fmla="*/ 0 w 328"/>
                <a:gd name="T31" fmla="*/ 0 h 327"/>
                <a:gd name="T32" fmla="*/ 0 w 328"/>
                <a:gd name="T33" fmla="*/ 0 h 327"/>
                <a:gd name="T34" fmla="*/ 0 w 328"/>
                <a:gd name="T35" fmla="*/ 0 h 327"/>
                <a:gd name="T36" fmla="*/ 0 w 328"/>
                <a:gd name="T37" fmla="*/ 0 h 327"/>
                <a:gd name="T38" fmla="*/ 0 w 328"/>
                <a:gd name="T39" fmla="*/ 0 h 327"/>
                <a:gd name="T40" fmla="*/ 0 w 328"/>
                <a:gd name="T41" fmla="*/ 0 h 327"/>
                <a:gd name="T42" fmla="*/ 0 w 328"/>
                <a:gd name="T43" fmla="*/ 0 h 327"/>
                <a:gd name="T44" fmla="*/ 0 w 328"/>
                <a:gd name="T45" fmla="*/ 0 h 327"/>
                <a:gd name="T46" fmla="*/ 0 w 328"/>
                <a:gd name="T47" fmla="*/ 0 h 327"/>
                <a:gd name="T48" fmla="*/ 0 w 328"/>
                <a:gd name="T49" fmla="*/ 0 h 327"/>
                <a:gd name="T50" fmla="*/ 0 w 328"/>
                <a:gd name="T51" fmla="*/ 0 h 327"/>
                <a:gd name="T52" fmla="*/ 0 w 328"/>
                <a:gd name="T53" fmla="*/ 0 h 327"/>
                <a:gd name="T54" fmla="*/ 0 w 328"/>
                <a:gd name="T55" fmla="*/ 0 h 327"/>
                <a:gd name="T56" fmla="*/ 0 w 328"/>
                <a:gd name="T57" fmla="*/ 0 h 327"/>
                <a:gd name="T58" fmla="*/ 0 w 328"/>
                <a:gd name="T59" fmla="*/ 0 h 327"/>
                <a:gd name="T60" fmla="*/ 0 w 328"/>
                <a:gd name="T61" fmla="*/ 0 h 327"/>
                <a:gd name="T62" fmla="*/ 0 w 328"/>
                <a:gd name="T63" fmla="*/ 0 h 327"/>
                <a:gd name="T64" fmla="*/ 0 w 328"/>
                <a:gd name="T65" fmla="*/ 0 h 327"/>
                <a:gd name="T66" fmla="*/ 0 w 328"/>
                <a:gd name="T67" fmla="*/ 0 h 327"/>
                <a:gd name="T68" fmla="*/ 0 w 328"/>
                <a:gd name="T69" fmla="*/ 0 h 327"/>
                <a:gd name="T70" fmla="*/ 0 w 328"/>
                <a:gd name="T71" fmla="*/ 0 h 327"/>
                <a:gd name="T72" fmla="*/ 0 w 328"/>
                <a:gd name="T73" fmla="*/ 0 h 327"/>
                <a:gd name="T74" fmla="*/ 0 w 328"/>
                <a:gd name="T75" fmla="*/ 0 h 327"/>
                <a:gd name="T76" fmla="*/ 0 w 328"/>
                <a:gd name="T77" fmla="*/ 0 h 327"/>
                <a:gd name="T78" fmla="*/ 0 w 328"/>
                <a:gd name="T79" fmla="*/ 0 h 327"/>
                <a:gd name="T80" fmla="*/ 0 w 328"/>
                <a:gd name="T81" fmla="*/ 0 h 327"/>
                <a:gd name="T82" fmla="*/ 0 w 328"/>
                <a:gd name="T83" fmla="*/ 0 h 327"/>
                <a:gd name="T84" fmla="*/ 0 w 328"/>
                <a:gd name="T85" fmla="*/ 0 h 327"/>
                <a:gd name="T86" fmla="*/ 0 w 328"/>
                <a:gd name="T87" fmla="*/ 0 h 327"/>
                <a:gd name="T88" fmla="*/ 0 w 328"/>
                <a:gd name="T89" fmla="*/ 0 h 327"/>
                <a:gd name="T90" fmla="*/ 0 w 328"/>
                <a:gd name="T91" fmla="*/ 0 h 327"/>
                <a:gd name="T92" fmla="*/ 0 w 328"/>
                <a:gd name="T93" fmla="*/ 0 h 327"/>
                <a:gd name="T94" fmla="*/ 0 w 328"/>
                <a:gd name="T95" fmla="*/ 0 h 327"/>
                <a:gd name="T96" fmla="*/ 0 w 328"/>
                <a:gd name="T97" fmla="*/ 0 h 327"/>
                <a:gd name="T98" fmla="*/ 0 w 328"/>
                <a:gd name="T99" fmla="*/ 0 h 327"/>
                <a:gd name="T100" fmla="*/ 0 w 328"/>
                <a:gd name="T101" fmla="*/ 0 h 327"/>
                <a:gd name="T102" fmla="*/ 0 w 328"/>
                <a:gd name="T103" fmla="*/ 0 h 327"/>
                <a:gd name="T104" fmla="*/ 0 w 328"/>
                <a:gd name="T105" fmla="*/ 0 h 327"/>
                <a:gd name="T106" fmla="*/ 0 w 328"/>
                <a:gd name="T107" fmla="*/ 0 h 327"/>
                <a:gd name="T108" fmla="*/ 0 w 328"/>
                <a:gd name="T109" fmla="*/ 0 h 327"/>
                <a:gd name="T110" fmla="*/ 0 w 328"/>
                <a:gd name="T111" fmla="*/ 0 h 327"/>
                <a:gd name="T112" fmla="*/ 0 w 328"/>
                <a:gd name="T113" fmla="*/ 0 h 327"/>
                <a:gd name="T114" fmla="*/ 0 w 328"/>
                <a:gd name="T115" fmla="*/ 0 h 327"/>
                <a:gd name="T116" fmla="*/ 0 w 328"/>
                <a:gd name="T117" fmla="*/ 0 h 327"/>
                <a:gd name="T118" fmla="*/ 0 w 328"/>
                <a:gd name="T119" fmla="*/ 0 h 327"/>
                <a:gd name="T120" fmla="*/ 0 w 328"/>
                <a:gd name="T121" fmla="*/ 0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7"/>
                <a:gd name="T185" fmla="*/ 328 w 32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7">
                  <a:moveTo>
                    <a:pt x="280" y="280"/>
                  </a:moveTo>
                  <a:lnTo>
                    <a:pt x="291" y="266"/>
                  </a:lnTo>
                  <a:lnTo>
                    <a:pt x="295" y="259"/>
                  </a:lnTo>
                  <a:lnTo>
                    <a:pt x="297" y="256"/>
                  </a:lnTo>
                  <a:lnTo>
                    <a:pt x="301" y="254"/>
                  </a:lnTo>
                  <a:lnTo>
                    <a:pt x="302" y="249"/>
                  </a:lnTo>
                  <a:lnTo>
                    <a:pt x="304" y="246"/>
                  </a:lnTo>
                  <a:lnTo>
                    <a:pt x="309" y="239"/>
                  </a:lnTo>
                  <a:lnTo>
                    <a:pt x="316" y="225"/>
                  </a:lnTo>
                  <a:lnTo>
                    <a:pt x="320" y="210"/>
                  </a:lnTo>
                  <a:lnTo>
                    <a:pt x="325" y="195"/>
                  </a:lnTo>
                  <a:lnTo>
                    <a:pt x="327" y="179"/>
                  </a:lnTo>
                  <a:lnTo>
                    <a:pt x="328" y="163"/>
                  </a:lnTo>
                  <a:lnTo>
                    <a:pt x="327" y="146"/>
                  </a:lnTo>
                  <a:lnTo>
                    <a:pt x="325" y="130"/>
                  </a:lnTo>
                  <a:lnTo>
                    <a:pt x="316" y="100"/>
                  </a:lnTo>
                  <a:lnTo>
                    <a:pt x="309" y="85"/>
                  </a:lnTo>
                  <a:lnTo>
                    <a:pt x="301" y="71"/>
                  </a:lnTo>
                  <a:lnTo>
                    <a:pt x="280" y="47"/>
                  </a:lnTo>
                  <a:lnTo>
                    <a:pt x="267" y="35"/>
                  </a:lnTo>
                  <a:lnTo>
                    <a:pt x="254" y="26"/>
                  </a:lnTo>
                  <a:lnTo>
                    <a:pt x="241" y="17"/>
                  </a:lnTo>
                  <a:lnTo>
                    <a:pt x="227" y="11"/>
                  </a:lnTo>
                  <a:lnTo>
                    <a:pt x="211" y="5"/>
                  </a:lnTo>
                  <a:lnTo>
                    <a:pt x="197" y="2"/>
                  </a:lnTo>
                  <a:lnTo>
                    <a:pt x="181" y="0"/>
                  </a:lnTo>
                  <a:lnTo>
                    <a:pt x="165" y="0"/>
                  </a:lnTo>
                  <a:lnTo>
                    <a:pt x="132" y="2"/>
                  </a:lnTo>
                  <a:lnTo>
                    <a:pt x="101" y="11"/>
                  </a:lnTo>
                  <a:lnTo>
                    <a:pt x="73" y="26"/>
                  </a:lnTo>
                  <a:lnTo>
                    <a:pt x="59" y="35"/>
                  </a:lnTo>
                  <a:lnTo>
                    <a:pt x="48" y="47"/>
                  </a:lnTo>
                  <a:lnTo>
                    <a:pt x="26" y="71"/>
                  </a:lnTo>
                  <a:lnTo>
                    <a:pt x="12" y="100"/>
                  </a:lnTo>
                  <a:lnTo>
                    <a:pt x="3" y="130"/>
                  </a:lnTo>
                  <a:lnTo>
                    <a:pt x="0" y="163"/>
                  </a:lnTo>
                  <a:lnTo>
                    <a:pt x="0" y="179"/>
                  </a:lnTo>
                  <a:lnTo>
                    <a:pt x="3" y="195"/>
                  </a:lnTo>
                  <a:lnTo>
                    <a:pt x="6" y="210"/>
                  </a:lnTo>
                  <a:lnTo>
                    <a:pt x="12" y="225"/>
                  </a:lnTo>
                  <a:lnTo>
                    <a:pt x="17" y="239"/>
                  </a:lnTo>
                  <a:lnTo>
                    <a:pt x="26" y="254"/>
                  </a:lnTo>
                  <a:lnTo>
                    <a:pt x="36" y="266"/>
                  </a:lnTo>
                  <a:lnTo>
                    <a:pt x="48" y="280"/>
                  </a:lnTo>
                  <a:lnTo>
                    <a:pt x="59" y="290"/>
                  </a:lnTo>
                  <a:lnTo>
                    <a:pt x="73" y="300"/>
                  </a:lnTo>
                  <a:lnTo>
                    <a:pt x="87" y="308"/>
                  </a:lnTo>
                  <a:lnTo>
                    <a:pt x="101" y="315"/>
                  </a:lnTo>
                  <a:lnTo>
                    <a:pt x="132" y="324"/>
                  </a:lnTo>
                  <a:lnTo>
                    <a:pt x="148" y="326"/>
                  </a:lnTo>
                  <a:lnTo>
                    <a:pt x="165" y="327"/>
                  </a:lnTo>
                  <a:lnTo>
                    <a:pt x="181" y="326"/>
                  </a:lnTo>
                  <a:lnTo>
                    <a:pt x="197" y="324"/>
                  </a:lnTo>
                  <a:lnTo>
                    <a:pt x="211" y="320"/>
                  </a:lnTo>
                  <a:lnTo>
                    <a:pt x="227" y="315"/>
                  </a:lnTo>
                  <a:lnTo>
                    <a:pt x="241" y="308"/>
                  </a:lnTo>
                  <a:lnTo>
                    <a:pt x="254" y="300"/>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24" name="Freeform 88"/>
            <p:cNvSpPr>
              <a:spLocks/>
            </p:cNvSpPr>
            <p:nvPr/>
          </p:nvSpPr>
          <p:spPr bwMode="auto">
            <a:xfrm>
              <a:off x="1712" y="3379"/>
              <a:ext cx="48" cy="47"/>
            </a:xfrm>
            <a:custGeom>
              <a:avLst/>
              <a:gdLst>
                <a:gd name="T0" fmla="*/ 0 w 328"/>
                <a:gd name="T1" fmla="*/ 0 h 327"/>
                <a:gd name="T2" fmla="*/ 0 w 328"/>
                <a:gd name="T3" fmla="*/ 0 h 327"/>
                <a:gd name="T4" fmla="*/ 0 w 328"/>
                <a:gd name="T5" fmla="*/ 0 h 327"/>
                <a:gd name="T6" fmla="*/ 0 w 328"/>
                <a:gd name="T7" fmla="*/ 0 h 327"/>
                <a:gd name="T8" fmla="*/ 0 w 328"/>
                <a:gd name="T9" fmla="*/ 0 h 327"/>
                <a:gd name="T10" fmla="*/ 0 w 328"/>
                <a:gd name="T11" fmla="*/ 0 h 327"/>
                <a:gd name="T12" fmla="*/ 0 w 328"/>
                <a:gd name="T13" fmla="*/ 0 h 327"/>
                <a:gd name="T14" fmla="*/ 0 w 328"/>
                <a:gd name="T15" fmla="*/ 0 h 327"/>
                <a:gd name="T16" fmla="*/ 0 w 328"/>
                <a:gd name="T17" fmla="*/ 0 h 327"/>
                <a:gd name="T18" fmla="*/ 0 w 328"/>
                <a:gd name="T19" fmla="*/ 0 h 327"/>
                <a:gd name="T20" fmla="*/ 0 w 328"/>
                <a:gd name="T21" fmla="*/ 0 h 327"/>
                <a:gd name="T22" fmla="*/ 0 w 328"/>
                <a:gd name="T23" fmla="*/ 0 h 327"/>
                <a:gd name="T24" fmla="*/ 0 w 328"/>
                <a:gd name="T25" fmla="*/ 0 h 327"/>
                <a:gd name="T26" fmla="*/ 0 w 328"/>
                <a:gd name="T27" fmla="*/ 0 h 327"/>
                <a:gd name="T28" fmla="*/ 0 w 328"/>
                <a:gd name="T29" fmla="*/ 0 h 327"/>
                <a:gd name="T30" fmla="*/ 0 w 328"/>
                <a:gd name="T31" fmla="*/ 0 h 327"/>
                <a:gd name="T32" fmla="*/ 0 w 328"/>
                <a:gd name="T33" fmla="*/ 0 h 327"/>
                <a:gd name="T34" fmla="*/ 0 w 328"/>
                <a:gd name="T35" fmla="*/ 0 h 327"/>
                <a:gd name="T36" fmla="*/ 0 w 328"/>
                <a:gd name="T37" fmla="*/ 0 h 327"/>
                <a:gd name="T38" fmla="*/ 0 w 328"/>
                <a:gd name="T39" fmla="*/ 0 h 327"/>
                <a:gd name="T40" fmla="*/ 0 w 328"/>
                <a:gd name="T41" fmla="*/ 0 h 327"/>
                <a:gd name="T42" fmla="*/ 0 w 328"/>
                <a:gd name="T43" fmla="*/ 0 h 327"/>
                <a:gd name="T44" fmla="*/ 0 w 328"/>
                <a:gd name="T45" fmla="*/ 0 h 327"/>
                <a:gd name="T46" fmla="*/ 0 w 328"/>
                <a:gd name="T47" fmla="*/ 0 h 327"/>
                <a:gd name="T48" fmla="*/ 0 w 328"/>
                <a:gd name="T49" fmla="*/ 0 h 327"/>
                <a:gd name="T50" fmla="*/ 0 w 328"/>
                <a:gd name="T51" fmla="*/ 0 h 327"/>
                <a:gd name="T52" fmla="*/ 0 w 328"/>
                <a:gd name="T53" fmla="*/ 0 h 327"/>
                <a:gd name="T54" fmla="*/ 0 w 328"/>
                <a:gd name="T55" fmla="*/ 0 h 327"/>
                <a:gd name="T56" fmla="*/ 0 w 328"/>
                <a:gd name="T57" fmla="*/ 0 h 327"/>
                <a:gd name="T58" fmla="*/ 0 w 328"/>
                <a:gd name="T59" fmla="*/ 0 h 327"/>
                <a:gd name="T60" fmla="*/ 0 w 328"/>
                <a:gd name="T61" fmla="*/ 0 h 327"/>
                <a:gd name="T62" fmla="*/ 0 w 328"/>
                <a:gd name="T63" fmla="*/ 0 h 327"/>
                <a:gd name="T64" fmla="*/ 0 w 328"/>
                <a:gd name="T65" fmla="*/ 0 h 327"/>
                <a:gd name="T66" fmla="*/ 0 w 328"/>
                <a:gd name="T67" fmla="*/ 0 h 327"/>
                <a:gd name="T68" fmla="*/ 0 w 328"/>
                <a:gd name="T69" fmla="*/ 0 h 327"/>
                <a:gd name="T70" fmla="*/ 0 w 328"/>
                <a:gd name="T71" fmla="*/ 0 h 327"/>
                <a:gd name="T72" fmla="*/ 0 w 328"/>
                <a:gd name="T73" fmla="*/ 0 h 327"/>
                <a:gd name="T74" fmla="*/ 0 w 328"/>
                <a:gd name="T75" fmla="*/ 0 h 327"/>
                <a:gd name="T76" fmla="*/ 0 w 328"/>
                <a:gd name="T77" fmla="*/ 0 h 327"/>
                <a:gd name="T78" fmla="*/ 0 w 328"/>
                <a:gd name="T79" fmla="*/ 0 h 327"/>
                <a:gd name="T80" fmla="*/ 0 w 328"/>
                <a:gd name="T81" fmla="*/ 0 h 327"/>
                <a:gd name="T82" fmla="*/ 0 w 328"/>
                <a:gd name="T83" fmla="*/ 0 h 327"/>
                <a:gd name="T84" fmla="*/ 0 w 328"/>
                <a:gd name="T85" fmla="*/ 0 h 327"/>
                <a:gd name="T86" fmla="*/ 0 w 328"/>
                <a:gd name="T87" fmla="*/ 0 h 327"/>
                <a:gd name="T88" fmla="*/ 0 w 328"/>
                <a:gd name="T89" fmla="*/ 0 h 327"/>
                <a:gd name="T90" fmla="*/ 0 w 328"/>
                <a:gd name="T91" fmla="*/ 0 h 327"/>
                <a:gd name="T92" fmla="*/ 0 w 328"/>
                <a:gd name="T93" fmla="*/ 0 h 327"/>
                <a:gd name="T94" fmla="*/ 0 w 328"/>
                <a:gd name="T95" fmla="*/ 0 h 327"/>
                <a:gd name="T96" fmla="*/ 0 w 328"/>
                <a:gd name="T97" fmla="*/ 0 h 327"/>
                <a:gd name="T98" fmla="*/ 0 w 328"/>
                <a:gd name="T99" fmla="*/ 0 h 327"/>
                <a:gd name="T100" fmla="*/ 0 w 328"/>
                <a:gd name="T101" fmla="*/ 0 h 327"/>
                <a:gd name="T102" fmla="*/ 0 w 328"/>
                <a:gd name="T103" fmla="*/ 0 h 327"/>
                <a:gd name="T104" fmla="*/ 0 w 328"/>
                <a:gd name="T105" fmla="*/ 0 h 327"/>
                <a:gd name="T106" fmla="*/ 0 w 328"/>
                <a:gd name="T107" fmla="*/ 0 h 327"/>
                <a:gd name="T108" fmla="*/ 0 w 328"/>
                <a:gd name="T109" fmla="*/ 0 h 327"/>
                <a:gd name="T110" fmla="*/ 0 w 328"/>
                <a:gd name="T111" fmla="*/ 0 h 327"/>
                <a:gd name="T112" fmla="*/ 0 w 328"/>
                <a:gd name="T113" fmla="*/ 0 h 327"/>
                <a:gd name="T114" fmla="*/ 0 w 328"/>
                <a:gd name="T115" fmla="*/ 0 h 327"/>
                <a:gd name="T116" fmla="*/ 0 w 328"/>
                <a:gd name="T117" fmla="*/ 0 h 327"/>
                <a:gd name="T118" fmla="*/ 0 w 328"/>
                <a:gd name="T119" fmla="*/ 0 h 327"/>
                <a:gd name="T120" fmla="*/ 0 w 328"/>
                <a:gd name="T121" fmla="*/ 0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327"/>
                <a:gd name="T185" fmla="*/ 328 w 32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327">
                  <a:moveTo>
                    <a:pt x="280" y="280"/>
                  </a:moveTo>
                  <a:lnTo>
                    <a:pt x="291" y="266"/>
                  </a:lnTo>
                  <a:lnTo>
                    <a:pt x="295" y="259"/>
                  </a:lnTo>
                  <a:lnTo>
                    <a:pt x="297" y="256"/>
                  </a:lnTo>
                  <a:lnTo>
                    <a:pt x="301" y="254"/>
                  </a:lnTo>
                  <a:lnTo>
                    <a:pt x="302" y="249"/>
                  </a:lnTo>
                  <a:lnTo>
                    <a:pt x="304" y="246"/>
                  </a:lnTo>
                  <a:lnTo>
                    <a:pt x="309" y="239"/>
                  </a:lnTo>
                  <a:lnTo>
                    <a:pt x="316" y="225"/>
                  </a:lnTo>
                  <a:lnTo>
                    <a:pt x="320" y="209"/>
                  </a:lnTo>
                  <a:lnTo>
                    <a:pt x="325" y="195"/>
                  </a:lnTo>
                  <a:lnTo>
                    <a:pt x="327" y="179"/>
                  </a:lnTo>
                  <a:lnTo>
                    <a:pt x="328" y="163"/>
                  </a:lnTo>
                  <a:lnTo>
                    <a:pt x="327" y="146"/>
                  </a:lnTo>
                  <a:lnTo>
                    <a:pt x="325" y="130"/>
                  </a:lnTo>
                  <a:lnTo>
                    <a:pt x="316" y="99"/>
                  </a:lnTo>
                  <a:lnTo>
                    <a:pt x="309" y="85"/>
                  </a:lnTo>
                  <a:lnTo>
                    <a:pt x="301" y="71"/>
                  </a:lnTo>
                  <a:lnTo>
                    <a:pt x="280" y="47"/>
                  </a:lnTo>
                  <a:lnTo>
                    <a:pt x="267" y="35"/>
                  </a:lnTo>
                  <a:lnTo>
                    <a:pt x="254" y="26"/>
                  </a:lnTo>
                  <a:lnTo>
                    <a:pt x="241" y="17"/>
                  </a:lnTo>
                  <a:lnTo>
                    <a:pt x="227" y="11"/>
                  </a:lnTo>
                  <a:lnTo>
                    <a:pt x="211" y="5"/>
                  </a:lnTo>
                  <a:lnTo>
                    <a:pt x="197" y="2"/>
                  </a:lnTo>
                  <a:lnTo>
                    <a:pt x="181" y="0"/>
                  </a:lnTo>
                  <a:lnTo>
                    <a:pt x="165" y="0"/>
                  </a:lnTo>
                  <a:lnTo>
                    <a:pt x="132" y="2"/>
                  </a:lnTo>
                  <a:lnTo>
                    <a:pt x="101" y="11"/>
                  </a:lnTo>
                  <a:lnTo>
                    <a:pt x="73" y="26"/>
                  </a:lnTo>
                  <a:lnTo>
                    <a:pt x="59" y="35"/>
                  </a:lnTo>
                  <a:lnTo>
                    <a:pt x="48" y="47"/>
                  </a:lnTo>
                  <a:lnTo>
                    <a:pt x="26" y="71"/>
                  </a:lnTo>
                  <a:lnTo>
                    <a:pt x="12" y="99"/>
                  </a:lnTo>
                  <a:lnTo>
                    <a:pt x="3" y="130"/>
                  </a:lnTo>
                  <a:lnTo>
                    <a:pt x="0" y="163"/>
                  </a:lnTo>
                  <a:lnTo>
                    <a:pt x="0" y="179"/>
                  </a:lnTo>
                  <a:lnTo>
                    <a:pt x="3" y="195"/>
                  </a:lnTo>
                  <a:lnTo>
                    <a:pt x="6" y="209"/>
                  </a:lnTo>
                  <a:lnTo>
                    <a:pt x="12" y="225"/>
                  </a:lnTo>
                  <a:lnTo>
                    <a:pt x="17" y="239"/>
                  </a:lnTo>
                  <a:lnTo>
                    <a:pt x="26" y="254"/>
                  </a:lnTo>
                  <a:lnTo>
                    <a:pt x="36" y="266"/>
                  </a:lnTo>
                  <a:lnTo>
                    <a:pt x="48" y="280"/>
                  </a:lnTo>
                  <a:lnTo>
                    <a:pt x="59" y="290"/>
                  </a:lnTo>
                  <a:lnTo>
                    <a:pt x="73" y="300"/>
                  </a:lnTo>
                  <a:lnTo>
                    <a:pt x="87" y="308"/>
                  </a:lnTo>
                  <a:lnTo>
                    <a:pt x="101" y="315"/>
                  </a:lnTo>
                  <a:lnTo>
                    <a:pt x="132" y="324"/>
                  </a:lnTo>
                  <a:lnTo>
                    <a:pt x="148" y="326"/>
                  </a:lnTo>
                  <a:lnTo>
                    <a:pt x="165" y="327"/>
                  </a:lnTo>
                  <a:lnTo>
                    <a:pt x="181" y="326"/>
                  </a:lnTo>
                  <a:lnTo>
                    <a:pt x="197" y="324"/>
                  </a:lnTo>
                  <a:lnTo>
                    <a:pt x="211" y="319"/>
                  </a:lnTo>
                  <a:lnTo>
                    <a:pt x="227" y="315"/>
                  </a:lnTo>
                  <a:lnTo>
                    <a:pt x="241" y="308"/>
                  </a:lnTo>
                  <a:lnTo>
                    <a:pt x="254" y="300"/>
                  </a:lnTo>
                  <a:lnTo>
                    <a:pt x="257" y="297"/>
                  </a:lnTo>
                  <a:lnTo>
                    <a:pt x="260" y="295"/>
                  </a:lnTo>
                  <a:lnTo>
                    <a:pt x="267" y="290"/>
                  </a:lnTo>
                  <a:lnTo>
                    <a:pt x="280" y="280"/>
                  </a:lnTo>
                  <a:close/>
                </a:path>
              </a:pathLst>
            </a:custGeom>
            <a:solidFill>
              <a:srgbClr val="00FFFF"/>
            </a:solidFill>
            <a:ln w="9525">
              <a:solidFill>
                <a:schemeClr val="tx2"/>
              </a:solidFill>
              <a:round/>
              <a:headEnd/>
              <a:tailEnd/>
            </a:ln>
          </p:spPr>
          <p:txBody>
            <a:bodyPr/>
            <a:lstStyle/>
            <a:p>
              <a:endParaRPr lang="fr-FR"/>
            </a:p>
          </p:txBody>
        </p:sp>
        <p:sp>
          <p:nvSpPr>
            <p:cNvPr id="170225" name="Text Box 89"/>
            <p:cNvSpPr txBox="1">
              <a:spLocks noChangeArrowheads="1"/>
            </p:cNvSpPr>
            <p:nvPr/>
          </p:nvSpPr>
          <p:spPr bwMode="auto">
            <a:xfrm>
              <a:off x="372" y="381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a:t>
              </a:r>
            </a:p>
          </p:txBody>
        </p:sp>
        <p:sp>
          <p:nvSpPr>
            <p:cNvPr id="170226" name="Text Box 90"/>
            <p:cNvSpPr txBox="1">
              <a:spLocks noChangeArrowheads="1"/>
            </p:cNvSpPr>
            <p:nvPr/>
          </p:nvSpPr>
          <p:spPr bwMode="auto">
            <a:xfrm>
              <a:off x="319" y="356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20</a:t>
              </a:r>
            </a:p>
          </p:txBody>
        </p:sp>
        <p:sp>
          <p:nvSpPr>
            <p:cNvPr id="170227" name="Text Box 91"/>
            <p:cNvSpPr txBox="1">
              <a:spLocks noChangeArrowheads="1"/>
            </p:cNvSpPr>
            <p:nvPr/>
          </p:nvSpPr>
          <p:spPr bwMode="auto">
            <a:xfrm>
              <a:off x="319" y="331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40</a:t>
              </a:r>
            </a:p>
          </p:txBody>
        </p:sp>
        <p:sp>
          <p:nvSpPr>
            <p:cNvPr id="170228" name="Text Box 92"/>
            <p:cNvSpPr txBox="1">
              <a:spLocks noChangeArrowheads="1"/>
            </p:cNvSpPr>
            <p:nvPr/>
          </p:nvSpPr>
          <p:spPr bwMode="auto">
            <a:xfrm>
              <a:off x="319" y="306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60</a:t>
              </a:r>
            </a:p>
          </p:txBody>
        </p:sp>
        <p:sp>
          <p:nvSpPr>
            <p:cNvPr id="170229" name="Text Box 93"/>
            <p:cNvSpPr txBox="1">
              <a:spLocks noChangeArrowheads="1"/>
            </p:cNvSpPr>
            <p:nvPr/>
          </p:nvSpPr>
          <p:spPr bwMode="auto">
            <a:xfrm>
              <a:off x="319" y="281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80</a:t>
              </a:r>
            </a:p>
          </p:txBody>
        </p:sp>
        <p:sp>
          <p:nvSpPr>
            <p:cNvPr id="170230" name="Text Box 94"/>
            <p:cNvSpPr txBox="1">
              <a:spLocks noChangeArrowheads="1"/>
            </p:cNvSpPr>
            <p:nvPr/>
          </p:nvSpPr>
          <p:spPr bwMode="auto">
            <a:xfrm>
              <a:off x="754" y="398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0</a:t>
              </a:r>
            </a:p>
          </p:txBody>
        </p:sp>
        <p:sp>
          <p:nvSpPr>
            <p:cNvPr id="170231" name="Text Box 95"/>
            <p:cNvSpPr txBox="1">
              <a:spLocks noChangeArrowheads="1"/>
            </p:cNvSpPr>
            <p:nvPr/>
          </p:nvSpPr>
          <p:spPr bwMode="auto">
            <a:xfrm>
              <a:off x="1076" y="398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2</a:t>
              </a:r>
            </a:p>
          </p:txBody>
        </p:sp>
        <p:sp>
          <p:nvSpPr>
            <p:cNvPr id="170232" name="Text Box 96"/>
            <p:cNvSpPr txBox="1">
              <a:spLocks noChangeArrowheads="1"/>
            </p:cNvSpPr>
            <p:nvPr/>
          </p:nvSpPr>
          <p:spPr bwMode="auto">
            <a:xfrm>
              <a:off x="1389" y="398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4</a:t>
              </a:r>
            </a:p>
          </p:txBody>
        </p:sp>
        <p:sp>
          <p:nvSpPr>
            <p:cNvPr id="170233" name="Text Box 97"/>
            <p:cNvSpPr txBox="1">
              <a:spLocks noChangeArrowheads="1"/>
            </p:cNvSpPr>
            <p:nvPr/>
          </p:nvSpPr>
          <p:spPr bwMode="auto">
            <a:xfrm>
              <a:off x="1718" y="3982"/>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12</a:t>
              </a:r>
            </a:p>
          </p:txBody>
        </p:sp>
        <p:sp>
          <p:nvSpPr>
            <p:cNvPr id="170234" name="Text Box 98"/>
            <p:cNvSpPr txBox="1">
              <a:spLocks noChangeArrowheads="1"/>
            </p:cNvSpPr>
            <p:nvPr/>
          </p:nvSpPr>
          <p:spPr bwMode="auto">
            <a:xfrm>
              <a:off x="2038" y="3982"/>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24</a:t>
              </a:r>
            </a:p>
          </p:txBody>
        </p:sp>
        <p:sp>
          <p:nvSpPr>
            <p:cNvPr id="170235" name="Text Box 99"/>
            <p:cNvSpPr txBox="1">
              <a:spLocks noChangeArrowheads="1"/>
            </p:cNvSpPr>
            <p:nvPr/>
          </p:nvSpPr>
          <p:spPr bwMode="auto">
            <a:xfrm>
              <a:off x="2162" y="2882"/>
              <a:ext cx="7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Intensification</a:t>
              </a:r>
            </a:p>
          </p:txBody>
        </p:sp>
        <p:sp>
          <p:nvSpPr>
            <p:cNvPr id="170236" name="Text Box 100"/>
            <p:cNvSpPr txBox="1">
              <a:spLocks noChangeArrowheads="1"/>
            </p:cNvSpPr>
            <p:nvPr/>
          </p:nvSpPr>
          <p:spPr bwMode="auto">
            <a:xfrm>
              <a:off x="2162" y="3081"/>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Témoin</a:t>
              </a:r>
            </a:p>
          </p:txBody>
        </p:sp>
        <p:sp>
          <p:nvSpPr>
            <p:cNvPr id="170237" name="Text Box 101"/>
            <p:cNvSpPr txBox="1">
              <a:spLocks noChangeArrowheads="1"/>
            </p:cNvSpPr>
            <p:nvPr/>
          </p:nvSpPr>
          <p:spPr bwMode="auto">
            <a:xfrm>
              <a:off x="840" y="2435"/>
              <a:ext cx="5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p = 0,023</a:t>
              </a:r>
            </a:p>
          </p:txBody>
        </p:sp>
        <p:sp>
          <p:nvSpPr>
            <p:cNvPr id="170238" name="Text Box 102"/>
            <p:cNvSpPr txBox="1">
              <a:spLocks noChangeArrowheads="1"/>
            </p:cNvSpPr>
            <p:nvPr/>
          </p:nvSpPr>
          <p:spPr bwMode="auto">
            <a:xfrm>
              <a:off x="665" y="2656"/>
              <a:ext cx="5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p = 0,036</a:t>
              </a:r>
            </a:p>
          </p:txBody>
        </p:sp>
        <p:sp>
          <p:nvSpPr>
            <p:cNvPr id="170239" name="Text Box 103"/>
            <p:cNvSpPr txBox="1">
              <a:spLocks noChangeArrowheads="1"/>
            </p:cNvSpPr>
            <p:nvPr/>
          </p:nvSpPr>
          <p:spPr bwMode="auto">
            <a:xfrm>
              <a:off x="1303" y="2656"/>
              <a:ext cx="5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p = 0,024</a:t>
              </a:r>
            </a:p>
          </p:txBody>
        </p:sp>
        <p:sp>
          <p:nvSpPr>
            <p:cNvPr id="170240" name="Text Box 104"/>
            <p:cNvSpPr txBox="1">
              <a:spLocks noChangeArrowheads="1"/>
            </p:cNvSpPr>
            <p:nvPr/>
          </p:nvSpPr>
          <p:spPr bwMode="auto">
            <a:xfrm rot="-5400000">
              <a:off x="-285" y="3299"/>
              <a:ext cx="10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2-LTR/10</a:t>
              </a:r>
              <a:r>
                <a:rPr lang="fr-FR" sz="1400" baseline="30000"/>
                <a:t>6</a:t>
              </a:r>
              <a:r>
                <a:rPr lang="fr-FR" sz="1400"/>
                <a:t> PBMCs</a:t>
              </a:r>
            </a:p>
          </p:txBody>
        </p:sp>
      </p:grpSp>
      <p:sp>
        <p:nvSpPr>
          <p:cNvPr id="169996" name="Text Box 105"/>
          <p:cNvSpPr txBox="1">
            <a:spLocks noChangeArrowheads="1"/>
          </p:cNvSpPr>
          <p:nvPr/>
        </p:nvSpPr>
        <p:spPr bwMode="auto">
          <a:xfrm>
            <a:off x="1911350" y="6494463"/>
            <a:ext cx="858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Semaines</a:t>
            </a:r>
          </a:p>
        </p:txBody>
      </p:sp>
      <p:sp>
        <p:nvSpPr>
          <p:cNvPr id="169997" name="Text Box 240"/>
          <p:cNvSpPr txBox="1">
            <a:spLocks noChangeArrowheads="1"/>
          </p:cNvSpPr>
          <p:nvPr/>
        </p:nvSpPr>
        <p:spPr bwMode="auto">
          <a:xfrm>
            <a:off x="5786438" y="3905250"/>
            <a:ext cx="2314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600">
                <a:solidFill>
                  <a:schemeClr val="tx2"/>
                </a:solidFill>
              </a:rPr>
              <a:t>Cellules CD8 mémoires</a:t>
            </a:r>
          </a:p>
        </p:txBody>
      </p:sp>
      <p:grpSp>
        <p:nvGrpSpPr>
          <p:cNvPr id="169998" name="Group 255"/>
          <p:cNvGrpSpPr>
            <a:grpSpLocks/>
          </p:cNvGrpSpPr>
          <p:nvPr/>
        </p:nvGrpSpPr>
        <p:grpSpPr bwMode="auto">
          <a:xfrm>
            <a:off x="4708525" y="4216400"/>
            <a:ext cx="4213225" cy="2325688"/>
            <a:chOff x="2966" y="2656"/>
            <a:chExt cx="2654" cy="1465"/>
          </a:xfrm>
        </p:grpSpPr>
        <p:sp>
          <p:nvSpPr>
            <p:cNvPr id="170002" name="Freeform 106"/>
            <p:cNvSpPr>
              <a:spLocks/>
            </p:cNvSpPr>
            <p:nvPr/>
          </p:nvSpPr>
          <p:spPr bwMode="auto">
            <a:xfrm>
              <a:off x="4572" y="3143"/>
              <a:ext cx="139" cy="283"/>
            </a:xfrm>
            <a:custGeom>
              <a:avLst/>
              <a:gdLst>
                <a:gd name="T0" fmla="*/ 0 w 697"/>
                <a:gd name="T1" fmla="*/ 0 h 1413"/>
                <a:gd name="T2" fmla="*/ 0 w 697"/>
                <a:gd name="T3" fmla="*/ 0 h 1413"/>
                <a:gd name="T4" fmla="*/ 0 w 697"/>
                <a:gd name="T5" fmla="*/ 0 h 1413"/>
                <a:gd name="T6" fmla="*/ 0 w 697"/>
                <a:gd name="T7" fmla="*/ 0 h 1413"/>
                <a:gd name="T8" fmla="*/ 0 w 697"/>
                <a:gd name="T9" fmla="*/ 0 h 1413"/>
                <a:gd name="T10" fmla="*/ 0 w 697"/>
                <a:gd name="T11" fmla="*/ 0 h 1413"/>
                <a:gd name="T12" fmla="*/ 0 60000 65536"/>
                <a:gd name="T13" fmla="*/ 0 60000 65536"/>
                <a:gd name="T14" fmla="*/ 0 60000 65536"/>
                <a:gd name="T15" fmla="*/ 0 60000 65536"/>
                <a:gd name="T16" fmla="*/ 0 60000 65536"/>
                <a:gd name="T17" fmla="*/ 0 60000 65536"/>
                <a:gd name="T18" fmla="*/ 0 w 697"/>
                <a:gd name="T19" fmla="*/ 0 h 1413"/>
                <a:gd name="T20" fmla="*/ 697 w 697"/>
                <a:gd name="T21" fmla="*/ 1413 h 1413"/>
              </a:gdLst>
              <a:ahLst/>
              <a:cxnLst>
                <a:cxn ang="T12">
                  <a:pos x="T0" y="T1"/>
                </a:cxn>
                <a:cxn ang="T13">
                  <a:pos x="T2" y="T3"/>
                </a:cxn>
                <a:cxn ang="T14">
                  <a:pos x="T4" y="T5"/>
                </a:cxn>
                <a:cxn ang="T15">
                  <a:pos x="T6" y="T7"/>
                </a:cxn>
                <a:cxn ang="T16">
                  <a:pos x="T8" y="T9"/>
                </a:cxn>
                <a:cxn ang="T17">
                  <a:pos x="T10" y="T11"/>
                </a:cxn>
              </a:cxnLst>
              <a:rect l="T18" t="T19" r="T20" b="T21"/>
              <a:pathLst>
                <a:path w="697" h="1413">
                  <a:moveTo>
                    <a:pt x="697" y="1413"/>
                  </a:moveTo>
                  <a:lnTo>
                    <a:pt x="697" y="0"/>
                  </a:lnTo>
                  <a:lnTo>
                    <a:pt x="348" y="0"/>
                  </a:lnTo>
                  <a:lnTo>
                    <a:pt x="0" y="0"/>
                  </a:lnTo>
                  <a:lnTo>
                    <a:pt x="0" y="1413"/>
                  </a:lnTo>
                  <a:lnTo>
                    <a:pt x="697" y="1413"/>
                  </a:lnTo>
                  <a:close/>
                </a:path>
              </a:pathLst>
            </a:custGeom>
            <a:solidFill>
              <a:srgbClr val="00FFFF"/>
            </a:solidFill>
            <a:ln w="9525">
              <a:solidFill>
                <a:srgbClr val="008080"/>
              </a:solidFill>
              <a:round/>
              <a:headEnd/>
              <a:tailEnd/>
            </a:ln>
          </p:spPr>
          <p:txBody>
            <a:bodyPr/>
            <a:lstStyle/>
            <a:p>
              <a:endParaRPr lang="fr-FR"/>
            </a:p>
          </p:txBody>
        </p:sp>
        <p:sp>
          <p:nvSpPr>
            <p:cNvPr id="170003" name="Freeform 107"/>
            <p:cNvSpPr>
              <a:spLocks/>
            </p:cNvSpPr>
            <p:nvPr/>
          </p:nvSpPr>
          <p:spPr bwMode="auto">
            <a:xfrm>
              <a:off x="4572" y="3426"/>
              <a:ext cx="139" cy="95"/>
            </a:xfrm>
            <a:custGeom>
              <a:avLst/>
              <a:gdLst>
                <a:gd name="T0" fmla="*/ 0 w 697"/>
                <a:gd name="T1" fmla="*/ 0 h 479"/>
                <a:gd name="T2" fmla="*/ 0 w 697"/>
                <a:gd name="T3" fmla="*/ 0 h 479"/>
                <a:gd name="T4" fmla="*/ 0 w 697"/>
                <a:gd name="T5" fmla="*/ 0 h 479"/>
                <a:gd name="T6" fmla="*/ 0 w 697"/>
                <a:gd name="T7" fmla="*/ 0 h 479"/>
                <a:gd name="T8" fmla="*/ 0 w 697"/>
                <a:gd name="T9" fmla="*/ 0 h 479"/>
                <a:gd name="T10" fmla="*/ 0 w 697"/>
                <a:gd name="T11" fmla="*/ 0 h 479"/>
                <a:gd name="T12" fmla="*/ 0 60000 65536"/>
                <a:gd name="T13" fmla="*/ 0 60000 65536"/>
                <a:gd name="T14" fmla="*/ 0 60000 65536"/>
                <a:gd name="T15" fmla="*/ 0 60000 65536"/>
                <a:gd name="T16" fmla="*/ 0 60000 65536"/>
                <a:gd name="T17" fmla="*/ 0 60000 65536"/>
                <a:gd name="T18" fmla="*/ 0 w 697"/>
                <a:gd name="T19" fmla="*/ 0 h 479"/>
                <a:gd name="T20" fmla="*/ 697 w 697"/>
                <a:gd name="T21" fmla="*/ 479 h 479"/>
              </a:gdLst>
              <a:ahLst/>
              <a:cxnLst>
                <a:cxn ang="T12">
                  <a:pos x="T0" y="T1"/>
                </a:cxn>
                <a:cxn ang="T13">
                  <a:pos x="T2" y="T3"/>
                </a:cxn>
                <a:cxn ang="T14">
                  <a:pos x="T4" y="T5"/>
                </a:cxn>
                <a:cxn ang="T15">
                  <a:pos x="T6" y="T7"/>
                </a:cxn>
                <a:cxn ang="T16">
                  <a:pos x="T8" y="T9"/>
                </a:cxn>
                <a:cxn ang="T17">
                  <a:pos x="T10" y="T11"/>
                </a:cxn>
              </a:cxnLst>
              <a:rect l="T18" t="T19" r="T20" b="T21"/>
              <a:pathLst>
                <a:path w="697" h="479">
                  <a:moveTo>
                    <a:pt x="0" y="479"/>
                  </a:moveTo>
                  <a:lnTo>
                    <a:pt x="348" y="479"/>
                  </a:lnTo>
                  <a:lnTo>
                    <a:pt x="697" y="479"/>
                  </a:lnTo>
                  <a:lnTo>
                    <a:pt x="697" y="0"/>
                  </a:lnTo>
                  <a:lnTo>
                    <a:pt x="0" y="0"/>
                  </a:lnTo>
                  <a:lnTo>
                    <a:pt x="0" y="479"/>
                  </a:lnTo>
                  <a:close/>
                </a:path>
              </a:pathLst>
            </a:custGeom>
            <a:solidFill>
              <a:srgbClr val="00FFFF"/>
            </a:solidFill>
            <a:ln w="9525">
              <a:solidFill>
                <a:srgbClr val="008080"/>
              </a:solidFill>
              <a:round/>
              <a:headEnd/>
              <a:tailEnd/>
            </a:ln>
          </p:spPr>
          <p:txBody>
            <a:bodyPr/>
            <a:lstStyle/>
            <a:p>
              <a:endParaRPr lang="fr-FR"/>
            </a:p>
          </p:txBody>
        </p:sp>
        <p:sp>
          <p:nvSpPr>
            <p:cNvPr id="170004" name="Freeform 108"/>
            <p:cNvSpPr>
              <a:spLocks/>
            </p:cNvSpPr>
            <p:nvPr/>
          </p:nvSpPr>
          <p:spPr bwMode="auto">
            <a:xfrm>
              <a:off x="4964" y="3355"/>
              <a:ext cx="139" cy="94"/>
            </a:xfrm>
            <a:custGeom>
              <a:avLst/>
              <a:gdLst>
                <a:gd name="T0" fmla="*/ 0 w 698"/>
                <a:gd name="T1" fmla="*/ 0 h 469"/>
                <a:gd name="T2" fmla="*/ 0 w 698"/>
                <a:gd name="T3" fmla="*/ 0 h 469"/>
                <a:gd name="T4" fmla="*/ 0 w 698"/>
                <a:gd name="T5" fmla="*/ 0 h 469"/>
                <a:gd name="T6" fmla="*/ 0 w 698"/>
                <a:gd name="T7" fmla="*/ 0 h 469"/>
                <a:gd name="T8" fmla="*/ 0 w 698"/>
                <a:gd name="T9" fmla="*/ 0 h 469"/>
                <a:gd name="T10" fmla="*/ 0 w 698"/>
                <a:gd name="T11" fmla="*/ 0 h 469"/>
                <a:gd name="T12" fmla="*/ 0 60000 65536"/>
                <a:gd name="T13" fmla="*/ 0 60000 65536"/>
                <a:gd name="T14" fmla="*/ 0 60000 65536"/>
                <a:gd name="T15" fmla="*/ 0 60000 65536"/>
                <a:gd name="T16" fmla="*/ 0 60000 65536"/>
                <a:gd name="T17" fmla="*/ 0 60000 65536"/>
                <a:gd name="T18" fmla="*/ 0 w 698"/>
                <a:gd name="T19" fmla="*/ 0 h 469"/>
                <a:gd name="T20" fmla="*/ 698 w 698"/>
                <a:gd name="T21" fmla="*/ 469 h 469"/>
              </a:gdLst>
              <a:ahLst/>
              <a:cxnLst>
                <a:cxn ang="T12">
                  <a:pos x="T0" y="T1"/>
                </a:cxn>
                <a:cxn ang="T13">
                  <a:pos x="T2" y="T3"/>
                </a:cxn>
                <a:cxn ang="T14">
                  <a:pos x="T4" y="T5"/>
                </a:cxn>
                <a:cxn ang="T15">
                  <a:pos x="T6" y="T7"/>
                </a:cxn>
                <a:cxn ang="T16">
                  <a:pos x="T8" y="T9"/>
                </a:cxn>
                <a:cxn ang="T17">
                  <a:pos x="T10" y="T11"/>
                </a:cxn>
              </a:cxnLst>
              <a:rect l="T18" t="T19" r="T20" b="T21"/>
              <a:pathLst>
                <a:path w="698" h="469">
                  <a:moveTo>
                    <a:pt x="0" y="0"/>
                  </a:moveTo>
                  <a:lnTo>
                    <a:pt x="0" y="469"/>
                  </a:lnTo>
                  <a:lnTo>
                    <a:pt x="698" y="469"/>
                  </a:lnTo>
                  <a:lnTo>
                    <a:pt x="698" y="0"/>
                  </a:lnTo>
                  <a:lnTo>
                    <a:pt x="348" y="0"/>
                  </a:lnTo>
                  <a:lnTo>
                    <a:pt x="0" y="0"/>
                  </a:lnTo>
                  <a:close/>
                </a:path>
              </a:pathLst>
            </a:custGeom>
            <a:solidFill>
              <a:srgbClr val="00FFFF"/>
            </a:solidFill>
            <a:ln w="9525">
              <a:solidFill>
                <a:srgbClr val="008080"/>
              </a:solidFill>
              <a:round/>
              <a:headEnd/>
              <a:tailEnd/>
            </a:ln>
          </p:spPr>
          <p:txBody>
            <a:bodyPr/>
            <a:lstStyle/>
            <a:p>
              <a:endParaRPr lang="fr-FR"/>
            </a:p>
          </p:txBody>
        </p:sp>
        <p:sp>
          <p:nvSpPr>
            <p:cNvPr id="170005" name="Freeform 109"/>
            <p:cNvSpPr>
              <a:spLocks/>
            </p:cNvSpPr>
            <p:nvPr/>
          </p:nvSpPr>
          <p:spPr bwMode="auto">
            <a:xfrm>
              <a:off x="4964" y="3449"/>
              <a:ext cx="139" cy="126"/>
            </a:xfrm>
            <a:custGeom>
              <a:avLst/>
              <a:gdLst>
                <a:gd name="T0" fmla="*/ 0 w 698"/>
                <a:gd name="T1" fmla="*/ 0 h 628"/>
                <a:gd name="T2" fmla="*/ 0 w 698"/>
                <a:gd name="T3" fmla="*/ 0 h 628"/>
                <a:gd name="T4" fmla="*/ 0 w 698"/>
                <a:gd name="T5" fmla="*/ 0 h 628"/>
                <a:gd name="T6" fmla="*/ 0 w 698"/>
                <a:gd name="T7" fmla="*/ 0 h 628"/>
                <a:gd name="T8" fmla="*/ 0 w 698"/>
                <a:gd name="T9" fmla="*/ 0 h 628"/>
                <a:gd name="T10" fmla="*/ 0 w 698"/>
                <a:gd name="T11" fmla="*/ 0 h 628"/>
                <a:gd name="T12" fmla="*/ 0 60000 65536"/>
                <a:gd name="T13" fmla="*/ 0 60000 65536"/>
                <a:gd name="T14" fmla="*/ 0 60000 65536"/>
                <a:gd name="T15" fmla="*/ 0 60000 65536"/>
                <a:gd name="T16" fmla="*/ 0 60000 65536"/>
                <a:gd name="T17" fmla="*/ 0 60000 65536"/>
                <a:gd name="T18" fmla="*/ 0 w 698"/>
                <a:gd name="T19" fmla="*/ 0 h 628"/>
                <a:gd name="T20" fmla="*/ 698 w 698"/>
                <a:gd name="T21" fmla="*/ 628 h 628"/>
              </a:gdLst>
              <a:ahLst/>
              <a:cxnLst>
                <a:cxn ang="T12">
                  <a:pos x="T0" y="T1"/>
                </a:cxn>
                <a:cxn ang="T13">
                  <a:pos x="T2" y="T3"/>
                </a:cxn>
                <a:cxn ang="T14">
                  <a:pos x="T4" y="T5"/>
                </a:cxn>
                <a:cxn ang="T15">
                  <a:pos x="T6" y="T7"/>
                </a:cxn>
                <a:cxn ang="T16">
                  <a:pos x="T8" y="T9"/>
                </a:cxn>
                <a:cxn ang="T17">
                  <a:pos x="T10" y="T11"/>
                </a:cxn>
              </a:cxnLst>
              <a:rect l="T18" t="T19" r="T20" b="T21"/>
              <a:pathLst>
                <a:path w="698" h="628">
                  <a:moveTo>
                    <a:pt x="698" y="0"/>
                  </a:moveTo>
                  <a:lnTo>
                    <a:pt x="0" y="0"/>
                  </a:lnTo>
                  <a:lnTo>
                    <a:pt x="0" y="628"/>
                  </a:lnTo>
                  <a:lnTo>
                    <a:pt x="348" y="628"/>
                  </a:lnTo>
                  <a:lnTo>
                    <a:pt x="698" y="628"/>
                  </a:lnTo>
                  <a:lnTo>
                    <a:pt x="698" y="0"/>
                  </a:lnTo>
                  <a:close/>
                </a:path>
              </a:pathLst>
            </a:custGeom>
            <a:solidFill>
              <a:srgbClr val="00FFFF"/>
            </a:solidFill>
            <a:ln w="9525">
              <a:solidFill>
                <a:srgbClr val="008080"/>
              </a:solidFill>
              <a:round/>
              <a:headEnd/>
              <a:tailEnd/>
            </a:ln>
          </p:spPr>
          <p:txBody>
            <a:bodyPr/>
            <a:lstStyle/>
            <a:p>
              <a:endParaRPr lang="fr-FR"/>
            </a:p>
          </p:txBody>
        </p:sp>
        <p:sp>
          <p:nvSpPr>
            <p:cNvPr id="170006" name="Freeform 110"/>
            <p:cNvSpPr>
              <a:spLocks/>
            </p:cNvSpPr>
            <p:nvPr/>
          </p:nvSpPr>
          <p:spPr bwMode="auto">
            <a:xfrm>
              <a:off x="4795" y="3389"/>
              <a:ext cx="132" cy="84"/>
            </a:xfrm>
            <a:custGeom>
              <a:avLst/>
              <a:gdLst>
                <a:gd name="T0" fmla="*/ 0 w 664"/>
                <a:gd name="T1" fmla="*/ 0 h 420"/>
                <a:gd name="T2" fmla="*/ 0 w 664"/>
                <a:gd name="T3" fmla="*/ 0 h 420"/>
                <a:gd name="T4" fmla="*/ 0 w 664"/>
                <a:gd name="T5" fmla="*/ 0 h 420"/>
                <a:gd name="T6" fmla="*/ 0 w 664"/>
                <a:gd name="T7" fmla="*/ 0 h 420"/>
                <a:gd name="T8" fmla="*/ 0 w 664"/>
                <a:gd name="T9" fmla="*/ 0 h 420"/>
                <a:gd name="T10" fmla="*/ 0 w 664"/>
                <a:gd name="T11" fmla="*/ 0 h 420"/>
                <a:gd name="T12" fmla="*/ 0 60000 65536"/>
                <a:gd name="T13" fmla="*/ 0 60000 65536"/>
                <a:gd name="T14" fmla="*/ 0 60000 65536"/>
                <a:gd name="T15" fmla="*/ 0 60000 65536"/>
                <a:gd name="T16" fmla="*/ 0 60000 65536"/>
                <a:gd name="T17" fmla="*/ 0 60000 65536"/>
                <a:gd name="T18" fmla="*/ 0 w 664"/>
                <a:gd name="T19" fmla="*/ 0 h 420"/>
                <a:gd name="T20" fmla="*/ 664 w 664"/>
                <a:gd name="T21" fmla="*/ 420 h 420"/>
              </a:gdLst>
              <a:ahLst/>
              <a:cxnLst>
                <a:cxn ang="T12">
                  <a:pos x="T0" y="T1"/>
                </a:cxn>
                <a:cxn ang="T13">
                  <a:pos x="T2" y="T3"/>
                </a:cxn>
                <a:cxn ang="T14">
                  <a:pos x="T4" y="T5"/>
                </a:cxn>
                <a:cxn ang="T15">
                  <a:pos x="T6" y="T7"/>
                </a:cxn>
                <a:cxn ang="T16">
                  <a:pos x="T8" y="T9"/>
                </a:cxn>
                <a:cxn ang="T17">
                  <a:pos x="T10" y="T11"/>
                </a:cxn>
              </a:cxnLst>
              <a:rect l="T18" t="T19" r="T20" b="T21"/>
              <a:pathLst>
                <a:path w="664" h="420">
                  <a:moveTo>
                    <a:pt x="332" y="0"/>
                  </a:moveTo>
                  <a:lnTo>
                    <a:pt x="0" y="0"/>
                  </a:lnTo>
                  <a:lnTo>
                    <a:pt x="0" y="420"/>
                  </a:lnTo>
                  <a:lnTo>
                    <a:pt x="664" y="420"/>
                  </a:lnTo>
                  <a:lnTo>
                    <a:pt x="664" y="0"/>
                  </a:lnTo>
                  <a:lnTo>
                    <a:pt x="332" y="0"/>
                  </a:lnTo>
                  <a:close/>
                </a:path>
              </a:pathLst>
            </a:custGeom>
            <a:solidFill>
              <a:srgbClr val="0099FF"/>
            </a:solidFill>
            <a:ln w="9525">
              <a:solidFill>
                <a:srgbClr val="008080"/>
              </a:solidFill>
              <a:round/>
              <a:headEnd/>
              <a:tailEnd/>
            </a:ln>
          </p:spPr>
          <p:txBody>
            <a:bodyPr/>
            <a:lstStyle/>
            <a:p>
              <a:endParaRPr lang="fr-FR"/>
            </a:p>
          </p:txBody>
        </p:sp>
        <p:sp>
          <p:nvSpPr>
            <p:cNvPr id="170007" name="Freeform 111"/>
            <p:cNvSpPr>
              <a:spLocks/>
            </p:cNvSpPr>
            <p:nvPr/>
          </p:nvSpPr>
          <p:spPr bwMode="auto">
            <a:xfrm>
              <a:off x="4795" y="3473"/>
              <a:ext cx="132" cy="128"/>
            </a:xfrm>
            <a:custGeom>
              <a:avLst/>
              <a:gdLst>
                <a:gd name="T0" fmla="*/ 0 w 664"/>
                <a:gd name="T1" fmla="*/ 0 h 644"/>
                <a:gd name="T2" fmla="*/ 0 w 664"/>
                <a:gd name="T3" fmla="*/ 0 h 644"/>
                <a:gd name="T4" fmla="*/ 0 w 664"/>
                <a:gd name="T5" fmla="*/ 0 h 644"/>
                <a:gd name="T6" fmla="*/ 0 w 664"/>
                <a:gd name="T7" fmla="*/ 0 h 644"/>
                <a:gd name="T8" fmla="*/ 0 w 664"/>
                <a:gd name="T9" fmla="*/ 0 h 644"/>
                <a:gd name="T10" fmla="*/ 0 w 664"/>
                <a:gd name="T11" fmla="*/ 0 h 644"/>
                <a:gd name="T12" fmla="*/ 0 60000 65536"/>
                <a:gd name="T13" fmla="*/ 0 60000 65536"/>
                <a:gd name="T14" fmla="*/ 0 60000 65536"/>
                <a:gd name="T15" fmla="*/ 0 60000 65536"/>
                <a:gd name="T16" fmla="*/ 0 60000 65536"/>
                <a:gd name="T17" fmla="*/ 0 60000 65536"/>
                <a:gd name="T18" fmla="*/ 0 w 664"/>
                <a:gd name="T19" fmla="*/ 0 h 644"/>
                <a:gd name="T20" fmla="*/ 664 w 664"/>
                <a:gd name="T21" fmla="*/ 644 h 644"/>
              </a:gdLst>
              <a:ahLst/>
              <a:cxnLst>
                <a:cxn ang="T12">
                  <a:pos x="T0" y="T1"/>
                </a:cxn>
                <a:cxn ang="T13">
                  <a:pos x="T2" y="T3"/>
                </a:cxn>
                <a:cxn ang="T14">
                  <a:pos x="T4" y="T5"/>
                </a:cxn>
                <a:cxn ang="T15">
                  <a:pos x="T6" y="T7"/>
                </a:cxn>
                <a:cxn ang="T16">
                  <a:pos x="T8" y="T9"/>
                </a:cxn>
                <a:cxn ang="T17">
                  <a:pos x="T10" y="T11"/>
                </a:cxn>
              </a:cxnLst>
              <a:rect l="T18" t="T19" r="T20" b="T21"/>
              <a:pathLst>
                <a:path w="664" h="644">
                  <a:moveTo>
                    <a:pt x="664" y="644"/>
                  </a:moveTo>
                  <a:lnTo>
                    <a:pt x="664" y="0"/>
                  </a:lnTo>
                  <a:lnTo>
                    <a:pt x="0" y="0"/>
                  </a:lnTo>
                  <a:lnTo>
                    <a:pt x="0" y="644"/>
                  </a:lnTo>
                  <a:lnTo>
                    <a:pt x="332" y="644"/>
                  </a:lnTo>
                  <a:lnTo>
                    <a:pt x="664" y="644"/>
                  </a:lnTo>
                  <a:close/>
                </a:path>
              </a:pathLst>
            </a:custGeom>
            <a:solidFill>
              <a:srgbClr val="0099FF"/>
            </a:solidFill>
            <a:ln w="9525">
              <a:solidFill>
                <a:srgbClr val="008080"/>
              </a:solidFill>
              <a:round/>
              <a:headEnd/>
              <a:tailEnd/>
            </a:ln>
          </p:spPr>
          <p:txBody>
            <a:bodyPr/>
            <a:lstStyle/>
            <a:p>
              <a:endParaRPr lang="fr-FR"/>
            </a:p>
          </p:txBody>
        </p:sp>
        <p:sp>
          <p:nvSpPr>
            <p:cNvPr id="170008" name="Freeform 112"/>
            <p:cNvSpPr>
              <a:spLocks/>
            </p:cNvSpPr>
            <p:nvPr/>
          </p:nvSpPr>
          <p:spPr bwMode="auto">
            <a:xfrm>
              <a:off x="5187" y="3436"/>
              <a:ext cx="136" cy="81"/>
            </a:xfrm>
            <a:custGeom>
              <a:avLst/>
              <a:gdLst>
                <a:gd name="T0" fmla="*/ 0 w 680"/>
                <a:gd name="T1" fmla="*/ 0 h 405"/>
                <a:gd name="T2" fmla="*/ 0 w 680"/>
                <a:gd name="T3" fmla="*/ 0 h 405"/>
                <a:gd name="T4" fmla="*/ 0 w 680"/>
                <a:gd name="T5" fmla="*/ 0 h 405"/>
                <a:gd name="T6" fmla="*/ 0 w 680"/>
                <a:gd name="T7" fmla="*/ 0 h 405"/>
                <a:gd name="T8" fmla="*/ 0 w 680"/>
                <a:gd name="T9" fmla="*/ 0 h 405"/>
                <a:gd name="T10" fmla="*/ 0 w 680"/>
                <a:gd name="T11" fmla="*/ 0 h 405"/>
                <a:gd name="T12" fmla="*/ 0 60000 65536"/>
                <a:gd name="T13" fmla="*/ 0 60000 65536"/>
                <a:gd name="T14" fmla="*/ 0 60000 65536"/>
                <a:gd name="T15" fmla="*/ 0 60000 65536"/>
                <a:gd name="T16" fmla="*/ 0 60000 65536"/>
                <a:gd name="T17" fmla="*/ 0 60000 65536"/>
                <a:gd name="T18" fmla="*/ 0 w 680"/>
                <a:gd name="T19" fmla="*/ 0 h 405"/>
                <a:gd name="T20" fmla="*/ 680 w 680"/>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80" h="405">
                  <a:moveTo>
                    <a:pt x="680" y="0"/>
                  </a:moveTo>
                  <a:lnTo>
                    <a:pt x="340" y="0"/>
                  </a:lnTo>
                  <a:lnTo>
                    <a:pt x="0" y="0"/>
                  </a:lnTo>
                  <a:lnTo>
                    <a:pt x="0" y="405"/>
                  </a:lnTo>
                  <a:lnTo>
                    <a:pt x="680" y="405"/>
                  </a:lnTo>
                  <a:lnTo>
                    <a:pt x="680" y="0"/>
                  </a:lnTo>
                  <a:close/>
                </a:path>
              </a:pathLst>
            </a:custGeom>
            <a:solidFill>
              <a:srgbClr val="0099FF"/>
            </a:solidFill>
            <a:ln w="9525">
              <a:solidFill>
                <a:srgbClr val="008080"/>
              </a:solidFill>
              <a:round/>
              <a:headEnd/>
              <a:tailEnd/>
            </a:ln>
          </p:spPr>
          <p:txBody>
            <a:bodyPr/>
            <a:lstStyle/>
            <a:p>
              <a:endParaRPr lang="fr-FR"/>
            </a:p>
          </p:txBody>
        </p:sp>
        <p:sp>
          <p:nvSpPr>
            <p:cNvPr id="170009" name="Freeform 113"/>
            <p:cNvSpPr>
              <a:spLocks/>
            </p:cNvSpPr>
            <p:nvPr/>
          </p:nvSpPr>
          <p:spPr bwMode="auto">
            <a:xfrm>
              <a:off x="5187" y="3517"/>
              <a:ext cx="136" cy="88"/>
            </a:xfrm>
            <a:custGeom>
              <a:avLst/>
              <a:gdLst>
                <a:gd name="T0" fmla="*/ 0 w 680"/>
                <a:gd name="T1" fmla="*/ 0 h 440"/>
                <a:gd name="T2" fmla="*/ 0 w 680"/>
                <a:gd name="T3" fmla="*/ 0 h 440"/>
                <a:gd name="T4" fmla="*/ 0 w 680"/>
                <a:gd name="T5" fmla="*/ 0 h 440"/>
                <a:gd name="T6" fmla="*/ 0 w 680"/>
                <a:gd name="T7" fmla="*/ 0 h 440"/>
                <a:gd name="T8" fmla="*/ 0 w 680"/>
                <a:gd name="T9" fmla="*/ 0 h 440"/>
                <a:gd name="T10" fmla="*/ 0 w 680"/>
                <a:gd name="T11" fmla="*/ 0 h 440"/>
                <a:gd name="T12" fmla="*/ 0 60000 65536"/>
                <a:gd name="T13" fmla="*/ 0 60000 65536"/>
                <a:gd name="T14" fmla="*/ 0 60000 65536"/>
                <a:gd name="T15" fmla="*/ 0 60000 65536"/>
                <a:gd name="T16" fmla="*/ 0 60000 65536"/>
                <a:gd name="T17" fmla="*/ 0 60000 65536"/>
                <a:gd name="T18" fmla="*/ 0 w 680"/>
                <a:gd name="T19" fmla="*/ 0 h 440"/>
                <a:gd name="T20" fmla="*/ 680 w 680"/>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680" h="440">
                  <a:moveTo>
                    <a:pt x="680" y="440"/>
                  </a:moveTo>
                  <a:lnTo>
                    <a:pt x="680" y="0"/>
                  </a:lnTo>
                  <a:lnTo>
                    <a:pt x="0" y="0"/>
                  </a:lnTo>
                  <a:lnTo>
                    <a:pt x="0" y="440"/>
                  </a:lnTo>
                  <a:lnTo>
                    <a:pt x="340" y="440"/>
                  </a:lnTo>
                  <a:lnTo>
                    <a:pt x="680" y="440"/>
                  </a:lnTo>
                  <a:close/>
                </a:path>
              </a:pathLst>
            </a:custGeom>
            <a:solidFill>
              <a:srgbClr val="0099FF"/>
            </a:solidFill>
            <a:ln w="9525">
              <a:solidFill>
                <a:srgbClr val="008080"/>
              </a:solidFill>
              <a:round/>
              <a:headEnd/>
              <a:tailEnd/>
            </a:ln>
          </p:spPr>
          <p:txBody>
            <a:bodyPr/>
            <a:lstStyle/>
            <a:p>
              <a:endParaRPr lang="fr-FR"/>
            </a:p>
          </p:txBody>
        </p:sp>
        <p:sp>
          <p:nvSpPr>
            <p:cNvPr id="170010" name="Freeform 114"/>
            <p:cNvSpPr>
              <a:spLocks/>
            </p:cNvSpPr>
            <p:nvPr/>
          </p:nvSpPr>
          <p:spPr bwMode="auto">
            <a:xfrm>
              <a:off x="5356" y="3465"/>
              <a:ext cx="143" cy="116"/>
            </a:xfrm>
            <a:custGeom>
              <a:avLst/>
              <a:gdLst>
                <a:gd name="T0" fmla="*/ 0 w 714"/>
                <a:gd name="T1" fmla="*/ 0 h 581"/>
                <a:gd name="T2" fmla="*/ 0 w 714"/>
                <a:gd name="T3" fmla="*/ 0 h 581"/>
                <a:gd name="T4" fmla="*/ 0 w 714"/>
                <a:gd name="T5" fmla="*/ 0 h 581"/>
                <a:gd name="T6" fmla="*/ 0 w 714"/>
                <a:gd name="T7" fmla="*/ 0 h 581"/>
                <a:gd name="T8" fmla="*/ 0 w 714"/>
                <a:gd name="T9" fmla="*/ 0 h 581"/>
                <a:gd name="T10" fmla="*/ 0 w 714"/>
                <a:gd name="T11" fmla="*/ 0 h 581"/>
                <a:gd name="T12" fmla="*/ 0 60000 65536"/>
                <a:gd name="T13" fmla="*/ 0 60000 65536"/>
                <a:gd name="T14" fmla="*/ 0 60000 65536"/>
                <a:gd name="T15" fmla="*/ 0 60000 65536"/>
                <a:gd name="T16" fmla="*/ 0 60000 65536"/>
                <a:gd name="T17" fmla="*/ 0 60000 65536"/>
                <a:gd name="T18" fmla="*/ 0 w 714"/>
                <a:gd name="T19" fmla="*/ 0 h 581"/>
                <a:gd name="T20" fmla="*/ 714 w 714"/>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714" h="581">
                  <a:moveTo>
                    <a:pt x="714" y="0"/>
                  </a:moveTo>
                  <a:lnTo>
                    <a:pt x="0" y="0"/>
                  </a:lnTo>
                  <a:lnTo>
                    <a:pt x="0" y="581"/>
                  </a:lnTo>
                  <a:lnTo>
                    <a:pt x="356" y="581"/>
                  </a:lnTo>
                  <a:lnTo>
                    <a:pt x="714" y="581"/>
                  </a:lnTo>
                  <a:lnTo>
                    <a:pt x="714" y="0"/>
                  </a:lnTo>
                  <a:close/>
                </a:path>
              </a:pathLst>
            </a:custGeom>
            <a:solidFill>
              <a:srgbClr val="00FFFF"/>
            </a:solidFill>
            <a:ln w="9525">
              <a:solidFill>
                <a:srgbClr val="008080"/>
              </a:solidFill>
              <a:round/>
              <a:headEnd/>
              <a:tailEnd/>
            </a:ln>
          </p:spPr>
          <p:txBody>
            <a:bodyPr/>
            <a:lstStyle/>
            <a:p>
              <a:endParaRPr lang="fr-FR"/>
            </a:p>
          </p:txBody>
        </p:sp>
        <p:sp>
          <p:nvSpPr>
            <p:cNvPr id="170011" name="Freeform 115"/>
            <p:cNvSpPr>
              <a:spLocks/>
            </p:cNvSpPr>
            <p:nvPr/>
          </p:nvSpPr>
          <p:spPr bwMode="auto">
            <a:xfrm>
              <a:off x="5356" y="3419"/>
              <a:ext cx="143" cy="46"/>
            </a:xfrm>
            <a:custGeom>
              <a:avLst/>
              <a:gdLst>
                <a:gd name="T0" fmla="*/ 0 w 714"/>
                <a:gd name="T1" fmla="*/ 0 h 231"/>
                <a:gd name="T2" fmla="*/ 0 w 714"/>
                <a:gd name="T3" fmla="*/ 0 h 231"/>
                <a:gd name="T4" fmla="*/ 0 w 714"/>
                <a:gd name="T5" fmla="*/ 0 h 231"/>
                <a:gd name="T6" fmla="*/ 0 w 714"/>
                <a:gd name="T7" fmla="*/ 0 h 231"/>
                <a:gd name="T8" fmla="*/ 0 w 714"/>
                <a:gd name="T9" fmla="*/ 0 h 231"/>
                <a:gd name="T10" fmla="*/ 0 w 714"/>
                <a:gd name="T11" fmla="*/ 0 h 231"/>
                <a:gd name="T12" fmla="*/ 0 60000 65536"/>
                <a:gd name="T13" fmla="*/ 0 60000 65536"/>
                <a:gd name="T14" fmla="*/ 0 60000 65536"/>
                <a:gd name="T15" fmla="*/ 0 60000 65536"/>
                <a:gd name="T16" fmla="*/ 0 60000 65536"/>
                <a:gd name="T17" fmla="*/ 0 60000 65536"/>
                <a:gd name="T18" fmla="*/ 0 w 714"/>
                <a:gd name="T19" fmla="*/ 0 h 231"/>
                <a:gd name="T20" fmla="*/ 714 w 714"/>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714" h="231">
                  <a:moveTo>
                    <a:pt x="0" y="231"/>
                  </a:moveTo>
                  <a:lnTo>
                    <a:pt x="714" y="231"/>
                  </a:lnTo>
                  <a:lnTo>
                    <a:pt x="714" y="0"/>
                  </a:lnTo>
                  <a:lnTo>
                    <a:pt x="356" y="0"/>
                  </a:lnTo>
                  <a:lnTo>
                    <a:pt x="0" y="0"/>
                  </a:lnTo>
                  <a:lnTo>
                    <a:pt x="0" y="231"/>
                  </a:lnTo>
                  <a:close/>
                </a:path>
              </a:pathLst>
            </a:custGeom>
            <a:solidFill>
              <a:srgbClr val="00FFFF"/>
            </a:solidFill>
            <a:ln w="9525">
              <a:solidFill>
                <a:srgbClr val="008080"/>
              </a:solidFill>
              <a:round/>
              <a:headEnd/>
              <a:tailEnd/>
            </a:ln>
          </p:spPr>
          <p:txBody>
            <a:bodyPr/>
            <a:lstStyle/>
            <a:p>
              <a:endParaRPr lang="fr-FR"/>
            </a:p>
          </p:txBody>
        </p:sp>
        <p:sp>
          <p:nvSpPr>
            <p:cNvPr id="170012" name="Freeform 116"/>
            <p:cNvSpPr>
              <a:spLocks/>
            </p:cNvSpPr>
            <p:nvPr/>
          </p:nvSpPr>
          <p:spPr bwMode="auto">
            <a:xfrm>
              <a:off x="3775" y="3007"/>
              <a:ext cx="143" cy="404"/>
            </a:xfrm>
            <a:custGeom>
              <a:avLst/>
              <a:gdLst>
                <a:gd name="T0" fmla="*/ 0 w 714"/>
                <a:gd name="T1" fmla="*/ 0 h 2019"/>
                <a:gd name="T2" fmla="*/ 0 w 714"/>
                <a:gd name="T3" fmla="*/ 0 h 2019"/>
                <a:gd name="T4" fmla="*/ 0 w 714"/>
                <a:gd name="T5" fmla="*/ 0 h 2019"/>
                <a:gd name="T6" fmla="*/ 0 w 714"/>
                <a:gd name="T7" fmla="*/ 0 h 2019"/>
                <a:gd name="T8" fmla="*/ 0 w 714"/>
                <a:gd name="T9" fmla="*/ 0 h 2019"/>
                <a:gd name="T10" fmla="*/ 0 w 714"/>
                <a:gd name="T11" fmla="*/ 0 h 2019"/>
                <a:gd name="T12" fmla="*/ 0 60000 65536"/>
                <a:gd name="T13" fmla="*/ 0 60000 65536"/>
                <a:gd name="T14" fmla="*/ 0 60000 65536"/>
                <a:gd name="T15" fmla="*/ 0 60000 65536"/>
                <a:gd name="T16" fmla="*/ 0 60000 65536"/>
                <a:gd name="T17" fmla="*/ 0 60000 65536"/>
                <a:gd name="T18" fmla="*/ 0 w 714"/>
                <a:gd name="T19" fmla="*/ 0 h 2019"/>
                <a:gd name="T20" fmla="*/ 714 w 714"/>
                <a:gd name="T21" fmla="*/ 2019 h 2019"/>
              </a:gdLst>
              <a:ahLst/>
              <a:cxnLst>
                <a:cxn ang="T12">
                  <a:pos x="T0" y="T1"/>
                </a:cxn>
                <a:cxn ang="T13">
                  <a:pos x="T2" y="T3"/>
                </a:cxn>
                <a:cxn ang="T14">
                  <a:pos x="T4" y="T5"/>
                </a:cxn>
                <a:cxn ang="T15">
                  <a:pos x="T6" y="T7"/>
                </a:cxn>
                <a:cxn ang="T16">
                  <a:pos x="T8" y="T9"/>
                </a:cxn>
                <a:cxn ang="T17">
                  <a:pos x="T10" y="T11"/>
                </a:cxn>
              </a:cxnLst>
              <a:rect l="T18" t="T19" r="T20" b="T21"/>
              <a:pathLst>
                <a:path w="714" h="2019">
                  <a:moveTo>
                    <a:pt x="714" y="0"/>
                  </a:moveTo>
                  <a:lnTo>
                    <a:pt x="356" y="0"/>
                  </a:lnTo>
                  <a:lnTo>
                    <a:pt x="0" y="0"/>
                  </a:lnTo>
                  <a:lnTo>
                    <a:pt x="0" y="2019"/>
                  </a:lnTo>
                  <a:lnTo>
                    <a:pt x="714" y="2019"/>
                  </a:lnTo>
                  <a:lnTo>
                    <a:pt x="714" y="0"/>
                  </a:lnTo>
                  <a:close/>
                </a:path>
              </a:pathLst>
            </a:custGeom>
            <a:solidFill>
              <a:srgbClr val="00FFFF"/>
            </a:solidFill>
            <a:ln w="9525">
              <a:solidFill>
                <a:srgbClr val="008080"/>
              </a:solidFill>
              <a:round/>
              <a:headEnd/>
              <a:tailEnd/>
            </a:ln>
          </p:spPr>
          <p:txBody>
            <a:bodyPr/>
            <a:lstStyle/>
            <a:p>
              <a:endParaRPr lang="fr-FR"/>
            </a:p>
          </p:txBody>
        </p:sp>
        <p:sp>
          <p:nvSpPr>
            <p:cNvPr id="170013" name="Freeform 117"/>
            <p:cNvSpPr>
              <a:spLocks/>
            </p:cNvSpPr>
            <p:nvPr/>
          </p:nvSpPr>
          <p:spPr bwMode="auto">
            <a:xfrm>
              <a:off x="3775" y="3411"/>
              <a:ext cx="143" cy="18"/>
            </a:xfrm>
            <a:custGeom>
              <a:avLst/>
              <a:gdLst>
                <a:gd name="T0" fmla="*/ 0 w 714"/>
                <a:gd name="T1" fmla="*/ 0 h 90"/>
                <a:gd name="T2" fmla="*/ 0 w 714"/>
                <a:gd name="T3" fmla="*/ 0 h 90"/>
                <a:gd name="T4" fmla="*/ 0 w 714"/>
                <a:gd name="T5" fmla="*/ 0 h 90"/>
                <a:gd name="T6" fmla="*/ 0 w 714"/>
                <a:gd name="T7" fmla="*/ 0 h 90"/>
                <a:gd name="T8" fmla="*/ 0 w 714"/>
                <a:gd name="T9" fmla="*/ 0 h 90"/>
                <a:gd name="T10" fmla="*/ 0 w 714"/>
                <a:gd name="T11" fmla="*/ 0 h 90"/>
                <a:gd name="T12" fmla="*/ 0 60000 65536"/>
                <a:gd name="T13" fmla="*/ 0 60000 65536"/>
                <a:gd name="T14" fmla="*/ 0 60000 65536"/>
                <a:gd name="T15" fmla="*/ 0 60000 65536"/>
                <a:gd name="T16" fmla="*/ 0 60000 65536"/>
                <a:gd name="T17" fmla="*/ 0 60000 65536"/>
                <a:gd name="T18" fmla="*/ 0 w 714"/>
                <a:gd name="T19" fmla="*/ 0 h 90"/>
                <a:gd name="T20" fmla="*/ 714 w 714"/>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714" h="90">
                  <a:moveTo>
                    <a:pt x="714" y="90"/>
                  </a:moveTo>
                  <a:lnTo>
                    <a:pt x="714" y="0"/>
                  </a:lnTo>
                  <a:lnTo>
                    <a:pt x="0" y="0"/>
                  </a:lnTo>
                  <a:lnTo>
                    <a:pt x="0" y="90"/>
                  </a:lnTo>
                  <a:lnTo>
                    <a:pt x="356" y="90"/>
                  </a:lnTo>
                  <a:lnTo>
                    <a:pt x="714" y="90"/>
                  </a:lnTo>
                  <a:close/>
                </a:path>
              </a:pathLst>
            </a:custGeom>
            <a:solidFill>
              <a:srgbClr val="00FFFF"/>
            </a:solidFill>
            <a:ln w="9525">
              <a:solidFill>
                <a:srgbClr val="008080"/>
              </a:solidFill>
              <a:round/>
              <a:headEnd/>
              <a:tailEnd/>
            </a:ln>
          </p:spPr>
          <p:txBody>
            <a:bodyPr/>
            <a:lstStyle/>
            <a:p>
              <a:endParaRPr lang="fr-FR"/>
            </a:p>
          </p:txBody>
        </p:sp>
        <p:sp>
          <p:nvSpPr>
            <p:cNvPr id="170014" name="Freeform 118"/>
            <p:cNvSpPr>
              <a:spLocks/>
            </p:cNvSpPr>
            <p:nvPr/>
          </p:nvSpPr>
          <p:spPr bwMode="auto">
            <a:xfrm>
              <a:off x="3615" y="3416"/>
              <a:ext cx="137" cy="79"/>
            </a:xfrm>
            <a:custGeom>
              <a:avLst/>
              <a:gdLst>
                <a:gd name="T0" fmla="*/ 0 w 683"/>
                <a:gd name="T1" fmla="*/ 0 h 395"/>
                <a:gd name="T2" fmla="*/ 0 w 683"/>
                <a:gd name="T3" fmla="*/ 0 h 395"/>
                <a:gd name="T4" fmla="*/ 0 w 683"/>
                <a:gd name="T5" fmla="*/ 0 h 395"/>
                <a:gd name="T6" fmla="*/ 0 w 683"/>
                <a:gd name="T7" fmla="*/ 0 h 395"/>
                <a:gd name="T8" fmla="*/ 0 w 683"/>
                <a:gd name="T9" fmla="*/ 0 h 395"/>
                <a:gd name="T10" fmla="*/ 0 w 683"/>
                <a:gd name="T11" fmla="*/ 0 h 395"/>
                <a:gd name="T12" fmla="*/ 0 60000 65536"/>
                <a:gd name="T13" fmla="*/ 0 60000 65536"/>
                <a:gd name="T14" fmla="*/ 0 60000 65536"/>
                <a:gd name="T15" fmla="*/ 0 60000 65536"/>
                <a:gd name="T16" fmla="*/ 0 60000 65536"/>
                <a:gd name="T17" fmla="*/ 0 60000 65536"/>
                <a:gd name="T18" fmla="*/ 0 w 683"/>
                <a:gd name="T19" fmla="*/ 0 h 395"/>
                <a:gd name="T20" fmla="*/ 683 w 683"/>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683" h="395">
                  <a:moveTo>
                    <a:pt x="340" y="0"/>
                  </a:moveTo>
                  <a:lnTo>
                    <a:pt x="0" y="0"/>
                  </a:lnTo>
                  <a:lnTo>
                    <a:pt x="0" y="395"/>
                  </a:lnTo>
                  <a:lnTo>
                    <a:pt x="683" y="395"/>
                  </a:lnTo>
                  <a:lnTo>
                    <a:pt x="683" y="0"/>
                  </a:lnTo>
                  <a:lnTo>
                    <a:pt x="340" y="0"/>
                  </a:lnTo>
                  <a:close/>
                </a:path>
              </a:pathLst>
            </a:custGeom>
            <a:solidFill>
              <a:srgbClr val="0099FF"/>
            </a:solidFill>
            <a:ln w="9525">
              <a:solidFill>
                <a:srgbClr val="008080"/>
              </a:solidFill>
              <a:round/>
              <a:headEnd/>
              <a:tailEnd/>
            </a:ln>
          </p:spPr>
          <p:txBody>
            <a:bodyPr/>
            <a:lstStyle/>
            <a:p>
              <a:endParaRPr lang="fr-FR"/>
            </a:p>
          </p:txBody>
        </p:sp>
        <p:sp>
          <p:nvSpPr>
            <p:cNvPr id="170015" name="Freeform 119"/>
            <p:cNvSpPr>
              <a:spLocks/>
            </p:cNvSpPr>
            <p:nvPr/>
          </p:nvSpPr>
          <p:spPr bwMode="auto">
            <a:xfrm>
              <a:off x="3615" y="3495"/>
              <a:ext cx="137" cy="53"/>
            </a:xfrm>
            <a:custGeom>
              <a:avLst/>
              <a:gdLst>
                <a:gd name="T0" fmla="*/ 0 w 683"/>
                <a:gd name="T1" fmla="*/ 0 h 268"/>
                <a:gd name="T2" fmla="*/ 0 w 683"/>
                <a:gd name="T3" fmla="*/ 0 h 268"/>
                <a:gd name="T4" fmla="*/ 0 w 683"/>
                <a:gd name="T5" fmla="*/ 0 h 268"/>
                <a:gd name="T6" fmla="*/ 0 w 683"/>
                <a:gd name="T7" fmla="*/ 0 h 268"/>
                <a:gd name="T8" fmla="*/ 0 w 683"/>
                <a:gd name="T9" fmla="*/ 0 h 268"/>
                <a:gd name="T10" fmla="*/ 0 w 683"/>
                <a:gd name="T11" fmla="*/ 0 h 268"/>
                <a:gd name="T12" fmla="*/ 0 60000 65536"/>
                <a:gd name="T13" fmla="*/ 0 60000 65536"/>
                <a:gd name="T14" fmla="*/ 0 60000 65536"/>
                <a:gd name="T15" fmla="*/ 0 60000 65536"/>
                <a:gd name="T16" fmla="*/ 0 60000 65536"/>
                <a:gd name="T17" fmla="*/ 0 60000 65536"/>
                <a:gd name="T18" fmla="*/ 0 w 683"/>
                <a:gd name="T19" fmla="*/ 0 h 268"/>
                <a:gd name="T20" fmla="*/ 683 w 683"/>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683" h="268">
                  <a:moveTo>
                    <a:pt x="683" y="268"/>
                  </a:moveTo>
                  <a:lnTo>
                    <a:pt x="683" y="0"/>
                  </a:lnTo>
                  <a:lnTo>
                    <a:pt x="0" y="0"/>
                  </a:lnTo>
                  <a:lnTo>
                    <a:pt x="0" y="268"/>
                  </a:lnTo>
                  <a:lnTo>
                    <a:pt x="340" y="268"/>
                  </a:lnTo>
                  <a:lnTo>
                    <a:pt x="683" y="268"/>
                  </a:lnTo>
                  <a:close/>
                </a:path>
              </a:pathLst>
            </a:custGeom>
            <a:solidFill>
              <a:srgbClr val="0099FF"/>
            </a:solidFill>
            <a:ln w="9525">
              <a:solidFill>
                <a:srgbClr val="008080"/>
              </a:solidFill>
              <a:round/>
              <a:headEnd/>
              <a:tailEnd/>
            </a:ln>
          </p:spPr>
          <p:txBody>
            <a:bodyPr/>
            <a:lstStyle/>
            <a:p>
              <a:endParaRPr lang="fr-FR"/>
            </a:p>
          </p:txBody>
        </p:sp>
        <p:sp>
          <p:nvSpPr>
            <p:cNvPr id="170016" name="Freeform 120"/>
            <p:cNvSpPr>
              <a:spLocks/>
            </p:cNvSpPr>
            <p:nvPr/>
          </p:nvSpPr>
          <p:spPr bwMode="auto">
            <a:xfrm>
              <a:off x="4007" y="3239"/>
              <a:ext cx="140" cy="256"/>
            </a:xfrm>
            <a:custGeom>
              <a:avLst/>
              <a:gdLst>
                <a:gd name="T0" fmla="*/ 0 w 698"/>
                <a:gd name="T1" fmla="*/ 0 h 1280"/>
                <a:gd name="T2" fmla="*/ 0 w 698"/>
                <a:gd name="T3" fmla="*/ 0 h 1280"/>
                <a:gd name="T4" fmla="*/ 0 w 698"/>
                <a:gd name="T5" fmla="*/ 0 h 1280"/>
                <a:gd name="T6" fmla="*/ 0 w 698"/>
                <a:gd name="T7" fmla="*/ 0 h 1280"/>
                <a:gd name="T8" fmla="*/ 0 w 698"/>
                <a:gd name="T9" fmla="*/ 0 h 1280"/>
                <a:gd name="T10" fmla="*/ 0 w 698"/>
                <a:gd name="T11" fmla="*/ 0 h 1280"/>
                <a:gd name="T12" fmla="*/ 0 60000 65536"/>
                <a:gd name="T13" fmla="*/ 0 60000 65536"/>
                <a:gd name="T14" fmla="*/ 0 60000 65536"/>
                <a:gd name="T15" fmla="*/ 0 60000 65536"/>
                <a:gd name="T16" fmla="*/ 0 60000 65536"/>
                <a:gd name="T17" fmla="*/ 0 60000 65536"/>
                <a:gd name="T18" fmla="*/ 0 w 698"/>
                <a:gd name="T19" fmla="*/ 0 h 1280"/>
                <a:gd name="T20" fmla="*/ 698 w 698"/>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698" h="1280">
                  <a:moveTo>
                    <a:pt x="698" y="0"/>
                  </a:moveTo>
                  <a:lnTo>
                    <a:pt x="348" y="0"/>
                  </a:lnTo>
                  <a:lnTo>
                    <a:pt x="0" y="0"/>
                  </a:lnTo>
                  <a:lnTo>
                    <a:pt x="0" y="1280"/>
                  </a:lnTo>
                  <a:lnTo>
                    <a:pt x="698" y="1280"/>
                  </a:lnTo>
                  <a:lnTo>
                    <a:pt x="698" y="0"/>
                  </a:lnTo>
                  <a:close/>
                </a:path>
              </a:pathLst>
            </a:custGeom>
            <a:solidFill>
              <a:srgbClr val="0099FF"/>
            </a:solidFill>
            <a:ln w="9525">
              <a:solidFill>
                <a:srgbClr val="008080"/>
              </a:solidFill>
              <a:round/>
              <a:headEnd/>
              <a:tailEnd/>
            </a:ln>
          </p:spPr>
          <p:txBody>
            <a:bodyPr/>
            <a:lstStyle/>
            <a:p>
              <a:endParaRPr lang="fr-FR"/>
            </a:p>
          </p:txBody>
        </p:sp>
        <p:sp>
          <p:nvSpPr>
            <p:cNvPr id="170017" name="Freeform 121"/>
            <p:cNvSpPr>
              <a:spLocks/>
            </p:cNvSpPr>
            <p:nvPr/>
          </p:nvSpPr>
          <p:spPr bwMode="auto">
            <a:xfrm>
              <a:off x="4007" y="3495"/>
              <a:ext cx="140" cy="66"/>
            </a:xfrm>
            <a:custGeom>
              <a:avLst/>
              <a:gdLst>
                <a:gd name="T0" fmla="*/ 0 w 698"/>
                <a:gd name="T1" fmla="*/ 0 h 331"/>
                <a:gd name="T2" fmla="*/ 0 w 698"/>
                <a:gd name="T3" fmla="*/ 0 h 331"/>
                <a:gd name="T4" fmla="*/ 0 w 698"/>
                <a:gd name="T5" fmla="*/ 0 h 331"/>
                <a:gd name="T6" fmla="*/ 0 w 698"/>
                <a:gd name="T7" fmla="*/ 0 h 331"/>
                <a:gd name="T8" fmla="*/ 0 w 698"/>
                <a:gd name="T9" fmla="*/ 0 h 331"/>
                <a:gd name="T10" fmla="*/ 0 w 698"/>
                <a:gd name="T11" fmla="*/ 0 h 331"/>
                <a:gd name="T12" fmla="*/ 0 60000 65536"/>
                <a:gd name="T13" fmla="*/ 0 60000 65536"/>
                <a:gd name="T14" fmla="*/ 0 60000 65536"/>
                <a:gd name="T15" fmla="*/ 0 60000 65536"/>
                <a:gd name="T16" fmla="*/ 0 60000 65536"/>
                <a:gd name="T17" fmla="*/ 0 60000 65536"/>
                <a:gd name="T18" fmla="*/ 0 w 698"/>
                <a:gd name="T19" fmla="*/ 0 h 331"/>
                <a:gd name="T20" fmla="*/ 698 w 698"/>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698" h="331">
                  <a:moveTo>
                    <a:pt x="698" y="331"/>
                  </a:moveTo>
                  <a:lnTo>
                    <a:pt x="698" y="0"/>
                  </a:lnTo>
                  <a:lnTo>
                    <a:pt x="0" y="0"/>
                  </a:lnTo>
                  <a:lnTo>
                    <a:pt x="0" y="331"/>
                  </a:lnTo>
                  <a:lnTo>
                    <a:pt x="348" y="331"/>
                  </a:lnTo>
                  <a:lnTo>
                    <a:pt x="698" y="331"/>
                  </a:lnTo>
                  <a:close/>
                </a:path>
              </a:pathLst>
            </a:custGeom>
            <a:solidFill>
              <a:srgbClr val="0099FF"/>
            </a:solidFill>
            <a:ln w="9525">
              <a:solidFill>
                <a:srgbClr val="008080"/>
              </a:solidFill>
              <a:round/>
              <a:headEnd/>
              <a:tailEnd/>
            </a:ln>
          </p:spPr>
          <p:txBody>
            <a:bodyPr/>
            <a:lstStyle/>
            <a:p>
              <a:endParaRPr lang="fr-FR"/>
            </a:p>
          </p:txBody>
        </p:sp>
        <p:sp>
          <p:nvSpPr>
            <p:cNvPr id="170018" name="Freeform 122"/>
            <p:cNvSpPr>
              <a:spLocks/>
            </p:cNvSpPr>
            <p:nvPr/>
          </p:nvSpPr>
          <p:spPr bwMode="auto">
            <a:xfrm>
              <a:off x="4174" y="3103"/>
              <a:ext cx="142" cy="264"/>
            </a:xfrm>
            <a:custGeom>
              <a:avLst/>
              <a:gdLst>
                <a:gd name="T0" fmla="*/ 0 w 714"/>
                <a:gd name="T1" fmla="*/ 0 h 1319"/>
                <a:gd name="T2" fmla="*/ 0 w 714"/>
                <a:gd name="T3" fmla="*/ 0 h 1319"/>
                <a:gd name="T4" fmla="*/ 0 w 714"/>
                <a:gd name="T5" fmla="*/ 0 h 1319"/>
                <a:gd name="T6" fmla="*/ 0 w 714"/>
                <a:gd name="T7" fmla="*/ 0 h 1319"/>
                <a:gd name="T8" fmla="*/ 0 w 714"/>
                <a:gd name="T9" fmla="*/ 0 h 1319"/>
                <a:gd name="T10" fmla="*/ 0 w 714"/>
                <a:gd name="T11" fmla="*/ 0 h 1319"/>
                <a:gd name="T12" fmla="*/ 0 60000 65536"/>
                <a:gd name="T13" fmla="*/ 0 60000 65536"/>
                <a:gd name="T14" fmla="*/ 0 60000 65536"/>
                <a:gd name="T15" fmla="*/ 0 60000 65536"/>
                <a:gd name="T16" fmla="*/ 0 60000 65536"/>
                <a:gd name="T17" fmla="*/ 0 60000 65536"/>
                <a:gd name="T18" fmla="*/ 0 w 714"/>
                <a:gd name="T19" fmla="*/ 0 h 1319"/>
                <a:gd name="T20" fmla="*/ 714 w 714"/>
                <a:gd name="T21" fmla="*/ 1319 h 1319"/>
              </a:gdLst>
              <a:ahLst/>
              <a:cxnLst>
                <a:cxn ang="T12">
                  <a:pos x="T0" y="T1"/>
                </a:cxn>
                <a:cxn ang="T13">
                  <a:pos x="T2" y="T3"/>
                </a:cxn>
                <a:cxn ang="T14">
                  <a:pos x="T4" y="T5"/>
                </a:cxn>
                <a:cxn ang="T15">
                  <a:pos x="T6" y="T7"/>
                </a:cxn>
                <a:cxn ang="T16">
                  <a:pos x="T8" y="T9"/>
                </a:cxn>
                <a:cxn ang="T17">
                  <a:pos x="T10" y="T11"/>
                </a:cxn>
              </a:cxnLst>
              <a:rect l="T18" t="T19" r="T20" b="T21"/>
              <a:pathLst>
                <a:path w="714" h="1319">
                  <a:moveTo>
                    <a:pt x="714" y="0"/>
                  </a:moveTo>
                  <a:lnTo>
                    <a:pt x="356" y="0"/>
                  </a:lnTo>
                  <a:lnTo>
                    <a:pt x="0" y="0"/>
                  </a:lnTo>
                  <a:lnTo>
                    <a:pt x="0" y="1319"/>
                  </a:lnTo>
                  <a:lnTo>
                    <a:pt x="714" y="1319"/>
                  </a:lnTo>
                  <a:lnTo>
                    <a:pt x="714" y="0"/>
                  </a:lnTo>
                  <a:close/>
                </a:path>
              </a:pathLst>
            </a:custGeom>
            <a:solidFill>
              <a:srgbClr val="00FFFF"/>
            </a:solidFill>
            <a:ln w="9525">
              <a:solidFill>
                <a:srgbClr val="008080"/>
              </a:solidFill>
              <a:round/>
              <a:headEnd/>
              <a:tailEnd/>
            </a:ln>
          </p:spPr>
          <p:txBody>
            <a:bodyPr/>
            <a:lstStyle/>
            <a:p>
              <a:endParaRPr lang="fr-FR"/>
            </a:p>
          </p:txBody>
        </p:sp>
        <p:sp>
          <p:nvSpPr>
            <p:cNvPr id="170019" name="Freeform 123"/>
            <p:cNvSpPr>
              <a:spLocks/>
            </p:cNvSpPr>
            <p:nvPr/>
          </p:nvSpPr>
          <p:spPr bwMode="auto">
            <a:xfrm>
              <a:off x="4174" y="3367"/>
              <a:ext cx="142" cy="72"/>
            </a:xfrm>
            <a:custGeom>
              <a:avLst/>
              <a:gdLst>
                <a:gd name="T0" fmla="*/ 0 w 714"/>
                <a:gd name="T1" fmla="*/ 0 h 358"/>
                <a:gd name="T2" fmla="*/ 0 w 714"/>
                <a:gd name="T3" fmla="*/ 0 h 358"/>
                <a:gd name="T4" fmla="*/ 0 w 714"/>
                <a:gd name="T5" fmla="*/ 0 h 358"/>
                <a:gd name="T6" fmla="*/ 0 w 714"/>
                <a:gd name="T7" fmla="*/ 0 h 358"/>
                <a:gd name="T8" fmla="*/ 0 w 714"/>
                <a:gd name="T9" fmla="*/ 0 h 358"/>
                <a:gd name="T10" fmla="*/ 0 w 714"/>
                <a:gd name="T11" fmla="*/ 0 h 358"/>
                <a:gd name="T12" fmla="*/ 0 60000 65536"/>
                <a:gd name="T13" fmla="*/ 0 60000 65536"/>
                <a:gd name="T14" fmla="*/ 0 60000 65536"/>
                <a:gd name="T15" fmla="*/ 0 60000 65536"/>
                <a:gd name="T16" fmla="*/ 0 60000 65536"/>
                <a:gd name="T17" fmla="*/ 0 60000 65536"/>
                <a:gd name="T18" fmla="*/ 0 w 714"/>
                <a:gd name="T19" fmla="*/ 0 h 358"/>
                <a:gd name="T20" fmla="*/ 714 w 714"/>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714" h="358">
                  <a:moveTo>
                    <a:pt x="0" y="0"/>
                  </a:moveTo>
                  <a:lnTo>
                    <a:pt x="0" y="358"/>
                  </a:lnTo>
                  <a:lnTo>
                    <a:pt x="356" y="358"/>
                  </a:lnTo>
                  <a:lnTo>
                    <a:pt x="714" y="358"/>
                  </a:lnTo>
                  <a:lnTo>
                    <a:pt x="714" y="0"/>
                  </a:lnTo>
                  <a:lnTo>
                    <a:pt x="0" y="0"/>
                  </a:lnTo>
                  <a:close/>
                </a:path>
              </a:pathLst>
            </a:custGeom>
            <a:solidFill>
              <a:srgbClr val="00FFFF"/>
            </a:solidFill>
            <a:ln w="9525">
              <a:solidFill>
                <a:srgbClr val="008080"/>
              </a:solidFill>
              <a:round/>
              <a:headEnd/>
              <a:tailEnd/>
            </a:ln>
          </p:spPr>
          <p:txBody>
            <a:bodyPr/>
            <a:lstStyle/>
            <a:p>
              <a:endParaRPr lang="fr-FR"/>
            </a:p>
          </p:txBody>
        </p:sp>
        <p:sp>
          <p:nvSpPr>
            <p:cNvPr id="170020" name="Freeform 124"/>
            <p:cNvSpPr>
              <a:spLocks/>
            </p:cNvSpPr>
            <p:nvPr/>
          </p:nvSpPr>
          <p:spPr bwMode="auto">
            <a:xfrm>
              <a:off x="4399" y="3416"/>
              <a:ext cx="140" cy="55"/>
            </a:xfrm>
            <a:custGeom>
              <a:avLst/>
              <a:gdLst>
                <a:gd name="T0" fmla="*/ 0 w 697"/>
                <a:gd name="T1" fmla="*/ 0 h 275"/>
                <a:gd name="T2" fmla="*/ 0 w 697"/>
                <a:gd name="T3" fmla="*/ 0 h 275"/>
                <a:gd name="T4" fmla="*/ 0 w 697"/>
                <a:gd name="T5" fmla="*/ 0 h 275"/>
                <a:gd name="T6" fmla="*/ 0 w 697"/>
                <a:gd name="T7" fmla="*/ 0 h 275"/>
                <a:gd name="T8" fmla="*/ 0 w 697"/>
                <a:gd name="T9" fmla="*/ 0 h 275"/>
                <a:gd name="T10" fmla="*/ 0 w 697"/>
                <a:gd name="T11" fmla="*/ 0 h 275"/>
                <a:gd name="T12" fmla="*/ 0 60000 65536"/>
                <a:gd name="T13" fmla="*/ 0 60000 65536"/>
                <a:gd name="T14" fmla="*/ 0 60000 65536"/>
                <a:gd name="T15" fmla="*/ 0 60000 65536"/>
                <a:gd name="T16" fmla="*/ 0 60000 65536"/>
                <a:gd name="T17" fmla="*/ 0 60000 65536"/>
                <a:gd name="T18" fmla="*/ 0 w 697"/>
                <a:gd name="T19" fmla="*/ 0 h 275"/>
                <a:gd name="T20" fmla="*/ 697 w 697"/>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697" h="275">
                  <a:moveTo>
                    <a:pt x="697" y="0"/>
                  </a:moveTo>
                  <a:lnTo>
                    <a:pt x="348" y="0"/>
                  </a:lnTo>
                  <a:lnTo>
                    <a:pt x="0" y="0"/>
                  </a:lnTo>
                  <a:lnTo>
                    <a:pt x="0" y="275"/>
                  </a:lnTo>
                  <a:lnTo>
                    <a:pt x="697" y="275"/>
                  </a:lnTo>
                  <a:lnTo>
                    <a:pt x="697" y="0"/>
                  </a:lnTo>
                  <a:close/>
                </a:path>
              </a:pathLst>
            </a:custGeom>
            <a:solidFill>
              <a:srgbClr val="0099FF"/>
            </a:solidFill>
            <a:ln w="9525">
              <a:solidFill>
                <a:srgbClr val="008080"/>
              </a:solidFill>
              <a:round/>
              <a:headEnd/>
              <a:tailEnd/>
            </a:ln>
          </p:spPr>
          <p:txBody>
            <a:bodyPr/>
            <a:lstStyle/>
            <a:p>
              <a:endParaRPr lang="fr-FR"/>
            </a:p>
          </p:txBody>
        </p:sp>
        <p:sp>
          <p:nvSpPr>
            <p:cNvPr id="170021" name="Freeform 125"/>
            <p:cNvSpPr>
              <a:spLocks/>
            </p:cNvSpPr>
            <p:nvPr/>
          </p:nvSpPr>
          <p:spPr bwMode="auto">
            <a:xfrm>
              <a:off x="4399" y="3471"/>
              <a:ext cx="140" cy="94"/>
            </a:xfrm>
            <a:custGeom>
              <a:avLst/>
              <a:gdLst>
                <a:gd name="T0" fmla="*/ 0 w 697"/>
                <a:gd name="T1" fmla="*/ 0 h 470"/>
                <a:gd name="T2" fmla="*/ 0 w 697"/>
                <a:gd name="T3" fmla="*/ 0 h 470"/>
                <a:gd name="T4" fmla="*/ 0 w 697"/>
                <a:gd name="T5" fmla="*/ 0 h 470"/>
                <a:gd name="T6" fmla="*/ 0 w 697"/>
                <a:gd name="T7" fmla="*/ 0 h 470"/>
                <a:gd name="T8" fmla="*/ 0 w 697"/>
                <a:gd name="T9" fmla="*/ 0 h 470"/>
                <a:gd name="T10" fmla="*/ 0 w 697"/>
                <a:gd name="T11" fmla="*/ 0 h 470"/>
                <a:gd name="T12" fmla="*/ 0 60000 65536"/>
                <a:gd name="T13" fmla="*/ 0 60000 65536"/>
                <a:gd name="T14" fmla="*/ 0 60000 65536"/>
                <a:gd name="T15" fmla="*/ 0 60000 65536"/>
                <a:gd name="T16" fmla="*/ 0 60000 65536"/>
                <a:gd name="T17" fmla="*/ 0 60000 65536"/>
                <a:gd name="T18" fmla="*/ 0 w 697"/>
                <a:gd name="T19" fmla="*/ 0 h 470"/>
                <a:gd name="T20" fmla="*/ 697 w 697"/>
                <a:gd name="T21" fmla="*/ 470 h 470"/>
              </a:gdLst>
              <a:ahLst/>
              <a:cxnLst>
                <a:cxn ang="T12">
                  <a:pos x="T0" y="T1"/>
                </a:cxn>
                <a:cxn ang="T13">
                  <a:pos x="T2" y="T3"/>
                </a:cxn>
                <a:cxn ang="T14">
                  <a:pos x="T4" y="T5"/>
                </a:cxn>
                <a:cxn ang="T15">
                  <a:pos x="T6" y="T7"/>
                </a:cxn>
                <a:cxn ang="T16">
                  <a:pos x="T8" y="T9"/>
                </a:cxn>
                <a:cxn ang="T17">
                  <a:pos x="T10" y="T11"/>
                </a:cxn>
              </a:cxnLst>
              <a:rect l="T18" t="T19" r="T20" b="T21"/>
              <a:pathLst>
                <a:path w="697" h="470">
                  <a:moveTo>
                    <a:pt x="697" y="0"/>
                  </a:moveTo>
                  <a:lnTo>
                    <a:pt x="0" y="0"/>
                  </a:lnTo>
                  <a:lnTo>
                    <a:pt x="0" y="470"/>
                  </a:lnTo>
                  <a:lnTo>
                    <a:pt x="348" y="470"/>
                  </a:lnTo>
                  <a:lnTo>
                    <a:pt x="697" y="470"/>
                  </a:lnTo>
                  <a:lnTo>
                    <a:pt x="697" y="0"/>
                  </a:lnTo>
                  <a:close/>
                </a:path>
              </a:pathLst>
            </a:custGeom>
            <a:solidFill>
              <a:srgbClr val="0099FF"/>
            </a:solidFill>
            <a:ln w="9525">
              <a:solidFill>
                <a:srgbClr val="008080"/>
              </a:solidFill>
              <a:round/>
              <a:headEnd/>
              <a:tailEnd/>
            </a:ln>
          </p:spPr>
          <p:txBody>
            <a:bodyPr/>
            <a:lstStyle/>
            <a:p>
              <a:endParaRPr lang="fr-FR"/>
            </a:p>
          </p:txBody>
        </p:sp>
        <p:sp>
          <p:nvSpPr>
            <p:cNvPr id="170022" name="Freeform 126"/>
            <p:cNvSpPr>
              <a:spLocks/>
            </p:cNvSpPr>
            <p:nvPr/>
          </p:nvSpPr>
          <p:spPr bwMode="auto">
            <a:xfrm>
              <a:off x="4642" y="3143"/>
              <a:ext cx="69" cy="283"/>
            </a:xfrm>
            <a:custGeom>
              <a:avLst/>
              <a:gdLst>
                <a:gd name="T0" fmla="*/ 0 w 349"/>
                <a:gd name="T1" fmla="*/ 0 h 1413"/>
                <a:gd name="T2" fmla="*/ 0 w 349"/>
                <a:gd name="T3" fmla="*/ 0 h 1413"/>
                <a:gd name="T4" fmla="*/ 0 w 349"/>
                <a:gd name="T5" fmla="*/ 0 h 1413"/>
                <a:gd name="T6" fmla="*/ 0 60000 65536"/>
                <a:gd name="T7" fmla="*/ 0 60000 65536"/>
                <a:gd name="T8" fmla="*/ 0 60000 65536"/>
                <a:gd name="T9" fmla="*/ 0 w 349"/>
                <a:gd name="T10" fmla="*/ 0 h 1413"/>
                <a:gd name="T11" fmla="*/ 349 w 349"/>
                <a:gd name="T12" fmla="*/ 1413 h 1413"/>
              </a:gdLst>
              <a:ahLst/>
              <a:cxnLst>
                <a:cxn ang="T6">
                  <a:pos x="T0" y="T1"/>
                </a:cxn>
                <a:cxn ang="T7">
                  <a:pos x="T2" y="T3"/>
                </a:cxn>
                <a:cxn ang="T8">
                  <a:pos x="T4" y="T5"/>
                </a:cxn>
              </a:cxnLst>
              <a:rect l="T9" t="T10" r="T11" b="T12"/>
              <a:pathLst>
                <a:path w="349" h="1413">
                  <a:moveTo>
                    <a:pt x="349" y="1413"/>
                  </a:moveTo>
                  <a:lnTo>
                    <a:pt x="34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23" name="Freeform 127"/>
            <p:cNvSpPr>
              <a:spLocks/>
            </p:cNvSpPr>
            <p:nvPr/>
          </p:nvSpPr>
          <p:spPr bwMode="auto">
            <a:xfrm>
              <a:off x="4964" y="3355"/>
              <a:ext cx="69" cy="94"/>
            </a:xfrm>
            <a:custGeom>
              <a:avLst/>
              <a:gdLst>
                <a:gd name="T0" fmla="*/ 0 w 348"/>
                <a:gd name="T1" fmla="*/ 0 h 469"/>
                <a:gd name="T2" fmla="*/ 0 w 348"/>
                <a:gd name="T3" fmla="*/ 0 h 469"/>
                <a:gd name="T4" fmla="*/ 0 w 348"/>
                <a:gd name="T5" fmla="*/ 0 h 469"/>
                <a:gd name="T6" fmla="*/ 0 60000 65536"/>
                <a:gd name="T7" fmla="*/ 0 60000 65536"/>
                <a:gd name="T8" fmla="*/ 0 60000 65536"/>
                <a:gd name="T9" fmla="*/ 0 w 348"/>
                <a:gd name="T10" fmla="*/ 0 h 469"/>
                <a:gd name="T11" fmla="*/ 348 w 348"/>
                <a:gd name="T12" fmla="*/ 469 h 469"/>
              </a:gdLst>
              <a:ahLst/>
              <a:cxnLst>
                <a:cxn ang="T6">
                  <a:pos x="T0" y="T1"/>
                </a:cxn>
                <a:cxn ang="T7">
                  <a:pos x="T2" y="T3"/>
                </a:cxn>
                <a:cxn ang="T8">
                  <a:pos x="T4" y="T5"/>
                </a:cxn>
              </a:cxnLst>
              <a:rect l="T9" t="T10" r="T11" b="T12"/>
              <a:pathLst>
                <a:path w="348" h="469">
                  <a:moveTo>
                    <a:pt x="348" y="0"/>
                  </a:moveTo>
                  <a:lnTo>
                    <a:pt x="0" y="0"/>
                  </a:lnTo>
                  <a:lnTo>
                    <a:pt x="0" y="469"/>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24" name="Freeform 128"/>
            <p:cNvSpPr>
              <a:spLocks/>
            </p:cNvSpPr>
            <p:nvPr/>
          </p:nvSpPr>
          <p:spPr bwMode="auto">
            <a:xfrm>
              <a:off x="4795" y="3389"/>
              <a:ext cx="66" cy="84"/>
            </a:xfrm>
            <a:custGeom>
              <a:avLst/>
              <a:gdLst>
                <a:gd name="T0" fmla="*/ 0 w 332"/>
                <a:gd name="T1" fmla="*/ 0 h 420"/>
                <a:gd name="T2" fmla="*/ 0 w 332"/>
                <a:gd name="T3" fmla="*/ 0 h 420"/>
                <a:gd name="T4" fmla="*/ 0 w 332"/>
                <a:gd name="T5" fmla="*/ 0 h 420"/>
                <a:gd name="T6" fmla="*/ 0 60000 65536"/>
                <a:gd name="T7" fmla="*/ 0 60000 65536"/>
                <a:gd name="T8" fmla="*/ 0 60000 65536"/>
                <a:gd name="T9" fmla="*/ 0 w 332"/>
                <a:gd name="T10" fmla="*/ 0 h 420"/>
                <a:gd name="T11" fmla="*/ 332 w 332"/>
                <a:gd name="T12" fmla="*/ 420 h 420"/>
              </a:gdLst>
              <a:ahLst/>
              <a:cxnLst>
                <a:cxn ang="T6">
                  <a:pos x="T0" y="T1"/>
                </a:cxn>
                <a:cxn ang="T7">
                  <a:pos x="T2" y="T3"/>
                </a:cxn>
                <a:cxn ang="T8">
                  <a:pos x="T4" y="T5"/>
                </a:cxn>
              </a:cxnLst>
              <a:rect l="T9" t="T10" r="T11" b="T12"/>
              <a:pathLst>
                <a:path w="332" h="420">
                  <a:moveTo>
                    <a:pt x="332" y="0"/>
                  </a:moveTo>
                  <a:lnTo>
                    <a:pt x="0" y="0"/>
                  </a:lnTo>
                  <a:lnTo>
                    <a:pt x="0" y="42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25" name="Freeform 129"/>
            <p:cNvSpPr>
              <a:spLocks/>
            </p:cNvSpPr>
            <p:nvPr/>
          </p:nvSpPr>
          <p:spPr bwMode="auto">
            <a:xfrm>
              <a:off x="4861" y="3389"/>
              <a:ext cx="66" cy="84"/>
            </a:xfrm>
            <a:custGeom>
              <a:avLst/>
              <a:gdLst>
                <a:gd name="T0" fmla="*/ 0 w 332"/>
                <a:gd name="T1" fmla="*/ 0 h 420"/>
                <a:gd name="T2" fmla="*/ 0 w 332"/>
                <a:gd name="T3" fmla="*/ 0 h 420"/>
                <a:gd name="T4" fmla="*/ 0 w 332"/>
                <a:gd name="T5" fmla="*/ 0 h 420"/>
                <a:gd name="T6" fmla="*/ 0 60000 65536"/>
                <a:gd name="T7" fmla="*/ 0 60000 65536"/>
                <a:gd name="T8" fmla="*/ 0 60000 65536"/>
                <a:gd name="T9" fmla="*/ 0 w 332"/>
                <a:gd name="T10" fmla="*/ 0 h 420"/>
                <a:gd name="T11" fmla="*/ 332 w 332"/>
                <a:gd name="T12" fmla="*/ 420 h 420"/>
              </a:gdLst>
              <a:ahLst/>
              <a:cxnLst>
                <a:cxn ang="T6">
                  <a:pos x="T0" y="T1"/>
                </a:cxn>
                <a:cxn ang="T7">
                  <a:pos x="T2" y="T3"/>
                </a:cxn>
                <a:cxn ang="T8">
                  <a:pos x="T4" y="T5"/>
                </a:cxn>
              </a:cxnLst>
              <a:rect l="T9" t="T10" r="T11" b="T12"/>
              <a:pathLst>
                <a:path w="332" h="420">
                  <a:moveTo>
                    <a:pt x="332" y="420"/>
                  </a:moveTo>
                  <a:lnTo>
                    <a:pt x="332"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26" name="Line 130"/>
            <p:cNvSpPr>
              <a:spLocks noChangeShapeType="1"/>
            </p:cNvSpPr>
            <p:nvPr/>
          </p:nvSpPr>
          <p:spPr bwMode="auto">
            <a:xfrm>
              <a:off x="4861" y="3239"/>
              <a:ext cx="0" cy="15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27" name="Freeform 131"/>
            <p:cNvSpPr>
              <a:spLocks/>
            </p:cNvSpPr>
            <p:nvPr/>
          </p:nvSpPr>
          <p:spPr bwMode="auto">
            <a:xfrm>
              <a:off x="4823" y="3239"/>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28" name="Freeform 132"/>
            <p:cNvSpPr>
              <a:spLocks/>
            </p:cNvSpPr>
            <p:nvPr/>
          </p:nvSpPr>
          <p:spPr bwMode="auto">
            <a:xfrm>
              <a:off x="4996" y="3273"/>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8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29" name="Freeform 133"/>
            <p:cNvSpPr>
              <a:spLocks/>
            </p:cNvSpPr>
            <p:nvPr/>
          </p:nvSpPr>
          <p:spPr bwMode="auto">
            <a:xfrm>
              <a:off x="5033" y="3355"/>
              <a:ext cx="70" cy="94"/>
            </a:xfrm>
            <a:custGeom>
              <a:avLst/>
              <a:gdLst>
                <a:gd name="T0" fmla="*/ 0 w 350"/>
                <a:gd name="T1" fmla="*/ 0 h 469"/>
                <a:gd name="T2" fmla="*/ 0 w 350"/>
                <a:gd name="T3" fmla="*/ 0 h 469"/>
                <a:gd name="T4" fmla="*/ 0 w 350"/>
                <a:gd name="T5" fmla="*/ 0 h 469"/>
                <a:gd name="T6" fmla="*/ 0 60000 65536"/>
                <a:gd name="T7" fmla="*/ 0 60000 65536"/>
                <a:gd name="T8" fmla="*/ 0 60000 65536"/>
                <a:gd name="T9" fmla="*/ 0 w 350"/>
                <a:gd name="T10" fmla="*/ 0 h 469"/>
                <a:gd name="T11" fmla="*/ 350 w 350"/>
                <a:gd name="T12" fmla="*/ 469 h 469"/>
              </a:gdLst>
              <a:ahLst/>
              <a:cxnLst>
                <a:cxn ang="T6">
                  <a:pos x="T0" y="T1"/>
                </a:cxn>
                <a:cxn ang="T7">
                  <a:pos x="T2" y="T3"/>
                </a:cxn>
                <a:cxn ang="T8">
                  <a:pos x="T4" y="T5"/>
                </a:cxn>
              </a:cxnLst>
              <a:rect l="T9" t="T10" r="T11" b="T12"/>
              <a:pathLst>
                <a:path w="350" h="469">
                  <a:moveTo>
                    <a:pt x="350" y="469"/>
                  </a:moveTo>
                  <a:lnTo>
                    <a:pt x="35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30" name="Freeform 134"/>
            <p:cNvSpPr>
              <a:spLocks/>
            </p:cNvSpPr>
            <p:nvPr/>
          </p:nvSpPr>
          <p:spPr bwMode="auto">
            <a:xfrm>
              <a:off x="5217" y="3395"/>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31" name="Freeform 135"/>
            <p:cNvSpPr>
              <a:spLocks/>
            </p:cNvSpPr>
            <p:nvPr/>
          </p:nvSpPr>
          <p:spPr bwMode="auto">
            <a:xfrm>
              <a:off x="5255" y="3436"/>
              <a:ext cx="68" cy="81"/>
            </a:xfrm>
            <a:custGeom>
              <a:avLst/>
              <a:gdLst>
                <a:gd name="T0" fmla="*/ 0 w 340"/>
                <a:gd name="T1" fmla="*/ 0 h 405"/>
                <a:gd name="T2" fmla="*/ 0 w 340"/>
                <a:gd name="T3" fmla="*/ 0 h 405"/>
                <a:gd name="T4" fmla="*/ 0 w 340"/>
                <a:gd name="T5" fmla="*/ 0 h 405"/>
                <a:gd name="T6" fmla="*/ 0 60000 65536"/>
                <a:gd name="T7" fmla="*/ 0 60000 65536"/>
                <a:gd name="T8" fmla="*/ 0 60000 65536"/>
                <a:gd name="T9" fmla="*/ 0 w 340"/>
                <a:gd name="T10" fmla="*/ 0 h 405"/>
                <a:gd name="T11" fmla="*/ 340 w 340"/>
                <a:gd name="T12" fmla="*/ 405 h 405"/>
              </a:gdLst>
              <a:ahLst/>
              <a:cxnLst>
                <a:cxn ang="T6">
                  <a:pos x="T0" y="T1"/>
                </a:cxn>
                <a:cxn ang="T7">
                  <a:pos x="T2" y="T3"/>
                </a:cxn>
                <a:cxn ang="T8">
                  <a:pos x="T4" y="T5"/>
                </a:cxn>
              </a:cxnLst>
              <a:rect l="T9" t="T10" r="T11" b="T12"/>
              <a:pathLst>
                <a:path w="340" h="405">
                  <a:moveTo>
                    <a:pt x="340" y="405"/>
                  </a:moveTo>
                  <a:lnTo>
                    <a:pt x="34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32" name="Line 136"/>
            <p:cNvSpPr>
              <a:spLocks noChangeShapeType="1"/>
            </p:cNvSpPr>
            <p:nvPr/>
          </p:nvSpPr>
          <p:spPr bwMode="auto">
            <a:xfrm>
              <a:off x="5255" y="3395"/>
              <a:ext cx="0" cy="41"/>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33" name="Line 137"/>
            <p:cNvSpPr>
              <a:spLocks noChangeShapeType="1"/>
            </p:cNvSpPr>
            <p:nvPr/>
          </p:nvSpPr>
          <p:spPr bwMode="auto">
            <a:xfrm>
              <a:off x="5033" y="3273"/>
              <a:ext cx="0" cy="82"/>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34" name="Freeform 138"/>
            <p:cNvSpPr>
              <a:spLocks/>
            </p:cNvSpPr>
            <p:nvPr/>
          </p:nvSpPr>
          <p:spPr bwMode="auto">
            <a:xfrm>
              <a:off x="5187" y="3436"/>
              <a:ext cx="68" cy="81"/>
            </a:xfrm>
            <a:custGeom>
              <a:avLst/>
              <a:gdLst>
                <a:gd name="T0" fmla="*/ 0 w 340"/>
                <a:gd name="T1" fmla="*/ 0 h 405"/>
                <a:gd name="T2" fmla="*/ 0 w 340"/>
                <a:gd name="T3" fmla="*/ 0 h 405"/>
                <a:gd name="T4" fmla="*/ 0 w 340"/>
                <a:gd name="T5" fmla="*/ 0 h 405"/>
                <a:gd name="T6" fmla="*/ 0 60000 65536"/>
                <a:gd name="T7" fmla="*/ 0 60000 65536"/>
                <a:gd name="T8" fmla="*/ 0 60000 65536"/>
                <a:gd name="T9" fmla="*/ 0 w 340"/>
                <a:gd name="T10" fmla="*/ 0 h 405"/>
                <a:gd name="T11" fmla="*/ 340 w 340"/>
                <a:gd name="T12" fmla="*/ 405 h 405"/>
              </a:gdLst>
              <a:ahLst/>
              <a:cxnLst>
                <a:cxn ang="T6">
                  <a:pos x="T0" y="T1"/>
                </a:cxn>
                <a:cxn ang="T7">
                  <a:pos x="T2" y="T3"/>
                </a:cxn>
                <a:cxn ang="T8">
                  <a:pos x="T4" y="T5"/>
                </a:cxn>
              </a:cxnLst>
              <a:rect l="T9" t="T10" r="T11" b="T12"/>
              <a:pathLst>
                <a:path w="340" h="405">
                  <a:moveTo>
                    <a:pt x="340" y="0"/>
                  </a:moveTo>
                  <a:lnTo>
                    <a:pt x="0" y="0"/>
                  </a:lnTo>
                  <a:lnTo>
                    <a:pt x="0" y="405"/>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35" name="Line 139"/>
            <p:cNvSpPr>
              <a:spLocks noChangeShapeType="1"/>
            </p:cNvSpPr>
            <p:nvPr/>
          </p:nvSpPr>
          <p:spPr bwMode="auto">
            <a:xfrm>
              <a:off x="4964" y="3449"/>
              <a:ext cx="139"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36" name="Freeform 140"/>
            <p:cNvSpPr>
              <a:spLocks/>
            </p:cNvSpPr>
            <p:nvPr/>
          </p:nvSpPr>
          <p:spPr bwMode="auto">
            <a:xfrm>
              <a:off x="3867" y="2822"/>
              <a:ext cx="1545" cy="35"/>
            </a:xfrm>
            <a:custGeom>
              <a:avLst/>
              <a:gdLst>
                <a:gd name="T0" fmla="*/ 1 w 7724"/>
                <a:gd name="T1" fmla="*/ 0 h 175"/>
                <a:gd name="T2" fmla="*/ 1 w 7724"/>
                <a:gd name="T3" fmla="*/ 0 h 175"/>
                <a:gd name="T4" fmla="*/ 0 w 7724"/>
                <a:gd name="T5" fmla="*/ 0 h 175"/>
                <a:gd name="T6" fmla="*/ 0 w 7724"/>
                <a:gd name="T7" fmla="*/ 0 h 175"/>
                <a:gd name="T8" fmla="*/ 0 60000 65536"/>
                <a:gd name="T9" fmla="*/ 0 60000 65536"/>
                <a:gd name="T10" fmla="*/ 0 60000 65536"/>
                <a:gd name="T11" fmla="*/ 0 60000 65536"/>
                <a:gd name="T12" fmla="*/ 0 w 7724"/>
                <a:gd name="T13" fmla="*/ 0 h 175"/>
                <a:gd name="T14" fmla="*/ 7724 w 7724"/>
                <a:gd name="T15" fmla="*/ 175 h 175"/>
              </a:gdLst>
              <a:ahLst/>
              <a:cxnLst>
                <a:cxn ang="T8">
                  <a:pos x="T0" y="T1"/>
                </a:cxn>
                <a:cxn ang="T9">
                  <a:pos x="T2" y="T3"/>
                </a:cxn>
                <a:cxn ang="T10">
                  <a:pos x="T4" y="T5"/>
                </a:cxn>
                <a:cxn ang="T11">
                  <a:pos x="T6" y="T7"/>
                </a:cxn>
              </a:cxnLst>
              <a:rect l="T12" t="T13" r="T14" b="T15"/>
              <a:pathLst>
                <a:path w="7724" h="175">
                  <a:moveTo>
                    <a:pt x="7724" y="175"/>
                  </a:moveTo>
                  <a:lnTo>
                    <a:pt x="7724" y="0"/>
                  </a:lnTo>
                  <a:lnTo>
                    <a:pt x="0" y="0"/>
                  </a:lnTo>
                  <a:lnTo>
                    <a:pt x="0" y="175"/>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37" name="Line 141"/>
            <p:cNvSpPr>
              <a:spLocks noChangeShapeType="1"/>
            </p:cNvSpPr>
            <p:nvPr/>
          </p:nvSpPr>
          <p:spPr bwMode="auto">
            <a:xfrm>
              <a:off x="5356" y="3465"/>
              <a:ext cx="143"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38" name="Freeform 142"/>
            <p:cNvSpPr>
              <a:spLocks/>
            </p:cNvSpPr>
            <p:nvPr/>
          </p:nvSpPr>
          <p:spPr bwMode="auto">
            <a:xfrm>
              <a:off x="5427" y="3419"/>
              <a:ext cx="72" cy="46"/>
            </a:xfrm>
            <a:custGeom>
              <a:avLst/>
              <a:gdLst>
                <a:gd name="T0" fmla="*/ 0 w 358"/>
                <a:gd name="T1" fmla="*/ 0 h 231"/>
                <a:gd name="T2" fmla="*/ 0 w 358"/>
                <a:gd name="T3" fmla="*/ 0 h 231"/>
                <a:gd name="T4" fmla="*/ 0 w 358"/>
                <a:gd name="T5" fmla="*/ 0 h 231"/>
                <a:gd name="T6" fmla="*/ 0 60000 65536"/>
                <a:gd name="T7" fmla="*/ 0 60000 65536"/>
                <a:gd name="T8" fmla="*/ 0 60000 65536"/>
                <a:gd name="T9" fmla="*/ 0 w 358"/>
                <a:gd name="T10" fmla="*/ 0 h 231"/>
                <a:gd name="T11" fmla="*/ 358 w 358"/>
                <a:gd name="T12" fmla="*/ 231 h 231"/>
              </a:gdLst>
              <a:ahLst/>
              <a:cxnLst>
                <a:cxn ang="T6">
                  <a:pos x="T0" y="T1"/>
                </a:cxn>
                <a:cxn ang="T7">
                  <a:pos x="T2" y="T3"/>
                </a:cxn>
                <a:cxn ang="T8">
                  <a:pos x="T4" y="T5"/>
                </a:cxn>
              </a:cxnLst>
              <a:rect l="T9" t="T10" r="T11" b="T12"/>
              <a:pathLst>
                <a:path w="358" h="231">
                  <a:moveTo>
                    <a:pt x="358" y="231"/>
                  </a:moveTo>
                  <a:lnTo>
                    <a:pt x="358"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39" name="Freeform 143"/>
            <p:cNvSpPr>
              <a:spLocks/>
            </p:cNvSpPr>
            <p:nvPr/>
          </p:nvSpPr>
          <p:spPr bwMode="auto">
            <a:xfrm>
              <a:off x="5389" y="3395"/>
              <a:ext cx="77"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40" name="Freeform 144"/>
            <p:cNvSpPr>
              <a:spLocks/>
            </p:cNvSpPr>
            <p:nvPr/>
          </p:nvSpPr>
          <p:spPr bwMode="auto">
            <a:xfrm>
              <a:off x="5356" y="3419"/>
              <a:ext cx="71" cy="46"/>
            </a:xfrm>
            <a:custGeom>
              <a:avLst/>
              <a:gdLst>
                <a:gd name="T0" fmla="*/ 0 w 356"/>
                <a:gd name="T1" fmla="*/ 0 h 231"/>
                <a:gd name="T2" fmla="*/ 0 w 356"/>
                <a:gd name="T3" fmla="*/ 0 h 231"/>
                <a:gd name="T4" fmla="*/ 0 w 356"/>
                <a:gd name="T5" fmla="*/ 0 h 231"/>
                <a:gd name="T6" fmla="*/ 0 60000 65536"/>
                <a:gd name="T7" fmla="*/ 0 60000 65536"/>
                <a:gd name="T8" fmla="*/ 0 60000 65536"/>
                <a:gd name="T9" fmla="*/ 0 w 356"/>
                <a:gd name="T10" fmla="*/ 0 h 231"/>
                <a:gd name="T11" fmla="*/ 356 w 356"/>
                <a:gd name="T12" fmla="*/ 231 h 231"/>
              </a:gdLst>
              <a:ahLst/>
              <a:cxnLst>
                <a:cxn ang="T6">
                  <a:pos x="T0" y="T1"/>
                </a:cxn>
                <a:cxn ang="T7">
                  <a:pos x="T2" y="T3"/>
                </a:cxn>
                <a:cxn ang="T8">
                  <a:pos x="T4" y="T5"/>
                </a:cxn>
              </a:cxnLst>
              <a:rect l="T9" t="T10" r="T11" b="T12"/>
              <a:pathLst>
                <a:path w="356" h="231">
                  <a:moveTo>
                    <a:pt x="356" y="0"/>
                  </a:moveTo>
                  <a:lnTo>
                    <a:pt x="0" y="0"/>
                  </a:lnTo>
                  <a:lnTo>
                    <a:pt x="0" y="231"/>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41" name="Line 145"/>
            <p:cNvSpPr>
              <a:spLocks noChangeShapeType="1"/>
            </p:cNvSpPr>
            <p:nvPr/>
          </p:nvSpPr>
          <p:spPr bwMode="auto">
            <a:xfrm>
              <a:off x="5427" y="3395"/>
              <a:ext cx="0" cy="24"/>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42" name="Freeform 146"/>
            <p:cNvSpPr>
              <a:spLocks/>
            </p:cNvSpPr>
            <p:nvPr/>
          </p:nvSpPr>
          <p:spPr bwMode="auto">
            <a:xfrm>
              <a:off x="3846" y="3007"/>
              <a:ext cx="72" cy="404"/>
            </a:xfrm>
            <a:custGeom>
              <a:avLst/>
              <a:gdLst>
                <a:gd name="T0" fmla="*/ 0 w 358"/>
                <a:gd name="T1" fmla="*/ 0 h 2019"/>
                <a:gd name="T2" fmla="*/ 0 w 358"/>
                <a:gd name="T3" fmla="*/ 0 h 2019"/>
                <a:gd name="T4" fmla="*/ 0 w 358"/>
                <a:gd name="T5" fmla="*/ 0 h 2019"/>
                <a:gd name="T6" fmla="*/ 0 60000 65536"/>
                <a:gd name="T7" fmla="*/ 0 60000 65536"/>
                <a:gd name="T8" fmla="*/ 0 60000 65536"/>
                <a:gd name="T9" fmla="*/ 0 w 358"/>
                <a:gd name="T10" fmla="*/ 0 h 2019"/>
                <a:gd name="T11" fmla="*/ 358 w 358"/>
                <a:gd name="T12" fmla="*/ 2019 h 2019"/>
              </a:gdLst>
              <a:ahLst/>
              <a:cxnLst>
                <a:cxn ang="T6">
                  <a:pos x="T0" y="T1"/>
                </a:cxn>
                <a:cxn ang="T7">
                  <a:pos x="T2" y="T3"/>
                </a:cxn>
                <a:cxn ang="T8">
                  <a:pos x="T4" y="T5"/>
                </a:cxn>
              </a:cxnLst>
              <a:rect l="T9" t="T10" r="T11" b="T12"/>
              <a:pathLst>
                <a:path w="358" h="2019">
                  <a:moveTo>
                    <a:pt x="358" y="2019"/>
                  </a:moveTo>
                  <a:lnTo>
                    <a:pt x="358"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43" name="Freeform 147"/>
            <p:cNvSpPr>
              <a:spLocks/>
            </p:cNvSpPr>
            <p:nvPr/>
          </p:nvSpPr>
          <p:spPr bwMode="auto">
            <a:xfrm>
              <a:off x="3808" y="2930"/>
              <a:ext cx="76" cy="0"/>
            </a:xfrm>
            <a:custGeom>
              <a:avLst/>
              <a:gdLst>
                <a:gd name="T0" fmla="*/ 0 w 381"/>
                <a:gd name="T1" fmla="*/ 0 w 381"/>
                <a:gd name="T2" fmla="*/ 0 w 381"/>
                <a:gd name="T3" fmla="*/ 0 60000 65536"/>
                <a:gd name="T4" fmla="*/ 0 60000 65536"/>
                <a:gd name="T5" fmla="*/ 0 60000 65536"/>
                <a:gd name="T6" fmla="*/ 0 w 381"/>
                <a:gd name="T7" fmla="*/ 381 w 381"/>
              </a:gdLst>
              <a:ahLst/>
              <a:cxnLst>
                <a:cxn ang="T3">
                  <a:pos x="T0" y="0"/>
                </a:cxn>
                <a:cxn ang="T4">
                  <a:pos x="T1" y="0"/>
                </a:cxn>
                <a:cxn ang="T5">
                  <a:pos x="T2" y="0"/>
                </a:cxn>
              </a:cxnLst>
              <a:rect l="T6" t="0" r="T7" b="0"/>
              <a:pathLst>
                <a:path w="381">
                  <a:moveTo>
                    <a:pt x="381" y="0"/>
                  </a:moveTo>
                  <a:lnTo>
                    <a:pt x="18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44" name="Line 148"/>
            <p:cNvSpPr>
              <a:spLocks noChangeShapeType="1"/>
            </p:cNvSpPr>
            <p:nvPr/>
          </p:nvSpPr>
          <p:spPr bwMode="auto">
            <a:xfrm>
              <a:off x="3846" y="2930"/>
              <a:ext cx="0" cy="77"/>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45" name="Freeform 149"/>
            <p:cNvSpPr>
              <a:spLocks/>
            </p:cNvSpPr>
            <p:nvPr/>
          </p:nvSpPr>
          <p:spPr bwMode="auto">
            <a:xfrm>
              <a:off x="3775" y="3007"/>
              <a:ext cx="71" cy="404"/>
            </a:xfrm>
            <a:custGeom>
              <a:avLst/>
              <a:gdLst>
                <a:gd name="T0" fmla="*/ 0 w 356"/>
                <a:gd name="T1" fmla="*/ 0 h 2019"/>
                <a:gd name="T2" fmla="*/ 0 w 356"/>
                <a:gd name="T3" fmla="*/ 0 h 2019"/>
                <a:gd name="T4" fmla="*/ 0 w 356"/>
                <a:gd name="T5" fmla="*/ 0 h 2019"/>
                <a:gd name="T6" fmla="*/ 0 60000 65536"/>
                <a:gd name="T7" fmla="*/ 0 60000 65536"/>
                <a:gd name="T8" fmla="*/ 0 60000 65536"/>
                <a:gd name="T9" fmla="*/ 0 w 356"/>
                <a:gd name="T10" fmla="*/ 0 h 2019"/>
                <a:gd name="T11" fmla="*/ 356 w 356"/>
                <a:gd name="T12" fmla="*/ 2019 h 2019"/>
              </a:gdLst>
              <a:ahLst/>
              <a:cxnLst>
                <a:cxn ang="T6">
                  <a:pos x="T0" y="T1"/>
                </a:cxn>
                <a:cxn ang="T7">
                  <a:pos x="T2" y="T3"/>
                </a:cxn>
                <a:cxn ang="T8">
                  <a:pos x="T4" y="T5"/>
                </a:cxn>
              </a:cxnLst>
              <a:rect l="T9" t="T10" r="T11" b="T12"/>
              <a:pathLst>
                <a:path w="356" h="2019">
                  <a:moveTo>
                    <a:pt x="356" y="0"/>
                  </a:moveTo>
                  <a:lnTo>
                    <a:pt x="0" y="0"/>
                  </a:lnTo>
                  <a:lnTo>
                    <a:pt x="0" y="2019"/>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46" name="Line 150"/>
            <p:cNvSpPr>
              <a:spLocks noChangeShapeType="1"/>
            </p:cNvSpPr>
            <p:nvPr/>
          </p:nvSpPr>
          <p:spPr bwMode="auto">
            <a:xfrm flipV="1">
              <a:off x="3821" y="2825"/>
              <a:ext cx="0" cy="32"/>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47" name="Freeform 151"/>
            <p:cNvSpPr>
              <a:spLocks/>
            </p:cNvSpPr>
            <p:nvPr/>
          </p:nvSpPr>
          <p:spPr bwMode="auto">
            <a:xfrm>
              <a:off x="3436" y="2841"/>
              <a:ext cx="40" cy="169"/>
            </a:xfrm>
            <a:custGeom>
              <a:avLst/>
              <a:gdLst>
                <a:gd name="T0" fmla="*/ 0 w 198"/>
                <a:gd name="T1" fmla="*/ 0 h 848"/>
                <a:gd name="T2" fmla="*/ 0 w 198"/>
                <a:gd name="T3" fmla="*/ 0 h 848"/>
                <a:gd name="T4" fmla="*/ 0 w 198"/>
                <a:gd name="T5" fmla="*/ 0 h 848"/>
                <a:gd name="T6" fmla="*/ 0 60000 65536"/>
                <a:gd name="T7" fmla="*/ 0 60000 65536"/>
                <a:gd name="T8" fmla="*/ 0 60000 65536"/>
                <a:gd name="T9" fmla="*/ 0 w 198"/>
                <a:gd name="T10" fmla="*/ 0 h 848"/>
                <a:gd name="T11" fmla="*/ 198 w 198"/>
                <a:gd name="T12" fmla="*/ 848 h 848"/>
              </a:gdLst>
              <a:ahLst/>
              <a:cxnLst>
                <a:cxn ang="T6">
                  <a:pos x="T0" y="T1"/>
                </a:cxn>
                <a:cxn ang="T7">
                  <a:pos x="T2" y="T3"/>
                </a:cxn>
                <a:cxn ang="T8">
                  <a:pos x="T4" y="T5"/>
                </a:cxn>
              </a:cxnLst>
              <a:rect l="T9" t="T10" r="T11" b="T12"/>
              <a:pathLst>
                <a:path w="198" h="848">
                  <a:moveTo>
                    <a:pt x="198" y="848"/>
                  </a:moveTo>
                  <a:lnTo>
                    <a:pt x="198"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48" name="Line 152"/>
            <p:cNvSpPr>
              <a:spLocks noChangeShapeType="1"/>
            </p:cNvSpPr>
            <p:nvPr/>
          </p:nvSpPr>
          <p:spPr bwMode="auto">
            <a:xfrm>
              <a:off x="3436" y="3010"/>
              <a:ext cx="40"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49" name="Line 153"/>
            <p:cNvSpPr>
              <a:spLocks noChangeShapeType="1"/>
            </p:cNvSpPr>
            <p:nvPr/>
          </p:nvSpPr>
          <p:spPr bwMode="auto">
            <a:xfrm flipV="1">
              <a:off x="3675" y="2825"/>
              <a:ext cx="0" cy="32"/>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50" name="Line 154"/>
            <p:cNvSpPr>
              <a:spLocks noChangeShapeType="1"/>
            </p:cNvSpPr>
            <p:nvPr/>
          </p:nvSpPr>
          <p:spPr bwMode="auto">
            <a:xfrm>
              <a:off x="3436" y="3357"/>
              <a:ext cx="40"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51" name="Line 155"/>
            <p:cNvSpPr>
              <a:spLocks noChangeShapeType="1"/>
            </p:cNvSpPr>
            <p:nvPr/>
          </p:nvSpPr>
          <p:spPr bwMode="auto">
            <a:xfrm flipV="1">
              <a:off x="3476" y="3184"/>
              <a:ext cx="0" cy="173"/>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52" name="Line 156"/>
            <p:cNvSpPr>
              <a:spLocks noChangeShapeType="1"/>
            </p:cNvSpPr>
            <p:nvPr/>
          </p:nvSpPr>
          <p:spPr bwMode="auto">
            <a:xfrm>
              <a:off x="3436" y="3184"/>
              <a:ext cx="40"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53" name="Line 157"/>
            <p:cNvSpPr>
              <a:spLocks noChangeShapeType="1"/>
            </p:cNvSpPr>
            <p:nvPr/>
          </p:nvSpPr>
          <p:spPr bwMode="auto">
            <a:xfrm>
              <a:off x="3683" y="3286"/>
              <a:ext cx="0" cy="13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54" name="Freeform 158"/>
            <p:cNvSpPr>
              <a:spLocks/>
            </p:cNvSpPr>
            <p:nvPr/>
          </p:nvSpPr>
          <p:spPr bwMode="auto">
            <a:xfrm>
              <a:off x="3645" y="3286"/>
              <a:ext cx="77"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8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55" name="Freeform 159"/>
            <p:cNvSpPr>
              <a:spLocks/>
            </p:cNvSpPr>
            <p:nvPr/>
          </p:nvSpPr>
          <p:spPr bwMode="auto">
            <a:xfrm>
              <a:off x="3615" y="3416"/>
              <a:ext cx="68" cy="79"/>
            </a:xfrm>
            <a:custGeom>
              <a:avLst/>
              <a:gdLst>
                <a:gd name="T0" fmla="*/ 0 w 340"/>
                <a:gd name="T1" fmla="*/ 0 h 395"/>
                <a:gd name="T2" fmla="*/ 0 w 340"/>
                <a:gd name="T3" fmla="*/ 0 h 395"/>
                <a:gd name="T4" fmla="*/ 0 w 340"/>
                <a:gd name="T5" fmla="*/ 0 h 395"/>
                <a:gd name="T6" fmla="*/ 0 60000 65536"/>
                <a:gd name="T7" fmla="*/ 0 60000 65536"/>
                <a:gd name="T8" fmla="*/ 0 60000 65536"/>
                <a:gd name="T9" fmla="*/ 0 w 340"/>
                <a:gd name="T10" fmla="*/ 0 h 395"/>
                <a:gd name="T11" fmla="*/ 340 w 340"/>
                <a:gd name="T12" fmla="*/ 395 h 395"/>
              </a:gdLst>
              <a:ahLst/>
              <a:cxnLst>
                <a:cxn ang="T6">
                  <a:pos x="T0" y="T1"/>
                </a:cxn>
                <a:cxn ang="T7">
                  <a:pos x="T2" y="T3"/>
                </a:cxn>
                <a:cxn ang="T8">
                  <a:pos x="T4" y="T5"/>
                </a:cxn>
              </a:cxnLst>
              <a:rect l="T9" t="T10" r="T11" b="T12"/>
              <a:pathLst>
                <a:path w="340" h="395">
                  <a:moveTo>
                    <a:pt x="340" y="0"/>
                  </a:moveTo>
                  <a:lnTo>
                    <a:pt x="0" y="0"/>
                  </a:lnTo>
                  <a:lnTo>
                    <a:pt x="0" y="395"/>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56" name="Freeform 160"/>
            <p:cNvSpPr>
              <a:spLocks/>
            </p:cNvSpPr>
            <p:nvPr/>
          </p:nvSpPr>
          <p:spPr bwMode="auto">
            <a:xfrm>
              <a:off x="3846" y="3411"/>
              <a:ext cx="72" cy="18"/>
            </a:xfrm>
            <a:custGeom>
              <a:avLst/>
              <a:gdLst>
                <a:gd name="T0" fmla="*/ 0 w 358"/>
                <a:gd name="T1" fmla="*/ 0 h 90"/>
                <a:gd name="T2" fmla="*/ 0 w 358"/>
                <a:gd name="T3" fmla="*/ 0 h 90"/>
                <a:gd name="T4" fmla="*/ 0 w 358"/>
                <a:gd name="T5" fmla="*/ 0 h 90"/>
                <a:gd name="T6" fmla="*/ 0 60000 65536"/>
                <a:gd name="T7" fmla="*/ 0 60000 65536"/>
                <a:gd name="T8" fmla="*/ 0 60000 65536"/>
                <a:gd name="T9" fmla="*/ 0 w 358"/>
                <a:gd name="T10" fmla="*/ 0 h 90"/>
                <a:gd name="T11" fmla="*/ 358 w 358"/>
                <a:gd name="T12" fmla="*/ 90 h 90"/>
              </a:gdLst>
              <a:ahLst/>
              <a:cxnLst>
                <a:cxn ang="T6">
                  <a:pos x="T0" y="T1"/>
                </a:cxn>
                <a:cxn ang="T7">
                  <a:pos x="T2" y="T3"/>
                </a:cxn>
                <a:cxn ang="T8">
                  <a:pos x="T4" y="T5"/>
                </a:cxn>
              </a:cxnLst>
              <a:rect l="T9" t="T10" r="T11" b="T12"/>
              <a:pathLst>
                <a:path w="358" h="90">
                  <a:moveTo>
                    <a:pt x="0" y="90"/>
                  </a:moveTo>
                  <a:lnTo>
                    <a:pt x="358" y="90"/>
                  </a:lnTo>
                  <a:lnTo>
                    <a:pt x="358"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57" name="Freeform 161"/>
            <p:cNvSpPr>
              <a:spLocks/>
            </p:cNvSpPr>
            <p:nvPr/>
          </p:nvSpPr>
          <p:spPr bwMode="auto">
            <a:xfrm>
              <a:off x="3775" y="3411"/>
              <a:ext cx="71" cy="18"/>
            </a:xfrm>
            <a:custGeom>
              <a:avLst/>
              <a:gdLst>
                <a:gd name="T0" fmla="*/ 0 w 356"/>
                <a:gd name="T1" fmla="*/ 0 h 90"/>
                <a:gd name="T2" fmla="*/ 0 w 356"/>
                <a:gd name="T3" fmla="*/ 0 h 90"/>
                <a:gd name="T4" fmla="*/ 0 w 356"/>
                <a:gd name="T5" fmla="*/ 0 h 90"/>
                <a:gd name="T6" fmla="*/ 0 60000 65536"/>
                <a:gd name="T7" fmla="*/ 0 60000 65536"/>
                <a:gd name="T8" fmla="*/ 0 60000 65536"/>
                <a:gd name="T9" fmla="*/ 0 w 356"/>
                <a:gd name="T10" fmla="*/ 0 h 90"/>
                <a:gd name="T11" fmla="*/ 356 w 356"/>
                <a:gd name="T12" fmla="*/ 90 h 90"/>
              </a:gdLst>
              <a:ahLst/>
              <a:cxnLst>
                <a:cxn ang="T6">
                  <a:pos x="T0" y="T1"/>
                </a:cxn>
                <a:cxn ang="T7">
                  <a:pos x="T2" y="T3"/>
                </a:cxn>
                <a:cxn ang="T8">
                  <a:pos x="T4" y="T5"/>
                </a:cxn>
              </a:cxnLst>
              <a:rect l="T9" t="T10" r="T11" b="T12"/>
              <a:pathLst>
                <a:path w="356" h="90">
                  <a:moveTo>
                    <a:pt x="0" y="0"/>
                  </a:moveTo>
                  <a:lnTo>
                    <a:pt x="0" y="90"/>
                  </a:lnTo>
                  <a:lnTo>
                    <a:pt x="356" y="9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58" name="Line 162"/>
            <p:cNvSpPr>
              <a:spLocks noChangeShapeType="1"/>
            </p:cNvSpPr>
            <p:nvPr/>
          </p:nvSpPr>
          <p:spPr bwMode="auto">
            <a:xfrm flipH="1">
              <a:off x="3775" y="3411"/>
              <a:ext cx="143"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59" name="Line 163"/>
            <p:cNvSpPr>
              <a:spLocks noChangeShapeType="1"/>
            </p:cNvSpPr>
            <p:nvPr/>
          </p:nvSpPr>
          <p:spPr bwMode="auto">
            <a:xfrm flipV="1">
              <a:off x="3476" y="3010"/>
              <a:ext cx="0" cy="174"/>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60" name="Freeform 164"/>
            <p:cNvSpPr>
              <a:spLocks/>
            </p:cNvSpPr>
            <p:nvPr/>
          </p:nvSpPr>
          <p:spPr bwMode="auto">
            <a:xfrm>
              <a:off x="3683" y="3416"/>
              <a:ext cx="69" cy="79"/>
            </a:xfrm>
            <a:custGeom>
              <a:avLst/>
              <a:gdLst>
                <a:gd name="T0" fmla="*/ 0 w 343"/>
                <a:gd name="T1" fmla="*/ 0 h 395"/>
                <a:gd name="T2" fmla="*/ 0 w 343"/>
                <a:gd name="T3" fmla="*/ 0 h 395"/>
                <a:gd name="T4" fmla="*/ 0 w 343"/>
                <a:gd name="T5" fmla="*/ 0 h 395"/>
                <a:gd name="T6" fmla="*/ 0 60000 65536"/>
                <a:gd name="T7" fmla="*/ 0 60000 65536"/>
                <a:gd name="T8" fmla="*/ 0 60000 65536"/>
                <a:gd name="T9" fmla="*/ 0 w 343"/>
                <a:gd name="T10" fmla="*/ 0 h 395"/>
                <a:gd name="T11" fmla="*/ 343 w 343"/>
                <a:gd name="T12" fmla="*/ 395 h 395"/>
              </a:gdLst>
              <a:ahLst/>
              <a:cxnLst>
                <a:cxn ang="T6">
                  <a:pos x="T0" y="T1"/>
                </a:cxn>
                <a:cxn ang="T7">
                  <a:pos x="T2" y="T3"/>
                </a:cxn>
                <a:cxn ang="T8">
                  <a:pos x="T4" y="T5"/>
                </a:cxn>
              </a:cxnLst>
              <a:rect l="T9" t="T10" r="T11" b="T12"/>
              <a:pathLst>
                <a:path w="343" h="395">
                  <a:moveTo>
                    <a:pt x="343" y="395"/>
                  </a:moveTo>
                  <a:lnTo>
                    <a:pt x="343"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1" name="Line 165"/>
            <p:cNvSpPr>
              <a:spLocks noChangeShapeType="1"/>
            </p:cNvSpPr>
            <p:nvPr/>
          </p:nvSpPr>
          <p:spPr bwMode="auto">
            <a:xfrm flipH="1">
              <a:off x="3675" y="2822"/>
              <a:ext cx="146"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62" name="Freeform 166"/>
            <p:cNvSpPr>
              <a:spLocks/>
            </p:cNvSpPr>
            <p:nvPr/>
          </p:nvSpPr>
          <p:spPr bwMode="auto">
            <a:xfrm>
              <a:off x="4039" y="3004"/>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3" name="Freeform 167"/>
            <p:cNvSpPr>
              <a:spLocks/>
            </p:cNvSpPr>
            <p:nvPr/>
          </p:nvSpPr>
          <p:spPr bwMode="auto">
            <a:xfrm>
              <a:off x="4207" y="2970"/>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4" name="Freeform 168"/>
            <p:cNvSpPr>
              <a:spLocks/>
            </p:cNvSpPr>
            <p:nvPr/>
          </p:nvSpPr>
          <p:spPr bwMode="auto">
            <a:xfrm>
              <a:off x="4245" y="3103"/>
              <a:ext cx="71" cy="264"/>
            </a:xfrm>
            <a:custGeom>
              <a:avLst/>
              <a:gdLst>
                <a:gd name="T0" fmla="*/ 0 w 358"/>
                <a:gd name="T1" fmla="*/ 0 h 1319"/>
                <a:gd name="T2" fmla="*/ 0 w 358"/>
                <a:gd name="T3" fmla="*/ 0 h 1319"/>
                <a:gd name="T4" fmla="*/ 0 w 358"/>
                <a:gd name="T5" fmla="*/ 0 h 1319"/>
                <a:gd name="T6" fmla="*/ 0 60000 65536"/>
                <a:gd name="T7" fmla="*/ 0 60000 65536"/>
                <a:gd name="T8" fmla="*/ 0 60000 65536"/>
                <a:gd name="T9" fmla="*/ 0 w 358"/>
                <a:gd name="T10" fmla="*/ 0 h 1319"/>
                <a:gd name="T11" fmla="*/ 358 w 358"/>
                <a:gd name="T12" fmla="*/ 1319 h 1319"/>
              </a:gdLst>
              <a:ahLst/>
              <a:cxnLst>
                <a:cxn ang="T6">
                  <a:pos x="T0" y="T1"/>
                </a:cxn>
                <a:cxn ang="T7">
                  <a:pos x="T2" y="T3"/>
                </a:cxn>
                <a:cxn ang="T8">
                  <a:pos x="T4" y="T5"/>
                </a:cxn>
              </a:cxnLst>
              <a:rect l="T9" t="T10" r="T11" b="T12"/>
              <a:pathLst>
                <a:path w="358" h="1319">
                  <a:moveTo>
                    <a:pt x="358" y="1319"/>
                  </a:moveTo>
                  <a:lnTo>
                    <a:pt x="358"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5" name="Freeform 169"/>
            <p:cNvSpPr>
              <a:spLocks/>
            </p:cNvSpPr>
            <p:nvPr/>
          </p:nvSpPr>
          <p:spPr bwMode="auto">
            <a:xfrm>
              <a:off x="4077" y="3239"/>
              <a:ext cx="70" cy="256"/>
            </a:xfrm>
            <a:custGeom>
              <a:avLst/>
              <a:gdLst>
                <a:gd name="T0" fmla="*/ 0 w 350"/>
                <a:gd name="T1" fmla="*/ 0 h 1280"/>
                <a:gd name="T2" fmla="*/ 0 w 350"/>
                <a:gd name="T3" fmla="*/ 0 h 1280"/>
                <a:gd name="T4" fmla="*/ 0 w 350"/>
                <a:gd name="T5" fmla="*/ 0 h 1280"/>
                <a:gd name="T6" fmla="*/ 0 60000 65536"/>
                <a:gd name="T7" fmla="*/ 0 60000 65536"/>
                <a:gd name="T8" fmla="*/ 0 60000 65536"/>
                <a:gd name="T9" fmla="*/ 0 w 350"/>
                <a:gd name="T10" fmla="*/ 0 h 1280"/>
                <a:gd name="T11" fmla="*/ 350 w 350"/>
                <a:gd name="T12" fmla="*/ 1280 h 1280"/>
              </a:gdLst>
              <a:ahLst/>
              <a:cxnLst>
                <a:cxn ang="T6">
                  <a:pos x="T0" y="T1"/>
                </a:cxn>
                <a:cxn ang="T7">
                  <a:pos x="T2" y="T3"/>
                </a:cxn>
                <a:cxn ang="T8">
                  <a:pos x="T4" y="T5"/>
                </a:cxn>
              </a:cxnLst>
              <a:rect l="T9" t="T10" r="T11" b="T12"/>
              <a:pathLst>
                <a:path w="350" h="1280">
                  <a:moveTo>
                    <a:pt x="350" y="1280"/>
                  </a:moveTo>
                  <a:lnTo>
                    <a:pt x="35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6" name="Freeform 170"/>
            <p:cNvSpPr>
              <a:spLocks/>
            </p:cNvSpPr>
            <p:nvPr/>
          </p:nvSpPr>
          <p:spPr bwMode="auto">
            <a:xfrm>
              <a:off x="4174" y="3367"/>
              <a:ext cx="71" cy="72"/>
            </a:xfrm>
            <a:custGeom>
              <a:avLst/>
              <a:gdLst>
                <a:gd name="T0" fmla="*/ 0 w 356"/>
                <a:gd name="T1" fmla="*/ 0 h 358"/>
                <a:gd name="T2" fmla="*/ 0 w 356"/>
                <a:gd name="T3" fmla="*/ 0 h 358"/>
                <a:gd name="T4" fmla="*/ 0 w 356"/>
                <a:gd name="T5" fmla="*/ 0 h 358"/>
                <a:gd name="T6" fmla="*/ 0 60000 65536"/>
                <a:gd name="T7" fmla="*/ 0 60000 65536"/>
                <a:gd name="T8" fmla="*/ 0 60000 65536"/>
                <a:gd name="T9" fmla="*/ 0 w 356"/>
                <a:gd name="T10" fmla="*/ 0 h 358"/>
                <a:gd name="T11" fmla="*/ 356 w 356"/>
                <a:gd name="T12" fmla="*/ 358 h 358"/>
              </a:gdLst>
              <a:ahLst/>
              <a:cxnLst>
                <a:cxn ang="T6">
                  <a:pos x="T0" y="T1"/>
                </a:cxn>
                <a:cxn ang="T7">
                  <a:pos x="T2" y="T3"/>
                </a:cxn>
                <a:cxn ang="T8">
                  <a:pos x="T4" y="T5"/>
                </a:cxn>
              </a:cxnLst>
              <a:rect l="T9" t="T10" r="T11" b="T12"/>
              <a:pathLst>
                <a:path w="356" h="358">
                  <a:moveTo>
                    <a:pt x="0" y="0"/>
                  </a:moveTo>
                  <a:lnTo>
                    <a:pt x="0" y="358"/>
                  </a:lnTo>
                  <a:lnTo>
                    <a:pt x="356" y="358"/>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7" name="Freeform 171"/>
            <p:cNvSpPr>
              <a:spLocks/>
            </p:cNvSpPr>
            <p:nvPr/>
          </p:nvSpPr>
          <p:spPr bwMode="auto">
            <a:xfrm>
              <a:off x="4245" y="3367"/>
              <a:ext cx="71" cy="72"/>
            </a:xfrm>
            <a:custGeom>
              <a:avLst/>
              <a:gdLst>
                <a:gd name="T0" fmla="*/ 0 w 358"/>
                <a:gd name="T1" fmla="*/ 0 h 358"/>
                <a:gd name="T2" fmla="*/ 0 w 358"/>
                <a:gd name="T3" fmla="*/ 0 h 358"/>
                <a:gd name="T4" fmla="*/ 0 w 358"/>
                <a:gd name="T5" fmla="*/ 0 h 358"/>
                <a:gd name="T6" fmla="*/ 0 60000 65536"/>
                <a:gd name="T7" fmla="*/ 0 60000 65536"/>
                <a:gd name="T8" fmla="*/ 0 60000 65536"/>
                <a:gd name="T9" fmla="*/ 0 w 358"/>
                <a:gd name="T10" fmla="*/ 0 h 358"/>
                <a:gd name="T11" fmla="*/ 358 w 358"/>
                <a:gd name="T12" fmla="*/ 358 h 358"/>
              </a:gdLst>
              <a:ahLst/>
              <a:cxnLst>
                <a:cxn ang="T6">
                  <a:pos x="T0" y="T1"/>
                </a:cxn>
                <a:cxn ang="T7">
                  <a:pos x="T2" y="T3"/>
                </a:cxn>
                <a:cxn ang="T8">
                  <a:pos x="T4" y="T5"/>
                </a:cxn>
              </a:cxnLst>
              <a:rect l="T9" t="T10" r="T11" b="T12"/>
              <a:pathLst>
                <a:path w="358" h="358">
                  <a:moveTo>
                    <a:pt x="0" y="358"/>
                  </a:moveTo>
                  <a:lnTo>
                    <a:pt x="358" y="358"/>
                  </a:lnTo>
                  <a:lnTo>
                    <a:pt x="358"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68" name="Line 172"/>
            <p:cNvSpPr>
              <a:spLocks noChangeShapeType="1"/>
            </p:cNvSpPr>
            <p:nvPr/>
          </p:nvSpPr>
          <p:spPr bwMode="auto">
            <a:xfrm flipH="1">
              <a:off x="4174" y="3367"/>
              <a:ext cx="142"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69" name="Freeform 173"/>
            <p:cNvSpPr>
              <a:spLocks/>
            </p:cNvSpPr>
            <p:nvPr/>
          </p:nvSpPr>
          <p:spPr bwMode="auto">
            <a:xfrm>
              <a:off x="4174" y="3103"/>
              <a:ext cx="71" cy="264"/>
            </a:xfrm>
            <a:custGeom>
              <a:avLst/>
              <a:gdLst>
                <a:gd name="T0" fmla="*/ 0 w 356"/>
                <a:gd name="T1" fmla="*/ 0 h 1319"/>
                <a:gd name="T2" fmla="*/ 0 w 356"/>
                <a:gd name="T3" fmla="*/ 0 h 1319"/>
                <a:gd name="T4" fmla="*/ 0 w 356"/>
                <a:gd name="T5" fmla="*/ 0 h 1319"/>
                <a:gd name="T6" fmla="*/ 0 60000 65536"/>
                <a:gd name="T7" fmla="*/ 0 60000 65536"/>
                <a:gd name="T8" fmla="*/ 0 60000 65536"/>
                <a:gd name="T9" fmla="*/ 0 w 356"/>
                <a:gd name="T10" fmla="*/ 0 h 1319"/>
                <a:gd name="T11" fmla="*/ 356 w 356"/>
                <a:gd name="T12" fmla="*/ 1319 h 1319"/>
              </a:gdLst>
              <a:ahLst/>
              <a:cxnLst>
                <a:cxn ang="T6">
                  <a:pos x="T0" y="T1"/>
                </a:cxn>
                <a:cxn ang="T7">
                  <a:pos x="T2" y="T3"/>
                </a:cxn>
                <a:cxn ang="T8">
                  <a:pos x="T4" y="T5"/>
                </a:cxn>
              </a:cxnLst>
              <a:rect l="T9" t="T10" r="T11" b="T12"/>
              <a:pathLst>
                <a:path w="356" h="1319">
                  <a:moveTo>
                    <a:pt x="356" y="0"/>
                  </a:moveTo>
                  <a:lnTo>
                    <a:pt x="0" y="0"/>
                  </a:lnTo>
                  <a:lnTo>
                    <a:pt x="0" y="1319"/>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70" name="Freeform 174"/>
            <p:cNvSpPr>
              <a:spLocks/>
            </p:cNvSpPr>
            <p:nvPr/>
          </p:nvSpPr>
          <p:spPr bwMode="auto">
            <a:xfrm>
              <a:off x="4604" y="3093"/>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71" name="Freeform 175"/>
            <p:cNvSpPr>
              <a:spLocks/>
            </p:cNvSpPr>
            <p:nvPr/>
          </p:nvSpPr>
          <p:spPr bwMode="auto">
            <a:xfrm>
              <a:off x="4572" y="3143"/>
              <a:ext cx="70" cy="283"/>
            </a:xfrm>
            <a:custGeom>
              <a:avLst/>
              <a:gdLst>
                <a:gd name="T0" fmla="*/ 0 w 348"/>
                <a:gd name="T1" fmla="*/ 0 h 1413"/>
                <a:gd name="T2" fmla="*/ 0 w 348"/>
                <a:gd name="T3" fmla="*/ 0 h 1413"/>
                <a:gd name="T4" fmla="*/ 0 w 348"/>
                <a:gd name="T5" fmla="*/ 0 h 1413"/>
                <a:gd name="T6" fmla="*/ 0 60000 65536"/>
                <a:gd name="T7" fmla="*/ 0 60000 65536"/>
                <a:gd name="T8" fmla="*/ 0 60000 65536"/>
                <a:gd name="T9" fmla="*/ 0 w 348"/>
                <a:gd name="T10" fmla="*/ 0 h 1413"/>
                <a:gd name="T11" fmla="*/ 348 w 348"/>
                <a:gd name="T12" fmla="*/ 1413 h 1413"/>
              </a:gdLst>
              <a:ahLst/>
              <a:cxnLst>
                <a:cxn ang="T6">
                  <a:pos x="T0" y="T1"/>
                </a:cxn>
                <a:cxn ang="T7">
                  <a:pos x="T2" y="T3"/>
                </a:cxn>
                <a:cxn ang="T8">
                  <a:pos x="T4" y="T5"/>
                </a:cxn>
              </a:cxnLst>
              <a:rect l="T9" t="T10" r="T11" b="T12"/>
              <a:pathLst>
                <a:path w="348" h="1413">
                  <a:moveTo>
                    <a:pt x="348" y="0"/>
                  </a:moveTo>
                  <a:lnTo>
                    <a:pt x="0" y="0"/>
                  </a:lnTo>
                  <a:lnTo>
                    <a:pt x="0" y="1413"/>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72" name="Line 176"/>
            <p:cNvSpPr>
              <a:spLocks noChangeShapeType="1"/>
            </p:cNvSpPr>
            <p:nvPr/>
          </p:nvSpPr>
          <p:spPr bwMode="auto">
            <a:xfrm>
              <a:off x="4642" y="3093"/>
              <a:ext cx="0" cy="5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73" name="Line 177"/>
            <p:cNvSpPr>
              <a:spLocks noChangeShapeType="1"/>
            </p:cNvSpPr>
            <p:nvPr/>
          </p:nvSpPr>
          <p:spPr bwMode="auto">
            <a:xfrm>
              <a:off x="4469" y="3382"/>
              <a:ext cx="0" cy="34"/>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74" name="Freeform 178"/>
            <p:cNvSpPr>
              <a:spLocks/>
            </p:cNvSpPr>
            <p:nvPr/>
          </p:nvSpPr>
          <p:spPr bwMode="auto">
            <a:xfrm>
              <a:off x="4469" y="3416"/>
              <a:ext cx="70" cy="55"/>
            </a:xfrm>
            <a:custGeom>
              <a:avLst/>
              <a:gdLst>
                <a:gd name="T0" fmla="*/ 0 w 349"/>
                <a:gd name="T1" fmla="*/ 0 h 275"/>
                <a:gd name="T2" fmla="*/ 0 w 349"/>
                <a:gd name="T3" fmla="*/ 0 h 275"/>
                <a:gd name="T4" fmla="*/ 0 w 349"/>
                <a:gd name="T5" fmla="*/ 0 h 275"/>
                <a:gd name="T6" fmla="*/ 0 60000 65536"/>
                <a:gd name="T7" fmla="*/ 0 60000 65536"/>
                <a:gd name="T8" fmla="*/ 0 60000 65536"/>
                <a:gd name="T9" fmla="*/ 0 w 349"/>
                <a:gd name="T10" fmla="*/ 0 h 275"/>
                <a:gd name="T11" fmla="*/ 349 w 349"/>
                <a:gd name="T12" fmla="*/ 275 h 275"/>
              </a:gdLst>
              <a:ahLst/>
              <a:cxnLst>
                <a:cxn ang="T6">
                  <a:pos x="T0" y="T1"/>
                </a:cxn>
                <a:cxn ang="T7">
                  <a:pos x="T2" y="T3"/>
                </a:cxn>
                <a:cxn ang="T8">
                  <a:pos x="T4" y="T5"/>
                </a:cxn>
              </a:cxnLst>
              <a:rect l="T9" t="T10" r="T11" b="T12"/>
              <a:pathLst>
                <a:path w="349" h="275">
                  <a:moveTo>
                    <a:pt x="349" y="275"/>
                  </a:moveTo>
                  <a:lnTo>
                    <a:pt x="34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75" name="Freeform 179"/>
            <p:cNvSpPr>
              <a:spLocks/>
            </p:cNvSpPr>
            <p:nvPr/>
          </p:nvSpPr>
          <p:spPr bwMode="auto">
            <a:xfrm>
              <a:off x="4399" y="3416"/>
              <a:ext cx="70" cy="55"/>
            </a:xfrm>
            <a:custGeom>
              <a:avLst/>
              <a:gdLst>
                <a:gd name="T0" fmla="*/ 0 w 348"/>
                <a:gd name="T1" fmla="*/ 0 h 275"/>
                <a:gd name="T2" fmla="*/ 0 w 348"/>
                <a:gd name="T3" fmla="*/ 0 h 275"/>
                <a:gd name="T4" fmla="*/ 0 w 348"/>
                <a:gd name="T5" fmla="*/ 0 h 275"/>
                <a:gd name="T6" fmla="*/ 0 60000 65536"/>
                <a:gd name="T7" fmla="*/ 0 60000 65536"/>
                <a:gd name="T8" fmla="*/ 0 60000 65536"/>
                <a:gd name="T9" fmla="*/ 0 w 348"/>
                <a:gd name="T10" fmla="*/ 0 h 275"/>
                <a:gd name="T11" fmla="*/ 348 w 348"/>
                <a:gd name="T12" fmla="*/ 275 h 275"/>
              </a:gdLst>
              <a:ahLst/>
              <a:cxnLst>
                <a:cxn ang="T6">
                  <a:pos x="T0" y="T1"/>
                </a:cxn>
                <a:cxn ang="T7">
                  <a:pos x="T2" y="T3"/>
                </a:cxn>
                <a:cxn ang="T8">
                  <a:pos x="T4" y="T5"/>
                </a:cxn>
              </a:cxnLst>
              <a:rect l="T9" t="T10" r="T11" b="T12"/>
              <a:pathLst>
                <a:path w="348" h="275">
                  <a:moveTo>
                    <a:pt x="348" y="0"/>
                  </a:moveTo>
                  <a:lnTo>
                    <a:pt x="0" y="0"/>
                  </a:lnTo>
                  <a:lnTo>
                    <a:pt x="0" y="275"/>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76" name="Freeform 180"/>
            <p:cNvSpPr>
              <a:spLocks/>
            </p:cNvSpPr>
            <p:nvPr/>
          </p:nvSpPr>
          <p:spPr bwMode="auto">
            <a:xfrm>
              <a:off x="4431" y="3382"/>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77" name="Line 181"/>
            <p:cNvSpPr>
              <a:spLocks noChangeShapeType="1"/>
            </p:cNvSpPr>
            <p:nvPr/>
          </p:nvSpPr>
          <p:spPr bwMode="auto">
            <a:xfrm flipH="1">
              <a:off x="4399" y="3471"/>
              <a:ext cx="140"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78" name="Line 182"/>
            <p:cNvSpPr>
              <a:spLocks noChangeShapeType="1"/>
            </p:cNvSpPr>
            <p:nvPr/>
          </p:nvSpPr>
          <p:spPr bwMode="auto">
            <a:xfrm>
              <a:off x="4077" y="3004"/>
              <a:ext cx="0" cy="235"/>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79" name="Line 183"/>
            <p:cNvSpPr>
              <a:spLocks noChangeShapeType="1"/>
            </p:cNvSpPr>
            <p:nvPr/>
          </p:nvSpPr>
          <p:spPr bwMode="auto">
            <a:xfrm>
              <a:off x="4245" y="2970"/>
              <a:ext cx="0" cy="133"/>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80" name="Freeform 184"/>
            <p:cNvSpPr>
              <a:spLocks/>
            </p:cNvSpPr>
            <p:nvPr/>
          </p:nvSpPr>
          <p:spPr bwMode="auto">
            <a:xfrm>
              <a:off x="4007" y="3239"/>
              <a:ext cx="70" cy="256"/>
            </a:xfrm>
            <a:custGeom>
              <a:avLst/>
              <a:gdLst>
                <a:gd name="T0" fmla="*/ 0 w 348"/>
                <a:gd name="T1" fmla="*/ 0 h 1280"/>
                <a:gd name="T2" fmla="*/ 0 w 348"/>
                <a:gd name="T3" fmla="*/ 0 h 1280"/>
                <a:gd name="T4" fmla="*/ 0 w 348"/>
                <a:gd name="T5" fmla="*/ 0 h 1280"/>
                <a:gd name="T6" fmla="*/ 0 60000 65536"/>
                <a:gd name="T7" fmla="*/ 0 60000 65536"/>
                <a:gd name="T8" fmla="*/ 0 60000 65536"/>
                <a:gd name="T9" fmla="*/ 0 w 348"/>
                <a:gd name="T10" fmla="*/ 0 h 1280"/>
                <a:gd name="T11" fmla="*/ 348 w 348"/>
                <a:gd name="T12" fmla="*/ 1280 h 1280"/>
              </a:gdLst>
              <a:ahLst/>
              <a:cxnLst>
                <a:cxn ang="T6">
                  <a:pos x="T0" y="T1"/>
                </a:cxn>
                <a:cxn ang="T7">
                  <a:pos x="T2" y="T3"/>
                </a:cxn>
                <a:cxn ang="T8">
                  <a:pos x="T4" y="T5"/>
                </a:cxn>
              </a:cxnLst>
              <a:rect l="T9" t="T10" r="T11" b="T12"/>
              <a:pathLst>
                <a:path w="348" h="1280">
                  <a:moveTo>
                    <a:pt x="348" y="0"/>
                  </a:moveTo>
                  <a:lnTo>
                    <a:pt x="0" y="0"/>
                  </a:lnTo>
                  <a:lnTo>
                    <a:pt x="0" y="128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81" name="Freeform 185"/>
            <p:cNvSpPr>
              <a:spLocks/>
            </p:cNvSpPr>
            <p:nvPr/>
          </p:nvSpPr>
          <p:spPr bwMode="auto">
            <a:xfrm>
              <a:off x="4604" y="3665"/>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82" name="Freeform 186"/>
            <p:cNvSpPr>
              <a:spLocks/>
            </p:cNvSpPr>
            <p:nvPr/>
          </p:nvSpPr>
          <p:spPr bwMode="auto">
            <a:xfrm>
              <a:off x="4572" y="3426"/>
              <a:ext cx="70" cy="95"/>
            </a:xfrm>
            <a:custGeom>
              <a:avLst/>
              <a:gdLst>
                <a:gd name="T0" fmla="*/ 0 w 348"/>
                <a:gd name="T1" fmla="*/ 0 h 479"/>
                <a:gd name="T2" fmla="*/ 0 w 348"/>
                <a:gd name="T3" fmla="*/ 0 h 479"/>
                <a:gd name="T4" fmla="*/ 0 w 348"/>
                <a:gd name="T5" fmla="*/ 0 h 479"/>
                <a:gd name="T6" fmla="*/ 0 60000 65536"/>
                <a:gd name="T7" fmla="*/ 0 60000 65536"/>
                <a:gd name="T8" fmla="*/ 0 60000 65536"/>
                <a:gd name="T9" fmla="*/ 0 w 348"/>
                <a:gd name="T10" fmla="*/ 0 h 479"/>
                <a:gd name="T11" fmla="*/ 348 w 348"/>
                <a:gd name="T12" fmla="*/ 479 h 479"/>
              </a:gdLst>
              <a:ahLst/>
              <a:cxnLst>
                <a:cxn ang="T6">
                  <a:pos x="T0" y="T1"/>
                </a:cxn>
                <a:cxn ang="T7">
                  <a:pos x="T2" y="T3"/>
                </a:cxn>
                <a:cxn ang="T8">
                  <a:pos x="T4" y="T5"/>
                </a:cxn>
              </a:cxnLst>
              <a:rect l="T9" t="T10" r="T11" b="T12"/>
              <a:pathLst>
                <a:path w="348" h="479">
                  <a:moveTo>
                    <a:pt x="0" y="0"/>
                  </a:moveTo>
                  <a:lnTo>
                    <a:pt x="0" y="479"/>
                  </a:lnTo>
                  <a:lnTo>
                    <a:pt x="348" y="479"/>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83" name="Line 187"/>
            <p:cNvSpPr>
              <a:spLocks noChangeShapeType="1"/>
            </p:cNvSpPr>
            <p:nvPr/>
          </p:nvSpPr>
          <p:spPr bwMode="auto">
            <a:xfrm flipV="1">
              <a:off x="4642" y="3521"/>
              <a:ext cx="0" cy="144"/>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84" name="Freeform 188"/>
            <p:cNvSpPr>
              <a:spLocks/>
            </p:cNvSpPr>
            <p:nvPr/>
          </p:nvSpPr>
          <p:spPr bwMode="auto">
            <a:xfrm>
              <a:off x="4431" y="3625"/>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85" name="Freeform 189"/>
            <p:cNvSpPr>
              <a:spLocks/>
            </p:cNvSpPr>
            <p:nvPr/>
          </p:nvSpPr>
          <p:spPr bwMode="auto">
            <a:xfrm>
              <a:off x="4469" y="3471"/>
              <a:ext cx="70" cy="94"/>
            </a:xfrm>
            <a:custGeom>
              <a:avLst/>
              <a:gdLst>
                <a:gd name="T0" fmla="*/ 0 w 349"/>
                <a:gd name="T1" fmla="*/ 0 h 470"/>
                <a:gd name="T2" fmla="*/ 0 w 349"/>
                <a:gd name="T3" fmla="*/ 0 h 470"/>
                <a:gd name="T4" fmla="*/ 0 w 349"/>
                <a:gd name="T5" fmla="*/ 0 h 470"/>
                <a:gd name="T6" fmla="*/ 0 60000 65536"/>
                <a:gd name="T7" fmla="*/ 0 60000 65536"/>
                <a:gd name="T8" fmla="*/ 0 60000 65536"/>
                <a:gd name="T9" fmla="*/ 0 w 349"/>
                <a:gd name="T10" fmla="*/ 0 h 470"/>
                <a:gd name="T11" fmla="*/ 349 w 349"/>
                <a:gd name="T12" fmla="*/ 470 h 470"/>
              </a:gdLst>
              <a:ahLst/>
              <a:cxnLst>
                <a:cxn ang="T6">
                  <a:pos x="T0" y="T1"/>
                </a:cxn>
                <a:cxn ang="T7">
                  <a:pos x="T2" y="T3"/>
                </a:cxn>
                <a:cxn ang="T8">
                  <a:pos x="T4" y="T5"/>
                </a:cxn>
              </a:cxnLst>
              <a:rect l="T9" t="T10" r="T11" b="T12"/>
              <a:pathLst>
                <a:path w="349" h="470">
                  <a:moveTo>
                    <a:pt x="0" y="470"/>
                  </a:moveTo>
                  <a:lnTo>
                    <a:pt x="349" y="470"/>
                  </a:lnTo>
                  <a:lnTo>
                    <a:pt x="349"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86" name="Freeform 190"/>
            <p:cNvSpPr>
              <a:spLocks/>
            </p:cNvSpPr>
            <p:nvPr/>
          </p:nvSpPr>
          <p:spPr bwMode="auto">
            <a:xfrm>
              <a:off x="4399" y="3471"/>
              <a:ext cx="70" cy="94"/>
            </a:xfrm>
            <a:custGeom>
              <a:avLst/>
              <a:gdLst>
                <a:gd name="T0" fmla="*/ 0 w 348"/>
                <a:gd name="T1" fmla="*/ 0 h 470"/>
                <a:gd name="T2" fmla="*/ 0 w 348"/>
                <a:gd name="T3" fmla="*/ 0 h 470"/>
                <a:gd name="T4" fmla="*/ 0 w 348"/>
                <a:gd name="T5" fmla="*/ 0 h 470"/>
                <a:gd name="T6" fmla="*/ 0 60000 65536"/>
                <a:gd name="T7" fmla="*/ 0 60000 65536"/>
                <a:gd name="T8" fmla="*/ 0 60000 65536"/>
                <a:gd name="T9" fmla="*/ 0 w 348"/>
                <a:gd name="T10" fmla="*/ 0 h 470"/>
                <a:gd name="T11" fmla="*/ 348 w 348"/>
                <a:gd name="T12" fmla="*/ 470 h 470"/>
              </a:gdLst>
              <a:ahLst/>
              <a:cxnLst>
                <a:cxn ang="T6">
                  <a:pos x="T0" y="T1"/>
                </a:cxn>
                <a:cxn ang="T7">
                  <a:pos x="T2" y="T3"/>
                </a:cxn>
                <a:cxn ang="T8">
                  <a:pos x="T4" y="T5"/>
                </a:cxn>
              </a:cxnLst>
              <a:rect l="T9" t="T10" r="T11" b="T12"/>
              <a:pathLst>
                <a:path w="348" h="470">
                  <a:moveTo>
                    <a:pt x="0" y="0"/>
                  </a:moveTo>
                  <a:lnTo>
                    <a:pt x="0" y="470"/>
                  </a:lnTo>
                  <a:lnTo>
                    <a:pt x="348" y="47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87" name="Line 191"/>
            <p:cNvSpPr>
              <a:spLocks noChangeShapeType="1"/>
            </p:cNvSpPr>
            <p:nvPr/>
          </p:nvSpPr>
          <p:spPr bwMode="auto">
            <a:xfrm flipV="1">
              <a:off x="4469" y="3565"/>
              <a:ext cx="0" cy="6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88" name="Line 192"/>
            <p:cNvSpPr>
              <a:spLocks noChangeShapeType="1"/>
            </p:cNvSpPr>
            <p:nvPr/>
          </p:nvSpPr>
          <p:spPr bwMode="auto">
            <a:xfrm flipH="1">
              <a:off x="4406" y="3781"/>
              <a:ext cx="292"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89" name="Freeform 193"/>
            <p:cNvSpPr>
              <a:spLocks/>
            </p:cNvSpPr>
            <p:nvPr/>
          </p:nvSpPr>
          <p:spPr bwMode="auto">
            <a:xfrm>
              <a:off x="4077" y="3495"/>
              <a:ext cx="70" cy="66"/>
            </a:xfrm>
            <a:custGeom>
              <a:avLst/>
              <a:gdLst>
                <a:gd name="T0" fmla="*/ 0 w 350"/>
                <a:gd name="T1" fmla="*/ 0 h 331"/>
                <a:gd name="T2" fmla="*/ 0 w 350"/>
                <a:gd name="T3" fmla="*/ 0 h 331"/>
                <a:gd name="T4" fmla="*/ 0 w 350"/>
                <a:gd name="T5" fmla="*/ 0 h 331"/>
                <a:gd name="T6" fmla="*/ 0 60000 65536"/>
                <a:gd name="T7" fmla="*/ 0 60000 65536"/>
                <a:gd name="T8" fmla="*/ 0 60000 65536"/>
                <a:gd name="T9" fmla="*/ 0 w 350"/>
                <a:gd name="T10" fmla="*/ 0 h 331"/>
                <a:gd name="T11" fmla="*/ 350 w 350"/>
                <a:gd name="T12" fmla="*/ 331 h 331"/>
              </a:gdLst>
              <a:ahLst/>
              <a:cxnLst>
                <a:cxn ang="T6">
                  <a:pos x="T0" y="T1"/>
                </a:cxn>
                <a:cxn ang="T7">
                  <a:pos x="T2" y="T3"/>
                </a:cxn>
                <a:cxn ang="T8">
                  <a:pos x="T4" y="T5"/>
                </a:cxn>
              </a:cxnLst>
              <a:rect l="T9" t="T10" r="T11" b="T12"/>
              <a:pathLst>
                <a:path w="350" h="331">
                  <a:moveTo>
                    <a:pt x="0" y="331"/>
                  </a:moveTo>
                  <a:lnTo>
                    <a:pt x="350" y="331"/>
                  </a:lnTo>
                  <a:lnTo>
                    <a:pt x="35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0" name="Line 194"/>
            <p:cNvSpPr>
              <a:spLocks noChangeShapeType="1"/>
            </p:cNvSpPr>
            <p:nvPr/>
          </p:nvSpPr>
          <p:spPr bwMode="auto">
            <a:xfrm flipV="1">
              <a:off x="4077" y="3561"/>
              <a:ext cx="0" cy="10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91" name="Freeform 195"/>
            <p:cNvSpPr>
              <a:spLocks/>
            </p:cNvSpPr>
            <p:nvPr/>
          </p:nvSpPr>
          <p:spPr bwMode="auto">
            <a:xfrm>
              <a:off x="4207" y="3601"/>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2" name="Freeform 196"/>
            <p:cNvSpPr>
              <a:spLocks/>
            </p:cNvSpPr>
            <p:nvPr/>
          </p:nvSpPr>
          <p:spPr bwMode="auto">
            <a:xfrm>
              <a:off x="4039" y="3661"/>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3" name="Freeform 197"/>
            <p:cNvSpPr>
              <a:spLocks/>
            </p:cNvSpPr>
            <p:nvPr/>
          </p:nvSpPr>
          <p:spPr bwMode="auto">
            <a:xfrm>
              <a:off x="4007" y="3495"/>
              <a:ext cx="70" cy="66"/>
            </a:xfrm>
            <a:custGeom>
              <a:avLst/>
              <a:gdLst>
                <a:gd name="T0" fmla="*/ 0 w 348"/>
                <a:gd name="T1" fmla="*/ 0 h 331"/>
                <a:gd name="T2" fmla="*/ 0 w 348"/>
                <a:gd name="T3" fmla="*/ 0 h 331"/>
                <a:gd name="T4" fmla="*/ 0 w 348"/>
                <a:gd name="T5" fmla="*/ 0 h 331"/>
                <a:gd name="T6" fmla="*/ 0 60000 65536"/>
                <a:gd name="T7" fmla="*/ 0 60000 65536"/>
                <a:gd name="T8" fmla="*/ 0 60000 65536"/>
                <a:gd name="T9" fmla="*/ 0 w 348"/>
                <a:gd name="T10" fmla="*/ 0 h 331"/>
                <a:gd name="T11" fmla="*/ 348 w 348"/>
                <a:gd name="T12" fmla="*/ 331 h 331"/>
              </a:gdLst>
              <a:ahLst/>
              <a:cxnLst>
                <a:cxn ang="T6">
                  <a:pos x="T0" y="T1"/>
                </a:cxn>
                <a:cxn ang="T7">
                  <a:pos x="T2" y="T3"/>
                </a:cxn>
                <a:cxn ang="T8">
                  <a:pos x="T4" y="T5"/>
                </a:cxn>
              </a:cxnLst>
              <a:rect l="T9" t="T10" r="T11" b="T12"/>
              <a:pathLst>
                <a:path w="348" h="331">
                  <a:moveTo>
                    <a:pt x="0" y="0"/>
                  </a:moveTo>
                  <a:lnTo>
                    <a:pt x="0" y="331"/>
                  </a:lnTo>
                  <a:lnTo>
                    <a:pt x="348" y="331"/>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4" name="Freeform 198"/>
            <p:cNvSpPr>
              <a:spLocks/>
            </p:cNvSpPr>
            <p:nvPr/>
          </p:nvSpPr>
          <p:spPr bwMode="auto">
            <a:xfrm>
              <a:off x="3808" y="3551"/>
              <a:ext cx="76" cy="0"/>
            </a:xfrm>
            <a:custGeom>
              <a:avLst/>
              <a:gdLst>
                <a:gd name="T0" fmla="*/ 0 w 381"/>
                <a:gd name="T1" fmla="*/ 0 w 381"/>
                <a:gd name="T2" fmla="*/ 0 w 381"/>
                <a:gd name="T3" fmla="*/ 0 60000 65536"/>
                <a:gd name="T4" fmla="*/ 0 60000 65536"/>
                <a:gd name="T5" fmla="*/ 0 60000 65536"/>
                <a:gd name="T6" fmla="*/ 0 w 381"/>
                <a:gd name="T7" fmla="*/ 381 w 381"/>
              </a:gdLst>
              <a:ahLst/>
              <a:cxnLst>
                <a:cxn ang="T3">
                  <a:pos x="T0" y="0"/>
                </a:cxn>
                <a:cxn ang="T4">
                  <a:pos x="T1" y="0"/>
                </a:cxn>
                <a:cxn ang="T5">
                  <a:pos x="T2" y="0"/>
                </a:cxn>
              </a:cxnLst>
              <a:rect l="T6" t="0" r="T7" b="0"/>
              <a:pathLst>
                <a:path w="381">
                  <a:moveTo>
                    <a:pt x="381" y="0"/>
                  </a:moveTo>
                  <a:lnTo>
                    <a:pt x="18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5" name="Freeform 199"/>
            <p:cNvSpPr>
              <a:spLocks/>
            </p:cNvSpPr>
            <p:nvPr/>
          </p:nvSpPr>
          <p:spPr bwMode="auto">
            <a:xfrm>
              <a:off x="3683" y="3495"/>
              <a:ext cx="69" cy="53"/>
            </a:xfrm>
            <a:custGeom>
              <a:avLst/>
              <a:gdLst>
                <a:gd name="T0" fmla="*/ 0 w 343"/>
                <a:gd name="T1" fmla="*/ 0 h 268"/>
                <a:gd name="T2" fmla="*/ 0 w 343"/>
                <a:gd name="T3" fmla="*/ 0 h 268"/>
                <a:gd name="T4" fmla="*/ 0 w 343"/>
                <a:gd name="T5" fmla="*/ 0 h 268"/>
                <a:gd name="T6" fmla="*/ 0 60000 65536"/>
                <a:gd name="T7" fmla="*/ 0 60000 65536"/>
                <a:gd name="T8" fmla="*/ 0 60000 65536"/>
                <a:gd name="T9" fmla="*/ 0 w 343"/>
                <a:gd name="T10" fmla="*/ 0 h 268"/>
                <a:gd name="T11" fmla="*/ 343 w 343"/>
                <a:gd name="T12" fmla="*/ 268 h 268"/>
              </a:gdLst>
              <a:ahLst/>
              <a:cxnLst>
                <a:cxn ang="T6">
                  <a:pos x="T0" y="T1"/>
                </a:cxn>
                <a:cxn ang="T7">
                  <a:pos x="T2" y="T3"/>
                </a:cxn>
                <a:cxn ang="T8">
                  <a:pos x="T4" y="T5"/>
                </a:cxn>
              </a:cxnLst>
              <a:rect l="T9" t="T10" r="T11" b="T12"/>
              <a:pathLst>
                <a:path w="343" h="268">
                  <a:moveTo>
                    <a:pt x="0" y="268"/>
                  </a:moveTo>
                  <a:lnTo>
                    <a:pt x="343" y="268"/>
                  </a:lnTo>
                  <a:lnTo>
                    <a:pt x="343"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6" name="Freeform 200"/>
            <p:cNvSpPr>
              <a:spLocks/>
            </p:cNvSpPr>
            <p:nvPr/>
          </p:nvSpPr>
          <p:spPr bwMode="auto">
            <a:xfrm>
              <a:off x="3433" y="3530"/>
              <a:ext cx="43" cy="171"/>
            </a:xfrm>
            <a:custGeom>
              <a:avLst/>
              <a:gdLst>
                <a:gd name="T0" fmla="*/ 0 w 214"/>
                <a:gd name="T1" fmla="*/ 0 h 856"/>
                <a:gd name="T2" fmla="*/ 0 w 214"/>
                <a:gd name="T3" fmla="*/ 0 h 856"/>
                <a:gd name="T4" fmla="*/ 0 w 214"/>
                <a:gd name="T5" fmla="*/ 0 h 856"/>
                <a:gd name="T6" fmla="*/ 0 60000 65536"/>
                <a:gd name="T7" fmla="*/ 0 60000 65536"/>
                <a:gd name="T8" fmla="*/ 0 60000 65536"/>
                <a:gd name="T9" fmla="*/ 0 w 214"/>
                <a:gd name="T10" fmla="*/ 0 h 856"/>
                <a:gd name="T11" fmla="*/ 214 w 214"/>
                <a:gd name="T12" fmla="*/ 856 h 856"/>
              </a:gdLst>
              <a:ahLst/>
              <a:cxnLst>
                <a:cxn ang="T6">
                  <a:pos x="T0" y="T1"/>
                </a:cxn>
                <a:cxn ang="T7">
                  <a:pos x="T2" y="T3"/>
                </a:cxn>
                <a:cxn ang="T8">
                  <a:pos x="T4" y="T5"/>
                </a:cxn>
              </a:cxnLst>
              <a:rect l="T9" t="T10" r="T11" b="T12"/>
              <a:pathLst>
                <a:path w="214" h="856">
                  <a:moveTo>
                    <a:pt x="0" y="856"/>
                  </a:moveTo>
                  <a:lnTo>
                    <a:pt x="214" y="856"/>
                  </a:lnTo>
                  <a:lnTo>
                    <a:pt x="214"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7" name="Line 201"/>
            <p:cNvSpPr>
              <a:spLocks noChangeShapeType="1"/>
            </p:cNvSpPr>
            <p:nvPr/>
          </p:nvSpPr>
          <p:spPr bwMode="auto">
            <a:xfrm>
              <a:off x="3436" y="3530"/>
              <a:ext cx="40"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098" name="Freeform 202"/>
            <p:cNvSpPr>
              <a:spLocks/>
            </p:cNvSpPr>
            <p:nvPr/>
          </p:nvSpPr>
          <p:spPr bwMode="auto">
            <a:xfrm>
              <a:off x="3615" y="3495"/>
              <a:ext cx="68" cy="53"/>
            </a:xfrm>
            <a:custGeom>
              <a:avLst/>
              <a:gdLst>
                <a:gd name="T0" fmla="*/ 0 w 340"/>
                <a:gd name="T1" fmla="*/ 0 h 268"/>
                <a:gd name="T2" fmla="*/ 0 w 340"/>
                <a:gd name="T3" fmla="*/ 0 h 268"/>
                <a:gd name="T4" fmla="*/ 0 w 340"/>
                <a:gd name="T5" fmla="*/ 0 h 268"/>
                <a:gd name="T6" fmla="*/ 0 60000 65536"/>
                <a:gd name="T7" fmla="*/ 0 60000 65536"/>
                <a:gd name="T8" fmla="*/ 0 60000 65536"/>
                <a:gd name="T9" fmla="*/ 0 w 340"/>
                <a:gd name="T10" fmla="*/ 0 h 268"/>
                <a:gd name="T11" fmla="*/ 340 w 340"/>
                <a:gd name="T12" fmla="*/ 268 h 268"/>
              </a:gdLst>
              <a:ahLst/>
              <a:cxnLst>
                <a:cxn ang="T6">
                  <a:pos x="T0" y="T1"/>
                </a:cxn>
                <a:cxn ang="T7">
                  <a:pos x="T2" y="T3"/>
                </a:cxn>
                <a:cxn ang="T8">
                  <a:pos x="T4" y="T5"/>
                </a:cxn>
              </a:cxnLst>
              <a:rect l="T9" t="T10" r="T11" b="T12"/>
              <a:pathLst>
                <a:path w="340" h="268">
                  <a:moveTo>
                    <a:pt x="0" y="0"/>
                  </a:moveTo>
                  <a:lnTo>
                    <a:pt x="0" y="268"/>
                  </a:lnTo>
                  <a:lnTo>
                    <a:pt x="340" y="268"/>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099" name="Freeform 203"/>
            <p:cNvSpPr>
              <a:spLocks/>
            </p:cNvSpPr>
            <p:nvPr/>
          </p:nvSpPr>
          <p:spPr bwMode="auto">
            <a:xfrm>
              <a:off x="3645" y="3635"/>
              <a:ext cx="77"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8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00" name="Line 204"/>
            <p:cNvSpPr>
              <a:spLocks noChangeShapeType="1"/>
            </p:cNvSpPr>
            <p:nvPr/>
          </p:nvSpPr>
          <p:spPr bwMode="auto">
            <a:xfrm flipV="1">
              <a:off x="3683" y="3548"/>
              <a:ext cx="0" cy="87"/>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01" name="Line 205"/>
            <p:cNvSpPr>
              <a:spLocks noChangeShapeType="1"/>
            </p:cNvSpPr>
            <p:nvPr/>
          </p:nvSpPr>
          <p:spPr bwMode="auto">
            <a:xfrm flipH="1">
              <a:off x="3582" y="3781"/>
              <a:ext cx="292"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02" name="Line 206"/>
            <p:cNvSpPr>
              <a:spLocks noChangeShapeType="1"/>
            </p:cNvSpPr>
            <p:nvPr/>
          </p:nvSpPr>
          <p:spPr bwMode="auto">
            <a:xfrm flipH="1">
              <a:off x="3615" y="3495"/>
              <a:ext cx="137"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03" name="Line 207"/>
            <p:cNvSpPr>
              <a:spLocks noChangeShapeType="1"/>
            </p:cNvSpPr>
            <p:nvPr/>
          </p:nvSpPr>
          <p:spPr bwMode="auto">
            <a:xfrm flipH="1">
              <a:off x="4017" y="3781"/>
              <a:ext cx="293"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04" name="Line 208"/>
            <p:cNvSpPr>
              <a:spLocks noChangeShapeType="1"/>
            </p:cNvSpPr>
            <p:nvPr/>
          </p:nvSpPr>
          <p:spPr bwMode="auto">
            <a:xfrm flipH="1">
              <a:off x="4007" y="3495"/>
              <a:ext cx="140"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05" name="Line 209"/>
            <p:cNvSpPr>
              <a:spLocks noChangeShapeType="1"/>
            </p:cNvSpPr>
            <p:nvPr/>
          </p:nvSpPr>
          <p:spPr bwMode="auto">
            <a:xfrm flipV="1">
              <a:off x="5427" y="3581"/>
              <a:ext cx="0" cy="2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06" name="Freeform 210"/>
            <p:cNvSpPr>
              <a:spLocks/>
            </p:cNvSpPr>
            <p:nvPr/>
          </p:nvSpPr>
          <p:spPr bwMode="auto">
            <a:xfrm>
              <a:off x="5356" y="3465"/>
              <a:ext cx="71" cy="116"/>
            </a:xfrm>
            <a:custGeom>
              <a:avLst/>
              <a:gdLst>
                <a:gd name="T0" fmla="*/ 0 w 356"/>
                <a:gd name="T1" fmla="*/ 0 h 581"/>
                <a:gd name="T2" fmla="*/ 0 w 356"/>
                <a:gd name="T3" fmla="*/ 0 h 581"/>
                <a:gd name="T4" fmla="*/ 0 w 356"/>
                <a:gd name="T5" fmla="*/ 0 h 581"/>
                <a:gd name="T6" fmla="*/ 0 60000 65536"/>
                <a:gd name="T7" fmla="*/ 0 60000 65536"/>
                <a:gd name="T8" fmla="*/ 0 60000 65536"/>
                <a:gd name="T9" fmla="*/ 0 w 356"/>
                <a:gd name="T10" fmla="*/ 0 h 581"/>
                <a:gd name="T11" fmla="*/ 356 w 356"/>
                <a:gd name="T12" fmla="*/ 581 h 581"/>
              </a:gdLst>
              <a:ahLst/>
              <a:cxnLst>
                <a:cxn ang="T6">
                  <a:pos x="T0" y="T1"/>
                </a:cxn>
                <a:cxn ang="T7">
                  <a:pos x="T2" y="T3"/>
                </a:cxn>
                <a:cxn ang="T8">
                  <a:pos x="T4" y="T5"/>
                </a:cxn>
              </a:cxnLst>
              <a:rect l="T9" t="T10" r="T11" b="T12"/>
              <a:pathLst>
                <a:path w="356" h="581">
                  <a:moveTo>
                    <a:pt x="0" y="0"/>
                  </a:moveTo>
                  <a:lnTo>
                    <a:pt x="0" y="581"/>
                  </a:lnTo>
                  <a:lnTo>
                    <a:pt x="356" y="581"/>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07" name="Freeform 211"/>
            <p:cNvSpPr>
              <a:spLocks/>
            </p:cNvSpPr>
            <p:nvPr/>
          </p:nvSpPr>
          <p:spPr bwMode="auto">
            <a:xfrm>
              <a:off x="5427" y="3465"/>
              <a:ext cx="72" cy="116"/>
            </a:xfrm>
            <a:custGeom>
              <a:avLst/>
              <a:gdLst>
                <a:gd name="T0" fmla="*/ 0 w 358"/>
                <a:gd name="T1" fmla="*/ 0 h 581"/>
                <a:gd name="T2" fmla="*/ 0 w 358"/>
                <a:gd name="T3" fmla="*/ 0 h 581"/>
                <a:gd name="T4" fmla="*/ 0 w 358"/>
                <a:gd name="T5" fmla="*/ 0 h 581"/>
                <a:gd name="T6" fmla="*/ 0 60000 65536"/>
                <a:gd name="T7" fmla="*/ 0 60000 65536"/>
                <a:gd name="T8" fmla="*/ 0 60000 65536"/>
                <a:gd name="T9" fmla="*/ 0 w 358"/>
                <a:gd name="T10" fmla="*/ 0 h 581"/>
                <a:gd name="T11" fmla="*/ 358 w 358"/>
                <a:gd name="T12" fmla="*/ 581 h 581"/>
              </a:gdLst>
              <a:ahLst/>
              <a:cxnLst>
                <a:cxn ang="T6">
                  <a:pos x="T0" y="T1"/>
                </a:cxn>
                <a:cxn ang="T7">
                  <a:pos x="T2" y="T3"/>
                </a:cxn>
                <a:cxn ang="T8">
                  <a:pos x="T4" y="T5"/>
                </a:cxn>
              </a:cxnLst>
              <a:rect l="T9" t="T10" r="T11" b="T12"/>
              <a:pathLst>
                <a:path w="358" h="581">
                  <a:moveTo>
                    <a:pt x="0" y="581"/>
                  </a:moveTo>
                  <a:lnTo>
                    <a:pt x="358" y="581"/>
                  </a:lnTo>
                  <a:lnTo>
                    <a:pt x="358"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08" name="Freeform 212"/>
            <p:cNvSpPr>
              <a:spLocks/>
            </p:cNvSpPr>
            <p:nvPr/>
          </p:nvSpPr>
          <p:spPr bwMode="auto">
            <a:xfrm>
              <a:off x="5389" y="3601"/>
              <a:ext cx="77"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09" name="Freeform 213"/>
            <p:cNvSpPr>
              <a:spLocks/>
            </p:cNvSpPr>
            <p:nvPr/>
          </p:nvSpPr>
          <p:spPr bwMode="auto">
            <a:xfrm>
              <a:off x="5255" y="3517"/>
              <a:ext cx="68" cy="88"/>
            </a:xfrm>
            <a:custGeom>
              <a:avLst/>
              <a:gdLst>
                <a:gd name="T0" fmla="*/ 0 w 340"/>
                <a:gd name="T1" fmla="*/ 0 h 440"/>
                <a:gd name="T2" fmla="*/ 0 w 340"/>
                <a:gd name="T3" fmla="*/ 0 h 440"/>
                <a:gd name="T4" fmla="*/ 0 w 340"/>
                <a:gd name="T5" fmla="*/ 0 h 440"/>
                <a:gd name="T6" fmla="*/ 0 60000 65536"/>
                <a:gd name="T7" fmla="*/ 0 60000 65536"/>
                <a:gd name="T8" fmla="*/ 0 60000 65536"/>
                <a:gd name="T9" fmla="*/ 0 w 340"/>
                <a:gd name="T10" fmla="*/ 0 h 440"/>
                <a:gd name="T11" fmla="*/ 340 w 340"/>
                <a:gd name="T12" fmla="*/ 440 h 440"/>
              </a:gdLst>
              <a:ahLst/>
              <a:cxnLst>
                <a:cxn ang="T6">
                  <a:pos x="T0" y="T1"/>
                </a:cxn>
                <a:cxn ang="T7">
                  <a:pos x="T2" y="T3"/>
                </a:cxn>
                <a:cxn ang="T8">
                  <a:pos x="T4" y="T5"/>
                </a:cxn>
              </a:cxnLst>
              <a:rect l="T9" t="T10" r="T11" b="T12"/>
              <a:pathLst>
                <a:path w="340" h="440">
                  <a:moveTo>
                    <a:pt x="0" y="440"/>
                  </a:moveTo>
                  <a:lnTo>
                    <a:pt x="340" y="440"/>
                  </a:lnTo>
                  <a:lnTo>
                    <a:pt x="34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0" name="Freeform 214"/>
            <p:cNvSpPr>
              <a:spLocks/>
            </p:cNvSpPr>
            <p:nvPr/>
          </p:nvSpPr>
          <p:spPr bwMode="auto">
            <a:xfrm>
              <a:off x="4996" y="3631"/>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89"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1" name="Freeform 215"/>
            <p:cNvSpPr>
              <a:spLocks/>
            </p:cNvSpPr>
            <p:nvPr/>
          </p:nvSpPr>
          <p:spPr bwMode="auto">
            <a:xfrm>
              <a:off x="5187" y="3517"/>
              <a:ext cx="68" cy="88"/>
            </a:xfrm>
            <a:custGeom>
              <a:avLst/>
              <a:gdLst>
                <a:gd name="T0" fmla="*/ 0 w 340"/>
                <a:gd name="T1" fmla="*/ 0 h 440"/>
                <a:gd name="T2" fmla="*/ 0 w 340"/>
                <a:gd name="T3" fmla="*/ 0 h 440"/>
                <a:gd name="T4" fmla="*/ 0 w 340"/>
                <a:gd name="T5" fmla="*/ 0 h 440"/>
                <a:gd name="T6" fmla="*/ 0 60000 65536"/>
                <a:gd name="T7" fmla="*/ 0 60000 65536"/>
                <a:gd name="T8" fmla="*/ 0 60000 65536"/>
                <a:gd name="T9" fmla="*/ 0 w 340"/>
                <a:gd name="T10" fmla="*/ 0 h 440"/>
                <a:gd name="T11" fmla="*/ 340 w 340"/>
                <a:gd name="T12" fmla="*/ 440 h 440"/>
              </a:gdLst>
              <a:ahLst/>
              <a:cxnLst>
                <a:cxn ang="T6">
                  <a:pos x="T0" y="T1"/>
                </a:cxn>
                <a:cxn ang="T7">
                  <a:pos x="T2" y="T3"/>
                </a:cxn>
                <a:cxn ang="T8">
                  <a:pos x="T4" y="T5"/>
                </a:cxn>
              </a:cxnLst>
              <a:rect l="T9" t="T10" r="T11" b="T12"/>
              <a:pathLst>
                <a:path w="340" h="440">
                  <a:moveTo>
                    <a:pt x="0" y="0"/>
                  </a:moveTo>
                  <a:lnTo>
                    <a:pt x="0" y="440"/>
                  </a:lnTo>
                  <a:lnTo>
                    <a:pt x="340" y="44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2" name="Freeform 216"/>
            <p:cNvSpPr>
              <a:spLocks/>
            </p:cNvSpPr>
            <p:nvPr/>
          </p:nvSpPr>
          <p:spPr bwMode="auto">
            <a:xfrm>
              <a:off x="5033" y="3449"/>
              <a:ext cx="70" cy="126"/>
            </a:xfrm>
            <a:custGeom>
              <a:avLst/>
              <a:gdLst>
                <a:gd name="T0" fmla="*/ 0 w 350"/>
                <a:gd name="T1" fmla="*/ 0 h 628"/>
                <a:gd name="T2" fmla="*/ 0 w 350"/>
                <a:gd name="T3" fmla="*/ 0 h 628"/>
                <a:gd name="T4" fmla="*/ 0 w 350"/>
                <a:gd name="T5" fmla="*/ 0 h 628"/>
                <a:gd name="T6" fmla="*/ 0 60000 65536"/>
                <a:gd name="T7" fmla="*/ 0 60000 65536"/>
                <a:gd name="T8" fmla="*/ 0 60000 65536"/>
                <a:gd name="T9" fmla="*/ 0 w 350"/>
                <a:gd name="T10" fmla="*/ 0 h 628"/>
                <a:gd name="T11" fmla="*/ 350 w 350"/>
                <a:gd name="T12" fmla="*/ 628 h 628"/>
              </a:gdLst>
              <a:ahLst/>
              <a:cxnLst>
                <a:cxn ang="T6">
                  <a:pos x="T0" y="T1"/>
                </a:cxn>
                <a:cxn ang="T7">
                  <a:pos x="T2" y="T3"/>
                </a:cxn>
                <a:cxn ang="T8">
                  <a:pos x="T4" y="T5"/>
                </a:cxn>
              </a:cxnLst>
              <a:rect l="T9" t="T10" r="T11" b="T12"/>
              <a:pathLst>
                <a:path w="350" h="628">
                  <a:moveTo>
                    <a:pt x="0" y="628"/>
                  </a:moveTo>
                  <a:lnTo>
                    <a:pt x="350" y="628"/>
                  </a:lnTo>
                  <a:lnTo>
                    <a:pt x="35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3" name="Line 217"/>
            <p:cNvSpPr>
              <a:spLocks noChangeShapeType="1"/>
            </p:cNvSpPr>
            <p:nvPr/>
          </p:nvSpPr>
          <p:spPr bwMode="auto">
            <a:xfrm flipV="1">
              <a:off x="5033" y="3575"/>
              <a:ext cx="0" cy="56"/>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14" name="Freeform 218"/>
            <p:cNvSpPr>
              <a:spLocks/>
            </p:cNvSpPr>
            <p:nvPr/>
          </p:nvSpPr>
          <p:spPr bwMode="auto">
            <a:xfrm>
              <a:off x="5217" y="3678"/>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5" name="Line 219"/>
            <p:cNvSpPr>
              <a:spLocks noChangeShapeType="1"/>
            </p:cNvSpPr>
            <p:nvPr/>
          </p:nvSpPr>
          <p:spPr bwMode="auto">
            <a:xfrm flipV="1">
              <a:off x="5255" y="3605"/>
              <a:ext cx="0" cy="73"/>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16" name="Line 220"/>
            <p:cNvSpPr>
              <a:spLocks noChangeShapeType="1"/>
            </p:cNvSpPr>
            <p:nvPr/>
          </p:nvSpPr>
          <p:spPr bwMode="auto">
            <a:xfrm flipH="1">
              <a:off x="5187" y="3517"/>
              <a:ext cx="136"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17" name="Freeform 221"/>
            <p:cNvSpPr>
              <a:spLocks/>
            </p:cNvSpPr>
            <p:nvPr/>
          </p:nvSpPr>
          <p:spPr bwMode="auto">
            <a:xfrm>
              <a:off x="4861" y="3473"/>
              <a:ext cx="66" cy="128"/>
            </a:xfrm>
            <a:custGeom>
              <a:avLst/>
              <a:gdLst>
                <a:gd name="T0" fmla="*/ 0 w 332"/>
                <a:gd name="T1" fmla="*/ 0 h 644"/>
                <a:gd name="T2" fmla="*/ 0 w 332"/>
                <a:gd name="T3" fmla="*/ 0 h 644"/>
                <a:gd name="T4" fmla="*/ 0 w 332"/>
                <a:gd name="T5" fmla="*/ 0 h 644"/>
                <a:gd name="T6" fmla="*/ 0 60000 65536"/>
                <a:gd name="T7" fmla="*/ 0 60000 65536"/>
                <a:gd name="T8" fmla="*/ 0 60000 65536"/>
                <a:gd name="T9" fmla="*/ 0 w 332"/>
                <a:gd name="T10" fmla="*/ 0 h 644"/>
                <a:gd name="T11" fmla="*/ 332 w 332"/>
                <a:gd name="T12" fmla="*/ 644 h 644"/>
              </a:gdLst>
              <a:ahLst/>
              <a:cxnLst>
                <a:cxn ang="T6">
                  <a:pos x="T0" y="T1"/>
                </a:cxn>
                <a:cxn ang="T7">
                  <a:pos x="T2" y="T3"/>
                </a:cxn>
                <a:cxn ang="T8">
                  <a:pos x="T4" y="T5"/>
                </a:cxn>
              </a:cxnLst>
              <a:rect l="T9" t="T10" r="T11" b="T12"/>
              <a:pathLst>
                <a:path w="332" h="644">
                  <a:moveTo>
                    <a:pt x="0" y="644"/>
                  </a:moveTo>
                  <a:lnTo>
                    <a:pt x="332" y="644"/>
                  </a:lnTo>
                  <a:lnTo>
                    <a:pt x="332"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8" name="Freeform 222"/>
            <p:cNvSpPr>
              <a:spLocks/>
            </p:cNvSpPr>
            <p:nvPr/>
          </p:nvSpPr>
          <p:spPr bwMode="auto">
            <a:xfrm>
              <a:off x="4795" y="3473"/>
              <a:ext cx="66" cy="128"/>
            </a:xfrm>
            <a:custGeom>
              <a:avLst/>
              <a:gdLst>
                <a:gd name="T0" fmla="*/ 0 w 332"/>
                <a:gd name="T1" fmla="*/ 0 h 644"/>
                <a:gd name="T2" fmla="*/ 0 w 332"/>
                <a:gd name="T3" fmla="*/ 0 h 644"/>
                <a:gd name="T4" fmla="*/ 0 w 332"/>
                <a:gd name="T5" fmla="*/ 0 h 644"/>
                <a:gd name="T6" fmla="*/ 0 60000 65536"/>
                <a:gd name="T7" fmla="*/ 0 60000 65536"/>
                <a:gd name="T8" fmla="*/ 0 60000 65536"/>
                <a:gd name="T9" fmla="*/ 0 w 332"/>
                <a:gd name="T10" fmla="*/ 0 h 644"/>
                <a:gd name="T11" fmla="*/ 332 w 332"/>
                <a:gd name="T12" fmla="*/ 644 h 644"/>
              </a:gdLst>
              <a:ahLst/>
              <a:cxnLst>
                <a:cxn ang="T6">
                  <a:pos x="T0" y="T1"/>
                </a:cxn>
                <a:cxn ang="T7">
                  <a:pos x="T2" y="T3"/>
                </a:cxn>
                <a:cxn ang="T8">
                  <a:pos x="T4" y="T5"/>
                </a:cxn>
              </a:cxnLst>
              <a:rect l="T9" t="T10" r="T11" b="T12"/>
              <a:pathLst>
                <a:path w="332" h="644">
                  <a:moveTo>
                    <a:pt x="0" y="0"/>
                  </a:moveTo>
                  <a:lnTo>
                    <a:pt x="0" y="644"/>
                  </a:lnTo>
                  <a:lnTo>
                    <a:pt x="332" y="644"/>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19" name="Line 223"/>
            <p:cNvSpPr>
              <a:spLocks noChangeShapeType="1"/>
            </p:cNvSpPr>
            <p:nvPr/>
          </p:nvSpPr>
          <p:spPr bwMode="auto">
            <a:xfrm flipH="1">
              <a:off x="4795" y="3473"/>
              <a:ext cx="132"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0" name="Line 224"/>
            <p:cNvSpPr>
              <a:spLocks noChangeShapeType="1"/>
            </p:cNvSpPr>
            <p:nvPr/>
          </p:nvSpPr>
          <p:spPr bwMode="auto">
            <a:xfrm flipV="1">
              <a:off x="4861" y="3601"/>
              <a:ext cx="0" cy="37"/>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1" name="Freeform 225"/>
            <p:cNvSpPr>
              <a:spLocks/>
            </p:cNvSpPr>
            <p:nvPr/>
          </p:nvSpPr>
          <p:spPr bwMode="auto">
            <a:xfrm>
              <a:off x="4823" y="3638"/>
              <a:ext cx="76" cy="0"/>
            </a:xfrm>
            <a:custGeom>
              <a:avLst/>
              <a:gdLst>
                <a:gd name="T0" fmla="*/ 0 w 382"/>
                <a:gd name="T1" fmla="*/ 0 w 382"/>
                <a:gd name="T2" fmla="*/ 0 w 382"/>
                <a:gd name="T3" fmla="*/ 0 60000 65536"/>
                <a:gd name="T4" fmla="*/ 0 60000 65536"/>
                <a:gd name="T5" fmla="*/ 0 60000 65536"/>
                <a:gd name="T6" fmla="*/ 0 w 382"/>
                <a:gd name="T7" fmla="*/ 382 w 382"/>
              </a:gdLst>
              <a:ahLst/>
              <a:cxnLst>
                <a:cxn ang="T3">
                  <a:pos x="T0" y="0"/>
                </a:cxn>
                <a:cxn ang="T4">
                  <a:pos x="T1" y="0"/>
                </a:cxn>
                <a:cxn ang="T5">
                  <a:pos x="T2" y="0"/>
                </a:cxn>
              </a:cxnLst>
              <a:rect l="T6" t="0" r="T7" b="0"/>
              <a:pathLst>
                <a:path w="382">
                  <a:moveTo>
                    <a:pt x="382" y="0"/>
                  </a:moveTo>
                  <a:lnTo>
                    <a:pt x="190" y="0"/>
                  </a:lnTo>
                  <a:lnTo>
                    <a:pt x="0"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22" name="Line 226"/>
            <p:cNvSpPr>
              <a:spLocks noChangeShapeType="1"/>
            </p:cNvSpPr>
            <p:nvPr/>
          </p:nvSpPr>
          <p:spPr bwMode="auto">
            <a:xfrm flipH="1">
              <a:off x="4795" y="3781"/>
              <a:ext cx="292"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3" name="Freeform 227"/>
            <p:cNvSpPr>
              <a:spLocks/>
            </p:cNvSpPr>
            <p:nvPr/>
          </p:nvSpPr>
          <p:spPr bwMode="auto">
            <a:xfrm>
              <a:off x="4964" y="3449"/>
              <a:ext cx="69" cy="126"/>
            </a:xfrm>
            <a:custGeom>
              <a:avLst/>
              <a:gdLst>
                <a:gd name="T0" fmla="*/ 0 w 348"/>
                <a:gd name="T1" fmla="*/ 0 h 628"/>
                <a:gd name="T2" fmla="*/ 0 w 348"/>
                <a:gd name="T3" fmla="*/ 0 h 628"/>
                <a:gd name="T4" fmla="*/ 0 w 348"/>
                <a:gd name="T5" fmla="*/ 0 h 628"/>
                <a:gd name="T6" fmla="*/ 0 60000 65536"/>
                <a:gd name="T7" fmla="*/ 0 60000 65536"/>
                <a:gd name="T8" fmla="*/ 0 60000 65536"/>
                <a:gd name="T9" fmla="*/ 0 w 348"/>
                <a:gd name="T10" fmla="*/ 0 h 628"/>
                <a:gd name="T11" fmla="*/ 348 w 348"/>
                <a:gd name="T12" fmla="*/ 628 h 628"/>
              </a:gdLst>
              <a:ahLst/>
              <a:cxnLst>
                <a:cxn ang="T6">
                  <a:pos x="T0" y="T1"/>
                </a:cxn>
                <a:cxn ang="T7">
                  <a:pos x="T2" y="T3"/>
                </a:cxn>
                <a:cxn ang="T8">
                  <a:pos x="T4" y="T5"/>
                </a:cxn>
              </a:cxnLst>
              <a:rect l="T9" t="T10" r="T11" b="T12"/>
              <a:pathLst>
                <a:path w="348" h="628">
                  <a:moveTo>
                    <a:pt x="0" y="0"/>
                  </a:moveTo>
                  <a:lnTo>
                    <a:pt x="0" y="628"/>
                  </a:lnTo>
                  <a:lnTo>
                    <a:pt x="348" y="628"/>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24" name="Line 228"/>
            <p:cNvSpPr>
              <a:spLocks noChangeShapeType="1"/>
            </p:cNvSpPr>
            <p:nvPr/>
          </p:nvSpPr>
          <p:spPr bwMode="auto">
            <a:xfrm flipH="1">
              <a:off x="5190" y="3781"/>
              <a:ext cx="292"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5" name="Line 229"/>
            <p:cNvSpPr>
              <a:spLocks noChangeShapeType="1"/>
            </p:cNvSpPr>
            <p:nvPr/>
          </p:nvSpPr>
          <p:spPr bwMode="auto">
            <a:xfrm flipV="1">
              <a:off x="3476" y="3357"/>
              <a:ext cx="0" cy="173"/>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6" name="Freeform 230"/>
            <p:cNvSpPr>
              <a:spLocks/>
            </p:cNvSpPr>
            <p:nvPr/>
          </p:nvSpPr>
          <p:spPr bwMode="auto">
            <a:xfrm>
              <a:off x="4642" y="3426"/>
              <a:ext cx="69" cy="95"/>
            </a:xfrm>
            <a:custGeom>
              <a:avLst/>
              <a:gdLst>
                <a:gd name="T0" fmla="*/ 0 w 349"/>
                <a:gd name="T1" fmla="*/ 0 h 479"/>
                <a:gd name="T2" fmla="*/ 0 w 349"/>
                <a:gd name="T3" fmla="*/ 0 h 479"/>
                <a:gd name="T4" fmla="*/ 0 w 349"/>
                <a:gd name="T5" fmla="*/ 0 h 479"/>
                <a:gd name="T6" fmla="*/ 0 60000 65536"/>
                <a:gd name="T7" fmla="*/ 0 60000 65536"/>
                <a:gd name="T8" fmla="*/ 0 60000 65536"/>
                <a:gd name="T9" fmla="*/ 0 w 349"/>
                <a:gd name="T10" fmla="*/ 0 h 479"/>
                <a:gd name="T11" fmla="*/ 349 w 349"/>
                <a:gd name="T12" fmla="*/ 479 h 479"/>
              </a:gdLst>
              <a:ahLst/>
              <a:cxnLst>
                <a:cxn ang="T6">
                  <a:pos x="T0" y="T1"/>
                </a:cxn>
                <a:cxn ang="T7">
                  <a:pos x="T2" y="T3"/>
                </a:cxn>
                <a:cxn ang="T8">
                  <a:pos x="T4" y="T5"/>
                </a:cxn>
              </a:cxnLst>
              <a:rect l="T9" t="T10" r="T11" b="T12"/>
              <a:pathLst>
                <a:path w="349" h="479">
                  <a:moveTo>
                    <a:pt x="0" y="479"/>
                  </a:moveTo>
                  <a:lnTo>
                    <a:pt x="349" y="479"/>
                  </a:lnTo>
                  <a:lnTo>
                    <a:pt x="349" y="0"/>
                  </a:lnTo>
                </a:path>
              </a:pathLst>
            </a:cu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27" name="Line 231"/>
            <p:cNvSpPr>
              <a:spLocks noChangeShapeType="1"/>
            </p:cNvSpPr>
            <p:nvPr/>
          </p:nvSpPr>
          <p:spPr bwMode="auto">
            <a:xfrm flipH="1">
              <a:off x="4572" y="3426"/>
              <a:ext cx="139" cy="0"/>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8" name="Line 232"/>
            <p:cNvSpPr>
              <a:spLocks noChangeShapeType="1"/>
            </p:cNvSpPr>
            <p:nvPr/>
          </p:nvSpPr>
          <p:spPr bwMode="auto">
            <a:xfrm flipV="1">
              <a:off x="3846" y="3429"/>
              <a:ext cx="0" cy="122"/>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29" name="Line 233"/>
            <p:cNvSpPr>
              <a:spLocks noChangeShapeType="1"/>
            </p:cNvSpPr>
            <p:nvPr/>
          </p:nvSpPr>
          <p:spPr bwMode="auto">
            <a:xfrm flipV="1">
              <a:off x="4245" y="3439"/>
              <a:ext cx="0" cy="162"/>
            </a:xfrm>
            <a:prstGeom prst="line">
              <a:avLst/>
            </a:prstGeom>
            <a:noFill/>
            <a:ln w="12700">
              <a:solidFill>
                <a:srgbClr val="008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130" name="Text Box 234"/>
            <p:cNvSpPr txBox="1">
              <a:spLocks noChangeArrowheads="1"/>
            </p:cNvSpPr>
            <p:nvPr/>
          </p:nvSpPr>
          <p:spPr bwMode="auto">
            <a:xfrm>
              <a:off x="3645" y="382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0</a:t>
              </a:r>
            </a:p>
          </p:txBody>
        </p:sp>
        <p:sp>
          <p:nvSpPr>
            <p:cNvPr id="170131" name="Text Box 235"/>
            <p:cNvSpPr txBox="1">
              <a:spLocks noChangeArrowheads="1"/>
            </p:cNvSpPr>
            <p:nvPr/>
          </p:nvSpPr>
          <p:spPr bwMode="auto">
            <a:xfrm>
              <a:off x="4079" y="382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2</a:t>
              </a:r>
            </a:p>
          </p:txBody>
        </p:sp>
        <p:sp>
          <p:nvSpPr>
            <p:cNvPr id="170132" name="Text Box 236"/>
            <p:cNvSpPr txBox="1">
              <a:spLocks noChangeArrowheads="1"/>
            </p:cNvSpPr>
            <p:nvPr/>
          </p:nvSpPr>
          <p:spPr bwMode="auto">
            <a:xfrm>
              <a:off x="4456" y="382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4</a:t>
              </a:r>
            </a:p>
          </p:txBody>
        </p:sp>
        <p:sp>
          <p:nvSpPr>
            <p:cNvPr id="170133" name="Text Box 237"/>
            <p:cNvSpPr txBox="1">
              <a:spLocks noChangeArrowheads="1"/>
            </p:cNvSpPr>
            <p:nvPr/>
          </p:nvSpPr>
          <p:spPr bwMode="auto">
            <a:xfrm>
              <a:off x="4841" y="3823"/>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12</a:t>
              </a:r>
            </a:p>
          </p:txBody>
        </p:sp>
        <p:sp>
          <p:nvSpPr>
            <p:cNvPr id="170134" name="Text Box 238"/>
            <p:cNvSpPr txBox="1">
              <a:spLocks noChangeArrowheads="1"/>
            </p:cNvSpPr>
            <p:nvPr/>
          </p:nvSpPr>
          <p:spPr bwMode="auto">
            <a:xfrm>
              <a:off x="5225" y="3823"/>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24</a:t>
              </a:r>
            </a:p>
          </p:txBody>
        </p:sp>
        <p:sp>
          <p:nvSpPr>
            <p:cNvPr id="170135" name="Text Box 239"/>
            <p:cNvSpPr txBox="1">
              <a:spLocks noChangeArrowheads="1"/>
            </p:cNvSpPr>
            <p:nvPr/>
          </p:nvSpPr>
          <p:spPr bwMode="auto">
            <a:xfrm>
              <a:off x="4275" y="3948"/>
              <a:ext cx="5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Semaines</a:t>
              </a:r>
            </a:p>
          </p:txBody>
        </p:sp>
        <p:sp>
          <p:nvSpPr>
            <p:cNvPr id="170136" name="Text Box 241"/>
            <p:cNvSpPr txBox="1">
              <a:spLocks noChangeArrowheads="1"/>
            </p:cNvSpPr>
            <p:nvPr/>
          </p:nvSpPr>
          <p:spPr bwMode="auto">
            <a:xfrm>
              <a:off x="3264" y="3607"/>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a:t>
              </a:r>
            </a:p>
          </p:txBody>
        </p:sp>
        <p:sp>
          <p:nvSpPr>
            <p:cNvPr id="170137" name="Text Box 242"/>
            <p:cNvSpPr txBox="1">
              <a:spLocks noChangeArrowheads="1"/>
            </p:cNvSpPr>
            <p:nvPr/>
          </p:nvSpPr>
          <p:spPr bwMode="auto">
            <a:xfrm>
              <a:off x="3211" y="343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10</a:t>
              </a:r>
            </a:p>
          </p:txBody>
        </p:sp>
        <p:sp>
          <p:nvSpPr>
            <p:cNvPr id="170138" name="Text Box 243"/>
            <p:cNvSpPr txBox="1">
              <a:spLocks noChangeArrowheads="1"/>
            </p:cNvSpPr>
            <p:nvPr/>
          </p:nvSpPr>
          <p:spPr bwMode="auto">
            <a:xfrm>
              <a:off x="3211" y="326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20</a:t>
              </a:r>
            </a:p>
          </p:txBody>
        </p:sp>
        <p:sp>
          <p:nvSpPr>
            <p:cNvPr id="170139" name="Text Box 244"/>
            <p:cNvSpPr txBox="1">
              <a:spLocks noChangeArrowheads="1"/>
            </p:cNvSpPr>
            <p:nvPr/>
          </p:nvSpPr>
          <p:spPr bwMode="auto">
            <a:xfrm>
              <a:off x="3211" y="309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30</a:t>
              </a:r>
            </a:p>
          </p:txBody>
        </p:sp>
        <p:sp>
          <p:nvSpPr>
            <p:cNvPr id="170140" name="Text Box 245"/>
            <p:cNvSpPr txBox="1">
              <a:spLocks noChangeArrowheads="1"/>
            </p:cNvSpPr>
            <p:nvPr/>
          </p:nvSpPr>
          <p:spPr bwMode="auto">
            <a:xfrm>
              <a:off x="3211" y="292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40</a:t>
              </a:r>
            </a:p>
          </p:txBody>
        </p:sp>
        <p:sp>
          <p:nvSpPr>
            <p:cNvPr id="170141" name="Text Box 246"/>
            <p:cNvSpPr txBox="1">
              <a:spLocks noChangeArrowheads="1"/>
            </p:cNvSpPr>
            <p:nvPr/>
          </p:nvSpPr>
          <p:spPr bwMode="auto">
            <a:xfrm>
              <a:off x="3211" y="2757"/>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50</a:t>
              </a:r>
            </a:p>
          </p:txBody>
        </p:sp>
        <p:sp>
          <p:nvSpPr>
            <p:cNvPr id="170142" name="Text Box 247"/>
            <p:cNvSpPr txBox="1">
              <a:spLocks noChangeArrowheads="1"/>
            </p:cNvSpPr>
            <p:nvPr/>
          </p:nvSpPr>
          <p:spPr bwMode="auto">
            <a:xfrm rot="-5400000">
              <a:off x="2643" y="3072"/>
              <a:ext cx="97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400"/>
                <a:t>CD45RO</a:t>
              </a:r>
              <a:r>
                <a:rPr lang="fr-FR" sz="1400" baseline="30000"/>
                <a:t>+</a:t>
              </a:r>
              <a:r>
                <a:rPr lang="fr-FR" sz="1400"/>
                <a:t> CD38</a:t>
              </a:r>
              <a:r>
                <a:rPr lang="fr-FR" sz="1400" baseline="30000"/>
                <a:t>+</a:t>
              </a:r>
              <a:r>
                <a:rPr lang="fr-FR" sz="1400"/>
                <a:t/>
              </a:r>
              <a:br>
                <a:rPr lang="fr-FR" sz="1400"/>
              </a:br>
              <a:r>
                <a:rPr lang="fr-FR" sz="1400"/>
                <a:t>(% des CD8</a:t>
              </a:r>
              <a:r>
                <a:rPr lang="fr-FR" sz="1400" baseline="30000"/>
                <a:t>+</a:t>
              </a:r>
              <a:r>
                <a:rPr lang="fr-FR" sz="1400"/>
                <a:t>)</a:t>
              </a:r>
            </a:p>
          </p:txBody>
        </p:sp>
        <p:sp>
          <p:nvSpPr>
            <p:cNvPr id="170143" name="Text Box 248"/>
            <p:cNvSpPr txBox="1">
              <a:spLocks noChangeArrowheads="1"/>
            </p:cNvSpPr>
            <p:nvPr/>
          </p:nvSpPr>
          <p:spPr bwMode="auto">
            <a:xfrm>
              <a:off x="3478" y="2656"/>
              <a:ext cx="5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p = 0,009</a:t>
              </a:r>
            </a:p>
          </p:txBody>
        </p:sp>
        <p:sp>
          <p:nvSpPr>
            <p:cNvPr id="170144" name="Text Box 249"/>
            <p:cNvSpPr txBox="1">
              <a:spLocks noChangeArrowheads="1"/>
            </p:cNvSpPr>
            <p:nvPr/>
          </p:nvSpPr>
          <p:spPr bwMode="auto">
            <a:xfrm>
              <a:off x="4440" y="2656"/>
              <a:ext cx="5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200"/>
                <a:t>p = 0,047</a:t>
              </a:r>
            </a:p>
          </p:txBody>
        </p:sp>
        <p:sp>
          <p:nvSpPr>
            <p:cNvPr id="170145" name="Rectangle 250"/>
            <p:cNvSpPr>
              <a:spLocks noChangeArrowheads="1"/>
            </p:cNvSpPr>
            <p:nvPr/>
          </p:nvSpPr>
          <p:spPr bwMode="auto">
            <a:xfrm>
              <a:off x="5063" y="2895"/>
              <a:ext cx="81" cy="81"/>
            </a:xfrm>
            <a:prstGeom prst="rect">
              <a:avLst/>
            </a:prstGeom>
            <a:solidFill>
              <a:srgbClr val="0099FF"/>
            </a:solidFill>
            <a:ln w="9525">
              <a:solidFill>
                <a:srgbClr val="008080"/>
              </a:solidFill>
              <a:miter lim="800000"/>
              <a:headEnd/>
              <a:tailEnd/>
            </a:ln>
          </p:spPr>
          <p:txBody>
            <a:bodyPr wrap="none" anchor="ctr"/>
            <a:lstStyle/>
            <a:p>
              <a:endParaRPr lang="fr-FR" sz="2400"/>
            </a:p>
          </p:txBody>
        </p:sp>
        <p:sp>
          <p:nvSpPr>
            <p:cNvPr id="170146" name="Rectangle 251"/>
            <p:cNvSpPr>
              <a:spLocks noChangeArrowheads="1"/>
            </p:cNvSpPr>
            <p:nvPr/>
          </p:nvSpPr>
          <p:spPr bwMode="auto">
            <a:xfrm>
              <a:off x="5063" y="3056"/>
              <a:ext cx="81" cy="81"/>
            </a:xfrm>
            <a:prstGeom prst="rect">
              <a:avLst/>
            </a:prstGeom>
            <a:solidFill>
              <a:srgbClr val="00FFFF"/>
            </a:solidFill>
            <a:ln w="9525">
              <a:solidFill>
                <a:srgbClr val="008080"/>
              </a:solidFill>
              <a:miter lim="800000"/>
              <a:headEnd/>
              <a:tailEnd/>
            </a:ln>
          </p:spPr>
          <p:txBody>
            <a:bodyPr wrap="none" anchor="ctr"/>
            <a:lstStyle/>
            <a:p>
              <a:endParaRPr lang="fr-FR" sz="2400"/>
            </a:p>
          </p:txBody>
        </p:sp>
        <p:sp>
          <p:nvSpPr>
            <p:cNvPr id="170147" name="Text Box 252"/>
            <p:cNvSpPr txBox="1">
              <a:spLocks noChangeArrowheads="1"/>
            </p:cNvSpPr>
            <p:nvPr/>
          </p:nvSpPr>
          <p:spPr bwMode="auto">
            <a:xfrm>
              <a:off x="5182" y="2833"/>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2-LTR-</a:t>
              </a:r>
            </a:p>
          </p:txBody>
        </p:sp>
        <p:sp>
          <p:nvSpPr>
            <p:cNvPr id="170148" name="Text Box 253"/>
            <p:cNvSpPr txBox="1">
              <a:spLocks noChangeArrowheads="1"/>
            </p:cNvSpPr>
            <p:nvPr/>
          </p:nvSpPr>
          <p:spPr bwMode="auto">
            <a:xfrm>
              <a:off x="5182" y="3006"/>
              <a:ext cx="4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2-LTR+</a:t>
              </a:r>
            </a:p>
          </p:txBody>
        </p:sp>
      </p:grpSp>
      <p:sp>
        <p:nvSpPr>
          <p:cNvPr id="58384" name="Text Box 255"/>
          <p:cNvSpPr txBox="1">
            <a:spLocks noChangeArrowheads="1"/>
          </p:cNvSpPr>
          <p:nvPr/>
        </p:nvSpPr>
        <p:spPr bwMode="auto">
          <a:xfrm>
            <a:off x="8694738" y="46038"/>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fr-FR" sz="1000" smtClean="0">
                <a:solidFill>
                  <a:schemeClr val="bg1"/>
                </a:solidFill>
                <a:ea typeface="MS PGothic" charset="0"/>
              </a:rPr>
              <a:t>104</a:t>
            </a:r>
          </a:p>
        </p:txBody>
      </p:sp>
      <p:sp>
        <p:nvSpPr>
          <p:cNvPr id="58385" name="Rectangle 256"/>
          <p:cNvSpPr>
            <a:spLocks noChangeArrowheads="1"/>
          </p:cNvSpPr>
          <p:nvPr/>
        </p:nvSpPr>
        <p:spPr bwMode="auto">
          <a:xfrm>
            <a:off x="0" y="188913"/>
            <a:ext cx="9144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a:defRPr/>
            </a:pPr>
            <a:r>
              <a:rPr lang="fr-FR" sz="2800">
                <a:solidFill>
                  <a:schemeClr val="tx2"/>
                </a:solidFill>
              </a:rPr>
              <a:t>Intensification par Raltegravir </a:t>
            </a:r>
            <a:br>
              <a:rPr lang="fr-FR" sz="2800">
                <a:solidFill>
                  <a:schemeClr val="tx2"/>
                </a:solidFill>
              </a:rPr>
            </a:br>
            <a:r>
              <a:rPr lang="fr-FR" sz="2800">
                <a:solidFill>
                  <a:schemeClr val="tx2"/>
                </a:solidFill>
              </a:rPr>
              <a:t>impact sur la réplication VIH et l’activation immune</a:t>
            </a:r>
          </a:p>
        </p:txBody>
      </p:sp>
      <p:sp>
        <p:nvSpPr>
          <p:cNvPr id="58386" name="Line 5"/>
          <p:cNvSpPr>
            <a:spLocks noChangeShapeType="1"/>
          </p:cNvSpPr>
          <p:nvPr/>
        </p:nvSpPr>
        <p:spPr bwMode="auto">
          <a:xfrm>
            <a:off x="387350" y="116046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2"/>
          <p:cNvSpPr>
            <a:spLocks noGrp="1" noChangeArrowheads="1"/>
          </p:cNvSpPr>
          <p:nvPr>
            <p:ph type="title" idx="4294967295"/>
          </p:nvPr>
        </p:nvSpPr>
        <p:spPr/>
        <p:txBody>
          <a:bodyPr/>
          <a:lstStyle/>
          <a:p>
            <a:pPr eaLnBrk="1" hangingPunct="1">
              <a:defRPr/>
            </a:pPr>
            <a:r>
              <a:rPr lang="fr-FR" sz="4000">
                <a:latin typeface="Arial" charset="0"/>
                <a:cs typeface="+mj-cs"/>
              </a:rPr>
              <a:t>Intensification par Raltegravir </a:t>
            </a:r>
            <a:br>
              <a:rPr lang="fr-FR" sz="4000">
                <a:latin typeface="Arial" charset="0"/>
                <a:cs typeface="+mj-cs"/>
              </a:rPr>
            </a:br>
            <a:endParaRPr lang="fr-FR" sz="4000">
              <a:latin typeface="Arial" charset="0"/>
              <a:cs typeface="+mj-cs"/>
            </a:endParaRPr>
          </a:p>
        </p:txBody>
      </p:sp>
      <p:sp>
        <p:nvSpPr>
          <p:cNvPr id="59395" name="Rectangle 43"/>
          <p:cNvSpPr>
            <a:spLocks noGrp="1" noChangeArrowheads="1"/>
          </p:cNvSpPr>
          <p:nvPr>
            <p:ph type="body" idx="1"/>
          </p:nvPr>
        </p:nvSpPr>
        <p:spPr>
          <a:xfrm>
            <a:off x="457200" y="1600200"/>
            <a:ext cx="8229600" cy="892175"/>
          </a:xfrm>
        </p:spPr>
        <p:txBody>
          <a:bodyPr/>
          <a:lstStyle/>
          <a:p>
            <a:pPr eaLnBrk="1" hangingPunct="1">
              <a:lnSpc>
                <a:spcPct val="95000"/>
              </a:lnSpc>
              <a:defRPr/>
            </a:pPr>
            <a:r>
              <a:rPr lang="fr-FR" sz="2300">
                <a:latin typeface="Arial" charset="0"/>
                <a:cs typeface="+mn-cs"/>
              </a:rPr>
              <a:t>Intensification par RAL de 44 patients avec CV &lt; 50 c/ml depuis plus d’un an sous HAART</a:t>
            </a:r>
          </a:p>
          <a:p>
            <a:pPr eaLnBrk="1" hangingPunct="1">
              <a:lnSpc>
                <a:spcPct val="95000"/>
              </a:lnSpc>
              <a:defRPr/>
            </a:pPr>
            <a:r>
              <a:rPr lang="fr-FR" sz="2300">
                <a:latin typeface="Arial" charset="0"/>
                <a:cs typeface="+mn-cs"/>
              </a:rPr>
              <a:t>Augmentation transitoire de l’ADN circulaire non intégré (2LTR)</a:t>
            </a:r>
          </a:p>
        </p:txBody>
      </p:sp>
      <p:sp>
        <p:nvSpPr>
          <p:cNvPr id="172035" name="Text Box 16"/>
          <p:cNvSpPr txBox="1">
            <a:spLocks noChangeArrowheads="1"/>
          </p:cNvSpPr>
          <p:nvPr/>
        </p:nvSpPr>
        <p:spPr bwMode="auto">
          <a:xfrm>
            <a:off x="5364163" y="2924175"/>
            <a:ext cx="173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600" b="1"/>
              <a:t>2LTR/106 PBMC</a:t>
            </a:r>
          </a:p>
        </p:txBody>
      </p:sp>
      <p:sp>
        <p:nvSpPr>
          <p:cNvPr id="172036" name="Rectangle 39"/>
          <p:cNvSpPr>
            <a:spLocks noChangeArrowheads="1"/>
          </p:cNvSpPr>
          <p:nvPr/>
        </p:nvSpPr>
        <p:spPr bwMode="auto">
          <a:xfrm>
            <a:off x="6759575" y="6577013"/>
            <a:ext cx="2400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fr-FR" sz="1200" i="1"/>
              <a:t>Buzon M, CROI 2009, Abs. 423a</a:t>
            </a:r>
          </a:p>
        </p:txBody>
      </p:sp>
      <p:sp>
        <p:nvSpPr>
          <p:cNvPr id="172037" name="Rectangle 44"/>
          <p:cNvSpPr>
            <a:spLocks noChangeArrowheads="1"/>
          </p:cNvSpPr>
          <p:nvPr/>
        </p:nvSpPr>
        <p:spPr bwMode="auto">
          <a:xfrm>
            <a:off x="457200" y="5357813"/>
            <a:ext cx="85074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Clr>
                <a:srgbClr val="FFFF00"/>
              </a:buClr>
              <a:buFontTx/>
              <a:buChar char="•"/>
            </a:pPr>
            <a:r>
              <a:rPr lang="fr-FR" sz="2000"/>
              <a:t>Origine de cette augmentation : détournement du cycle de production viral par l’inhibiteur d’intégrase</a:t>
            </a:r>
          </a:p>
          <a:p>
            <a:pPr marL="342900" indent="-342900" eaLnBrk="0" hangingPunct="0">
              <a:buClr>
                <a:srgbClr val="FFFF00"/>
              </a:buClr>
              <a:buFontTx/>
              <a:buChar char="•"/>
            </a:pPr>
            <a:r>
              <a:rPr lang="fr-FR" sz="2000"/>
              <a:t>À partir des cellules infectées de façon latente ou de cycles de réplication résiduelle ?</a:t>
            </a:r>
          </a:p>
        </p:txBody>
      </p:sp>
      <p:grpSp>
        <p:nvGrpSpPr>
          <p:cNvPr id="172038" name="Group 7"/>
          <p:cNvGrpSpPr>
            <a:grpSpLocks/>
          </p:cNvGrpSpPr>
          <p:nvPr/>
        </p:nvGrpSpPr>
        <p:grpSpPr bwMode="auto">
          <a:xfrm>
            <a:off x="2627313" y="3068638"/>
            <a:ext cx="4641850" cy="2390775"/>
            <a:chOff x="1670" y="1776"/>
            <a:chExt cx="2924" cy="1506"/>
          </a:xfrm>
        </p:grpSpPr>
        <p:sp>
          <p:nvSpPr>
            <p:cNvPr id="172041" name="Line 7"/>
            <p:cNvSpPr>
              <a:spLocks noChangeShapeType="1"/>
            </p:cNvSpPr>
            <p:nvPr/>
          </p:nvSpPr>
          <p:spPr bwMode="auto">
            <a:xfrm>
              <a:off x="2001" y="2043"/>
              <a:ext cx="0" cy="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42" name="Line 8"/>
            <p:cNvSpPr>
              <a:spLocks noChangeShapeType="1"/>
            </p:cNvSpPr>
            <p:nvPr/>
          </p:nvSpPr>
          <p:spPr bwMode="auto">
            <a:xfrm>
              <a:off x="2296" y="3036"/>
              <a:ext cx="0" cy="4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43" name="Line 9"/>
            <p:cNvSpPr>
              <a:spLocks noChangeShapeType="1"/>
            </p:cNvSpPr>
            <p:nvPr/>
          </p:nvSpPr>
          <p:spPr bwMode="auto">
            <a:xfrm>
              <a:off x="2858" y="3036"/>
              <a:ext cx="0" cy="4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44" name="Line 10"/>
            <p:cNvSpPr>
              <a:spLocks noChangeShapeType="1"/>
            </p:cNvSpPr>
            <p:nvPr/>
          </p:nvSpPr>
          <p:spPr bwMode="auto">
            <a:xfrm>
              <a:off x="3419" y="3047"/>
              <a:ext cx="0" cy="4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45" name="Line 11"/>
            <p:cNvSpPr>
              <a:spLocks noChangeShapeType="1"/>
            </p:cNvSpPr>
            <p:nvPr/>
          </p:nvSpPr>
          <p:spPr bwMode="auto">
            <a:xfrm>
              <a:off x="3968" y="3042"/>
              <a:ext cx="0" cy="4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46" name="Rectangle 12"/>
            <p:cNvSpPr>
              <a:spLocks noChangeArrowheads="1"/>
            </p:cNvSpPr>
            <p:nvPr/>
          </p:nvSpPr>
          <p:spPr bwMode="auto">
            <a:xfrm>
              <a:off x="2113" y="2767"/>
              <a:ext cx="351" cy="266"/>
            </a:xfrm>
            <a:prstGeom prst="rect">
              <a:avLst/>
            </a:prstGeom>
            <a:gradFill rotWithShape="1">
              <a:gsLst>
                <a:gs pos="0">
                  <a:srgbClr val="762F00"/>
                </a:gs>
                <a:gs pos="50000">
                  <a:srgbClr val="FF6600"/>
                </a:gs>
                <a:gs pos="100000">
                  <a:srgbClr val="762F00"/>
                </a:gs>
              </a:gsLst>
              <a:lin ang="0" scaled="1"/>
            </a:gradFill>
            <a:ln w="9525">
              <a:solidFill>
                <a:srgbClr val="FF6600"/>
              </a:solidFill>
              <a:miter lim="800000"/>
              <a:headEnd/>
              <a:tailEnd/>
            </a:ln>
          </p:spPr>
          <p:txBody>
            <a:bodyPr wrap="none" anchor="ctr"/>
            <a:lstStyle/>
            <a:p>
              <a:endParaRPr lang="fr-FR" sz="2400"/>
            </a:p>
          </p:txBody>
        </p:sp>
        <p:sp>
          <p:nvSpPr>
            <p:cNvPr id="172047" name="Rectangle 13"/>
            <p:cNvSpPr>
              <a:spLocks noChangeArrowheads="1"/>
            </p:cNvSpPr>
            <p:nvPr/>
          </p:nvSpPr>
          <p:spPr bwMode="auto">
            <a:xfrm>
              <a:off x="2682" y="2379"/>
              <a:ext cx="352" cy="654"/>
            </a:xfrm>
            <a:prstGeom prst="rect">
              <a:avLst/>
            </a:prstGeom>
            <a:gradFill rotWithShape="1">
              <a:gsLst>
                <a:gs pos="0">
                  <a:srgbClr val="762F00"/>
                </a:gs>
                <a:gs pos="50000">
                  <a:srgbClr val="FF6600"/>
                </a:gs>
                <a:gs pos="100000">
                  <a:srgbClr val="762F00"/>
                </a:gs>
              </a:gsLst>
              <a:lin ang="0" scaled="1"/>
            </a:gradFill>
            <a:ln w="9525">
              <a:solidFill>
                <a:srgbClr val="FF6600"/>
              </a:solidFill>
              <a:miter lim="800000"/>
              <a:headEnd/>
              <a:tailEnd/>
            </a:ln>
          </p:spPr>
          <p:txBody>
            <a:bodyPr wrap="none" anchor="ctr"/>
            <a:lstStyle/>
            <a:p>
              <a:endParaRPr lang="fr-FR" sz="2400"/>
            </a:p>
          </p:txBody>
        </p:sp>
        <p:sp>
          <p:nvSpPr>
            <p:cNvPr id="172048" name="Rectangle 14"/>
            <p:cNvSpPr>
              <a:spLocks noChangeArrowheads="1"/>
            </p:cNvSpPr>
            <p:nvPr/>
          </p:nvSpPr>
          <p:spPr bwMode="auto">
            <a:xfrm>
              <a:off x="3230" y="2738"/>
              <a:ext cx="352" cy="295"/>
            </a:xfrm>
            <a:prstGeom prst="rect">
              <a:avLst/>
            </a:prstGeom>
            <a:gradFill rotWithShape="1">
              <a:gsLst>
                <a:gs pos="0">
                  <a:srgbClr val="762F00"/>
                </a:gs>
                <a:gs pos="50000">
                  <a:srgbClr val="FF6600"/>
                </a:gs>
                <a:gs pos="100000">
                  <a:srgbClr val="762F00"/>
                </a:gs>
              </a:gsLst>
              <a:lin ang="0" scaled="1"/>
            </a:gradFill>
            <a:ln w="9525">
              <a:solidFill>
                <a:srgbClr val="FF6600"/>
              </a:solidFill>
              <a:miter lim="800000"/>
              <a:headEnd/>
              <a:tailEnd/>
            </a:ln>
          </p:spPr>
          <p:txBody>
            <a:bodyPr wrap="none" anchor="ctr"/>
            <a:lstStyle/>
            <a:p>
              <a:endParaRPr lang="fr-FR" sz="2400"/>
            </a:p>
          </p:txBody>
        </p:sp>
        <p:sp>
          <p:nvSpPr>
            <p:cNvPr id="172049" name="Rectangle 15"/>
            <p:cNvSpPr>
              <a:spLocks noChangeArrowheads="1"/>
            </p:cNvSpPr>
            <p:nvPr/>
          </p:nvSpPr>
          <p:spPr bwMode="auto">
            <a:xfrm>
              <a:off x="3785" y="2738"/>
              <a:ext cx="351" cy="295"/>
            </a:xfrm>
            <a:prstGeom prst="rect">
              <a:avLst/>
            </a:prstGeom>
            <a:gradFill rotWithShape="1">
              <a:gsLst>
                <a:gs pos="0">
                  <a:srgbClr val="762F00"/>
                </a:gs>
                <a:gs pos="50000">
                  <a:srgbClr val="FF6600"/>
                </a:gs>
                <a:gs pos="100000">
                  <a:srgbClr val="762F00"/>
                </a:gs>
              </a:gsLst>
              <a:lin ang="0" scaled="1"/>
            </a:gradFill>
            <a:ln w="9525">
              <a:solidFill>
                <a:srgbClr val="FF6600"/>
              </a:solidFill>
              <a:miter lim="800000"/>
              <a:headEnd/>
              <a:tailEnd/>
            </a:ln>
          </p:spPr>
          <p:txBody>
            <a:bodyPr wrap="none" anchor="ctr"/>
            <a:lstStyle/>
            <a:p>
              <a:endParaRPr lang="fr-FR" sz="2400"/>
            </a:p>
          </p:txBody>
        </p:sp>
        <p:sp>
          <p:nvSpPr>
            <p:cNvPr id="172050" name="Text Box 17"/>
            <p:cNvSpPr txBox="1">
              <a:spLocks noChangeArrowheads="1"/>
            </p:cNvSpPr>
            <p:nvPr/>
          </p:nvSpPr>
          <p:spPr bwMode="auto">
            <a:xfrm>
              <a:off x="2215" y="30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0</a:t>
              </a:r>
            </a:p>
          </p:txBody>
        </p:sp>
        <p:sp>
          <p:nvSpPr>
            <p:cNvPr id="172051" name="Text Box 18"/>
            <p:cNvSpPr txBox="1">
              <a:spLocks noChangeArrowheads="1"/>
            </p:cNvSpPr>
            <p:nvPr/>
          </p:nvSpPr>
          <p:spPr bwMode="auto">
            <a:xfrm>
              <a:off x="2783" y="30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2</a:t>
              </a:r>
            </a:p>
          </p:txBody>
        </p:sp>
        <p:sp>
          <p:nvSpPr>
            <p:cNvPr id="172052" name="Text Box 19"/>
            <p:cNvSpPr txBox="1">
              <a:spLocks noChangeArrowheads="1"/>
            </p:cNvSpPr>
            <p:nvPr/>
          </p:nvSpPr>
          <p:spPr bwMode="auto">
            <a:xfrm>
              <a:off x="3335" y="3090"/>
              <a:ext cx="1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4</a:t>
              </a:r>
            </a:p>
          </p:txBody>
        </p:sp>
        <p:sp>
          <p:nvSpPr>
            <p:cNvPr id="172053" name="Text Box 20"/>
            <p:cNvSpPr txBox="1">
              <a:spLocks noChangeArrowheads="1"/>
            </p:cNvSpPr>
            <p:nvPr/>
          </p:nvSpPr>
          <p:spPr bwMode="auto">
            <a:xfrm>
              <a:off x="3845" y="3090"/>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12 semaines</a:t>
              </a:r>
            </a:p>
          </p:txBody>
        </p:sp>
        <p:sp>
          <p:nvSpPr>
            <p:cNvPr id="172054" name="Line 21"/>
            <p:cNvSpPr>
              <a:spLocks noChangeShapeType="1"/>
            </p:cNvSpPr>
            <p:nvPr/>
          </p:nvSpPr>
          <p:spPr bwMode="auto">
            <a:xfrm>
              <a:off x="2296" y="2601"/>
              <a:ext cx="0" cy="16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55" name="Line 23"/>
            <p:cNvSpPr>
              <a:spLocks noChangeShapeType="1"/>
            </p:cNvSpPr>
            <p:nvPr/>
          </p:nvSpPr>
          <p:spPr bwMode="auto">
            <a:xfrm>
              <a:off x="2211" y="2601"/>
              <a:ext cx="17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56" name="Line 24"/>
            <p:cNvSpPr>
              <a:spLocks noChangeShapeType="1"/>
            </p:cNvSpPr>
            <p:nvPr/>
          </p:nvSpPr>
          <p:spPr bwMode="auto">
            <a:xfrm flipH="1">
              <a:off x="2850" y="2101"/>
              <a:ext cx="7" cy="2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57" name="Line 25"/>
            <p:cNvSpPr>
              <a:spLocks noChangeShapeType="1"/>
            </p:cNvSpPr>
            <p:nvPr/>
          </p:nvSpPr>
          <p:spPr bwMode="auto">
            <a:xfrm>
              <a:off x="2766" y="2106"/>
              <a:ext cx="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58" name="Line 26"/>
            <p:cNvSpPr>
              <a:spLocks noChangeShapeType="1"/>
            </p:cNvSpPr>
            <p:nvPr/>
          </p:nvSpPr>
          <p:spPr bwMode="auto">
            <a:xfrm>
              <a:off x="3398" y="2639"/>
              <a:ext cx="0" cy="9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59" name="Line 27"/>
            <p:cNvSpPr>
              <a:spLocks noChangeShapeType="1"/>
            </p:cNvSpPr>
            <p:nvPr/>
          </p:nvSpPr>
          <p:spPr bwMode="auto">
            <a:xfrm>
              <a:off x="3314" y="2634"/>
              <a:ext cx="17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60" name="Line 28"/>
            <p:cNvSpPr>
              <a:spLocks noChangeShapeType="1"/>
            </p:cNvSpPr>
            <p:nvPr/>
          </p:nvSpPr>
          <p:spPr bwMode="auto">
            <a:xfrm>
              <a:off x="3855" y="2585"/>
              <a:ext cx="17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61" name="Line 29"/>
            <p:cNvSpPr>
              <a:spLocks noChangeShapeType="1"/>
            </p:cNvSpPr>
            <p:nvPr/>
          </p:nvSpPr>
          <p:spPr bwMode="auto">
            <a:xfrm>
              <a:off x="3947" y="2591"/>
              <a:ext cx="0" cy="14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62" name="Text Box 31"/>
            <p:cNvSpPr txBox="1">
              <a:spLocks noChangeArrowheads="1"/>
            </p:cNvSpPr>
            <p:nvPr/>
          </p:nvSpPr>
          <p:spPr bwMode="auto">
            <a:xfrm>
              <a:off x="2264" y="1776"/>
              <a:ext cx="6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600"/>
                <a:t>p = </a:t>
              </a:r>
              <a:r>
                <a:rPr lang="fr-FR" sz="1400"/>
                <a:t>0,039</a:t>
              </a:r>
            </a:p>
          </p:txBody>
        </p:sp>
        <p:sp>
          <p:nvSpPr>
            <p:cNvPr id="172063" name="Line 32"/>
            <p:cNvSpPr>
              <a:spLocks noChangeShapeType="1"/>
            </p:cNvSpPr>
            <p:nvPr/>
          </p:nvSpPr>
          <p:spPr bwMode="auto">
            <a:xfrm>
              <a:off x="1930" y="2697"/>
              <a:ext cx="7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64" name="Line 33"/>
            <p:cNvSpPr>
              <a:spLocks noChangeShapeType="1"/>
            </p:cNvSpPr>
            <p:nvPr/>
          </p:nvSpPr>
          <p:spPr bwMode="auto">
            <a:xfrm>
              <a:off x="1930" y="2367"/>
              <a:ext cx="7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65" name="Line 34"/>
            <p:cNvSpPr>
              <a:spLocks noChangeShapeType="1"/>
            </p:cNvSpPr>
            <p:nvPr/>
          </p:nvSpPr>
          <p:spPr bwMode="auto">
            <a:xfrm>
              <a:off x="1930" y="2043"/>
              <a:ext cx="7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66" name="Text Box 35"/>
            <p:cNvSpPr txBox="1">
              <a:spLocks noChangeArrowheads="1"/>
            </p:cNvSpPr>
            <p:nvPr/>
          </p:nvSpPr>
          <p:spPr bwMode="auto">
            <a:xfrm>
              <a:off x="1764" y="294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0</a:t>
              </a:r>
            </a:p>
          </p:txBody>
        </p:sp>
        <p:sp>
          <p:nvSpPr>
            <p:cNvPr id="172067" name="Text Box 36"/>
            <p:cNvSpPr txBox="1">
              <a:spLocks noChangeArrowheads="1"/>
            </p:cNvSpPr>
            <p:nvPr/>
          </p:nvSpPr>
          <p:spPr bwMode="auto">
            <a:xfrm>
              <a:off x="1670" y="2602"/>
              <a:ext cx="2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2,5</a:t>
              </a:r>
            </a:p>
          </p:txBody>
        </p:sp>
        <p:sp>
          <p:nvSpPr>
            <p:cNvPr id="172068" name="Text Box 37"/>
            <p:cNvSpPr txBox="1">
              <a:spLocks noChangeArrowheads="1"/>
            </p:cNvSpPr>
            <p:nvPr/>
          </p:nvSpPr>
          <p:spPr bwMode="auto">
            <a:xfrm>
              <a:off x="1670" y="2265"/>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5,0</a:t>
              </a:r>
            </a:p>
          </p:txBody>
        </p:sp>
        <p:sp>
          <p:nvSpPr>
            <p:cNvPr id="172069" name="Text Box 38"/>
            <p:cNvSpPr txBox="1">
              <a:spLocks noChangeArrowheads="1"/>
            </p:cNvSpPr>
            <p:nvPr/>
          </p:nvSpPr>
          <p:spPr bwMode="auto">
            <a:xfrm>
              <a:off x="1670" y="1933"/>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7,5</a:t>
              </a:r>
            </a:p>
          </p:txBody>
        </p:sp>
        <p:sp>
          <p:nvSpPr>
            <p:cNvPr id="172070" name="Line 6"/>
            <p:cNvSpPr>
              <a:spLocks noChangeShapeType="1"/>
            </p:cNvSpPr>
            <p:nvPr/>
          </p:nvSpPr>
          <p:spPr bwMode="auto">
            <a:xfrm>
              <a:off x="1938" y="3036"/>
              <a:ext cx="2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2071" name="Freeform 38"/>
            <p:cNvSpPr>
              <a:spLocks/>
            </p:cNvSpPr>
            <p:nvPr/>
          </p:nvSpPr>
          <p:spPr bwMode="auto">
            <a:xfrm>
              <a:off x="2290" y="1979"/>
              <a:ext cx="545" cy="544"/>
            </a:xfrm>
            <a:custGeom>
              <a:avLst/>
              <a:gdLst>
                <a:gd name="T0" fmla="*/ 545 w 545"/>
                <a:gd name="T1" fmla="*/ 90 h 544"/>
                <a:gd name="T2" fmla="*/ 545 w 545"/>
                <a:gd name="T3" fmla="*/ 0 h 544"/>
                <a:gd name="T4" fmla="*/ 0 w 545"/>
                <a:gd name="T5" fmla="*/ 0 h 544"/>
                <a:gd name="T6" fmla="*/ 0 w 545"/>
                <a:gd name="T7" fmla="*/ 544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544">
                  <a:moveTo>
                    <a:pt x="545" y="90"/>
                  </a:moveTo>
                  <a:lnTo>
                    <a:pt x="545" y="0"/>
                  </a:lnTo>
                  <a:lnTo>
                    <a:pt x="0" y="0"/>
                  </a:lnTo>
                  <a:lnTo>
                    <a:pt x="0" y="54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9400" name="Text Box 39"/>
          <p:cNvSpPr txBox="1">
            <a:spLocks noChangeArrowheads="1"/>
          </p:cNvSpPr>
          <p:nvPr/>
        </p:nvSpPr>
        <p:spPr bwMode="auto">
          <a:xfrm>
            <a:off x="8764588" y="46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fr-FR" sz="1000" smtClean="0">
                <a:solidFill>
                  <a:schemeClr val="bg1"/>
                </a:solidFill>
                <a:ea typeface="MS PGothic" charset="0"/>
              </a:rPr>
              <a:t>16</a:t>
            </a:r>
          </a:p>
        </p:txBody>
      </p:sp>
      <p:sp>
        <p:nvSpPr>
          <p:cNvPr id="59401"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4"/>
          <p:cNvSpPr>
            <a:spLocks noGrp="1" noChangeArrowheads="1"/>
          </p:cNvSpPr>
          <p:nvPr>
            <p:ph type="body" idx="4294967295"/>
          </p:nvPr>
        </p:nvSpPr>
        <p:spPr>
          <a:xfrm>
            <a:off x="457200" y="1574800"/>
            <a:ext cx="8507413" cy="917575"/>
          </a:xfrm>
        </p:spPr>
        <p:txBody>
          <a:bodyPr/>
          <a:lstStyle/>
          <a:p>
            <a:pPr eaLnBrk="1" hangingPunct="1">
              <a:defRPr/>
            </a:pPr>
            <a:r>
              <a:rPr lang="fr-FR" sz="1700">
                <a:latin typeface="Arial" charset="0"/>
                <a:cs typeface="+mn-cs"/>
              </a:rPr>
              <a:t>Intensification par RAL </a:t>
            </a:r>
            <a:r>
              <a:rPr lang="fr-FR" sz="1700" u="sng">
                <a:latin typeface="Arial" charset="0"/>
                <a:cs typeface="+mn-cs"/>
              </a:rPr>
              <a:t>+</a:t>
            </a:r>
            <a:r>
              <a:rPr lang="fr-FR" sz="1700">
                <a:latin typeface="Arial" charset="0"/>
                <a:cs typeface="+mn-cs"/>
              </a:rPr>
              <a:t> EFV ou DRV/r chez 7 patients avec charge virale &lt; 40 c/ml. Endoscopies à J0 et S12</a:t>
            </a:r>
          </a:p>
        </p:txBody>
      </p:sp>
      <p:grpSp>
        <p:nvGrpSpPr>
          <p:cNvPr id="174082" name="Group 3"/>
          <p:cNvGrpSpPr>
            <a:grpSpLocks/>
          </p:cNvGrpSpPr>
          <p:nvPr/>
        </p:nvGrpSpPr>
        <p:grpSpPr bwMode="auto">
          <a:xfrm>
            <a:off x="508000" y="2860675"/>
            <a:ext cx="4037013" cy="3044825"/>
            <a:chOff x="320" y="1802"/>
            <a:chExt cx="2543" cy="1918"/>
          </a:xfrm>
        </p:grpSpPr>
        <p:grpSp>
          <p:nvGrpSpPr>
            <p:cNvPr id="174090" name="Group 39"/>
            <p:cNvGrpSpPr>
              <a:grpSpLocks/>
            </p:cNvGrpSpPr>
            <p:nvPr/>
          </p:nvGrpSpPr>
          <p:grpSpPr bwMode="auto">
            <a:xfrm>
              <a:off x="699" y="2196"/>
              <a:ext cx="2164" cy="1450"/>
              <a:chOff x="1816" y="1456"/>
              <a:chExt cx="2128" cy="1408"/>
            </a:xfrm>
          </p:grpSpPr>
          <p:sp>
            <p:nvSpPr>
              <p:cNvPr id="174101" name="Freeform 8"/>
              <p:cNvSpPr>
                <a:spLocks/>
              </p:cNvSpPr>
              <p:nvPr/>
            </p:nvSpPr>
            <p:spPr bwMode="auto">
              <a:xfrm>
                <a:off x="1816" y="1456"/>
                <a:ext cx="56" cy="344"/>
              </a:xfrm>
              <a:custGeom>
                <a:avLst/>
                <a:gdLst>
                  <a:gd name="T0" fmla="*/ 0 w 280"/>
                  <a:gd name="T1" fmla="*/ 0 h 1720"/>
                  <a:gd name="T2" fmla="*/ 0 w 280"/>
                  <a:gd name="T3" fmla="*/ 0 h 1720"/>
                  <a:gd name="T4" fmla="*/ 0 w 280"/>
                  <a:gd name="T5" fmla="*/ 0 h 1720"/>
                  <a:gd name="T6" fmla="*/ 0 60000 65536"/>
                  <a:gd name="T7" fmla="*/ 0 60000 65536"/>
                  <a:gd name="T8" fmla="*/ 0 60000 65536"/>
                  <a:gd name="T9" fmla="*/ 0 w 280"/>
                  <a:gd name="T10" fmla="*/ 0 h 1720"/>
                  <a:gd name="T11" fmla="*/ 280 w 280"/>
                  <a:gd name="T12" fmla="*/ 1720 h 1720"/>
                </a:gdLst>
                <a:ahLst/>
                <a:cxnLst>
                  <a:cxn ang="T6">
                    <a:pos x="T0" y="T1"/>
                  </a:cxn>
                  <a:cxn ang="T7">
                    <a:pos x="T2" y="T3"/>
                  </a:cxn>
                  <a:cxn ang="T8">
                    <a:pos x="T4" y="T5"/>
                  </a:cxn>
                </a:cxnLst>
                <a:rect l="T9" t="T10" r="T11" b="T12"/>
                <a:pathLst>
                  <a:path w="280" h="1720">
                    <a:moveTo>
                      <a:pt x="280" y="1720"/>
                    </a:moveTo>
                    <a:lnTo>
                      <a:pt x="280"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02" name="Line 9"/>
              <p:cNvSpPr>
                <a:spLocks noChangeShapeType="1"/>
              </p:cNvSpPr>
              <p:nvPr/>
            </p:nvSpPr>
            <p:spPr bwMode="auto">
              <a:xfrm>
                <a:off x="1816" y="1800"/>
                <a:ext cx="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3" name="Line 10"/>
              <p:cNvSpPr>
                <a:spLocks noChangeShapeType="1"/>
              </p:cNvSpPr>
              <p:nvPr/>
            </p:nvSpPr>
            <p:spPr bwMode="auto">
              <a:xfrm>
                <a:off x="1816" y="2149"/>
                <a:ext cx="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4" name="Line 11"/>
              <p:cNvSpPr>
                <a:spLocks noChangeShapeType="1"/>
              </p:cNvSpPr>
              <p:nvPr/>
            </p:nvSpPr>
            <p:spPr bwMode="auto">
              <a:xfrm>
                <a:off x="1816" y="2498"/>
                <a:ext cx="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5" name="Line 12"/>
              <p:cNvSpPr>
                <a:spLocks noChangeShapeType="1"/>
              </p:cNvSpPr>
              <p:nvPr/>
            </p:nvSpPr>
            <p:spPr bwMode="auto">
              <a:xfrm flipV="1">
                <a:off x="1872" y="2149"/>
                <a:ext cx="0" cy="3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6" name="Line 13"/>
              <p:cNvSpPr>
                <a:spLocks noChangeShapeType="1"/>
              </p:cNvSpPr>
              <p:nvPr/>
            </p:nvSpPr>
            <p:spPr bwMode="auto">
              <a:xfrm flipV="1">
                <a:off x="1872" y="2848"/>
                <a:ext cx="0" cy="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7" name="Line 14"/>
              <p:cNvSpPr>
                <a:spLocks noChangeShapeType="1"/>
              </p:cNvSpPr>
              <p:nvPr/>
            </p:nvSpPr>
            <p:spPr bwMode="auto">
              <a:xfrm>
                <a:off x="1816" y="2848"/>
                <a:ext cx="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8" name="Line 15"/>
              <p:cNvSpPr>
                <a:spLocks noChangeShapeType="1"/>
              </p:cNvSpPr>
              <p:nvPr/>
            </p:nvSpPr>
            <p:spPr bwMode="auto">
              <a:xfrm flipV="1">
                <a:off x="1872" y="2498"/>
                <a:ext cx="0" cy="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09" name="Line 16"/>
              <p:cNvSpPr>
                <a:spLocks noChangeShapeType="1"/>
              </p:cNvSpPr>
              <p:nvPr/>
            </p:nvSpPr>
            <p:spPr bwMode="auto">
              <a:xfrm flipV="1">
                <a:off x="1872" y="1800"/>
                <a:ext cx="0" cy="3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10" name="Line 17"/>
              <p:cNvSpPr>
                <a:spLocks noChangeShapeType="1"/>
              </p:cNvSpPr>
              <p:nvPr/>
            </p:nvSpPr>
            <p:spPr bwMode="auto">
              <a:xfrm>
                <a:off x="1872" y="1800"/>
                <a:ext cx="20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11" name="Rectangle 18"/>
              <p:cNvSpPr>
                <a:spLocks noChangeArrowheads="1"/>
              </p:cNvSpPr>
              <p:nvPr/>
            </p:nvSpPr>
            <p:spPr bwMode="auto">
              <a:xfrm>
                <a:off x="2342" y="1773"/>
                <a:ext cx="304" cy="27"/>
              </a:xfrm>
              <a:prstGeom prst="rect">
                <a:avLst/>
              </a:prstGeom>
              <a:gradFill rotWithShape="1">
                <a:gsLst>
                  <a:gs pos="0">
                    <a:srgbClr val="764700"/>
                  </a:gs>
                  <a:gs pos="50000">
                    <a:srgbClr val="FF9900"/>
                  </a:gs>
                  <a:gs pos="100000">
                    <a:srgbClr val="764700"/>
                  </a:gs>
                </a:gsLst>
                <a:lin ang="0" scaled="1"/>
              </a:gradFill>
              <a:ln w="9525">
                <a:solidFill>
                  <a:schemeClr val="tx1"/>
                </a:solidFill>
                <a:miter lim="800000"/>
                <a:headEnd/>
                <a:tailEnd/>
              </a:ln>
            </p:spPr>
            <p:txBody>
              <a:bodyPr/>
              <a:lstStyle/>
              <a:p>
                <a:endParaRPr lang="fr-FR" sz="1200"/>
              </a:p>
            </p:txBody>
          </p:sp>
          <p:sp>
            <p:nvSpPr>
              <p:cNvPr id="174112" name="Rectangle 19"/>
              <p:cNvSpPr>
                <a:spLocks noChangeArrowheads="1"/>
              </p:cNvSpPr>
              <p:nvPr/>
            </p:nvSpPr>
            <p:spPr bwMode="auto">
              <a:xfrm>
                <a:off x="3213" y="1730"/>
                <a:ext cx="235" cy="70"/>
              </a:xfrm>
              <a:prstGeom prst="rect">
                <a:avLst/>
              </a:prstGeom>
              <a:gradFill rotWithShape="1">
                <a:gsLst>
                  <a:gs pos="0">
                    <a:srgbClr val="764700"/>
                  </a:gs>
                  <a:gs pos="50000">
                    <a:srgbClr val="FF9900"/>
                  </a:gs>
                  <a:gs pos="100000">
                    <a:srgbClr val="764700"/>
                  </a:gs>
                </a:gsLst>
                <a:lin ang="0" scaled="1"/>
              </a:gradFill>
              <a:ln w="9525">
                <a:solidFill>
                  <a:schemeClr val="tx1"/>
                </a:solidFill>
                <a:miter lim="800000"/>
                <a:headEnd/>
                <a:tailEnd/>
              </a:ln>
            </p:spPr>
            <p:txBody>
              <a:bodyPr/>
              <a:lstStyle/>
              <a:p>
                <a:endParaRPr lang="fr-FR" sz="1200"/>
              </a:p>
            </p:txBody>
          </p:sp>
          <p:sp>
            <p:nvSpPr>
              <p:cNvPr id="174113" name="Rectangle 20"/>
              <p:cNvSpPr>
                <a:spLocks noChangeArrowheads="1"/>
              </p:cNvSpPr>
              <p:nvPr/>
            </p:nvSpPr>
            <p:spPr bwMode="auto">
              <a:xfrm>
                <a:off x="2782" y="1800"/>
                <a:ext cx="266" cy="444"/>
              </a:xfrm>
              <a:prstGeom prst="rect">
                <a:avLst/>
              </a:prstGeom>
              <a:gradFill rotWithShape="1">
                <a:gsLst>
                  <a:gs pos="0">
                    <a:srgbClr val="007676"/>
                  </a:gs>
                  <a:gs pos="50000">
                    <a:srgbClr val="00FFFF"/>
                  </a:gs>
                  <a:gs pos="100000">
                    <a:srgbClr val="007676"/>
                  </a:gs>
                </a:gsLst>
                <a:lin ang="0" scaled="1"/>
              </a:gradFill>
              <a:ln w="9525">
                <a:solidFill>
                  <a:schemeClr val="tx1"/>
                </a:solidFill>
                <a:miter lim="800000"/>
                <a:headEnd/>
                <a:tailEnd/>
              </a:ln>
            </p:spPr>
            <p:txBody>
              <a:bodyPr/>
              <a:lstStyle/>
              <a:p>
                <a:endParaRPr lang="fr-FR" sz="1200"/>
              </a:p>
            </p:txBody>
          </p:sp>
          <p:sp>
            <p:nvSpPr>
              <p:cNvPr id="174114" name="Rectangle 21"/>
              <p:cNvSpPr>
                <a:spLocks noChangeArrowheads="1"/>
              </p:cNvSpPr>
              <p:nvPr/>
            </p:nvSpPr>
            <p:spPr bwMode="auto">
              <a:xfrm>
                <a:off x="3630" y="1766"/>
                <a:ext cx="254" cy="34"/>
              </a:xfrm>
              <a:prstGeom prst="rect">
                <a:avLst/>
              </a:prstGeom>
              <a:gradFill rotWithShape="1">
                <a:gsLst>
                  <a:gs pos="0">
                    <a:srgbClr val="764700"/>
                  </a:gs>
                  <a:gs pos="50000">
                    <a:srgbClr val="FF9900"/>
                  </a:gs>
                  <a:gs pos="100000">
                    <a:srgbClr val="764700"/>
                  </a:gs>
                </a:gsLst>
                <a:lin ang="0" scaled="1"/>
              </a:gradFill>
              <a:ln w="9525">
                <a:solidFill>
                  <a:schemeClr val="tx1"/>
                </a:solidFill>
                <a:miter lim="800000"/>
                <a:headEnd/>
                <a:tailEnd/>
              </a:ln>
            </p:spPr>
            <p:txBody>
              <a:bodyPr/>
              <a:lstStyle/>
              <a:p>
                <a:endParaRPr lang="fr-FR" sz="1200"/>
              </a:p>
            </p:txBody>
          </p:sp>
          <p:sp>
            <p:nvSpPr>
              <p:cNvPr id="174115" name="Rectangle 22"/>
              <p:cNvSpPr>
                <a:spLocks noChangeArrowheads="1"/>
              </p:cNvSpPr>
              <p:nvPr/>
            </p:nvSpPr>
            <p:spPr bwMode="auto">
              <a:xfrm>
                <a:off x="1931" y="1769"/>
                <a:ext cx="295" cy="31"/>
              </a:xfrm>
              <a:prstGeom prst="rect">
                <a:avLst/>
              </a:prstGeom>
              <a:gradFill rotWithShape="1">
                <a:gsLst>
                  <a:gs pos="0">
                    <a:srgbClr val="764700"/>
                  </a:gs>
                  <a:gs pos="50000">
                    <a:srgbClr val="FF9900"/>
                  </a:gs>
                  <a:gs pos="100000">
                    <a:srgbClr val="764700"/>
                  </a:gs>
                </a:gsLst>
                <a:lin ang="0" scaled="1"/>
              </a:gradFill>
              <a:ln w="9525">
                <a:solidFill>
                  <a:schemeClr val="tx1"/>
                </a:solidFill>
                <a:miter lim="800000"/>
                <a:headEnd/>
                <a:tailEnd/>
              </a:ln>
            </p:spPr>
            <p:txBody>
              <a:bodyPr/>
              <a:lstStyle/>
              <a:p>
                <a:endParaRPr lang="fr-FR" sz="1200"/>
              </a:p>
            </p:txBody>
          </p:sp>
          <p:sp>
            <p:nvSpPr>
              <p:cNvPr id="174116" name="Line 23"/>
              <p:cNvSpPr>
                <a:spLocks noChangeShapeType="1"/>
              </p:cNvSpPr>
              <p:nvPr/>
            </p:nvSpPr>
            <p:spPr bwMode="auto">
              <a:xfrm flipH="1">
                <a:off x="3284" y="1718"/>
                <a:ext cx="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17" name="Line 24"/>
              <p:cNvSpPr>
                <a:spLocks noChangeShapeType="1"/>
              </p:cNvSpPr>
              <p:nvPr/>
            </p:nvSpPr>
            <p:spPr bwMode="auto">
              <a:xfrm flipH="1">
                <a:off x="3328" y="1718"/>
                <a:ext cx="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18" name="Freeform 25"/>
              <p:cNvSpPr>
                <a:spLocks/>
              </p:cNvSpPr>
              <p:nvPr/>
            </p:nvSpPr>
            <p:spPr bwMode="auto">
              <a:xfrm>
                <a:off x="3712" y="1746"/>
                <a:ext cx="86"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5"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19" name="Freeform 26"/>
              <p:cNvSpPr>
                <a:spLocks/>
              </p:cNvSpPr>
              <p:nvPr/>
            </p:nvSpPr>
            <p:spPr bwMode="auto">
              <a:xfrm>
                <a:off x="3712" y="1845"/>
                <a:ext cx="86"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5"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0" name="Freeform 27"/>
              <p:cNvSpPr>
                <a:spLocks/>
              </p:cNvSpPr>
              <p:nvPr/>
            </p:nvSpPr>
            <p:spPr bwMode="auto">
              <a:xfrm>
                <a:off x="3284" y="1842"/>
                <a:ext cx="87"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6"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1" name="Freeform 28"/>
              <p:cNvSpPr>
                <a:spLocks/>
              </p:cNvSpPr>
              <p:nvPr/>
            </p:nvSpPr>
            <p:spPr bwMode="auto">
              <a:xfrm>
                <a:off x="2873" y="1956"/>
                <a:ext cx="87"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5"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2" name="Freeform 29"/>
              <p:cNvSpPr>
                <a:spLocks/>
              </p:cNvSpPr>
              <p:nvPr/>
            </p:nvSpPr>
            <p:spPr bwMode="auto">
              <a:xfrm>
                <a:off x="2873" y="2525"/>
                <a:ext cx="87"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5"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3" name="Line 30"/>
              <p:cNvSpPr>
                <a:spLocks noChangeShapeType="1"/>
              </p:cNvSpPr>
              <p:nvPr/>
            </p:nvSpPr>
            <p:spPr bwMode="auto">
              <a:xfrm flipV="1">
                <a:off x="2916" y="1956"/>
                <a:ext cx="0" cy="56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24" name="Line 31"/>
              <p:cNvSpPr>
                <a:spLocks noChangeShapeType="1"/>
              </p:cNvSpPr>
              <p:nvPr/>
            </p:nvSpPr>
            <p:spPr bwMode="auto">
              <a:xfrm flipV="1">
                <a:off x="3328" y="1718"/>
                <a:ext cx="0" cy="1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25" name="Line 32"/>
              <p:cNvSpPr>
                <a:spLocks noChangeShapeType="1"/>
              </p:cNvSpPr>
              <p:nvPr/>
            </p:nvSpPr>
            <p:spPr bwMode="auto">
              <a:xfrm flipV="1">
                <a:off x="3755" y="1746"/>
                <a:ext cx="0" cy="9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26" name="Freeform 33"/>
              <p:cNvSpPr>
                <a:spLocks/>
              </p:cNvSpPr>
              <p:nvPr/>
            </p:nvSpPr>
            <p:spPr bwMode="auto">
              <a:xfrm>
                <a:off x="2026" y="1743"/>
                <a:ext cx="86"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6"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7" name="Freeform 34"/>
              <p:cNvSpPr>
                <a:spLocks/>
              </p:cNvSpPr>
              <p:nvPr/>
            </p:nvSpPr>
            <p:spPr bwMode="auto">
              <a:xfrm>
                <a:off x="2442" y="1635"/>
                <a:ext cx="87"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6"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8" name="Freeform 35"/>
              <p:cNvSpPr>
                <a:spLocks/>
              </p:cNvSpPr>
              <p:nvPr/>
            </p:nvSpPr>
            <p:spPr bwMode="auto">
              <a:xfrm>
                <a:off x="2442" y="1956"/>
                <a:ext cx="87"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6"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29" name="Freeform 36"/>
              <p:cNvSpPr>
                <a:spLocks/>
              </p:cNvSpPr>
              <p:nvPr/>
            </p:nvSpPr>
            <p:spPr bwMode="auto">
              <a:xfrm>
                <a:off x="2026" y="1850"/>
                <a:ext cx="86" cy="0"/>
              </a:xfrm>
              <a:custGeom>
                <a:avLst/>
                <a:gdLst>
                  <a:gd name="T0" fmla="*/ 0 w 432"/>
                  <a:gd name="T1" fmla="*/ 0 w 432"/>
                  <a:gd name="T2" fmla="*/ 0 w 432"/>
                  <a:gd name="T3" fmla="*/ 0 60000 65536"/>
                  <a:gd name="T4" fmla="*/ 0 60000 65536"/>
                  <a:gd name="T5" fmla="*/ 0 60000 65536"/>
                  <a:gd name="T6" fmla="*/ 0 w 432"/>
                  <a:gd name="T7" fmla="*/ 432 w 432"/>
                </a:gdLst>
                <a:ahLst/>
                <a:cxnLst>
                  <a:cxn ang="T3">
                    <a:pos x="T0" y="0"/>
                  </a:cxn>
                  <a:cxn ang="T4">
                    <a:pos x="T1" y="0"/>
                  </a:cxn>
                  <a:cxn ang="T5">
                    <a:pos x="T2" y="0"/>
                  </a:cxn>
                </a:cxnLst>
                <a:rect l="T6" t="0" r="T7" b="0"/>
                <a:pathLst>
                  <a:path w="432">
                    <a:moveTo>
                      <a:pt x="432" y="0"/>
                    </a:moveTo>
                    <a:lnTo>
                      <a:pt x="216" y="0"/>
                    </a:ln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130" name="Line 37"/>
              <p:cNvSpPr>
                <a:spLocks noChangeShapeType="1"/>
              </p:cNvSpPr>
              <p:nvPr/>
            </p:nvSpPr>
            <p:spPr bwMode="auto">
              <a:xfrm flipV="1">
                <a:off x="2069" y="1743"/>
                <a:ext cx="0" cy="10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131" name="Line 38"/>
              <p:cNvSpPr>
                <a:spLocks noChangeShapeType="1"/>
              </p:cNvSpPr>
              <p:nvPr/>
            </p:nvSpPr>
            <p:spPr bwMode="auto">
              <a:xfrm flipV="1">
                <a:off x="2486" y="1635"/>
                <a:ext cx="0" cy="32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74091" name="Text Box 40"/>
            <p:cNvSpPr txBox="1">
              <a:spLocks noChangeArrowheads="1"/>
            </p:cNvSpPr>
            <p:nvPr/>
          </p:nvSpPr>
          <p:spPr bwMode="auto">
            <a:xfrm>
              <a:off x="538" y="247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a:t>
              </a:r>
            </a:p>
          </p:txBody>
        </p:sp>
        <p:sp>
          <p:nvSpPr>
            <p:cNvPr id="174092" name="Text Box 41"/>
            <p:cNvSpPr txBox="1">
              <a:spLocks noChangeArrowheads="1"/>
            </p:cNvSpPr>
            <p:nvPr/>
          </p:nvSpPr>
          <p:spPr bwMode="auto">
            <a:xfrm>
              <a:off x="352" y="2113"/>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2 000</a:t>
              </a:r>
            </a:p>
          </p:txBody>
        </p:sp>
        <p:sp>
          <p:nvSpPr>
            <p:cNvPr id="174093" name="Text Box 42"/>
            <p:cNvSpPr txBox="1">
              <a:spLocks noChangeArrowheads="1"/>
            </p:cNvSpPr>
            <p:nvPr/>
          </p:nvSpPr>
          <p:spPr bwMode="auto">
            <a:xfrm>
              <a:off x="320" y="2829"/>
              <a:ext cx="3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-2 000</a:t>
              </a:r>
            </a:p>
          </p:txBody>
        </p:sp>
        <p:sp>
          <p:nvSpPr>
            <p:cNvPr id="174094" name="Text Box 43"/>
            <p:cNvSpPr txBox="1">
              <a:spLocks noChangeArrowheads="1"/>
            </p:cNvSpPr>
            <p:nvPr/>
          </p:nvSpPr>
          <p:spPr bwMode="auto">
            <a:xfrm>
              <a:off x="320" y="3188"/>
              <a:ext cx="3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-4 000</a:t>
              </a:r>
            </a:p>
          </p:txBody>
        </p:sp>
        <p:sp>
          <p:nvSpPr>
            <p:cNvPr id="174095" name="Text Box 44"/>
            <p:cNvSpPr txBox="1">
              <a:spLocks noChangeArrowheads="1"/>
            </p:cNvSpPr>
            <p:nvPr/>
          </p:nvSpPr>
          <p:spPr bwMode="auto">
            <a:xfrm>
              <a:off x="320" y="3547"/>
              <a:ext cx="3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-6 000</a:t>
              </a:r>
            </a:p>
          </p:txBody>
        </p:sp>
        <p:sp>
          <p:nvSpPr>
            <p:cNvPr id="174096" name="Text Box 45"/>
            <p:cNvSpPr txBox="1">
              <a:spLocks noChangeArrowheads="1"/>
            </p:cNvSpPr>
            <p:nvPr/>
          </p:nvSpPr>
          <p:spPr bwMode="auto">
            <a:xfrm rot="-3519280">
              <a:off x="811" y="2128"/>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PBMC</a:t>
              </a:r>
            </a:p>
          </p:txBody>
        </p:sp>
        <p:sp>
          <p:nvSpPr>
            <p:cNvPr id="174097" name="Text Box 46"/>
            <p:cNvSpPr txBox="1">
              <a:spLocks noChangeArrowheads="1"/>
            </p:cNvSpPr>
            <p:nvPr/>
          </p:nvSpPr>
          <p:spPr bwMode="auto">
            <a:xfrm rot="-3530464">
              <a:off x="1153" y="2011"/>
              <a:ext cx="5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Duodenum</a:t>
              </a:r>
            </a:p>
          </p:txBody>
        </p:sp>
        <p:sp>
          <p:nvSpPr>
            <p:cNvPr id="174098" name="Text Box 47"/>
            <p:cNvSpPr txBox="1">
              <a:spLocks noChangeArrowheads="1"/>
            </p:cNvSpPr>
            <p:nvPr/>
          </p:nvSpPr>
          <p:spPr bwMode="auto">
            <a:xfrm rot="-3600000">
              <a:off x="1589" y="2076"/>
              <a:ext cx="7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IléonTerminal </a:t>
              </a:r>
            </a:p>
          </p:txBody>
        </p:sp>
        <p:sp>
          <p:nvSpPr>
            <p:cNvPr id="174099" name="Text Box 48"/>
            <p:cNvSpPr txBox="1">
              <a:spLocks noChangeArrowheads="1"/>
            </p:cNvSpPr>
            <p:nvPr/>
          </p:nvSpPr>
          <p:spPr bwMode="auto">
            <a:xfrm rot="-3890880">
              <a:off x="2088" y="2012"/>
              <a:ext cx="5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Colon droit</a:t>
              </a:r>
            </a:p>
          </p:txBody>
        </p:sp>
        <p:sp>
          <p:nvSpPr>
            <p:cNvPr id="174100" name="Text Box 49"/>
            <p:cNvSpPr txBox="1">
              <a:spLocks noChangeArrowheads="1"/>
            </p:cNvSpPr>
            <p:nvPr/>
          </p:nvSpPr>
          <p:spPr bwMode="auto">
            <a:xfrm rot="-3821201">
              <a:off x="2514" y="2119"/>
              <a:ext cx="4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Rectum</a:t>
              </a:r>
            </a:p>
          </p:txBody>
        </p:sp>
      </p:grpSp>
      <p:sp>
        <p:nvSpPr>
          <p:cNvPr id="174083" name="ZoneTexte 47"/>
          <p:cNvSpPr txBox="1">
            <a:spLocks noChangeArrowheads="1"/>
          </p:cNvSpPr>
          <p:nvPr/>
        </p:nvSpPr>
        <p:spPr bwMode="auto">
          <a:xfrm>
            <a:off x="341313" y="2212975"/>
            <a:ext cx="44910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600" b="1">
                <a:solidFill>
                  <a:schemeClr val="tx2"/>
                </a:solidFill>
              </a:rPr>
              <a:t>Evolution de l’ARN VIH-1 non épissé dans différents sites (copies/10</a:t>
            </a:r>
            <a:r>
              <a:rPr lang="fr-FR" sz="1600" b="1" baseline="30000">
                <a:solidFill>
                  <a:schemeClr val="tx2"/>
                </a:solidFill>
              </a:rPr>
              <a:t>6 </a:t>
            </a:r>
            <a:r>
              <a:rPr lang="fr-FR" sz="1600" b="1">
                <a:solidFill>
                  <a:schemeClr val="tx2"/>
                </a:solidFill>
              </a:rPr>
              <a:t>cellules CD4)</a:t>
            </a:r>
          </a:p>
        </p:txBody>
      </p:sp>
      <p:sp>
        <p:nvSpPr>
          <p:cNvPr id="174084" name="Text Box 3"/>
          <p:cNvSpPr txBox="1">
            <a:spLocks noChangeArrowheads="1"/>
          </p:cNvSpPr>
          <p:nvPr/>
        </p:nvSpPr>
        <p:spPr bwMode="auto">
          <a:xfrm>
            <a:off x="6343650" y="6580188"/>
            <a:ext cx="280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fr-FR" sz="1200" i="1"/>
              <a:t> Yukl S, CROI 2010, Abs. 279</a:t>
            </a:r>
          </a:p>
        </p:txBody>
      </p:sp>
      <p:sp>
        <p:nvSpPr>
          <p:cNvPr id="174085" name="Rectangle 55"/>
          <p:cNvSpPr>
            <a:spLocks noChangeArrowheads="1"/>
          </p:cNvSpPr>
          <p:nvPr/>
        </p:nvSpPr>
        <p:spPr bwMode="auto">
          <a:xfrm>
            <a:off x="341313" y="6042025"/>
            <a:ext cx="8623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Clr>
                <a:srgbClr val="FFFF00"/>
              </a:buClr>
              <a:buFontTx/>
              <a:buChar char="•"/>
            </a:pPr>
            <a:r>
              <a:rPr lang="fr-FR" sz="2000"/>
              <a:t>L’iléon pourrait être le siège d’une réplication VIH persistante sous ARV</a:t>
            </a:r>
          </a:p>
        </p:txBody>
      </p:sp>
      <p:sp>
        <p:nvSpPr>
          <p:cNvPr id="174086" name="Rectangle 56"/>
          <p:cNvSpPr>
            <a:spLocks noChangeArrowheads="1"/>
          </p:cNvSpPr>
          <p:nvPr/>
        </p:nvSpPr>
        <p:spPr bwMode="auto">
          <a:xfrm>
            <a:off x="4978400" y="2465388"/>
            <a:ext cx="3948113"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Clr>
                <a:srgbClr val="FFFF00"/>
              </a:buClr>
              <a:buFontTx/>
              <a:buChar char="•"/>
            </a:pPr>
            <a:r>
              <a:rPr lang="fr-FR" sz="2000"/>
              <a:t>Diminution de l’ARN VIH-1 au niveau de l’iléon (5/7 patients)</a:t>
            </a:r>
          </a:p>
          <a:p>
            <a:pPr marL="342900" indent="-342900" eaLnBrk="0" hangingPunct="0">
              <a:buClr>
                <a:srgbClr val="FFFF00"/>
              </a:buClr>
              <a:buFontTx/>
              <a:buChar char="•"/>
            </a:pPr>
            <a:r>
              <a:rPr lang="fr-FR" sz="2000"/>
              <a:t>Stabilité dans le plasma et dans les autres sites du tube digestif</a:t>
            </a:r>
          </a:p>
          <a:p>
            <a:pPr marL="342900" indent="-342900" eaLnBrk="0" hangingPunct="0">
              <a:buClr>
                <a:srgbClr val="FFFF00"/>
              </a:buClr>
              <a:buFontTx/>
              <a:buChar char="•"/>
            </a:pPr>
            <a:r>
              <a:rPr lang="fr-FR" sz="2000"/>
              <a:t>Diminution de l’activation cellulaire TCD8 et augmentation des cellules CD4 au niveau iléal</a:t>
            </a:r>
          </a:p>
        </p:txBody>
      </p:sp>
      <p:sp>
        <p:nvSpPr>
          <p:cNvPr id="60424" name="Text Box 50"/>
          <p:cNvSpPr txBox="1">
            <a:spLocks noChangeArrowheads="1"/>
          </p:cNvSpPr>
          <p:nvPr/>
        </p:nvSpPr>
        <p:spPr bwMode="auto">
          <a:xfrm>
            <a:off x="8694738" y="46038"/>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fr-FR" sz="1000" smtClean="0">
                <a:solidFill>
                  <a:schemeClr val="bg1"/>
                </a:solidFill>
                <a:ea typeface="MS PGothic" charset="0"/>
              </a:rPr>
              <a:t>107</a:t>
            </a:r>
          </a:p>
        </p:txBody>
      </p:sp>
      <p:sp>
        <p:nvSpPr>
          <p:cNvPr id="60425" name="Rectangle 51"/>
          <p:cNvSpPr>
            <a:spLocks noChangeArrowheads="1"/>
          </p:cNvSpPr>
          <p:nvPr/>
        </p:nvSpPr>
        <p:spPr bwMode="auto">
          <a:xfrm>
            <a:off x="576263" y="549275"/>
            <a:ext cx="85677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a:defRPr/>
            </a:pPr>
            <a:r>
              <a:rPr lang="fr-FR" sz="2800">
                <a:solidFill>
                  <a:schemeClr val="tx2"/>
                </a:solidFill>
              </a:rPr>
              <a:t>Intensification par RAL : charge virale </a:t>
            </a:r>
            <a:br>
              <a:rPr lang="fr-FR" sz="2800">
                <a:solidFill>
                  <a:schemeClr val="tx2"/>
                </a:solidFill>
              </a:rPr>
            </a:br>
            <a:r>
              <a:rPr lang="fr-FR" sz="2800">
                <a:solidFill>
                  <a:schemeClr val="tx2"/>
                </a:solidFill>
              </a:rPr>
              <a:t>et activation cellulaire T dans le tractus digestif</a:t>
            </a:r>
          </a:p>
        </p:txBody>
      </p:sp>
      <p:sp>
        <p:nvSpPr>
          <p:cNvPr id="60426" name="Line 5"/>
          <p:cNvSpPr>
            <a:spLocks noChangeShapeType="1"/>
          </p:cNvSpPr>
          <p:nvPr/>
        </p:nvSpPr>
        <p:spPr bwMode="auto">
          <a:xfrm>
            <a:off x="419100" y="12604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2"/>
          <p:cNvGrpSpPr>
            <a:grpSpLocks/>
          </p:cNvGrpSpPr>
          <p:nvPr/>
        </p:nvGrpSpPr>
        <p:grpSpPr bwMode="auto">
          <a:xfrm>
            <a:off x="755650" y="2276475"/>
            <a:ext cx="3529013" cy="2185988"/>
            <a:chOff x="222" y="1209"/>
            <a:chExt cx="2845" cy="1869"/>
          </a:xfrm>
        </p:grpSpPr>
        <p:sp>
          <p:nvSpPr>
            <p:cNvPr id="176206" name="Text Box 75"/>
            <p:cNvSpPr txBox="1">
              <a:spLocks noChangeArrowheads="1"/>
            </p:cNvSpPr>
            <p:nvPr/>
          </p:nvSpPr>
          <p:spPr bwMode="auto">
            <a:xfrm>
              <a:off x="546" y="1209"/>
              <a:ext cx="24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pPr>
              <a:r>
                <a:rPr lang="fr-FR" sz="1400"/>
                <a:t>Valeur des CD4/mm</a:t>
              </a:r>
              <a:r>
                <a:rPr lang="fr-FR" sz="1400" baseline="30000"/>
                <a:t>3</a:t>
              </a:r>
              <a:r>
                <a:rPr lang="fr-FR" sz="1400"/>
                <a:t> avant et après </a:t>
              </a:r>
            </a:p>
            <a:p>
              <a:pPr algn="ctr" eaLnBrk="1" hangingPunct="1">
                <a:lnSpc>
                  <a:spcPct val="90000"/>
                </a:lnSpc>
              </a:pPr>
              <a:r>
                <a:rPr lang="fr-FR" sz="1400"/>
                <a:t>intensification par MVC</a:t>
              </a:r>
            </a:p>
          </p:txBody>
        </p:sp>
        <p:grpSp>
          <p:nvGrpSpPr>
            <p:cNvPr id="176207" name="Group 283"/>
            <p:cNvGrpSpPr>
              <a:grpSpLocks/>
            </p:cNvGrpSpPr>
            <p:nvPr/>
          </p:nvGrpSpPr>
          <p:grpSpPr bwMode="auto">
            <a:xfrm>
              <a:off x="554" y="1444"/>
              <a:ext cx="2372" cy="1419"/>
              <a:chOff x="3195" y="1530"/>
              <a:chExt cx="2408" cy="2256"/>
            </a:xfrm>
          </p:grpSpPr>
          <p:sp>
            <p:nvSpPr>
              <p:cNvPr id="176216" name="Line 90"/>
              <p:cNvSpPr>
                <a:spLocks noChangeShapeType="1"/>
              </p:cNvSpPr>
              <p:nvPr/>
            </p:nvSpPr>
            <p:spPr bwMode="auto">
              <a:xfrm flipV="1">
                <a:off x="5507" y="3730"/>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17" name="Line 91"/>
              <p:cNvSpPr>
                <a:spLocks noChangeShapeType="1"/>
              </p:cNvSpPr>
              <p:nvPr/>
            </p:nvSpPr>
            <p:spPr bwMode="auto">
              <a:xfrm flipV="1">
                <a:off x="4955" y="3730"/>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18" name="Line 92"/>
              <p:cNvSpPr>
                <a:spLocks noChangeShapeType="1"/>
              </p:cNvSpPr>
              <p:nvPr/>
            </p:nvSpPr>
            <p:spPr bwMode="auto">
              <a:xfrm flipH="1">
                <a:off x="4955" y="3730"/>
                <a:ext cx="5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19" name="Line 93"/>
              <p:cNvSpPr>
                <a:spLocks noChangeShapeType="1"/>
              </p:cNvSpPr>
              <p:nvPr/>
            </p:nvSpPr>
            <p:spPr bwMode="auto">
              <a:xfrm flipH="1">
                <a:off x="5507" y="3730"/>
                <a:ext cx="96"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0" name="Line 94"/>
              <p:cNvSpPr>
                <a:spLocks noChangeShapeType="1"/>
              </p:cNvSpPr>
              <p:nvPr/>
            </p:nvSpPr>
            <p:spPr bwMode="auto">
              <a:xfrm>
                <a:off x="3243" y="1530"/>
                <a:ext cx="0" cy="13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1" name="Line 95"/>
              <p:cNvSpPr>
                <a:spLocks noChangeShapeType="1"/>
              </p:cNvSpPr>
              <p:nvPr/>
            </p:nvSpPr>
            <p:spPr bwMode="auto">
              <a:xfrm flipH="1">
                <a:off x="3195" y="1666"/>
                <a:ext cx="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2" name="Line 96"/>
              <p:cNvSpPr>
                <a:spLocks noChangeShapeType="1"/>
              </p:cNvSpPr>
              <p:nvPr/>
            </p:nvSpPr>
            <p:spPr bwMode="auto">
              <a:xfrm flipH="1">
                <a:off x="3195" y="2146"/>
                <a:ext cx="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3" name="Line 97"/>
              <p:cNvSpPr>
                <a:spLocks noChangeShapeType="1"/>
              </p:cNvSpPr>
              <p:nvPr/>
            </p:nvSpPr>
            <p:spPr bwMode="auto">
              <a:xfrm flipH="1">
                <a:off x="3195" y="2618"/>
                <a:ext cx="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4" name="Line 98"/>
              <p:cNvSpPr>
                <a:spLocks noChangeShapeType="1"/>
              </p:cNvSpPr>
              <p:nvPr/>
            </p:nvSpPr>
            <p:spPr bwMode="auto">
              <a:xfrm>
                <a:off x="3243" y="2146"/>
                <a:ext cx="0" cy="47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5" name="Line 99"/>
              <p:cNvSpPr>
                <a:spLocks noChangeShapeType="1"/>
              </p:cNvSpPr>
              <p:nvPr/>
            </p:nvSpPr>
            <p:spPr bwMode="auto">
              <a:xfrm>
                <a:off x="3243" y="1666"/>
                <a:ext cx="0" cy="4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6" name="Line 100"/>
              <p:cNvSpPr>
                <a:spLocks noChangeShapeType="1"/>
              </p:cNvSpPr>
              <p:nvPr/>
            </p:nvSpPr>
            <p:spPr bwMode="auto">
              <a:xfrm flipH="1">
                <a:off x="3195" y="3090"/>
                <a:ext cx="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7" name="Line 101"/>
              <p:cNvSpPr>
                <a:spLocks noChangeShapeType="1"/>
              </p:cNvSpPr>
              <p:nvPr/>
            </p:nvSpPr>
            <p:spPr bwMode="auto">
              <a:xfrm flipV="1">
                <a:off x="3355" y="3730"/>
                <a:ext cx="0"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28" name="Freeform 102"/>
              <p:cNvSpPr>
                <a:spLocks/>
              </p:cNvSpPr>
              <p:nvPr/>
            </p:nvSpPr>
            <p:spPr bwMode="auto">
              <a:xfrm>
                <a:off x="3243" y="3618"/>
                <a:ext cx="112" cy="112"/>
              </a:xfrm>
              <a:custGeom>
                <a:avLst/>
                <a:gdLst>
                  <a:gd name="T0" fmla="*/ 0 w 560"/>
                  <a:gd name="T1" fmla="*/ 0 h 560"/>
                  <a:gd name="T2" fmla="*/ 0 w 560"/>
                  <a:gd name="T3" fmla="*/ 0 h 560"/>
                  <a:gd name="T4" fmla="*/ 0 w 560"/>
                  <a:gd name="T5" fmla="*/ 0 h 560"/>
                  <a:gd name="T6" fmla="*/ 0 60000 65536"/>
                  <a:gd name="T7" fmla="*/ 0 60000 65536"/>
                  <a:gd name="T8" fmla="*/ 0 60000 65536"/>
                  <a:gd name="T9" fmla="*/ 0 w 560"/>
                  <a:gd name="T10" fmla="*/ 0 h 560"/>
                  <a:gd name="T11" fmla="*/ 560 w 560"/>
                  <a:gd name="T12" fmla="*/ 560 h 560"/>
                </a:gdLst>
                <a:ahLst/>
                <a:cxnLst>
                  <a:cxn ang="T6">
                    <a:pos x="T0" y="T1"/>
                  </a:cxn>
                  <a:cxn ang="T7">
                    <a:pos x="T2" y="T3"/>
                  </a:cxn>
                  <a:cxn ang="T8">
                    <a:pos x="T4" y="T5"/>
                  </a:cxn>
                </a:cxnLst>
                <a:rect l="T9" t="T10" r="T11" b="T12"/>
                <a:pathLst>
                  <a:path w="560" h="560">
                    <a:moveTo>
                      <a:pt x="0" y="0"/>
                    </a:moveTo>
                    <a:lnTo>
                      <a:pt x="0" y="560"/>
                    </a:lnTo>
                    <a:lnTo>
                      <a:pt x="560" y="56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29" name="Line 103"/>
              <p:cNvSpPr>
                <a:spLocks noChangeShapeType="1"/>
              </p:cNvSpPr>
              <p:nvPr/>
            </p:nvSpPr>
            <p:spPr bwMode="auto">
              <a:xfrm flipH="1">
                <a:off x="3195" y="3618"/>
                <a:ext cx="4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0" name="Line 104"/>
              <p:cNvSpPr>
                <a:spLocks noChangeShapeType="1"/>
              </p:cNvSpPr>
              <p:nvPr/>
            </p:nvSpPr>
            <p:spPr bwMode="auto">
              <a:xfrm>
                <a:off x="3243" y="3090"/>
                <a:ext cx="0" cy="52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1" name="Line 105"/>
              <p:cNvSpPr>
                <a:spLocks noChangeShapeType="1"/>
              </p:cNvSpPr>
              <p:nvPr/>
            </p:nvSpPr>
            <p:spPr bwMode="auto">
              <a:xfrm>
                <a:off x="3243" y="2618"/>
                <a:ext cx="0" cy="47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2" name="Line 106"/>
              <p:cNvSpPr>
                <a:spLocks noChangeShapeType="1"/>
              </p:cNvSpPr>
              <p:nvPr/>
            </p:nvSpPr>
            <p:spPr bwMode="auto">
              <a:xfrm flipH="1">
                <a:off x="3355" y="3730"/>
                <a:ext cx="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3" name="Line 107"/>
              <p:cNvSpPr>
                <a:spLocks noChangeShapeType="1"/>
              </p:cNvSpPr>
              <p:nvPr/>
            </p:nvSpPr>
            <p:spPr bwMode="auto">
              <a:xfrm flipH="1" flipV="1">
                <a:off x="4368" y="2608"/>
                <a:ext cx="115" cy="2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4" name="Line 108"/>
              <p:cNvSpPr>
                <a:spLocks noChangeShapeType="1"/>
              </p:cNvSpPr>
              <p:nvPr/>
            </p:nvSpPr>
            <p:spPr bwMode="auto">
              <a:xfrm flipH="1" flipV="1">
                <a:off x="4690" y="2514"/>
                <a:ext cx="162" cy="2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5" name="Line 109"/>
              <p:cNvSpPr>
                <a:spLocks noChangeShapeType="1"/>
              </p:cNvSpPr>
              <p:nvPr/>
            </p:nvSpPr>
            <p:spPr bwMode="auto">
              <a:xfrm flipH="1" flipV="1">
                <a:off x="4548" y="2528"/>
                <a:ext cx="304" cy="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6" name="Line 110"/>
              <p:cNvSpPr>
                <a:spLocks noChangeShapeType="1"/>
              </p:cNvSpPr>
              <p:nvPr/>
            </p:nvSpPr>
            <p:spPr bwMode="auto">
              <a:xfrm flipH="1">
                <a:off x="4548" y="2514"/>
                <a:ext cx="142" cy="1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7" name="Line 111"/>
              <p:cNvSpPr>
                <a:spLocks noChangeShapeType="1"/>
              </p:cNvSpPr>
              <p:nvPr/>
            </p:nvSpPr>
            <p:spPr bwMode="auto">
              <a:xfrm flipH="1" flipV="1">
                <a:off x="4436" y="2480"/>
                <a:ext cx="254" cy="3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38" name="Freeform 112"/>
              <p:cNvSpPr>
                <a:spLocks/>
              </p:cNvSpPr>
              <p:nvPr/>
            </p:nvSpPr>
            <p:spPr bwMode="auto">
              <a:xfrm>
                <a:off x="4368" y="2564"/>
                <a:ext cx="705" cy="44"/>
              </a:xfrm>
              <a:custGeom>
                <a:avLst/>
                <a:gdLst>
                  <a:gd name="T0" fmla="*/ 0 w 3525"/>
                  <a:gd name="T1" fmla="*/ 0 h 222"/>
                  <a:gd name="T2" fmla="*/ 0 w 3525"/>
                  <a:gd name="T3" fmla="*/ 0 h 222"/>
                  <a:gd name="T4" fmla="*/ 0 w 3525"/>
                  <a:gd name="T5" fmla="*/ 0 h 222"/>
                  <a:gd name="T6" fmla="*/ 0 60000 65536"/>
                  <a:gd name="T7" fmla="*/ 0 60000 65536"/>
                  <a:gd name="T8" fmla="*/ 0 60000 65536"/>
                  <a:gd name="T9" fmla="*/ 0 w 3525"/>
                  <a:gd name="T10" fmla="*/ 0 h 222"/>
                  <a:gd name="T11" fmla="*/ 3525 w 3525"/>
                  <a:gd name="T12" fmla="*/ 222 h 222"/>
                </a:gdLst>
                <a:ahLst/>
                <a:cxnLst>
                  <a:cxn ang="T6">
                    <a:pos x="T0" y="T1"/>
                  </a:cxn>
                  <a:cxn ang="T7">
                    <a:pos x="T2" y="T3"/>
                  </a:cxn>
                  <a:cxn ang="T8">
                    <a:pos x="T4" y="T5"/>
                  </a:cxn>
                </a:cxnLst>
                <a:rect l="T9" t="T10" r="T11" b="T12"/>
                <a:pathLst>
                  <a:path w="3525" h="222">
                    <a:moveTo>
                      <a:pt x="0" y="222"/>
                    </a:moveTo>
                    <a:lnTo>
                      <a:pt x="2930" y="94"/>
                    </a:lnTo>
                    <a:lnTo>
                      <a:pt x="3525"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39" name="Freeform 113"/>
              <p:cNvSpPr>
                <a:spLocks/>
              </p:cNvSpPr>
              <p:nvPr/>
            </p:nvSpPr>
            <p:spPr bwMode="auto">
              <a:xfrm>
                <a:off x="4483" y="2564"/>
                <a:ext cx="590" cy="69"/>
              </a:xfrm>
              <a:custGeom>
                <a:avLst/>
                <a:gdLst>
                  <a:gd name="T0" fmla="*/ 0 w 2952"/>
                  <a:gd name="T1" fmla="*/ 0 h 346"/>
                  <a:gd name="T2" fmla="*/ 0 w 2952"/>
                  <a:gd name="T3" fmla="*/ 0 h 346"/>
                  <a:gd name="T4" fmla="*/ 0 w 2952"/>
                  <a:gd name="T5" fmla="*/ 0 h 346"/>
                  <a:gd name="T6" fmla="*/ 0 60000 65536"/>
                  <a:gd name="T7" fmla="*/ 0 60000 65536"/>
                  <a:gd name="T8" fmla="*/ 0 60000 65536"/>
                  <a:gd name="T9" fmla="*/ 0 w 2952"/>
                  <a:gd name="T10" fmla="*/ 0 h 346"/>
                  <a:gd name="T11" fmla="*/ 2952 w 2952"/>
                  <a:gd name="T12" fmla="*/ 346 h 346"/>
                </a:gdLst>
                <a:ahLst/>
                <a:cxnLst>
                  <a:cxn ang="T6">
                    <a:pos x="T0" y="T1"/>
                  </a:cxn>
                  <a:cxn ang="T7">
                    <a:pos x="T2" y="T3"/>
                  </a:cxn>
                  <a:cxn ang="T8">
                    <a:pos x="T4" y="T5"/>
                  </a:cxn>
                </a:cxnLst>
                <a:rect l="T9" t="T10" r="T11" b="T12"/>
                <a:pathLst>
                  <a:path w="2952" h="346">
                    <a:moveTo>
                      <a:pt x="0" y="346"/>
                    </a:moveTo>
                    <a:lnTo>
                      <a:pt x="2388" y="318"/>
                    </a:lnTo>
                    <a:lnTo>
                      <a:pt x="2952"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40" name="Freeform 114"/>
              <p:cNvSpPr>
                <a:spLocks/>
              </p:cNvSpPr>
              <p:nvPr/>
            </p:nvSpPr>
            <p:spPr bwMode="auto">
              <a:xfrm>
                <a:off x="4200" y="2535"/>
                <a:ext cx="843" cy="41"/>
              </a:xfrm>
              <a:custGeom>
                <a:avLst/>
                <a:gdLst>
                  <a:gd name="T0" fmla="*/ 0 w 4214"/>
                  <a:gd name="T1" fmla="*/ 0 h 208"/>
                  <a:gd name="T2" fmla="*/ 0 w 4214"/>
                  <a:gd name="T3" fmla="*/ 0 h 208"/>
                  <a:gd name="T4" fmla="*/ 0 w 4214"/>
                  <a:gd name="T5" fmla="*/ 0 h 208"/>
                  <a:gd name="T6" fmla="*/ 0 60000 65536"/>
                  <a:gd name="T7" fmla="*/ 0 60000 65536"/>
                  <a:gd name="T8" fmla="*/ 0 60000 65536"/>
                  <a:gd name="T9" fmla="*/ 0 w 4214"/>
                  <a:gd name="T10" fmla="*/ 0 h 208"/>
                  <a:gd name="T11" fmla="*/ 4214 w 4214"/>
                  <a:gd name="T12" fmla="*/ 208 h 208"/>
                </a:gdLst>
                <a:ahLst/>
                <a:cxnLst>
                  <a:cxn ang="T6">
                    <a:pos x="T0" y="T1"/>
                  </a:cxn>
                  <a:cxn ang="T7">
                    <a:pos x="T2" y="T3"/>
                  </a:cxn>
                  <a:cxn ang="T8">
                    <a:pos x="T4" y="T5"/>
                  </a:cxn>
                </a:cxnLst>
                <a:rect l="T9" t="T10" r="T11" b="T12"/>
                <a:pathLst>
                  <a:path w="4214" h="208">
                    <a:moveTo>
                      <a:pt x="0" y="144"/>
                    </a:moveTo>
                    <a:lnTo>
                      <a:pt x="3771" y="208"/>
                    </a:lnTo>
                    <a:lnTo>
                      <a:pt x="4214"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41" name="Freeform 115"/>
              <p:cNvSpPr>
                <a:spLocks/>
              </p:cNvSpPr>
              <p:nvPr/>
            </p:nvSpPr>
            <p:spPr bwMode="auto">
              <a:xfrm>
                <a:off x="4852" y="2531"/>
                <a:ext cx="199" cy="6"/>
              </a:xfrm>
              <a:custGeom>
                <a:avLst/>
                <a:gdLst>
                  <a:gd name="T0" fmla="*/ 0 w 995"/>
                  <a:gd name="T1" fmla="*/ 0 h 30"/>
                  <a:gd name="T2" fmla="*/ 0 w 995"/>
                  <a:gd name="T3" fmla="*/ 0 h 30"/>
                  <a:gd name="T4" fmla="*/ 0 w 995"/>
                  <a:gd name="T5" fmla="*/ 0 h 30"/>
                  <a:gd name="T6" fmla="*/ 0 60000 65536"/>
                  <a:gd name="T7" fmla="*/ 0 60000 65536"/>
                  <a:gd name="T8" fmla="*/ 0 60000 65536"/>
                  <a:gd name="T9" fmla="*/ 0 w 995"/>
                  <a:gd name="T10" fmla="*/ 0 h 30"/>
                  <a:gd name="T11" fmla="*/ 995 w 995"/>
                  <a:gd name="T12" fmla="*/ 30 h 30"/>
                </a:gdLst>
                <a:ahLst/>
                <a:cxnLst>
                  <a:cxn ang="T6">
                    <a:pos x="T0" y="T1"/>
                  </a:cxn>
                  <a:cxn ang="T7">
                    <a:pos x="T2" y="T3"/>
                  </a:cxn>
                  <a:cxn ang="T8">
                    <a:pos x="T4" y="T5"/>
                  </a:cxn>
                </a:cxnLst>
                <a:rect l="T9" t="T10" r="T11" b="T12"/>
                <a:pathLst>
                  <a:path w="995" h="30">
                    <a:moveTo>
                      <a:pt x="995" y="0"/>
                    </a:moveTo>
                    <a:lnTo>
                      <a:pt x="528" y="30"/>
                    </a:lnTo>
                    <a:lnTo>
                      <a:pt x="0" y="18"/>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42" name="Line 116"/>
              <p:cNvSpPr>
                <a:spLocks noChangeShapeType="1"/>
              </p:cNvSpPr>
              <p:nvPr/>
            </p:nvSpPr>
            <p:spPr bwMode="auto">
              <a:xfrm flipH="1">
                <a:off x="5051" y="2530"/>
                <a:ext cx="22" cy="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43" name="Freeform 117"/>
              <p:cNvSpPr>
                <a:spLocks/>
              </p:cNvSpPr>
              <p:nvPr/>
            </p:nvSpPr>
            <p:spPr bwMode="auto">
              <a:xfrm>
                <a:off x="4852" y="2535"/>
                <a:ext cx="191" cy="14"/>
              </a:xfrm>
              <a:custGeom>
                <a:avLst/>
                <a:gdLst>
                  <a:gd name="T0" fmla="*/ 0 w 956"/>
                  <a:gd name="T1" fmla="*/ 0 h 72"/>
                  <a:gd name="T2" fmla="*/ 0 w 956"/>
                  <a:gd name="T3" fmla="*/ 0 h 72"/>
                  <a:gd name="T4" fmla="*/ 0 w 956"/>
                  <a:gd name="T5" fmla="*/ 0 h 72"/>
                  <a:gd name="T6" fmla="*/ 0 60000 65536"/>
                  <a:gd name="T7" fmla="*/ 0 60000 65536"/>
                  <a:gd name="T8" fmla="*/ 0 60000 65536"/>
                  <a:gd name="T9" fmla="*/ 0 w 956"/>
                  <a:gd name="T10" fmla="*/ 0 h 72"/>
                  <a:gd name="T11" fmla="*/ 956 w 956"/>
                  <a:gd name="T12" fmla="*/ 72 h 72"/>
                </a:gdLst>
                <a:ahLst/>
                <a:cxnLst>
                  <a:cxn ang="T6">
                    <a:pos x="T0" y="T1"/>
                  </a:cxn>
                  <a:cxn ang="T7">
                    <a:pos x="T2" y="T3"/>
                  </a:cxn>
                  <a:cxn ang="T8">
                    <a:pos x="T4" y="T5"/>
                  </a:cxn>
                </a:cxnLst>
                <a:rect l="T9" t="T10" r="T11" b="T12"/>
                <a:pathLst>
                  <a:path w="956" h="72">
                    <a:moveTo>
                      <a:pt x="956" y="0"/>
                    </a:moveTo>
                    <a:lnTo>
                      <a:pt x="544" y="72"/>
                    </a:lnTo>
                    <a:lnTo>
                      <a:pt x="0"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44" name="Line 118"/>
              <p:cNvSpPr>
                <a:spLocks noChangeShapeType="1"/>
              </p:cNvSpPr>
              <p:nvPr/>
            </p:nvSpPr>
            <p:spPr bwMode="auto">
              <a:xfrm flipH="1">
                <a:off x="5043" y="2530"/>
                <a:ext cx="30"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45" name="Line 119"/>
              <p:cNvSpPr>
                <a:spLocks noChangeShapeType="1"/>
              </p:cNvSpPr>
              <p:nvPr/>
            </p:nvSpPr>
            <p:spPr bwMode="auto">
              <a:xfrm flipV="1">
                <a:off x="5043" y="2531"/>
                <a:ext cx="8" cy="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46" name="Line 120"/>
              <p:cNvSpPr>
                <a:spLocks noChangeShapeType="1"/>
              </p:cNvSpPr>
              <p:nvPr/>
            </p:nvSpPr>
            <p:spPr bwMode="auto">
              <a:xfrm flipV="1">
                <a:off x="5141" y="2514"/>
                <a:ext cx="18" cy="1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47" name="Line 121"/>
              <p:cNvSpPr>
                <a:spLocks noChangeShapeType="1"/>
              </p:cNvSpPr>
              <p:nvPr/>
            </p:nvSpPr>
            <p:spPr bwMode="auto">
              <a:xfrm flipH="1">
                <a:off x="5073" y="2514"/>
                <a:ext cx="86" cy="1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48" name="Line 122"/>
              <p:cNvSpPr>
                <a:spLocks noChangeShapeType="1"/>
              </p:cNvSpPr>
              <p:nvPr/>
            </p:nvSpPr>
            <p:spPr bwMode="auto">
              <a:xfrm flipH="1">
                <a:off x="5073" y="2525"/>
                <a:ext cx="68"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49" name="Freeform 123"/>
              <p:cNvSpPr>
                <a:spLocks/>
              </p:cNvSpPr>
              <p:nvPr/>
            </p:nvSpPr>
            <p:spPr bwMode="auto">
              <a:xfrm>
                <a:off x="4690" y="2613"/>
                <a:ext cx="493" cy="65"/>
              </a:xfrm>
              <a:custGeom>
                <a:avLst/>
                <a:gdLst>
                  <a:gd name="T0" fmla="*/ 0 w 2463"/>
                  <a:gd name="T1" fmla="*/ 0 h 324"/>
                  <a:gd name="T2" fmla="*/ 0 w 2463"/>
                  <a:gd name="T3" fmla="*/ 0 h 324"/>
                  <a:gd name="T4" fmla="*/ 0 w 2463"/>
                  <a:gd name="T5" fmla="*/ 0 h 324"/>
                  <a:gd name="T6" fmla="*/ 0 60000 65536"/>
                  <a:gd name="T7" fmla="*/ 0 60000 65536"/>
                  <a:gd name="T8" fmla="*/ 0 60000 65536"/>
                  <a:gd name="T9" fmla="*/ 0 w 2463"/>
                  <a:gd name="T10" fmla="*/ 0 h 324"/>
                  <a:gd name="T11" fmla="*/ 2463 w 2463"/>
                  <a:gd name="T12" fmla="*/ 324 h 324"/>
                </a:gdLst>
                <a:ahLst/>
                <a:cxnLst>
                  <a:cxn ang="T6">
                    <a:pos x="T0" y="T1"/>
                  </a:cxn>
                  <a:cxn ang="T7">
                    <a:pos x="T2" y="T3"/>
                  </a:cxn>
                  <a:cxn ang="T8">
                    <a:pos x="T4" y="T5"/>
                  </a:cxn>
                </a:cxnLst>
                <a:rect l="T9" t="T10" r="T11" b="T12"/>
                <a:pathLst>
                  <a:path w="2463" h="324">
                    <a:moveTo>
                      <a:pt x="0" y="324"/>
                    </a:moveTo>
                    <a:lnTo>
                      <a:pt x="1307" y="88"/>
                    </a:lnTo>
                    <a:lnTo>
                      <a:pt x="2463"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50" name="Line 124"/>
              <p:cNvSpPr>
                <a:spLocks noChangeShapeType="1"/>
              </p:cNvSpPr>
              <p:nvPr/>
            </p:nvSpPr>
            <p:spPr bwMode="auto">
              <a:xfrm flipV="1">
                <a:off x="5073" y="2525"/>
                <a:ext cx="68" cy="39"/>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1" name="Line 125"/>
              <p:cNvSpPr>
                <a:spLocks noChangeShapeType="1"/>
              </p:cNvSpPr>
              <p:nvPr/>
            </p:nvSpPr>
            <p:spPr bwMode="auto">
              <a:xfrm flipH="1">
                <a:off x="5446" y="2336"/>
                <a:ext cx="59" cy="1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2" name="Line 126"/>
              <p:cNvSpPr>
                <a:spLocks noChangeShapeType="1"/>
              </p:cNvSpPr>
              <p:nvPr/>
            </p:nvSpPr>
            <p:spPr bwMode="auto">
              <a:xfrm flipV="1">
                <a:off x="5446" y="2324"/>
                <a:ext cx="50" cy="2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3" name="Line 127"/>
              <p:cNvSpPr>
                <a:spLocks noChangeShapeType="1"/>
              </p:cNvSpPr>
              <p:nvPr/>
            </p:nvSpPr>
            <p:spPr bwMode="auto">
              <a:xfrm flipH="1">
                <a:off x="5407" y="2352"/>
                <a:ext cx="39" cy="1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4" name="Line 128"/>
              <p:cNvSpPr>
                <a:spLocks noChangeShapeType="1"/>
              </p:cNvSpPr>
              <p:nvPr/>
            </p:nvSpPr>
            <p:spPr bwMode="auto">
              <a:xfrm flipV="1">
                <a:off x="5407" y="2318"/>
                <a:ext cx="95" cy="4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5" name="Line 129"/>
              <p:cNvSpPr>
                <a:spLocks noChangeShapeType="1"/>
              </p:cNvSpPr>
              <p:nvPr/>
            </p:nvSpPr>
            <p:spPr bwMode="auto">
              <a:xfrm flipV="1">
                <a:off x="5370" y="2509"/>
                <a:ext cx="13" cy="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6" name="Line 130"/>
              <p:cNvSpPr>
                <a:spLocks noChangeShapeType="1"/>
              </p:cNvSpPr>
              <p:nvPr/>
            </p:nvSpPr>
            <p:spPr bwMode="auto">
              <a:xfrm flipV="1">
                <a:off x="5433" y="2495"/>
                <a:ext cx="66" cy="1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7" name="Line 131"/>
              <p:cNvSpPr>
                <a:spLocks noChangeShapeType="1"/>
              </p:cNvSpPr>
              <p:nvPr/>
            </p:nvSpPr>
            <p:spPr bwMode="auto">
              <a:xfrm flipH="1">
                <a:off x="5480" y="2456"/>
                <a:ext cx="13" cy="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8" name="Line 132"/>
              <p:cNvSpPr>
                <a:spLocks noChangeShapeType="1"/>
              </p:cNvSpPr>
              <p:nvPr/>
            </p:nvSpPr>
            <p:spPr bwMode="auto">
              <a:xfrm flipH="1">
                <a:off x="5433" y="2501"/>
                <a:ext cx="69"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59" name="Line 133"/>
              <p:cNvSpPr>
                <a:spLocks noChangeShapeType="1"/>
              </p:cNvSpPr>
              <p:nvPr/>
            </p:nvSpPr>
            <p:spPr bwMode="auto">
              <a:xfrm flipH="1">
                <a:off x="5383" y="2506"/>
                <a:ext cx="50" cy="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0" name="Line 134"/>
              <p:cNvSpPr>
                <a:spLocks noChangeShapeType="1"/>
              </p:cNvSpPr>
              <p:nvPr/>
            </p:nvSpPr>
            <p:spPr bwMode="auto">
              <a:xfrm flipV="1">
                <a:off x="5383" y="2458"/>
                <a:ext cx="97" cy="5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1" name="Line 135"/>
              <p:cNvSpPr>
                <a:spLocks noChangeShapeType="1"/>
              </p:cNvSpPr>
              <p:nvPr/>
            </p:nvSpPr>
            <p:spPr bwMode="auto">
              <a:xfrm flipV="1">
                <a:off x="5480" y="2450"/>
                <a:ext cx="16" cy="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2" name="Line 136"/>
              <p:cNvSpPr>
                <a:spLocks noChangeShapeType="1"/>
              </p:cNvSpPr>
              <p:nvPr/>
            </p:nvSpPr>
            <p:spPr bwMode="auto">
              <a:xfrm flipV="1">
                <a:off x="5370" y="2506"/>
                <a:ext cx="63" cy="9"/>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3" name="Freeform 137"/>
              <p:cNvSpPr>
                <a:spLocks/>
              </p:cNvSpPr>
              <p:nvPr/>
            </p:nvSpPr>
            <p:spPr bwMode="auto">
              <a:xfrm>
                <a:off x="4436" y="2269"/>
                <a:ext cx="1081" cy="211"/>
              </a:xfrm>
              <a:custGeom>
                <a:avLst/>
                <a:gdLst>
                  <a:gd name="T0" fmla="*/ 0 w 5405"/>
                  <a:gd name="T1" fmla="*/ 0 h 1053"/>
                  <a:gd name="T2" fmla="*/ 0 w 5405"/>
                  <a:gd name="T3" fmla="*/ 0 h 1053"/>
                  <a:gd name="T4" fmla="*/ 0 w 5405"/>
                  <a:gd name="T5" fmla="*/ 0 h 1053"/>
                  <a:gd name="T6" fmla="*/ 0 60000 65536"/>
                  <a:gd name="T7" fmla="*/ 0 60000 65536"/>
                  <a:gd name="T8" fmla="*/ 0 60000 65536"/>
                  <a:gd name="T9" fmla="*/ 0 w 5405"/>
                  <a:gd name="T10" fmla="*/ 0 h 1053"/>
                  <a:gd name="T11" fmla="*/ 5405 w 5405"/>
                  <a:gd name="T12" fmla="*/ 1053 h 1053"/>
                </a:gdLst>
                <a:ahLst/>
                <a:cxnLst>
                  <a:cxn ang="T6">
                    <a:pos x="T0" y="T1"/>
                  </a:cxn>
                  <a:cxn ang="T7">
                    <a:pos x="T2" y="T3"/>
                  </a:cxn>
                  <a:cxn ang="T8">
                    <a:pos x="T4" y="T5"/>
                  </a:cxn>
                </a:cxnLst>
                <a:rect l="T9" t="T10" r="T11" b="T12"/>
                <a:pathLst>
                  <a:path w="5405" h="1053">
                    <a:moveTo>
                      <a:pt x="0" y="1053"/>
                    </a:moveTo>
                    <a:lnTo>
                      <a:pt x="2593" y="888"/>
                    </a:lnTo>
                    <a:lnTo>
                      <a:pt x="5405"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64" name="Line 138"/>
              <p:cNvSpPr>
                <a:spLocks noChangeShapeType="1"/>
              </p:cNvSpPr>
              <p:nvPr/>
            </p:nvSpPr>
            <p:spPr bwMode="auto">
              <a:xfrm flipV="1">
                <a:off x="5159" y="2352"/>
                <a:ext cx="287" cy="16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5" name="Freeform 139"/>
              <p:cNvSpPr>
                <a:spLocks/>
              </p:cNvSpPr>
              <p:nvPr/>
            </p:nvSpPr>
            <p:spPr bwMode="auto">
              <a:xfrm>
                <a:off x="4690" y="2363"/>
                <a:ext cx="717" cy="151"/>
              </a:xfrm>
              <a:custGeom>
                <a:avLst/>
                <a:gdLst>
                  <a:gd name="T0" fmla="*/ 0 w 3583"/>
                  <a:gd name="T1" fmla="*/ 0 h 754"/>
                  <a:gd name="T2" fmla="*/ 0 w 3583"/>
                  <a:gd name="T3" fmla="*/ 0 h 754"/>
                  <a:gd name="T4" fmla="*/ 0 w 3583"/>
                  <a:gd name="T5" fmla="*/ 0 h 754"/>
                  <a:gd name="T6" fmla="*/ 0 60000 65536"/>
                  <a:gd name="T7" fmla="*/ 0 60000 65536"/>
                  <a:gd name="T8" fmla="*/ 0 60000 65536"/>
                  <a:gd name="T9" fmla="*/ 0 w 3583"/>
                  <a:gd name="T10" fmla="*/ 0 h 754"/>
                  <a:gd name="T11" fmla="*/ 3583 w 3583"/>
                  <a:gd name="T12" fmla="*/ 754 h 754"/>
                </a:gdLst>
                <a:ahLst/>
                <a:cxnLst>
                  <a:cxn ang="T6">
                    <a:pos x="T0" y="T1"/>
                  </a:cxn>
                  <a:cxn ang="T7">
                    <a:pos x="T2" y="T3"/>
                  </a:cxn>
                  <a:cxn ang="T8">
                    <a:pos x="T4" y="T5"/>
                  </a:cxn>
                </a:cxnLst>
                <a:rect l="T9" t="T10" r="T11" b="T12"/>
                <a:pathLst>
                  <a:path w="3583" h="754">
                    <a:moveTo>
                      <a:pt x="3583" y="0"/>
                    </a:moveTo>
                    <a:lnTo>
                      <a:pt x="1337" y="616"/>
                    </a:lnTo>
                    <a:lnTo>
                      <a:pt x="0" y="754"/>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66" name="Line 140"/>
              <p:cNvSpPr>
                <a:spLocks noChangeShapeType="1"/>
              </p:cNvSpPr>
              <p:nvPr/>
            </p:nvSpPr>
            <p:spPr bwMode="auto">
              <a:xfrm flipV="1">
                <a:off x="5051" y="2363"/>
                <a:ext cx="356" cy="16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7" name="Line 141"/>
              <p:cNvSpPr>
                <a:spLocks noChangeShapeType="1"/>
              </p:cNvSpPr>
              <p:nvPr/>
            </p:nvSpPr>
            <p:spPr bwMode="auto">
              <a:xfrm flipH="1">
                <a:off x="5159" y="2458"/>
                <a:ext cx="321" cy="5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8" name="Line 142"/>
              <p:cNvSpPr>
                <a:spLocks noChangeShapeType="1"/>
              </p:cNvSpPr>
              <p:nvPr/>
            </p:nvSpPr>
            <p:spPr bwMode="auto">
              <a:xfrm flipH="1">
                <a:off x="5141" y="2509"/>
                <a:ext cx="242" cy="1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69" name="Line 143"/>
              <p:cNvSpPr>
                <a:spLocks noChangeShapeType="1"/>
              </p:cNvSpPr>
              <p:nvPr/>
            </p:nvSpPr>
            <p:spPr bwMode="auto">
              <a:xfrm flipV="1">
                <a:off x="5183" y="2588"/>
                <a:ext cx="319" cy="2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0" name="Line 144"/>
              <p:cNvSpPr>
                <a:spLocks noChangeShapeType="1"/>
              </p:cNvSpPr>
              <p:nvPr/>
            </p:nvSpPr>
            <p:spPr bwMode="auto">
              <a:xfrm flipV="1">
                <a:off x="5183" y="2515"/>
                <a:ext cx="187" cy="9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1" name="Line 145"/>
              <p:cNvSpPr>
                <a:spLocks noChangeShapeType="1"/>
              </p:cNvSpPr>
              <p:nvPr/>
            </p:nvSpPr>
            <p:spPr bwMode="auto">
              <a:xfrm flipV="1">
                <a:off x="5073" y="2515"/>
                <a:ext cx="297" cy="49"/>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2" name="Freeform 146"/>
              <p:cNvSpPr>
                <a:spLocks/>
              </p:cNvSpPr>
              <p:nvPr/>
            </p:nvSpPr>
            <p:spPr bwMode="auto">
              <a:xfrm>
                <a:off x="4100" y="1695"/>
                <a:ext cx="1399" cy="741"/>
              </a:xfrm>
              <a:custGeom>
                <a:avLst/>
                <a:gdLst>
                  <a:gd name="T0" fmla="*/ 0 w 6994"/>
                  <a:gd name="T1" fmla="*/ 0 h 3704"/>
                  <a:gd name="T2" fmla="*/ 0 w 6994"/>
                  <a:gd name="T3" fmla="*/ 0 h 3704"/>
                  <a:gd name="T4" fmla="*/ 0 w 6994"/>
                  <a:gd name="T5" fmla="*/ 0 h 3704"/>
                  <a:gd name="T6" fmla="*/ 0 60000 65536"/>
                  <a:gd name="T7" fmla="*/ 0 60000 65536"/>
                  <a:gd name="T8" fmla="*/ 0 60000 65536"/>
                  <a:gd name="T9" fmla="*/ 0 w 6994"/>
                  <a:gd name="T10" fmla="*/ 0 h 3704"/>
                  <a:gd name="T11" fmla="*/ 6994 w 6994"/>
                  <a:gd name="T12" fmla="*/ 3704 h 3704"/>
                </a:gdLst>
                <a:ahLst/>
                <a:cxnLst>
                  <a:cxn ang="T6">
                    <a:pos x="T0" y="T1"/>
                  </a:cxn>
                  <a:cxn ang="T7">
                    <a:pos x="T2" y="T3"/>
                  </a:cxn>
                  <a:cxn ang="T8">
                    <a:pos x="T4" y="T5"/>
                  </a:cxn>
                </a:cxnLst>
                <a:rect l="T9" t="T10" r="T11" b="T12"/>
                <a:pathLst>
                  <a:path w="6994" h="3704">
                    <a:moveTo>
                      <a:pt x="6994" y="0"/>
                    </a:moveTo>
                    <a:lnTo>
                      <a:pt x="4271" y="3022"/>
                    </a:lnTo>
                    <a:lnTo>
                      <a:pt x="0" y="3704"/>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73" name="Line 147"/>
              <p:cNvSpPr>
                <a:spLocks noChangeShapeType="1"/>
              </p:cNvSpPr>
              <p:nvPr/>
            </p:nvSpPr>
            <p:spPr bwMode="auto">
              <a:xfrm flipH="1">
                <a:off x="5484" y="2666"/>
                <a:ext cx="12" cy="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4" name="Line 148"/>
              <p:cNvSpPr>
                <a:spLocks noChangeShapeType="1"/>
              </p:cNvSpPr>
              <p:nvPr/>
            </p:nvSpPr>
            <p:spPr bwMode="auto">
              <a:xfrm flipH="1">
                <a:off x="5456" y="2736"/>
                <a:ext cx="37" cy="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5" name="Line 149"/>
              <p:cNvSpPr>
                <a:spLocks noChangeShapeType="1"/>
              </p:cNvSpPr>
              <p:nvPr/>
            </p:nvSpPr>
            <p:spPr bwMode="auto">
              <a:xfrm flipH="1">
                <a:off x="5456" y="2724"/>
                <a:ext cx="43" cy="1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6" name="Line 150"/>
              <p:cNvSpPr>
                <a:spLocks noChangeShapeType="1"/>
              </p:cNvSpPr>
              <p:nvPr/>
            </p:nvSpPr>
            <p:spPr bwMode="auto">
              <a:xfrm flipH="1">
                <a:off x="5305" y="2736"/>
                <a:ext cx="72" cy="4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7" name="Line 151"/>
              <p:cNvSpPr>
                <a:spLocks noChangeShapeType="1"/>
              </p:cNvSpPr>
              <p:nvPr/>
            </p:nvSpPr>
            <p:spPr bwMode="auto">
              <a:xfrm>
                <a:off x="5349" y="2868"/>
                <a:ext cx="150" cy="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8" name="Line 152"/>
              <p:cNvSpPr>
                <a:spLocks noChangeShapeType="1"/>
              </p:cNvSpPr>
              <p:nvPr/>
            </p:nvSpPr>
            <p:spPr bwMode="auto">
              <a:xfrm flipH="1">
                <a:off x="5312" y="2673"/>
                <a:ext cx="172" cy="1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79" name="Line 153"/>
              <p:cNvSpPr>
                <a:spLocks noChangeShapeType="1"/>
              </p:cNvSpPr>
              <p:nvPr/>
            </p:nvSpPr>
            <p:spPr bwMode="auto">
              <a:xfrm flipH="1">
                <a:off x="5377" y="2673"/>
                <a:ext cx="107" cy="6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80" name="Line 154"/>
              <p:cNvSpPr>
                <a:spLocks noChangeShapeType="1"/>
              </p:cNvSpPr>
              <p:nvPr/>
            </p:nvSpPr>
            <p:spPr bwMode="auto">
              <a:xfrm flipH="1">
                <a:off x="5377" y="2736"/>
                <a:ext cx="79" cy="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81" name="Line 155"/>
              <p:cNvSpPr>
                <a:spLocks noChangeShapeType="1"/>
              </p:cNvSpPr>
              <p:nvPr/>
            </p:nvSpPr>
            <p:spPr bwMode="auto">
              <a:xfrm flipH="1">
                <a:off x="5305" y="2736"/>
                <a:ext cx="151" cy="4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82" name="Line 156"/>
              <p:cNvSpPr>
                <a:spLocks noChangeShapeType="1"/>
              </p:cNvSpPr>
              <p:nvPr/>
            </p:nvSpPr>
            <p:spPr bwMode="auto">
              <a:xfrm flipH="1">
                <a:off x="5349" y="2808"/>
                <a:ext cx="141" cy="6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83" name="Freeform 157"/>
              <p:cNvSpPr>
                <a:spLocks/>
              </p:cNvSpPr>
              <p:nvPr/>
            </p:nvSpPr>
            <p:spPr bwMode="auto">
              <a:xfrm>
                <a:off x="4840" y="2710"/>
                <a:ext cx="152" cy="4"/>
              </a:xfrm>
              <a:custGeom>
                <a:avLst/>
                <a:gdLst>
                  <a:gd name="T0" fmla="*/ 0 w 762"/>
                  <a:gd name="T1" fmla="*/ 0 h 22"/>
                  <a:gd name="T2" fmla="*/ 0 w 762"/>
                  <a:gd name="T3" fmla="*/ 0 h 22"/>
                  <a:gd name="T4" fmla="*/ 0 w 762"/>
                  <a:gd name="T5" fmla="*/ 0 h 22"/>
                  <a:gd name="T6" fmla="*/ 0 60000 65536"/>
                  <a:gd name="T7" fmla="*/ 0 60000 65536"/>
                  <a:gd name="T8" fmla="*/ 0 60000 65536"/>
                  <a:gd name="T9" fmla="*/ 0 w 762"/>
                  <a:gd name="T10" fmla="*/ 0 h 22"/>
                  <a:gd name="T11" fmla="*/ 762 w 762"/>
                  <a:gd name="T12" fmla="*/ 22 h 22"/>
                </a:gdLst>
                <a:ahLst/>
                <a:cxnLst>
                  <a:cxn ang="T6">
                    <a:pos x="T0" y="T1"/>
                  </a:cxn>
                  <a:cxn ang="T7">
                    <a:pos x="T2" y="T3"/>
                  </a:cxn>
                  <a:cxn ang="T8">
                    <a:pos x="T4" y="T5"/>
                  </a:cxn>
                </a:cxnLst>
                <a:rect l="T9" t="T10" r="T11" b="T12"/>
                <a:pathLst>
                  <a:path w="762" h="22">
                    <a:moveTo>
                      <a:pt x="762" y="8"/>
                    </a:moveTo>
                    <a:lnTo>
                      <a:pt x="588" y="22"/>
                    </a:lnTo>
                    <a:lnTo>
                      <a:pt x="0"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84" name="Freeform 158"/>
              <p:cNvSpPr>
                <a:spLocks/>
              </p:cNvSpPr>
              <p:nvPr/>
            </p:nvSpPr>
            <p:spPr bwMode="auto">
              <a:xfrm>
                <a:off x="4934" y="2712"/>
                <a:ext cx="58" cy="19"/>
              </a:xfrm>
              <a:custGeom>
                <a:avLst/>
                <a:gdLst>
                  <a:gd name="T0" fmla="*/ 0 w 291"/>
                  <a:gd name="T1" fmla="*/ 0 h 95"/>
                  <a:gd name="T2" fmla="*/ 0 w 291"/>
                  <a:gd name="T3" fmla="*/ 0 h 95"/>
                  <a:gd name="T4" fmla="*/ 0 w 291"/>
                  <a:gd name="T5" fmla="*/ 0 h 95"/>
                  <a:gd name="T6" fmla="*/ 0 60000 65536"/>
                  <a:gd name="T7" fmla="*/ 0 60000 65536"/>
                  <a:gd name="T8" fmla="*/ 0 60000 65536"/>
                  <a:gd name="T9" fmla="*/ 0 w 291"/>
                  <a:gd name="T10" fmla="*/ 0 h 95"/>
                  <a:gd name="T11" fmla="*/ 291 w 291"/>
                  <a:gd name="T12" fmla="*/ 95 h 95"/>
                </a:gdLst>
                <a:ahLst/>
                <a:cxnLst>
                  <a:cxn ang="T6">
                    <a:pos x="T0" y="T1"/>
                  </a:cxn>
                  <a:cxn ang="T7">
                    <a:pos x="T2" y="T3"/>
                  </a:cxn>
                  <a:cxn ang="T8">
                    <a:pos x="T4" y="T5"/>
                  </a:cxn>
                </a:cxnLst>
                <a:rect l="T9" t="T10" r="T11" b="T12"/>
                <a:pathLst>
                  <a:path w="291" h="95">
                    <a:moveTo>
                      <a:pt x="0" y="95"/>
                    </a:moveTo>
                    <a:lnTo>
                      <a:pt x="117" y="90"/>
                    </a:lnTo>
                    <a:lnTo>
                      <a:pt x="291"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85" name="Freeform 159"/>
              <p:cNvSpPr>
                <a:spLocks/>
              </p:cNvSpPr>
              <p:nvPr/>
            </p:nvSpPr>
            <p:spPr bwMode="auto">
              <a:xfrm>
                <a:off x="4934" y="2731"/>
                <a:ext cx="240" cy="5"/>
              </a:xfrm>
              <a:custGeom>
                <a:avLst/>
                <a:gdLst>
                  <a:gd name="T0" fmla="*/ 0 w 1199"/>
                  <a:gd name="T1" fmla="*/ 0 h 25"/>
                  <a:gd name="T2" fmla="*/ 0 w 1199"/>
                  <a:gd name="T3" fmla="*/ 0 h 25"/>
                  <a:gd name="T4" fmla="*/ 0 w 1199"/>
                  <a:gd name="T5" fmla="*/ 0 h 25"/>
                  <a:gd name="T6" fmla="*/ 0 60000 65536"/>
                  <a:gd name="T7" fmla="*/ 0 60000 65536"/>
                  <a:gd name="T8" fmla="*/ 0 60000 65536"/>
                  <a:gd name="T9" fmla="*/ 0 w 1199"/>
                  <a:gd name="T10" fmla="*/ 0 h 25"/>
                  <a:gd name="T11" fmla="*/ 1199 w 1199"/>
                  <a:gd name="T12" fmla="*/ 25 h 25"/>
                </a:gdLst>
                <a:ahLst/>
                <a:cxnLst>
                  <a:cxn ang="T6">
                    <a:pos x="T0" y="T1"/>
                  </a:cxn>
                  <a:cxn ang="T7">
                    <a:pos x="T2" y="T3"/>
                  </a:cxn>
                  <a:cxn ang="T8">
                    <a:pos x="T4" y="T5"/>
                  </a:cxn>
                </a:cxnLst>
                <a:rect l="T9" t="T10" r="T11" b="T12"/>
                <a:pathLst>
                  <a:path w="1199" h="25">
                    <a:moveTo>
                      <a:pt x="1199" y="25"/>
                    </a:moveTo>
                    <a:lnTo>
                      <a:pt x="117" y="25"/>
                    </a:lnTo>
                    <a:lnTo>
                      <a:pt x="0"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86" name="Freeform 160"/>
              <p:cNvSpPr>
                <a:spLocks/>
              </p:cNvSpPr>
              <p:nvPr/>
            </p:nvSpPr>
            <p:spPr bwMode="auto">
              <a:xfrm>
                <a:off x="4809" y="2824"/>
                <a:ext cx="226" cy="30"/>
              </a:xfrm>
              <a:custGeom>
                <a:avLst/>
                <a:gdLst>
                  <a:gd name="T0" fmla="*/ 0 w 1126"/>
                  <a:gd name="T1" fmla="*/ 0 h 146"/>
                  <a:gd name="T2" fmla="*/ 0 w 1126"/>
                  <a:gd name="T3" fmla="*/ 0 h 146"/>
                  <a:gd name="T4" fmla="*/ 0 w 1126"/>
                  <a:gd name="T5" fmla="*/ 0 h 146"/>
                  <a:gd name="T6" fmla="*/ 0 60000 65536"/>
                  <a:gd name="T7" fmla="*/ 0 60000 65536"/>
                  <a:gd name="T8" fmla="*/ 0 60000 65536"/>
                  <a:gd name="T9" fmla="*/ 0 w 1126"/>
                  <a:gd name="T10" fmla="*/ 0 h 146"/>
                  <a:gd name="T11" fmla="*/ 1126 w 1126"/>
                  <a:gd name="T12" fmla="*/ 146 h 146"/>
                </a:gdLst>
                <a:ahLst/>
                <a:cxnLst>
                  <a:cxn ang="T6">
                    <a:pos x="T0" y="T1"/>
                  </a:cxn>
                  <a:cxn ang="T7">
                    <a:pos x="T2" y="T3"/>
                  </a:cxn>
                  <a:cxn ang="T8">
                    <a:pos x="T4" y="T5"/>
                  </a:cxn>
                </a:cxnLst>
                <a:rect l="T9" t="T10" r="T11" b="T12"/>
                <a:pathLst>
                  <a:path w="1126" h="146">
                    <a:moveTo>
                      <a:pt x="0" y="0"/>
                    </a:moveTo>
                    <a:lnTo>
                      <a:pt x="756" y="128"/>
                    </a:lnTo>
                    <a:lnTo>
                      <a:pt x="1126" y="146"/>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87" name="Freeform 161"/>
              <p:cNvSpPr>
                <a:spLocks/>
              </p:cNvSpPr>
              <p:nvPr/>
            </p:nvSpPr>
            <p:spPr bwMode="auto">
              <a:xfrm>
                <a:off x="4230" y="2854"/>
                <a:ext cx="805" cy="44"/>
              </a:xfrm>
              <a:custGeom>
                <a:avLst/>
                <a:gdLst>
                  <a:gd name="T0" fmla="*/ 0 w 4022"/>
                  <a:gd name="T1" fmla="*/ 0 h 220"/>
                  <a:gd name="T2" fmla="*/ 0 w 4022"/>
                  <a:gd name="T3" fmla="*/ 0 h 220"/>
                  <a:gd name="T4" fmla="*/ 0 w 4022"/>
                  <a:gd name="T5" fmla="*/ 0 h 220"/>
                  <a:gd name="T6" fmla="*/ 0 60000 65536"/>
                  <a:gd name="T7" fmla="*/ 0 60000 65536"/>
                  <a:gd name="T8" fmla="*/ 0 60000 65536"/>
                  <a:gd name="T9" fmla="*/ 0 w 4022"/>
                  <a:gd name="T10" fmla="*/ 0 h 220"/>
                  <a:gd name="T11" fmla="*/ 4022 w 4022"/>
                  <a:gd name="T12" fmla="*/ 220 h 220"/>
                </a:gdLst>
                <a:ahLst/>
                <a:cxnLst>
                  <a:cxn ang="T6">
                    <a:pos x="T0" y="T1"/>
                  </a:cxn>
                  <a:cxn ang="T7">
                    <a:pos x="T2" y="T3"/>
                  </a:cxn>
                  <a:cxn ang="T8">
                    <a:pos x="T4" y="T5"/>
                  </a:cxn>
                </a:cxnLst>
                <a:rect l="T9" t="T10" r="T11" b="T12"/>
                <a:pathLst>
                  <a:path w="4022" h="220">
                    <a:moveTo>
                      <a:pt x="4022" y="0"/>
                    </a:moveTo>
                    <a:lnTo>
                      <a:pt x="3652" y="102"/>
                    </a:lnTo>
                    <a:lnTo>
                      <a:pt x="0" y="22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88" name="Line 162"/>
              <p:cNvSpPr>
                <a:spLocks noChangeShapeType="1"/>
              </p:cNvSpPr>
              <p:nvPr/>
            </p:nvSpPr>
            <p:spPr bwMode="auto">
              <a:xfrm>
                <a:off x="5035" y="2854"/>
                <a:ext cx="131"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89" name="Freeform 163"/>
              <p:cNvSpPr>
                <a:spLocks/>
              </p:cNvSpPr>
              <p:nvPr/>
            </p:nvSpPr>
            <p:spPr bwMode="auto">
              <a:xfrm>
                <a:off x="4230" y="2859"/>
                <a:ext cx="936" cy="120"/>
              </a:xfrm>
              <a:custGeom>
                <a:avLst/>
                <a:gdLst>
                  <a:gd name="T0" fmla="*/ 0 w 4678"/>
                  <a:gd name="T1" fmla="*/ 0 h 600"/>
                  <a:gd name="T2" fmla="*/ 0 w 4678"/>
                  <a:gd name="T3" fmla="*/ 0 h 600"/>
                  <a:gd name="T4" fmla="*/ 0 w 4678"/>
                  <a:gd name="T5" fmla="*/ 0 h 600"/>
                  <a:gd name="T6" fmla="*/ 0 60000 65536"/>
                  <a:gd name="T7" fmla="*/ 0 60000 65536"/>
                  <a:gd name="T8" fmla="*/ 0 60000 65536"/>
                  <a:gd name="T9" fmla="*/ 0 w 4678"/>
                  <a:gd name="T10" fmla="*/ 0 h 600"/>
                  <a:gd name="T11" fmla="*/ 4678 w 4678"/>
                  <a:gd name="T12" fmla="*/ 600 h 600"/>
                </a:gdLst>
                <a:ahLst/>
                <a:cxnLst>
                  <a:cxn ang="T6">
                    <a:pos x="T0" y="T1"/>
                  </a:cxn>
                  <a:cxn ang="T7">
                    <a:pos x="T2" y="T3"/>
                  </a:cxn>
                  <a:cxn ang="T8">
                    <a:pos x="T4" y="T5"/>
                  </a:cxn>
                </a:cxnLst>
                <a:rect l="T9" t="T10" r="T11" b="T12"/>
                <a:pathLst>
                  <a:path w="4678" h="600">
                    <a:moveTo>
                      <a:pt x="4678" y="0"/>
                    </a:moveTo>
                    <a:lnTo>
                      <a:pt x="3652" y="600"/>
                    </a:lnTo>
                    <a:lnTo>
                      <a:pt x="0" y="192"/>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0" name="Freeform 164"/>
              <p:cNvSpPr>
                <a:spLocks/>
              </p:cNvSpPr>
              <p:nvPr/>
            </p:nvSpPr>
            <p:spPr bwMode="auto">
              <a:xfrm>
                <a:off x="3446" y="2972"/>
                <a:ext cx="1656" cy="84"/>
              </a:xfrm>
              <a:custGeom>
                <a:avLst/>
                <a:gdLst>
                  <a:gd name="T0" fmla="*/ 0 w 8279"/>
                  <a:gd name="T1" fmla="*/ 0 h 422"/>
                  <a:gd name="T2" fmla="*/ 0 w 8279"/>
                  <a:gd name="T3" fmla="*/ 0 h 422"/>
                  <a:gd name="T4" fmla="*/ 0 w 8279"/>
                  <a:gd name="T5" fmla="*/ 0 h 422"/>
                  <a:gd name="T6" fmla="*/ 0 60000 65536"/>
                  <a:gd name="T7" fmla="*/ 0 60000 65536"/>
                  <a:gd name="T8" fmla="*/ 0 60000 65536"/>
                  <a:gd name="T9" fmla="*/ 0 w 8279"/>
                  <a:gd name="T10" fmla="*/ 0 h 422"/>
                  <a:gd name="T11" fmla="*/ 8279 w 8279"/>
                  <a:gd name="T12" fmla="*/ 422 h 422"/>
                </a:gdLst>
                <a:ahLst/>
                <a:cxnLst>
                  <a:cxn ang="T6">
                    <a:pos x="T0" y="T1"/>
                  </a:cxn>
                  <a:cxn ang="T7">
                    <a:pos x="T2" y="T3"/>
                  </a:cxn>
                  <a:cxn ang="T8">
                    <a:pos x="T4" y="T5"/>
                  </a:cxn>
                </a:cxnLst>
                <a:rect l="T9" t="T10" r="T11" b="T12"/>
                <a:pathLst>
                  <a:path w="8279" h="422">
                    <a:moveTo>
                      <a:pt x="0" y="422"/>
                    </a:moveTo>
                    <a:lnTo>
                      <a:pt x="7585" y="68"/>
                    </a:lnTo>
                    <a:lnTo>
                      <a:pt x="8279"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1" name="Freeform 165"/>
              <p:cNvSpPr>
                <a:spLocks/>
              </p:cNvSpPr>
              <p:nvPr/>
            </p:nvSpPr>
            <p:spPr bwMode="auto">
              <a:xfrm>
                <a:off x="4809" y="2736"/>
                <a:ext cx="365" cy="88"/>
              </a:xfrm>
              <a:custGeom>
                <a:avLst/>
                <a:gdLst>
                  <a:gd name="T0" fmla="*/ 0 w 1822"/>
                  <a:gd name="T1" fmla="*/ 0 h 444"/>
                  <a:gd name="T2" fmla="*/ 0 w 1822"/>
                  <a:gd name="T3" fmla="*/ 0 h 444"/>
                  <a:gd name="T4" fmla="*/ 0 w 1822"/>
                  <a:gd name="T5" fmla="*/ 0 h 444"/>
                  <a:gd name="T6" fmla="*/ 0 60000 65536"/>
                  <a:gd name="T7" fmla="*/ 0 60000 65536"/>
                  <a:gd name="T8" fmla="*/ 0 60000 65536"/>
                  <a:gd name="T9" fmla="*/ 0 w 1822"/>
                  <a:gd name="T10" fmla="*/ 0 h 444"/>
                  <a:gd name="T11" fmla="*/ 1822 w 1822"/>
                  <a:gd name="T12" fmla="*/ 444 h 444"/>
                </a:gdLst>
                <a:ahLst/>
                <a:cxnLst>
                  <a:cxn ang="T6">
                    <a:pos x="T0" y="T1"/>
                  </a:cxn>
                  <a:cxn ang="T7">
                    <a:pos x="T2" y="T3"/>
                  </a:cxn>
                  <a:cxn ang="T8">
                    <a:pos x="T4" y="T5"/>
                  </a:cxn>
                </a:cxnLst>
                <a:rect l="T9" t="T10" r="T11" b="T12"/>
                <a:pathLst>
                  <a:path w="1822" h="444">
                    <a:moveTo>
                      <a:pt x="0" y="444"/>
                    </a:moveTo>
                    <a:lnTo>
                      <a:pt x="725" y="392"/>
                    </a:lnTo>
                    <a:lnTo>
                      <a:pt x="1822"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2" name="Freeform 166"/>
              <p:cNvSpPr>
                <a:spLocks/>
              </p:cNvSpPr>
              <p:nvPr/>
            </p:nvSpPr>
            <p:spPr bwMode="auto">
              <a:xfrm>
                <a:off x="3446" y="2972"/>
                <a:ext cx="1656" cy="84"/>
              </a:xfrm>
              <a:custGeom>
                <a:avLst/>
                <a:gdLst>
                  <a:gd name="T0" fmla="*/ 0 w 8279"/>
                  <a:gd name="T1" fmla="*/ 0 h 422"/>
                  <a:gd name="T2" fmla="*/ 0 w 8279"/>
                  <a:gd name="T3" fmla="*/ 0 h 422"/>
                  <a:gd name="T4" fmla="*/ 0 w 8279"/>
                  <a:gd name="T5" fmla="*/ 0 h 422"/>
                  <a:gd name="T6" fmla="*/ 0 60000 65536"/>
                  <a:gd name="T7" fmla="*/ 0 60000 65536"/>
                  <a:gd name="T8" fmla="*/ 0 60000 65536"/>
                  <a:gd name="T9" fmla="*/ 0 w 8279"/>
                  <a:gd name="T10" fmla="*/ 0 h 422"/>
                  <a:gd name="T11" fmla="*/ 8279 w 8279"/>
                  <a:gd name="T12" fmla="*/ 422 h 422"/>
                </a:gdLst>
                <a:ahLst/>
                <a:cxnLst>
                  <a:cxn ang="T6">
                    <a:pos x="T0" y="T1"/>
                  </a:cxn>
                  <a:cxn ang="T7">
                    <a:pos x="T2" y="T3"/>
                  </a:cxn>
                  <a:cxn ang="T8">
                    <a:pos x="T4" y="T5"/>
                  </a:cxn>
                </a:cxnLst>
                <a:rect l="T9" t="T10" r="T11" b="T12"/>
                <a:pathLst>
                  <a:path w="8279" h="422">
                    <a:moveTo>
                      <a:pt x="8279" y="0"/>
                    </a:moveTo>
                    <a:lnTo>
                      <a:pt x="7540" y="310"/>
                    </a:lnTo>
                    <a:lnTo>
                      <a:pt x="0" y="422"/>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3" name="Freeform 167"/>
              <p:cNvSpPr>
                <a:spLocks/>
              </p:cNvSpPr>
              <p:nvPr/>
            </p:nvSpPr>
            <p:spPr bwMode="auto">
              <a:xfrm>
                <a:off x="3354" y="3160"/>
                <a:ext cx="2139" cy="159"/>
              </a:xfrm>
              <a:custGeom>
                <a:avLst/>
                <a:gdLst>
                  <a:gd name="T0" fmla="*/ 0 w 10694"/>
                  <a:gd name="T1" fmla="*/ 0 h 796"/>
                  <a:gd name="T2" fmla="*/ 0 w 10694"/>
                  <a:gd name="T3" fmla="*/ 0 h 796"/>
                  <a:gd name="T4" fmla="*/ 0 w 10694"/>
                  <a:gd name="T5" fmla="*/ 0 h 796"/>
                  <a:gd name="T6" fmla="*/ 0 60000 65536"/>
                  <a:gd name="T7" fmla="*/ 0 60000 65536"/>
                  <a:gd name="T8" fmla="*/ 0 60000 65536"/>
                  <a:gd name="T9" fmla="*/ 0 w 10694"/>
                  <a:gd name="T10" fmla="*/ 0 h 796"/>
                  <a:gd name="T11" fmla="*/ 10694 w 10694"/>
                  <a:gd name="T12" fmla="*/ 796 h 796"/>
                </a:gdLst>
                <a:ahLst/>
                <a:cxnLst>
                  <a:cxn ang="T6">
                    <a:pos x="T0" y="T1"/>
                  </a:cxn>
                  <a:cxn ang="T7">
                    <a:pos x="T2" y="T3"/>
                  </a:cxn>
                  <a:cxn ang="T8">
                    <a:pos x="T4" y="T5"/>
                  </a:cxn>
                </a:cxnLst>
                <a:rect l="T9" t="T10" r="T11" b="T12"/>
                <a:pathLst>
                  <a:path w="10694" h="796">
                    <a:moveTo>
                      <a:pt x="10694" y="796"/>
                    </a:moveTo>
                    <a:lnTo>
                      <a:pt x="8016" y="796"/>
                    </a:lnTo>
                    <a:lnTo>
                      <a:pt x="0"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4" name="Freeform 168"/>
              <p:cNvSpPr>
                <a:spLocks/>
              </p:cNvSpPr>
              <p:nvPr/>
            </p:nvSpPr>
            <p:spPr bwMode="auto">
              <a:xfrm>
                <a:off x="3354" y="3292"/>
                <a:ext cx="2136" cy="70"/>
              </a:xfrm>
              <a:custGeom>
                <a:avLst/>
                <a:gdLst>
                  <a:gd name="T0" fmla="*/ 0 w 10677"/>
                  <a:gd name="T1" fmla="*/ 0 h 346"/>
                  <a:gd name="T2" fmla="*/ 0 w 10677"/>
                  <a:gd name="T3" fmla="*/ 0 h 346"/>
                  <a:gd name="T4" fmla="*/ 0 w 10677"/>
                  <a:gd name="T5" fmla="*/ 0 h 346"/>
                  <a:gd name="T6" fmla="*/ 0 60000 65536"/>
                  <a:gd name="T7" fmla="*/ 0 60000 65536"/>
                  <a:gd name="T8" fmla="*/ 0 60000 65536"/>
                  <a:gd name="T9" fmla="*/ 0 w 10677"/>
                  <a:gd name="T10" fmla="*/ 0 h 346"/>
                  <a:gd name="T11" fmla="*/ 10677 w 10677"/>
                  <a:gd name="T12" fmla="*/ 346 h 346"/>
                </a:gdLst>
                <a:ahLst/>
                <a:cxnLst>
                  <a:cxn ang="T6">
                    <a:pos x="T0" y="T1"/>
                  </a:cxn>
                  <a:cxn ang="T7">
                    <a:pos x="T2" y="T3"/>
                  </a:cxn>
                  <a:cxn ang="T8">
                    <a:pos x="T4" y="T5"/>
                  </a:cxn>
                </a:cxnLst>
                <a:rect l="T9" t="T10" r="T11" b="T12"/>
                <a:pathLst>
                  <a:path w="10677" h="346">
                    <a:moveTo>
                      <a:pt x="10677" y="316"/>
                    </a:moveTo>
                    <a:lnTo>
                      <a:pt x="8032" y="346"/>
                    </a:lnTo>
                    <a:lnTo>
                      <a:pt x="0"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5" name="Freeform 169"/>
              <p:cNvSpPr>
                <a:spLocks/>
              </p:cNvSpPr>
              <p:nvPr/>
            </p:nvSpPr>
            <p:spPr bwMode="auto">
              <a:xfrm>
                <a:off x="3354" y="2982"/>
                <a:ext cx="2139" cy="96"/>
              </a:xfrm>
              <a:custGeom>
                <a:avLst/>
                <a:gdLst>
                  <a:gd name="T0" fmla="*/ 0 w 10694"/>
                  <a:gd name="T1" fmla="*/ 0 h 480"/>
                  <a:gd name="T2" fmla="*/ 0 w 10694"/>
                  <a:gd name="T3" fmla="*/ 0 h 480"/>
                  <a:gd name="T4" fmla="*/ 0 w 10694"/>
                  <a:gd name="T5" fmla="*/ 0 h 480"/>
                  <a:gd name="T6" fmla="*/ 0 60000 65536"/>
                  <a:gd name="T7" fmla="*/ 0 60000 65536"/>
                  <a:gd name="T8" fmla="*/ 0 60000 65536"/>
                  <a:gd name="T9" fmla="*/ 0 w 10694"/>
                  <a:gd name="T10" fmla="*/ 0 h 480"/>
                  <a:gd name="T11" fmla="*/ 10694 w 10694"/>
                  <a:gd name="T12" fmla="*/ 480 h 480"/>
                </a:gdLst>
                <a:ahLst/>
                <a:cxnLst>
                  <a:cxn ang="T6">
                    <a:pos x="T0" y="T1"/>
                  </a:cxn>
                  <a:cxn ang="T7">
                    <a:pos x="T2" y="T3"/>
                  </a:cxn>
                  <a:cxn ang="T8">
                    <a:pos x="T4" y="T5"/>
                  </a:cxn>
                </a:cxnLst>
                <a:rect l="T9" t="T10" r="T11" b="T12"/>
                <a:pathLst>
                  <a:path w="10694" h="480">
                    <a:moveTo>
                      <a:pt x="10694" y="0"/>
                    </a:moveTo>
                    <a:lnTo>
                      <a:pt x="8032" y="419"/>
                    </a:lnTo>
                    <a:lnTo>
                      <a:pt x="0" y="48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296" name="Line 170"/>
              <p:cNvSpPr>
                <a:spLocks noChangeShapeType="1"/>
              </p:cNvSpPr>
              <p:nvPr/>
            </p:nvSpPr>
            <p:spPr bwMode="auto">
              <a:xfrm flipH="1">
                <a:off x="5174" y="2736"/>
                <a:ext cx="203" cy="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97" name="Line 171"/>
              <p:cNvSpPr>
                <a:spLocks noChangeShapeType="1"/>
              </p:cNvSpPr>
              <p:nvPr/>
            </p:nvSpPr>
            <p:spPr bwMode="auto">
              <a:xfrm flipV="1">
                <a:off x="5102" y="2931"/>
                <a:ext cx="403" cy="4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98" name="Line 172"/>
              <p:cNvSpPr>
                <a:spLocks noChangeShapeType="1"/>
              </p:cNvSpPr>
              <p:nvPr/>
            </p:nvSpPr>
            <p:spPr bwMode="auto">
              <a:xfrm flipH="1">
                <a:off x="5102" y="2868"/>
                <a:ext cx="247" cy="10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99" name="Line 173"/>
              <p:cNvSpPr>
                <a:spLocks noChangeShapeType="1"/>
              </p:cNvSpPr>
              <p:nvPr/>
            </p:nvSpPr>
            <p:spPr bwMode="auto">
              <a:xfrm flipH="1">
                <a:off x="5035" y="2778"/>
                <a:ext cx="270" cy="7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0" name="Line 174"/>
              <p:cNvSpPr>
                <a:spLocks noChangeShapeType="1"/>
              </p:cNvSpPr>
              <p:nvPr/>
            </p:nvSpPr>
            <p:spPr bwMode="auto">
              <a:xfrm flipH="1">
                <a:off x="5166" y="2778"/>
                <a:ext cx="139" cy="8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1" name="Line 175"/>
              <p:cNvSpPr>
                <a:spLocks noChangeShapeType="1"/>
              </p:cNvSpPr>
              <p:nvPr/>
            </p:nvSpPr>
            <p:spPr bwMode="auto">
              <a:xfrm>
                <a:off x="5166" y="2859"/>
                <a:ext cx="183" cy="9"/>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2" name="Line 176"/>
              <p:cNvSpPr>
                <a:spLocks noChangeShapeType="1"/>
              </p:cNvSpPr>
              <p:nvPr/>
            </p:nvSpPr>
            <p:spPr bwMode="auto">
              <a:xfrm flipV="1">
                <a:off x="5174" y="2686"/>
                <a:ext cx="138" cy="5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3" name="Line 177"/>
              <p:cNvSpPr>
                <a:spLocks noChangeShapeType="1"/>
              </p:cNvSpPr>
              <p:nvPr/>
            </p:nvSpPr>
            <p:spPr bwMode="auto">
              <a:xfrm flipH="1">
                <a:off x="4992" y="2686"/>
                <a:ext cx="320" cy="2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4" name="Line 178"/>
              <p:cNvSpPr>
                <a:spLocks noChangeShapeType="1"/>
              </p:cNvSpPr>
              <p:nvPr/>
            </p:nvSpPr>
            <p:spPr bwMode="auto">
              <a:xfrm flipH="1" flipV="1">
                <a:off x="4690" y="2678"/>
                <a:ext cx="150" cy="3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5" name="Line 179"/>
              <p:cNvSpPr>
                <a:spLocks noChangeShapeType="1"/>
              </p:cNvSpPr>
              <p:nvPr/>
            </p:nvSpPr>
            <p:spPr bwMode="auto">
              <a:xfrm>
                <a:off x="4332" y="2742"/>
                <a:ext cx="62" cy="1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6" name="Line 180"/>
              <p:cNvSpPr>
                <a:spLocks noChangeShapeType="1"/>
              </p:cNvSpPr>
              <p:nvPr/>
            </p:nvSpPr>
            <p:spPr bwMode="auto">
              <a:xfrm flipV="1">
                <a:off x="4332" y="2700"/>
                <a:ext cx="234" cy="4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7" name="Line 181"/>
              <p:cNvSpPr>
                <a:spLocks noChangeShapeType="1"/>
              </p:cNvSpPr>
              <p:nvPr/>
            </p:nvSpPr>
            <p:spPr bwMode="auto">
              <a:xfrm>
                <a:off x="4394" y="2753"/>
                <a:ext cx="415" cy="7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8" name="Line 182"/>
              <p:cNvSpPr>
                <a:spLocks noChangeShapeType="1"/>
              </p:cNvSpPr>
              <p:nvPr/>
            </p:nvSpPr>
            <p:spPr bwMode="auto">
              <a:xfrm flipV="1">
                <a:off x="4566" y="2678"/>
                <a:ext cx="124" cy="2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09" name="Line 183"/>
              <p:cNvSpPr>
                <a:spLocks noChangeShapeType="1"/>
              </p:cNvSpPr>
              <p:nvPr/>
            </p:nvSpPr>
            <p:spPr bwMode="auto">
              <a:xfrm flipH="1" flipV="1">
                <a:off x="4566" y="2700"/>
                <a:ext cx="274" cy="1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0" name="Freeform 184"/>
              <p:cNvSpPr>
                <a:spLocks/>
              </p:cNvSpPr>
              <p:nvPr/>
            </p:nvSpPr>
            <p:spPr bwMode="auto">
              <a:xfrm>
                <a:off x="3354" y="3412"/>
                <a:ext cx="2160" cy="106"/>
              </a:xfrm>
              <a:custGeom>
                <a:avLst/>
                <a:gdLst>
                  <a:gd name="T0" fmla="*/ 0 w 10800"/>
                  <a:gd name="T1" fmla="*/ 0 h 528"/>
                  <a:gd name="T2" fmla="*/ 0 w 10800"/>
                  <a:gd name="T3" fmla="*/ 0 h 528"/>
                  <a:gd name="T4" fmla="*/ 0 w 10800"/>
                  <a:gd name="T5" fmla="*/ 0 h 528"/>
                  <a:gd name="T6" fmla="*/ 0 60000 65536"/>
                  <a:gd name="T7" fmla="*/ 0 60000 65536"/>
                  <a:gd name="T8" fmla="*/ 0 60000 65536"/>
                  <a:gd name="T9" fmla="*/ 0 w 10800"/>
                  <a:gd name="T10" fmla="*/ 0 h 528"/>
                  <a:gd name="T11" fmla="*/ 10800 w 10800"/>
                  <a:gd name="T12" fmla="*/ 528 h 528"/>
                </a:gdLst>
                <a:ahLst/>
                <a:cxnLst>
                  <a:cxn ang="T6">
                    <a:pos x="T0" y="T1"/>
                  </a:cxn>
                  <a:cxn ang="T7">
                    <a:pos x="T2" y="T3"/>
                  </a:cxn>
                  <a:cxn ang="T8">
                    <a:pos x="T4" y="T5"/>
                  </a:cxn>
                </a:cxnLst>
                <a:rect l="T9" t="T10" r="T11" b="T12"/>
                <a:pathLst>
                  <a:path w="10800" h="528">
                    <a:moveTo>
                      <a:pt x="10800" y="345"/>
                    </a:moveTo>
                    <a:lnTo>
                      <a:pt x="8046" y="528"/>
                    </a:lnTo>
                    <a:lnTo>
                      <a:pt x="0" y="0"/>
                    </a:lnTo>
                  </a:path>
                </a:pathLst>
              </a:custGeom>
              <a:noFill/>
              <a:ln w="254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11" name="Line 185"/>
              <p:cNvSpPr>
                <a:spLocks noChangeShapeType="1"/>
              </p:cNvSpPr>
              <p:nvPr/>
            </p:nvSpPr>
            <p:spPr bwMode="auto">
              <a:xfrm flipV="1">
                <a:off x="4394" y="2731"/>
                <a:ext cx="540" cy="2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2" name="Line 186"/>
              <p:cNvSpPr>
                <a:spLocks noChangeShapeType="1"/>
              </p:cNvSpPr>
              <p:nvPr/>
            </p:nvSpPr>
            <p:spPr bwMode="auto">
              <a:xfrm flipH="1" flipV="1">
                <a:off x="4840" y="2710"/>
                <a:ext cx="94" cy="2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3" name="Line 187"/>
              <p:cNvSpPr>
                <a:spLocks noChangeShapeType="1"/>
              </p:cNvSpPr>
              <p:nvPr/>
            </p:nvSpPr>
            <p:spPr bwMode="auto">
              <a:xfrm flipH="1" flipV="1">
                <a:off x="4483" y="2633"/>
                <a:ext cx="207" cy="4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4" name="Line 188"/>
              <p:cNvSpPr>
                <a:spLocks noChangeShapeType="1"/>
              </p:cNvSpPr>
              <p:nvPr/>
            </p:nvSpPr>
            <p:spPr bwMode="auto">
              <a:xfrm flipV="1">
                <a:off x="4992" y="2613"/>
                <a:ext cx="191" cy="99"/>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5" name="Line 189"/>
              <p:cNvSpPr>
                <a:spLocks noChangeShapeType="1"/>
              </p:cNvSpPr>
              <p:nvPr/>
            </p:nvSpPr>
            <p:spPr bwMode="auto">
              <a:xfrm flipV="1">
                <a:off x="5312" y="2621"/>
                <a:ext cx="181" cy="6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6" name="Line 190"/>
              <p:cNvSpPr>
                <a:spLocks noChangeShapeType="1"/>
              </p:cNvSpPr>
              <p:nvPr/>
            </p:nvSpPr>
            <p:spPr bwMode="auto">
              <a:xfrm flipV="1">
                <a:off x="3342" y="2644"/>
                <a:ext cx="70" cy="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7" name="Line 191"/>
              <p:cNvSpPr>
                <a:spLocks noChangeShapeType="1"/>
              </p:cNvSpPr>
              <p:nvPr/>
            </p:nvSpPr>
            <p:spPr bwMode="auto">
              <a:xfrm flipH="1">
                <a:off x="3348" y="2550"/>
                <a:ext cx="34"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8" name="Line 192"/>
              <p:cNvSpPr>
                <a:spLocks noChangeShapeType="1"/>
              </p:cNvSpPr>
              <p:nvPr/>
            </p:nvSpPr>
            <p:spPr bwMode="auto">
              <a:xfrm flipH="1">
                <a:off x="3382" y="2545"/>
                <a:ext cx="33"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19" name="Line 193"/>
              <p:cNvSpPr>
                <a:spLocks noChangeShapeType="1"/>
              </p:cNvSpPr>
              <p:nvPr/>
            </p:nvSpPr>
            <p:spPr bwMode="auto">
              <a:xfrm flipV="1">
                <a:off x="3351" y="2545"/>
                <a:ext cx="64" cy="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0" name="Line 194"/>
              <p:cNvSpPr>
                <a:spLocks noChangeShapeType="1"/>
              </p:cNvSpPr>
              <p:nvPr/>
            </p:nvSpPr>
            <p:spPr bwMode="auto">
              <a:xfrm flipV="1">
                <a:off x="3342" y="2549"/>
                <a:ext cx="9" cy="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1" name="Line 195"/>
              <p:cNvSpPr>
                <a:spLocks noChangeShapeType="1"/>
              </p:cNvSpPr>
              <p:nvPr/>
            </p:nvSpPr>
            <p:spPr bwMode="auto">
              <a:xfrm>
                <a:off x="3351" y="2549"/>
                <a:ext cx="31" cy="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2" name="Line 196"/>
              <p:cNvSpPr>
                <a:spLocks noChangeShapeType="1"/>
              </p:cNvSpPr>
              <p:nvPr/>
            </p:nvSpPr>
            <p:spPr bwMode="auto">
              <a:xfrm flipV="1">
                <a:off x="3412" y="2643"/>
                <a:ext cx="144" cy="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3" name="Line 197"/>
              <p:cNvSpPr>
                <a:spLocks noChangeShapeType="1"/>
              </p:cNvSpPr>
              <p:nvPr/>
            </p:nvSpPr>
            <p:spPr bwMode="auto">
              <a:xfrm flipH="1">
                <a:off x="3647" y="2484"/>
                <a:ext cx="150" cy="2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4" name="Line 198"/>
              <p:cNvSpPr>
                <a:spLocks noChangeShapeType="1"/>
              </p:cNvSpPr>
              <p:nvPr/>
            </p:nvSpPr>
            <p:spPr bwMode="auto">
              <a:xfrm flipH="1" flipV="1">
                <a:off x="3647" y="2508"/>
                <a:ext cx="258" cy="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5" name="Line 199"/>
              <p:cNvSpPr>
                <a:spLocks noChangeShapeType="1"/>
              </p:cNvSpPr>
              <p:nvPr/>
            </p:nvSpPr>
            <p:spPr bwMode="auto">
              <a:xfrm flipH="1" flipV="1">
                <a:off x="3905" y="2514"/>
                <a:ext cx="33" cy="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6" name="Line 200"/>
              <p:cNvSpPr>
                <a:spLocks noChangeShapeType="1"/>
              </p:cNvSpPr>
              <p:nvPr/>
            </p:nvSpPr>
            <p:spPr bwMode="auto">
              <a:xfrm flipH="1" flipV="1">
                <a:off x="3797" y="2484"/>
                <a:ext cx="131" cy="2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7" name="Line 201"/>
              <p:cNvSpPr>
                <a:spLocks noChangeShapeType="1"/>
              </p:cNvSpPr>
              <p:nvPr/>
            </p:nvSpPr>
            <p:spPr bwMode="auto">
              <a:xfrm flipH="1" flipV="1">
                <a:off x="3928" y="2512"/>
                <a:ext cx="10" cy="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8" name="Line 202"/>
              <p:cNvSpPr>
                <a:spLocks noChangeShapeType="1"/>
              </p:cNvSpPr>
              <p:nvPr/>
            </p:nvSpPr>
            <p:spPr bwMode="auto">
              <a:xfrm flipV="1">
                <a:off x="3905" y="2512"/>
                <a:ext cx="23" cy="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29" name="Line 203"/>
              <p:cNvSpPr>
                <a:spLocks noChangeShapeType="1"/>
              </p:cNvSpPr>
              <p:nvPr/>
            </p:nvSpPr>
            <p:spPr bwMode="auto">
              <a:xfrm>
                <a:off x="3710" y="2636"/>
                <a:ext cx="27" cy="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0" name="Line 204"/>
              <p:cNvSpPr>
                <a:spLocks noChangeShapeType="1"/>
              </p:cNvSpPr>
              <p:nvPr/>
            </p:nvSpPr>
            <p:spPr bwMode="auto">
              <a:xfrm>
                <a:off x="3629" y="2622"/>
                <a:ext cx="81" cy="1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1" name="Line 205"/>
              <p:cNvSpPr>
                <a:spLocks noChangeShapeType="1"/>
              </p:cNvSpPr>
              <p:nvPr/>
            </p:nvSpPr>
            <p:spPr bwMode="auto">
              <a:xfrm flipH="1" flipV="1">
                <a:off x="4163" y="2563"/>
                <a:ext cx="14" cy="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2" name="Line 206"/>
              <p:cNvSpPr>
                <a:spLocks noChangeShapeType="1"/>
              </p:cNvSpPr>
              <p:nvPr/>
            </p:nvSpPr>
            <p:spPr bwMode="auto">
              <a:xfrm flipH="1">
                <a:off x="4177" y="2564"/>
                <a:ext cx="23" cy="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3" name="Line 207"/>
              <p:cNvSpPr>
                <a:spLocks noChangeShapeType="1"/>
              </p:cNvSpPr>
              <p:nvPr/>
            </p:nvSpPr>
            <p:spPr bwMode="auto">
              <a:xfrm>
                <a:off x="4163" y="2563"/>
                <a:ext cx="37" cy="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 name="Line 208"/>
              <p:cNvSpPr>
                <a:spLocks noChangeShapeType="1"/>
              </p:cNvSpPr>
              <p:nvPr/>
            </p:nvSpPr>
            <p:spPr bwMode="auto">
              <a:xfrm flipH="1">
                <a:off x="3797" y="2436"/>
                <a:ext cx="303" cy="4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5" name="Line 209"/>
              <p:cNvSpPr>
                <a:spLocks noChangeShapeType="1"/>
              </p:cNvSpPr>
              <p:nvPr/>
            </p:nvSpPr>
            <p:spPr bwMode="auto">
              <a:xfrm flipH="1" flipV="1">
                <a:off x="3938" y="2514"/>
                <a:ext cx="225" cy="49"/>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6" name="Line 210"/>
              <p:cNvSpPr>
                <a:spLocks noChangeShapeType="1"/>
              </p:cNvSpPr>
              <p:nvPr/>
            </p:nvSpPr>
            <p:spPr bwMode="auto">
              <a:xfrm flipH="1">
                <a:off x="3629" y="2566"/>
                <a:ext cx="548" cy="5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7" name="Line 211"/>
              <p:cNvSpPr>
                <a:spLocks noChangeShapeType="1"/>
              </p:cNvSpPr>
              <p:nvPr/>
            </p:nvSpPr>
            <p:spPr bwMode="auto">
              <a:xfrm flipH="1" flipV="1">
                <a:off x="3345" y="2336"/>
                <a:ext cx="755" cy="10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8" name="Line 212"/>
              <p:cNvSpPr>
                <a:spLocks noChangeShapeType="1"/>
              </p:cNvSpPr>
              <p:nvPr/>
            </p:nvSpPr>
            <p:spPr bwMode="auto">
              <a:xfrm flipH="1" flipV="1">
                <a:off x="3351" y="2387"/>
                <a:ext cx="446" cy="9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39" name="Line 213"/>
              <p:cNvSpPr>
                <a:spLocks noChangeShapeType="1"/>
              </p:cNvSpPr>
              <p:nvPr/>
            </p:nvSpPr>
            <p:spPr bwMode="auto">
              <a:xfrm flipH="1" flipV="1">
                <a:off x="3348" y="2501"/>
                <a:ext cx="299" cy="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0" name="Line 214"/>
              <p:cNvSpPr>
                <a:spLocks noChangeShapeType="1"/>
              </p:cNvSpPr>
              <p:nvPr/>
            </p:nvSpPr>
            <p:spPr bwMode="auto">
              <a:xfrm flipH="1">
                <a:off x="3415" y="2508"/>
                <a:ext cx="232" cy="3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1" name="Line 215"/>
              <p:cNvSpPr>
                <a:spLocks noChangeShapeType="1"/>
              </p:cNvSpPr>
              <p:nvPr/>
            </p:nvSpPr>
            <p:spPr bwMode="auto">
              <a:xfrm flipV="1">
                <a:off x="3415" y="2514"/>
                <a:ext cx="490" cy="3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2" name="Line 216"/>
              <p:cNvSpPr>
                <a:spLocks noChangeShapeType="1"/>
              </p:cNvSpPr>
              <p:nvPr/>
            </p:nvSpPr>
            <p:spPr bwMode="auto">
              <a:xfrm>
                <a:off x="3382" y="2550"/>
                <a:ext cx="781" cy="1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3" name="Line 217"/>
              <p:cNvSpPr>
                <a:spLocks noChangeShapeType="1"/>
              </p:cNvSpPr>
              <p:nvPr/>
            </p:nvSpPr>
            <p:spPr bwMode="auto">
              <a:xfrm flipH="1">
                <a:off x="3412" y="2622"/>
                <a:ext cx="217" cy="2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4" name="Line 218"/>
              <p:cNvSpPr>
                <a:spLocks noChangeShapeType="1"/>
              </p:cNvSpPr>
              <p:nvPr/>
            </p:nvSpPr>
            <p:spPr bwMode="auto">
              <a:xfrm>
                <a:off x="3360" y="2576"/>
                <a:ext cx="269" cy="4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5" name="Line 219"/>
              <p:cNvSpPr>
                <a:spLocks noChangeShapeType="1"/>
              </p:cNvSpPr>
              <p:nvPr/>
            </p:nvSpPr>
            <p:spPr bwMode="auto">
              <a:xfrm flipV="1">
                <a:off x="3556" y="2641"/>
                <a:ext cx="181" cy="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6" name="Line 220"/>
              <p:cNvSpPr>
                <a:spLocks noChangeShapeType="1"/>
              </p:cNvSpPr>
              <p:nvPr/>
            </p:nvSpPr>
            <p:spPr bwMode="auto">
              <a:xfrm flipV="1">
                <a:off x="3556" y="2636"/>
                <a:ext cx="154" cy="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7" name="Line 221"/>
              <p:cNvSpPr>
                <a:spLocks noChangeShapeType="1"/>
              </p:cNvSpPr>
              <p:nvPr/>
            </p:nvSpPr>
            <p:spPr bwMode="auto">
              <a:xfrm flipH="1" flipV="1">
                <a:off x="4048" y="2877"/>
                <a:ext cx="182" cy="2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8" name="Line 222"/>
              <p:cNvSpPr>
                <a:spLocks noChangeShapeType="1"/>
              </p:cNvSpPr>
              <p:nvPr/>
            </p:nvSpPr>
            <p:spPr bwMode="auto">
              <a:xfrm flipH="1" flipV="1">
                <a:off x="3764" y="2845"/>
                <a:ext cx="284" cy="3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49" name="Line 223"/>
              <p:cNvSpPr>
                <a:spLocks noChangeShapeType="1"/>
              </p:cNvSpPr>
              <p:nvPr/>
            </p:nvSpPr>
            <p:spPr bwMode="auto">
              <a:xfrm flipV="1">
                <a:off x="3764" y="2760"/>
                <a:ext cx="471" cy="8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0" name="Line 224"/>
              <p:cNvSpPr>
                <a:spLocks noChangeShapeType="1"/>
              </p:cNvSpPr>
              <p:nvPr/>
            </p:nvSpPr>
            <p:spPr bwMode="auto">
              <a:xfrm>
                <a:off x="3354" y="2925"/>
                <a:ext cx="3" cy="0"/>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1" name="Line 225"/>
              <p:cNvSpPr>
                <a:spLocks noChangeShapeType="1"/>
              </p:cNvSpPr>
              <p:nvPr/>
            </p:nvSpPr>
            <p:spPr bwMode="auto">
              <a:xfrm flipH="1">
                <a:off x="3342" y="2651"/>
                <a:ext cx="9" cy="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2" name="Line 226"/>
              <p:cNvSpPr>
                <a:spLocks noChangeShapeType="1"/>
              </p:cNvSpPr>
              <p:nvPr/>
            </p:nvSpPr>
            <p:spPr bwMode="auto">
              <a:xfrm flipH="1">
                <a:off x="3345" y="3056"/>
                <a:ext cx="101" cy="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3" name="Line 227"/>
              <p:cNvSpPr>
                <a:spLocks noChangeShapeType="1"/>
              </p:cNvSpPr>
              <p:nvPr/>
            </p:nvSpPr>
            <p:spPr bwMode="auto">
              <a:xfrm flipV="1">
                <a:off x="3354" y="3056"/>
                <a:ext cx="92" cy="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4" name="Line 228"/>
              <p:cNvSpPr>
                <a:spLocks noChangeShapeType="1"/>
              </p:cNvSpPr>
              <p:nvPr/>
            </p:nvSpPr>
            <p:spPr bwMode="auto">
              <a:xfrm flipV="1">
                <a:off x="3357" y="2877"/>
                <a:ext cx="691" cy="4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5" name="Line 229"/>
              <p:cNvSpPr>
                <a:spLocks noChangeShapeType="1"/>
              </p:cNvSpPr>
              <p:nvPr/>
            </p:nvSpPr>
            <p:spPr bwMode="auto">
              <a:xfrm flipH="1">
                <a:off x="3357" y="2898"/>
                <a:ext cx="873" cy="2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6" name="Line 230"/>
              <p:cNvSpPr>
                <a:spLocks noChangeShapeType="1"/>
              </p:cNvSpPr>
              <p:nvPr/>
            </p:nvSpPr>
            <p:spPr bwMode="auto">
              <a:xfrm flipH="1" flipV="1">
                <a:off x="3351" y="2799"/>
                <a:ext cx="413" cy="4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7" name="Line 231"/>
              <p:cNvSpPr>
                <a:spLocks noChangeShapeType="1"/>
              </p:cNvSpPr>
              <p:nvPr/>
            </p:nvSpPr>
            <p:spPr bwMode="auto">
              <a:xfrm flipV="1">
                <a:off x="3369" y="2760"/>
                <a:ext cx="866" cy="3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8" name="Line 232"/>
              <p:cNvSpPr>
                <a:spLocks noChangeShapeType="1"/>
              </p:cNvSpPr>
              <p:nvPr/>
            </p:nvSpPr>
            <p:spPr bwMode="auto">
              <a:xfrm flipV="1">
                <a:off x="3372" y="2845"/>
                <a:ext cx="392" cy="71"/>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59" name="Line 233"/>
              <p:cNvSpPr>
                <a:spLocks noChangeShapeType="1"/>
              </p:cNvSpPr>
              <p:nvPr/>
            </p:nvSpPr>
            <p:spPr bwMode="auto">
              <a:xfrm flipH="1" flipV="1">
                <a:off x="3336" y="2654"/>
                <a:ext cx="614" cy="2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0" name="Line 234"/>
              <p:cNvSpPr>
                <a:spLocks noChangeShapeType="1"/>
              </p:cNvSpPr>
              <p:nvPr/>
            </p:nvSpPr>
            <p:spPr bwMode="auto">
              <a:xfrm flipH="1">
                <a:off x="3351" y="2644"/>
                <a:ext cx="61" cy="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1" name="Line 235"/>
              <p:cNvSpPr>
                <a:spLocks noChangeShapeType="1"/>
              </p:cNvSpPr>
              <p:nvPr/>
            </p:nvSpPr>
            <p:spPr bwMode="auto">
              <a:xfrm flipV="1">
                <a:off x="3351" y="2643"/>
                <a:ext cx="205" cy="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2" name="Line 236"/>
              <p:cNvSpPr>
                <a:spLocks noChangeShapeType="1"/>
              </p:cNvSpPr>
              <p:nvPr/>
            </p:nvSpPr>
            <p:spPr bwMode="auto">
              <a:xfrm>
                <a:off x="3737" y="2641"/>
                <a:ext cx="213" cy="3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3" name="Line 237"/>
              <p:cNvSpPr>
                <a:spLocks noChangeShapeType="1"/>
              </p:cNvSpPr>
              <p:nvPr/>
            </p:nvSpPr>
            <p:spPr bwMode="auto">
              <a:xfrm flipH="1" flipV="1">
                <a:off x="3938" y="2514"/>
                <a:ext cx="610" cy="1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4" name="Line 238"/>
              <p:cNvSpPr>
                <a:spLocks noChangeShapeType="1"/>
              </p:cNvSpPr>
              <p:nvPr/>
            </p:nvSpPr>
            <p:spPr bwMode="auto">
              <a:xfrm flipH="1" flipV="1">
                <a:off x="4100" y="2436"/>
                <a:ext cx="336" cy="44"/>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5" name="Line 239"/>
              <p:cNvSpPr>
                <a:spLocks noChangeShapeType="1"/>
              </p:cNvSpPr>
              <p:nvPr/>
            </p:nvSpPr>
            <p:spPr bwMode="auto">
              <a:xfrm flipV="1">
                <a:off x="3928" y="2480"/>
                <a:ext cx="508" cy="3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6" name="Line 240"/>
              <p:cNvSpPr>
                <a:spLocks noChangeShapeType="1"/>
              </p:cNvSpPr>
              <p:nvPr/>
            </p:nvSpPr>
            <p:spPr bwMode="auto">
              <a:xfrm flipH="1">
                <a:off x="4200" y="2528"/>
                <a:ext cx="348" cy="36"/>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7" name="Line 241"/>
              <p:cNvSpPr>
                <a:spLocks noChangeShapeType="1"/>
              </p:cNvSpPr>
              <p:nvPr/>
            </p:nvSpPr>
            <p:spPr bwMode="auto">
              <a:xfrm flipV="1">
                <a:off x="4048" y="2824"/>
                <a:ext cx="761" cy="5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8" name="Line 242"/>
              <p:cNvSpPr>
                <a:spLocks noChangeShapeType="1"/>
              </p:cNvSpPr>
              <p:nvPr/>
            </p:nvSpPr>
            <p:spPr bwMode="auto">
              <a:xfrm flipV="1">
                <a:off x="3737" y="2633"/>
                <a:ext cx="746" cy="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69" name="Line 243"/>
              <p:cNvSpPr>
                <a:spLocks noChangeShapeType="1"/>
              </p:cNvSpPr>
              <p:nvPr/>
            </p:nvSpPr>
            <p:spPr bwMode="auto">
              <a:xfrm flipV="1">
                <a:off x="4235" y="2753"/>
                <a:ext cx="159" cy="7"/>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0" name="Line 244"/>
              <p:cNvSpPr>
                <a:spLocks noChangeShapeType="1"/>
              </p:cNvSpPr>
              <p:nvPr/>
            </p:nvSpPr>
            <p:spPr bwMode="auto">
              <a:xfrm flipV="1">
                <a:off x="4235" y="2742"/>
                <a:ext cx="97" cy="1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1" name="Line 245"/>
              <p:cNvSpPr>
                <a:spLocks noChangeShapeType="1"/>
              </p:cNvSpPr>
              <p:nvPr/>
            </p:nvSpPr>
            <p:spPr bwMode="auto">
              <a:xfrm flipH="1" flipV="1">
                <a:off x="4177" y="2566"/>
                <a:ext cx="191" cy="42"/>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2" name="Line 246"/>
              <p:cNvSpPr>
                <a:spLocks noChangeShapeType="1"/>
              </p:cNvSpPr>
              <p:nvPr/>
            </p:nvSpPr>
            <p:spPr bwMode="auto">
              <a:xfrm flipV="1">
                <a:off x="3710" y="2608"/>
                <a:ext cx="658" cy="28"/>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3" name="Line 247"/>
              <p:cNvSpPr>
                <a:spLocks noChangeShapeType="1"/>
              </p:cNvSpPr>
              <p:nvPr/>
            </p:nvSpPr>
            <p:spPr bwMode="auto">
              <a:xfrm>
                <a:off x="3950" y="2677"/>
                <a:ext cx="382" cy="65"/>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4" name="Line 248"/>
              <p:cNvSpPr>
                <a:spLocks noChangeShapeType="1"/>
              </p:cNvSpPr>
              <p:nvPr/>
            </p:nvSpPr>
            <p:spPr bwMode="auto">
              <a:xfrm flipH="1" flipV="1">
                <a:off x="3950" y="2677"/>
                <a:ext cx="616" cy="23"/>
              </a:xfrm>
              <a:prstGeom prst="line">
                <a:avLst/>
              </a:prstGeom>
              <a:noFill/>
              <a:ln w="25400">
                <a:solidFill>
                  <a:srgbClr val="0099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5" name="Line 249"/>
              <p:cNvSpPr>
                <a:spLocks noChangeShapeType="1"/>
              </p:cNvSpPr>
              <p:nvPr/>
            </p:nvSpPr>
            <p:spPr bwMode="auto">
              <a:xfrm flipV="1">
                <a:off x="4678" y="2427"/>
                <a:ext cx="81" cy="19"/>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6" name="Freeform 250"/>
              <p:cNvSpPr>
                <a:spLocks/>
              </p:cNvSpPr>
              <p:nvPr/>
            </p:nvSpPr>
            <p:spPr bwMode="auto">
              <a:xfrm>
                <a:off x="4926" y="2411"/>
                <a:ext cx="573" cy="9"/>
              </a:xfrm>
              <a:custGeom>
                <a:avLst/>
                <a:gdLst>
                  <a:gd name="T0" fmla="*/ 0 w 2867"/>
                  <a:gd name="T1" fmla="*/ 0 h 44"/>
                  <a:gd name="T2" fmla="*/ 0 w 2867"/>
                  <a:gd name="T3" fmla="*/ 0 h 44"/>
                  <a:gd name="T4" fmla="*/ 0 w 2867"/>
                  <a:gd name="T5" fmla="*/ 0 h 44"/>
                  <a:gd name="T6" fmla="*/ 0 60000 65536"/>
                  <a:gd name="T7" fmla="*/ 0 60000 65536"/>
                  <a:gd name="T8" fmla="*/ 0 60000 65536"/>
                  <a:gd name="T9" fmla="*/ 0 w 2867"/>
                  <a:gd name="T10" fmla="*/ 0 h 44"/>
                  <a:gd name="T11" fmla="*/ 2867 w 2867"/>
                  <a:gd name="T12" fmla="*/ 44 h 44"/>
                </a:gdLst>
                <a:ahLst/>
                <a:cxnLst>
                  <a:cxn ang="T6">
                    <a:pos x="T0" y="T1"/>
                  </a:cxn>
                  <a:cxn ang="T7">
                    <a:pos x="T2" y="T3"/>
                  </a:cxn>
                  <a:cxn ang="T8">
                    <a:pos x="T4" y="T5"/>
                  </a:cxn>
                </a:cxnLst>
                <a:rect l="T9" t="T10" r="T11" b="T12"/>
                <a:pathLst>
                  <a:path w="2867" h="44">
                    <a:moveTo>
                      <a:pt x="2867" y="44"/>
                    </a:moveTo>
                    <a:lnTo>
                      <a:pt x="159" y="0"/>
                    </a:lnTo>
                    <a:lnTo>
                      <a:pt x="0" y="14"/>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77" name="Freeform 251"/>
              <p:cNvSpPr>
                <a:spLocks/>
              </p:cNvSpPr>
              <p:nvPr/>
            </p:nvSpPr>
            <p:spPr bwMode="auto">
              <a:xfrm>
                <a:off x="4759" y="2363"/>
                <a:ext cx="740" cy="64"/>
              </a:xfrm>
              <a:custGeom>
                <a:avLst/>
                <a:gdLst>
                  <a:gd name="T0" fmla="*/ 0 w 3702"/>
                  <a:gd name="T1" fmla="*/ 0 h 320"/>
                  <a:gd name="T2" fmla="*/ 0 w 3702"/>
                  <a:gd name="T3" fmla="*/ 0 h 320"/>
                  <a:gd name="T4" fmla="*/ 0 w 3702"/>
                  <a:gd name="T5" fmla="*/ 0 h 320"/>
                  <a:gd name="T6" fmla="*/ 0 60000 65536"/>
                  <a:gd name="T7" fmla="*/ 0 60000 65536"/>
                  <a:gd name="T8" fmla="*/ 0 60000 65536"/>
                  <a:gd name="T9" fmla="*/ 0 w 3702"/>
                  <a:gd name="T10" fmla="*/ 0 h 320"/>
                  <a:gd name="T11" fmla="*/ 3702 w 3702"/>
                  <a:gd name="T12" fmla="*/ 320 h 320"/>
                </a:gdLst>
                <a:ahLst/>
                <a:cxnLst>
                  <a:cxn ang="T6">
                    <a:pos x="T0" y="T1"/>
                  </a:cxn>
                  <a:cxn ang="T7">
                    <a:pos x="T2" y="T3"/>
                  </a:cxn>
                  <a:cxn ang="T8">
                    <a:pos x="T4" y="T5"/>
                  </a:cxn>
                </a:cxnLst>
                <a:rect l="T9" t="T10" r="T11" b="T12"/>
                <a:pathLst>
                  <a:path w="3702" h="320">
                    <a:moveTo>
                      <a:pt x="0" y="320"/>
                    </a:moveTo>
                    <a:lnTo>
                      <a:pt x="979" y="90"/>
                    </a:lnTo>
                    <a:lnTo>
                      <a:pt x="3702"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78" name="Line 252"/>
              <p:cNvSpPr>
                <a:spLocks noChangeShapeType="1"/>
              </p:cNvSpPr>
              <p:nvPr/>
            </p:nvSpPr>
            <p:spPr bwMode="auto">
              <a:xfrm flipH="1">
                <a:off x="4759" y="2414"/>
                <a:ext cx="167" cy="13"/>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79" name="Line 253"/>
              <p:cNvSpPr>
                <a:spLocks noChangeShapeType="1"/>
              </p:cNvSpPr>
              <p:nvPr/>
            </p:nvSpPr>
            <p:spPr bwMode="auto">
              <a:xfrm flipH="1">
                <a:off x="4678" y="2414"/>
                <a:ext cx="248" cy="3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80" name="Freeform 254"/>
              <p:cNvSpPr>
                <a:spLocks/>
              </p:cNvSpPr>
              <p:nvPr/>
            </p:nvSpPr>
            <p:spPr bwMode="auto">
              <a:xfrm>
                <a:off x="3354" y="2883"/>
                <a:ext cx="1798" cy="157"/>
              </a:xfrm>
              <a:custGeom>
                <a:avLst/>
                <a:gdLst>
                  <a:gd name="T0" fmla="*/ 0 w 8991"/>
                  <a:gd name="T1" fmla="*/ 0 h 782"/>
                  <a:gd name="T2" fmla="*/ 0 w 8991"/>
                  <a:gd name="T3" fmla="*/ 0 h 782"/>
                  <a:gd name="T4" fmla="*/ 0 w 8991"/>
                  <a:gd name="T5" fmla="*/ 0 h 782"/>
                  <a:gd name="T6" fmla="*/ 0 60000 65536"/>
                  <a:gd name="T7" fmla="*/ 0 60000 65536"/>
                  <a:gd name="T8" fmla="*/ 0 60000 65536"/>
                  <a:gd name="T9" fmla="*/ 0 w 8991"/>
                  <a:gd name="T10" fmla="*/ 0 h 782"/>
                  <a:gd name="T11" fmla="*/ 8991 w 8991"/>
                  <a:gd name="T12" fmla="*/ 782 h 782"/>
                </a:gdLst>
                <a:ahLst/>
                <a:cxnLst>
                  <a:cxn ang="T6">
                    <a:pos x="T0" y="T1"/>
                  </a:cxn>
                  <a:cxn ang="T7">
                    <a:pos x="T2" y="T3"/>
                  </a:cxn>
                  <a:cxn ang="T8">
                    <a:pos x="T4" y="T5"/>
                  </a:cxn>
                </a:cxnLst>
                <a:rect l="T9" t="T10" r="T11" b="T12"/>
                <a:pathLst>
                  <a:path w="8991" h="782">
                    <a:moveTo>
                      <a:pt x="0" y="782"/>
                    </a:moveTo>
                    <a:lnTo>
                      <a:pt x="8046" y="0"/>
                    </a:lnTo>
                    <a:lnTo>
                      <a:pt x="8991" y="56"/>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81" name="Line 255"/>
              <p:cNvSpPr>
                <a:spLocks noChangeShapeType="1"/>
              </p:cNvSpPr>
              <p:nvPr/>
            </p:nvSpPr>
            <p:spPr bwMode="auto">
              <a:xfrm>
                <a:off x="4966" y="2720"/>
                <a:ext cx="186" cy="174"/>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82" name="Freeform 256"/>
              <p:cNvSpPr>
                <a:spLocks/>
              </p:cNvSpPr>
              <p:nvPr/>
            </p:nvSpPr>
            <p:spPr bwMode="auto">
              <a:xfrm>
                <a:off x="4910" y="2708"/>
                <a:ext cx="56" cy="12"/>
              </a:xfrm>
              <a:custGeom>
                <a:avLst/>
                <a:gdLst>
                  <a:gd name="T0" fmla="*/ 0 w 281"/>
                  <a:gd name="T1" fmla="*/ 0 h 56"/>
                  <a:gd name="T2" fmla="*/ 0 w 281"/>
                  <a:gd name="T3" fmla="*/ 0 h 56"/>
                  <a:gd name="T4" fmla="*/ 0 w 281"/>
                  <a:gd name="T5" fmla="*/ 0 h 56"/>
                  <a:gd name="T6" fmla="*/ 0 60000 65536"/>
                  <a:gd name="T7" fmla="*/ 0 60000 65536"/>
                  <a:gd name="T8" fmla="*/ 0 60000 65536"/>
                  <a:gd name="T9" fmla="*/ 0 w 281"/>
                  <a:gd name="T10" fmla="*/ 0 h 56"/>
                  <a:gd name="T11" fmla="*/ 281 w 281"/>
                  <a:gd name="T12" fmla="*/ 56 h 56"/>
                </a:gdLst>
                <a:ahLst/>
                <a:cxnLst>
                  <a:cxn ang="T6">
                    <a:pos x="T0" y="T1"/>
                  </a:cxn>
                  <a:cxn ang="T7">
                    <a:pos x="T2" y="T3"/>
                  </a:cxn>
                  <a:cxn ang="T8">
                    <a:pos x="T4" y="T5"/>
                  </a:cxn>
                </a:cxnLst>
                <a:rect l="T9" t="T10" r="T11" b="T12"/>
                <a:pathLst>
                  <a:path w="281" h="56">
                    <a:moveTo>
                      <a:pt x="0" y="30"/>
                    </a:moveTo>
                    <a:lnTo>
                      <a:pt x="221" y="0"/>
                    </a:lnTo>
                    <a:lnTo>
                      <a:pt x="281" y="56"/>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83" name="Freeform 257"/>
              <p:cNvSpPr>
                <a:spLocks/>
              </p:cNvSpPr>
              <p:nvPr/>
            </p:nvSpPr>
            <p:spPr bwMode="auto">
              <a:xfrm>
                <a:off x="3351" y="3066"/>
                <a:ext cx="1717" cy="37"/>
              </a:xfrm>
              <a:custGeom>
                <a:avLst/>
                <a:gdLst>
                  <a:gd name="T0" fmla="*/ 0 w 8585"/>
                  <a:gd name="T1" fmla="*/ 0 h 183"/>
                  <a:gd name="T2" fmla="*/ 0 w 8585"/>
                  <a:gd name="T3" fmla="*/ 0 h 183"/>
                  <a:gd name="T4" fmla="*/ 0 w 8585"/>
                  <a:gd name="T5" fmla="*/ 0 h 183"/>
                  <a:gd name="T6" fmla="*/ 0 60000 65536"/>
                  <a:gd name="T7" fmla="*/ 0 60000 65536"/>
                  <a:gd name="T8" fmla="*/ 0 60000 65536"/>
                  <a:gd name="T9" fmla="*/ 0 w 8585"/>
                  <a:gd name="T10" fmla="*/ 0 h 183"/>
                  <a:gd name="T11" fmla="*/ 8585 w 8585"/>
                  <a:gd name="T12" fmla="*/ 183 h 183"/>
                </a:gdLst>
                <a:ahLst/>
                <a:cxnLst>
                  <a:cxn ang="T6">
                    <a:pos x="T0" y="T1"/>
                  </a:cxn>
                  <a:cxn ang="T7">
                    <a:pos x="T2" y="T3"/>
                  </a:cxn>
                  <a:cxn ang="T8">
                    <a:pos x="T4" y="T5"/>
                  </a:cxn>
                </a:cxnLst>
                <a:rect l="T9" t="T10" r="T11" b="T12"/>
                <a:pathLst>
                  <a:path w="8585" h="183">
                    <a:moveTo>
                      <a:pt x="8585" y="45"/>
                    </a:moveTo>
                    <a:lnTo>
                      <a:pt x="8032" y="0"/>
                    </a:lnTo>
                    <a:lnTo>
                      <a:pt x="0" y="183"/>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84" name="Freeform 258"/>
              <p:cNvSpPr>
                <a:spLocks/>
              </p:cNvSpPr>
              <p:nvPr/>
            </p:nvSpPr>
            <p:spPr bwMode="auto">
              <a:xfrm>
                <a:off x="3348" y="3075"/>
                <a:ext cx="1720" cy="94"/>
              </a:xfrm>
              <a:custGeom>
                <a:avLst/>
                <a:gdLst>
                  <a:gd name="T0" fmla="*/ 0 w 8599"/>
                  <a:gd name="T1" fmla="*/ 0 h 468"/>
                  <a:gd name="T2" fmla="*/ 0 w 8599"/>
                  <a:gd name="T3" fmla="*/ 0 h 468"/>
                  <a:gd name="T4" fmla="*/ 0 w 8599"/>
                  <a:gd name="T5" fmla="*/ 0 h 468"/>
                  <a:gd name="T6" fmla="*/ 0 60000 65536"/>
                  <a:gd name="T7" fmla="*/ 0 60000 65536"/>
                  <a:gd name="T8" fmla="*/ 0 60000 65536"/>
                  <a:gd name="T9" fmla="*/ 0 w 8599"/>
                  <a:gd name="T10" fmla="*/ 0 h 468"/>
                  <a:gd name="T11" fmla="*/ 8599 w 8599"/>
                  <a:gd name="T12" fmla="*/ 468 h 468"/>
                </a:gdLst>
                <a:ahLst/>
                <a:cxnLst>
                  <a:cxn ang="T6">
                    <a:pos x="T0" y="T1"/>
                  </a:cxn>
                  <a:cxn ang="T7">
                    <a:pos x="T2" y="T3"/>
                  </a:cxn>
                  <a:cxn ang="T8">
                    <a:pos x="T4" y="T5"/>
                  </a:cxn>
                </a:cxnLst>
                <a:rect l="T9" t="T10" r="T11" b="T12"/>
                <a:pathLst>
                  <a:path w="8599" h="468">
                    <a:moveTo>
                      <a:pt x="0" y="468"/>
                    </a:moveTo>
                    <a:lnTo>
                      <a:pt x="8046" y="2"/>
                    </a:lnTo>
                    <a:lnTo>
                      <a:pt x="8599" y="0"/>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85" name="Line 259"/>
              <p:cNvSpPr>
                <a:spLocks noChangeShapeType="1"/>
              </p:cNvSpPr>
              <p:nvPr/>
            </p:nvSpPr>
            <p:spPr bwMode="auto">
              <a:xfrm flipH="1" flipV="1">
                <a:off x="5369" y="3098"/>
                <a:ext cx="139" cy="11"/>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86" name="Line 260"/>
              <p:cNvSpPr>
                <a:spLocks noChangeShapeType="1"/>
              </p:cNvSpPr>
              <p:nvPr/>
            </p:nvSpPr>
            <p:spPr bwMode="auto">
              <a:xfrm>
                <a:off x="5369" y="3098"/>
                <a:ext cx="136" cy="12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87" name="Line 261"/>
              <p:cNvSpPr>
                <a:spLocks noChangeShapeType="1"/>
              </p:cNvSpPr>
              <p:nvPr/>
            </p:nvSpPr>
            <p:spPr bwMode="auto">
              <a:xfrm>
                <a:off x="5342" y="3074"/>
                <a:ext cx="27" cy="24"/>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88" name="Line 262"/>
              <p:cNvSpPr>
                <a:spLocks noChangeShapeType="1"/>
              </p:cNvSpPr>
              <p:nvPr/>
            </p:nvSpPr>
            <p:spPr bwMode="auto">
              <a:xfrm flipV="1">
                <a:off x="5342" y="3072"/>
                <a:ext cx="166" cy="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89" name="Freeform 263"/>
              <p:cNvSpPr>
                <a:spLocks/>
              </p:cNvSpPr>
              <p:nvPr/>
            </p:nvSpPr>
            <p:spPr bwMode="auto">
              <a:xfrm>
                <a:off x="4026" y="2599"/>
                <a:ext cx="1473" cy="125"/>
              </a:xfrm>
              <a:custGeom>
                <a:avLst/>
                <a:gdLst>
                  <a:gd name="T0" fmla="*/ 0 w 7366"/>
                  <a:gd name="T1" fmla="*/ 0 h 624"/>
                  <a:gd name="T2" fmla="*/ 0 w 7366"/>
                  <a:gd name="T3" fmla="*/ 0 h 624"/>
                  <a:gd name="T4" fmla="*/ 0 w 7366"/>
                  <a:gd name="T5" fmla="*/ 0 h 624"/>
                  <a:gd name="T6" fmla="*/ 0 60000 65536"/>
                  <a:gd name="T7" fmla="*/ 0 60000 65536"/>
                  <a:gd name="T8" fmla="*/ 0 60000 65536"/>
                  <a:gd name="T9" fmla="*/ 0 w 7366"/>
                  <a:gd name="T10" fmla="*/ 0 h 624"/>
                  <a:gd name="T11" fmla="*/ 7366 w 7366"/>
                  <a:gd name="T12" fmla="*/ 624 h 624"/>
                </a:gdLst>
                <a:ahLst/>
                <a:cxnLst>
                  <a:cxn ang="T6">
                    <a:pos x="T0" y="T1"/>
                  </a:cxn>
                  <a:cxn ang="T7">
                    <a:pos x="T2" y="T3"/>
                  </a:cxn>
                  <a:cxn ang="T8">
                    <a:pos x="T4" y="T5"/>
                  </a:cxn>
                </a:cxnLst>
                <a:rect l="T9" t="T10" r="T11" b="T12"/>
                <a:pathLst>
                  <a:path w="7366" h="624">
                    <a:moveTo>
                      <a:pt x="0" y="0"/>
                    </a:moveTo>
                    <a:lnTo>
                      <a:pt x="4643" y="473"/>
                    </a:lnTo>
                    <a:lnTo>
                      <a:pt x="7366" y="624"/>
                    </a:ln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6390" name="Line 264"/>
              <p:cNvSpPr>
                <a:spLocks noChangeShapeType="1"/>
              </p:cNvSpPr>
              <p:nvPr/>
            </p:nvSpPr>
            <p:spPr bwMode="auto">
              <a:xfrm>
                <a:off x="5152" y="2894"/>
                <a:ext cx="362" cy="2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1" name="Line 265"/>
              <p:cNvSpPr>
                <a:spLocks noChangeShapeType="1"/>
              </p:cNvSpPr>
              <p:nvPr/>
            </p:nvSpPr>
            <p:spPr bwMode="auto">
              <a:xfrm flipH="1" flipV="1">
                <a:off x="4966" y="2720"/>
                <a:ext cx="536" cy="8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2" name="Line 266"/>
              <p:cNvSpPr>
                <a:spLocks noChangeShapeType="1"/>
              </p:cNvSpPr>
              <p:nvPr/>
            </p:nvSpPr>
            <p:spPr bwMode="auto">
              <a:xfrm>
                <a:off x="5152" y="2894"/>
                <a:ext cx="190" cy="18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3" name="Line 267"/>
              <p:cNvSpPr>
                <a:spLocks noChangeShapeType="1"/>
              </p:cNvSpPr>
              <p:nvPr/>
            </p:nvSpPr>
            <p:spPr bwMode="auto">
              <a:xfrm flipH="1" flipV="1">
                <a:off x="5068" y="3075"/>
                <a:ext cx="301" cy="23"/>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4" name="Line 268"/>
              <p:cNvSpPr>
                <a:spLocks noChangeShapeType="1"/>
              </p:cNvSpPr>
              <p:nvPr/>
            </p:nvSpPr>
            <p:spPr bwMode="auto">
              <a:xfrm flipV="1">
                <a:off x="5068" y="3074"/>
                <a:ext cx="274" cy="1"/>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5" name="Line 269"/>
              <p:cNvSpPr>
                <a:spLocks noChangeShapeType="1"/>
              </p:cNvSpPr>
              <p:nvPr/>
            </p:nvSpPr>
            <p:spPr bwMode="auto">
              <a:xfrm flipH="1" flipV="1">
                <a:off x="4910" y="2714"/>
                <a:ext cx="56" cy="6"/>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6" name="Line 270"/>
              <p:cNvSpPr>
                <a:spLocks noChangeShapeType="1"/>
              </p:cNvSpPr>
              <p:nvPr/>
            </p:nvSpPr>
            <p:spPr bwMode="auto">
              <a:xfrm flipH="1">
                <a:off x="3351" y="2536"/>
                <a:ext cx="57" cy="4"/>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7" name="Line 271"/>
              <p:cNvSpPr>
                <a:spLocks noChangeShapeType="1"/>
              </p:cNvSpPr>
              <p:nvPr/>
            </p:nvSpPr>
            <p:spPr bwMode="auto">
              <a:xfrm>
                <a:off x="3336" y="2528"/>
                <a:ext cx="72" cy="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8" name="Line 272"/>
              <p:cNvSpPr>
                <a:spLocks noChangeShapeType="1"/>
              </p:cNvSpPr>
              <p:nvPr/>
            </p:nvSpPr>
            <p:spPr bwMode="auto">
              <a:xfrm>
                <a:off x="3408" y="2536"/>
                <a:ext cx="148" cy="1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399" name="Line 273"/>
              <p:cNvSpPr>
                <a:spLocks noChangeShapeType="1"/>
              </p:cNvSpPr>
              <p:nvPr/>
            </p:nvSpPr>
            <p:spPr bwMode="auto">
              <a:xfrm flipH="1">
                <a:off x="3348" y="2551"/>
                <a:ext cx="208" cy="19"/>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0" name="Line 274"/>
              <p:cNvSpPr>
                <a:spLocks noChangeShapeType="1"/>
              </p:cNvSpPr>
              <p:nvPr/>
            </p:nvSpPr>
            <p:spPr bwMode="auto">
              <a:xfrm flipV="1">
                <a:off x="3853" y="2599"/>
                <a:ext cx="173" cy="4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1" name="Line 275"/>
              <p:cNvSpPr>
                <a:spLocks noChangeShapeType="1"/>
              </p:cNvSpPr>
              <p:nvPr/>
            </p:nvSpPr>
            <p:spPr bwMode="auto">
              <a:xfrm>
                <a:off x="3556" y="2551"/>
                <a:ext cx="470" cy="4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2" name="Line 276"/>
              <p:cNvSpPr>
                <a:spLocks noChangeShapeType="1"/>
              </p:cNvSpPr>
              <p:nvPr/>
            </p:nvSpPr>
            <p:spPr bwMode="auto">
              <a:xfrm flipH="1" flipV="1">
                <a:off x="3348" y="2603"/>
                <a:ext cx="505" cy="36"/>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3" name="Line 277"/>
              <p:cNvSpPr>
                <a:spLocks noChangeShapeType="1"/>
              </p:cNvSpPr>
              <p:nvPr/>
            </p:nvSpPr>
            <p:spPr bwMode="auto">
              <a:xfrm flipV="1">
                <a:off x="3339" y="2639"/>
                <a:ext cx="514" cy="12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4" name="Line 278"/>
              <p:cNvSpPr>
                <a:spLocks noChangeShapeType="1"/>
              </p:cNvSpPr>
              <p:nvPr/>
            </p:nvSpPr>
            <p:spPr bwMode="auto">
              <a:xfrm flipH="1">
                <a:off x="3408" y="2427"/>
                <a:ext cx="1351" cy="109"/>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5" name="Line 279"/>
              <p:cNvSpPr>
                <a:spLocks noChangeShapeType="1"/>
              </p:cNvSpPr>
              <p:nvPr/>
            </p:nvSpPr>
            <p:spPr bwMode="auto">
              <a:xfrm flipV="1">
                <a:off x="4026" y="2446"/>
                <a:ext cx="652" cy="153"/>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6" name="Line 280"/>
              <p:cNvSpPr>
                <a:spLocks noChangeShapeType="1"/>
              </p:cNvSpPr>
              <p:nvPr/>
            </p:nvSpPr>
            <p:spPr bwMode="auto">
              <a:xfrm flipH="1">
                <a:off x="3556" y="2446"/>
                <a:ext cx="1122" cy="10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7" name="Line 281"/>
              <p:cNvSpPr>
                <a:spLocks noChangeShapeType="1"/>
              </p:cNvSpPr>
              <p:nvPr/>
            </p:nvSpPr>
            <p:spPr bwMode="auto">
              <a:xfrm flipH="1" flipV="1">
                <a:off x="3853" y="2639"/>
                <a:ext cx="1057" cy="7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408" name="Line 282"/>
              <p:cNvSpPr>
                <a:spLocks noChangeShapeType="1"/>
              </p:cNvSpPr>
              <p:nvPr/>
            </p:nvSpPr>
            <p:spPr bwMode="auto">
              <a:xfrm flipV="1">
                <a:off x="3357" y="2714"/>
                <a:ext cx="1553" cy="211"/>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76208" name="Text Box 284"/>
            <p:cNvSpPr txBox="1">
              <a:spLocks noChangeArrowheads="1"/>
            </p:cNvSpPr>
            <p:nvPr/>
          </p:nvSpPr>
          <p:spPr bwMode="auto">
            <a:xfrm>
              <a:off x="390" y="2869"/>
              <a:ext cx="64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- 1,5 ans</a:t>
              </a:r>
            </a:p>
          </p:txBody>
        </p:sp>
        <p:sp>
          <p:nvSpPr>
            <p:cNvPr id="176209" name="Text Box 285"/>
            <p:cNvSpPr txBox="1">
              <a:spLocks noChangeArrowheads="1"/>
            </p:cNvSpPr>
            <p:nvPr/>
          </p:nvSpPr>
          <p:spPr bwMode="auto">
            <a:xfrm>
              <a:off x="1945" y="2868"/>
              <a:ext cx="66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000"/>
                <a:t>J0</a:t>
              </a:r>
            </a:p>
          </p:txBody>
        </p:sp>
        <p:sp>
          <p:nvSpPr>
            <p:cNvPr id="176210" name="Text Box 286"/>
            <p:cNvSpPr txBox="1">
              <a:spLocks noChangeArrowheads="1"/>
            </p:cNvSpPr>
            <p:nvPr/>
          </p:nvSpPr>
          <p:spPr bwMode="auto">
            <a:xfrm>
              <a:off x="2564" y="2868"/>
              <a:ext cx="50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fr-FR" sz="1000"/>
                <a:t>S24</a:t>
              </a:r>
            </a:p>
          </p:txBody>
        </p:sp>
        <p:sp>
          <p:nvSpPr>
            <p:cNvPr id="176211" name="Text Box 287"/>
            <p:cNvSpPr txBox="1">
              <a:spLocks noChangeArrowheads="1"/>
            </p:cNvSpPr>
            <p:nvPr/>
          </p:nvSpPr>
          <p:spPr bwMode="auto">
            <a:xfrm>
              <a:off x="363" y="2675"/>
              <a:ext cx="20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0</a:t>
              </a:r>
            </a:p>
          </p:txBody>
        </p:sp>
        <p:sp>
          <p:nvSpPr>
            <p:cNvPr id="176212" name="Text Box 288"/>
            <p:cNvSpPr txBox="1">
              <a:spLocks noChangeArrowheads="1"/>
            </p:cNvSpPr>
            <p:nvPr/>
          </p:nvSpPr>
          <p:spPr bwMode="auto">
            <a:xfrm>
              <a:off x="222" y="2333"/>
              <a:ext cx="34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100</a:t>
              </a:r>
            </a:p>
          </p:txBody>
        </p:sp>
        <p:sp>
          <p:nvSpPr>
            <p:cNvPr id="176213" name="Text Box 289"/>
            <p:cNvSpPr txBox="1">
              <a:spLocks noChangeArrowheads="1"/>
            </p:cNvSpPr>
            <p:nvPr/>
          </p:nvSpPr>
          <p:spPr bwMode="auto">
            <a:xfrm>
              <a:off x="222" y="2026"/>
              <a:ext cx="34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190</a:t>
              </a:r>
            </a:p>
          </p:txBody>
        </p:sp>
        <p:sp>
          <p:nvSpPr>
            <p:cNvPr id="176214" name="Text Box 290"/>
            <p:cNvSpPr txBox="1">
              <a:spLocks noChangeArrowheads="1"/>
            </p:cNvSpPr>
            <p:nvPr/>
          </p:nvSpPr>
          <p:spPr bwMode="auto">
            <a:xfrm>
              <a:off x="222" y="1734"/>
              <a:ext cx="34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280</a:t>
              </a:r>
            </a:p>
          </p:txBody>
        </p:sp>
        <p:sp>
          <p:nvSpPr>
            <p:cNvPr id="176215" name="Text Box 291"/>
            <p:cNvSpPr txBox="1">
              <a:spLocks noChangeArrowheads="1"/>
            </p:cNvSpPr>
            <p:nvPr/>
          </p:nvSpPr>
          <p:spPr bwMode="auto">
            <a:xfrm>
              <a:off x="222" y="1451"/>
              <a:ext cx="34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370</a:t>
              </a:r>
            </a:p>
          </p:txBody>
        </p:sp>
      </p:grpSp>
      <p:graphicFrame>
        <p:nvGraphicFramePr>
          <p:cNvPr id="176334" name="Group 206"/>
          <p:cNvGraphicFramePr>
            <a:graphicFrameLocks noGrp="1"/>
          </p:cNvGraphicFramePr>
          <p:nvPr/>
        </p:nvGraphicFramePr>
        <p:xfrm>
          <a:off x="468313" y="4437063"/>
          <a:ext cx="4491037" cy="1871662"/>
        </p:xfrm>
        <a:graphic>
          <a:graphicData uri="http://schemas.openxmlformats.org/drawingml/2006/table">
            <a:tbl>
              <a:tblPr/>
              <a:tblGrid>
                <a:gridCol w="2106612"/>
                <a:gridCol w="1325563"/>
                <a:gridCol w="1058862"/>
              </a:tblGrid>
              <a:tr h="46831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Valeur estimée(/mm</a:t>
                      </a:r>
                      <a:r>
                        <a:rPr kumimoji="0" lang="fr-FR" sz="1200" b="0" i="0" u="none" strike="noStrike" cap="none" normalizeH="0" baseline="30000">
                          <a:ln>
                            <a:noFill/>
                          </a:ln>
                          <a:solidFill>
                            <a:schemeClr val="tx1"/>
                          </a:solidFill>
                          <a:effectLst/>
                          <a:latin typeface="Arial" charset="0"/>
                          <a:ea typeface="MS PGothic" charset="0"/>
                          <a:cs typeface="MS PGothic" charset="0"/>
                        </a:rPr>
                        <a:t>3</a:t>
                      </a:r>
                      <a:r>
                        <a:rPr kumimoji="0" lang="fr-FR" sz="1200" b="0" i="0" u="none" strike="noStrike" cap="none" normalizeH="0" baseline="0">
                          <a:ln>
                            <a:noFill/>
                          </a:ln>
                          <a:solidFill>
                            <a:schemeClr val="tx1"/>
                          </a:solidFill>
                          <a:effectLst/>
                          <a:latin typeface="Arial" charset="0"/>
                          <a:ea typeface="MS PGothic" charset="0"/>
                          <a:cs typeface="MS PGothic" charset="0"/>
                        </a:rPr>
                        <a:t>/an) selon équation (ET)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(IC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8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Pente CD4 pré-MVC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- 0,5 (5,4)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(- 9,4 ; 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Pente CD4 post-MVC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24,7 (13,2)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(2,9 ; 46,4)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8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Différence (post-pré MVC)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25,2 (14,1)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charset="0"/>
                          <a:ea typeface="MS PGothic" charset="0"/>
                          <a:cs typeface="MS PGothic" charset="0"/>
                        </a:rPr>
                        <a:t>(2,1 ; 48,3)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6151" name="Text Box 62"/>
          <p:cNvSpPr txBox="1">
            <a:spLocks noChangeArrowheads="1"/>
          </p:cNvSpPr>
          <p:nvPr/>
        </p:nvSpPr>
        <p:spPr bwMode="auto">
          <a:xfrm>
            <a:off x="5911850" y="2276475"/>
            <a:ext cx="2720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pPr>
            <a:r>
              <a:rPr lang="fr-FR" sz="1400"/>
              <a:t>Modification médiane CD4/mm</a:t>
            </a:r>
            <a:r>
              <a:rPr lang="fr-FR" sz="1400" baseline="30000"/>
              <a:t>3</a:t>
            </a:r>
            <a:r>
              <a:rPr lang="fr-FR" sz="1400"/>
              <a:t> </a:t>
            </a:r>
            <a:endParaRPr lang="fr-FR" sz="1400" baseline="30000"/>
          </a:p>
        </p:txBody>
      </p:sp>
      <p:sp>
        <p:nvSpPr>
          <p:cNvPr id="176152" name="Rectangle 312"/>
          <p:cNvSpPr>
            <a:spLocks noChangeArrowheads="1"/>
          </p:cNvSpPr>
          <p:nvPr/>
        </p:nvSpPr>
        <p:spPr bwMode="auto">
          <a:xfrm>
            <a:off x="755650" y="1484313"/>
            <a:ext cx="8588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7188" indent="-357188">
              <a:buClr>
                <a:srgbClr val="FFFF00"/>
              </a:buClr>
              <a:buFontTx/>
              <a:buChar char="•"/>
            </a:pPr>
            <a:r>
              <a:rPr lang="fr-FR" sz="1400"/>
              <a:t> 34 patients sous ARV avec CV indétectable depuis </a:t>
            </a:r>
            <a:r>
              <a:rPr lang="fr-FR" sz="1400" u="sng"/>
              <a:t>&gt;</a:t>
            </a:r>
            <a:r>
              <a:rPr lang="fr-FR" sz="1400"/>
              <a:t> 4 ans, et CD4 &lt; 250/mm</a:t>
            </a:r>
            <a:r>
              <a:rPr lang="fr-FR" sz="1400" baseline="30000"/>
              <a:t>3</a:t>
            </a:r>
            <a:r>
              <a:rPr lang="fr-FR" sz="1400"/>
              <a:t> et stables (médiane : 153/mm</a:t>
            </a:r>
            <a:r>
              <a:rPr lang="fr-FR" sz="1400" baseline="30000"/>
              <a:t>3</a:t>
            </a:r>
            <a:r>
              <a:rPr lang="fr-FR" sz="1400"/>
              <a:t>)</a:t>
            </a:r>
          </a:p>
          <a:p>
            <a:pPr marL="357188" indent="-357188">
              <a:buClr>
                <a:srgbClr val="FFFF00"/>
              </a:buClr>
              <a:buFontTx/>
              <a:buChar char="•"/>
            </a:pPr>
            <a:r>
              <a:rPr lang="fr-FR" sz="1400"/>
              <a:t>Addition de MVC pendant 24 semaines ; 32 patients évalués</a:t>
            </a:r>
          </a:p>
        </p:txBody>
      </p:sp>
      <p:sp>
        <p:nvSpPr>
          <p:cNvPr id="176153" name="ZoneTexte 313"/>
          <p:cNvSpPr txBox="1">
            <a:spLocks noChangeArrowheads="1"/>
          </p:cNvSpPr>
          <p:nvPr/>
        </p:nvSpPr>
        <p:spPr bwMode="auto">
          <a:xfrm>
            <a:off x="684213" y="6340475"/>
            <a:ext cx="352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En bleu, patients avec </a:t>
            </a:r>
            <a:r>
              <a:rPr lang="fr-FR" sz="1200">
                <a:latin typeface="Wingdings" charset="0"/>
              </a:rPr>
              <a:t></a:t>
            </a:r>
            <a:r>
              <a:rPr lang="fr-FR" sz="1200"/>
              <a:t> CD4 sous MVC (n = 24)</a:t>
            </a:r>
          </a:p>
          <a:p>
            <a:pPr eaLnBrk="1" hangingPunct="1"/>
            <a:r>
              <a:rPr lang="fr-FR" sz="1200"/>
              <a:t>En orange, patients avec </a:t>
            </a:r>
            <a:r>
              <a:rPr lang="fr-FR" sz="1200">
                <a:latin typeface="Wingdings" charset="0"/>
              </a:rPr>
              <a:t></a:t>
            </a:r>
            <a:r>
              <a:rPr lang="fr-FR" sz="1200"/>
              <a:t> CD4 sous MVC</a:t>
            </a:r>
          </a:p>
        </p:txBody>
      </p:sp>
      <p:sp>
        <p:nvSpPr>
          <p:cNvPr id="176154" name="ZoneTexte 314"/>
          <p:cNvSpPr txBox="1">
            <a:spLocks noChangeArrowheads="1"/>
          </p:cNvSpPr>
          <p:nvPr/>
        </p:nvSpPr>
        <p:spPr bwMode="auto">
          <a:xfrm>
            <a:off x="5951538" y="5121275"/>
            <a:ext cx="24796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400"/>
              <a:t>Marqueurs immunitaires</a:t>
            </a:r>
          </a:p>
          <a:p>
            <a:pPr eaLnBrk="1" hangingPunct="1">
              <a:buFont typeface="Wingdings" charset="0"/>
              <a:buChar char="ê"/>
            </a:pPr>
            <a:r>
              <a:rPr lang="fr-FR" sz="1400"/>
              <a:t> % CD4+/CD38+</a:t>
            </a:r>
          </a:p>
          <a:p>
            <a:pPr eaLnBrk="1" hangingPunct="1">
              <a:buFont typeface="Wingdings" charset="0"/>
              <a:buChar char="ê"/>
            </a:pPr>
            <a:r>
              <a:rPr lang="fr-FR" sz="1400"/>
              <a:t> % CD8+/CD38+</a:t>
            </a:r>
          </a:p>
          <a:p>
            <a:pPr eaLnBrk="1" hangingPunct="1">
              <a:buFont typeface="Wingdings" charset="0"/>
              <a:buChar char="ê"/>
            </a:pPr>
            <a:r>
              <a:rPr lang="fr-FR" sz="1400"/>
              <a:t> % CD4+/HLA-DR+/CD38+</a:t>
            </a:r>
          </a:p>
          <a:p>
            <a:pPr eaLnBrk="1" hangingPunct="1">
              <a:buFont typeface="Wingdings" charset="0"/>
              <a:buChar char="ê"/>
            </a:pPr>
            <a:r>
              <a:rPr lang="fr-FR" sz="1400"/>
              <a:t> % CD8+/HLA-DR+/CD38+</a:t>
            </a:r>
          </a:p>
          <a:p>
            <a:pPr eaLnBrk="1" hangingPunct="1">
              <a:buFont typeface="Wingdings" charset="0"/>
              <a:buChar char="ê"/>
            </a:pPr>
            <a:r>
              <a:rPr lang="fr-FR" sz="1400"/>
              <a:t> apoptose (caspase 3+)</a:t>
            </a:r>
          </a:p>
        </p:txBody>
      </p:sp>
      <p:sp>
        <p:nvSpPr>
          <p:cNvPr id="176155" name="Text Box 3"/>
          <p:cNvSpPr txBox="1">
            <a:spLocks noChangeArrowheads="1"/>
          </p:cNvSpPr>
          <p:nvPr/>
        </p:nvSpPr>
        <p:spPr bwMode="auto">
          <a:xfrm>
            <a:off x="6788150" y="6583363"/>
            <a:ext cx="2362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fr-FR" sz="1200" i="1"/>
              <a:t>Wilkin T, CROI 2010, Abs. 285</a:t>
            </a:r>
          </a:p>
        </p:txBody>
      </p:sp>
      <p:sp>
        <p:nvSpPr>
          <p:cNvPr id="61469" name="Text Box 232"/>
          <p:cNvSpPr txBox="1">
            <a:spLocks noChangeArrowheads="1"/>
          </p:cNvSpPr>
          <p:nvPr/>
        </p:nvSpPr>
        <p:spPr bwMode="auto">
          <a:xfrm>
            <a:off x="8694738" y="46038"/>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defRPr/>
            </a:pPr>
            <a:r>
              <a:rPr lang="fr-FR" sz="1000" smtClean="0">
                <a:solidFill>
                  <a:schemeClr val="bg1"/>
                </a:solidFill>
                <a:ea typeface="MS PGothic" charset="0"/>
              </a:rPr>
              <a:t>109</a:t>
            </a:r>
          </a:p>
        </p:txBody>
      </p:sp>
      <p:grpSp>
        <p:nvGrpSpPr>
          <p:cNvPr id="176157" name="Group 233"/>
          <p:cNvGrpSpPr>
            <a:grpSpLocks/>
          </p:cNvGrpSpPr>
          <p:nvPr/>
        </p:nvGrpSpPr>
        <p:grpSpPr bwMode="auto">
          <a:xfrm>
            <a:off x="5508625" y="2636838"/>
            <a:ext cx="3167063" cy="2217737"/>
            <a:chOff x="3312" y="1416"/>
            <a:chExt cx="2311" cy="1603"/>
          </a:xfrm>
        </p:grpSpPr>
        <p:sp>
          <p:nvSpPr>
            <p:cNvPr id="176160" name="Line 5"/>
            <p:cNvSpPr>
              <a:spLocks noChangeShapeType="1"/>
            </p:cNvSpPr>
            <p:nvPr/>
          </p:nvSpPr>
          <p:spPr bwMode="auto">
            <a:xfrm flipH="1">
              <a:off x="3570" y="1495"/>
              <a:ext cx="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61" name="Line 7"/>
            <p:cNvSpPr>
              <a:spLocks noChangeShapeType="1"/>
            </p:cNvSpPr>
            <p:nvPr/>
          </p:nvSpPr>
          <p:spPr bwMode="auto">
            <a:xfrm flipH="1">
              <a:off x="3570" y="1775"/>
              <a:ext cx="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62" name="Line 9"/>
            <p:cNvSpPr>
              <a:spLocks noChangeShapeType="1"/>
            </p:cNvSpPr>
            <p:nvPr/>
          </p:nvSpPr>
          <p:spPr bwMode="auto">
            <a:xfrm flipH="1">
              <a:off x="3570" y="2055"/>
              <a:ext cx="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63" name="Line 11"/>
            <p:cNvSpPr>
              <a:spLocks noChangeShapeType="1"/>
            </p:cNvSpPr>
            <p:nvPr/>
          </p:nvSpPr>
          <p:spPr bwMode="auto">
            <a:xfrm flipH="1">
              <a:off x="3570" y="2335"/>
              <a:ext cx="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64" name="Line 13"/>
            <p:cNvSpPr>
              <a:spLocks noChangeShapeType="1"/>
            </p:cNvSpPr>
            <p:nvPr/>
          </p:nvSpPr>
          <p:spPr bwMode="auto">
            <a:xfrm flipH="1">
              <a:off x="3570" y="2614"/>
              <a:ext cx="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65" name="Text Box 14"/>
            <p:cNvSpPr txBox="1">
              <a:spLocks noChangeArrowheads="1"/>
            </p:cNvSpPr>
            <p:nvPr/>
          </p:nvSpPr>
          <p:spPr bwMode="auto">
            <a:xfrm>
              <a:off x="3349" y="1416"/>
              <a:ext cx="23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30</a:t>
              </a:r>
            </a:p>
          </p:txBody>
        </p:sp>
        <p:sp>
          <p:nvSpPr>
            <p:cNvPr id="176166" name="Text Box 15"/>
            <p:cNvSpPr txBox="1">
              <a:spLocks noChangeArrowheads="1"/>
            </p:cNvSpPr>
            <p:nvPr/>
          </p:nvSpPr>
          <p:spPr bwMode="auto">
            <a:xfrm>
              <a:off x="3349" y="1685"/>
              <a:ext cx="23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20</a:t>
              </a:r>
            </a:p>
          </p:txBody>
        </p:sp>
        <p:sp>
          <p:nvSpPr>
            <p:cNvPr id="176167" name="Text Box 16"/>
            <p:cNvSpPr txBox="1">
              <a:spLocks noChangeArrowheads="1"/>
            </p:cNvSpPr>
            <p:nvPr/>
          </p:nvSpPr>
          <p:spPr bwMode="auto">
            <a:xfrm>
              <a:off x="3349" y="1962"/>
              <a:ext cx="23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10</a:t>
              </a:r>
            </a:p>
          </p:txBody>
        </p:sp>
        <p:sp>
          <p:nvSpPr>
            <p:cNvPr id="176168" name="Text Box 17"/>
            <p:cNvSpPr txBox="1">
              <a:spLocks noChangeArrowheads="1"/>
            </p:cNvSpPr>
            <p:nvPr/>
          </p:nvSpPr>
          <p:spPr bwMode="auto">
            <a:xfrm>
              <a:off x="3412" y="2249"/>
              <a:ext cx="17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0</a:t>
              </a:r>
            </a:p>
          </p:txBody>
        </p:sp>
        <p:sp>
          <p:nvSpPr>
            <p:cNvPr id="176169" name="Text Box 18"/>
            <p:cNvSpPr txBox="1">
              <a:spLocks noChangeArrowheads="1"/>
            </p:cNvSpPr>
            <p:nvPr/>
          </p:nvSpPr>
          <p:spPr bwMode="auto">
            <a:xfrm>
              <a:off x="3312" y="2542"/>
              <a:ext cx="27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t>-10</a:t>
              </a:r>
            </a:p>
          </p:txBody>
        </p:sp>
        <p:sp>
          <p:nvSpPr>
            <p:cNvPr id="176170" name="Freeform 19"/>
            <p:cNvSpPr>
              <a:spLocks/>
            </p:cNvSpPr>
            <p:nvPr/>
          </p:nvSpPr>
          <p:spPr bwMode="auto">
            <a:xfrm>
              <a:off x="3760" y="1964"/>
              <a:ext cx="1537" cy="198"/>
            </a:xfrm>
            <a:custGeom>
              <a:avLst/>
              <a:gdLst>
                <a:gd name="T0" fmla="*/ 0 w 1536"/>
                <a:gd name="T1" fmla="*/ 2625290 h 480"/>
                <a:gd name="T2" fmla="*/ 2147483647 w 1536"/>
                <a:gd name="T3" fmla="*/ 2625290 h 480"/>
                <a:gd name="T4" fmla="*/ 2147483647 w 1536"/>
                <a:gd name="T5" fmla="*/ 2625290 h 480"/>
                <a:gd name="T6" fmla="*/ 2147483647 w 1536"/>
                <a:gd name="T7" fmla="*/ 2625290 h 480"/>
                <a:gd name="T8" fmla="*/ 2147483647 w 1536"/>
                <a:gd name="T9" fmla="*/ 2625290 h 480"/>
                <a:gd name="T10" fmla="*/ 2147483647 w 1536"/>
                <a:gd name="T11" fmla="*/ 2625290 h 480"/>
                <a:gd name="T12" fmla="*/ 2147483647 w 1536"/>
                <a:gd name="T13" fmla="*/ 0 h 480"/>
                <a:gd name="T14" fmla="*/ 0 60000 65536"/>
                <a:gd name="T15" fmla="*/ 0 60000 65536"/>
                <a:gd name="T16" fmla="*/ 0 60000 65536"/>
                <a:gd name="T17" fmla="*/ 0 60000 65536"/>
                <a:gd name="T18" fmla="*/ 0 60000 65536"/>
                <a:gd name="T19" fmla="*/ 0 60000 65536"/>
                <a:gd name="T20" fmla="*/ 0 60000 65536"/>
                <a:gd name="T21" fmla="*/ 0 w 1536"/>
                <a:gd name="T22" fmla="*/ 0 h 480"/>
                <a:gd name="T23" fmla="*/ 1536 w 1536"/>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 h="480">
                  <a:moveTo>
                    <a:pt x="0" y="480"/>
                  </a:moveTo>
                  <a:lnTo>
                    <a:pt x="240" y="440"/>
                  </a:lnTo>
                  <a:lnTo>
                    <a:pt x="500" y="180"/>
                  </a:lnTo>
                  <a:lnTo>
                    <a:pt x="752" y="160"/>
                  </a:lnTo>
                  <a:lnTo>
                    <a:pt x="1020" y="448"/>
                  </a:lnTo>
                  <a:lnTo>
                    <a:pt x="1532" y="20"/>
                  </a:lnTo>
                  <a:lnTo>
                    <a:pt x="1536" y="0"/>
                  </a:lnTo>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fr-FR"/>
            </a:p>
          </p:txBody>
        </p:sp>
        <p:sp>
          <p:nvSpPr>
            <p:cNvPr id="176171" name="Line 20"/>
            <p:cNvSpPr>
              <a:spLocks noChangeShapeType="1"/>
            </p:cNvSpPr>
            <p:nvPr/>
          </p:nvSpPr>
          <p:spPr bwMode="auto">
            <a:xfrm>
              <a:off x="4238" y="1751"/>
              <a:ext cx="52"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2" name="Line 21"/>
            <p:cNvSpPr>
              <a:spLocks noChangeShapeType="1"/>
            </p:cNvSpPr>
            <p:nvPr/>
          </p:nvSpPr>
          <p:spPr bwMode="auto">
            <a:xfrm>
              <a:off x="4238" y="2287"/>
              <a:ext cx="52"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3" name="Line 22"/>
            <p:cNvSpPr>
              <a:spLocks noChangeShapeType="1"/>
            </p:cNvSpPr>
            <p:nvPr/>
          </p:nvSpPr>
          <p:spPr bwMode="auto">
            <a:xfrm flipV="1">
              <a:off x="4264" y="1759"/>
              <a:ext cx="0" cy="524"/>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4" name="Line 23"/>
            <p:cNvSpPr>
              <a:spLocks noChangeShapeType="1"/>
            </p:cNvSpPr>
            <p:nvPr/>
          </p:nvSpPr>
          <p:spPr bwMode="auto">
            <a:xfrm>
              <a:off x="4498" y="1468"/>
              <a:ext cx="4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5" name="Line 24"/>
            <p:cNvSpPr>
              <a:spLocks noChangeShapeType="1"/>
            </p:cNvSpPr>
            <p:nvPr/>
          </p:nvSpPr>
          <p:spPr bwMode="auto">
            <a:xfrm>
              <a:off x="4498" y="2166"/>
              <a:ext cx="4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6" name="Line 25"/>
            <p:cNvSpPr>
              <a:spLocks noChangeShapeType="1"/>
            </p:cNvSpPr>
            <p:nvPr/>
          </p:nvSpPr>
          <p:spPr bwMode="auto">
            <a:xfrm flipV="1">
              <a:off x="4518" y="1479"/>
              <a:ext cx="0" cy="682"/>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7" name="Line 26"/>
            <p:cNvSpPr>
              <a:spLocks noChangeShapeType="1"/>
            </p:cNvSpPr>
            <p:nvPr/>
          </p:nvSpPr>
          <p:spPr bwMode="auto">
            <a:xfrm>
              <a:off x="4762" y="1980"/>
              <a:ext cx="52"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8" name="Line 27"/>
            <p:cNvSpPr>
              <a:spLocks noChangeShapeType="1"/>
            </p:cNvSpPr>
            <p:nvPr/>
          </p:nvSpPr>
          <p:spPr bwMode="auto">
            <a:xfrm>
              <a:off x="4762" y="2407"/>
              <a:ext cx="52"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79" name="Line 28"/>
            <p:cNvSpPr>
              <a:spLocks noChangeShapeType="1"/>
            </p:cNvSpPr>
            <p:nvPr/>
          </p:nvSpPr>
          <p:spPr bwMode="auto">
            <a:xfrm flipV="1">
              <a:off x="4788" y="1986"/>
              <a:ext cx="0" cy="418"/>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0" name="Line 29"/>
            <p:cNvSpPr>
              <a:spLocks noChangeShapeType="1"/>
            </p:cNvSpPr>
            <p:nvPr/>
          </p:nvSpPr>
          <p:spPr bwMode="auto">
            <a:xfrm>
              <a:off x="5266" y="1709"/>
              <a:ext cx="56"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1" name="Line 30"/>
            <p:cNvSpPr>
              <a:spLocks noChangeShapeType="1"/>
            </p:cNvSpPr>
            <p:nvPr/>
          </p:nvSpPr>
          <p:spPr bwMode="auto">
            <a:xfrm>
              <a:off x="5266" y="2296"/>
              <a:ext cx="56"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2" name="Line 31"/>
            <p:cNvSpPr>
              <a:spLocks noChangeShapeType="1"/>
            </p:cNvSpPr>
            <p:nvPr/>
          </p:nvSpPr>
          <p:spPr bwMode="auto">
            <a:xfrm flipV="1">
              <a:off x="5294" y="1718"/>
              <a:ext cx="0" cy="573"/>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3" name="Line 32"/>
            <p:cNvSpPr>
              <a:spLocks noChangeShapeType="1"/>
            </p:cNvSpPr>
            <p:nvPr/>
          </p:nvSpPr>
          <p:spPr bwMode="auto">
            <a:xfrm>
              <a:off x="3986" y="2139"/>
              <a:ext cx="40"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4" name="Line 33"/>
            <p:cNvSpPr>
              <a:spLocks noChangeShapeType="1"/>
            </p:cNvSpPr>
            <p:nvPr/>
          </p:nvSpPr>
          <p:spPr bwMode="auto">
            <a:xfrm>
              <a:off x="3986" y="2536"/>
              <a:ext cx="40"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5" name="Line 34"/>
            <p:cNvSpPr>
              <a:spLocks noChangeShapeType="1"/>
            </p:cNvSpPr>
            <p:nvPr/>
          </p:nvSpPr>
          <p:spPr bwMode="auto">
            <a:xfrm flipV="1">
              <a:off x="4006" y="2145"/>
              <a:ext cx="0" cy="388"/>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86" name="Oval 39"/>
            <p:cNvSpPr>
              <a:spLocks noChangeArrowheads="1"/>
            </p:cNvSpPr>
            <p:nvPr/>
          </p:nvSpPr>
          <p:spPr bwMode="auto">
            <a:xfrm>
              <a:off x="4743" y="2203"/>
              <a:ext cx="89" cy="80"/>
            </a:xfrm>
            <a:prstGeom prst="ellipse">
              <a:avLst/>
            </a:prstGeom>
            <a:solidFill>
              <a:srgbClr val="FF9900"/>
            </a:solidFill>
            <a:ln w="9525">
              <a:solidFill>
                <a:srgbClr val="FF9900"/>
              </a:solidFill>
              <a:round/>
              <a:headEnd/>
              <a:tailEnd/>
            </a:ln>
          </p:spPr>
          <p:txBody>
            <a:bodyPr wrap="none" anchor="ctr"/>
            <a:lstStyle/>
            <a:p>
              <a:endParaRPr lang="fr-FR" sz="1000"/>
            </a:p>
          </p:txBody>
        </p:sp>
        <p:sp>
          <p:nvSpPr>
            <p:cNvPr id="176187" name="Text Box 41"/>
            <p:cNvSpPr txBox="1">
              <a:spLocks noChangeArrowheads="1"/>
            </p:cNvSpPr>
            <p:nvPr/>
          </p:nvSpPr>
          <p:spPr bwMode="auto">
            <a:xfrm>
              <a:off x="3624" y="2842"/>
              <a:ext cx="26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J0</a:t>
              </a:r>
            </a:p>
          </p:txBody>
        </p:sp>
        <p:sp>
          <p:nvSpPr>
            <p:cNvPr id="176188" name="Text Box 42"/>
            <p:cNvSpPr txBox="1">
              <a:spLocks noChangeArrowheads="1"/>
            </p:cNvSpPr>
            <p:nvPr/>
          </p:nvSpPr>
          <p:spPr bwMode="auto">
            <a:xfrm>
              <a:off x="3896" y="2842"/>
              <a:ext cx="2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S4</a:t>
              </a:r>
            </a:p>
          </p:txBody>
        </p:sp>
        <p:sp>
          <p:nvSpPr>
            <p:cNvPr id="176189" name="Text Box 43"/>
            <p:cNvSpPr txBox="1">
              <a:spLocks noChangeArrowheads="1"/>
            </p:cNvSpPr>
            <p:nvPr/>
          </p:nvSpPr>
          <p:spPr bwMode="auto">
            <a:xfrm>
              <a:off x="4143" y="2842"/>
              <a:ext cx="2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S8</a:t>
              </a:r>
            </a:p>
          </p:txBody>
        </p:sp>
        <p:sp>
          <p:nvSpPr>
            <p:cNvPr id="176190" name="Text Box 44"/>
            <p:cNvSpPr txBox="1">
              <a:spLocks noChangeArrowheads="1"/>
            </p:cNvSpPr>
            <p:nvPr/>
          </p:nvSpPr>
          <p:spPr bwMode="auto">
            <a:xfrm>
              <a:off x="4360" y="2842"/>
              <a:ext cx="34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S12</a:t>
              </a:r>
            </a:p>
          </p:txBody>
        </p:sp>
        <p:sp>
          <p:nvSpPr>
            <p:cNvPr id="176191" name="Text Box 45"/>
            <p:cNvSpPr txBox="1">
              <a:spLocks noChangeArrowheads="1"/>
            </p:cNvSpPr>
            <p:nvPr/>
          </p:nvSpPr>
          <p:spPr bwMode="auto">
            <a:xfrm>
              <a:off x="4641" y="2842"/>
              <a:ext cx="33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S16</a:t>
              </a:r>
            </a:p>
          </p:txBody>
        </p:sp>
        <p:sp>
          <p:nvSpPr>
            <p:cNvPr id="176192" name="Text Box 46"/>
            <p:cNvSpPr txBox="1">
              <a:spLocks noChangeArrowheads="1"/>
            </p:cNvSpPr>
            <p:nvPr/>
          </p:nvSpPr>
          <p:spPr bwMode="auto">
            <a:xfrm>
              <a:off x="5157" y="2842"/>
              <a:ext cx="4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t>S24</a:t>
              </a:r>
            </a:p>
          </p:txBody>
        </p:sp>
        <p:sp>
          <p:nvSpPr>
            <p:cNvPr id="176193" name="Line 55"/>
            <p:cNvSpPr>
              <a:spLocks noChangeShapeType="1"/>
            </p:cNvSpPr>
            <p:nvPr/>
          </p:nvSpPr>
          <p:spPr bwMode="auto">
            <a:xfrm>
              <a:off x="3759" y="2829"/>
              <a:ext cx="0"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94" name="Line 56"/>
            <p:cNvSpPr>
              <a:spLocks noChangeShapeType="1"/>
            </p:cNvSpPr>
            <p:nvPr/>
          </p:nvSpPr>
          <p:spPr bwMode="auto">
            <a:xfrm>
              <a:off x="4014" y="2829"/>
              <a:ext cx="0"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95" name="Line 57"/>
            <p:cNvSpPr>
              <a:spLocks noChangeShapeType="1"/>
            </p:cNvSpPr>
            <p:nvPr/>
          </p:nvSpPr>
          <p:spPr bwMode="auto">
            <a:xfrm>
              <a:off x="4272" y="2829"/>
              <a:ext cx="0"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96" name="Line 58"/>
            <p:cNvSpPr>
              <a:spLocks noChangeShapeType="1"/>
            </p:cNvSpPr>
            <p:nvPr/>
          </p:nvSpPr>
          <p:spPr bwMode="auto">
            <a:xfrm>
              <a:off x="4536" y="2829"/>
              <a:ext cx="0"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97" name="Line 59"/>
            <p:cNvSpPr>
              <a:spLocks noChangeShapeType="1"/>
            </p:cNvSpPr>
            <p:nvPr/>
          </p:nvSpPr>
          <p:spPr bwMode="auto">
            <a:xfrm>
              <a:off x="4794" y="2829"/>
              <a:ext cx="0"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98" name="Line 60"/>
            <p:cNvSpPr>
              <a:spLocks noChangeShapeType="1"/>
            </p:cNvSpPr>
            <p:nvPr/>
          </p:nvSpPr>
          <p:spPr bwMode="auto">
            <a:xfrm>
              <a:off x="5304" y="2829"/>
              <a:ext cx="0"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176199" name="Line 85"/>
            <p:cNvSpPr>
              <a:spLocks noChangeShapeType="1"/>
            </p:cNvSpPr>
            <p:nvPr/>
          </p:nvSpPr>
          <p:spPr bwMode="auto">
            <a:xfrm flipV="1">
              <a:off x="3625" y="1463"/>
              <a:ext cx="0" cy="13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00" name="Line 86"/>
            <p:cNvSpPr>
              <a:spLocks noChangeShapeType="1"/>
            </p:cNvSpPr>
            <p:nvPr/>
          </p:nvSpPr>
          <p:spPr bwMode="auto">
            <a:xfrm>
              <a:off x="3618" y="2820"/>
              <a:ext cx="1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201" name="Oval 39"/>
            <p:cNvSpPr>
              <a:spLocks noChangeArrowheads="1"/>
            </p:cNvSpPr>
            <p:nvPr/>
          </p:nvSpPr>
          <p:spPr bwMode="auto">
            <a:xfrm>
              <a:off x="5249" y="1940"/>
              <a:ext cx="89" cy="80"/>
            </a:xfrm>
            <a:prstGeom prst="ellipse">
              <a:avLst/>
            </a:prstGeom>
            <a:solidFill>
              <a:srgbClr val="FF9900"/>
            </a:solidFill>
            <a:ln w="9525">
              <a:solidFill>
                <a:srgbClr val="FF9900"/>
              </a:solidFill>
              <a:round/>
              <a:headEnd/>
              <a:tailEnd/>
            </a:ln>
          </p:spPr>
          <p:txBody>
            <a:bodyPr wrap="none" anchor="ctr"/>
            <a:lstStyle/>
            <a:p>
              <a:endParaRPr lang="fr-FR" sz="1000"/>
            </a:p>
          </p:txBody>
        </p:sp>
        <p:sp>
          <p:nvSpPr>
            <p:cNvPr id="176202" name="Oval 39"/>
            <p:cNvSpPr>
              <a:spLocks noChangeArrowheads="1"/>
            </p:cNvSpPr>
            <p:nvPr/>
          </p:nvSpPr>
          <p:spPr bwMode="auto">
            <a:xfrm>
              <a:off x="4473" y="2028"/>
              <a:ext cx="89" cy="80"/>
            </a:xfrm>
            <a:prstGeom prst="ellipse">
              <a:avLst/>
            </a:prstGeom>
            <a:solidFill>
              <a:srgbClr val="FF9900"/>
            </a:solidFill>
            <a:ln w="9525">
              <a:solidFill>
                <a:srgbClr val="FF9900"/>
              </a:solidFill>
              <a:round/>
              <a:headEnd/>
              <a:tailEnd/>
            </a:ln>
          </p:spPr>
          <p:txBody>
            <a:bodyPr wrap="none" anchor="ctr"/>
            <a:lstStyle/>
            <a:p>
              <a:endParaRPr lang="fr-FR" sz="1000"/>
            </a:p>
          </p:txBody>
        </p:sp>
        <p:sp>
          <p:nvSpPr>
            <p:cNvPr id="176203" name="Oval 39"/>
            <p:cNvSpPr>
              <a:spLocks noChangeArrowheads="1"/>
            </p:cNvSpPr>
            <p:nvPr/>
          </p:nvSpPr>
          <p:spPr bwMode="auto">
            <a:xfrm>
              <a:off x="4219" y="2039"/>
              <a:ext cx="89" cy="80"/>
            </a:xfrm>
            <a:prstGeom prst="ellipse">
              <a:avLst/>
            </a:prstGeom>
            <a:solidFill>
              <a:srgbClr val="FF9900"/>
            </a:solidFill>
            <a:ln w="9525">
              <a:solidFill>
                <a:srgbClr val="FF9900"/>
              </a:solidFill>
              <a:round/>
              <a:headEnd/>
              <a:tailEnd/>
            </a:ln>
          </p:spPr>
          <p:txBody>
            <a:bodyPr wrap="none" anchor="ctr"/>
            <a:lstStyle/>
            <a:p>
              <a:endParaRPr lang="fr-FR" sz="1000"/>
            </a:p>
          </p:txBody>
        </p:sp>
        <p:sp>
          <p:nvSpPr>
            <p:cNvPr id="176204" name="Oval 39"/>
            <p:cNvSpPr>
              <a:spLocks noChangeArrowheads="1"/>
            </p:cNvSpPr>
            <p:nvPr/>
          </p:nvSpPr>
          <p:spPr bwMode="auto">
            <a:xfrm>
              <a:off x="3954" y="2207"/>
              <a:ext cx="89" cy="80"/>
            </a:xfrm>
            <a:prstGeom prst="ellipse">
              <a:avLst/>
            </a:prstGeom>
            <a:solidFill>
              <a:srgbClr val="FF9900"/>
            </a:solidFill>
            <a:ln w="9525">
              <a:solidFill>
                <a:srgbClr val="FF9900"/>
              </a:solidFill>
              <a:round/>
              <a:headEnd/>
              <a:tailEnd/>
            </a:ln>
          </p:spPr>
          <p:txBody>
            <a:bodyPr wrap="none" anchor="ctr"/>
            <a:lstStyle/>
            <a:p>
              <a:endParaRPr lang="fr-FR" sz="1000"/>
            </a:p>
          </p:txBody>
        </p:sp>
        <p:sp>
          <p:nvSpPr>
            <p:cNvPr id="176205" name="Oval 39"/>
            <p:cNvSpPr>
              <a:spLocks noChangeArrowheads="1"/>
            </p:cNvSpPr>
            <p:nvPr/>
          </p:nvSpPr>
          <p:spPr bwMode="auto">
            <a:xfrm>
              <a:off x="3717" y="2224"/>
              <a:ext cx="89" cy="80"/>
            </a:xfrm>
            <a:prstGeom prst="ellipse">
              <a:avLst/>
            </a:prstGeom>
            <a:solidFill>
              <a:srgbClr val="FF9900"/>
            </a:solidFill>
            <a:ln w="9525">
              <a:solidFill>
                <a:srgbClr val="FF9900"/>
              </a:solidFill>
              <a:round/>
              <a:headEnd/>
              <a:tailEnd/>
            </a:ln>
          </p:spPr>
          <p:txBody>
            <a:bodyPr wrap="none" anchor="ctr"/>
            <a:lstStyle/>
            <a:p>
              <a:endParaRPr lang="fr-FR" sz="1000"/>
            </a:p>
          </p:txBody>
        </p:sp>
      </p:grpSp>
      <p:sp>
        <p:nvSpPr>
          <p:cNvPr id="61471" name="Text Box 280"/>
          <p:cNvSpPr txBox="1">
            <a:spLocks noChangeArrowheads="1"/>
          </p:cNvSpPr>
          <p:nvPr/>
        </p:nvSpPr>
        <p:spPr bwMode="auto">
          <a:xfrm>
            <a:off x="539750" y="341313"/>
            <a:ext cx="8259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mtClean="0">
                <a:solidFill>
                  <a:schemeClr val="tx2"/>
                </a:solidFill>
                <a:ea typeface="MS PGothic" charset="0"/>
              </a:rPr>
              <a:t>Intensification par MVC : étude ACTG A5256</a:t>
            </a:r>
          </a:p>
        </p:txBody>
      </p:sp>
      <p:sp>
        <p:nvSpPr>
          <p:cNvPr id="61472"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27200"/>
            <a:ext cx="9144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2411413" y="617538"/>
            <a:ext cx="43354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mtClean="0">
                <a:ea typeface="MS PGothic" charset="0"/>
              </a:rPr>
              <a:t>Etudes d’intensification</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ZoneTexte 12"/>
          <p:cNvSpPr txBox="1">
            <a:spLocks noChangeArrowheads="1"/>
          </p:cNvSpPr>
          <p:nvPr/>
        </p:nvSpPr>
        <p:spPr bwMode="auto">
          <a:xfrm>
            <a:off x="5462588" y="2781300"/>
            <a:ext cx="34702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defTabSz="944563" eaLnBrk="0" hangingPunct="0">
              <a:defRPr sz="2400">
                <a:solidFill>
                  <a:schemeClr val="tx1"/>
                </a:solidFill>
                <a:latin typeface="Arial" charset="0"/>
                <a:ea typeface="MS PGothic" charset="0"/>
                <a:cs typeface="MS PGothic" charset="0"/>
              </a:defRPr>
            </a:lvl1pPr>
            <a:lvl2pPr marL="742950" indent="-285750" defTabSz="944563" eaLnBrk="0" hangingPunct="0">
              <a:defRPr sz="2400">
                <a:solidFill>
                  <a:schemeClr val="tx1"/>
                </a:solidFill>
                <a:latin typeface="Arial" charset="0"/>
                <a:ea typeface="MS PGothic" charset="0"/>
                <a:cs typeface="MS PGothic" charset="0"/>
              </a:defRPr>
            </a:lvl2pPr>
            <a:lvl3pPr marL="1143000" indent="-228600" defTabSz="944563" eaLnBrk="0" hangingPunct="0">
              <a:defRPr sz="2400">
                <a:solidFill>
                  <a:schemeClr val="tx1"/>
                </a:solidFill>
                <a:latin typeface="Arial" charset="0"/>
                <a:ea typeface="MS PGothic" charset="0"/>
                <a:cs typeface="MS PGothic" charset="0"/>
              </a:defRPr>
            </a:lvl3pPr>
            <a:lvl4pPr marL="1600200" indent="-228600" defTabSz="944563" eaLnBrk="0" hangingPunct="0">
              <a:defRPr sz="2400">
                <a:solidFill>
                  <a:schemeClr val="tx1"/>
                </a:solidFill>
                <a:latin typeface="Arial" charset="0"/>
                <a:ea typeface="MS PGothic" charset="0"/>
                <a:cs typeface="MS PGothic" charset="0"/>
              </a:defRPr>
            </a:lvl4pPr>
            <a:lvl5pPr marL="2057400" indent="-228600" defTabSz="944563" eaLnBrk="0" hangingPunct="0">
              <a:defRPr sz="2400">
                <a:solidFill>
                  <a:schemeClr val="tx1"/>
                </a:solidFill>
                <a:latin typeface="Arial" charset="0"/>
                <a:ea typeface="MS PGothic" charset="0"/>
                <a:cs typeface="MS PGothic" charset="0"/>
              </a:defRPr>
            </a:lvl5pPr>
            <a:lvl6pPr marL="2514600" indent="-228600" defTabSz="94456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456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456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456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95000"/>
              </a:lnSpc>
            </a:pPr>
            <a:r>
              <a:rPr lang="fr-FR" sz="1200" b="1"/>
              <a:t>Échec du </a:t>
            </a:r>
            <a:r>
              <a:rPr lang="fr-FR" sz="1200" b="1" i="1"/>
              <a:t>screening</a:t>
            </a:r>
            <a:r>
              <a:rPr lang="fr-FR" sz="1200" b="1"/>
              <a:t> (n = 26)</a:t>
            </a:r>
          </a:p>
          <a:p>
            <a:pPr eaLnBrk="1" hangingPunct="1">
              <a:lnSpc>
                <a:spcPct val="95000"/>
              </a:lnSpc>
              <a:buClr>
                <a:srgbClr val="CC0000"/>
              </a:buClr>
              <a:buFontTx/>
              <a:buChar char="•"/>
            </a:pPr>
            <a:r>
              <a:rPr lang="fr-FR" sz="1200"/>
              <a:t> ADN &gt; 1 000 (n = 17)</a:t>
            </a:r>
          </a:p>
          <a:p>
            <a:pPr eaLnBrk="1" hangingPunct="1">
              <a:lnSpc>
                <a:spcPct val="95000"/>
              </a:lnSpc>
              <a:buClr>
                <a:srgbClr val="CC0000"/>
              </a:buClr>
              <a:buFontTx/>
              <a:buChar char="•"/>
            </a:pPr>
            <a:r>
              <a:rPr lang="fr-FR" sz="1200"/>
              <a:t> ADN &lt; 10 (n = 2)</a:t>
            </a:r>
          </a:p>
          <a:p>
            <a:pPr eaLnBrk="1" hangingPunct="1">
              <a:lnSpc>
                <a:spcPct val="95000"/>
              </a:lnSpc>
              <a:buClr>
                <a:srgbClr val="CC0000"/>
              </a:buClr>
              <a:buFontTx/>
              <a:buChar char="•"/>
            </a:pPr>
            <a:r>
              <a:rPr lang="fr-FR" sz="1200"/>
              <a:t> CV trop élevée au </a:t>
            </a:r>
            <a:r>
              <a:rPr lang="fr-FR" sz="1200" i="1"/>
              <a:t>screening</a:t>
            </a:r>
            <a:r>
              <a:rPr lang="fr-FR" sz="1200"/>
              <a:t> (n = 4)</a:t>
            </a:r>
          </a:p>
          <a:p>
            <a:pPr eaLnBrk="1" hangingPunct="1">
              <a:lnSpc>
                <a:spcPct val="95000"/>
              </a:lnSpc>
              <a:buClr>
                <a:srgbClr val="CC0000"/>
              </a:buClr>
              <a:buFontTx/>
              <a:buChar char="•"/>
            </a:pPr>
            <a:r>
              <a:rPr lang="fr-FR" sz="1200"/>
              <a:t> Retrait du consentement avant inclusion (n = 4)</a:t>
            </a:r>
          </a:p>
          <a:p>
            <a:pPr eaLnBrk="1" hangingPunct="1">
              <a:lnSpc>
                <a:spcPct val="95000"/>
              </a:lnSpc>
              <a:buClr>
                <a:srgbClr val="CC0000"/>
              </a:buClr>
              <a:buFontTx/>
              <a:buChar char="•"/>
            </a:pPr>
            <a:r>
              <a:rPr lang="fr-FR" sz="1200"/>
              <a:t> CD4 &lt; 350 (n = 1)</a:t>
            </a:r>
          </a:p>
          <a:p>
            <a:pPr eaLnBrk="1" hangingPunct="1">
              <a:lnSpc>
                <a:spcPct val="95000"/>
              </a:lnSpc>
              <a:buClr>
                <a:srgbClr val="CC0000"/>
              </a:buClr>
              <a:buFontTx/>
              <a:buChar char="•"/>
            </a:pPr>
            <a:r>
              <a:rPr lang="fr-FR" sz="1200"/>
              <a:t> Moins de 3 ans d’ARV (n = 1)</a:t>
            </a:r>
          </a:p>
        </p:txBody>
      </p:sp>
      <p:sp>
        <p:nvSpPr>
          <p:cNvPr id="180226" name="ZoneTexte 13"/>
          <p:cNvSpPr txBox="1">
            <a:spLocks noChangeArrowheads="1"/>
          </p:cNvSpPr>
          <p:nvPr/>
        </p:nvSpPr>
        <p:spPr bwMode="auto">
          <a:xfrm>
            <a:off x="5462588" y="4176713"/>
            <a:ext cx="24241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95000"/>
              </a:lnSpc>
            </a:pPr>
            <a:r>
              <a:rPr lang="fr-FR" sz="1200" b="1"/>
              <a:t>Non randomisés (n = 2)</a:t>
            </a:r>
          </a:p>
          <a:p>
            <a:pPr eaLnBrk="1" hangingPunct="1">
              <a:lnSpc>
                <a:spcPct val="95000"/>
              </a:lnSpc>
              <a:buClr>
                <a:srgbClr val="CC0000"/>
              </a:buClr>
              <a:buFontTx/>
              <a:buChar char="•"/>
            </a:pPr>
            <a:r>
              <a:rPr lang="fr-FR" sz="1200"/>
              <a:t> Retrait du consentement (n = 1)</a:t>
            </a:r>
          </a:p>
          <a:p>
            <a:pPr eaLnBrk="1" hangingPunct="1">
              <a:lnSpc>
                <a:spcPct val="95000"/>
              </a:lnSpc>
              <a:buClr>
                <a:srgbClr val="CC0000"/>
              </a:buClr>
              <a:buFontTx/>
              <a:buChar char="•"/>
            </a:pPr>
            <a:r>
              <a:rPr lang="fr-FR" sz="1200"/>
              <a:t> EI sérieux (n = 1)</a:t>
            </a:r>
          </a:p>
        </p:txBody>
      </p:sp>
      <p:sp>
        <p:nvSpPr>
          <p:cNvPr id="180227" name="ZoneTexte 14"/>
          <p:cNvSpPr txBox="1">
            <a:spLocks noChangeArrowheads="1"/>
          </p:cNvSpPr>
          <p:nvPr/>
        </p:nvSpPr>
        <p:spPr bwMode="auto">
          <a:xfrm>
            <a:off x="947738" y="5354638"/>
            <a:ext cx="1647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b="1"/>
              <a:t>RAL/MVC </a:t>
            </a:r>
            <a:r>
              <a:rPr lang="fr-FR" sz="1200"/>
              <a:t>(n = 14)</a:t>
            </a:r>
          </a:p>
        </p:txBody>
      </p:sp>
      <p:sp>
        <p:nvSpPr>
          <p:cNvPr id="180228" name="ZoneTexte 15"/>
          <p:cNvSpPr txBox="1">
            <a:spLocks noChangeArrowheads="1"/>
          </p:cNvSpPr>
          <p:nvPr/>
        </p:nvSpPr>
        <p:spPr bwMode="auto">
          <a:xfrm>
            <a:off x="942975" y="5951538"/>
            <a:ext cx="1592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b="1"/>
              <a:t>Analysés</a:t>
            </a:r>
            <a:r>
              <a:rPr lang="fr-FR" sz="1200"/>
              <a:t> (n = 14)</a:t>
            </a:r>
          </a:p>
        </p:txBody>
      </p:sp>
      <p:sp>
        <p:nvSpPr>
          <p:cNvPr id="180229" name="ZoneTexte 18"/>
          <p:cNvSpPr txBox="1">
            <a:spLocks noChangeArrowheads="1"/>
          </p:cNvSpPr>
          <p:nvPr/>
        </p:nvSpPr>
        <p:spPr bwMode="auto">
          <a:xfrm>
            <a:off x="4625975" y="5356225"/>
            <a:ext cx="2198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b="1"/>
              <a:t>RAL/MVC + IL-7 </a:t>
            </a:r>
            <a:r>
              <a:rPr lang="fr-FR" sz="1200"/>
              <a:t>(n = 15)</a:t>
            </a:r>
          </a:p>
        </p:txBody>
      </p:sp>
      <p:sp>
        <p:nvSpPr>
          <p:cNvPr id="180230" name="ZoneTexte 19"/>
          <p:cNvSpPr txBox="1">
            <a:spLocks noChangeArrowheads="1"/>
          </p:cNvSpPr>
          <p:nvPr/>
        </p:nvSpPr>
        <p:spPr bwMode="auto">
          <a:xfrm>
            <a:off x="4889500" y="5951538"/>
            <a:ext cx="1671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b="1"/>
              <a:t>Analysés</a:t>
            </a:r>
            <a:r>
              <a:rPr lang="fr-FR" sz="1200"/>
              <a:t> (n = 15)</a:t>
            </a:r>
          </a:p>
        </p:txBody>
      </p:sp>
      <p:sp>
        <p:nvSpPr>
          <p:cNvPr id="180231" name="Espace réservé du texte 9"/>
          <p:cNvSpPr txBox="1">
            <a:spLocks/>
          </p:cNvSpPr>
          <p:nvPr/>
        </p:nvSpPr>
        <p:spPr bwMode="auto">
          <a:xfrm>
            <a:off x="998538" y="254000"/>
            <a:ext cx="7781925" cy="947738"/>
          </a:xfrm>
          <a:prstGeom prst="rect">
            <a:avLst/>
          </a:prstGeom>
          <a:noFill/>
          <a:ln w="0">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marL="266700" indent="-2667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20000"/>
              </a:spcBef>
              <a:buClr>
                <a:srgbClr val="006666"/>
              </a:buClr>
            </a:pPr>
            <a:r>
              <a:rPr lang="fr-FR" sz="2800" b="1"/>
              <a:t>ERAMUNE-01  </a:t>
            </a:r>
          </a:p>
          <a:p>
            <a:pPr algn="ctr">
              <a:spcBef>
                <a:spcPct val="20000"/>
              </a:spcBef>
              <a:buClr>
                <a:srgbClr val="006666"/>
              </a:buClr>
            </a:pPr>
            <a:r>
              <a:rPr lang="fr-FR" sz="2800" b="1"/>
              <a:t>double intensification par RAL + MVC +/- IL-7 </a:t>
            </a:r>
          </a:p>
        </p:txBody>
      </p:sp>
      <p:sp>
        <p:nvSpPr>
          <p:cNvPr id="180232" name="Espace réservé du texte 44"/>
          <p:cNvSpPr>
            <a:spLocks/>
          </p:cNvSpPr>
          <p:nvPr/>
        </p:nvSpPr>
        <p:spPr bwMode="auto">
          <a:xfrm>
            <a:off x="5141913" y="6507163"/>
            <a:ext cx="3771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defTabSz="457200" eaLnBrk="0" hangingPunct="0">
              <a:buClr>
                <a:srgbClr val="A50021"/>
              </a:buClr>
            </a:pPr>
            <a:r>
              <a:rPr lang="fr-FR" sz="1100" b="1" i="1">
                <a:solidFill>
                  <a:srgbClr val="000000"/>
                </a:solidFill>
              </a:rPr>
              <a:t>CROI 2013 – Atlanta – Katlama C. et al., Abstract 170 aLB</a:t>
            </a:r>
          </a:p>
        </p:txBody>
      </p:sp>
      <p:sp>
        <p:nvSpPr>
          <p:cNvPr id="180233" name="Espace réservé du contenu 6"/>
          <p:cNvSpPr>
            <a:spLocks/>
          </p:cNvSpPr>
          <p:nvPr/>
        </p:nvSpPr>
        <p:spPr bwMode="auto">
          <a:xfrm>
            <a:off x="158750" y="1268413"/>
            <a:ext cx="87344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76225" indent="-276225" defTabSz="457200" eaLnBrk="0" hangingPunct="0">
              <a:buClr>
                <a:srgbClr val="A50021"/>
              </a:buClr>
              <a:buFontTx/>
              <a:buChar char="•"/>
            </a:pPr>
            <a:r>
              <a:rPr lang="fr-FR" sz="1600">
                <a:solidFill>
                  <a:srgbClr val="00215B"/>
                </a:solidFill>
              </a:rPr>
              <a:t>Étude randomisée non-comparative réalisée chez des patients indétectables sous ARV</a:t>
            </a:r>
            <a:br>
              <a:rPr lang="fr-FR" sz="1600">
                <a:solidFill>
                  <a:srgbClr val="00215B"/>
                </a:solidFill>
              </a:rPr>
            </a:br>
            <a:r>
              <a:rPr lang="fr-FR" sz="1600">
                <a:solidFill>
                  <a:srgbClr val="00215B"/>
                </a:solidFill>
              </a:rPr>
              <a:t>(CV &lt; 50 copies/ml), CD4 &gt; 350/mm</a:t>
            </a:r>
            <a:r>
              <a:rPr lang="fr-FR" sz="1600" baseline="30000">
                <a:solidFill>
                  <a:srgbClr val="00215B"/>
                </a:solidFill>
              </a:rPr>
              <a:t>3</a:t>
            </a:r>
            <a:r>
              <a:rPr lang="fr-FR" sz="1600">
                <a:solidFill>
                  <a:srgbClr val="00215B"/>
                </a:solidFill>
              </a:rPr>
              <a:t> et ADN proviral entre 10 et 1 000 copies/10</a:t>
            </a:r>
            <a:r>
              <a:rPr lang="fr-FR" sz="1600" baseline="30000">
                <a:solidFill>
                  <a:srgbClr val="00215B"/>
                </a:solidFill>
              </a:rPr>
              <a:t>6</a:t>
            </a:r>
            <a:r>
              <a:rPr lang="fr-FR" sz="1600">
                <a:solidFill>
                  <a:srgbClr val="00215B"/>
                </a:solidFill>
              </a:rPr>
              <a:t> PBMC</a:t>
            </a:r>
          </a:p>
          <a:p>
            <a:pPr marL="552450" lvl="1" indent="-268288" defTabSz="457200" eaLnBrk="0" hangingPunct="0">
              <a:buClr>
                <a:srgbClr val="A50021"/>
              </a:buClr>
              <a:buFontTx/>
              <a:buChar char="–"/>
            </a:pPr>
            <a:r>
              <a:rPr lang="fr-FR" sz="1600">
                <a:solidFill>
                  <a:srgbClr val="00215B"/>
                </a:solidFill>
              </a:rPr>
              <a:t>Schéma 1:1 : 8 semaines d’intensification par RAL/MVC puis double intensification RAL/MVC + IL7</a:t>
            </a:r>
            <a:br>
              <a:rPr lang="fr-FR" sz="1600">
                <a:solidFill>
                  <a:srgbClr val="00215B"/>
                </a:solidFill>
              </a:rPr>
            </a:br>
            <a:r>
              <a:rPr lang="fr-FR" sz="1600">
                <a:solidFill>
                  <a:srgbClr val="00215B"/>
                </a:solidFill>
              </a:rPr>
              <a:t>(3 injections r-hIL-7 à S8, 9 et 10) ou RAL/MVC seul</a:t>
            </a:r>
          </a:p>
          <a:p>
            <a:pPr marL="552450" lvl="1" indent="-268288" defTabSz="457200" eaLnBrk="0" hangingPunct="0">
              <a:buClr>
                <a:srgbClr val="A50021"/>
              </a:buClr>
              <a:buFontTx/>
              <a:buChar char="–"/>
            </a:pPr>
            <a:r>
              <a:rPr lang="fr-FR" sz="1600">
                <a:solidFill>
                  <a:srgbClr val="00215B"/>
                </a:solidFill>
              </a:rPr>
              <a:t>Réponse définie par au moins une diminution de l’ADN proviral &gt; 0,5 log à S56</a:t>
            </a:r>
          </a:p>
        </p:txBody>
      </p:sp>
      <p:sp>
        <p:nvSpPr>
          <p:cNvPr id="180234" name="AutoShape 32"/>
          <p:cNvSpPr>
            <a:spLocks noChangeArrowheads="1"/>
          </p:cNvSpPr>
          <p:nvPr/>
        </p:nvSpPr>
        <p:spPr bwMode="auto">
          <a:xfrm>
            <a:off x="2484438" y="3665538"/>
            <a:ext cx="2501900" cy="458787"/>
          </a:xfrm>
          <a:prstGeom prst="roundRect">
            <a:avLst>
              <a:gd name="adj" fmla="val 16667"/>
            </a:avLst>
          </a:prstGeom>
          <a:solidFill>
            <a:schemeClr val="hlink"/>
          </a:solidFill>
          <a:ln w="12700">
            <a:solidFill>
              <a:schemeClr val="tx1"/>
            </a:solidFill>
            <a:round/>
            <a:headEnd/>
            <a:tailEnd/>
          </a:ln>
        </p:spPr>
        <p:txBody>
          <a:bodyPr wrap="none" anchor="ctr"/>
          <a:lstStyle/>
          <a:p>
            <a:r>
              <a:rPr lang="fr-FR" b="1">
                <a:solidFill>
                  <a:schemeClr val="bg1"/>
                </a:solidFill>
              </a:rPr>
              <a:t>Eligibles (n = 31)</a:t>
            </a:r>
          </a:p>
        </p:txBody>
      </p:sp>
      <p:sp>
        <p:nvSpPr>
          <p:cNvPr id="180235" name="AutoShape 33"/>
          <p:cNvSpPr>
            <a:spLocks noChangeArrowheads="1"/>
          </p:cNvSpPr>
          <p:nvPr/>
        </p:nvSpPr>
        <p:spPr bwMode="auto">
          <a:xfrm>
            <a:off x="2484438" y="2901950"/>
            <a:ext cx="2501900" cy="458788"/>
          </a:xfrm>
          <a:prstGeom prst="roundRect">
            <a:avLst>
              <a:gd name="adj" fmla="val 16667"/>
            </a:avLst>
          </a:prstGeom>
          <a:solidFill>
            <a:srgbClr val="CC0000"/>
          </a:solidFill>
          <a:ln w="12700">
            <a:solidFill>
              <a:schemeClr val="tx1"/>
            </a:solidFill>
            <a:round/>
            <a:headEnd/>
            <a:tailEnd/>
          </a:ln>
        </p:spPr>
        <p:txBody>
          <a:bodyPr wrap="none" anchor="ctr"/>
          <a:lstStyle/>
          <a:p>
            <a:r>
              <a:rPr lang="fr-FR" b="1">
                <a:solidFill>
                  <a:schemeClr val="bg1"/>
                </a:solidFill>
              </a:rPr>
              <a:t>Screening (n = 57)</a:t>
            </a:r>
          </a:p>
        </p:txBody>
      </p:sp>
      <p:sp>
        <p:nvSpPr>
          <p:cNvPr id="180236" name="AutoShape 34"/>
          <p:cNvSpPr>
            <a:spLocks noChangeArrowheads="1"/>
          </p:cNvSpPr>
          <p:nvPr/>
        </p:nvSpPr>
        <p:spPr bwMode="auto">
          <a:xfrm>
            <a:off x="2484438" y="4464050"/>
            <a:ext cx="2501900" cy="458788"/>
          </a:xfrm>
          <a:prstGeom prst="roundRect">
            <a:avLst>
              <a:gd name="adj" fmla="val 16667"/>
            </a:avLst>
          </a:prstGeom>
          <a:solidFill>
            <a:srgbClr val="336600"/>
          </a:solidFill>
          <a:ln w="12700">
            <a:solidFill>
              <a:schemeClr val="tx1"/>
            </a:solidFill>
            <a:round/>
            <a:headEnd/>
            <a:tailEnd/>
          </a:ln>
        </p:spPr>
        <p:txBody>
          <a:bodyPr wrap="none" anchor="ctr"/>
          <a:lstStyle/>
          <a:p>
            <a:r>
              <a:rPr lang="fr-FR" b="1">
                <a:solidFill>
                  <a:schemeClr val="bg1"/>
                </a:solidFill>
              </a:rPr>
              <a:t>Randomisés (n = 29)</a:t>
            </a:r>
          </a:p>
        </p:txBody>
      </p:sp>
      <p:cxnSp>
        <p:nvCxnSpPr>
          <p:cNvPr id="180237" name="AutoShape 35"/>
          <p:cNvCxnSpPr>
            <a:cxnSpLocks noChangeShapeType="1"/>
            <a:stCxn id="180235" idx="2"/>
            <a:endCxn id="180234" idx="0"/>
          </p:cNvCxnSpPr>
          <p:nvPr/>
        </p:nvCxnSpPr>
        <p:spPr bwMode="auto">
          <a:xfrm>
            <a:off x="3735388" y="3360738"/>
            <a:ext cx="0" cy="3048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0238" name="AutoShape 36"/>
          <p:cNvCxnSpPr>
            <a:cxnSpLocks noChangeShapeType="1"/>
            <a:stCxn id="180234" idx="2"/>
            <a:endCxn id="180236" idx="0"/>
          </p:cNvCxnSpPr>
          <p:nvPr/>
        </p:nvCxnSpPr>
        <p:spPr bwMode="auto">
          <a:xfrm>
            <a:off x="3735388" y="4124325"/>
            <a:ext cx="0" cy="33972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0239" name="Line 37"/>
          <p:cNvSpPr>
            <a:spLocks noChangeShapeType="1"/>
          </p:cNvSpPr>
          <p:nvPr/>
        </p:nvSpPr>
        <p:spPr bwMode="auto">
          <a:xfrm>
            <a:off x="3779838" y="3484563"/>
            <a:ext cx="151288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fr-FR"/>
          </a:p>
        </p:txBody>
      </p:sp>
      <p:sp>
        <p:nvSpPr>
          <p:cNvPr id="180240" name="Line 38"/>
          <p:cNvSpPr>
            <a:spLocks noChangeShapeType="1"/>
          </p:cNvSpPr>
          <p:nvPr/>
        </p:nvSpPr>
        <p:spPr bwMode="auto">
          <a:xfrm>
            <a:off x="3779838" y="4276725"/>
            <a:ext cx="151288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fr-FR"/>
          </a:p>
        </p:txBody>
      </p:sp>
      <p:sp>
        <p:nvSpPr>
          <p:cNvPr id="180241" name="Freeform 40"/>
          <p:cNvSpPr>
            <a:spLocks/>
          </p:cNvSpPr>
          <p:nvPr/>
        </p:nvSpPr>
        <p:spPr bwMode="auto">
          <a:xfrm>
            <a:off x="1765300" y="5095875"/>
            <a:ext cx="3959225" cy="217488"/>
          </a:xfrm>
          <a:custGeom>
            <a:avLst/>
            <a:gdLst>
              <a:gd name="T0" fmla="*/ 0 w 2494"/>
              <a:gd name="T1" fmla="*/ 345262994 h 137"/>
              <a:gd name="T2" fmla="*/ 0 w 2494"/>
              <a:gd name="T3" fmla="*/ 0 h 137"/>
              <a:gd name="T4" fmla="*/ 2147483647 w 2494"/>
              <a:gd name="T5" fmla="*/ 0 h 137"/>
              <a:gd name="T6" fmla="*/ 2147483647 w 2494"/>
              <a:gd name="T7" fmla="*/ 345262994 h 1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4" h="137">
                <a:moveTo>
                  <a:pt x="0" y="137"/>
                </a:moveTo>
                <a:lnTo>
                  <a:pt x="0" y="0"/>
                </a:lnTo>
                <a:lnTo>
                  <a:pt x="2494" y="0"/>
                </a:lnTo>
                <a:lnTo>
                  <a:pt x="2494" y="137"/>
                </a:lnTo>
              </a:path>
            </a:pathLst>
          </a:custGeom>
          <a:noFill/>
          <a:ln w="19050" cap="flat" cmpd="sng">
            <a:solidFill>
              <a:schemeClr val="tx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fr-FR"/>
          </a:p>
        </p:txBody>
      </p:sp>
      <p:cxnSp>
        <p:nvCxnSpPr>
          <p:cNvPr id="180242" name="AutoShape 41"/>
          <p:cNvCxnSpPr>
            <a:cxnSpLocks noChangeShapeType="1"/>
          </p:cNvCxnSpPr>
          <p:nvPr/>
        </p:nvCxnSpPr>
        <p:spPr bwMode="auto">
          <a:xfrm>
            <a:off x="1763713" y="5588000"/>
            <a:ext cx="0" cy="33972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0243" name="AutoShape 42"/>
          <p:cNvCxnSpPr>
            <a:cxnSpLocks noChangeShapeType="1"/>
          </p:cNvCxnSpPr>
          <p:nvPr/>
        </p:nvCxnSpPr>
        <p:spPr bwMode="auto">
          <a:xfrm>
            <a:off x="5724525" y="5588000"/>
            <a:ext cx="0" cy="33972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0244" name="AutoShape 43"/>
          <p:cNvSpPr>
            <a:spLocks/>
          </p:cNvSpPr>
          <p:nvPr/>
        </p:nvSpPr>
        <p:spPr bwMode="auto">
          <a:xfrm>
            <a:off x="5292725" y="2836863"/>
            <a:ext cx="71438" cy="1223962"/>
          </a:xfrm>
          <a:prstGeom prst="leftBracket">
            <a:avLst>
              <a:gd name="adj" fmla="val 142777"/>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fr-FR"/>
          </a:p>
        </p:txBody>
      </p:sp>
      <p:sp>
        <p:nvSpPr>
          <p:cNvPr id="180245" name="AutoShape 44"/>
          <p:cNvSpPr>
            <a:spLocks/>
          </p:cNvSpPr>
          <p:nvPr/>
        </p:nvSpPr>
        <p:spPr bwMode="auto">
          <a:xfrm>
            <a:off x="5292725" y="4164013"/>
            <a:ext cx="71438" cy="574675"/>
          </a:xfrm>
          <a:prstGeom prst="leftBracket">
            <a:avLst>
              <a:gd name="adj" fmla="val 67037"/>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fr-FR"/>
          </a:p>
        </p:txBody>
      </p:sp>
      <p:sp>
        <p:nvSpPr>
          <p:cNvPr id="62487" name="Line 5"/>
          <p:cNvSpPr>
            <a:spLocks noChangeShapeType="1"/>
          </p:cNvSpPr>
          <p:nvPr/>
        </p:nvSpPr>
        <p:spPr bwMode="auto">
          <a:xfrm>
            <a:off x="338138" y="12604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contenu 6"/>
          <p:cNvSpPr>
            <a:spLocks noGrp="1"/>
          </p:cNvSpPr>
          <p:nvPr>
            <p:ph type="body" idx="4294967295"/>
          </p:nvPr>
        </p:nvSpPr>
        <p:spPr>
          <a:xfrm>
            <a:off x="158750" y="1557338"/>
            <a:ext cx="8734425" cy="4924425"/>
          </a:xfrm>
        </p:spPr>
        <p:txBody>
          <a:bodyPr lIns="0" tIns="0" rIns="0" bIns="0"/>
          <a:lstStyle/>
          <a:p>
            <a:pPr>
              <a:spcAft>
                <a:spcPct val="20000"/>
              </a:spcAft>
            </a:pPr>
            <a:r>
              <a:rPr lang="fr-FR" sz="1800">
                <a:latin typeface="Arial" charset="0"/>
              </a:rPr>
              <a:t>Résultats (1)</a:t>
            </a:r>
          </a:p>
          <a:p>
            <a:pPr lvl="1" indent="-122238">
              <a:spcAft>
                <a:spcPct val="20000"/>
              </a:spcAft>
            </a:pPr>
            <a:r>
              <a:rPr lang="fr-FR" sz="1600">
                <a:latin typeface="Arial" charset="0"/>
              </a:rPr>
              <a:t>À l’inclusion (n = 29) ; valeurs médianes : 2,3 ans (succès virologique) ; 615 cellules CD4/mm</a:t>
            </a:r>
            <a:r>
              <a:rPr lang="fr-FR" sz="1600" baseline="30000">
                <a:latin typeface="Arial" charset="0"/>
              </a:rPr>
              <a:t>3</a:t>
            </a:r>
            <a:r>
              <a:rPr lang="fr-FR" sz="1600">
                <a:latin typeface="Arial" charset="0"/>
              </a:rPr>
              <a:t>, 348 copies/10</a:t>
            </a:r>
            <a:r>
              <a:rPr lang="fr-FR" sz="1600" baseline="30000">
                <a:latin typeface="Arial" charset="0"/>
              </a:rPr>
              <a:t>6</a:t>
            </a:r>
            <a:r>
              <a:rPr lang="fr-FR" sz="1600">
                <a:latin typeface="Arial" charset="0"/>
              </a:rPr>
              <a:t> PBMC (ADN proviral)</a:t>
            </a:r>
          </a:p>
          <a:p>
            <a:pPr lvl="1" indent="-122238">
              <a:spcAft>
                <a:spcPct val="20000"/>
              </a:spcAft>
            </a:pPr>
            <a:r>
              <a:rPr lang="fr-FR" sz="1600">
                <a:latin typeface="Arial" charset="0"/>
              </a:rPr>
              <a:t>Évolution de l’ADN proviral/10</a:t>
            </a:r>
            <a:r>
              <a:rPr lang="fr-FR" sz="1600" baseline="30000">
                <a:latin typeface="Arial" charset="0"/>
              </a:rPr>
              <a:t>6</a:t>
            </a:r>
            <a:r>
              <a:rPr lang="fr-FR" sz="1600">
                <a:latin typeface="Arial" charset="0"/>
              </a:rPr>
              <a:t> PBMC au cours de l’étude :</a:t>
            </a:r>
          </a:p>
          <a:p>
            <a:pPr marL="814388" lvl="2" indent="-368300">
              <a:spcAft>
                <a:spcPct val="20000"/>
              </a:spcAft>
            </a:pPr>
            <a:r>
              <a:rPr lang="fr-FR" sz="1800">
                <a:latin typeface="Arial" charset="0"/>
              </a:rPr>
              <a:t>Pas de diminution</a:t>
            </a:r>
            <a:br>
              <a:rPr lang="fr-FR" sz="1800">
                <a:latin typeface="Arial" charset="0"/>
              </a:rPr>
            </a:br>
            <a:r>
              <a:rPr lang="fr-FR" sz="1800">
                <a:latin typeface="Arial" charset="0"/>
              </a:rPr>
              <a:t>dans le bras RAL+MVC</a:t>
            </a:r>
          </a:p>
          <a:p>
            <a:pPr marL="814388" lvl="2" indent="-368300">
              <a:spcAft>
                <a:spcPct val="20000"/>
              </a:spcAft>
            </a:pPr>
            <a:r>
              <a:rPr lang="fr-FR" sz="1800">
                <a:latin typeface="Arial" charset="0"/>
              </a:rPr>
              <a:t>Dans le bras RAL+MVC+IL-7 :</a:t>
            </a:r>
            <a:br>
              <a:rPr lang="fr-FR" sz="1800">
                <a:latin typeface="Arial" charset="0"/>
              </a:rPr>
            </a:br>
            <a:r>
              <a:rPr lang="fr-FR" sz="1800">
                <a:latin typeface="Arial" charset="0"/>
              </a:rPr>
              <a:t>diminution transitoire</a:t>
            </a:r>
            <a:br>
              <a:rPr lang="fr-FR" sz="1800">
                <a:latin typeface="Arial" charset="0"/>
              </a:rPr>
            </a:br>
            <a:r>
              <a:rPr lang="fr-FR" sz="1800">
                <a:latin typeface="Arial" charset="0"/>
              </a:rPr>
              <a:t>à S12 après les 3 injections</a:t>
            </a:r>
            <a:br>
              <a:rPr lang="fr-FR" sz="1800">
                <a:latin typeface="Arial" charset="0"/>
              </a:rPr>
            </a:br>
            <a:r>
              <a:rPr lang="fr-FR" sz="1800">
                <a:latin typeface="Arial" charset="0"/>
              </a:rPr>
              <a:t>d’IL-7 (– 532 copies ; p = 0,001)</a:t>
            </a:r>
            <a:br>
              <a:rPr lang="fr-FR" sz="1800">
                <a:latin typeface="Arial" charset="0"/>
              </a:rPr>
            </a:br>
            <a:r>
              <a:rPr lang="fr-FR" sz="1800">
                <a:latin typeface="Arial" charset="0"/>
              </a:rPr>
              <a:t>mais pas de différence significative</a:t>
            </a:r>
            <a:br>
              <a:rPr lang="fr-FR" sz="1800">
                <a:latin typeface="Arial" charset="0"/>
              </a:rPr>
            </a:br>
            <a:r>
              <a:rPr lang="fr-FR" sz="1800">
                <a:latin typeface="Arial" charset="0"/>
              </a:rPr>
              <a:t>à S56 (– 161 copies ; p = 0,088)</a:t>
            </a:r>
          </a:p>
          <a:p>
            <a:pPr marL="814388" lvl="2" indent="-368300">
              <a:spcAft>
                <a:spcPct val="20000"/>
              </a:spcAft>
            </a:pPr>
            <a:r>
              <a:rPr lang="fr-FR" sz="1800">
                <a:latin typeface="Arial" charset="0"/>
              </a:rPr>
              <a:t>Évolution comparable au niveau</a:t>
            </a:r>
            <a:br>
              <a:rPr lang="fr-FR" sz="1800">
                <a:latin typeface="Arial" charset="0"/>
              </a:rPr>
            </a:br>
            <a:r>
              <a:rPr lang="fr-FR" sz="1800">
                <a:latin typeface="Arial" charset="0"/>
              </a:rPr>
              <a:t>des autres compartiments</a:t>
            </a:r>
            <a:br>
              <a:rPr lang="fr-FR" sz="1800">
                <a:latin typeface="Arial" charset="0"/>
              </a:rPr>
            </a:br>
            <a:r>
              <a:rPr lang="fr-FR" sz="1800">
                <a:latin typeface="Arial" charset="0"/>
              </a:rPr>
              <a:t>étudiés (CD4 et sang total)</a:t>
            </a:r>
          </a:p>
        </p:txBody>
      </p:sp>
      <p:sp>
        <p:nvSpPr>
          <p:cNvPr id="182274" name="Espace réservé du texte 44"/>
          <p:cNvSpPr>
            <a:spLocks/>
          </p:cNvSpPr>
          <p:nvPr/>
        </p:nvSpPr>
        <p:spPr bwMode="auto">
          <a:xfrm>
            <a:off x="5141913" y="6507163"/>
            <a:ext cx="3771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defTabSz="457200" eaLnBrk="0" hangingPunct="0">
              <a:buClr>
                <a:srgbClr val="A50021"/>
              </a:buClr>
            </a:pPr>
            <a:r>
              <a:rPr lang="fr-FR" sz="1100" b="1" i="1">
                <a:solidFill>
                  <a:srgbClr val="000000"/>
                </a:solidFill>
              </a:rPr>
              <a:t>CROI 2013 – Atlanta – Katlama C. et al., Abstract 170aLB</a:t>
            </a:r>
          </a:p>
        </p:txBody>
      </p:sp>
      <p:grpSp>
        <p:nvGrpSpPr>
          <p:cNvPr id="182275" name="Group 174"/>
          <p:cNvGrpSpPr>
            <a:grpSpLocks/>
          </p:cNvGrpSpPr>
          <p:nvPr/>
        </p:nvGrpSpPr>
        <p:grpSpPr bwMode="auto">
          <a:xfrm>
            <a:off x="4502150" y="3009900"/>
            <a:ext cx="4398963" cy="3082925"/>
            <a:chOff x="2836" y="1896"/>
            <a:chExt cx="2771" cy="1942"/>
          </a:xfrm>
        </p:grpSpPr>
        <p:sp>
          <p:nvSpPr>
            <p:cNvPr id="182278" name="Line 167"/>
            <p:cNvSpPr>
              <a:spLocks noChangeShapeType="1"/>
            </p:cNvSpPr>
            <p:nvPr/>
          </p:nvSpPr>
          <p:spPr bwMode="auto">
            <a:xfrm>
              <a:off x="3495" y="2878"/>
              <a:ext cx="2112" cy="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82279" name="ZoneTexte 1"/>
            <p:cNvSpPr txBox="1">
              <a:spLocks noChangeArrowheads="1"/>
            </p:cNvSpPr>
            <p:nvPr/>
          </p:nvSpPr>
          <p:spPr bwMode="auto">
            <a:xfrm>
              <a:off x="4930" y="3276"/>
              <a:ext cx="6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000">
                  <a:solidFill>
                    <a:srgbClr val="FF0000"/>
                  </a:solidFill>
                </a:rPr>
                <a:t>Critère principal</a:t>
              </a:r>
            </a:p>
          </p:txBody>
        </p:sp>
        <p:grpSp>
          <p:nvGrpSpPr>
            <p:cNvPr id="182280" name="Group 173"/>
            <p:cNvGrpSpPr>
              <a:grpSpLocks/>
            </p:cNvGrpSpPr>
            <p:nvPr/>
          </p:nvGrpSpPr>
          <p:grpSpPr bwMode="auto">
            <a:xfrm>
              <a:off x="3720" y="3244"/>
              <a:ext cx="208" cy="175"/>
              <a:chOff x="3720" y="3244"/>
              <a:chExt cx="208" cy="175"/>
            </a:xfrm>
          </p:grpSpPr>
          <p:cxnSp>
            <p:nvCxnSpPr>
              <p:cNvPr id="71" name="Connecteur droit 70"/>
              <p:cNvCxnSpPr>
                <a:cxnSpLocks noChangeShapeType="1"/>
              </p:cNvCxnSpPr>
              <p:nvPr/>
            </p:nvCxnSpPr>
            <p:spPr bwMode="auto">
              <a:xfrm rot="5400000">
                <a:off x="3633" y="3331"/>
                <a:ext cx="175" cy="1"/>
              </a:xfrm>
              <a:prstGeom prst="line">
                <a:avLst/>
              </a:prstGeom>
              <a:noFill/>
              <a:ln w="95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Connecteur droit 71"/>
              <p:cNvCxnSpPr>
                <a:cxnSpLocks noChangeShapeType="1"/>
              </p:cNvCxnSpPr>
              <p:nvPr/>
            </p:nvCxnSpPr>
            <p:spPr bwMode="auto">
              <a:xfrm rot="5400000">
                <a:off x="3737" y="3331"/>
                <a:ext cx="175" cy="1"/>
              </a:xfrm>
              <a:prstGeom prst="line">
                <a:avLst/>
              </a:prstGeom>
              <a:noFill/>
              <a:ln w="95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Connecteur droit 72"/>
              <p:cNvCxnSpPr>
                <a:cxnSpLocks noChangeShapeType="1"/>
              </p:cNvCxnSpPr>
              <p:nvPr/>
            </p:nvCxnSpPr>
            <p:spPr bwMode="auto">
              <a:xfrm rot="5400000">
                <a:off x="3840" y="3331"/>
                <a:ext cx="175" cy="1"/>
              </a:xfrm>
              <a:prstGeom prst="line">
                <a:avLst/>
              </a:prstGeom>
              <a:noFill/>
              <a:ln w="9525">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2417" name="Connecteur droit 74"/>
              <p:cNvCxnSpPr>
                <a:cxnSpLocks noChangeShapeType="1"/>
              </p:cNvCxnSpPr>
              <p:nvPr/>
            </p:nvCxnSpPr>
            <p:spPr bwMode="auto">
              <a:xfrm>
                <a:off x="3720" y="3244"/>
                <a:ext cx="208"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grpSp>
        <p:sp>
          <p:nvSpPr>
            <p:cNvPr id="182281" name="ZoneTexte 75"/>
            <p:cNvSpPr txBox="1">
              <a:spLocks noChangeArrowheads="1"/>
            </p:cNvSpPr>
            <p:nvPr/>
          </p:nvSpPr>
          <p:spPr bwMode="auto">
            <a:xfrm>
              <a:off x="3688" y="3101"/>
              <a:ext cx="2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000">
                  <a:solidFill>
                    <a:srgbClr val="FF0000"/>
                  </a:solidFill>
                </a:rPr>
                <a:t>IL-7</a:t>
              </a:r>
            </a:p>
          </p:txBody>
        </p:sp>
        <p:sp>
          <p:nvSpPr>
            <p:cNvPr id="182282" name="ZoneTexte 76"/>
            <p:cNvSpPr txBox="1">
              <a:spLocks noChangeArrowheads="1"/>
            </p:cNvSpPr>
            <p:nvPr/>
          </p:nvSpPr>
          <p:spPr bwMode="auto">
            <a:xfrm>
              <a:off x="3734" y="348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solidFill>
                    <a:srgbClr val="FF0000"/>
                  </a:solidFill>
                </a:rPr>
                <a:t>9</a:t>
              </a:r>
            </a:p>
          </p:txBody>
        </p:sp>
        <p:sp>
          <p:nvSpPr>
            <p:cNvPr id="182283" name="ZoneTexte 77"/>
            <p:cNvSpPr txBox="1">
              <a:spLocks noChangeArrowheads="1"/>
            </p:cNvSpPr>
            <p:nvPr/>
          </p:nvSpPr>
          <p:spPr bwMode="auto">
            <a:xfrm>
              <a:off x="3814" y="348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solidFill>
                    <a:srgbClr val="FF0000"/>
                  </a:solidFill>
                </a:rPr>
                <a:t>10</a:t>
              </a:r>
            </a:p>
          </p:txBody>
        </p:sp>
        <p:cxnSp>
          <p:nvCxnSpPr>
            <p:cNvPr id="35" name="Connecteur droit 34"/>
            <p:cNvCxnSpPr>
              <a:cxnSpLocks noChangeShapeType="1"/>
            </p:cNvCxnSpPr>
            <p:nvPr/>
          </p:nvCxnSpPr>
          <p:spPr bwMode="auto">
            <a:xfrm rot="5400000">
              <a:off x="3691"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Connecteur droit 40"/>
            <p:cNvCxnSpPr>
              <a:cxnSpLocks noChangeShapeType="1"/>
            </p:cNvCxnSpPr>
            <p:nvPr/>
          </p:nvCxnSpPr>
          <p:spPr bwMode="auto">
            <a:xfrm rot="5400000">
              <a:off x="3794"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Connecteur droit 41"/>
            <p:cNvCxnSpPr>
              <a:cxnSpLocks noChangeShapeType="1"/>
            </p:cNvCxnSpPr>
            <p:nvPr/>
          </p:nvCxnSpPr>
          <p:spPr bwMode="auto">
            <a:xfrm rot="5400000">
              <a:off x="3897"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Connecteur droit 43"/>
            <p:cNvCxnSpPr>
              <a:cxnSpLocks noChangeShapeType="1"/>
            </p:cNvCxnSpPr>
            <p:nvPr/>
          </p:nvCxnSpPr>
          <p:spPr bwMode="auto">
            <a:xfrm rot="5400000">
              <a:off x="4119"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Connecteur droit 45"/>
            <p:cNvCxnSpPr>
              <a:cxnSpLocks noChangeShapeType="1"/>
            </p:cNvCxnSpPr>
            <p:nvPr/>
          </p:nvCxnSpPr>
          <p:spPr bwMode="auto">
            <a:xfrm rot="5400000">
              <a:off x="4536"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Connecteur droit 46"/>
            <p:cNvCxnSpPr>
              <a:cxnSpLocks noChangeShapeType="1"/>
            </p:cNvCxnSpPr>
            <p:nvPr/>
          </p:nvCxnSpPr>
          <p:spPr bwMode="auto">
            <a:xfrm rot="5400000">
              <a:off x="4960"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Connecteur droit 47"/>
            <p:cNvCxnSpPr>
              <a:cxnSpLocks noChangeShapeType="1"/>
            </p:cNvCxnSpPr>
            <p:nvPr/>
          </p:nvCxnSpPr>
          <p:spPr bwMode="auto">
            <a:xfrm rot="5400000">
              <a:off x="5389" y="3451"/>
              <a:ext cx="57" cy="1"/>
            </a:xfrm>
            <a:prstGeom prst="line">
              <a:avLst/>
            </a:prstGeom>
            <a:noFill/>
            <a:ln w="9525">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2291" name="Freeform 33"/>
            <p:cNvSpPr>
              <a:spLocks/>
            </p:cNvSpPr>
            <p:nvPr/>
          </p:nvSpPr>
          <p:spPr bwMode="auto">
            <a:xfrm>
              <a:off x="3667" y="2705"/>
              <a:ext cx="73" cy="0"/>
            </a:xfrm>
            <a:custGeom>
              <a:avLst/>
              <a:gdLst>
                <a:gd name="T0" fmla="*/ 0 w 115"/>
                <a:gd name="T1" fmla="*/ 0 w 115"/>
                <a:gd name="T2" fmla="*/ 46 w 115"/>
                <a:gd name="T3" fmla="*/ 0 w 11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5">
                  <a:moveTo>
                    <a:pt x="0" y="0"/>
                  </a:moveTo>
                  <a:lnTo>
                    <a:pt x="0" y="0"/>
                  </a:lnTo>
                  <a:lnTo>
                    <a:pt x="115"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292" name="Freeform 34"/>
            <p:cNvSpPr>
              <a:spLocks/>
            </p:cNvSpPr>
            <p:nvPr/>
          </p:nvSpPr>
          <p:spPr bwMode="auto">
            <a:xfrm>
              <a:off x="3667" y="2705"/>
              <a:ext cx="73" cy="0"/>
            </a:xfrm>
            <a:custGeom>
              <a:avLst/>
              <a:gdLst>
                <a:gd name="T0" fmla="*/ 0 w 115"/>
                <a:gd name="T1" fmla="*/ 0 w 115"/>
                <a:gd name="T2" fmla="*/ 46 w 115"/>
                <a:gd name="T3" fmla="*/ 0 60000 65536"/>
                <a:gd name="T4" fmla="*/ 0 60000 65536"/>
                <a:gd name="T5" fmla="*/ 0 60000 65536"/>
              </a:gdLst>
              <a:ahLst/>
              <a:cxnLst>
                <a:cxn ang="T3">
                  <a:pos x="T0" y="0"/>
                </a:cxn>
                <a:cxn ang="T4">
                  <a:pos x="T1" y="0"/>
                </a:cxn>
                <a:cxn ang="T5">
                  <a:pos x="T2" y="0"/>
                </a:cxn>
              </a:cxnLst>
              <a:rect l="0" t="0" r="r" b="b"/>
              <a:pathLst>
                <a:path w="115">
                  <a:moveTo>
                    <a:pt x="0" y="0"/>
                  </a:moveTo>
                  <a:lnTo>
                    <a:pt x="0" y="0"/>
                  </a:lnTo>
                  <a:lnTo>
                    <a:pt x="115"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293" name="Freeform 35"/>
            <p:cNvSpPr>
              <a:spLocks/>
            </p:cNvSpPr>
            <p:nvPr/>
          </p:nvSpPr>
          <p:spPr bwMode="auto">
            <a:xfrm>
              <a:off x="3704" y="2705"/>
              <a:ext cx="0" cy="385"/>
            </a:xfrm>
            <a:custGeom>
              <a:avLst/>
              <a:gdLst>
                <a:gd name="T0" fmla="*/ 247 h 599"/>
                <a:gd name="T1" fmla="*/ 247 h 599"/>
                <a:gd name="T2" fmla="*/ 0 h 599"/>
                <a:gd name="T3" fmla="*/ 247 h 599"/>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599">
                  <a:moveTo>
                    <a:pt x="0" y="599"/>
                  </a:moveTo>
                  <a:lnTo>
                    <a:pt x="0" y="599"/>
                  </a:lnTo>
                  <a:lnTo>
                    <a:pt x="0" y="0"/>
                  </a:lnTo>
                  <a:lnTo>
                    <a:pt x="0" y="599"/>
                  </a:lnTo>
                  <a:close/>
                </a:path>
              </a:pathLst>
            </a:custGeom>
            <a:solidFill>
              <a:srgbClr val="FFFFFF"/>
            </a:solidFill>
            <a:ln w="0">
              <a:solidFill>
                <a:srgbClr val="000000"/>
              </a:solidFill>
              <a:prstDash val="solid"/>
              <a:round/>
              <a:headEnd/>
              <a:tailEnd/>
            </a:ln>
          </p:spPr>
          <p:txBody>
            <a:bodyPr/>
            <a:lstStyle/>
            <a:p>
              <a:endParaRPr lang="fr-FR"/>
            </a:p>
          </p:txBody>
        </p:sp>
        <p:sp>
          <p:nvSpPr>
            <p:cNvPr id="182294" name="Freeform 36"/>
            <p:cNvSpPr>
              <a:spLocks/>
            </p:cNvSpPr>
            <p:nvPr/>
          </p:nvSpPr>
          <p:spPr bwMode="auto">
            <a:xfrm>
              <a:off x="3704" y="2705"/>
              <a:ext cx="0" cy="385"/>
            </a:xfrm>
            <a:custGeom>
              <a:avLst/>
              <a:gdLst>
                <a:gd name="T0" fmla="*/ 247 h 599"/>
                <a:gd name="T1" fmla="*/ 247 h 599"/>
                <a:gd name="T2" fmla="*/ 0 h 599"/>
                <a:gd name="T3" fmla="*/ 0 60000 65536"/>
                <a:gd name="T4" fmla="*/ 0 60000 65536"/>
                <a:gd name="T5" fmla="*/ 0 60000 65536"/>
              </a:gdLst>
              <a:ahLst/>
              <a:cxnLst>
                <a:cxn ang="T3">
                  <a:pos x="0" y="T0"/>
                </a:cxn>
                <a:cxn ang="T4">
                  <a:pos x="0" y="T1"/>
                </a:cxn>
                <a:cxn ang="T5">
                  <a:pos x="0" y="T2"/>
                </a:cxn>
              </a:cxnLst>
              <a:rect l="0" t="0" r="r" b="b"/>
              <a:pathLst>
                <a:path h="599">
                  <a:moveTo>
                    <a:pt x="0" y="599"/>
                  </a:moveTo>
                  <a:lnTo>
                    <a:pt x="0" y="599"/>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295" name="Freeform 37"/>
            <p:cNvSpPr>
              <a:spLocks/>
            </p:cNvSpPr>
            <p:nvPr/>
          </p:nvSpPr>
          <p:spPr bwMode="auto">
            <a:xfrm>
              <a:off x="3667" y="3090"/>
              <a:ext cx="73" cy="0"/>
            </a:xfrm>
            <a:custGeom>
              <a:avLst/>
              <a:gdLst>
                <a:gd name="T0" fmla="*/ 0 w 115"/>
                <a:gd name="T1" fmla="*/ 0 w 115"/>
                <a:gd name="T2" fmla="*/ 46 w 115"/>
                <a:gd name="T3" fmla="*/ 0 w 11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5">
                  <a:moveTo>
                    <a:pt x="0" y="0"/>
                  </a:moveTo>
                  <a:lnTo>
                    <a:pt x="0" y="0"/>
                  </a:lnTo>
                  <a:lnTo>
                    <a:pt x="115"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296" name="Freeform 38"/>
            <p:cNvSpPr>
              <a:spLocks/>
            </p:cNvSpPr>
            <p:nvPr/>
          </p:nvSpPr>
          <p:spPr bwMode="auto">
            <a:xfrm>
              <a:off x="3667" y="3090"/>
              <a:ext cx="73" cy="0"/>
            </a:xfrm>
            <a:custGeom>
              <a:avLst/>
              <a:gdLst>
                <a:gd name="T0" fmla="*/ 0 w 115"/>
                <a:gd name="T1" fmla="*/ 0 w 115"/>
                <a:gd name="T2" fmla="*/ 46 w 115"/>
                <a:gd name="T3" fmla="*/ 0 60000 65536"/>
                <a:gd name="T4" fmla="*/ 0 60000 65536"/>
                <a:gd name="T5" fmla="*/ 0 60000 65536"/>
              </a:gdLst>
              <a:ahLst/>
              <a:cxnLst>
                <a:cxn ang="T3">
                  <a:pos x="T0" y="0"/>
                </a:cxn>
                <a:cxn ang="T4">
                  <a:pos x="T1" y="0"/>
                </a:cxn>
                <a:cxn ang="T5">
                  <a:pos x="T2" y="0"/>
                </a:cxn>
              </a:cxnLst>
              <a:rect l="0" t="0" r="r" b="b"/>
              <a:pathLst>
                <a:path w="115">
                  <a:moveTo>
                    <a:pt x="0" y="0"/>
                  </a:moveTo>
                  <a:lnTo>
                    <a:pt x="0" y="0"/>
                  </a:lnTo>
                  <a:lnTo>
                    <a:pt x="115"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297" name="Freeform 39"/>
            <p:cNvSpPr>
              <a:spLocks/>
            </p:cNvSpPr>
            <p:nvPr/>
          </p:nvSpPr>
          <p:spPr bwMode="auto">
            <a:xfrm>
              <a:off x="3634" y="2770"/>
              <a:ext cx="138" cy="162"/>
            </a:xfrm>
            <a:custGeom>
              <a:avLst/>
              <a:gdLst>
                <a:gd name="T0" fmla="*/ 0 w 216"/>
                <a:gd name="T1" fmla="*/ 105 h 251"/>
                <a:gd name="T2" fmla="*/ 0 w 216"/>
                <a:gd name="T3" fmla="*/ 105 h 251"/>
                <a:gd name="T4" fmla="*/ 88 w 216"/>
                <a:gd name="T5" fmla="*/ 105 h 251"/>
                <a:gd name="T6" fmla="*/ 88 w 216"/>
                <a:gd name="T7" fmla="*/ 0 h 251"/>
                <a:gd name="T8" fmla="*/ 0 w 216"/>
                <a:gd name="T9" fmla="*/ 0 h 251"/>
                <a:gd name="T10" fmla="*/ 0 w 216"/>
                <a:gd name="T11" fmla="*/ 105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251">
                  <a:moveTo>
                    <a:pt x="0" y="251"/>
                  </a:moveTo>
                  <a:lnTo>
                    <a:pt x="0" y="251"/>
                  </a:lnTo>
                  <a:lnTo>
                    <a:pt x="216" y="251"/>
                  </a:lnTo>
                  <a:lnTo>
                    <a:pt x="216" y="0"/>
                  </a:lnTo>
                  <a:lnTo>
                    <a:pt x="0" y="0"/>
                  </a:lnTo>
                  <a:lnTo>
                    <a:pt x="0" y="251"/>
                  </a:lnTo>
                  <a:close/>
                </a:path>
              </a:pathLst>
            </a:custGeom>
            <a:solidFill>
              <a:srgbClr val="336600"/>
            </a:solidFill>
            <a:ln w="0">
              <a:solidFill>
                <a:srgbClr val="000000"/>
              </a:solidFill>
              <a:prstDash val="solid"/>
              <a:round/>
              <a:headEnd/>
              <a:tailEnd/>
            </a:ln>
          </p:spPr>
          <p:txBody>
            <a:bodyPr/>
            <a:lstStyle/>
            <a:p>
              <a:endParaRPr lang="fr-FR"/>
            </a:p>
          </p:txBody>
        </p:sp>
        <p:sp>
          <p:nvSpPr>
            <p:cNvPr id="182298" name="Freeform 40"/>
            <p:cNvSpPr>
              <a:spLocks/>
            </p:cNvSpPr>
            <p:nvPr/>
          </p:nvSpPr>
          <p:spPr bwMode="auto">
            <a:xfrm>
              <a:off x="3634" y="2834"/>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299" name="Freeform 41"/>
            <p:cNvSpPr>
              <a:spLocks/>
            </p:cNvSpPr>
            <p:nvPr/>
          </p:nvSpPr>
          <p:spPr bwMode="auto">
            <a:xfrm>
              <a:off x="3634" y="2834"/>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00" name="Freeform 42"/>
            <p:cNvSpPr>
              <a:spLocks/>
            </p:cNvSpPr>
            <p:nvPr/>
          </p:nvSpPr>
          <p:spPr bwMode="auto">
            <a:xfrm>
              <a:off x="3832" y="2442"/>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01" name="Freeform 43"/>
            <p:cNvSpPr>
              <a:spLocks/>
            </p:cNvSpPr>
            <p:nvPr/>
          </p:nvSpPr>
          <p:spPr bwMode="auto">
            <a:xfrm>
              <a:off x="3832" y="2442"/>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02" name="Freeform 44"/>
            <p:cNvSpPr>
              <a:spLocks/>
            </p:cNvSpPr>
            <p:nvPr/>
          </p:nvSpPr>
          <p:spPr bwMode="auto">
            <a:xfrm>
              <a:off x="3868" y="2442"/>
              <a:ext cx="0" cy="631"/>
            </a:xfrm>
            <a:custGeom>
              <a:avLst/>
              <a:gdLst>
                <a:gd name="T0" fmla="*/ 406 h 981"/>
                <a:gd name="T1" fmla="*/ 406 h 981"/>
                <a:gd name="T2" fmla="*/ 0 h 981"/>
                <a:gd name="T3" fmla="*/ 406 h 98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981">
                  <a:moveTo>
                    <a:pt x="0" y="981"/>
                  </a:moveTo>
                  <a:lnTo>
                    <a:pt x="0" y="981"/>
                  </a:lnTo>
                  <a:lnTo>
                    <a:pt x="0" y="0"/>
                  </a:lnTo>
                  <a:lnTo>
                    <a:pt x="0" y="981"/>
                  </a:lnTo>
                  <a:close/>
                </a:path>
              </a:pathLst>
            </a:custGeom>
            <a:solidFill>
              <a:srgbClr val="FFFFFF"/>
            </a:solidFill>
            <a:ln w="0">
              <a:solidFill>
                <a:srgbClr val="000000"/>
              </a:solidFill>
              <a:prstDash val="solid"/>
              <a:round/>
              <a:headEnd/>
              <a:tailEnd/>
            </a:ln>
          </p:spPr>
          <p:txBody>
            <a:bodyPr/>
            <a:lstStyle/>
            <a:p>
              <a:endParaRPr lang="fr-FR"/>
            </a:p>
          </p:txBody>
        </p:sp>
        <p:sp>
          <p:nvSpPr>
            <p:cNvPr id="182303" name="Freeform 45"/>
            <p:cNvSpPr>
              <a:spLocks/>
            </p:cNvSpPr>
            <p:nvPr/>
          </p:nvSpPr>
          <p:spPr bwMode="auto">
            <a:xfrm>
              <a:off x="3868" y="2442"/>
              <a:ext cx="0" cy="631"/>
            </a:xfrm>
            <a:custGeom>
              <a:avLst/>
              <a:gdLst>
                <a:gd name="T0" fmla="*/ 406 h 981"/>
                <a:gd name="T1" fmla="*/ 406 h 981"/>
                <a:gd name="T2" fmla="*/ 0 h 981"/>
                <a:gd name="T3" fmla="*/ 0 60000 65536"/>
                <a:gd name="T4" fmla="*/ 0 60000 65536"/>
                <a:gd name="T5" fmla="*/ 0 60000 65536"/>
              </a:gdLst>
              <a:ahLst/>
              <a:cxnLst>
                <a:cxn ang="T3">
                  <a:pos x="0" y="T0"/>
                </a:cxn>
                <a:cxn ang="T4">
                  <a:pos x="0" y="T1"/>
                </a:cxn>
                <a:cxn ang="T5">
                  <a:pos x="0" y="T2"/>
                </a:cxn>
              </a:cxnLst>
              <a:rect l="0" t="0" r="r" b="b"/>
              <a:pathLst>
                <a:path h="981">
                  <a:moveTo>
                    <a:pt x="0" y="981"/>
                  </a:moveTo>
                  <a:lnTo>
                    <a:pt x="0" y="981"/>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04" name="Freeform 46"/>
            <p:cNvSpPr>
              <a:spLocks/>
            </p:cNvSpPr>
            <p:nvPr/>
          </p:nvSpPr>
          <p:spPr bwMode="auto">
            <a:xfrm>
              <a:off x="3832" y="3073"/>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05" name="Freeform 47"/>
            <p:cNvSpPr>
              <a:spLocks/>
            </p:cNvSpPr>
            <p:nvPr/>
          </p:nvSpPr>
          <p:spPr bwMode="auto">
            <a:xfrm>
              <a:off x="3832" y="3073"/>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06" name="Freeform 48"/>
            <p:cNvSpPr>
              <a:spLocks/>
            </p:cNvSpPr>
            <p:nvPr/>
          </p:nvSpPr>
          <p:spPr bwMode="auto">
            <a:xfrm>
              <a:off x="3798" y="2654"/>
              <a:ext cx="139" cy="235"/>
            </a:xfrm>
            <a:custGeom>
              <a:avLst/>
              <a:gdLst>
                <a:gd name="T0" fmla="*/ 0 w 216"/>
                <a:gd name="T1" fmla="*/ 151 h 366"/>
                <a:gd name="T2" fmla="*/ 0 w 216"/>
                <a:gd name="T3" fmla="*/ 151 h 366"/>
                <a:gd name="T4" fmla="*/ 89 w 216"/>
                <a:gd name="T5" fmla="*/ 151 h 366"/>
                <a:gd name="T6" fmla="*/ 89 w 216"/>
                <a:gd name="T7" fmla="*/ 0 h 366"/>
                <a:gd name="T8" fmla="*/ 0 w 216"/>
                <a:gd name="T9" fmla="*/ 0 h 366"/>
                <a:gd name="T10" fmla="*/ 0 w 216"/>
                <a:gd name="T11" fmla="*/ 151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366">
                  <a:moveTo>
                    <a:pt x="0" y="366"/>
                  </a:moveTo>
                  <a:lnTo>
                    <a:pt x="0" y="366"/>
                  </a:lnTo>
                  <a:lnTo>
                    <a:pt x="216" y="366"/>
                  </a:lnTo>
                  <a:lnTo>
                    <a:pt x="216" y="0"/>
                  </a:lnTo>
                  <a:lnTo>
                    <a:pt x="0" y="0"/>
                  </a:lnTo>
                  <a:lnTo>
                    <a:pt x="0" y="366"/>
                  </a:lnTo>
                  <a:close/>
                </a:path>
              </a:pathLst>
            </a:custGeom>
            <a:solidFill>
              <a:srgbClr val="CC0000"/>
            </a:solidFill>
            <a:ln w="0">
              <a:solidFill>
                <a:srgbClr val="000000"/>
              </a:solidFill>
              <a:prstDash val="solid"/>
              <a:round/>
              <a:headEnd/>
              <a:tailEnd/>
            </a:ln>
          </p:spPr>
          <p:txBody>
            <a:bodyPr/>
            <a:lstStyle/>
            <a:p>
              <a:endParaRPr lang="fr-FR"/>
            </a:p>
          </p:txBody>
        </p:sp>
        <p:sp>
          <p:nvSpPr>
            <p:cNvPr id="182307" name="Freeform 49"/>
            <p:cNvSpPr>
              <a:spLocks/>
            </p:cNvSpPr>
            <p:nvPr/>
          </p:nvSpPr>
          <p:spPr bwMode="auto">
            <a:xfrm>
              <a:off x="3798" y="2791"/>
              <a:ext cx="139" cy="0"/>
            </a:xfrm>
            <a:custGeom>
              <a:avLst/>
              <a:gdLst>
                <a:gd name="T0" fmla="*/ 0 w 216"/>
                <a:gd name="T1" fmla="*/ 0 w 216"/>
                <a:gd name="T2" fmla="*/ 89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08" name="Freeform 50"/>
            <p:cNvSpPr>
              <a:spLocks/>
            </p:cNvSpPr>
            <p:nvPr/>
          </p:nvSpPr>
          <p:spPr bwMode="auto">
            <a:xfrm>
              <a:off x="3798" y="2791"/>
              <a:ext cx="139" cy="0"/>
            </a:xfrm>
            <a:custGeom>
              <a:avLst/>
              <a:gdLst>
                <a:gd name="T0" fmla="*/ 0 w 216"/>
                <a:gd name="T1" fmla="*/ 0 w 216"/>
                <a:gd name="T2" fmla="*/ 89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09" name="Freeform 51"/>
            <p:cNvSpPr>
              <a:spLocks/>
            </p:cNvSpPr>
            <p:nvPr/>
          </p:nvSpPr>
          <p:spPr bwMode="auto">
            <a:xfrm>
              <a:off x="4239" y="2195"/>
              <a:ext cx="74" cy="0"/>
            </a:xfrm>
            <a:custGeom>
              <a:avLst/>
              <a:gdLst>
                <a:gd name="T0" fmla="*/ 0 w 115"/>
                <a:gd name="T1" fmla="*/ 0 w 115"/>
                <a:gd name="T2" fmla="*/ 48 w 115"/>
                <a:gd name="T3" fmla="*/ 0 w 11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5">
                  <a:moveTo>
                    <a:pt x="0" y="0"/>
                  </a:moveTo>
                  <a:lnTo>
                    <a:pt x="0" y="0"/>
                  </a:lnTo>
                  <a:lnTo>
                    <a:pt x="115"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10" name="Freeform 52"/>
            <p:cNvSpPr>
              <a:spLocks/>
            </p:cNvSpPr>
            <p:nvPr/>
          </p:nvSpPr>
          <p:spPr bwMode="auto">
            <a:xfrm>
              <a:off x="4239" y="2195"/>
              <a:ext cx="74" cy="0"/>
            </a:xfrm>
            <a:custGeom>
              <a:avLst/>
              <a:gdLst>
                <a:gd name="T0" fmla="*/ 0 w 115"/>
                <a:gd name="T1" fmla="*/ 0 w 115"/>
                <a:gd name="T2" fmla="*/ 48 w 115"/>
                <a:gd name="T3" fmla="*/ 0 60000 65536"/>
                <a:gd name="T4" fmla="*/ 0 60000 65536"/>
                <a:gd name="T5" fmla="*/ 0 60000 65536"/>
              </a:gdLst>
              <a:ahLst/>
              <a:cxnLst>
                <a:cxn ang="T3">
                  <a:pos x="T0" y="0"/>
                </a:cxn>
                <a:cxn ang="T4">
                  <a:pos x="T1" y="0"/>
                </a:cxn>
                <a:cxn ang="T5">
                  <a:pos x="T2" y="0"/>
                </a:cxn>
              </a:cxnLst>
              <a:rect l="0" t="0" r="r" b="b"/>
              <a:pathLst>
                <a:path w="115">
                  <a:moveTo>
                    <a:pt x="0" y="0"/>
                  </a:moveTo>
                  <a:lnTo>
                    <a:pt x="0" y="0"/>
                  </a:lnTo>
                  <a:lnTo>
                    <a:pt x="115"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11" name="Freeform 53"/>
            <p:cNvSpPr>
              <a:spLocks/>
            </p:cNvSpPr>
            <p:nvPr/>
          </p:nvSpPr>
          <p:spPr bwMode="auto">
            <a:xfrm>
              <a:off x="4276" y="2195"/>
              <a:ext cx="0" cy="623"/>
            </a:xfrm>
            <a:custGeom>
              <a:avLst/>
              <a:gdLst>
                <a:gd name="T0" fmla="*/ 401 h 969"/>
                <a:gd name="T1" fmla="*/ 401 h 969"/>
                <a:gd name="T2" fmla="*/ 0 h 969"/>
                <a:gd name="T3" fmla="*/ 401 h 969"/>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969">
                  <a:moveTo>
                    <a:pt x="0" y="969"/>
                  </a:moveTo>
                  <a:lnTo>
                    <a:pt x="0" y="969"/>
                  </a:lnTo>
                  <a:lnTo>
                    <a:pt x="0" y="0"/>
                  </a:lnTo>
                  <a:lnTo>
                    <a:pt x="0" y="969"/>
                  </a:lnTo>
                  <a:close/>
                </a:path>
              </a:pathLst>
            </a:custGeom>
            <a:solidFill>
              <a:srgbClr val="FFFFFF"/>
            </a:solidFill>
            <a:ln w="0">
              <a:solidFill>
                <a:srgbClr val="000000"/>
              </a:solidFill>
              <a:prstDash val="solid"/>
              <a:round/>
              <a:headEnd/>
              <a:tailEnd/>
            </a:ln>
          </p:spPr>
          <p:txBody>
            <a:bodyPr/>
            <a:lstStyle/>
            <a:p>
              <a:endParaRPr lang="fr-FR"/>
            </a:p>
          </p:txBody>
        </p:sp>
        <p:sp>
          <p:nvSpPr>
            <p:cNvPr id="182312" name="Freeform 54"/>
            <p:cNvSpPr>
              <a:spLocks/>
            </p:cNvSpPr>
            <p:nvPr/>
          </p:nvSpPr>
          <p:spPr bwMode="auto">
            <a:xfrm>
              <a:off x="4276" y="2195"/>
              <a:ext cx="0" cy="623"/>
            </a:xfrm>
            <a:custGeom>
              <a:avLst/>
              <a:gdLst>
                <a:gd name="T0" fmla="*/ 401 h 969"/>
                <a:gd name="T1" fmla="*/ 401 h 969"/>
                <a:gd name="T2" fmla="*/ 0 h 969"/>
                <a:gd name="T3" fmla="*/ 0 60000 65536"/>
                <a:gd name="T4" fmla="*/ 0 60000 65536"/>
                <a:gd name="T5" fmla="*/ 0 60000 65536"/>
              </a:gdLst>
              <a:ahLst/>
              <a:cxnLst>
                <a:cxn ang="T3">
                  <a:pos x="0" y="T0"/>
                </a:cxn>
                <a:cxn ang="T4">
                  <a:pos x="0" y="T1"/>
                </a:cxn>
                <a:cxn ang="T5">
                  <a:pos x="0" y="T2"/>
                </a:cxn>
              </a:cxnLst>
              <a:rect l="0" t="0" r="r" b="b"/>
              <a:pathLst>
                <a:path h="969">
                  <a:moveTo>
                    <a:pt x="0" y="969"/>
                  </a:moveTo>
                  <a:lnTo>
                    <a:pt x="0" y="969"/>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13" name="Freeform 55"/>
            <p:cNvSpPr>
              <a:spLocks/>
            </p:cNvSpPr>
            <p:nvPr/>
          </p:nvSpPr>
          <p:spPr bwMode="auto">
            <a:xfrm>
              <a:off x="4239" y="2818"/>
              <a:ext cx="74" cy="0"/>
            </a:xfrm>
            <a:custGeom>
              <a:avLst/>
              <a:gdLst>
                <a:gd name="T0" fmla="*/ 0 w 115"/>
                <a:gd name="T1" fmla="*/ 0 w 115"/>
                <a:gd name="T2" fmla="*/ 48 w 115"/>
                <a:gd name="T3" fmla="*/ 0 w 11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5">
                  <a:moveTo>
                    <a:pt x="0" y="0"/>
                  </a:moveTo>
                  <a:lnTo>
                    <a:pt x="0" y="0"/>
                  </a:lnTo>
                  <a:lnTo>
                    <a:pt x="115"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14" name="Freeform 56"/>
            <p:cNvSpPr>
              <a:spLocks/>
            </p:cNvSpPr>
            <p:nvPr/>
          </p:nvSpPr>
          <p:spPr bwMode="auto">
            <a:xfrm>
              <a:off x="4239" y="2818"/>
              <a:ext cx="74" cy="0"/>
            </a:xfrm>
            <a:custGeom>
              <a:avLst/>
              <a:gdLst>
                <a:gd name="T0" fmla="*/ 0 w 115"/>
                <a:gd name="T1" fmla="*/ 0 w 115"/>
                <a:gd name="T2" fmla="*/ 48 w 115"/>
                <a:gd name="T3" fmla="*/ 0 60000 65536"/>
                <a:gd name="T4" fmla="*/ 0 60000 65536"/>
                <a:gd name="T5" fmla="*/ 0 60000 65536"/>
              </a:gdLst>
              <a:ahLst/>
              <a:cxnLst>
                <a:cxn ang="T3">
                  <a:pos x="T0" y="0"/>
                </a:cxn>
                <a:cxn ang="T4">
                  <a:pos x="T1" y="0"/>
                </a:cxn>
                <a:cxn ang="T5">
                  <a:pos x="T2" y="0"/>
                </a:cxn>
              </a:cxnLst>
              <a:rect l="0" t="0" r="r" b="b"/>
              <a:pathLst>
                <a:path w="115">
                  <a:moveTo>
                    <a:pt x="0" y="0"/>
                  </a:moveTo>
                  <a:lnTo>
                    <a:pt x="0" y="0"/>
                  </a:lnTo>
                  <a:lnTo>
                    <a:pt x="115"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15" name="Freeform 57"/>
            <p:cNvSpPr>
              <a:spLocks/>
            </p:cNvSpPr>
            <p:nvPr/>
          </p:nvSpPr>
          <p:spPr bwMode="auto">
            <a:xfrm>
              <a:off x="4207" y="2406"/>
              <a:ext cx="138" cy="285"/>
            </a:xfrm>
            <a:custGeom>
              <a:avLst/>
              <a:gdLst>
                <a:gd name="T0" fmla="*/ 0 w 216"/>
                <a:gd name="T1" fmla="*/ 183 h 443"/>
                <a:gd name="T2" fmla="*/ 0 w 216"/>
                <a:gd name="T3" fmla="*/ 183 h 443"/>
                <a:gd name="T4" fmla="*/ 88 w 216"/>
                <a:gd name="T5" fmla="*/ 183 h 443"/>
                <a:gd name="T6" fmla="*/ 88 w 216"/>
                <a:gd name="T7" fmla="*/ 0 h 443"/>
                <a:gd name="T8" fmla="*/ 0 w 216"/>
                <a:gd name="T9" fmla="*/ 0 h 443"/>
                <a:gd name="T10" fmla="*/ 0 w 216"/>
                <a:gd name="T11" fmla="*/ 183 h 4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443">
                  <a:moveTo>
                    <a:pt x="0" y="443"/>
                  </a:moveTo>
                  <a:lnTo>
                    <a:pt x="0" y="443"/>
                  </a:lnTo>
                  <a:lnTo>
                    <a:pt x="216" y="443"/>
                  </a:lnTo>
                  <a:lnTo>
                    <a:pt x="216" y="0"/>
                  </a:lnTo>
                  <a:lnTo>
                    <a:pt x="0" y="0"/>
                  </a:lnTo>
                  <a:lnTo>
                    <a:pt x="0" y="443"/>
                  </a:lnTo>
                  <a:close/>
                </a:path>
              </a:pathLst>
            </a:custGeom>
            <a:solidFill>
              <a:srgbClr val="CC0000"/>
            </a:solidFill>
            <a:ln w="0">
              <a:solidFill>
                <a:srgbClr val="000000"/>
              </a:solidFill>
              <a:prstDash val="solid"/>
              <a:round/>
              <a:headEnd/>
              <a:tailEnd/>
            </a:ln>
          </p:spPr>
          <p:txBody>
            <a:bodyPr/>
            <a:lstStyle/>
            <a:p>
              <a:endParaRPr lang="fr-FR"/>
            </a:p>
          </p:txBody>
        </p:sp>
        <p:sp>
          <p:nvSpPr>
            <p:cNvPr id="182316" name="Freeform 58"/>
            <p:cNvSpPr>
              <a:spLocks/>
            </p:cNvSpPr>
            <p:nvPr/>
          </p:nvSpPr>
          <p:spPr bwMode="auto">
            <a:xfrm>
              <a:off x="4207" y="2544"/>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17" name="Freeform 59"/>
            <p:cNvSpPr>
              <a:spLocks/>
            </p:cNvSpPr>
            <p:nvPr/>
          </p:nvSpPr>
          <p:spPr bwMode="auto">
            <a:xfrm>
              <a:off x="4207" y="2544"/>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18" name="Freeform 60"/>
            <p:cNvSpPr>
              <a:spLocks/>
            </p:cNvSpPr>
            <p:nvPr/>
          </p:nvSpPr>
          <p:spPr bwMode="auto">
            <a:xfrm>
              <a:off x="4647" y="2223"/>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19" name="Freeform 61"/>
            <p:cNvSpPr>
              <a:spLocks/>
            </p:cNvSpPr>
            <p:nvPr/>
          </p:nvSpPr>
          <p:spPr bwMode="auto">
            <a:xfrm>
              <a:off x="4647" y="2223"/>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20" name="Freeform 62"/>
            <p:cNvSpPr>
              <a:spLocks/>
            </p:cNvSpPr>
            <p:nvPr/>
          </p:nvSpPr>
          <p:spPr bwMode="auto">
            <a:xfrm>
              <a:off x="4684" y="2223"/>
              <a:ext cx="0" cy="935"/>
            </a:xfrm>
            <a:custGeom>
              <a:avLst/>
              <a:gdLst>
                <a:gd name="T0" fmla="*/ 602 h 1453"/>
                <a:gd name="T1" fmla="*/ 602 h 1453"/>
                <a:gd name="T2" fmla="*/ 0 h 1453"/>
                <a:gd name="T3" fmla="*/ 602 h 145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453">
                  <a:moveTo>
                    <a:pt x="0" y="1453"/>
                  </a:moveTo>
                  <a:lnTo>
                    <a:pt x="0" y="1453"/>
                  </a:lnTo>
                  <a:lnTo>
                    <a:pt x="0" y="0"/>
                  </a:lnTo>
                  <a:lnTo>
                    <a:pt x="0" y="1453"/>
                  </a:lnTo>
                  <a:close/>
                </a:path>
              </a:pathLst>
            </a:custGeom>
            <a:solidFill>
              <a:srgbClr val="FFFFFF"/>
            </a:solidFill>
            <a:ln w="0">
              <a:solidFill>
                <a:srgbClr val="000000"/>
              </a:solidFill>
              <a:prstDash val="solid"/>
              <a:round/>
              <a:headEnd/>
              <a:tailEnd/>
            </a:ln>
          </p:spPr>
          <p:txBody>
            <a:bodyPr/>
            <a:lstStyle/>
            <a:p>
              <a:endParaRPr lang="fr-FR"/>
            </a:p>
          </p:txBody>
        </p:sp>
        <p:sp>
          <p:nvSpPr>
            <p:cNvPr id="182321" name="Freeform 63"/>
            <p:cNvSpPr>
              <a:spLocks/>
            </p:cNvSpPr>
            <p:nvPr/>
          </p:nvSpPr>
          <p:spPr bwMode="auto">
            <a:xfrm>
              <a:off x="4684" y="2223"/>
              <a:ext cx="0" cy="935"/>
            </a:xfrm>
            <a:custGeom>
              <a:avLst/>
              <a:gdLst>
                <a:gd name="T0" fmla="*/ 602 h 1453"/>
                <a:gd name="T1" fmla="*/ 602 h 1453"/>
                <a:gd name="T2" fmla="*/ 0 h 1453"/>
                <a:gd name="T3" fmla="*/ 0 60000 65536"/>
                <a:gd name="T4" fmla="*/ 0 60000 65536"/>
                <a:gd name="T5" fmla="*/ 0 60000 65536"/>
              </a:gdLst>
              <a:ahLst/>
              <a:cxnLst>
                <a:cxn ang="T3">
                  <a:pos x="0" y="T0"/>
                </a:cxn>
                <a:cxn ang="T4">
                  <a:pos x="0" y="T1"/>
                </a:cxn>
                <a:cxn ang="T5">
                  <a:pos x="0" y="T2"/>
                </a:cxn>
              </a:cxnLst>
              <a:rect l="0" t="0" r="r" b="b"/>
              <a:pathLst>
                <a:path h="1453">
                  <a:moveTo>
                    <a:pt x="0" y="1453"/>
                  </a:moveTo>
                  <a:lnTo>
                    <a:pt x="0" y="145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22" name="Freeform 64"/>
            <p:cNvSpPr>
              <a:spLocks/>
            </p:cNvSpPr>
            <p:nvPr/>
          </p:nvSpPr>
          <p:spPr bwMode="auto">
            <a:xfrm>
              <a:off x="4647" y="3158"/>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23" name="Freeform 65"/>
            <p:cNvSpPr>
              <a:spLocks/>
            </p:cNvSpPr>
            <p:nvPr/>
          </p:nvSpPr>
          <p:spPr bwMode="auto">
            <a:xfrm>
              <a:off x="4647" y="3158"/>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24" name="Freeform 66"/>
            <p:cNvSpPr>
              <a:spLocks/>
            </p:cNvSpPr>
            <p:nvPr/>
          </p:nvSpPr>
          <p:spPr bwMode="auto">
            <a:xfrm>
              <a:off x="4614" y="2501"/>
              <a:ext cx="138" cy="323"/>
            </a:xfrm>
            <a:custGeom>
              <a:avLst/>
              <a:gdLst>
                <a:gd name="T0" fmla="*/ 0 w 216"/>
                <a:gd name="T1" fmla="*/ 207 h 503"/>
                <a:gd name="T2" fmla="*/ 0 w 216"/>
                <a:gd name="T3" fmla="*/ 207 h 503"/>
                <a:gd name="T4" fmla="*/ 88 w 216"/>
                <a:gd name="T5" fmla="*/ 207 h 503"/>
                <a:gd name="T6" fmla="*/ 88 w 216"/>
                <a:gd name="T7" fmla="*/ 0 h 503"/>
                <a:gd name="T8" fmla="*/ 0 w 216"/>
                <a:gd name="T9" fmla="*/ 0 h 503"/>
                <a:gd name="T10" fmla="*/ 0 w 216"/>
                <a:gd name="T11" fmla="*/ 207 h 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503">
                  <a:moveTo>
                    <a:pt x="0" y="503"/>
                  </a:moveTo>
                  <a:lnTo>
                    <a:pt x="0" y="503"/>
                  </a:lnTo>
                  <a:lnTo>
                    <a:pt x="216" y="503"/>
                  </a:lnTo>
                  <a:lnTo>
                    <a:pt x="216" y="0"/>
                  </a:lnTo>
                  <a:lnTo>
                    <a:pt x="0" y="0"/>
                  </a:lnTo>
                  <a:lnTo>
                    <a:pt x="0" y="503"/>
                  </a:lnTo>
                  <a:close/>
                </a:path>
              </a:pathLst>
            </a:custGeom>
            <a:solidFill>
              <a:srgbClr val="CC0000"/>
            </a:solidFill>
            <a:ln w="0">
              <a:solidFill>
                <a:srgbClr val="000000"/>
              </a:solidFill>
              <a:prstDash val="solid"/>
              <a:round/>
              <a:headEnd/>
              <a:tailEnd/>
            </a:ln>
          </p:spPr>
          <p:txBody>
            <a:bodyPr/>
            <a:lstStyle/>
            <a:p>
              <a:endParaRPr lang="fr-FR"/>
            </a:p>
          </p:txBody>
        </p:sp>
        <p:sp>
          <p:nvSpPr>
            <p:cNvPr id="182325" name="Freeform 67"/>
            <p:cNvSpPr>
              <a:spLocks/>
            </p:cNvSpPr>
            <p:nvPr/>
          </p:nvSpPr>
          <p:spPr bwMode="auto">
            <a:xfrm>
              <a:off x="4614" y="2681"/>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26" name="Freeform 68"/>
            <p:cNvSpPr>
              <a:spLocks/>
            </p:cNvSpPr>
            <p:nvPr/>
          </p:nvSpPr>
          <p:spPr bwMode="auto">
            <a:xfrm>
              <a:off x="4614" y="2681"/>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27" name="Freeform 69"/>
            <p:cNvSpPr>
              <a:spLocks/>
            </p:cNvSpPr>
            <p:nvPr/>
          </p:nvSpPr>
          <p:spPr bwMode="auto">
            <a:xfrm>
              <a:off x="5052" y="2306"/>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28" name="Freeform 70"/>
            <p:cNvSpPr>
              <a:spLocks/>
            </p:cNvSpPr>
            <p:nvPr/>
          </p:nvSpPr>
          <p:spPr bwMode="auto">
            <a:xfrm>
              <a:off x="5052" y="2306"/>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29" name="Freeform 71"/>
            <p:cNvSpPr>
              <a:spLocks/>
            </p:cNvSpPr>
            <p:nvPr/>
          </p:nvSpPr>
          <p:spPr bwMode="auto">
            <a:xfrm>
              <a:off x="5088" y="2306"/>
              <a:ext cx="0" cy="736"/>
            </a:xfrm>
            <a:custGeom>
              <a:avLst/>
              <a:gdLst>
                <a:gd name="T0" fmla="*/ 474 h 1144"/>
                <a:gd name="T1" fmla="*/ 474 h 1144"/>
                <a:gd name="T2" fmla="*/ 0 h 1144"/>
                <a:gd name="T3" fmla="*/ 474 h 1144"/>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144">
                  <a:moveTo>
                    <a:pt x="0" y="1144"/>
                  </a:moveTo>
                  <a:lnTo>
                    <a:pt x="0" y="1144"/>
                  </a:lnTo>
                  <a:lnTo>
                    <a:pt x="0" y="0"/>
                  </a:lnTo>
                  <a:lnTo>
                    <a:pt x="0" y="1144"/>
                  </a:lnTo>
                  <a:close/>
                </a:path>
              </a:pathLst>
            </a:custGeom>
            <a:solidFill>
              <a:srgbClr val="FFFFFF"/>
            </a:solidFill>
            <a:ln w="0">
              <a:solidFill>
                <a:srgbClr val="000000"/>
              </a:solidFill>
              <a:prstDash val="solid"/>
              <a:round/>
              <a:headEnd/>
              <a:tailEnd/>
            </a:ln>
          </p:spPr>
          <p:txBody>
            <a:bodyPr/>
            <a:lstStyle/>
            <a:p>
              <a:endParaRPr lang="fr-FR"/>
            </a:p>
          </p:txBody>
        </p:sp>
        <p:sp>
          <p:nvSpPr>
            <p:cNvPr id="182330" name="Freeform 72"/>
            <p:cNvSpPr>
              <a:spLocks/>
            </p:cNvSpPr>
            <p:nvPr/>
          </p:nvSpPr>
          <p:spPr bwMode="auto">
            <a:xfrm>
              <a:off x="5088" y="2306"/>
              <a:ext cx="0" cy="736"/>
            </a:xfrm>
            <a:custGeom>
              <a:avLst/>
              <a:gdLst>
                <a:gd name="T0" fmla="*/ 474 h 1144"/>
                <a:gd name="T1" fmla="*/ 474 h 1144"/>
                <a:gd name="T2" fmla="*/ 0 h 1144"/>
                <a:gd name="T3" fmla="*/ 0 60000 65536"/>
                <a:gd name="T4" fmla="*/ 0 60000 65536"/>
                <a:gd name="T5" fmla="*/ 0 60000 65536"/>
              </a:gdLst>
              <a:ahLst/>
              <a:cxnLst>
                <a:cxn ang="T3">
                  <a:pos x="0" y="T0"/>
                </a:cxn>
                <a:cxn ang="T4">
                  <a:pos x="0" y="T1"/>
                </a:cxn>
                <a:cxn ang="T5">
                  <a:pos x="0" y="T2"/>
                </a:cxn>
              </a:cxnLst>
              <a:rect l="0" t="0" r="r" b="b"/>
              <a:pathLst>
                <a:path h="1144">
                  <a:moveTo>
                    <a:pt x="0" y="1144"/>
                  </a:moveTo>
                  <a:lnTo>
                    <a:pt x="0" y="1144"/>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31" name="Freeform 73"/>
            <p:cNvSpPr>
              <a:spLocks/>
            </p:cNvSpPr>
            <p:nvPr/>
          </p:nvSpPr>
          <p:spPr bwMode="auto">
            <a:xfrm>
              <a:off x="5052" y="3042"/>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32" name="Freeform 74"/>
            <p:cNvSpPr>
              <a:spLocks/>
            </p:cNvSpPr>
            <p:nvPr/>
          </p:nvSpPr>
          <p:spPr bwMode="auto">
            <a:xfrm>
              <a:off x="5052" y="3042"/>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33" name="Freeform 75"/>
            <p:cNvSpPr>
              <a:spLocks/>
            </p:cNvSpPr>
            <p:nvPr/>
          </p:nvSpPr>
          <p:spPr bwMode="auto">
            <a:xfrm>
              <a:off x="5018" y="2546"/>
              <a:ext cx="139" cy="328"/>
            </a:xfrm>
            <a:custGeom>
              <a:avLst/>
              <a:gdLst>
                <a:gd name="T0" fmla="*/ 0 w 216"/>
                <a:gd name="T1" fmla="*/ 211 h 509"/>
                <a:gd name="T2" fmla="*/ 0 w 216"/>
                <a:gd name="T3" fmla="*/ 211 h 509"/>
                <a:gd name="T4" fmla="*/ 89 w 216"/>
                <a:gd name="T5" fmla="*/ 211 h 509"/>
                <a:gd name="T6" fmla="*/ 89 w 216"/>
                <a:gd name="T7" fmla="*/ 0 h 509"/>
                <a:gd name="T8" fmla="*/ 0 w 216"/>
                <a:gd name="T9" fmla="*/ 0 h 509"/>
                <a:gd name="T10" fmla="*/ 0 w 216"/>
                <a:gd name="T11" fmla="*/ 211 h 5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509">
                  <a:moveTo>
                    <a:pt x="0" y="509"/>
                  </a:moveTo>
                  <a:lnTo>
                    <a:pt x="0" y="509"/>
                  </a:lnTo>
                  <a:lnTo>
                    <a:pt x="216" y="509"/>
                  </a:lnTo>
                  <a:lnTo>
                    <a:pt x="216" y="0"/>
                  </a:lnTo>
                  <a:lnTo>
                    <a:pt x="0" y="0"/>
                  </a:lnTo>
                  <a:lnTo>
                    <a:pt x="0" y="509"/>
                  </a:lnTo>
                  <a:close/>
                </a:path>
              </a:pathLst>
            </a:custGeom>
            <a:solidFill>
              <a:srgbClr val="CC0000"/>
            </a:solidFill>
            <a:ln w="0">
              <a:solidFill>
                <a:srgbClr val="000000"/>
              </a:solidFill>
              <a:prstDash val="solid"/>
              <a:round/>
              <a:headEnd/>
              <a:tailEnd/>
            </a:ln>
          </p:spPr>
          <p:txBody>
            <a:bodyPr/>
            <a:lstStyle/>
            <a:p>
              <a:endParaRPr lang="fr-FR"/>
            </a:p>
          </p:txBody>
        </p:sp>
        <p:sp>
          <p:nvSpPr>
            <p:cNvPr id="182334" name="Freeform 76"/>
            <p:cNvSpPr>
              <a:spLocks/>
            </p:cNvSpPr>
            <p:nvPr/>
          </p:nvSpPr>
          <p:spPr bwMode="auto">
            <a:xfrm>
              <a:off x="5018" y="2784"/>
              <a:ext cx="139" cy="0"/>
            </a:xfrm>
            <a:custGeom>
              <a:avLst/>
              <a:gdLst>
                <a:gd name="T0" fmla="*/ 0 w 216"/>
                <a:gd name="T1" fmla="*/ 0 w 216"/>
                <a:gd name="T2" fmla="*/ 89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35" name="Freeform 77"/>
            <p:cNvSpPr>
              <a:spLocks/>
            </p:cNvSpPr>
            <p:nvPr/>
          </p:nvSpPr>
          <p:spPr bwMode="auto">
            <a:xfrm>
              <a:off x="5018" y="2784"/>
              <a:ext cx="139" cy="0"/>
            </a:xfrm>
            <a:custGeom>
              <a:avLst/>
              <a:gdLst>
                <a:gd name="T0" fmla="*/ 0 w 216"/>
                <a:gd name="T1" fmla="*/ 0 w 216"/>
                <a:gd name="T2" fmla="*/ 89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36" name="Freeform 78"/>
            <p:cNvSpPr>
              <a:spLocks/>
            </p:cNvSpPr>
            <p:nvPr/>
          </p:nvSpPr>
          <p:spPr bwMode="auto">
            <a:xfrm>
              <a:off x="5459" y="2484"/>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37" name="Freeform 80"/>
            <p:cNvSpPr>
              <a:spLocks/>
            </p:cNvSpPr>
            <p:nvPr/>
          </p:nvSpPr>
          <p:spPr bwMode="auto">
            <a:xfrm>
              <a:off x="5496" y="2489"/>
              <a:ext cx="0" cy="504"/>
            </a:xfrm>
            <a:custGeom>
              <a:avLst/>
              <a:gdLst>
                <a:gd name="T0" fmla="*/ 324 h 783"/>
                <a:gd name="T1" fmla="*/ 324 h 783"/>
                <a:gd name="T2" fmla="*/ 0 h 783"/>
                <a:gd name="T3" fmla="*/ 324 h 78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783">
                  <a:moveTo>
                    <a:pt x="0" y="783"/>
                  </a:moveTo>
                  <a:lnTo>
                    <a:pt x="0" y="783"/>
                  </a:lnTo>
                  <a:lnTo>
                    <a:pt x="0" y="0"/>
                  </a:lnTo>
                  <a:lnTo>
                    <a:pt x="0" y="783"/>
                  </a:lnTo>
                  <a:close/>
                </a:path>
              </a:pathLst>
            </a:custGeom>
            <a:solidFill>
              <a:srgbClr val="FFFFFF"/>
            </a:solidFill>
            <a:ln w="0">
              <a:solidFill>
                <a:srgbClr val="000000"/>
              </a:solidFill>
              <a:prstDash val="solid"/>
              <a:round/>
              <a:headEnd/>
              <a:tailEnd/>
            </a:ln>
          </p:spPr>
          <p:txBody>
            <a:bodyPr/>
            <a:lstStyle/>
            <a:p>
              <a:endParaRPr lang="fr-FR"/>
            </a:p>
          </p:txBody>
        </p:sp>
        <p:sp>
          <p:nvSpPr>
            <p:cNvPr id="182338" name="Freeform 81"/>
            <p:cNvSpPr>
              <a:spLocks/>
            </p:cNvSpPr>
            <p:nvPr/>
          </p:nvSpPr>
          <p:spPr bwMode="auto">
            <a:xfrm>
              <a:off x="5496" y="2489"/>
              <a:ext cx="0" cy="504"/>
            </a:xfrm>
            <a:custGeom>
              <a:avLst/>
              <a:gdLst>
                <a:gd name="T0" fmla="*/ 324 h 783"/>
                <a:gd name="T1" fmla="*/ 324 h 783"/>
                <a:gd name="T2" fmla="*/ 0 h 783"/>
                <a:gd name="T3" fmla="*/ 0 60000 65536"/>
                <a:gd name="T4" fmla="*/ 0 60000 65536"/>
                <a:gd name="T5" fmla="*/ 0 60000 65536"/>
              </a:gdLst>
              <a:ahLst/>
              <a:cxnLst>
                <a:cxn ang="T3">
                  <a:pos x="0" y="T0"/>
                </a:cxn>
                <a:cxn ang="T4">
                  <a:pos x="0" y="T1"/>
                </a:cxn>
                <a:cxn ang="T5">
                  <a:pos x="0" y="T2"/>
                </a:cxn>
              </a:cxnLst>
              <a:rect l="0" t="0" r="r" b="b"/>
              <a:pathLst>
                <a:path h="783">
                  <a:moveTo>
                    <a:pt x="0" y="783"/>
                  </a:moveTo>
                  <a:lnTo>
                    <a:pt x="0" y="78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39" name="Freeform 82"/>
            <p:cNvSpPr>
              <a:spLocks/>
            </p:cNvSpPr>
            <p:nvPr/>
          </p:nvSpPr>
          <p:spPr bwMode="auto">
            <a:xfrm>
              <a:off x="5459" y="2993"/>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40" name="Freeform 83"/>
            <p:cNvSpPr>
              <a:spLocks/>
            </p:cNvSpPr>
            <p:nvPr/>
          </p:nvSpPr>
          <p:spPr bwMode="auto">
            <a:xfrm>
              <a:off x="5459" y="2993"/>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41" name="Freeform 84"/>
            <p:cNvSpPr>
              <a:spLocks/>
            </p:cNvSpPr>
            <p:nvPr/>
          </p:nvSpPr>
          <p:spPr bwMode="auto">
            <a:xfrm>
              <a:off x="5426" y="2588"/>
              <a:ext cx="138" cy="313"/>
            </a:xfrm>
            <a:custGeom>
              <a:avLst/>
              <a:gdLst>
                <a:gd name="T0" fmla="*/ 0 w 216"/>
                <a:gd name="T1" fmla="*/ 201 h 487"/>
                <a:gd name="T2" fmla="*/ 0 w 216"/>
                <a:gd name="T3" fmla="*/ 201 h 487"/>
                <a:gd name="T4" fmla="*/ 88 w 216"/>
                <a:gd name="T5" fmla="*/ 201 h 487"/>
                <a:gd name="T6" fmla="*/ 88 w 216"/>
                <a:gd name="T7" fmla="*/ 0 h 487"/>
                <a:gd name="T8" fmla="*/ 0 w 216"/>
                <a:gd name="T9" fmla="*/ 0 h 487"/>
                <a:gd name="T10" fmla="*/ 0 w 216"/>
                <a:gd name="T11" fmla="*/ 201 h 4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487">
                  <a:moveTo>
                    <a:pt x="0" y="487"/>
                  </a:moveTo>
                  <a:lnTo>
                    <a:pt x="0" y="487"/>
                  </a:lnTo>
                  <a:lnTo>
                    <a:pt x="216" y="487"/>
                  </a:lnTo>
                  <a:lnTo>
                    <a:pt x="216" y="0"/>
                  </a:lnTo>
                  <a:lnTo>
                    <a:pt x="0" y="0"/>
                  </a:lnTo>
                  <a:lnTo>
                    <a:pt x="0" y="487"/>
                  </a:lnTo>
                  <a:close/>
                </a:path>
              </a:pathLst>
            </a:custGeom>
            <a:solidFill>
              <a:srgbClr val="CC0000"/>
            </a:solidFill>
            <a:ln w="0">
              <a:solidFill>
                <a:srgbClr val="000000"/>
              </a:solidFill>
              <a:prstDash val="solid"/>
              <a:round/>
              <a:headEnd/>
              <a:tailEnd/>
            </a:ln>
          </p:spPr>
          <p:txBody>
            <a:bodyPr/>
            <a:lstStyle/>
            <a:p>
              <a:endParaRPr lang="fr-FR"/>
            </a:p>
          </p:txBody>
        </p:sp>
        <p:sp>
          <p:nvSpPr>
            <p:cNvPr id="182342" name="Freeform 85"/>
            <p:cNvSpPr>
              <a:spLocks/>
            </p:cNvSpPr>
            <p:nvPr/>
          </p:nvSpPr>
          <p:spPr bwMode="auto">
            <a:xfrm>
              <a:off x="5426" y="2835"/>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43" name="Freeform 86"/>
            <p:cNvSpPr>
              <a:spLocks/>
            </p:cNvSpPr>
            <p:nvPr/>
          </p:nvSpPr>
          <p:spPr bwMode="auto">
            <a:xfrm>
              <a:off x="5426" y="2835"/>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44" name="Freeform 87"/>
            <p:cNvSpPr>
              <a:spLocks/>
            </p:cNvSpPr>
            <p:nvPr/>
          </p:nvSpPr>
          <p:spPr bwMode="auto">
            <a:xfrm>
              <a:off x="5292" y="2712"/>
              <a:ext cx="73" cy="0"/>
            </a:xfrm>
            <a:custGeom>
              <a:avLst/>
              <a:gdLst>
                <a:gd name="T0" fmla="*/ 0 w 115"/>
                <a:gd name="T1" fmla="*/ 0 w 115"/>
                <a:gd name="T2" fmla="*/ 46 w 115"/>
                <a:gd name="T3" fmla="*/ 0 w 11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5">
                  <a:moveTo>
                    <a:pt x="0" y="0"/>
                  </a:moveTo>
                  <a:lnTo>
                    <a:pt x="0" y="0"/>
                  </a:lnTo>
                  <a:lnTo>
                    <a:pt x="115"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45" name="Freeform 88"/>
            <p:cNvSpPr>
              <a:spLocks/>
            </p:cNvSpPr>
            <p:nvPr/>
          </p:nvSpPr>
          <p:spPr bwMode="auto">
            <a:xfrm>
              <a:off x="5292" y="2712"/>
              <a:ext cx="73" cy="0"/>
            </a:xfrm>
            <a:custGeom>
              <a:avLst/>
              <a:gdLst>
                <a:gd name="T0" fmla="*/ 0 w 115"/>
                <a:gd name="T1" fmla="*/ 0 w 115"/>
                <a:gd name="T2" fmla="*/ 46 w 115"/>
                <a:gd name="T3" fmla="*/ 0 60000 65536"/>
                <a:gd name="T4" fmla="*/ 0 60000 65536"/>
                <a:gd name="T5" fmla="*/ 0 60000 65536"/>
              </a:gdLst>
              <a:ahLst/>
              <a:cxnLst>
                <a:cxn ang="T3">
                  <a:pos x="T0" y="0"/>
                </a:cxn>
                <a:cxn ang="T4">
                  <a:pos x="T1" y="0"/>
                </a:cxn>
                <a:cxn ang="T5">
                  <a:pos x="T2" y="0"/>
                </a:cxn>
              </a:cxnLst>
              <a:rect l="0" t="0" r="r" b="b"/>
              <a:pathLst>
                <a:path w="115">
                  <a:moveTo>
                    <a:pt x="0" y="0"/>
                  </a:moveTo>
                  <a:lnTo>
                    <a:pt x="0" y="0"/>
                  </a:lnTo>
                  <a:lnTo>
                    <a:pt x="115"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46" name="Freeform 89"/>
            <p:cNvSpPr>
              <a:spLocks/>
            </p:cNvSpPr>
            <p:nvPr/>
          </p:nvSpPr>
          <p:spPr bwMode="auto">
            <a:xfrm>
              <a:off x="5329" y="2712"/>
              <a:ext cx="0" cy="395"/>
            </a:xfrm>
            <a:custGeom>
              <a:avLst/>
              <a:gdLst>
                <a:gd name="T0" fmla="*/ 254 h 614"/>
                <a:gd name="T1" fmla="*/ 254 h 614"/>
                <a:gd name="T2" fmla="*/ 0 h 614"/>
                <a:gd name="T3" fmla="*/ 254 h 614"/>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14">
                  <a:moveTo>
                    <a:pt x="0" y="614"/>
                  </a:moveTo>
                  <a:lnTo>
                    <a:pt x="0" y="614"/>
                  </a:lnTo>
                  <a:lnTo>
                    <a:pt x="0" y="0"/>
                  </a:lnTo>
                  <a:lnTo>
                    <a:pt x="0" y="614"/>
                  </a:lnTo>
                  <a:close/>
                </a:path>
              </a:pathLst>
            </a:custGeom>
            <a:solidFill>
              <a:srgbClr val="FFFFFF"/>
            </a:solidFill>
            <a:ln w="0">
              <a:solidFill>
                <a:srgbClr val="000000"/>
              </a:solidFill>
              <a:prstDash val="solid"/>
              <a:round/>
              <a:headEnd/>
              <a:tailEnd/>
            </a:ln>
          </p:spPr>
          <p:txBody>
            <a:bodyPr/>
            <a:lstStyle/>
            <a:p>
              <a:endParaRPr lang="fr-FR"/>
            </a:p>
          </p:txBody>
        </p:sp>
        <p:sp>
          <p:nvSpPr>
            <p:cNvPr id="182347" name="Freeform 90"/>
            <p:cNvSpPr>
              <a:spLocks/>
            </p:cNvSpPr>
            <p:nvPr/>
          </p:nvSpPr>
          <p:spPr bwMode="auto">
            <a:xfrm>
              <a:off x="5329" y="2712"/>
              <a:ext cx="0" cy="395"/>
            </a:xfrm>
            <a:custGeom>
              <a:avLst/>
              <a:gdLst>
                <a:gd name="T0" fmla="*/ 254 h 614"/>
                <a:gd name="T1" fmla="*/ 254 h 614"/>
                <a:gd name="T2" fmla="*/ 0 h 614"/>
                <a:gd name="T3" fmla="*/ 0 60000 65536"/>
                <a:gd name="T4" fmla="*/ 0 60000 65536"/>
                <a:gd name="T5" fmla="*/ 0 60000 65536"/>
              </a:gdLst>
              <a:ahLst/>
              <a:cxnLst>
                <a:cxn ang="T3">
                  <a:pos x="0" y="T0"/>
                </a:cxn>
                <a:cxn ang="T4">
                  <a:pos x="0" y="T1"/>
                </a:cxn>
                <a:cxn ang="T5">
                  <a:pos x="0" y="T2"/>
                </a:cxn>
              </a:cxnLst>
              <a:rect l="0" t="0" r="r" b="b"/>
              <a:pathLst>
                <a:path h="614">
                  <a:moveTo>
                    <a:pt x="0" y="614"/>
                  </a:moveTo>
                  <a:lnTo>
                    <a:pt x="0" y="614"/>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48" name="Freeform 91"/>
            <p:cNvSpPr>
              <a:spLocks/>
            </p:cNvSpPr>
            <p:nvPr/>
          </p:nvSpPr>
          <p:spPr bwMode="auto">
            <a:xfrm>
              <a:off x="5292" y="3107"/>
              <a:ext cx="73" cy="0"/>
            </a:xfrm>
            <a:custGeom>
              <a:avLst/>
              <a:gdLst>
                <a:gd name="T0" fmla="*/ 0 w 115"/>
                <a:gd name="T1" fmla="*/ 0 w 115"/>
                <a:gd name="T2" fmla="*/ 46 w 115"/>
                <a:gd name="T3" fmla="*/ 0 w 11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5">
                  <a:moveTo>
                    <a:pt x="0" y="0"/>
                  </a:moveTo>
                  <a:lnTo>
                    <a:pt x="0" y="0"/>
                  </a:lnTo>
                  <a:lnTo>
                    <a:pt x="115"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49" name="Freeform 92"/>
            <p:cNvSpPr>
              <a:spLocks/>
            </p:cNvSpPr>
            <p:nvPr/>
          </p:nvSpPr>
          <p:spPr bwMode="auto">
            <a:xfrm>
              <a:off x="5292" y="3107"/>
              <a:ext cx="73" cy="0"/>
            </a:xfrm>
            <a:custGeom>
              <a:avLst/>
              <a:gdLst>
                <a:gd name="T0" fmla="*/ 0 w 115"/>
                <a:gd name="T1" fmla="*/ 0 w 115"/>
                <a:gd name="T2" fmla="*/ 46 w 115"/>
                <a:gd name="T3" fmla="*/ 0 60000 65536"/>
                <a:gd name="T4" fmla="*/ 0 60000 65536"/>
                <a:gd name="T5" fmla="*/ 0 60000 65536"/>
              </a:gdLst>
              <a:ahLst/>
              <a:cxnLst>
                <a:cxn ang="T3">
                  <a:pos x="T0" y="0"/>
                </a:cxn>
                <a:cxn ang="T4">
                  <a:pos x="T1" y="0"/>
                </a:cxn>
                <a:cxn ang="T5">
                  <a:pos x="T2" y="0"/>
                </a:cxn>
              </a:cxnLst>
              <a:rect l="0" t="0" r="r" b="b"/>
              <a:pathLst>
                <a:path w="115">
                  <a:moveTo>
                    <a:pt x="0" y="0"/>
                  </a:moveTo>
                  <a:lnTo>
                    <a:pt x="0" y="0"/>
                  </a:lnTo>
                  <a:lnTo>
                    <a:pt x="115"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50" name="Freeform 93"/>
            <p:cNvSpPr>
              <a:spLocks/>
            </p:cNvSpPr>
            <p:nvPr/>
          </p:nvSpPr>
          <p:spPr bwMode="auto">
            <a:xfrm>
              <a:off x="5259" y="2775"/>
              <a:ext cx="138" cy="198"/>
            </a:xfrm>
            <a:custGeom>
              <a:avLst/>
              <a:gdLst>
                <a:gd name="T0" fmla="*/ 0 w 216"/>
                <a:gd name="T1" fmla="*/ 127 h 308"/>
                <a:gd name="T2" fmla="*/ 0 w 216"/>
                <a:gd name="T3" fmla="*/ 127 h 308"/>
                <a:gd name="T4" fmla="*/ 88 w 216"/>
                <a:gd name="T5" fmla="*/ 127 h 308"/>
                <a:gd name="T6" fmla="*/ 88 w 216"/>
                <a:gd name="T7" fmla="*/ 0 h 308"/>
                <a:gd name="T8" fmla="*/ 0 w 216"/>
                <a:gd name="T9" fmla="*/ 0 h 308"/>
                <a:gd name="T10" fmla="*/ 0 w 216"/>
                <a:gd name="T11" fmla="*/ 127 h 3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308">
                  <a:moveTo>
                    <a:pt x="0" y="308"/>
                  </a:moveTo>
                  <a:lnTo>
                    <a:pt x="0" y="308"/>
                  </a:lnTo>
                  <a:lnTo>
                    <a:pt x="216" y="308"/>
                  </a:lnTo>
                  <a:lnTo>
                    <a:pt x="216" y="0"/>
                  </a:lnTo>
                  <a:lnTo>
                    <a:pt x="0" y="0"/>
                  </a:lnTo>
                  <a:lnTo>
                    <a:pt x="0" y="308"/>
                  </a:lnTo>
                  <a:close/>
                </a:path>
              </a:pathLst>
            </a:custGeom>
            <a:solidFill>
              <a:srgbClr val="336600"/>
            </a:solidFill>
            <a:ln w="0">
              <a:solidFill>
                <a:srgbClr val="000000"/>
              </a:solidFill>
              <a:prstDash val="solid"/>
              <a:round/>
              <a:headEnd/>
              <a:tailEnd/>
            </a:ln>
          </p:spPr>
          <p:txBody>
            <a:bodyPr/>
            <a:lstStyle/>
            <a:p>
              <a:endParaRPr lang="fr-FR"/>
            </a:p>
          </p:txBody>
        </p:sp>
        <p:sp>
          <p:nvSpPr>
            <p:cNvPr id="182351" name="Freeform 94"/>
            <p:cNvSpPr>
              <a:spLocks/>
            </p:cNvSpPr>
            <p:nvPr/>
          </p:nvSpPr>
          <p:spPr bwMode="auto">
            <a:xfrm>
              <a:off x="5259" y="2885"/>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52" name="Freeform 95"/>
            <p:cNvSpPr>
              <a:spLocks/>
            </p:cNvSpPr>
            <p:nvPr/>
          </p:nvSpPr>
          <p:spPr bwMode="auto">
            <a:xfrm>
              <a:off x="5259" y="2885"/>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53" name="Freeform 96"/>
            <p:cNvSpPr>
              <a:spLocks/>
            </p:cNvSpPr>
            <p:nvPr/>
          </p:nvSpPr>
          <p:spPr bwMode="auto">
            <a:xfrm>
              <a:off x="4072" y="2539"/>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54" name="Freeform 97"/>
            <p:cNvSpPr>
              <a:spLocks/>
            </p:cNvSpPr>
            <p:nvPr/>
          </p:nvSpPr>
          <p:spPr bwMode="auto">
            <a:xfrm>
              <a:off x="4072" y="2539"/>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55" name="Freeform 98"/>
            <p:cNvSpPr>
              <a:spLocks/>
            </p:cNvSpPr>
            <p:nvPr/>
          </p:nvSpPr>
          <p:spPr bwMode="auto">
            <a:xfrm>
              <a:off x="4109" y="2539"/>
              <a:ext cx="0" cy="634"/>
            </a:xfrm>
            <a:custGeom>
              <a:avLst/>
              <a:gdLst>
                <a:gd name="T0" fmla="*/ 408 h 985"/>
                <a:gd name="T1" fmla="*/ 408 h 985"/>
                <a:gd name="T2" fmla="*/ 0 h 985"/>
                <a:gd name="T3" fmla="*/ 408 h 98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985">
                  <a:moveTo>
                    <a:pt x="0" y="985"/>
                  </a:moveTo>
                  <a:lnTo>
                    <a:pt x="0" y="985"/>
                  </a:lnTo>
                  <a:lnTo>
                    <a:pt x="0" y="0"/>
                  </a:lnTo>
                  <a:lnTo>
                    <a:pt x="0" y="985"/>
                  </a:lnTo>
                  <a:close/>
                </a:path>
              </a:pathLst>
            </a:custGeom>
            <a:solidFill>
              <a:srgbClr val="FFFFFF"/>
            </a:solidFill>
            <a:ln w="0">
              <a:solidFill>
                <a:srgbClr val="000000"/>
              </a:solidFill>
              <a:prstDash val="solid"/>
              <a:round/>
              <a:headEnd/>
              <a:tailEnd/>
            </a:ln>
          </p:spPr>
          <p:txBody>
            <a:bodyPr/>
            <a:lstStyle/>
            <a:p>
              <a:endParaRPr lang="fr-FR"/>
            </a:p>
          </p:txBody>
        </p:sp>
        <p:sp>
          <p:nvSpPr>
            <p:cNvPr id="182356" name="Freeform 99"/>
            <p:cNvSpPr>
              <a:spLocks/>
            </p:cNvSpPr>
            <p:nvPr/>
          </p:nvSpPr>
          <p:spPr bwMode="auto">
            <a:xfrm>
              <a:off x="4109" y="2539"/>
              <a:ext cx="0" cy="634"/>
            </a:xfrm>
            <a:custGeom>
              <a:avLst/>
              <a:gdLst>
                <a:gd name="T0" fmla="*/ 408 h 985"/>
                <a:gd name="T1" fmla="*/ 408 h 985"/>
                <a:gd name="T2" fmla="*/ 0 h 985"/>
                <a:gd name="T3" fmla="*/ 0 60000 65536"/>
                <a:gd name="T4" fmla="*/ 0 60000 65536"/>
                <a:gd name="T5" fmla="*/ 0 60000 65536"/>
              </a:gdLst>
              <a:ahLst/>
              <a:cxnLst>
                <a:cxn ang="T3">
                  <a:pos x="0" y="T0"/>
                </a:cxn>
                <a:cxn ang="T4">
                  <a:pos x="0" y="T1"/>
                </a:cxn>
                <a:cxn ang="T5">
                  <a:pos x="0" y="T2"/>
                </a:cxn>
              </a:cxnLst>
              <a:rect l="0" t="0" r="r" b="b"/>
              <a:pathLst>
                <a:path h="985">
                  <a:moveTo>
                    <a:pt x="0" y="985"/>
                  </a:moveTo>
                  <a:lnTo>
                    <a:pt x="0" y="985"/>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57" name="Freeform 100"/>
            <p:cNvSpPr>
              <a:spLocks/>
            </p:cNvSpPr>
            <p:nvPr/>
          </p:nvSpPr>
          <p:spPr bwMode="auto">
            <a:xfrm>
              <a:off x="4072" y="3173"/>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58" name="Freeform 101"/>
            <p:cNvSpPr>
              <a:spLocks/>
            </p:cNvSpPr>
            <p:nvPr/>
          </p:nvSpPr>
          <p:spPr bwMode="auto">
            <a:xfrm>
              <a:off x="4072" y="3173"/>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59" name="Freeform 102"/>
            <p:cNvSpPr>
              <a:spLocks/>
            </p:cNvSpPr>
            <p:nvPr/>
          </p:nvSpPr>
          <p:spPr bwMode="auto">
            <a:xfrm>
              <a:off x="4039" y="2697"/>
              <a:ext cx="138" cy="201"/>
            </a:xfrm>
            <a:custGeom>
              <a:avLst/>
              <a:gdLst>
                <a:gd name="T0" fmla="*/ 0 w 216"/>
                <a:gd name="T1" fmla="*/ 130 h 311"/>
                <a:gd name="T2" fmla="*/ 0 w 216"/>
                <a:gd name="T3" fmla="*/ 130 h 311"/>
                <a:gd name="T4" fmla="*/ 88 w 216"/>
                <a:gd name="T5" fmla="*/ 130 h 311"/>
                <a:gd name="T6" fmla="*/ 88 w 216"/>
                <a:gd name="T7" fmla="*/ 0 h 311"/>
                <a:gd name="T8" fmla="*/ 0 w 216"/>
                <a:gd name="T9" fmla="*/ 0 h 311"/>
                <a:gd name="T10" fmla="*/ 0 w 216"/>
                <a:gd name="T11" fmla="*/ 130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311">
                  <a:moveTo>
                    <a:pt x="0" y="311"/>
                  </a:moveTo>
                  <a:lnTo>
                    <a:pt x="0" y="311"/>
                  </a:lnTo>
                  <a:lnTo>
                    <a:pt x="216" y="311"/>
                  </a:lnTo>
                  <a:lnTo>
                    <a:pt x="216" y="0"/>
                  </a:lnTo>
                  <a:lnTo>
                    <a:pt x="0" y="0"/>
                  </a:lnTo>
                  <a:lnTo>
                    <a:pt x="0" y="311"/>
                  </a:lnTo>
                  <a:close/>
                </a:path>
              </a:pathLst>
            </a:custGeom>
            <a:solidFill>
              <a:srgbClr val="336600"/>
            </a:solidFill>
            <a:ln w="0">
              <a:solidFill>
                <a:srgbClr val="000000"/>
              </a:solidFill>
              <a:prstDash val="solid"/>
              <a:round/>
              <a:headEnd/>
              <a:tailEnd/>
            </a:ln>
          </p:spPr>
          <p:txBody>
            <a:bodyPr/>
            <a:lstStyle/>
            <a:p>
              <a:endParaRPr lang="fr-FR"/>
            </a:p>
          </p:txBody>
        </p:sp>
        <p:sp>
          <p:nvSpPr>
            <p:cNvPr id="182360" name="Freeform 103"/>
            <p:cNvSpPr>
              <a:spLocks/>
            </p:cNvSpPr>
            <p:nvPr/>
          </p:nvSpPr>
          <p:spPr bwMode="auto">
            <a:xfrm>
              <a:off x="4039" y="2851"/>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61" name="Freeform 104"/>
            <p:cNvSpPr>
              <a:spLocks/>
            </p:cNvSpPr>
            <p:nvPr/>
          </p:nvSpPr>
          <p:spPr bwMode="auto">
            <a:xfrm>
              <a:off x="4039" y="2851"/>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62" name="Freeform 105"/>
            <p:cNvSpPr>
              <a:spLocks/>
            </p:cNvSpPr>
            <p:nvPr/>
          </p:nvSpPr>
          <p:spPr bwMode="auto">
            <a:xfrm>
              <a:off x="4478" y="2510"/>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63" name="Freeform 106"/>
            <p:cNvSpPr>
              <a:spLocks/>
            </p:cNvSpPr>
            <p:nvPr/>
          </p:nvSpPr>
          <p:spPr bwMode="auto">
            <a:xfrm>
              <a:off x="4478" y="2510"/>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64" name="Freeform 107"/>
            <p:cNvSpPr>
              <a:spLocks/>
            </p:cNvSpPr>
            <p:nvPr/>
          </p:nvSpPr>
          <p:spPr bwMode="auto">
            <a:xfrm>
              <a:off x="4515" y="2510"/>
              <a:ext cx="0" cy="517"/>
            </a:xfrm>
            <a:custGeom>
              <a:avLst/>
              <a:gdLst>
                <a:gd name="T0" fmla="*/ 333 h 803"/>
                <a:gd name="T1" fmla="*/ 333 h 803"/>
                <a:gd name="T2" fmla="*/ 0 h 803"/>
                <a:gd name="T3" fmla="*/ 333 h 80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803">
                  <a:moveTo>
                    <a:pt x="0" y="803"/>
                  </a:moveTo>
                  <a:lnTo>
                    <a:pt x="0" y="803"/>
                  </a:lnTo>
                  <a:lnTo>
                    <a:pt x="0" y="0"/>
                  </a:lnTo>
                  <a:lnTo>
                    <a:pt x="0" y="803"/>
                  </a:lnTo>
                  <a:close/>
                </a:path>
              </a:pathLst>
            </a:custGeom>
            <a:solidFill>
              <a:srgbClr val="FFFFFF"/>
            </a:solidFill>
            <a:ln w="0">
              <a:solidFill>
                <a:srgbClr val="000000"/>
              </a:solidFill>
              <a:prstDash val="solid"/>
              <a:round/>
              <a:headEnd/>
              <a:tailEnd/>
            </a:ln>
          </p:spPr>
          <p:txBody>
            <a:bodyPr/>
            <a:lstStyle/>
            <a:p>
              <a:endParaRPr lang="fr-FR"/>
            </a:p>
          </p:txBody>
        </p:sp>
        <p:sp>
          <p:nvSpPr>
            <p:cNvPr id="182365" name="Freeform 108"/>
            <p:cNvSpPr>
              <a:spLocks/>
            </p:cNvSpPr>
            <p:nvPr/>
          </p:nvSpPr>
          <p:spPr bwMode="auto">
            <a:xfrm>
              <a:off x="4515" y="2510"/>
              <a:ext cx="0" cy="517"/>
            </a:xfrm>
            <a:custGeom>
              <a:avLst/>
              <a:gdLst>
                <a:gd name="T0" fmla="*/ 333 h 803"/>
                <a:gd name="T1" fmla="*/ 333 h 803"/>
                <a:gd name="T2" fmla="*/ 0 h 803"/>
                <a:gd name="T3" fmla="*/ 0 60000 65536"/>
                <a:gd name="T4" fmla="*/ 0 60000 65536"/>
                <a:gd name="T5" fmla="*/ 0 60000 65536"/>
              </a:gdLst>
              <a:ahLst/>
              <a:cxnLst>
                <a:cxn ang="T3">
                  <a:pos x="0" y="T0"/>
                </a:cxn>
                <a:cxn ang="T4">
                  <a:pos x="0" y="T1"/>
                </a:cxn>
                <a:cxn ang="T5">
                  <a:pos x="0" y="T2"/>
                </a:cxn>
              </a:cxnLst>
              <a:rect l="0" t="0" r="r" b="b"/>
              <a:pathLst>
                <a:path h="803">
                  <a:moveTo>
                    <a:pt x="0" y="803"/>
                  </a:moveTo>
                  <a:lnTo>
                    <a:pt x="0" y="80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66" name="Freeform 109"/>
            <p:cNvSpPr>
              <a:spLocks/>
            </p:cNvSpPr>
            <p:nvPr/>
          </p:nvSpPr>
          <p:spPr bwMode="auto">
            <a:xfrm>
              <a:off x="4478" y="3027"/>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67" name="Freeform 110"/>
            <p:cNvSpPr>
              <a:spLocks/>
            </p:cNvSpPr>
            <p:nvPr/>
          </p:nvSpPr>
          <p:spPr bwMode="auto">
            <a:xfrm>
              <a:off x="4478" y="3027"/>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68" name="Freeform 111"/>
            <p:cNvSpPr>
              <a:spLocks/>
            </p:cNvSpPr>
            <p:nvPr/>
          </p:nvSpPr>
          <p:spPr bwMode="auto">
            <a:xfrm>
              <a:off x="4445" y="2603"/>
              <a:ext cx="139" cy="242"/>
            </a:xfrm>
            <a:custGeom>
              <a:avLst/>
              <a:gdLst>
                <a:gd name="T0" fmla="*/ 0 w 217"/>
                <a:gd name="T1" fmla="*/ 156 h 376"/>
                <a:gd name="T2" fmla="*/ 0 w 217"/>
                <a:gd name="T3" fmla="*/ 156 h 376"/>
                <a:gd name="T4" fmla="*/ 89 w 217"/>
                <a:gd name="T5" fmla="*/ 156 h 376"/>
                <a:gd name="T6" fmla="*/ 89 w 217"/>
                <a:gd name="T7" fmla="*/ 0 h 376"/>
                <a:gd name="T8" fmla="*/ 0 w 217"/>
                <a:gd name="T9" fmla="*/ 0 h 376"/>
                <a:gd name="T10" fmla="*/ 0 w 217"/>
                <a:gd name="T11" fmla="*/ 156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 h="376">
                  <a:moveTo>
                    <a:pt x="0" y="376"/>
                  </a:moveTo>
                  <a:lnTo>
                    <a:pt x="0" y="376"/>
                  </a:lnTo>
                  <a:lnTo>
                    <a:pt x="217" y="376"/>
                  </a:lnTo>
                  <a:lnTo>
                    <a:pt x="217" y="0"/>
                  </a:lnTo>
                  <a:lnTo>
                    <a:pt x="0" y="0"/>
                  </a:lnTo>
                  <a:lnTo>
                    <a:pt x="0" y="376"/>
                  </a:lnTo>
                  <a:close/>
                </a:path>
              </a:pathLst>
            </a:custGeom>
            <a:solidFill>
              <a:srgbClr val="336600"/>
            </a:solidFill>
            <a:ln w="0">
              <a:solidFill>
                <a:srgbClr val="000000"/>
              </a:solidFill>
              <a:prstDash val="solid"/>
              <a:round/>
              <a:headEnd/>
              <a:tailEnd/>
            </a:ln>
          </p:spPr>
          <p:txBody>
            <a:bodyPr/>
            <a:lstStyle/>
            <a:p>
              <a:endParaRPr lang="fr-FR"/>
            </a:p>
          </p:txBody>
        </p:sp>
        <p:sp>
          <p:nvSpPr>
            <p:cNvPr id="182369" name="Freeform 112"/>
            <p:cNvSpPr>
              <a:spLocks/>
            </p:cNvSpPr>
            <p:nvPr/>
          </p:nvSpPr>
          <p:spPr bwMode="auto">
            <a:xfrm>
              <a:off x="4445" y="2775"/>
              <a:ext cx="139" cy="0"/>
            </a:xfrm>
            <a:custGeom>
              <a:avLst/>
              <a:gdLst>
                <a:gd name="T0" fmla="*/ 0 w 217"/>
                <a:gd name="T1" fmla="*/ 0 w 217"/>
                <a:gd name="T2" fmla="*/ 89 w 217"/>
                <a:gd name="T3" fmla="*/ 0 w 217"/>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7">
                  <a:moveTo>
                    <a:pt x="0" y="0"/>
                  </a:moveTo>
                  <a:lnTo>
                    <a:pt x="0" y="0"/>
                  </a:lnTo>
                  <a:lnTo>
                    <a:pt x="217"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70" name="Freeform 113"/>
            <p:cNvSpPr>
              <a:spLocks/>
            </p:cNvSpPr>
            <p:nvPr/>
          </p:nvSpPr>
          <p:spPr bwMode="auto">
            <a:xfrm>
              <a:off x="4445" y="2775"/>
              <a:ext cx="139" cy="0"/>
            </a:xfrm>
            <a:custGeom>
              <a:avLst/>
              <a:gdLst>
                <a:gd name="T0" fmla="*/ 0 w 217"/>
                <a:gd name="T1" fmla="*/ 0 w 217"/>
                <a:gd name="T2" fmla="*/ 89 w 217"/>
                <a:gd name="T3" fmla="*/ 0 60000 65536"/>
                <a:gd name="T4" fmla="*/ 0 60000 65536"/>
                <a:gd name="T5" fmla="*/ 0 60000 65536"/>
              </a:gdLst>
              <a:ahLst/>
              <a:cxnLst>
                <a:cxn ang="T3">
                  <a:pos x="T0" y="0"/>
                </a:cxn>
                <a:cxn ang="T4">
                  <a:pos x="T1" y="0"/>
                </a:cxn>
                <a:cxn ang="T5">
                  <a:pos x="T2" y="0"/>
                </a:cxn>
              </a:cxnLst>
              <a:rect l="0" t="0" r="r" b="b"/>
              <a:pathLst>
                <a:path w="217">
                  <a:moveTo>
                    <a:pt x="0" y="0"/>
                  </a:moveTo>
                  <a:lnTo>
                    <a:pt x="0" y="0"/>
                  </a:lnTo>
                  <a:lnTo>
                    <a:pt x="217"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71" name="Freeform 114"/>
            <p:cNvSpPr>
              <a:spLocks/>
            </p:cNvSpPr>
            <p:nvPr/>
          </p:nvSpPr>
          <p:spPr bwMode="auto">
            <a:xfrm>
              <a:off x="4887" y="2546"/>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72" name="Freeform 115"/>
            <p:cNvSpPr>
              <a:spLocks/>
            </p:cNvSpPr>
            <p:nvPr/>
          </p:nvSpPr>
          <p:spPr bwMode="auto">
            <a:xfrm>
              <a:off x="4887" y="2546"/>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73" name="Freeform 116"/>
            <p:cNvSpPr>
              <a:spLocks/>
            </p:cNvSpPr>
            <p:nvPr/>
          </p:nvSpPr>
          <p:spPr bwMode="auto">
            <a:xfrm>
              <a:off x="4924" y="2546"/>
              <a:ext cx="0" cy="710"/>
            </a:xfrm>
            <a:custGeom>
              <a:avLst/>
              <a:gdLst>
                <a:gd name="T0" fmla="*/ 457 h 1103"/>
                <a:gd name="T1" fmla="*/ 457 h 1103"/>
                <a:gd name="T2" fmla="*/ 0 h 1103"/>
                <a:gd name="T3" fmla="*/ 457 h 110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103">
                  <a:moveTo>
                    <a:pt x="0" y="1103"/>
                  </a:moveTo>
                  <a:lnTo>
                    <a:pt x="0" y="1103"/>
                  </a:lnTo>
                  <a:lnTo>
                    <a:pt x="0" y="0"/>
                  </a:lnTo>
                  <a:lnTo>
                    <a:pt x="0" y="1103"/>
                  </a:lnTo>
                  <a:close/>
                </a:path>
              </a:pathLst>
            </a:custGeom>
            <a:solidFill>
              <a:srgbClr val="FFFFFF"/>
            </a:solidFill>
            <a:ln w="0">
              <a:solidFill>
                <a:srgbClr val="000000"/>
              </a:solidFill>
              <a:prstDash val="solid"/>
              <a:round/>
              <a:headEnd/>
              <a:tailEnd/>
            </a:ln>
          </p:spPr>
          <p:txBody>
            <a:bodyPr/>
            <a:lstStyle/>
            <a:p>
              <a:endParaRPr lang="fr-FR"/>
            </a:p>
          </p:txBody>
        </p:sp>
        <p:sp>
          <p:nvSpPr>
            <p:cNvPr id="182374" name="Freeform 117"/>
            <p:cNvSpPr>
              <a:spLocks/>
            </p:cNvSpPr>
            <p:nvPr/>
          </p:nvSpPr>
          <p:spPr bwMode="auto">
            <a:xfrm>
              <a:off x="4924" y="2546"/>
              <a:ext cx="0" cy="710"/>
            </a:xfrm>
            <a:custGeom>
              <a:avLst/>
              <a:gdLst>
                <a:gd name="T0" fmla="*/ 457 h 1103"/>
                <a:gd name="T1" fmla="*/ 457 h 1103"/>
                <a:gd name="T2" fmla="*/ 0 h 1103"/>
                <a:gd name="T3" fmla="*/ 0 60000 65536"/>
                <a:gd name="T4" fmla="*/ 0 60000 65536"/>
                <a:gd name="T5" fmla="*/ 0 60000 65536"/>
              </a:gdLst>
              <a:ahLst/>
              <a:cxnLst>
                <a:cxn ang="T3">
                  <a:pos x="0" y="T0"/>
                </a:cxn>
                <a:cxn ang="T4">
                  <a:pos x="0" y="T1"/>
                </a:cxn>
                <a:cxn ang="T5">
                  <a:pos x="0" y="T2"/>
                </a:cxn>
              </a:cxnLst>
              <a:rect l="0" t="0" r="r" b="b"/>
              <a:pathLst>
                <a:path h="1103">
                  <a:moveTo>
                    <a:pt x="0" y="1103"/>
                  </a:moveTo>
                  <a:lnTo>
                    <a:pt x="0" y="1103"/>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75" name="Freeform 118"/>
            <p:cNvSpPr>
              <a:spLocks/>
            </p:cNvSpPr>
            <p:nvPr/>
          </p:nvSpPr>
          <p:spPr bwMode="auto">
            <a:xfrm>
              <a:off x="4887" y="3256"/>
              <a:ext cx="73" cy="0"/>
            </a:xfrm>
            <a:custGeom>
              <a:avLst/>
              <a:gdLst>
                <a:gd name="T0" fmla="*/ 0 w 114"/>
                <a:gd name="T1" fmla="*/ 0 w 114"/>
                <a:gd name="T2" fmla="*/ 47 w 114"/>
                <a:gd name="T3" fmla="*/ 0 w 11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14">
                  <a:moveTo>
                    <a:pt x="0" y="0"/>
                  </a:moveTo>
                  <a:lnTo>
                    <a:pt x="0" y="0"/>
                  </a:lnTo>
                  <a:lnTo>
                    <a:pt x="114"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76" name="Freeform 119"/>
            <p:cNvSpPr>
              <a:spLocks/>
            </p:cNvSpPr>
            <p:nvPr/>
          </p:nvSpPr>
          <p:spPr bwMode="auto">
            <a:xfrm>
              <a:off x="4887" y="3256"/>
              <a:ext cx="73" cy="0"/>
            </a:xfrm>
            <a:custGeom>
              <a:avLst/>
              <a:gdLst>
                <a:gd name="T0" fmla="*/ 0 w 114"/>
                <a:gd name="T1" fmla="*/ 0 w 114"/>
                <a:gd name="T2" fmla="*/ 47 w 114"/>
                <a:gd name="T3" fmla="*/ 0 60000 65536"/>
                <a:gd name="T4" fmla="*/ 0 60000 65536"/>
                <a:gd name="T5" fmla="*/ 0 60000 65536"/>
              </a:gdLst>
              <a:ahLst/>
              <a:cxnLst>
                <a:cxn ang="T3">
                  <a:pos x="T0" y="0"/>
                </a:cxn>
                <a:cxn ang="T4">
                  <a:pos x="T1" y="0"/>
                </a:cxn>
                <a:cxn ang="T5">
                  <a:pos x="T2" y="0"/>
                </a:cxn>
              </a:cxnLst>
              <a:rect l="0" t="0" r="r" b="b"/>
              <a:pathLst>
                <a:path w="114">
                  <a:moveTo>
                    <a:pt x="0" y="0"/>
                  </a:moveTo>
                  <a:lnTo>
                    <a:pt x="0" y="0"/>
                  </a:lnTo>
                  <a:lnTo>
                    <a:pt x="114"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77" name="Freeform 120"/>
            <p:cNvSpPr>
              <a:spLocks/>
            </p:cNvSpPr>
            <p:nvPr/>
          </p:nvSpPr>
          <p:spPr bwMode="auto">
            <a:xfrm>
              <a:off x="4854" y="2663"/>
              <a:ext cx="138" cy="323"/>
            </a:xfrm>
            <a:custGeom>
              <a:avLst/>
              <a:gdLst>
                <a:gd name="T0" fmla="*/ 0 w 216"/>
                <a:gd name="T1" fmla="*/ 208 h 501"/>
                <a:gd name="T2" fmla="*/ 0 w 216"/>
                <a:gd name="T3" fmla="*/ 208 h 501"/>
                <a:gd name="T4" fmla="*/ 88 w 216"/>
                <a:gd name="T5" fmla="*/ 208 h 501"/>
                <a:gd name="T6" fmla="*/ 88 w 216"/>
                <a:gd name="T7" fmla="*/ 0 h 501"/>
                <a:gd name="T8" fmla="*/ 0 w 216"/>
                <a:gd name="T9" fmla="*/ 0 h 501"/>
                <a:gd name="T10" fmla="*/ 0 w 216"/>
                <a:gd name="T11" fmla="*/ 208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501">
                  <a:moveTo>
                    <a:pt x="0" y="501"/>
                  </a:moveTo>
                  <a:lnTo>
                    <a:pt x="0" y="501"/>
                  </a:lnTo>
                  <a:lnTo>
                    <a:pt x="216" y="501"/>
                  </a:lnTo>
                  <a:lnTo>
                    <a:pt x="216" y="0"/>
                  </a:lnTo>
                  <a:lnTo>
                    <a:pt x="0" y="0"/>
                  </a:lnTo>
                  <a:lnTo>
                    <a:pt x="0" y="501"/>
                  </a:lnTo>
                  <a:close/>
                </a:path>
              </a:pathLst>
            </a:custGeom>
            <a:solidFill>
              <a:srgbClr val="336600"/>
            </a:solidFill>
            <a:ln w="0">
              <a:solidFill>
                <a:srgbClr val="000000"/>
              </a:solidFill>
              <a:prstDash val="solid"/>
              <a:round/>
              <a:headEnd/>
              <a:tailEnd/>
            </a:ln>
          </p:spPr>
          <p:txBody>
            <a:bodyPr/>
            <a:lstStyle/>
            <a:p>
              <a:endParaRPr lang="fr-FR"/>
            </a:p>
          </p:txBody>
        </p:sp>
        <p:sp>
          <p:nvSpPr>
            <p:cNvPr id="182378" name="Freeform 121"/>
            <p:cNvSpPr>
              <a:spLocks/>
            </p:cNvSpPr>
            <p:nvPr/>
          </p:nvSpPr>
          <p:spPr bwMode="auto">
            <a:xfrm>
              <a:off x="4854" y="2828"/>
              <a:ext cx="138" cy="0"/>
            </a:xfrm>
            <a:custGeom>
              <a:avLst/>
              <a:gdLst>
                <a:gd name="T0" fmla="*/ 0 w 216"/>
                <a:gd name="T1" fmla="*/ 0 w 216"/>
                <a:gd name="T2" fmla="*/ 88 w 216"/>
                <a:gd name="T3" fmla="*/ 0 w 21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
                  <a:moveTo>
                    <a:pt x="0" y="0"/>
                  </a:moveTo>
                  <a:lnTo>
                    <a:pt x="0" y="0"/>
                  </a:lnTo>
                  <a:lnTo>
                    <a:pt x="216" y="0"/>
                  </a:lnTo>
                  <a:lnTo>
                    <a:pt x="0" y="0"/>
                  </a:lnTo>
                  <a:close/>
                </a:path>
              </a:pathLst>
            </a:custGeom>
            <a:solidFill>
              <a:srgbClr val="FFFFFF"/>
            </a:solidFill>
            <a:ln w="0">
              <a:solidFill>
                <a:srgbClr val="000000"/>
              </a:solidFill>
              <a:prstDash val="solid"/>
              <a:round/>
              <a:headEnd/>
              <a:tailEnd/>
            </a:ln>
          </p:spPr>
          <p:txBody>
            <a:bodyPr/>
            <a:lstStyle/>
            <a:p>
              <a:endParaRPr lang="fr-FR"/>
            </a:p>
          </p:txBody>
        </p:sp>
        <p:sp>
          <p:nvSpPr>
            <p:cNvPr id="182379" name="Freeform 122"/>
            <p:cNvSpPr>
              <a:spLocks/>
            </p:cNvSpPr>
            <p:nvPr/>
          </p:nvSpPr>
          <p:spPr bwMode="auto">
            <a:xfrm>
              <a:off x="4854" y="2828"/>
              <a:ext cx="138" cy="0"/>
            </a:xfrm>
            <a:custGeom>
              <a:avLst/>
              <a:gdLst>
                <a:gd name="T0" fmla="*/ 0 w 216"/>
                <a:gd name="T1" fmla="*/ 0 w 216"/>
                <a:gd name="T2" fmla="*/ 88 w 216"/>
                <a:gd name="T3" fmla="*/ 0 60000 65536"/>
                <a:gd name="T4" fmla="*/ 0 60000 65536"/>
                <a:gd name="T5" fmla="*/ 0 60000 65536"/>
              </a:gdLst>
              <a:ahLst/>
              <a:cxnLst>
                <a:cxn ang="T3">
                  <a:pos x="T0" y="0"/>
                </a:cxn>
                <a:cxn ang="T4">
                  <a:pos x="T1" y="0"/>
                </a:cxn>
                <a:cxn ang="T5">
                  <a:pos x="T2" y="0"/>
                </a:cxn>
              </a:cxnLst>
              <a:rect l="0" t="0" r="r" b="b"/>
              <a:pathLst>
                <a:path w="216">
                  <a:moveTo>
                    <a:pt x="0" y="0"/>
                  </a:moveTo>
                  <a:lnTo>
                    <a:pt x="0" y="0"/>
                  </a:lnTo>
                  <a:lnTo>
                    <a:pt x="216"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2380" name="Text Box 124"/>
            <p:cNvSpPr txBox="1">
              <a:spLocks noChangeArrowheads="1"/>
            </p:cNvSpPr>
            <p:nvPr/>
          </p:nvSpPr>
          <p:spPr bwMode="auto">
            <a:xfrm>
              <a:off x="3204" y="1989"/>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0.7</a:t>
              </a:r>
            </a:p>
          </p:txBody>
        </p:sp>
        <p:sp>
          <p:nvSpPr>
            <p:cNvPr id="182381" name="Text Box 125"/>
            <p:cNvSpPr txBox="1">
              <a:spLocks noChangeArrowheads="1"/>
            </p:cNvSpPr>
            <p:nvPr/>
          </p:nvSpPr>
          <p:spPr bwMode="auto">
            <a:xfrm>
              <a:off x="3204" y="2210"/>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0.5</a:t>
              </a:r>
            </a:p>
          </p:txBody>
        </p:sp>
        <p:sp>
          <p:nvSpPr>
            <p:cNvPr id="182382" name="Text Box 126"/>
            <p:cNvSpPr txBox="1">
              <a:spLocks noChangeArrowheads="1"/>
            </p:cNvSpPr>
            <p:nvPr/>
          </p:nvSpPr>
          <p:spPr bwMode="auto">
            <a:xfrm>
              <a:off x="3204" y="2432"/>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0.3</a:t>
              </a:r>
            </a:p>
          </p:txBody>
        </p:sp>
        <p:sp>
          <p:nvSpPr>
            <p:cNvPr id="182383" name="Text Box 127"/>
            <p:cNvSpPr txBox="1">
              <a:spLocks noChangeArrowheads="1"/>
            </p:cNvSpPr>
            <p:nvPr/>
          </p:nvSpPr>
          <p:spPr bwMode="auto">
            <a:xfrm>
              <a:off x="3172" y="2891"/>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-0.1</a:t>
              </a:r>
            </a:p>
          </p:txBody>
        </p:sp>
        <p:sp>
          <p:nvSpPr>
            <p:cNvPr id="182384" name="Text Box 128"/>
            <p:cNvSpPr txBox="1">
              <a:spLocks noChangeArrowheads="1"/>
            </p:cNvSpPr>
            <p:nvPr/>
          </p:nvSpPr>
          <p:spPr bwMode="auto">
            <a:xfrm>
              <a:off x="3172" y="3345"/>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-0.5</a:t>
              </a:r>
            </a:p>
          </p:txBody>
        </p:sp>
        <p:sp>
          <p:nvSpPr>
            <p:cNvPr id="182385" name="Text Box 129"/>
            <p:cNvSpPr txBox="1">
              <a:spLocks noChangeArrowheads="1"/>
            </p:cNvSpPr>
            <p:nvPr/>
          </p:nvSpPr>
          <p:spPr bwMode="auto">
            <a:xfrm rot="-5400000">
              <a:off x="2387" y="2520"/>
              <a:ext cx="126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lnSpc>
                  <a:spcPct val="90000"/>
                </a:lnSpc>
              </a:pPr>
              <a:r>
                <a:rPr lang="fr-FR" sz="1200"/>
                <a:t>Variation médiane depuis</a:t>
              </a:r>
              <a:br>
                <a:rPr lang="fr-FR" sz="1200"/>
              </a:br>
              <a:r>
                <a:rPr lang="fr-FR" sz="1200"/>
                <a:t>l'inclusion de l'ADN proviral</a:t>
              </a:r>
              <a:br>
                <a:rPr lang="fr-FR" sz="1200"/>
              </a:br>
              <a:r>
                <a:rPr lang="fr-FR" sz="1200"/>
                <a:t>en log</a:t>
              </a:r>
              <a:r>
                <a:rPr lang="fr-FR" sz="1200" baseline="-25000"/>
                <a:t>10</a:t>
              </a:r>
              <a:r>
                <a:rPr lang="fr-FR" sz="1200"/>
                <a:t> copies/10</a:t>
              </a:r>
              <a:r>
                <a:rPr lang="fr-FR" sz="1200" baseline="30000"/>
                <a:t>6</a:t>
              </a:r>
              <a:r>
                <a:rPr lang="fr-FR" sz="1200"/>
                <a:t> PBMC</a:t>
              </a:r>
            </a:p>
          </p:txBody>
        </p:sp>
        <p:sp>
          <p:nvSpPr>
            <p:cNvPr id="182386" name="Text Box 131"/>
            <p:cNvSpPr txBox="1">
              <a:spLocks noChangeArrowheads="1"/>
            </p:cNvSpPr>
            <p:nvPr/>
          </p:nvSpPr>
          <p:spPr bwMode="auto">
            <a:xfrm>
              <a:off x="3634" y="348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8</a:t>
              </a:r>
            </a:p>
          </p:txBody>
        </p:sp>
        <p:sp>
          <p:nvSpPr>
            <p:cNvPr id="182387" name="Text Box 132"/>
            <p:cNvSpPr txBox="1">
              <a:spLocks noChangeArrowheads="1"/>
            </p:cNvSpPr>
            <p:nvPr/>
          </p:nvSpPr>
          <p:spPr bwMode="auto">
            <a:xfrm>
              <a:off x="4026" y="348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12</a:t>
              </a:r>
            </a:p>
          </p:txBody>
        </p:sp>
        <p:sp>
          <p:nvSpPr>
            <p:cNvPr id="182388" name="Text Box 133"/>
            <p:cNvSpPr txBox="1">
              <a:spLocks noChangeArrowheads="1"/>
            </p:cNvSpPr>
            <p:nvPr/>
          </p:nvSpPr>
          <p:spPr bwMode="auto">
            <a:xfrm>
              <a:off x="4452" y="348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28</a:t>
              </a:r>
            </a:p>
          </p:txBody>
        </p:sp>
        <p:sp>
          <p:nvSpPr>
            <p:cNvPr id="182389" name="Text Box 134"/>
            <p:cNvSpPr txBox="1">
              <a:spLocks noChangeArrowheads="1"/>
            </p:cNvSpPr>
            <p:nvPr/>
          </p:nvSpPr>
          <p:spPr bwMode="auto">
            <a:xfrm>
              <a:off x="4876" y="348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36</a:t>
              </a:r>
            </a:p>
          </p:txBody>
        </p:sp>
        <p:sp>
          <p:nvSpPr>
            <p:cNvPr id="182390" name="Text Box 136"/>
            <p:cNvSpPr txBox="1">
              <a:spLocks noChangeArrowheads="1"/>
            </p:cNvSpPr>
            <p:nvPr/>
          </p:nvSpPr>
          <p:spPr bwMode="auto">
            <a:xfrm>
              <a:off x="5304" y="348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56</a:t>
              </a:r>
            </a:p>
          </p:txBody>
        </p:sp>
        <p:sp>
          <p:nvSpPr>
            <p:cNvPr id="182391" name="Text Box 138"/>
            <p:cNvSpPr txBox="1">
              <a:spLocks noChangeArrowheads="1"/>
            </p:cNvSpPr>
            <p:nvPr/>
          </p:nvSpPr>
          <p:spPr bwMode="auto">
            <a:xfrm>
              <a:off x="4282" y="3665"/>
              <a:ext cx="5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Semaines </a:t>
              </a:r>
            </a:p>
          </p:txBody>
        </p:sp>
        <p:sp>
          <p:nvSpPr>
            <p:cNvPr id="182392" name="Line 141"/>
            <p:cNvSpPr>
              <a:spLocks noChangeShapeType="1"/>
            </p:cNvSpPr>
            <p:nvPr/>
          </p:nvSpPr>
          <p:spPr bwMode="auto">
            <a:xfrm>
              <a:off x="3444" y="2078"/>
              <a:ext cx="3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3" name="Line 142"/>
            <p:cNvSpPr>
              <a:spLocks noChangeShapeType="1"/>
            </p:cNvSpPr>
            <p:nvPr/>
          </p:nvSpPr>
          <p:spPr bwMode="auto">
            <a:xfrm>
              <a:off x="3444" y="2528"/>
              <a:ext cx="3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4" name="Line 143"/>
            <p:cNvSpPr>
              <a:spLocks noChangeShapeType="1"/>
            </p:cNvSpPr>
            <p:nvPr/>
          </p:nvSpPr>
          <p:spPr bwMode="auto">
            <a:xfrm>
              <a:off x="3444" y="2306"/>
              <a:ext cx="3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5" name="Line 144"/>
            <p:cNvSpPr>
              <a:spLocks noChangeShapeType="1"/>
            </p:cNvSpPr>
            <p:nvPr/>
          </p:nvSpPr>
          <p:spPr bwMode="auto">
            <a:xfrm>
              <a:off x="3444" y="2760"/>
              <a:ext cx="3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6" name="Line 147"/>
            <p:cNvSpPr>
              <a:spLocks noChangeShapeType="1"/>
            </p:cNvSpPr>
            <p:nvPr/>
          </p:nvSpPr>
          <p:spPr bwMode="auto">
            <a:xfrm>
              <a:off x="3444" y="2992"/>
              <a:ext cx="3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7" name="Line 148"/>
            <p:cNvSpPr>
              <a:spLocks noChangeShapeType="1"/>
            </p:cNvSpPr>
            <p:nvPr/>
          </p:nvSpPr>
          <p:spPr bwMode="auto">
            <a:xfrm>
              <a:off x="3444" y="3218"/>
              <a:ext cx="3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8" name="Line 152"/>
            <p:cNvSpPr>
              <a:spLocks noChangeShapeType="1"/>
            </p:cNvSpPr>
            <p:nvPr/>
          </p:nvSpPr>
          <p:spPr bwMode="auto">
            <a:xfrm flipV="1">
              <a:off x="4991" y="3439"/>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399" name="Line 154"/>
            <p:cNvSpPr>
              <a:spLocks noChangeShapeType="1"/>
            </p:cNvSpPr>
            <p:nvPr/>
          </p:nvSpPr>
          <p:spPr bwMode="auto">
            <a:xfrm flipV="1">
              <a:off x="5420" y="3439"/>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0" name="Line 155"/>
            <p:cNvSpPr>
              <a:spLocks noChangeShapeType="1"/>
            </p:cNvSpPr>
            <p:nvPr/>
          </p:nvSpPr>
          <p:spPr bwMode="auto">
            <a:xfrm flipV="1">
              <a:off x="3820" y="3439"/>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1" name="Line 156"/>
            <p:cNvSpPr>
              <a:spLocks noChangeShapeType="1"/>
            </p:cNvSpPr>
            <p:nvPr/>
          </p:nvSpPr>
          <p:spPr bwMode="auto">
            <a:xfrm flipV="1">
              <a:off x="4142" y="3439"/>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2" name="Line 157"/>
            <p:cNvSpPr>
              <a:spLocks noChangeShapeType="1"/>
            </p:cNvSpPr>
            <p:nvPr/>
          </p:nvSpPr>
          <p:spPr bwMode="auto">
            <a:xfrm flipV="1">
              <a:off x="4566" y="3439"/>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3" name="Line 160"/>
            <p:cNvSpPr>
              <a:spLocks noChangeShapeType="1"/>
            </p:cNvSpPr>
            <p:nvPr/>
          </p:nvSpPr>
          <p:spPr bwMode="auto">
            <a:xfrm>
              <a:off x="3444" y="3444"/>
              <a:ext cx="214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4" name="Text Box 162"/>
            <p:cNvSpPr txBox="1">
              <a:spLocks noChangeArrowheads="1"/>
            </p:cNvSpPr>
            <p:nvPr/>
          </p:nvSpPr>
          <p:spPr bwMode="auto">
            <a:xfrm>
              <a:off x="3204" y="2669"/>
              <a:ext cx="2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0.1</a:t>
              </a:r>
            </a:p>
          </p:txBody>
        </p:sp>
        <p:sp>
          <p:nvSpPr>
            <p:cNvPr id="182405" name="Text Box 163"/>
            <p:cNvSpPr txBox="1">
              <a:spLocks noChangeArrowheads="1"/>
            </p:cNvSpPr>
            <p:nvPr/>
          </p:nvSpPr>
          <p:spPr bwMode="auto">
            <a:xfrm>
              <a:off x="3172" y="3118"/>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fr-FR" sz="1200"/>
                <a:t>-0.3</a:t>
              </a:r>
            </a:p>
          </p:txBody>
        </p:sp>
        <p:sp>
          <p:nvSpPr>
            <p:cNvPr id="182406" name="Line 164"/>
            <p:cNvSpPr>
              <a:spLocks noChangeShapeType="1"/>
            </p:cNvSpPr>
            <p:nvPr/>
          </p:nvSpPr>
          <p:spPr bwMode="auto">
            <a:xfrm flipV="1">
              <a:off x="3923" y="3442"/>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7" name="Line 165"/>
            <p:cNvSpPr>
              <a:spLocks noChangeShapeType="1"/>
            </p:cNvSpPr>
            <p:nvPr/>
          </p:nvSpPr>
          <p:spPr bwMode="auto">
            <a:xfrm flipV="1">
              <a:off x="3720" y="3445"/>
              <a:ext cx="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8" name="Line 166"/>
            <p:cNvSpPr>
              <a:spLocks noChangeShapeType="1"/>
            </p:cNvSpPr>
            <p:nvPr/>
          </p:nvSpPr>
          <p:spPr bwMode="auto">
            <a:xfrm flipV="1">
              <a:off x="3485" y="2069"/>
              <a:ext cx="0" cy="14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2409" name="Text Box 168"/>
            <p:cNvSpPr txBox="1">
              <a:spLocks noChangeArrowheads="1"/>
            </p:cNvSpPr>
            <p:nvPr/>
          </p:nvSpPr>
          <p:spPr bwMode="auto">
            <a:xfrm>
              <a:off x="3923" y="1896"/>
              <a:ext cx="5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RAL/MVC</a:t>
              </a:r>
            </a:p>
          </p:txBody>
        </p:sp>
        <p:sp>
          <p:nvSpPr>
            <p:cNvPr id="182410" name="Text Box 169"/>
            <p:cNvSpPr txBox="1">
              <a:spLocks noChangeArrowheads="1"/>
            </p:cNvSpPr>
            <p:nvPr/>
          </p:nvSpPr>
          <p:spPr bwMode="auto">
            <a:xfrm>
              <a:off x="4604" y="1896"/>
              <a:ext cx="8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fr-FR" sz="1200"/>
                <a:t>RAL/MVC + IL-7</a:t>
              </a:r>
            </a:p>
          </p:txBody>
        </p:sp>
        <p:sp>
          <p:nvSpPr>
            <p:cNvPr id="182411" name="Freeform 170"/>
            <p:cNvSpPr>
              <a:spLocks/>
            </p:cNvSpPr>
            <p:nvPr/>
          </p:nvSpPr>
          <p:spPr bwMode="auto">
            <a:xfrm>
              <a:off x="4566" y="1949"/>
              <a:ext cx="68" cy="68"/>
            </a:xfrm>
            <a:custGeom>
              <a:avLst/>
              <a:gdLst>
                <a:gd name="T0" fmla="*/ 0 w 216"/>
                <a:gd name="T1" fmla="*/ 10 h 443"/>
                <a:gd name="T2" fmla="*/ 0 w 216"/>
                <a:gd name="T3" fmla="*/ 10 h 443"/>
                <a:gd name="T4" fmla="*/ 21 w 216"/>
                <a:gd name="T5" fmla="*/ 10 h 443"/>
                <a:gd name="T6" fmla="*/ 21 w 216"/>
                <a:gd name="T7" fmla="*/ 0 h 443"/>
                <a:gd name="T8" fmla="*/ 0 w 216"/>
                <a:gd name="T9" fmla="*/ 0 h 443"/>
                <a:gd name="T10" fmla="*/ 0 w 216"/>
                <a:gd name="T11" fmla="*/ 10 h 4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443">
                  <a:moveTo>
                    <a:pt x="0" y="443"/>
                  </a:moveTo>
                  <a:lnTo>
                    <a:pt x="0" y="443"/>
                  </a:lnTo>
                  <a:lnTo>
                    <a:pt x="216" y="443"/>
                  </a:lnTo>
                  <a:lnTo>
                    <a:pt x="216" y="0"/>
                  </a:lnTo>
                  <a:lnTo>
                    <a:pt x="0" y="0"/>
                  </a:lnTo>
                  <a:lnTo>
                    <a:pt x="0" y="443"/>
                  </a:lnTo>
                  <a:close/>
                </a:path>
              </a:pathLst>
            </a:custGeom>
            <a:solidFill>
              <a:srgbClr val="CC0000"/>
            </a:solidFill>
            <a:ln w="0">
              <a:solidFill>
                <a:srgbClr val="000000"/>
              </a:solidFill>
              <a:prstDash val="solid"/>
              <a:round/>
              <a:headEnd/>
              <a:tailEnd/>
            </a:ln>
          </p:spPr>
          <p:txBody>
            <a:bodyPr/>
            <a:lstStyle/>
            <a:p>
              <a:endParaRPr lang="fr-FR"/>
            </a:p>
          </p:txBody>
        </p:sp>
        <p:sp>
          <p:nvSpPr>
            <p:cNvPr id="182412" name="Freeform 171"/>
            <p:cNvSpPr>
              <a:spLocks/>
            </p:cNvSpPr>
            <p:nvPr/>
          </p:nvSpPr>
          <p:spPr bwMode="auto">
            <a:xfrm>
              <a:off x="3878" y="1949"/>
              <a:ext cx="68" cy="68"/>
            </a:xfrm>
            <a:custGeom>
              <a:avLst/>
              <a:gdLst>
                <a:gd name="T0" fmla="*/ 0 w 217"/>
                <a:gd name="T1" fmla="*/ 12 h 376"/>
                <a:gd name="T2" fmla="*/ 0 w 217"/>
                <a:gd name="T3" fmla="*/ 12 h 376"/>
                <a:gd name="T4" fmla="*/ 21 w 217"/>
                <a:gd name="T5" fmla="*/ 12 h 376"/>
                <a:gd name="T6" fmla="*/ 21 w 217"/>
                <a:gd name="T7" fmla="*/ 0 h 376"/>
                <a:gd name="T8" fmla="*/ 0 w 217"/>
                <a:gd name="T9" fmla="*/ 0 h 376"/>
                <a:gd name="T10" fmla="*/ 0 w 217"/>
                <a:gd name="T11" fmla="*/ 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 h="376">
                  <a:moveTo>
                    <a:pt x="0" y="376"/>
                  </a:moveTo>
                  <a:lnTo>
                    <a:pt x="0" y="376"/>
                  </a:lnTo>
                  <a:lnTo>
                    <a:pt x="217" y="376"/>
                  </a:lnTo>
                  <a:lnTo>
                    <a:pt x="217" y="0"/>
                  </a:lnTo>
                  <a:lnTo>
                    <a:pt x="0" y="0"/>
                  </a:lnTo>
                  <a:lnTo>
                    <a:pt x="0" y="376"/>
                  </a:lnTo>
                  <a:close/>
                </a:path>
              </a:pathLst>
            </a:custGeom>
            <a:solidFill>
              <a:srgbClr val="336600"/>
            </a:solidFill>
            <a:ln w="0">
              <a:solidFill>
                <a:srgbClr val="000000"/>
              </a:solidFill>
              <a:prstDash val="solid"/>
              <a:round/>
              <a:headEnd/>
              <a:tailEnd/>
            </a:ln>
          </p:spPr>
          <p:txBody>
            <a:bodyPr/>
            <a:lstStyle/>
            <a:p>
              <a:endParaRPr lang="fr-FR"/>
            </a:p>
          </p:txBody>
        </p:sp>
        <p:sp>
          <p:nvSpPr>
            <p:cNvPr id="182413" name="Line 172"/>
            <p:cNvSpPr>
              <a:spLocks noChangeShapeType="1"/>
            </p:cNvSpPr>
            <p:nvPr/>
          </p:nvSpPr>
          <p:spPr bwMode="auto">
            <a:xfrm>
              <a:off x="3495" y="3442"/>
              <a:ext cx="2092" cy="0"/>
            </a:xfrm>
            <a:prstGeom prst="line">
              <a:avLst/>
            </a:prstGeom>
            <a:noFill/>
            <a:ln w="12700">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82276" name="Espace réservé du texte 9"/>
          <p:cNvSpPr txBox="1">
            <a:spLocks/>
          </p:cNvSpPr>
          <p:nvPr/>
        </p:nvSpPr>
        <p:spPr bwMode="auto">
          <a:xfrm>
            <a:off x="998538" y="254000"/>
            <a:ext cx="7781925" cy="947738"/>
          </a:xfrm>
          <a:prstGeom prst="rect">
            <a:avLst/>
          </a:prstGeom>
          <a:noFill/>
          <a:ln w="0">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marL="266700" indent="-2667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20000"/>
              </a:spcBef>
              <a:buClr>
                <a:srgbClr val="006666"/>
              </a:buClr>
            </a:pPr>
            <a:r>
              <a:rPr lang="fr-FR" sz="2800" b="1"/>
              <a:t>ERAMUNE-01  </a:t>
            </a:r>
          </a:p>
          <a:p>
            <a:pPr algn="ctr">
              <a:spcBef>
                <a:spcPct val="20000"/>
              </a:spcBef>
              <a:buClr>
                <a:srgbClr val="006666"/>
              </a:buClr>
            </a:pPr>
            <a:r>
              <a:rPr lang="fr-FR" sz="2800" b="1"/>
              <a:t>double intensification par RAL + MVC +/- IL-7 </a:t>
            </a:r>
          </a:p>
        </p:txBody>
      </p:sp>
      <p:sp>
        <p:nvSpPr>
          <p:cNvPr id="63494" name="Line 5"/>
          <p:cNvSpPr>
            <a:spLocks noChangeShapeType="1"/>
          </p:cNvSpPr>
          <p:nvPr/>
        </p:nvSpPr>
        <p:spPr bwMode="auto">
          <a:xfrm>
            <a:off x="338138" y="12604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6587"/>
          </a:xfrm>
        </p:spPr>
        <p:txBody>
          <a:bodyPr/>
          <a:lstStyle/>
          <a:p>
            <a:pPr eaLnBrk="1" hangingPunct="1">
              <a:defRPr/>
            </a:pPr>
            <a:r>
              <a:rPr lang="fr-FR" sz="3600">
                <a:latin typeface="Arial" charset="0"/>
                <a:cs typeface="+mj-cs"/>
              </a:rPr>
              <a:t>Blips</a:t>
            </a:r>
            <a:r>
              <a:rPr lang="fr-FR">
                <a:latin typeface="Arial" charset="0"/>
                <a:cs typeface="+mj-cs"/>
              </a:rPr>
              <a:t> </a:t>
            </a:r>
          </a:p>
        </p:txBody>
      </p:sp>
      <p:sp>
        <p:nvSpPr>
          <p:cNvPr id="13315" name="Rectangle 3"/>
          <p:cNvSpPr>
            <a:spLocks noGrp="1" noChangeArrowheads="1"/>
          </p:cNvSpPr>
          <p:nvPr>
            <p:ph type="body" idx="1"/>
          </p:nvPr>
        </p:nvSpPr>
        <p:spPr/>
        <p:txBody>
          <a:bodyPr/>
          <a:lstStyle/>
          <a:p>
            <a:pPr eaLnBrk="1" hangingPunct="1">
              <a:defRPr/>
            </a:pPr>
            <a:r>
              <a:rPr lang="fr-FR" sz="2300">
                <a:latin typeface="Arial" charset="0"/>
                <a:cs typeface="+mn-cs"/>
              </a:rPr>
              <a:t>Amplification aléatoire lié au niveau très faible de la CV (autour du seuil): variation technique</a:t>
            </a:r>
          </a:p>
          <a:p>
            <a:pPr eaLnBrk="1" hangingPunct="1">
              <a:defRPr/>
            </a:pPr>
            <a:endParaRPr lang="fr-FR" sz="2300">
              <a:latin typeface="Arial" charset="0"/>
              <a:cs typeface="+mn-cs"/>
            </a:endParaRPr>
          </a:p>
          <a:p>
            <a:pPr eaLnBrk="1" hangingPunct="1">
              <a:defRPr/>
            </a:pPr>
            <a:r>
              <a:rPr lang="fr-FR" sz="2300">
                <a:latin typeface="Arial" charset="0"/>
                <a:cs typeface="+mn-cs"/>
              </a:rPr>
              <a:t>Absence de corrélation démographique, clinique et thérapeutique</a:t>
            </a:r>
          </a:p>
          <a:p>
            <a:pPr eaLnBrk="1" hangingPunct="1">
              <a:defRPr/>
            </a:pPr>
            <a:endParaRPr lang="fr-FR" sz="2300">
              <a:latin typeface="Arial" charset="0"/>
              <a:cs typeface="+mn-cs"/>
            </a:endParaRPr>
          </a:p>
          <a:p>
            <a:pPr eaLnBrk="1" hangingPunct="1">
              <a:defRPr/>
            </a:pPr>
            <a:r>
              <a:rPr lang="fr-FR" sz="2300">
                <a:latin typeface="Arial" charset="0"/>
                <a:cs typeface="+mn-cs"/>
              </a:rPr>
              <a:t>Pas d’augmentation de l’activation</a:t>
            </a:r>
          </a:p>
          <a:p>
            <a:pPr eaLnBrk="1" hangingPunct="1">
              <a:defRPr/>
            </a:pPr>
            <a:endParaRPr lang="fr-FR" sz="2300">
              <a:latin typeface="Arial" charset="0"/>
              <a:cs typeface="+mn-cs"/>
            </a:endParaRPr>
          </a:p>
          <a:p>
            <a:pPr eaLnBrk="1" hangingPunct="1">
              <a:defRPr/>
            </a:pPr>
            <a:r>
              <a:rPr lang="fr-FR" sz="2300">
                <a:latin typeface="Arial" charset="0"/>
                <a:cs typeface="+mn-cs"/>
              </a:rPr>
              <a:t>Pas de sélection de résistance suite au blip</a:t>
            </a:r>
          </a:p>
        </p:txBody>
      </p:sp>
      <p:sp>
        <p:nvSpPr>
          <p:cNvPr id="13316" name="Text Box 4"/>
          <p:cNvSpPr txBox="1">
            <a:spLocks noChangeArrowheads="1"/>
          </p:cNvSpPr>
          <p:nvPr/>
        </p:nvSpPr>
        <p:spPr bwMode="auto">
          <a:xfrm>
            <a:off x="6653213" y="6315075"/>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200" i="1" smtClean="0">
                <a:ea typeface="MS PGothic" charset="0"/>
              </a:rPr>
              <a:t>Havlir DV et Al. Jama 2001.</a:t>
            </a:r>
          </a:p>
          <a:p>
            <a:pPr>
              <a:defRPr/>
            </a:pPr>
            <a:r>
              <a:rPr lang="fr-FR" sz="1200" i="1" smtClean="0">
                <a:ea typeface="MS PGothic" charset="0"/>
              </a:rPr>
              <a:t>Nettles RE et Al. Jama 2005</a:t>
            </a:r>
          </a:p>
        </p:txBody>
      </p:sp>
      <p:sp>
        <p:nvSpPr>
          <p:cNvPr id="13317" name="Line 5"/>
          <p:cNvSpPr>
            <a:spLocks noChangeShapeType="1"/>
          </p:cNvSpPr>
          <p:nvPr/>
        </p:nvSpPr>
        <p:spPr bwMode="auto">
          <a:xfrm>
            <a:off x="338138" y="91122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08" name="Group 456"/>
          <p:cNvGraphicFramePr>
            <a:graphicFrameLocks noGrp="1"/>
          </p:cNvGraphicFramePr>
          <p:nvPr/>
        </p:nvGraphicFramePr>
        <p:xfrm>
          <a:off x="611188" y="1635125"/>
          <a:ext cx="7978775" cy="3954463"/>
        </p:xfrm>
        <a:graphic>
          <a:graphicData uri="http://schemas.openxmlformats.org/drawingml/2006/table">
            <a:tbl>
              <a:tblPr/>
              <a:tblGrid>
                <a:gridCol w="1544637"/>
                <a:gridCol w="1355725"/>
                <a:gridCol w="1282700"/>
                <a:gridCol w="1295400"/>
                <a:gridCol w="1320800"/>
                <a:gridCol w="1179513"/>
              </a:tblGrid>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rgbClr val="CC0000"/>
                          </a:solidFill>
                          <a:effectLst/>
                          <a:latin typeface="Arial" charset="0"/>
                          <a:ea typeface="MS Mincho" charset="0"/>
                          <a:cs typeface="MS Mincho" charset="0"/>
                        </a:rPr>
                        <a:t>Cellules/mm</a:t>
                      </a:r>
                      <a:r>
                        <a:rPr kumimoji="0" lang="fr-FR" sz="1200" b="1" i="0" u="none" strike="noStrike" cap="none" normalizeH="0" baseline="30000">
                          <a:ln>
                            <a:noFill/>
                          </a:ln>
                          <a:solidFill>
                            <a:srgbClr val="CC0000"/>
                          </a:solidFill>
                          <a:effectLst/>
                          <a:latin typeface="Arial" charset="0"/>
                          <a:ea typeface="MS Mincho" charset="0"/>
                          <a:cs typeface="MS Mincho" charset="0"/>
                        </a:rPr>
                        <a:t>3</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CC0000"/>
                        </a:solidFill>
                        <a:effectLst/>
                        <a:latin typeface="Arial" charset="0"/>
                        <a:ea typeface="MS Mincho" charset="0"/>
                        <a:cs typeface="MS Mincho" charset="0"/>
                      </a:endParaRP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rgbClr val="CC0000"/>
                          </a:solidFill>
                          <a:effectLst/>
                          <a:latin typeface="Arial" charset="0"/>
                          <a:ea typeface="MS Mincho" charset="0"/>
                          <a:cs typeface="MS Mincho" charset="0"/>
                        </a:rPr>
                        <a:t>S0 (n = 29)</a:t>
                      </a:r>
                      <a:endParaRPr kumimoji="0" lang="fr-FR" sz="1200" b="0" i="0" u="none" strike="noStrike" cap="none" normalizeH="0" baseline="0">
                        <a:ln>
                          <a:noFill/>
                        </a:ln>
                        <a:solidFill>
                          <a:srgbClr val="CC0000"/>
                        </a:solidFill>
                        <a:effectLst/>
                        <a:latin typeface="Arial" charset="0"/>
                        <a:ea typeface="MS Mincho" charset="0"/>
                        <a:cs typeface="MS Mincho" charset="0"/>
                      </a:endParaRP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rgbClr val="CC0000"/>
                          </a:solidFill>
                          <a:effectLst/>
                          <a:latin typeface="Arial" charset="0"/>
                          <a:ea typeface="MS Mincho" charset="0"/>
                          <a:cs typeface="MS Mincho" charset="0"/>
                        </a:rPr>
                        <a:t>S56 (n = 29)</a:t>
                      </a:r>
                      <a:endParaRPr kumimoji="0" lang="fr-FR" sz="1200" b="0" i="0" u="none" strike="noStrike" cap="none" normalizeH="0" baseline="0">
                        <a:ln>
                          <a:noFill/>
                        </a:ln>
                        <a:solidFill>
                          <a:srgbClr val="CC0000"/>
                        </a:solidFill>
                        <a:effectLst/>
                        <a:latin typeface="Arial" charset="0"/>
                        <a:ea typeface="MS Mincho" charset="0"/>
                        <a:cs typeface="MS Mincho" charset="0"/>
                      </a:endParaRP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rgbClr val="CC0000"/>
                          </a:solidFill>
                          <a:effectLst/>
                          <a:latin typeface="Arial" charset="0"/>
                          <a:ea typeface="MS Mincho" charset="0"/>
                          <a:cs typeface="MS Mincho" charset="0"/>
                        </a:rPr>
                        <a:t>Δ S56-S0</a:t>
                      </a:r>
                      <a:br>
                        <a:rPr kumimoji="0" lang="fr-FR" sz="1200" b="1" i="0" u="none" strike="noStrike" cap="none" normalizeH="0" baseline="0">
                          <a:ln>
                            <a:noFill/>
                          </a:ln>
                          <a:solidFill>
                            <a:srgbClr val="CC0000"/>
                          </a:solidFill>
                          <a:effectLst/>
                          <a:latin typeface="Arial" charset="0"/>
                          <a:ea typeface="MS Mincho" charset="0"/>
                          <a:cs typeface="MS Mincho" charset="0"/>
                        </a:rPr>
                      </a:br>
                      <a:r>
                        <a:rPr kumimoji="0" lang="fr-FR" sz="1200" b="1" i="0" u="none" strike="noStrike" cap="none" normalizeH="0" baseline="0">
                          <a:ln>
                            <a:noFill/>
                          </a:ln>
                          <a:solidFill>
                            <a:srgbClr val="CC0000"/>
                          </a:solidFill>
                          <a:effectLst/>
                          <a:latin typeface="Arial" charset="0"/>
                          <a:ea typeface="MS Mincho" charset="0"/>
                          <a:cs typeface="MS Mincho" charset="0"/>
                        </a:rPr>
                        <a:t>(n = 29)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rgbClr val="CC0000"/>
                          </a:solidFill>
                          <a:effectLst/>
                          <a:latin typeface="Arial" charset="0"/>
                          <a:ea typeface="MS Mincho" charset="0"/>
                          <a:cs typeface="MS Mincho" charset="0"/>
                        </a:rPr>
                        <a:t>P</a:t>
                      </a:r>
                      <a:r>
                        <a:rPr kumimoji="0" lang="fr-FR" sz="1200" b="0" i="0" u="none" strike="noStrike" cap="none" normalizeH="0" baseline="0">
                          <a:ln>
                            <a:noFill/>
                          </a:ln>
                          <a:solidFill>
                            <a:srgbClr val="CC0000"/>
                          </a:solidFill>
                          <a:effectLst/>
                          <a:latin typeface="Arial" charset="0"/>
                          <a:ea typeface="MS Mincho" charset="0"/>
                          <a:cs typeface="MS Mincho" charset="0"/>
                        </a:rPr>
                        <a:t>  (S0 versus S56)</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DDDDDD"/>
                    </a:solidFill>
                  </a:tcPr>
                </a:tc>
              </a:tr>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Total CD4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549 (416-769)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669 (549-930)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40 (1-174)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CC0000"/>
                          </a:solidFill>
                          <a:effectLst/>
                          <a:latin typeface="Arial" charset="0"/>
                          <a:ea typeface="MS Mincho" charset="0"/>
                          <a:cs typeface="MS Mincho" charset="0"/>
                        </a:rPr>
                        <a:t>0,017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561 (462-701)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930 (813-1 095)</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312 (231-465)</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CC0000"/>
                          </a:solidFill>
                          <a:effectLst/>
                          <a:latin typeface="Arial" charset="0"/>
                          <a:ea typeface="MS Mincho" charset="0"/>
                          <a:cs typeface="MS Mincho" charset="0"/>
                        </a:rPr>
                        <a:t>0,001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PGothic" charset="0"/>
                          <a:cs typeface="MS PGothic" charset="0"/>
                        </a:rPr>
                        <a:t>CD4 naïfs</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155 (71-284)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131 (66-275)</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2 (– 31-22)</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0,917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254 (121-402)</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192 (90-269)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72 (– 91- – 34)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CC0000"/>
                          </a:solidFill>
                          <a:effectLst/>
                          <a:latin typeface="Arial" charset="0"/>
                          <a:ea typeface="MS Mincho" charset="0"/>
                          <a:cs typeface="MS Mincho" charset="0"/>
                        </a:rPr>
                        <a:t>0,009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CD4 mémoire- central</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138 (118-190)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137 (87-222)</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8 (– 24-17)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0,600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204 (167-231)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258 (223-303)</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48 (26-84)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CC0000"/>
                          </a:solidFill>
                          <a:effectLst/>
                          <a:latin typeface="Arial" charset="0"/>
                          <a:ea typeface="MS Mincho" charset="0"/>
                          <a:cs typeface="MS Mincho" charset="0"/>
                        </a:rPr>
                        <a:t>0,001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CD4 mémoire- transitionnels</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148 (64-163)</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128 (59-177)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5 (– 11-19)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0,552</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168 (130-255)</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173 (129-192)</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15 (– 40-34)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0,820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CD4 mémoire-effecteurs</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147 (110-210)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169 (90-209)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9 (– 22-27)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0,.650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129 (86-200)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147 (113-208)</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3 (– 26-49)</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0,865</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PGothic" charset="0"/>
                          <a:cs typeface="MS PGothic" charset="0"/>
                        </a:rPr>
                        <a:t>CD4 cellules effectrices réexprimant rCD45RA</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28 (17-47)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31 (19-50)</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 (– 1-5)</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0,133</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304800">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28 (25-44)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23 (17-37)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9 (– 15- – 1) </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0,053</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PGothic" charset="0"/>
                          <a:cs typeface="MS PGothic" charset="0"/>
                        </a:rPr>
                        <a:t>HLADR+/CD4+</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69 (48-112)</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58 (45-98)</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6 (– 17-1)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0,101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215B"/>
                          </a:solidFill>
                          <a:effectLst/>
                          <a:latin typeface="Arial" charset="0"/>
                          <a:ea typeface="MS Mincho" charset="0"/>
                          <a:cs typeface="MS Mincho" charset="0"/>
                        </a:rPr>
                        <a:t>RAL/MVC + IL-7</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80 (39-118)</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65 (35-76)</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215B"/>
                          </a:solidFill>
                          <a:effectLst/>
                          <a:latin typeface="Arial" charset="0"/>
                          <a:ea typeface="MS Mincho" charset="0"/>
                          <a:cs typeface="MS Mincho" charset="0"/>
                        </a:rPr>
                        <a:t>– 22 (– 47- – 1)</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CC0000"/>
                          </a:solidFill>
                          <a:effectLst/>
                          <a:latin typeface="Arial" charset="0"/>
                          <a:ea typeface="MS Mincho" charset="0"/>
                          <a:cs typeface="MS Mincho" charset="0"/>
                        </a:rPr>
                        <a:t>0,013</a:t>
                      </a:r>
                    </a:p>
                  </a:txBody>
                  <a:tcPr marT="45722" marB="45722"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84428" name="Espace réservé du texte 44"/>
          <p:cNvSpPr>
            <a:spLocks/>
          </p:cNvSpPr>
          <p:nvPr/>
        </p:nvSpPr>
        <p:spPr bwMode="auto">
          <a:xfrm>
            <a:off x="5141913" y="6507163"/>
            <a:ext cx="3771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defTabSz="457200" eaLnBrk="0" hangingPunct="0">
              <a:buClr>
                <a:srgbClr val="A50021"/>
              </a:buClr>
            </a:pPr>
            <a:r>
              <a:rPr lang="fr-FR" sz="1100" b="1" i="1">
                <a:solidFill>
                  <a:srgbClr val="000000"/>
                </a:solidFill>
              </a:rPr>
              <a:t>CROI 2013 – Atlanta – Katlama C. et al., Abstract 170 aLB</a:t>
            </a:r>
          </a:p>
        </p:txBody>
      </p:sp>
      <p:sp>
        <p:nvSpPr>
          <p:cNvPr id="184429" name="Rectangle 122"/>
          <p:cNvSpPr>
            <a:spLocks noChangeArrowheads="1"/>
          </p:cNvSpPr>
          <p:nvPr/>
        </p:nvSpPr>
        <p:spPr bwMode="auto">
          <a:xfrm>
            <a:off x="158750" y="5732463"/>
            <a:ext cx="8734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463" indent="-271463" eaLnBrk="0" hangingPunct="0">
              <a:buClr>
                <a:srgbClr val="A50021"/>
              </a:buClr>
              <a:buFont typeface="Wingdings" charset="0"/>
              <a:buChar char="è"/>
            </a:pPr>
            <a:r>
              <a:rPr lang="fr-FR">
                <a:solidFill>
                  <a:srgbClr val="00215B"/>
                </a:solidFill>
              </a:rPr>
              <a:t>Échec de cette stratégie d’intensification + immunomodulation chez des patients virologiquement contrôlés</a:t>
            </a:r>
          </a:p>
        </p:txBody>
      </p:sp>
      <p:sp>
        <p:nvSpPr>
          <p:cNvPr id="184430" name="Espace réservé du texte 9"/>
          <p:cNvSpPr txBox="1">
            <a:spLocks/>
          </p:cNvSpPr>
          <p:nvPr/>
        </p:nvSpPr>
        <p:spPr bwMode="auto">
          <a:xfrm>
            <a:off x="998538" y="254000"/>
            <a:ext cx="7781925" cy="947738"/>
          </a:xfrm>
          <a:prstGeom prst="rect">
            <a:avLst/>
          </a:prstGeom>
          <a:noFill/>
          <a:ln w="0">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marL="266700" indent="-2667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20000"/>
              </a:spcBef>
              <a:buClr>
                <a:srgbClr val="006666"/>
              </a:buClr>
            </a:pPr>
            <a:r>
              <a:rPr lang="fr-FR" sz="2800" b="1"/>
              <a:t>ERAMUNE-01  </a:t>
            </a:r>
          </a:p>
          <a:p>
            <a:pPr algn="ctr">
              <a:spcBef>
                <a:spcPct val="20000"/>
              </a:spcBef>
              <a:buClr>
                <a:srgbClr val="006666"/>
              </a:buClr>
            </a:pPr>
            <a:r>
              <a:rPr lang="fr-FR" sz="2800" b="1"/>
              <a:t>double intensification par RAL + MVC +/- IL-7 </a:t>
            </a:r>
          </a:p>
        </p:txBody>
      </p:sp>
      <p:sp>
        <p:nvSpPr>
          <p:cNvPr id="65648" name="Line 5"/>
          <p:cNvSpPr>
            <a:spLocks noChangeShapeType="1"/>
          </p:cNvSpPr>
          <p:nvPr/>
        </p:nvSpPr>
        <p:spPr bwMode="auto">
          <a:xfrm>
            <a:off x="338138" y="12604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fr-FR" sz="2800">
                <a:latin typeface="Arial" charset="0"/>
                <a:cs typeface="+mj-cs"/>
              </a:rPr>
              <a:t>Virémie résiduelle et épaisseur de l’intima média carotidienne</a:t>
            </a:r>
            <a:r>
              <a:rPr lang="fr-FR" sz="4000">
                <a:latin typeface="Arial" charset="0"/>
                <a:cs typeface="+mj-cs"/>
              </a:rPr>
              <a:t/>
            </a:r>
            <a:br>
              <a:rPr lang="fr-FR" sz="4000">
                <a:latin typeface="Arial" charset="0"/>
                <a:cs typeface="+mj-cs"/>
              </a:rPr>
            </a:br>
            <a:r>
              <a:rPr lang="fr-FR" sz="1900">
                <a:latin typeface="Arial" charset="0"/>
                <a:cs typeface="+mj-cs"/>
              </a:rPr>
              <a:t>comparaison 1-40 vs &lt;1 cp/ml</a:t>
            </a:r>
          </a:p>
        </p:txBody>
      </p:sp>
      <p:pic>
        <p:nvPicPr>
          <p:cNvPr id="72707"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3643313" y="1508125"/>
            <a:ext cx="4024312" cy="5305425"/>
          </a:xfrm>
        </p:spPr>
      </p:pic>
      <p:sp>
        <p:nvSpPr>
          <p:cNvPr id="72708" name="Text Box 5"/>
          <p:cNvSpPr txBox="1">
            <a:spLocks noChangeArrowheads="1"/>
          </p:cNvSpPr>
          <p:nvPr/>
        </p:nvSpPr>
        <p:spPr bwMode="auto">
          <a:xfrm>
            <a:off x="0" y="6542088"/>
            <a:ext cx="2293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400" smtClean="0">
                <a:ea typeface="MS PGothic" charset="0"/>
              </a:rPr>
              <a:t>Anders B, CROI 2012, 165</a:t>
            </a:r>
          </a:p>
        </p:txBody>
      </p:sp>
      <p:sp>
        <p:nvSpPr>
          <p:cNvPr id="72709" name="Rectangle 6"/>
          <p:cNvSpPr>
            <a:spLocks noChangeArrowheads="1"/>
          </p:cNvSpPr>
          <p:nvPr/>
        </p:nvSpPr>
        <p:spPr bwMode="auto">
          <a:xfrm>
            <a:off x="250825" y="1773238"/>
            <a:ext cx="34575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a:t>Etude de 47 patients inclus entre mars 2008 et Juin 2009 :</a:t>
            </a:r>
          </a:p>
          <a:p>
            <a:pPr>
              <a:defRPr/>
            </a:pPr>
            <a:r>
              <a:rPr lang="fr-FR"/>
              <a:t>- Hommes</a:t>
            </a:r>
          </a:p>
          <a:p>
            <a:pPr>
              <a:defRPr/>
            </a:pPr>
            <a:r>
              <a:rPr lang="fr-FR"/>
              <a:t>- Non-fumeurs</a:t>
            </a:r>
          </a:p>
          <a:p>
            <a:pPr>
              <a:defRPr/>
            </a:pPr>
            <a:r>
              <a:rPr lang="fr-FR"/>
              <a:t>- ≥4 ans de traitement ARV</a:t>
            </a:r>
          </a:p>
          <a:p>
            <a:pPr>
              <a:defRPr/>
            </a:pPr>
            <a:r>
              <a:rPr lang="fr-FR"/>
              <a:t>- CV contrôlée (&lt;40copies/mL).</a:t>
            </a:r>
          </a:p>
        </p:txBody>
      </p:sp>
      <p:sp>
        <p:nvSpPr>
          <p:cNvPr id="72710" name="Line 5"/>
          <p:cNvSpPr>
            <a:spLocks noChangeShapeType="1"/>
          </p:cNvSpPr>
          <p:nvPr/>
        </p:nvSpPr>
        <p:spPr bwMode="auto">
          <a:xfrm>
            <a:off x="468313" y="14128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fr-FR" sz="3200">
                <a:latin typeface="Arial" charset="0"/>
                <a:cs typeface="+mj-cs"/>
              </a:rPr>
              <a:t>Variabilité technique de la charge virale à faible niveau</a:t>
            </a:r>
          </a:p>
        </p:txBody>
      </p:sp>
      <p:pic>
        <p:nvPicPr>
          <p:cNvPr id="73731" name="Picture 4"/>
          <p:cNvPicPr>
            <a:picLocks noGrp="1" noChangeAspect="1"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539750" y="1600200"/>
            <a:ext cx="7599363" cy="4525963"/>
          </a:xfrm>
        </p:spPr>
      </p:pic>
      <p:sp>
        <p:nvSpPr>
          <p:cNvPr id="73732" name="Text Box 5"/>
          <p:cNvSpPr txBox="1">
            <a:spLocks noChangeArrowheads="1"/>
          </p:cNvSpPr>
          <p:nvPr/>
        </p:nvSpPr>
        <p:spPr bwMode="auto">
          <a:xfrm>
            <a:off x="5148263" y="6381750"/>
            <a:ext cx="3656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200" smtClean="0">
                <a:ea typeface="MS PGothic" charset="0"/>
              </a:rPr>
              <a:t>Ruelle et al. BMC Infectious Diseases 2012, 12:100</a:t>
            </a:r>
          </a:p>
        </p:txBody>
      </p:sp>
      <p:sp>
        <p:nvSpPr>
          <p:cNvPr id="73733" name="Line 5"/>
          <p:cNvSpPr>
            <a:spLocks noChangeShapeType="1"/>
          </p:cNvSpPr>
          <p:nvPr/>
        </p:nvSpPr>
        <p:spPr bwMode="auto">
          <a:xfrm>
            <a:off x="336550" y="1412875"/>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title"/>
          </p:nvPr>
        </p:nvSpPr>
        <p:spPr/>
        <p:txBody>
          <a:bodyPr/>
          <a:lstStyle/>
          <a:p>
            <a:pPr eaLnBrk="1" hangingPunct="1">
              <a:defRPr/>
            </a:pPr>
            <a:r>
              <a:rPr lang="fr-FR">
                <a:latin typeface="Arial" charset="0"/>
                <a:cs typeface="+mj-cs"/>
              </a:rPr>
              <a:t>Conclusion</a:t>
            </a:r>
          </a:p>
        </p:txBody>
      </p:sp>
      <p:sp>
        <p:nvSpPr>
          <p:cNvPr id="74755" name="Rectangle 6"/>
          <p:cNvSpPr>
            <a:spLocks noGrp="1" noChangeArrowheads="1"/>
          </p:cNvSpPr>
          <p:nvPr>
            <p:ph type="body" idx="1"/>
          </p:nvPr>
        </p:nvSpPr>
        <p:spPr>
          <a:xfrm>
            <a:off x="0" y="1557338"/>
            <a:ext cx="9144000" cy="5184775"/>
          </a:xfrm>
        </p:spPr>
        <p:txBody>
          <a:bodyPr/>
          <a:lstStyle/>
          <a:p>
            <a:pPr eaLnBrk="1" hangingPunct="1">
              <a:lnSpc>
                <a:spcPct val="80000"/>
              </a:lnSpc>
              <a:buFontTx/>
              <a:buNone/>
              <a:tabLst>
                <a:tab pos="6188075" algn="l"/>
              </a:tabLst>
              <a:defRPr/>
            </a:pPr>
            <a:r>
              <a:rPr lang="fr-FR" sz="900">
                <a:latin typeface="Arial" charset="0"/>
                <a:cs typeface="+mn-cs"/>
              </a:rPr>
              <a:t>	</a:t>
            </a:r>
            <a:r>
              <a:rPr lang="fr-FR" sz="1600" u="sng">
                <a:latin typeface="Arial" charset="0"/>
                <a:cs typeface="+mn-cs"/>
              </a:rPr>
              <a:t>Les Blips</a:t>
            </a:r>
            <a:r>
              <a:rPr lang="fr-FR" sz="1600">
                <a:latin typeface="Arial" charset="0"/>
                <a:cs typeface="+mn-cs"/>
              </a:rPr>
              <a:t> à condition qu’ils ne se répètent pas et qu’ils ne soient pas &gt; 500 cp/ml n’ont pas de conséquences virologiques et cliniques. </a:t>
            </a:r>
          </a:p>
          <a:p>
            <a:pPr eaLnBrk="1" hangingPunct="1">
              <a:lnSpc>
                <a:spcPct val="80000"/>
              </a:lnSpc>
              <a:buFontTx/>
              <a:buNone/>
              <a:tabLst>
                <a:tab pos="6188075" algn="l"/>
              </a:tabLst>
              <a:defRPr/>
            </a:pPr>
            <a:r>
              <a:rPr lang="fr-FR" sz="1600">
                <a:latin typeface="Arial" charset="0"/>
                <a:cs typeface="+mn-cs"/>
              </a:rPr>
              <a:t>	 </a:t>
            </a:r>
            <a:r>
              <a:rPr lang="fr-FR" sz="1600">
                <a:latin typeface="Arial" charset="0"/>
                <a:cs typeface="+mn-cs"/>
                <a:sym typeface="Wingdings 3" charset="0"/>
              </a:rPr>
              <a:t></a:t>
            </a:r>
            <a:r>
              <a:rPr lang="fr-FR" sz="1600">
                <a:latin typeface="Arial" charset="0"/>
                <a:cs typeface="+mn-cs"/>
              </a:rPr>
              <a:t>Pas de changement de traitement.</a:t>
            </a:r>
          </a:p>
          <a:p>
            <a:pPr eaLnBrk="1" hangingPunct="1">
              <a:lnSpc>
                <a:spcPct val="80000"/>
              </a:lnSpc>
              <a:buFontTx/>
              <a:buNone/>
              <a:tabLst>
                <a:tab pos="6188075" algn="l"/>
              </a:tabLst>
              <a:defRPr/>
            </a:pPr>
            <a:r>
              <a:rPr lang="fr-FR" sz="1600">
                <a:latin typeface="Arial" charset="0"/>
                <a:cs typeface="+mn-cs"/>
              </a:rPr>
              <a:t>	</a:t>
            </a:r>
          </a:p>
          <a:p>
            <a:pPr eaLnBrk="1" hangingPunct="1">
              <a:lnSpc>
                <a:spcPct val="80000"/>
              </a:lnSpc>
              <a:buFontTx/>
              <a:buNone/>
              <a:tabLst>
                <a:tab pos="6188075" algn="l"/>
              </a:tabLst>
              <a:defRPr/>
            </a:pPr>
            <a:r>
              <a:rPr lang="fr-FR" sz="1600">
                <a:latin typeface="Arial" charset="0"/>
                <a:cs typeface="+mn-cs"/>
              </a:rPr>
              <a:t>	</a:t>
            </a:r>
            <a:r>
              <a:rPr lang="fr-FR" sz="1600" u="sng">
                <a:latin typeface="Arial" charset="0"/>
                <a:cs typeface="+mn-cs"/>
              </a:rPr>
              <a:t>Les virémies de faible niveau</a:t>
            </a:r>
            <a:r>
              <a:rPr lang="fr-FR" sz="1600">
                <a:latin typeface="Arial" charset="0"/>
                <a:cs typeface="+mn-cs"/>
              </a:rPr>
              <a:t> (au dessus du seuil de détection) ont des conséquences virologiques (résistance), immunologique et clinique (progression plus rapide de l’infection et risque accru de décès). </a:t>
            </a:r>
          </a:p>
          <a:p>
            <a:pPr eaLnBrk="1" hangingPunct="1">
              <a:lnSpc>
                <a:spcPct val="80000"/>
              </a:lnSpc>
              <a:buFontTx/>
              <a:buNone/>
              <a:tabLst>
                <a:tab pos="6188075" algn="l"/>
              </a:tabLst>
              <a:defRPr/>
            </a:pPr>
            <a:r>
              <a:rPr lang="fr-FR" sz="1600">
                <a:latin typeface="Arial" charset="0"/>
                <a:cs typeface="+mn-cs"/>
              </a:rPr>
              <a:t>	 </a:t>
            </a:r>
            <a:r>
              <a:rPr lang="fr-FR" sz="1600">
                <a:latin typeface="Arial" charset="0"/>
                <a:cs typeface="+mn-cs"/>
                <a:sym typeface="Wingdings 3" charset="0"/>
              </a:rPr>
              <a:t></a:t>
            </a:r>
            <a:r>
              <a:rPr lang="fr-FR" sz="1600">
                <a:latin typeface="Arial" charset="0"/>
                <a:cs typeface="+mn-cs"/>
              </a:rPr>
              <a:t>Changement du traitement à envisager après renforcement de l’observance</a:t>
            </a:r>
          </a:p>
          <a:p>
            <a:pPr eaLnBrk="1" hangingPunct="1">
              <a:lnSpc>
                <a:spcPct val="80000"/>
              </a:lnSpc>
              <a:tabLst>
                <a:tab pos="6188075" algn="l"/>
              </a:tabLst>
              <a:defRPr/>
            </a:pPr>
            <a:endParaRPr lang="fr-FR" sz="1600">
              <a:latin typeface="Arial" charset="0"/>
              <a:cs typeface="+mn-cs"/>
            </a:endParaRPr>
          </a:p>
          <a:p>
            <a:pPr eaLnBrk="1" hangingPunct="1">
              <a:lnSpc>
                <a:spcPct val="80000"/>
              </a:lnSpc>
              <a:buFontTx/>
              <a:buNone/>
              <a:tabLst>
                <a:tab pos="6188075" algn="l"/>
              </a:tabLst>
              <a:defRPr/>
            </a:pPr>
            <a:r>
              <a:rPr lang="fr-FR" sz="1600">
                <a:latin typeface="Arial" charset="0"/>
                <a:cs typeface="+mn-cs"/>
              </a:rPr>
              <a:t>	</a:t>
            </a:r>
            <a:r>
              <a:rPr lang="fr-FR" sz="1600" u="sng">
                <a:latin typeface="Arial" charset="0"/>
                <a:cs typeface="+mn-cs"/>
              </a:rPr>
              <a:t>Les virémies résiduelles</a:t>
            </a:r>
            <a:r>
              <a:rPr lang="fr-FR" sz="1600">
                <a:latin typeface="Arial" charset="0"/>
                <a:cs typeface="+mn-cs"/>
              </a:rPr>
              <a:t> (en dessous du seuil de détection) peuvent provenir d’une faible réplication persistante sous le seuil de détection au niveau sanguin ou uniquement dans un compartiment anatomique, ou plutôt d’un simple relargage d’ARN viral par les réservoirs sans nouveau cycle de réplication.</a:t>
            </a:r>
          </a:p>
          <a:p>
            <a:pPr eaLnBrk="1" hangingPunct="1">
              <a:lnSpc>
                <a:spcPct val="80000"/>
              </a:lnSpc>
              <a:buFontTx/>
              <a:buNone/>
              <a:tabLst>
                <a:tab pos="6188075" algn="l"/>
              </a:tabLst>
              <a:defRPr/>
            </a:pPr>
            <a:endParaRPr lang="fr-FR" sz="1600">
              <a:latin typeface="Arial" charset="0"/>
              <a:cs typeface="+mn-cs"/>
            </a:endParaRPr>
          </a:p>
          <a:p>
            <a:pPr eaLnBrk="1" hangingPunct="1">
              <a:lnSpc>
                <a:spcPct val="80000"/>
              </a:lnSpc>
              <a:buFontTx/>
              <a:buNone/>
              <a:tabLst>
                <a:tab pos="6188075" algn="l"/>
              </a:tabLst>
              <a:defRPr/>
            </a:pPr>
            <a:r>
              <a:rPr lang="fr-FR" sz="1600">
                <a:latin typeface="Arial" charset="0"/>
                <a:cs typeface="+mn-cs"/>
              </a:rPr>
              <a:t>	Les études d’intensification (CV &lt; au seuil) ne montrent pas d’effet sur ces virémies résiduelles, sur l’ADN proviral, parfois sur l’activation (signe indirect).</a:t>
            </a:r>
          </a:p>
          <a:p>
            <a:pPr eaLnBrk="1" hangingPunct="1">
              <a:lnSpc>
                <a:spcPct val="80000"/>
              </a:lnSpc>
              <a:buFontTx/>
              <a:buNone/>
              <a:tabLst>
                <a:tab pos="6188075" algn="l"/>
              </a:tabLst>
              <a:defRPr/>
            </a:pPr>
            <a:endParaRPr lang="fr-FR" sz="1600">
              <a:latin typeface="Arial" charset="0"/>
              <a:cs typeface="+mn-cs"/>
            </a:endParaRPr>
          </a:p>
          <a:p>
            <a:pPr eaLnBrk="1" hangingPunct="1">
              <a:lnSpc>
                <a:spcPct val="80000"/>
              </a:lnSpc>
              <a:buFontTx/>
              <a:buNone/>
              <a:tabLst>
                <a:tab pos="6188075" algn="l"/>
              </a:tabLst>
              <a:defRPr/>
            </a:pPr>
            <a:r>
              <a:rPr lang="fr-FR" sz="1600">
                <a:latin typeface="Arial" charset="0"/>
                <a:cs typeface="+mn-cs"/>
              </a:rPr>
              <a:t>	Conséquences virologiques, immunologiques, inflammatoires ?</a:t>
            </a:r>
          </a:p>
          <a:p>
            <a:pPr eaLnBrk="1" hangingPunct="1">
              <a:lnSpc>
                <a:spcPct val="80000"/>
              </a:lnSpc>
              <a:buFontTx/>
              <a:buNone/>
              <a:tabLst>
                <a:tab pos="6188075" algn="l"/>
              </a:tabLst>
              <a:defRPr/>
            </a:pPr>
            <a:r>
              <a:rPr lang="fr-FR" sz="1600">
                <a:latin typeface="Arial" charset="0"/>
                <a:cs typeface="+mn-cs"/>
              </a:rPr>
              <a:t>	Fiabilité de nos marqueurs et de leur interprétation</a:t>
            </a:r>
          </a:p>
          <a:p>
            <a:pPr eaLnBrk="1" hangingPunct="1">
              <a:lnSpc>
                <a:spcPct val="80000"/>
              </a:lnSpc>
              <a:buFontTx/>
              <a:buNone/>
              <a:tabLst>
                <a:tab pos="6188075" algn="l"/>
              </a:tabLst>
              <a:defRPr/>
            </a:pPr>
            <a:endParaRPr lang="fr-FR" sz="1600">
              <a:latin typeface="Arial" charset="0"/>
              <a:cs typeface="+mn-cs"/>
            </a:endParaRPr>
          </a:p>
          <a:p>
            <a:pPr eaLnBrk="1" hangingPunct="1">
              <a:lnSpc>
                <a:spcPct val="80000"/>
              </a:lnSpc>
              <a:buFontTx/>
              <a:buNone/>
              <a:tabLst>
                <a:tab pos="6188075" algn="l"/>
              </a:tabLst>
              <a:defRPr/>
            </a:pPr>
            <a:r>
              <a:rPr lang="fr-FR" sz="1600">
                <a:latin typeface="Arial" charset="0"/>
                <a:cs typeface="+mn-cs"/>
              </a:rPr>
              <a:t>	 </a:t>
            </a:r>
            <a:r>
              <a:rPr lang="fr-FR" sz="1600">
                <a:latin typeface="Arial" charset="0"/>
                <a:cs typeface="+mn-cs"/>
                <a:sym typeface="Wingdings 3" charset="0"/>
              </a:rPr>
              <a:t> Pas de </a:t>
            </a:r>
            <a:r>
              <a:rPr lang="fr-FR" sz="1600">
                <a:latin typeface="Arial" charset="0"/>
                <a:cs typeface="+mn-cs"/>
              </a:rPr>
              <a:t>changement ou d’intensification du traitement</a:t>
            </a:r>
          </a:p>
          <a:p>
            <a:pPr eaLnBrk="1" hangingPunct="1">
              <a:lnSpc>
                <a:spcPct val="80000"/>
              </a:lnSpc>
              <a:buFontTx/>
              <a:buNone/>
              <a:tabLst>
                <a:tab pos="6188075" algn="l"/>
              </a:tabLst>
              <a:defRPr/>
            </a:pPr>
            <a:r>
              <a:rPr lang="fr-FR" sz="1600">
                <a:latin typeface="Arial" charset="0"/>
                <a:cs typeface="+mn-cs"/>
                <a:sym typeface="Wingdings 3" charset="0"/>
              </a:rPr>
              <a:t>	  Mais peut-être intéressant pour ne pas simplifier ou alléger, ou pour renforcer l’observance  </a:t>
            </a:r>
            <a:endParaRPr lang="fr-FR" sz="1600">
              <a:latin typeface="Arial" charset="0"/>
              <a:cs typeface="+mn-cs"/>
            </a:endParaRPr>
          </a:p>
          <a:p>
            <a:pPr eaLnBrk="1" hangingPunct="1">
              <a:lnSpc>
                <a:spcPct val="80000"/>
              </a:lnSpc>
              <a:buFontTx/>
              <a:buNone/>
              <a:tabLst>
                <a:tab pos="6188075" algn="l"/>
              </a:tabLst>
              <a:defRPr/>
            </a:pPr>
            <a:endParaRPr lang="fr-FR" sz="1600">
              <a:latin typeface="Arial" charset="0"/>
              <a:cs typeface="+mn-cs"/>
            </a:endParaRPr>
          </a:p>
          <a:p>
            <a:pPr eaLnBrk="1" hangingPunct="1">
              <a:lnSpc>
                <a:spcPct val="80000"/>
              </a:lnSpc>
              <a:buFontTx/>
              <a:buNone/>
              <a:tabLst>
                <a:tab pos="6188075" algn="l"/>
              </a:tabLst>
              <a:defRPr/>
            </a:pPr>
            <a:endParaRPr lang="fr-FR" sz="1600">
              <a:latin typeface="Arial" charset="0"/>
              <a:cs typeface="+mn-cs"/>
            </a:endParaRPr>
          </a:p>
          <a:p>
            <a:pPr eaLnBrk="1" hangingPunct="1">
              <a:lnSpc>
                <a:spcPct val="80000"/>
              </a:lnSpc>
              <a:buFontTx/>
              <a:buNone/>
              <a:tabLst>
                <a:tab pos="6188075" algn="l"/>
              </a:tabLst>
              <a:defRPr/>
            </a:pPr>
            <a:endParaRPr lang="fr-FR" sz="1600">
              <a:latin typeface="Arial" charset="0"/>
              <a:cs typeface="+mn-cs"/>
            </a:endParaRPr>
          </a:p>
          <a:p>
            <a:pPr eaLnBrk="1" hangingPunct="1">
              <a:lnSpc>
                <a:spcPct val="80000"/>
              </a:lnSpc>
              <a:tabLst>
                <a:tab pos="6188075" algn="l"/>
              </a:tabLst>
              <a:defRPr/>
            </a:pPr>
            <a:endParaRPr lang="fr-FR" sz="800">
              <a:latin typeface="Arial" charset="0"/>
              <a:cs typeface="+mn-cs"/>
            </a:endParaRPr>
          </a:p>
          <a:p>
            <a:pPr eaLnBrk="1" hangingPunct="1">
              <a:lnSpc>
                <a:spcPct val="80000"/>
              </a:lnSpc>
              <a:tabLst>
                <a:tab pos="6188075" algn="l"/>
              </a:tabLst>
              <a:defRPr/>
            </a:pPr>
            <a:endParaRPr lang="fr-FR" sz="800">
              <a:latin typeface="Arial" charset="0"/>
              <a:cs typeface="+mn-cs"/>
            </a:endParaRPr>
          </a:p>
        </p:txBody>
      </p:sp>
      <p:sp>
        <p:nvSpPr>
          <p:cNvPr id="74756" name="Line 5"/>
          <p:cNvSpPr>
            <a:spLocks noChangeShapeType="1"/>
          </p:cNvSpPr>
          <p:nvPr/>
        </p:nvSpPr>
        <p:spPr bwMode="auto">
          <a:xfrm>
            <a:off x="338138" y="1341438"/>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type="body" idx="1"/>
          </p:nvPr>
        </p:nvSpPr>
        <p:spPr>
          <a:xfrm>
            <a:off x="250825" y="404813"/>
            <a:ext cx="8569325" cy="5792787"/>
          </a:xfrm>
        </p:spPr>
        <p:txBody>
          <a:bodyPr/>
          <a:lstStyle/>
          <a:p>
            <a:pPr marL="0" indent="0">
              <a:buFontTx/>
              <a:buNone/>
              <a:defRPr/>
            </a:pPr>
            <a:r>
              <a:rPr lang="fr-FR" sz="1600" b="1">
                <a:latin typeface="Arial" charset="0"/>
                <a:cs typeface="+mn-cs"/>
              </a:rPr>
              <a:t>Conduite à tenir en cas d</a:t>
            </a:r>
            <a:r>
              <a:rPr lang="ja-JP" altLang="fr-FR" sz="1600" b="1">
                <a:latin typeface="Arial" charset="0"/>
                <a:cs typeface="+mn-cs"/>
              </a:rPr>
              <a:t>’</a:t>
            </a:r>
            <a:r>
              <a:rPr lang="fr-FR" sz="1600" b="1">
                <a:latin typeface="Arial" charset="0"/>
                <a:cs typeface="+mn-cs"/>
              </a:rPr>
              <a:t>une réplication virale faible (charge virale &lt; 200 copies/mL)</a:t>
            </a:r>
          </a:p>
          <a:p>
            <a:pPr marL="0" indent="0">
              <a:buFontTx/>
              <a:buNone/>
              <a:defRPr/>
            </a:pPr>
            <a:r>
              <a:rPr lang="fr-FR" sz="1400">
                <a:latin typeface="Arial" charset="0"/>
                <a:cs typeface="+mn-cs"/>
              </a:rPr>
              <a:t>Les conséquences d</a:t>
            </a:r>
            <a:r>
              <a:rPr lang="ja-JP" altLang="fr-FR" sz="1400">
                <a:latin typeface="Arial" charset="0"/>
                <a:cs typeface="+mn-cs"/>
              </a:rPr>
              <a:t>’</a:t>
            </a:r>
            <a:r>
              <a:rPr lang="fr-FR" sz="1400">
                <a:latin typeface="Arial" charset="0"/>
                <a:cs typeface="+mn-cs"/>
              </a:rPr>
              <a:t>une réplication virale résiduelle confirmée entre 50 et 200 copies/mL ne sont pas aussi clairement établies qu</a:t>
            </a:r>
            <a:r>
              <a:rPr lang="ja-JP" altLang="fr-FR" sz="1400">
                <a:latin typeface="Arial" charset="0"/>
                <a:cs typeface="+mn-cs"/>
              </a:rPr>
              <a:t>’</a:t>
            </a:r>
            <a:r>
              <a:rPr lang="fr-FR" sz="1400">
                <a:latin typeface="Arial" charset="0"/>
                <a:cs typeface="+mn-cs"/>
              </a:rPr>
              <a:t>en cas de réplication &gt; 200 copies/mL. Il en est de même pour les réplications faibles au-dessus des seuils de détection les plus bas des techniques actuellement utilisées en routine (actuellement 20 copies/mL, Roche V2.0).Une surveillance particulière est requise et une intervention éventuelle adaptée à la nature du traitement ARV en cours. Si le patient reçoit un traitement comportant des ARV à faible barrière génétique (lamivudine ou emtricitabine, INNTI, INI), le risque de sélection de mutations de résistance supplémentaires augmente avec le niveau de réplication virale et sa durée [71 ; 72]. Le risque de sélection de mutation de résistance supplémentaire est plus faible si le patient reçoit un traitement par IP/r. Ce risque peut néanmoins exister vis-à-vis des autres ARV associés à l</a:t>
            </a:r>
            <a:r>
              <a:rPr lang="ja-JP" altLang="fr-FR" sz="1400">
                <a:latin typeface="Arial" charset="0"/>
                <a:cs typeface="+mn-cs"/>
              </a:rPr>
              <a:t>’</a:t>
            </a:r>
            <a:r>
              <a:rPr lang="fr-FR" sz="1400">
                <a:latin typeface="Arial" charset="0"/>
                <a:cs typeface="+mn-cs"/>
              </a:rPr>
              <a:t>IP/r s</a:t>
            </a:r>
            <a:r>
              <a:rPr lang="ja-JP" altLang="fr-FR" sz="1400">
                <a:latin typeface="Arial" charset="0"/>
                <a:cs typeface="+mn-cs"/>
              </a:rPr>
              <a:t>’</a:t>
            </a:r>
            <a:r>
              <a:rPr lang="fr-FR" sz="1400">
                <a:latin typeface="Arial" charset="0"/>
                <a:cs typeface="+mn-cs"/>
              </a:rPr>
              <a:t>ils ne sont pas pleinement actifs [73].</a:t>
            </a:r>
          </a:p>
          <a:p>
            <a:pPr marL="0" indent="0" algn="just">
              <a:buFontTx/>
              <a:buNone/>
              <a:defRPr/>
            </a:pPr>
            <a:r>
              <a:rPr lang="fr-FR" sz="1400">
                <a:latin typeface="Arial" charset="0"/>
                <a:cs typeface="+mn-cs"/>
              </a:rPr>
              <a:t>En priorité, les causes identifiées lors du bilan d</a:t>
            </a:r>
            <a:r>
              <a:rPr lang="ja-JP" altLang="fr-FR" sz="1400">
                <a:latin typeface="Arial" charset="0"/>
                <a:cs typeface="+mn-cs"/>
              </a:rPr>
              <a:t>’</a:t>
            </a:r>
            <a:r>
              <a:rPr lang="fr-FR" sz="1400">
                <a:latin typeface="Arial" charset="0"/>
                <a:cs typeface="+mn-cs"/>
              </a:rPr>
              <a:t>évaluation de l</a:t>
            </a:r>
            <a:r>
              <a:rPr lang="ja-JP" altLang="fr-FR" sz="1400">
                <a:latin typeface="Arial" charset="0"/>
                <a:cs typeface="+mn-cs"/>
              </a:rPr>
              <a:t>’</a:t>
            </a:r>
            <a:r>
              <a:rPr lang="fr-FR" sz="1400">
                <a:latin typeface="Arial" charset="0"/>
                <a:cs typeface="+mn-cs"/>
              </a:rPr>
              <a:t>échec virologique (cf. supra) doivent être corrigées : notamment renforcement de l</a:t>
            </a:r>
            <a:r>
              <a:rPr lang="ja-JP" altLang="fr-FR" sz="1400">
                <a:latin typeface="Arial" charset="0"/>
                <a:cs typeface="+mn-cs"/>
              </a:rPr>
              <a:t>’</a:t>
            </a:r>
            <a:r>
              <a:rPr lang="fr-FR" sz="1400">
                <a:latin typeface="Arial" charset="0"/>
                <a:cs typeface="+mn-cs"/>
              </a:rPr>
              <a:t>observance ; adaptation de dose, guidée par les résultats des dosages pharmacologiques ; correction d</a:t>
            </a:r>
            <a:r>
              <a:rPr lang="ja-JP" altLang="fr-FR" sz="1400">
                <a:latin typeface="Arial" charset="0"/>
                <a:cs typeface="+mn-cs"/>
              </a:rPr>
              <a:t>’</a:t>
            </a:r>
            <a:r>
              <a:rPr lang="fr-FR" sz="1400">
                <a:latin typeface="Arial" charset="0"/>
                <a:cs typeface="+mn-cs"/>
              </a:rPr>
              <a:t>une interaction pharmacologique. En cas de difficultés d</a:t>
            </a:r>
            <a:r>
              <a:rPr lang="ja-JP" altLang="fr-FR" sz="1400">
                <a:latin typeface="Arial" charset="0"/>
                <a:cs typeface="+mn-cs"/>
              </a:rPr>
              <a:t>’</a:t>
            </a:r>
            <a:r>
              <a:rPr lang="fr-FR" sz="1400">
                <a:latin typeface="Arial" charset="0"/>
                <a:cs typeface="+mn-cs"/>
              </a:rPr>
              <a:t>observance non liées à des effets indésirables, un changement de traitement n</a:t>
            </a:r>
            <a:r>
              <a:rPr lang="ja-JP" altLang="fr-FR" sz="1400">
                <a:latin typeface="Arial" charset="0"/>
                <a:cs typeface="+mn-cs"/>
              </a:rPr>
              <a:t>’</a:t>
            </a:r>
            <a:r>
              <a:rPr lang="fr-FR" sz="1400">
                <a:latin typeface="Arial" charset="0"/>
                <a:cs typeface="+mn-cs"/>
              </a:rPr>
              <a:t>est généralement pas la réponse la plus appropriée.</a:t>
            </a:r>
          </a:p>
          <a:p>
            <a:pPr marL="0" indent="0" algn="just">
              <a:buFontTx/>
              <a:buNone/>
              <a:defRPr/>
            </a:pPr>
            <a:r>
              <a:rPr lang="fr-FR" sz="1400">
                <a:latin typeface="Arial" charset="0"/>
                <a:cs typeface="+mn-cs"/>
              </a:rPr>
              <a:t>La simplification du traitement (nombre de prises, nombre de comprimés) peut permettre d</a:t>
            </a:r>
            <a:r>
              <a:rPr lang="ja-JP" altLang="fr-FR" sz="1400">
                <a:latin typeface="Arial" charset="0"/>
                <a:cs typeface="+mn-cs"/>
              </a:rPr>
              <a:t>’</a:t>
            </a:r>
            <a:r>
              <a:rPr lang="fr-FR" sz="1400">
                <a:latin typeface="Arial" charset="0"/>
                <a:cs typeface="+mn-cs"/>
              </a:rPr>
              <a:t>améliorer l</a:t>
            </a:r>
            <a:r>
              <a:rPr lang="ja-JP" altLang="fr-FR" sz="1400">
                <a:latin typeface="Arial" charset="0"/>
                <a:cs typeface="+mn-cs"/>
              </a:rPr>
              <a:t>’</a:t>
            </a:r>
            <a:r>
              <a:rPr lang="fr-FR" sz="1400">
                <a:latin typeface="Arial" charset="0"/>
                <a:cs typeface="+mn-cs"/>
              </a:rPr>
              <a:t>observance. En cas de persistance de la réplication virale, d</a:t>
            </a:r>
            <a:r>
              <a:rPr lang="ja-JP" altLang="fr-FR" sz="1400">
                <a:latin typeface="Arial" charset="0"/>
                <a:cs typeface="+mn-cs"/>
              </a:rPr>
              <a:t>’</a:t>
            </a:r>
            <a:r>
              <a:rPr lang="fr-FR" sz="1400">
                <a:latin typeface="Arial" charset="0"/>
                <a:cs typeface="+mn-cs"/>
              </a:rPr>
              <a:t>autant plus que celle-ci augmente et se rapproche du seuil de 200 copies/mL et que le patient reçoit un traitement par INNTI ou INI, une modification de traitement doit être envisagée pour prévenir la sélection de nouvelles mutations. Dans cette situation, un génotypage de résistance n</a:t>
            </a:r>
            <a:r>
              <a:rPr lang="ja-JP" altLang="fr-FR" sz="1400">
                <a:latin typeface="Arial" charset="0"/>
                <a:cs typeface="+mn-cs"/>
              </a:rPr>
              <a:t>’</a:t>
            </a:r>
            <a:r>
              <a:rPr lang="fr-FR" sz="1400">
                <a:latin typeface="Arial" charset="0"/>
                <a:cs typeface="+mn-cs"/>
              </a:rPr>
              <a:t>est le plus souvent pas réalisable à ce niveau de réplication virale résiduelle &lt;200 copies/mL du fait d</a:t>
            </a:r>
            <a:r>
              <a:rPr lang="ja-JP" altLang="fr-FR" sz="1400">
                <a:latin typeface="Arial" charset="0"/>
                <a:cs typeface="+mn-cs"/>
              </a:rPr>
              <a:t>’</a:t>
            </a:r>
            <a:r>
              <a:rPr lang="fr-FR" sz="1400">
                <a:latin typeface="Arial" charset="0"/>
                <a:cs typeface="+mn-cs"/>
              </a:rPr>
              <a:t>échecs d</a:t>
            </a:r>
            <a:r>
              <a:rPr lang="ja-JP" altLang="fr-FR" sz="1400">
                <a:latin typeface="Arial" charset="0"/>
                <a:cs typeface="+mn-cs"/>
              </a:rPr>
              <a:t>’</a:t>
            </a:r>
            <a:r>
              <a:rPr lang="fr-FR" sz="1400">
                <a:latin typeface="Arial" charset="0"/>
                <a:cs typeface="+mn-cs"/>
              </a:rPr>
              <a:t>amplification (55 % d</a:t>
            </a:r>
            <a:r>
              <a:rPr lang="ja-JP" altLang="fr-FR" sz="1400">
                <a:latin typeface="Arial" charset="0"/>
                <a:cs typeface="+mn-cs"/>
              </a:rPr>
              <a:t>’</a:t>
            </a:r>
            <a:r>
              <a:rPr lang="fr-FR" sz="1400">
                <a:latin typeface="Arial" charset="0"/>
                <a:cs typeface="+mn-cs"/>
              </a:rPr>
              <a:t>échec d</a:t>
            </a:r>
            <a:r>
              <a:rPr lang="ja-JP" altLang="fr-FR" sz="1400">
                <a:latin typeface="Arial" charset="0"/>
                <a:cs typeface="+mn-cs"/>
              </a:rPr>
              <a:t>’</a:t>
            </a:r>
            <a:r>
              <a:rPr lang="fr-FR" sz="1400">
                <a:latin typeface="Arial" charset="0"/>
                <a:cs typeface="+mn-cs"/>
              </a:rPr>
              <a:t>amplification quand la CV</a:t>
            </a:r>
          </a:p>
          <a:p>
            <a:pPr marL="0" indent="0" algn="just">
              <a:buFontTx/>
              <a:buNone/>
              <a:defRPr/>
            </a:pPr>
            <a:r>
              <a:rPr lang="fr-FR" sz="1400">
                <a:latin typeface="Arial" charset="0"/>
                <a:cs typeface="+mn-cs"/>
              </a:rPr>
              <a:t>est comprise entre 51 et 500 copies/mL) [74]. Le choix se portera de préférence vers un traitement comportant un IP/r. Après un changement de traitement ARV pour échec virologique, un contrôle précoce (au bout d</a:t>
            </a:r>
            <a:r>
              <a:rPr lang="ja-JP" altLang="fr-FR" sz="1400">
                <a:latin typeface="Arial" charset="0"/>
                <a:cs typeface="+mn-cs"/>
              </a:rPr>
              <a:t>’</a:t>
            </a:r>
            <a:r>
              <a:rPr lang="fr-FR" sz="1400">
                <a:latin typeface="Arial" charset="0"/>
                <a:cs typeface="+mn-cs"/>
              </a:rPr>
              <a:t>un mois) de la CV et de la tolérance du nouveau traitement est nécessaire.</a:t>
            </a:r>
          </a:p>
        </p:txBody>
      </p:sp>
      <p:sp>
        <p:nvSpPr>
          <p:cNvPr id="254980" name="Text Box 4"/>
          <p:cNvSpPr txBox="1">
            <a:spLocks noChangeArrowheads="1"/>
          </p:cNvSpPr>
          <p:nvPr/>
        </p:nvSpPr>
        <p:spPr bwMode="auto">
          <a:xfrm>
            <a:off x="6496050" y="6329363"/>
            <a:ext cx="1390650" cy="3667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a:t>Morlat 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539750" y="476250"/>
            <a:ext cx="7740650" cy="5060950"/>
          </a:xfrm>
        </p:spPr>
      </p:pic>
      <p:pic>
        <p:nvPicPr>
          <p:cNvPr id="1433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811588" y="2371725"/>
            <a:ext cx="1312862" cy="755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76250"/>
            <a:ext cx="8229600" cy="636588"/>
          </a:xfrm>
        </p:spPr>
        <p:txBody>
          <a:bodyPr/>
          <a:lstStyle/>
          <a:p>
            <a:pPr eaLnBrk="1" hangingPunct="1"/>
            <a:r>
              <a:rPr lang="fr-FR" sz="2800">
                <a:latin typeface="Arial" charset="0"/>
              </a:rPr>
              <a:t>L’amplitude des blips est associé à un risque élevé d’échec virologique</a:t>
            </a:r>
          </a:p>
        </p:txBody>
      </p:sp>
      <p:pic>
        <p:nvPicPr>
          <p:cNvPr id="15363"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539750" y="1341438"/>
            <a:ext cx="7993063" cy="5207000"/>
          </a:xfrm>
        </p:spPr>
      </p:pic>
      <p:sp>
        <p:nvSpPr>
          <p:cNvPr id="15364" name="Line 5"/>
          <p:cNvSpPr>
            <a:spLocks noChangeShapeType="1"/>
          </p:cNvSpPr>
          <p:nvPr/>
        </p:nvSpPr>
        <p:spPr bwMode="auto">
          <a:xfrm flipV="1">
            <a:off x="755650" y="3141663"/>
            <a:ext cx="741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p>
        </p:txBody>
      </p:sp>
      <p:sp>
        <p:nvSpPr>
          <p:cNvPr id="15365" name="Text Box 6"/>
          <p:cNvSpPr txBox="1">
            <a:spLocks noChangeArrowheads="1"/>
          </p:cNvSpPr>
          <p:nvPr/>
        </p:nvSpPr>
        <p:spPr bwMode="auto">
          <a:xfrm>
            <a:off x="7235825" y="6613525"/>
            <a:ext cx="1704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000" smtClean="0">
                <a:ea typeface="MS PGothic" charset="0"/>
              </a:rPr>
              <a:t>Grennan JY et al. JID 2012</a:t>
            </a:r>
          </a:p>
        </p:txBody>
      </p:sp>
      <p:sp>
        <p:nvSpPr>
          <p:cNvPr id="15366" name="Line 5"/>
          <p:cNvSpPr>
            <a:spLocks noChangeShapeType="1"/>
          </p:cNvSpPr>
          <p:nvPr/>
        </p:nvSpPr>
        <p:spPr bwMode="auto">
          <a:xfrm>
            <a:off x="338138" y="1268413"/>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620713"/>
          </a:xfrm>
        </p:spPr>
        <p:txBody>
          <a:bodyPr/>
          <a:lstStyle/>
          <a:p>
            <a:pPr eaLnBrk="1" hangingPunct="1">
              <a:defRPr/>
            </a:pPr>
            <a:r>
              <a:rPr lang="fr-FR" sz="3200">
                <a:solidFill>
                  <a:schemeClr val="tx1"/>
                </a:solidFill>
                <a:latin typeface="Arial" charset="0"/>
                <a:ea typeface="MS PGothic" charset="0"/>
                <a:cs typeface="MS PGothic" charset="0"/>
              </a:rPr>
              <a:t>Prevalence of LLV </a:t>
            </a:r>
          </a:p>
        </p:txBody>
      </p:sp>
      <p:pic>
        <p:nvPicPr>
          <p:cNvPr id="7987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8638" y="549275"/>
            <a:ext cx="6075362" cy="6308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987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626225"/>
            <a:ext cx="21955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5865813"/>
            <a:ext cx="29876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6"/>
          <p:cNvSpPr txBox="1">
            <a:spLocks noChangeArrowheads="1"/>
          </p:cNvSpPr>
          <p:nvPr/>
        </p:nvSpPr>
        <p:spPr bwMode="auto">
          <a:xfrm>
            <a:off x="0" y="2406650"/>
            <a:ext cx="2843213" cy="268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fr-FR" sz="2000" b="1">
                <a:solidFill>
                  <a:srgbClr val="2F3A45"/>
                </a:solidFill>
                <a:latin typeface="Verdana" charset="0"/>
              </a:rPr>
              <a:t>Pozniak et al.: </a:t>
            </a:r>
          </a:p>
          <a:p>
            <a:pPr eaLnBrk="1" hangingPunct="1">
              <a:spcBef>
                <a:spcPct val="50000"/>
              </a:spcBef>
            </a:pPr>
            <a:r>
              <a:rPr lang="fr-FR" sz="2000" b="1">
                <a:solidFill>
                  <a:srgbClr val="2F3A45"/>
                </a:solidFill>
                <a:latin typeface="Verdana" charset="0"/>
              </a:rPr>
              <a:t>	CV 50 -400</a:t>
            </a:r>
          </a:p>
          <a:p>
            <a:pPr eaLnBrk="1" hangingPunct="1">
              <a:spcBef>
                <a:spcPct val="50000"/>
              </a:spcBef>
            </a:pPr>
            <a:r>
              <a:rPr lang="fr-FR" sz="2000" b="1">
                <a:solidFill>
                  <a:srgbClr val="2F3A45"/>
                </a:solidFill>
                <a:latin typeface="Verdana" charset="0"/>
              </a:rPr>
              <a:t>	</a:t>
            </a:r>
            <a:r>
              <a:rPr lang="fr-FR" sz="2000" b="1">
                <a:solidFill>
                  <a:srgbClr val="660066"/>
                </a:solidFill>
                <a:latin typeface="Verdana" charset="0"/>
              </a:rPr>
              <a:t>4,5 à 7%</a:t>
            </a:r>
          </a:p>
          <a:p>
            <a:pPr eaLnBrk="1" hangingPunct="1">
              <a:spcBef>
                <a:spcPct val="50000"/>
              </a:spcBef>
            </a:pPr>
            <a:r>
              <a:rPr lang="fr-FR" sz="2000" b="1">
                <a:solidFill>
                  <a:srgbClr val="2F3A45"/>
                </a:solidFill>
                <a:latin typeface="Verdana" charset="0"/>
              </a:rPr>
              <a:t>Cohen et al:</a:t>
            </a:r>
          </a:p>
          <a:p>
            <a:pPr eaLnBrk="1" hangingPunct="1">
              <a:spcBef>
                <a:spcPct val="50000"/>
              </a:spcBef>
            </a:pPr>
            <a:r>
              <a:rPr lang="fr-FR" sz="2000" b="1">
                <a:solidFill>
                  <a:srgbClr val="2F3A45"/>
                </a:solidFill>
                <a:latin typeface="Verdana" charset="0"/>
              </a:rPr>
              <a:t>	CV 50-500</a:t>
            </a:r>
          </a:p>
          <a:p>
            <a:pPr eaLnBrk="1" hangingPunct="1">
              <a:spcBef>
                <a:spcPct val="50000"/>
              </a:spcBef>
            </a:pPr>
            <a:r>
              <a:rPr lang="fr-FR" sz="2000" b="1">
                <a:solidFill>
                  <a:srgbClr val="2F3A45"/>
                </a:solidFill>
                <a:latin typeface="Verdana" charset="0"/>
              </a:rPr>
              <a:t>	</a:t>
            </a:r>
            <a:r>
              <a:rPr lang="fr-FR" sz="2000" b="1">
                <a:solidFill>
                  <a:srgbClr val="660066"/>
                </a:solidFill>
                <a:latin typeface="Verdana" charset="0"/>
              </a:rPr>
              <a:t>4 à 8%</a:t>
            </a:r>
          </a:p>
        </p:txBody>
      </p:sp>
      <p:sp>
        <p:nvSpPr>
          <p:cNvPr id="16391" name="Line 5"/>
          <p:cNvSpPr>
            <a:spLocks noChangeShapeType="1"/>
          </p:cNvSpPr>
          <p:nvPr/>
        </p:nvSpPr>
        <p:spPr bwMode="auto">
          <a:xfrm>
            <a:off x="179388" y="546100"/>
            <a:ext cx="8467725" cy="0"/>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ＭＳ Ｐゴシック"/>
        <a:cs typeface=""/>
      </a:majorFont>
      <a:minorFont>
        <a:latin typeface="Verdan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Thème Office">
  <a:themeElements>
    <a:clrScheme name="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ème Offic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1727</TotalTime>
  <Words>6576</Words>
  <Application>Microsoft Macintosh PowerPoint</Application>
  <PresentationFormat>Présentation à l'écran (4:3)</PresentationFormat>
  <Paragraphs>1232</Paragraphs>
  <Slides>64</Slides>
  <Notes>64</Notes>
  <HiddenSlides>0</HiddenSlides>
  <MMClips>0</MMClips>
  <ScaleCrop>false</ScaleCrop>
  <HeadingPairs>
    <vt:vector size="8" baseType="variant">
      <vt:variant>
        <vt:lpstr>Polices utilisées</vt:lpstr>
      </vt:variant>
      <vt:variant>
        <vt:i4>14</vt:i4>
      </vt:variant>
      <vt:variant>
        <vt:lpstr>Thème</vt:lpstr>
      </vt:variant>
      <vt:variant>
        <vt:i4>5</vt:i4>
      </vt:variant>
      <vt:variant>
        <vt:lpstr>Serveurs OLE incorporés</vt:lpstr>
      </vt:variant>
      <vt:variant>
        <vt:i4>2</vt:i4>
      </vt:variant>
      <vt:variant>
        <vt:lpstr>Titres des diapositives</vt:lpstr>
      </vt:variant>
      <vt:variant>
        <vt:i4>64</vt:i4>
      </vt:variant>
    </vt:vector>
  </HeadingPairs>
  <TitlesOfParts>
    <vt:vector size="85" baseType="lpstr">
      <vt:lpstr>Arial</vt:lpstr>
      <vt:lpstr>MS PGothic</vt:lpstr>
      <vt:lpstr>Verdana</vt:lpstr>
      <vt:lpstr>Wingdings</vt:lpstr>
      <vt:lpstr>ＭＳ Ｐゴシック</vt:lpstr>
      <vt:lpstr>Calibri</vt:lpstr>
      <vt:lpstr>Lapidary333 BT</vt:lpstr>
      <vt:lpstr>Comic Sans MS</vt:lpstr>
      <vt:lpstr>Times New Roman</vt:lpstr>
      <vt:lpstr>Cambria</vt:lpstr>
      <vt:lpstr>Symbol</vt:lpstr>
      <vt:lpstr>MS Mincho</vt:lpstr>
      <vt:lpstr>Wingdings 3</vt:lpstr>
      <vt:lpstr>Trebuchet MS</vt:lpstr>
      <vt:lpstr>Profil</vt:lpstr>
      <vt:lpstr>Modèle par défaut</vt:lpstr>
      <vt:lpstr>1_Modèle par défaut</vt:lpstr>
      <vt:lpstr>2_Modèle par défaut</vt:lpstr>
      <vt:lpstr>9_Thème Office</vt:lpstr>
      <vt:lpstr>Graphique Microsoft Office Excel</vt:lpstr>
      <vt:lpstr>Feuille de calcul</vt:lpstr>
      <vt:lpstr>       Virémie résiduelle </vt:lpstr>
      <vt:lpstr>L’infection à VIH </vt:lpstr>
      <vt:lpstr>Présentation PowerPoint</vt:lpstr>
      <vt:lpstr>Modèle de relargage viral sans évolution génétique et de réinfection du réservoir</vt:lpstr>
      <vt:lpstr>Définitions</vt:lpstr>
      <vt:lpstr>Blips </vt:lpstr>
      <vt:lpstr>Présentation PowerPoint</vt:lpstr>
      <vt:lpstr>L’amplitude des blips est associé à un risque élevé d’échec virologique</vt:lpstr>
      <vt:lpstr>Prevalence of LLV </vt:lpstr>
      <vt:lpstr>Présentation PowerPoint</vt:lpstr>
      <vt:lpstr>Mr MY, 64 ans</vt:lpstr>
      <vt:lpstr>Mr MY, 64 ans</vt:lpstr>
      <vt:lpstr>Mr MY, 64 ans: Mars 2010</vt:lpstr>
      <vt:lpstr>Mr MY, 64 ans: après Mars 2010</vt:lpstr>
      <vt:lpstr>Mr MY, 64 ans: après Mars 2010</vt:lpstr>
      <vt:lpstr>Mr MY, 64 ans: après septembre 2011</vt:lpstr>
      <vt:lpstr>Mr MY, 64 ans: 2012</vt:lpstr>
      <vt:lpstr>Mr MY, 64 ans: 2012</vt:lpstr>
      <vt:lpstr>Mr MY, 64 ans: 2012-13</vt:lpstr>
      <vt:lpstr>LLV Garches: intensification Maraviroc </vt:lpstr>
      <vt:lpstr>Mr DP, 48 ans</vt:lpstr>
      <vt:lpstr>Mr DP, 48 ans</vt:lpstr>
      <vt:lpstr>Mr DP, 48 ans</vt:lpstr>
      <vt:lpstr>Mr DP, 48 ans</vt:lpstr>
      <vt:lpstr>Mr DP, 48 ans</vt:lpstr>
      <vt:lpstr>Mr DP, 48 ans </vt:lpstr>
      <vt:lpstr>Mme B. R., 60 ans</vt:lpstr>
      <vt:lpstr>Mme B. R., 60 ans</vt:lpstr>
      <vt:lpstr>Mme B. R., 60 ans</vt:lpstr>
      <vt:lpstr>Virémies VIH-1 de faible niveau : signification clinique</vt:lpstr>
      <vt:lpstr>Présentation PowerPoint</vt:lpstr>
      <vt:lpstr>Une virémie de faible niveau (20-50 cp/ml) n’est pas associée à un risque d’échec virologique</vt:lpstr>
      <vt:lpstr>Présentation PowerPoint</vt:lpstr>
      <vt:lpstr>Détection des mutations de résistance aux ARV chez des patients à bas niveaux d’ARN VIH-1 plasmatique  </vt:lpstr>
      <vt:lpstr>Présentation PowerPoint</vt:lpstr>
      <vt:lpstr>Présentation PowerPoint</vt:lpstr>
      <vt:lpstr>  Description of LLV period</vt:lpstr>
      <vt:lpstr>Présentation PowerPoint</vt:lpstr>
      <vt:lpstr>Présentation PowerPoint</vt:lpstr>
      <vt:lpstr>Présentation PowerPoint</vt:lpstr>
      <vt:lpstr>Présentation PowerPoint</vt:lpstr>
      <vt:lpstr>Etude LLV ANRS J Ghosn</vt:lpstr>
      <vt:lpstr>Présentation PowerPoint</vt:lpstr>
      <vt:lpstr>Mr H, 45 ans</vt:lpstr>
      <vt:lpstr>Mr H, 45 ans</vt:lpstr>
      <vt:lpstr>Mr H, 45 ans</vt:lpstr>
      <vt:lpstr>Mr H, 45 ans</vt:lpstr>
      <vt:lpstr>Mr H, 45 ans</vt:lpstr>
      <vt:lpstr>Mr H, 45 ans</vt:lpstr>
      <vt:lpstr>Une virémie &gt; 3 cp/ml est associé à un risque d’échec virologique et de sélection de résistance </vt:lpstr>
      <vt:lpstr>Une virémie &gt; 3 cp/ml est associé à un risque d’échec virologique et de sélection de résistance </vt:lpstr>
      <vt:lpstr>Impact de la virémie résiduelle  sur les paramètres immunologiques</vt:lpstr>
      <vt:lpstr>Présentation PowerPoint</vt:lpstr>
      <vt:lpstr>Intensification par Raltegravir  </vt:lpstr>
      <vt:lpstr>Présentation PowerPoint</vt:lpstr>
      <vt:lpstr>Présentation PowerPoint</vt:lpstr>
      <vt:lpstr>Présentation PowerPoint</vt:lpstr>
      <vt:lpstr>Présentation PowerPoint</vt:lpstr>
      <vt:lpstr>Présentation PowerPoint</vt:lpstr>
      <vt:lpstr>Présentation PowerPoint</vt:lpstr>
      <vt:lpstr>Virémie résiduelle et épaisseur de l’intima média carotidienne comparaison 1-40 vs &lt;1 cp/ml</vt:lpstr>
      <vt:lpstr>Variabilité technique de la charge virale à faible niveau</vt:lpstr>
      <vt:lpstr>Conclusion</vt:lpstr>
      <vt:lpstr>Présentation PowerPoint</vt:lpstr>
    </vt:vector>
  </TitlesOfParts>
  <Company>APHP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522458</dc:creator>
  <cp:lastModifiedBy>Cedric Arvieux</cp:lastModifiedBy>
  <cp:revision>105</cp:revision>
  <dcterms:created xsi:type="dcterms:W3CDTF">2011-05-30T06:41:43Z</dcterms:created>
  <dcterms:modified xsi:type="dcterms:W3CDTF">2013-09-28T13:06:28Z</dcterms:modified>
</cp:coreProperties>
</file>