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66" r:id="rId4"/>
    <p:sldId id="267" r:id="rId5"/>
    <p:sldId id="272" r:id="rId6"/>
    <p:sldId id="257" r:id="rId7"/>
    <p:sldId id="270" r:id="rId8"/>
    <p:sldId id="259" r:id="rId9"/>
    <p:sldId id="269" r:id="rId10"/>
    <p:sldId id="260" r:id="rId11"/>
    <p:sldId id="273" r:id="rId12"/>
    <p:sldId id="274" r:id="rId13"/>
    <p:sldId id="263" r:id="rId14"/>
    <p:sldId id="277" r:id="rId15"/>
    <p:sldId id="275" r:id="rId16"/>
    <p:sldId id="268" r:id="rId17"/>
    <p:sldId id="261" r:id="rId18"/>
    <p:sldId id="276" r:id="rId19"/>
    <p:sldId id="271" r:id="rId20"/>
    <p:sldId id="264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15620" autoAdjust="0"/>
    <p:restoredTop sz="94628" autoAdjust="0"/>
  </p:normalViewPr>
  <p:slideViewPr>
    <p:cSldViewPr>
      <p:cViewPr>
        <p:scale>
          <a:sx n="104" d="100"/>
          <a:sy n="104" d="100"/>
        </p:scale>
        <p:origin x="-78" y="15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937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04ACC-0F84-4494-8772-9D79632753EF}" type="datetimeFigureOut">
              <a:rPr lang="fr-FR" smtClean="0"/>
              <a:t>15/09/2013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C4E558-4357-453E-8321-81A964B7B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3278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1170-ED40-4FA6-BC86-C1501FFD51D6}" type="datetimeFigureOut">
              <a:rPr lang="fr-FR" smtClean="0"/>
              <a:t>15/09/2013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2C9E-5F8E-4D14-AD8A-316E3CFA3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2557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1170-ED40-4FA6-BC86-C1501FFD51D6}" type="datetimeFigureOut">
              <a:rPr lang="fr-FR" smtClean="0"/>
              <a:t>15/09/2013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2C9E-5F8E-4D14-AD8A-316E3CFA3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0668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1170-ED40-4FA6-BC86-C1501FFD51D6}" type="datetimeFigureOut">
              <a:rPr lang="fr-FR" smtClean="0"/>
              <a:t>15/09/2013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2C9E-5F8E-4D14-AD8A-316E3CFA3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4865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1170-ED40-4FA6-BC86-C1501FFD51D6}" type="datetimeFigureOut">
              <a:rPr lang="fr-FR" smtClean="0"/>
              <a:t>15/09/2013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2C9E-5F8E-4D14-AD8A-316E3CFA3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071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1170-ED40-4FA6-BC86-C1501FFD51D6}" type="datetimeFigureOut">
              <a:rPr lang="fr-FR" smtClean="0"/>
              <a:t>15/09/2013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2C9E-5F8E-4D14-AD8A-316E3CFA3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25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1170-ED40-4FA6-BC86-C1501FFD51D6}" type="datetimeFigureOut">
              <a:rPr lang="fr-FR" smtClean="0"/>
              <a:t>15/09/2013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2C9E-5F8E-4D14-AD8A-316E3CFA3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2497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1170-ED40-4FA6-BC86-C1501FFD51D6}" type="datetimeFigureOut">
              <a:rPr lang="fr-FR" smtClean="0"/>
              <a:t>15/09/2013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2C9E-5F8E-4D14-AD8A-316E3CFA3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6642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1170-ED40-4FA6-BC86-C1501FFD51D6}" type="datetimeFigureOut">
              <a:rPr lang="fr-FR" smtClean="0"/>
              <a:t>15/09/2013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2C9E-5F8E-4D14-AD8A-316E3CFA3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4530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1170-ED40-4FA6-BC86-C1501FFD51D6}" type="datetimeFigureOut">
              <a:rPr lang="fr-FR" smtClean="0"/>
              <a:t>15/09/2013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2C9E-5F8E-4D14-AD8A-316E3CFA3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6285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1170-ED40-4FA6-BC86-C1501FFD51D6}" type="datetimeFigureOut">
              <a:rPr lang="fr-FR" smtClean="0"/>
              <a:t>15/09/2013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2C9E-5F8E-4D14-AD8A-316E3CFA3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060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1170-ED40-4FA6-BC86-C1501FFD51D6}" type="datetimeFigureOut">
              <a:rPr lang="fr-FR" smtClean="0"/>
              <a:t>15/09/2013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C2C9E-5F8E-4D14-AD8A-316E3CFA3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5601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F1170-ED40-4FA6-BC86-C1501FFD51D6}" type="datetimeFigureOut">
              <a:rPr lang="fr-FR" smtClean="0"/>
              <a:t>15/09/2013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C2C9E-5F8E-4D14-AD8A-316E3CFA3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4225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302433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 financement de la lutte contre le sida dans le Monde</a:t>
            </a:r>
            <a:br>
              <a:rPr lang="fr-FR" dirty="0" smtClean="0"/>
            </a:br>
            <a:r>
              <a:rPr lang="fr-FR" dirty="0" smtClean="0"/>
              <a:t>Actualités du Fonds mondial de lutte contre le sida, la tuberculose et le paludisme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697632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VIROSEM-26 septembre 2013</a:t>
            </a:r>
          </a:p>
          <a:p>
            <a:r>
              <a:rPr lang="fr-FR" dirty="0" smtClean="0"/>
              <a:t>Frédéric Goyet, GIP ESTHER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821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L’aide internationale</a:t>
            </a:r>
            <a:endParaRPr lang="fr-F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412776"/>
            <a:ext cx="3080169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683568" y="1484784"/>
            <a:ext cx="424847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Multiplié par 8 entre 2002 et 2008</a:t>
            </a:r>
          </a:p>
          <a:p>
            <a:r>
              <a:rPr lang="fr-FR" dirty="0" smtClean="0"/>
              <a:t>Stagne depuis 2008</a:t>
            </a:r>
          </a:p>
          <a:p>
            <a:endParaRPr lang="fr-FR" dirty="0"/>
          </a:p>
          <a:p>
            <a:r>
              <a:rPr lang="fr-FR" dirty="0" smtClean="0"/>
              <a:t>PEPFAR : aide bilatérale américaine, concentrée sur 16 </a:t>
            </a:r>
            <a:r>
              <a:rPr lang="fr-FR" dirty="0" smtClean="0"/>
              <a:t>pays,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EUROPE : aide bilatérale britannique, allemande, suédoise, néerlandaise, française, communautaire (CE)</a:t>
            </a:r>
          </a:p>
          <a:p>
            <a:endParaRPr lang="fr-FR" dirty="0"/>
          </a:p>
          <a:p>
            <a:r>
              <a:rPr lang="fr-FR" dirty="0" smtClean="0"/>
              <a:t>Fonds mondial :</a:t>
            </a:r>
          </a:p>
          <a:p>
            <a:endParaRPr lang="fr-FR" dirty="0"/>
          </a:p>
          <a:p>
            <a:r>
              <a:rPr lang="fr-FR" dirty="0" smtClean="0"/>
              <a:t>Agences des Nations-Unies : OMS, ONUSIDA, UNICEF, PAM et </a:t>
            </a:r>
            <a:r>
              <a:rPr lang="fr-FR" dirty="0"/>
              <a:t>B</a:t>
            </a:r>
            <a:r>
              <a:rPr lang="fr-FR" dirty="0" smtClean="0"/>
              <a:t>anque Mondiale, UNITAID</a:t>
            </a:r>
          </a:p>
          <a:p>
            <a:endParaRPr lang="fr-FR" dirty="0"/>
          </a:p>
          <a:p>
            <a:r>
              <a:rPr lang="fr-FR" dirty="0" smtClean="0"/>
              <a:t>Fondations (GATES, </a:t>
            </a:r>
            <a:r>
              <a:rPr lang="fr-FR" dirty="0" err="1" smtClean="0"/>
              <a:t>Soros</a:t>
            </a:r>
            <a:r>
              <a:rPr lang="fr-FR" dirty="0" smtClean="0"/>
              <a:t>,  ….)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790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900" dirty="0" smtClean="0"/>
              <a:t>Poursuivre</a:t>
            </a:r>
            <a:r>
              <a:rPr lang="fr-FR" dirty="0" smtClean="0"/>
              <a:t> la baisse des prix des intrants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500" dirty="0" smtClean="0"/>
              <a:t>Prix des premières lignes</a:t>
            </a:r>
          </a:p>
          <a:p>
            <a:pPr lvl="1"/>
            <a:r>
              <a:rPr lang="fr-FR" sz="2500" dirty="0" smtClean="0"/>
              <a:t>De 125 à 180 USD/an (avec TDF)</a:t>
            </a:r>
          </a:p>
          <a:p>
            <a:pPr lvl="1"/>
            <a:r>
              <a:rPr lang="fr-FR" sz="2500" dirty="0" smtClean="0"/>
              <a:t>Élimination du D4T en cours</a:t>
            </a:r>
          </a:p>
          <a:p>
            <a:pPr lvl="1"/>
            <a:r>
              <a:rPr lang="fr-FR" sz="2500" dirty="0" smtClean="0"/>
              <a:t>Enjeu des seconde (400 USD/an) voire troisième ligne (2000 USD/an)</a:t>
            </a:r>
          </a:p>
          <a:p>
            <a:r>
              <a:rPr lang="fr-FR" sz="2500" dirty="0" smtClean="0"/>
              <a:t>Prix des tests</a:t>
            </a:r>
          </a:p>
          <a:p>
            <a:pPr lvl="1"/>
            <a:r>
              <a:rPr lang="fr-FR" sz="2500" dirty="0" smtClean="0"/>
              <a:t>Diagnostic (test rapide)</a:t>
            </a:r>
          </a:p>
          <a:p>
            <a:pPr lvl="1"/>
            <a:r>
              <a:rPr lang="fr-FR" sz="2500" dirty="0" smtClean="0"/>
              <a:t>Charge virale et CD4</a:t>
            </a:r>
          </a:p>
          <a:p>
            <a:pPr lvl="2"/>
            <a:r>
              <a:rPr lang="fr-FR" sz="2500" dirty="0" smtClean="0"/>
              <a:t>Projet </a:t>
            </a:r>
            <a:r>
              <a:rPr lang="fr-FR" sz="2500" dirty="0" smtClean="0"/>
              <a:t>OPP’ERA : action d’UNITAID</a:t>
            </a:r>
            <a:endParaRPr lang="fr-FR" sz="2500" dirty="0"/>
          </a:p>
        </p:txBody>
      </p:sp>
    </p:spTree>
    <p:extLst>
      <p:ext uri="{BB962C8B-B14F-4D97-AF65-F5344CB8AC3E}">
        <p14:creationId xmlns:p14="http://schemas.microsoft.com/office/powerpoint/2010/main" val="35980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Impact des nouvelles recommandations de l’OMS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3538736" cy="4525963"/>
          </a:xfrm>
        </p:spPr>
        <p:txBody>
          <a:bodyPr>
            <a:normAutofit fontScale="92500"/>
          </a:bodyPr>
          <a:lstStyle/>
          <a:p>
            <a:r>
              <a:rPr lang="fr-FR" sz="2800" dirty="0" smtClean="0"/>
              <a:t>de 17 à 26 millions de personnes sous </a:t>
            </a:r>
            <a:r>
              <a:rPr lang="fr-FR" sz="2800" dirty="0" err="1" smtClean="0"/>
              <a:t>ttmt</a:t>
            </a:r>
            <a:r>
              <a:rPr lang="fr-FR" sz="2800" dirty="0" smtClean="0"/>
              <a:t> ARV</a:t>
            </a:r>
          </a:p>
          <a:p>
            <a:r>
              <a:rPr lang="fr-FR" sz="2800" dirty="0" smtClean="0"/>
              <a:t>De 1,3 à 800 000 </a:t>
            </a:r>
            <a:r>
              <a:rPr lang="fr-FR" sz="2800" dirty="0" err="1" smtClean="0"/>
              <a:t>nlles</a:t>
            </a:r>
            <a:r>
              <a:rPr lang="fr-FR" sz="2800" dirty="0" smtClean="0"/>
              <a:t> infections en 2025</a:t>
            </a:r>
          </a:p>
          <a:p>
            <a:r>
              <a:rPr lang="fr-FR" sz="2800" dirty="0" smtClean="0"/>
              <a:t>De 9 à 12 millions de vie sauvées sur 12 ans</a:t>
            </a:r>
          </a:p>
          <a:p>
            <a:r>
              <a:rPr lang="fr-FR" sz="2800" dirty="0" smtClean="0"/>
              <a:t>De 22 à 24 Mds USD/an</a:t>
            </a:r>
          </a:p>
          <a:p>
            <a:pPr marL="0" indent="0">
              <a:buNone/>
            </a:pPr>
            <a:r>
              <a:rPr lang="fr-FR" sz="2800" dirty="0" smtClean="0"/>
              <a:t>(si 80% de couverture)</a:t>
            </a:r>
          </a:p>
          <a:p>
            <a:endParaRPr lang="fr-FR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628800"/>
            <a:ext cx="3672408" cy="4666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6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08112"/>
          </a:xfrm>
        </p:spPr>
        <p:txBody>
          <a:bodyPr>
            <a:normAutofit/>
          </a:bodyPr>
          <a:lstStyle/>
          <a:p>
            <a:r>
              <a:rPr lang="fr-FR" dirty="0" smtClean="0"/>
              <a:t>Le Fonds mondial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r>
              <a:rPr lang="fr-FR" sz="2500" dirty="0" smtClean="0"/>
              <a:t>Créé en 2002, premières subventions fin 2002</a:t>
            </a:r>
          </a:p>
          <a:p>
            <a:pPr marL="0" indent="0">
              <a:buNone/>
            </a:pPr>
            <a:endParaRPr lang="fr-FR" sz="2500" dirty="0" smtClean="0"/>
          </a:p>
          <a:p>
            <a:r>
              <a:rPr lang="fr-FR" sz="2500" dirty="0" smtClean="0"/>
              <a:t>Gouvernance globale et locale très innovante : </a:t>
            </a:r>
          </a:p>
          <a:p>
            <a:pPr lvl="1"/>
            <a:r>
              <a:rPr lang="fr-FR" sz="2500" dirty="0" smtClean="0"/>
              <a:t>parité donateurs/opérateurs</a:t>
            </a:r>
          </a:p>
          <a:p>
            <a:pPr lvl="1"/>
            <a:r>
              <a:rPr lang="fr-FR" sz="2500" dirty="0" smtClean="0"/>
              <a:t>Société civile incluse : ONG et personnes affectées, secteur privé</a:t>
            </a:r>
          </a:p>
          <a:p>
            <a:pPr lvl="1"/>
            <a:r>
              <a:rPr lang="fr-FR" sz="2500" dirty="0" smtClean="0"/>
              <a:t>Pas de personnel dans les pays, s’appuie sur les </a:t>
            </a:r>
            <a:r>
              <a:rPr lang="fr-FR" sz="2500" dirty="0" smtClean="0"/>
              <a:t>partenaires (UN, bilatéraux, agents fiduciaires…)</a:t>
            </a:r>
            <a:endParaRPr lang="fr-FR" sz="2500" dirty="0" smtClean="0"/>
          </a:p>
          <a:p>
            <a:pPr marL="914400" lvl="2" indent="0">
              <a:buNone/>
            </a:pPr>
            <a:endParaRPr lang="fr-FR" sz="25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661248"/>
            <a:ext cx="3816424" cy="1043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388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08112"/>
          </a:xfrm>
        </p:spPr>
        <p:txBody>
          <a:bodyPr>
            <a:normAutofit/>
          </a:bodyPr>
          <a:lstStyle/>
          <a:p>
            <a:r>
              <a:rPr lang="fr-FR" dirty="0" smtClean="0"/>
              <a:t>Le Fonds mondial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55000" lnSpcReduction="20000"/>
          </a:bodyPr>
          <a:lstStyle/>
          <a:p>
            <a:r>
              <a:rPr lang="fr-FR" sz="3600" dirty="0" smtClean="0"/>
              <a:t>Donateurs </a:t>
            </a:r>
            <a:r>
              <a:rPr lang="fr-FR" sz="3600" dirty="0" smtClean="0"/>
              <a:t>: à plus de 70% les pays du G8</a:t>
            </a:r>
          </a:p>
          <a:p>
            <a:pPr lvl="1"/>
            <a:r>
              <a:rPr lang="fr-FR" sz="3600" dirty="0" smtClean="0"/>
              <a:t>USA : 1,3 Mds</a:t>
            </a:r>
          </a:p>
          <a:p>
            <a:pPr lvl="1"/>
            <a:r>
              <a:rPr lang="fr-FR" sz="3600" b="1" dirty="0" smtClean="0"/>
              <a:t>France : 470 MUSD</a:t>
            </a:r>
          </a:p>
          <a:p>
            <a:pPr lvl="1"/>
            <a:r>
              <a:rPr lang="fr-FR" sz="3600" dirty="0" smtClean="0"/>
              <a:t>UK, Allemagne, Japon</a:t>
            </a:r>
          </a:p>
          <a:p>
            <a:pPr lvl="1"/>
            <a:r>
              <a:rPr lang="fr-FR" sz="3600" dirty="0" smtClean="0"/>
              <a:t>Fondation </a:t>
            </a:r>
            <a:r>
              <a:rPr lang="fr-FR" sz="3600" dirty="0"/>
              <a:t>G</a:t>
            </a:r>
            <a:r>
              <a:rPr lang="fr-FR" sz="3600" dirty="0" smtClean="0"/>
              <a:t>ates : 100 MUSD/an</a:t>
            </a:r>
          </a:p>
          <a:p>
            <a:pPr lvl="1"/>
            <a:endParaRPr lang="fr-FR" sz="3600" dirty="0" smtClean="0"/>
          </a:p>
          <a:p>
            <a:r>
              <a:rPr lang="fr-FR" sz="3600" dirty="0"/>
              <a:t>Fin 2012 : Plus de 1000 subventions, dans 150 pays</a:t>
            </a:r>
          </a:p>
          <a:p>
            <a:pPr lvl="1"/>
            <a:r>
              <a:rPr lang="fr-FR" sz="3600" dirty="0"/>
              <a:t>22,9 milliards de dollars USD engagés </a:t>
            </a:r>
            <a:r>
              <a:rPr lang="fr-FR" sz="3600" dirty="0" smtClean="0"/>
              <a:t>sur les 3 maladies</a:t>
            </a:r>
            <a:endParaRPr lang="fr-FR" sz="3600" dirty="0"/>
          </a:p>
          <a:p>
            <a:pPr lvl="1"/>
            <a:r>
              <a:rPr lang="fr-FR" sz="3600" dirty="0"/>
              <a:t>19 Mds USD décaissés, </a:t>
            </a:r>
          </a:p>
          <a:p>
            <a:pPr lvl="1"/>
            <a:r>
              <a:rPr lang="fr-FR" sz="3600" dirty="0"/>
              <a:t>dont 10,6 Mds contre le VIH/sida</a:t>
            </a:r>
          </a:p>
          <a:p>
            <a:pPr lvl="2"/>
            <a:r>
              <a:rPr lang="fr-FR" sz="3600" dirty="0" smtClean="0"/>
              <a:t>Second financeur des ARV (après PEPFAR des USA)</a:t>
            </a:r>
          </a:p>
          <a:p>
            <a:pPr lvl="2"/>
            <a:r>
              <a:rPr lang="fr-FR" sz="3600" dirty="0" smtClean="0"/>
              <a:t>Premier </a:t>
            </a:r>
            <a:r>
              <a:rPr lang="fr-FR" sz="3600" dirty="0"/>
              <a:t>financeur de la réduction des risques, et plus globalement des programmes auprès des publics </a:t>
            </a:r>
            <a:r>
              <a:rPr lang="fr-FR" sz="3600" dirty="0" smtClean="0"/>
              <a:t>vulnérables/discriminés</a:t>
            </a:r>
          </a:p>
          <a:p>
            <a:pPr lvl="2"/>
            <a:endParaRPr lang="fr-FR" dirty="0"/>
          </a:p>
          <a:p>
            <a:pPr marL="457200" lvl="1" indent="0">
              <a:buNone/>
            </a:pPr>
            <a:r>
              <a:rPr lang="fr-FR" dirty="0" smtClean="0"/>
              <a:t>	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661248"/>
            <a:ext cx="3816424" cy="1043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420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08112"/>
          </a:xfrm>
        </p:spPr>
        <p:txBody>
          <a:bodyPr>
            <a:normAutofit/>
          </a:bodyPr>
          <a:lstStyle/>
          <a:p>
            <a:r>
              <a:rPr lang="fr-FR" dirty="0" smtClean="0"/>
              <a:t>Le Fonds mondial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fr-FR" sz="2500" dirty="0" smtClean="0"/>
              <a:t>Crise de croissance en 2011 </a:t>
            </a:r>
            <a:r>
              <a:rPr lang="fr-FR" sz="2500" dirty="0" smtClean="0"/>
              <a:t>:</a:t>
            </a:r>
          </a:p>
          <a:p>
            <a:r>
              <a:rPr lang="fr-FR" sz="2500" dirty="0" smtClean="0"/>
              <a:t>P</a:t>
            </a:r>
            <a:r>
              <a:rPr lang="fr-FR" sz="2500" dirty="0" smtClean="0"/>
              <a:t>asser </a:t>
            </a:r>
            <a:r>
              <a:rPr lang="fr-FR" sz="2500" dirty="0" smtClean="0"/>
              <a:t>de l’urgence au </a:t>
            </a:r>
            <a:r>
              <a:rPr lang="fr-FR" sz="2500" dirty="0"/>
              <a:t>long </a:t>
            </a:r>
            <a:r>
              <a:rPr lang="fr-FR" sz="2500" dirty="0" smtClean="0"/>
              <a:t>terme, mieux gérer les risques…</a:t>
            </a:r>
          </a:p>
          <a:p>
            <a:pPr lvl="1"/>
            <a:r>
              <a:rPr lang="fr-FR" sz="2500" dirty="0" smtClean="0"/>
              <a:t>Nouvelle stratégie</a:t>
            </a:r>
          </a:p>
          <a:p>
            <a:pPr lvl="1"/>
            <a:r>
              <a:rPr lang="fr-FR" sz="2500" dirty="0" smtClean="0"/>
              <a:t>Nouvelle direction, nouvel organigramme</a:t>
            </a:r>
          </a:p>
          <a:p>
            <a:pPr lvl="1"/>
            <a:r>
              <a:rPr lang="fr-FR" sz="2500" dirty="0" smtClean="0"/>
              <a:t>Nouveau modèle de financement et nouveaux partenariats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661248"/>
            <a:ext cx="3816424" cy="1043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674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fr-FR" sz="4400" dirty="0" smtClean="0"/>
              <a:t>Le Fonds mondial : nouvelle stratégie</a:t>
            </a:r>
            <a:br>
              <a:rPr lang="fr-FR" sz="4400" dirty="0" smtClean="0"/>
            </a:br>
            <a:endParaRPr lang="fr-FR" sz="4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>
            <a:normAutofit/>
          </a:bodyPr>
          <a:lstStyle/>
          <a:p>
            <a:r>
              <a:rPr lang="fr-FR" sz="2500" dirty="0" smtClean="0"/>
              <a:t>Maximiser l’impact des interventions , en écho aux Cadres d’investissement </a:t>
            </a:r>
            <a:r>
              <a:rPr lang="fr-FR" sz="2500" dirty="0" smtClean="0"/>
              <a:t>d’ONUSIDA</a:t>
            </a:r>
          </a:p>
          <a:p>
            <a:pPr marL="0" indent="0">
              <a:buNone/>
            </a:pPr>
            <a:endParaRPr lang="fr-FR" sz="2500" dirty="0" smtClean="0"/>
          </a:p>
          <a:p>
            <a:r>
              <a:rPr lang="fr-FR" sz="2500" dirty="0" smtClean="0"/>
              <a:t>Simplifier les modalités de financement, mieux s’intégrer dans les programmes nationaux (alignement</a:t>
            </a:r>
            <a:r>
              <a:rPr lang="fr-FR" sz="2500" dirty="0" smtClean="0"/>
              <a:t>)</a:t>
            </a:r>
          </a:p>
          <a:p>
            <a:pPr marL="0" indent="0">
              <a:buNone/>
            </a:pPr>
            <a:endParaRPr lang="fr-FR" sz="2500" dirty="0" smtClean="0"/>
          </a:p>
          <a:p>
            <a:r>
              <a:rPr lang="fr-FR" sz="2500" dirty="0" smtClean="0"/>
              <a:t>Importance croissante des interventions sur les systèmes, au-delà des intrants et RH </a:t>
            </a:r>
            <a:r>
              <a:rPr lang="fr-FR" sz="2500" dirty="0" smtClean="0"/>
              <a:t>dédiées</a:t>
            </a:r>
          </a:p>
          <a:p>
            <a:endParaRPr lang="fr-FR" sz="2500" dirty="0" smtClean="0"/>
          </a:p>
          <a:p>
            <a:r>
              <a:rPr lang="fr-FR" sz="2500" dirty="0" smtClean="0"/>
              <a:t>Veiller aux droits des femmes et des groupes vulnérables</a:t>
            </a:r>
            <a:endParaRPr lang="fr-FR" sz="2500" dirty="0"/>
          </a:p>
        </p:txBody>
      </p:sp>
    </p:spTree>
    <p:extLst>
      <p:ext uri="{BB962C8B-B14F-4D97-AF65-F5344CB8AC3E}">
        <p14:creationId xmlns:p14="http://schemas.microsoft.com/office/powerpoint/2010/main" val="55555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Aller vers des investissements plus stratégiques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628800"/>
            <a:ext cx="6627024" cy="4526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057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Nouveau modèle de financement</a:t>
            </a:r>
          </a:p>
          <a:p>
            <a:pPr lvl="1"/>
            <a:r>
              <a:rPr lang="fr-FR" dirty="0" smtClean="0"/>
              <a:t>Plus calé sur les calendriers nationaux</a:t>
            </a:r>
          </a:p>
          <a:p>
            <a:pPr lvl="1"/>
            <a:r>
              <a:rPr lang="fr-FR" dirty="0" smtClean="0"/>
              <a:t>Dialogue national d’abord </a:t>
            </a:r>
            <a:r>
              <a:rPr lang="fr-FR" dirty="0" smtClean="0">
                <a:sym typeface="Wingdings" panose="05000000000000000000" pitchFamily="2" charset="2"/>
              </a:rPr>
              <a:t></a:t>
            </a:r>
            <a:r>
              <a:rPr lang="fr-FR" dirty="0" smtClean="0"/>
              <a:t>Note de concept</a:t>
            </a:r>
          </a:p>
          <a:p>
            <a:pPr lvl="1"/>
            <a:r>
              <a:rPr lang="fr-FR" dirty="0" smtClean="0"/>
              <a:t>puis dialogue itératif avec le Fonds pour finaliser la demande</a:t>
            </a:r>
          </a:p>
          <a:p>
            <a:pPr lvl="1"/>
            <a:r>
              <a:rPr lang="fr-FR" dirty="0" smtClean="0"/>
              <a:t>Les pays ont une indication, pour les 3 ans à venir, de l’enveloppe financière possible  (trois maladies confondues)</a:t>
            </a:r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60648"/>
            <a:ext cx="3816424" cy="1043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661248"/>
            <a:ext cx="3816424" cy="1043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743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dirty="0" smtClean="0"/>
              <a:t>Reconstitution </a:t>
            </a:r>
            <a:r>
              <a:rPr lang="fr-FR" sz="3200" dirty="0"/>
              <a:t>des ressources </a:t>
            </a:r>
            <a:r>
              <a:rPr lang="fr-FR" sz="3200" dirty="0" smtClean="0"/>
              <a:t>pour </a:t>
            </a:r>
            <a:r>
              <a:rPr lang="fr-FR" sz="3200" dirty="0"/>
              <a:t>2014-2016 : </a:t>
            </a:r>
            <a:r>
              <a:rPr lang="fr-FR" sz="3200" dirty="0" smtClean="0"/>
              <a:t>Objectif :15 Milliards USD</a:t>
            </a:r>
            <a:r>
              <a:rPr lang="fr-FR" sz="3200" dirty="0"/>
              <a:t/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12775"/>
            <a:ext cx="8280920" cy="4660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1256" y="5785192"/>
            <a:ext cx="3816424" cy="1043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205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Où en est l’épidémie ?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6577030" cy="5169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849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GIP ESTHER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006600"/>
                </a:solidFill>
              </a:rPr>
              <a:t>ESTHER </a:t>
            </a:r>
            <a:r>
              <a:rPr lang="en-US" sz="2800" b="1" dirty="0" err="1">
                <a:solidFill>
                  <a:srgbClr val="006600"/>
                </a:solidFill>
              </a:rPr>
              <a:t>mobilise</a:t>
            </a:r>
            <a:r>
              <a:rPr lang="en-US" sz="2800" b="1" dirty="0">
                <a:solidFill>
                  <a:srgbClr val="006600"/>
                </a:solidFill>
              </a:rPr>
              <a:t> </a:t>
            </a:r>
            <a:r>
              <a:rPr lang="en-US" sz="2800" b="1" dirty="0" err="1">
                <a:solidFill>
                  <a:srgbClr val="006600"/>
                </a:solidFill>
              </a:rPr>
              <a:t>l’expertise</a:t>
            </a:r>
            <a:r>
              <a:rPr lang="en-US" sz="2800" b="1" dirty="0">
                <a:solidFill>
                  <a:srgbClr val="006600"/>
                </a:solidFill>
              </a:rPr>
              <a:t> </a:t>
            </a:r>
            <a:r>
              <a:rPr lang="en-US" sz="2800" b="1" dirty="0" err="1">
                <a:solidFill>
                  <a:srgbClr val="006600"/>
                </a:solidFill>
              </a:rPr>
              <a:t>française</a:t>
            </a:r>
            <a:r>
              <a:rPr lang="en-US" sz="2800" b="1" dirty="0">
                <a:solidFill>
                  <a:srgbClr val="006600"/>
                </a:solidFill>
              </a:rPr>
              <a:t> en santé pour </a:t>
            </a:r>
            <a:r>
              <a:rPr lang="en-US" sz="2800" b="1" dirty="0" err="1">
                <a:solidFill>
                  <a:srgbClr val="006600"/>
                </a:solidFill>
              </a:rPr>
              <a:t>renforcer</a:t>
            </a:r>
            <a:r>
              <a:rPr lang="en-US" sz="2800" b="1" dirty="0">
                <a:solidFill>
                  <a:srgbClr val="006600"/>
                </a:solidFill>
              </a:rPr>
              <a:t> les </a:t>
            </a:r>
            <a:r>
              <a:rPr lang="en-US" sz="2800" b="1" dirty="0" err="1">
                <a:solidFill>
                  <a:srgbClr val="006600"/>
                </a:solidFill>
              </a:rPr>
              <a:t>capacités</a:t>
            </a:r>
            <a:r>
              <a:rPr lang="en-US" sz="2800" b="1" dirty="0">
                <a:solidFill>
                  <a:srgbClr val="006600"/>
                </a:solidFill>
              </a:rPr>
              <a:t> des </a:t>
            </a:r>
            <a:r>
              <a:rPr lang="en-US" sz="2800" b="1" dirty="0" err="1">
                <a:solidFill>
                  <a:srgbClr val="006600"/>
                </a:solidFill>
              </a:rPr>
              <a:t>partenaires</a:t>
            </a:r>
            <a:r>
              <a:rPr lang="en-US" sz="2800" b="1" dirty="0">
                <a:solidFill>
                  <a:srgbClr val="006600"/>
                </a:solidFill>
              </a:rPr>
              <a:t> au </a:t>
            </a:r>
            <a:r>
              <a:rPr lang="en-US" sz="2800" b="1" dirty="0" err="1">
                <a:solidFill>
                  <a:srgbClr val="006600"/>
                </a:solidFill>
              </a:rPr>
              <a:t>Sud</a:t>
            </a:r>
            <a:r>
              <a:rPr lang="en-US" sz="2800" b="1" dirty="0">
                <a:solidFill>
                  <a:srgbClr val="006600"/>
                </a:solidFill>
              </a:rPr>
              <a:t> </a:t>
            </a:r>
            <a:r>
              <a:rPr lang="en-US" sz="2800" b="1" dirty="0" err="1">
                <a:solidFill>
                  <a:srgbClr val="006600"/>
                </a:solidFill>
              </a:rPr>
              <a:t>dans</a:t>
            </a:r>
            <a:r>
              <a:rPr lang="en-US" sz="2800" b="1" dirty="0">
                <a:solidFill>
                  <a:srgbClr val="006600"/>
                </a:solidFill>
              </a:rPr>
              <a:t> le champ du VIH/</a:t>
            </a:r>
            <a:r>
              <a:rPr lang="en-US" sz="2800" b="1" dirty="0" err="1">
                <a:solidFill>
                  <a:srgbClr val="006600"/>
                </a:solidFill>
              </a:rPr>
              <a:t>sida</a:t>
            </a:r>
            <a:r>
              <a:rPr lang="en-US" sz="2800" b="1" dirty="0">
                <a:solidFill>
                  <a:srgbClr val="006600"/>
                </a:solidFill>
              </a:rPr>
              <a:t>, de </a:t>
            </a:r>
            <a:r>
              <a:rPr lang="en-US" sz="2800" b="1" dirty="0" err="1">
                <a:solidFill>
                  <a:srgbClr val="006600"/>
                </a:solidFill>
              </a:rPr>
              <a:t>l’hygiène</a:t>
            </a:r>
            <a:r>
              <a:rPr lang="en-US" sz="2800" b="1" dirty="0">
                <a:solidFill>
                  <a:srgbClr val="006600"/>
                </a:solidFill>
              </a:rPr>
              <a:t> </a:t>
            </a:r>
            <a:r>
              <a:rPr lang="en-US" sz="2800" b="1" dirty="0" err="1">
                <a:solidFill>
                  <a:srgbClr val="006600"/>
                </a:solidFill>
              </a:rPr>
              <a:t>hospitalière</a:t>
            </a:r>
            <a:r>
              <a:rPr lang="en-US" sz="2800" b="1" dirty="0">
                <a:solidFill>
                  <a:srgbClr val="006600"/>
                </a:solidFill>
              </a:rPr>
              <a:t> et au-</a:t>
            </a:r>
            <a:r>
              <a:rPr lang="en-US" sz="2800" b="1" dirty="0" err="1">
                <a:solidFill>
                  <a:srgbClr val="006600"/>
                </a:solidFill>
              </a:rPr>
              <a:t>delà</a:t>
            </a:r>
            <a:r>
              <a:rPr lang="en-US" sz="2800" b="1" dirty="0">
                <a:solidFill>
                  <a:srgbClr val="006600"/>
                </a:solidFill>
              </a:rPr>
              <a:t>..</a:t>
            </a:r>
            <a:endParaRPr lang="fr-FR" sz="2800" b="1" dirty="0">
              <a:solidFill>
                <a:srgbClr val="006600"/>
              </a:solidFill>
              <a:cs typeface="Times New Roman" charset="0"/>
            </a:endParaRPr>
          </a:p>
          <a:p>
            <a:endParaRPr lang="fr-FR" dirty="0"/>
          </a:p>
        </p:txBody>
      </p:sp>
      <p:sp>
        <p:nvSpPr>
          <p:cNvPr id="4" name="Oval 11"/>
          <p:cNvSpPr>
            <a:spLocks noChangeArrowheads="1"/>
          </p:cNvSpPr>
          <p:nvPr/>
        </p:nvSpPr>
        <p:spPr bwMode="auto">
          <a:xfrm>
            <a:off x="1069975" y="5084763"/>
            <a:ext cx="1584325" cy="1152525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FR" sz="1400" b="1">
                <a:solidFill>
                  <a:schemeClr val="bg1"/>
                </a:solidFill>
              </a:rPr>
              <a:t>HOPITAUX</a:t>
            </a:r>
          </a:p>
          <a:p>
            <a:pPr algn="ctr"/>
            <a:r>
              <a:rPr lang="fr-FR" sz="1400" b="1">
                <a:solidFill>
                  <a:schemeClr val="bg1"/>
                </a:solidFill>
              </a:rPr>
              <a:t> FRANCAIS</a:t>
            </a:r>
            <a:endParaRPr lang="fr-FR" sz="1200" b="1">
              <a:solidFill>
                <a:schemeClr val="bg1"/>
              </a:solidFill>
            </a:endParaRPr>
          </a:p>
        </p:txBody>
      </p:sp>
      <p:sp>
        <p:nvSpPr>
          <p:cNvPr id="5" name="Line 19"/>
          <p:cNvSpPr>
            <a:spLocks noChangeShapeType="1"/>
          </p:cNvSpPr>
          <p:nvPr/>
        </p:nvSpPr>
        <p:spPr bwMode="auto">
          <a:xfrm>
            <a:off x="2627313" y="4221163"/>
            <a:ext cx="7207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3419475" y="3500438"/>
            <a:ext cx="2486025" cy="2808287"/>
          </a:xfrm>
          <a:prstGeom prst="roundRect">
            <a:avLst/>
          </a:prstGeom>
          <a:solidFill>
            <a:srgbClr val="800000"/>
          </a:solidFill>
          <a:ln w="5715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>
              <a:solidFill>
                <a:srgbClr val="FFFFFF"/>
              </a:solidFill>
              <a:cs typeface="Arial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GB" sz="1600" b="1" dirty="0" err="1">
                <a:solidFill>
                  <a:srgbClr val="FFC000"/>
                </a:solidFill>
                <a:cs typeface="Arial" charset="0"/>
              </a:rPr>
              <a:t>Renforcement</a:t>
            </a:r>
            <a:r>
              <a:rPr lang="en-GB" sz="1600" b="1" dirty="0">
                <a:solidFill>
                  <a:srgbClr val="FFC000"/>
                </a:solidFill>
                <a:cs typeface="Arial" charset="0"/>
              </a:rPr>
              <a:t> des </a:t>
            </a:r>
            <a:r>
              <a:rPr lang="en-GB" sz="1600" b="1" dirty="0" err="1">
                <a:solidFill>
                  <a:srgbClr val="FFC000"/>
                </a:solidFill>
                <a:cs typeface="Arial" charset="0"/>
              </a:rPr>
              <a:t>capacités</a:t>
            </a:r>
            <a:endParaRPr lang="en-GB" sz="1600" b="1" dirty="0">
              <a:solidFill>
                <a:srgbClr val="FFC000"/>
              </a:solidFill>
              <a:cs typeface="Arial" charset="0"/>
            </a:endParaRPr>
          </a:p>
          <a:p>
            <a:pPr>
              <a:spcBef>
                <a:spcPct val="50000"/>
              </a:spcBef>
              <a:buFont typeface="Arial" charset="0"/>
              <a:buChar char="•"/>
              <a:defRPr/>
            </a:pPr>
            <a:r>
              <a:rPr lang="en-US" sz="1600" dirty="0">
                <a:solidFill>
                  <a:schemeClr val="bg1"/>
                </a:solidFill>
                <a:cs typeface="Arial" charset="0"/>
              </a:rPr>
              <a:t>Formation RHS PEC </a:t>
            </a:r>
          </a:p>
          <a:p>
            <a:pPr>
              <a:spcBef>
                <a:spcPct val="50000"/>
              </a:spcBef>
              <a:buFont typeface="Arial" charset="0"/>
              <a:buChar char="•"/>
              <a:defRPr/>
            </a:pPr>
            <a:r>
              <a:rPr lang="en-US" sz="1600" dirty="0" err="1">
                <a:solidFill>
                  <a:schemeClr val="bg1"/>
                </a:solidFill>
                <a:cs typeface="Arial" charset="0"/>
              </a:rPr>
              <a:t>Appui</a:t>
            </a:r>
            <a:r>
              <a:rPr lang="en-US" sz="1600" dirty="0">
                <a:solidFill>
                  <a:schemeClr val="bg1"/>
                </a:solidFill>
                <a:cs typeface="Arial" charset="0"/>
              </a:rPr>
              <a:t> Psycho et social </a:t>
            </a:r>
          </a:p>
          <a:p>
            <a:pPr>
              <a:spcBef>
                <a:spcPct val="50000"/>
              </a:spcBef>
              <a:buFont typeface="Arial" charset="0"/>
              <a:buChar char="•"/>
              <a:defRPr/>
            </a:pPr>
            <a:r>
              <a:rPr lang="en-US" sz="1600" dirty="0" err="1">
                <a:solidFill>
                  <a:schemeClr val="bg1"/>
                </a:solidFill>
                <a:cs typeface="Arial" charset="0"/>
              </a:rPr>
              <a:t>Gestion</a:t>
            </a:r>
            <a:r>
              <a:rPr lang="en-US" sz="160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cs typeface="Arial" charset="0"/>
              </a:rPr>
              <a:t>appro</a:t>
            </a:r>
            <a:r>
              <a:rPr lang="en-US" sz="1600" dirty="0">
                <a:solidFill>
                  <a:schemeClr val="bg1"/>
                </a:solidFill>
                <a:cs typeface="Arial" charset="0"/>
              </a:rPr>
              <a:t> et stocks</a:t>
            </a:r>
          </a:p>
          <a:p>
            <a:pPr>
              <a:spcBef>
                <a:spcPct val="50000"/>
              </a:spcBef>
              <a:buFont typeface="Arial" charset="0"/>
              <a:buChar char="•"/>
              <a:defRPr/>
            </a:pPr>
            <a:r>
              <a:rPr lang="en-US" sz="1600" dirty="0" err="1">
                <a:solidFill>
                  <a:schemeClr val="bg1"/>
                </a:solidFill>
                <a:cs typeface="Arial" charset="0"/>
              </a:rPr>
              <a:t>Laboratoire</a:t>
            </a:r>
            <a:r>
              <a:rPr lang="en-US" sz="1600" dirty="0">
                <a:solidFill>
                  <a:schemeClr val="bg1"/>
                </a:solidFill>
                <a:cs typeface="Arial" charset="0"/>
              </a:rPr>
              <a:t> et </a:t>
            </a:r>
            <a:r>
              <a:rPr lang="en-US" sz="1600" dirty="0" err="1">
                <a:solidFill>
                  <a:schemeClr val="bg1"/>
                </a:solidFill>
                <a:cs typeface="Arial" charset="0"/>
              </a:rPr>
              <a:t>Systèmes</a:t>
            </a:r>
            <a:r>
              <a:rPr lang="en-US" sz="160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cs typeface="Arial" charset="0"/>
              </a:rPr>
              <a:t>d’information</a:t>
            </a:r>
            <a:endParaRPr lang="en-US" sz="1600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7" name="Oval 11"/>
          <p:cNvSpPr>
            <a:spLocks noChangeArrowheads="1"/>
          </p:cNvSpPr>
          <p:nvPr/>
        </p:nvSpPr>
        <p:spPr bwMode="auto">
          <a:xfrm>
            <a:off x="6875463" y="4219575"/>
            <a:ext cx="1727200" cy="1368425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FR" sz="1400" b="1">
                <a:solidFill>
                  <a:schemeClr val="bg1"/>
                </a:solidFill>
              </a:rPr>
              <a:t>HOPITAUX ET </a:t>
            </a:r>
          </a:p>
          <a:p>
            <a:pPr algn="ctr"/>
            <a:r>
              <a:rPr lang="fr-FR" sz="1400" b="1">
                <a:solidFill>
                  <a:schemeClr val="bg1"/>
                </a:solidFill>
              </a:rPr>
              <a:t>ASSOCIA	TIONS</a:t>
            </a:r>
            <a:endParaRPr lang="fr-FR" sz="1200" b="1">
              <a:solidFill>
                <a:schemeClr val="bg1"/>
              </a:solidFill>
            </a:endParaRPr>
          </a:p>
          <a:p>
            <a:pPr algn="ctr"/>
            <a:r>
              <a:rPr lang="fr-FR" sz="1400" b="1">
                <a:solidFill>
                  <a:schemeClr val="bg1"/>
                </a:solidFill>
              </a:rPr>
              <a:t> DANS LES PAYS</a:t>
            </a: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5940425" y="4903788"/>
            <a:ext cx="7191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779838" y="3644900"/>
            <a:ext cx="1728787" cy="33813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3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1600" b="1" dirty="0">
                <a:latin typeface="Calibri" pitchFamily="34" charset="0"/>
              </a:rPr>
              <a:t>PARTENARIATS</a:t>
            </a:r>
          </a:p>
        </p:txBody>
      </p:sp>
      <p:sp>
        <p:nvSpPr>
          <p:cNvPr id="10" name="Oval 11"/>
          <p:cNvSpPr>
            <a:spLocks noChangeArrowheads="1"/>
          </p:cNvSpPr>
          <p:nvPr/>
        </p:nvSpPr>
        <p:spPr bwMode="auto">
          <a:xfrm>
            <a:off x="1065213" y="3678238"/>
            <a:ext cx="1584325" cy="1152525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FR" sz="1400" b="1">
                <a:solidFill>
                  <a:schemeClr val="bg1"/>
                </a:solidFill>
              </a:rPr>
              <a:t>PROFESSIONNELS </a:t>
            </a:r>
          </a:p>
          <a:p>
            <a:pPr algn="ctr"/>
            <a:r>
              <a:rPr lang="fr-FR" sz="1400" b="1">
                <a:solidFill>
                  <a:schemeClr val="bg1"/>
                </a:solidFill>
              </a:rPr>
              <a:t>MEDICO/SOCIAUX</a:t>
            </a:r>
          </a:p>
          <a:p>
            <a:pPr algn="ctr"/>
            <a:r>
              <a:rPr lang="fr-FR" sz="1400" b="1">
                <a:solidFill>
                  <a:schemeClr val="bg1"/>
                </a:solidFill>
              </a:rPr>
              <a:t>FRANCAIS</a:t>
            </a:r>
          </a:p>
        </p:txBody>
      </p:sp>
      <p:sp>
        <p:nvSpPr>
          <p:cNvPr id="11" name="Line 19"/>
          <p:cNvSpPr>
            <a:spLocks noChangeShapeType="1"/>
          </p:cNvSpPr>
          <p:nvPr/>
        </p:nvSpPr>
        <p:spPr bwMode="auto">
          <a:xfrm>
            <a:off x="2627313" y="5661025"/>
            <a:ext cx="7207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279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chiffres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34 millions de personnes vivaient avec le VIH fin 2011, soit 0,8% des 15-49 ans</a:t>
            </a:r>
          </a:p>
          <a:p>
            <a:endParaRPr lang="fr-FR" dirty="0" smtClean="0"/>
          </a:p>
          <a:p>
            <a:r>
              <a:rPr lang="fr-FR" dirty="0" smtClean="0"/>
              <a:t>Afrique au Sud du </a:t>
            </a:r>
            <a:r>
              <a:rPr lang="fr-FR" dirty="0"/>
              <a:t>S</a:t>
            </a:r>
            <a:r>
              <a:rPr lang="fr-FR" dirty="0" smtClean="0"/>
              <a:t>ahara : 70% des cas, 1 adulte sur 20 est infecté, 1 sur 4 dans </a:t>
            </a:r>
            <a:r>
              <a:rPr lang="fr-FR" dirty="0"/>
              <a:t>certains </a:t>
            </a:r>
            <a:r>
              <a:rPr lang="fr-FR" dirty="0" smtClean="0"/>
              <a:t>pays</a:t>
            </a:r>
          </a:p>
          <a:p>
            <a:endParaRPr lang="fr-FR" dirty="0" smtClean="0"/>
          </a:p>
          <a:p>
            <a:r>
              <a:rPr lang="fr-FR" dirty="0" smtClean="0"/>
              <a:t>Entre 2001 et 2011 l’incidence  a ralenti de plus de 25% dans 39 pays dont 23 en ASS</a:t>
            </a:r>
          </a:p>
          <a:p>
            <a:r>
              <a:rPr lang="fr-FR" dirty="0" smtClean="0"/>
              <a:t>Mais elle augmente encore dans 9 pays, en Europe de l’Est et Asie Centrale</a:t>
            </a:r>
          </a:p>
          <a:p>
            <a:r>
              <a:rPr lang="fr-FR" dirty="0" smtClean="0"/>
              <a:t>1,7 </a:t>
            </a:r>
            <a:r>
              <a:rPr lang="fr-FR" dirty="0"/>
              <a:t>millions de morts en 2011 (1,5-1,9), soit 24% de moins qu’en 2005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329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progrès réels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500" dirty="0" smtClean="0"/>
              <a:t>9,7 millions de personnes sous ARV, soit près de 65% des besoins couverts (38% selon </a:t>
            </a:r>
            <a:r>
              <a:rPr lang="fr-FR" sz="2500" dirty="0" err="1" smtClean="0"/>
              <a:t>reco</a:t>
            </a:r>
            <a:r>
              <a:rPr lang="fr-FR" sz="2500" dirty="0" smtClean="0"/>
              <a:t> OMS 2013)</a:t>
            </a:r>
          </a:p>
          <a:p>
            <a:pPr lvl="1"/>
            <a:r>
              <a:rPr lang="fr-FR" sz="2500" dirty="0" smtClean="0"/>
              <a:t>&gt;80% dans 12 </a:t>
            </a:r>
            <a:r>
              <a:rPr lang="fr-FR" sz="2500" dirty="0" smtClean="0"/>
              <a:t>pays (Afrique australe et de l’Est, Cambodge)</a:t>
            </a:r>
            <a:endParaRPr lang="fr-FR" sz="2500" dirty="0" smtClean="0"/>
          </a:p>
          <a:p>
            <a:pPr lvl="1"/>
            <a:r>
              <a:rPr lang="fr-FR" sz="2500" dirty="0" smtClean="0"/>
              <a:t>&lt; 20% en Europe de l’Est</a:t>
            </a:r>
          </a:p>
          <a:p>
            <a:pPr lvl="1"/>
            <a:r>
              <a:rPr lang="fr-FR" sz="2500" dirty="0" smtClean="0"/>
              <a:t>&lt; 30% chez l’enfant</a:t>
            </a:r>
          </a:p>
          <a:p>
            <a:r>
              <a:rPr lang="fr-FR" sz="2500" dirty="0"/>
              <a:t>L’accès aux ARV aurait sauvé 14 millions d’année de vie depuis 2005, dont 9 millions en Afrique</a:t>
            </a:r>
          </a:p>
          <a:p>
            <a:r>
              <a:rPr lang="fr-FR" sz="2500" dirty="0" smtClean="0"/>
              <a:t>L’impact économique devient visible </a:t>
            </a:r>
            <a:r>
              <a:rPr lang="fr-FR" sz="2500" dirty="0" smtClean="0"/>
              <a:t>: retour à l’emploi au Kwazulu Natal</a:t>
            </a:r>
            <a:endParaRPr lang="fr-FR" sz="2500" dirty="0"/>
          </a:p>
        </p:txBody>
      </p:sp>
    </p:spTree>
    <p:extLst>
      <p:ext uri="{BB962C8B-B14F-4D97-AF65-F5344CB8AC3E}">
        <p14:creationId xmlns:p14="http://schemas.microsoft.com/office/powerpoint/2010/main" val="220975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8" y="566738"/>
            <a:ext cx="8505825" cy="572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643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900" dirty="0" smtClean="0"/>
              <a:t>Combien</a:t>
            </a:r>
            <a:r>
              <a:rPr lang="fr-FR" dirty="0" smtClean="0"/>
              <a:t> ça </a:t>
            </a:r>
            <a:r>
              <a:rPr lang="fr-FR" sz="4900" dirty="0" smtClean="0"/>
              <a:t>coute</a:t>
            </a:r>
            <a:r>
              <a:rPr lang="fr-FR" dirty="0" smtClean="0"/>
              <a:t> ?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500" dirty="0" smtClean="0"/>
              <a:t>Pour les pays à revenu faible ou </a:t>
            </a:r>
            <a:r>
              <a:rPr lang="fr-FR" sz="2500" dirty="0" smtClean="0"/>
              <a:t>intermédiaire</a:t>
            </a:r>
          </a:p>
          <a:p>
            <a:pPr marL="0" indent="0">
              <a:buNone/>
            </a:pPr>
            <a:endParaRPr lang="fr-FR" sz="2500" dirty="0" smtClean="0"/>
          </a:p>
          <a:p>
            <a:r>
              <a:rPr lang="fr-FR" sz="2500" dirty="0" smtClean="0"/>
              <a:t>Besoins estimés en 2011: </a:t>
            </a:r>
            <a:r>
              <a:rPr lang="fr-FR" sz="2500" dirty="0" smtClean="0"/>
              <a:t>22 </a:t>
            </a:r>
            <a:r>
              <a:rPr lang="fr-FR" sz="2500" dirty="0" smtClean="0"/>
              <a:t>Mds US$ </a:t>
            </a:r>
            <a:r>
              <a:rPr lang="fr-FR" sz="2500" dirty="0" smtClean="0"/>
              <a:t>avant </a:t>
            </a:r>
            <a:r>
              <a:rPr lang="fr-FR" sz="2500" dirty="0" smtClean="0"/>
              <a:t>prise en compte des nouvelles recommandations OMS</a:t>
            </a:r>
            <a:r>
              <a:rPr lang="fr-FR" sz="2500" dirty="0" smtClean="0"/>
              <a:t>)</a:t>
            </a:r>
          </a:p>
          <a:p>
            <a:pPr marL="0" indent="0">
              <a:buNone/>
            </a:pPr>
            <a:endParaRPr lang="fr-FR" sz="2500" dirty="0" smtClean="0"/>
          </a:p>
          <a:p>
            <a:r>
              <a:rPr lang="fr-FR" sz="2500" dirty="0" smtClean="0"/>
              <a:t>Dépenses constatées : 15,4 Mds en 2011</a:t>
            </a:r>
          </a:p>
          <a:p>
            <a:endParaRPr lang="fr-FR" sz="2500" dirty="0" smtClean="0"/>
          </a:p>
          <a:p>
            <a:pPr marL="0" indent="0">
              <a:buNone/>
            </a:pPr>
            <a:endParaRPr lang="fr-FR" sz="2500" dirty="0"/>
          </a:p>
          <a:p>
            <a:pPr marL="0" indent="0">
              <a:buNone/>
            </a:pPr>
            <a:endParaRPr lang="fr-FR" sz="2500" dirty="0" smtClean="0"/>
          </a:p>
        </p:txBody>
      </p:sp>
    </p:spTree>
    <p:extLst>
      <p:ext uri="{BB962C8B-B14F-4D97-AF65-F5344CB8AC3E}">
        <p14:creationId xmlns:p14="http://schemas.microsoft.com/office/powerpoint/2010/main" val="239179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 quelles activités?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1600" dirty="0" smtClean="0"/>
              <a:t>(Données sur 100 pays)</a:t>
            </a:r>
            <a:endParaRPr lang="fr-FR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104" y="2204864"/>
            <a:ext cx="8250163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04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ressources nationales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500" dirty="0" smtClean="0"/>
              <a:t>La contribution </a:t>
            </a:r>
            <a:r>
              <a:rPr lang="fr-FR" sz="2500" dirty="0"/>
              <a:t>d</a:t>
            </a:r>
            <a:r>
              <a:rPr lang="fr-FR" sz="2500" dirty="0" smtClean="0"/>
              <a:t>es pays eux-mêmes s’accroit</a:t>
            </a:r>
          </a:p>
          <a:p>
            <a:pPr lvl="2"/>
            <a:r>
              <a:rPr lang="fr-FR" sz="2500" dirty="0" smtClean="0"/>
              <a:t>En 2001 : 35% (3,9 Mds USD)</a:t>
            </a:r>
          </a:p>
          <a:p>
            <a:pPr lvl="2"/>
            <a:r>
              <a:rPr lang="fr-FR" sz="2500" dirty="0" smtClean="0"/>
              <a:t>En 2011 : 51% (8,6 Mds USD</a:t>
            </a:r>
            <a:r>
              <a:rPr lang="fr-FR" sz="2500" dirty="0" smtClean="0"/>
              <a:t>)</a:t>
            </a:r>
          </a:p>
          <a:p>
            <a:pPr lvl="2"/>
            <a:endParaRPr lang="fr-FR" sz="2500" dirty="0" smtClean="0"/>
          </a:p>
          <a:p>
            <a:r>
              <a:rPr lang="fr-FR" sz="2900" dirty="0" smtClean="0"/>
              <a:t> Les pays émergents s’engagent pour eux-mêmes mais pourraient/devraient faire mieux</a:t>
            </a:r>
          </a:p>
          <a:p>
            <a:pPr lvl="2"/>
            <a:r>
              <a:rPr lang="fr-FR" sz="2500" dirty="0" smtClean="0"/>
              <a:t>Afrique du Sud : x 5 entre 2006 et 2009 </a:t>
            </a:r>
          </a:p>
          <a:p>
            <a:pPr lvl="2"/>
            <a:r>
              <a:rPr lang="fr-FR" sz="2500" dirty="0" smtClean="0"/>
              <a:t>Chine </a:t>
            </a:r>
            <a:r>
              <a:rPr lang="fr-FR" sz="2500" dirty="0" smtClean="0"/>
              <a:t>: </a:t>
            </a:r>
            <a:r>
              <a:rPr lang="fr-FR" sz="2500" dirty="0" smtClean="0"/>
              <a:t>plus éligible au Fonds mondial</a:t>
            </a:r>
            <a:endParaRPr lang="fr-FR" sz="2500" dirty="0"/>
          </a:p>
          <a:p>
            <a:pPr lvl="2"/>
            <a:r>
              <a:rPr lang="fr-FR" sz="2500" dirty="0" smtClean="0"/>
              <a:t>Russie : rembourse au Fonds mondi</a:t>
            </a:r>
            <a:r>
              <a:rPr lang="fr-FR" sz="2500" dirty="0" smtClean="0"/>
              <a:t>al</a:t>
            </a:r>
            <a:endParaRPr lang="fr-FR" sz="2500" dirty="0" smtClean="0"/>
          </a:p>
        </p:txBody>
      </p:sp>
    </p:spTree>
    <p:extLst>
      <p:ext uri="{BB962C8B-B14F-4D97-AF65-F5344CB8AC3E}">
        <p14:creationId xmlns:p14="http://schemas.microsoft.com/office/powerpoint/2010/main" val="68451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ressources nationales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500" dirty="0" smtClean="0"/>
              <a:t>Les pays Africains : en 2001, à Abuja, engagement de consacrer 15% des budgets nationaux à la santé</a:t>
            </a:r>
          </a:p>
          <a:p>
            <a:pPr lvl="1"/>
            <a:r>
              <a:rPr lang="fr-FR" sz="2500" dirty="0"/>
              <a:t>six </a:t>
            </a:r>
            <a:r>
              <a:rPr lang="fr-FR" sz="2500" dirty="0" smtClean="0"/>
              <a:t>états sur 40 ont atteint l’objectif (Liberia</a:t>
            </a:r>
            <a:r>
              <a:rPr lang="fr-FR" sz="2500" dirty="0"/>
              <a:t>, Madagascar, Malawi, Rwanda, Togo, </a:t>
            </a:r>
            <a:r>
              <a:rPr lang="fr-FR" sz="2500" dirty="0" smtClean="0"/>
              <a:t>et Zambie</a:t>
            </a:r>
            <a:r>
              <a:rPr lang="fr-FR" sz="2500" dirty="0" smtClean="0"/>
              <a:t>)</a:t>
            </a:r>
          </a:p>
          <a:p>
            <a:pPr lvl="1"/>
            <a:endParaRPr lang="fr-FR" sz="2500" dirty="0" smtClean="0"/>
          </a:p>
          <a:p>
            <a:pPr lvl="1"/>
            <a:r>
              <a:rPr lang="fr-FR" sz="2500" dirty="0" smtClean="0"/>
              <a:t>il manque 31 Mds de dollars pour atteindre l’objectif, mais à 75% pour 5 pays très peuplés (Egypte, Algérie, Angola, Nigéria, RSA</a:t>
            </a:r>
            <a:r>
              <a:rPr lang="fr-FR" sz="2500" dirty="0" smtClean="0"/>
              <a:t>)</a:t>
            </a:r>
          </a:p>
          <a:p>
            <a:pPr marL="457200" lvl="1" indent="0">
              <a:buNone/>
            </a:pPr>
            <a:endParaRPr lang="fr-FR" sz="2500" dirty="0" smtClean="0"/>
          </a:p>
        </p:txBody>
      </p:sp>
    </p:spTree>
    <p:extLst>
      <p:ext uri="{BB962C8B-B14F-4D97-AF65-F5344CB8AC3E}">
        <p14:creationId xmlns:p14="http://schemas.microsoft.com/office/powerpoint/2010/main" val="74500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1609</TotalTime>
  <Words>910</Words>
  <Application>Microsoft Office PowerPoint</Application>
  <PresentationFormat>Affichage à l'écran (4:3)</PresentationFormat>
  <Paragraphs>131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Le financement de la lutte contre le sida dans le Monde Actualités du Fonds mondial de lutte contre le sida, la tuberculose et le paludisme</vt:lpstr>
      <vt:lpstr>Où en est l’épidémie ?</vt:lpstr>
      <vt:lpstr>Des chiffres</vt:lpstr>
      <vt:lpstr>Des progrès réels</vt:lpstr>
      <vt:lpstr>Présentation PowerPoint</vt:lpstr>
      <vt:lpstr>Combien ça coute ? </vt:lpstr>
      <vt:lpstr>Pour quelles activités?</vt:lpstr>
      <vt:lpstr>Les ressources nationales</vt:lpstr>
      <vt:lpstr>Les ressources nationales</vt:lpstr>
      <vt:lpstr>L’aide internationale</vt:lpstr>
      <vt:lpstr>Poursuivre la baisse des prix des intrants</vt:lpstr>
      <vt:lpstr>Impact des nouvelles recommandations de l’OMS</vt:lpstr>
      <vt:lpstr>Le Fonds mondial</vt:lpstr>
      <vt:lpstr>Le Fonds mondial</vt:lpstr>
      <vt:lpstr>Le Fonds mondial</vt:lpstr>
      <vt:lpstr>Le Fonds mondial : nouvelle stratégie </vt:lpstr>
      <vt:lpstr>Aller vers des investissements plus stratégiques</vt:lpstr>
      <vt:lpstr> </vt:lpstr>
      <vt:lpstr>Reconstitution des ressources pour 2014-2016 : Objectif :15 Milliards USD </vt:lpstr>
      <vt:lpstr>Le GIP ESTHER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Frederic GOYET</dc:creator>
  <cp:lastModifiedBy>Frederic GOYET</cp:lastModifiedBy>
  <cp:revision>62</cp:revision>
  <dcterms:created xsi:type="dcterms:W3CDTF">2013-08-29T09:09:24Z</dcterms:created>
  <dcterms:modified xsi:type="dcterms:W3CDTF">2013-09-15T15:58:18Z</dcterms:modified>
</cp:coreProperties>
</file>