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7" r:id="rId3"/>
    <p:sldId id="263" r:id="rId4"/>
    <p:sldId id="289" r:id="rId5"/>
    <p:sldId id="269" r:id="rId6"/>
    <p:sldId id="264" r:id="rId7"/>
    <p:sldId id="285" r:id="rId8"/>
    <p:sldId id="290" r:id="rId9"/>
    <p:sldId id="284" r:id="rId10"/>
    <p:sldId id="286" r:id="rId11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EEAB32"/>
    <a:srgbClr val="241F0C"/>
    <a:srgbClr val="24110C"/>
    <a:srgbClr val="2312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136" autoAdjust="0"/>
  </p:normalViewPr>
  <p:slideViewPr>
    <p:cSldViewPr>
      <p:cViewPr>
        <p:scale>
          <a:sx n="100" d="100"/>
          <a:sy n="100" d="100"/>
        </p:scale>
        <p:origin x="-80" y="9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C268D40-8CF6-0B49-8768-7B2E83FE4CDD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6D20B5-F077-134B-A095-3BC1E6CBF52A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6456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327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AB69DBF-DBDE-A845-AEA3-88506B8F1FC9}" type="slidenum">
              <a:rPr lang="fr-FR"/>
              <a:pPr eaLnBrk="1" hangingPunct="1"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92DA68C-509B-6A4B-8DB7-50EDFFB788BC}" type="slidenum">
              <a:rPr lang="fr-FR"/>
              <a:pPr eaLnBrk="1" hangingPunct="1"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AC656B0-8266-C345-88AC-0962A9B75A70}" type="slidenum">
              <a:rPr lang="fr-FR"/>
              <a:pPr eaLnBrk="1" hangingPunct="1"/>
              <a:t>6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8642AE-CA7A-6E42-942E-CB1E5BC0A9D5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64397-F397-F541-8035-7596F2DAA361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173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7A780C-2D6C-4A4D-8490-F269591CC554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001DB-B8B6-EE44-B14F-4D5C82C9B7F8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59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1D8F9E-F49F-2946-97A1-7D66B691A7F7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A8DDB-0DD0-6A4E-AA05-AC4B91EC76D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412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3A0B71D-9735-EC43-982F-24E66BD01DE0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0EB737BB-9C65-AC48-A2A6-7F1F34706D0A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202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9E128-11B6-EA48-BDEC-60C798A4FE72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67E8B-9C3D-4C40-9B17-204C35137515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468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19F6E3-5043-C64A-B38C-406AE5B3BC44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22AAC-FE30-034A-99EA-6C5564C8AAE5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290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F18926-8950-B246-B3C6-37E09B0C7211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AA305-ED25-134C-919A-CCF125B13A10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02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D572C7-BB36-A648-B83B-4F6D426B194C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82095-4913-724C-B1E1-AA3F6508E181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5770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2CEF21-553D-964A-BE33-47AFB812E28C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1CDE6-AEE3-7A4A-8886-EB5BA4D98F2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86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05E02C-F6DD-9349-9D8A-731F3761DCC4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A66D16-AE1C-B640-9ABA-2843F6DE23CE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522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0BFF6E-CC46-6249-9B2B-4C297486D605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537D2-7115-D247-98D4-670CF97D5AA5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833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B0C100-693A-A747-8EE6-02B6E1764738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AB854-6164-7E42-91C7-BF292092ACE7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7620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422884D9-7BAF-264C-A9C3-DE4B57C41254}" type="datetimeFigureOut">
              <a:rPr lang="fr-FR"/>
              <a:pPr/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E97C4D4D-D627-C54A-986E-A64CBC653D8D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11" descr="fond-rapportexperts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50825" y="5930900"/>
            <a:ext cx="5689600" cy="6159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rgbClr val="1E1C11"/>
                </a:solidFill>
                <a:cs typeface="Arial" charset="0"/>
              </a:rPr>
              <a:t>Réunion de présentation </a:t>
            </a:r>
            <a:r>
              <a:rPr lang="fr-FR">
                <a:solidFill>
                  <a:srgbClr val="1E1C11"/>
                </a:solidFill>
                <a:cs typeface="Arial" charset="0"/>
              </a:rPr>
              <a:t>- 26/09/2013</a:t>
            </a:r>
          </a:p>
          <a:p>
            <a:pPr eaLnBrk="1" hangingPunct="1"/>
            <a:r>
              <a:rPr lang="fr-FR" sz="1600" b="1">
                <a:solidFill>
                  <a:srgbClr val="E46C0A"/>
                </a:solidFill>
                <a:cs typeface="Arial" charset="0"/>
              </a:rPr>
              <a:t>Prévention et dépistage </a:t>
            </a:r>
            <a:r>
              <a:rPr lang="fr-FR" sz="1600">
                <a:solidFill>
                  <a:srgbClr val="E46C0A"/>
                </a:solidFill>
                <a:cs typeface="Arial" charset="0"/>
              </a:rPr>
              <a:t>- François Bourdillon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4140200" y="1196975"/>
            <a:ext cx="5003800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3600" dirty="0">
              <a:solidFill>
                <a:schemeClr val="bg2">
                  <a:lumMod val="10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Merci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votre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attention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3200" dirty="0">
              <a:latin typeface="+mn-lt"/>
              <a:ea typeface="+mn-ea"/>
            </a:endParaRPr>
          </a:p>
        </p:txBody>
      </p:sp>
      <p:pic>
        <p:nvPicPr>
          <p:cNvPr id="22531" name="Image 7" descr="volum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260350"/>
            <a:ext cx="2735263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Prévention et Dépistage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François Bourdillon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b="1">
                <a:solidFill>
                  <a:srgbClr val="E46C0A"/>
                </a:solidFill>
                <a:latin typeface="Arial" charset="0"/>
                <a:cs typeface="Arial" charset="0"/>
              </a:rPr>
              <a:t>Chapitre Prévention</a:t>
            </a:r>
            <a:endParaRPr lang="fr-FR">
              <a:latin typeface="Calibri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Prévention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François Bourdillon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ZoneTexte 6"/>
          <p:cNvSpPr txBox="1">
            <a:spLocks noChangeArrowheads="1"/>
          </p:cNvSpPr>
          <p:nvPr/>
        </p:nvSpPr>
        <p:spPr bwMode="auto">
          <a:xfrm>
            <a:off x="323850" y="260350"/>
            <a:ext cx="8497888" cy="531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>
              <a:solidFill>
                <a:srgbClr val="FF6600"/>
              </a:solidFill>
              <a:cs typeface="Arial" charset="0"/>
            </a:endParaRPr>
          </a:p>
          <a:p>
            <a:pPr eaLnBrk="1" hangingPunct="1">
              <a:buFontTx/>
              <a:buChar char="-"/>
            </a:pPr>
            <a:r>
              <a:rPr lang="fr-FR" b="1">
                <a:solidFill>
                  <a:srgbClr val="FF6600"/>
                </a:solidFill>
              </a:rPr>
              <a:t> La prévention reste de la responsabilité de chacun quel que soit sa situation vis-à-vis du VIH</a:t>
            </a:r>
            <a:r>
              <a:rPr lang="fr-FR"/>
              <a:t> </a:t>
            </a:r>
          </a:p>
          <a:p>
            <a:pPr eaLnBrk="1" hangingPunct="1">
              <a:buFontTx/>
              <a:buChar char="-"/>
            </a:pPr>
            <a:endParaRPr lang="fr-FR">
              <a:solidFill>
                <a:srgbClr val="FF6600"/>
              </a:solidFill>
              <a:cs typeface="Arial" charset="0"/>
            </a:endParaRPr>
          </a:p>
          <a:p>
            <a:pPr eaLnBrk="1" hangingPunct="1">
              <a:buFontTx/>
              <a:buChar char="-"/>
            </a:pPr>
            <a:r>
              <a:rPr lang="fr-FR" b="1">
                <a:solidFill>
                  <a:srgbClr val="FF6600"/>
                </a:solidFill>
              </a:rPr>
              <a:t> L</a:t>
            </a:r>
            <a:r>
              <a:rPr lang="ja-JP" altLang="fr-FR" b="1">
                <a:solidFill>
                  <a:srgbClr val="FF6600"/>
                </a:solidFill>
              </a:rPr>
              <a:t>’</a:t>
            </a:r>
            <a:r>
              <a:rPr lang="fr-FR" b="1">
                <a:solidFill>
                  <a:srgbClr val="FF6600"/>
                </a:solidFill>
              </a:rPr>
              <a:t>outil de référence reste le préservatif</a:t>
            </a:r>
            <a:r>
              <a:rPr lang="fr-FR">
                <a:solidFill>
                  <a:srgbClr val="FF6600"/>
                </a:solidFill>
              </a:rPr>
              <a:t> </a:t>
            </a:r>
          </a:p>
          <a:p>
            <a:pPr eaLnBrk="1" hangingPunct="1">
              <a:buFontTx/>
              <a:buChar char="-"/>
            </a:pPr>
            <a:endParaRPr lang="fr-FR">
              <a:solidFill>
                <a:srgbClr val="FF6600"/>
              </a:solidFill>
            </a:endParaRPr>
          </a:p>
          <a:p>
            <a:pPr eaLnBrk="1" hangingPunct="1">
              <a:buFontTx/>
              <a:buChar char="-"/>
            </a:pPr>
            <a:r>
              <a:rPr lang="fr-FR" b="1">
                <a:solidFill>
                  <a:srgbClr val="FF6600"/>
                </a:solidFill>
              </a:rPr>
              <a:t> La prévention doit aujourd</a:t>
            </a:r>
            <a:r>
              <a:rPr lang="ja-JP" altLang="fr-FR" b="1">
                <a:solidFill>
                  <a:srgbClr val="FF6600"/>
                </a:solidFill>
              </a:rPr>
              <a:t>’</a:t>
            </a:r>
            <a:r>
              <a:rPr lang="fr-FR" b="1">
                <a:solidFill>
                  <a:srgbClr val="FF6600"/>
                </a:solidFill>
              </a:rPr>
              <a:t>hui être pensée comme l</a:t>
            </a:r>
            <a:r>
              <a:rPr lang="ja-JP" altLang="fr-FR" b="1">
                <a:solidFill>
                  <a:srgbClr val="FF6600"/>
                </a:solidFill>
              </a:rPr>
              <a:t>’</a:t>
            </a:r>
            <a:r>
              <a:rPr lang="fr-FR" b="1">
                <a:solidFill>
                  <a:srgbClr val="FF6600"/>
                </a:solidFill>
              </a:rPr>
              <a:t>association </a:t>
            </a:r>
          </a:p>
          <a:p>
            <a:pPr lvl="1" eaLnBrk="1" hangingPunct="1">
              <a:buFontTx/>
              <a:buChar char="-"/>
            </a:pPr>
            <a:r>
              <a:rPr lang="fr-FR" sz="1600"/>
              <a:t> de méthodes de prévention comportementales (préservatifs, stratégies de choix des partenaires et des pratiques sexuelles), </a:t>
            </a:r>
          </a:p>
          <a:p>
            <a:pPr lvl="1" eaLnBrk="1" hangingPunct="1">
              <a:buFontTx/>
              <a:buChar char="-"/>
            </a:pPr>
            <a:r>
              <a:rPr lang="fr-FR" sz="1600"/>
              <a:t> de stratégies de dépistage et du traitement antirétroviral (des  personnes séropositives, pré et post exposition). </a:t>
            </a:r>
          </a:p>
          <a:p>
            <a:pPr lvl="1" eaLnBrk="1" hangingPunct="1"/>
            <a:r>
              <a:rPr lang="fr-FR" sz="1600">
                <a:solidFill>
                  <a:srgbClr val="E46C0A"/>
                </a:solidFill>
              </a:rPr>
              <a:t>Elle doit être envisagée de manière globale non seulement vis à vis du VIH mais aussi des autres IST </a:t>
            </a:r>
          </a:p>
          <a:p>
            <a:pPr lvl="1" eaLnBrk="1" hangingPunct="1"/>
            <a:endParaRPr lang="fr-FR" sz="1600">
              <a:cs typeface="Arial" charset="0"/>
            </a:endParaRPr>
          </a:p>
          <a:p>
            <a:pPr lvl="1" eaLnBrk="1" hangingPunct="1"/>
            <a:endParaRPr lang="fr-FR" sz="1600">
              <a:cs typeface="Arial" charset="0"/>
            </a:endParaRPr>
          </a:p>
          <a:p>
            <a:pPr lvl="1" eaLnBrk="1" hangingPunct="1"/>
            <a:r>
              <a:rPr lang="fr-FR" sz="1600">
                <a:cs typeface="Arial" charset="0"/>
              </a:rPr>
              <a:t>= Prévention combinée</a:t>
            </a:r>
          </a:p>
          <a:p>
            <a:pPr lvl="1" eaLnBrk="1" hangingPunct="1"/>
            <a:endParaRPr lang="fr-FR" sz="1600">
              <a:cs typeface="Arial" charset="0"/>
            </a:endParaRPr>
          </a:p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 </a:t>
            </a:r>
            <a:r>
              <a:rPr lang="fr-FR" b="1">
                <a:solidFill>
                  <a:srgbClr val="FF6600"/>
                </a:solidFill>
              </a:rPr>
              <a:t>La prévention auprès des personnes séropositives ne se limite pas aux seules questions de transmission ; elle doit être envisagée dans une approche de santé sexuelle</a:t>
            </a:r>
            <a:r>
              <a:rPr lang="fr-FR">
                <a:solidFill>
                  <a:srgbClr val="FF6600"/>
                </a:solidFill>
              </a:rPr>
              <a:t>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3500438"/>
            <a:ext cx="4562475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8" name="Rectangle 6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/>
          </a:p>
        </p:txBody>
      </p:sp>
      <p:graphicFrame>
        <p:nvGraphicFramePr>
          <p:cNvPr id="51334" name="Group 134"/>
          <p:cNvGraphicFramePr>
            <a:graphicFrameLocks noGrp="1"/>
          </p:cNvGraphicFramePr>
          <p:nvPr>
            <p:ph/>
          </p:nvPr>
        </p:nvGraphicFramePr>
        <p:xfrm>
          <a:off x="457200" y="692150"/>
          <a:ext cx="8218488" cy="6126100"/>
        </p:xfrm>
        <a:graphic>
          <a:graphicData uri="http://schemas.openxmlformats.org/drawingml/2006/table">
            <a:tbl>
              <a:tblPr/>
              <a:tblGrid>
                <a:gridCol w="1370013"/>
                <a:gridCol w="1370012"/>
                <a:gridCol w="1370013"/>
                <a:gridCol w="1368425"/>
                <a:gridCol w="1370012"/>
                <a:gridCol w="1370013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Essai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Population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Zone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Molécule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Réduction risque (RR)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RR si observant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iPrex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HSH neg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EU, Af Sud, BPE, thailande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TDF+FTC po vs placebo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44% (15-63)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92% (40-99)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Partners-Prep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Hétéro neg vivant avec PVVIH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Kenya, Ouganda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TDF, TDF+FTC po vs placebo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67% (44-81)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75% (55-81)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86% (57-95)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90% (56-98)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Hétéro neg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Bostwana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TDF+FTC po vs placebo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62% (21-83%)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78% (4-94%)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Caprisa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Femmes neg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Af Sud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 gel vaginal vs placebo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39% (6-60)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54% (4-80%)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Fem-Prep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Femmes neg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(forte prévalence)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Kenya, Af Sud, Tanzanie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TDF+FTC po vs placebo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Interrompu (pas de RR)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Voice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Femmes neg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(forte prévalence)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Ouganda, Af Sud, Zimbabwe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TDF, TDF+FTC po, TDF gel vaginal vs placebo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Interrompu (pas de RR)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Bangkok Tenofovir Study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UDIV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TDF quotidien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49% (10-72%)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fr-F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74% (17-94)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337" name="Text Box 137"/>
          <p:cNvSpPr txBox="1">
            <a:spLocks noChangeArrowheads="1"/>
          </p:cNvSpPr>
          <p:nvPr/>
        </p:nvSpPr>
        <p:spPr bwMode="auto">
          <a:xfrm>
            <a:off x="1835150" y="260350"/>
            <a:ext cx="532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/>
              <a:t>Les essais de PreP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ZoneTexte 6"/>
          <p:cNvSpPr txBox="1">
            <a:spLocks noChangeArrowheads="1"/>
          </p:cNvSpPr>
          <p:nvPr/>
        </p:nvSpPr>
        <p:spPr bwMode="auto">
          <a:xfrm>
            <a:off x="323850" y="476250"/>
            <a:ext cx="828040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400" b="1">
                <a:solidFill>
                  <a:srgbClr val="FF6600"/>
                </a:solidFill>
              </a:rPr>
              <a:t>La PreP</a:t>
            </a:r>
          </a:p>
          <a:p>
            <a:pPr eaLnBrk="1" hangingPunct="1"/>
            <a:endParaRPr lang="fr-FR" b="1">
              <a:solidFill>
                <a:srgbClr val="FF6600"/>
              </a:solidFill>
            </a:endParaRPr>
          </a:p>
          <a:p>
            <a:pPr lvl="1" eaLnBrk="1" hangingPunct="1">
              <a:buFontTx/>
              <a:buChar char="-"/>
            </a:pPr>
            <a:r>
              <a:rPr lang="fr-FR" altLang="ja-JP" b="1">
                <a:cs typeface="ＭＳ Ｐゴシック" charset="0"/>
              </a:rPr>
              <a:t> Le constat </a:t>
            </a:r>
          </a:p>
          <a:p>
            <a:pPr lvl="2" eaLnBrk="1" hangingPunct="1">
              <a:buFontTx/>
              <a:buChar char="-"/>
            </a:pPr>
            <a:r>
              <a:rPr lang="fr-FR" altLang="ja-JP">
                <a:solidFill>
                  <a:srgbClr val="E46C0A"/>
                </a:solidFill>
                <a:cs typeface="ＭＳ Ｐゴシック" charset="0"/>
              </a:rPr>
              <a:t> Rôle crucial de l’observance pour l’efficacité de la </a:t>
            </a:r>
            <a:r>
              <a:rPr lang="fr-FR" altLang="ja-JP" i="1">
                <a:solidFill>
                  <a:srgbClr val="E46C0A"/>
                </a:solidFill>
                <a:cs typeface="ＭＳ Ｐゴシック" charset="0"/>
              </a:rPr>
              <a:t>PrEP</a:t>
            </a:r>
          </a:p>
          <a:p>
            <a:pPr lvl="2" eaLnBrk="1" hangingPunct="1">
              <a:buFontTx/>
              <a:buChar char="-"/>
            </a:pPr>
            <a:r>
              <a:rPr lang="fr-FR" altLang="ja-JP">
                <a:solidFill>
                  <a:srgbClr val="E46C0A"/>
                </a:solidFill>
                <a:cs typeface="ＭＳ Ｐゴシック" charset="0"/>
              </a:rPr>
              <a:t> Les personnes éligibles à une </a:t>
            </a:r>
            <a:r>
              <a:rPr lang="fr-FR" altLang="ja-JP" i="1">
                <a:solidFill>
                  <a:srgbClr val="E46C0A"/>
                </a:solidFill>
                <a:cs typeface="ＭＳ Ｐゴシック" charset="0"/>
              </a:rPr>
              <a:t>PrEP</a:t>
            </a:r>
            <a:r>
              <a:rPr lang="fr-FR" altLang="ja-JP">
                <a:solidFill>
                  <a:srgbClr val="E46C0A"/>
                </a:solidFill>
                <a:cs typeface="ＭＳ Ｐゴシック" charset="0"/>
              </a:rPr>
              <a:t> sont celles qui sont fortement exposées au risque de transmission par leur vie sexuelle et qui n’arrivent pas à faire usage des moyens de prévention classique</a:t>
            </a:r>
          </a:p>
          <a:p>
            <a:pPr lvl="2" eaLnBrk="1" hangingPunct="1">
              <a:buFontTx/>
              <a:buChar char="-"/>
            </a:pPr>
            <a:r>
              <a:rPr lang="fr-FR" altLang="ja-JP">
                <a:solidFill>
                  <a:srgbClr val="E46C0A"/>
                </a:solidFill>
                <a:cs typeface="ＭＳ Ｐゴシック" charset="0"/>
              </a:rPr>
              <a:t> La nécessité avant toute prescription de faire un dépistage de l’infection par le VIH, et des autres IST</a:t>
            </a:r>
          </a:p>
          <a:p>
            <a:pPr lvl="3" eaLnBrk="1" hangingPunct="1">
              <a:buFontTx/>
              <a:buChar char="-"/>
            </a:pPr>
            <a:r>
              <a:rPr lang="fr-FR" altLang="ja-JP">
                <a:cs typeface="ＭＳ Ｐゴシック" charset="0"/>
              </a:rPr>
              <a:t>Un des avantages de la </a:t>
            </a:r>
            <a:r>
              <a:rPr lang="fr-FR" altLang="ja-JP" i="1">
                <a:cs typeface="ＭＳ Ｐゴシック" charset="0"/>
              </a:rPr>
              <a:t>PrEP</a:t>
            </a:r>
            <a:r>
              <a:rPr lang="fr-FR" altLang="ja-JP">
                <a:cs typeface="ＭＳ Ｐゴシック" charset="0"/>
              </a:rPr>
              <a:t> est donc de renforcer le dépistage chez des personnes à haut risque - 10 à 20% des personnes ayant souhaité participer aux essais évaluant la </a:t>
            </a:r>
            <a:r>
              <a:rPr lang="fr-FR" altLang="ja-JP" i="1">
                <a:cs typeface="ＭＳ Ｐゴシック" charset="0"/>
              </a:rPr>
              <a:t>PrEP</a:t>
            </a:r>
            <a:r>
              <a:rPr lang="fr-FR" altLang="ja-JP">
                <a:cs typeface="ＭＳ Ｐゴシック" charset="0"/>
              </a:rPr>
              <a:t> ont découvert leur séropositivité lors de la visite de dépistage.</a:t>
            </a:r>
          </a:p>
          <a:p>
            <a:pPr lvl="3" eaLnBrk="1" hangingPunct="1">
              <a:buFontTx/>
              <a:buChar char="-"/>
            </a:pPr>
            <a:endParaRPr lang="fr-FR" altLang="ja-JP" sz="1600">
              <a:cs typeface="ＭＳ Ｐゴシック" charset="0"/>
            </a:endParaRPr>
          </a:p>
          <a:p>
            <a:pPr lvl="1" eaLnBrk="1" hangingPunct="1">
              <a:buFontTx/>
              <a:buChar char="-"/>
            </a:pPr>
            <a:r>
              <a:rPr lang="fr-FR"/>
              <a:t> </a:t>
            </a:r>
            <a:r>
              <a:rPr lang="fr-FR" b="1"/>
              <a:t>Besoin d</a:t>
            </a:r>
            <a:r>
              <a:rPr lang="ja-JP" altLang="fr-FR" b="1"/>
              <a:t>’</a:t>
            </a:r>
            <a:r>
              <a:rPr lang="fr-FR" b="1"/>
              <a:t>une phase pilote expérimentale </a:t>
            </a:r>
          </a:p>
          <a:p>
            <a:pPr lvl="1" eaLnBrk="1" hangingPunct="1"/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323850" y="333375"/>
            <a:ext cx="8280400" cy="50958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000" b="1">
                <a:solidFill>
                  <a:srgbClr val="E46C0A"/>
                </a:solidFill>
              </a:rPr>
              <a:t>10 Recommandations,  parmi lesquelles :</a:t>
            </a:r>
          </a:p>
          <a:p>
            <a:pPr eaLnBrk="1" hangingPunct="1"/>
            <a:endParaRPr lang="fr-FR" sz="2000" b="1">
              <a:solidFill>
                <a:srgbClr val="E46C0A"/>
              </a:solidFill>
            </a:endParaRPr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>
                <a:cs typeface="Arial" charset="0"/>
              </a:rPr>
              <a:t>   M</a:t>
            </a:r>
            <a:r>
              <a:rPr lang="fr-FR"/>
              <a:t>aintenir une sensibilisation et une information régulières</a:t>
            </a:r>
          </a:p>
          <a:p>
            <a:pPr eaLnBrk="1" hangingPunct="1">
              <a:buFontTx/>
              <a:buChar char="-"/>
            </a:pPr>
            <a:endParaRPr lang="fr-FR"/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/>
              <a:t>   Continuer à promouvoir le préservatif et son usage</a:t>
            </a:r>
          </a:p>
          <a:p>
            <a:pPr eaLnBrk="1" hangingPunct="1">
              <a:buFontTx/>
              <a:buChar char="-"/>
            </a:pPr>
            <a:endParaRPr lang="fr-FR"/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/>
              <a:t>   Construire un nouveau discours préventif dit de « prévention combinée »</a:t>
            </a:r>
          </a:p>
          <a:p>
            <a:pPr eaLnBrk="1" hangingPunct="1">
              <a:buFontTx/>
              <a:buChar char="-"/>
            </a:pPr>
            <a:endParaRPr lang="fr-FR"/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/>
              <a:t>   Appliquer la Loi de 2001 et la circulaire du 17 février 2003 relative à   l</a:t>
            </a:r>
            <a:r>
              <a:rPr lang="ja-JP" altLang="fr-FR"/>
              <a:t>’</a:t>
            </a:r>
            <a:r>
              <a:rPr lang="fr-FR"/>
              <a:t>éducation sexuelle dans les écoles, collèges et lycées</a:t>
            </a:r>
          </a:p>
          <a:p>
            <a:pPr eaLnBrk="1" hangingPunct="1">
              <a:buFontTx/>
              <a:buChar char="-"/>
            </a:pPr>
            <a:endParaRPr lang="fr-FR"/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/>
              <a:t>   Informer et d</a:t>
            </a:r>
            <a:r>
              <a:rPr lang="ja-JP" altLang="fr-FR"/>
              <a:t>’</a:t>
            </a:r>
            <a:r>
              <a:rPr lang="fr-FR"/>
              <a:t>accompagner les personnes vivant avec le VIH sur l</a:t>
            </a:r>
            <a:r>
              <a:rPr lang="ja-JP" altLang="fr-FR"/>
              <a:t>’</a:t>
            </a:r>
            <a:r>
              <a:rPr lang="fr-FR"/>
              <a:t>intérêt préventif du traitement, et les conditions permettant d</a:t>
            </a:r>
            <a:r>
              <a:rPr lang="ja-JP" altLang="fr-FR"/>
              <a:t>’</a:t>
            </a:r>
            <a:r>
              <a:rPr lang="fr-FR"/>
              <a:t>obtenir une efficacité préventive maximale</a:t>
            </a:r>
          </a:p>
          <a:p>
            <a:pPr eaLnBrk="1" hangingPunct="1">
              <a:buFontTx/>
              <a:buChar char="-"/>
            </a:pPr>
            <a:endParaRPr lang="fr-FR"/>
          </a:p>
          <a:p>
            <a:pPr eaLnBrk="1" hangingPunct="1">
              <a:buClr>
                <a:srgbClr val="E46C0A"/>
              </a:buClr>
              <a:buFont typeface="Wingdings" charset="0"/>
              <a:buChar char="§"/>
            </a:pPr>
            <a:r>
              <a:rPr lang="fr-FR"/>
              <a:t>   Poursuivre une politique volontariste de prévention en particulier pour les populations les plus touchées par l</a:t>
            </a:r>
            <a:r>
              <a:rPr lang="ja-JP" altLang="fr-FR"/>
              <a:t>’</a:t>
            </a:r>
            <a:r>
              <a:rPr lang="fr-FR"/>
              <a:t>épidémie : HSH, migrants et populations résidant en Guyane 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50825" y="5930900"/>
            <a:ext cx="6624638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chemeClr val="bg1"/>
                </a:solidFill>
                <a:cs typeface="Arial" charset="0"/>
              </a:rPr>
              <a:t>Prévention</a:t>
            </a:r>
            <a:endParaRPr lang="fr-FR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>
                <a:solidFill>
                  <a:srgbClr val="1E1C11"/>
                </a:solidFill>
                <a:cs typeface="Arial" charset="0"/>
              </a:rPr>
              <a:t>François Bourdillon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b="1">
                <a:solidFill>
                  <a:srgbClr val="E46C0A"/>
                </a:solidFill>
                <a:latin typeface="Arial" charset="0"/>
                <a:cs typeface="Arial" charset="0"/>
              </a:rPr>
              <a:t>Chapitre Dépistage</a:t>
            </a:r>
            <a:endParaRPr lang="fr-FR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oneTexte 3"/>
          <p:cNvSpPr txBox="1">
            <a:spLocks noChangeArrowheads="1"/>
          </p:cNvSpPr>
          <p:nvPr/>
        </p:nvSpPr>
        <p:spPr bwMode="auto">
          <a:xfrm>
            <a:off x="250825" y="193675"/>
            <a:ext cx="8497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2400">
              <a:solidFill>
                <a:srgbClr val="E46C0A"/>
              </a:solidFill>
              <a:cs typeface="Arial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2229" name="ZoneTexte 6"/>
          <p:cNvSpPr txBox="1">
            <a:spLocks noChangeArrowheads="1"/>
          </p:cNvSpPr>
          <p:nvPr/>
        </p:nvSpPr>
        <p:spPr bwMode="auto">
          <a:xfrm>
            <a:off x="261938" y="708025"/>
            <a:ext cx="8497887" cy="622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20065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La situation:</a:t>
            </a:r>
          </a:p>
          <a:p>
            <a:pPr lvl="1" eaLnBrk="1" hangingPunct="1">
              <a:buFontTx/>
              <a:buChar char="-"/>
            </a:pPr>
            <a:r>
              <a:rPr lang="fr-FR" b="1">
                <a:solidFill>
                  <a:srgbClr val="FF6600"/>
                </a:solidFill>
                <a:cs typeface="Arial" charset="0"/>
              </a:rPr>
              <a:t>30 000 personnes non diagnostiquées : 1/3 hétéro, 1/3 HSH,  1/3 immigrés</a:t>
            </a:r>
            <a:r>
              <a:rPr lang="fr-FR">
                <a:solidFill>
                  <a:srgbClr val="FF6600"/>
                </a:solidFill>
                <a:cs typeface="Arial" charset="0"/>
              </a:rPr>
              <a:t> / </a:t>
            </a:r>
            <a:r>
              <a:rPr lang="fr-FR">
                <a:cs typeface="Arial" charset="0"/>
              </a:rPr>
              <a:t>seraient à l</a:t>
            </a:r>
            <a:r>
              <a:rPr lang="ja-JP" altLang="fr-FR">
                <a:cs typeface="Arial" charset="0"/>
              </a:rPr>
              <a:t>’</a:t>
            </a:r>
            <a:r>
              <a:rPr lang="fr-FR">
                <a:cs typeface="Arial" charset="0"/>
              </a:rPr>
              <a:t>origine de 60% des contaminations</a:t>
            </a:r>
          </a:p>
          <a:p>
            <a:pPr lvl="1" eaLnBrk="1" hangingPunct="1">
              <a:buFontTx/>
              <a:buChar char="-"/>
            </a:pPr>
            <a:r>
              <a:rPr lang="fr-FR" b="1">
                <a:solidFill>
                  <a:srgbClr val="FF6600"/>
                </a:solidFill>
              </a:rPr>
              <a:t> 48% dépistages tardifs en 2011</a:t>
            </a:r>
            <a:endParaRPr lang="fr-FR">
              <a:cs typeface="Arial" charset="0"/>
            </a:endParaRPr>
          </a:p>
          <a:p>
            <a:pPr eaLnBrk="1" hangingPunct="1">
              <a:buFontTx/>
              <a:buChar char="-"/>
            </a:pPr>
            <a:r>
              <a:rPr lang="fr-FR">
                <a:solidFill>
                  <a:srgbClr val="FF6600"/>
                </a:solidFill>
                <a:cs typeface="Arial" charset="0"/>
              </a:rPr>
              <a:t> </a:t>
            </a:r>
            <a:r>
              <a:rPr lang="fr-FR" sz="2000" b="1">
                <a:solidFill>
                  <a:srgbClr val="FF6600"/>
                </a:solidFill>
                <a:cs typeface="Arial" charset="0"/>
              </a:rPr>
              <a:t>Dépistage = un intérêt </a:t>
            </a:r>
          </a:p>
          <a:p>
            <a:pPr lvl="1" eaLnBrk="1" hangingPunct="1">
              <a:buFontTx/>
              <a:buChar char="-"/>
            </a:pPr>
            <a:r>
              <a:rPr lang="fr-FR" sz="2000" b="1">
                <a:cs typeface="Arial" charset="0"/>
              </a:rPr>
              <a:t> </a:t>
            </a:r>
            <a:r>
              <a:rPr lang="fr-FR">
                <a:cs typeface="Arial" charset="0"/>
              </a:rPr>
              <a:t>individuel : augmenter l</a:t>
            </a:r>
            <a:r>
              <a:rPr lang="ja-JP" altLang="fr-FR">
                <a:cs typeface="Arial" charset="0"/>
              </a:rPr>
              <a:t>’</a:t>
            </a:r>
            <a:r>
              <a:rPr lang="fr-FR">
                <a:cs typeface="Arial" charset="0"/>
              </a:rPr>
              <a:t>espérance de vie </a:t>
            </a:r>
          </a:p>
          <a:p>
            <a:pPr lvl="1" eaLnBrk="1" hangingPunct="1">
              <a:buFontTx/>
              <a:buChar char="-"/>
            </a:pPr>
            <a:r>
              <a:rPr lang="fr-FR">
                <a:cs typeface="Arial" charset="0"/>
              </a:rPr>
              <a:t> collectif : réduire la transmission</a:t>
            </a:r>
          </a:p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  L</a:t>
            </a:r>
            <a:r>
              <a:rPr lang="ja-JP" altLang="fr-FR" sz="2000" b="1">
                <a:solidFill>
                  <a:srgbClr val="FF6600"/>
                </a:solidFill>
                <a:cs typeface="Arial" charset="0"/>
              </a:rPr>
              <a:t>’</a:t>
            </a:r>
            <a:r>
              <a:rPr lang="fr-FR" sz="2000" b="1">
                <a:solidFill>
                  <a:srgbClr val="FF6600"/>
                </a:solidFill>
                <a:cs typeface="Arial" charset="0"/>
              </a:rPr>
              <a:t>axe principal de la stratégie de dépistage est l</a:t>
            </a:r>
            <a:r>
              <a:rPr lang="ja-JP" altLang="fr-FR" sz="2000" b="1">
                <a:solidFill>
                  <a:srgbClr val="FF6600"/>
                </a:solidFill>
                <a:cs typeface="Arial" charset="0"/>
              </a:rPr>
              <a:t>’</a:t>
            </a:r>
            <a:r>
              <a:rPr lang="fr-FR" sz="2000" b="1">
                <a:solidFill>
                  <a:srgbClr val="FF6600"/>
                </a:solidFill>
                <a:cs typeface="Arial" charset="0"/>
              </a:rPr>
              <a:t>incitation et la   </a:t>
            </a:r>
          </a:p>
          <a:p>
            <a:pPr eaLnBrk="1" hangingPunct="1"/>
            <a:r>
              <a:rPr lang="fr-FR" sz="2000" b="1">
                <a:solidFill>
                  <a:srgbClr val="FF6600"/>
                </a:solidFill>
                <a:cs typeface="Arial" charset="0"/>
              </a:rPr>
              <a:t>   facilitation au dépistage volontaire</a:t>
            </a:r>
          </a:p>
          <a:p>
            <a:pPr lvl="1" eaLnBrk="1" hangingPunct="1">
              <a:buFontTx/>
              <a:buChar char="-"/>
            </a:pPr>
            <a:r>
              <a:rPr lang="fr-FR" sz="2000" b="1">
                <a:cs typeface="Arial" charset="0"/>
              </a:rPr>
              <a:t> </a:t>
            </a:r>
            <a:r>
              <a:rPr lang="fr-FR">
                <a:cs typeface="Arial" charset="0"/>
              </a:rPr>
              <a:t>Mais les 3 stratégies : volontaire, ciblée et large sont complémentaires</a:t>
            </a:r>
          </a:p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 Besoin de réajuster la stratégie de dépistage de l</a:t>
            </a:r>
            <a:r>
              <a:rPr lang="ja-JP" altLang="fr-FR" sz="2000" b="1">
                <a:solidFill>
                  <a:srgbClr val="FF6600"/>
                </a:solidFill>
                <a:cs typeface="Arial" charset="0"/>
              </a:rPr>
              <a:t>’</a:t>
            </a:r>
            <a:r>
              <a:rPr lang="fr-FR" sz="2000" b="1">
                <a:solidFill>
                  <a:srgbClr val="FF6600"/>
                </a:solidFill>
                <a:cs typeface="Arial" charset="0"/>
              </a:rPr>
              <a:t>ensemble de la </a:t>
            </a:r>
          </a:p>
          <a:p>
            <a:pPr eaLnBrk="1" hangingPunct="1"/>
            <a:r>
              <a:rPr lang="fr-FR" sz="2000" b="1">
                <a:solidFill>
                  <a:srgbClr val="FF6600"/>
                </a:solidFill>
                <a:cs typeface="Arial" charset="0"/>
              </a:rPr>
              <a:t>  population</a:t>
            </a:r>
            <a:r>
              <a:rPr lang="fr-FR">
                <a:solidFill>
                  <a:srgbClr val="FF6600"/>
                </a:solidFill>
                <a:cs typeface="Arial" charset="0"/>
              </a:rPr>
              <a:t> </a:t>
            </a:r>
          </a:p>
          <a:p>
            <a:pPr lvl="4" eaLnBrk="1" hangingPunct="1"/>
            <a:r>
              <a:rPr lang="fr-FR" sz="2000" b="1">
                <a:solidFill>
                  <a:srgbClr val="241F0C"/>
                </a:solidFill>
                <a:cs typeface="Arial" charset="0"/>
              </a:rPr>
              <a:t> - </a:t>
            </a:r>
            <a:r>
              <a:rPr lang="fr-FR">
                <a:cs typeface="Arial" charset="0"/>
              </a:rPr>
              <a:t>sur les situations cliniques et biologiques classiques (</a:t>
            </a:r>
            <a:r>
              <a:rPr lang="fr-FR"/>
              <a:t>élargies aux personnes en situation de précarité  consultant dans les PASS , zona, pneumopathies, fatigue importante, cancers, lymphopénie) arguments amenant à prescrire un test de dépistage des hépatites ou des IST</a:t>
            </a:r>
            <a:endParaRPr lang="fr-FR">
              <a:cs typeface="Arial" charset="0"/>
            </a:endParaRPr>
          </a:p>
          <a:p>
            <a:pPr lvl="1" eaLnBrk="1" hangingPunct="1">
              <a:buFontTx/>
              <a:buChar char="-"/>
            </a:pPr>
            <a:r>
              <a:rPr lang="fr-FR"/>
              <a:t> apprendre à saisir les opportunités de proposer un dépistage large chez les personnes sans test récent ou dans des situations à risque</a:t>
            </a:r>
          </a:p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 Les TROD ont une place notamment dans l</a:t>
            </a:r>
            <a:r>
              <a:rPr lang="ja-JP" altLang="fr-FR" sz="2000" b="1">
                <a:solidFill>
                  <a:srgbClr val="FF6600"/>
                </a:solidFill>
                <a:cs typeface="Arial" charset="0"/>
              </a:rPr>
              <a:t>’</a:t>
            </a:r>
            <a:r>
              <a:rPr lang="fr-FR" sz="2000" b="1">
                <a:solidFill>
                  <a:srgbClr val="FF6600"/>
                </a:solidFill>
                <a:cs typeface="Arial" charset="0"/>
              </a:rPr>
              <a:t>offre de dépistage </a:t>
            </a:r>
          </a:p>
          <a:p>
            <a:pPr eaLnBrk="1" hangingPunct="1"/>
            <a:r>
              <a:rPr lang="fr-FR" sz="2000" b="1">
                <a:solidFill>
                  <a:srgbClr val="FF6600"/>
                </a:solidFill>
                <a:cs typeface="Arial" charset="0"/>
              </a:rPr>
              <a:t>  communautaire</a:t>
            </a:r>
          </a:p>
          <a:p>
            <a:pPr eaLnBrk="1" hangingPunct="1"/>
            <a:endParaRPr lang="fr-FR" sz="2000" b="1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ZoneTexte 3"/>
          <p:cNvSpPr txBox="1">
            <a:spLocks noChangeArrowheads="1"/>
          </p:cNvSpPr>
          <p:nvPr/>
        </p:nvSpPr>
        <p:spPr bwMode="auto">
          <a:xfrm>
            <a:off x="250825" y="193675"/>
            <a:ext cx="8642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400" b="1">
                <a:solidFill>
                  <a:srgbClr val="E46C0A"/>
                </a:solidFill>
              </a:rPr>
              <a:t>Recommandations</a:t>
            </a:r>
          </a:p>
        </p:txBody>
      </p:sp>
      <p:sp>
        <p:nvSpPr>
          <p:cNvPr id="21507" name="ZoneTexte 6"/>
          <p:cNvSpPr txBox="1">
            <a:spLocks noChangeArrowheads="1"/>
          </p:cNvSpPr>
          <p:nvPr/>
        </p:nvSpPr>
        <p:spPr bwMode="auto">
          <a:xfrm>
            <a:off x="250825" y="692150"/>
            <a:ext cx="8497888" cy="51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 Mettre en place de manière plus volontariste des stratégies de dépistage ciblé. </a:t>
            </a:r>
          </a:p>
          <a:p>
            <a:pPr lvl="1" eaLnBrk="1" hangingPunct="1">
              <a:buFontTx/>
              <a:buChar char="-"/>
            </a:pPr>
            <a:r>
              <a:rPr lang="fr-FR" sz="2000">
                <a:cs typeface="Arial" charset="0"/>
              </a:rPr>
              <a:t> </a:t>
            </a:r>
            <a:r>
              <a:rPr lang="fr-FR">
                <a:cs typeface="Arial" charset="0"/>
              </a:rPr>
              <a:t>Y associer le dépistage des hépatites</a:t>
            </a:r>
          </a:p>
          <a:p>
            <a:pPr eaLnBrk="1" hangingPunct="1">
              <a:buFontTx/>
              <a:buChar char="-"/>
            </a:pPr>
            <a:r>
              <a:rPr lang="fr-FR" sz="2000">
                <a:solidFill>
                  <a:srgbClr val="FF6600"/>
                </a:solidFill>
                <a:cs typeface="Arial" charset="0"/>
              </a:rPr>
              <a:t> </a:t>
            </a:r>
            <a:r>
              <a:rPr lang="fr-FR" sz="2000" b="1">
                <a:solidFill>
                  <a:srgbClr val="FF6600"/>
                </a:solidFill>
                <a:cs typeface="Arial" charset="0"/>
              </a:rPr>
              <a:t>Réajuster le dépistage généralisé trop difficile à mettre en place </a:t>
            </a:r>
          </a:p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 Mener, en Guyane, un programme de dépistage généralisé utilisant tous les outils et toutes les stratégies</a:t>
            </a:r>
          </a:p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  <a:cs typeface="Arial" charset="0"/>
              </a:rPr>
              <a:t> M</a:t>
            </a:r>
            <a:r>
              <a:rPr lang="fr-FR" sz="2000" b="1">
                <a:solidFill>
                  <a:srgbClr val="FF6600"/>
                </a:solidFill>
              </a:rPr>
              <a:t>obiliser pour aller au plus près des populations qui ne se font pas dépister autour de ces stratégies </a:t>
            </a:r>
          </a:p>
          <a:p>
            <a:pPr lvl="1" eaLnBrk="1" hangingPunct="1">
              <a:buFontTx/>
              <a:buChar char="-"/>
            </a:pPr>
            <a:r>
              <a:rPr lang="fr-FR"/>
              <a:t> les professionnels de santé </a:t>
            </a:r>
          </a:p>
          <a:p>
            <a:pPr lvl="1" eaLnBrk="1" hangingPunct="1">
              <a:buFontTx/>
              <a:buChar char="-"/>
            </a:pPr>
            <a:r>
              <a:rPr lang="fr-FR"/>
              <a:t> et les associations</a:t>
            </a:r>
          </a:p>
          <a:p>
            <a:pPr eaLnBrk="1" hangingPunct="1">
              <a:buFontTx/>
              <a:buChar char="-"/>
            </a:pPr>
            <a:r>
              <a:rPr lang="fr-FR" sz="2000">
                <a:solidFill>
                  <a:srgbClr val="FF6600"/>
                </a:solidFill>
              </a:rPr>
              <a:t> </a:t>
            </a:r>
            <a:r>
              <a:rPr lang="fr-FR" sz="2000" b="1">
                <a:solidFill>
                  <a:srgbClr val="FF6600"/>
                </a:solidFill>
              </a:rPr>
              <a:t>Fusionner les CDAG et les CIDDIST</a:t>
            </a:r>
            <a:r>
              <a:rPr lang="fr-FR" sz="2000">
                <a:solidFill>
                  <a:srgbClr val="FF6600"/>
                </a:solidFill>
              </a:rPr>
              <a:t> </a:t>
            </a:r>
          </a:p>
          <a:p>
            <a:pPr lvl="1" eaLnBrk="1" hangingPunct="1">
              <a:buFontTx/>
              <a:buChar char="-"/>
            </a:pPr>
            <a:r>
              <a:rPr lang="fr-FR"/>
              <a:t> avec une redéfinition de leurs missions </a:t>
            </a:r>
          </a:p>
          <a:p>
            <a:pPr lvl="1" eaLnBrk="1" hangingPunct="1">
              <a:buFontTx/>
              <a:buChar char="-"/>
            </a:pPr>
            <a:r>
              <a:rPr lang="fr-FR"/>
              <a:t> et le basculement vers un dispositif nominatif tout en préservant une option explicite d</a:t>
            </a:r>
            <a:r>
              <a:rPr lang="ja-JP" altLang="fr-FR"/>
              <a:t>’</a:t>
            </a:r>
            <a:r>
              <a:rPr lang="fr-FR"/>
              <a:t>anonymat</a:t>
            </a:r>
          </a:p>
          <a:p>
            <a:pPr eaLnBrk="1" hangingPunct="1">
              <a:buFontTx/>
              <a:buChar char="-"/>
            </a:pPr>
            <a:r>
              <a:rPr lang="fr-FR" sz="2000" b="1">
                <a:solidFill>
                  <a:srgbClr val="FF6600"/>
                </a:solidFill>
              </a:rPr>
              <a:t> Renouveler le programme de recherches interventionnelles sur le dépistage</a:t>
            </a:r>
          </a:p>
          <a:p>
            <a:pPr eaLnBrk="1" hangingPunct="1"/>
            <a:endParaRPr lang="fr-FR" sz="2000" b="1">
              <a:solidFill>
                <a:srgbClr val="FF6600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828</Words>
  <Application>Microsoft Macintosh PowerPoint</Application>
  <PresentationFormat>Présentation à l'écran (4:3)</PresentationFormat>
  <Paragraphs>130</Paragraphs>
  <Slides>10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ＭＳ Ｐゴシック</vt:lpstr>
      <vt:lpstr>Wingdings</vt:lpstr>
      <vt:lpstr>Thème Office</vt:lpstr>
      <vt:lpstr>Présentation PowerPoint</vt:lpstr>
      <vt:lpstr>Chapitre Prévention</vt:lpstr>
      <vt:lpstr>Présentation PowerPoint</vt:lpstr>
      <vt:lpstr>Présentation PowerPoint</vt:lpstr>
      <vt:lpstr>Présentation PowerPoint</vt:lpstr>
      <vt:lpstr>Présentation PowerPoint</vt:lpstr>
      <vt:lpstr>Chapitre Dépistage</vt:lpstr>
      <vt:lpstr>Présentation PowerPoint</vt:lpstr>
      <vt:lpstr>Présentation PowerPoint</vt:lpstr>
      <vt:lpstr>Présentation PowerPoint</vt:lpstr>
    </vt:vector>
  </TitlesOfParts>
  <Company>MSS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Julien Bressy</dc:creator>
  <cp:lastModifiedBy>Cedric Arvieux</cp:lastModifiedBy>
  <cp:revision>57</cp:revision>
  <dcterms:created xsi:type="dcterms:W3CDTF">2013-07-02T11:21:15Z</dcterms:created>
  <dcterms:modified xsi:type="dcterms:W3CDTF">2013-09-28T16:15:55Z</dcterms:modified>
</cp:coreProperties>
</file>