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vml" ContentType="application/vnd.openxmlformats-officedocument.vmlDrawi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1" r:id="rId3"/>
    <p:sldId id="263" r:id="rId4"/>
    <p:sldId id="259" r:id="rId5"/>
    <p:sldId id="273" r:id="rId6"/>
    <p:sldId id="267" r:id="rId7"/>
    <p:sldId id="260" r:id="rId8"/>
    <p:sldId id="271" r:id="rId9"/>
    <p:sldId id="272" r:id="rId10"/>
    <p:sldId id="278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FF31B3-9F41-B948-AF4D-B013E91AD013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9FFD949-439F-A844-A497-A2E1E50DAD6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102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91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91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91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91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A3C19CA-7D1C-8142-95E4-0EBCFBCCAAB6}" type="slidenum">
              <a:rPr lang="fr-FR" sz="1200"/>
              <a:pPr eaLnBrk="1" hangingPunct="1"/>
              <a:t>2</a:t>
            </a:fld>
            <a:endParaRPr lang="fr-FR" sz="1200"/>
          </a:p>
        </p:txBody>
      </p:sp>
      <p:sp>
        <p:nvSpPr>
          <p:cNvPr id="337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69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0BE0E45-040E-C745-87CA-35DE867F766C}" type="slidenum">
              <a:rPr lang="fr-FR" sz="1200"/>
              <a:pPr eaLnBrk="1" hangingPunct="1"/>
              <a:t>8</a:t>
            </a:fld>
            <a:endParaRPr lang="fr-FR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  <p:sp>
        <p:nvSpPr>
          <p:cNvPr id="2969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4882A6D-BD7C-DD4A-96C8-4EFD8A9C010B}" type="slidenum">
              <a:rPr lang="fr-FR" sz="1200"/>
              <a:pPr eaLnBrk="1" hangingPunct="1"/>
              <a:t>14</a:t>
            </a:fld>
            <a:endParaRPr lang="fr-FR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973BE-649C-DB41-8B59-FB3EB5F2AC4B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AA093-7DB0-C744-8E85-7AFBB160384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580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F0303-F8CB-8248-A576-B3AE869CC0FD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D20D-A663-4648-B8CE-BB791B8885C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18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72CE-363D-F040-9677-735E2B6F5B7A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6A60D-44EF-5F46-BBBB-1CCF17291FF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3264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84956" y="146050"/>
            <a:ext cx="7175500" cy="8636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836790" y="1506538"/>
            <a:ext cx="7175500" cy="4114800"/>
          </a:xfrm>
        </p:spPr>
        <p:txBody>
          <a:bodyPr/>
          <a:lstStyle/>
          <a:p>
            <a:pPr lvl="0"/>
            <a:endParaRPr lang="fr-FR" noProof="0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40638" y="6430963"/>
            <a:ext cx="371475" cy="2746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CBE63-27D9-1448-BC42-B1C74FA1275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6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110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F013B-8F6A-2846-8076-88B7718CDE9B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7297-A257-1949-BBA0-558FA50FB43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0869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2E20-7701-6A43-A8C2-5613D3F4BAF3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D03E1-52D3-D94D-A51E-779AE63BB06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1463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D0626-A8C2-5A41-B612-FCF25C16312F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1161-D2D6-1E48-92A9-4A1AB92788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863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73BDB-27A4-5844-BFD5-1B92A5E0BD82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02DB7-83DF-F047-9493-2B36411CB82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926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5F8B8-1965-9045-9A86-8F63C3903C41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10C45-D53D-DF47-9161-2233A9A7205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196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03461-50EF-D848-84FC-583F962497E3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EECB1-C8BC-5C4B-905F-2C49B34F371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49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E347C-3357-F044-86B7-E5E5578CA50B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C618D-0ABE-C647-BE1B-3C2C4DE1AED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227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115C-9AFF-B94A-8DC9-92DD9F6117A9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DDE3A-B161-0D4E-A2EB-0ABB9F5E17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373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E00E834-627A-A64E-ADCC-2EDDAA3BAA5F}" type="datetimeFigureOut">
              <a:rPr lang="fr-FR"/>
              <a:pPr>
                <a:defRPr/>
              </a:pPr>
              <a:t>28/09/13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6DFB2F9F-8938-AE41-9D30-ECD9A3FC2B3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www.corevih-bretagne.fr/presentation-du-corevih-bretagne/?p=70" TargetMode="External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mage 11" descr="fond-rapportexperts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ZoneTexte 3"/>
          <p:cNvSpPr txBox="1">
            <a:spLocks noChangeArrowheads="1"/>
          </p:cNvSpPr>
          <p:nvPr/>
        </p:nvSpPr>
        <p:spPr bwMode="auto">
          <a:xfrm>
            <a:off x="250825" y="5930900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rgbClr val="1E1C11"/>
                </a:solidFill>
                <a:cs typeface="Arial" charset="0"/>
              </a:rPr>
              <a:t>Réunion de présentation </a:t>
            </a:r>
            <a:r>
              <a:rPr lang="fr-FR" sz="1800">
                <a:solidFill>
                  <a:srgbClr val="1E1C11"/>
                </a:solidFill>
                <a:cs typeface="Arial" charset="0"/>
              </a:rPr>
              <a:t>- 26/09/2013</a:t>
            </a:r>
          </a:p>
          <a:p>
            <a:pPr eaLnBrk="1" hangingPunct="1"/>
            <a:r>
              <a:rPr lang="fr-FR" sz="1600" b="1">
                <a:solidFill>
                  <a:srgbClr val="E46C0A"/>
                </a:solidFill>
                <a:cs typeface="Arial" charset="0"/>
              </a:rPr>
              <a:t>Épidémiologie </a:t>
            </a:r>
            <a:r>
              <a:rPr lang="fr-FR" sz="1600">
                <a:solidFill>
                  <a:srgbClr val="E46C0A"/>
                </a:solidFill>
                <a:cs typeface="Arial" charset="0"/>
              </a:rPr>
              <a:t>- Dominique Costagliola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Image 11" descr="fond-rapportexperts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ZoneTexte 3"/>
          <p:cNvSpPr txBox="1">
            <a:spLocks noChangeArrowheads="1"/>
          </p:cNvSpPr>
          <p:nvPr/>
        </p:nvSpPr>
        <p:spPr bwMode="auto">
          <a:xfrm>
            <a:off x="250825" y="5930900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rgbClr val="1E1C11"/>
                </a:solidFill>
                <a:cs typeface="Arial" charset="0"/>
              </a:rPr>
              <a:t>Réunion de présentation </a:t>
            </a:r>
            <a:r>
              <a:rPr lang="fr-FR" sz="1800">
                <a:solidFill>
                  <a:srgbClr val="1E1C11"/>
                </a:solidFill>
                <a:cs typeface="Arial" charset="0"/>
              </a:rPr>
              <a:t>- 26/09/2013</a:t>
            </a:r>
          </a:p>
          <a:p>
            <a:pPr eaLnBrk="1" hangingPunct="1"/>
            <a:r>
              <a:rPr lang="fr-FR" sz="1600" b="1">
                <a:solidFill>
                  <a:srgbClr val="E46C0A"/>
                </a:solidFill>
                <a:cs typeface="Arial" charset="0"/>
              </a:rPr>
              <a:t>Procréation (Laurent Mandelbrodt)</a:t>
            </a:r>
            <a:endParaRPr lang="fr-FR" sz="1600">
              <a:solidFill>
                <a:srgbClr val="E46C0A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latin typeface="Calibri" charset="0"/>
              </a:rPr>
              <a:t>Contexte : EPF</a:t>
            </a:r>
          </a:p>
        </p:txBody>
      </p:sp>
      <p:sp>
        <p:nvSpPr>
          <p:cNvPr id="25602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>
                <a:latin typeface="Calibri" charset="0"/>
              </a:rPr>
              <a:t>2/1 000 femmes enceintes VIH +/an</a:t>
            </a:r>
          </a:p>
          <a:p>
            <a:pPr lvl="1"/>
            <a:r>
              <a:rPr lang="fr-FR" sz="2400">
                <a:latin typeface="Calibri" charset="0"/>
              </a:rPr>
              <a:t>75% Origine africaine</a:t>
            </a:r>
          </a:p>
          <a:p>
            <a:pPr lvl="1"/>
            <a:r>
              <a:rPr lang="fr-FR" sz="2400">
                <a:latin typeface="Calibri" charset="0"/>
              </a:rPr>
              <a:t>60 % sont traitées avant la grossesse</a:t>
            </a:r>
          </a:p>
          <a:p>
            <a:pPr lvl="1"/>
            <a:r>
              <a:rPr lang="fr-FR" sz="2400">
                <a:latin typeface="Calibri" charset="0"/>
              </a:rPr>
              <a:t>40% ne vivent pas en couple</a:t>
            </a:r>
          </a:p>
          <a:p>
            <a:pPr lvl="1"/>
            <a:r>
              <a:rPr lang="fr-FR" sz="2400">
                <a:latin typeface="Calibri" charset="0"/>
              </a:rPr>
              <a:t>20% des géniteurs ignorent la séropositivité</a:t>
            </a:r>
          </a:p>
          <a:p>
            <a:pPr lvl="1"/>
            <a:r>
              <a:rPr lang="fr-FR" sz="2400">
                <a:latin typeface="Calibri" charset="0"/>
              </a:rPr>
              <a:t>15% découvrent la séropositivité au cours de la grossesse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latin typeface="Calibri" charset="0"/>
              </a:rPr>
              <a:t>Pré conceptionnel</a:t>
            </a:r>
          </a:p>
        </p:txBody>
      </p:sp>
      <p:sp>
        <p:nvSpPr>
          <p:cNvPr id="26626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>
                <a:latin typeface="Calibri" charset="0"/>
              </a:rPr>
              <a:t>Mieux encadrer</a:t>
            </a:r>
          </a:p>
          <a:p>
            <a:pPr lvl="1"/>
            <a:r>
              <a:rPr lang="fr-FR">
                <a:latin typeface="Calibri" charset="0"/>
              </a:rPr>
              <a:t>Discussion précoce (⬇fertilité avant 35 ans)</a:t>
            </a:r>
          </a:p>
          <a:p>
            <a:pPr lvl="1"/>
            <a:endParaRPr lang="fr-FR">
              <a:latin typeface="Calibri" charset="0"/>
            </a:endParaRPr>
          </a:p>
          <a:p>
            <a:r>
              <a:rPr lang="fr-FR">
                <a:latin typeface="Calibri" charset="0"/>
              </a:rPr>
              <a:t>Les possibilités</a:t>
            </a:r>
          </a:p>
          <a:p>
            <a:pPr lvl="1"/>
            <a:r>
              <a:rPr lang="fr-FR">
                <a:latin typeface="Calibri" charset="0"/>
              </a:rPr>
              <a:t>Rapports non protégés ciblés sur l’ovulation</a:t>
            </a:r>
          </a:p>
          <a:p>
            <a:pPr lvl="1"/>
            <a:r>
              <a:rPr lang="fr-FR">
                <a:latin typeface="Calibri" charset="0"/>
              </a:rPr>
              <a:t>Auto-insémination</a:t>
            </a:r>
          </a:p>
          <a:p>
            <a:pPr lvl="1"/>
            <a:r>
              <a:rPr lang="fr-FR">
                <a:latin typeface="Calibri" charset="0"/>
              </a:rPr>
              <a:t>AMP</a:t>
            </a:r>
          </a:p>
          <a:p>
            <a:endParaRPr lang="fr-FR">
              <a:latin typeface="Calibri" charset="0"/>
            </a:endParaRPr>
          </a:p>
          <a:p>
            <a:pPr lvl="1"/>
            <a:endParaRPr lang="fr-FR">
              <a:latin typeface="Calibri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fr-FR">
                <a:latin typeface="Calibri" charset="0"/>
              </a:rPr>
              <a:t>Prise en charge thérapeutique</a:t>
            </a:r>
          </a:p>
        </p:txBody>
      </p:sp>
      <p:sp>
        <p:nvSpPr>
          <p:cNvPr id="27650" name="Espace réservé du contenu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r>
              <a:rPr lang="fr-FR" sz="2400">
                <a:latin typeface="Calibri" charset="0"/>
              </a:rPr>
              <a:t>Traitement avant la grossesse</a:t>
            </a:r>
          </a:p>
          <a:p>
            <a:pPr lvl="1"/>
            <a:r>
              <a:rPr lang="fr-FR" sz="2000">
                <a:latin typeface="Calibri" charset="0"/>
              </a:rPr>
              <a:t> ☂ Maintient CI efavirenz avant 14 SA : nécessité de changement de traitement</a:t>
            </a:r>
          </a:p>
          <a:p>
            <a:pPr lvl="1"/>
            <a:r>
              <a:rPr lang="fr-FR" sz="2000">
                <a:latin typeface="Calibri" charset="0"/>
              </a:rPr>
              <a:t>Régime préferentiel</a:t>
            </a:r>
          </a:p>
          <a:p>
            <a:pPr lvl="2"/>
            <a:r>
              <a:rPr lang="fr-FR" sz="1800">
                <a:latin typeface="Calibri" charset="0"/>
              </a:rPr>
              <a:t>AZT/3TC – LPV/r ou autre IP</a:t>
            </a:r>
          </a:p>
          <a:p>
            <a:r>
              <a:rPr lang="fr-FR" sz="2400">
                <a:latin typeface="Calibri" charset="0"/>
              </a:rPr>
              <a:t>Traitement instauré pendant la grossesse</a:t>
            </a:r>
          </a:p>
          <a:p>
            <a:pPr lvl="1"/>
            <a:r>
              <a:rPr lang="fr-FR" sz="2000">
                <a:latin typeface="Calibri" charset="0"/>
              </a:rPr>
              <a:t>A 14 SA</a:t>
            </a:r>
          </a:p>
          <a:p>
            <a:pPr lvl="1"/>
            <a:r>
              <a:rPr lang="fr-FR" sz="2000">
                <a:latin typeface="Calibri" charset="0"/>
              </a:rPr>
              <a:t>Différable jusqu’à 24 SA si CV &lt; 10 000 cop/mL</a:t>
            </a:r>
          </a:p>
          <a:p>
            <a:r>
              <a:rPr lang="fr-FR" sz="2400">
                <a:latin typeface="Calibri" charset="0"/>
              </a:rPr>
              <a:t>En cas de charge virale &gt; 400 cop/mL à 36 SA</a:t>
            </a:r>
          </a:p>
          <a:p>
            <a:pPr lvl="1"/>
            <a:r>
              <a:rPr lang="fr-FR" sz="2000">
                <a:latin typeface="Calibri" charset="0"/>
              </a:rPr>
              <a:t>Césarienne à 38 SA</a:t>
            </a:r>
          </a:p>
          <a:p>
            <a:pPr lvl="1"/>
            <a:r>
              <a:rPr lang="fr-FR" sz="2000">
                <a:latin typeface="Calibri" charset="0"/>
              </a:rPr>
              <a:t>Perfusion d’AZT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latin typeface="Calibri" charset="0"/>
              </a:rPr>
              <a:t>Après</a:t>
            </a:r>
          </a:p>
        </p:txBody>
      </p:sp>
      <p:sp>
        <p:nvSpPr>
          <p:cNvPr id="28674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r>
              <a:rPr lang="fr-FR" sz="2800">
                <a:latin typeface="Calibri" charset="0"/>
              </a:rPr>
              <a:t>Poursuivre le traitement quelque soit le chiffre de CD4</a:t>
            </a:r>
          </a:p>
          <a:p>
            <a:r>
              <a:rPr lang="fr-FR" sz="2800">
                <a:latin typeface="Calibri" charset="0"/>
              </a:rPr>
              <a:t>Pas d’allaitement maternel</a:t>
            </a:r>
          </a:p>
          <a:p>
            <a:r>
              <a:rPr lang="fr-FR" sz="2800">
                <a:latin typeface="Calibri" charset="0"/>
              </a:rPr>
              <a:t>Enfant</a:t>
            </a:r>
          </a:p>
          <a:p>
            <a:pPr lvl="1"/>
            <a:r>
              <a:rPr lang="fr-FR" sz="2400">
                <a:latin typeface="Calibri" charset="0"/>
              </a:rPr>
              <a:t>Zidovudine 4 semaines</a:t>
            </a:r>
          </a:p>
          <a:p>
            <a:pPr lvl="2"/>
            <a:r>
              <a:rPr lang="fr-FR" sz="2000">
                <a:latin typeface="Calibri" charset="0"/>
              </a:rPr>
              <a:t>Renforcé si la CV de la mère n’est pas indétectable</a:t>
            </a:r>
          </a:p>
          <a:p>
            <a:pPr lvl="1"/>
            <a:r>
              <a:rPr lang="fr-FR" sz="2400">
                <a:latin typeface="Calibri" charset="0"/>
              </a:rPr>
              <a:t>Pas de cotrimoxazole, pas de lopinavir/r</a:t>
            </a:r>
          </a:p>
          <a:p>
            <a:pPr lvl="1"/>
            <a:r>
              <a:rPr lang="fr-FR" sz="2400">
                <a:latin typeface="Calibri" charset="0"/>
              </a:rPr>
              <a:t>Vaccination standard</a:t>
            </a:r>
          </a:p>
          <a:p>
            <a:pPr lvl="2"/>
            <a:r>
              <a:rPr lang="fr-FR" sz="2000">
                <a:latin typeface="Calibri" charset="0"/>
              </a:rPr>
              <a:t>Sauf BCG à différer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2770" name="Picture 4" descr="LogoCoreVI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" y="255588"/>
            <a:ext cx="1795463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341563" y="503238"/>
            <a:ext cx="6256337" cy="923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fr-FR" dirty="0">
                <a:latin typeface="Calibri"/>
                <a:cs typeface="Calibri"/>
              </a:rPr>
              <a:t>Les diaporamas sont disponibles sur le site du </a:t>
            </a:r>
            <a:r>
              <a:rPr lang="fr-FR" dirty="0" err="1">
                <a:latin typeface="Calibri"/>
                <a:cs typeface="Calibri"/>
              </a:rPr>
              <a:t>Corevih</a:t>
            </a:r>
            <a:r>
              <a:rPr lang="fr-FR" dirty="0">
                <a:latin typeface="Calibri"/>
                <a:cs typeface="Calibri"/>
              </a:rPr>
              <a:t> Bretagne : </a:t>
            </a:r>
          </a:p>
          <a:p>
            <a:pPr>
              <a:defRPr/>
            </a:pPr>
            <a:r>
              <a:rPr lang="fr-FR" dirty="0">
                <a:solidFill>
                  <a:srgbClr val="FFFFFF"/>
                </a:solidFill>
                <a:latin typeface="Calibri"/>
                <a:cs typeface="Calibri"/>
                <a:hlinkClick r:id="rId4"/>
              </a:rPr>
              <a:t>http://www.corevih-bretagne.fr</a:t>
            </a:r>
            <a:endParaRPr lang="fr-FR" dirty="0">
              <a:solidFill>
                <a:srgbClr val="FFFFFF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fr-FR" dirty="0">
                <a:latin typeface="Calibri"/>
                <a:cs typeface="Calibri"/>
              </a:rPr>
              <a:t>Rubrique « diaporamas »</a:t>
            </a:r>
            <a:endParaRPr lang="fr-FR" dirty="0">
              <a:latin typeface="Calibri"/>
              <a:cs typeface="Calibri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0" y="2370138"/>
            <a:ext cx="7156450" cy="3808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3" name="Imag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3648075"/>
            <a:ext cx="106362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ZoneTexte 6"/>
          <p:cNvSpPr txBox="1">
            <a:spLocks noChangeArrowheads="1"/>
          </p:cNvSpPr>
          <p:nvPr/>
        </p:nvSpPr>
        <p:spPr bwMode="auto">
          <a:xfrm>
            <a:off x="292100" y="4860925"/>
            <a:ext cx="11287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200"/>
              <a:t>@Corevih_B</a:t>
            </a: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50825" y="115888"/>
            <a:ext cx="5689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Incidence et nouveaux diagnostics</a:t>
            </a:r>
            <a:endParaRPr lang="fr-FR" sz="2400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386" name="ZoneTexte 5"/>
          <p:cNvSpPr txBox="1">
            <a:spLocks noChangeArrowheads="1"/>
          </p:cNvSpPr>
          <p:nvPr/>
        </p:nvSpPr>
        <p:spPr bwMode="auto">
          <a:xfrm>
            <a:off x="250825" y="5930900"/>
            <a:ext cx="662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6387" name="ZoneTexte 6"/>
          <p:cNvSpPr txBox="1">
            <a:spLocks noChangeArrowheads="1"/>
          </p:cNvSpPr>
          <p:nvPr/>
        </p:nvSpPr>
        <p:spPr bwMode="auto">
          <a:xfrm>
            <a:off x="142875" y="908050"/>
            <a:ext cx="9001125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800">
                <a:solidFill>
                  <a:srgbClr val="E46C0A"/>
                </a:solidFill>
                <a:cs typeface="Arial" charset="0"/>
              </a:rPr>
              <a:t>2004-2007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800">
                <a:solidFill>
                  <a:srgbClr val="E46C0A"/>
                </a:solidFill>
                <a:cs typeface="Arial" charset="0"/>
              </a:rPr>
              <a:t>7000 à 8000 nouvelles contaminations par an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800">
                <a:solidFill>
                  <a:srgbClr val="E46C0A"/>
                </a:solidFill>
                <a:cs typeface="Arial" charset="0"/>
              </a:rPr>
              <a:t>17 à 19 pour 100 000 personnes-années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>
                <a:cs typeface="Arial" charset="0"/>
              </a:rPr>
              <a:t>Chez les HSH, taux de </a:t>
            </a:r>
            <a:r>
              <a:rPr lang="fr-FR" b="1">
                <a:cs typeface="Arial" charset="0"/>
              </a:rPr>
              <a:t>1000 pour 100 000 personnes-années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800">
                <a:solidFill>
                  <a:srgbClr val="E46C0A"/>
                </a:solidFill>
                <a:cs typeface="Arial" charset="0"/>
              </a:rPr>
              <a:t>6 090 (IC 95 % : 5 720- 6 640) nouveaux diagnostics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>
                <a:solidFill>
                  <a:srgbClr val="000000"/>
                </a:solidFill>
                <a:cs typeface="Arial" charset="0"/>
              </a:rPr>
              <a:t>11 % de moins de 25 ans et 17 % de 50 ans et plus (</a:t>
            </a:r>
            <a:r>
              <a:rPr lang="fr-FR">
                <a:solidFill>
                  <a:srgbClr val="000000"/>
                </a:solidFill>
                <a:latin typeface="Wingdings" charset="0"/>
                <a:sym typeface="Wingdings" charset="0"/>
              </a:rPr>
              <a:t></a:t>
            </a:r>
            <a:r>
              <a:rPr lang="fr-FR">
                <a:solidFill>
                  <a:srgbClr val="000000"/>
                </a:solidFill>
                <a:sym typeface="Wingdings" charset="0"/>
              </a:rPr>
              <a:t>)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>
                <a:solidFill>
                  <a:srgbClr val="000000"/>
                </a:solidFill>
                <a:sym typeface="Wingdings" charset="0"/>
              </a:rPr>
              <a:t>2 000 personnes nées en Afrique sub-saharienne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>
                <a:solidFill>
                  <a:srgbClr val="000000"/>
                </a:solidFill>
                <a:sym typeface="Wingdings" charset="0"/>
              </a:rPr>
              <a:t>2 400 HSH, 86 UDI</a:t>
            </a:r>
            <a:r>
              <a:rPr lang="fr-FR">
                <a:solidFill>
                  <a:srgbClr val="000000"/>
                </a:solidFill>
                <a:cs typeface="Arial" charset="0"/>
              </a:rPr>
              <a:t> </a:t>
            </a:r>
            <a:endParaRPr lang="fr-FR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Image 1" descr="Epidémio Figure 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3" y="831850"/>
            <a:ext cx="8353425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ZoneTexte 3"/>
          <p:cNvSpPr txBox="1">
            <a:spLocks noChangeArrowheads="1"/>
          </p:cNvSpPr>
          <p:nvPr/>
        </p:nvSpPr>
        <p:spPr bwMode="auto">
          <a:xfrm>
            <a:off x="250825" y="5930900"/>
            <a:ext cx="662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6050" y="153988"/>
            <a:ext cx="7437438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Cascade de la prise en charge en France en 2010,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par groupes de transmission</a:t>
            </a:r>
            <a:endParaRPr lang="fr-FR" sz="24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288" y="1916113"/>
            <a:ext cx="8497887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Font typeface="Arial" charset="0"/>
              <a:buChar char="–"/>
            </a:pPr>
            <a:r>
              <a:rPr lang="fr-FR" sz="2800">
                <a:solidFill>
                  <a:srgbClr val="000000"/>
                </a:solidFill>
                <a:cs typeface="Arial" charset="0"/>
              </a:rPr>
              <a:t>111 500 connues et prises en charge </a:t>
            </a:r>
          </a:p>
          <a:p>
            <a:pPr marL="285750" indent="-285750" eaLnBrk="0" hangingPunct="0">
              <a:spcBef>
                <a:spcPct val="20000"/>
              </a:spcBef>
              <a:buFont typeface="Arial" charset="0"/>
              <a:buChar char="–"/>
            </a:pPr>
            <a:r>
              <a:rPr lang="fr-FR" sz="2800">
                <a:solidFill>
                  <a:srgbClr val="000000"/>
                </a:solidFill>
                <a:cs typeface="Arial" charset="0"/>
              </a:rPr>
              <a:t>9 600 diagnostiquées mais non prises en charge </a:t>
            </a:r>
          </a:p>
          <a:p>
            <a:pPr marL="285750" indent="-285750" eaLnBrk="0" hangingPunct="0">
              <a:spcBef>
                <a:spcPct val="20000"/>
              </a:spcBef>
              <a:buFont typeface="Arial" charset="0"/>
              <a:buChar char="–"/>
            </a:pPr>
            <a:r>
              <a:rPr lang="fr-FR" sz="2800">
                <a:solidFill>
                  <a:srgbClr val="000000"/>
                </a:solidFill>
                <a:cs typeface="Arial" charset="0"/>
              </a:rPr>
              <a:t>28 800 ignoraient leur statut </a:t>
            </a:r>
          </a:p>
          <a:p>
            <a:pPr marL="685800" lvl="1" indent="-2286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400">
                <a:solidFill>
                  <a:srgbClr val="F79646"/>
                </a:solidFill>
                <a:cs typeface="Arial" charset="0"/>
              </a:rPr>
              <a:t>59 % avec un taux de CD4 &lt; 500/mm</a:t>
            </a:r>
            <a:r>
              <a:rPr lang="fr-FR" sz="2400" baseline="30000">
                <a:solidFill>
                  <a:srgbClr val="F79646"/>
                </a:solidFill>
                <a:cs typeface="Arial" charset="0"/>
              </a:rPr>
              <a:t>3</a:t>
            </a:r>
            <a:endParaRPr lang="fr-FR" sz="2400">
              <a:solidFill>
                <a:srgbClr val="F79646"/>
              </a:solidFill>
              <a:cs typeface="Arial" charset="0"/>
            </a:endParaRPr>
          </a:p>
        </p:txBody>
      </p:sp>
      <p:sp>
        <p:nvSpPr>
          <p:cNvPr id="18434" name="Titr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FR" sz="2800">
                <a:solidFill>
                  <a:srgbClr val="E46C0A"/>
                </a:solidFill>
                <a:latin typeface="Arial" charset="0"/>
                <a:cs typeface="Arial" charset="0"/>
              </a:rPr>
              <a:t>Le nombre de personnes vivant avec le VIH en 2010 en France peut être estimé à 149 900 </a:t>
            </a:r>
            <a:r>
              <a:rPr lang="fr-FR" sz="2800">
                <a:latin typeface="Calibri" charset="0"/>
              </a:rPr>
              <a:t/>
            </a:r>
            <a:br>
              <a:rPr lang="fr-FR" sz="2800">
                <a:latin typeface="Calibri" charset="0"/>
              </a:rPr>
            </a:br>
            <a:endParaRPr lang="fr-FR">
              <a:latin typeface="Calibri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oneTexte 3"/>
          <p:cNvSpPr txBox="1">
            <a:spLocks noChangeArrowheads="1"/>
          </p:cNvSpPr>
          <p:nvPr/>
        </p:nvSpPr>
        <p:spPr bwMode="auto">
          <a:xfrm>
            <a:off x="250825" y="115888"/>
            <a:ext cx="8713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rgbClr val="E46C0A"/>
                </a:solidFill>
                <a:cs typeface="Arial" charset="0"/>
              </a:rPr>
              <a:t>Proportion de PVVIH traitées en succès virologique et immunologique </a:t>
            </a:r>
            <a:r>
              <a:rPr lang="fr-FR" sz="1800" b="1">
                <a:solidFill>
                  <a:srgbClr val="E46C0A"/>
                </a:solidFill>
                <a:cs typeface="Arial" charset="0"/>
              </a:rPr>
              <a:t>(VESPA2)</a:t>
            </a:r>
            <a:endParaRPr lang="fr-FR" sz="1800">
              <a:solidFill>
                <a:srgbClr val="E46C0A"/>
              </a:solidFill>
              <a:cs typeface="Arial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323850" y="1412875"/>
          <a:ext cx="8569325" cy="3254375"/>
        </p:xfrm>
        <a:graphic>
          <a:graphicData uri="http://schemas.openxmlformats.org/drawingml/2006/table">
            <a:tbl>
              <a:tblPr/>
              <a:tblGrid>
                <a:gridCol w="1341438"/>
                <a:gridCol w="1266825"/>
                <a:gridCol w="1328737"/>
                <a:gridCol w="1430338"/>
                <a:gridCol w="968375"/>
                <a:gridCol w="966787"/>
                <a:gridCol w="1266825"/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44" marR="91444" marT="45702" marB="45702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Métropole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N=3022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Martinique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N=129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Guadeloupe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N=168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Saint Martin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N=56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Guyane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N=136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Réunion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N=108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% traitées</a:t>
                      </a:r>
                    </a:p>
                  </a:txBody>
                  <a:tcPr marL="91444" marR="91444" marT="45702" marB="45702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93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89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96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92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93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92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% de traités avec CV &lt; 50 cp/mL</a:t>
                      </a:r>
                    </a:p>
                  </a:txBody>
                  <a:tcPr marL="91444" marR="91444" marT="45702" marB="45702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86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82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80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78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68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80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% de traités avec CD4 &gt; 500/mm3</a:t>
                      </a:r>
                    </a:p>
                  </a:txBody>
                  <a:tcPr marL="91444" marR="91444" marT="45702" marB="45702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57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51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51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25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24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54</a:t>
                      </a:r>
                    </a:p>
                  </a:txBody>
                  <a:tcPr marL="91444" marR="91444" marT="45702" marB="45702" horzOverflow="overflow">
                    <a:lnL>
                      <a:noFill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sp>
        <p:nvSpPr>
          <p:cNvPr id="19494" name="ZoneTexte 4"/>
          <p:cNvSpPr txBox="1">
            <a:spLocks noChangeArrowheads="1"/>
          </p:cNvSpPr>
          <p:nvPr/>
        </p:nvSpPr>
        <p:spPr bwMode="auto">
          <a:xfrm>
            <a:off x="250825" y="5930900"/>
            <a:ext cx="662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mage 1" descr="Fig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2400"/>
            <a:ext cx="8586788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ZoneTexte 3"/>
          <p:cNvSpPr txBox="1">
            <a:spLocks noChangeArrowheads="1"/>
          </p:cNvSpPr>
          <p:nvPr/>
        </p:nvSpPr>
        <p:spPr bwMode="auto">
          <a:xfrm>
            <a:off x="250825" y="5930900"/>
            <a:ext cx="6624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 sz="1800">
                <a:solidFill>
                  <a:srgbClr val="1E1C11"/>
                </a:solidFill>
                <a:cs typeface="Arial" charset="0"/>
              </a:rPr>
              <a:t>Dominique Costagliola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47088" cy="1143000"/>
          </a:xfrm>
        </p:spPr>
        <p:txBody>
          <a:bodyPr/>
          <a:lstStyle/>
          <a:p>
            <a:r>
              <a:rPr lang="fr-FR" sz="3200">
                <a:solidFill>
                  <a:schemeClr val="bg1"/>
                </a:solidFill>
                <a:latin typeface="Calibri" charset="0"/>
              </a:rPr>
              <a:t>Proportion de patients de plus de 50 ans selon le sexe parmi les patients suivis</a:t>
            </a:r>
            <a:endParaRPr lang="fr-FR" sz="3600">
              <a:latin typeface="Calibri" charset="0"/>
            </a:endParaRPr>
          </a:p>
        </p:txBody>
      </p:sp>
      <p:graphicFrame>
        <p:nvGraphicFramePr>
          <p:cNvPr id="2150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7150" y="865188"/>
          <a:ext cx="8732838" cy="464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r:id="rId4" imgW="8734846" imgH="4644768" progId="Excel.Chart.8">
                  <p:embed/>
                </p:oleObj>
              </mc:Choice>
              <mc:Fallback>
                <p:oleObj r:id="rId4" imgW="8734846" imgH="4644768" progId="Excel.Char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865188"/>
                        <a:ext cx="8732838" cy="464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-9525" y="5178425"/>
            <a:ext cx="8243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1800">
                <a:solidFill>
                  <a:srgbClr val="E46C0A"/>
                </a:solidFill>
              </a:rPr>
              <a:t>Age médian </a:t>
            </a:r>
            <a:r>
              <a:rPr lang="fr-FR" sz="2000">
                <a:solidFill>
                  <a:srgbClr val="E46C0A"/>
                </a:solidFill>
              </a:rPr>
              <a:t>34	   36       40      43       44       46	     46</a:t>
            </a:r>
          </a:p>
        </p:txBody>
      </p:sp>
      <p:sp>
        <p:nvSpPr>
          <p:cNvPr id="21508" name="ZoneTexte 2"/>
          <p:cNvSpPr txBox="1">
            <a:spLocks noChangeArrowheads="1"/>
          </p:cNvSpPr>
          <p:nvPr/>
        </p:nvSpPr>
        <p:spPr bwMode="auto">
          <a:xfrm>
            <a:off x="6804025" y="5013325"/>
            <a:ext cx="1906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600"/>
              <a:t>FHDH ANRS CO 4</a:t>
            </a:r>
          </a:p>
        </p:txBody>
      </p:sp>
      <p:sp>
        <p:nvSpPr>
          <p:cNvPr id="21509" name="ZoneTexte 3"/>
          <p:cNvSpPr txBox="1">
            <a:spLocks noChangeArrowheads="1"/>
          </p:cNvSpPr>
          <p:nvPr/>
        </p:nvSpPr>
        <p:spPr bwMode="auto">
          <a:xfrm>
            <a:off x="107950" y="115888"/>
            <a:ext cx="6118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rgbClr val="E46C0A"/>
                </a:solidFill>
              </a:rPr>
              <a:t>Proportion de patients de plus de 50 ans </a:t>
            </a:r>
          </a:p>
          <a:p>
            <a:pPr eaLnBrk="1" hangingPunct="1"/>
            <a:r>
              <a:rPr lang="fr-FR" b="1">
                <a:solidFill>
                  <a:srgbClr val="E46C0A"/>
                </a:solidFill>
              </a:rPr>
              <a:t>selon le sexe parmi les patients suivis</a:t>
            </a:r>
          </a:p>
        </p:txBody>
      </p:sp>
      <p:sp>
        <p:nvSpPr>
          <p:cNvPr id="21510" name="ZoneTexte 6"/>
          <p:cNvSpPr txBox="1">
            <a:spLocks noChangeArrowheads="1"/>
          </p:cNvSpPr>
          <p:nvPr/>
        </p:nvSpPr>
        <p:spPr bwMode="auto">
          <a:xfrm>
            <a:off x="250825" y="5930900"/>
            <a:ext cx="6624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  <a:p>
            <a:pPr eaLnBrk="1" hangingPunct="1"/>
            <a:r>
              <a:rPr lang="fr-FR" sz="1800">
                <a:solidFill>
                  <a:srgbClr val="1E1C11"/>
                </a:solidFill>
                <a:cs typeface="Arial" charset="0"/>
              </a:rPr>
              <a:t>Dominique Costagliola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ZoneTexte 3"/>
          <p:cNvSpPr txBox="1">
            <a:spLocks noChangeArrowheads="1"/>
          </p:cNvSpPr>
          <p:nvPr/>
        </p:nvSpPr>
        <p:spPr bwMode="auto">
          <a:xfrm>
            <a:off x="250825" y="115888"/>
            <a:ext cx="5689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>
                <a:solidFill>
                  <a:srgbClr val="E46C0A"/>
                </a:solidFill>
                <a:cs typeface="Arial" charset="0"/>
              </a:rPr>
              <a:t>Morbidité - Mortalité</a:t>
            </a:r>
            <a:endParaRPr lang="fr-FR">
              <a:solidFill>
                <a:srgbClr val="E46C0A"/>
              </a:solidFill>
              <a:cs typeface="Arial" charset="0"/>
            </a:endParaRPr>
          </a:p>
        </p:txBody>
      </p:sp>
      <p:sp>
        <p:nvSpPr>
          <p:cNvPr id="23554" name="ZoneTexte 6"/>
          <p:cNvSpPr txBox="1">
            <a:spLocks noChangeArrowheads="1"/>
          </p:cNvSpPr>
          <p:nvPr/>
        </p:nvSpPr>
        <p:spPr bwMode="auto">
          <a:xfrm>
            <a:off x="250825" y="520700"/>
            <a:ext cx="8497888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000">
                <a:solidFill>
                  <a:srgbClr val="E46C0A"/>
                </a:solidFill>
                <a:cs typeface="Arial" charset="0"/>
              </a:rPr>
              <a:t>Plus de facteurs de risque qu’en population générale pour les maladies cardiovasculaires, osseuses, neurologiques, rénales, hépatiques et les tumeurs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Tabac 4/10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plus fréquent chez les UDI moins chez les personnes d’ASS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Co-infections :  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VHC 16 %, VHB 7 % (en 2004)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HPV haut risque anal 50%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BMI : 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Obésité chez les femmes ASS 1/5, BMI&lt;21 chez 1/4</a:t>
            </a:r>
          </a:p>
          <a:p>
            <a:pPr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2000">
                <a:solidFill>
                  <a:srgbClr val="E46C0A"/>
                </a:solidFill>
                <a:cs typeface="Arial" charset="0"/>
              </a:rPr>
              <a:t>Comorbidités non classant SIDA plus fréquentes qu’en population générale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Plus de facteurs de risques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Rôle de l’infection à VIH,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 immunodépression/stade SIDA en particulier</a:t>
            </a:r>
          </a:p>
          <a:p>
            <a:pPr lvl="1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800">
                <a:cs typeface="Arial" charset="0"/>
              </a:rPr>
              <a:t>Rôles de certains ARVS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IP pour maladies cardiovasculaires, rénales et osseuses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r>
              <a:rPr lang="fr-FR" sz="1600">
                <a:solidFill>
                  <a:srgbClr val="F79646"/>
                </a:solidFill>
                <a:cs typeface="Arial" charset="0"/>
              </a:rPr>
              <a:t>Tenofovir pour maladies rénales (notamment avec IP) et osseuses</a:t>
            </a:r>
          </a:p>
          <a:p>
            <a:pPr lvl="2" eaLnBrk="1" hangingPunct="1">
              <a:buClr>
                <a:srgbClr val="E46C0A"/>
              </a:buClr>
              <a:buSzPct val="120000"/>
              <a:buFont typeface="Wingdings" charset="0"/>
              <a:buChar char="§"/>
            </a:pPr>
            <a:endParaRPr lang="fr-FR" sz="1600">
              <a:cs typeface="Arial" charset="0"/>
            </a:endParaRPr>
          </a:p>
          <a:p>
            <a:pPr eaLnBrk="1" hangingPunct="1"/>
            <a:endParaRPr lang="fr-FR" sz="1800">
              <a:latin typeface="Calibri" charset="0"/>
            </a:endParaRPr>
          </a:p>
        </p:txBody>
      </p:sp>
      <p:sp>
        <p:nvSpPr>
          <p:cNvPr id="23555" name="ZoneTexte 4"/>
          <p:cNvSpPr txBox="1">
            <a:spLocks noChangeArrowheads="1"/>
          </p:cNvSpPr>
          <p:nvPr/>
        </p:nvSpPr>
        <p:spPr bwMode="auto">
          <a:xfrm>
            <a:off x="250825" y="5930900"/>
            <a:ext cx="662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bg1"/>
                </a:solidFill>
                <a:cs typeface="Arial" charset="0"/>
              </a:rPr>
              <a:t>Epidémiologie</a:t>
            </a:r>
            <a:endParaRPr lang="fr-FR" sz="180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639</Words>
  <Application>Microsoft Macintosh PowerPoint</Application>
  <PresentationFormat>Présentation à l'écran (4:3)</PresentationFormat>
  <Paragraphs>137</Paragraphs>
  <Slides>14</Slides>
  <Notes>3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ＭＳ Ｐゴシック</vt:lpstr>
      <vt:lpstr>Calibri</vt:lpstr>
      <vt:lpstr>Wingdings</vt:lpstr>
      <vt:lpstr>Thème Office</vt:lpstr>
      <vt:lpstr>Excel.Chart.8</vt:lpstr>
      <vt:lpstr>Présentation PowerPoint</vt:lpstr>
      <vt:lpstr>Présentation PowerPoint</vt:lpstr>
      <vt:lpstr>Présentation PowerPoint</vt:lpstr>
      <vt:lpstr>Présentation PowerPoint</vt:lpstr>
      <vt:lpstr>Le nombre de personnes vivant avec le VIH en 2010 en France peut être estimé à 149 900  </vt:lpstr>
      <vt:lpstr>Présentation PowerPoint</vt:lpstr>
      <vt:lpstr>Présentation PowerPoint</vt:lpstr>
      <vt:lpstr>Proportion de patients de plus de 50 ans selon le sexe parmi les patients suivis</vt:lpstr>
      <vt:lpstr>Présentation PowerPoint</vt:lpstr>
      <vt:lpstr>Présentation PowerPoint</vt:lpstr>
      <vt:lpstr>Contexte : EPF</vt:lpstr>
      <vt:lpstr>Pré conceptionnel</vt:lpstr>
      <vt:lpstr>Prise en charge thérapeutique</vt:lpstr>
      <vt:lpstr>Après</vt:lpstr>
    </vt:vector>
  </TitlesOfParts>
  <Company>MSS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Julien Bressy</dc:creator>
  <cp:lastModifiedBy>Cedric Arvieux</cp:lastModifiedBy>
  <cp:revision>74</cp:revision>
  <dcterms:created xsi:type="dcterms:W3CDTF">2013-07-02T11:21:15Z</dcterms:created>
  <dcterms:modified xsi:type="dcterms:W3CDTF">2013-09-28T16:15:29Z</dcterms:modified>
</cp:coreProperties>
</file>