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0" r:id="rId2"/>
    <p:sldId id="259" r:id="rId3"/>
    <p:sldId id="267" r:id="rId4"/>
    <p:sldId id="268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20" autoAdjust="0"/>
  </p:normalViewPr>
  <p:slideViewPr>
    <p:cSldViewPr>
      <p:cViewPr>
        <p:scale>
          <a:sx n="78" d="100"/>
          <a:sy n="78" d="100"/>
        </p:scale>
        <p:origin x="-36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fr-FR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1771FBB5-789B-BB4B-B077-B7773E5248B3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2560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fr-FR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193D729B-A614-264A-B7E6-B74859A81B91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91205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charset="0"/>
        <a:ea typeface="ＭＳ Ｐゴシック" charset="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charset="0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charset="0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charset="0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B747FF-81F6-4F4C-9627-23891DE5F05C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B5F520-A424-DE41-A312-C228792E0D83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5140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160301-73F3-D145-A94A-88151FF9F249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13C9DE-82DF-4044-B544-29A918BCB882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072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939E3B-2A9B-5641-8BED-BA36DBC4A6B6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500D4E-E325-8441-98EC-7A8879D52FE8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0991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57D854-96A5-2F48-86DE-56BFA7629958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80938-8579-814B-91A0-6B538429191C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2651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CBD901-452B-F14A-A414-A107133BF466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B3D006-0C25-214D-AED0-6CD394B6B55F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6145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4F5D9E-4304-6243-8658-F2F7C7450E63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9D1AAB-054F-B04C-AF6E-0AAA2E2A28A6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5451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082D4F-38F1-A94E-8ACE-8F05611FF4F8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602C90-4FA9-1540-A141-2D825CA19FB9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1789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3F1382-7C4B-2749-876F-A4A24A8A879E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7E3789-1206-AF49-BD74-8E777C2CD6FF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410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B454F0-C9AF-BD48-88C8-BC7D06D9F579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DC9CAE-959F-0244-B71E-0226B041DE3D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330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D14C8A-2864-2E4B-A6BA-85A338EE6C76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4898A8-A794-AF45-BC6C-033BF7DB9A6B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5168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D3D896-08C1-9642-9860-C1415741870D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2E64E2-9B6D-D640-B079-5924E4CF23E5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6911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18AF5CB1-6E05-DF4F-9B85-0A74235632A3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2CB0D64B-6715-4741-B4A0-2B7ADE2FB3AE}" type="slidenum">
              <a:rPr lang="fr-FR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>
                <a:latin typeface="Calibri" charset="0"/>
              </a:rPr>
              <a:t>PRIMO-INFECTION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>
              <a:solidFill>
                <a:schemeClr val="tx1"/>
              </a:solidFill>
              <a:latin typeface="Calibri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288" y="274638"/>
            <a:ext cx="8291512" cy="993775"/>
          </a:xfrm>
        </p:spPr>
        <p:txBody>
          <a:bodyPr/>
          <a:lstStyle/>
          <a:p>
            <a:pPr algn="l" eaLnBrk="1" hangingPunct="1"/>
            <a:r>
              <a:rPr lang="fr-FR" sz="2400" b="1">
                <a:solidFill>
                  <a:srgbClr val="E46C0A"/>
                </a:solidFill>
                <a:latin typeface="Arial" charset="0"/>
                <a:cs typeface="Arial" charset="0"/>
              </a:rPr>
              <a:t>Spécificités de la primo-infection </a:t>
            </a:r>
          </a:p>
        </p:txBody>
      </p:sp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Phase d</a:t>
            </a:r>
            <a:r>
              <a:rPr lang="ja-JP" altLang="fr-FR" sz="2000">
                <a:latin typeface="Arial" charset="0"/>
                <a:cs typeface="Arial" charset="0"/>
              </a:rPr>
              <a:t>’</a:t>
            </a:r>
            <a:r>
              <a:rPr lang="fr-FR" sz="2000">
                <a:latin typeface="Arial" charset="0"/>
                <a:cs typeface="Arial" charset="0"/>
              </a:rPr>
              <a:t>invasion virale suivant la contamination (12 premières semaines d</a:t>
            </a:r>
            <a:r>
              <a:rPr lang="ja-JP" altLang="fr-FR" sz="2000">
                <a:latin typeface="Arial" charset="0"/>
                <a:cs typeface="Arial" charset="0"/>
              </a:rPr>
              <a:t>’</a:t>
            </a:r>
            <a:r>
              <a:rPr lang="fr-FR" sz="2000">
                <a:latin typeface="Arial" charset="0"/>
                <a:cs typeface="Arial" charset="0"/>
              </a:rPr>
              <a:t>infection) </a:t>
            </a:r>
          </a:p>
          <a:p>
            <a:pPr lvl="1" eaLnBrk="1" hangingPunct="1">
              <a:buFont typeface="Wingdings" charset="0"/>
              <a:buChar char="§"/>
            </a:pPr>
            <a:r>
              <a:rPr lang="fr-FR" sz="1800">
                <a:latin typeface="Arial" charset="0"/>
                <a:cs typeface="Arial" charset="0"/>
              </a:rPr>
              <a:t>Apparition de réponses immunes spécifiques</a:t>
            </a:r>
          </a:p>
          <a:p>
            <a:pPr lvl="1" eaLnBrk="1" hangingPunct="1">
              <a:buFont typeface="Wingdings" charset="0"/>
              <a:buChar char="§"/>
            </a:pPr>
            <a:r>
              <a:rPr lang="fr-FR" sz="1800">
                <a:latin typeface="Arial" charset="0"/>
                <a:cs typeface="Arial" charset="0"/>
              </a:rPr>
              <a:t>Constitution du réservoir viral</a:t>
            </a:r>
          </a:p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Atteinte d</a:t>
            </a:r>
            <a:r>
              <a:rPr lang="ja-JP" altLang="fr-FR" sz="2000">
                <a:latin typeface="Arial" charset="0"/>
                <a:cs typeface="Arial" charset="0"/>
              </a:rPr>
              <a:t>’</a:t>
            </a:r>
            <a:r>
              <a:rPr lang="fr-FR" sz="2000">
                <a:latin typeface="Arial" charset="0"/>
                <a:cs typeface="Arial" charset="0"/>
              </a:rPr>
              <a:t>un équilibre immuno-virologique conditionnant la progression clinique et immunologique en phase chronique</a:t>
            </a:r>
          </a:p>
          <a:p>
            <a:pPr eaLnBrk="1" hangingPunct="1">
              <a:buFont typeface="Arial" charset="0"/>
              <a:buNone/>
            </a:pPr>
            <a:endParaRPr lang="fr-FR" sz="2200">
              <a:latin typeface="Arial" charset="0"/>
              <a:cs typeface="Arial" charset="0"/>
            </a:endParaRPr>
          </a:p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Spécificités diagnostiques</a:t>
            </a:r>
          </a:p>
          <a:p>
            <a:pPr lvl="1" eaLnBrk="1" hangingPunct="1">
              <a:buFont typeface="Wingdings" charset="0"/>
              <a:buChar char="§"/>
            </a:pPr>
            <a:r>
              <a:rPr lang="fr-FR" sz="1800" b="1">
                <a:latin typeface="Arial" charset="0"/>
                <a:cs typeface="Arial" charset="0"/>
              </a:rPr>
              <a:t>Grande variabilité de la présentation clinique</a:t>
            </a:r>
          </a:p>
          <a:p>
            <a:pPr lvl="1" eaLnBrk="1" hangingPunct="1">
              <a:buFont typeface="Wingdings" charset="0"/>
              <a:buChar char="§"/>
            </a:pPr>
            <a:r>
              <a:rPr lang="fr-FR" sz="1800" b="1">
                <a:latin typeface="Arial" charset="0"/>
                <a:cs typeface="Arial" charset="0"/>
              </a:rPr>
              <a:t>Nécessité de diagnostic par PCR-ARN VIH en cas d</a:t>
            </a:r>
            <a:r>
              <a:rPr lang="ja-JP" altLang="fr-FR" sz="1800" b="1">
                <a:latin typeface="Arial" charset="0"/>
                <a:cs typeface="Arial" charset="0"/>
              </a:rPr>
              <a:t>’</a:t>
            </a:r>
            <a:r>
              <a:rPr lang="fr-FR" sz="1800" b="1">
                <a:latin typeface="Arial" charset="0"/>
                <a:cs typeface="Arial" charset="0"/>
              </a:rPr>
              <a:t>infection très récente avec négativité des tests sérologiques</a:t>
            </a:r>
          </a:p>
          <a:p>
            <a:pPr eaLnBrk="1" hangingPunct="1">
              <a:buFont typeface="Wingdings" charset="0"/>
              <a:buChar char="§"/>
            </a:pPr>
            <a:endParaRPr lang="fr-FR" sz="200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fr-FR" sz="2400" b="1">
                <a:solidFill>
                  <a:srgbClr val="E46C0A"/>
                </a:solidFill>
                <a:latin typeface="Arial" charset="0"/>
                <a:cs typeface="Arial" charset="0"/>
              </a:rPr>
              <a:t>Contexte épidémiologique</a:t>
            </a: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charset="0"/>
              <a:buChar char="§"/>
            </a:pPr>
            <a:r>
              <a:rPr lang="fr-FR" sz="2000" b="1">
                <a:latin typeface="Arial" charset="0"/>
                <a:cs typeface="Arial" charset="0"/>
              </a:rPr>
              <a:t>Fréquence faible de diagnostic en primo-infection: 11% des déclarations VIH en France en 2010</a:t>
            </a:r>
          </a:p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Fréquence de dépistage plus élevée chez les HSH (20%), liée à la répétition fréquente des tests, que chez les personnes hétérosexuelles nées en France (9%) ou à l</a:t>
            </a:r>
            <a:r>
              <a:rPr lang="ja-JP" altLang="fr-FR" sz="2000">
                <a:latin typeface="Arial" charset="0"/>
                <a:cs typeface="Arial" charset="0"/>
              </a:rPr>
              <a:t>’</a:t>
            </a:r>
            <a:r>
              <a:rPr lang="fr-FR" sz="2000">
                <a:latin typeface="Arial" charset="0"/>
                <a:cs typeface="Arial" charset="0"/>
              </a:rPr>
              <a:t>étranger (3%)</a:t>
            </a:r>
          </a:p>
          <a:p>
            <a:pPr eaLnBrk="1" hangingPunct="1">
              <a:buFont typeface="Wingdings" charset="0"/>
              <a:buChar char="§"/>
            </a:pPr>
            <a:endParaRPr lang="fr-FR" sz="2000">
              <a:latin typeface="Arial" charset="0"/>
              <a:cs typeface="Arial" charset="0"/>
            </a:endParaRPr>
          </a:p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Impact du dépistage en primo-infection:</a:t>
            </a:r>
          </a:p>
          <a:p>
            <a:pPr lvl="1" eaLnBrk="1" hangingPunct="1">
              <a:buFont typeface="Wingdings" charset="0"/>
              <a:buChar char="§"/>
            </a:pPr>
            <a:r>
              <a:rPr lang="fr-FR" sz="1800">
                <a:latin typeface="Arial" charset="0"/>
                <a:cs typeface="Arial" charset="0"/>
              </a:rPr>
              <a:t>Risque de transmission plus élevé qu</a:t>
            </a:r>
            <a:r>
              <a:rPr lang="ja-JP" altLang="fr-FR" sz="1800">
                <a:latin typeface="Arial" charset="0"/>
                <a:cs typeface="Arial" charset="0"/>
              </a:rPr>
              <a:t>’</a:t>
            </a:r>
            <a:r>
              <a:rPr lang="fr-FR" sz="1800">
                <a:latin typeface="Arial" charset="0"/>
                <a:cs typeface="Arial" charset="0"/>
              </a:rPr>
              <a:t>en phase chronique</a:t>
            </a:r>
          </a:p>
          <a:p>
            <a:pPr lvl="1" eaLnBrk="1" hangingPunct="1">
              <a:buFont typeface="Wingdings" charset="0"/>
              <a:buChar char="§"/>
            </a:pPr>
            <a:r>
              <a:rPr lang="fr-FR" sz="1800">
                <a:latin typeface="Arial" charset="0"/>
                <a:cs typeface="Arial" charset="0"/>
              </a:rPr>
              <a:t>Modification des comportements sexuels après connaissance du statut sérologique</a:t>
            </a:r>
          </a:p>
          <a:p>
            <a:pPr lvl="1" eaLnBrk="1" hangingPunct="1">
              <a:buFont typeface="Wingdings" charset="0"/>
              <a:buChar char="§"/>
            </a:pPr>
            <a:r>
              <a:rPr lang="fr-FR" sz="1800">
                <a:latin typeface="Arial" charset="0"/>
                <a:cs typeface="Arial" charset="0"/>
              </a:rPr>
              <a:t>Dépistage facilité du(es) partenaire(s ) source(s) potentiel(s)</a:t>
            </a:r>
          </a:p>
          <a:p>
            <a:pPr lvl="1" eaLnBrk="1" hangingPunct="1">
              <a:buFont typeface="Wingdings" charset="0"/>
              <a:buChar char="§"/>
            </a:pPr>
            <a:endParaRPr lang="fr-FR" sz="180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fr-FR" sz="2400" b="1">
                <a:solidFill>
                  <a:srgbClr val="E46C0A"/>
                </a:solidFill>
                <a:latin typeface="Arial" charset="0"/>
                <a:cs typeface="Arial" charset="0"/>
              </a:rPr>
              <a:t>Quand évoquer une primo-infection par le VIH?</a:t>
            </a:r>
            <a:br>
              <a:rPr lang="fr-FR" sz="2400" b="1">
                <a:solidFill>
                  <a:srgbClr val="E46C0A"/>
                </a:solidFill>
                <a:latin typeface="Arial" charset="0"/>
                <a:cs typeface="Arial" charset="0"/>
              </a:rPr>
            </a:br>
            <a:r>
              <a:rPr lang="fr-FR" sz="2400" b="1">
                <a:solidFill>
                  <a:srgbClr val="E46C0A"/>
                </a:solidFill>
                <a:latin typeface="Arial" charset="0"/>
                <a:cs typeface="Arial" charset="0"/>
              </a:rPr>
              <a:t>Diagnostic virologique</a:t>
            </a:r>
          </a:p>
        </p:txBody>
      </p:sp>
      <p:sp>
        <p:nvSpPr>
          <p:cNvPr id="7171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Réalisation d</a:t>
            </a:r>
            <a:r>
              <a:rPr lang="ja-JP" altLang="fr-FR" sz="2000">
                <a:latin typeface="Arial" charset="0"/>
                <a:cs typeface="Arial" charset="0"/>
              </a:rPr>
              <a:t>’</a:t>
            </a:r>
            <a:r>
              <a:rPr lang="fr-FR" sz="2000">
                <a:latin typeface="Arial" charset="0"/>
                <a:cs typeface="Arial" charset="0"/>
              </a:rPr>
              <a:t>un test combiné (Ac – Agp24) en urgence: positif dès 15 jours après la contamination</a:t>
            </a:r>
          </a:p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Recherche de l</a:t>
            </a:r>
            <a:r>
              <a:rPr lang="ja-JP" altLang="fr-FR" sz="2000">
                <a:latin typeface="Arial" charset="0"/>
                <a:cs typeface="Arial" charset="0"/>
              </a:rPr>
              <a:t>’</a:t>
            </a:r>
            <a:r>
              <a:rPr lang="fr-FR" sz="2000">
                <a:latin typeface="Arial" charset="0"/>
                <a:cs typeface="Arial" charset="0"/>
              </a:rPr>
              <a:t>ARN-VIH plasmatique si test sérologique négatif ou douteux: positif dès 7-10 jours</a:t>
            </a:r>
          </a:p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A défaut: réalisation Ag24 confirmé par un test de neutralisation</a:t>
            </a:r>
          </a:p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Réalisation du 2</a:t>
            </a:r>
            <a:r>
              <a:rPr lang="fr-FR" sz="2000" baseline="30000">
                <a:latin typeface="Arial" charset="0"/>
                <a:cs typeface="Arial" charset="0"/>
              </a:rPr>
              <a:t>ème</a:t>
            </a:r>
            <a:r>
              <a:rPr lang="fr-FR" sz="2000">
                <a:latin typeface="Arial" charset="0"/>
                <a:cs typeface="Arial" charset="0"/>
              </a:rPr>
              <a:t> test sérologique avec </a:t>
            </a:r>
            <a:r>
              <a:rPr lang="fr-FR" sz="2000" b="1">
                <a:latin typeface="Arial" charset="0"/>
                <a:cs typeface="Arial" charset="0"/>
              </a:rPr>
              <a:t>prise en charge rapide en milieu spécialisé pour confirmation du diagnostic de primo-infection </a:t>
            </a:r>
            <a:r>
              <a:rPr lang="fr-FR" sz="2000" b="1">
                <a:latin typeface="Arial" charset="0"/>
              </a:rPr>
              <a:t>sans que cela ne retarde la prise en charge, en particulier si l</a:t>
            </a:r>
            <a:r>
              <a:rPr lang="ja-JP" altLang="fr-FR" sz="2000" b="1">
                <a:latin typeface="Arial" charset="0"/>
              </a:rPr>
              <a:t>’</a:t>
            </a:r>
            <a:r>
              <a:rPr lang="fr-FR" sz="2000" b="1">
                <a:latin typeface="Arial" charset="0"/>
              </a:rPr>
              <a:t>ARN-VIH est détecté</a:t>
            </a:r>
            <a:endParaRPr lang="fr-FR" sz="2000" b="1">
              <a:latin typeface="Arial" charset="0"/>
              <a:cs typeface="Arial" charset="0"/>
            </a:endParaRPr>
          </a:p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Test génotypique de résistance (protéase, transcriptase inverse) et détermination du sous-type</a:t>
            </a:r>
          </a:p>
          <a:p>
            <a:pPr eaLnBrk="1" hangingPunct="1">
              <a:buFont typeface="Wingdings" charset="0"/>
              <a:buChar char="§"/>
            </a:pPr>
            <a:endParaRPr lang="fr-FR" sz="2000">
              <a:latin typeface="Arial" charset="0"/>
              <a:cs typeface="Arial" charset="0"/>
            </a:endParaRPr>
          </a:p>
          <a:p>
            <a:pPr eaLnBrk="1" hangingPunct="1">
              <a:buFont typeface="Wingdings" charset="0"/>
              <a:buChar char="§"/>
            </a:pPr>
            <a:endParaRPr lang="fr-FR" sz="200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Arguments pour un traitement rapide</a:t>
            </a:r>
            <a:endParaRPr lang="fr-FR" sz="24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195" name="Espace réservé du contenu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525962"/>
          </a:xfrm>
        </p:spPr>
        <p:txBody>
          <a:bodyPr/>
          <a:lstStyle/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Expansion virale rapide dans les cellules et organes lymphoïdes, le système nerveux central</a:t>
            </a:r>
          </a:p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Stock élevé de cellules infectées, majoré par l</a:t>
            </a:r>
            <a:r>
              <a:rPr lang="ja-JP" altLang="fr-FR" sz="2000">
                <a:latin typeface="Arial" charset="0"/>
                <a:cs typeface="Arial" charset="0"/>
              </a:rPr>
              <a:t>’</a:t>
            </a:r>
            <a:r>
              <a:rPr lang="fr-FR" sz="2000">
                <a:latin typeface="Arial" charset="0"/>
                <a:cs typeface="Arial" charset="0"/>
              </a:rPr>
              <a:t>activation cytokinique présente en primo-infection, entretenue par les translocations bactériennes secondaires à l</a:t>
            </a:r>
            <a:r>
              <a:rPr lang="ja-JP" altLang="fr-FR" sz="2000">
                <a:latin typeface="Arial" charset="0"/>
                <a:cs typeface="Arial" charset="0"/>
              </a:rPr>
              <a:t>’</a:t>
            </a:r>
            <a:r>
              <a:rPr lang="fr-FR" sz="2000">
                <a:latin typeface="Arial" charset="0"/>
                <a:cs typeface="Arial" charset="0"/>
              </a:rPr>
              <a:t>altération de la barrière digestive</a:t>
            </a:r>
          </a:p>
          <a:p>
            <a:pPr eaLnBrk="1" hangingPunct="1">
              <a:buFont typeface="Wingdings" charset="0"/>
              <a:buChar char="§"/>
            </a:pPr>
            <a:endParaRPr lang="fr-FR" sz="2000">
              <a:latin typeface="Arial" charset="0"/>
              <a:cs typeface="Arial" charset="0"/>
            </a:endParaRPr>
          </a:p>
          <a:p>
            <a:pPr eaLnBrk="1" hangingPunct="1">
              <a:buFont typeface="Wingdings" charset="0"/>
              <a:buChar char="§"/>
            </a:pPr>
            <a:r>
              <a:rPr lang="fr-FR" sz="2000" b="1">
                <a:latin typeface="Arial" charset="0"/>
                <a:cs typeface="Arial" charset="0"/>
              </a:rPr>
              <a:t>Il existe des arguments en faveur d</a:t>
            </a:r>
            <a:r>
              <a:rPr lang="ja-JP" altLang="fr-FR" sz="2000" b="1">
                <a:latin typeface="Arial" charset="0"/>
                <a:cs typeface="Arial" charset="0"/>
              </a:rPr>
              <a:t>’</a:t>
            </a:r>
            <a:r>
              <a:rPr lang="fr-FR" sz="2000" b="1">
                <a:latin typeface="Arial" charset="0"/>
                <a:cs typeface="Arial" charset="0"/>
              </a:rPr>
              <a:t>un traitement d</a:t>
            </a:r>
            <a:r>
              <a:rPr lang="ja-JP" altLang="fr-FR" sz="2000" b="1">
                <a:latin typeface="Arial" charset="0"/>
                <a:cs typeface="Arial" charset="0"/>
              </a:rPr>
              <a:t>’</a:t>
            </a:r>
            <a:r>
              <a:rPr lang="fr-FR" sz="2000" b="1">
                <a:latin typeface="Arial" charset="0"/>
                <a:cs typeface="Arial" charset="0"/>
              </a:rPr>
              <a:t>autant plus rapide que le patient est à un stade très précoce de l</a:t>
            </a:r>
            <a:r>
              <a:rPr lang="ja-JP" altLang="fr-FR" sz="2000" b="1">
                <a:latin typeface="Arial" charset="0"/>
                <a:cs typeface="Arial" charset="0"/>
              </a:rPr>
              <a:t>’</a:t>
            </a:r>
            <a:r>
              <a:rPr lang="fr-FR" sz="2000" b="1">
                <a:latin typeface="Arial" charset="0"/>
                <a:cs typeface="Arial" charset="0"/>
              </a:rPr>
              <a:t>infection.</a:t>
            </a:r>
          </a:p>
          <a:p>
            <a:pPr lvl="1" eaLnBrk="1" hangingPunct="1">
              <a:buFont typeface="Wingdings" charset="0"/>
              <a:buChar char="§"/>
            </a:pPr>
            <a:r>
              <a:rPr lang="fr-FR" sz="1800">
                <a:latin typeface="Arial" charset="0"/>
                <a:cs typeface="Arial" charset="0"/>
              </a:rPr>
              <a:t>Limitation de la constitution des réservoirs et impact supérieur du traitement par rapport à l</a:t>
            </a:r>
            <a:r>
              <a:rPr lang="ja-JP" altLang="fr-FR" sz="1800">
                <a:latin typeface="Arial" charset="0"/>
                <a:cs typeface="Arial" charset="0"/>
              </a:rPr>
              <a:t>’</a:t>
            </a:r>
            <a:r>
              <a:rPr lang="fr-FR" sz="1800">
                <a:latin typeface="Arial" charset="0"/>
                <a:cs typeface="Arial" charset="0"/>
              </a:rPr>
              <a:t>infection chronique</a:t>
            </a:r>
          </a:p>
          <a:p>
            <a:pPr lvl="1" eaLnBrk="1" hangingPunct="1">
              <a:buFont typeface="Wingdings" charset="0"/>
              <a:buChar char="§"/>
            </a:pPr>
            <a:r>
              <a:rPr lang="fr-FR" sz="1800">
                <a:latin typeface="Arial" charset="0"/>
                <a:cs typeface="Arial" charset="0"/>
              </a:rPr>
              <a:t>Limitation de l</a:t>
            </a:r>
            <a:r>
              <a:rPr lang="ja-JP" altLang="fr-FR" sz="1800">
                <a:latin typeface="Arial" charset="0"/>
                <a:cs typeface="Arial" charset="0"/>
              </a:rPr>
              <a:t>’</a:t>
            </a:r>
            <a:r>
              <a:rPr lang="fr-FR" sz="1800">
                <a:latin typeface="Arial" charset="0"/>
                <a:cs typeface="Arial" charset="0"/>
              </a:rPr>
              <a:t>activation immune et préservation de la barrière digestive</a:t>
            </a:r>
          </a:p>
          <a:p>
            <a:pPr lvl="1" eaLnBrk="1" hangingPunct="1">
              <a:buFont typeface="Wingdings" charset="0"/>
              <a:buChar char="§"/>
            </a:pPr>
            <a:endParaRPr lang="fr-FR" sz="160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Indications et objectifs du traitement</a:t>
            </a:r>
            <a:endParaRPr lang="fr-FR" sz="24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219" name="Espace réservé du contenu 2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4525962"/>
          </a:xfrm>
        </p:spPr>
        <p:txBody>
          <a:bodyPr/>
          <a:lstStyle/>
          <a:p>
            <a:pPr eaLnBrk="1" hangingPunct="1">
              <a:buFont typeface="Wingdings" charset="0"/>
              <a:buChar char="§"/>
            </a:pPr>
            <a:r>
              <a:rPr lang="fr-FR" sz="2000" b="1">
                <a:latin typeface="Arial" charset="0"/>
                <a:cs typeface="Arial" charset="0"/>
              </a:rPr>
              <a:t>Les indications thérapeutiques en primo-infection sont élargies en 2013 aux patients asymptomatiques, quels que soient les niveaux de lymphocytes CD4 et de charge virale. Le délai d</a:t>
            </a:r>
            <a:r>
              <a:rPr lang="ja-JP" altLang="fr-FR" sz="2000" b="1">
                <a:latin typeface="Arial" charset="0"/>
                <a:cs typeface="Arial" charset="0"/>
              </a:rPr>
              <a:t>’</a:t>
            </a:r>
            <a:r>
              <a:rPr lang="fr-FR" sz="2000" b="1">
                <a:latin typeface="Arial" charset="0"/>
                <a:cs typeface="Arial" charset="0"/>
              </a:rPr>
              <a:t>initiation du traitement doit être court pour limiter la constitution du réservoir viral.</a:t>
            </a:r>
          </a:p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Initiation rapide d</a:t>
            </a:r>
            <a:r>
              <a:rPr lang="ja-JP" altLang="fr-FR" sz="2000">
                <a:latin typeface="Arial" charset="0"/>
                <a:cs typeface="Arial" charset="0"/>
              </a:rPr>
              <a:t>’</a:t>
            </a:r>
            <a:r>
              <a:rPr lang="fr-FR" sz="2000">
                <a:latin typeface="Arial" charset="0"/>
                <a:cs typeface="Arial" charset="0"/>
              </a:rPr>
              <a:t>un traitement antirétroviral, indépendamment des symptômes, des CD4 et de la charge virale, dans les jours suivant le diagnostic, accompagnée d</a:t>
            </a:r>
            <a:r>
              <a:rPr lang="ja-JP" altLang="fr-FR" sz="2000">
                <a:latin typeface="Arial" charset="0"/>
                <a:cs typeface="Arial" charset="0"/>
              </a:rPr>
              <a:t>’</a:t>
            </a:r>
            <a:r>
              <a:rPr lang="fr-FR" sz="2000">
                <a:latin typeface="Arial" charset="0"/>
                <a:cs typeface="Arial" charset="0"/>
              </a:rPr>
              <a:t>explications au patient sur les objectifs du traitement, les bénéfices attendus et ses contraintes</a:t>
            </a:r>
          </a:p>
          <a:p>
            <a:pPr eaLnBrk="1" hangingPunct="1">
              <a:buFont typeface="Wingdings" charset="0"/>
              <a:buChar char="§"/>
            </a:pPr>
            <a:endParaRPr lang="fr-FR" sz="2000">
              <a:latin typeface="Arial" charset="0"/>
              <a:cs typeface="Arial" charset="0"/>
            </a:endParaRPr>
          </a:p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Objectifs </a:t>
            </a:r>
          </a:p>
          <a:p>
            <a:pPr lvl="1" eaLnBrk="1" hangingPunct="1">
              <a:buFont typeface="Wingdings" charset="0"/>
              <a:buChar char="§"/>
            </a:pPr>
            <a:r>
              <a:rPr lang="fr-FR" sz="1800">
                <a:latin typeface="Arial" charset="0"/>
                <a:cs typeface="Arial" charset="0"/>
              </a:rPr>
              <a:t>Virologique: charge virale indétectable à M6 (M12 si charge virale initiale très élevée) idem infection chronique</a:t>
            </a:r>
          </a:p>
          <a:p>
            <a:pPr lvl="1" eaLnBrk="1" hangingPunct="1">
              <a:buFont typeface="Wingdings" charset="0"/>
              <a:buChar char="§"/>
            </a:pPr>
            <a:r>
              <a:rPr lang="fr-FR" sz="1800">
                <a:latin typeface="Arial" charset="0"/>
                <a:cs typeface="Arial" charset="0"/>
              </a:rPr>
              <a:t>Immunologique: préservation ou restauration des CD4 &gt; 500/mm</a:t>
            </a:r>
            <a:r>
              <a:rPr lang="fr-FR" sz="1800" baseline="30000">
                <a:latin typeface="Arial" charset="0"/>
                <a:cs typeface="Arial" charset="0"/>
              </a:rPr>
              <a:t>3</a:t>
            </a:r>
          </a:p>
          <a:p>
            <a:pPr lvl="1" eaLnBrk="1" hangingPunct="1">
              <a:buFont typeface="Wingdings" charset="0"/>
              <a:buChar char="§"/>
            </a:pPr>
            <a:r>
              <a:rPr lang="fr-FR" sz="1800">
                <a:latin typeface="Arial" charset="0"/>
                <a:cs typeface="Arial" charset="0"/>
              </a:rPr>
              <a:t>Clinique:  guérison rapide des symptômes </a:t>
            </a:r>
          </a:p>
          <a:p>
            <a:pPr lvl="1" eaLnBrk="1" hangingPunct="1">
              <a:buFont typeface="Wingdings" charset="0"/>
              <a:buChar char="§"/>
            </a:pPr>
            <a:r>
              <a:rPr lang="fr-FR" sz="1800">
                <a:latin typeface="Arial" charset="0"/>
                <a:cs typeface="Arial" charset="0"/>
              </a:rPr>
              <a:t>Au cours de la grossesse: prévention de la TME</a:t>
            </a:r>
          </a:p>
          <a:p>
            <a:pPr eaLnBrk="1" hangingPunct="1">
              <a:buFont typeface="Wingdings" charset="0"/>
              <a:buChar char="§"/>
            </a:pPr>
            <a:endParaRPr lang="fr-FR" sz="220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fr-FR" sz="2400" b="1">
                <a:solidFill>
                  <a:srgbClr val="E46C0A"/>
                </a:solidFill>
                <a:latin typeface="Arial" charset="0"/>
                <a:cs typeface="Arial" charset="0"/>
              </a:rPr>
              <a:t>Modalités du traitement</a:t>
            </a:r>
          </a:p>
        </p:txBody>
      </p:sp>
      <p:sp>
        <p:nvSpPr>
          <p:cNvPr id="10243" name="Espace réservé du contenu 2"/>
          <p:cNvSpPr>
            <a:spLocks noGrp="1"/>
          </p:cNvSpPr>
          <p:nvPr>
            <p:ph idx="1"/>
          </p:nvPr>
        </p:nvSpPr>
        <p:spPr>
          <a:xfrm>
            <a:off x="468313" y="836613"/>
            <a:ext cx="8229600" cy="4525962"/>
          </a:xfrm>
        </p:spPr>
        <p:txBody>
          <a:bodyPr/>
          <a:lstStyle/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Choix des molécules du traitement initial en tenant compte de:</a:t>
            </a:r>
          </a:p>
          <a:p>
            <a:pPr eaLnBrk="1" hangingPunct="1">
              <a:buFont typeface="Wingdings" charset="0"/>
              <a:buNone/>
            </a:pPr>
            <a:r>
              <a:rPr lang="fr-FR" sz="2000">
                <a:latin typeface="Arial" charset="0"/>
                <a:cs typeface="Arial" charset="0"/>
              </a:rPr>
              <a:t> 1) épidémiologie des souches virales en termes de résistance au moment de la primo-infection </a:t>
            </a:r>
          </a:p>
          <a:p>
            <a:pPr lvl="1">
              <a:buFont typeface="Wingdings" charset="0"/>
              <a:buChar char="§"/>
            </a:pPr>
            <a:r>
              <a:rPr lang="fr-FR" sz="1400" b="1">
                <a:latin typeface="Arial" charset="0"/>
                <a:cs typeface="Arial" charset="0"/>
              </a:rPr>
              <a:t>La fréquence des mutations de résistance des virus transmis en primo-infection reste stable en 2011-12, avec une fréquence de 5,1% pour les INTI, 7,1% pour les INNTI, 2,1% pour les IP et 1,7% pour le raltégravir. Cela justifie la réalisation d</a:t>
            </a:r>
            <a:r>
              <a:rPr lang="ja-JP" altLang="fr-FR" sz="1400" b="1">
                <a:latin typeface="Arial" charset="0"/>
                <a:cs typeface="Arial" charset="0"/>
              </a:rPr>
              <a:t>’</a:t>
            </a:r>
            <a:r>
              <a:rPr lang="fr-FR" sz="1400" b="1">
                <a:latin typeface="Arial" charset="0"/>
                <a:cs typeface="Arial" charset="0"/>
              </a:rPr>
              <a:t>un test de résistance à tous les patients, avec adaptation du traitement antirétroviral aux résultats si besoin</a:t>
            </a:r>
            <a:endParaRPr lang="fr-FR" sz="1800">
              <a:latin typeface="Arial" charset="0"/>
              <a:cs typeface="Arial" charset="0"/>
            </a:endParaRPr>
          </a:p>
          <a:p>
            <a:pPr eaLnBrk="1" hangingPunct="1">
              <a:buFont typeface="Wingdings" charset="0"/>
              <a:buNone/>
            </a:pPr>
            <a:r>
              <a:rPr lang="fr-FR" sz="2000">
                <a:latin typeface="Arial" charset="0"/>
                <a:cs typeface="Arial" charset="0"/>
              </a:rPr>
              <a:t>	et possible traitement pré-exposition </a:t>
            </a:r>
          </a:p>
          <a:p>
            <a:pPr eaLnBrk="1" hangingPunct="1">
              <a:buFont typeface="Wingdings" charset="0"/>
              <a:buNone/>
            </a:pPr>
            <a:r>
              <a:rPr lang="fr-FR" sz="2000">
                <a:latin typeface="Arial" charset="0"/>
                <a:cs typeface="Arial" charset="0"/>
              </a:rPr>
              <a:t>2) tolérance immédiate, sans attendre les résultats du test génotypique et de la recherche de l</a:t>
            </a:r>
            <a:r>
              <a:rPr lang="ja-JP" altLang="fr-FR" sz="2000">
                <a:latin typeface="Arial" charset="0"/>
                <a:cs typeface="Arial" charset="0"/>
              </a:rPr>
              <a:t>’</a:t>
            </a:r>
            <a:r>
              <a:rPr lang="fr-FR" sz="2000">
                <a:latin typeface="Arial" charset="0"/>
                <a:cs typeface="Arial" charset="0"/>
              </a:rPr>
              <a:t>allèle HLAB5701</a:t>
            </a:r>
          </a:p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Trithérapie </a:t>
            </a:r>
          </a:p>
          <a:p>
            <a:pPr lvl="1" eaLnBrk="1" hangingPunct="1">
              <a:buFont typeface="Wingdings" charset="0"/>
              <a:buChar char="§"/>
            </a:pPr>
            <a:r>
              <a:rPr lang="fr-FR" sz="1800" b="1">
                <a:latin typeface="Arial" charset="0"/>
                <a:cs typeface="Arial" charset="0"/>
              </a:rPr>
              <a:t>2 INTI: TDF (si fonction rénale normale) + 3TC ou FTC + 1 IP/r </a:t>
            </a:r>
          </a:p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Adaptation ultérieure du traitement en fonction du bilan initial ou pour simplification thérapeutique</a:t>
            </a:r>
          </a:p>
          <a:p>
            <a:pPr eaLnBrk="1" hangingPunct="1">
              <a:buFont typeface="Wingdings" charset="0"/>
              <a:buChar char="§"/>
            </a:pPr>
            <a:r>
              <a:rPr lang="fr-FR" sz="2000" b="1">
                <a:latin typeface="Arial" charset="0"/>
                <a:cs typeface="Arial" charset="0"/>
              </a:rPr>
              <a:t>Pas d</a:t>
            </a:r>
            <a:r>
              <a:rPr lang="ja-JP" altLang="fr-FR" sz="2000" b="1">
                <a:latin typeface="Arial" charset="0"/>
                <a:cs typeface="Arial" charset="0"/>
              </a:rPr>
              <a:t>’</a:t>
            </a:r>
            <a:r>
              <a:rPr lang="fr-FR" sz="2000" b="1">
                <a:latin typeface="Arial" charset="0"/>
                <a:cs typeface="Arial" charset="0"/>
              </a:rPr>
              <a:t>interruption programmée</a:t>
            </a:r>
            <a:r>
              <a:rPr lang="fr-FR" sz="2000">
                <a:latin typeface="Arial" charset="0"/>
                <a:cs typeface="Arial" charset="0"/>
              </a:rPr>
              <a:t> en dehors des protocoles</a:t>
            </a:r>
          </a:p>
          <a:p>
            <a:pPr eaLnBrk="1" hangingPunct="1">
              <a:buFont typeface="Wingdings" charset="0"/>
              <a:buChar char="§"/>
            </a:pPr>
            <a:r>
              <a:rPr lang="fr-FR" sz="2000">
                <a:latin typeface="Arial" charset="0"/>
                <a:cs typeface="Arial" charset="0"/>
              </a:rPr>
              <a:t>Discussion de traitement intensifié par INI ou ENF dans le 3</a:t>
            </a:r>
            <a:r>
              <a:rPr lang="fr-FR" sz="2000" baseline="30000">
                <a:latin typeface="Arial" charset="0"/>
                <a:cs typeface="Arial" charset="0"/>
              </a:rPr>
              <a:t>ème</a:t>
            </a:r>
            <a:r>
              <a:rPr lang="fr-FR" sz="2000">
                <a:latin typeface="Arial" charset="0"/>
                <a:cs typeface="Arial" charset="0"/>
              </a:rPr>
              <a:t> trimestre de grossesse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623</Words>
  <Application>Microsoft Macintosh PowerPoint</Application>
  <PresentationFormat>Présentation à l'écran (4:3)</PresentationFormat>
  <Paragraphs>51</Paragraphs>
  <Slides>7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Wingdings</vt:lpstr>
      <vt:lpstr>Thème Office</vt:lpstr>
      <vt:lpstr>PRIMO-INFECTION</vt:lpstr>
      <vt:lpstr>Spécificités de la primo-infection </vt:lpstr>
      <vt:lpstr>Contexte épidémiologique</vt:lpstr>
      <vt:lpstr>Quand évoquer une primo-infection par le VIH? Diagnostic virologique</vt:lpstr>
      <vt:lpstr>Arguments pour un traitement rapide</vt:lpstr>
      <vt:lpstr>Indications et objectifs du traitement</vt:lpstr>
      <vt:lpstr>Modalités du traitement</vt:lpstr>
    </vt:vector>
  </TitlesOfParts>
  <Company>MSS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Julien Bressy</dc:creator>
  <cp:lastModifiedBy>Cedric Arvieux</cp:lastModifiedBy>
  <cp:revision>32</cp:revision>
  <dcterms:created xsi:type="dcterms:W3CDTF">2013-07-02T11:21:15Z</dcterms:created>
  <dcterms:modified xsi:type="dcterms:W3CDTF">2013-09-28T16:16:18Z</dcterms:modified>
</cp:coreProperties>
</file>