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7" r:id="rId2"/>
    <p:sldId id="285" r:id="rId3"/>
    <p:sldId id="282" r:id="rId4"/>
    <p:sldId id="257" r:id="rId5"/>
    <p:sldId id="271" r:id="rId6"/>
    <p:sldId id="262" r:id="rId7"/>
    <p:sldId id="280" r:id="rId8"/>
    <p:sldId id="276" r:id="rId9"/>
    <p:sldId id="284" r:id="rId10"/>
    <p:sldId id="278" r:id="rId11"/>
    <p:sldId id="283" r:id="rId12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20" autoAdjust="0"/>
  </p:normalViewPr>
  <p:slideViewPr>
    <p:cSldViewPr>
      <p:cViewPr varScale="1">
        <p:scale>
          <a:sx n="58" d="100"/>
          <a:sy n="58" d="100"/>
        </p:scale>
        <p:origin x="-9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7D54514-0583-B245-B02B-CDC8AA244D58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60F1CF1-8055-9F4E-8C8D-9A83C9AAE3A3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79272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33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1434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0E1FFAAA-8177-DC4D-B7AE-B58BF4386F8F}" type="slidenum">
              <a:rPr lang="fr-FR"/>
              <a:pPr eaLnBrk="1" hangingPunct="1"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355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5F13A026-450C-824E-9452-9ABB3A1078A4}" type="slidenum">
              <a:rPr lang="fr-FR"/>
              <a:pPr eaLnBrk="1" hangingPunct="1"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457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2458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080A687-7042-BC40-ACDF-21FA16746469}" type="slidenum">
              <a:rPr lang="fr-FR"/>
              <a:pPr eaLnBrk="1" hangingPunct="1"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1536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D46FF35-8EE3-9541-98F4-64551B024022}" type="slidenum">
              <a:rPr lang="fr-FR"/>
              <a:pPr eaLnBrk="1" hangingPunct="1"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1638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12BA2EA-403C-C546-AD00-B98C0B037761}" type="slidenum">
              <a:rPr lang="fr-FR"/>
              <a:pPr eaLnBrk="1" hangingPunct="1"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41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11C384C-8CC7-4340-8057-DE869113CDAB}" type="slidenum">
              <a:rPr lang="fr-FR"/>
              <a:pPr eaLnBrk="1" hangingPunct="1"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1843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28E3234-67FA-C947-8630-0017D8967995}" type="slidenum">
              <a:rPr lang="fr-FR"/>
              <a:pPr eaLnBrk="1" hangingPunct="1"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45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1946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8354A03-4A75-9445-82B4-DBD4645EBCE0}" type="slidenum">
              <a:rPr lang="fr-FR"/>
              <a:pPr eaLnBrk="1" hangingPunct="1"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048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2048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9EFEE6B-5A2D-4448-B181-050498D51CC3}" type="slidenum">
              <a:rPr lang="fr-FR"/>
              <a:pPr eaLnBrk="1" hangingPunct="1"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150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2150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10A6E73-9538-F84E-8E5F-6CBEB7C41FC6}" type="slidenum">
              <a:rPr lang="fr-FR"/>
              <a:pPr eaLnBrk="1" hangingPunct="1"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253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2253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0EA6977-076C-6646-A0D6-A28A1CCF2596}" type="slidenum">
              <a:rPr lang="fr-FR"/>
              <a:pPr eaLnBrk="1" hangingPunct="1"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1C88DD-4732-2444-A50E-27F81901E559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DE245F-DF6E-D840-8802-604A51155C09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2583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92CCC0-B1E6-4845-8284-1DD9D506DD1D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67ED08-7E1C-FA4B-A16A-F5BC73870C6E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9075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82F0B5-9F8B-6049-BA8C-804B54AC6696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2973ED-CFAE-834A-827E-602054F8D8CA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1642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B53C39-9F50-C642-80BB-7D6AA07EF3DB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01C6B-2EF8-4A46-A1E5-D413BF95B9AA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7707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DFAEEF-306C-7448-8B23-4DB630D93ADD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243E6F-9780-EB45-A887-62EAB60C5EB1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4045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D01C05-E79E-B640-987E-5B55C5CE38AF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5CAAA-B358-5643-AC26-223A1A56B4BD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9405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9BC31C-74BE-304D-97A5-26194B39D965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F8A81-CA70-0640-89A0-11E93C6500A1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319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823198-4019-444C-AEC7-FC9AFF867714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300D2-9B97-7645-AD6F-DEB6F5EEE1F0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7292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CBAEB5-EDC4-DC45-B964-C14D950F7EEB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2AEC7-B3F3-9B46-8D36-5AACDB2E7F87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8970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67B898-8521-1047-A8BD-3AEC040AA9F9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97667-7BF1-7C41-B81D-AE9F4364A86A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4127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EE6572-8987-9D4D-B8F9-8D7B978A21A6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F9143-7188-4D4B-8D9A-DD632812A0EA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521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5B284159-9F47-134B-82E2-F130C4560931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C2349B92-C6BA-D449-8637-D7C82C0D2FE8}" type="slidenum">
              <a:rPr lang="fr-FR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 11" descr="fond-rapportexperts201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250825" y="5930900"/>
            <a:ext cx="5689600" cy="6159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rgbClr val="1E1C11"/>
                </a:solidFill>
                <a:cs typeface="Arial" charset="0"/>
              </a:rPr>
              <a:t>Réunion de présentation </a:t>
            </a:r>
            <a:r>
              <a:rPr lang="fr-FR">
                <a:solidFill>
                  <a:srgbClr val="1E1C11"/>
                </a:solidFill>
                <a:cs typeface="Arial" charset="0"/>
              </a:rPr>
              <a:t>- 26/09/2013</a:t>
            </a:r>
          </a:p>
          <a:p>
            <a:pPr eaLnBrk="1" hangingPunct="1"/>
            <a:r>
              <a:rPr lang="fr-FR" sz="1600" b="1">
                <a:solidFill>
                  <a:srgbClr val="E46C0A"/>
                </a:solidFill>
                <a:cs typeface="Arial" charset="0"/>
              </a:rPr>
              <a:t>Traitement antirétroviral chez l</a:t>
            </a:r>
            <a:r>
              <a:rPr lang="ja-JP" altLang="fr-FR" sz="1600" b="1">
                <a:solidFill>
                  <a:srgbClr val="E46C0A"/>
                </a:solidFill>
                <a:cs typeface="Arial" charset="0"/>
              </a:rPr>
              <a:t>’</a:t>
            </a:r>
            <a:r>
              <a:rPr lang="fr-FR" sz="1600" b="1">
                <a:solidFill>
                  <a:srgbClr val="E46C0A"/>
                </a:solidFill>
                <a:cs typeface="Arial" charset="0"/>
              </a:rPr>
              <a:t>adulte </a:t>
            </a:r>
            <a:r>
              <a:rPr lang="fr-FR" sz="1600">
                <a:solidFill>
                  <a:srgbClr val="E46C0A"/>
                </a:solidFill>
                <a:cs typeface="Arial" charset="0"/>
              </a:rPr>
              <a:t>- Bruno Hoen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oneTexte 6"/>
          <p:cNvSpPr txBox="1">
            <a:spLocks noChangeArrowheads="1"/>
          </p:cNvSpPr>
          <p:nvPr/>
        </p:nvSpPr>
        <p:spPr bwMode="auto">
          <a:xfrm>
            <a:off x="0" y="0"/>
            <a:ext cx="9144000" cy="582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fr-FR" sz="1000">
              <a:solidFill>
                <a:srgbClr val="1E1C11"/>
              </a:solidFill>
              <a:cs typeface="Arial" charset="0"/>
            </a:endParaRPr>
          </a:p>
          <a:p>
            <a:pPr algn="ctr" eaLnBrk="1" hangingPunct="1"/>
            <a:r>
              <a:rPr lang="fr-FR" sz="3200" b="1">
                <a:solidFill>
                  <a:srgbClr val="E46C0A"/>
                </a:solidFill>
                <a:cs typeface="Arial" charset="0"/>
              </a:rPr>
              <a:t>Remerciements</a:t>
            </a:r>
          </a:p>
          <a:p>
            <a:pPr algn="ctr" eaLnBrk="1" hangingPunct="1"/>
            <a:endParaRPr lang="fr-FR" sz="1000" b="1">
              <a:solidFill>
                <a:srgbClr val="E46C0A"/>
              </a:solidFill>
              <a:cs typeface="Arial" charset="0"/>
            </a:endParaRPr>
          </a:p>
          <a:p>
            <a:pPr algn="ctr" eaLnBrk="1" hangingPunct="1"/>
            <a:r>
              <a:rPr lang="fr-FR" b="1">
                <a:solidFill>
                  <a:srgbClr val="E46C0A"/>
                </a:solidFill>
              </a:rPr>
              <a:t>Commission « Traitement antirétroviral » :</a:t>
            </a:r>
          </a:p>
          <a:p>
            <a:pPr algn="ctr" eaLnBrk="1" hangingPunct="1"/>
            <a:r>
              <a:rPr lang="fr-FR" i="1">
                <a:solidFill>
                  <a:srgbClr val="E46C0A"/>
                </a:solidFill>
              </a:rPr>
              <a:t>Sous la direction du Pr Bruno HOEN, CHU Besançon </a:t>
            </a:r>
          </a:p>
          <a:p>
            <a:pPr algn="ctr" eaLnBrk="1" hangingPunct="1"/>
            <a:r>
              <a:rPr lang="fr-FR"/>
              <a:t>F. BONNET, CHU Bordeaux</a:t>
            </a:r>
          </a:p>
          <a:p>
            <a:pPr algn="ctr" eaLnBrk="1" hangingPunct="1"/>
            <a:r>
              <a:rPr lang="fr-FR"/>
              <a:t>C. DELAUGERRE, CHU Saint-Louis, Paris</a:t>
            </a:r>
          </a:p>
          <a:p>
            <a:pPr algn="ctr" eaLnBrk="1" hangingPunct="1"/>
            <a:r>
              <a:rPr lang="fr-FR"/>
              <a:t>P. DELOBEL, CHU Toulouse </a:t>
            </a:r>
          </a:p>
          <a:p>
            <a:pPr algn="ctr" eaLnBrk="1" hangingPunct="1"/>
            <a:r>
              <a:rPr lang="fr-FR"/>
              <a:t>C. GOUJARD, CHU Bicêtre, Le Kremlin-Bicêtre</a:t>
            </a:r>
          </a:p>
          <a:p>
            <a:pPr algn="ctr" eaLnBrk="1" hangingPunct="1"/>
            <a:r>
              <a:rPr lang="fr-FR"/>
              <a:t>M. L</a:t>
            </a:r>
            <a:r>
              <a:rPr lang="ja-JP" altLang="fr-FR"/>
              <a:t>’</a:t>
            </a:r>
            <a:r>
              <a:rPr lang="fr-FR"/>
              <a:t>HÉNAFF, TRT-5, ARCAT, Paris</a:t>
            </a:r>
          </a:p>
          <a:p>
            <a:pPr algn="ctr" eaLnBrk="1" hangingPunct="1"/>
            <a:r>
              <a:rPr lang="fr-FR"/>
              <a:t>R. PERSIAUX, TRT-5, AIDES, Paris</a:t>
            </a:r>
          </a:p>
          <a:p>
            <a:pPr algn="ctr" eaLnBrk="1" hangingPunct="1"/>
            <a:r>
              <a:rPr lang="fr-FR"/>
              <a:t>D. REY, CHU Strasbourg</a:t>
            </a:r>
          </a:p>
          <a:p>
            <a:pPr algn="ctr" eaLnBrk="1" hangingPunct="1"/>
            <a:r>
              <a:rPr lang="fr-FR"/>
              <a:t>C. ROUZIOUX, CHU Necker-Enfants malades, Paris</a:t>
            </a:r>
          </a:p>
          <a:p>
            <a:pPr algn="ctr" eaLnBrk="1" hangingPunct="1"/>
            <a:r>
              <a:rPr lang="fr-FR"/>
              <a:t>A.-M. TABURET, CHU Bicêtre, Le Kremlin-Bicêtre</a:t>
            </a:r>
          </a:p>
          <a:p>
            <a:pPr algn="ctr" eaLnBrk="1" hangingPunct="1"/>
            <a:endParaRPr lang="fr-FR" b="1">
              <a:solidFill>
                <a:srgbClr val="E46C0A"/>
              </a:solidFill>
              <a:cs typeface="Arial" charset="0"/>
            </a:endParaRPr>
          </a:p>
          <a:p>
            <a:pPr algn="ctr" eaLnBrk="1" hangingPunct="1"/>
            <a:r>
              <a:rPr lang="fr-FR" b="1">
                <a:solidFill>
                  <a:srgbClr val="E46C0A"/>
                </a:solidFill>
              </a:rPr>
              <a:t>Personnes auditionnées :</a:t>
            </a:r>
          </a:p>
          <a:p>
            <a:pPr algn="ctr" eaLnBrk="1" hangingPunct="1"/>
            <a:r>
              <a:rPr lang="fr-FR"/>
              <a:t>C. JACOMET, CHU Clermont-Ferrand</a:t>
            </a:r>
          </a:p>
          <a:p>
            <a:pPr algn="ctr" eaLnBrk="1" hangingPunct="1"/>
            <a:r>
              <a:rPr lang="fr-FR"/>
              <a:t>Y. YAZDANPANAH, CHU Bichat-Claude-Bernard, Paris </a:t>
            </a:r>
          </a:p>
          <a:p>
            <a:pPr algn="ctr" eaLnBrk="1" hangingPunct="1"/>
            <a:endParaRPr lang="fr-FR" b="1">
              <a:solidFill>
                <a:srgbClr val="E46C0A"/>
              </a:solidFill>
              <a:cs typeface="Arial" charset="0"/>
            </a:endParaRPr>
          </a:p>
          <a:p>
            <a:pPr algn="ctr" eaLnBrk="1" hangingPunct="1"/>
            <a:r>
              <a:rPr lang="fr-FR" b="1">
                <a:solidFill>
                  <a:srgbClr val="E46C0A"/>
                </a:solidFill>
                <a:cs typeface="Arial" charset="0"/>
              </a:rPr>
              <a:t>Et l</a:t>
            </a:r>
            <a:r>
              <a:rPr lang="ja-JP" altLang="fr-FR" b="1">
                <a:solidFill>
                  <a:srgbClr val="E46C0A"/>
                </a:solidFill>
                <a:cs typeface="Arial" charset="0"/>
              </a:rPr>
              <a:t>’</a:t>
            </a:r>
            <a:r>
              <a:rPr lang="fr-FR" b="1">
                <a:solidFill>
                  <a:srgbClr val="E46C0A"/>
                </a:solidFill>
                <a:cs typeface="Arial" charset="0"/>
              </a:rPr>
              <a:t>ensemble du groupe d</a:t>
            </a:r>
            <a:r>
              <a:rPr lang="ja-JP" altLang="fr-FR" b="1">
                <a:solidFill>
                  <a:srgbClr val="E46C0A"/>
                </a:solidFill>
                <a:cs typeface="Arial" charset="0"/>
              </a:rPr>
              <a:t>’</a:t>
            </a:r>
            <a:r>
              <a:rPr lang="fr-FR" b="1">
                <a:solidFill>
                  <a:srgbClr val="E46C0A"/>
                </a:solidFill>
                <a:cs typeface="Arial" charset="0"/>
              </a:rPr>
              <a:t>experts</a:t>
            </a:r>
          </a:p>
          <a:p>
            <a:pPr algn="ctr" eaLnBrk="1" hangingPunct="1"/>
            <a:endParaRPr lang="fr-FR">
              <a:latin typeface="Calibri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50825" y="5930900"/>
            <a:ext cx="6624638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chemeClr val="bg1"/>
                </a:solidFill>
                <a:cs typeface="Arial" charset="0"/>
              </a:rPr>
              <a:t>Traitement antirétroviral chez l</a:t>
            </a:r>
            <a:r>
              <a:rPr lang="ja-JP" altLang="fr-FR" b="1">
                <a:solidFill>
                  <a:schemeClr val="bg1"/>
                </a:solidFill>
                <a:cs typeface="Arial" charset="0"/>
              </a:rPr>
              <a:t>’</a:t>
            </a:r>
            <a:r>
              <a:rPr lang="fr-FR" b="1">
                <a:solidFill>
                  <a:schemeClr val="bg1"/>
                </a:solidFill>
                <a:cs typeface="Arial" charset="0"/>
              </a:rPr>
              <a:t>adulte</a:t>
            </a:r>
            <a:endParaRPr lang="fr-FR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>
                <a:solidFill>
                  <a:srgbClr val="1E1C11"/>
                </a:solidFill>
                <a:cs typeface="Arial" charset="0"/>
              </a:rPr>
              <a:t>Bruno Hoen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4140200" y="1196975"/>
            <a:ext cx="5003800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3600" dirty="0">
              <a:solidFill>
                <a:schemeClr val="bg2">
                  <a:lumMod val="10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Merci 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votre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attention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3200" dirty="0">
              <a:latin typeface="+mn-lt"/>
              <a:ea typeface="+mn-ea"/>
            </a:endParaRPr>
          </a:p>
        </p:txBody>
      </p:sp>
      <p:pic>
        <p:nvPicPr>
          <p:cNvPr id="12291" name="Image 7" descr="volum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5" y="260350"/>
            <a:ext cx="2735263" cy="497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250825" y="5930900"/>
            <a:ext cx="6624638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chemeClr val="bg1"/>
                </a:solidFill>
                <a:cs typeface="Arial" charset="0"/>
              </a:rPr>
              <a:t>Traitement antirétroviral chez l</a:t>
            </a:r>
            <a:r>
              <a:rPr lang="ja-JP" altLang="fr-FR" b="1">
                <a:solidFill>
                  <a:schemeClr val="bg1"/>
                </a:solidFill>
                <a:cs typeface="Arial" charset="0"/>
              </a:rPr>
              <a:t>’</a:t>
            </a:r>
            <a:r>
              <a:rPr lang="fr-FR" b="1">
                <a:solidFill>
                  <a:schemeClr val="bg1"/>
                </a:solidFill>
                <a:cs typeface="Arial" charset="0"/>
              </a:rPr>
              <a:t>adulte</a:t>
            </a:r>
            <a:endParaRPr lang="fr-FR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>
                <a:solidFill>
                  <a:srgbClr val="1E1C11"/>
                </a:solidFill>
                <a:cs typeface="Arial" charset="0"/>
              </a:rPr>
              <a:t>Bruno Hoen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338" y="620713"/>
            <a:ext cx="6791325" cy="47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oneTexte 6"/>
          <p:cNvSpPr txBox="1">
            <a:spLocks noChangeArrowheads="1"/>
          </p:cNvSpPr>
          <p:nvPr/>
        </p:nvSpPr>
        <p:spPr bwMode="auto">
          <a:xfrm>
            <a:off x="0" y="0"/>
            <a:ext cx="9144000" cy="558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E46C0A"/>
              </a:buClr>
            </a:pPr>
            <a:r>
              <a:rPr lang="fr-FR" sz="2800" b="1">
                <a:solidFill>
                  <a:srgbClr val="E46C0A"/>
                </a:solidFill>
                <a:cs typeface="Arial" charset="0"/>
              </a:rPr>
              <a:t>Initiation d</a:t>
            </a:r>
            <a:r>
              <a:rPr lang="ja-JP" altLang="fr-FR" sz="2800" b="1">
                <a:solidFill>
                  <a:srgbClr val="E46C0A"/>
                </a:solidFill>
                <a:cs typeface="Arial" charset="0"/>
              </a:rPr>
              <a:t>’</a:t>
            </a:r>
            <a:r>
              <a:rPr lang="fr-FR" sz="2800" b="1">
                <a:solidFill>
                  <a:srgbClr val="E46C0A"/>
                </a:solidFill>
                <a:cs typeface="Arial" charset="0"/>
              </a:rPr>
              <a:t>un traitement antirétroviral </a:t>
            </a:r>
          </a:p>
          <a:p>
            <a:pPr algn="ctr" eaLnBrk="1" hangingPunct="1">
              <a:buClr>
                <a:srgbClr val="E46C0A"/>
              </a:buClr>
            </a:pPr>
            <a:r>
              <a:rPr lang="fr-FR" sz="2800" b="1">
                <a:solidFill>
                  <a:srgbClr val="E46C0A"/>
                </a:solidFill>
                <a:cs typeface="Arial" charset="0"/>
              </a:rPr>
              <a:t>chez l</a:t>
            </a:r>
            <a:r>
              <a:rPr lang="ja-JP" altLang="fr-FR" sz="2800" b="1">
                <a:solidFill>
                  <a:srgbClr val="E46C0A"/>
                </a:solidFill>
                <a:cs typeface="Arial" charset="0"/>
              </a:rPr>
              <a:t>’</a:t>
            </a:r>
            <a:r>
              <a:rPr lang="fr-FR" sz="2800" b="1">
                <a:solidFill>
                  <a:srgbClr val="E46C0A"/>
                </a:solidFill>
                <a:cs typeface="Arial" charset="0"/>
              </a:rPr>
              <a:t>adulte asymptomatique</a:t>
            </a:r>
          </a:p>
          <a:p>
            <a:pPr eaLnBrk="1" hangingPunct="1">
              <a:buClr>
                <a:srgbClr val="E46C0A"/>
              </a:buClr>
            </a:pPr>
            <a:endParaRPr lang="fr-FR" sz="2800" b="1">
              <a:solidFill>
                <a:srgbClr val="E46C0A"/>
              </a:solidFill>
              <a:cs typeface="Arial" charset="0"/>
            </a:endParaRPr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r>
              <a:rPr lang="fr-FR">
                <a:cs typeface="Arial" charset="0"/>
              </a:rPr>
              <a:t> </a:t>
            </a:r>
            <a:r>
              <a:rPr lang="fr-FR" sz="2000" b="1">
                <a:solidFill>
                  <a:srgbClr val="E46C0A"/>
                </a:solidFill>
                <a:cs typeface="Arial" charset="0"/>
              </a:rPr>
              <a:t>Il est recommandé d</a:t>
            </a:r>
            <a:r>
              <a:rPr lang="ja-JP" altLang="fr-FR" sz="2000" b="1">
                <a:solidFill>
                  <a:srgbClr val="E46C0A"/>
                </a:solidFill>
                <a:cs typeface="Arial" charset="0"/>
              </a:rPr>
              <a:t>’</a:t>
            </a:r>
            <a:r>
              <a:rPr lang="fr-FR" sz="2000" b="1">
                <a:solidFill>
                  <a:srgbClr val="E46C0A"/>
                </a:solidFill>
                <a:cs typeface="Arial" charset="0"/>
              </a:rPr>
              <a:t>instaurer un traitement ARV chez toute personne vivant avec le VIH, quel que soit son nombre de lymphocytes CD4</a:t>
            </a:r>
            <a:endParaRPr lang="fr-FR" sz="2000" b="1">
              <a:cs typeface="Arial" charset="0"/>
            </a:endParaRPr>
          </a:p>
          <a:p>
            <a:pPr lvl="1" eaLnBrk="1" hangingPunct="1">
              <a:buClr>
                <a:srgbClr val="E46C0A"/>
              </a:buClr>
            </a:pPr>
            <a:endParaRPr lang="fr-FR" sz="2000" b="1">
              <a:cs typeface="Arial" charset="0"/>
            </a:endParaRPr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r>
              <a:rPr lang="fr-FR">
                <a:cs typeface="Arial" charset="0"/>
              </a:rPr>
              <a:t> </a:t>
            </a:r>
            <a:r>
              <a:rPr lang="fr-FR">
                <a:solidFill>
                  <a:srgbClr val="E46C0A"/>
                </a:solidFill>
                <a:cs typeface="Arial" charset="0"/>
              </a:rPr>
              <a:t>Le </a:t>
            </a:r>
            <a:r>
              <a:rPr lang="fr-FR" b="1">
                <a:solidFill>
                  <a:srgbClr val="E46C0A"/>
                </a:solidFill>
                <a:cs typeface="Arial" charset="0"/>
              </a:rPr>
              <a:t>niveau de preuve</a:t>
            </a:r>
            <a:r>
              <a:rPr lang="fr-FR">
                <a:solidFill>
                  <a:srgbClr val="E46C0A"/>
                </a:solidFill>
                <a:cs typeface="Arial" charset="0"/>
              </a:rPr>
              <a:t> de cette recommandation dépend de la situation du patient à l</a:t>
            </a:r>
            <a:r>
              <a:rPr lang="ja-JP" altLang="fr-FR">
                <a:solidFill>
                  <a:srgbClr val="E46C0A"/>
                </a:solidFill>
                <a:cs typeface="Arial" charset="0"/>
              </a:rPr>
              <a:t>’</a:t>
            </a:r>
            <a:r>
              <a:rPr lang="fr-FR">
                <a:solidFill>
                  <a:srgbClr val="E46C0A"/>
                </a:solidFill>
                <a:cs typeface="Arial" charset="0"/>
              </a:rPr>
              <a:t>initiation du traitement :</a:t>
            </a: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r>
              <a:rPr lang="fr-FR">
                <a:cs typeface="Arial" charset="0"/>
              </a:rPr>
              <a:t> CD4 &lt; 350/mm</a:t>
            </a:r>
            <a:r>
              <a:rPr lang="fr-FR" baseline="30000">
                <a:cs typeface="Arial" charset="0"/>
              </a:rPr>
              <a:t>3</a:t>
            </a:r>
            <a:r>
              <a:rPr lang="fr-FR">
                <a:cs typeface="Arial" charset="0"/>
              </a:rPr>
              <a:t> : </a:t>
            </a:r>
            <a:r>
              <a:rPr lang="fr-FR" b="1">
                <a:cs typeface="Arial" charset="0"/>
              </a:rPr>
              <a:t>AI</a:t>
            </a: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r>
              <a:rPr lang="fr-FR">
                <a:cs typeface="Arial" charset="0"/>
              </a:rPr>
              <a:t> CD4 entre 350 et 500/mm</a:t>
            </a:r>
            <a:r>
              <a:rPr lang="fr-FR" baseline="30000">
                <a:cs typeface="Arial" charset="0"/>
              </a:rPr>
              <a:t>3</a:t>
            </a:r>
            <a:r>
              <a:rPr lang="fr-FR">
                <a:cs typeface="Arial" charset="0"/>
              </a:rPr>
              <a:t> : </a:t>
            </a:r>
            <a:r>
              <a:rPr lang="fr-FR" b="1">
                <a:cs typeface="Arial" charset="0"/>
              </a:rPr>
              <a:t>AII</a:t>
            </a: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r>
              <a:rPr lang="fr-FR">
                <a:cs typeface="Arial" charset="0"/>
              </a:rPr>
              <a:t> CD4 &gt; 500/mm</a:t>
            </a:r>
            <a:r>
              <a:rPr lang="fr-FR" baseline="30000">
                <a:cs typeface="Arial" charset="0"/>
              </a:rPr>
              <a:t>3</a:t>
            </a:r>
            <a:r>
              <a:rPr lang="fr-FR">
                <a:cs typeface="Arial" charset="0"/>
              </a:rPr>
              <a:t> : </a:t>
            </a:r>
            <a:r>
              <a:rPr lang="fr-FR" b="1">
                <a:cs typeface="Arial" charset="0"/>
              </a:rPr>
              <a:t>BIII</a:t>
            </a: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r>
              <a:rPr lang="fr-FR">
                <a:cs typeface="Arial" charset="0"/>
              </a:rPr>
              <a:t> Primo-infection : </a:t>
            </a:r>
            <a:r>
              <a:rPr lang="fr-FR" b="1">
                <a:cs typeface="Arial" charset="0"/>
              </a:rPr>
              <a:t>BII</a:t>
            </a:r>
          </a:p>
          <a:p>
            <a:pPr lvl="1" eaLnBrk="1" hangingPunct="1">
              <a:buClr>
                <a:srgbClr val="E46C0A"/>
              </a:buClr>
            </a:pPr>
            <a:endParaRPr lang="fr-FR" b="1">
              <a:cs typeface="Arial" charset="0"/>
            </a:endParaRPr>
          </a:p>
          <a:p>
            <a:pPr eaLnBrk="1" hangingPunct="1">
              <a:buClr>
                <a:srgbClr val="E46C0A"/>
              </a:buClr>
            </a:pPr>
            <a:r>
              <a:rPr lang="fr-FR" b="1">
                <a:cs typeface="Arial" charset="0"/>
              </a:rPr>
              <a:t>Un traitement ARV </a:t>
            </a:r>
            <a:r>
              <a:rPr lang="fr-FR" b="1" u="sng">
                <a:cs typeface="Arial" charset="0"/>
              </a:rPr>
              <a:t>efficace</a:t>
            </a:r>
            <a:r>
              <a:rPr lang="fr-FR" b="1">
                <a:solidFill>
                  <a:srgbClr val="E46C0A"/>
                </a:solidFill>
                <a:cs typeface="Arial" charset="0"/>
              </a:rPr>
              <a:t> </a:t>
            </a:r>
            <a:r>
              <a:rPr lang="fr-FR" b="1">
                <a:solidFill>
                  <a:srgbClr val="1E1C11"/>
                </a:solidFill>
                <a:cs typeface="Arial" charset="0"/>
              </a:rPr>
              <a:t>permet de</a:t>
            </a:r>
            <a:r>
              <a:rPr lang="fr-FR">
                <a:solidFill>
                  <a:srgbClr val="1E1C11"/>
                </a:solidFill>
                <a:cs typeface="Arial" charset="0"/>
              </a:rPr>
              <a:t> </a:t>
            </a:r>
            <a:r>
              <a:rPr lang="fr-FR" b="1">
                <a:solidFill>
                  <a:srgbClr val="1E1C11"/>
                </a:solidFill>
                <a:cs typeface="Arial" charset="0"/>
              </a:rPr>
              <a:t>prévenir la transmission du VIH d</a:t>
            </a:r>
            <a:r>
              <a:rPr lang="ja-JP" altLang="fr-FR" b="1">
                <a:solidFill>
                  <a:srgbClr val="1E1C11"/>
                </a:solidFill>
                <a:cs typeface="Arial" charset="0"/>
              </a:rPr>
              <a:t>’</a:t>
            </a:r>
            <a:r>
              <a:rPr lang="fr-FR" b="1">
                <a:solidFill>
                  <a:srgbClr val="1E1C11"/>
                </a:solidFill>
                <a:cs typeface="Arial" charset="0"/>
              </a:rPr>
              <a:t>une personne vivant avec le VIH à son partenaire sexuel</a:t>
            </a:r>
            <a:r>
              <a:rPr lang="fr-FR">
                <a:solidFill>
                  <a:srgbClr val="1E1C11"/>
                </a:solidFill>
                <a:cs typeface="Arial" charset="0"/>
              </a:rPr>
              <a:t>. Cette information doit être portée à la connaissance des patients et un traitement ARV peut être entrepris dans le but de prévenir la transmission sexuelle du VIH </a:t>
            </a:r>
            <a:r>
              <a:rPr lang="fr-FR">
                <a:cs typeface="Arial" charset="0"/>
              </a:rPr>
              <a:t>(</a:t>
            </a:r>
            <a:r>
              <a:rPr lang="fr-FR" b="1">
                <a:cs typeface="Arial" charset="0"/>
              </a:rPr>
              <a:t>AI</a:t>
            </a:r>
            <a:r>
              <a:rPr lang="fr-FR">
                <a:cs typeface="Arial" charset="0"/>
              </a:rPr>
              <a:t> pour couples hétérosexuels, </a:t>
            </a:r>
            <a:r>
              <a:rPr lang="fr-FR" b="1">
                <a:cs typeface="Arial" charset="0"/>
              </a:rPr>
              <a:t>BIII</a:t>
            </a:r>
            <a:r>
              <a:rPr lang="fr-FR">
                <a:cs typeface="Arial" charset="0"/>
              </a:rPr>
              <a:t> pour autres situations)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250825" y="5930900"/>
            <a:ext cx="6624638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chemeClr val="bg1"/>
                </a:solidFill>
                <a:cs typeface="Arial" charset="0"/>
              </a:rPr>
              <a:t>Traitement antirétroviral chez l</a:t>
            </a:r>
            <a:r>
              <a:rPr lang="ja-JP" altLang="fr-FR" b="1">
                <a:solidFill>
                  <a:schemeClr val="bg1"/>
                </a:solidFill>
                <a:cs typeface="Arial" charset="0"/>
              </a:rPr>
              <a:t>’</a:t>
            </a:r>
            <a:r>
              <a:rPr lang="fr-FR" b="1">
                <a:solidFill>
                  <a:schemeClr val="bg1"/>
                </a:solidFill>
                <a:cs typeface="Arial" charset="0"/>
              </a:rPr>
              <a:t>adulte</a:t>
            </a:r>
            <a:endParaRPr lang="fr-FR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>
                <a:solidFill>
                  <a:srgbClr val="1E1C11"/>
                </a:solidFill>
                <a:cs typeface="Arial" charset="0"/>
              </a:rPr>
              <a:t>Bruno Hoen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ZoneTexte 6"/>
          <p:cNvSpPr txBox="1">
            <a:spLocks noChangeArrowheads="1"/>
          </p:cNvSpPr>
          <p:nvPr/>
        </p:nvSpPr>
        <p:spPr bwMode="auto">
          <a:xfrm>
            <a:off x="0" y="0"/>
            <a:ext cx="9144000" cy="539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E46C0A"/>
              </a:buClr>
            </a:pPr>
            <a:r>
              <a:rPr lang="fr-FR" sz="3200" b="1">
                <a:solidFill>
                  <a:srgbClr val="E46C0A"/>
                </a:solidFill>
                <a:cs typeface="Arial" charset="0"/>
              </a:rPr>
              <a:t>Eléments pris en compte </a:t>
            </a:r>
            <a:r>
              <a:rPr lang="fr-FR" sz="3200" b="1">
                <a:solidFill>
                  <a:srgbClr val="E46C0A"/>
                </a:solidFill>
              </a:rPr>
              <a:t>pour le choix préférentiels d'un 1</a:t>
            </a:r>
            <a:r>
              <a:rPr lang="fr-FR" sz="3200" b="1" baseline="30000">
                <a:solidFill>
                  <a:srgbClr val="E46C0A"/>
                </a:solidFill>
              </a:rPr>
              <a:t>er</a:t>
            </a:r>
            <a:r>
              <a:rPr lang="fr-FR" sz="3200" b="1">
                <a:solidFill>
                  <a:srgbClr val="E46C0A"/>
                </a:solidFill>
              </a:rPr>
              <a:t> antirétroviral</a:t>
            </a:r>
          </a:p>
          <a:p>
            <a:pPr algn="ctr" eaLnBrk="1" hangingPunct="1">
              <a:buClr>
                <a:srgbClr val="E46C0A"/>
              </a:buClr>
            </a:pPr>
            <a:endParaRPr lang="fr-FR">
              <a:cs typeface="Arial" charset="0"/>
            </a:endParaRPr>
          </a:p>
          <a:p>
            <a:pPr algn="ctr" eaLnBrk="1" hangingPunct="1">
              <a:buClr>
                <a:srgbClr val="E46C0A"/>
              </a:buClr>
            </a:pPr>
            <a:endParaRPr lang="fr-FR">
              <a:cs typeface="Arial" charset="0"/>
            </a:endParaRPr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r>
              <a:rPr lang="fr-FR" sz="3200">
                <a:solidFill>
                  <a:srgbClr val="E46C0A"/>
                </a:solidFill>
              </a:rPr>
              <a:t> Efficacité </a:t>
            </a:r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r>
              <a:rPr lang="fr-FR" sz="3200">
                <a:solidFill>
                  <a:srgbClr val="E46C0A"/>
                </a:solidFill>
              </a:rPr>
              <a:t> Tolérance </a:t>
            </a:r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r>
              <a:rPr lang="fr-FR" sz="3200">
                <a:solidFill>
                  <a:srgbClr val="E46C0A"/>
                </a:solidFill>
              </a:rPr>
              <a:t> Simplicité d</a:t>
            </a:r>
            <a:r>
              <a:rPr lang="ja-JP" altLang="fr-FR" sz="3200">
                <a:solidFill>
                  <a:srgbClr val="E46C0A"/>
                </a:solidFill>
              </a:rPr>
              <a:t>’</a:t>
            </a:r>
            <a:r>
              <a:rPr lang="fr-FR" sz="3200">
                <a:solidFill>
                  <a:srgbClr val="E46C0A"/>
                </a:solidFill>
              </a:rPr>
              <a:t>administration</a:t>
            </a:r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r>
              <a:rPr lang="fr-FR" sz="3200">
                <a:solidFill>
                  <a:srgbClr val="E46C0A"/>
                </a:solidFill>
              </a:rPr>
              <a:t> Coût</a:t>
            </a:r>
            <a:r>
              <a:rPr lang="fr-FR" sz="3200"/>
              <a:t> </a:t>
            </a:r>
            <a:r>
              <a:rPr lang="fr-FR" sz="2800"/>
              <a:t>(pas de prise de position sur les ARV à venir dont le prix n</a:t>
            </a:r>
            <a:r>
              <a:rPr lang="ja-JP" altLang="fr-FR" sz="2800"/>
              <a:t>’</a:t>
            </a:r>
            <a:r>
              <a:rPr lang="fr-FR" sz="2800"/>
              <a:t>est pas connu) </a:t>
            </a:r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endParaRPr lang="fr-FR" sz="2800"/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r>
              <a:rPr lang="fr-FR" sz="3200"/>
              <a:t> </a:t>
            </a:r>
            <a:r>
              <a:rPr lang="fr-FR" sz="3200">
                <a:solidFill>
                  <a:srgbClr val="CC6600"/>
                </a:solidFill>
              </a:rPr>
              <a:t>Situations particulières</a:t>
            </a:r>
            <a:r>
              <a:rPr lang="fr-FR" sz="3200"/>
              <a:t> </a:t>
            </a:r>
            <a:r>
              <a:rPr lang="fr-FR" sz="3200">
                <a:solidFill>
                  <a:srgbClr val="CC6600"/>
                </a:solidFill>
              </a:rPr>
              <a:t>détaillées</a:t>
            </a:r>
            <a:endParaRPr lang="fr-FR" sz="3200">
              <a:solidFill>
                <a:srgbClr val="CC6600"/>
              </a:solidFill>
              <a:cs typeface="Arial" charset="0"/>
            </a:endParaRPr>
          </a:p>
          <a:p>
            <a:pPr lvl="1" eaLnBrk="1" hangingPunct="1">
              <a:buClr>
                <a:srgbClr val="E46C0A"/>
              </a:buClr>
            </a:pPr>
            <a:endParaRPr lang="fr-FR" sz="3200" b="1">
              <a:solidFill>
                <a:srgbClr val="CC6600"/>
              </a:solidFill>
              <a:cs typeface="Arial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50825" y="5930900"/>
            <a:ext cx="6624638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chemeClr val="bg1"/>
                </a:solidFill>
                <a:cs typeface="Arial" charset="0"/>
              </a:rPr>
              <a:t>Traitement antirétroviral chez l</a:t>
            </a:r>
            <a:r>
              <a:rPr lang="ja-JP" altLang="fr-FR" b="1">
                <a:solidFill>
                  <a:schemeClr val="bg1"/>
                </a:solidFill>
                <a:cs typeface="Arial" charset="0"/>
              </a:rPr>
              <a:t>’</a:t>
            </a:r>
            <a:r>
              <a:rPr lang="fr-FR" b="1">
                <a:solidFill>
                  <a:schemeClr val="bg1"/>
                </a:solidFill>
                <a:cs typeface="Arial" charset="0"/>
              </a:rPr>
              <a:t>adulte</a:t>
            </a:r>
            <a:endParaRPr lang="fr-FR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>
                <a:solidFill>
                  <a:srgbClr val="1E1C11"/>
                </a:solidFill>
                <a:cs typeface="Arial" charset="0"/>
              </a:rPr>
              <a:t>Bruno Hoen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Image 8" descr="annexe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91440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932363" y="5013325"/>
            <a:ext cx="3932237" cy="2921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300" b="1">
                <a:solidFill>
                  <a:srgbClr val="254061"/>
                </a:solidFill>
              </a:rPr>
              <a:t>* </a:t>
            </a:r>
            <a:r>
              <a:rPr lang="fr-FR" sz="1300" u="sng">
                <a:solidFill>
                  <a:srgbClr val="254061"/>
                </a:solidFill>
              </a:rPr>
              <a:t>http://medicprix.sante.gouv.fr</a:t>
            </a:r>
            <a:r>
              <a:rPr lang="fr-FR" sz="1300">
                <a:solidFill>
                  <a:srgbClr val="254061"/>
                </a:solidFill>
              </a:rPr>
              <a:t> </a:t>
            </a:r>
            <a:r>
              <a:rPr lang="fr-FR" sz="1300" b="1">
                <a:solidFill>
                  <a:srgbClr val="254061"/>
                </a:solidFill>
              </a:rPr>
              <a:t>(6 août 2013)</a:t>
            </a:r>
          </a:p>
        </p:txBody>
      </p:sp>
      <p:sp>
        <p:nvSpPr>
          <p:cNvPr id="6148" name="Espace réservé du contenu 1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46672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fr-FR" sz="2400" b="1">
                <a:solidFill>
                  <a:srgbClr val="E46C0A"/>
                </a:solidFill>
                <a:latin typeface="Arial" charset="0"/>
                <a:cs typeface="Arial" charset="0"/>
              </a:rPr>
              <a:t>Prix public mensuel TTC des ARV commercialisés en 2013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250825" y="5930900"/>
            <a:ext cx="6624638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chemeClr val="bg1"/>
                </a:solidFill>
                <a:cs typeface="Arial" charset="0"/>
              </a:rPr>
              <a:t>Traitement antirétroviral chez l</a:t>
            </a:r>
            <a:r>
              <a:rPr lang="ja-JP" altLang="fr-FR" b="1">
                <a:solidFill>
                  <a:schemeClr val="bg1"/>
                </a:solidFill>
                <a:cs typeface="Arial" charset="0"/>
              </a:rPr>
              <a:t>’</a:t>
            </a:r>
            <a:r>
              <a:rPr lang="fr-FR" b="1">
                <a:solidFill>
                  <a:schemeClr val="bg1"/>
                </a:solidFill>
                <a:cs typeface="Arial" charset="0"/>
              </a:rPr>
              <a:t>adulte</a:t>
            </a:r>
            <a:endParaRPr lang="fr-FR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>
                <a:solidFill>
                  <a:srgbClr val="1E1C11"/>
                </a:solidFill>
                <a:cs typeface="Arial" charset="0"/>
              </a:rPr>
              <a:t>Bruno Hoen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contenu 1"/>
          <p:cNvSpPr>
            <a:spLocks noGrp="1"/>
          </p:cNvSpPr>
          <p:nvPr>
            <p:ph idx="1"/>
          </p:nvPr>
        </p:nvSpPr>
        <p:spPr>
          <a:xfrm>
            <a:off x="0" y="0"/>
            <a:ext cx="9144000" cy="69215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fr-FR" sz="2400" b="1">
                <a:solidFill>
                  <a:srgbClr val="E46C0A"/>
                </a:solidFill>
                <a:latin typeface="Arial" charset="0"/>
                <a:cs typeface="Arial" charset="0"/>
              </a:rPr>
              <a:t>Choix préférentiels pour l'initiation d'un 1</a:t>
            </a:r>
            <a:r>
              <a:rPr lang="fr-FR" sz="2400" b="1" baseline="30000">
                <a:solidFill>
                  <a:srgbClr val="E46C0A"/>
                </a:solidFill>
                <a:latin typeface="Arial" charset="0"/>
                <a:cs typeface="Arial" charset="0"/>
              </a:rPr>
              <a:t>er</a:t>
            </a:r>
            <a:r>
              <a:rPr lang="fr-FR" sz="2400" b="1">
                <a:solidFill>
                  <a:srgbClr val="E46C0A"/>
                </a:solidFill>
                <a:latin typeface="Arial" charset="0"/>
                <a:cs typeface="Arial" charset="0"/>
              </a:rPr>
              <a:t> traitement ARV</a:t>
            </a:r>
          </a:p>
        </p:txBody>
      </p:sp>
      <p:pic>
        <p:nvPicPr>
          <p:cNvPr id="7171" name="Image 3" descr="tableau-arv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419100"/>
            <a:ext cx="6408737" cy="524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250825" y="5930900"/>
            <a:ext cx="6624638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chemeClr val="bg1"/>
                </a:solidFill>
                <a:cs typeface="Arial" charset="0"/>
              </a:rPr>
              <a:t>Traitement antirétroviral chez l</a:t>
            </a:r>
            <a:r>
              <a:rPr lang="ja-JP" altLang="fr-FR" b="1">
                <a:solidFill>
                  <a:schemeClr val="bg1"/>
                </a:solidFill>
                <a:cs typeface="Arial" charset="0"/>
              </a:rPr>
              <a:t>’</a:t>
            </a:r>
            <a:r>
              <a:rPr lang="fr-FR" b="1">
                <a:solidFill>
                  <a:schemeClr val="bg1"/>
                </a:solidFill>
                <a:cs typeface="Arial" charset="0"/>
              </a:rPr>
              <a:t>adulte</a:t>
            </a:r>
            <a:endParaRPr lang="fr-FR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>
                <a:solidFill>
                  <a:srgbClr val="1E1C11"/>
                </a:solidFill>
                <a:cs typeface="Arial" charset="0"/>
              </a:rPr>
              <a:t>Bruno Hoen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ce réservé du contenu 1"/>
          <p:cNvSpPr>
            <a:spLocks noGrp="1"/>
          </p:cNvSpPr>
          <p:nvPr>
            <p:ph idx="1"/>
          </p:nvPr>
        </p:nvSpPr>
        <p:spPr>
          <a:xfrm>
            <a:off x="0" y="0"/>
            <a:ext cx="9144000" cy="45085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fr-FR" sz="2800" b="1">
                <a:solidFill>
                  <a:srgbClr val="E46C0A"/>
                </a:solidFill>
                <a:latin typeface="Arial" charset="0"/>
                <a:cs typeface="Arial" charset="0"/>
              </a:rPr>
              <a:t>Autres choix pour l'initiation d'un 1</a:t>
            </a:r>
            <a:r>
              <a:rPr lang="fr-FR" sz="2800" b="1" baseline="30000">
                <a:solidFill>
                  <a:srgbClr val="E46C0A"/>
                </a:solidFill>
                <a:latin typeface="Arial" charset="0"/>
                <a:cs typeface="Arial" charset="0"/>
              </a:rPr>
              <a:t>er</a:t>
            </a:r>
            <a:r>
              <a:rPr lang="fr-FR" sz="2800" b="1">
                <a:solidFill>
                  <a:srgbClr val="E46C0A"/>
                </a:solidFill>
                <a:latin typeface="Arial" charset="0"/>
                <a:cs typeface="Arial" charset="0"/>
              </a:rPr>
              <a:t> traitement ARV</a:t>
            </a:r>
          </a:p>
        </p:txBody>
      </p:sp>
      <p:pic>
        <p:nvPicPr>
          <p:cNvPr id="8195" name="Image 5" descr="tableau-arv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5" y="476250"/>
            <a:ext cx="604837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250825" y="5930900"/>
            <a:ext cx="6624638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chemeClr val="bg1"/>
                </a:solidFill>
                <a:cs typeface="Arial" charset="0"/>
              </a:rPr>
              <a:t>Traitement antirétroviral chez l</a:t>
            </a:r>
            <a:r>
              <a:rPr lang="ja-JP" altLang="fr-FR" b="1">
                <a:solidFill>
                  <a:schemeClr val="bg1"/>
                </a:solidFill>
                <a:cs typeface="Arial" charset="0"/>
              </a:rPr>
              <a:t>’</a:t>
            </a:r>
            <a:r>
              <a:rPr lang="fr-FR" b="1">
                <a:solidFill>
                  <a:schemeClr val="bg1"/>
                </a:solidFill>
                <a:cs typeface="Arial" charset="0"/>
              </a:rPr>
              <a:t>adulte</a:t>
            </a:r>
            <a:endParaRPr lang="fr-FR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>
                <a:solidFill>
                  <a:srgbClr val="1E1C11"/>
                </a:solidFill>
                <a:cs typeface="Arial" charset="0"/>
              </a:rPr>
              <a:t>Bruno Hoen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ce réservé du contenu 1"/>
          <p:cNvSpPr>
            <a:spLocks noGrp="1"/>
          </p:cNvSpPr>
          <p:nvPr>
            <p:ph idx="4294967295"/>
          </p:nvPr>
        </p:nvSpPr>
        <p:spPr>
          <a:xfrm>
            <a:off x="0" y="0"/>
            <a:ext cx="8893175" cy="5634038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fr-FR" sz="2800" b="1">
                <a:solidFill>
                  <a:srgbClr val="E46C0A"/>
                </a:solidFill>
                <a:latin typeface="Arial" charset="0"/>
              </a:rPr>
              <a:t>Médicaments génériques </a:t>
            </a: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fr-FR" sz="2800" b="1">
                <a:solidFill>
                  <a:srgbClr val="E46C0A"/>
                </a:solidFill>
                <a:latin typeface="Arial" charset="0"/>
              </a:rPr>
              <a:t>et considérations médico-économiques</a:t>
            </a: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fr-FR" sz="2000" b="1">
              <a:solidFill>
                <a:srgbClr val="E46C0A"/>
              </a:solidFill>
              <a:latin typeface="Arial" charset="0"/>
            </a:endParaRPr>
          </a:p>
          <a:p>
            <a:pPr marL="0" lvl="1" eaLnBrk="1" hangingPunct="1">
              <a:spcBef>
                <a:spcPct val="0"/>
              </a:spcBef>
              <a:buFont typeface="Wingdings" charset="0"/>
              <a:buChar char="§"/>
            </a:pPr>
            <a:r>
              <a:rPr lang="fr-FR" sz="2400">
                <a:solidFill>
                  <a:srgbClr val="E46C0A"/>
                </a:solidFill>
                <a:latin typeface="Arial" charset="0"/>
              </a:rPr>
              <a:t>La substitution d</a:t>
            </a:r>
            <a:r>
              <a:rPr lang="ja-JP" altLang="fr-FR" sz="2400">
                <a:solidFill>
                  <a:srgbClr val="E46C0A"/>
                </a:solidFill>
                <a:latin typeface="Arial" charset="0"/>
              </a:rPr>
              <a:t>’</a:t>
            </a:r>
            <a:r>
              <a:rPr lang="fr-FR" sz="2400">
                <a:solidFill>
                  <a:srgbClr val="E46C0A"/>
                </a:solidFill>
                <a:latin typeface="Arial" charset="0"/>
              </a:rPr>
              <a:t>un médicament combiné associant 3 spécialités par les ARV génériques pourrait être envisagée dans un but de réduction de coût. </a:t>
            </a:r>
          </a:p>
          <a:p>
            <a:pPr marL="539750" lvl="2" eaLnBrk="1" hangingPunct="1">
              <a:spcBef>
                <a:spcPct val="0"/>
              </a:spcBef>
            </a:pPr>
            <a:r>
              <a:rPr lang="fr-FR">
                <a:latin typeface="Arial" charset="0"/>
              </a:rPr>
              <a:t>L</a:t>
            </a:r>
            <a:r>
              <a:rPr lang="ja-JP" altLang="fr-FR">
                <a:latin typeface="Arial" charset="0"/>
              </a:rPr>
              <a:t>’</a:t>
            </a:r>
            <a:r>
              <a:rPr lang="fr-FR">
                <a:latin typeface="Arial" charset="0"/>
              </a:rPr>
              <a:t>association efavirenz (Gé) + Truvada® (126+520=646 €) permettrait une réduction de prix de 100 € par mois par rapport à Atripla® (746 €), avec la prise de 2 comprimés au lieu d</a:t>
            </a:r>
            <a:r>
              <a:rPr lang="ja-JP" altLang="fr-FR">
                <a:latin typeface="Arial" charset="0"/>
              </a:rPr>
              <a:t>’</a:t>
            </a:r>
            <a:r>
              <a:rPr lang="fr-FR">
                <a:latin typeface="Arial" charset="0"/>
              </a:rPr>
              <a:t>un.</a:t>
            </a:r>
          </a:p>
          <a:p>
            <a:pPr marL="539750" lvl="2" eaLnBrk="1" hangingPunct="1">
              <a:spcBef>
                <a:spcPct val="0"/>
              </a:spcBef>
            </a:pPr>
            <a:r>
              <a:rPr lang="fr-FR">
                <a:latin typeface="Arial" charset="0"/>
              </a:rPr>
              <a:t>L</a:t>
            </a:r>
            <a:r>
              <a:rPr lang="ja-JP" altLang="fr-FR">
                <a:latin typeface="Arial" charset="0"/>
              </a:rPr>
              <a:t>’</a:t>
            </a:r>
            <a:r>
              <a:rPr lang="fr-FR">
                <a:latin typeface="Arial" charset="0"/>
              </a:rPr>
              <a:t>association efavirenz (Gé) + lamivudine (Gé) + Viread® permettrait une réduction de prix de 182 € par mois par rapport à Atripla®, avec la prise de 3 comprimés au lieu d</a:t>
            </a:r>
            <a:r>
              <a:rPr lang="ja-JP" altLang="fr-FR">
                <a:latin typeface="Arial" charset="0"/>
              </a:rPr>
              <a:t>’</a:t>
            </a:r>
            <a:r>
              <a:rPr lang="fr-FR">
                <a:latin typeface="Arial" charset="0"/>
              </a:rPr>
              <a:t>un et la substitution d</a:t>
            </a:r>
            <a:r>
              <a:rPr lang="ja-JP" altLang="fr-FR">
                <a:latin typeface="Arial" charset="0"/>
              </a:rPr>
              <a:t>’</a:t>
            </a:r>
            <a:r>
              <a:rPr lang="fr-FR">
                <a:latin typeface="Arial" charset="0"/>
              </a:rPr>
              <a:t>emtricitabine par lamivudine.</a:t>
            </a:r>
          </a:p>
          <a:p>
            <a:pPr marL="539750" lvl="2" eaLnBrk="1" hangingPunct="1">
              <a:spcBef>
                <a:spcPct val="0"/>
              </a:spcBef>
            </a:pPr>
            <a:endParaRPr lang="fr-FR">
              <a:latin typeface="Arial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50825" y="5930900"/>
            <a:ext cx="6624638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chemeClr val="bg1"/>
                </a:solidFill>
                <a:cs typeface="Arial" charset="0"/>
              </a:rPr>
              <a:t>Traitement antirétroviral chez l</a:t>
            </a:r>
            <a:r>
              <a:rPr lang="ja-JP" altLang="fr-FR" b="1">
                <a:solidFill>
                  <a:schemeClr val="bg1"/>
                </a:solidFill>
                <a:cs typeface="Arial" charset="0"/>
              </a:rPr>
              <a:t>’</a:t>
            </a:r>
            <a:r>
              <a:rPr lang="fr-FR" b="1">
                <a:solidFill>
                  <a:schemeClr val="bg1"/>
                </a:solidFill>
                <a:cs typeface="Arial" charset="0"/>
              </a:rPr>
              <a:t>adulte</a:t>
            </a:r>
            <a:endParaRPr lang="fr-FR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>
                <a:solidFill>
                  <a:srgbClr val="1E1C11"/>
                </a:solidFill>
                <a:cs typeface="Arial" charset="0"/>
              </a:rPr>
              <a:t>Bruno Hoen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u contenu 1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5634038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fr-FR" sz="2800" b="1">
                <a:solidFill>
                  <a:srgbClr val="E46C0A"/>
                </a:solidFill>
                <a:latin typeface="Arial" charset="0"/>
              </a:rPr>
              <a:t>Médicaments génériques </a:t>
            </a: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fr-FR" sz="2800" b="1">
                <a:solidFill>
                  <a:srgbClr val="E46C0A"/>
                </a:solidFill>
                <a:latin typeface="Arial" charset="0"/>
              </a:rPr>
              <a:t>et considérations médico-économiques</a:t>
            </a:r>
            <a:endParaRPr lang="fr-FR" sz="2000" b="1">
              <a:solidFill>
                <a:srgbClr val="E46C0A"/>
              </a:solidFill>
              <a:latin typeface="Arial" charset="0"/>
            </a:endParaRPr>
          </a:p>
          <a:p>
            <a:pPr marL="0" lvl="1" eaLnBrk="1" hangingPunct="1">
              <a:spcBef>
                <a:spcPct val="0"/>
              </a:spcBef>
              <a:buFont typeface="Wingdings" charset="0"/>
              <a:buChar char="§"/>
            </a:pPr>
            <a:endParaRPr lang="fr-FR" sz="2000">
              <a:solidFill>
                <a:srgbClr val="E46C0A"/>
              </a:solidFill>
              <a:latin typeface="Arial" charset="0"/>
            </a:endParaRPr>
          </a:p>
          <a:p>
            <a:pPr marL="0" lvl="1" eaLnBrk="1" hangingPunct="1">
              <a:spcBef>
                <a:spcPct val="0"/>
              </a:spcBef>
              <a:buFont typeface="Wingdings" charset="0"/>
              <a:buChar char="§"/>
            </a:pPr>
            <a:endParaRPr lang="fr-FR" sz="2000">
              <a:solidFill>
                <a:srgbClr val="E46C0A"/>
              </a:solidFill>
              <a:latin typeface="Arial" charset="0"/>
            </a:endParaRPr>
          </a:p>
          <a:p>
            <a:pPr marL="0" lvl="1" eaLnBrk="1" hangingPunct="1">
              <a:spcBef>
                <a:spcPct val="0"/>
              </a:spcBef>
              <a:buFont typeface="Wingdings" charset="0"/>
              <a:buChar char="§"/>
            </a:pPr>
            <a:r>
              <a:rPr lang="fr-FR" sz="2400">
                <a:solidFill>
                  <a:srgbClr val="E46C0A"/>
                </a:solidFill>
                <a:latin typeface="Arial" charset="0"/>
              </a:rPr>
              <a:t>La mise à disposition d</a:t>
            </a:r>
            <a:r>
              <a:rPr lang="ja-JP" altLang="fr-FR" sz="2400">
                <a:solidFill>
                  <a:srgbClr val="E46C0A"/>
                </a:solidFill>
                <a:latin typeface="Arial" charset="0"/>
              </a:rPr>
              <a:t>’</a:t>
            </a:r>
            <a:r>
              <a:rPr lang="fr-FR" sz="2400">
                <a:solidFill>
                  <a:srgbClr val="E46C0A"/>
                </a:solidFill>
                <a:latin typeface="Arial" charset="0"/>
              </a:rPr>
              <a:t>ARV génériques posera essentiellement la question de l</a:t>
            </a:r>
            <a:r>
              <a:rPr lang="ja-JP" altLang="fr-FR" sz="2400">
                <a:solidFill>
                  <a:srgbClr val="E46C0A"/>
                </a:solidFill>
                <a:latin typeface="Arial" charset="0"/>
              </a:rPr>
              <a:t>’</a:t>
            </a:r>
            <a:r>
              <a:rPr lang="fr-FR" sz="2400">
                <a:solidFill>
                  <a:srgbClr val="E46C0A"/>
                </a:solidFill>
                <a:latin typeface="Arial" charset="0"/>
              </a:rPr>
              <a:t>augmentation du nombre de comprimés en remplacement de formes combinées en un comprimé : </a:t>
            </a:r>
          </a:p>
          <a:p>
            <a:pPr marL="0" lvl="1" eaLnBrk="1" hangingPunct="1">
              <a:spcBef>
                <a:spcPct val="0"/>
              </a:spcBef>
              <a:buFont typeface="Wingdings" charset="0"/>
              <a:buChar char="§"/>
            </a:pPr>
            <a:r>
              <a:rPr lang="fr-FR" sz="2400">
                <a:latin typeface="Arial" charset="0"/>
              </a:rPr>
              <a:t>- Impact du nombre de comprimés sur l</a:t>
            </a:r>
            <a:r>
              <a:rPr lang="ja-JP" altLang="fr-FR" sz="2400">
                <a:latin typeface="Arial" charset="0"/>
              </a:rPr>
              <a:t>’</a:t>
            </a:r>
            <a:r>
              <a:rPr lang="fr-FR" sz="2400">
                <a:latin typeface="Arial" charset="0"/>
              </a:rPr>
              <a:t>observance si traitement monoprise ? </a:t>
            </a:r>
          </a:p>
          <a:p>
            <a:pPr marL="0" lvl="1" eaLnBrk="1" hangingPunct="1">
              <a:spcBef>
                <a:spcPct val="0"/>
              </a:spcBef>
              <a:buFont typeface="Wingdings" charset="0"/>
              <a:buChar char="§"/>
            </a:pPr>
            <a:r>
              <a:rPr lang="fr-FR" sz="2400">
                <a:latin typeface="Arial" charset="0"/>
              </a:rPr>
              <a:t>- Une seule étude non défavorable sur le plan contrôle virologique à court terme </a:t>
            </a:r>
          </a:p>
          <a:p>
            <a:pPr marL="0" lvl="1" eaLnBrk="1" hangingPunct="1">
              <a:spcBef>
                <a:spcPct val="0"/>
              </a:spcBef>
              <a:buFont typeface="Wingdings" charset="0"/>
              <a:buChar char="§"/>
            </a:pPr>
            <a:endParaRPr lang="fr-FR" sz="2400">
              <a:latin typeface="Arial" charset="0"/>
            </a:endParaRPr>
          </a:p>
          <a:p>
            <a:pPr marL="0" lvl="1" eaLnBrk="1" hangingPunct="1">
              <a:spcBef>
                <a:spcPct val="0"/>
              </a:spcBef>
              <a:buFont typeface="Wingdings" charset="0"/>
              <a:buChar char="§"/>
            </a:pPr>
            <a:r>
              <a:rPr lang="fr-FR" sz="2400">
                <a:solidFill>
                  <a:srgbClr val="CC6600"/>
                </a:solidFill>
                <a:latin typeface="Arial" charset="0"/>
              </a:rPr>
              <a:t>Encourager la prescription et la dispensation des ARV génériques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250825" y="5930900"/>
            <a:ext cx="6624638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chemeClr val="bg1"/>
                </a:solidFill>
                <a:cs typeface="Arial" charset="0"/>
              </a:rPr>
              <a:t>Traitement antirétroviral chez l</a:t>
            </a:r>
            <a:r>
              <a:rPr lang="ja-JP" altLang="fr-FR" b="1">
                <a:solidFill>
                  <a:schemeClr val="bg1"/>
                </a:solidFill>
                <a:cs typeface="Arial" charset="0"/>
              </a:rPr>
              <a:t>’</a:t>
            </a:r>
            <a:r>
              <a:rPr lang="fr-FR" b="1">
                <a:solidFill>
                  <a:schemeClr val="bg1"/>
                </a:solidFill>
                <a:cs typeface="Arial" charset="0"/>
              </a:rPr>
              <a:t>adulte</a:t>
            </a:r>
            <a:endParaRPr lang="fr-FR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>
                <a:solidFill>
                  <a:srgbClr val="1E1C11"/>
                </a:solidFill>
                <a:cs typeface="Arial" charset="0"/>
              </a:rPr>
              <a:t>Bruno Hoen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6794</TotalTime>
  <Words>624</Words>
  <Application>Microsoft Macintosh PowerPoint</Application>
  <PresentationFormat>Présentation à l'écran (4:3)</PresentationFormat>
  <Paragraphs>95</Paragraphs>
  <Slides>11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Julien Bressy</dc:creator>
  <cp:lastModifiedBy>Cedric Arvieux</cp:lastModifiedBy>
  <cp:revision>88</cp:revision>
  <dcterms:created xsi:type="dcterms:W3CDTF">2013-07-02T11:21:15Z</dcterms:created>
  <dcterms:modified xsi:type="dcterms:W3CDTF">2013-09-28T16:14:57Z</dcterms:modified>
</cp:coreProperties>
</file>