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ppt" ContentType="application/vnd.ms-powerpoin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9" r:id="rId3"/>
    <p:sldId id="270" r:id="rId4"/>
    <p:sldId id="272" r:id="rId5"/>
    <p:sldId id="276" r:id="rId6"/>
    <p:sldId id="279" r:id="rId7"/>
    <p:sldId id="284" r:id="rId8"/>
    <p:sldId id="285" r:id="rId9"/>
    <p:sldId id="286" r:id="rId10"/>
    <p:sldId id="291" r:id="rId11"/>
    <p:sldId id="295" r:id="rId12"/>
    <p:sldId id="298" r:id="rId13"/>
    <p:sldId id="300" r:id="rId14"/>
    <p:sldId id="304" r:id="rId15"/>
    <p:sldId id="312" r:id="rId16"/>
    <p:sldId id="307" r:id="rId17"/>
    <p:sldId id="309" r:id="rId18"/>
    <p:sldId id="311" r:id="rId19"/>
    <p:sldId id="310" r:id="rId20"/>
    <p:sldId id="313" r:id="rId21"/>
    <p:sldId id="314" r:id="rId2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80"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CCBD6FAB-8682-1F4A-AE25-654E04269994}" type="datetimeFigureOut">
              <a:rPr lang="fr-FR"/>
              <a:pPr>
                <a:defRPr/>
              </a:pPr>
              <a:t>28/09/13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05FEFCFA-6ECA-5546-8827-0DC2A3F89F71}" type="slidenum">
              <a:rPr lang="fr-FR"/>
              <a:pPr>
                <a:defRPr/>
              </a:pPr>
              <a:t>‹#›</a:t>
            </a:fld>
            <a:endParaRPr lang="fr-FR"/>
          </a:p>
        </p:txBody>
      </p:sp>
    </p:spTree>
    <p:extLst>
      <p:ext uri="{BB962C8B-B14F-4D97-AF65-F5344CB8AC3E}">
        <p14:creationId xmlns:p14="http://schemas.microsoft.com/office/powerpoint/2010/main" val="397866520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Espace réservé de l'image des diapositives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8914"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atin typeface="Calibri" charset="0"/>
              </a:rPr>
              <a:t>Quand rechercher les anomalies rénales ?</a:t>
            </a:r>
          </a:p>
          <a:p>
            <a:pPr eaLnBrk="1" hangingPunct="1"/>
            <a:r>
              <a:rPr lang="fr-FR">
                <a:latin typeface="Calibri" charset="0"/>
              </a:rPr>
              <a:t>Pour les PVVIH présentant au moins 2 facteurs de risque néphrologique (âge &gt; 50 ans, sexe féminin, origine africaine ou antillaise, co-infections virales VHC ou VHB, HTA, diabète, dyslipidémie, CD4 &lt; 200/mm3 ou exposition à l’</a:t>
            </a:r>
            <a:r>
              <a:rPr lang="fr-FR" altLang="ja-JP">
                <a:latin typeface="Calibri" charset="0"/>
              </a:rPr>
              <a:t>indinavir, à l</a:t>
            </a:r>
            <a:r>
              <a:rPr lang="fr-FR">
                <a:latin typeface="Calibri" charset="0"/>
              </a:rPr>
              <a:t>’</a:t>
            </a:r>
            <a:r>
              <a:rPr lang="fr-FR" altLang="ja-JP">
                <a:latin typeface="Calibri" charset="0"/>
              </a:rPr>
              <a:t>atazanavir ou au ténofovir), il est recommandé de réaliser ce contrôle tous les 6 mois. Il faudra rajouter, phosphorémie </a:t>
            </a:r>
          </a:p>
          <a:p>
            <a:pPr eaLnBrk="1" hangingPunct="1"/>
            <a:endParaRPr lang="fr-FR">
              <a:latin typeface="Calibri" charset="0"/>
            </a:endParaRPr>
          </a:p>
          <a:p>
            <a:pPr eaLnBrk="1" hangingPunct="1"/>
            <a:r>
              <a:rPr lang="fr-FR">
                <a:latin typeface="Calibri" charset="0"/>
              </a:rPr>
              <a:t>Protéinurie glomérulaire	Protéinurie tubulaire</a:t>
            </a:r>
          </a:p>
          <a:p>
            <a:pPr eaLnBrk="1" hangingPunct="1"/>
            <a:r>
              <a:rPr lang="fr-FR">
                <a:latin typeface="Calibri" charset="0"/>
              </a:rPr>
              <a:t>Du fait des facteurs de risque vasculaires, du vieillissement des PVVIH et de la néphrotoxi- cité potentielle des ARV, il est recommandé d’évaluer la fonction globale du rein chez tout PVVIH au moment du diagnostic de l’infection par le VIH puis au moins annuellement (DFG / MDRD, protéinurie, albuminurie, créatinurie sur échantillon).</a:t>
            </a:r>
          </a:p>
          <a:p>
            <a:pPr eaLnBrk="1" hangingPunct="1"/>
            <a:r>
              <a:rPr lang="fr-FR">
                <a:latin typeface="Calibri" charset="0"/>
              </a:rPr>
              <a:t>145Prise en charge médicale des Personnes vivant avec le vih</a:t>
            </a:r>
          </a:p>
          <a:p>
            <a:pPr eaLnBrk="1" hangingPunct="1"/>
            <a:r>
              <a:rPr lang="fr-FR">
                <a:latin typeface="Calibri" charset="0"/>
              </a:rPr>
              <a:t>et glycosurie pour les patients traités par une combinaison contenant du ténofovir. L’</a:t>
            </a:r>
            <a:r>
              <a:rPr lang="fr-FR" altLang="ja-JP">
                <a:latin typeface="Calibri" charset="0"/>
              </a:rPr>
              <a:t>exis- tence d</a:t>
            </a:r>
            <a:r>
              <a:rPr lang="fr-FR">
                <a:latin typeface="Calibri" charset="0"/>
              </a:rPr>
              <a:t>’</a:t>
            </a:r>
            <a:r>
              <a:rPr lang="fr-FR" altLang="ja-JP">
                <a:latin typeface="Calibri" charset="0"/>
              </a:rPr>
              <a:t>anomalies néphrologiques conditionne la suite de la surveillance.</a:t>
            </a:r>
          </a:p>
          <a:p>
            <a:pPr eaLnBrk="1" hangingPunct="1"/>
            <a:r>
              <a:rPr lang="fr-FR">
                <a:latin typeface="Calibri" charset="0"/>
              </a:rPr>
              <a:t>Cas particulier de la néphrotoxicité du ténofovir et de l’</a:t>
            </a:r>
            <a:r>
              <a:rPr lang="fr-FR" altLang="ja-JP">
                <a:latin typeface="Calibri" charset="0"/>
              </a:rPr>
              <a:t>atazanavir</a:t>
            </a:r>
          </a:p>
          <a:p>
            <a:pPr eaLnBrk="1" hangingPunct="1"/>
            <a:r>
              <a:rPr lang="fr-FR">
                <a:latin typeface="Calibri" charset="0"/>
              </a:rPr>
              <a:t>La néphrotoxicité du ténofovir semble être une complication peu fréquente, mais potentiellement grave et irréversible. Même si cette notion est discutée, on doit consi- dérer que sa toxicité est concentration dépendante [8]. Une étude de tolérance portant sur 455 392 personnes-années d’exposition au TDF rapporte un événement rénal grave chez 0,5 % d’entre eux et une élévation de la créatininémie chez 2,2 % [9]. Le ténofovir est associé à la survenue de dysfonction tubulaire proximale voire de syndrome de Fan- coni, d’insuffisance rénale aiguë [10, 11] et d’insuffisance rénale chronique. L’âge, un faible poids corporel, l’insuffisance rénale préexistante, un faible taux de CD4 et l’utilisation concomitante d’IP/r [3, 12-14], représentent des facteurs de risque de néphrotoxicité du ténofovir. L’examen microscopique et ultrastructural soutient l’hypothèse mitochondriale de la toxicité du ténofovir plus marquée au niveau des tubules proximaux, conduisant à la nécrose tubulaire aiguë toxique et aux marqueurs clinicobiologiques de tubulopathie proximale [15]. Une étude a montré une forte association entre la dysfonction tubulaire induite par le ténofovir et un polymorphisme du gène ABCC2 codant pour la protéine de multirésistance 2 (MRP2), qui est en partie responsable de l’efflux du ténofovir à partir de la cellule tubulaire proximale [16]. Le ténofovir est éliminé par excrétion rénale et l’exposition au ténofovir augmente chez les patients insuffisants rénaux.</a:t>
            </a:r>
          </a:p>
          <a:p>
            <a:pPr eaLnBrk="1" hangingPunct="1"/>
            <a:r>
              <a:rPr lang="fr-FR">
                <a:latin typeface="Calibri" charset="0"/>
              </a:rPr>
              <a:t>Chez les patients présentant un DFG &lt; 80 ml/mn, le ténofovir devra être utilisé selon la balance bénéfice/risques tenant compte notamment de la présence d’autres facteurs de risque d’insuffisance rénale. À partir d’un DFG ≤ 60 ml/mn confirmé, si le ténofovir ne peut être évité, il est recommandé d’effectuer un dosage plasmatique du médicament afin d’en réduire la posologie en cas de concentration élevée.</a:t>
            </a:r>
          </a:p>
          <a:p>
            <a:pPr eaLnBrk="1" hangingPunct="1"/>
            <a:r>
              <a:rPr lang="fr-FR">
                <a:latin typeface="Calibri" charset="0"/>
              </a:rPr>
              <a:t>La prescription du ténofovir devra être définitivement interrompue en cas de survenue d’insuffisance rénale aiguë, de syndrome de Fanconi ou de dégradation rapide du DFG imputable au médicament (AIIa). Le traitement symptomatique de l’atteinte tubulaire proxi- male, outre l’arrêt du ténofovir est basé sur la supplémentation par vitamine D et phos- phore oral (ostéomalacie).</a:t>
            </a:r>
          </a:p>
          <a:p>
            <a:pPr eaLnBrk="1" hangingPunct="1"/>
            <a:r>
              <a:rPr lang="fr-FR">
                <a:latin typeface="Calibri" charset="0"/>
              </a:rPr>
              <a:t>L’</a:t>
            </a:r>
            <a:r>
              <a:rPr lang="fr-FR" altLang="ja-JP">
                <a:latin typeface="Calibri" charset="0"/>
              </a:rPr>
              <a:t>atazanavir mérite une vigilance néphrologique particulière puisque des cas de néphro- pathies interstitielles aiguës et d</a:t>
            </a:r>
            <a:r>
              <a:rPr lang="fr-FR">
                <a:latin typeface="Calibri" charset="0"/>
              </a:rPr>
              <a:t>’</a:t>
            </a:r>
            <a:r>
              <a:rPr lang="fr-FR" altLang="ja-JP">
                <a:latin typeface="Calibri" charset="0"/>
              </a:rPr>
              <a:t>accidents lithiasiques ont été signalés depuis son intro- duction en 2005 [17]. De plus, les études de cohorte sur l</a:t>
            </a:r>
            <a:r>
              <a:rPr lang="fr-FR">
                <a:latin typeface="Calibri" charset="0"/>
              </a:rPr>
              <a:t>’</a:t>
            </a:r>
            <a:r>
              <a:rPr lang="fr-FR" altLang="ja-JP">
                <a:latin typeface="Calibri" charset="0"/>
              </a:rPr>
              <a:t>insuffisance rénale ont toutes évoqué un signal concernant l</a:t>
            </a:r>
            <a:r>
              <a:rPr lang="fr-FR">
                <a:latin typeface="Calibri" charset="0"/>
              </a:rPr>
              <a:t>’</a:t>
            </a:r>
            <a:r>
              <a:rPr lang="fr-FR" altLang="ja-JP">
                <a:latin typeface="Calibri" charset="0"/>
              </a:rPr>
              <a:t>exposition prolongée à l</a:t>
            </a:r>
            <a:r>
              <a:rPr lang="fr-FR">
                <a:latin typeface="Calibri" charset="0"/>
              </a:rPr>
              <a:t>’</a:t>
            </a:r>
            <a:r>
              <a:rPr lang="fr-FR" altLang="ja-JP">
                <a:latin typeface="Calibri" charset="0"/>
              </a:rPr>
              <a:t>atazanavir [3, 12-14] (AII). L</a:t>
            </a:r>
            <a:r>
              <a:rPr lang="fr-FR">
                <a:latin typeface="Calibri" charset="0"/>
              </a:rPr>
              <a:t>’</a:t>
            </a:r>
            <a:r>
              <a:rPr lang="fr-FR" altLang="ja-JP">
                <a:latin typeface="Calibri" charset="0"/>
              </a:rPr>
              <a:t>exposi- tion cumulée au ténofovir et/ou l</a:t>
            </a:r>
            <a:r>
              <a:rPr lang="fr-FR">
                <a:latin typeface="Calibri" charset="0"/>
              </a:rPr>
              <a:t>’</a:t>
            </a:r>
            <a:r>
              <a:rPr lang="fr-FR" altLang="ja-JP">
                <a:latin typeface="Calibri" charset="0"/>
              </a:rPr>
              <a:t>atazanavir est associée à un risque accru de tubulopathie proximale chez les PVVIH (AII) [11].</a:t>
            </a:r>
          </a:p>
          <a:p>
            <a:pPr eaLnBrk="1" hangingPunct="1"/>
            <a:endParaRPr lang="fr-FR">
              <a:latin typeface="Calibri" charset="0"/>
            </a:endParaRPr>
          </a:p>
        </p:txBody>
      </p:sp>
      <p:sp>
        <p:nvSpPr>
          <p:cNvPr id="4" name="Espace réservé du numéro de diapositive 3"/>
          <p:cNvSpPr>
            <a:spLocks noGrp="1"/>
          </p:cNvSpPr>
          <p:nvPr>
            <p:ph type="sldNum" sz="quarter" idx="5"/>
          </p:nvPr>
        </p:nvSpPr>
        <p:spPr/>
        <p:txBody>
          <a:bodyPr/>
          <a:lstStyle/>
          <a:p>
            <a:pPr>
              <a:defRPr/>
            </a:pPr>
            <a:fld id="{2DDD6718-1202-8A42-BE7C-269640D72BE8}" type="slidenum">
              <a:rPr lang="fr-FR" smtClean="0"/>
              <a:pPr>
                <a:defRPr/>
              </a:pPr>
              <a:t>7</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8"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atin typeface="Calibri" charset="0"/>
              </a:rPr>
              <a:t>Quand rechercher les anomalies rénales ?</a:t>
            </a:r>
          </a:p>
          <a:p>
            <a:pPr eaLnBrk="1" hangingPunct="1"/>
            <a:r>
              <a:rPr lang="fr-FR">
                <a:latin typeface="Calibri" charset="0"/>
              </a:rPr>
              <a:t>Pour les PVVIH présentant au moins 2 facteurs de risque néphrologique (âge &gt; 50 ans, sexe féminin, origine africaine ou antillaise, co-infections virales VHC ou VHB, HTA, diabète, dyslipidémie, CD4 &lt; 200/mm3 ou exposition à l’</a:t>
            </a:r>
            <a:r>
              <a:rPr lang="fr-FR" altLang="ja-JP">
                <a:latin typeface="Calibri" charset="0"/>
              </a:rPr>
              <a:t>indinavir, à l</a:t>
            </a:r>
            <a:r>
              <a:rPr lang="fr-FR">
                <a:latin typeface="Calibri" charset="0"/>
              </a:rPr>
              <a:t>’</a:t>
            </a:r>
            <a:r>
              <a:rPr lang="fr-FR" altLang="ja-JP">
                <a:latin typeface="Calibri" charset="0"/>
              </a:rPr>
              <a:t>atazanavir ou au ténofovir), il est recommandé de réaliser ce contrôle tous les 6 mois. Il faudra rajouter, phosphorémie</a:t>
            </a:r>
          </a:p>
          <a:p>
            <a:pPr eaLnBrk="1" hangingPunct="1"/>
            <a:r>
              <a:rPr lang="fr-FR">
                <a:latin typeface="Calibri" charset="0"/>
              </a:rPr>
              <a:t>Protéinurie Albuminurie Créatinurie</a:t>
            </a:r>
          </a:p>
          <a:p>
            <a:pPr eaLnBrk="1" hangingPunct="1"/>
            <a:r>
              <a:rPr lang="fr-FR">
                <a:latin typeface="Calibri" charset="0"/>
              </a:rPr>
              <a:t>Albuminurie / Créatinurie = 30 mg/g Protéinurie / Créatinurie = &lt; 200 mg/g Albuminurie / Créatinurie = 30 - 300 mg/g Protéinurie / Créatinurie = &gt; 300 mg/g</a:t>
            </a:r>
          </a:p>
          <a:p>
            <a:pPr eaLnBrk="1" hangingPunct="1"/>
            <a:r>
              <a:rPr lang="fr-FR">
                <a:latin typeface="Calibri" charset="0"/>
              </a:rPr>
              <a:t>Protéinurie pathologique</a:t>
            </a:r>
          </a:p>
          <a:p>
            <a:pPr eaLnBrk="1" hangingPunct="1"/>
            <a:r>
              <a:rPr lang="fr-FR">
                <a:latin typeface="Calibri" charset="0"/>
              </a:rPr>
              <a:t>Physiologique Physiologique Microalbuminurie</a:t>
            </a:r>
          </a:p>
          <a:p>
            <a:pPr eaLnBrk="1" hangingPunct="1"/>
            <a:r>
              <a:rPr lang="ro-RO">
                <a:latin typeface="Calibri" charset="0"/>
              </a:rPr>
              <a:t>Albuminurie / Protéinurie &gt; 0.5	Albuminurie / Protéinurie &lt; 0.5</a:t>
            </a:r>
          </a:p>
          <a:p>
            <a:pPr eaLnBrk="1" hangingPunct="1"/>
            <a:r>
              <a:rPr lang="fr-FR">
                <a:latin typeface="Calibri" charset="0"/>
              </a:rPr>
              <a:t>Protéinurie glomérulaire	Protéinurie tubulaire</a:t>
            </a:r>
          </a:p>
          <a:p>
            <a:pPr eaLnBrk="1" hangingPunct="1"/>
            <a:r>
              <a:rPr lang="fr-FR">
                <a:latin typeface="Calibri" charset="0"/>
              </a:rPr>
              <a:t>Du fait des facteurs de risque vasculaires, du vieillissement des PVVIH et de la néphrotoxi- cité potentielle des ARV, il est recommandé d’évaluer la fonction globale du rein chez tout PVVIH au moment du diagnostic de l’infection par le VIH puis au moins annuellement (DFG / MDRD, protéinurie, albuminurie, créatinurie sur échantillon).</a:t>
            </a:r>
          </a:p>
          <a:p>
            <a:pPr eaLnBrk="1" hangingPunct="1"/>
            <a:r>
              <a:rPr lang="fr-FR">
                <a:latin typeface="Calibri" charset="0"/>
              </a:rPr>
              <a:t>145Prise en charge médicale des Personnes vivant avec le vih</a:t>
            </a:r>
          </a:p>
          <a:p>
            <a:pPr eaLnBrk="1" hangingPunct="1"/>
            <a:r>
              <a:rPr lang="fr-FR">
                <a:latin typeface="Calibri" charset="0"/>
              </a:rPr>
              <a:t>et glycosurie pour les patients traités par une combinaison contenant du ténofovir. L’</a:t>
            </a:r>
            <a:r>
              <a:rPr lang="fr-FR" altLang="ja-JP">
                <a:latin typeface="Calibri" charset="0"/>
              </a:rPr>
              <a:t>exis- tence d</a:t>
            </a:r>
            <a:r>
              <a:rPr lang="fr-FR">
                <a:latin typeface="Calibri" charset="0"/>
              </a:rPr>
              <a:t>’</a:t>
            </a:r>
            <a:r>
              <a:rPr lang="fr-FR" altLang="ja-JP">
                <a:latin typeface="Calibri" charset="0"/>
              </a:rPr>
              <a:t>anomalies néphrologiques conditionne la suite de la surveillance.</a:t>
            </a:r>
          </a:p>
          <a:p>
            <a:pPr eaLnBrk="1" hangingPunct="1"/>
            <a:r>
              <a:rPr lang="fr-FR">
                <a:latin typeface="Calibri" charset="0"/>
              </a:rPr>
              <a:t>Cas particulier de la néphrotoxicité du ténofovir et de l’</a:t>
            </a:r>
            <a:r>
              <a:rPr lang="fr-FR" altLang="ja-JP">
                <a:latin typeface="Calibri" charset="0"/>
              </a:rPr>
              <a:t>atazanavir</a:t>
            </a:r>
          </a:p>
          <a:p>
            <a:pPr eaLnBrk="1" hangingPunct="1"/>
            <a:r>
              <a:rPr lang="fr-FR">
                <a:latin typeface="Calibri" charset="0"/>
              </a:rPr>
              <a:t>La néphrotoxicité du ténofovir semble être une complication peu fréquente, mais potentiellement grave et irréversible. Même si cette notion est discutée, on doit consi- dérer que sa toxicité est concentration dépendante [8]. Une étude de tolérance portant sur 455 392 personnes-années d’exposition au TDF rapporte un événement rénal grave chez 0,5 % d’entre eux et une élévation de la créatininémie chez 2,2 % [9]. Le ténofovir est associé à la survenue de dysfonction tubulaire proximale voire de syndrome de Fan- coni, d’insuffisance rénale aiguë [10, 11] et d’insuffisance rénale chronique. L’âge, un faible poids corporel, l’insuffisance rénale préexistante, un faible taux de CD4 et l’utilisation concomitante d’IP/r [3, 12-14], représentent des facteurs de risque de néphrotoxicité du ténofovir. L’examen microscopique et ultrastructural soutient l’hypothèse mitochondriale de la toxicité du ténofovir plus marquée au niveau des tubules proximaux, conduisant à la nécrose tubulaire aiguë toxique et aux marqueurs clinicobiologiques de tubulopathie proximale [15]. Une étude a montré une forte association entre la dysfonction tubulaire induite par le ténofovir et un polymorphisme du gène ABCC2 codant pour la protéine de multirésistance 2 (MRP2), qui est en partie responsable de l’efflux du ténofovir à partir de la cellule tubulaire proximale [16]. Le ténofovir est éliminé par excrétion rénale et l’exposition au ténofovir augmente chez les patients insuffisants rénaux.</a:t>
            </a:r>
          </a:p>
          <a:p>
            <a:pPr eaLnBrk="1" hangingPunct="1"/>
            <a:r>
              <a:rPr lang="fr-FR">
                <a:latin typeface="Calibri" charset="0"/>
              </a:rPr>
              <a:t>Chez les patients présentant un DFG &lt; 80 ml/mn, le ténofovir devra être utilisé selon la balance bénéfice/risques tenant compte notamment de la présence d’autres facteurs de risque d’insuffisance rénale. À partir d’un DFG ≤ 60 ml/mn confirmé, si le ténofovir ne peut être évité, il est recommandé d’effectuer un dosage plasmatique du médicament afin d’en réduire la posologie en cas de concentration élevée.</a:t>
            </a:r>
          </a:p>
          <a:p>
            <a:pPr eaLnBrk="1" hangingPunct="1"/>
            <a:r>
              <a:rPr lang="fr-FR">
                <a:latin typeface="Calibri" charset="0"/>
              </a:rPr>
              <a:t>La prescription du ténofovir devra être définitivement interrompue en cas de survenue d’insuffisance rénale aiguë, de syndrome de Fanconi ou de dégradation rapide du DFG imputable au médicament (AIIa). Le traitement symptomatique de l’atteinte tubulaire proxi- male, outre l’arrêt du ténofovir est basé sur la supplémentation par vitamine D et phos- phore oral (ostéomalacie).</a:t>
            </a:r>
          </a:p>
          <a:p>
            <a:pPr eaLnBrk="1" hangingPunct="1"/>
            <a:r>
              <a:rPr lang="fr-FR">
                <a:latin typeface="Calibri" charset="0"/>
              </a:rPr>
              <a:t>L’</a:t>
            </a:r>
            <a:r>
              <a:rPr lang="fr-FR" altLang="ja-JP">
                <a:latin typeface="Calibri" charset="0"/>
              </a:rPr>
              <a:t>atazanavir mérite une vigilance néphrologique particulière puisque des cas de néphro- pathies interstitielles aiguës et d</a:t>
            </a:r>
            <a:r>
              <a:rPr lang="fr-FR">
                <a:latin typeface="Calibri" charset="0"/>
              </a:rPr>
              <a:t>’</a:t>
            </a:r>
            <a:r>
              <a:rPr lang="fr-FR" altLang="ja-JP">
                <a:latin typeface="Calibri" charset="0"/>
              </a:rPr>
              <a:t>accidents lithiasiques ont été signalés depuis son intro- duction en 2005 [17]. De plus, les études de cohorte sur l</a:t>
            </a:r>
            <a:r>
              <a:rPr lang="fr-FR">
                <a:latin typeface="Calibri" charset="0"/>
              </a:rPr>
              <a:t>’</a:t>
            </a:r>
            <a:r>
              <a:rPr lang="fr-FR" altLang="ja-JP">
                <a:latin typeface="Calibri" charset="0"/>
              </a:rPr>
              <a:t>insuffisance rénale ont toutes évoqué un signal concernant l</a:t>
            </a:r>
            <a:r>
              <a:rPr lang="fr-FR">
                <a:latin typeface="Calibri" charset="0"/>
              </a:rPr>
              <a:t>’</a:t>
            </a:r>
            <a:r>
              <a:rPr lang="fr-FR" altLang="ja-JP">
                <a:latin typeface="Calibri" charset="0"/>
              </a:rPr>
              <a:t>exposition prolongée à l</a:t>
            </a:r>
            <a:r>
              <a:rPr lang="fr-FR">
                <a:latin typeface="Calibri" charset="0"/>
              </a:rPr>
              <a:t>’</a:t>
            </a:r>
            <a:r>
              <a:rPr lang="fr-FR" altLang="ja-JP">
                <a:latin typeface="Calibri" charset="0"/>
              </a:rPr>
              <a:t>atazanavir [3, 12-14] (AII). L</a:t>
            </a:r>
            <a:r>
              <a:rPr lang="fr-FR">
                <a:latin typeface="Calibri" charset="0"/>
              </a:rPr>
              <a:t>’</a:t>
            </a:r>
            <a:r>
              <a:rPr lang="fr-FR" altLang="ja-JP">
                <a:latin typeface="Calibri" charset="0"/>
              </a:rPr>
              <a:t>exposi- tion cumulée au ténofovir et/ou l</a:t>
            </a:r>
            <a:r>
              <a:rPr lang="fr-FR">
                <a:latin typeface="Calibri" charset="0"/>
              </a:rPr>
              <a:t>’</a:t>
            </a:r>
            <a:r>
              <a:rPr lang="fr-FR" altLang="ja-JP">
                <a:latin typeface="Calibri" charset="0"/>
              </a:rPr>
              <a:t>atazanavir est associée à un risque accru de tubulopathie proximale chez les PVVIH (AII) [11].</a:t>
            </a:r>
            <a:endParaRPr lang="fr-FR">
              <a:latin typeface="Calibri" charset="0"/>
            </a:endParaRPr>
          </a:p>
        </p:txBody>
      </p:sp>
      <p:sp>
        <p:nvSpPr>
          <p:cNvPr id="4" name="Espace réservé du numéro de diapositive 3"/>
          <p:cNvSpPr>
            <a:spLocks noGrp="1"/>
          </p:cNvSpPr>
          <p:nvPr>
            <p:ph type="sldNum" sz="quarter" idx="5"/>
          </p:nvPr>
        </p:nvSpPr>
        <p:spPr/>
        <p:txBody>
          <a:bodyPr/>
          <a:lstStyle/>
          <a:p>
            <a:pPr>
              <a:defRPr/>
            </a:pPr>
            <a:fld id="{E3F93536-A5C8-3547-9855-F2CD2580ED55}" type="slidenum">
              <a:rPr lang="fr-FR" smtClean="0"/>
              <a:pPr>
                <a:defRPr/>
              </a:pPr>
              <a:t>9</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Espace réservé de l'image des diapositives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atin typeface="Calibri" charset="0"/>
              </a:rPr>
              <a:t>Lors de l’instauration d’un traitement antirétroviral, la densité minérale osseuse (DMO) baisse de façon notable, surtout lors des deux premières années de traitement, voire même dans les premiers mois du traitement. La baisse est significativement plus impor- tante tant au niveau du rachis lombaire qu’à la hanche quand le traitement comporte du ténofovir et au niveau du rachis lombaire quand le traitement comporte un IP (AII) [6, 7]. Ces éléments sont à prendre en compte chez les sujets à risque.</a:t>
            </a:r>
          </a:p>
          <a:p>
            <a:pPr eaLnBrk="1" hangingPunct="1"/>
            <a:r>
              <a:rPr lang="fr-FR">
                <a:latin typeface="Calibri" charset="0"/>
              </a:rPr>
              <a:t>L’évolution de la DMO de patients ostéopéniques a été suivie sur une période moyenne de 2,6 ans : la variation de DMO moyenne était globalement faible, de -1,3 % au rachis lom- baire et -0,9 % au col fémoral. Cependant, à chaque site, un quart des patients avait une baisse significative de la DMO (&gt; 1 DS), cette baisse étant associée aux facteurs de risque traditionnels d’ostéoporose et à l’exposition au ténofovir [8, 9].</a:t>
            </a:r>
          </a:p>
          <a:p>
            <a:pPr eaLnBrk="1" hangingPunct="1"/>
            <a:r>
              <a:rPr lang="fr-FR">
                <a:latin typeface="Calibri" charset="0"/>
              </a:rPr>
              <a:t>Les données d’un registre américain comparant 8525 PVVIH et 2 202 792 personnes non infectées ont montré une augmentation de la prévalence des fractures sur tous les sites confondus chez les PVVIH (2,87 vs 1,77 patients pour 100 personnes) [10].</a:t>
            </a:r>
          </a:p>
          <a:p>
            <a:pPr eaLnBrk="1" hangingPunct="1"/>
            <a:r>
              <a:rPr lang="fr-FR">
                <a:latin typeface="Calibri" charset="0"/>
              </a:rPr>
              <a:t>Dans l’étude de la cohorte ANRS C08 APROCO-COPILOTE, l’incidence des fractures osseuses était de 3,3/1 000 patients-années (IC 95 % =1,3-6,5). La consommation exces- sive d’alcool et la co-infection par le VHC étaient associées à un risque augmenté de frac- ture [11].</a:t>
            </a:r>
          </a:p>
          <a:p>
            <a:pPr eaLnBrk="1" hangingPunct="1"/>
            <a:r>
              <a:rPr lang="fr-FR">
                <a:latin typeface="Calibri" charset="0"/>
              </a:rPr>
              <a:t>– âge – BMI actuel ou passé &lt; 18 kg/m2 – corticothérapie actuelle ou ancienne – tabagisme, alcoolisme – antécédents de fracture de l’extrémité du fémur chez les parents du 1er degré – antécédents personnels de fracture – pathologie neuromusculaire – ménopause, carence en testostérone – faible activité physique – faible consommation alimentaire de calcium – carence en vitamine D</a:t>
            </a:r>
          </a:p>
          <a:p>
            <a:pPr eaLnBrk="1" hangingPunct="1"/>
            <a:r>
              <a:rPr lang="fr-FR">
                <a:latin typeface="Calibri" charset="0"/>
              </a:rPr>
              <a:t>Facteurs spécifiques chez les PVVIH – nadir CD4 &lt; 200/mm3 ou stade Sida – co-infection par le VHC – traitement par inhibiteurs de protéase ou ténofovir</a:t>
            </a:r>
          </a:p>
          <a:p>
            <a:pPr eaLnBrk="1" hangingPunct="1"/>
            <a:r>
              <a:rPr lang="fr-FR">
                <a:latin typeface="Calibri" charset="0"/>
              </a:rPr>
              <a:t>Le niveau de prévalence de l’ostéoporose ne justifie pas un dépistage systématique généralisé. Cependant, un dépistage ciblé par ostéodensitométrie doit être proposé aux patients selon les facteurs de risque classiques (AIa) et les conditions de remboursement actuelles, après l’avis rendu par la HAS et qui sont précisées dans le tableau 16. Il n’y a pas d’examen biologique utile pour dépister une ostéopénie ou une ostéoporose chez les PVVIH. Il est utile de mesurer la taille : une perte de taille peut traduire des tassements vertébraux asymptomatiques.</a:t>
            </a:r>
          </a:p>
          <a:p>
            <a:pPr eaLnBrk="1" hangingPunct="1"/>
            <a:r>
              <a:rPr lang="fr-FR">
                <a:latin typeface="Calibri" charset="0"/>
              </a:rPr>
              <a:t>155Prise en charge médicale des Personnes vivant avec le vih</a:t>
            </a:r>
          </a:p>
          <a:p>
            <a:pPr eaLnBrk="1" hangingPunct="1"/>
            <a:r>
              <a:rPr lang="fr-FR">
                <a:latin typeface="Calibri" charset="0"/>
              </a:rPr>
              <a:t>Tableau 17. Indications de l’</a:t>
            </a:r>
            <a:r>
              <a:rPr lang="fr-FR" altLang="ja-JP">
                <a:latin typeface="Calibri" charset="0"/>
              </a:rPr>
              <a:t>ostéodensitométrie pour un premier examen</a:t>
            </a:r>
          </a:p>
          <a:p>
            <a:pPr eaLnBrk="1" hangingPunct="1"/>
            <a:r>
              <a:rPr lang="fr-FR">
                <a:latin typeface="Calibri" charset="0"/>
              </a:rPr>
              <a:t>Prise en charge de l’ostéoporose</a:t>
            </a:r>
          </a:p>
          <a:p>
            <a:pPr eaLnBrk="1" hangingPunct="1"/>
            <a:r>
              <a:rPr lang="fr-FR">
                <a:latin typeface="Calibri" charset="0"/>
              </a:rPr>
              <a:t>L’indication et le choix du traitement est à discuter en fonction de l’âge, du statut hor- monal (ménopause), de l’évolutivité de l’ostéoporose, du siège de l’ostéoporose (col ou rachis) et des données biologiques. Une carence en vitamine D et/ou en calcium doit être compensée. Si un traitement est nécessaire, le choix portera le plus souvent sur la classe des bisphosphonates, du fait d’une augmentation des marqueurs de résorption chez ces patients et de l’efficacité antifracturaire de ces traitements. On utilisera l’</a:t>
            </a:r>
            <a:r>
              <a:rPr lang="fr-FR" altLang="ja-JP">
                <a:latin typeface="Calibri" charset="0"/>
              </a:rPr>
              <a:t>alendronate ou le risédronate, en respectant les modalités de prise et en prévenant le patient des effets digestifs possibles. Ces médicaments sont validés dans l</a:t>
            </a:r>
            <a:r>
              <a:rPr lang="fr-FR">
                <a:latin typeface="Calibri" charset="0"/>
              </a:rPr>
              <a:t>’</a:t>
            </a:r>
            <a:r>
              <a:rPr lang="fr-FR" altLang="ja-JP">
                <a:latin typeface="Calibri" charset="0"/>
              </a:rPr>
              <a:t>ostéoporose primitive de l</a:t>
            </a:r>
            <a:r>
              <a:rPr lang="fr-FR">
                <a:latin typeface="Calibri" charset="0"/>
              </a:rPr>
              <a:t>’</a:t>
            </a:r>
            <a:r>
              <a:rPr lang="fr-FR" altLang="ja-JP">
                <a:latin typeface="Calibri" charset="0"/>
              </a:rPr>
              <a:t>homme ou postménopausique de la femme, ainsi que chez les PVVIH et ostéoporotiques [12]. L</a:t>
            </a:r>
            <a:r>
              <a:rPr lang="fr-FR">
                <a:latin typeface="Calibri" charset="0"/>
              </a:rPr>
              <a:t>’</a:t>
            </a:r>
            <a:r>
              <a:rPr lang="fr-FR" altLang="ja-JP">
                <a:latin typeface="Calibri" charset="0"/>
              </a:rPr>
              <a:t>uti- lisation du zolédronate en perfusion annuelle n</a:t>
            </a:r>
            <a:r>
              <a:rPr lang="fr-FR">
                <a:latin typeface="Calibri" charset="0"/>
              </a:rPr>
              <a:t>’</a:t>
            </a:r>
            <a:r>
              <a:rPr lang="fr-FR" altLang="ja-JP">
                <a:latin typeface="Calibri" charset="0"/>
              </a:rPr>
              <a:t>a pas été évaluée dans cette population spécifique.</a:t>
            </a:r>
          </a:p>
          <a:p>
            <a:pPr eaLnBrk="1" hangingPunct="1"/>
            <a:r>
              <a:rPr lang="fr-FR">
                <a:latin typeface="Calibri" charset="0"/>
              </a:rPr>
              <a:t>S’il existe une ostéopénie isolée (T-score compris entre -2,5 et -1), il faut pratiquer : – calcémie,phosphorémie; – dosage de 25-OH vitamine D, à contrôler annuellement et à traiter en cas de déficit. Des mesures préventives seront proposées en présence de facteurs de risque.</a:t>
            </a:r>
          </a:p>
          <a:p>
            <a:pPr eaLnBrk="1" hangingPunct="1"/>
            <a:r>
              <a:rPr lang="fr-FR">
                <a:latin typeface="Calibri" charset="0"/>
              </a:rPr>
              <a:t>Dans la population générale (quels que soient l’âge et le sexe)</a:t>
            </a:r>
          </a:p>
          <a:p>
            <a:pPr eaLnBrk="1" hangingPunct="1"/>
            <a:r>
              <a:rPr lang="fr-FR">
                <a:latin typeface="Calibri" charset="0"/>
              </a:rPr>
              <a:t>En cas de signes d’ostéoporose</a:t>
            </a:r>
          </a:p>
          <a:p>
            <a:pPr eaLnBrk="1" hangingPunct="1"/>
            <a:r>
              <a:rPr lang="fr-FR">
                <a:latin typeface="Calibri" charset="0"/>
              </a:rPr>
              <a:t>– Découverte ou confirmation radiologique d’une fracture vertébrale (déformation du corps vertébral) sans contexte traumatique ni tumoral évident. – Antécédent personnel de fracture périphérique survenue sans traumatisme majeur (sont exclues de ce cadre les frac- tures du crâne, des orteils, des doigts, du rachis cervical).</a:t>
            </a:r>
          </a:p>
          <a:p>
            <a:pPr eaLnBrk="1" hangingPunct="1"/>
            <a:r>
              <a:rPr lang="fr-FR">
                <a:latin typeface="Calibri" charset="0"/>
              </a:rPr>
              <a:t>En cas de pathologie ou traitement potentiellement inducteur d’ostéoporose</a:t>
            </a:r>
          </a:p>
          <a:p>
            <a:pPr eaLnBrk="1" hangingPunct="1"/>
            <a:r>
              <a:rPr lang="fr-FR">
                <a:latin typeface="Calibri" charset="0"/>
              </a:rPr>
              <a:t>– Corticothérapie systémique (de préférence au début) prescrite pour une durée d’au moins 3 mois consécutifs, à une dose ≥ 7,5 mg/jour d’équivalent prednisone. – Antécédent documenté de pathologie ou de traitement potentiellement inducteur d’ostéoporose, hypogonadisme prolongé (incluant l’</a:t>
            </a:r>
            <a:r>
              <a:rPr lang="fr-FR" altLang="ja-JP">
                <a:latin typeface="Calibri" charset="0"/>
              </a:rPr>
              <a:t>androgénoprivation chirurgicale [orchidectomie] ou médicamenteuse [traitement prolongé par un analogue de la Gn-Rh]), hyperthyroïdie évolutive non traitée, hypercorticisme, hyperparathyroïdie primi- tive et ostéogenèse imparfaite.</a:t>
            </a:r>
          </a:p>
          <a:p>
            <a:pPr eaLnBrk="1" hangingPunct="1"/>
            <a:r>
              <a:rPr lang="fr-FR">
                <a:latin typeface="Calibri" charset="0"/>
              </a:rPr>
              <a:t>Chez la femme ménopausée (y compris pour les femmes sous traitement hormonal de la ménopause à des doses inférieures aux doses recommandées pour la protection osseuse), indications supplémentaires (par rapport à la popula- tion générale) : – antécédent de fracture du col fémoral sans traumatisme majeur chez un parent au 1er degré ;</a:t>
            </a:r>
          </a:p>
          <a:p>
            <a:pPr eaLnBrk="1" hangingPunct="1"/>
            <a:r>
              <a:rPr lang="fr-FR">
                <a:latin typeface="Calibri" charset="0"/>
              </a:rPr>
              <a:t>– indice de masse corporelle &lt; 19 kg/m2 ; – ménopause avant 40 ans quelle qu’en soit la cause.</a:t>
            </a:r>
          </a:p>
          <a:p>
            <a:pPr eaLnBrk="1" hangingPunct="1"/>
            <a:r>
              <a:rPr lang="fr-FR">
                <a:latin typeface="Calibri" charset="0"/>
              </a:rPr>
              <a:t>Dans la population VIH, outre les facteurs ci-dessus – Homme &gt; 60 ans –	Homme &lt; 60 ans et IMC &lt; 20 kg/m2 – Homme &lt; 60 ans, IMC entre 20 et 23 kg/m2, et nadir de CD4 &lt; 200/mm3</a:t>
            </a:r>
          </a:p>
          <a:p>
            <a:pPr eaLnBrk="1" hangingPunct="1"/>
            <a:r>
              <a:rPr lang="fr-FR">
                <a:latin typeface="Calibri" charset="0"/>
              </a:rPr>
              <a:t>Si le T-score est &lt; -2,5 DS, le patient sera adressé en consultation de rhumatologie.</a:t>
            </a:r>
          </a:p>
          <a:p>
            <a:pPr eaLnBrk="1" hangingPunct="1"/>
            <a:r>
              <a:rPr lang="fr-FR">
                <a:latin typeface="Calibri" charset="0"/>
              </a:rPr>
              <a:t>En présence d’une ostéoporose, il convient de rechercher une étiologie qui nécessiterait un traitement spécifique (carence en vitamine D, hyperparathyroïdie, autre endocrinopa- thie) et de réaliser : – hémogramme,VS,</a:t>
            </a:r>
          </a:p>
          <a:p>
            <a:pPr eaLnBrk="1" hangingPunct="1"/>
            <a:r>
              <a:rPr lang="fr-FR">
                <a:latin typeface="Calibri" charset="0"/>
              </a:rPr>
              <a:t>– électrophorèse des protides; – calcémie,phosphorémie; – phosphatases alcalines; – créatininémie;</a:t>
            </a:r>
          </a:p>
          <a:p>
            <a:pPr eaLnBrk="1" hangingPunct="1"/>
            <a:r>
              <a:rPr lang="fr-FR">
                <a:latin typeface="Calibri" charset="0"/>
              </a:rPr>
              <a:t>– 25-OH vitamine D ; – TSH, PTH ; – la calciurie des 24 heures n’est réalisée qu’en présence d’un antécédent de lithiase urinaire ; – le dosage des marqueurs du remodelage osseux n’est pas recommandé dans le suivi de ces patients.</a:t>
            </a:r>
          </a:p>
          <a:p>
            <a:pPr eaLnBrk="1" hangingPunct="1"/>
            <a:r>
              <a:rPr lang="fr-FR">
                <a:latin typeface="Calibri" charset="0"/>
              </a:rPr>
              <a:t>156</a:t>
            </a:r>
          </a:p>
          <a:p>
            <a:pPr eaLnBrk="1" hangingPunct="1"/>
            <a:r>
              <a:rPr lang="fr-FR">
                <a:latin typeface="Calibri" charset="0"/>
              </a:rPr>
              <a:t>Suivi de l’adulte vivant avec le VIH, prévention et prise en charge des comorbidités</a:t>
            </a:r>
          </a:p>
          <a:p>
            <a:pPr eaLnBrk="1" hangingPunct="1"/>
            <a:r>
              <a:rPr lang="fr-FR">
                <a:latin typeface="Calibri" charset="0"/>
              </a:rPr>
              <a:t>Des études sont en cours pour préciser dans quels délais la DMO doit être contrôlée. Dans l’attente de leurs résultats, on peut proposer de refaire une ostéodensitométrie après 2 ou 3 ans.</a:t>
            </a:r>
          </a:p>
          <a:p>
            <a:pPr eaLnBrk="1" hangingPunct="1"/>
            <a:r>
              <a:rPr lang="fr-FR">
                <a:latin typeface="Calibri" charset="0"/>
              </a:rPr>
              <a:t>L’ostéonécrose</a:t>
            </a:r>
          </a:p>
          <a:p>
            <a:pPr eaLnBrk="1" hangingPunct="1"/>
            <a:r>
              <a:rPr lang="fr-FR">
                <a:latin typeface="Calibri" charset="0"/>
              </a:rPr>
              <a:t>L’incidence de l’ostéonécrose aseptique (ONA) est augmentée chez les PVVIH. L’</a:t>
            </a:r>
            <a:r>
              <a:rPr lang="fr-FR" altLang="ja-JP">
                <a:latin typeface="Calibri" charset="0"/>
              </a:rPr>
              <a:t>inci- dence annuelle dans la population générale est estimée à 0,003-0,006 cas pour 100 per- sonnes-années tandis qu</a:t>
            </a:r>
            <a:r>
              <a:rPr lang="fr-FR">
                <a:latin typeface="Calibri" charset="0"/>
              </a:rPr>
              <a:t>’</a:t>
            </a:r>
            <a:r>
              <a:rPr lang="fr-FR" altLang="ja-JP">
                <a:latin typeface="Calibri" charset="0"/>
              </a:rPr>
              <a:t>elle varie de 0,03 à 0,37 cas pour 100 personnes-années chez les PVVIH [13]. Dans la base de données française comportant 56 393 sujets, le taux d</a:t>
            </a:r>
            <a:r>
              <a:rPr lang="fr-FR">
                <a:latin typeface="Calibri" charset="0"/>
              </a:rPr>
              <a:t>’</a:t>
            </a:r>
            <a:r>
              <a:rPr lang="fr-FR" altLang="ja-JP">
                <a:latin typeface="Calibri" charset="0"/>
              </a:rPr>
              <a:t>inci- dence de l</a:t>
            </a:r>
            <a:r>
              <a:rPr lang="fr-FR">
                <a:latin typeface="Calibri" charset="0"/>
              </a:rPr>
              <a:t>’</a:t>
            </a:r>
            <a:r>
              <a:rPr lang="fr-FR" altLang="ja-JP">
                <a:latin typeface="Calibri" charset="0"/>
              </a:rPr>
              <a:t>ONA était de 4,5/10 000 patients-années [14].</a:t>
            </a:r>
          </a:p>
          <a:p>
            <a:pPr eaLnBrk="1" hangingPunct="1"/>
            <a:r>
              <a:rPr lang="fr-FR">
                <a:latin typeface="Calibri" charset="0"/>
              </a:rPr>
              <a:t>La prise de corticoïdes, l’alcoolisme et le tabagisme représentent des facteurs de risque importants mais non spécifiques du VIH. Les anticorps anticardiolipides, plus fréquents chez les PVVIH, ont aussi été incriminés car ils favorisent les lésions de l’endothélium vas- culaire, l’agrégation plaquettaire et la thrombose vasculaire. Le déficit acquis en protéine S est peut-être un facteur associé.</a:t>
            </a:r>
          </a:p>
          <a:p>
            <a:pPr eaLnBrk="1" hangingPunct="1"/>
            <a:r>
              <a:rPr lang="fr-FR">
                <a:latin typeface="Calibri" charset="0"/>
              </a:rPr>
              <a:t>Dans la base de données française, trois facteurs ont été significativement associés à l’ONA : les antécédents de Sida, le nadir bas de lymphocytes CD4 et la durée d’</a:t>
            </a:r>
            <a:r>
              <a:rPr lang="fr-FR" altLang="ja-JP">
                <a:latin typeface="Calibri" charset="0"/>
              </a:rPr>
              <a:t>exposi- tion aux ARV. L</a:t>
            </a:r>
            <a:r>
              <a:rPr lang="fr-FR">
                <a:latin typeface="Calibri" charset="0"/>
              </a:rPr>
              <a:t>’</a:t>
            </a:r>
            <a:r>
              <a:rPr lang="fr-FR" altLang="ja-JP">
                <a:latin typeface="Calibri" charset="0"/>
              </a:rPr>
              <a:t>association avec les IP, qui induisent des modifications lipidiques, n</a:t>
            </a:r>
            <a:r>
              <a:rPr lang="fr-FR">
                <a:latin typeface="Calibri" charset="0"/>
              </a:rPr>
              <a:t>’</a:t>
            </a:r>
            <a:r>
              <a:rPr lang="fr-FR" altLang="ja-JP">
                <a:latin typeface="Calibri" charset="0"/>
              </a:rPr>
              <a:t>est pas retrouvée dans toutes les séries ni chez tous les patients.</a:t>
            </a:r>
          </a:p>
          <a:p>
            <a:pPr eaLnBrk="1" hangingPunct="1"/>
            <a:r>
              <a:rPr lang="fr-FR">
                <a:latin typeface="Calibri" charset="0"/>
              </a:rPr>
              <a:t>Il n’y a pas de spécificité de la prise en charge dans le contexte du VIH par rapport aux ONA en général. Une plus grande vigilance doit être exercée chez les patients ayant des hypertriglycéridémies importantes et/ou ayant reçu des corticoïdes. En cas de suspicion clinique, l’IRM confirme le diagnostic et détecte une atteinte controlatérale (hanche sur- tout) asymptomatique. La scintigraphie dépiste des formes multifocales.</a:t>
            </a:r>
          </a:p>
          <a:p>
            <a:pPr eaLnBrk="1" hangingPunct="1"/>
            <a:r>
              <a:rPr lang="fr-FR">
                <a:latin typeface="Calibri" charset="0"/>
              </a:rPr>
              <a:t>Dosage de la vitamine D</a:t>
            </a:r>
          </a:p>
          <a:p>
            <a:pPr eaLnBrk="1" hangingPunct="1"/>
            <a:r>
              <a:rPr lang="fr-FR">
                <a:latin typeface="Calibri" charset="0"/>
              </a:rPr>
              <a:t>Le statut d’un patient vis-à-vis de la vitamine D est apprécié par le dosage sanguin de la forme hydroxylée en 25 (25 OH-D). Selon le consensus actuel, l’insuffisance en vitamine D est définie par un taux de 25 OH-D inférieur à 30 ng/mL (75 nM/L).</a:t>
            </a:r>
          </a:p>
          <a:p>
            <a:pPr eaLnBrk="1" hangingPunct="1"/>
            <a:r>
              <a:rPr lang="fr-FR">
                <a:latin typeface="Calibri" charset="0"/>
              </a:rPr>
              <a:t>L’insuffisance en vitamine D est très fréquente dans la population générale et, au-delà de son rôle favorisant la déminéralisation osseuse, certaines études épidémiologiques ont montré une association avec la morbidité cardiovasculaire, l’</a:t>
            </a:r>
            <a:r>
              <a:rPr lang="fr-FR" altLang="ja-JP">
                <a:latin typeface="Calibri" charset="0"/>
              </a:rPr>
              <a:t>insulinorésistance, la sur- venue de certains cancers et de certaines infections (en particulier la tuberculose), l</a:t>
            </a:r>
            <a:r>
              <a:rPr lang="fr-FR">
                <a:latin typeface="Calibri" charset="0"/>
              </a:rPr>
              <a:t>’</a:t>
            </a:r>
            <a:r>
              <a:rPr lang="fr-FR" altLang="ja-JP">
                <a:latin typeface="Calibri" charset="0"/>
              </a:rPr>
              <a:t>inflam- mation et le phénotype de vulnérabilité (« frailty »). Toutefois, si la vitamine D intervient dans la régulation de nombreuses voies de signalisation intracellulaire (notamment l</a:t>
            </a:r>
            <a:r>
              <a:rPr lang="fr-FR">
                <a:latin typeface="Calibri" charset="0"/>
              </a:rPr>
              <a:t>’</a:t>
            </a:r>
            <a:r>
              <a:rPr lang="fr-FR" altLang="ja-JP">
                <a:latin typeface="Calibri" charset="0"/>
              </a:rPr>
              <a:t>activation lymphocytaire), on ne peut affirmer qu</a:t>
            </a:r>
            <a:r>
              <a:rPr lang="fr-FR">
                <a:latin typeface="Calibri" charset="0"/>
              </a:rPr>
              <a:t>’</a:t>
            </a:r>
            <a:r>
              <a:rPr lang="fr-FR" altLang="ja-JP">
                <a:latin typeface="Calibri" charset="0"/>
              </a:rPr>
              <a:t>il s</a:t>
            </a:r>
            <a:r>
              <a:rPr lang="fr-FR">
                <a:latin typeface="Calibri" charset="0"/>
              </a:rPr>
              <a:t>’</a:t>
            </a:r>
            <a:r>
              <a:rPr lang="fr-FR" altLang="ja-JP">
                <a:latin typeface="Calibri" charset="0"/>
              </a:rPr>
              <a:t>agit d</a:t>
            </a:r>
            <a:r>
              <a:rPr lang="fr-FR">
                <a:latin typeface="Calibri" charset="0"/>
              </a:rPr>
              <a:t>’</a:t>
            </a:r>
            <a:r>
              <a:rPr lang="fr-FR" altLang="ja-JP">
                <a:latin typeface="Calibri" charset="0"/>
              </a:rPr>
              <a:t>un lien causal. Par ailleurs, en dehors de la déminéralisation osseuse, on ne dispose pas d</a:t>
            </a:r>
            <a:r>
              <a:rPr lang="fr-FR">
                <a:latin typeface="Calibri" charset="0"/>
              </a:rPr>
              <a:t>’</a:t>
            </a:r>
            <a:r>
              <a:rPr lang="fr-FR" altLang="ja-JP">
                <a:latin typeface="Calibri" charset="0"/>
              </a:rPr>
              <a:t>études d</a:t>
            </a:r>
            <a:r>
              <a:rPr lang="fr-FR">
                <a:latin typeface="Calibri" charset="0"/>
              </a:rPr>
              <a:t>’</a:t>
            </a:r>
            <a:r>
              <a:rPr lang="fr-FR" altLang="ja-JP">
                <a:latin typeface="Calibri" charset="0"/>
              </a:rPr>
              <a:t>intervention (du type vitamine D contre placebo) dans la population générale ou la population des PVVIH, montrant que la correction du déficit réduit la survenue de ces pathologies. En conséquence, les objectifs thérapeutiques que l</a:t>
            </a:r>
            <a:r>
              <a:rPr lang="fr-FR">
                <a:latin typeface="Calibri" charset="0"/>
              </a:rPr>
              <a:t>’</a:t>
            </a:r>
            <a:r>
              <a:rPr lang="fr-FR" altLang="ja-JP">
                <a:latin typeface="Calibri" charset="0"/>
              </a:rPr>
              <a:t>on pourrait assigner à une telle supplémentation sont inconnus.</a:t>
            </a:r>
          </a:p>
          <a:p>
            <a:pPr eaLnBrk="1" hangingPunct="1"/>
            <a:r>
              <a:rPr lang="fr-FR">
                <a:latin typeface="Calibri" charset="0"/>
              </a:rPr>
              <a:t>Les PVVIH présentent elles aussi très fréquemment des taux de 25-OH inférieurs à 30 ng/ mL [15, 16] : dans trois études récentes menées en Amérique du Nord et en Europe, 54 à 95 % des personnes étudiées étaient concernées, les facteurs associés à l’insuffisance en vitamine D étant la peau noire, le manque d’exposition solaire et la saison. Le risque lié à l’exposition aux INNTI est débattu et n’est pas suffisamment étayé pour justifier à ce jour des modifications du traitement ARV basées sur le niveau de vitamine D.</a:t>
            </a:r>
          </a:p>
          <a:p>
            <a:pPr eaLnBrk="1" hangingPunct="1"/>
            <a:r>
              <a:rPr lang="fr-FR">
                <a:latin typeface="Calibri" charset="0"/>
              </a:rPr>
              <a:t>La prévention de l’ostéoporose repose sur les mesures hygiénodiététiques usuelles, la prise en charge du sevrage tabagique et de l’alcoolisme, et si nécessaire sur la supplémen- tation calcique (1 000 mg/j) et en vitamine D.</a:t>
            </a:r>
          </a:p>
        </p:txBody>
      </p:sp>
      <p:sp>
        <p:nvSpPr>
          <p:cNvPr id="4" name="Espace réservé du numéro de diapositive 3"/>
          <p:cNvSpPr>
            <a:spLocks noGrp="1"/>
          </p:cNvSpPr>
          <p:nvPr>
            <p:ph type="sldNum" sz="quarter" idx="5"/>
          </p:nvPr>
        </p:nvSpPr>
        <p:spPr/>
        <p:txBody>
          <a:bodyPr/>
          <a:lstStyle/>
          <a:p>
            <a:pPr>
              <a:defRPr/>
            </a:pPr>
            <a:fld id="{8764E162-205F-104F-800D-8860705C24D2}" type="slidenum">
              <a:rPr lang="fr-FR" smtClean="0"/>
              <a:pPr>
                <a:defRPr/>
              </a:pPr>
              <a:t>11</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746"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atin typeface="Calibri" charset="0"/>
                <a:cs typeface="Arial" charset="0"/>
              </a:rPr>
              <a:t>des </a:t>
            </a:r>
            <a:r>
              <a:rPr lang="fr-FR" b="1">
                <a:solidFill>
                  <a:srgbClr val="FF6600"/>
                </a:solidFill>
                <a:latin typeface="Calibri" charset="0"/>
                <a:cs typeface="Arial" charset="0"/>
              </a:rPr>
              <a:t>interactions médicamenteuses potentielles</a:t>
            </a:r>
            <a:r>
              <a:rPr lang="fr-FR">
                <a:solidFill>
                  <a:srgbClr val="FF6600"/>
                </a:solidFill>
                <a:latin typeface="Calibri" charset="0"/>
                <a:cs typeface="Arial" charset="0"/>
              </a:rPr>
              <a:t> </a:t>
            </a:r>
            <a:r>
              <a:rPr lang="fr-FR">
                <a:latin typeface="Calibri" charset="0"/>
                <a:cs typeface="Arial" charset="0"/>
              </a:rPr>
              <a:t>entre antirétroviraux, traitement carcinologique et traitements de confort (antiémétique, douleur,  anti-infectieux.. )</a:t>
            </a:r>
            <a:endParaRPr lang="fr-FR">
              <a:latin typeface="Calibri" charset="0"/>
            </a:endParaRPr>
          </a:p>
        </p:txBody>
      </p:sp>
      <p:sp>
        <p:nvSpPr>
          <p:cNvPr id="31747"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3F6600A-EE87-7348-8670-0EA1A4680BEA}" type="slidenum">
              <a:rPr lang="fr-FR" sz="1200"/>
              <a:pPr eaLnBrk="1" hangingPunct="1"/>
              <a:t>17</a:t>
            </a:fld>
            <a:endParaRPr lang="fr-FR"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584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solidFill>
                  <a:srgbClr val="000000"/>
                </a:solidFill>
                <a:latin typeface="Calibri" charset="0"/>
                <a:cs typeface="Arial" charset="0"/>
              </a:rPr>
              <a:t> Pour les situations d</a:t>
            </a:r>
            <a:r>
              <a:rPr lang="ja-JP" altLang="fr-FR">
                <a:solidFill>
                  <a:srgbClr val="000000"/>
                </a:solidFill>
                <a:latin typeface="Calibri" charset="0"/>
                <a:cs typeface="Arial" charset="0"/>
              </a:rPr>
              <a:t>’</a:t>
            </a:r>
            <a:r>
              <a:rPr lang="fr-FR" altLang="ja-JP" b="1">
                <a:solidFill>
                  <a:srgbClr val="FF6600"/>
                </a:solidFill>
                <a:latin typeface="Calibri" charset="0"/>
                <a:cs typeface="Arial" charset="0"/>
              </a:rPr>
              <a:t>urgence néoplasique,</a:t>
            </a:r>
            <a:r>
              <a:rPr lang="fr-FR" altLang="ja-JP">
                <a:solidFill>
                  <a:srgbClr val="000000"/>
                </a:solidFill>
                <a:latin typeface="Calibri" charset="0"/>
                <a:cs typeface="Arial" charset="0"/>
              </a:rPr>
              <a:t> la </a:t>
            </a:r>
            <a:r>
              <a:rPr lang="fr-FR" altLang="ja-JP" b="1">
                <a:solidFill>
                  <a:srgbClr val="FF6600"/>
                </a:solidFill>
                <a:latin typeface="Calibri" charset="0"/>
                <a:cs typeface="Arial" charset="0"/>
              </a:rPr>
              <a:t>priorité </a:t>
            </a:r>
            <a:r>
              <a:rPr lang="fr-FR" altLang="ja-JP">
                <a:solidFill>
                  <a:srgbClr val="000000"/>
                </a:solidFill>
                <a:latin typeface="Calibri" charset="0"/>
                <a:cs typeface="Arial" charset="0"/>
              </a:rPr>
              <a:t>sera donnée </a:t>
            </a:r>
            <a:r>
              <a:rPr lang="fr-FR" altLang="ja-JP" b="1">
                <a:solidFill>
                  <a:srgbClr val="FF6600"/>
                </a:solidFill>
                <a:latin typeface="Calibri" charset="0"/>
                <a:cs typeface="Arial" charset="0"/>
              </a:rPr>
              <a:t>au traitement carcinologique: </a:t>
            </a:r>
            <a:r>
              <a:rPr lang="fr-FR" altLang="ja-JP">
                <a:latin typeface="Calibri" charset="0"/>
                <a:cs typeface="Arial" charset="0"/>
              </a:rPr>
              <a:t>si le </a:t>
            </a:r>
            <a:r>
              <a:rPr lang="fr-FR" altLang="ja-JP" b="1">
                <a:solidFill>
                  <a:srgbClr val="FF6600"/>
                </a:solidFill>
                <a:latin typeface="Calibri" charset="0"/>
                <a:cs typeface="Arial" charset="0"/>
              </a:rPr>
              <a:t>traitement antirétroviral </a:t>
            </a:r>
            <a:r>
              <a:rPr lang="fr-FR" altLang="ja-JP">
                <a:solidFill>
                  <a:srgbClr val="000000"/>
                </a:solidFill>
                <a:latin typeface="Calibri" charset="0"/>
                <a:cs typeface="Arial" charset="0"/>
              </a:rPr>
              <a:t>doit être </a:t>
            </a:r>
            <a:r>
              <a:rPr lang="fr-FR" altLang="ja-JP" b="1">
                <a:solidFill>
                  <a:srgbClr val="FF6600"/>
                </a:solidFill>
                <a:latin typeface="Calibri" charset="0"/>
                <a:cs typeface="Arial" charset="0"/>
              </a:rPr>
              <a:t>suspendu, l</a:t>
            </a:r>
            <a:r>
              <a:rPr lang="ja-JP" altLang="fr-FR" b="1">
                <a:solidFill>
                  <a:srgbClr val="FF6600"/>
                </a:solidFill>
                <a:latin typeface="Calibri" charset="0"/>
                <a:cs typeface="Arial" charset="0"/>
              </a:rPr>
              <a:t>’</a:t>
            </a:r>
            <a:r>
              <a:rPr lang="fr-FR" altLang="ja-JP" b="1">
                <a:solidFill>
                  <a:srgbClr val="FF6600"/>
                </a:solidFill>
                <a:latin typeface="Calibri" charset="0"/>
                <a:cs typeface="Arial" charset="0"/>
              </a:rPr>
              <a:t>arrêt </a:t>
            </a:r>
            <a:r>
              <a:rPr lang="fr-FR" altLang="ja-JP">
                <a:solidFill>
                  <a:srgbClr val="000000"/>
                </a:solidFill>
                <a:latin typeface="Calibri" charset="0"/>
                <a:cs typeface="Arial" charset="0"/>
              </a:rPr>
              <a:t>du traitement devra être réalisé </a:t>
            </a:r>
            <a:r>
              <a:rPr lang="fr-FR" altLang="ja-JP" b="1">
                <a:solidFill>
                  <a:srgbClr val="FF6600"/>
                </a:solidFill>
                <a:latin typeface="Calibri" charset="0"/>
                <a:cs typeface="Arial" charset="0"/>
              </a:rPr>
              <a:t>si possible 48 heures avant la cure </a:t>
            </a:r>
            <a:r>
              <a:rPr lang="fr-FR" altLang="ja-JP">
                <a:latin typeface="Calibri" charset="0"/>
                <a:cs typeface="Arial" charset="0"/>
              </a:rPr>
              <a:t>et </a:t>
            </a:r>
            <a:r>
              <a:rPr lang="fr-FR" altLang="ja-JP" b="1">
                <a:solidFill>
                  <a:srgbClr val="FF6600"/>
                </a:solidFill>
                <a:latin typeface="Calibri" charset="0"/>
                <a:cs typeface="Arial" charset="0"/>
              </a:rPr>
              <a:t>s</a:t>
            </a:r>
            <a:r>
              <a:rPr lang="ja-JP" altLang="fr-FR" b="1">
                <a:solidFill>
                  <a:srgbClr val="FF6600"/>
                </a:solidFill>
                <a:latin typeface="Calibri" charset="0"/>
                <a:cs typeface="Arial" charset="0"/>
              </a:rPr>
              <a:t>’</a:t>
            </a:r>
            <a:r>
              <a:rPr lang="fr-FR" altLang="ja-JP" b="1">
                <a:solidFill>
                  <a:srgbClr val="FF6600"/>
                </a:solidFill>
                <a:latin typeface="Calibri" charset="0"/>
                <a:cs typeface="Arial" charset="0"/>
              </a:rPr>
              <a:t>il doit être repris à l</a:t>
            </a:r>
            <a:r>
              <a:rPr lang="ja-JP" altLang="fr-FR" b="1">
                <a:solidFill>
                  <a:srgbClr val="FF6600"/>
                </a:solidFill>
                <a:latin typeface="Calibri" charset="0"/>
                <a:cs typeface="Arial" charset="0"/>
              </a:rPr>
              <a:t>’</a:t>
            </a:r>
            <a:r>
              <a:rPr lang="fr-FR" altLang="ja-JP" b="1">
                <a:solidFill>
                  <a:srgbClr val="FF6600"/>
                </a:solidFill>
                <a:latin typeface="Calibri" charset="0"/>
                <a:cs typeface="Arial" charset="0"/>
              </a:rPr>
              <a:t>identique, </a:t>
            </a:r>
            <a:r>
              <a:rPr lang="fr-FR" altLang="ja-JP">
                <a:solidFill>
                  <a:srgbClr val="000000"/>
                </a:solidFill>
                <a:latin typeface="Calibri" charset="0"/>
                <a:cs typeface="Arial" charset="0"/>
              </a:rPr>
              <a:t>il ne pourra l</a:t>
            </a:r>
            <a:r>
              <a:rPr lang="ja-JP" altLang="fr-FR">
                <a:solidFill>
                  <a:srgbClr val="000000"/>
                </a:solidFill>
                <a:latin typeface="Calibri" charset="0"/>
                <a:cs typeface="Arial" charset="0"/>
              </a:rPr>
              <a:t>’</a:t>
            </a:r>
            <a:r>
              <a:rPr lang="fr-FR" altLang="ja-JP">
                <a:solidFill>
                  <a:srgbClr val="000000"/>
                </a:solidFill>
                <a:latin typeface="Calibri" charset="0"/>
                <a:cs typeface="Arial" charset="0"/>
              </a:rPr>
              <a:t>être </a:t>
            </a:r>
            <a:r>
              <a:rPr lang="fr-FR" altLang="ja-JP" b="1">
                <a:solidFill>
                  <a:srgbClr val="FF6600"/>
                </a:solidFill>
                <a:latin typeface="Calibri" charset="0"/>
                <a:cs typeface="Arial" charset="0"/>
              </a:rPr>
              <a:t>que 48 heures après la cure</a:t>
            </a:r>
            <a:r>
              <a:rPr lang="fr-FR" altLang="ja-JP">
                <a:latin typeface="Calibri" charset="0"/>
                <a:cs typeface="Arial" charset="0"/>
              </a:rPr>
              <a:t>. Dans ces situations, l</a:t>
            </a:r>
            <a:r>
              <a:rPr lang="ja-JP" altLang="fr-FR">
                <a:latin typeface="Calibri" charset="0"/>
                <a:cs typeface="Arial" charset="0"/>
              </a:rPr>
              <a:t>’</a:t>
            </a:r>
            <a:r>
              <a:rPr lang="fr-FR" altLang="ja-JP">
                <a:latin typeface="Calibri" charset="0"/>
                <a:cs typeface="Arial" charset="0"/>
              </a:rPr>
              <a:t>ensemble des antirétroviraux doit être interrompu de manière simultanée et ils seront ensuite repris en même temps. </a:t>
            </a:r>
          </a:p>
          <a:p>
            <a:pPr eaLnBrk="1" hangingPunct="1">
              <a:spcBef>
                <a:spcPct val="0"/>
              </a:spcBef>
            </a:pPr>
            <a:endParaRPr lang="fr-FR" u="sng">
              <a:latin typeface="Calibri" charset="0"/>
              <a:cs typeface="Arial" charset="0"/>
            </a:endParaRPr>
          </a:p>
          <a:p>
            <a:pPr eaLnBrk="1" hangingPunct="1">
              <a:spcBef>
                <a:spcPct val="0"/>
              </a:spcBef>
            </a:pPr>
            <a:r>
              <a:rPr lang="fr-FR">
                <a:latin typeface="Calibri" charset="0"/>
              </a:rPr>
              <a:t> préférentiellement par du </a:t>
            </a:r>
            <a:r>
              <a:rPr lang="fr-FR" b="1">
                <a:solidFill>
                  <a:srgbClr val="FF6600"/>
                </a:solidFill>
                <a:latin typeface="Calibri" charset="0"/>
              </a:rPr>
              <a:t>trimethoprime- sulfamethoxazole 80mg/400mg</a:t>
            </a:r>
            <a:r>
              <a:rPr lang="fr-FR">
                <a:latin typeface="Calibri" charset="0"/>
              </a:rPr>
              <a:t> </a:t>
            </a:r>
            <a:r>
              <a:rPr lang="fr-FR" b="1">
                <a:solidFill>
                  <a:srgbClr val="FF6600"/>
                </a:solidFill>
                <a:latin typeface="Calibri" charset="0"/>
              </a:rPr>
              <a:t>ou 160/800 en cas d</a:t>
            </a:r>
            <a:r>
              <a:rPr lang="ja-JP" altLang="fr-FR" b="1">
                <a:solidFill>
                  <a:srgbClr val="FF6600"/>
                </a:solidFill>
                <a:latin typeface="Calibri" charset="0"/>
              </a:rPr>
              <a:t>’</a:t>
            </a:r>
            <a:r>
              <a:rPr lang="fr-FR" altLang="ja-JP" b="1">
                <a:solidFill>
                  <a:srgbClr val="FF6600"/>
                </a:solidFill>
                <a:latin typeface="Calibri" charset="0"/>
              </a:rPr>
              <a:t>antécédent de toxoplasmose (1cp par jour)</a:t>
            </a:r>
          </a:p>
          <a:p>
            <a:pPr eaLnBrk="1" hangingPunct="1">
              <a:spcBef>
                <a:spcPct val="0"/>
              </a:spcBef>
            </a:pPr>
            <a:endParaRPr lang="fr-FR" b="1">
              <a:solidFill>
                <a:srgbClr val="FF6600"/>
              </a:solidFill>
              <a:latin typeface="Calibri" charset="0"/>
            </a:endParaRPr>
          </a:p>
          <a:p>
            <a:pPr eaLnBrk="1" hangingPunct="1">
              <a:spcBef>
                <a:spcPct val="0"/>
              </a:spcBef>
            </a:pPr>
            <a:r>
              <a:rPr lang="fr-FR">
                <a:latin typeface="Calibri" charset="0"/>
              </a:rPr>
              <a:t> En cas </a:t>
            </a:r>
            <a:r>
              <a:rPr lang="fr-FR" b="1">
                <a:solidFill>
                  <a:srgbClr val="FF6600"/>
                </a:solidFill>
                <a:latin typeface="Calibri" charset="0"/>
              </a:rPr>
              <a:t>d</a:t>
            </a:r>
            <a:r>
              <a:rPr lang="ja-JP" altLang="fr-FR" b="1">
                <a:solidFill>
                  <a:srgbClr val="FF6600"/>
                </a:solidFill>
                <a:latin typeface="Calibri" charset="0"/>
              </a:rPr>
              <a:t>’</a:t>
            </a:r>
            <a:r>
              <a:rPr lang="fr-FR" altLang="ja-JP" b="1">
                <a:solidFill>
                  <a:srgbClr val="FF6600"/>
                </a:solidFill>
                <a:latin typeface="Calibri" charset="0"/>
              </a:rPr>
              <a:t>allergie aux sulfamides ou de chimiothérapie comprenant du méthotrexate: l</a:t>
            </a:r>
            <a:r>
              <a:rPr lang="ja-JP" altLang="fr-FR" b="1">
                <a:solidFill>
                  <a:srgbClr val="FF6600"/>
                </a:solidFill>
                <a:latin typeface="Calibri" charset="0"/>
              </a:rPr>
              <a:t>’</a:t>
            </a:r>
            <a:r>
              <a:rPr lang="fr-FR" altLang="ja-JP" b="1">
                <a:solidFill>
                  <a:srgbClr val="FF6600"/>
                </a:solidFill>
                <a:latin typeface="Calibri" charset="0"/>
              </a:rPr>
              <a:t>atovaquone </a:t>
            </a:r>
            <a:r>
              <a:rPr lang="fr-FR" altLang="ja-JP">
                <a:solidFill>
                  <a:srgbClr val="000000"/>
                </a:solidFill>
                <a:latin typeface="Calibri" charset="0"/>
              </a:rPr>
              <a:t>(suspension buvable) à raison de 1500 mg/j (soit deux fois 5 ml) en une prise sera préféré à l</a:t>
            </a:r>
            <a:r>
              <a:rPr lang="ja-JP" altLang="fr-FR">
                <a:solidFill>
                  <a:srgbClr val="000000"/>
                </a:solidFill>
                <a:latin typeface="Calibri" charset="0"/>
              </a:rPr>
              <a:t>’</a:t>
            </a:r>
            <a:r>
              <a:rPr lang="fr-FR" altLang="ja-JP">
                <a:solidFill>
                  <a:srgbClr val="000000"/>
                </a:solidFill>
                <a:latin typeface="Calibri" charset="0"/>
              </a:rPr>
              <a:t>association </a:t>
            </a:r>
            <a:r>
              <a:rPr lang="fr-FR" altLang="ja-JP" b="1">
                <a:solidFill>
                  <a:srgbClr val="FF6600"/>
                </a:solidFill>
                <a:latin typeface="Calibri" charset="0"/>
              </a:rPr>
              <a:t>dapsone 50 mg/j + pyriméthamine </a:t>
            </a:r>
            <a:r>
              <a:rPr lang="fr-FR" altLang="ja-JP">
                <a:latin typeface="Calibri" charset="0"/>
              </a:rPr>
              <a:t>(50 mg/semaine) et ac folinique (25 mg/ semaine).</a:t>
            </a:r>
          </a:p>
          <a:p>
            <a:pPr eaLnBrk="1" hangingPunct="1">
              <a:spcBef>
                <a:spcPct val="0"/>
              </a:spcBef>
            </a:pPr>
            <a:endParaRPr lang="fr-FR" b="1">
              <a:solidFill>
                <a:srgbClr val="FF6600"/>
              </a:solidFill>
              <a:latin typeface="Calibri" charset="0"/>
            </a:endParaRPr>
          </a:p>
          <a:p>
            <a:pPr eaLnBrk="1" hangingPunct="1">
              <a:spcBef>
                <a:spcPct val="0"/>
              </a:spcBef>
            </a:pPr>
            <a:endParaRPr lang="fr-FR" u="sng">
              <a:latin typeface="Calibri" charset="0"/>
              <a:cs typeface="Arial" charset="0"/>
            </a:endParaRPr>
          </a:p>
          <a:p>
            <a:pPr eaLnBrk="1" hangingPunct="1">
              <a:spcBef>
                <a:spcPct val="0"/>
              </a:spcBef>
            </a:pPr>
            <a:endParaRPr lang="fr-FR">
              <a:latin typeface="Calibri" charset="0"/>
            </a:endParaRPr>
          </a:p>
        </p:txBody>
      </p:sp>
      <p:sp>
        <p:nvSpPr>
          <p:cNvPr id="35843"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D3D30D1-855F-A348-AC6C-A295B34D4D53}" type="slidenum">
              <a:rPr lang="fr-FR" sz="1200"/>
              <a:pPr eaLnBrk="1" hangingPunct="1"/>
              <a:t>20</a:t>
            </a:fld>
            <a:endParaRPr lang="fr-FR"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0"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atin typeface="Calibri" charset="0"/>
              </a:rPr>
              <a:t> </a:t>
            </a:r>
            <a:r>
              <a:rPr lang="fr-FR" b="1">
                <a:solidFill>
                  <a:srgbClr val="FF6600"/>
                </a:solidFill>
                <a:latin typeface="Calibri" charset="0"/>
              </a:rPr>
              <a:t>Ag HBs+</a:t>
            </a:r>
            <a:r>
              <a:rPr lang="fr-FR">
                <a:latin typeface="Calibri" charset="0"/>
              </a:rPr>
              <a:t>: </a:t>
            </a:r>
            <a:r>
              <a:rPr lang="fr-FR">
                <a:solidFill>
                  <a:srgbClr val="000000"/>
                </a:solidFill>
                <a:latin typeface="Calibri" charset="0"/>
              </a:rPr>
              <a:t>En cas de </a:t>
            </a:r>
            <a:r>
              <a:rPr lang="fr-FR" b="1">
                <a:solidFill>
                  <a:srgbClr val="FF6600"/>
                </a:solidFill>
                <a:latin typeface="Calibri" charset="0"/>
              </a:rPr>
              <a:t>contre indication du ténofovir, </a:t>
            </a:r>
            <a:r>
              <a:rPr lang="fr-FR">
                <a:latin typeface="Calibri" charset="0"/>
              </a:rPr>
              <a:t>un traitement par </a:t>
            </a:r>
            <a:r>
              <a:rPr lang="fr-FR" b="1">
                <a:solidFill>
                  <a:srgbClr val="FF6600"/>
                </a:solidFill>
                <a:latin typeface="Calibri" charset="0"/>
              </a:rPr>
              <a:t>entécavir </a:t>
            </a:r>
            <a:r>
              <a:rPr lang="fr-FR">
                <a:latin typeface="Calibri" charset="0"/>
              </a:rPr>
              <a:t>sera initié en association au traitement ARV. Chez ces patients, </a:t>
            </a:r>
            <a:r>
              <a:rPr lang="fr-FR" b="1">
                <a:solidFill>
                  <a:srgbClr val="FF6600"/>
                </a:solidFill>
                <a:latin typeface="Calibri" charset="0"/>
              </a:rPr>
              <a:t>une surveillance mensuelle de l</a:t>
            </a:r>
            <a:r>
              <a:rPr lang="ja-JP" altLang="fr-FR" b="1">
                <a:solidFill>
                  <a:srgbClr val="FF6600"/>
                </a:solidFill>
                <a:latin typeface="Calibri" charset="0"/>
              </a:rPr>
              <a:t>’</a:t>
            </a:r>
            <a:r>
              <a:rPr lang="fr-FR" altLang="ja-JP" b="1">
                <a:solidFill>
                  <a:srgbClr val="FF6600"/>
                </a:solidFill>
                <a:latin typeface="Calibri" charset="0"/>
              </a:rPr>
              <a:t>ADN VHB paraît souhaitable. </a:t>
            </a:r>
          </a:p>
          <a:p>
            <a:pPr eaLnBrk="1" hangingPunct="1">
              <a:spcBef>
                <a:spcPct val="0"/>
              </a:spcBef>
            </a:pPr>
            <a:endParaRPr lang="fr-FR" b="1">
              <a:solidFill>
                <a:srgbClr val="FF6600"/>
              </a:solidFill>
              <a:latin typeface="Calibri" charset="0"/>
            </a:endParaRPr>
          </a:p>
          <a:p>
            <a:pPr eaLnBrk="1" hangingPunct="1">
              <a:spcBef>
                <a:spcPct val="0"/>
              </a:spcBef>
            </a:pPr>
            <a:r>
              <a:rPr lang="fr-FR">
                <a:latin typeface="Calibri" charset="0"/>
              </a:rPr>
              <a:t>Un patient avec acHBc isolé doit recevoir un </a:t>
            </a:r>
            <a:r>
              <a:rPr lang="fr-FR">
                <a:solidFill>
                  <a:srgbClr val="FF6600"/>
                </a:solidFill>
                <a:latin typeface="Calibri" charset="0"/>
              </a:rPr>
              <a:t>traitement antirétroviral actif sur l</a:t>
            </a:r>
            <a:r>
              <a:rPr lang="ja-JP" altLang="fr-FR">
                <a:solidFill>
                  <a:srgbClr val="FF6600"/>
                </a:solidFill>
                <a:latin typeface="Calibri" charset="0"/>
              </a:rPr>
              <a:t>’</a:t>
            </a:r>
            <a:r>
              <a:rPr lang="fr-FR" altLang="ja-JP">
                <a:solidFill>
                  <a:srgbClr val="FF6600"/>
                </a:solidFill>
                <a:latin typeface="Calibri" charset="0"/>
              </a:rPr>
              <a:t>hépatite </a:t>
            </a:r>
            <a:r>
              <a:rPr lang="fr-FR" altLang="ja-JP">
                <a:latin typeface="Calibri" charset="0"/>
              </a:rPr>
              <a:t>B qui sera maintenu ou instauré</a:t>
            </a:r>
          </a:p>
          <a:p>
            <a:pPr eaLnBrk="1" hangingPunct="1">
              <a:spcBef>
                <a:spcPct val="0"/>
              </a:spcBef>
            </a:pPr>
            <a:r>
              <a:rPr lang="fr-FR">
                <a:latin typeface="Calibri" charset="0"/>
              </a:rPr>
              <a:t>En cas de prescription d</a:t>
            </a:r>
            <a:r>
              <a:rPr lang="ja-JP" altLang="fr-FR">
                <a:latin typeface="Calibri" charset="0"/>
              </a:rPr>
              <a:t>’</a:t>
            </a:r>
            <a:r>
              <a:rPr lang="fr-FR" altLang="ja-JP">
                <a:latin typeface="Calibri" charset="0"/>
              </a:rPr>
              <a:t>un  traitement par </a:t>
            </a:r>
            <a:r>
              <a:rPr lang="fr-FR" altLang="ja-JP">
                <a:solidFill>
                  <a:srgbClr val="FF6600"/>
                </a:solidFill>
                <a:latin typeface="Calibri" charset="0"/>
              </a:rPr>
              <a:t>entécavir cette </a:t>
            </a:r>
            <a:r>
              <a:rPr lang="fr-FR" altLang="ja-JP">
                <a:latin typeface="Calibri" charset="0"/>
              </a:rPr>
              <a:t>décision devra prendre en compte le risque de mutation YMDD (identifiée ou non). </a:t>
            </a:r>
          </a:p>
          <a:p>
            <a:pPr eaLnBrk="1" hangingPunct="1">
              <a:spcBef>
                <a:spcPct val="0"/>
              </a:spcBef>
            </a:pPr>
            <a:endParaRPr lang="fr-FR">
              <a:latin typeface="Calibri" charset="0"/>
            </a:endParaRPr>
          </a:p>
          <a:p>
            <a:pPr eaLnBrk="1" hangingPunct="1">
              <a:spcBef>
                <a:spcPct val="0"/>
              </a:spcBef>
            </a:pPr>
            <a:r>
              <a:rPr lang="fr-FR" b="1">
                <a:solidFill>
                  <a:srgbClr val="FF6600"/>
                </a:solidFill>
                <a:latin typeface="Calibri" charset="0"/>
              </a:rPr>
              <a:t>Ac HBc isolé et traitement par rituximab</a:t>
            </a:r>
            <a:r>
              <a:rPr lang="fr-FR">
                <a:latin typeface="Calibri" charset="0"/>
              </a:rPr>
              <a:t>: En cas de </a:t>
            </a:r>
            <a:r>
              <a:rPr lang="fr-FR" b="1">
                <a:solidFill>
                  <a:srgbClr val="FF6600"/>
                </a:solidFill>
                <a:latin typeface="Calibri" charset="0"/>
              </a:rPr>
              <a:t>contre indication au ténofovir</a:t>
            </a:r>
            <a:r>
              <a:rPr lang="fr-FR">
                <a:latin typeface="Calibri" charset="0"/>
              </a:rPr>
              <a:t>, une </a:t>
            </a:r>
            <a:r>
              <a:rPr lang="fr-FR" b="1">
                <a:solidFill>
                  <a:srgbClr val="FF6600"/>
                </a:solidFill>
                <a:latin typeface="Calibri" charset="0"/>
              </a:rPr>
              <a:t>surveillance mensuelle des transaminases +/- de l</a:t>
            </a:r>
            <a:r>
              <a:rPr lang="ja-JP" altLang="fr-FR" b="1">
                <a:solidFill>
                  <a:srgbClr val="FF6600"/>
                </a:solidFill>
                <a:latin typeface="Calibri" charset="0"/>
              </a:rPr>
              <a:t>’</a:t>
            </a:r>
            <a:r>
              <a:rPr lang="fr-FR" altLang="ja-JP" b="1">
                <a:solidFill>
                  <a:srgbClr val="FF6600"/>
                </a:solidFill>
                <a:latin typeface="Calibri" charset="0"/>
              </a:rPr>
              <a:t>ADN VHB </a:t>
            </a:r>
            <a:r>
              <a:rPr lang="fr-FR" altLang="ja-JP">
                <a:latin typeface="Calibri" charset="0"/>
              </a:rPr>
              <a:t>est recommandée </a:t>
            </a:r>
            <a:r>
              <a:rPr lang="fr-FR" altLang="ja-JP" b="1">
                <a:solidFill>
                  <a:srgbClr val="FF6600"/>
                </a:solidFill>
                <a:latin typeface="Calibri" charset="0"/>
              </a:rPr>
              <a:t>pendant la période de traitement par rituximab. </a:t>
            </a:r>
            <a:r>
              <a:rPr lang="fr-FR" altLang="ja-JP">
                <a:latin typeface="Calibri" charset="0"/>
              </a:rPr>
              <a:t>Cette </a:t>
            </a:r>
            <a:r>
              <a:rPr lang="fr-FR" altLang="ja-JP" b="1">
                <a:solidFill>
                  <a:srgbClr val="FF6600"/>
                </a:solidFill>
                <a:latin typeface="Calibri" charset="0"/>
              </a:rPr>
              <a:t>surveillance sera maintenue durant les douze mois qui suivront la dernière cure</a:t>
            </a:r>
            <a:r>
              <a:rPr lang="fr-FR" altLang="ja-JP">
                <a:latin typeface="Calibri" charset="0"/>
              </a:rPr>
              <a:t>, comme proposé en population générale </a:t>
            </a:r>
            <a:endParaRPr lang="fr-FR">
              <a:latin typeface="Calibri" charset="0"/>
            </a:endParaRPr>
          </a:p>
        </p:txBody>
      </p:sp>
      <p:sp>
        <p:nvSpPr>
          <p:cNvPr id="37891"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3056FCB-6E6C-E04E-ABA5-33128881E6B4}" type="slidenum">
              <a:rPr lang="fr-FR" sz="1200"/>
              <a:pPr eaLnBrk="1" hangingPunct="1"/>
              <a:t>21</a:t>
            </a:fld>
            <a:endParaRPr lang="fr-F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4A1DFF45-1E58-4F47-A99F-DA99146CA9A5}" type="datetimeFigureOut">
              <a:rPr lang="fr-FR"/>
              <a:pPr>
                <a:defRPr/>
              </a:pPr>
              <a:t>28/09/13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1C75FEF4-DFF8-694B-B365-56EA249F8383}" type="slidenum">
              <a:rPr lang="fr-FR"/>
              <a:pPr>
                <a:defRPr/>
              </a:pPr>
              <a:t>‹#›</a:t>
            </a:fld>
            <a:endParaRPr lang="fr-FR"/>
          </a:p>
        </p:txBody>
      </p:sp>
    </p:spTree>
    <p:extLst>
      <p:ext uri="{BB962C8B-B14F-4D97-AF65-F5344CB8AC3E}">
        <p14:creationId xmlns:p14="http://schemas.microsoft.com/office/powerpoint/2010/main" val="724838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538F49CD-C214-B742-855E-ECC136E60690}" type="datetimeFigureOut">
              <a:rPr lang="fr-FR"/>
              <a:pPr>
                <a:defRPr/>
              </a:pPr>
              <a:t>28/09/13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C449875-23B4-3B41-AADD-131F28582237}" type="slidenum">
              <a:rPr lang="fr-FR"/>
              <a:pPr>
                <a:defRPr/>
              </a:pPr>
              <a:t>‹#›</a:t>
            </a:fld>
            <a:endParaRPr lang="fr-FR"/>
          </a:p>
        </p:txBody>
      </p:sp>
    </p:spTree>
    <p:extLst>
      <p:ext uri="{BB962C8B-B14F-4D97-AF65-F5344CB8AC3E}">
        <p14:creationId xmlns:p14="http://schemas.microsoft.com/office/powerpoint/2010/main" val="135220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0FFD46D2-C7E9-524A-AFF7-F4C7CD71FA9F}" type="datetimeFigureOut">
              <a:rPr lang="fr-FR"/>
              <a:pPr>
                <a:defRPr/>
              </a:pPr>
              <a:t>28/09/13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E012910-3814-B746-9338-A5C1BFF1CCBD}" type="slidenum">
              <a:rPr lang="fr-FR"/>
              <a:pPr>
                <a:defRPr/>
              </a:pPr>
              <a:t>‹#›</a:t>
            </a:fld>
            <a:endParaRPr lang="fr-FR"/>
          </a:p>
        </p:txBody>
      </p:sp>
    </p:spTree>
    <p:extLst>
      <p:ext uri="{BB962C8B-B14F-4D97-AF65-F5344CB8AC3E}">
        <p14:creationId xmlns:p14="http://schemas.microsoft.com/office/powerpoint/2010/main" val="2212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2176C665-56F0-AA4E-9142-93F62846A4C9}" type="datetimeFigureOut">
              <a:rPr lang="fr-FR"/>
              <a:pPr>
                <a:defRPr/>
              </a:pPr>
              <a:t>28/09/13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1C68F44-3F8A-304F-911E-8005839FBDBE}" type="slidenum">
              <a:rPr lang="fr-FR"/>
              <a:pPr>
                <a:defRPr/>
              </a:pPr>
              <a:t>‹#›</a:t>
            </a:fld>
            <a:endParaRPr lang="fr-FR"/>
          </a:p>
        </p:txBody>
      </p:sp>
    </p:spTree>
    <p:extLst>
      <p:ext uri="{BB962C8B-B14F-4D97-AF65-F5344CB8AC3E}">
        <p14:creationId xmlns:p14="http://schemas.microsoft.com/office/powerpoint/2010/main" val="2108172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F9213B86-CB0D-C642-9C05-4963FA019DF2}" type="datetimeFigureOut">
              <a:rPr lang="fr-FR"/>
              <a:pPr>
                <a:defRPr/>
              </a:pPr>
              <a:t>28/09/13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25407CF-0416-5541-AE64-919D5507CBB9}" type="slidenum">
              <a:rPr lang="fr-FR"/>
              <a:pPr>
                <a:defRPr/>
              </a:pPr>
              <a:t>‹#›</a:t>
            </a:fld>
            <a:endParaRPr lang="fr-FR"/>
          </a:p>
        </p:txBody>
      </p:sp>
    </p:spTree>
    <p:extLst>
      <p:ext uri="{BB962C8B-B14F-4D97-AF65-F5344CB8AC3E}">
        <p14:creationId xmlns:p14="http://schemas.microsoft.com/office/powerpoint/2010/main" val="113071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AB1D8838-4F3E-5447-B32A-8E3DB7626933}" type="datetimeFigureOut">
              <a:rPr lang="fr-FR"/>
              <a:pPr>
                <a:defRPr/>
              </a:pPr>
              <a:t>28/09/13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6D27277-401D-7144-9EFB-864E8C71D8EA}" type="slidenum">
              <a:rPr lang="fr-FR"/>
              <a:pPr>
                <a:defRPr/>
              </a:pPr>
              <a:t>‹#›</a:t>
            </a:fld>
            <a:endParaRPr lang="fr-FR"/>
          </a:p>
        </p:txBody>
      </p:sp>
    </p:spTree>
    <p:extLst>
      <p:ext uri="{BB962C8B-B14F-4D97-AF65-F5344CB8AC3E}">
        <p14:creationId xmlns:p14="http://schemas.microsoft.com/office/powerpoint/2010/main" val="2447519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8E50DEBD-6BF4-3842-9488-28BD07D3DB05}" type="datetimeFigureOut">
              <a:rPr lang="fr-FR"/>
              <a:pPr>
                <a:defRPr/>
              </a:pPr>
              <a:t>28/09/13</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53AE6147-44D2-874E-B7F1-5D8ED04841B9}" type="slidenum">
              <a:rPr lang="fr-FR"/>
              <a:pPr>
                <a:defRPr/>
              </a:pPr>
              <a:t>‹#›</a:t>
            </a:fld>
            <a:endParaRPr lang="fr-FR"/>
          </a:p>
        </p:txBody>
      </p:sp>
    </p:spTree>
    <p:extLst>
      <p:ext uri="{BB962C8B-B14F-4D97-AF65-F5344CB8AC3E}">
        <p14:creationId xmlns:p14="http://schemas.microsoft.com/office/powerpoint/2010/main" val="406316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DB7C3E4A-AF21-5F4D-A23D-CAA3BA6FB2CA}" type="datetimeFigureOut">
              <a:rPr lang="fr-FR"/>
              <a:pPr>
                <a:defRPr/>
              </a:pPr>
              <a:t>28/09/13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F1EF1B38-F625-0B42-BB79-EBC87A01A610}" type="slidenum">
              <a:rPr lang="fr-FR"/>
              <a:pPr>
                <a:defRPr/>
              </a:pPr>
              <a:t>‹#›</a:t>
            </a:fld>
            <a:endParaRPr lang="fr-FR"/>
          </a:p>
        </p:txBody>
      </p:sp>
    </p:spTree>
    <p:extLst>
      <p:ext uri="{BB962C8B-B14F-4D97-AF65-F5344CB8AC3E}">
        <p14:creationId xmlns:p14="http://schemas.microsoft.com/office/powerpoint/2010/main" val="1180185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6BF0D94-15FA-B34B-BAB0-B6C0304198ED}" type="datetimeFigureOut">
              <a:rPr lang="fr-FR"/>
              <a:pPr>
                <a:defRPr/>
              </a:pPr>
              <a:t>28/09/13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61C8DEBC-B323-664B-981D-459B558B6358}" type="slidenum">
              <a:rPr lang="fr-FR"/>
              <a:pPr>
                <a:defRPr/>
              </a:pPr>
              <a:t>‹#›</a:t>
            </a:fld>
            <a:endParaRPr lang="fr-FR"/>
          </a:p>
        </p:txBody>
      </p:sp>
    </p:spTree>
    <p:extLst>
      <p:ext uri="{BB962C8B-B14F-4D97-AF65-F5344CB8AC3E}">
        <p14:creationId xmlns:p14="http://schemas.microsoft.com/office/powerpoint/2010/main" val="1177837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E16ABE7F-6D37-9147-96B4-2006587F7886}" type="datetimeFigureOut">
              <a:rPr lang="fr-FR"/>
              <a:pPr>
                <a:defRPr/>
              </a:pPr>
              <a:t>28/09/13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05DEA823-C02A-7248-8ED6-F1CE4B3E8D14}" type="slidenum">
              <a:rPr lang="fr-FR"/>
              <a:pPr>
                <a:defRPr/>
              </a:pPr>
              <a:t>‹#›</a:t>
            </a:fld>
            <a:endParaRPr lang="fr-FR"/>
          </a:p>
        </p:txBody>
      </p:sp>
    </p:spTree>
    <p:extLst>
      <p:ext uri="{BB962C8B-B14F-4D97-AF65-F5344CB8AC3E}">
        <p14:creationId xmlns:p14="http://schemas.microsoft.com/office/powerpoint/2010/main" val="861661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E8A260F-0404-DC4A-B966-C2210C9A4C3A}" type="datetimeFigureOut">
              <a:rPr lang="fr-FR"/>
              <a:pPr>
                <a:defRPr/>
              </a:pPr>
              <a:t>28/09/13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571841A8-184F-7341-B9BD-D3BB479D3139}" type="slidenum">
              <a:rPr lang="fr-FR"/>
              <a:pPr>
                <a:defRPr/>
              </a:pPr>
              <a:t>‹#›</a:t>
            </a:fld>
            <a:endParaRPr lang="fr-FR"/>
          </a:p>
        </p:txBody>
      </p:sp>
    </p:spTree>
    <p:extLst>
      <p:ext uri="{BB962C8B-B14F-4D97-AF65-F5344CB8AC3E}">
        <p14:creationId xmlns:p14="http://schemas.microsoft.com/office/powerpoint/2010/main" val="28544977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fr-FR"/>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cs typeface="+mn-cs"/>
              </a:defRPr>
            </a:lvl1pPr>
          </a:lstStyle>
          <a:p>
            <a:pPr>
              <a:defRPr/>
            </a:pPr>
            <a:fld id="{8E492919-ECA0-FB40-A015-DB6D78B0F8B1}" type="datetimeFigureOut">
              <a:rPr lang="fr-FR"/>
              <a:pPr>
                <a:defRPr/>
              </a:pPr>
              <a:t>28/09/13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cs typeface="+mn-cs"/>
              </a:defRPr>
            </a:lvl1pPr>
          </a:lstStyle>
          <a:p>
            <a:pPr>
              <a:defRPr/>
            </a:pPr>
            <a:fld id="{409CFFC9-BC8F-6943-BCB2-6EB756D51C3E}"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depression-primarycare.org/" TargetMode="Externa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ppt"/><Relationship Id="rId4" Type="http://schemas.openxmlformats.org/officeDocument/2006/relationships/image" Target="../media/image9.e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em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Image 11" descr="fond-rapportexperts2013.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t>Suivi de l’adulte vivant avec le VIH,</a:t>
            </a:r>
            <a:endParaRPr lang="fr-FR" sz="1800"/>
          </a:p>
          <a:p>
            <a:pPr eaLnBrk="1" hangingPunct="1"/>
            <a:r>
              <a:rPr lang="fr-FR" sz="1800" b="1"/>
              <a:t>prévention et prise en charge des comorbidités</a:t>
            </a:r>
            <a:endParaRPr lang="fr-FR" sz="1800"/>
          </a:p>
          <a:p>
            <a:pPr eaLnBrk="1" hangingPunct="1"/>
            <a:r>
              <a:rPr lang="fr-FR" sz="1800">
                <a:solidFill>
                  <a:srgbClr val="E46C0A"/>
                </a:solidFill>
                <a:cs typeface="Arial" charset="0"/>
              </a:rPr>
              <a:t>Coordination – F Bonnet</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ZoneTexte 3"/>
          <p:cNvSpPr txBox="1">
            <a:spLocks noChangeArrowheads="1"/>
          </p:cNvSpPr>
          <p:nvPr/>
        </p:nvSpPr>
        <p:spPr bwMode="auto">
          <a:xfrm>
            <a:off x="250825" y="193675"/>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risque pulmonaire</a:t>
            </a:r>
          </a:p>
        </p:txBody>
      </p:sp>
      <p:sp>
        <p:nvSpPr>
          <p:cNvPr id="23554" name="ZoneTexte 6"/>
          <p:cNvSpPr txBox="1">
            <a:spLocks noChangeArrowheads="1"/>
          </p:cNvSpPr>
          <p:nvPr/>
        </p:nvSpPr>
        <p:spPr bwMode="auto">
          <a:xfrm>
            <a:off x="250825" y="682625"/>
            <a:ext cx="8642350" cy="544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257300" indent="-3429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a:solidFill>
                  <a:srgbClr val="E46C0A"/>
                </a:solidFill>
              </a:rPr>
              <a:t>Le risque relatif de BPCO chez les PVVIH est supérieur à celui de la population générale </a:t>
            </a:r>
          </a:p>
          <a:p>
            <a:pPr lvl="1" eaLnBrk="1" hangingPunct="1">
              <a:buFont typeface="Arial" charset="0"/>
              <a:buChar char="•"/>
            </a:pPr>
            <a:r>
              <a:rPr lang="fr-FR" sz="1800"/>
              <a:t>Dans l</a:t>
            </a:r>
            <a:r>
              <a:rPr lang="ja-JP" altLang="fr-FR" sz="1800"/>
              <a:t>’</a:t>
            </a:r>
            <a:r>
              <a:rPr lang="fr-FR" altLang="ja-JP" sz="1800"/>
              <a:t>étude ANRS EP-48 HIV-CHEST, environ 26 % des PVVIH fumeuses avaient une BPCO, dont plus de la moitié ignoraient leur statut </a:t>
            </a:r>
            <a:endParaRPr lang="fr-FR" altLang="ja-JP" sz="2000">
              <a:solidFill>
                <a:srgbClr val="E46C0A"/>
              </a:solidFill>
            </a:endParaRPr>
          </a:p>
          <a:p>
            <a:pPr lvl="1" eaLnBrk="1" hangingPunct="1">
              <a:buFont typeface="Arial" charset="0"/>
              <a:buChar char="•"/>
            </a:pPr>
            <a:r>
              <a:rPr lang="fr-FR" sz="1800"/>
              <a:t>Il est recommandé chez toute PVVIH exposée au tabac/cannabis</a:t>
            </a:r>
          </a:p>
          <a:p>
            <a:pPr lvl="2" eaLnBrk="1" hangingPunct="1">
              <a:buFont typeface="Wingdings" charset="0"/>
              <a:buChar char="§"/>
            </a:pPr>
            <a:r>
              <a:rPr lang="fr-FR" sz="1600"/>
              <a:t>De « traquer »  tout symptôme évocateur d</a:t>
            </a:r>
            <a:r>
              <a:rPr lang="ja-JP" altLang="fr-FR" sz="1600"/>
              <a:t>’</a:t>
            </a:r>
            <a:r>
              <a:rPr lang="fr-FR" altLang="ja-JP" sz="1600"/>
              <a:t>une BPCO débutante pour réaliser une spirométrie complétée par une EFR  si anomalie</a:t>
            </a:r>
          </a:p>
          <a:p>
            <a:pPr lvl="2" eaLnBrk="1" hangingPunct="1">
              <a:buFont typeface="Wingdings" charset="0"/>
              <a:buChar char="§"/>
            </a:pPr>
            <a:r>
              <a:rPr lang="fr-FR" sz="1600"/>
              <a:t>Réaliser une spirométrie à la recherche d</a:t>
            </a:r>
            <a:r>
              <a:rPr lang="ja-JP" altLang="fr-FR" sz="1600"/>
              <a:t>’</a:t>
            </a:r>
            <a:r>
              <a:rPr lang="fr-FR" altLang="ja-JP" sz="1600"/>
              <a:t>une BPCO chez toute PVVIH de plus de 40 ans exposé à un tabagisme &gt; 20 PA complétée par une EFR si anomalie</a:t>
            </a:r>
          </a:p>
          <a:p>
            <a:pPr lvl="2" eaLnBrk="1" hangingPunct="1">
              <a:buFont typeface="Wingdings" charset="0"/>
              <a:buChar char="§"/>
            </a:pPr>
            <a:r>
              <a:rPr lang="fr-FR" sz="1600"/>
              <a:t>Réaliser une spirométrie annuelle en cas de diagnostic de BPCO</a:t>
            </a:r>
          </a:p>
          <a:p>
            <a:pPr lvl="2" eaLnBrk="1" hangingPunct="1">
              <a:buFont typeface="Wingdings" charset="0"/>
              <a:buChar char="§"/>
            </a:pPr>
            <a:r>
              <a:rPr lang="fr-FR" sz="1600"/>
              <a:t>Entreprendre une prise en charge par des spécialistes des pathologies respiratoires et du sevrage tabagique</a:t>
            </a:r>
          </a:p>
          <a:p>
            <a:pPr eaLnBrk="1" hangingPunct="1">
              <a:buFont typeface="Wingdings" charset="0"/>
              <a:buChar char="§"/>
            </a:pPr>
            <a:r>
              <a:rPr lang="fr-FR" sz="2000">
                <a:solidFill>
                  <a:srgbClr val="E46C0A"/>
                </a:solidFill>
              </a:rPr>
              <a:t>Les cancers pulmonaires (voir chap cancer)</a:t>
            </a:r>
          </a:p>
          <a:p>
            <a:pPr eaLnBrk="1" hangingPunct="1">
              <a:buFont typeface="Wingdings" charset="0"/>
              <a:buChar char="§"/>
            </a:pPr>
            <a:r>
              <a:rPr lang="fr-FR" sz="2000">
                <a:solidFill>
                  <a:srgbClr val="E46C0A"/>
                </a:solidFill>
              </a:rPr>
              <a:t>L</a:t>
            </a:r>
            <a:r>
              <a:rPr lang="ja-JP" altLang="fr-FR" sz="2000">
                <a:solidFill>
                  <a:srgbClr val="E46C0A"/>
                </a:solidFill>
              </a:rPr>
              <a:t>’</a:t>
            </a:r>
            <a:r>
              <a:rPr lang="fr-FR" altLang="ja-JP" sz="2000">
                <a:solidFill>
                  <a:srgbClr val="E46C0A"/>
                </a:solidFill>
              </a:rPr>
              <a:t>hypertension artérielle pulmonaire</a:t>
            </a:r>
          </a:p>
          <a:p>
            <a:pPr lvl="1" eaLnBrk="1" hangingPunct="1">
              <a:buFont typeface="Arial" charset="0"/>
              <a:buChar char="•"/>
            </a:pPr>
            <a:r>
              <a:rPr lang="fr-FR" sz="1800"/>
              <a:t>La prévalence de l</a:t>
            </a:r>
            <a:r>
              <a:rPr lang="ja-JP" altLang="fr-FR" sz="1800"/>
              <a:t>’</a:t>
            </a:r>
            <a:r>
              <a:rPr lang="fr-FR" altLang="ja-JP" sz="1800"/>
              <a:t>HTAP est stable au cours du temps </a:t>
            </a:r>
          </a:p>
          <a:p>
            <a:pPr lvl="1" eaLnBrk="1" hangingPunct="1">
              <a:buFont typeface="Arial" charset="0"/>
              <a:buChar char="•"/>
            </a:pPr>
            <a:r>
              <a:rPr lang="fr-FR" sz="1800"/>
              <a:t>Toute dyspnée doit inciter à réaliser un bilan minimal comprenant une radiographie pulmonaire, des gaz du sang et une échocardiographie.</a:t>
            </a:r>
            <a:endParaRPr lang="fr-FR" sz="1800">
              <a:solidFill>
                <a:srgbClr val="E46C0A"/>
              </a:solidFill>
            </a:endParaRPr>
          </a:p>
          <a:p>
            <a:pPr lvl="1" eaLnBrk="1" hangingPunct="1">
              <a:buFont typeface="Wingdings" charset="0"/>
              <a:buChar char="§"/>
            </a:pPr>
            <a:endParaRPr lang="fr-FR" sz="2800"/>
          </a:p>
          <a:p>
            <a:pPr lvl="1" eaLnBrk="1" hangingPunct="1"/>
            <a:r>
              <a:rPr lang="fr-FR" sz="1800"/>
              <a:t> </a:t>
            </a:r>
          </a:p>
        </p:txBody>
      </p:sp>
      <p:sp>
        <p:nvSpPr>
          <p:cNvPr id="23555"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ZoneTexte 3"/>
          <p:cNvSpPr txBox="1">
            <a:spLocks noChangeArrowheads="1"/>
          </p:cNvSpPr>
          <p:nvPr/>
        </p:nvSpPr>
        <p:spPr bwMode="auto">
          <a:xfrm>
            <a:off x="250825" y="193675"/>
            <a:ext cx="864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risque osseux et la vitamine D</a:t>
            </a:r>
          </a:p>
        </p:txBody>
      </p:sp>
      <p:sp>
        <p:nvSpPr>
          <p:cNvPr id="24578" name="ZoneTexte 6"/>
          <p:cNvSpPr txBox="1">
            <a:spLocks noChangeArrowheads="1"/>
          </p:cNvSpPr>
          <p:nvPr/>
        </p:nvSpPr>
        <p:spPr bwMode="auto">
          <a:xfrm>
            <a:off x="242888" y="1023938"/>
            <a:ext cx="8642350" cy="467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a:solidFill>
                  <a:srgbClr val="E46C0A"/>
                </a:solidFill>
              </a:rPr>
              <a:t> Dosage de la vitamine D</a:t>
            </a:r>
          </a:p>
          <a:p>
            <a:pPr lvl="1" eaLnBrk="1" hangingPunct="1">
              <a:buFont typeface="Arial" charset="0"/>
              <a:buChar char="•"/>
            </a:pPr>
            <a:r>
              <a:rPr lang="fr-FR" sz="1800"/>
              <a:t>L</a:t>
            </a:r>
            <a:r>
              <a:rPr lang="ja-JP" altLang="fr-FR" sz="1800"/>
              <a:t>’</a:t>
            </a:r>
            <a:r>
              <a:rPr lang="fr-FR" altLang="ja-JP" sz="1800"/>
              <a:t>insuffisance en vitamine D est très fréquente dans la population générale</a:t>
            </a:r>
          </a:p>
          <a:p>
            <a:pPr lvl="1" eaLnBrk="1" hangingPunct="1">
              <a:buFont typeface="Arial" charset="0"/>
              <a:buChar char="•"/>
            </a:pPr>
            <a:r>
              <a:rPr lang="fr-FR" sz="1800"/>
              <a:t>Des études épidémiologiques ont montré une association avec de nombreuses morbidités.</a:t>
            </a:r>
          </a:p>
          <a:p>
            <a:pPr lvl="1" eaLnBrk="1" hangingPunct="1">
              <a:buFont typeface="Arial" charset="0"/>
              <a:buChar char="•"/>
            </a:pPr>
            <a:r>
              <a:rPr lang="fr-FR" sz="1800"/>
              <a:t>Toutefois, on ne peut affirmer qu</a:t>
            </a:r>
            <a:r>
              <a:rPr lang="ja-JP" altLang="fr-FR" sz="1800"/>
              <a:t>’</a:t>
            </a:r>
            <a:r>
              <a:rPr lang="fr-FR" altLang="ja-JP" sz="1800"/>
              <a:t>il s</a:t>
            </a:r>
            <a:r>
              <a:rPr lang="ja-JP" altLang="fr-FR" sz="1800"/>
              <a:t>’</a:t>
            </a:r>
            <a:r>
              <a:rPr lang="fr-FR" altLang="ja-JP" sz="1800"/>
              <a:t>agit d</a:t>
            </a:r>
            <a:r>
              <a:rPr lang="ja-JP" altLang="fr-FR" sz="1800"/>
              <a:t>’</a:t>
            </a:r>
            <a:r>
              <a:rPr lang="fr-FR" altLang="ja-JP" sz="1800"/>
              <a:t>un lien causal et il n</a:t>
            </a:r>
            <a:r>
              <a:rPr lang="ja-JP" altLang="fr-FR" sz="1800"/>
              <a:t>’</a:t>
            </a:r>
            <a:r>
              <a:rPr lang="fr-FR" altLang="ja-JP" sz="1800"/>
              <a:t>existe pas pas d</a:t>
            </a:r>
            <a:r>
              <a:rPr lang="ja-JP" altLang="fr-FR" sz="1800"/>
              <a:t>’</a:t>
            </a:r>
            <a:r>
              <a:rPr lang="fr-FR" altLang="ja-JP" sz="1800"/>
              <a:t>études d</a:t>
            </a:r>
            <a:r>
              <a:rPr lang="ja-JP" altLang="fr-FR" sz="1800"/>
              <a:t>’</a:t>
            </a:r>
            <a:r>
              <a:rPr lang="fr-FR" altLang="ja-JP" sz="1800"/>
              <a:t>intervention montrant que la correction du déficit réduit la survenue de ces pathologies. </a:t>
            </a:r>
          </a:p>
          <a:p>
            <a:pPr lvl="1" eaLnBrk="1" hangingPunct="1"/>
            <a:endParaRPr lang="fr-FR" sz="1800"/>
          </a:p>
          <a:p>
            <a:pPr eaLnBrk="1" hangingPunct="1">
              <a:buFont typeface="Wingdings" charset="0"/>
              <a:buChar char="§"/>
            </a:pPr>
            <a:endParaRPr lang="fr-FR" sz="2000">
              <a:solidFill>
                <a:srgbClr val="E46C0A"/>
              </a:solidFill>
            </a:endParaRPr>
          </a:p>
          <a:p>
            <a:pPr eaLnBrk="1" hangingPunct="1"/>
            <a:endParaRPr lang="fr-FR" sz="2000">
              <a:solidFill>
                <a:srgbClr val="E46C0A"/>
              </a:solidFill>
            </a:endParaRPr>
          </a:p>
          <a:p>
            <a:pPr eaLnBrk="1" hangingPunct="1"/>
            <a:r>
              <a:rPr lang="fr-FR" sz="2000">
                <a:solidFill>
                  <a:srgbClr val="E46C0A"/>
                </a:solidFill>
              </a:rPr>
              <a:t> </a:t>
            </a:r>
          </a:p>
          <a:p>
            <a:pPr eaLnBrk="1" hangingPunct="1">
              <a:buFont typeface="Wingdings" charset="0"/>
              <a:buChar char="§"/>
            </a:pPr>
            <a:r>
              <a:rPr lang="fr-FR" sz="2000">
                <a:solidFill>
                  <a:srgbClr val="E46C0A"/>
                </a:solidFill>
              </a:rPr>
              <a:t> Modalités de correction d</a:t>
            </a:r>
            <a:r>
              <a:rPr lang="ja-JP" altLang="fr-FR" sz="2000">
                <a:solidFill>
                  <a:srgbClr val="E46C0A"/>
                </a:solidFill>
              </a:rPr>
              <a:t>’</a:t>
            </a:r>
            <a:r>
              <a:rPr lang="fr-FR" altLang="ja-JP" sz="2000">
                <a:solidFill>
                  <a:srgbClr val="E46C0A"/>
                </a:solidFill>
              </a:rPr>
              <a:t>une carence en Vitamine D</a:t>
            </a:r>
          </a:p>
          <a:p>
            <a:pPr lvl="1" eaLnBrk="1" hangingPunct="1">
              <a:buFont typeface="Arial" charset="0"/>
              <a:buChar char="•"/>
            </a:pPr>
            <a:r>
              <a:rPr lang="fr-FR" sz="1800"/>
              <a:t>100 000 unités une fois par mois pendant 6 mois puis rythme d</a:t>
            </a:r>
            <a:r>
              <a:rPr lang="ja-JP" altLang="fr-FR" sz="1800"/>
              <a:t>’</a:t>
            </a:r>
            <a:r>
              <a:rPr lang="fr-FR" altLang="ja-JP" sz="1800"/>
              <a:t>administration à adapter au taux plasmatique</a:t>
            </a:r>
          </a:p>
          <a:p>
            <a:pPr lvl="1" eaLnBrk="1" hangingPunct="1">
              <a:buFont typeface="Arial" charset="0"/>
              <a:buChar char="•"/>
            </a:pPr>
            <a:r>
              <a:rPr lang="fr-FR" sz="1800"/>
              <a:t>Une supplémentations en calcium est indispensable en association à la vitamine D pour la prévention des fractures</a:t>
            </a:r>
          </a:p>
        </p:txBody>
      </p:sp>
      <p:sp>
        <p:nvSpPr>
          <p:cNvPr id="24579"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pic>
        <p:nvPicPr>
          <p:cNvPr id="3994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4150" y="3141663"/>
            <a:ext cx="8362950" cy="93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9943" name="AutoShape 7"/>
          <p:cNvSpPr>
            <a:spLocks noChangeArrowheads="1"/>
          </p:cNvSpPr>
          <p:nvPr/>
        </p:nvSpPr>
        <p:spPr bwMode="auto">
          <a:xfrm>
            <a:off x="179388" y="3141663"/>
            <a:ext cx="8750300" cy="935037"/>
          </a:xfrm>
          <a:prstGeom prst="roundRect">
            <a:avLst>
              <a:gd name="adj" fmla="val 16667"/>
            </a:avLst>
          </a:prstGeom>
          <a:noFill/>
          <a:ln w="57150">
            <a:solidFill>
              <a:srgbClr val="A5002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fr-FR">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ZoneTexte 3"/>
          <p:cNvSpPr txBox="1">
            <a:spLocks noChangeArrowheads="1"/>
          </p:cNvSpPr>
          <p:nvPr/>
        </p:nvSpPr>
        <p:spPr bwMode="auto">
          <a:xfrm>
            <a:off x="250825" y="193675"/>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déclin cognitif</a:t>
            </a:r>
          </a:p>
        </p:txBody>
      </p:sp>
      <p:sp>
        <p:nvSpPr>
          <p:cNvPr id="25602" name="ZoneTexte 6"/>
          <p:cNvSpPr txBox="1">
            <a:spLocks noChangeArrowheads="1"/>
          </p:cNvSpPr>
          <p:nvPr/>
        </p:nvSpPr>
        <p:spPr bwMode="auto">
          <a:xfrm>
            <a:off x="179388" y="673100"/>
            <a:ext cx="8793162" cy="597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257300" indent="-342900" eaLnBrk="0" hangingPunct="0">
              <a:defRPr sz="2400">
                <a:solidFill>
                  <a:schemeClr val="tx1"/>
                </a:solidFill>
                <a:latin typeface="Arial" charset="0"/>
                <a:ea typeface="ＭＳ Ｐゴシック" charset="0"/>
              </a:defRPr>
            </a:lvl3pPr>
            <a:lvl4pPr marL="800100" indent="-3429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a:solidFill>
                  <a:srgbClr val="E46C0A"/>
                </a:solidFill>
              </a:rPr>
              <a:t>Comment dépister (suite)</a:t>
            </a:r>
          </a:p>
          <a:p>
            <a:pPr lvl="1" eaLnBrk="1" hangingPunct="1">
              <a:buFont typeface="Arial" charset="0"/>
              <a:buChar char="•"/>
            </a:pPr>
            <a:r>
              <a:rPr lang="fr-FR" sz="1800"/>
              <a:t>En cas de réponse « pathologique » à ces questionnaires, poursuivre l</a:t>
            </a:r>
            <a:r>
              <a:rPr lang="ja-JP" altLang="fr-FR" sz="1800"/>
              <a:t>’</a:t>
            </a:r>
            <a:r>
              <a:rPr lang="fr-FR" altLang="ja-JP" sz="1800"/>
              <a:t>évaluation à l</a:t>
            </a:r>
            <a:r>
              <a:rPr lang="ja-JP" altLang="fr-FR" sz="1800"/>
              <a:t>’</a:t>
            </a:r>
            <a:r>
              <a:rPr lang="fr-FR" altLang="ja-JP" sz="1800"/>
              <a:t>aide d</a:t>
            </a:r>
            <a:r>
              <a:rPr lang="ja-JP" altLang="fr-FR" sz="1800"/>
              <a:t>’</a:t>
            </a:r>
            <a:r>
              <a:rPr lang="fr-FR" altLang="ja-JP" sz="1800"/>
              <a:t>une batterie neuropsychologique brève (15 mn) </a:t>
            </a:r>
          </a:p>
          <a:p>
            <a:pPr lvl="2" eaLnBrk="1" hangingPunct="1">
              <a:buFont typeface="Wingdings" charset="0"/>
              <a:buChar char="§"/>
            </a:pPr>
            <a:r>
              <a:rPr lang="fr-FR" sz="1600"/>
              <a:t>Le «</a:t>
            </a:r>
            <a:r>
              <a:rPr lang="fr-FR" sz="1600" i="1"/>
              <a:t>HIV Dementia Scale</a:t>
            </a:r>
            <a:r>
              <a:rPr lang="fr-FR" sz="1600"/>
              <a:t>» et l</a:t>
            </a:r>
            <a:r>
              <a:rPr lang="ja-JP" altLang="fr-FR" sz="1600"/>
              <a:t>’</a:t>
            </a:r>
            <a:r>
              <a:rPr lang="fr-FR" altLang="ja-JP" sz="1600"/>
              <a:t>«</a:t>
            </a:r>
            <a:r>
              <a:rPr lang="fr-FR" altLang="ja-JP" sz="1600" i="1"/>
              <a:t>International HIV Dementia Scale</a:t>
            </a:r>
            <a:r>
              <a:rPr lang="fr-FR" altLang="ja-JP" sz="1600"/>
              <a:t> »  </a:t>
            </a:r>
          </a:p>
          <a:p>
            <a:pPr lvl="2" eaLnBrk="1" hangingPunct="1">
              <a:buFont typeface="Wingdings" charset="0"/>
              <a:buChar char="§"/>
            </a:pPr>
            <a:r>
              <a:rPr lang="fr-FR" sz="1600"/>
              <a:t>La MoCA (Montreal Cognitive Assessment, www.mocatest.org)  </a:t>
            </a:r>
            <a:endParaRPr lang="fr-FR" sz="1600">
              <a:solidFill>
                <a:srgbClr val="E46C0A"/>
              </a:solidFill>
            </a:endParaRPr>
          </a:p>
          <a:p>
            <a:pPr lvl="1" eaLnBrk="1" hangingPunct="1">
              <a:buFont typeface="Arial" charset="0"/>
              <a:buChar char="•"/>
            </a:pPr>
            <a:r>
              <a:rPr lang="fr-FR" sz="1800"/>
              <a:t>Parallèlement , il est indispensable d'évaluer le niveau dépressif à l</a:t>
            </a:r>
            <a:r>
              <a:rPr lang="ja-JP" altLang="fr-FR" sz="1800"/>
              <a:t>’</a:t>
            </a:r>
            <a:r>
              <a:rPr lang="fr-FR" altLang="ja-JP" sz="1800"/>
              <a:t>aide d</a:t>
            </a:r>
            <a:r>
              <a:rPr lang="ja-JP" altLang="fr-FR" sz="1800"/>
              <a:t>’</a:t>
            </a:r>
            <a:r>
              <a:rPr lang="fr-FR" altLang="ja-JP" sz="1800"/>
              <a:t>échelles appropriées validées en langue française</a:t>
            </a:r>
          </a:p>
          <a:p>
            <a:pPr lvl="2" eaLnBrk="1" hangingPunct="1">
              <a:buFont typeface="Wingdings" charset="0"/>
              <a:buChar char="§"/>
            </a:pPr>
            <a:r>
              <a:rPr lang="fr-FR" sz="1800"/>
              <a:t>questionnaire PHQ9 (</a:t>
            </a:r>
            <a:r>
              <a:rPr lang="fr-FR" sz="1800">
                <a:hlinkClick r:id="rId2"/>
              </a:rPr>
              <a:t>www.depression-primarycare.org</a:t>
            </a:r>
            <a:r>
              <a:rPr lang="fr-FR" sz="1800" i="1"/>
              <a:t>)</a:t>
            </a:r>
          </a:p>
          <a:p>
            <a:pPr lvl="2" eaLnBrk="1" hangingPunct="1">
              <a:buFont typeface="Wingdings" charset="0"/>
              <a:buChar char="§"/>
            </a:pPr>
            <a:r>
              <a:rPr lang="fr-FR" sz="1800"/>
              <a:t>auto-questionnaire CES-D</a:t>
            </a:r>
            <a:r>
              <a:rPr lang="fr-FR" sz="1800" i="1"/>
              <a:t> </a:t>
            </a:r>
            <a:r>
              <a:rPr lang="fr-FR" sz="1800"/>
              <a:t> </a:t>
            </a:r>
            <a:endParaRPr lang="fr-FR" sz="2000">
              <a:solidFill>
                <a:srgbClr val="E46C0A"/>
              </a:solidFill>
            </a:endParaRPr>
          </a:p>
          <a:p>
            <a:pPr lvl="3" eaLnBrk="1" hangingPunct="1">
              <a:buFont typeface="Arial" charset="0"/>
              <a:buChar char="•"/>
            </a:pPr>
            <a:r>
              <a:rPr lang="fr-FR" sz="1800"/>
              <a:t>Echelles d</a:t>
            </a:r>
            <a:r>
              <a:rPr lang="ja-JP" altLang="fr-FR" sz="1800"/>
              <a:t>’</a:t>
            </a:r>
            <a:r>
              <a:rPr lang="fr-FR" altLang="ja-JP" sz="1800"/>
              <a:t>activités de la vie quotidienne adaptées au contexte des PVVIH </a:t>
            </a:r>
          </a:p>
          <a:p>
            <a:pPr eaLnBrk="1" hangingPunct="1">
              <a:buFont typeface="Wingdings" charset="0"/>
              <a:buChar char="§"/>
            </a:pPr>
            <a:r>
              <a:rPr lang="fr-FR" sz="2000">
                <a:solidFill>
                  <a:srgbClr val="E46C0A"/>
                </a:solidFill>
              </a:rPr>
              <a:t>Diagnostic</a:t>
            </a:r>
          </a:p>
          <a:p>
            <a:pPr lvl="1" eaLnBrk="1" hangingPunct="1">
              <a:buFont typeface="Arial" charset="0"/>
              <a:buChar char="•"/>
            </a:pPr>
            <a:r>
              <a:rPr lang="fr-FR" sz="1800"/>
              <a:t>Consultation spécialisée « mémoire » pour confirmation diagnostique</a:t>
            </a:r>
          </a:p>
          <a:p>
            <a:pPr lvl="1" eaLnBrk="1" hangingPunct="1">
              <a:buFont typeface="Arial" charset="0"/>
              <a:buChar char="•"/>
            </a:pPr>
            <a:r>
              <a:rPr lang="fr-FR" sz="1800"/>
              <a:t>Enquête diagnostique visant à éliminer une cause acquise de TNC :    </a:t>
            </a:r>
            <a:r>
              <a:rPr lang="fr-FR" sz="1600"/>
              <a:t>syphilis, VHC, Tsh, vit B12, maladies inflammatoires, vasculaires, tumeurs</a:t>
            </a:r>
          </a:p>
          <a:p>
            <a:pPr lvl="1" eaLnBrk="1" hangingPunct="1">
              <a:buFont typeface="Arial" charset="0"/>
              <a:buChar char="•"/>
            </a:pPr>
            <a:r>
              <a:rPr lang="fr-FR" sz="1800"/>
              <a:t>L</a:t>
            </a:r>
            <a:r>
              <a:rPr lang="ja-JP" altLang="fr-FR" sz="1800"/>
              <a:t>’</a:t>
            </a:r>
            <a:r>
              <a:rPr lang="fr-FR" altLang="ja-JP" sz="1800"/>
              <a:t>IRM cérébrale permet d</a:t>
            </a:r>
            <a:r>
              <a:rPr lang="ja-JP" altLang="fr-FR" sz="1800"/>
              <a:t>’</a:t>
            </a:r>
            <a:r>
              <a:rPr lang="fr-FR" altLang="ja-JP" sz="1800"/>
              <a:t>éliminer une infection du SNC, une pathologie vasculaire ou tumorale.</a:t>
            </a:r>
          </a:p>
          <a:p>
            <a:pPr lvl="1" eaLnBrk="1" hangingPunct="1">
              <a:buFont typeface="Arial" charset="0"/>
              <a:buChar char="•"/>
            </a:pPr>
            <a:r>
              <a:rPr lang="fr-FR" sz="1800"/>
              <a:t>L</a:t>
            </a:r>
            <a:r>
              <a:rPr lang="ja-JP" altLang="fr-FR" sz="1800"/>
              <a:t>’</a:t>
            </a:r>
            <a:r>
              <a:rPr lang="fr-FR" altLang="ja-JP" sz="1800"/>
              <a:t>étude du LCR est indiqué pour éliminer d'autres causes d</a:t>
            </a:r>
            <a:r>
              <a:rPr lang="ja-JP" altLang="fr-FR" sz="1800"/>
              <a:t>’</a:t>
            </a:r>
            <a:r>
              <a:rPr lang="fr-FR" altLang="ja-JP" sz="1800"/>
              <a:t>encéphalites et en cas de troubles cognitifs aggravatifs sans orientation étiologique.</a:t>
            </a:r>
          </a:p>
          <a:p>
            <a:pPr lvl="1" eaLnBrk="1" hangingPunct="1">
              <a:buFont typeface="Arial" charset="0"/>
              <a:buChar char="•"/>
            </a:pPr>
            <a:endParaRPr lang="fr-FR" sz="1800">
              <a:solidFill>
                <a:srgbClr val="E46C0A"/>
              </a:solidFill>
            </a:endParaRPr>
          </a:p>
          <a:p>
            <a:pPr lvl="3" eaLnBrk="1" hangingPunct="1"/>
            <a:endParaRPr lang="fr-FR" sz="1800"/>
          </a:p>
          <a:p>
            <a:pPr eaLnBrk="1" hangingPunct="1">
              <a:buFont typeface="Wingdings" charset="0"/>
              <a:buChar char="§"/>
            </a:pPr>
            <a:endParaRPr lang="fr-FR" sz="2000">
              <a:solidFill>
                <a:srgbClr val="E46C0A"/>
              </a:solidFill>
            </a:endParaRPr>
          </a:p>
        </p:txBody>
      </p:sp>
      <p:sp>
        <p:nvSpPr>
          <p:cNvPr id="25603"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ZoneTexte 3"/>
          <p:cNvSpPr txBox="1">
            <a:spLocks noChangeArrowheads="1"/>
          </p:cNvSpPr>
          <p:nvPr/>
        </p:nvSpPr>
        <p:spPr bwMode="auto">
          <a:xfrm>
            <a:off x="250825" y="193675"/>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déclin cognitif</a:t>
            </a:r>
          </a:p>
        </p:txBody>
      </p:sp>
      <p:sp>
        <p:nvSpPr>
          <p:cNvPr id="26626"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
        <p:nvSpPr>
          <p:cNvPr id="4506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defRPr/>
            </a:pPr>
            <a:endParaRPr lang="fr-FR">
              <a:cs typeface="+mn-cs"/>
            </a:endParaRPr>
          </a:p>
        </p:txBody>
      </p:sp>
      <p:graphicFrame>
        <p:nvGraphicFramePr>
          <p:cNvPr id="26628" name="Objet 2"/>
          <p:cNvGraphicFramePr>
            <a:graphicFrameLocks noChangeAspect="1"/>
          </p:cNvGraphicFramePr>
          <p:nvPr/>
        </p:nvGraphicFramePr>
        <p:xfrm>
          <a:off x="1403350" y="1119188"/>
          <a:ext cx="6003925" cy="4470400"/>
        </p:xfrm>
        <a:graphic>
          <a:graphicData uri="http://schemas.openxmlformats.org/presentationml/2006/ole">
            <mc:AlternateContent xmlns:mc="http://schemas.openxmlformats.org/markup-compatibility/2006">
              <mc:Choice xmlns:v="urn:schemas-microsoft-com:vml" Requires="v">
                <p:oleObj spid="_x0000_s26631" name="Diapositive" r:id="rId3" imgW="4572000" imgH="3429000" progId="PowerPoint.Slide.8">
                  <p:embed/>
                </p:oleObj>
              </mc:Choice>
              <mc:Fallback>
                <p:oleObj name="Diapositive" r:id="rId3" imgW="4572000" imgH="3429000" progId="PowerPoint.Slide.8">
                  <p:embed/>
                  <p:pic>
                    <p:nvPicPr>
                      <p:cNvPr id="0" name="Obje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119188"/>
                        <a:ext cx="6003925"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629" name="Rectangle 4"/>
          <p:cNvSpPr>
            <a:spLocks noChangeArrowheads="1"/>
          </p:cNvSpPr>
          <p:nvPr/>
        </p:nvSpPr>
        <p:spPr bwMode="auto">
          <a:xfrm>
            <a:off x="534988" y="719138"/>
            <a:ext cx="679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charset="0"/>
              <a:buChar char="§"/>
            </a:pPr>
            <a:r>
              <a:rPr lang="fr-FR" sz="2000">
                <a:solidFill>
                  <a:srgbClr val="E46C0A"/>
                </a:solidFill>
              </a:rPr>
              <a:t>Proposition d</a:t>
            </a:r>
            <a:r>
              <a:rPr lang="ja-JP" altLang="fr-FR" sz="2000">
                <a:solidFill>
                  <a:srgbClr val="E46C0A"/>
                </a:solidFill>
              </a:rPr>
              <a:t>’</a:t>
            </a:r>
            <a:r>
              <a:rPr lang="fr-FR" altLang="ja-JP" sz="2000">
                <a:solidFill>
                  <a:srgbClr val="E46C0A"/>
                </a:solidFill>
              </a:rPr>
              <a:t>algorithme de PEC cognitive de la PVVIH</a:t>
            </a:r>
            <a:endParaRPr lang="fr-FR" sz="2000">
              <a:solidFill>
                <a:srgbClr val="E46C0A"/>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pic>
        <p:nvPicPr>
          <p:cNvPr id="49155"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3850" y="0"/>
            <a:ext cx="8064500" cy="551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Line 6"/>
          <p:cNvSpPr>
            <a:spLocks noChangeShapeType="1"/>
          </p:cNvSpPr>
          <p:nvPr/>
        </p:nvSpPr>
        <p:spPr bwMode="auto">
          <a:xfrm>
            <a:off x="900113" y="836613"/>
            <a:ext cx="6481762" cy="0"/>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cs typeface="+mn-cs"/>
            </a:endParaRPr>
          </a:p>
        </p:txBody>
      </p:sp>
      <p:sp>
        <p:nvSpPr>
          <p:cNvPr id="5" name="Line 6"/>
          <p:cNvSpPr>
            <a:spLocks noChangeShapeType="1"/>
          </p:cNvSpPr>
          <p:nvPr/>
        </p:nvSpPr>
        <p:spPr bwMode="auto">
          <a:xfrm>
            <a:off x="827088" y="1125538"/>
            <a:ext cx="6481762" cy="0"/>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Image 11" descr="fond-rapportexperts2013.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 name="ZoneTexte 3"/>
          <p:cNvSpPr txBox="1">
            <a:spLocks noChangeArrowheads="1"/>
          </p:cNvSpPr>
          <p:nvPr/>
        </p:nvSpPr>
        <p:spPr bwMode="auto">
          <a:xfrm>
            <a:off x="250825" y="5930900"/>
            <a:ext cx="56896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rgbClr val="1E1C11"/>
                </a:solidFill>
                <a:cs typeface="Arial" charset="0"/>
              </a:rPr>
              <a:t>Réunion de présentation </a:t>
            </a:r>
            <a:r>
              <a:rPr lang="fr-FR" sz="1800">
                <a:solidFill>
                  <a:srgbClr val="1E1C11"/>
                </a:solidFill>
                <a:cs typeface="Arial" charset="0"/>
              </a:rPr>
              <a:t>- 26/09/2013</a:t>
            </a:r>
          </a:p>
          <a:p>
            <a:pPr eaLnBrk="1" hangingPunct="1"/>
            <a:r>
              <a:rPr lang="fr-FR" sz="1600" b="1">
                <a:solidFill>
                  <a:srgbClr val="E46C0A"/>
                </a:solidFill>
                <a:cs typeface="Arial" charset="0"/>
              </a:rPr>
              <a:t>Cancers</a:t>
            </a:r>
            <a:r>
              <a:rPr lang="fr-FR" sz="1600">
                <a:solidFill>
                  <a:srgbClr val="E46C0A"/>
                </a:solidFill>
                <a:cs typeface="Arial" charset="0"/>
              </a:rPr>
              <a:t>- Isabelle Poizot-Martin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ZoneTexte 3"/>
          <p:cNvSpPr txBox="1">
            <a:spLocks noChangeArrowheads="1"/>
          </p:cNvSpPr>
          <p:nvPr/>
        </p:nvSpPr>
        <p:spPr bwMode="auto">
          <a:xfrm>
            <a:off x="304800" y="1574800"/>
            <a:ext cx="7924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buFont typeface="Wingdings" charset="0"/>
              <a:buChar char="§"/>
            </a:pPr>
            <a:r>
              <a:rPr lang="fr-FR" sz="2000" b="1">
                <a:solidFill>
                  <a:srgbClr val="FF6600"/>
                </a:solidFill>
              </a:rPr>
              <a:t> </a:t>
            </a:r>
            <a:r>
              <a:rPr lang="fr-FR" sz="2000">
                <a:solidFill>
                  <a:srgbClr val="000000"/>
                </a:solidFill>
              </a:rPr>
              <a:t>Les </a:t>
            </a:r>
            <a:r>
              <a:rPr lang="fr-FR" sz="2000" b="1">
                <a:solidFill>
                  <a:srgbClr val="FF6600"/>
                </a:solidFill>
              </a:rPr>
              <a:t>recommandations de bonnes pratiques de prise en charge communes à tous les cancers* </a:t>
            </a:r>
            <a:r>
              <a:rPr lang="fr-FR" sz="2000">
                <a:solidFill>
                  <a:srgbClr val="000000"/>
                </a:solidFill>
              </a:rPr>
              <a:t>doivent être </a:t>
            </a:r>
            <a:r>
              <a:rPr lang="fr-FR" sz="2000" b="1">
                <a:solidFill>
                  <a:srgbClr val="FF6600"/>
                </a:solidFill>
              </a:rPr>
              <a:t>adaptés aux PVVIH </a:t>
            </a:r>
          </a:p>
        </p:txBody>
      </p:sp>
      <p:sp>
        <p:nvSpPr>
          <p:cNvPr id="29698" name="ZoneTexte 4"/>
          <p:cNvSpPr txBox="1">
            <a:spLocks noChangeArrowheads="1"/>
          </p:cNvSpPr>
          <p:nvPr/>
        </p:nvSpPr>
        <p:spPr bwMode="auto">
          <a:xfrm>
            <a:off x="609600" y="2438400"/>
            <a:ext cx="5715000" cy="923925"/>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a:t>– le dispositif d</a:t>
            </a:r>
            <a:r>
              <a:rPr lang="ja-JP" altLang="fr-FR" sz="1800"/>
              <a:t>’</a:t>
            </a:r>
            <a:r>
              <a:rPr lang="fr-FR" altLang="ja-JP" sz="1800"/>
              <a:t>annonce et de pluridisciplinarité*</a:t>
            </a:r>
          </a:p>
          <a:p>
            <a:pPr eaLnBrk="1" hangingPunct="1"/>
            <a:r>
              <a:rPr lang="fr-FR" sz="1800"/>
              <a:t>– la réunion de concertation pluridisciplinaire (RCP)* </a:t>
            </a:r>
          </a:p>
          <a:p>
            <a:pPr eaLnBrk="1" hangingPunct="1"/>
            <a:r>
              <a:rPr lang="fr-FR" sz="1800"/>
              <a:t>– la prise en charge de la douleur*</a:t>
            </a:r>
          </a:p>
        </p:txBody>
      </p:sp>
      <p:sp>
        <p:nvSpPr>
          <p:cNvPr id="29699" name="Rectangle 6"/>
          <p:cNvSpPr>
            <a:spLocks noChangeArrowheads="1"/>
          </p:cNvSpPr>
          <p:nvPr/>
        </p:nvSpPr>
        <p:spPr bwMode="auto">
          <a:xfrm>
            <a:off x="304800" y="3581400"/>
            <a:ext cx="8153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F6600"/>
              </a:buClr>
              <a:buFont typeface="Wingdings" charset="0"/>
              <a:buChar char="§"/>
            </a:pPr>
            <a:r>
              <a:rPr lang="fr-FR" sz="2000">
                <a:cs typeface="Arial" charset="0"/>
              </a:rPr>
              <a:t> L</a:t>
            </a:r>
            <a:r>
              <a:rPr lang="ja-JP" altLang="fr-FR" sz="2000">
                <a:cs typeface="Arial" charset="0"/>
              </a:rPr>
              <a:t>’</a:t>
            </a:r>
            <a:r>
              <a:rPr lang="fr-FR" altLang="ja-JP" sz="2000">
                <a:cs typeface="Arial" charset="0"/>
              </a:rPr>
              <a:t>intervention d</a:t>
            </a:r>
            <a:r>
              <a:rPr lang="ja-JP" altLang="fr-FR" sz="2000">
                <a:cs typeface="Arial" charset="0"/>
              </a:rPr>
              <a:t>’</a:t>
            </a:r>
            <a:r>
              <a:rPr lang="fr-FR" altLang="ja-JP" sz="2000">
                <a:cs typeface="Arial" charset="0"/>
              </a:rPr>
              <a:t>une nouvelle équipe soignante lors du diagnostic de cancer rend nécessaire </a:t>
            </a:r>
            <a:r>
              <a:rPr lang="fr-FR" altLang="ja-JP" sz="2000" b="1">
                <a:solidFill>
                  <a:srgbClr val="FF6600"/>
                </a:solidFill>
                <a:cs typeface="Arial" charset="0"/>
              </a:rPr>
              <a:t>l</a:t>
            </a:r>
            <a:r>
              <a:rPr lang="ja-JP" altLang="fr-FR" sz="2000" b="1">
                <a:solidFill>
                  <a:srgbClr val="FF6600"/>
                </a:solidFill>
                <a:cs typeface="Arial" charset="0"/>
              </a:rPr>
              <a:t>’</a:t>
            </a:r>
            <a:r>
              <a:rPr lang="fr-FR" altLang="ja-JP" sz="2000" b="1">
                <a:solidFill>
                  <a:srgbClr val="FF6600"/>
                </a:solidFill>
                <a:cs typeface="Arial" charset="0"/>
              </a:rPr>
              <a:t>élaboration d</a:t>
            </a:r>
            <a:r>
              <a:rPr lang="ja-JP" altLang="fr-FR" sz="2000" b="1">
                <a:solidFill>
                  <a:srgbClr val="FF6600"/>
                </a:solidFill>
                <a:cs typeface="Arial" charset="0"/>
              </a:rPr>
              <a:t>’</a:t>
            </a:r>
            <a:r>
              <a:rPr lang="fr-FR" altLang="ja-JP" sz="2000" b="1">
                <a:solidFill>
                  <a:srgbClr val="FF6600"/>
                </a:solidFill>
                <a:cs typeface="Arial" charset="0"/>
              </a:rPr>
              <a:t>un Programme Personnalisé de Soin (PPS) spécifique</a:t>
            </a:r>
            <a:r>
              <a:rPr lang="fr-FR" altLang="ja-JP" sz="2000">
                <a:solidFill>
                  <a:srgbClr val="FF6600"/>
                </a:solidFill>
                <a:cs typeface="Arial" charset="0"/>
              </a:rPr>
              <a:t> </a:t>
            </a:r>
            <a:r>
              <a:rPr lang="fr-FR" altLang="ja-JP" sz="2000">
                <a:cs typeface="Arial" charset="0"/>
              </a:rPr>
              <a:t>afin de </a:t>
            </a:r>
            <a:r>
              <a:rPr lang="fr-FR" altLang="ja-JP" sz="2000" b="1">
                <a:solidFill>
                  <a:srgbClr val="FF6600"/>
                </a:solidFill>
                <a:cs typeface="Arial" charset="0"/>
              </a:rPr>
              <a:t>limiter les risques d</a:t>
            </a:r>
            <a:r>
              <a:rPr lang="ja-JP" altLang="fr-FR" sz="2000" b="1">
                <a:solidFill>
                  <a:srgbClr val="FF6600"/>
                </a:solidFill>
                <a:cs typeface="Arial" charset="0"/>
              </a:rPr>
              <a:t>’</a:t>
            </a:r>
            <a:r>
              <a:rPr lang="fr-FR" altLang="ja-JP" sz="2000" b="1">
                <a:solidFill>
                  <a:srgbClr val="FF6600"/>
                </a:solidFill>
                <a:cs typeface="Arial" charset="0"/>
              </a:rPr>
              <a:t>interruption de suivi de l</a:t>
            </a:r>
            <a:r>
              <a:rPr lang="ja-JP" altLang="fr-FR" sz="2000" b="1">
                <a:solidFill>
                  <a:srgbClr val="FF6600"/>
                </a:solidFill>
                <a:cs typeface="Arial" charset="0"/>
              </a:rPr>
              <a:t>’</a:t>
            </a:r>
            <a:r>
              <a:rPr lang="fr-FR" altLang="ja-JP" sz="2000" b="1">
                <a:solidFill>
                  <a:srgbClr val="FF6600"/>
                </a:solidFill>
                <a:cs typeface="Arial" charset="0"/>
              </a:rPr>
              <a:t>infection par le VIH.</a:t>
            </a:r>
            <a:endParaRPr lang="fr-FR" sz="2000" b="1">
              <a:solidFill>
                <a:srgbClr val="FF6600"/>
              </a:solidFill>
              <a:cs typeface="Arial" charset="0"/>
            </a:endParaRPr>
          </a:p>
        </p:txBody>
      </p:sp>
      <p:sp>
        <p:nvSpPr>
          <p:cNvPr id="29700" name="ZoneTexte 8"/>
          <p:cNvSpPr txBox="1">
            <a:spLocks noChangeArrowheads="1"/>
          </p:cNvSpPr>
          <p:nvPr/>
        </p:nvSpPr>
        <p:spPr bwMode="auto">
          <a:xfrm>
            <a:off x="254000" y="465138"/>
            <a:ext cx="5689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b="1">
                <a:solidFill>
                  <a:srgbClr val="FF6600"/>
                </a:solidFill>
                <a:cs typeface="Arial" charset="0"/>
              </a:rPr>
              <a:t>Les axes forts de la prise en charge</a:t>
            </a:r>
            <a:endParaRPr lang="fr-FR">
              <a:solidFill>
                <a:srgbClr val="FF6600"/>
              </a:solidFill>
              <a:cs typeface="Arial" charset="0"/>
            </a:endParaRPr>
          </a:p>
        </p:txBody>
      </p:sp>
      <p:sp>
        <p:nvSpPr>
          <p:cNvPr id="6" name="ZoneTexte 5"/>
          <p:cNvSpPr txBox="1"/>
          <p:nvPr/>
        </p:nvSpPr>
        <p:spPr>
          <a:xfrm>
            <a:off x="250825" y="5930900"/>
            <a:ext cx="6624638" cy="646113"/>
          </a:xfrm>
          <a:prstGeom prst="rect">
            <a:avLst/>
          </a:prstGeom>
          <a:noFill/>
        </p:spPr>
        <p:txBody>
          <a:bodyPr>
            <a:spAutoFit/>
          </a:bodyPr>
          <a:lstStyle/>
          <a:p>
            <a:pPr fontAlgn="auto">
              <a:spcBef>
                <a:spcPts val="0"/>
              </a:spcBef>
              <a:spcAft>
                <a:spcPts val="0"/>
              </a:spcAft>
              <a:defRPr/>
            </a:pPr>
            <a:r>
              <a:rPr lang="fr-FR" b="1" dirty="0">
                <a:solidFill>
                  <a:schemeClr val="bg1"/>
                </a:solidFill>
                <a:latin typeface="Arial" pitchFamily="34" charset="0"/>
                <a:ea typeface="ＭＳ Ｐゴシック" charset="-128"/>
                <a:cs typeface="Arial" pitchFamily="34" charset="0"/>
              </a:rPr>
              <a:t>Cancers</a:t>
            </a:r>
            <a:endParaRPr lang="fr-FR" dirty="0">
              <a:solidFill>
                <a:schemeClr val="bg1"/>
              </a:solidFill>
              <a:latin typeface="Arial" pitchFamily="34" charset="0"/>
              <a:ea typeface="ＭＳ Ｐゴシック" charset="-128"/>
              <a:cs typeface="Arial" pitchFamily="34" charset="0"/>
            </a:endParaRPr>
          </a:p>
          <a:p>
            <a:pPr fontAlgn="auto">
              <a:spcBef>
                <a:spcPts val="0"/>
              </a:spcBef>
              <a:spcAft>
                <a:spcPts val="0"/>
              </a:spcAft>
              <a:defRPr/>
            </a:pPr>
            <a:r>
              <a:rPr lang="fr-FR" dirty="0">
                <a:solidFill>
                  <a:schemeClr val="bg2">
                    <a:lumMod val="10000"/>
                  </a:schemeClr>
                </a:solidFill>
                <a:latin typeface="Arial" pitchFamily="34" charset="0"/>
                <a:ea typeface="ＭＳ Ｐゴシック" charset="-128"/>
                <a:cs typeface="Arial" pitchFamily="34" charset="0"/>
              </a:rPr>
              <a:t>Isabelle </a:t>
            </a:r>
            <a:r>
              <a:rPr lang="fr-FR" dirty="0" err="1">
                <a:solidFill>
                  <a:schemeClr val="bg2">
                    <a:lumMod val="10000"/>
                  </a:schemeClr>
                </a:solidFill>
                <a:latin typeface="Arial" pitchFamily="34" charset="0"/>
                <a:ea typeface="ＭＳ Ｐゴシック" charset="-128"/>
                <a:cs typeface="Arial" pitchFamily="34" charset="0"/>
              </a:rPr>
              <a:t>Poizot</a:t>
            </a:r>
            <a:r>
              <a:rPr lang="fr-FR" dirty="0">
                <a:solidFill>
                  <a:schemeClr val="bg2">
                    <a:lumMod val="10000"/>
                  </a:schemeClr>
                </a:solidFill>
                <a:latin typeface="Arial" pitchFamily="34" charset="0"/>
                <a:ea typeface="ＭＳ Ｐゴシック" charset="-128"/>
                <a:cs typeface="Arial" pitchFamily="34" charset="0"/>
              </a:rPr>
              <a:t>-Martin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ZoneTexte 8"/>
          <p:cNvSpPr txBox="1">
            <a:spLocks noChangeArrowheads="1"/>
          </p:cNvSpPr>
          <p:nvPr/>
        </p:nvSpPr>
        <p:spPr bwMode="auto">
          <a:xfrm>
            <a:off x="468313" y="1557338"/>
            <a:ext cx="655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Clr>
                <a:srgbClr val="FF6600"/>
              </a:buClr>
              <a:buFont typeface="Wingdings" charset="0"/>
              <a:buChar char="§"/>
            </a:pPr>
            <a:r>
              <a:rPr lang="fr-FR" sz="2000"/>
              <a:t> </a:t>
            </a:r>
            <a:r>
              <a:rPr lang="fr-FR" sz="2000">
                <a:cs typeface="Arial" charset="0"/>
              </a:rPr>
              <a:t>Une  RCP Cancer- VIH labellisée avec pour objectifs :   </a:t>
            </a:r>
          </a:p>
        </p:txBody>
      </p:sp>
      <p:sp>
        <p:nvSpPr>
          <p:cNvPr id="30722" name="Rectangle 4"/>
          <p:cNvSpPr>
            <a:spLocks noChangeArrowheads="1"/>
          </p:cNvSpPr>
          <p:nvPr/>
        </p:nvSpPr>
        <p:spPr bwMode="auto">
          <a:xfrm>
            <a:off x="914400" y="2133600"/>
            <a:ext cx="77724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6600"/>
              </a:buClr>
            </a:pPr>
            <a:r>
              <a:rPr lang="fr-FR" sz="2000">
                <a:solidFill>
                  <a:srgbClr val="FF6600"/>
                </a:solidFill>
              </a:rPr>
              <a:t>-</a:t>
            </a:r>
            <a:r>
              <a:rPr lang="fr-FR" sz="2000"/>
              <a:t> </a:t>
            </a:r>
            <a:r>
              <a:rPr lang="fr-FR" b="1">
                <a:solidFill>
                  <a:srgbClr val="FF6600"/>
                </a:solidFill>
              </a:rPr>
              <a:t>Ne pas sous traiter </a:t>
            </a:r>
            <a:r>
              <a:rPr lang="fr-FR">
                <a:solidFill>
                  <a:srgbClr val="000000"/>
                </a:solidFill>
              </a:rPr>
              <a:t>le cancer </a:t>
            </a:r>
            <a:r>
              <a:rPr lang="fr-FR"/>
              <a:t>et </a:t>
            </a:r>
            <a:r>
              <a:rPr lang="fr-FR">
                <a:solidFill>
                  <a:srgbClr val="000000"/>
                </a:solidFill>
              </a:rPr>
              <a:t>garantir</a:t>
            </a:r>
            <a:r>
              <a:rPr lang="fr-FR"/>
              <a:t> aux PPVIH un </a:t>
            </a:r>
            <a:r>
              <a:rPr lang="fr-FR" b="1">
                <a:solidFill>
                  <a:srgbClr val="FF6600"/>
                </a:solidFill>
              </a:rPr>
              <a:t>traitement carcinologique conforme aux recommandations en vigueur</a:t>
            </a:r>
          </a:p>
        </p:txBody>
      </p:sp>
      <p:sp>
        <p:nvSpPr>
          <p:cNvPr id="30723" name="Rectangle 5"/>
          <p:cNvSpPr>
            <a:spLocks noChangeArrowheads="1"/>
          </p:cNvSpPr>
          <p:nvPr/>
        </p:nvSpPr>
        <p:spPr bwMode="auto">
          <a:xfrm>
            <a:off x="914400" y="2773363"/>
            <a:ext cx="7543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6600"/>
              </a:buClr>
            </a:pPr>
            <a:r>
              <a:rPr lang="fr-FR" b="1">
                <a:solidFill>
                  <a:srgbClr val="FF6600"/>
                </a:solidFill>
              </a:rPr>
              <a:t>- Réduire le risque d</a:t>
            </a:r>
            <a:r>
              <a:rPr lang="ja-JP" altLang="fr-FR" b="1">
                <a:solidFill>
                  <a:srgbClr val="FF6600"/>
                </a:solidFill>
              </a:rPr>
              <a:t>’</a:t>
            </a:r>
            <a:r>
              <a:rPr lang="fr-FR" altLang="ja-JP" b="1">
                <a:solidFill>
                  <a:srgbClr val="FF6600"/>
                </a:solidFill>
              </a:rPr>
              <a:t>interactions médicamenteuses </a:t>
            </a:r>
            <a:r>
              <a:rPr lang="fr-FR" altLang="ja-JP"/>
              <a:t>susceptibles de diminuer l</a:t>
            </a:r>
            <a:r>
              <a:rPr lang="ja-JP" altLang="fr-FR"/>
              <a:t>’</a:t>
            </a:r>
            <a:r>
              <a:rPr lang="fr-FR" altLang="ja-JP"/>
              <a:t>efficacité du traitement carcinologique</a:t>
            </a:r>
            <a:endParaRPr lang="fr-FR"/>
          </a:p>
        </p:txBody>
      </p:sp>
      <p:sp>
        <p:nvSpPr>
          <p:cNvPr id="30724" name="Rectangle 6"/>
          <p:cNvSpPr>
            <a:spLocks noChangeArrowheads="1"/>
          </p:cNvSpPr>
          <p:nvPr/>
        </p:nvSpPr>
        <p:spPr bwMode="auto">
          <a:xfrm>
            <a:off x="914400" y="3344863"/>
            <a:ext cx="8686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6600"/>
              </a:buClr>
            </a:pPr>
            <a:r>
              <a:rPr lang="fr-FR" b="1">
                <a:solidFill>
                  <a:srgbClr val="FF6600"/>
                </a:solidFill>
              </a:rPr>
              <a:t>-</a:t>
            </a:r>
            <a:r>
              <a:rPr lang="fr-FR" b="1"/>
              <a:t> </a:t>
            </a:r>
            <a:r>
              <a:rPr lang="fr-FR" b="1">
                <a:solidFill>
                  <a:srgbClr val="FF6600"/>
                </a:solidFill>
              </a:rPr>
              <a:t>Limiter les toxicités additives</a:t>
            </a:r>
            <a:r>
              <a:rPr lang="fr-FR">
                <a:solidFill>
                  <a:srgbClr val="FF6600"/>
                </a:solidFill>
              </a:rPr>
              <a:t> </a:t>
            </a:r>
            <a:r>
              <a:rPr lang="fr-FR"/>
              <a:t>entre molécules antirétrovirales et les anticancéreux (exemple: tenofovir et sels de platine/methotrexate).</a:t>
            </a:r>
          </a:p>
        </p:txBody>
      </p:sp>
      <p:sp>
        <p:nvSpPr>
          <p:cNvPr id="30725" name="Rectangle 7"/>
          <p:cNvSpPr>
            <a:spLocks noChangeArrowheads="1"/>
          </p:cNvSpPr>
          <p:nvPr/>
        </p:nvSpPr>
        <p:spPr bwMode="auto">
          <a:xfrm>
            <a:off x="914400" y="3954463"/>
            <a:ext cx="7924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6600"/>
              </a:buClr>
            </a:pPr>
            <a:r>
              <a:rPr lang="fr-FR" b="1">
                <a:solidFill>
                  <a:srgbClr val="FF6600"/>
                </a:solidFill>
              </a:rPr>
              <a:t>- Anticiper </a:t>
            </a:r>
            <a:r>
              <a:rPr lang="fr-FR">
                <a:solidFill>
                  <a:srgbClr val="000000"/>
                </a:solidFill>
              </a:rPr>
              <a:t>la survenue d</a:t>
            </a:r>
            <a:r>
              <a:rPr lang="ja-JP" altLang="fr-FR">
                <a:solidFill>
                  <a:srgbClr val="000000"/>
                </a:solidFill>
              </a:rPr>
              <a:t>’</a:t>
            </a:r>
            <a:r>
              <a:rPr lang="fr-FR" altLang="ja-JP">
                <a:solidFill>
                  <a:srgbClr val="000000"/>
                </a:solidFill>
              </a:rPr>
              <a:t>une </a:t>
            </a:r>
            <a:r>
              <a:rPr lang="fr-FR" altLang="ja-JP" b="1">
                <a:solidFill>
                  <a:srgbClr val="FF6600"/>
                </a:solidFill>
              </a:rPr>
              <a:t>décompensation hépatique </a:t>
            </a:r>
            <a:r>
              <a:rPr lang="fr-FR" altLang="ja-JP"/>
              <a:t>(coinfection VHB, VHC), d</a:t>
            </a:r>
            <a:r>
              <a:rPr lang="ja-JP" altLang="fr-FR"/>
              <a:t>’</a:t>
            </a:r>
            <a:r>
              <a:rPr lang="fr-FR" altLang="ja-JP"/>
              <a:t>une</a:t>
            </a:r>
            <a:r>
              <a:rPr lang="fr-FR" altLang="ja-JP" b="1">
                <a:solidFill>
                  <a:srgbClr val="FF6600"/>
                </a:solidFill>
              </a:rPr>
              <a:t> insuffisance rénale</a:t>
            </a:r>
            <a:r>
              <a:rPr lang="fr-FR" altLang="ja-JP"/>
              <a:t> voire </a:t>
            </a:r>
            <a:r>
              <a:rPr lang="fr-FR" altLang="ja-JP" b="1">
                <a:solidFill>
                  <a:srgbClr val="FF6600"/>
                </a:solidFill>
              </a:rPr>
              <a:t>cardiovasculaire</a:t>
            </a:r>
            <a:r>
              <a:rPr lang="fr-FR" altLang="ja-JP">
                <a:solidFill>
                  <a:srgbClr val="FF6600"/>
                </a:solidFill>
              </a:rPr>
              <a:t>.</a:t>
            </a:r>
            <a:endParaRPr lang="fr-FR">
              <a:solidFill>
                <a:srgbClr val="FF6600"/>
              </a:solidFill>
            </a:endParaRPr>
          </a:p>
        </p:txBody>
      </p:sp>
      <p:sp>
        <p:nvSpPr>
          <p:cNvPr id="30726" name="Rectangle 8"/>
          <p:cNvSpPr>
            <a:spLocks noChangeArrowheads="1"/>
          </p:cNvSpPr>
          <p:nvPr/>
        </p:nvSpPr>
        <p:spPr bwMode="auto">
          <a:xfrm>
            <a:off x="914400" y="4578350"/>
            <a:ext cx="769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6600"/>
              </a:buClr>
            </a:pPr>
            <a:r>
              <a:rPr lang="fr-FR" b="1">
                <a:solidFill>
                  <a:srgbClr val="FF6600"/>
                </a:solidFill>
              </a:rPr>
              <a:t>-</a:t>
            </a:r>
            <a:r>
              <a:rPr lang="fr-FR"/>
              <a:t> </a:t>
            </a:r>
            <a:r>
              <a:rPr lang="fr-FR" b="1">
                <a:solidFill>
                  <a:srgbClr val="FF6600"/>
                </a:solidFill>
              </a:rPr>
              <a:t>Définir </a:t>
            </a:r>
            <a:r>
              <a:rPr lang="fr-FR"/>
              <a:t>les modalités </a:t>
            </a:r>
            <a:r>
              <a:rPr lang="fr-FR" b="1">
                <a:solidFill>
                  <a:srgbClr val="FF6600"/>
                </a:solidFill>
              </a:rPr>
              <a:t>des chimioprophylaxies anti- infectieuses </a:t>
            </a:r>
            <a:r>
              <a:rPr lang="fr-FR"/>
              <a:t>qui doivent être instaurées </a:t>
            </a:r>
            <a:r>
              <a:rPr lang="fr-FR" b="1">
                <a:solidFill>
                  <a:srgbClr val="FF6600"/>
                </a:solidFill>
              </a:rPr>
              <a:t>indépendamment du taux de CD4</a:t>
            </a:r>
          </a:p>
        </p:txBody>
      </p:sp>
      <p:sp>
        <p:nvSpPr>
          <p:cNvPr id="30727" name="ZoneTexte 8"/>
          <p:cNvSpPr txBox="1">
            <a:spLocks noChangeArrowheads="1"/>
          </p:cNvSpPr>
          <p:nvPr/>
        </p:nvSpPr>
        <p:spPr bwMode="auto">
          <a:xfrm>
            <a:off x="254000" y="465138"/>
            <a:ext cx="5689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b="1">
                <a:solidFill>
                  <a:srgbClr val="FF6600"/>
                </a:solidFill>
                <a:cs typeface="Arial" charset="0"/>
              </a:rPr>
              <a:t>Les axes forts de la prise en charge</a:t>
            </a:r>
            <a:endParaRPr lang="fr-FR">
              <a:solidFill>
                <a:srgbClr val="FF6600"/>
              </a:solidFill>
              <a:cs typeface="Arial" charset="0"/>
            </a:endParaRPr>
          </a:p>
        </p:txBody>
      </p:sp>
      <p:sp>
        <p:nvSpPr>
          <p:cNvPr id="9" name="ZoneTexte 8"/>
          <p:cNvSpPr txBox="1"/>
          <p:nvPr/>
        </p:nvSpPr>
        <p:spPr>
          <a:xfrm>
            <a:off x="250825" y="5930900"/>
            <a:ext cx="6624638" cy="646113"/>
          </a:xfrm>
          <a:prstGeom prst="rect">
            <a:avLst/>
          </a:prstGeom>
          <a:noFill/>
        </p:spPr>
        <p:txBody>
          <a:bodyPr>
            <a:spAutoFit/>
          </a:bodyPr>
          <a:lstStyle/>
          <a:p>
            <a:pPr fontAlgn="auto">
              <a:spcBef>
                <a:spcPts val="0"/>
              </a:spcBef>
              <a:spcAft>
                <a:spcPts val="0"/>
              </a:spcAft>
              <a:defRPr/>
            </a:pPr>
            <a:r>
              <a:rPr lang="fr-FR" b="1" dirty="0">
                <a:solidFill>
                  <a:schemeClr val="bg1"/>
                </a:solidFill>
                <a:latin typeface="Arial" pitchFamily="34" charset="0"/>
                <a:ea typeface="ＭＳ Ｐゴシック" charset="-128"/>
                <a:cs typeface="Arial" pitchFamily="34" charset="0"/>
              </a:rPr>
              <a:t>Cancers</a:t>
            </a:r>
            <a:endParaRPr lang="fr-FR" dirty="0">
              <a:solidFill>
                <a:schemeClr val="bg1"/>
              </a:solidFill>
              <a:latin typeface="Arial" pitchFamily="34" charset="0"/>
              <a:ea typeface="ＭＳ Ｐゴシック" charset="-128"/>
              <a:cs typeface="Arial" pitchFamily="34" charset="0"/>
            </a:endParaRPr>
          </a:p>
          <a:p>
            <a:pPr fontAlgn="auto">
              <a:spcBef>
                <a:spcPts val="0"/>
              </a:spcBef>
              <a:spcAft>
                <a:spcPts val="0"/>
              </a:spcAft>
              <a:defRPr/>
            </a:pPr>
            <a:r>
              <a:rPr lang="fr-FR" dirty="0">
                <a:solidFill>
                  <a:schemeClr val="bg2">
                    <a:lumMod val="10000"/>
                  </a:schemeClr>
                </a:solidFill>
                <a:latin typeface="Arial" pitchFamily="34" charset="0"/>
                <a:ea typeface="ＭＳ Ｐゴシック" charset="-128"/>
                <a:cs typeface="Arial" pitchFamily="34" charset="0"/>
              </a:rPr>
              <a:t>Isabelle </a:t>
            </a:r>
            <a:r>
              <a:rPr lang="fr-FR" dirty="0" err="1">
                <a:solidFill>
                  <a:schemeClr val="bg2">
                    <a:lumMod val="10000"/>
                  </a:schemeClr>
                </a:solidFill>
                <a:latin typeface="Arial" pitchFamily="34" charset="0"/>
                <a:ea typeface="ＭＳ Ｐゴシック" charset="-128"/>
                <a:cs typeface="Arial" pitchFamily="34" charset="0"/>
              </a:rPr>
              <a:t>Poizot</a:t>
            </a:r>
            <a:r>
              <a:rPr lang="fr-FR" dirty="0">
                <a:solidFill>
                  <a:schemeClr val="bg2">
                    <a:lumMod val="10000"/>
                  </a:schemeClr>
                </a:solidFill>
                <a:latin typeface="Arial" pitchFamily="34" charset="0"/>
                <a:ea typeface="ＭＳ Ｐゴシック" charset="-128"/>
                <a:cs typeface="Arial" pitchFamily="34" charset="0"/>
              </a:rPr>
              <a:t>-Martin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0" y="692150"/>
          <a:ext cx="9129713" cy="5969001"/>
        </p:xfrm>
        <a:graphic>
          <a:graphicData uri="http://schemas.openxmlformats.org/drawingml/2006/table">
            <a:tbl>
              <a:tblPr/>
              <a:tblGrid>
                <a:gridCol w="9129713"/>
              </a:tblGrid>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FFFFFF"/>
                          </a:solidFill>
                          <a:effectLst/>
                          <a:latin typeface="Arial" charset="0"/>
                          <a:ea typeface="ＭＳ Ｐゴシック" charset="0"/>
                          <a:cs typeface="Arial" charset="0"/>
                        </a:rPr>
                        <a:t>Au Diagnostic du Cancer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793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Bilan de l</a:t>
                      </a:r>
                      <a:r>
                        <a:rPr kumimoji="0" lang="ja-JP" altLang="fr-FR" sz="1000" b="1" i="0" u="none" strike="noStrike" cap="none" normalizeH="0" baseline="0">
                          <a:ln>
                            <a:noFill/>
                          </a:ln>
                          <a:solidFill>
                            <a:srgbClr val="000000"/>
                          </a:solidFill>
                          <a:effectLst/>
                          <a:latin typeface="Arial" charset="0"/>
                          <a:ea typeface="ＭＳ Ｐゴシック" charset="0"/>
                          <a:cs typeface="Arial" charset="0"/>
                        </a:rPr>
                        <a:t>’</a:t>
                      </a:r>
                      <a:r>
                        <a:rPr kumimoji="0" lang="fr-FR" sz="1000" b="1" i="0" u="none" strike="noStrike" cap="none" normalizeH="0" baseline="0">
                          <a:ln>
                            <a:noFill/>
                          </a:ln>
                          <a:solidFill>
                            <a:srgbClr val="000000"/>
                          </a:solidFill>
                          <a:effectLst/>
                          <a:latin typeface="Arial" charset="0"/>
                          <a:ea typeface="ＭＳ Ｐゴシック" charset="0"/>
                          <a:cs typeface="Arial" charset="0"/>
                        </a:rPr>
                        <a:t>infection VIH</a:t>
                      </a:r>
                      <a:r>
                        <a:rPr kumimoji="0" lang="fr-FR" sz="1000" b="0" i="0" u="none" strike="noStrike" cap="none" normalizeH="0" baseline="0">
                          <a:ln>
                            <a:noFill/>
                          </a:ln>
                          <a:solidFill>
                            <a:srgbClr val="000000"/>
                          </a:solidFill>
                          <a:effectLst/>
                          <a:latin typeface="Arial" charset="0"/>
                          <a:ea typeface="ＭＳ Ｐゴシック" charset="0"/>
                          <a:cs typeface="Arial" charset="0"/>
                        </a:rPr>
                        <a:t>.  Les informations suivantes doivent êtres renseignées: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Stade CDC</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Nombre de CD4/ Charge virale VIH</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Sérologie Toxoplasmose et CMV</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Sérologie VHC : si +, ARN VHC</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Sérologie VHB : si Ag HBs+ ou Ac HBc isolé, ADN VHB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En cas de coinfection VHB ou VHC : Evaluation du score de fibrose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En cas de cirrhose : Evaluation du score de Child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HLAB5701</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Bilan Rénal : ClCr ; Rapport Protéinurie/ Créatininurie et Albuminurie/créatinurie</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Bilan CV : ECG, Echocardiographie, FEV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Définition du PPS carcinologique en RCP</a:t>
                      </a:r>
                      <a:r>
                        <a:rPr kumimoji="0" lang="fr-FR" sz="1000" b="0" i="0" u="none" strike="noStrike" cap="none" normalizeH="0" baseline="0">
                          <a:ln>
                            <a:noFill/>
                          </a:ln>
                          <a:solidFill>
                            <a:srgbClr val="000000"/>
                          </a:solidFill>
                          <a:effectLst/>
                          <a:latin typeface="Arial" charset="0"/>
                          <a:ea typeface="ＭＳ Ｐゴシック" charset="0"/>
                          <a:cs typeface="Arial" charset="0"/>
                        </a:rPr>
                        <a:t> </a:t>
                      </a:r>
                      <a:r>
                        <a:rPr kumimoji="0" lang="fr-FR" sz="1000" b="1" i="0" u="none" strike="noStrike" cap="none" normalizeH="0" baseline="0">
                          <a:ln>
                            <a:noFill/>
                          </a:ln>
                          <a:solidFill>
                            <a:srgbClr val="000000"/>
                          </a:solidFill>
                          <a:effectLst/>
                          <a:latin typeface="Arial" charset="0"/>
                          <a:ea typeface="ＭＳ Ｐゴシック" charset="0"/>
                          <a:cs typeface="Arial" charset="0"/>
                        </a:rPr>
                        <a:t>avec Oncologue, Clinicien référent VIH, Pharmacologue et Virologue</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5398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ＭＳ Ｐゴシック" charset="0"/>
                        </a:rPr>
                        <a:t>- Instauration ou adaptation du traitement antirétroviral selon l</a:t>
                      </a:r>
                      <a:r>
                        <a:rPr kumimoji="0" lang="ja-JP" altLang="fr-FR" sz="1000" b="1" i="0" u="none" strike="noStrike" cap="none" normalizeH="0" baseline="0">
                          <a:ln>
                            <a:noFill/>
                          </a:ln>
                          <a:solidFill>
                            <a:srgbClr val="000000"/>
                          </a:solidFill>
                          <a:effectLst/>
                          <a:latin typeface="Arial" charset="0"/>
                          <a:ea typeface="ＭＳ Ｐゴシック" charset="0"/>
                          <a:cs typeface="ＭＳ Ｐゴシック" charset="0"/>
                        </a:rPr>
                        <a:t>’</a:t>
                      </a:r>
                      <a:r>
                        <a:rPr kumimoji="0" lang="fr-FR" sz="1000" b="1" i="0" u="none" strike="noStrike" cap="none" normalizeH="0" baseline="0">
                          <a:ln>
                            <a:noFill/>
                          </a:ln>
                          <a:solidFill>
                            <a:srgbClr val="000000"/>
                          </a:solidFill>
                          <a:effectLst/>
                          <a:latin typeface="Arial" charset="0"/>
                          <a:ea typeface="ＭＳ Ｐゴシック" charset="0"/>
                          <a:cs typeface="ＭＳ Ｐゴシック" charset="0"/>
                        </a:rPr>
                        <a:t>avis de la RCP</a:t>
                      </a:r>
                      <a:endParaRPr kumimoji="0" lang="fr-FR" sz="1000" b="0" i="0" u="none" strike="noStrike" cap="none" normalizeH="0" baseline="0">
                        <a:ln>
                          <a:noFill/>
                        </a:ln>
                        <a:solidFill>
                          <a:srgbClr val="000000"/>
                        </a:solidFill>
                        <a:effectLst/>
                        <a:latin typeface="Arial" charset="0"/>
                        <a:ea typeface="ＭＳ Ｐゴシック" charset="0"/>
                        <a:cs typeface="ＭＳ Ｐゴシック" charset="0"/>
                      </a:endParaRPr>
                    </a:p>
                  </a:txBody>
                  <a:tcPr marL="68471" marR="6847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5398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ＭＳ Ｐゴシック" charset="0"/>
                        </a:rPr>
                        <a:t>- Initiation d</a:t>
                      </a:r>
                      <a:r>
                        <a:rPr kumimoji="0" lang="ja-JP" altLang="fr-FR" sz="1000" b="1" i="0" u="none" strike="noStrike" cap="none" normalizeH="0" baseline="0">
                          <a:ln>
                            <a:noFill/>
                          </a:ln>
                          <a:solidFill>
                            <a:srgbClr val="000000"/>
                          </a:solidFill>
                          <a:effectLst/>
                          <a:latin typeface="Arial" charset="0"/>
                          <a:ea typeface="ＭＳ Ｐゴシック" charset="0"/>
                          <a:cs typeface="ＭＳ Ｐゴシック" charset="0"/>
                        </a:rPr>
                        <a:t>’</a:t>
                      </a:r>
                      <a:r>
                        <a:rPr kumimoji="0" lang="fr-FR" sz="1000" b="1" i="0" u="none" strike="noStrike" cap="none" normalizeH="0" baseline="0">
                          <a:ln>
                            <a:noFill/>
                          </a:ln>
                          <a:solidFill>
                            <a:srgbClr val="000000"/>
                          </a:solidFill>
                          <a:effectLst/>
                          <a:latin typeface="Arial" charset="0"/>
                          <a:ea typeface="ＭＳ Ｐゴシック" charset="0"/>
                          <a:cs typeface="ＭＳ Ｐゴシック" charset="0"/>
                        </a:rPr>
                        <a:t>une prophylaxie vis à vis de la pneumocystose et de la toxoplasmose</a:t>
                      </a:r>
                      <a:endParaRPr kumimoji="0" lang="fr-FR" sz="1000" b="0" i="0" u="none" strike="noStrike" cap="none" normalizeH="0" baseline="0">
                        <a:ln>
                          <a:noFill/>
                        </a:ln>
                        <a:solidFill>
                          <a:srgbClr val="000000"/>
                        </a:solidFill>
                        <a:effectLst/>
                        <a:latin typeface="Arial" charset="0"/>
                        <a:ea typeface="ＭＳ Ｐゴシック" charset="0"/>
                        <a:cs typeface="ＭＳ Ｐゴシック" charset="0"/>
                      </a:endParaRPr>
                    </a:p>
                  </a:txBody>
                  <a:tcPr marL="68471" marR="6847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57213">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Patient avec sérologie CMV positive : </a:t>
                      </a:r>
                      <a:r>
                        <a:rPr kumimoji="0" lang="fr-FR" sz="1000" b="0" i="0" u="none" strike="noStrike" cap="none" normalizeH="0" baseline="0">
                          <a:ln>
                            <a:noFill/>
                          </a:ln>
                          <a:solidFill>
                            <a:srgbClr val="000000"/>
                          </a:solidFill>
                          <a:effectLst/>
                          <a:latin typeface="Arial" charset="0"/>
                          <a:ea typeface="ＭＳ Ｐゴシック" charset="0"/>
                          <a:cs typeface="Arial" charset="0"/>
                        </a:rPr>
                        <a:t>PCR CMV  Et  si PCR CMV &gt;1000 copies/ml :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Fond d</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œil systématique</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En l</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absence de rétinite à CMV: Initiation d</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une prophylaxie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Initiation d</a:t>
                      </a:r>
                      <a:r>
                        <a:rPr kumimoji="0" lang="ja-JP" altLang="fr-FR" sz="1000" b="1" i="0" u="none" strike="noStrike" cap="none" normalizeH="0" baseline="0">
                          <a:ln>
                            <a:noFill/>
                          </a:ln>
                          <a:solidFill>
                            <a:srgbClr val="000000"/>
                          </a:solidFill>
                          <a:effectLst/>
                          <a:latin typeface="Arial" charset="0"/>
                          <a:ea typeface="ＭＳ Ｐゴシック" charset="0"/>
                          <a:cs typeface="Arial" charset="0"/>
                        </a:rPr>
                        <a:t>’</a:t>
                      </a:r>
                      <a:r>
                        <a:rPr kumimoji="0" lang="fr-FR" sz="1000" b="1" i="0" u="none" strike="noStrike" cap="none" normalizeH="0" baseline="0">
                          <a:ln>
                            <a:noFill/>
                          </a:ln>
                          <a:solidFill>
                            <a:srgbClr val="000000"/>
                          </a:solidFill>
                          <a:effectLst/>
                          <a:latin typeface="Arial" charset="0"/>
                          <a:ea typeface="ＭＳ Ｐゴシック" charset="0"/>
                          <a:cs typeface="Arial" charset="0"/>
                        </a:rPr>
                        <a:t>une prophylaxie anti-HSV/VZV </a:t>
                      </a:r>
                      <a:r>
                        <a:rPr kumimoji="0" lang="fr-FR" sz="1000" b="0" i="0" u="none" strike="noStrike" cap="none" normalizeH="0" baseline="0">
                          <a:ln>
                            <a:noFill/>
                          </a:ln>
                          <a:solidFill>
                            <a:srgbClr val="000000"/>
                          </a:solidFill>
                          <a:effectLst/>
                          <a:latin typeface="Arial" charset="0"/>
                          <a:ea typeface="ＭＳ Ｐゴシック" charset="0"/>
                          <a:cs typeface="Arial" charset="0"/>
                        </a:rPr>
                        <a:t>chez les patients avec herpès récurrent et/ou en cas de chimiothérapie cytopéniante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FFFFFF"/>
                          </a:solidFill>
                          <a:effectLst/>
                          <a:latin typeface="Arial" charset="0"/>
                          <a:ea typeface="ＭＳ Ｐゴシック" charset="0"/>
                          <a:cs typeface="Arial" charset="0"/>
                        </a:rPr>
                        <a:t>Suivi spécifique durant le TRT Carcinologique</a:t>
                      </a:r>
                      <a:r>
                        <a:rPr kumimoji="0" lang="fr-FR" sz="1000" b="0" i="0" u="none" strike="noStrike" cap="none" normalizeH="0" baseline="0">
                          <a:ln>
                            <a:noFill/>
                          </a:ln>
                          <a:solidFill>
                            <a:srgbClr val="FFFFFF"/>
                          </a:solidFill>
                          <a:effectLst/>
                          <a:latin typeface="Arial" charset="0"/>
                          <a:ea typeface="ＭＳ Ｐゴシック" charset="0"/>
                          <a:cs typeface="Arial" charset="0"/>
                        </a:rPr>
                        <a:t>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Monitoring pharmacologique selon la RCP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65188">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Une fois par mois</a:t>
                      </a:r>
                      <a:r>
                        <a:rPr kumimoji="0" lang="fr-FR" sz="1000" b="0" i="0" u="none" strike="noStrike" cap="none" normalizeH="0" baseline="0">
                          <a:ln>
                            <a:noFill/>
                          </a:ln>
                          <a:solidFill>
                            <a:srgbClr val="000000"/>
                          </a:solidFill>
                          <a:effectLst/>
                          <a:latin typeface="Arial" charset="0"/>
                          <a:ea typeface="ＭＳ Ｐゴシック"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Charge virale plasmatique VIH</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AgHBS+ ou Ac HBc isolé avec traitement par rituximab et tenofovir contre indiqué:  ADN VHB</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En cas de sérologie CMV+: PCR CMV</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Suivi de l</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observance  au TRT ARV et aux prophylaxies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01638">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Tous les trois mois</a:t>
                      </a:r>
                      <a:r>
                        <a:rPr kumimoji="0" lang="fr-FR" sz="1000" b="0" i="0" u="none" strike="noStrike" cap="none" normalizeH="0" baseline="0">
                          <a:ln>
                            <a:noFill/>
                          </a:ln>
                          <a:solidFill>
                            <a:srgbClr val="000000"/>
                          </a:solidFill>
                          <a:effectLst/>
                          <a:latin typeface="Arial" charset="0"/>
                          <a:ea typeface="ＭＳ Ｐゴシック"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Typage lymphocytaire CD4 et CD8</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chemeClr val="bg1"/>
                          </a:solidFill>
                          <a:effectLst/>
                          <a:latin typeface="Arial" charset="0"/>
                          <a:ea typeface="ＭＳ Ｐゴシック" charset="0"/>
                          <a:cs typeface="Arial" charset="0"/>
                        </a:rPr>
                        <a:t>Suivi Spécifique Post TRT Carcinologique</a:t>
                      </a:r>
                      <a:endParaRPr kumimoji="0" lang="fr-FR" sz="1000" b="0" i="0" u="none" strike="noStrike" cap="none" normalizeH="0" baseline="0">
                        <a:ln>
                          <a:noFill/>
                        </a:ln>
                        <a:solidFill>
                          <a:schemeClr val="bg1"/>
                        </a:solidFill>
                        <a:effectLst/>
                        <a:latin typeface="Arial" charset="0"/>
                        <a:ea typeface="ＭＳ Ｐゴシック" charset="0"/>
                        <a:cs typeface="Arial" charset="0"/>
                      </a:endParaRP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r>
              <a:tr h="557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a:t>
                      </a:r>
                      <a:r>
                        <a:rPr kumimoji="0" lang="fr-FR" sz="1000" b="1" i="0" u="none" strike="noStrike" cap="none" normalizeH="0" baseline="0">
                          <a:ln>
                            <a:noFill/>
                          </a:ln>
                          <a:solidFill>
                            <a:srgbClr val="000000"/>
                          </a:solidFill>
                          <a:effectLst/>
                          <a:latin typeface="Arial" charset="0"/>
                          <a:ea typeface="ＭＳ Ｐゴシック" charset="0"/>
                          <a:cs typeface="Arial" charset="0"/>
                        </a:rPr>
                        <a:t>Réévaluation du TRT ARV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 Arrêt des prophylaxies </a:t>
                      </a:r>
                      <a:r>
                        <a:rPr kumimoji="0" lang="fr-FR" sz="1000" b="0" i="0" u="none" strike="noStrike" cap="none" normalizeH="0" baseline="0">
                          <a:ln>
                            <a:noFill/>
                          </a:ln>
                          <a:solidFill>
                            <a:srgbClr val="000000"/>
                          </a:solidFill>
                          <a:effectLst/>
                          <a:latin typeface="Arial" charset="0"/>
                          <a:ea typeface="ＭＳ Ｐゴシック" charset="0"/>
                          <a:cs typeface="Arial" charset="0"/>
                        </a:rPr>
                        <a:t>si CD4 &gt; 200/mm3 ou 15% depuis au moins 6 mois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a:t>
                      </a:r>
                      <a:r>
                        <a:rPr kumimoji="0" lang="fr-FR" sz="1000" b="1" i="0" u="none" strike="noStrike" cap="none" normalizeH="0" baseline="0">
                          <a:ln>
                            <a:noFill/>
                          </a:ln>
                          <a:solidFill>
                            <a:srgbClr val="000000"/>
                          </a:solidFill>
                          <a:effectLst/>
                          <a:latin typeface="Arial" charset="0"/>
                          <a:ea typeface="ＭＳ Ｐゴシック" charset="0"/>
                          <a:cs typeface="Arial" charset="0"/>
                        </a:rPr>
                        <a:t>Patient Ac HBc isolé traité par rituximab et tenofovir contre indiqué</a:t>
                      </a:r>
                      <a:r>
                        <a:rPr kumimoji="0" lang="fr-FR" sz="1000" b="0" i="0" u="none" strike="noStrike" cap="none" normalizeH="0" baseline="0">
                          <a:ln>
                            <a:noFill/>
                          </a:ln>
                          <a:solidFill>
                            <a:srgbClr val="000000"/>
                          </a:solidFill>
                          <a:effectLst/>
                          <a:latin typeface="Arial" charset="0"/>
                          <a:ea typeface="ＭＳ Ｐゴシック" charset="0"/>
                          <a:cs typeface="Arial" charset="0"/>
                        </a:rPr>
                        <a:t>: suivi mensuel des transaminases +/- de l</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ADN VHB pendant 12 mois </a:t>
                      </a:r>
                    </a:p>
                  </a:txBody>
                  <a:tcPr marL="91295" marR="91295"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32799" name="ZoneTexte 5"/>
          <p:cNvSpPr txBox="1">
            <a:spLocks noChangeArrowheads="1"/>
          </p:cNvSpPr>
          <p:nvPr/>
        </p:nvSpPr>
        <p:spPr bwMode="auto">
          <a:xfrm>
            <a:off x="69850" y="112713"/>
            <a:ext cx="9159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b="1">
                <a:solidFill>
                  <a:srgbClr val="FF6600"/>
                </a:solidFill>
              </a:rPr>
              <a:t>Calendrier de prise en charge carcinologique d</a:t>
            </a:r>
            <a:r>
              <a:rPr lang="ja-JP" altLang="fr-FR" b="1">
                <a:solidFill>
                  <a:srgbClr val="FF6600"/>
                </a:solidFill>
              </a:rPr>
              <a:t>’</a:t>
            </a:r>
            <a:r>
              <a:rPr lang="fr-FR" altLang="ja-JP" b="1">
                <a:solidFill>
                  <a:srgbClr val="FF6600"/>
                </a:solidFill>
              </a:rPr>
              <a:t>une PVVIH</a:t>
            </a:r>
            <a:endParaRPr lang="fr-FR" b="1">
              <a:solidFill>
                <a:srgbClr val="FF6600"/>
              </a:solidFill>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ZoneTexte 3"/>
          <p:cNvSpPr txBox="1">
            <a:spLocks noChangeArrowheads="1"/>
          </p:cNvSpPr>
          <p:nvPr/>
        </p:nvSpPr>
        <p:spPr bwMode="auto">
          <a:xfrm>
            <a:off x="142875" y="128588"/>
            <a:ext cx="8351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b="1">
                <a:solidFill>
                  <a:srgbClr val="FF6600"/>
                </a:solidFill>
                <a:cs typeface="Arial" charset="0"/>
              </a:rPr>
              <a:t>Calendrier de dépistage carcinologique d</a:t>
            </a:r>
            <a:r>
              <a:rPr lang="ja-JP" altLang="fr-FR" b="1">
                <a:solidFill>
                  <a:srgbClr val="FF6600"/>
                </a:solidFill>
                <a:cs typeface="Arial" charset="0"/>
              </a:rPr>
              <a:t>’</a:t>
            </a:r>
            <a:r>
              <a:rPr lang="fr-FR" altLang="ja-JP" b="1">
                <a:solidFill>
                  <a:srgbClr val="FF6600"/>
                </a:solidFill>
                <a:cs typeface="Arial" charset="0"/>
              </a:rPr>
              <a:t>une PVVIH</a:t>
            </a:r>
            <a:endParaRPr lang="fr-FR" b="1">
              <a:solidFill>
                <a:srgbClr val="FF6600"/>
              </a:solidFill>
              <a:cs typeface="Arial" charset="0"/>
            </a:endParaRPr>
          </a:p>
        </p:txBody>
      </p:sp>
      <p:graphicFrame>
        <p:nvGraphicFramePr>
          <p:cNvPr id="5" name="Tableau 4"/>
          <p:cNvGraphicFramePr>
            <a:graphicFrameLocks noGrp="1"/>
          </p:cNvGraphicFramePr>
          <p:nvPr/>
        </p:nvGraphicFramePr>
        <p:xfrm>
          <a:off x="0" y="685800"/>
          <a:ext cx="9144000" cy="6172201"/>
        </p:xfrm>
        <a:graphic>
          <a:graphicData uri="http://schemas.openxmlformats.org/drawingml/2006/table">
            <a:tbl>
              <a:tblPr/>
              <a:tblGrid>
                <a:gridCol w="3048000"/>
                <a:gridCol w="3579813"/>
                <a:gridCol w="2516187"/>
              </a:tblGrid>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1" i="0" u="none" strike="noStrike" cap="none" normalizeH="0" baseline="0">
                        <a:ln>
                          <a:noFill/>
                        </a:ln>
                        <a:solidFill>
                          <a:srgbClr val="FFFFFF"/>
                        </a:solidFill>
                        <a:effectLst/>
                        <a:latin typeface="Arial" charset="0"/>
                        <a:ea typeface="ＭＳ Ｐゴシック"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a:ln>
                            <a:noFill/>
                          </a:ln>
                          <a:solidFill>
                            <a:srgbClr val="FFFFFF"/>
                          </a:solidFill>
                          <a:effectLst/>
                          <a:latin typeface="Arial" charset="0"/>
                          <a:ea typeface="ＭＳ Ｐゴシック" charset="0"/>
                          <a:cs typeface="Times New Roman" charset="0"/>
                        </a:rPr>
                        <a:t>Profil patient </a:t>
                      </a:r>
                      <a:endParaRPr kumimoji="0" lang="fr-FR" sz="2000" b="1" i="0" u="none" strike="noStrike" cap="none" normalizeH="0" baseline="0">
                        <a:ln>
                          <a:noFill/>
                        </a:ln>
                        <a:solidFill>
                          <a:srgbClr val="FFFFFF"/>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a:ln>
                            <a:noFill/>
                          </a:ln>
                          <a:solidFill>
                            <a:srgbClr val="FFFFFF"/>
                          </a:solidFill>
                          <a:effectLst/>
                          <a:latin typeface="Arial" charset="0"/>
                          <a:ea typeface="ＭＳ Ｐゴシック" charset="0"/>
                          <a:cs typeface="Times New Roman" charset="0"/>
                        </a:rPr>
                        <a:t>Périodicité</a:t>
                      </a:r>
                      <a:endParaRPr kumimoji="0" lang="fr-FR" sz="2000" b="1" i="0" u="none" strike="noStrike" cap="none" normalizeH="0" baseline="0">
                        <a:ln>
                          <a:noFill/>
                        </a:ln>
                        <a:solidFill>
                          <a:srgbClr val="FFFFFF"/>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10350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Carcinome Hépato Cellulaire: </a:t>
                      </a:r>
                      <a:r>
                        <a:rPr kumimoji="0" lang="fr-FR" sz="1000" b="0" i="0" u="none" strike="noStrike" cap="none" normalizeH="0" baseline="0">
                          <a:ln>
                            <a:noFill/>
                          </a:ln>
                          <a:solidFill>
                            <a:srgbClr val="000000"/>
                          </a:solidFill>
                          <a:effectLst/>
                          <a:latin typeface="Arial" charset="0"/>
                          <a:ea typeface="ＭＳ Ｐゴシック" charset="0"/>
                          <a:cs typeface="Arial" charset="0"/>
                        </a:rPr>
                        <a:t>Echographie hépatique associée à un dosage</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de l</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alpha-foetoprotéine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Cirrhose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VHB non contrôlé et &gt; 50 ans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VHB non contrôlé et sujet originaire d</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Asie ou Afrique sub-saharienne</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ATCD familial de carcinome hépatocellulaire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Tous les 3 à 6 mois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Tous les 6 mois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r>
              <a:tr h="7207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Cancer Anal: </a:t>
                      </a:r>
                      <a:r>
                        <a:rPr kumimoji="0" lang="fr-FR" sz="1000" b="0" i="0" u="none" strike="noStrike" cap="none" normalizeH="0" baseline="0">
                          <a:ln>
                            <a:noFill/>
                          </a:ln>
                          <a:solidFill>
                            <a:srgbClr val="000000"/>
                          </a:solidFill>
                          <a:effectLst/>
                          <a:latin typeface="Arial" charset="0"/>
                          <a:ea typeface="ＭＳ Ｐゴシック" charset="0"/>
                          <a:cs typeface="Arial" charset="0"/>
                        </a:rPr>
                        <a:t>Examen proctologique</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cytologie anale et anuscopie haute résolution)*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Calibri" charset="0"/>
                          <a:ea typeface="ＭＳ Ｐゴシック" charset="0"/>
                          <a:cs typeface="Arial" charset="0"/>
                        </a:rPr>
                        <a:t>*dépistage des lésions de ht grade précancéreuse</a:t>
                      </a: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HSH</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rapports anaux</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ATCD de condylomes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ATCD de conisation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Bilan initial systématique ; périodicité du suivi individualisée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r>
              <a:tr h="10350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Cancer du Col: </a:t>
                      </a:r>
                      <a:r>
                        <a:rPr kumimoji="0" lang="fr-FR" sz="1000" b="0" i="0" u="none" strike="noStrike" cap="none" normalizeH="0" baseline="0">
                          <a:ln>
                            <a:noFill/>
                          </a:ln>
                          <a:solidFill>
                            <a:srgbClr val="000000"/>
                          </a:solidFill>
                          <a:effectLst/>
                          <a:latin typeface="Arial" charset="0"/>
                          <a:ea typeface="ＭＳ Ｐゴシック" charset="0"/>
                          <a:cs typeface="Arial" charset="0"/>
                        </a:rPr>
                        <a:t>Frottis cervical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CD4 &gt; 200/mm</a:t>
                      </a:r>
                      <a:r>
                        <a:rPr kumimoji="0" lang="fr-FR" sz="1000" b="0" i="0" u="none" strike="noStrike" cap="none" normalizeH="0" baseline="30000">
                          <a:ln>
                            <a:noFill/>
                          </a:ln>
                          <a:solidFill>
                            <a:srgbClr val="000000"/>
                          </a:solidFill>
                          <a:effectLst/>
                          <a:latin typeface="Arial" charset="0"/>
                          <a:ea typeface="ＭＳ Ｐゴシック" charset="0"/>
                          <a:cs typeface="Arial" charset="0"/>
                        </a:rPr>
                        <a:t>3</a:t>
                      </a:r>
                      <a:r>
                        <a:rPr kumimoji="0" lang="fr-FR" sz="1000" b="0" i="0" u="none" strike="noStrike" cap="none" normalizeH="0" baseline="0">
                          <a:ln>
                            <a:noFill/>
                          </a:ln>
                          <a:solidFill>
                            <a:srgbClr val="000000"/>
                          </a:solidFill>
                          <a:effectLst/>
                          <a:latin typeface="Arial" charset="0"/>
                          <a:ea typeface="ＭＳ Ｐゴシック"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absence d</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 ATCD de frottis anormal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CD4&lt; 200/mm</a:t>
                      </a:r>
                      <a:r>
                        <a:rPr kumimoji="0" lang="fr-FR" sz="1000" b="0" i="0" u="none" strike="noStrike" cap="none" normalizeH="0" baseline="30000">
                          <a:ln>
                            <a:noFill/>
                          </a:ln>
                          <a:solidFill>
                            <a:srgbClr val="000000"/>
                          </a:solidFill>
                          <a:effectLst/>
                          <a:latin typeface="Arial" charset="0"/>
                          <a:ea typeface="ＭＳ Ｐゴシック" charset="0"/>
                          <a:cs typeface="Arial" charset="0"/>
                        </a:rPr>
                        <a:t>3</a:t>
                      </a: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ATCD de frottis anormal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ATCD de conisation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Une fois par an</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Deux fois par an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778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Colposcopie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frottis cervical LSIL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frottis cervical HSIL</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HPV + au niveau du col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ATCD de conisation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A la demande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Une fois par an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Recherche d</a:t>
                      </a:r>
                      <a:r>
                        <a:rPr kumimoji="0" lang="ja-JP" altLang="fr-FR" sz="1000" b="0" i="0" u="none" strike="noStrike" cap="none" normalizeH="0" baseline="0">
                          <a:ln>
                            <a:noFill/>
                          </a:ln>
                          <a:solidFill>
                            <a:srgbClr val="000000"/>
                          </a:solidFill>
                          <a:effectLst/>
                          <a:latin typeface="Arial" charset="0"/>
                          <a:ea typeface="ＭＳ Ｐゴシック" charset="0"/>
                          <a:cs typeface="Arial" charset="0"/>
                        </a:rPr>
                        <a:t>’</a:t>
                      </a:r>
                      <a:r>
                        <a:rPr kumimoji="0" lang="fr-FR" sz="1000" b="0" i="0" u="none" strike="noStrike" cap="none" normalizeH="0" baseline="0">
                          <a:ln>
                            <a:noFill/>
                          </a:ln>
                          <a:solidFill>
                            <a:srgbClr val="000000"/>
                          </a:solidFill>
                          <a:effectLst/>
                          <a:latin typeface="Arial" charset="0"/>
                          <a:ea typeface="ＭＳ Ｐゴシック" charset="0"/>
                          <a:cs typeface="Arial" charset="0"/>
                        </a:rPr>
                        <a:t>une infection à HPV au niveau du col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Si frottis cervical ASC-US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A la demande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Examen de la </a:t>
                      </a:r>
                      <a:r>
                        <a:rPr kumimoji="0" lang="fr-FR" sz="1000" b="1" i="0" u="none" strike="noStrike" cap="none" normalizeH="0" baseline="0">
                          <a:ln>
                            <a:noFill/>
                          </a:ln>
                          <a:solidFill>
                            <a:srgbClr val="000000"/>
                          </a:solidFill>
                          <a:effectLst/>
                          <a:latin typeface="Arial" charset="0"/>
                          <a:ea typeface="ＭＳ Ｐゴシック" charset="0"/>
                          <a:cs typeface="Arial" charset="0"/>
                        </a:rPr>
                        <a:t>peau et de la muqueuse </a:t>
                      </a:r>
                      <a:r>
                        <a:rPr kumimoji="0" lang="fr-FR" sz="1000" b="0" i="0" u="none" strike="noStrike" cap="none" normalizeH="0" baseline="0">
                          <a:ln>
                            <a:noFill/>
                          </a:ln>
                          <a:solidFill>
                            <a:srgbClr val="000000"/>
                          </a:solidFill>
                          <a:effectLst/>
                          <a:latin typeface="Arial" charset="0"/>
                          <a:ea typeface="ＭＳ Ｐゴシック" charset="0"/>
                          <a:cs typeface="Arial" charset="0"/>
                        </a:rPr>
                        <a:t>buccale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Tous les patients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Une fois par an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Arial" charset="0"/>
                        </a:rPr>
                        <a:t>Recherche de mélanome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Sujets à risque (www.e-cancer.fr)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Arial" charset="0"/>
                        </a:rPr>
                        <a:t>Tous les 6 mois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a:ln>
                          <a:noFill/>
                        </a:ln>
                        <a:solidFill>
                          <a:srgbClr val="000000"/>
                        </a:solidFill>
                        <a:effectLst/>
                        <a:latin typeface="Arial" charset="0"/>
                        <a:ea typeface="ＭＳ Ｐゴシック"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Palpation des</a:t>
                      </a:r>
                      <a:r>
                        <a:rPr kumimoji="0" lang="fr-FR" sz="1000" b="1" i="0" u="none" strike="noStrike" cap="none" normalizeH="0" baseline="0">
                          <a:ln>
                            <a:noFill/>
                          </a:ln>
                          <a:solidFill>
                            <a:srgbClr val="000000"/>
                          </a:solidFill>
                          <a:effectLst/>
                          <a:latin typeface="Arial" charset="0"/>
                          <a:ea typeface="ＭＳ Ｐゴシック" charset="0"/>
                          <a:cs typeface="Times New Roman" charset="0"/>
                        </a:rPr>
                        <a:t> seins </a:t>
                      </a:r>
                      <a:r>
                        <a:rPr kumimoji="0" lang="fr-FR" sz="1000" b="0" i="0" u="none" strike="noStrike" cap="none" normalizeH="0" baseline="0">
                          <a:ln>
                            <a:noFill/>
                          </a:ln>
                          <a:solidFill>
                            <a:srgbClr val="000000"/>
                          </a:solidFill>
                          <a:effectLst/>
                          <a:latin typeface="Arial" charset="0"/>
                          <a:ea typeface="ＭＳ Ｐゴシック" charset="0"/>
                          <a:cs typeface="Times New Roman" charset="0"/>
                        </a:rPr>
                        <a:t>et mammographie</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Femmes âgées de 50 à 74 ans</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a:ln>
                            <a:noFill/>
                          </a:ln>
                          <a:solidFill>
                            <a:srgbClr val="000000"/>
                          </a:solidFill>
                          <a:effectLst/>
                          <a:latin typeface="Arial" charset="0"/>
                          <a:ea typeface="ＭＳ Ｐゴシック" charset="0"/>
                          <a:cs typeface="Times New Roman" charset="0"/>
                        </a:rPr>
                        <a:t>(dès 40 ans en cas d</a:t>
                      </a:r>
                      <a:r>
                        <a:rPr kumimoji="0" lang="ja-JP" altLang="fr-FR" sz="900" b="0" i="0" u="none" strike="noStrike" cap="none" normalizeH="0" baseline="0">
                          <a:ln>
                            <a:noFill/>
                          </a:ln>
                          <a:solidFill>
                            <a:srgbClr val="000000"/>
                          </a:solidFill>
                          <a:effectLst/>
                          <a:latin typeface="Arial" charset="0"/>
                          <a:ea typeface="ＭＳ Ｐゴシック" charset="0"/>
                          <a:cs typeface="Times New Roman" charset="0"/>
                        </a:rPr>
                        <a:t>’</a:t>
                      </a:r>
                      <a:r>
                        <a:rPr kumimoji="0" lang="fr-FR" sz="900" b="0" i="0" u="none" strike="noStrike" cap="none" normalizeH="0" baseline="0">
                          <a:ln>
                            <a:noFill/>
                          </a:ln>
                          <a:solidFill>
                            <a:srgbClr val="000000"/>
                          </a:solidFill>
                          <a:effectLst/>
                          <a:latin typeface="Arial" charset="0"/>
                          <a:ea typeface="ＭＳ Ｐゴシック" charset="0"/>
                          <a:cs typeface="Times New Roman" charset="0"/>
                        </a:rPr>
                        <a:t>ATCD familial)</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Une fois par an</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r>
              <a:tr h="261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Times New Roman" charset="0"/>
                        </a:rPr>
                        <a:t>Cancer du Colon: </a:t>
                      </a:r>
                      <a:r>
                        <a:rPr kumimoji="0" lang="fr-FR" sz="1000" b="0" i="0" u="none" strike="noStrike" cap="none" normalizeH="0" baseline="0">
                          <a:ln>
                            <a:noFill/>
                          </a:ln>
                          <a:solidFill>
                            <a:srgbClr val="000000"/>
                          </a:solidFill>
                          <a:effectLst/>
                          <a:latin typeface="Arial" charset="0"/>
                          <a:ea typeface="ＭＳ Ｐゴシック" charset="0"/>
                          <a:cs typeface="Times New Roman" charset="0"/>
                        </a:rPr>
                        <a:t>Hemoccult</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Hommes et femmes âgés de</a:t>
                      </a:r>
                      <a:r>
                        <a:rPr kumimoji="0" lang="fr-FR" sz="1200" b="0" i="0" u="none" strike="noStrike" cap="none" normalizeH="0" baseline="0">
                          <a:ln>
                            <a:noFill/>
                          </a:ln>
                          <a:solidFill>
                            <a:srgbClr val="000000"/>
                          </a:solidFill>
                          <a:effectLst/>
                          <a:latin typeface="Cambria" charset="0"/>
                          <a:ea typeface="ＭＳ Ｐゴシック" charset="0"/>
                          <a:cs typeface="Times New Roman" charset="0"/>
                        </a:rPr>
                        <a:t> </a:t>
                      </a:r>
                      <a:r>
                        <a:rPr kumimoji="0" lang="fr-FR" sz="1000" b="0" i="0" u="none" strike="noStrike" cap="none" normalizeH="0" baseline="0">
                          <a:ln>
                            <a:noFill/>
                          </a:ln>
                          <a:solidFill>
                            <a:srgbClr val="000000"/>
                          </a:solidFill>
                          <a:effectLst/>
                          <a:latin typeface="Arial" charset="0"/>
                          <a:ea typeface="ＭＳ Ｐゴシック" charset="0"/>
                          <a:cs typeface="Times New Roman" charset="0"/>
                        </a:rPr>
                        <a:t>50 ans à 74 ans</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Tous les deux ans </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0D8E8"/>
                    </a:solid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a:ln>
                            <a:noFill/>
                          </a:ln>
                          <a:solidFill>
                            <a:srgbClr val="000000"/>
                          </a:solidFill>
                          <a:effectLst/>
                          <a:latin typeface="Arial" charset="0"/>
                          <a:ea typeface="ＭＳ Ｐゴシック" charset="0"/>
                          <a:cs typeface="Times New Roman" charset="0"/>
                        </a:rPr>
                        <a:t>Cancer de la Prostate: </a:t>
                      </a:r>
                      <a:r>
                        <a:rPr kumimoji="0" lang="fr-FR" sz="1000" b="0" i="0" u="none" strike="noStrike" cap="none" normalizeH="0" baseline="0">
                          <a:ln>
                            <a:noFill/>
                          </a:ln>
                          <a:solidFill>
                            <a:srgbClr val="000000"/>
                          </a:solidFill>
                          <a:effectLst/>
                          <a:latin typeface="Arial" charset="0"/>
                          <a:ea typeface="ＭＳ Ｐゴシック" charset="0"/>
                          <a:cs typeface="Times New Roman" charset="0"/>
                        </a:rPr>
                        <a:t>Toucher rectal</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Hommes âgés de 50 ans à 75ans</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a:ln>
                            <a:noFill/>
                          </a:ln>
                          <a:solidFill>
                            <a:srgbClr val="000000"/>
                          </a:solidFill>
                          <a:effectLst/>
                          <a:latin typeface="Arial" charset="0"/>
                          <a:ea typeface="ＭＳ Ｐゴシック" charset="0"/>
                          <a:cs typeface="Times New Roman" charset="0"/>
                        </a:rPr>
                        <a:t>Une fois par an</a:t>
                      </a:r>
                      <a:endParaRPr kumimoji="0" lang="fr-FR" sz="1200" b="0" i="0" u="none" strike="noStrike" cap="none" normalizeH="0" baseline="0">
                        <a:ln>
                          <a:noFill/>
                        </a:ln>
                        <a:solidFill>
                          <a:srgbClr val="000000"/>
                        </a:solidFill>
                        <a:effectLst/>
                        <a:latin typeface="Cambria" charset="0"/>
                        <a:ea typeface="ＭＳ Ｐゴシック" charset="0"/>
                        <a:cs typeface="Times New Roman"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33844" name="ZoneTexte 5"/>
          <p:cNvSpPr txBox="1">
            <a:spLocks noChangeArrowheads="1"/>
          </p:cNvSpPr>
          <p:nvPr/>
        </p:nvSpPr>
        <p:spPr bwMode="auto">
          <a:xfrm>
            <a:off x="6781800" y="2209800"/>
            <a:ext cx="2524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000">
                <a:cs typeface="Arial" charset="0"/>
              </a:rPr>
              <a:t>s</a:t>
            </a:r>
          </a:p>
          <a:p>
            <a:pPr eaLnBrk="1" hangingPunct="1"/>
            <a:endParaRPr lang="fr-FR" sz="1000">
              <a:cs typeface="Arial" charset="0"/>
            </a:endParaRPr>
          </a:p>
        </p:txBody>
      </p:sp>
      <p:grpSp>
        <p:nvGrpSpPr>
          <p:cNvPr id="33845" name="Grouper 13"/>
          <p:cNvGrpSpPr>
            <a:grpSpLocks/>
          </p:cNvGrpSpPr>
          <p:nvPr/>
        </p:nvGrpSpPr>
        <p:grpSpPr bwMode="auto">
          <a:xfrm>
            <a:off x="3048000" y="1371600"/>
            <a:ext cx="6096000" cy="2973388"/>
            <a:chOff x="2857120" y="1371600"/>
            <a:chExt cx="5562600" cy="2973387"/>
          </a:xfrm>
        </p:grpSpPr>
        <p:cxnSp>
          <p:nvCxnSpPr>
            <p:cNvPr id="7" name="Connecteur droit 6"/>
            <p:cNvCxnSpPr/>
            <p:nvPr/>
          </p:nvCxnSpPr>
          <p:spPr>
            <a:xfrm>
              <a:off x="2857120" y="1371600"/>
              <a:ext cx="5524937"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 name="Connecteur droit 7"/>
            <p:cNvCxnSpPr/>
            <p:nvPr/>
          </p:nvCxnSpPr>
          <p:spPr>
            <a:xfrm>
              <a:off x="2857120" y="3200399"/>
              <a:ext cx="5562600"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a:off x="2857120" y="4343399"/>
              <a:ext cx="5562600"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ZoneTexte 3"/>
          <p:cNvSpPr txBox="1">
            <a:spLocks noChangeArrowheads="1"/>
          </p:cNvSpPr>
          <p:nvPr/>
        </p:nvSpPr>
        <p:spPr bwMode="auto">
          <a:xfrm>
            <a:off x="250825" y="193675"/>
            <a:ext cx="864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Personne vivant avec le VIH traitée par ARV – Suivi au long cours – Bilan intermédiaire</a:t>
            </a:r>
          </a:p>
        </p:txBody>
      </p:sp>
      <p:sp>
        <p:nvSpPr>
          <p:cNvPr id="15362"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pic>
        <p:nvPicPr>
          <p:cNvPr id="1331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2550" y="836613"/>
            <a:ext cx="8424863" cy="4637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5" name="Connecteur droit 4"/>
          <p:cNvCxnSpPr/>
          <p:nvPr/>
        </p:nvCxnSpPr>
        <p:spPr>
          <a:xfrm>
            <a:off x="611188" y="1023938"/>
            <a:ext cx="0" cy="3989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320" name="Line 8"/>
          <p:cNvSpPr>
            <a:spLocks noChangeShapeType="1"/>
          </p:cNvSpPr>
          <p:nvPr/>
        </p:nvSpPr>
        <p:spPr bwMode="auto">
          <a:xfrm>
            <a:off x="4572000" y="2349500"/>
            <a:ext cx="3960813" cy="0"/>
          </a:xfrm>
          <a:prstGeom prst="line">
            <a:avLst/>
          </a:prstGeom>
          <a:noFill/>
          <a:ln w="38100">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cs typeface="+mn-cs"/>
            </a:endParaRPr>
          </a:p>
        </p:txBody>
      </p:sp>
      <p:sp>
        <p:nvSpPr>
          <p:cNvPr id="13321" name="Line 9"/>
          <p:cNvSpPr>
            <a:spLocks noChangeShapeType="1"/>
          </p:cNvSpPr>
          <p:nvPr/>
        </p:nvSpPr>
        <p:spPr bwMode="auto">
          <a:xfrm>
            <a:off x="611188" y="2565400"/>
            <a:ext cx="576262" cy="0"/>
          </a:xfrm>
          <a:prstGeom prst="line">
            <a:avLst/>
          </a:prstGeom>
          <a:noFill/>
          <a:ln w="38100">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cs typeface="+mn-cs"/>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ZoneTexte 8"/>
          <p:cNvSpPr txBox="1">
            <a:spLocks noChangeArrowheads="1"/>
          </p:cNvSpPr>
          <p:nvPr/>
        </p:nvSpPr>
        <p:spPr bwMode="auto">
          <a:xfrm>
            <a:off x="101600" y="304800"/>
            <a:ext cx="8813800" cy="830263"/>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b="1">
                <a:solidFill>
                  <a:srgbClr val="FF6600"/>
                </a:solidFill>
                <a:cs typeface="Arial" charset="0"/>
              </a:rPr>
              <a:t>Les 8 règles de base pour le traitement d</a:t>
            </a:r>
            <a:r>
              <a:rPr lang="ja-JP" altLang="fr-FR" b="1">
                <a:solidFill>
                  <a:srgbClr val="FF6600"/>
                </a:solidFill>
                <a:cs typeface="Arial" charset="0"/>
              </a:rPr>
              <a:t>’</a:t>
            </a:r>
            <a:r>
              <a:rPr lang="fr-FR" altLang="ja-JP" b="1">
                <a:solidFill>
                  <a:srgbClr val="FF6600"/>
                </a:solidFill>
                <a:cs typeface="Arial" charset="0"/>
              </a:rPr>
              <a:t>une affection maligne chez une PVVIH </a:t>
            </a:r>
            <a:endParaRPr lang="fr-FR" b="1">
              <a:solidFill>
                <a:srgbClr val="FF6600"/>
              </a:solidFill>
              <a:cs typeface="Arial" charset="0"/>
            </a:endParaRPr>
          </a:p>
        </p:txBody>
      </p:sp>
      <p:sp>
        <p:nvSpPr>
          <p:cNvPr id="34818" name="Rectangle 3"/>
          <p:cNvSpPr>
            <a:spLocks noChangeArrowheads="1"/>
          </p:cNvSpPr>
          <p:nvPr/>
        </p:nvSpPr>
        <p:spPr bwMode="auto">
          <a:xfrm>
            <a:off x="228600" y="1295400"/>
            <a:ext cx="883920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lgn="just">
              <a:buClr>
                <a:srgbClr val="FF6600"/>
              </a:buClr>
              <a:buFont typeface="Wingdings" charset="0"/>
              <a:buChar char="§"/>
            </a:pPr>
            <a:r>
              <a:rPr lang="fr-FR" sz="2000" i="1">
                <a:solidFill>
                  <a:srgbClr val="000000"/>
                </a:solidFill>
                <a:cs typeface="Arial" charset="0"/>
              </a:rPr>
              <a:t>La </a:t>
            </a:r>
            <a:r>
              <a:rPr lang="fr-FR" sz="2000" b="1" i="1">
                <a:solidFill>
                  <a:srgbClr val="FF6600"/>
                </a:solidFill>
                <a:cs typeface="Arial" charset="0"/>
              </a:rPr>
              <a:t>charge virale </a:t>
            </a:r>
            <a:r>
              <a:rPr lang="fr-FR" sz="2000" i="1">
                <a:solidFill>
                  <a:srgbClr val="000000"/>
                </a:solidFill>
                <a:cs typeface="Arial" charset="0"/>
              </a:rPr>
              <a:t>VIH plasmatique </a:t>
            </a:r>
            <a:r>
              <a:rPr lang="fr-FR" sz="2000" i="1">
                <a:cs typeface="Arial" charset="0"/>
              </a:rPr>
              <a:t>doit être </a:t>
            </a:r>
            <a:r>
              <a:rPr lang="fr-FR" sz="2000" b="1" i="1">
                <a:solidFill>
                  <a:srgbClr val="FF6600"/>
                </a:solidFill>
                <a:cs typeface="Arial" charset="0"/>
              </a:rPr>
              <a:t>indétectable: </a:t>
            </a:r>
          </a:p>
          <a:p>
            <a:pPr marL="457200" indent="-457200" algn="just">
              <a:buClr>
                <a:srgbClr val="FF6600"/>
              </a:buClr>
            </a:pPr>
            <a:r>
              <a:rPr lang="fr-FR">
                <a:cs typeface="Arial" charset="0"/>
              </a:rPr>
              <a:t>Un </a:t>
            </a:r>
            <a:r>
              <a:rPr lang="fr-FR" b="1">
                <a:solidFill>
                  <a:srgbClr val="FF6600"/>
                </a:solidFill>
                <a:cs typeface="Arial" charset="0"/>
              </a:rPr>
              <a:t>traitement antirétroviral doit être initié chez les patients non traités et </a:t>
            </a:r>
          </a:p>
          <a:p>
            <a:pPr marL="457200" indent="-457200" algn="just">
              <a:buClr>
                <a:srgbClr val="FF6600"/>
              </a:buClr>
            </a:pPr>
            <a:r>
              <a:rPr lang="fr-FR" b="1">
                <a:solidFill>
                  <a:srgbClr val="FF6600"/>
                </a:solidFill>
                <a:cs typeface="Arial" charset="0"/>
              </a:rPr>
              <a:t>optimisé chez les patients sous ARV</a:t>
            </a:r>
            <a:r>
              <a:rPr lang="fr-FR">
                <a:cs typeface="Arial" charset="0"/>
              </a:rPr>
              <a:t> en fonction du traitement carcinologique et </a:t>
            </a:r>
          </a:p>
          <a:p>
            <a:pPr marL="457200" indent="-457200" algn="just">
              <a:buClr>
                <a:srgbClr val="FF6600"/>
              </a:buClr>
            </a:pPr>
            <a:r>
              <a:rPr lang="fr-FR">
                <a:cs typeface="Arial" charset="0"/>
              </a:rPr>
              <a:t>des effets secondaires attendus. </a:t>
            </a:r>
            <a:endParaRPr lang="fr-FR" b="1" i="1">
              <a:solidFill>
                <a:srgbClr val="FF6600"/>
              </a:solidFill>
              <a:cs typeface="Arial" charset="0"/>
            </a:endParaRPr>
          </a:p>
        </p:txBody>
      </p:sp>
      <p:sp>
        <p:nvSpPr>
          <p:cNvPr id="34819" name="Rectangle 4"/>
          <p:cNvSpPr>
            <a:spLocks noChangeArrowheads="1"/>
          </p:cNvSpPr>
          <p:nvPr/>
        </p:nvSpPr>
        <p:spPr bwMode="auto">
          <a:xfrm>
            <a:off x="228600" y="2514600"/>
            <a:ext cx="815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6600"/>
              </a:buClr>
              <a:buFont typeface="Wingdings" charset="0"/>
              <a:buChar char="§"/>
            </a:pPr>
            <a:r>
              <a:rPr lang="fr-FR" sz="2000" b="1" i="1">
                <a:solidFill>
                  <a:srgbClr val="FF6600"/>
                </a:solidFill>
                <a:cs typeface="Arial" charset="0"/>
              </a:rPr>
              <a:t>  L</a:t>
            </a:r>
            <a:r>
              <a:rPr lang="ja-JP" altLang="fr-FR" sz="2000" b="1" i="1">
                <a:solidFill>
                  <a:srgbClr val="FF6600"/>
                </a:solidFill>
                <a:cs typeface="Arial" charset="0"/>
              </a:rPr>
              <a:t>’</a:t>
            </a:r>
            <a:r>
              <a:rPr lang="fr-FR" altLang="ja-JP" sz="2000" b="1" i="1">
                <a:solidFill>
                  <a:srgbClr val="FF6600"/>
                </a:solidFill>
                <a:cs typeface="Arial" charset="0"/>
              </a:rPr>
              <a:t>observance </a:t>
            </a:r>
            <a:r>
              <a:rPr lang="fr-FR" altLang="ja-JP" sz="2000" i="1">
                <a:solidFill>
                  <a:srgbClr val="000000"/>
                </a:solidFill>
                <a:cs typeface="Arial" charset="0"/>
              </a:rPr>
              <a:t>au traitement antirétroviral doit être accompagnée</a:t>
            </a:r>
            <a:endParaRPr lang="fr-FR" sz="2000">
              <a:cs typeface="Arial" charset="0"/>
            </a:endParaRPr>
          </a:p>
        </p:txBody>
      </p:sp>
      <p:sp>
        <p:nvSpPr>
          <p:cNvPr id="34820" name="Rectangle 4"/>
          <p:cNvSpPr>
            <a:spLocks noChangeArrowheads="1"/>
          </p:cNvSpPr>
          <p:nvPr/>
        </p:nvSpPr>
        <p:spPr bwMode="auto">
          <a:xfrm>
            <a:off x="228600" y="2971800"/>
            <a:ext cx="845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charset="0"/>
              <a:buChar char="§"/>
            </a:pPr>
            <a:r>
              <a:rPr lang="fr-FR" sz="2000" b="1" i="1">
                <a:solidFill>
                  <a:srgbClr val="FF6600"/>
                </a:solidFill>
                <a:cs typeface="Arial" charset="0"/>
              </a:rPr>
              <a:t> Les effets secondaires des anticancéreux </a:t>
            </a:r>
            <a:r>
              <a:rPr lang="fr-FR" sz="2000" i="1">
                <a:solidFill>
                  <a:srgbClr val="000000"/>
                </a:solidFill>
                <a:cs typeface="Arial" charset="0"/>
              </a:rPr>
              <a:t>prescrits doivent être analysés lors de la RCP et</a:t>
            </a:r>
            <a:r>
              <a:rPr lang="fr-FR" sz="2000" i="1">
                <a:solidFill>
                  <a:srgbClr val="FF6600"/>
                </a:solidFill>
                <a:cs typeface="Arial" charset="0"/>
              </a:rPr>
              <a:t> </a:t>
            </a:r>
            <a:r>
              <a:rPr lang="fr-FR" sz="2000" b="1" i="1">
                <a:solidFill>
                  <a:srgbClr val="FF6600"/>
                </a:solidFill>
                <a:cs typeface="Arial" charset="0"/>
              </a:rPr>
              <a:t>expliqués au patient </a:t>
            </a:r>
          </a:p>
        </p:txBody>
      </p:sp>
      <p:sp>
        <p:nvSpPr>
          <p:cNvPr id="34821" name="Rectangle 3"/>
          <p:cNvSpPr>
            <a:spLocks noChangeArrowheads="1"/>
          </p:cNvSpPr>
          <p:nvPr/>
        </p:nvSpPr>
        <p:spPr bwMode="auto">
          <a:xfrm>
            <a:off x="228600" y="3778250"/>
            <a:ext cx="8686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Wingdings" charset="0"/>
              <a:buChar char="§"/>
            </a:pPr>
            <a:r>
              <a:rPr lang="fr-FR" sz="2000" b="1" i="1">
                <a:solidFill>
                  <a:srgbClr val="FF6600"/>
                </a:solidFill>
                <a:cs typeface="Arial" charset="0"/>
              </a:rPr>
              <a:t> Une prophylaxie </a:t>
            </a:r>
            <a:r>
              <a:rPr lang="fr-FR" sz="2000" i="1">
                <a:solidFill>
                  <a:srgbClr val="000000"/>
                </a:solidFill>
                <a:cs typeface="Arial" charset="0"/>
              </a:rPr>
              <a:t>vis à vis de la </a:t>
            </a:r>
            <a:r>
              <a:rPr lang="fr-FR" sz="2000" b="1" i="1">
                <a:solidFill>
                  <a:srgbClr val="FF6600"/>
                </a:solidFill>
                <a:cs typeface="Arial" charset="0"/>
              </a:rPr>
              <a:t>pneumocystose et de la toxoplasmose </a:t>
            </a:r>
            <a:r>
              <a:rPr lang="fr-FR" sz="2000" i="1">
                <a:solidFill>
                  <a:srgbClr val="000000"/>
                </a:solidFill>
                <a:cs typeface="Arial" charset="0"/>
              </a:rPr>
              <a:t>doit être initiée </a:t>
            </a:r>
            <a:r>
              <a:rPr lang="fr-FR" sz="2000" b="1" i="1">
                <a:solidFill>
                  <a:srgbClr val="FF6600"/>
                </a:solidFill>
                <a:cs typeface="Arial" charset="0"/>
              </a:rPr>
              <a:t>indépendamment du taux de CD4, du type de tumeur et du traitement carcinologique. Elle doit être maintenue durant toute la durée du traitement antinéoplasique</a:t>
            </a:r>
            <a:r>
              <a:rPr lang="fr-FR" sz="2000" i="1">
                <a:cs typeface="Arial" charset="0"/>
              </a:rPr>
              <a:t> et </a:t>
            </a:r>
            <a:r>
              <a:rPr lang="fr-FR" sz="2000" b="1" i="1">
                <a:solidFill>
                  <a:srgbClr val="FF6600"/>
                </a:solidFill>
                <a:cs typeface="Arial" charset="0"/>
              </a:rPr>
              <a:t>interrompue</a:t>
            </a:r>
            <a:r>
              <a:rPr lang="fr-FR" sz="2000" i="1">
                <a:cs typeface="Arial" charset="0"/>
              </a:rPr>
              <a:t> après s</a:t>
            </a:r>
            <a:r>
              <a:rPr lang="ja-JP" altLang="fr-FR" sz="2000" i="1">
                <a:cs typeface="Arial" charset="0"/>
              </a:rPr>
              <a:t>’</a:t>
            </a:r>
            <a:r>
              <a:rPr lang="fr-FR" altLang="ja-JP" sz="2000" i="1">
                <a:cs typeface="Arial" charset="0"/>
              </a:rPr>
              <a:t>être assuré de la présence d</a:t>
            </a:r>
            <a:r>
              <a:rPr lang="ja-JP" altLang="fr-FR" sz="2000" i="1">
                <a:cs typeface="Arial" charset="0"/>
              </a:rPr>
              <a:t>’</a:t>
            </a:r>
            <a:r>
              <a:rPr lang="fr-FR" altLang="ja-JP" sz="2000" i="1">
                <a:cs typeface="Arial" charset="0"/>
              </a:rPr>
              <a:t>un </a:t>
            </a:r>
            <a:r>
              <a:rPr lang="fr-FR" altLang="ja-JP" sz="2000" b="1" i="1">
                <a:solidFill>
                  <a:srgbClr val="FF6600"/>
                </a:solidFill>
                <a:cs typeface="Arial" charset="0"/>
              </a:rPr>
              <a:t>taux de CD4 &gt;200/mm</a:t>
            </a:r>
            <a:r>
              <a:rPr lang="fr-FR" altLang="ja-JP" sz="2000" b="1" i="1" baseline="30000">
                <a:solidFill>
                  <a:srgbClr val="FF6600"/>
                </a:solidFill>
                <a:cs typeface="Arial" charset="0"/>
              </a:rPr>
              <a:t>3</a:t>
            </a:r>
            <a:r>
              <a:rPr lang="fr-FR" altLang="ja-JP" sz="2000" b="1" i="1">
                <a:solidFill>
                  <a:srgbClr val="FF6600"/>
                </a:solidFill>
                <a:cs typeface="Arial" charset="0"/>
              </a:rPr>
              <a:t> et &gt;15% depuis au moins 6 mois.  </a:t>
            </a:r>
            <a:endParaRPr lang="fr-FR" sz="2000" b="1" i="1">
              <a:solidFill>
                <a:srgbClr val="FF6600"/>
              </a:solidFill>
              <a:cs typeface="Arial" charset="0"/>
            </a:endParaRPr>
          </a:p>
        </p:txBody>
      </p:sp>
      <p:sp>
        <p:nvSpPr>
          <p:cNvPr id="7" name="ZoneTexte 6"/>
          <p:cNvSpPr txBox="1"/>
          <p:nvPr/>
        </p:nvSpPr>
        <p:spPr>
          <a:xfrm>
            <a:off x="250825" y="5930900"/>
            <a:ext cx="6624638" cy="646113"/>
          </a:xfrm>
          <a:prstGeom prst="rect">
            <a:avLst/>
          </a:prstGeom>
          <a:noFill/>
        </p:spPr>
        <p:txBody>
          <a:bodyPr>
            <a:spAutoFit/>
          </a:bodyPr>
          <a:lstStyle/>
          <a:p>
            <a:pPr fontAlgn="auto">
              <a:spcBef>
                <a:spcPts val="0"/>
              </a:spcBef>
              <a:spcAft>
                <a:spcPts val="0"/>
              </a:spcAft>
              <a:defRPr/>
            </a:pPr>
            <a:r>
              <a:rPr lang="fr-FR" b="1" dirty="0">
                <a:solidFill>
                  <a:schemeClr val="bg1"/>
                </a:solidFill>
                <a:latin typeface="Arial" pitchFamily="34" charset="0"/>
                <a:ea typeface="ＭＳ Ｐゴシック" charset="-128"/>
                <a:cs typeface="Arial" pitchFamily="34" charset="0"/>
              </a:rPr>
              <a:t>Cancers</a:t>
            </a:r>
            <a:endParaRPr lang="fr-FR" dirty="0">
              <a:solidFill>
                <a:schemeClr val="bg1"/>
              </a:solidFill>
              <a:latin typeface="Arial" pitchFamily="34" charset="0"/>
              <a:ea typeface="ＭＳ Ｐゴシック" charset="-128"/>
              <a:cs typeface="Arial" pitchFamily="34" charset="0"/>
            </a:endParaRPr>
          </a:p>
          <a:p>
            <a:pPr fontAlgn="auto">
              <a:spcBef>
                <a:spcPts val="0"/>
              </a:spcBef>
              <a:spcAft>
                <a:spcPts val="0"/>
              </a:spcAft>
              <a:defRPr/>
            </a:pPr>
            <a:r>
              <a:rPr lang="fr-FR" dirty="0">
                <a:solidFill>
                  <a:schemeClr val="bg2">
                    <a:lumMod val="10000"/>
                  </a:schemeClr>
                </a:solidFill>
                <a:latin typeface="Arial" pitchFamily="34" charset="0"/>
                <a:ea typeface="ＭＳ Ｐゴシック" charset="-128"/>
                <a:cs typeface="Arial" pitchFamily="34" charset="0"/>
              </a:rPr>
              <a:t>Isabelle </a:t>
            </a:r>
            <a:r>
              <a:rPr lang="fr-FR" dirty="0" err="1">
                <a:solidFill>
                  <a:schemeClr val="bg2">
                    <a:lumMod val="10000"/>
                  </a:schemeClr>
                </a:solidFill>
                <a:latin typeface="Arial" pitchFamily="34" charset="0"/>
                <a:ea typeface="ＭＳ Ｐゴシック" charset="-128"/>
                <a:cs typeface="Arial" pitchFamily="34" charset="0"/>
              </a:rPr>
              <a:t>Poizot</a:t>
            </a:r>
            <a:r>
              <a:rPr lang="fr-FR" dirty="0">
                <a:solidFill>
                  <a:schemeClr val="bg2">
                    <a:lumMod val="10000"/>
                  </a:schemeClr>
                </a:solidFill>
                <a:latin typeface="Arial" pitchFamily="34" charset="0"/>
                <a:ea typeface="ＭＳ Ｐゴシック" charset="-128"/>
                <a:cs typeface="Arial" pitchFamily="34" charset="0"/>
              </a:rPr>
              <a:t>-Martin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ZoneTexte 4"/>
          <p:cNvSpPr txBox="1">
            <a:spLocks noChangeArrowheads="1"/>
          </p:cNvSpPr>
          <p:nvPr/>
        </p:nvSpPr>
        <p:spPr bwMode="auto">
          <a:xfrm>
            <a:off x="228600" y="1408113"/>
            <a:ext cx="868680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buFont typeface="Wingdings" charset="0"/>
              <a:buChar char="§"/>
            </a:pPr>
            <a:r>
              <a:rPr lang="fr-FR" sz="2000" b="1" i="1">
                <a:solidFill>
                  <a:srgbClr val="FF6600"/>
                </a:solidFill>
                <a:cs typeface="Arial" charset="0"/>
              </a:rPr>
              <a:t> La PCR CMV doit être contrôlée avant la première cure de chimiothérapie chez les patients avec une sérologie CMV positive.  </a:t>
            </a:r>
          </a:p>
          <a:p>
            <a:pPr algn="just" eaLnBrk="1" hangingPunct="1"/>
            <a:r>
              <a:rPr lang="fr-FR" sz="1800">
                <a:solidFill>
                  <a:srgbClr val="000000"/>
                </a:solidFill>
                <a:cs typeface="Arial" charset="0"/>
              </a:rPr>
              <a:t>Une PCR CMV&gt;1000 copies/ml nécessite l</a:t>
            </a:r>
            <a:r>
              <a:rPr lang="ja-JP" altLang="fr-FR" sz="1800">
                <a:solidFill>
                  <a:srgbClr val="000000"/>
                </a:solidFill>
                <a:cs typeface="Arial" charset="0"/>
              </a:rPr>
              <a:t>’</a:t>
            </a:r>
            <a:r>
              <a:rPr lang="fr-FR" altLang="ja-JP" sz="1800">
                <a:solidFill>
                  <a:srgbClr val="000000"/>
                </a:solidFill>
                <a:cs typeface="Arial" charset="0"/>
              </a:rPr>
              <a:t>instauration d</a:t>
            </a:r>
            <a:r>
              <a:rPr lang="ja-JP" altLang="fr-FR" sz="1800">
                <a:solidFill>
                  <a:srgbClr val="000000"/>
                </a:solidFill>
                <a:cs typeface="Arial" charset="0"/>
              </a:rPr>
              <a:t>’</a:t>
            </a:r>
            <a:r>
              <a:rPr lang="fr-FR" altLang="ja-JP" sz="1800" u="sng">
                <a:solidFill>
                  <a:srgbClr val="000000"/>
                </a:solidFill>
                <a:cs typeface="Arial" charset="0"/>
              </a:rPr>
              <a:t>u</a:t>
            </a:r>
            <a:r>
              <a:rPr lang="fr-FR" altLang="ja-JP" sz="1800">
                <a:solidFill>
                  <a:srgbClr val="000000"/>
                </a:solidFill>
                <a:cs typeface="Arial" charset="0"/>
              </a:rPr>
              <a:t>ne prophylaxie par valganciclovir à 900 mg/j, après avoir éliminé une rétinite (FO systématique)</a:t>
            </a:r>
            <a:endParaRPr lang="fr-FR" sz="1800" u="sng">
              <a:solidFill>
                <a:srgbClr val="000000"/>
              </a:solidFill>
              <a:cs typeface="Arial" charset="0"/>
            </a:endParaRPr>
          </a:p>
        </p:txBody>
      </p:sp>
      <p:sp>
        <p:nvSpPr>
          <p:cNvPr id="36866" name="Rectangle 5"/>
          <p:cNvSpPr>
            <a:spLocks noChangeArrowheads="1"/>
          </p:cNvSpPr>
          <p:nvPr/>
        </p:nvSpPr>
        <p:spPr bwMode="auto">
          <a:xfrm>
            <a:off x="228600" y="2667000"/>
            <a:ext cx="8686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Wingdings" charset="0"/>
              <a:buChar char="§"/>
            </a:pPr>
            <a:r>
              <a:rPr lang="fr-FR" sz="2000" b="1" i="1">
                <a:solidFill>
                  <a:srgbClr val="FF6600"/>
                </a:solidFill>
                <a:cs typeface="Arial" charset="0"/>
              </a:rPr>
              <a:t> Chez les patients avec herpès récurrent et/ou en cas de chimiothérapie cytopéniante</a:t>
            </a:r>
            <a:r>
              <a:rPr lang="fr-FR" sz="2000" i="1">
                <a:solidFill>
                  <a:srgbClr val="FF6600"/>
                </a:solidFill>
                <a:cs typeface="Arial" charset="0"/>
              </a:rPr>
              <a:t>, </a:t>
            </a:r>
            <a:r>
              <a:rPr lang="fr-FR" sz="2000">
                <a:solidFill>
                  <a:srgbClr val="000000"/>
                </a:solidFill>
                <a:cs typeface="Arial" charset="0"/>
              </a:rPr>
              <a:t>une prophylaxie par vis à vis des infections à VZV ou HSV sera réalisée par valaciclovir </a:t>
            </a:r>
          </a:p>
        </p:txBody>
      </p:sp>
      <p:sp>
        <p:nvSpPr>
          <p:cNvPr id="36867" name="Rectangle 6"/>
          <p:cNvSpPr>
            <a:spLocks noChangeArrowheads="1"/>
          </p:cNvSpPr>
          <p:nvPr/>
        </p:nvSpPr>
        <p:spPr bwMode="auto">
          <a:xfrm>
            <a:off x="169863" y="3711575"/>
            <a:ext cx="86693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Wingdings" charset="0"/>
              <a:buChar char="§"/>
            </a:pPr>
            <a:r>
              <a:rPr lang="fr-FR" sz="2000" b="1" i="1">
                <a:solidFill>
                  <a:srgbClr val="FF6600"/>
                </a:solidFill>
                <a:cs typeface="Arial" charset="0"/>
              </a:rPr>
              <a:t>    Les facteurs de croissance hématopoïétique peuvent être utilisés selon leurs indications </a:t>
            </a:r>
          </a:p>
        </p:txBody>
      </p:sp>
      <p:sp>
        <p:nvSpPr>
          <p:cNvPr id="36868" name="Rectangle 5"/>
          <p:cNvSpPr>
            <a:spLocks noChangeArrowheads="1"/>
          </p:cNvSpPr>
          <p:nvPr/>
        </p:nvSpPr>
        <p:spPr bwMode="auto">
          <a:xfrm>
            <a:off x="169863" y="4470400"/>
            <a:ext cx="89741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charset="0"/>
              <a:buChar char="§"/>
            </a:pPr>
            <a:r>
              <a:rPr lang="fr-FR" sz="2000" b="1" i="1">
                <a:solidFill>
                  <a:srgbClr val="FF6600"/>
                </a:solidFill>
                <a:cs typeface="Arial" charset="0"/>
              </a:rPr>
              <a:t>     Les patients </a:t>
            </a:r>
            <a:r>
              <a:rPr lang="fr-FR" sz="2000" i="1">
                <a:solidFill>
                  <a:srgbClr val="000000"/>
                </a:solidFill>
                <a:cs typeface="Arial" charset="0"/>
              </a:rPr>
              <a:t>coinfectés VIH/VHB </a:t>
            </a:r>
            <a:r>
              <a:rPr lang="fr-FR" sz="2000" b="1" i="1">
                <a:solidFill>
                  <a:srgbClr val="FF6600"/>
                </a:solidFill>
                <a:cs typeface="Arial" charset="0"/>
              </a:rPr>
              <a:t>(Ag HBs+) </a:t>
            </a:r>
            <a:r>
              <a:rPr lang="fr-FR" sz="2000" i="1">
                <a:solidFill>
                  <a:srgbClr val="000000"/>
                </a:solidFill>
                <a:cs typeface="Arial" charset="0"/>
              </a:rPr>
              <a:t>ou</a:t>
            </a:r>
            <a:r>
              <a:rPr lang="fr-FR" sz="2000" b="1" i="1">
                <a:solidFill>
                  <a:srgbClr val="000000"/>
                </a:solidFill>
                <a:cs typeface="Arial" charset="0"/>
              </a:rPr>
              <a:t> </a:t>
            </a:r>
            <a:r>
              <a:rPr lang="fr-FR" sz="2000" b="1" i="1">
                <a:solidFill>
                  <a:srgbClr val="FF6600"/>
                </a:solidFill>
                <a:cs typeface="Arial" charset="0"/>
              </a:rPr>
              <a:t>porteur d'un anticorps HBc isolé </a:t>
            </a:r>
            <a:r>
              <a:rPr lang="fr-FR" sz="2000" i="1">
                <a:solidFill>
                  <a:srgbClr val="000000"/>
                </a:solidFill>
                <a:cs typeface="Arial" charset="0"/>
              </a:rPr>
              <a:t>doivent</a:t>
            </a:r>
            <a:r>
              <a:rPr lang="fr-FR" sz="2000" b="1" i="1">
                <a:solidFill>
                  <a:srgbClr val="FF6600"/>
                </a:solidFill>
                <a:cs typeface="Arial" charset="0"/>
              </a:rPr>
              <a:t> maintenir un traitement antirétroviral actif vis à vis de l'hépatite B.  </a:t>
            </a:r>
          </a:p>
        </p:txBody>
      </p:sp>
      <p:sp>
        <p:nvSpPr>
          <p:cNvPr id="36869" name="ZoneTexte 8"/>
          <p:cNvSpPr txBox="1">
            <a:spLocks noChangeArrowheads="1"/>
          </p:cNvSpPr>
          <p:nvPr/>
        </p:nvSpPr>
        <p:spPr bwMode="auto">
          <a:xfrm>
            <a:off x="101600" y="304800"/>
            <a:ext cx="8813800" cy="830263"/>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b="1">
                <a:solidFill>
                  <a:srgbClr val="FF6600"/>
                </a:solidFill>
                <a:cs typeface="Arial" charset="0"/>
              </a:rPr>
              <a:t>Les 8 règles de base pour le traitement d</a:t>
            </a:r>
            <a:r>
              <a:rPr lang="ja-JP" altLang="fr-FR" b="1">
                <a:solidFill>
                  <a:srgbClr val="FF6600"/>
                </a:solidFill>
                <a:cs typeface="Arial" charset="0"/>
              </a:rPr>
              <a:t>’</a:t>
            </a:r>
            <a:r>
              <a:rPr lang="fr-FR" altLang="ja-JP" b="1">
                <a:solidFill>
                  <a:srgbClr val="FF6600"/>
                </a:solidFill>
                <a:cs typeface="Arial" charset="0"/>
              </a:rPr>
              <a:t>une affection maligne chez une PVVIH </a:t>
            </a:r>
            <a:endParaRPr lang="fr-FR" b="1">
              <a:solidFill>
                <a:srgbClr val="FF6600"/>
              </a:solidFill>
              <a:cs typeface="Arial" charset="0"/>
            </a:endParaRPr>
          </a:p>
        </p:txBody>
      </p:sp>
      <p:sp>
        <p:nvSpPr>
          <p:cNvPr id="7" name="ZoneTexte 6"/>
          <p:cNvSpPr txBox="1"/>
          <p:nvPr/>
        </p:nvSpPr>
        <p:spPr>
          <a:xfrm>
            <a:off x="250825" y="5930900"/>
            <a:ext cx="6624638" cy="646113"/>
          </a:xfrm>
          <a:prstGeom prst="rect">
            <a:avLst/>
          </a:prstGeom>
          <a:noFill/>
        </p:spPr>
        <p:txBody>
          <a:bodyPr>
            <a:spAutoFit/>
          </a:bodyPr>
          <a:lstStyle/>
          <a:p>
            <a:pPr fontAlgn="auto">
              <a:spcBef>
                <a:spcPts val="0"/>
              </a:spcBef>
              <a:spcAft>
                <a:spcPts val="0"/>
              </a:spcAft>
              <a:defRPr/>
            </a:pPr>
            <a:r>
              <a:rPr lang="fr-FR" b="1" dirty="0">
                <a:solidFill>
                  <a:schemeClr val="bg1"/>
                </a:solidFill>
                <a:latin typeface="Arial" pitchFamily="34" charset="0"/>
                <a:ea typeface="ＭＳ Ｐゴシック" charset="-128"/>
                <a:cs typeface="Arial" pitchFamily="34" charset="0"/>
              </a:rPr>
              <a:t>Cancers</a:t>
            </a:r>
            <a:endParaRPr lang="fr-FR" dirty="0">
              <a:solidFill>
                <a:schemeClr val="bg1"/>
              </a:solidFill>
              <a:latin typeface="Arial" pitchFamily="34" charset="0"/>
              <a:ea typeface="ＭＳ Ｐゴシック" charset="-128"/>
              <a:cs typeface="Arial" pitchFamily="34" charset="0"/>
            </a:endParaRPr>
          </a:p>
          <a:p>
            <a:pPr fontAlgn="auto">
              <a:spcBef>
                <a:spcPts val="0"/>
              </a:spcBef>
              <a:spcAft>
                <a:spcPts val="0"/>
              </a:spcAft>
              <a:defRPr/>
            </a:pPr>
            <a:r>
              <a:rPr lang="fr-FR" dirty="0">
                <a:solidFill>
                  <a:schemeClr val="bg2">
                    <a:lumMod val="10000"/>
                  </a:schemeClr>
                </a:solidFill>
                <a:latin typeface="Arial" pitchFamily="34" charset="0"/>
                <a:ea typeface="ＭＳ Ｐゴシック" charset="-128"/>
                <a:cs typeface="Arial" pitchFamily="34" charset="0"/>
              </a:rPr>
              <a:t>Isabelle </a:t>
            </a:r>
            <a:r>
              <a:rPr lang="fr-FR" dirty="0" err="1">
                <a:solidFill>
                  <a:schemeClr val="bg2">
                    <a:lumMod val="10000"/>
                  </a:schemeClr>
                </a:solidFill>
                <a:latin typeface="Arial" pitchFamily="34" charset="0"/>
                <a:ea typeface="ＭＳ Ｐゴシック" charset="-128"/>
                <a:cs typeface="Arial" pitchFamily="34" charset="0"/>
              </a:rPr>
              <a:t>Poizot</a:t>
            </a:r>
            <a:r>
              <a:rPr lang="fr-FR" dirty="0">
                <a:solidFill>
                  <a:schemeClr val="bg2">
                    <a:lumMod val="10000"/>
                  </a:schemeClr>
                </a:solidFill>
                <a:latin typeface="Arial" pitchFamily="34" charset="0"/>
                <a:ea typeface="ＭＳ Ｐゴシック" charset="-128"/>
                <a:cs typeface="Arial" pitchFamily="34" charset="0"/>
              </a:rPr>
              <a:t>-Martin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ZoneTexte 3"/>
          <p:cNvSpPr txBox="1">
            <a:spLocks noChangeArrowheads="1"/>
          </p:cNvSpPr>
          <p:nvPr/>
        </p:nvSpPr>
        <p:spPr bwMode="auto">
          <a:xfrm>
            <a:off x="250825" y="193675"/>
            <a:ext cx="864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Personne vivant avec le VIH – Bilan annuel de synthèse hospitalière – Bilan clinique</a:t>
            </a:r>
          </a:p>
        </p:txBody>
      </p:sp>
      <p:sp>
        <p:nvSpPr>
          <p:cNvPr id="16386"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pic>
        <p:nvPicPr>
          <p:cNvPr id="1434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2413" y="836613"/>
            <a:ext cx="9145588"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à coins arrondis 1"/>
          <p:cNvSpPr/>
          <p:nvPr/>
        </p:nvSpPr>
        <p:spPr>
          <a:xfrm>
            <a:off x="250825" y="1052513"/>
            <a:ext cx="5184775" cy="288925"/>
          </a:xfrm>
          <a:prstGeom prst="roundRect">
            <a:avLst/>
          </a:prstGeom>
          <a:noFill/>
          <a:ln>
            <a:solidFill>
              <a:srgbClr val="953735"/>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ZoneTexte 3"/>
          <p:cNvSpPr txBox="1">
            <a:spLocks noChangeArrowheads="1"/>
          </p:cNvSpPr>
          <p:nvPr/>
        </p:nvSpPr>
        <p:spPr bwMode="auto">
          <a:xfrm>
            <a:off x="250825" y="193675"/>
            <a:ext cx="87852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Personne vivant avec le VIH – Bilan annuel de synthèse hospitalière – Bilan des complications et comorbidités</a:t>
            </a:r>
          </a:p>
        </p:txBody>
      </p:sp>
      <p:sp>
        <p:nvSpPr>
          <p:cNvPr id="17410"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pic>
        <p:nvPicPr>
          <p:cNvPr id="1638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3850" y="908050"/>
            <a:ext cx="8999538"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6" name="Connecteur droit 5"/>
          <p:cNvCxnSpPr/>
          <p:nvPr/>
        </p:nvCxnSpPr>
        <p:spPr>
          <a:xfrm>
            <a:off x="468313" y="5589588"/>
            <a:ext cx="8135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ZoneTexte 3"/>
          <p:cNvSpPr txBox="1">
            <a:spLocks noChangeArrowheads="1"/>
          </p:cNvSpPr>
          <p:nvPr/>
        </p:nvSpPr>
        <p:spPr bwMode="auto">
          <a:xfrm>
            <a:off x="0" y="193675"/>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Dyslipidémies – Prise en charge</a:t>
            </a:r>
          </a:p>
        </p:txBody>
      </p:sp>
      <p:sp>
        <p:nvSpPr>
          <p:cNvPr id="18434" name="ZoneTexte 6"/>
          <p:cNvSpPr txBox="1">
            <a:spLocks noChangeArrowheads="1"/>
          </p:cNvSpPr>
          <p:nvPr/>
        </p:nvSpPr>
        <p:spPr bwMode="auto">
          <a:xfrm>
            <a:off x="179388" y="828675"/>
            <a:ext cx="864235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257300" indent="-3429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u="sng">
                <a:solidFill>
                  <a:srgbClr val="E46C0A"/>
                </a:solidFill>
              </a:rPr>
              <a:t>Premier temps</a:t>
            </a:r>
            <a:r>
              <a:rPr lang="fr-FR" sz="2000">
                <a:solidFill>
                  <a:srgbClr val="E46C0A"/>
                </a:solidFill>
              </a:rPr>
              <a:t> : diététique - incitation à l</a:t>
            </a:r>
            <a:r>
              <a:rPr lang="ja-JP" altLang="fr-FR" sz="2000">
                <a:solidFill>
                  <a:srgbClr val="E46C0A"/>
                </a:solidFill>
              </a:rPr>
              <a:t>’</a:t>
            </a:r>
            <a:r>
              <a:rPr lang="fr-FR" altLang="ja-JP" sz="2000">
                <a:solidFill>
                  <a:srgbClr val="E46C0A"/>
                </a:solidFill>
              </a:rPr>
              <a:t>exercice - arrêt du tabac</a:t>
            </a:r>
            <a:endParaRPr lang="fr-FR" altLang="ja-JP" sz="3200">
              <a:solidFill>
                <a:srgbClr val="E46C0A"/>
              </a:solidFill>
            </a:endParaRPr>
          </a:p>
          <a:p>
            <a:pPr eaLnBrk="1" hangingPunct="1">
              <a:buFont typeface="Wingdings" charset="0"/>
              <a:buChar char="§"/>
            </a:pPr>
            <a:r>
              <a:rPr lang="fr-FR" sz="2000" u="sng">
                <a:solidFill>
                  <a:srgbClr val="E46C0A"/>
                </a:solidFill>
              </a:rPr>
              <a:t>Second temps</a:t>
            </a:r>
            <a:r>
              <a:rPr lang="fr-FR" sz="2000">
                <a:solidFill>
                  <a:srgbClr val="E46C0A"/>
                </a:solidFill>
              </a:rPr>
              <a:t> : modification du traitement antirétroviral</a:t>
            </a:r>
          </a:p>
          <a:p>
            <a:pPr lvl="1" eaLnBrk="1" hangingPunct="1">
              <a:buFont typeface="Arial" charset="0"/>
              <a:buChar char="•"/>
            </a:pPr>
            <a:r>
              <a:rPr lang="fr-FR" sz="1800"/>
              <a:t>S</a:t>
            </a:r>
            <a:r>
              <a:rPr lang="ja-JP" altLang="fr-FR" sz="1800"/>
              <a:t>’</a:t>
            </a:r>
            <a:r>
              <a:rPr lang="fr-FR" altLang="ja-JP" sz="1800"/>
              <a:t>assurer que les ARV associés sont actifs sur le virus</a:t>
            </a:r>
          </a:p>
          <a:p>
            <a:pPr lvl="1" eaLnBrk="1" hangingPunct="1">
              <a:buFont typeface="Arial" charset="0"/>
              <a:buChar char="•"/>
            </a:pPr>
            <a:r>
              <a:rPr lang="fr-FR" sz="1800"/>
              <a:t>Remplacement de l</a:t>
            </a:r>
            <a:r>
              <a:rPr lang="ja-JP" altLang="fr-FR" sz="1800"/>
              <a:t>’</a:t>
            </a:r>
            <a:r>
              <a:rPr lang="fr-FR" altLang="ja-JP" sz="1800"/>
              <a:t>IP/r par un IP/r peu perturbateur des lipides (atazanavir éventuellement sans ritonavir, darunavir).</a:t>
            </a:r>
          </a:p>
          <a:p>
            <a:pPr lvl="1" eaLnBrk="1" hangingPunct="1">
              <a:buFont typeface="Arial" charset="0"/>
              <a:buChar char="•"/>
            </a:pPr>
            <a:r>
              <a:rPr lang="fr-FR" sz="1800"/>
              <a:t>Remplacement de l</a:t>
            </a:r>
            <a:r>
              <a:rPr lang="ja-JP" altLang="fr-FR" sz="1800"/>
              <a:t>’</a:t>
            </a:r>
            <a:r>
              <a:rPr lang="fr-FR" altLang="ja-JP" sz="1800"/>
              <a:t>IP/r par un INNTI moins délétère sur les lipides. </a:t>
            </a:r>
          </a:p>
          <a:p>
            <a:pPr lvl="2" eaLnBrk="1" hangingPunct="1">
              <a:buFont typeface="Wingdings" charset="0"/>
              <a:buChar char="§"/>
            </a:pPr>
            <a:r>
              <a:rPr lang="fr-FR" sz="1600"/>
              <a:t>La névirapine confirme au long cours son profil lipidique favorable</a:t>
            </a:r>
          </a:p>
          <a:p>
            <a:pPr lvl="2" eaLnBrk="1" hangingPunct="1">
              <a:buFont typeface="Wingdings" charset="0"/>
              <a:buChar char="§"/>
            </a:pPr>
            <a:r>
              <a:rPr lang="fr-FR" sz="1600"/>
              <a:t>L</a:t>
            </a:r>
            <a:r>
              <a:rPr lang="ja-JP" altLang="fr-FR" sz="1600"/>
              <a:t>’</a:t>
            </a:r>
            <a:r>
              <a:rPr lang="fr-FR" altLang="ja-JP" sz="1600"/>
              <a:t>étravirine dans l</a:t>
            </a:r>
            <a:r>
              <a:rPr lang="ja-JP" altLang="fr-FR" sz="1600"/>
              <a:t>’</a:t>
            </a:r>
            <a:r>
              <a:rPr lang="fr-FR" altLang="ja-JP" sz="1600"/>
              <a:t>essai DUET n</a:t>
            </a:r>
            <a:r>
              <a:rPr lang="ja-JP" altLang="fr-FR" sz="1600"/>
              <a:t>’</a:t>
            </a:r>
            <a:r>
              <a:rPr lang="fr-FR" altLang="ja-JP" sz="1600"/>
              <a:t>a pas montré de toxicité lipidique</a:t>
            </a:r>
          </a:p>
          <a:p>
            <a:pPr lvl="2" eaLnBrk="1" hangingPunct="1">
              <a:buFont typeface="Wingdings" charset="0"/>
              <a:buChar char="§"/>
            </a:pPr>
            <a:r>
              <a:rPr lang="fr-FR" sz="1600"/>
              <a:t>La rilpivirine a un profil lipidique plus favorable que l</a:t>
            </a:r>
            <a:r>
              <a:rPr lang="ja-JP" altLang="fr-FR" sz="1600"/>
              <a:t>’</a:t>
            </a:r>
            <a:r>
              <a:rPr lang="fr-FR" altLang="ja-JP" sz="1600"/>
              <a:t>efavirenz</a:t>
            </a:r>
          </a:p>
          <a:p>
            <a:pPr lvl="1" eaLnBrk="1" hangingPunct="1">
              <a:buFont typeface="Arial" charset="0"/>
              <a:buChar char="•"/>
            </a:pPr>
            <a:r>
              <a:rPr lang="fr-FR" sz="1800"/>
              <a:t>Remplacement de l</a:t>
            </a:r>
            <a:r>
              <a:rPr lang="ja-JP" altLang="fr-FR" sz="1800"/>
              <a:t>’</a:t>
            </a:r>
            <a:r>
              <a:rPr lang="fr-FR" altLang="ja-JP" sz="1800"/>
              <a:t>IP/r par le raltégravir </a:t>
            </a:r>
          </a:p>
          <a:p>
            <a:pPr lvl="1" eaLnBrk="1" hangingPunct="1">
              <a:buFont typeface="Arial" charset="0"/>
              <a:buChar char="•"/>
            </a:pPr>
            <a:r>
              <a:rPr lang="fr-FR" sz="1800"/>
              <a:t>Peu de données disponibles sur les inhibiteurs de CCR5</a:t>
            </a:r>
            <a:endParaRPr lang="fr-FR" sz="2000" u="sng">
              <a:solidFill>
                <a:srgbClr val="E46C0A"/>
              </a:solidFill>
            </a:endParaRPr>
          </a:p>
          <a:p>
            <a:pPr eaLnBrk="1" hangingPunct="1">
              <a:buFont typeface="Wingdings" charset="0"/>
              <a:buChar char="§"/>
            </a:pPr>
            <a:r>
              <a:rPr lang="fr-FR" sz="2000" u="sng">
                <a:solidFill>
                  <a:srgbClr val="E46C0A"/>
                </a:solidFill>
              </a:rPr>
              <a:t>Troisième temps</a:t>
            </a:r>
            <a:r>
              <a:rPr lang="fr-FR" sz="2000">
                <a:solidFill>
                  <a:srgbClr val="E46C0A"/>
                </a:solidFill>
              </a:rPr>
              <a:t> : introduction d</a:t>
            </a:r>
            <a:r>
              <a:rPr lang="ja-JP" altLang="fr-FR" sz="2000">
                <a:solidFill>
                  <a:srgbClr val="E46C0A"/>
                </a:solidFill>
              </a:rPr>
              <a:t>’</a:t>
            </a:r>
            <a:r>
              <a:rPr lang="fr-FR" altLang="ja-JP" sz="2000">
                <a:solidFill>
                  <a:srgbClr val="E46C0A"/>
                </a:solidFill>
              </a:rPr>
              <a:t>un agent hypolipémiant</a:t>
            </a:r>
          </a:p>
          <a:p>
            <a:pPr lvl="1" eaLnBrk="1" hangingPunct="1">
              <a:buFont typeface="Arial" charset="0"/>
              <a:buChar char="•"/>
            </a:pPr>
            <a:r>
              <a:rPr lang="fr-FR" sz="1800"/>
              <a:t>La pravastatine n</a:t>
            </a:r>
            <a:r>
              <a:rPr lang="ja-JP" altLang="fr-FR" sz="1800"/>
              <a:t>’</a:t>
            </a:r>
            <a:r>
              <a:rPr lang="fr-FR" altLang="ja-JP" sz="1800"/>
              <a:t>a pas d</a:t>
            </a:r>
            <a:r>
              <a:rPr lang="ja-JP" altLang="fr-FR" sz="1800"/>
              <a:t>’</a:t>
            </a:r>
            <a:r>
              <a:rPr lang="fr-FR" altLang="ja-JP" sz="1800"/>
              <a:t>interaction avec les ARV</a:t>
            </a:r>
          </a:p>
          <a:p>
            <a:pPr lvl="1" eaLnBrk="1" hangingPunct="1">
              <a:buFont typeface="Arial" charset="0"/>
              <a:buChar char="•"/>
            </a:pPr>
            <a:r>
              <a:rPr lang="fr-FR" sz="1800"/>
              <a:t>La rosuvastatine (10 mg/jour) s</a:t>
            </a:r>
            <a:r>
              <a:rPr lang="ja-JP" altLang="fr-FR" sz="1800"/>
              <a:t>’</a:t>
            </a:r>
            <a:r>
              <a:rPr lang="fr-FR" altLang="ja-JP" sz="1800"/>
              <a:t>est montrée plus efficace sur le LDLc que la pravastatine (40 mg/j)</a:t>
            </a:r>
          </a:p>
          <a:p>
            <a:pPr lvl="1" eaLnBrk="1" hangingPunct="1">
              <a:buFont typeface="Arial" charset="0"/>
              <a:buChar char="•"/>
            </a:pPr>
            <a:r>
              <a:rPr lang="fr-FR" sz="1800"/>
              <a:t>Les autres statines ne sont pas conseillées (AI). </a:t>
            </a:r>
          </a:p>
          <a:p>
            <a:pPr eaLnBrk="1" hangingPunct="1"/>
            <a:r>
              <a:rPr lang="fr-FR" sz="1800"/>
              <a:t> </a:t>
            </a:r>
          </a:p>
        </p:txBody>
      </p:sp>
      <p:sp>
        <p:nvSpPr>
          <p:cNvPr id="18435"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
        <p:nvSpPr>
          <p:cNvPr id="20486" name="AutoShape 6"/>
          <p:cNvSpPr>
            <a:spLocks noChangeArrowheads="1"/>
          </p:cNvSpPr>
          <p:nvPr/>
        </p:nvSpPr>
        <p:spPr bwMode="auto">
          <a:xfrm>
            <a:off x="214313" y="1773238"/>
            <a:ext cx="8750300" cy="1800225"/>
          </a:xfrm>
          <a:prstGeom prst="roundRect">
            <a:avLst>
              <a:gd name="adj" fmla="val 16667"/>
            </a:avLst>
          </a:prstGeom>
          <a:noFill/>
          <a:ln w="57150">
            <a:solidFill>
              <a:srgbClr val="A5002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fr-FR">
              <a:cs typeface="+mn-cs"/>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ZoneTexte 3"/>
          <p:cNvSpPr txBox="1">
            <a:spLocks noChangeArrowheads="1"/>
          </p:cNvSpPr>
          <p:nvPr/>
        </p:nvSpPr>
        <p:spPr bwMode="auto">
          <a:xfrm>
            <a:off x="250825" y="193675"/>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La lipodystrophie</a:t>
            </a:r>
          </a:p>
        </p:txBody>
      </p:sp>
      <p:sp>
        <p:nvSpPr>
          <p:cNvPr id="19458" name="ZoneTexte 6"/>
          <p:cNvSpPr txBox="1">
            <a:spLocks noChangeArrowheads="1"/>
          </p:cNvSpPr>
          <p:nvPr/>
        </p:nvSpPr>
        <p:spPr bwMode="auto">
          <a:xfrm>
            <a:off x="198438" y="765175"/>
            <a:ext cx="864235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257300" indent="-3429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a:solidFill>
                  <a:srgbClr val="E46C0A"/>
                </a:solidFill>
              </a:rPr>
              <a:t>Diagnostic clinique - Deux présentations cliniques sont à distinguer</a:t>
            </a:r>
          </a:p>
          <a:p>
            <a:pPr lvl="1" eaLnBrk="1" hangingPunct="1">
              <a:buFont typeface="Arial" charset="0"/>
              <a:buChar char="•"/>
            </a:pPr>
            <a:r>
              <a:rPr lang="fr-FR" sz="1800"/>
              <a:t>Fonte adipeuse ou lipoatrophie du visage, des fesses et des membres</a:t>
            </a:r>
          </a:p>
          <a:p>
            <a:pPr lvl="1" eaLnBrk="1" hangingPunct="1">
              <a:buFont typeface="Arial" charset="0"/>
              <a:buChar char="•"/>
            </a:pPr>
            <a:r>
              <a:rPr lang="fr-FR" sz="1800"/>
              <a:t>Accumulation du tissu adipeux ou lipohypertrophie avec augmentation du tissu adipeux sous-cutané et/ou intra-abdominal</a:t>
            </a:r>
            <a:endParaRPr lang="fr-FR" sz="2000">
              <a:solidFill>
                <a:srgbClr val="E46C0A"/>
              </a:solidFill>
            </a:endParaRPr>
          </a:p>
          <a:p>
            <a:pPr eaLnBrk="1" hangingPunct="1">
              <a:buFont typeface="Wingdings" charset="0"/>
              <a:buChar char="§"/>
            </a:pPr>
            <a:r>
              <a:rPr lang="fr-FR" sz="2000">
                <a:solidFill>
                  <a:srgbClr val="E46C0A"/>
                </a:solidFill>
              </a:rPr>
              <a:t>L</a:t>
            </a:r>
            <a:r>
              <a:rPr lang="ja-JP" altLang="fr-FR" sz="2000">
                <a:solidFill>
                  <a:srgbClr val="E46C0A"/>
                </a:solidFill>
              </a:rPr>
              <a:t>’</a:t>
            </a:r>
            <a:r>
              <a:rPr lang="fr-FR" altLang="ja-JP" sz="2000">
                <a:solidFill>
                  <a:srgbClr val="E46C0A"/>
                </a:solidFill>
              </a:rPr>
              <a:t>examen clinique initial et au cours du suivi est essentiel : </a:t>
            </a:r>
          </a:p>
          <a:p>
            <a:pPr lvl="1" eaLnBrk="1" hangingPunct="1">
              <a:buFont typeface="Arial" charset="0"/>
              <a:buChar char="•"/>
            </a:pPr>
            <a:r>
              <a:rPr lang="fr-FR" sz="1800"/>
              <a:t>Mesure du poids, tour de taille, tour de poitrine à intervalles réguliers</a:t>
            </a:r>
          </a:p>
          <a:p>
            <a:pPr lvl="1" eaLnBrk="1" hangingPunct="1">
              <a:buFont typeface="Arial" charset="0"/>
              <a:buChar char="•"/>
            </a:pPr>
            <a:r>
              <a:rPr lang="fr-FR" sz="1800"/>
              <a:t>Le DEXA-scan permet une évaluation quantitative de la répartition de la masse grasse et de la masse maigre (essais, chirurgie correctrice).  </a:t>
            </a:r>
            <a:endParaRPr lang="fr-FR" sz="2000">
              <a:solidFill>
                <a:srgbClr val="E46C0A"/>
              </a:solidFill>
            </a:endParaRPr>
          </a:p>
          <a:p>
            <a:pPr eaLnBrk="1" hangingPunct="1">
              <a:buFont typeface="Wingdings" charset="0"/>
              <a:buChar char="§"/>
            </a:pPr>
            <a:r>
              <a:rPr lang="fr-FR" sz="2000">
                <a:solidFill>
                  <a:srgbClr val="E46C0A"/>
                </a:solidFill>
              </a:rPr>
              <a:t> Prise en charge d</a:t>
            </a:r>
            <a:r>
              <a:rPr lang="ja-JP" altLang="fr-FR" sz="2000">
                <a:solidFill>
                  <a:srgbClr val="E46C0A"/>
                </a:solidFill>
              </a:rPr>
              <a:t>’</a:t>
            </a:r>
            <a:r>
              <a:rPr lang="fr-FR" altLang="ja-JP" sz="2000">
                <a:solidFill>
                  <a:srgbClr val="E46C0A"/>
                </a:solidFill>
              </a:rPr>
              <a:t>une lipodystrophie</a:t>
            </a:r>
          </a:p>
          <a:p>
            <a:pPr lvl="1" eaLnBrk="1" hangingPunct="1">
              <a:buFont typeface="Arial" charset="0"/>
              <a:buChar char="•"/>
            </a:pPr>
            <a:r>
              <a:rPr lang="fr-FR" sz="1800"/>
              <a:t>Règles hygiéno-diététiques et exercice physique régulier </a:t>
            </a:r>
          </a:p>
          <a:p>
            <a:pPr lvl="1" eaLnBrk="1" hangingPunct="1">
              <a:buFont typeface="Arial" charset="0"/>
              <a:buChar char="•"/>
            </a:pPr>
            <a:r>
              <a:rPr lang="fr-FR" sz="1800"/>
              <a:t>Règles concernant le traitement ARV</a:t>
            </a:r>
          </a:p>
          <a:p>
            <a:pPr lvl="2" eaLnBrk="1" hangingPunct="1">
              <a:buFont typeface="Wingdings" charset="0"/>
              <a:buChar char="§"/>
            </a:pPr>
            <a:r>
              <a:rPr lang="fr-FR" sz="1600"/>
              <a:t>Eviction de la stavudine et de la zidovudine (lipoatrophie)</a:t>
            </a:r>
          </a:p>
          <a:p>
            <a:pPr lvl="2" eaLnBrk="1" hangingPunct="1">
              <a:buFont typeface="Wingdings" charset="0"/>
              <a:buChar char="§"/>
            </a:pPr>
            <a:r>
              <a:rPr lang="fr-FR" sz="1600"/>
              <a:t>Eviter les IP et l</a:t>
            </a:r>
            <a:r>
              <a:rPr lang="ja-JP" altLang="fr-FR" sz="1600"/>
              <a:t>’</a:t>
            </a:r>
            <a:r>
              <a:rPr lang="fr-FR" altLang="ja-JP" sz="1600"/>
              <a:t>efavirenz (lipohypertrophie)</a:t>
            </a:r>
          </a:p>
          <a:p>
            <a:pPr lvl="2" eaLnBrk="1" hangingPunct="1">
              <a:buFont typeface="Wingdings" charset="0"/>
              <a:buChar char="§"/>
            </a:pPr>
            <a:r>
              <a:rPr lang="fr-FR" sz="1600"/>
              <a:t>Le remplacement IP - raltegravir est peu efficace sur les mesures DEXA</a:t>
            </a:r>
          </a:p>
          <a:p>
            <a:pPr lvl="2" eaLnBrk="1" hangingPunct="1">
              <a:buFont typeface="Wingdings" charset="0"/>
              <a:buChar char="§"/>
            </a:pPr>
            <a:r>
              <a:rPr lang="fr-FR" sz="1600"/>
              <a:t>Peu de donnée de l</a:t>
            </a:r>
            <a:r>
              <a:rPr lang="ja-JP" altLang="fr-FR" sz="1600"/>
              <a:t>’</a:t>
            </a:r>
            <a:r>
              <a:rPr lang="fr-FR" altLang="ja-JP" sz="1600"/>
              <a:t>impact de l</a:t>
            </a:r>
            <a:r>
              <a:rPr lang="ja-JP" altLang="fr-FR" sz="1600"/>
              <a:t>’</a:t>
            </a:r>
            <a:r>
              <a:rPr lang="fr-FR" altLang="ja-JP" sz="1600"/>
              <a:t>étravirine, du dolutégravir et du maraviroc.</a:t>
            </a:r>
          </a:p>
          <a:p>
            <a:pPr lvl="1" eaLnBrk="1" hangingPunct="1">
              <a:buFont typeface="Arial" charset="0"/>
              <a:buChar char="•"/>
            </a:pPr>
            <a:r>
              <a:rPr lang="fr-FR" sz="1800"/>
              <a:t>Le traitement spécifique repose sur les produits de comblement et la chirurgie correctrice</a:t>
            </a:r>
          </a:p>
        </p:txBody>
      </p:sp>
      <p:sp>
        <p:nvSpPr>
          <p:cNvPr id="19459"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
        <p:nvSpPr>
          <p:cNvPr id="23558" name="AutoShape 6"/>
          <p:cNvSpPr>
            <a:spLocks noChangeArrowheads="1"/>
          </p:cNvSpPr>
          <p:nvPr/>
        </p:nvSpPr>
        <p:spPr bwMode="auto">
          <a:xfrm>
            <a:off x="971550" y="3933825"/>
            <a:ext cx="7345363" cy="1008063"/>
          </a:xfrm>
          <a:prstGeom prst="roundRect">
            <a:avLst>
              <a:gd name="adj" fmla="val 16667"/>
            </a:avLst>
          </a:prstGeom>
          <a:noFill/>
          <a:ln w="57150">
            <a:solidFill>
              <a:srgbClr val="A5002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fr-FR">
              <a:cs typeface="+mn-cs"/>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ZoneTexte 3"/>
          <p:cNvSpPr txBox="1">
            <a:spLocks noChangeArrowheads="1"/>
          </p:cNvSpPr>
          <p:nvPr/>
        </p:nvSpPr>
        <p:spPr bwMode="auto">
          <a:xfrm>
            <a:off x="250825" y="0"/>
            <a:ext cx="8642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risque rénal</a:t>
            </a:r>
          </a:p>
        </p:txBody>
      </p:sp>
      <p:sp>
        <p:nvSpPr>
          <p:cNvPr id="20482" name="ZoneTexte 6"/>
          <p:cNvSpPr txBox="1">
            <a:spLocks noChangeArrowheads="1"/>
          </p:cNvSpPr>
          <p:nvPr/>
        </p:nvSpPr>
        <p:spPr bwMode="auto">
          <a:xfrm>
            <a:off x="158750" y="4481513"/>
            <a:ext cx="8642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a:t>Le but de ces exploration est d</a:t>
            </a:r>
            <a:r>
              <a:rPr lang="ja-JP" altLang="fr-FR" sz="1800"/>
              <a:t>’</a:t>
            </a:r>
            <a:r>
              <a:rPr lang="fr-FR" altLang="ja-JP" sz="1800"/>
              <a:t>orienter le diagnostic vers une atteinte</a:t>
            </a:r>
          </a:p>
          <a:p>
            <a:pPr lvl="1" eaLnBrk="1" hangingPunct="1"/>
            <a:r>
              <a:rPr lang="fr-FR" sz="1600" b="1"/>
              <a:t>Glomérulaire</a:t>
            </a:r>
            <a:r>
              <a:rPr lang="fr-FR" sz="1600"/>
              <a:t> : se traduit par une prédominance de l</a:t>
            </a:r>
            <a:r>
              <a:rPr lang="ja-JP" altLang="fr-FR" sz="1600"/>
              <a:t>’</a:t>
            </a:r>
            <a:r>
              <a:rPr lang="fr-FR" altLang="ja-JP" sz="1600"/>
              <a:t>albuminurie.. </a:t>
            </a:r>
          </a:p>
          <a:p>
            <a:pPr lvl="1" eaLnBrk="1" hangingPunct="1"/>
            <a:r>
              <a:rPr lang="fr-FR" sz="1600" b="1"/>
              <a:t>Tubulaire</a:t>
            </a:r>
            <a:r>
              <a:rPr lang="fr-FR" sz="1600"/>
              <a:t> : se </a:t>
            </a:r>
            <a:r>
              <a:rPr lang="fr-FR" sz="1400"/>
              <a:t>traduit</a:t>
            </a:r>
            <a:r>
              <a:rPr lang="fr-FR" sz="1600"/>
              <a:t> par la présence d</a:t>
            </a:r>
            <a:r>
              <a:rPr lang="ja-JP" altLang="fr-FR" sz="1600"/>
              <a:t>’</a:t>
            </a:r>
            <a:r>
              <a:rPr lang="fr-FR" altLang="ja-JP" sz="1600"/>
              <a:t>une protéinurie de petit poids moléculaire (bêta-2 microglobuline, chaînes légères des immunoglobulines). </a:t>
            </a:r>
          </a:p>
        </p:txBody>
      </p:sp>
      <p:sp>
        <p:nvSpPr>
          <p:cNvPr id="20483"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pic>
        <p:nvPicPr>
          <p:cNvPr id="2867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5425" y="612775"/>
            <a:ext cx="8378825"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8678"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476250"/>
            <a:ext cx="8893175" cy="40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ZoneTexte 3"/>
          <p:cNvSpPr txBox="1">
            <a:spLocks noChangeArrowheads="1"/>
          </p:cNvSpPr>
          <p:nvPr/>
        </p:nvSpPr>
        <p:spPr bwMode="auto">
          <a:xfrm>
            <a:off x="250825" y="193675"/>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risque rénal</a:t>
            </a:r>
          </a:p>
        </p:txBody>
      </p:sp>
      <p:sp>
        <p:nvSpPr>
          <p:cNvPr id="21506" name="ZoneTexte 6"/>
          <p:cNvSpPr txBox="1">
            <a:spLocks noChangeArrowheads="1"/>
          </p:cNvSpPr>
          <p:nvPr/>
        </p:nvSpPr>
        <p:spPr bwMode="auto">
          <a:xfrm>
            <a:off x="280988" y="663575"/>
            <a:ext cx="864235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257300" indent="-3429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a:solidFill>
                  <a:srgbClr val="E46C0A"/>
                </a:solidFill>
              </a:rPr>
              <a:t>Quand rechercher les anomalies rénales ?</a:t>
            </a:r>
          </a:p>
          <a:p>
            <a:pPr lvl="1" eaLnBrk="1" hangingPunct="1">
              <a:buFont typeface="Arial" charset="0"/>
              <a:buChar char="•"/>
            </a:pPr>
            <a:r>
              <a:rPr lang="fr-FR" sz="1800"/>
              <a:t>Chez tout PVVIH, il est recommandé d'évaluer la fonction globale du rein (DFG / MDRD, protéinurie, albuminurie, créatinurie sur échantillon) </a:t>
            </a:r>
          </a:p>
          <a:p>
            <a:pPr lvl="2" eaLnBrk="1" hangingPunct="1">
              <a:buFont typeface="Wingdings" charset="0"/>
              <a:buChar char="§"/>
            </a:pPr>
            <a:r>
              <a:rPr lang="fr-FR" sz="1600"/>
              <a:t>au moment du diagnostic </a:t>
            </a:r>
          </a:p>
          <a:p>
            <a:pPr lvl="2" eaLnBrk="1" hangingPunct="1">
              <a:buFont typeface="Wingdings" charset="0"/>
              <a:buChar char="§"/>
            </a:pPr>
            <a:r>
              <a:rPr lang="fr-FR" sz="1600"/>
              <a:t>puis au moins annuellement</a:t>
            </a:r>
          </a:p>
          <a:p>
            <a:pPr lvl="1" eaLnBrk="1" hangingPunct="1">
              <a:buFont typeface="Arial" charset="0"/>
              <a:buChar char="•"/>
            </a:pPr>
            <a:r>
              <a:rPr lang="fr-FR" sz="1800"/>
              <a:t>Pour les PVVIH présentant au moins 2 facteurs de risque néphrologique</a:t>
            </a:r>
          </a:p>
          <a:p>
            <a:pPr lvl="2" eaLnBrk="1" hangingPunct="1">
              <a:buFont typeface="Wingdings" charset="0"/>
              <a:buChar char="§"/>
            </a:pPr>
            <a:r>
              <a:rPr lang="fr-FR" sz="1600"/>
              <a:t>âge &gt; 50 ans, sexe féminin, origine africaine ou antillaise, co-infections virales VHC ou VHB, HTA, diabète, dyslipidémie, CD4 &lt; 200/mm3 ou exposition à l</a:t>
            </a:r>
            <a:r>
              <a:rPr lang="ja-JP" altLang="fr-FR" sz="1600"/>
              <a:t>’</a:t>
            </a:r>
            <a:r>
              <a:rPr lang="fr-FR" altLang="ja-JP" sz="1600"/>
              <a:t>indinavir, à l</a:t>
            </a:r>
            <a:r>
              <a:rPr lang="ja-JP" altLang="fr-FR" sz="1600"/>
              <a:t>’</a:t>
            </a:r>
            <a:r>
              <a:rPr lang="fr-FR" altLang="ja-JP" sz="1600"/>
              <a:t>atazanavir ou au ténofovir)</a:t>
            </a:r>
          </a:p>
          <a:p>
            <a:pPr lvl="2" eaLnBrk="1" hangingPunct="1">
              <a:buFont typeface="Wingdings" charset="0"/>
              <a:buChar char="§"/>
            </a:pPr>
            <a:r>
              <a:rPr lang="fr-FR" sz="1600"/>
              <a:t>Il est recommandé de réaliser ce contrôle tous les 6 mois. </a:t>
            </a:r>
          </a:p>
          <a:p>
            <a:pPr lvl="2" eaLnBrk="1" hangingPunct="1">
              <a:buFont typeface="Wingdings" charset="0"/>
              <a:buChar char="§"/>
            </a:pPr>
            <a:r>
              <a:rPr lang="fr-FR" sz="1600"/>
              <a:t>En ajoutant la phosphorémie et glycosurie pour les patients traités par TDF</a:t>
            </a:r>
          </a:p>
          <a:p>
            <a:pPr eaLnBrk="1" hangingPunct="1">
              <a:buFont typeface="Wingdings" charset="0"/>
              <a:buChar char="§"/>
            </a:pPr>
            <a:r>
              <a:rPr lang="fr-FR" sz="2000">
                <a:solidFill>
                  <a:srgbClr val="E46C0A"/>
                </a:solidFill>
              </a:rPr>
              <a:t> Quand adresser le patient au néphrologue?</a:t>
            </a:r>
          </a:p>
          <a:p>
            <a:pPr lvl="1" eaLnBrk="1" hangingPunct="1">
              <a:buFont typeface="Arial" charset="0"/>
              <a:buChar char="•"/>
            </a:pPr>
            <a:r>
              <a:rPr lang="fr-FR" sz="1800"/>
              <a:t>Urgence</a:t>
            </a:r>
          </a:p>
          <a:p>
            <a:pPr lvl="2" eaLnBrk="1" hangingPunct="1">
              <a:buFont typeface="Wingdings" charset="0"/>
              <a:buChar char="§"/>
            </a:pPr>
            <a:r>
              <a:rPr lang="fr-FR" sz="1600"/>
              <a:t>Insuffisance rénale aiguë ou rapidement progressive</a:t>
            </a:r>
          </a:p>
          <a:p>
            <a:pPr lvl="2" eaLnBrk="1" hangingPunct="1">
              <a:buFont typeface="Wingdings" charset="0"/>
              <a:buChar char="§"/>
            </a:pPr>
            <a:r>
              <a:rPr lang="fr-FR" sz="1600"/>
              <a:t>Protéinurie abondante (≥ 3g/24h). </a:t>
            </a:r>
          </a:p>
          <a:p>
            <a:pPr lvl="1" eaLnBrk="1" hangingPunct="1">
              <a:buFont typeface="Arial" charset="0"/>
              <a:buChar char="•"/>
            </a:pPr>
            <a:r>
              <a:rPr lang="fr-FR" sz="1800"/>
              <a:t>Sans urgence</a:t>
            </a:r>
          </a:p>
          <a:p>
            <a:pPr lvl="2" eaLnBrk="1" hangingPunct="1">
              <a:buFont typeface="Wingdings" charset="0"/>
              <a:buChar char="§"/>
            </a:pPr>
            <a:r>
              <a:rPr lang="fr-FR" sz="1600"/>
              <a:t>HTA, troubles métaboliques non menaçants</a:t>
            </a:r>
          </a:p>
          <a:p>
            <a:pPr lvl="2" eaLnBrk="1" hangingPunct="1">
              <a:buFont typeface="Wingdings" charset="0"/>
              <a:buChar char="§"/>
            </a:pPr>
            <a:r>
              <a:rPr lang="fr-FR" sz="1600"/>
              <a:t>Déclin progressif du débit de filtration glomérulaire </a:t>
            </a:r>
          </a:p>
          <a:p>
            <a:pPr lvl="2" eaLnBrk="1" hangingPunct="1">
              <a:buFont typeface="Wingdings" charset="0"/>
              <a:buChar char="§"/>
            </a:pPr>
            <a:r>
              <a:rPr lang="fr-FR" sz="1600"/>
              <a:t>Protéinurie &lt; 3 g/24h</a:t>
            </a:r>
          </a:p>
          <a:p>
            <a:pPr lvl="2" eaLnBrk="1" hangingPunct="1">
              <a:buFont typeface="Wingdings" charset="0"/>
              <a:buChar char="§"/>
            </a:pPr>
            <a:endParaRPr lang="fr-FR" sz="2000">
              <a:solidFill>
                <a:srgbClr val="E46C0A"/>
              </a:solidFill>
            </a:endParaRPr>
          </a:p>
        </p:txBody>
      </p:sp>
      <p:sp>
        <p:nvSpPr>
          <p:cNvPr id="21507"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
        <p:nvSpPr>
          <p:cNvPr id="5" name="Rectangle à coins arrondis 4"/>
          <p:cNvSpPr/>
          <p:nvPr/>
        </p:nvSpPr>
        <p:spPr>
          <a:xfrm>
            <a:off x="1116013" y="2060575"/>
            <a:ext cx="7632700" cy="1512888"/>
          </a:xfrm>
          <a:prstGeom prst="roundRect">
            <a:avLst/>
          </a:prstGeom>
          <a:no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ZoneTexte 3"/>
          <p:cNvSpPr txBox="1">
            <a:spLocks noChangeArrowheads="1"/>
          </p:cNvSpPr>
          <p:nvPr/>
        </p:nvSpPr>
        <p:spPr bwMode="auto">
          <a:xfrm>
            <a:off x="250825" y="193675"/>
            <a:ext cx="864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a:solidFill>
                  <a:srgbClr val="E46C0A"/>
                </a:solidFill>
              </a:rPr>
              <a:t>Complications et comorbidités – Le risque rénal</a:t>
            </a:r>
          </a:p>
        </p:txBody>
      </p:sp>
      <p:sp>
        <p:nvSpPr>
          <p:cNvPr id="22530" name="ZoneTexte 6"/>
          <p:cNvSpPr txBox="1">
            <a:spLocks noChangeArrowheads="1"/>
          </p:cNvSpPr>
          <p:nvPr/>
        </p:nvSpPr>
        <p:spPr bwMode="auto">
          <a:xfrm>
            <a:off x="280988" y="682625"/>
            <a:ext cx="8642350"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marL="1257300" indent="-3429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Wingdings" charset="0"/>
              <a:buChar char="§"/>
            </a:pPr>
            <a:r>
              <a:rPr lang="fr-FR" sz="2000">
                <a:solidFill>
                  <a:srgbClr val="E46C0A"/>
                </a:solidFill>
              </a:rPr>
              <a:t>Conduite à tenir en cas d</a:t>
            </a:r>
            <a:r>
              <a:rPr lang="ja-JP" altLang="fr-FR" sz="2000">
                <a:solidFill>
                  <a:srgbClr val="E46C0A"/>
                </a:solidFill>
              </a:rPr>
              <a:t>’</a:t>
            </a:r>
            <a:r>
              <a:rPr lang="fr-FR" altLang="ja-JP" sz="2000">
                <a:solidFill>
                  <a:srgbClr val="E46C0A"/>
                </a:solidFill>
              </a:rPr>
              <a:t>insuffisance rénale ?</a:t>
            </a:r>
          </a:p>
          <a:p>
            <a:pPr lvl="1" eaLnBrk="1" hangingPunct="1">
              <a:buFont typeface="Arial" charset="0"/>
              <a:buChar char="•"/>
            </a:pPr>
            <a:r>
              <a:rPr lang="fr-FR" sz="1800"/>
              <a:t>Adaptation posologique pour les ARV éliminés par voie urinaire, le plus souvent à partir d'un DFG &lt; 60 mL/mn. (Cf tableau d</a:t>
            </a:r>
            <a:r>
              <a:rPr lang="ja-JP" altLang="fr-FR" sz="1800"/>
              <a:t>’</a:t>
            </a:r>
            <a:r>
              <a:rPr lang="fr-FR" altLang="ja-JP" sz="1800"/>
              <a:t>adaptation). </a:t>
            </a:r>
          </a:p>
          <a:p>
            <a:pPr lvl="1" eaLnBrk="1" hangingPunct="1">
              <a:buFont typeface="Arial" charset="0"/>
              <a:buChar char="•"/>
            </a:pPr>
            <a:r>
              <a:rPr lang="fr-FR" sz="1800"/>
              <a:t>Le ténofovir devra être définitivement interrompue en cas d'insuffisance rénale aigue, de Fanconi ou de dégradation du DFG. </a:t>
            </a:r>
          </a:p>
          <a:p>
            <a:pPr lvl="1" eaLnBrk="1" hangingPunct="1">
              <a:buFont typeface="Arial" charset="0"/>
              <a:buChar char="•"/>
            </a:pPr>
            <a:r>
              <a:rPr lang="fr-FR" sz="1800"/>
              <a:t>Les mesures générales applicables à tous patients en insuffisance rénale seront renforcées :</a:t>
            </a:r>
          </a:p>
          <a:p>
            <a:pPr lvl="2" eaLnBrk="1" hangingPunct="1">
              <a:buFont typeface="Wingdings" charset="0"/>
              <a:buChar char="§"/>
            </a:pPr>
            <a:r>
              <a:rPr lang="fr-FR" sz="1600"/>
              <a:t>éviction des néphrotoxiques (antibiotiques, AINS, anabolisants, tradithérapie) </a:t>
            </a:r>
          </a:p>
          <a:p>
            <a:pPr lvl="2" eaLnBrk="1" hangingPunct="1">
              <a:buFont typeface="Wingdings" charset="0"/>
              <a:buChar char="§"/>
            </a:pPr>
            <a:r>
              <a:rPr lang="fr-FR" sz="1600"/>
              <a:t>vigilance en cas de risque de déshydratation (diarrhée, hyperthermie, etc). </a:t>
            </a:r>
          </a:p>
          <a:p>
            <a:pPr lvl="2" eaLnBrk="1" hangingPunct="1">
              <a:buFont typeface="Wingdings" charset="0"/>
              <a:buChar char="§"/>
            </a:pPr>
            <a:r>
              <a:rPr lang="fr-FR" sz="1600"/>
              <a:t>renforcement des mesures d</a:t>
            </a:r>
            <a:r>
              <a:rPr lang="ja-JP" altLang="fr-FR" sz="1600"/>
              <a:t>’</a:t>
            </a:r>
            <a:r>
              <a:rPr lang="fr-FR" altLang="ja-JP" sz="1600"/>
              <a:t>hygiène de vie (poids, tabac, alimentation)</a:t>
            </a:r>
          </a:p>
          <a:p>
            <a:pPr lvl="2" eaLnBrk="1" hangingPunct="1">
              <a:buFont typeface="Wingdings" charset="0"/>
              <a:buChar char="§"/>
            </a:pPr>
            <a:r>
              <a:rPr lang="fr-FR" sz="1600"/>
              <a:t>contrôle des facteurs de risque cardio-vasculaires</a:t>
            </a:r>
          </a:p>
          <a:p>
            <a:pPr lvl="2" eaLnBrk="1" hangingPunct="1">
              <a:buFont typeface="Wingdings" charset="0"/>
              <a:buChar char="§"/>
            </a:pPr>
            <a:r>
              <a:rPr lang="fr-FR" sz="1600"/>
              <a:t>initiation d</a:t>
            </a:r>
            <a:r>
              <a:rPr lang="ja-JP" altLang="fr-FR" sz="1600"/>
              <a:t>’</a:t>
            </a:r>
            <a:r>
              <a:rPr lang="fr-FR" altLang="ja-JP" sz="1600"/>
              <a:t>inhibiteurs de l</a:t>
            </a:r>
            <a:r>
              <a:rPr lang="ja-JP" altLang="fr-FR" sz="1600"/>
              <a:t>’</a:t>
            </a:r>
            <a:r>
              <a:rPr lang="fr-FR" altLang="ja-JP" sz="1600"/>
              <a:t>enzyme de conversion ou antagonistes de l</a:t>
            </a:r>
            <a:r>
              <a:rPr lang="ja-JP" altLang="fr-FR" sz="1600"/>
              <a:t>’</a:t>
            </a:r>
            <a:r>
              <a:rPr lang="fr-FR" altLang="ja-JP" sz="1600"/>
              <a:t>angiotensine II</a:t>
            </a:r>
          </a:p>
          <a:p>
            <a:pPr eaLnBrk="1" hangingPunct="1">
              <a:buFont typeface="Wingdings" charset="0"/>
              <a:buChar char="§"/>
            </a:pPr>
            <a:r>
              <a:rPr lang="fr-FR" sz="2000">
                <a:solidFill>
                  <a:srgbClr val="E46C0A"/>
                </a:solidFill>
              </a:rPr>
              <a:t>L</a:t>
            </a:r>
            <a:r>
              <a:rPr lang="ja-JP" altLang="fr-FR" sz="2000">
                <a:solidFill>
                  <a:srgbClr val="E46C0A"/>
                </a:solidFill>
              </a:rPr>
              <a:t>’</a:t>
            </a:r>
            <a:r>
              <a:rPr lang="fr-FR" altLang="ja-JP" sz="2000">
                <a:solidFill>
                  <a:srgbClr val="E46C0A"/>
                </a:solidFill>
              </a:rPr>
              <a:t>indétectabilité de la charge virale reste l</a:t>
            </a:r>
            <a:r>
              <a:rPr lang="ja-JP" altLang="fr-FR" sz="2000">
                <a:solidFill>
                  <a:srgbClr val="E46C0A"/>
                </a:solidFill>
              </a:rPr>
              <a:t>’</a:t>
            </a:r>
            <a:r>
              <a:rPr lang="fr-FR" altLang="ja-JP" sz="2000">
                <a:solidFill>
                  <a:srgbClr val="E46C0A"/>
                </a:solidFill>
              </a:rPr>
              <a:t>objectif du traitement ARV pour tout patient VIH, même dialysé.</a:t>
            </a:r>
          </a:p>
          <a:p>
            <a:pPr eaLnBrk="1" hangingPunct="1">
              <a:buFont typeface="Wingdings" charset="0"/>
              <a:buChar char="§"/>
            </a:pPr>
            <a:r>
              <a:rPr lang="fr-FR" sz="2000">
                <a:solidFill>
                  <a:srgbClr val="E46C0A"/>
                </a:solidFill>
              </a:rPr>
              <a:t>La transplantation rénale doit être envisagée chez des patients dialysés ayant une infection virale contrôlée avec un niveau de lymphocytes CD4 &gt; 200/mm</a:t>
            </a:r>
            <a:r>
              <a:rPr lang="fr-FR" sz="2000" baseline="30000">
                <a:solidFill>
                  <a:srgbClr val="E46C0A"/>
                </a:solidFill>
              </a:rPr>
              <a:t>3</a:t>
            </a:r>
            <a:r>
              <a:rPr lang="fr-FR" sz="2000">
                <a:solidFill>
                  <a:srgbClr val="E46C0A"/>
                </a:solidFill>
              </a:rPr>
              <a:t>. </a:t>
            </a:r>
          </a:p>
        </p:txBody>
      </p:sp>
      <p:sp>
        <p:nvSpPr>
          <p:cNvPr id="22531" name="ZoneTexte 10"/>
          <p:cNvSpPr txBox="1">
            <a:spLocks noChangeArrowheads="1"/>
          </p:cNvSpPr>
          <p:nvPr/>
        </p:nvSpPr>
        <p:spPr bwMode="auto">
          <a:xfrm>
            <a:off x="179388" y="5876925"/>
            <a:ext cx="583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1800" b="1">
                <a:solidFill>
                  <a:schemeClr val="bg1"/>
                </a:solidFill>
              </a:rPr>
              <a:t>Suivi de l’adulte vivant avec le VIH,</a:t>
            </a:r>
            <a:endParaRPr lang="fr-FR" sz="1800">
              <a:solidFill>
                <a:schemeClr val="bg1"/>
              </a:solidFill>
            </a:endParaRPr>
          </a:p>
          <a:p>
            <a:pPr eaLnBrk="1" hangingPunct="1"/>
            <a:r>
              <a:rPr lang="fr-FR" sz="1800" b="1">
                <a:solidFill>
                  <a:schemeClr val="bg1"/>
                </a:solidFill>
              </a:rPr>
              <a:t>prévention et prise en charge des comorbidités</a:t>
            </a:r>
            <a:endParaRPr lang="fr-FR" sz="1800">
              <a:solidFill>
                <a:schemeClr val="bg1"/>
              </a:solidFill>
            </a:endParaRPr>
          </a:p>
          <a:p>
            <a:pPr eaLnBrk="1" hangingPunct="1"/>
            <a:r>
              <a:rPr lang="fr-FR" sz="1800">
                <a:cs typeface="Arial" charset="0"/>
              </a:rPr>
              <a:t>Coordination – F Bonnet</a:t>
            </a:r>
          </a:p>
        </p:txBody>
      </p:sp>
      <p:sp>
        <p:nvSpPr>
          <p:cNvPr id="30726" name="AutoShape 6"/>
          <p:cNvSpPr>
            <a:spLocks noChangeArrowheads="1"/>
          </p:cNvSpPr>
          <p:nvPr/>
        </p:nvSpPr>
        <p:spPr bwMode="auto">
          <a:xfrm>
            <a:off x="323850" y="1557338"/>
            <a:ext cx="8750300" cy="576262"/>
          </a:xfrm>
          <a:prstGeom prst="roundRect">
            <a:avLst>
              <a:gd name="adj" fmla="val 16667"/>
            </a:avLst>
          </a:prstGeom>
          <a:noFill/>
          <a:ln w="57150">
            <a:solidFill>
              <a:srgbClr val="A5002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fr-FR">
              <a:cs typeface="+mn-cs"/>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1542</TotalTime>
  <Words>3538</Words>
  <Application>Microsoft Macintosh PowerPoint</Application>
  <PresentationFormat>Présentation à l'écran (4:3)</PresentationFormat>
  <Paragraphs>371</Paragraphs>
  <Slides>21</Slides>
  <Notes>6</Notes>
  <HiddenSlides>0</HiddenSlides>
  <MMClips>0</MMClips>
  <ScaleCrop>false</ScaleCrop>
  <HeadingPairs>
    <vt:vector size="8" baseType="variant">
      <vt:variant>
        <vt:lpstr>Polices utilisées</vt:lpstr>
      </vt:variant>
      <vt:variant>
        <vt:i4>5</vt:i4>
      </vt:variant>
      <vt:variant>
        <vt:lpstr>Thème</vt:lpstr>
      </vt:variant>
      <vt:variant>
        <vt:i4>1</vt:i4>
      </vt:variant>
      <vt:variant>
        <vt:lpstr>Serveurs OLE incorporés</vt:lpstr>
      </vt:variant>
      <vt:variant>
        <vt:i4>1</vt:i4>
      </vt:variant>
      <vt:variant>
        <vt:lpstr>Titres des diapositives</vt:lpstr>
      </vt:variant>
      <vt:variant>
        <vt:i4>21</vt:i4>
      </vt:variant>
    </vt:vector>
  </HeadingPairs>
  <TitlesOfParts>
    <vt:vector size="28" baseType="lpstr">
      <vt:lpstr>Arial</vt:lpstr>
      <vt:lpstr>ＭＳ Ｐゴシック</vt:lpstr>
      <vt:lpstr>Calibri</vt:lpstr>
      <vt:lpstr>Wingdings</vt:lpstr>
      <vt:lpstr>Cambria</vt:lpstr>
      <vt:lpstr>Thème Office</vt:lpstr>
      <vt:lpstr>Microsoft PowerPoint 97-2003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Julien Bressy</dc:creator>
  <cp:lastModifiedBy>Cedric Arvieux</cp:lastModifiedBy>
  <cp:revision>113</cp:revision>
  <dcterms:created xsi:type="dcterms:W3CDTF">2013-07-02T11:21:15Z</dcterms:created>
  <dcterms:modified xsi:type="dcterms:W3CDTF">2013-09-28T16:14:29Z</dcterms:modified>
</cp:coreProperties>
</file>