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8"/>
  </p:notesMasterIdLst>
  <p:sldIdLst>
    <p:sldId id="256" r:id="rId2"/>
    <p:sldId id="261" r:id="rId3"/>
    <p:sldId id="274" r:id="rId4"/>
    <p:sldId id="272" r:id="rId5"/>
    <p:sldId id="262" r:id="rId6"/>
    <p:sldId id="263" r:id="rId7"/>
    <p:sldId id="257" r:id="rId8"/>
    <p:sldId id="266" r:id="rId9"/>
    <p:sldId id="267" r:id="rId10"/>
    <p:sldId id="273" r:id="rId11"/>
    <p:sldId id="268" r:id="rId12"/>
    <p:sldId id="277" r:id="rId13"/>
    <p:sldId id="264" r:id="rId14"/>
    <p:sldId id="278" r:id="rId15"/>
    <p:sldId id="276" r:id="rId16"/>
    <p:sldId id="270"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Style foncé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72" autoAdjust="0"/>
    <p:restoredTop sz="90158" autoAdjust="0"/>
  </p:normalViewPr>
  <p:slideViewPr>
    <p:cSldViewPr>
      <p:cViewPr varScale="1">
        <p:scale>
          <a:sx n="61" d="100"/>
          <a:sy n="61" d="100"/>
        </p:scale>
        <p:origin x="-7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sz="1800" b="1" i="0" baseline="0" dirty="0" smtClean="0">
                <a:effectLst/>
              </a:rPr>
              <a:t>Répartition des Cancers classant Sida</a:t>
            </a:r>
            <a:endParaRPr lang="fr-FR" dirty="0">
              <a:effectLst/>
            </a:endParaRPr>
          </a:p>
        </c:rich>
      </c:tx>
      <c:layout/>
      <c:overlay val="0"/>
    </c:title>
    <c:autoTitleDeleted val="0"/>
    <c:plotArea>
      <c:layout/>
      <c:pieChart>
        <c:varyColors val="1"/>
        <c:ser>
          <c:idx val="0"/>
          <c:order val="0"/>
          <c:tx>
            <c:strRef>
              <c:f>Feuil1!$B$1</c:f>
              <c:strCache>
                <c:ptCount val="1"/>
                <c:pt idx="0">
                  <c:v>Colonne1</c:v>
                </c:pt>
              </c:strCache>
            </c:strRef>
          </c:tx>
          <c:explosion val="25"/>
          <c:dLbls>
            <c:showLegendKey val="0"/>
            <c:showVal val="0"/>
            <c:showCatName val="0"/>
            <c:showSerName val="0"/>
            <c:showPercent val="1"/>
            <c:showBubbleSize val="0"/>
            <c:showLeaderLines val="1"/>
          </c:dLbls>
          <c:cat>
            <c:strRef>
              <c:f>Feuil1!$A$2:$A$5</c:f>
              <c:strCache>
                <c:ptCount val="4"/>
                <c:pt idx="0">
                  <c:v>Sarcome de Kaposi</c:v>
                </c:pt>
                <c:pt idx="1">
                  <c:v>Lymphome non hodgkinien</c:v>
                </c:pt>
                <c:pt idx="2">
                  <c:v>Cancer du col de l'utérus</c:v>
                </c:pt>
                <c:pt idx="3">
                  <c:v>Lymphome cérébral primaire</c:v>
                </c:pt>
              </c:strCache>
            </c:strRef>
          </c:cat>
          <c:val>
            <c:numRef>
              <c:f>Feuil1!$B$2:$B$5</c:f>
              <c:numCache>
                <c:formatCode>General</c:formatCode>
                <c:ptCount val="4"/>
                <c:pt idx="0">
                  <c:v>12</c:v>
                </c:pt>
                <c:pt idx="1">
                  <c:v>6</c:v>
                </c:pt>
                <c:pt idx="2">
                  <c:v>4</c:v>
                </c:pt>
                <c:pt idx="3">
                  <c:v>2</c:v>
                </c:pt>
              </c:numCache>
            </c:numRef>
          </c:val>
        </c:ser>
        <c:dLbls>
          <c:showLegendKey val="0"/>
          <c:showVal val="0"/>
          <c:showCatName val="0"/>
          <c:showSerName val="0"/>
          <c:showPercent val="1"/>
          <c:showBubbleSize val="0"/>
          <c:showLeaderLines val="1"/>
        </c:dLbls>
        <c:firstSliceAng val="0"/>
      </c:pieChart>
    </c:plotArea>
    <c:legend>
      <c:legendPos val="r"/>
      <c:layout/>
      <c:overlay val="0"/>
      <c:txPr>
        <a:bodyPr/>
        <a:lstStyle/>
        <a:p>
          <a:pPr>
            <a:defRPr sz="1200"/>
          </a:pPr>
          <a:endParaRPr lang="fr-FR"/>
        </a:p>
      </c:txPr>
    </c:legend>
    <c:plotVisOnly val="1"/>
    <c:dispBlanksAs val="gap"/>
    <c:showDLblsOverMax val="0"/>
  </c:chart>
  <c:txPr>
    <a:bodyPr/>
    <a:lstStyle/>
    <a:p>
      <a:pPr>
        <a:defRPr sz="1800"/>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a:t>Répartition des cancers non classant sida</a:t>
            </a:r>
          </a:p>
        </c:rich>
      </c:tx>
      <c:layout/>
      <c:overlay val="0"/>
    </c:title>
    <c:autoTitleDeleted val="0"/>
    <c:plotArea>
      <c:layout/>
      <c:pieChart>
        <c:varyColors val="1"/>
        <c:ser>
          <c:idx val="0"/>
          <c:order val="0"/>
          <c:tx>
            <c:strRef>
              <c:f>Feuil1!$B$1</c:f>
              <c:strCache>
                <c:ptCount val="1"/>
                <c:pt idx="0">
                  <c:v>Répartition des cancer non classant sida</c:v>
                </c:pt>
              </c:strCache>
            </c:strRef>
          </c:tx>
          <c:explosion val="9"/>
          <c:dLbls>
            <c:dLblPos val="bestFit"/>
            <c:showLegendKey val="0"/>
            <c:showVal val="0"/>
            <c:showCatName val="0"/>
            <c:showSerName val="0"/>
            <c:showPercent val="1"/>
            <c:showBubbleSize val="0"/>
            <c:showLeaderLines val="1"/>
          </c:dLbls>
          <c:cat>
            <c:strRef>
              <c:f>Feuil1!$A$2:$A$10</c:f>
              <c:strCache>
                <c:ptCount val="9"/>
                <c:pt idx="0">
                  <c:v>Dermatologie</c:v>
                </c:pt>
                <c:pt idx="1">
                  <c:v>Digestive</c:v>
                </c:pt>
                <c:pt idx="2">
                  <c:v>Urologie</c:v>
                </c:pt>
                <c:pt idx="3">
                  <c:v>ORL</c:v>
                </c:pt>
                <c:pt idx="4">
                  <c:v>Pneumologie</c:v>
                </c:pt>
                <c:pt idx="5">
                  <c:v>Hématologie</c:v>
                </c:pt>
                <c:pt idx="6">
                  <c:v>Gynécologie</c:v>
                </c:pt>
                <c:pt idx="7">
                  <c:v>Neurologie</c:v>
                </c:pt>
                <c:pt idx="8">
                  <c:v>Ophtalmologie</c:v>
                </c:pt>
              </c:strCache>
            </c:strRef>
          </c:cat>
          <c:val>
            <c:numRef>
              <c:f>Feuil1!$B$2:$B$10</c:f>
              <c:numCache>
                <c:formatCode>General</c:formatCode>
                <c:ptCount val="9"/>
                <c:pt idx="0">
                  <c:v>29</c:v>
                </c:pt>
                <c:pt idx="1">
                  <c:v>25</c:v>
                </c:pt>
                <c:pt idx="2">
                  <c:v>13</c:v>
                </c:pt>
                <c:pt idx="3">
                  <c:v>11</c:v>
                </c:pt>
                <c:pt idx="4">
                  <c:v>7</c:v>
                </c:pt>
                <c:pt idx="5">
                  <c:v>5</c:v>
                </c:pt>
                <c:pt idx="6">
                  <c:v>3</c:v>
                </c:pt>
                <c:pt idx="7">
                  <c:v>1</c:v>
                </c:pt>
                <c:pt idx="8">
                  <c:v>1</c:v>
                </c:pt>
              </c:numCache>
            </c:numRef>
          </c:val>
        </c:ser>
        <c:dLbls>
          <c:dLblPos val="bestFit"/>
          <c:showLegendKey val="0"/>
          <c:showVal val="0"/>
          <c:showCatName val="0"/>
          <c:showSerName val="0"/>
          <c:showPercent val="1"/>
          <c:showBubbleSize val="0"/>
          <c:showLeaderLines val="1"/>
        </c:dLbls>
        <c:firstSliceAng val="0"/>
      </c:pieChart>
    </c:plotArea>
    <c:legend>
      <c:legendPos val="r"/>
      <c:layout/>
      <c:overlay val="0"/>
      <c:txPr>
        <a:bodyPr/>
        <a:lstStyle/>
        <a:p>
          <a:pPr>
            <a:defRPr sz="1200"/>
          </a:pPr>
          <a:endParaRPr lang="fr-FR"/>
        </a:p>
      </c:txPr>
    </c:legend>
    <c:plotVisOnly val="1"/>
    <c:dispBlanksAs val="gap"/>
    <c:showDLblsOverMax val="0"/>
  </c:chart>
  <c:txPr>
    <a:bodyPr/>
    <a:lstStyle/>
    <a:p>
      <a:pPr>
        <a:defRPr sz="1800"/>
      </a:pPr>
      <a:endParaRPr lang="fr-F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Classant Sida</c:v>
                </c:pt>
              </c:strCache>
            </c:strRef>
          </c:tx>
          <c:invertIfNegative val="0"/>
          <c:cat>
            <c:strRef>
              <c:f>Feuil1!$A$2:$A$4</c:f>
              <c:strCache>
                <c:ptCount val="3"/>
                <c:pt idx="0">
                  <c:v>Fiches récupérées  
(Papier, DPI, réseaux onco, secrétariats)</c:v>
                </c:pt>
                <c:pt idx="1">
                  <c:v>Notion de RCP  
(Fiches non récupérées)</c:v>
                </c:pt>
                <c:pt idx="2">
                  <c:v>Pas de notion de RCP</c:v>
                </c:pt>
              </c:strCache>
            </c:strRef>
          </c:cat>
          <c:val>
            <c:numRef>
              <c:f>Feuil1!$B$2:$B$4</c:f>
              <c:numCache>
                <c:formatCode>0%</c:formatCode>
                <c:ptCount val="3"/>
                <c:pt idx="0">
                  <c:v>0.42</c:v>
                </c:pt>
                <c:pt idx="1">
                  <c:v>0</c:v>
                </c:pt>
                <c:pt idx="2">
                  <c:v>0.57999999999999996</c:v>
                </c:pt>
              </c:numCache>
            </c:numRef>
          </c:val>
        </c:ser>
        <c:ser>
          <c:idx val="1"/>
          <c:order val="1"/>
          <c:tx>
            <c:strRef>
              <c:f>Feuil1!$C$1</c:f>
              <c:strCache>
                <c:ptCount val="1"/>
                <c:pt idx="0">
                  <c:v>Non Classant Sida</c:v>
                </c:pt>
              </c:strCache>
            </c:strRef>
          </c:tx>
          <c:invertIfNegative val="0"/>
          <c:cat>
            <c:strRef>
              <c:f>Feuil1!$A$2:$A$4</c:f>
              <c:strCache>
                <c:ptCount val="3"/>
                <c:pt idx="0">
                  <c:v>Fiches récupérées  
(Papier, DPI, réseaux onco, secrétariats)</c:v>
                </c:pt>
                <c:pt idx="1">
                  <c:v>Notion de RCP  
(Fiches non récupérées)</c:v>
                </c:pt>
                <c:pt idx="2">
                  <c:v>Pas de notion de RCP</c:v>
                </c:pt>
              </c:strCache>
            </c:strRef>
          </c:cat>
          <c:val>
            <c:numRef>
              <c:f>Feuil1!$C$2:$C$4</c:f>
              <c:numCache>
                <c:formatCode>0%</c:formatCode>
                <c:ptCount val="3"/>
                <c:pt idx="0">
                  <c:v>0.56000000000000005</c:v>
                </c:pt>
                <c:pt idx="1">
                  <c:v>0.14000000000000001</c:v>
                </c:pt>
                <c:pt idx="2">
                  <c:v>0.3</c:v>
                </c:pt>
              </c:numCache>
            </c:numRef>
          </c:val>
        </c:ser>
        <c:dLbls>
          <c:showLegendKey val="0"/>
          <c:showVal val="1"/>
          <c:showCatName val="0"/>
          <c:showSerName val="0"/>
          <c:showPercent val="0"/>
          <c:showBubbleSize val="0"/>
        </c:dLbls>
        <c:gapWidth val="150"/>
        <c:overlap val="-25"/>
        <c:axId val="36989184"/>
        <c:axId val="36995072"/>
      </c:barChart>
      <c:catAx>
        <c:axId val="36989184"/>
        <c:scaling>
          <c:orientation val="minMax"/>
        </c:scaling>
        <c:delete val="0"/>
        <c:axPos val="b"/>
        <c:majorTickMark val="none"/>
        <c:minorTickMark val="none"/>
        <c:tickLblPos val="nextTo"/>
        <c:txPr>
          <a:bodyPr/>
          <a:lstStyle/>
          <a:p>
            <a:pPr>
              <a:defRPr sz="1200"/>
            </a:pPr>
            <a:endParaRPr lang="fr-FR"/>
          </a:p>
        </c:txPr>
        <c:crossAx val="36995072"/>
        <c:crosses val="autoZero"/>
        <c:auto val="1"/>
        <c:lblAlgn val="ctr"/>
        <c:lblOffset val="100"/>
        <c:noMultiLvlLbl val="0"/>
      </c:catAx>
      <c:valAx>
        <c:axId val="36995072"/>
        <c:scaling>
          <c:orientation val="minMax"/>
        </c:scaling>
        <c:delete val="1"/>
        <c:axPos val="l"/>
        <c:numFmt formatCode="0%" sourceLinked="1"/>
        <c:majorTickMark val="out"/>
        <c:minorTickMark val="none"/>
        <c:tickLblPos val="nextTo"/>
        <c:crossAx val="36989184"/>
        <c:crosses val="autoZero"/>
        <c:crossBetween val="between"/>
      </c:valAx>
    </c:plotArea>
    <c:legend>
      <c:legendPos val="t"/>
      <c:layout>
        <c:manualLayout>
          <c:xMode val="edge"/>
          <c:yMode val="edge"/>
          <c:x val="0.30037836865762585"/>
          <c:y val="0.13334285831338269"/>
          <c:w val="0.42203081362607214"/>
          <c:h val="0.14820226316838489"/>
        </c:manualLayout>
      </c:layout>
      <c:overlay val="0"/>
    </c:legend>
    <c:plotVisOnly val="1"/>
    <c:dispBlanksAs val="gap"/>
    <c:showDLblsOverMax val="0"/>
  </c:chart>
  <c:txPr>
    <a:bodyPr/>
    <a:lstStyle/>
    <a:p>
      <a:pPr>
        <a:defRPr sz="1800"/>
      </a:pPr>
      <a:endParaRPr lang="fr-F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132AF79-DCDC-4993-8B75-BCF954278E97}" type="doc">
      <dgm:prSet loTypeId="urn:microsoft.com/office/officeart/2005/8/layout/StepDownProcess" loCatId="process" qsTypeId="urn:microsoft.com/office/officeart/2005/8/quickstyle/simple1" qsCatId="simple" csTypeId="urn:microsoft.com/office/officeart/2005/8/colors/accent1_3" csCatId="accent1" phldr="1"/>
      <dgm:spPr/>
      <dgm:t>
        <a:bodyPr/>
        <a:lstStyle/>
        <a:p>
          <a:endParaRPr lang="fr-FR"/>
        </a:p>
      </dgm:t>
    </dgm:pt>
    <dgm:pt modelId="{4ADCDDA9-20E9-448C-98A0-001EF1A65B5D}">
      <dgm:prSet phldrT="[Texte]"/>
      <dgm:spPr>
        <a:ln>
          <a:noFill/>
        </a:ln>
      </dgm:spPr>
      <dgm:t>
        <a:bodyPr/>
        <a:lstStyle/>
        <a:p>
          <a:r>
            <a:rPr lang="fr-FR" b="1" dirty="0" smtClean="0"/>
            <a:t>90% mention VIH</a:t>
          </a:r>
          <a:endParaRPr lang="fr-FR" b="1" dirty="0"/>
        </a:p>
      </dgm:t>
    </dgm:pt>
    <dgm:pt modelId="{8DFD50F7-46BD-4206-B750-7F81A919AEC4}" type="parTrans" cxnId="{0189E291-2CEE-485F-82B3-B0B191E52565}">
      <dgm:prSet/>
      <dgm:spPr/>
      <dgm:t>
        <a:bodyPr/>
        <a:lstStyle/>
        <a:p>
          <a:endParaRPr lang="fr-FR"/>
        </a:p>
      </dgm:t>
    </dgm:pt>
    <dgm:pt modelId="{DDCC6E4B-8011-413B-8720-89EC76E5BD79}" type="sibTrans" cxnId="{0189E291-2CEE-485F-82B3-B0B191E52565}">
      <dgm:prSet/>
      <dgm:spPr/>
      <dgm:t>
        <a:bodyPr/>
        <a:lstStyle/>
        <a:p>
          <a:endParaRPr lang="fr-FR"/>
        </a:p>
      </dgm:t>
    </dgm:pt>
    <dgm:pt modelId="{95F59E0D-E90E-4DB9-BF74-A9115ED46BFA}">
      <dgm:prSet phldrT="[Texte]"/>
      <dgm:spPr>
        <a:ln>
          <a:noFill/>
        </a:ln>
      </dgm:spPr>
      <dgm:t>
        <a:bodyPr/>
        <a:lstStyle/>
        <a:p>
          <a:r>
            <a:rPr lang="fr-FR" b="1" dirty="0" smtClean="0"/>
            <a:t>48% Notion de traitement ARV</a:t>
          </a:r>
          <a:endParaRPr lang="fr-FR" b="1" dirty="0"/>
        </a:p>
      </dgm:t>
    </dgm:pt>
    <dgm:pt modelId="{8B39B35D-76D1-4FDD-9889-D5DFEBA852FE}" type="parTrans" cxnId="{5F977AC8-91D0-4BB8-AB61-90CA82A61944}">
      <dgm:prSet/>
      <dgm:spPr/>
      <dgm:t>
        <a:bodyPr/>
        <a:lstStyle/>
        <a:p>
          <a:endParaRPr lang="fr-FR"/>
        </a:p>
      </dgm:t>
    </dgm:pt>
    <dgm:pt modelId="{36443B78-47F6-41F7-BFDF-31472FAAB8AB}" type="sibTrans" cxnId="{5F977AC8-91D0-4BB8-AB61-90CA82A61944}">
      <dgm:prSet/>
      <dgm:spPr/>
      <dgm:t>
        <a:bodyPr/>
        <a:lstStyle/>
        <a:p>
          <a:endParaRPr lang="fr-FR"/>
        </a:p>
      </dgm:t>
    </dgm:pt>
    <dgm:pt modelId="{C4E10650-54A3-4C4A-B544-A6103881D13D}">
      <dgm:prSet phldrT="[Texte]"/>
      <dgm:spPr>
        <a:ln>
          <a:noFill/>
        </a:ln>
      </dgm:spPr>
      <dgm:t>
        <a:bodyPr/>
        <a:lstStyle/>
        <a:p>
          <a:r>
            <a:rPr lang="fr-FR" b="1" dirty="0" smtClean="0"/>
            <a:t>23% détail du traitement ARV</a:t>
          </a:r>
          <a:endParaRPr lang="fr-FR" b="1" dirty="0"/>
        </a:p>
      </dgm:t>
    </dgm:pt>
    <dgm:pt modelId="{09AB3361-44A4-4DD9-A8A9-E593D193EC62}" type="parTrans" cxnId="{1AC513FF-BC62-4358-813C-E4CAAF265BA0}">
      <dgm:prSet/>
      <dgm:spPr/>
      <dgm:t>
        <a:bodyPr/>
        <a:lstStyle/>
        <a:p>
          <a:endParaRPr lang="fr-FR"/>
        </a:p>
      </dgm:t>
    </dgm:pt>
    <dgm:pt modelId="{8D65A19C-FA88-4CAB-A400-29128467D9F3}" type="sibTrans" cxnId="{1AC513FF-BC62-4358-813C-E4CAAF265BA0}">
      <dgm:prSet/>
      <dgm:spPr/>
      <dgm:t>
        <a:bodyPr/>
        <a:lstStyle/>
        <a:p>
          <a:endParaRPr lang="fr-FR"/>
        </a:p>
      </dgm:t>
    </dgm:pt>
    <dgm:pt modelId="{66A987D4-D4B1-4774-B93E-B097C4E3CB3A}" type="pres">
      <dgm:prSet presAssocID="{E132AF79-DCDC-4993-8B75-BCF954278E97}" presName="rootnode" presStyleCnt="0">
        <dgm:presLayoutVars>
          <dgm:chMax/>
          <dgm:chPref/>
          <dgm:dir/>
          <dgm:animLvl val="lvl"/>
        </dgm:presLayoutVars>
      </dgm:prSet>
      <dgm:spPr/>
      <dgm:t>
        <a:bodyPr/>
        <a:lstStyle/>
        <a:p>
          <a:endParaRPr lang="fr-FR"/>
        </a:p>
      </dgm:t>
    </dgm:pt>
    <dgm:pt modelId="{1CD71CD1-4393-4A87-BB94-CE011DDDBD81}" type="pres">
      <dgm:prSet presAssocID="{4ADCDDA9-20E9-448C-98A0-001EF1A65B5D}" presName="composite" presStyleCnt="0"/>
      <dgm:spPr/>
    </dgm:pt>
    <dgm:pt modelId="{E98D7268-CF6D-4B0D-B9E7-1FF14CA50B51}" type="pres">
      <dgm:prSet presAssocID="{4ADCDDA9-20E9-448C-98A0-001EF1A65B5D}" presName="bentUpArrow1" presStyleLbl="alignImgPlace1" presStyleIdx="0" presStyleCnt="2" custLinFactNeighborX="-25795" custLinFactNeighborY="-13647"/>
      <dgm:spPr>
        <a:ln>
          <a:noFill/>
        </a:ln>
      </dgm:spPr>
    </dgm:pt>
    <dgm:pt modelId="{084921F4-CCC2-41FE-BCF4-C4102AF9421D}" type="pres">
      <dgm:prSet presAssocID="{4ADCDDA9-20E9-448C-98A0-001EF1A65B5D}" presName="ParentText" presStyleLbl="node1" presStyleIdx="0" presStyleCnt="3" custScaleX="127138" custScaleY="60452" custLinFactNeighborX="-19068" custLinFactNeighborY="2916">
        <dgm:presLayoutVars>
          <dgm:chMax val="1"/>
          <dgm:chPref val="1"/>
          <dgm:bulletEnabled val="1"/>
        </dgm:presLayoutVars>
      </dgm:prSet>
      <dgm:spPr/>
      <dgm:t>
        <a:bodyPr/>
        <a:lstStyle/>
        <a:p>
          <a:endParaRPr lang="fr-FR"/>
        </a:p>
      </dgm:t>
    </dgm:pt>
    <dgm:pt modelId="{A09750BE-363A-4181-9634-8838DE250D16}" type="pres">
      <dgm:prSet presAssocID="{4ADCDDA9-20E9-448C-98A0-001EF1A65B5D}" presName="ChildText" presStyleLbl="revTx" presStyleIdx="0" presStyleCnt="2">
        <dgm:presLayoutVars>
          <dgm:chMax val="0"/>
          <dgm:chPref val="0"/>
          <dgm:bulletEnabled val="1"/>
        </dgm:presLayoutVars>
      </dgm:prSet>
      <dgm:spPr/>
    </dgm:pt>
    <dgm:pt modelId="{AC8A59E5-AC77-4714-B9FB-DFD778A383DF}" type="pres">
      <dgm:prSet presAssocID="{DDCC6E4B-8011-413B-8720-89EC76E5BD79}" presName="sibTrans" presStyleCnt="0"/>
      <dgm:spPr/>
    </dgm:pt>
    <dgm:pt modelId="{A8689752-C529-4BC5-B98A-E675C4C5882C}" type="pres">
      <dgm:prSet presAssocID="{95F59E0D-E90E-4DB9-BF74-A9115ED46BFA}" presName="composite" presStyleCnt="0"/>
      <dgm:spPr/>
    </dgm:pt>
    <dgm:pt modelId="{985E611F-BFB9-4103-BC75-410FA2C89855}" type="pres">
      <dgm:prSet presAssocID="{95F59E0D-E90E-4DB9-BF74-A9115ED46BFA}" presName="bentUpArrow1" presStyleLbl="alignImgPlace1" presStyleIdx="1" presStyleCnt="2" custLinFactNeighborX="-5579" custLinFactNeighborY="-12238"/>
      <dgm:spPr>
        <a:ln>
          <a:noFill/>
        </a:ln>
      </dgm:spPr>
    </dgm:pt>
    <dgm:pt modelId="{480E95A3-3611-4300-9AC3-8480861D8AF3}" type="pres">
      <dgm:prSet presAssocID="{95F59E0D-E90E-4DB9-BF74-A9115ED46BFA}" presName="ParentText" presStyleLbl="node1" presStyleIdx="1" presStyleCnt="3" custScaleX="150812" custScaleY="70659" custLinFactNeighborX="-8883" custLinFactNeighborY="-7204">
        <dgm:presLayoutVars>
          <dgm:chMax val="1"/>
          <dgm:chPref val="1"/>
          <dgm:bulletEnabled val="1"/>
        </dgm:presLayoutVars>
      </dgm:prSet>
      <dgm:spPr/>
      <dgm:t>
        <a:bodyPr/>
        <a:lstStyle/>
        <a:p>
          <a:endParaRPr lang="fr-FR"/>
        </a:p>
      </dgm:t>
    </dgm:pt>
    <dgm:pt modelId="{B0F559B2-2380-421F-AD9E-9B25086DF891}" type="pres">
      <dgm:prSet presAssocID="{95F59E0D-E90E-4DB9-BF74-A9115ED46BFA}" presName="ChildText" presStyleLbl="revTx" presStyleIdx="1" presStyleCnt="2">
        <dgm:presLayoutVars>
          <dgm:chMax val="0"/>
          <dgm:chPref val="0"/>
          <dgm:bulletEnabled val="1"/>
        </dgm:presLayoutVars>
      </dgm:prSet>
      <dgm:spPr/>
    </dgm:pt>
    <dgm:pt modelId="{61330034-E89D-4FEE-98E1-9678479EB174}" type="pres">
      <dgm:prSet presAssocID="{36443B78-47F6-41F7-BFDF-31472FAAB8AB}" presName="sibTrans" presStyleCnt="0"/>
      <dgm:spPr/>
    </dgm:pt>
    <dgm:pt modelId="{B8F35CEF-1E6F-4DA2-8780-DCBAAE23D0F7}" type="pres">
      <dgm:prSet presAssocID="{C4E10650-54A3-4C4A-B544-A6103881D13D}" presName="composite" presStyleCnt="0"/>
      <dgm:spPr/>
    </dgm:pt>
    <dgm:pt modelId="{4C82A982-263B-4C93-A4CD-166702A0CAE2}" type="pres">
      <dgm:prSet presAssocID="{C4E10650-54A3-4C4A-B544-A6103881D13D}" presName="ParentText" presStyleLbl="node1" presStyleIdx="2" presStyleCnt="3" custScaleX="144192" custScaleY="54941" custLinFactNeighborX="20457" custLinFactNeighborY="10071">
        <dgm:presLayoutVars>
          <dgm:chMax val="1"/>
          <dgm:chPref val="1"/>
          <dgm:bulletEnabled val="1"/>
        </dgm:presLayoutVars>
      </dgm:prSet>
      <dgm:spPr/>
      <dgm:t>
        <a:bodyPr/>
        <a:lstStyle/>
        <a:p>
          <a:endParaRPr lang="fr-FR"/>
        </a:p>
      </dgm:t>
    </dgm:pt>
  </dgm:ptLst>
  <dgm:cxnLst>
    <dgm:cxn modelId="{341921B2-2AED-4BEC-B49A-C9796283E96E}" type="presOf" srcId="{E132AF79-DCDC-4993-8B75-BCF954278E97}" destId="{66A987D4-D4B1-4774-B93E-B097C4E3CB3A}" srcOrd="0" destOrd="0" presId="urn:microsoft.com/office/officeart/2005/8/layout/StepDownProcess"/>
    <dgm:cxn modelId="{AB240BB9-A0F3-408B-9A9D-A416FFE7F7AA}" type="presOf" srcId="{C4E10650-54A3-4C4A-B544-A6103881D13D}" destId="{4C82A982-263B-4C93-A4CD-166702A0CAE2}" srcOrd="0" destOrd="0" presId="urn:microsoft.com/office/officeart/2005/8/layout/StepDownProcess"/>
    <dgm:cxn modelId="{5F977AC8-91D0-4BB8-AB61-90CA82A61944}" srcId="{E132AF79-DCDC-4993-8B75-BCF954278E97}" destId="{95F59E0D-E90E-4DB9-BF74-A9115ED46BFA}" srcOrd="1" destOrd="0" parTransId="{8B39B35D-76D1-4FDD-9889-D5DFEBA852FE}" sibTransId="{36443B78-47F6-41F7-BFDF-31472FAAB8AB}"/>
    <dgm:cxn modelId="{0189E291-2CEE-485F-82B3-B0B191E52565}" srcId="{E132AF79-DCDC-4993-8B75-BCF954278E97}" destId="{4ADCDDA9-20E9-448C-98A0-001EF1A65B5D}" srcOrd="0" destOrd="0" parTransId="{8DFD50F7-46BD-4206-B750-7F81A919AEC4}" sibTransId="{DDCC6E4B-8011-413B-8720-89EC76E5BD79}"/>
    <dgm:cxn modelId="{1AC513FF-BC62-4358-813C-E4CAAF265BA0}" srcId="{E132AF79-DCDC-4993-8B75-BCF954278E97}" destId="{C4E10650-54A3-4C4A-B544-A6103881D13D}" srcOrd="2" destOrd="0" parTransId="{09AB3361-44A4-4DD9-A8A9-E593D193EC62}" sibTransId="{8D65A19C-FA88-4CAB-A400-29128467D9F3}"/>
    <dgm:cxn modelId="{65FAB46A-ED72-4C26-BB64-3C234E88F320}" type="presOf" srcId="{4ADCDDA9-20E9-448C-98A0-001EF1A65B5D}" destId="{084921F4-CCC2-41FE-BCF4-C4102AF9421D}" srcOrd="0" destOrd="0" presId="urn:microsoft.com/office/officeart/2005/8/layout/StepDownProcess"/>
    <dgm:cxn modelId="{530504D6-DACB-43FD-82EB-A1F781614774}" type="presOf" srcId="{95F59E0D-E90E-4DB9-BF74-A9115ED46BFA}" destId="{480E95A3-3611-4300-9AC3-8480861D8AF3}" srcOrd="0" destOrd="0" presId="urn:microsoft.com/office/officeart/2005/8/layout/StepDownProcess"/>
    <dgm:cxn modelId="{65CAEA26-2AD3-43F8-BE80-288A2A916B0F}" type="presParOf" srcId="{66A987D4-D4B1-4774-B93E-B097C4E3CB3A}" destId="{1CD71CD1-4393-4A87-BB94-CE011DDDBD81}" srcOrd="0" destOrd="0" presId="urn:microsoft.com/office/officeart/2005/8/layout/StepDownProcess"/>
    <dgm:cxn modelId="{18DDFD52-A2FA-4E53-9732-3EF99CE2F747}" type="presParOf" srcId="{1CD71CD1-4393-4A87-BB94-CE011DDDBD81}" destId="{E98D7268-CF6D-4B0D-B9E7-1FF14CA50B51}" srcOrd="0" destOrd="0" presId="urn:microsoft.com/office/officeart/2005/8/layout/StepDownProcess"/>
    <dgm:cxn modelId="{C1FF2E6C-8DEC-49E8-8918-B93951589D97}" type="presParOf" srcId="{1CD71CD1-4393-4A87-BB94-CE011DDDBD81}" destId="{084921F4-CCC2-41FE-BCF4-C4102AF9421D}" srcOrd="1" destOrd="0" presId="urn:microsoft.com/office/officeart/2005/8/layout/StepDownProcess"/>
    <dgm:cxn modelId="{B38C8C50-AFCE-429B-AD8B-2B112C1DA337}" type="presParOf" srcId="{1CD71CD1-4393-4A87-BB94-CE011DDDBD81}" destId="{A09750BE-363A-4181-9634-8838DE250D16}" srcOrd="2" destOrd="0" presId="urn:microsoft.com/office/officeart/2005/8/layout/StepDownProcess"/>
    <dgm:cxn modelId="{4E21704C-127A-4193-931D-100DCDF054B3}" type="presParOf" srcId="{66A987D4-D4B1-4774-B93E-B097C4E3CB3A}" destId="{AC8A59E5-AC77-4714-B9FB-DFD778A383DF}" srcOrd="1" destOrd="0" presId="urn:microsoft.com/office/officeart/2005/8/layout/StepDownProcess"/>
    <dgm:cxn modelId="{5576F67C-B929-4D8B-8CD2-F6C536B3E49A}" type="presParOf" srcId="{66A987D4-D4B1-4774-B93E-B097C4E3CB3A}" destId="{A8689752-C529-4BC5-B98A-E675C4C5882C}" srcOrd="2" destOrd="0" presId="urn:microsoft.com/office/officeart/2005/8/layout/StepDownProcess"/>
    <dgm:cxn modelId="{9C7736EE-4006-409B-95F7-EAE0D4C0357B}" type="presParOf" srcId="{A8689752-C529-4BC5-B98A-E675C4C5882C}" destId="{985E611F-BFB9-4103-BC75-410FA2C89855}" srcOrd="0" destOrd="0" presId="urn:microsoft.com/office/officeart/2005/8/layout/StepDownProcess"/>
    <dgm:cxn modelId="{3C40320E-536F-405A-B4CB-40307F69250F}" type="presParOf" srcId="{A8689752-C529-4BC5-B98A-E675C4C5882C}" destId="{480E95A3-3611-4300-9AC3-8480861D8AF3}" srcOrd="1" destOrd="0" presId="urn:microsoft.com/office/officeart/2005/8/layout/StepDownProcess"/>
    <dgm:cxn modelId="{20AD7FCB-D68D-48B2-A0C8-5D7BB24B0151}" type="presParOf" srcId="{A8689752-C529-4BC5-B98A-E675C4C5882C}" destId="{B0F559B2-2380-421F-AD9E-9B25086DF891}" srcOrd="2" destOrd="0" presId="urn:microsoft.com/office/officeart/2005/8/layout/StepDownProcess"/>
    <dgm:cxn modelId="{1644A4A7-372E-4941-98E7-D3F11B4A715F}" type="presParOf" srcId="{66A987D4-D4B1-4774-B93E-B097C4E3CB3A}" destId="{61330034-E89D-4FEE-98E1-9678479EB174}" srcOrd="3" destOrd="0" presId="urn:microsoft.com/office/officeart/2005/8/layout/StepDownProcess"/>
    <dgm:cxn modelId="{B17AFC51-6AA4-4C85-946A-25D4C8904723}" type="presParOf" srcId="{66A987D4-D4B1-4774-B93E-B097C4E3CB3A}" destId="{B8F35CEF-1E6F-4DA2-8780-DCBAAE23D0F7}" srcOrd="4" destOrd="0" presId="urn:microsoft.com/office/officeart/2005/8/layout/StepDownProcess"/>
    <dgm:cxn modelId="{C83D1FB5-532F-4B65-B7BF-7BFC1D0658F5}" type="presParOf" srcId="{B8F35CEF-1E6F-4DA2-8780-DCBAAE23D0F7}" destId="{4C82A982-263B-4C93-A4CD-166702A0CAE2}"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231002-63B6-4CFF-A161-766C5B61154C}" type="doc">
      <dgm:prSet loTypeId="urn:microsoft.com/office/officeart/2005/8/layout/pyramid2" loCatId="pyramid" qsTypeId="urn:microsoft.com/office/officeart/2005/8/quickstyle/simple1" qsCatId="simple" csTypeId="urn:microsoft.com/office/officeart/2005/8/colors/accent1_2" csCatId="accent1" phldr="1"/>
      <dgm:spPr/>
    </dgm:pt>
    <dgm:pt modelId="{0AB5D9A1-77F3-4125-8752-FA42C60CCCD7}">
      <dgm:prSet phldrT="[Texte]" custT="1"/>
      <dgm:spPr/>
      <dgm:t>
        <a:bodyPr/>
        <a:lstStyle/>
        <a:p>
          <a:r>
            <a:rPr lang="fr-FR" sz="2000" b="0" dirty="0" smtClean="0"/>
            <a:t>119 diagnostics de cancers</a:t>
          </a:r>
          <a:endParaRPr lang="fr-FR" sz="2000" b="0" dirty="0"/>
        </a:p>
      </dgm:t>
    </dgm:pt>
    <dgm:pt modelId="{E5B5075E-89B9-41B2-ACD0-7F7E7C835E8F}" type="parTrans" cxnId="{CBE45BC4-9680-4019-8F5E-3FCC431400C8}">
      <dgm:prSet/>
      <dgm:spPr/>
      <dgm:t>
        <a:bodyPr/>
        <a:lstStyle/>
        <a:p>
          <a:endParaRPr lang="fr-FR"/>
        </a:p>
      </dgm:t>
    </dgm:pt>
    <dgm:pt modelId="{994910D1-DD73-4498-9C8F-82CF5CC70D82}" type="sibTrans" cxnId="{CBE45BC4-9680-4019-8F5E-3FCC431400C8}">
      <dgm:prSet/>
      <dgm:spPr/>
      <dgm:t>
        <a:bodyPr/>
        <a:lstStyle/>
        <a:p>
          <a:endParaRPr lang="fr-FR"/>
        </a:p>
      </dgm:t>
    </dgm:pt>
    <dgm:pt modelId="{F17AA6F4-01EB-4D27-8930-B1226E78B2DB}">
      <dgm:prSet phldrT="[Texte]" custT="1"/>
      <dgm:spPr/>
      <dgm:t>
        <a:bodyPr/>
        <a:lstStyle/>
        <a:p>
          <a:r>
            <a:rPr lang="fr-FR" sz="2000" dirty="0" smtClean="0"/>
            <a:t>3 dossiers passés en RCP </a:t>
          </a:r>
          <a:r>
            <a:rPr lang="fr-FR" sz="2000" dirty="0" err="1" smtClean="0"/>
            <a:t>oncovih</a:t>
          </a:r>
          <a:r>
            <a:rPr lang="fr-FR" sz="2000" dirty="0" smtClean="0"/>
            <a:t> nationale</a:t>
          </a:r>
          <a:endParaRPr lang="fr-FR" sz="2000" b="0" dirty="0"/>
        </a:p>
      </dgm:t>
    </dgm:pt>
    <dgm:pt modelId="{CDC8FFDC-162C-4BEB-8F8E-060B2FA6C074}" type="parTrans" cxnId="{E8B6C137-4166-4A58-91AC-BD4C4340EDC7}">
      <dgm:prSet/>
      <dgm:spPr/>
      <dgm:t>
        <a:bodyPr/>
        <a:lstStyle/>
        <a:p>
          <a:endParaRPr lang="fr-FR"/>
        </a:p>
      </dgm:t>
    </dgm:pt>
    <dgm:pt modelId="{D7207912-AA8D-4525-94EF-5EB89DBE2C0A}" type="sibTrans" cxnId="{E8B6C137-4166-4A58-91AC-BD4C4340EDC7}">
      <dgm:prSet/>
      <dgm:spPr/>
      <dgm:t>
        <a:bodyPr/>
        <a:lstStyle/>
        <a:p>
          <a:endParaRPr lang="fr-FR"/>
        </a:p>
      </dgm:t>
    </dgm:pt>
    <dgm:pt modelId="{DD55C33D-B57A-4303-8E54-72E4CED0C15F}">
      <dgm:prSet phldrT="[Texte]" custT="1"/>
      <dgm:spPr/>
      <dgm:t>
        <a:bodyPr/>
        <a:lstStyle/>
        <a:p>
          <a:r>
            <a:rPr lang="fr-FR" sz="2000" dirty="0" smtClean="0"/>
            <a:t>3 dossiers passés en RCP VIH</a:t>
          </a:r>
          <a:endParaRPr lang="fr-FR" sz="2000" b="0" dirty="0"/>
        </a:p>
      </dgm:t>
    </dgm:pt>
    <dgm:pt modelId="{46DA4A00-2246-41A2-8BEC-D1D998447FBA}" type="parTrans" cxnId="{CA63FE94-4C0D-48D6-8450-FA75D8571FB5}">
      <dgm:prSet/>
      <dgm:spPr/>
      <dgm:t>
        <a:bodyPr/>
        <a:lstStyle/>
        <a:p>
          <a:endParaRPr lang="fr-FR"/>
        </a:p>
      </dgm:t>
    </dgm:pt>
    <dgm:pt modelId="{11B4C4EB-C224-4986-82F9-C7315934384F}" type="sibTrans" cxnId="{CA63FE94-4C0D-48D6-8450-FA75D8571FB5}">
      <dgm:prSet/>
      <dgm:spPr/>
      <dgm:t>
        <a:bodyPr/>
        <a:lstStyle/>
        <a:p>
          <a:endParaRPr lang="fr-FR"/>
        </a:p>
      </dgm:t>
    </dgm:pt>
    <dgm:pt modelId="{7DE0203C-ED55-4E76-B192-4ABB03D28477}">
      <dgm:prSet phldrT="[Texte]" custT="1"/>
      <dgm:spPr/>
      <dgm:t>
        <a:bodyPr/>
        <a:lstStyle/>
        <a:p>
          <a:r>
            <a:rPr lang="fr-FR" sz="2000" dirty="0" smtClean="0"/>
            <a:t>76 dossiers passés en RCP </a:t>
          </a:r>
          <a:r>
            <a:rPr lang="fr-FR" sz="2000" dirty="0" err="1" smtClean="0"/>
            <a:t>onco</a:t>
          </a:r>
          <a:r>
            <a:rPr lang="fr-FR" sz="2000" dirty="0" smtClean="0"/>
            <a:t> locale</a:t>
          </a:r>
          <a:endParaRPr lang="fr-FR" sz="2000" b="0" dirty="0"/>
        </a:p>
      </dgm:t>
    </dgm:pt>
    <dgm:pt modelId="{4A74F79E-BB2E-4666-BFA3-7EF58D31C16C}" type="parTrans" cxnId="{0A84B12A-5C1A-446F-A1D1-9D2BD2BF91A8}">
      <dgm:prSet/>
      <dgm:spPr/>
      <dgm:t>
        <a:bodyPr/>
        <a:lstStyle/>
        <a:p>
          <a:endParaRPr lang="fr-FR"/>
        </a:p>
      </dgm:t>
    </dgm:pt>
    <dgm:pt modelId="{78D56563-B870-41E7-A6FA-26CED0E013EF}" type="sibTrans" cxnId="{0A84B12A-5C1A-446F-A1D1-9D2BD2BF91A8}">
      <dgm:prSet/>
      <dgm:spPr/>
      <dgm:t>
        <a:bodyPr/>
        <a:lstStyle/>
        <a:p>
          <a:endParaRPr lang="fr-FR"/>
        </a:p>
      </dgm:t>
    </dgm:pt>
    <dgm:pt modelId="{9B1C0CD1-8B55-4296-8135-B62E3D202EFB}">
      <dgm:prSet phldrT="[Texte]" custT="1"/>
      <dgm:spPr/>
      <dgm:t>
        <a:bodyPr/>
        <a:lstStyle/>
        <a:p>
          <a:r>
            <a:rPr lang="fr-FR" sz="2000" smtClean="0"/>
            <a:t>43 dossiers sans notion de RCP</a:t>
          </a:r>
          <a:endParaRPr lang="fr-FR" sz="2000" b="0" dirty="0"/>
        </a:p>
      </dgm:t>
    </dgm:pt>
    <dgm:pt modelId="{68013AFE-099B-4DFA-9386-462E10ACFB8D}" type="parTrans" cxnId="{D6A5BE6B-A77B-4306-A127-996B0DC75ACE}">
      <dgm:prSet/>
      <dgm:spPr/>
      <dgm:t>
        <a:bodyPr/>
        <a:lstStyle/>
        <a:p>
          <a:endParaRPr lang="fr-FR"/>
        </a:p>
      </dgm:t>
    </dgm:pt>
    <dgm:pt modelId="{D8FE15DB-604E-42EA-9B94-8FCC64E144A3}" type="sibTrans" cxnId="{D6A5BE6B-A77B-4306-A127-996B0DC75ACE}">
      <dgm:prSet/>
      <dgm:spPr/>
      <dgm:t>
        <a:bodyPr/>
        <a:lstStyle/>
        <a:p>
          <a:endParaRPr lang="fr-FR"/>
        </a:p>
      </dgm:t>
    </dgm:pt>
    <dgm:pt modelId="{38C51454-185F-48F7-98CC-298B52515989}" type="pres">
      <dgm:prSet presAssocID="{AE231002-63B6-4CFF-A161-766C5B61154C}" presName="compositeShape" presStyleCnt="0">
        <dgm:presLayoutVars>
          <dgm:dir/>
          <dgm:resizeHandles/>
        </dgm:presLayoutVars>
      </dgm:prSet>
      <dgm:spPr/>
    </dgm:pt>
    <dgm:pt modelId="{D810C915-8B20-4BB2-B0DF-ECAAA2AAABAE}" type="pres">
      <dgm:prSet presAssocID="{AE231002-63B6-4CFF-A161-766C5B61154C}" presName="pyramid" presStyleLbl="node1" presStyleIdx="0" presStyleCnt="1" custScaleX="131420" custScaleY="78947"/>
      <dgm:spPr/>
    </dgm:pt>
    <dgm:pt modelId="{74286DE4-1716-4767-929A-76ADA8AA04DD}" type="pres">
      <dgm:prSet presAssocID="{AE231002-63B6-4CFF-A161-766C5B61154C}" presName="theList" presStyleCnt="0"/>
      <dgm:spPr/>
    </dgm:pt>
    <dgm:pt modelId="{24942936-7C8E-44E2-A703-5EB506412733}" type="pres">
      <dgm:prSet presAssocID="{F17AA6F4-01EB-4D27-8930-B1226E78B2DB}" presName="aNode" presStyleLbl="fgAcc1" presStyleIdx="0" presStyleCnt="5">
        <dgm:presLayoutVars>
          <dgm:bulletEnabled val="1"/>
        </dgm:presLayoutVars>
      </dgm:prSet>
      <dgm:spPr/>
      <dgm:t>
        <a:bodyPr/>
        <a:lstStyle/>
        <a:p>
          <a:endParaRPr lang="fr-FR"/>
        </a:p>
      </dgm:t>
    </dgm:pt>
    <dgm:pt modelId="{65C61226-7F18-4515-9E8D-77C9D938AC51}" type="pres">
      <dgm:prSet presAssocID="{F17AA6F4-01EB-4D27-8930-B1226E78B2DB}" presName="aSpace" presStyleCnt="0"/>
      <dgm:spPr/>
    </dgm:pt>
    <dgm:pt modelId="{06135B05-5088-418B-AA99-D73EA0A3D2B3}" type="pres">
      <dgm:prSet presAssocID="{DD55C33D-B57A-4303-8E54-72E4CED0C15F}" presName="aNode" presStyleLbl="fgAcc1" presStyleIdx="1" presStyleCnt="5">
        <dgm:presLayoutVars>
          <dgm:bulletEnabled val="1"/>
        </dgm:presLayoutVars>
      </dgm:prSet>
      <dgm:spPr/>
      <dgm:t>
        <a:bodyPr/>
        <a:lstStyle/>
        <a:p>
          <a:endParaRPr lang="fr-FR"/>
        </a:p>
      </dgm:t>
    </dgm:pt>
    <dgm:pt modelId="{C3E2451B-4508-4FC0-AAB1-F592F14EDC76}" type="pres">
      <dgm:prSet presAssocID="{DD55C33D-B57A-4303-8E54-72E4CED0C15F}" presName="aSpace" presStyleCnt="0"/>
      <dgm:spPr/>
    </dgm:pt>
    <dgm:pt modelId="{5E54AC5B-A061-400A-A327-057F37461DE9}" type="pres">
      <dgm:prSet presAssocID="{9B1C0CD1-8B55-4296-8135-B62E3D202EFB}" presName="aNode" presStyleLbl="fgAcc1" presStyleIdx="2" presStyleCnt="5">
        <dgm:presLayoutVars>
          <dgm:bulletEnabled val="1"/>
        </dgm:presLayoutVars>
      </dgm:prSet>
      <dgm:spPr/>
      <dgm:t>
        <a:bodyPr/>
        <a:lstStyle/>
        <a:p>
          <a:endParaRPr lang="fr-FR"/>
        </a:p>
      </dgm:t>
    </dgm:pt>
    <dgm:pt modelId="{8C77D120-6AAC-4342-B225-8E02D230132A}" type="pres">
      <dgm:prSet presAssocID="{9B1C0CD1-8B55-4296-8135-B62E3D202EFB}" presName="aSpace" presStyleCnt="0"/>
      <dgm:spPr/>
    </dgm:pt>
    <dgm:pt modelId="{51D5B683-0A8B-4618-A475-DF24B78398EC}" type="pres">
      <dgm:prSet presAssocID="{7DE0203C-ED55-4E76-B192-4ABB03D28477}" presName="aNode" presStyleLbl="fgAcc1" presStyleIdx="3" presStyleCnt="5">
        <dgm:presLayoutVars>
          <dgm:bulletEnabled val="1"/>
        </dgm:presLayoutVars>
      </dgm:prSet>
      <dgm:spPr/>
      <dgm:t>
        <a:bodyPr/>
        <a:lstStyle/>
        <a:p>
          <a:endParaRPr lang="fr-FR"/>
        </a:p>
      </dgm:t>
    </dgm:pt>
    <dgm:pt modelId="{BF0EE7DE-3B99-46C0-A827-735AC83D6613}" type="pres">
      <dgm:prSet presAssocID="{7DE0203C-ED55-4E76-B192-4ABB03D28477}" presName="aSpace" presStyleCnt="0"/>
      <dgm:spPr/>
    </dgm:pt>
    <dgm:pt modelId="{2D2AE0BE-1120-4D95-AE31-A37A7D334B26}" type="pres">
      <dgm:prSet presAssocID="{0AB5D9A1-77F3-4125-8752-FA42C60CCCD7}" presName="aNode" presStyleLbl="fgAcc1" presStyleIdx="4" presStyleCnt="5" custScaleX="98415" custScaleY="133255">
        <dgm:presLayoutVars>
          <dgm:bulletEnabled val="1"/>
        </dgm:presLayoutVars>
      </dgm:prSet>
      <dgm:spPr/>
      <dgm:t>
        <a:bodyPr/>
        <a:lstStyle/>
        <a:p>
          <a:endParaRPr lang="fr-FR"/>
        </a:p>
      </dgm:t>
    </dgm:pt>
    <dgm:pt modelId="{DD73B0EA-4EC4-4E96-A46D-F363AEA0E6F5}" type="pres">
      <dgm:prSet presAssocID="{0AB5D9A1-77F3-4125-8752-FA42C60CCCD7}" presName="aSpace" presStyleCnt="0"/>
      <dgm:spPr/>
    </dgm:pt>
  </dgm:ptLst>
  <dgm:cxnLst>
    <dgm:cxn modelId="{FA9CF642-A78F-4974-904A-23FBCBEEC4B9}" type="presOf" srcId="{F17AA6F4-01EB-4D27-8930-B1226E78B2DB}" destId="{24942936-7C8E-44E2-A703-5EB506412733}" srcOrd="0" destOrd="0" presId="urn:microsoft.com/office/officeart/2005/8/layout/pyramid2"/>
    <dgm:cxn modelId="{6EF1932F-11C6-4644-9516-A22286372CC5}" type="presOf" srcId="{7DE0203C-ED55-4E76-B192-4ABB03D28477}" destId="{51D5B683-0A8B-4618-A475-DF24B78398EC}" srcOrd="0" destOrd="0" presId="urn:microsoft.com/office/officeart/2005/8/layout/pyramid2"/>
    <dgm:cxn modelId="{E8B6C137-4166-4A58-91AC-BD4C4340EDC7}" srcId="{AE231002-63B6-4CFF-A161-766C5B61154C}" destId="{F17AA6F4-01EB-4D27-8930-B1226E78B2DB}" srcOrd="0" destOrd="0" parTransId="{CDC8FFDC-162C-4BEB-8F8E-060B2FA6C074}" sibTransId="{D7207912-AA8D-4525-94EF-5EB89DBE2C0A}"/>
    <dgm:cxn modelId="{1A940DD4-D37C-48BD-8AD4-F5E076B66C64}" type="presOf" srcId="{AE231002-63B6-4CFF-A161-766C5B61154C}" destId="{38C51454-185F-48F7-98CC-298B52515989}" srcOrd="0" destOrd="0" presId="urn:microsoft.com/office/officeart/2005/8/layout/pyramid2"/>
    <dgm:cxn modelId="{D6A5BE6B-A77B-4306-A127-996B0DC75ACE}" srcId="{AE231002-63B6-4CFF-A161-766C5B61154C}" destId="{9B1C0CD1-8B55-4296-8135-B62E3D202EFB}" srcOrd="2" destOrd="0" parTransId="{68013AFE-099B-4DFA-9386-462E10ACFB8D}" sibTransId="{D8FE15DB-604E-42EA-9B94-8FCC64E144A3}"/>
    <dgm:cxn modelId="{33C759D1-F6CD-4F11-98DB-2CAB83DA0E1B}" type="presOf" srcId="{0AB5D9A1-77F3-4125-8752-FA42C60CCCD7}" destId="{2D2AE0BE-1120-4D95-AE31-A37A7D334B26}" srcOrd="0" destOrd="0" presId="urn:microsoft.com/office/officeart/2005/8/layout/pyramid2"/>
    <dgm:cxn modelId="{CBE45BC4-9680-4019-8F5E-3FCC431400C8}" srcId="{AE231002-63B6-4CFF-A161-766C5B61154C}" destId="{0AB5D9A1-77F3-4125-8752-FA42C60CCCD7}" srcOrd="4" destOrd="0" parTransId="{E5B5075E-89B9-41B2-ACD0-7F7E7C835E8F}" sibTransId="{994910D1-DD73-4498-9C8F-82CF5CC70D82}"/>
    <dgm:cxn modelId="{CA63FE94-4C0D-48D6-8450-FA75D8571FB5}" srcId="{AE231002-63B6-4CFF-A161-766C5B61154C}" destId="{DD55C33D-B57A-4303-8E54-72E4CED0C15F}" srcOrd="1" destOrd="0" parTransId="{46DA4A00-2246-41A2-8BEC-D1D998447FBA}" sibTransId="{11B4C4EB-C224-4986-82F9-C7315934384F}"/>
    <dgm:cxn modelId="{61F71817-DF11-4A54-8F76-C38CC5FAC9E4}" type="presOf" srcId="{DD55C33D-B57A-4303-8E54-72E4CED0C15F}" destId="{06135B05-5088-418B-AA99-D73EA0A3D2B3}" srcOrd="0" destOrd="0" presId="urn:microsoft.com/office/officeart/2005/8/layout/pyramid2"/>
    <dgm:cxn modelId="{5EEF4B72-2F84-4B57-9D56-B24BB4FB4FCD}" type="presOf" srcId="{9B1C0CD1-8B55-4296-8135-B62E3D202EFB}" destId="{5E54AC5B-A061-400A-A327-057F37461DE9}" srcOrd="0" destOrd="0" presId="urn:microsoft.com/office/officeart/2005/8/layout/pyramid2"/>
    <dgm:cxn modelId="{0A84B12A-5C1A-446F-A1D1-9D2BD2BF91A8}" srcId="{AE231002-63B6-4CFF-A161-766C5B61154C}" destId="{7DE0203C-ED55-4E76-B192-4ABB03D28477}" srcOrd="3" destOrd="0" parTransId="{4A74F79E-BB2E-4666-BFA3-7EF58D31C16C}" sibTransId="{78D56563-B870-41E7-A6FA-26CED0E013EF}"/>
    <dgm:cxn modelId="{046EFA23-C3AF-4832-A7CE-78ABFC669688}" type="presParOf" srcId="{38C51454-185F-48F7-98CC-298B52515989}" destId="{D810C915-8B20-4BB2-B0DF-ECAAA2AAABAE}" srcOrd="0" destOrd="0" presId="urn:microsoft.com/office/officeart/2005/8/layout/pyramid2"/>
    <dgm:cxn modelId="{2CF739A0-8642-4B9D-B7D8-C3222E08C3C6}" type="presParOf" srcId="{38C51454-185F-48F7-98CC-298B52515989}" destId="{74286DE4-1716-4767-929A-76ADA8AA04DD}" srcOrd="1" destOrd="0" presId="urn:microsoft.com/office/officeart/2005/8/layout/pyramid2"/>
    <dgm:cxn modelId="{2D5FEF7F-FC8E-42D5-B9CC-C02D86B5C75D}" type="presParOf" srcId="{74286DE4-1716-4767-929A-76ADA8AA04DD}" destId="{24942936-7C8E-44E2-A703-5EB506412733}" srcOrd="0" destOrd="0" presId="urn:microsoft.com/office/officeart/2005/8/layout/pyramid2"/>
    <dgm:cxn modelId="{9279D8C5-4ABA-4327-A784-20BF3A0392B3}" type="presParOf" srcId="{74286DE4-1716-4767-929A-76ADA8AA04DD}" destId="{65C61226-7F18-4515-9E8D-77C9D938AC51}" srcOrd="1" destOrd="0" presId="urn:microsoft.com/office/officeart/2005/8/layout/pyramid2"/>
    <dgm:cxn modelId="{291FBED6-4D2F-4FD3-810E-4F5C9B36A21C}" type="presParOf" srcId="{74286DE4-1716-4767-929A-76ADA8AA04DD}" destId="{06135B05-5088-418B-AA99-D73EA0A3D2B3}" srcOrd="2" destOrd="0" presId="urn:microsoft.com/office/officeart/2005/8/layout/pyramid2"/>
    <dgm:cxn modelId="{FBECF3AC-1E3F-4E03-A74F-FD7F29A516A5}" type="presParOf" srcId="{74286DE4-1716-4767-929A-76ADA8AA04DD}" destId="{C3E2451B-4508-4FC0-AAB1-F592F14EDC76}" srcOrd="3" destOrd="0" presId="urn:microsoft.com/office/officeart/2005/8/layout/pyramid2"/>
    <dgm:cxn modelId="{CD970F7F-A168-4607-8D1C-E084C033869A}" type="presParOf" srcId="{74286DE4-1716-4767-929A-76ADA8AA04DD}" destId="{5E54AC5B-A061-400A-A327-057F37461DE9}" srcOrd="4" destOrd="0" presId="urn:microsoft.com/office/officeart/2005/8/layout/pyramid2"/>
    <dgm:cxn modelId="{350623F8-4FC4-4908-AC6A-5EBE8EA0897A}" type="presParOf" srcId="{74286DE4-1716-4767-929A-76ADA8AA04DD}" destId="{8C77D120-6AAC-4342-B225-8E02D230132A}" srcOrd="5" destOrd="0" presId="urn:microsoft.com/office/officeart/2005/8/layout/pyramid2"/>
    <dgm:cxn modelId="{28A2655B-6C17-432B-867A-12121616BEC1}" type="presParOf" srcId="{74286DE4-1716-4767-929A-76ADA8AA04DD}" destId="{51D5B683-0A8B-4618-A475-DF24B78398EC}" srcOrd="6" destOrd="0" presId="urn:microsoft.com/office/officeart/2005/8/layout/pyramid2"/>
    <dgm:cxn modelId="{2C721FA3-BB24-41B5-81B4-51FFBD0C3DFC}" type="presParOf" srcId="{74286DE4-1716-4767-929A-76ADA8AA04DD}" destId="{BF0EE7DE-3B99-46C0-A827-735AC83D6613}" srcOrd="7" destOrd="0" presId="urn:microsoft.com/office/officeart/2005/8/layout/pyramid2"/>
    <dgm:cxn modelId="{0827EB62-E615-4361-B7B9-13624B883078}" type="presParOf" srcId="{74286DE4-1716-4767-929A-76ADA8AA04DD}" destId="{2D2AE0BE-1120-4D95-AE31-A37A7D334B26}" srcOrd="8" destOrd="0" presId="urn:microsoft.com/office/officeart/2005/8/layout/pyramid2"/>
    <dgm:cxn modelId="{BF283571-6D18-4FC4-A43C-13192EC9E2EE}" type="presParOf" srcId="{74286DE4-1716-4767-929A-76ADA8AA04DD}" destId="{DD73B0EA-4EC4-4E96-A46D-F363AEA0E6F5}" srcOrd="9"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8D7268-CF6D-4B0D-B9E7-1FF14CA50B51}">
      <dsp:nvSpPr>
        <dsp:cNvPr id="0" name=""/>
        <dsp:cNvSpPr/>
      </dsp:nvSpPr>
      <dsp:spPr>
        <a:xfrm rot="5400000">
          <a:off x="1399557" y="1002821"/>
          <a:ext cx="1116523" cy="1271122"/>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084921F4-CCC2-41FE-BCF4-C4102AF9421D}">
      <dsp:nvSpPr>
        <dsp:cNvPr id="0" name=""/>
        <dsp:cNvSpPr/>
      </dsp:nvSpPr>
      <dsp:spPr>
        <a:xfrm>
          <a:off x="818198" y="216023"/>
          <a:ext cx="2389645" cy="795328"/>
        </a:xfrm>
        <a:prstGeom prst="roundRect">
          <a:avLst>
            <a:gd name="adj" fmla="val 16670"/>
          </a:avLst>
        </a:prstGeom>
        <a:solidFill>
          <a:schemeClr val="accent1">
            <a:shade val="80000"/>
            <a:hueOff val="0"/>
            <a:satOff val="0"/>
            <a:lumOff val="0"/>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t>90% mention VIH</a:t>
          </a:r>
          <a:endParaRPr lang="fr-FR" sz="1800" b="1" kern="1200" dirty="0"/>
        </a:p>
      </dsp:txBody>
      <dsp:txXfrm>
        <a:off x="857030" y="254855"/>
        <a:ext cx="2311981" cy="717664"/>
      </dsp:txXfrm>
    </dsp:sp>
    <dsp:sp modelId="{A09750BE-363A-4181-9634-8838DE250D16}">
      <dsp:nvSpPr>
        <dsp:cNvPr id="0" name=""/>
        <dsp:cNvSpPr/>
      </dsp:nvSpPr>
      <dsp:spPr>
        <a:xfrm>
          <a:off x="3311201" y="42981"/>
          <a:ext cx="1367018" cy="1063355"/>
        </a:xfrm>
        <a:prstGeom prst="rect">
          <a:avLst/>
        </a:prstGeom>
        <a:noFill/>
        <a:ln>
          <a:noFill/>
        </a:ln>
        <a:effectLst/>
      </dsp:spPr>
      <dsp:style>
        <a:lnRef idx="0">
          <a:scrgbClr r="0" g="0" b="0"/>
        </a:lnRef>
        <a:fillRef idx="0">
          <a:scrgbClr r="0" g="0" b="0"/>
        </a:fillRef>
        <a:effectRef idx="0">
          <a:scrgbClr r="0" g="0" b="0"/>
        </a:effectRef>
        <a:fontRef idx="minor"/>
      </dsp:style>
    </dsp:sp>
    <dsp:sp modelId="{985E611F-BFB9-4103-BC75-410FA2C89855}">
      <dsp:nvSpPr>
        <dsp:cNvPr id="0" name=""/>
        <dsp:cNvSpPr/>
      </dsp:nvSpPr>
      <dsp:spPr>
        <a:xfrm rot="5400000">
          <a:off x="3559792" y="2370971"/>
          <a:ext cx="1116523" cy="1271122"/>
        </a:xfrm>
        <a:prstGeom prst="bentUpArrow">
          <a:avLst>
            <a:gd name="adj1" fmla="val 32840"/>
            <a:gd name="adj2" fmla="val 25000"/>
            <a:gd name="adj3" fmla="val 35780"/>
          </a:avLst>
        </a:prstGeom>
        <a:solidFill>
          <a:schemeClr val="accent1">
            <a:tint val="50000"/>
            <a:hueOff val="-32278"/>
            <a:satOff val="-2952"/>
            <a:lumOff val="10392"/>
            <a:alphaOff val="0"/>
          </a:schemeClr>
        </a:solidFill>
        <a:ln w="25400" cap="flat" cmpd="sng" algn="ctr">
          <a:noFill/>
          <a:prstDash val="solid"/>
        </a:ln>
        <a:effectLst/>
      </dsp:spPr>
      <dsp:style>
        <a:lnRef idx="2">
          <a:scrgbClr r="0" g="0" b="0"/>
        </a:lnRef>
        <a:fillRef idx="1">
          <a:scrgbClr r="0" g="0" b="0"/>
        </a:fillRef>
        <a:effectRef idx="0">
          <a:scrgbClr r="0" g="0" b="0"/>
        </a:effectRef>
        <a:fontRef idx="minor"/>
      </dsp:style>
    </dsp:sp>
    <dsp:sp modelId="{480E95A3-3611-4300-9AC3-8480861D8AF3}">
      <dsp:nvSpPr>
        <dsp:cNvPr id="0" name=""/>
        <dsp:cNvSpPr/>
      </dsp:nvSpPr>
      <dsp:spPr>
        <a:xfrm>
          <a:off x="2690412" y="1368155"/>
          <a:ext cx="2834614" cy="929615"/>
        </a:xfrm>
        <a:prstGeom prst="roundRect">
          <a:avLst>
            <a:gd name="adj" fmla="val 16670"/>
          </a:avLst>
        </a:prstGeom>
        <a:solidFill>
          <a:schemeClr val="accent1">
            <a:shade val="80000"/>
            <a:hueOff val="-117783"/>
            <a:satOff val="1316"/>
            <a:lumOff val="12612"/>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t>48% Notion de traitement ARV</a:t>
          </a:r>
          <a:endParaRPr lang="fr-FR" sz="1800" b="1" kern="1200" dirty="0"/>
        </a:p>
      </dsp:txBody>
      <dsp:txXfrm>
        <a:off x="2735800" y="1413543"/>
        <a:ext cx="2743838" cy="838839"/>
      </dsp:txXfrm>
    </dsp:sp>
    <dsp:sp modelId="{B0F559B2-2380-421F-AD9E-9B25086DF891}">
      <dsp:nvSpPr>
        <dsp:cNvPr id="0" name=""/>
        <dsp:cNvSpPr/>
      </dsp:nvSpPr>
      <dsp:spPr>
        <a:xfrm>
          <a:off x="5214465" y="1395399"/>
          <a:ext cx="1367018" cy="1063355"/>
        </a:xfrm>
        <a:prstGeom prst="rect">
          <a:avLst/>
        </a:prstGeom>
        <a:noFill/>
        <a:ln>
          <a:noFill/>
        </a:ln>
        <a:effectLst/>
      </dsp:spPr>
      <dsp:style>
        <a:lnRef idx="0">
          <a:scrgbClr r="0" g="0" b="0"/>
        </a:lnRef>
        <a:fillRef idx="0">
          <a:scrgbClr r="0" g="0" b="0"/>
        </a:fillRef>
        <a:effectRef idx="0">
          <a:scrgbClr r="0" g="0" b="0"/>
        </a:effectRef>
        <a:fontRef idx="minor"/>
      </dsp:style>
    </dsp:sp>
    <dsp:sp modelId="{4C82A982-263B-4C93-A4CD-166702A0CAE2}">
      <dsp:nvSpPr>
        <dsp:cNvPr id="0" name=""/>
        <dsp:cNvSpPr/>
      </dsp:nvSpPr>
      <dsp:spPr>
        <a:xfrm>
          <a:off x="4922658" y="2880315"/>
          <a:ext cx="2710186" cy="722823"/>
        </a:xfrm>
        <a:prstGeom prst="roundRect">
          <a:avLst>
            <a:gd name="adj" fmla="val 16670"/>
          </a:avLst>
        </a:prstGeom>
        <a:solidFill>
          <a:schemeClr val="accent1">
            <a:shade val="80000"/>
            <a:hueOff val="-235565"/>
            <a:satOff val="2632"/>
            <a:lumOff val="25223"/>
            <a:alphaOff val="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t>23% détail du traitement ARV</a:t>
          </a:r>
          <a:endParaRPr lang="fr-FR" sz="1800" b="1" kern="1200" dirty="0"/>
        </a:p>
      </dsp:txBody>
      <dsp:txXfrm>
        <a:off x="4957950" y="2915607"/>
        <a:ext cx="2639602" cy="65223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10C915-8B20-4BB2-B0DF-ECAAA2AAABAE}">
      <dsp:nvSpPr>
        <dsp:cNvPr id="0" name=""/>
        <dsp:cNvSpPr/>
      </dsp:nvSpPr>
      <dsp:spPr>
        <a:xfrm>
          <a:off x="867837" y="576074"/>
          <a:ext cx="7192101" cy="4320459"/>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942936-7C8E-44E2-A703-5EB506412733}">
      <dsp:nvSpPr>
        <dsp:cNvPr id="0" name=""/>
        <dsp:cNvSpPr/>
      </dsp:nvSpPr>
      <dsp:spPr>
        <a:xfrm>
          <a:off x="4463888" y="548951"/>
          <a:ext cx="3557195" cy="73431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t>3 dossiers passés en RCP </a:t>
          </a:r>
          <a:r>
            <a:rPr lang="fr-FR" sz="2000" kern="1200" dirty="0" err="1" smtClean="0"/>
            <a:t>oncovih</a:t>
          </a:r>
          <a:r>
            <a:rPr lang="fr-FR" sz="2000" kern="1200" dirty="0" smtClean="0"/>
            <a:t> nationale</a:t>
          </a:r>
          <a:endParaRPr lang="fr-FR" sz="2000" b="0" kern="1200" dirty="0"/>
        </a:p>
      </dsp:txBody>
      <dsp:txXfrm>
        <a:off x="4499734" y="584797"/>
        <a:ext cx="3485503" cy="662620"/>
      </dsp:txXfrm>
    </dsp:sp>
    <dsp:sp modelId="{06135B05-5088-418B-AA99-D73EA0A3D2B3}">
      <dsp:nvSpPr>
        <dsp:cNvPr id="0" name=""/>
        <dsp:cNvSpPr/>
      </dsp:nvSpPr>
      <dsp:spPr>
        <a:xfrm>
          <a:off x="4463888" y="1375053"/>
          <a:ext cx="3557195" cy="73431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t>3 dossiers passés en RCP VIH</a:t>
          </a:r>
          <a:endParaRPr lang="fr-FR" sz="2000" b="0" kern="1200" dirty="0"/>
        </a:p>
      </dsp:txBody>
      <dsp:txXfrm>
        <a:off x="4499734" y="1410899"/>
        <a:ext cx="3485503" cy="662620"/>
      </dsp:txXfrm>
    </dsp:sp>
    <dsp:sp modelId="{5E54AC5B-A061-400A-A327-057F37461DE9}">
      <dsp:nvSpPr>
        <dsp:cNvPr id="0" name=""/>
        <dsp:cNvSpPr/>
      </dsp:nvSpPr>
      <dsp:spPr>
        <a:xfrm>
          <a:off x="4463888" y="2201155"/>
          <a:ext cx="3557195" cy="73431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smtClean="0"/>
            <a:t>43 dossiers sans notion de RCP</a:t>
          </a:r>
          <a:endParaRPr lang="fr-FR" sz="2000" b="0" kern="1200" dirty="0"/>
        </a:p>
      </dsp:txBody>
      <dsp:txXfrm>
        <a:off x="4499734" y="2237001"/>
        <a:ext cx="3485503" cy="662620"/>
      </dsp:txXfrm>
    </dsp:sp>
    <dsp:sp modelId="{51D5B683-0A8B-4618-A475-DF24B78398EC}">
      <dsp:nvSpPr>
        <dsp:cNvPr id="0" name=""/>
        <dsp:cNvSpPr/>
      </dsp:nvSpPr>
      <dsp:spPr>
        <a:xfrm>
          <a:off x="4463888" y="3027257"/>
          <a:ext cx="3557195" cy="73431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kern="1200" dirty="0" smtClean="0"/>
            <a:t>76 dossiers passés en RCP </a:t>
          </a:r>
          <a:r>
            <a:rPr lang="fr-FR" sz="2000" kern="1200" dirty="0" err="1" smtClean="0"/>
            <a:t>onco</a:t>
          </a:r>
          <a:r>
            <a:rPr lang="fr-FR" sz="2000" kern="1200" dirty="0" smtClean="0"/>
            <a:t> locale</a:t>
          </a:r>
          <a:endParaRPr lang="fr-FR" sz="2000" b="0" kern="1200" dirty="0"/>
        </a:p>
      </dsp:txBody>
      <dsp:txXfrm>
        <a:off x="4499734" y="3063103"/>
        <a:ext cx="3485503" cy="662620"/>
      </dsp:txXfrm>
    </dsp:sp>
    <dsp:sp modelId="{2D2AE0BE-1120-4D95-AE31-A37A7D334B26}">
      <dsp:nvSpPr>
        <dsp:cNvPr id="0" name=""/>
        <dsp:cNvSpPr/>
      </dsp:nvSpPr>
      <dsp:spPr>
        <a:xfrm>
          <a:off x="4492078" y="3853359"/>
          <a:ext cx="3500813" cy="97850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0" kern="1200" dirty="0" smtClean="0"/>
            <a:t>119 diagnostics de cancers</a:t>
          </a:r>
          <a:endParaRPr lang="fr-FR" sz="2000" b="0" kern="1200" dirty="0"/>
        </a:p>
      </dsp:txBody>
      <dsp:txXfrm>
        <a:off x="4539845" y="3901126"/>
        <a:ext cx="3405279" cy="882974"/>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B9E29C-187E-46C5-A92C-D44DEFA2FEE9}" type="datetimeFigureOut">
              <a:rPr lang="fr-FR" smtClean="0"/>
              <a:t>02/03/2017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293D92-7378-4AC3-9558-C1922B7E414C}" type="slidenum">
              <a:rPr lang="fr-FR" smtClean="0"/>
              <a:t>‹N°›</a:t>
            </a:fld>
            <a:endParaRPr lang="fr-FR"/>
          </a:p>
        </p:txBody>
      </p:sp>
    </p:spTree>
    <p:extLst>
      <p:ext uri="{BB962C8B-B14F-4D97-AF65-F5344CB8AC3E}">
        <p14:creationId xmlns:p14="http://schemas.microsoft.com/office/powerpoint/2010/main" val="407217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Intro ELICA: L’augmentation de l’âge moyen et de l’espérance de vie des patients infectés par le VIH en France s’accompagne d’une augmentation progressive de pathologies cancéreuses dans cette population, dont la prise en charge est mal codifiée. Peu de données sont disponibles sur les conséquences des interactions médicamenteuses entre les traitements </a:t>
            </a:r>
            <a:r>
              <a:rPr lang="fr-FR" dirty="0" err="1" smtClean="0"/>
              <a:t>anti-rétroviraux</a:t>
            </a:r>
            <a:r>
              <a:rPr lang="fr-FR" dirty="0" smtClean="0"/>
              <a:t> et les chimiothérapies anti-cancéreuses, notamment celles qui sont métabolisées par le cytochrome P450.</a:t>
            </a:r>
          </a:p>
          <a:p>
            <a:endParaRPr lang="fr-FR" dirty="0"/>
          </a:p>
        </p:txBody>
      </p:sp>
      <p:sp>
        <p:nvSpPr>
          <p:cNvPr id="4" name="Espace réservé du numéro de diapositive 3"/>
          <p:cNvSpPr>
            <a:spLocks noGrp="1"/>
          </p:cNvSpPr>
          <p:nvPr>
            <p:ph type="sldNum" sz="quarter" idx="10"/>
          </p:nvPr>
        </p:nvSpPr>
        <p:spPr/>
        <p:txBody>
          <a:bodyPr/>
          <a:lstStyle/>
          <a:p>
            <a:fld id="{ED293D92-7378-4AC3-9558-C1922B7E414C}" type="slidenum">
              <a:rPr lang="fr-FR" smtClean="0"/>
              <a:t>2</a:t>
            </a:fld>
            <a:endParaRPr lang="fr-FR"/>
          </a:p>
        </p:txBody>
      </p:sp>
    </p:spTree>
    <p:extLst>
      <p:ext uri="{BB962C8B-B14F-4D97-AF65-F5344CB8AC3E}">
        <p14:creationId xmlns:p14="http://schemas.microsoft.com/office/powerpoint/2010/main" val="18038713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D293D92-7378-4AC3-9558-C1922B7E414C}" type="slidenum">
              <a:rPr lang="fr-FR" smtClean="0"/>
              <a:t>13</a:t>
            </a:fld>
            <a:endParaRPr lang="fr-FR"/>
          </a:p>
        </p:txBody>
      </p:sp>
    </p:spTree>
    <p:extLst>
      <p:ext uri="{BB962C8B-B14F-4D97-AF65-F5344CB8AC3E}">
        <p14:creationId xmlns:p14="http://schemas.microsoft.com/office/powerpoint/2010/main" val="21638982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IAM Liverpool : beaucoup d’IAM potentielles,</a:t>
            </a:r>
            <a:r>
              <a:rPr lang="fr-FR" baseline="0" dirty="0" smtClean="0"/>
              <a:t> mais niveau de preuve toujours « </a:t>
            </a:r>
            <a:r>
              <a:rPr lang="fr-FR" baseline="0" dirty="0" err="1" smtClean="0"/>
              <a:t>very</a:t>
            </a:r>
            <a:r>
              <a:rPr lang="fr-FR" baseline="0" dirty="0" smtClean="0"/>
              <a:t> </a:t>
            </a:r>
            <a:r>
              <a:rPr lang="fr-FR" baseline="0" dirty="0" err="1" smtClean="0"/>
              <a:t>low</a:t>
            </a:r>
            <a:r>
              <a:rPr lang="fr-FR" baseline="0" dirty="0" smtClean="0"/>
              <a:t> »</a:t>
            </a:r>
            <a:endParaRPr lang="fr-FR" dirty="0" smtClean="0"/>
          </a:p>
          <a:p>
            <a:endParaRPr lang="fr-FR" dirty="0" smtClean="0"/>
          </a:p>
          <a:p>
            <a:r>
              <a:rPr lang="fr-FR" dirty="0" smtClean="0"/>
              <a:t>Thérapie innovante</a:t>
            </a:r>
            <a:r>
              <a:rPr lang="fr-FR" baseline="0" dirty="0" smtClean="0"/>
              <a:t> discutée lors de deuxième ligne ou plus, avec passage en RCP </a:t>
            </a:r>
            <a:r>
              <a:rPr lang="fr-FR" baseline="0" dirty="0" err="1" smtClean="0"/>
              <a:t>Onco</a:t>
            </a:r>
            <a:r>
              <a:rPr lang="fr-FR" baseline="0" dirty="0" smtClean="0"/>
              <a:t>-nationale</a:t>
            </a:r>
            <a:endParaRPr lang="fr-FR" dirty="0"/>
          </a:p>
        </p:txBody>
      </p:sp>
      <p:sp>
        <p:nvSpPr>
          <p:cNvPr id="4" name="Espace réservé du numéro de diapositive 3"/>
          <p:cNvSpPr>
            <a:spLocks noGrp="1"/>
          </p:cNvSpPr>
          <p:nvPr>
            <p:ph type="sldNum" sz="quarter" idx="10"/>
          </p:nvPr>
        </p:nvSpPr>
        <p:spPr/>
        <p:txBody>
          <a:bodyPr/>
          <a:lstStyle/>
          <a:p>
            <a:fld id="{ED293D92-7378-4AC3-9558-C1922B7E414C}" type="slidenum">
              <a:rPr lang="fr-FR" smtClean="0"/>
              <a:t>14</a:t>
            </a:fld>
            <a:endParaRPr lang="fr-FR"/>
          </a:p>
        </p:txBody>
      </p:sp>
    </p:spTree>
    <p:extLst>
      <p:ext uri="{BB962C8B-B14F-4D97-AF65-F5344CB8AC3E}">
        <p14:creationId xmlns:p14="http://schemas.microsoft.com/office/powerpoint/2010/main" val="3236094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Intro ELICA: L’augmentation de l’âge moyen et de l’espérance de vie des patients infectés par le VIH en France s’accompagne d’une augmentation progressive de pathologies cancéreuses dans cette population, dont la prise en charge est mal codifiée. Peu de données sont disponibles sur les conséquences des interactions médicamenteuses entre les traitements </a:t>
            </a:r>
            <a:r>
              <a:rPr lang="fr-FR" dirty="0" err="1" smtClean="0"/>
              <a:t>anti-rétroviraux</a:t>
            </a:r>
            <a:r>
              <a:rPr lang="fr-FR" dirty="0" smtClean="0"/>
              <a:t> et les chimiothérapies anti-cancéreuses, notamment celles qui sont métabolisées par le cytochrome P450.</a:t>
            </a:r>
          </a:p>
          <a:p>
            <a:endParaRPr lang="fr-FR" dirty="0"/>
          </a:p>
        </p:txBody>
      </p:sp>
      <p:sp>
        <p:nvSpPr>
          <p:cNvPr id="4" name="Espace réservé du numéro de diapositive 3"/>
          <p:cNvSpPr>
            <a:spLocks noGrp="1"/>
          </p:cNvSpPr>
          <p:nvPr>
            <p:ph type="sldNum" sz="quarter" idx="10"/>
          </p:nvPr>
        </p:nvSpPr>
        <p:spPr/>
        <p:txBody>
          <a:bodyPr/>
          <a:lstStyle/>
          <a:p>
            <a:fld id="{ED293D92-7378-4AC3-9558-C1922B7E414C}" type="slidenum">
              <a:rPr lang="fr-FR" smtClean="0"/>
              <a:t>3</a:t>
            </a:fld>
            <a:endParaRPr lang="fr-FR"/>
          </a:p>
        </p:txBody>
      </p:sp>
    </p:spTree>
    <p:extLst>
      <p:ext uri="{BB962C8B-B14F-4D97-AF65-F5344CB8AC3E}">
        <p14:creationId xmlns:p14="http://schemas.microsoft.com/office/powerpoint/2010/main" val="1803871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Faire le lien avec la diapo d’avant, dire</a:t>
            </a:r>
            <a:r>
              <a:rPr lang="fr-FR" baseline="0" dirty="0" smtClean="0"/>
              <a:t> pourquoi on cherche à obtenir les fiches RCP et en quoi ça nous aide à voir la communication entre professionnels. Nuancer, préciser qu’il y a probablement d’autres modes de communication ?</a:t>
            </a:r>
            <a:endParaRPr lang="fr-FR" dirty="0" smtClean="0"/>
          </a:p>
          <a:p>
            <a:r>
              <a:rPr lang="fr-FR" dirty="0" smtClean="0"/>
              <a:t>Nommer les différents réseaux ? </a:t>
            </a:r>
          </a:p>
          <a:p>
            <a:pPr lvl="1"/>
            <a:r>
              <a:rPr lang="fr-FR" dirty="0" smtClean="0"/>
              <a:t>Etablir la liste des patients infectés par le VIH et ayant un cancer (par NADIS: Dossier patient Informatisé spécifique VIH)</a:t>
            </a:r>
          </a:p>
          <a:p>
            <a:pPr lvl="1"/>
            <a:r>
              <a:rPr lang="fr-FR" dirty="0" smtClean="0"/>
              <a:t>Récupérer des fiches RCP présentes dans les dossiers patients</a:t>
            </a:r>
          </a:p>
          <a:p>
            <a:pPr lvl="1"/>
            <a:r>
              <a:rPr lang="fr-FR" dirty="0" smtClean="0"/>
              <a:t>Contacter les partenaires (secrétariats, </a:t>
            </a:r>
            <a:r>
              <a:rPr lang="fr-FR" dirty="0" err="1" smtClean="0"/>
              <a:t>oncobretagne</a:t>
            </a:r>
            <a:r>
              <a:rPr lang="fr-FR" dirty="0" smtClean="0"/>
              <a:t> et réseaux locaux) de prise en charge pour obtenir les fiches </a:t>
            </a:r>
            <a:r>
              <a:rPr lang="fr-FR" dirty="0" err="1" smtClean="0"/>
              <a:t>RCPs</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ED293D92-7378-4AC3-9558-C1922B7E414C}" type="slidenum">
              <a:rPr lang="fr-FR" smtClean="0"/>
              <a:t>5</a:t>
            </a:fld>
            <a:endParaRPr lang="fr-FR"/>
          </a:p>
        </p:txBody>
      </p:sp>
    </p:spTree>
    <p:extLst>
      <p:ext uri="{BB962C8B-B14F-4D97-AF65-F5344CB8AC3E}">
        <p14:creationId xmlns:p14="http://schemas.microsoft.com/office/powerpoint/2010/main" val="2120731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Comparer avec les %</a:t>
            </a:r>
            <a:r>
              <a:rPr lang="fr-FR" baseline="0" dirty="0" smtClean="0"/>
              <a:t> d’homme de la file active bretonne.</a:t>
            </a:r>
          </a:p>
          <a:p>
            <a:r>
              <a:rPr lang="fr-FR" baseline="0" dirty="0" smtClean="0"/>
              <a:t>Dans les 14 classant sans RCP : 11 kaposi</a:t>
            </a:r>
          </a:p>
          <a:p>
            <a:r>
              <a:rPr lang="fr-FR" baseline="0" dirty="0" smtClean="0"/>
              <a:t>Ceux qui n’ont pas de fiche RCP sont souvent des K dermato</a:t>
            </a:r>
          </a:p>
          <a:p>
            <a:r>
              <a:rPr lang="fr-FR" baseline="0" dirty="0" smtClean="0"/>
              <a:t>Préciser que ce n’est pas exhaustif ?</a:t>
            </a:r>
          </a:p>
          <a:p>
            <a:r>
              <a:rPr lang="fr-FR" baseline="0" dirty="0" smtClean="0"/>
              <a:t>Dans la file active </a:t>
            </a:r>
            <a:r>
              <a:rPr lang="fr-FR" baseline="0" dirty="0" err="1" smtClean="0"/>
              <a:t>bretone</a:t>
            </a:r>
            <a:r>
              <a:rPr lang="fr-FR" baseline="0" dirty="0" smtClean="0"/>
              <a:t>, 2/3 d’hommes</a:t>
            </a:r>
          </a:p>
          <a:p>
            <a:endParaRPr lang="fr-FR" dirty="0"/>
          </a:p>
        </p:txBody>
      </p:sp>
      <p:sp>
        <p:nvSpPr>
          <p:cNvPr id="4" name="Espace réservé du numéro de diapositive 3"/>
          <p:cNvSpPr>
            <a:spLocks noGrp="1"/>
          </p:cNvSpPr>
          <p:nvPr>
            <p:ph type="sldNum" sz="quarter" idx="10"/>
          </p:nvPr>
        </p:nvSpPr>
        <p:spPr/>
        <p:txBody>
          <a:bodyPr/>
          <a:lstStyle/>
          <a:p>
            <a:fld id="{ED293D92-7378-4AC3-9558-C1922B7E414C}" type="slidenum">
              <a:rPr lang="fr-FR" smtClean="0"/>
              <a:t>7</a:t>
            </a:fld>
            <a:endParaRPr lang="fr-FR"/>
          </a:p>
        </p:txBody>
      </p:sp>
    </p:spTree>
    <p:extLst>
      <p:ext uri="{BB962C8B-B14F-4D97-AF65-F5344CB8AC3E}">
        <p14:creationId xmlns:p14="http://schemas.microsoft.com/office/powerpoint/2010/main" val="15313224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Discuter</a:t>
            </a:r>
            <a:r>
              <a:rPr lang="fr-FR" baseline="0" dirty="0" smtClean="0"/>
              <a:t> du fait que nous n’avons pas les mêmes résultats pour les K non classant. Pneumo que 7 % ?</a:t>
            </a:r>
          </a:p>
          <a:p>
            <a:r>
              <a:rPr lang="fr-FR" baseline="0" dirty="0" smtClean="0"/>
              <a:t>Pour les k non classant, regrouper certaines catégories (ex: </a:t>
            </a:r>
            <a:r>
              <a:rPr lang="fr-FR" baseline="0" dirty="0" err="1" smtClean="0"/>
              <a:t>nephro+uro</a:t>
            </a:r>
            <a:r>
              <a:rPr lang="fr-FR" baseline="0" dirty="0" smtClean="0"/>
              <a:t>, </a:t>
            </a:r>
            <a:r>
              <a:rPr lang="fr-FR" baseline="0" dirty="0" err="1" smtClean="0"/>
              <a:t>digesif+hépato+procto</a:t>
            </a:r>
            <a:r>
              <a:rPr lang="fr-FR" baseline="0" dirty="0" smtClean="0"/>
              <a:t> )? </a:t>
            </a:r>
          </a:p>
          <a:p>
            <a:r>
              <a:rPr lang="fr-FR" baseline="0" dirty="0" smtClean="0"/>
              <a:t>Dire que c’est sur 2 ans et demi, que sur 100 patients. Petits chiffres</a:t>
            </a:r>
          </a:p>
        </p:txBody>
      </p:sp>
      <p:sp>
        <p:nvSpPr>
          <p:cNvPr id="4" name="Espace réservé du numéro de diapositive 3"/>
          <p:cNvSpPr>
            <a:spLocks noGrp="1"/>
          </p:cNvSpPr>
          <p:nvPr>
            <p:ph type="sldNum" sz="quarter" idx="10"/>
          </p:nvPr>
        </p:nvSpPr>
        <p:spPr/>
        <p:txBody>
          <a:bodyPr/>
          <a:lstStyle/>
          <a:p>
            <a:fld id="{ED293D92-7378-4AC3-9558-C1922B7E414C}" type="slidenum">
              <a:rPr lang="fr-FR" smtClean="0"/>
              <a:t>8</a:t>
            </a:fld>
            <a:endParaRPr lang="fr-FR"/>
          </a:p>
        </p:txBody>
      </p:sp>
    </p:spTree>
    <p:extLst>
      <p:ext uri="{BB962C8B-B14F-4D97-AF65-F5344CB8AC3E}">
        <p14:creationId xmlns:p14="http://schemas.microsoft.com/office/powerpoint/2010/main" val="3093854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Non classant sans RCP : K dermato Carcinomes </a:t>
            </a:r>
            <a:r>
              <a:rPr lang="fr-FR" dirty="0" err="1" smtClean="0"/>
              <a:t>basocellulaires</a:t>
            </a:r>
            <a:r>
              <a:rPr lang="fr-FR" baseline="0" dirty="0" smtClean="0"/>
              <a:t> -&gt; pas de chimio</a:t>
            </a:r>
            <a:endParaRPr lang="fr-FR" dirty="0"/>
          </a:p>
        </p:txBody>
      </p:sp>
      <p:sp>
        <p:nvSpPr>
          <p:cNvPr id="4" name="Espace réservé du numéro de diapositive 3"/>
          <p:cNvSpPr>
            <a:spLocks noGrp="1"/>
          </p:cNvSpPr>
          <p:nvPr>
            <p:ph type="sldNum" sz="quarter" idx="10"/>
          </p:nvPr>
        </p:nvSpPr>
        <p:spPr/>
        <p:txBody>
          <a:bodyPr/>
          <a:lstStyle/>
          <a:p>
            <a:fld id="{ED293D92-7378-4AC3-9558-C1922B7E414C}" type="slidenum">
              <a:rPr lang="fr-FR" smtClean="0"/>
              <a:t>9</a:t>
            </a:fld>
            <a:endParaRPr lang="fr-FR"/>
          </a:p>
        </p:txBody>
      </p:sp>
    </p:spTree>
    <p:extLst>
      <p:ext uri="{BB962C8B-B14F-4D97-AF65-F5344CB8AC3E}">
        <p14:creationId xmlns:p14="http://schemas.microsoft.com/office/powerpoint/2010/main" val="2969591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Biais </a:t>
            </a:r>
            <a:r>
              <a:rPr lang="fr-FR" dirty="0" err="1" smtClean="0"/>
              <a:t>Nadis</a:t>
            </a:r>
            <a:r>
              <a:rPr lang="fr-FR" dirty="0" smtClean="0"/>
              <a:t> n’est pas ouvert aux oncologues, donc fiche RCP</a:t>
            </a:r>
            <a:r>
              <a:rPr lang="fr-FR" baseline="0" dirty="0" smtClean="0"/>
              <a:t> infectieux non accessible aux autres spé.</a:t>
            </a:r>
          </a:p>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ED293D92-7378-4AC3-9558-C1922B7E414C}" type="slidenum">
              <a:rPr lang="fr-FR" smtClean="0"/>
              <a:t>10</a:t>
            </a:fld>
            <a:endParaRPr lang="fr-FR"/>
          </a:p>
        </p:txBody>
      </p:sp>
    </p:spTree>
    <p:extLst>
      <p:ext uri="{BB962C8B-B14F-4D97-AF65-F5344CB8AC3E}">
        <p14:creationId xmlns:p14="http://schemas.microsoft.com/office/powerpoint/2010/main" val="2399062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Nuancer: Début</a:t>
            </a:r>
            <a:r>
              <a:rPr lang="fr-FR" baseline="0" dirty="0" smtClean="0"/>
              <a:t> RCP </a:t>
            </a:r>
            <a:r>
              <a:rPr lang="fr-FR" baseline="0" dirty="0" err="1" smtClean="0"/>
              <a:t>onco</a:t>
            </a:r>
            <a:r>
              <a:rPr lang="fr-FR" baseline="0" dirty="0" smtClean="0"/>
              <a:t> nationale 2014 alors que la ^période d’analyse débute en 2013</a:t>
            </a:r>
            <a:endParaRPr lang="fr-FR" dirty="0"/>
          </a:p>
        </p:txBody>
      </p:sp>
      <p:sp>
        <p:nvSpPr>
          <p:cNvPr id="4" name="Espace réservé du numéro de diapositive 3"/>
          <p:cNvSpPr>
            <a:spLocks noGrp="1"/>
          </p:cNvSpPr>
          <p:nvPr>
            <p:ph type="sldNum" sz="quarter" idx="10"/>
          </p:nvPr>
        </p:nvSpPr>
        <p:spPr/>
        <p:txBody>
          <a:bodyPr/>
          <a:lstStyle/>
          <a:p>
            <a:fld id="{ED293D92-7378-4AC3-9558-C1922B7E414C}" type="slidenum">
              <a:rPr lang="fr-FR" smtClean="0"/>
              <a:t>11</a:t>
            </a:fld>
            <a:endParaRPr lang="fr-FR"/>
          </a:p>
        </p:txBody>
      </p:sp>
    </p:spTree>
    <p:extLst>
      <p:ext uri="{BB962C8B-B14F-4D97-AF65-F5344CB8AC3E}">
        <p14:creationId xmlns:p14="http://schemas.microsoft.com/office/powerpoint/2010/main" val="3753051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Néphrotox</a:t>
            </a:r>
            <a:r>
              <a:rPr lang="fr-FR" baseline="0" dirty="0" smtClean="0"/>
              <a:t> : sels de platine, MTX</a:t>
            </a:r>
            <a:endParaRPr lang="fr-FR" dirty="0"/>
          </a:p>
        </p:txBody>
      </p:sp>
      <p:sp>
        <p:nvSpPr>
          <p:cNvPr id="4" name="Espace réservé du numéro de diapositive 3"/>
          <p:cNvSpPr>
            <a:spLocks noGrp="1"/>
          </p:cNvSpPr>
          <p:nvPr>
            <p:ph type="sldNum" sz="quarter" idx="10"/>
          </p:nvPr>
        </p:nvSpPr>
        <p:spPr/>
        <p:txBody>
          <a:bodyPr/>
          <a:lstStyle/>
          <a:p>
            <a:fld id="{ED293D92-7378-4AC3-9558-C1922B7E414C}" type="slidenum">
              <a:rPr lang="fr-FR" smtClean="0"/>
              <a:t>12</a:t>
            </a:fld>
            <a:endParaRPr lang="fr-FR"/>
          </a:p>
        </p:txBody>
      </p:sp>
    </p:spTree>
    <p:extLst>
      <p:ext uri="{BB962C8B-B14F-4D97-AF65-F5344CB8AC3E}">
        <p14:creationId xmlns:p14="http://schemas.microsoft.com/office/powerpoint/2010/main" val="3393272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6964C6F-CA80-4EC3-8D1C-E16899555556}" type="datetimeFigureOut">
              <a:rPr lang="fr-FR" smtClean="0"/>
              <a:t>02/03/2017</a:t>
            </a:fld>
            <a:endParaRPr lang="fr-FR"/>
          </a:p>
        </p:txBody>
      </p:sp>
      <p:sp>
        <p:nvSpPr>
          <p:cNvPr id="5" name="Footer Placeholder 4"/>
          <p:cNvSpPr>
            <a:spLocks noGrp="1"/>
          </p:cNvSpPr>
          <p:nvPr>
            <p:ph type="ftr" sz="quarter" idx="11"/>
          </p:nvPr>
        </p:nvSpPr>
        <p:spPr/>
        <p:txBody>
          <a:bodyPr/>
          <a:lstStyle/>
          <a:p>
            <a:endParaRPr lang="fr-FR"/>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D19EE6B0-0C85-4886-8E43-2DC068BC7648}" type="slidenum">
              <a:rPr lang="fr-FR" smtClean="0"/>
              <a:t>‹N°›</a:t>
            </a:fld>
            <a:endParaRPr lang="fr-FR"/>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fr-FR" smtClean="0"/>
              <a:t>Modifiez le style du titre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C6964C6F-CA80-4EC3-8D1C-E16899555556}" type="datetimeFigureOut">
              <a:rPr lang="fr-FR" smtClean="0"/>
              <a:t>02/03/2017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19EE6B0-0C85-4886-8E43-2DC068BC764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C6964C6F-CA80-4EC3-8D1C-E16899555556}" type="datetimeFigureOut">
              <a:rPr lang="fr-FR" smtClean="0"/>
              <a:t>02/03/2017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19EE6B0-0C85-4886-8E43-2DC068BC764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C6964C6F-CA80-4EC3-8D1C-E16899555556}" type="datetimeFigureOut">
              <a:rPr lang="fr-FR" smtClean="0"/>
              <a:t>02/03/2017</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19EE6B0-0C85-4886-8E43-2DC068BC764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6964C6F-CA80-4EC3-8D1C-E16899555556}" type="datetimeFigureOut">
              <a:rPr lang="fr-FR" smtClean="0"/>
              <a:t>02/03/2017</a:t>
            </a:fld>
            <a:endParaRPr lang="fr-FR"/>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D19EE6B0-0C85-4886-8E43-2DC068BC7648}" type="slidenum">
              <a:rPr lang="fr-FR" smtClean="0"/>
              <a:t>‹N°›</a:t>
            </a:fld>
            <a:endParaRPr lang="fr-FR"/>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fr-FR" smtClean="0"/>
              <a:t>Modifiez le style du titre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fr-FR" smtClean="0"/>
              <a:t>Modifiez le style du titre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C6964C6F-CA80-4EC3-8D1C-E16899555556}" type="datetimeFigureOut">
              <a:rPr lang="fr-FR" smtClean="0"/>
              <a:t>02/03/2017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19EE6B0-0C85-4886-8E43-2DC068BC764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C6964C6F-CA80-4EC3-8D1C-E16899555556}" type="datetimeFigureOut">
              <a:rPr lang="fr-FR" smtClean="0"/>
              <a:t>02/03/2017</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D19EE6B0-0C85-4886-8E43-2DC068BC7648}"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C6964C6F-CA80-4EC3-8D1C-E16899555556}" type="datetimeFigureOut">
              <a:rPr lang="fr-FR" smtClean="0"/>
              <a:t>02/03/2017</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D19EE6B0-0C85-4886-8E43-2DC068BC764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C6964C6F-CA80-4EC3-8D1C-E16899555556}" type="datetimeFigureOut">
              <a:rPr lang="fr-FR" smtClean="0"/>
              <a:t>02/03/2017</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D19EE6B0-0C85-4886-8E43-2DC068BC764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C6964C6F-CA80-4EC3-8D1C-E16899555556}" type="datetimeFigureOut">
              <a:rPr lang="fr-FR" smtClean="0"/>
              <a:t>02/03/2017</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D19EE6B0-0C85-4886-8E43-2DC068BC7648}" type="slidenum">
              <a:rPr lang="fr-FR" smtClean="0"/>
              <a:t>‹N°›</a:t>
            </a:fld>
            <a:endParaRPr lang="fr-FR"/>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fr-FR" smtClean="0"/>
              <a:t>Modifiez le style du titre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5" name="Date Placeholder 4"/>
          <p:cNvSpPr>
            <a:spLocks noGrp="1"/>
          </p:cNvSpPr>
          <p:nvPr>
            <p:ph type="dt" sz="half" idx="10"/>
          </p:nvPr>
        </p:nvSpPr>
        <p:spPr/>
        <p:txBody>
          <a:bodyPr/>
          <a:lstStyle/>
          <a:p>
            <a:fld id="{C6964C6F-CA80-4EC3-8D1C-E16899555556}" type="datetimeFigureOut">
              <a:rPr lang="fr-FR" smtClean="0"/>
              <a:t>02/03/2017</a:t>
            </a:fld>
            <a:endParaRPr lang="fr-FR"/>
          </a:p>
        </p:txBody>
      </p:sp>
      <p:sp>
        <p:nvSpPr>
          <p:cNvPr id="7" name="Slide Number Placeholder 6"/>
          <p:cNvSpPr>
            <a:spLocks noGrp="1"/>
          </p:cNvSpPr>
          <p:nvPr>
            <p:ph type="sldNum" sz="quarter" idx="12"/>
          </p:nvPr>
        </p:nvSpPr>
        <p:spPr/>
        <p:txBody>
          <a:bodyPr/>
          <a:lstStyle/>
          <a:p>
            <a:fld id="{D19EE6B0-0C85-4886-8E43-2DC068BC7648}" type="slidenum">
              <a:rPr lang="fr-FR" smtClean="0"/>
              <a:t>‹N°›</a:t>
            </a:fld>
            <a:endParaRPr lang="fr-FR"/>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fr-FR"/>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fr-FR" smtClean="0"/>
              <a:t>Modifiez le style du titre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C6964C6F-CA80-4EC3-8D1C-E16899555556}" type="datetimeFigureOut">
              <a:rPr lang="fr-FR" smtClean="0"/>
              <a:t>02/03/2017</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D19EE6B0-0C85-4886-8E43-2DC068BC7648}" type="slidenum">
              <a:rPr lang="fr-FR" smtClean="0"/>
              <a:t>‹N°›</a:t>
            </a:fld>
            <a:endParaRPr lang="fr-FR"/>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fr-FR" smtClean="0"/>
              <a:t>Modifiez le style du titre</a:t>
            </a:r>
            <a:endParaRPr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39552" y="4581128"/>
            <a:ext cx="6768752" cy="648072"/>
          </a:xfrm>
        </p:spPr>
        <p:txBody>
          <a:bodyPr>
            <a:normAutofit lnSpcReduction="10000"/>
          </a:bodyPr>
          <a:lstStyle/>
          <a:p>
            <a:r>
              <a:rPr lang="fr-FR" sz="1200" i="1" dirty="0"/>
              <a:t>Dr POLARD Elisabeth – </a:t>
            </a:r>
            <a:r>
              <a:rPr lang="fr-FR" sz="1200" b="0" i="1" dirty="0"/>
              <a:t>CHU - Rennes </a:t>
            </a:r>
            <a:endParaRPr lang="fr-FR" sz="1200" b="0" dirty="0"/>
          </a:p>
          <a:p>
            <a:r>
              <a:rPr lang="fr-FR" sz="1200" i="1" dirty="0" smtClean="0"/>
              <a:t>CAMELI </a:t>
            </a:r>
            <a:r>
              <a:rPr lang="fr-FR" sz="1200" i="1" dirty="0"/>
              <a:t>Charlotte, DUTHE Jean-Charles, MOUTON-RIOUX Virginie, ROHAN Jennifer, </a:t>
            </a:r>
            <a:r>
              <a:rPr lang="fr-FR" sz="1200" i="1" dirty="0" err="1"/>
              <a:t>TECs</a:t>
            </a:r>
            <a:r>
              <a:rPr lang="fr-FR" sz="1200" i="1" dirty="0"/>
              <a:t> - </a:t>
            </a:r>
            <a:r>
              <a:rPr lang="fr-FR" sz="1200" b="0" i="1" dirty="0"/>
              <a:t>COREVIH Bretagne </a:t>
            </a:r>
            <a:endParaRPr lang="fr-FR" sz="1200" b="0" i="1" dirty="0" smtClean="0"/>
          </a:p>
          <a:p>
            <a:endParaRPr lang="fr-FR" sz="1200" i="1" dirty="0"/>
          </a:p>
          <a:p>
            <a:endParaRPr lang="fr-FR" sz="1200" b="0" i="1" dirty="0"/>
          </a:p>
        </p:txBody>
      </p:sp>
      <p:sp>
        <p:nvSpPr>
          <p:cNvPr id="2" name="Titre 1"/>
          <p:cNvSpPr>
            <a:spLocks noGrp="1"/>
          </p:cNvSpPr>
          <p:nvPr>
            <p:ph type="ctrTitle"/>
          </p:nvPr>
        </p:nvSpPr>
        <p:spPr>
          <a:xfrm>
            <a:off x="755576" y="620688"/>
            <a:ext cx="8046640" cy="2885706"/>
          </a:xfrm>
        </p:spPr>
        <p:txBody>
          <a:bodyPr>
            <a:normAutofit fontScale="90000"/>
          </a:bodyPr>
          <a:lstStyle/>
          <a:p>
            <a:r>
              <a:rPr lang="fr-FR" sz="3600" b="0" dirty="0"/>
              <a:t/>
            </a:r>
            <a:br>
              <a:rPr lang="fr-FR" sz="3600" b="0" dirty="0"/>
            </a:br>
            <a:r>
              <a:rPr lang="fr-FR" sz="3600" b="0" cap="none" dirty="0">
                <a:cs typeface="AngsanaUPC" panose="02020603050405020304" pitchFamily="18" charset="-34"/>
              </a:rPr>
              <a:t>L’information entre professionnels en charge des patients </a:t>
            </a:r>
            <a:r>
              <a:rPr lang="fr-FR" sz="3600" b="0" cap="none" dirty="0" smtClean="0">
                <a:cs typeface="AngsanaUPC" panose="02020603050405020304" pitchFamily="18" charset="-34"/>
              </a:rPr>
              <a:t>porteurs du VIH </a:t>
            </a:r>
            <a:r>
              <a:rPr lang="fr-FR" sz="3600" b="0" cap="none" dirty="0">
                <a:cs typeface="AngsanaUPC" panose="02020603050405020304" pitchFamily="18" charset="-34"/>
              </a:rPr>
              <a:t>et d’une pathologie néoplasique :</a:t>
            </a:r>
            <a:r>
              <a:rPr lang="fr-FR" sz="3600" b="0" cap="none" dirty="0" smtClean="0">
                <a:cs typeface="AngsanaUPC" panose="02020603050405020304" pitchFamily="18" charset="-34"/>
              </a:rPr>
              <a:t> Etat des lieux de janvier 2013 à juin 2015</a:t>
            </a:r>
            <a:r>
              <a:rPr lang="fr-FR" sz="3600" b="0" dirty="0"/>
              <a:t/>
            </a:r>
            <a:br>
              <a:rPr lang="fr-FR" sz="3600" b="0" dirty="0"/>
            </a:br>
            <a:r>
              <a:rPr lang="fr-FR" dirty="0" smtClean="0"/>
              <a:t> </a:t>
            </a:r>
            <a:endParaRPr lang="fr-FR" dirty="0"/>
          </a:p>
        </p:txBody>
      </p:sp>
      <p:sp>
        <p:nvSpPr>
          <p:cNvPr id="4" name="AutoShape 2" descr="Résultat de recherche d'images pour &quot;corevih bretagne&quot;"/>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3270087"/>
            <a:ext cx="1733104" cy="11000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ZoneTexte 4"/>
          <p:cNvSpPr txBox="1"/>
          <p:nvPr/>
        </p:nvSpPr>
        <p:spPr>
          <a:xfrm>
            <a:off x="7740352" y="3429000"/>
            <a:ext cx="936104" cy="1384995"/>
          </a:xfrm>
          <a:prstGeom prst="rect">
            <a:avLst/>
          </a:prstGeom>
          <a:noFill/>
        </p:spPr>
        <p:txBody>
          <a:bodyPr wrap="square" rtlCol="0">
            <a:spAutoFit/>
          </a:bodyPr>
          <a:lstStyle/>
          <a:p>
            <a:r>
              <a:rPr lang="fr-FR" sz="1100" i="1" dirty="0"/>
              <a:t>Journée Régionale « Cancer et VIH » - Jeudi 2 Mars 2017</a:t>
            </a:r>
            <a:endParaRPr lang="fr-FR" sz="1100" dirty="0"/>
          </a:p>
          <a:p>
            <a:endParaRPr lang="fr-FR" dirty="0"/>
          </a:p>
        </p:txBody>
      </p:sp>
    </p:spTree>
    <p:extLst>
      <p:ext uri="{BB962C8B-B14F-4D97-AF65-F5344CB8AC3E}">
        <p14:creationId xmlns:p14="http://schemas.microsoft.com/office/powerpoint/2010/main" val="2589769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fontScale="90000"/>
          </a:bodyPr>
          <a:lstStyle/>
          <a:p>
            <a:r>
              <a:rPr lang="fr-FR" dirty="0" smtClean="0"/>
              <a:t>Analyse des  fiches RCP (102 fiches)</a:t>
            </a:r>
            <a:endParaRPr lang="fr-FR" dirty="0"/>
          </a:p>
        </p:txBody>
      </p:sp>
      <p:sp>
        <p:nvSpPr>
          <p:cNvPr id="2" name="ZoneTexte 1"/>
          <p:cNvSpPr txBox="1"/>
          <p:nvPr/>
        </p:nvSpPr>
        <p:spPr>
          <a:xfrm>
            <a:off x="323528" y="5661248"/>
            <a:ext cx="8496944" cy="92333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marL="285750" indent="-285750">
              <a:buFont typeface="Arial" panose="020B0604020202020204" pitchFamily="34" charset="0"/>
              <a:buChar char="•"/>
            </a:pPr>
            <a:r>
              <a:rPr lang="fr-FR" dirty="0">
                <a:solidFill>
                  <a:schemeClr val="accent1">
                    <a:lumMod val="75000"/>
                  </a:schemeClr>
                </a:solidFill>
              </a:rPr>
              <a:t>Fiche RCP envoyée à </a:t>
            </a:r>
            <a:r>
              <a:rPr lang="fr-FR" dirty="0" smtClean="0">
                <a:solidFill>
                  <a:schemeClr val="accent1">
                    <a:lumMod val="75000"/>
                  </a:schemeClr>
                </a:solidFill>
              </a:rPr>
              <a:t>l’infectiologue : 32%</a:t>
            </a:r>
          </a:p>
          <a:p>
            <a:pPr marL="285750" indent="-285750">
              <a:buFont typeface="Arial" panose="020B0604020202020204" pitchFamily="34" charset="0"/>
              <a:buChar char="•"/>
            </a:pPr>
            <a:r>
              <a:rPr lang="fr-FR" dirty="0" smtClean="0">
                <a:solidFill>
                  <a:schemeClr val="accent1">
                    <a:lumMod val="75000"/>
                  </a:schemeClr>
                </a:solidFill>
              </a:rPr>
              <a:t>Sollicitation de l’infectiologue dans le compte rendu de RCP : 4 Fiches</a:t>
            </a:r>
          </a:p>
          <a:p>
            <a:pPr marL="285750" indent="-285750">
              <a:buFont typeface="Arial" panose="020B0604020202020204" pitchFamily="34" charset="0"/>
              <a:buChar char="•"/>
            </a:pPr>
            <a:r>
              <a:rPr lang="fr-FR" dirty="0" smtClean="0">
                <a:solidFill>
                  <a:schemeClr val="accent1">
                    <a:lumMod val="75000"/>
                  </a:schemeClr>
                </a:solidFill>
              </a:rPr>
              <a:t>Présence de l’infectiologue à la </a:t>
            </a:r>
            <a:r>
              <a:rPr lang="fr-FR" dirty="0" err="1" smtClean="0">
                <a:solidFill>
                  <a:schemeClr val="accent1">
                    <a:lumMod val="75000"/>
                  </a:schemeClr>
                </a:solidFill>
              </a:rPr>
              <a:t>RCPonco</a:t>
            </a:r>
            <a:r>
              <a:rPr lang="fr-FR" dirty="0" smtClean="0">
                <a:solidFill>
                  <a:schemeClr val="accent1">
                    <a:lumMod val="75000"/>
                  </a:schemeClr>
                </a:solidFill>
              </a:rPr>
              <a:t> : 1 fiche </a:t>
            </a:r>
          </a:p>
        </p:txBody>
      </p:sp>
      <p:graphicFrame>
        <p:nvGraphicFramePr>
          <p:cNvPr id="4" name="Diagramme 3"/>
          <p:cNvGraphicFramePr/>
          <p:nvPr>
            <p:extLst>
              <p:ext uri="{D42A27DB-BD31-4B8C-83A1-F6EECF244321}">
                <p14:modId xmlns:p14="http://schemas.microsoft.com/office/powerpoint/2010/main" val="2588062443"/>
              </p:ext>
            </p:extLst>
          </p:nvPr>
        </p:nvGraphicFramePr>
        <p:xfrm>
          <a:off x="323528" y="1772816"/>
          <a:ext cx="8424936" cy="37444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99445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p:txBody>
          <a:bodyPr>
            <a:normAutofit fontScale="90000"/>
          </a:bodyPr>
          <a:lstStyle/>
          <a:p>
            <a:r>
              <a:rPr lang="fr-FR" dirty="0" smtClean="0"/>
              <a:t>Présentation des dossiers en RCP</a:t>
            </a:r>
            <a:endParaRPr lang="fr-FR" dirty="0"/>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94896515"/>
              </p:ext>
            </p:extLst>
          </p:nvPr>
        </p:nvGraphicFramePr>
        <p:xfrm>
          <a:off x="179512" y="1484784"/>
          <a:ext cx="8927776" cy="54726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750715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Pharmacovigilance</a:t>
            </a:r>
            <a:endParaRPr lang="fr-FR" dirty="0"/>
          </a:p>
        </p:txBody>
      </p:sp>
      <p:sp>
        <p:nvSpPr>
          <p:cNvPr id="5" name="Espace réservé du contenu 4"/>
          <p:cNvSpPr>
            <a:spLocks noGrp="1"/>
          </p:cNvSpPr>
          <p:nvPr>
            <p:ph idx="1"/>
          </p:nvPr>
        </p:nvSpPr>
        <p:spPr>
          <a:xfrm>
            <a:off x="457200" y="1752600"/>
            <a:ext cx="8229600" cy="4700736"/>
          </a:xfrm>
        </p:spPr>
        <p:txBody>
          <a:bodyPr>
            <a:normAutofit fontScale="85000" lnSpcReduction="10000"/>
          </a:bodyPr>
          <a:lstStyle/>
          <a:p>
            <a:r>
              <a:rPr lang="fr-FR" dirty="0" smtClean="0"/>
              <a:t>40 cancers traités par chimiothérapie</a:t>
            </a:r>
          </a:p>
          <a:p>
            <a:pPr lvl="1"/>
            <a:r>
              <a:rPr lang="fr-FR" dirty="0" smtClean="0"/>
              <a:t>34 protocoles ou associations d’anticancéreux « conventionnels »</a:t>
            </a:r>
          </a:p>
          <a:p>
            <a:pPr lvl="1"/>
            <a:r>
              <a:rPr lang="fr-FR" dirty="0" smtClean="0"/>
              <a:t>20 stratégies thérapeutiques d’ARV</a:t>
            </a:r>
          </a:p>
          <a:p>
            <a:pPr lvl="1"/>
            <a:endParaRPr lang="fr-FR" dirty="0" smtClean="0"/>
          </a:p>
          <a:p>
            <a:r>
              <a:rPr lang="fr-FR" dirty="0" smtClean="0"/>
              <a:t>Un tiers des associations comporte une IAM validée par le Thésaurus des IAM de l’ANSM</a:t>
            </a:r>
          </a:p>
          <a:p>
            <a:pPr lvl="1"/>
            <a:r>
              <a:rPr lang="fr-FR" dirty="0" smtClean="0"/>
              <a:t>Aucune CI</a:t>
            </a:r>
          </a:p>
          <a:p>
            <a:pPr lvl="1"/>
            <a:r>
              <a:rPr lang="fr-FR" dirty="0"/>
              <a:t>A</a:t>
            </a:r>
            <a:r>
              <a:rPr lang="fr-FR" dirty="0" smtClean="0"/>
              <a:t>ssociations déconseillées (2)</a:t>
            </a:r>
          </a:p>
          <a:p>
            <a:pPr lvl="2"/>
            <a:r>
              <a:rPr lang="fr-FR" dirty="0" err="1" smtClean="0"/>
              <a:t>Irinotécan</a:t>
            </a:r>
            <a:r>
              <a:rPr lang="fr-FR" dirty="0"/>
              <a:t> /</a:t>
            </a:r>
            <a:r>
              <a:rPr lang="fr-FR" dirty="0" smtClean="0"/>
              <a:t> </a:t>
            </a:r>
            <a:r>
              <a:rPr lang="fr-FR" dirty="0" err="1" smtClean="0"/>
              <a:t>névirapine</a:t>
            </a:r>
            <a:r>
              <a:rPr lang="fr-FR" dirty="0" smtClean="0"/>
              <a:t> (efficacité </a:t>
            </a:r>
            <a:r>
              <a:rPr lang="fr-FR" dirty="0" err="1" smtClean="0"/>
              <a:t>irinotécan</a:t>
            </a:r>
            <a:r>
              <a:rPr lang="fr-FR" dirty="0" smtClean="0"/>
              <a:t> diminuée)</a:t>
            </a:r>
          </a:p>
          <a:p>
            <a:pPr lvl="2"/>
            <a:r>
              <a:rPr lang="fr-FR" dirty="0" err="1" smtClean="0"/>
              <a:t>Irinitécan</a:t>
            </a:r>
            <a:r>
              <a:rPr lang="fr-FR" dirty="0" smtClean="0"/>
              <a:t> / IP (majoration toxicité </a:t>
            </a:r>
            <a:r>
              <a:rPr lang="fr-FR" dirty="0" err="1" smtClean="0"/>
              <a:t>irinotécan</a:t>
            </a:r>
            <a:r>
              <a:rPr lang="fr-FR" dirty="0" smtClean="0"/>
              <a:t>)</a:t>
            </a:r>
          </a:p>
          <a:p>
            <a:pPr lvl="1"/>
            <a:r>
              <a:rPr lang="fr-FR" dirty="0"/>
              <a:t>P</a:t>
            </a:r>
            <a:r>
              <a:rPr lang="fr-FR" dirty="0" smtClean="0"/>
              <a:t>récautions d’emploi</a:t>
            </a:r>
          </a:p>
          <a:p>
            <a:pPr lvl="2"/>
            <a:r>
              <a:rPr lang="fr-FR" dirty="0" err="1" smtClean="0"/>
              <a:t>Vinca</a:t>
            </a:r>
            <a:r>
              <a:rPr lang="fr-FR" dirty="0" smtClean="0"/>
              <a:t>-alcaloïdes / IP (majoration de la toxicité de l’anticancéreux)</a:t>
            </a:r>
          </a:p>
          <a:p>
            <a:pPr lvl="2"/>
            <a:r>
              <a:rPr lang="fr-FR" dirty="0" smtClean="0"/>
              <a:t>Anticancéreux </a:t>
            </a:r>
            <a:r>
              <a:rPr lang="fr-FR" dirty="0" err="1" smtClean="0"/>
              <a:t>néphrotoxiques</a:t>
            </a:r>
            <a:r>
              <a:rPr lang="fr-FR" dirty="0" smtClean="0"/>
              <a:t> / </a:t>
            </a:r>
            <a:r>
              <a:rPr lang="fr-FR" dirty="0" err="1" smtClean="0"/>
              <a:t>ténofovir</a:t>
            </a:r>
            <a:endParaRPr lang="fr-FR" dirty="0" smtClean="0"/>
          </a:p>
          <a:p>
            <a:pPr lvl="2"/>
            <a:endParaRPr lang="fr-FR" dirty="0" smtClean="0"/>
          </a:p>
          <a:p>
            <a:r>
              <a:rPr lang="fr-FR" dirty="0" smtClean="0"/>
              <a:t>Effets indésirables relevés : difficile d’estimer la part des IAM dans la survenue de la toxicité attendue des anticancéreux</a:t>
            </a:r>
          </a:p>
          <a:p>
            <a:pPr lvl="1"/>
            <a:endParaRPr lang="fr-FR" dirty="0"/>
          </a:p>
        </p:txBody>
      </p:sp>
    </p:spTree>
    <p:extLst>
      <p:ext uri="{BB962C8B-B14F-4D97-AF65-F5344CB8AC3E}">
        <p14:creationId xmlns:p14="http://schemas.microsoft.com/office/powerpoint/2010/main" val="22260301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Discussion/PROPOSITIONS</a:t>
            </a:r>
            <a:endParaRPr lang="fr-FR" dirty="0"/>
          </a:p>
        </p:txBody>
      </p:sp>
    </p:spTree>
    <p:extLst>
      <p:ext uri="{BB962C8B-B14F-4D97-AF65-F5344CB8AC3E}">
        <p14:creationId xmlns:p14="http://schemas.microsoft.com/office/powerpoint/2010/main" val="26463204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Discussion</a:t>
            </a:r>
            <a:endParaRPr lang="fr-FR" dirty="0"/>
          </a:p>
        </p:txBody>
      </p:sp>
      <p:sp>
        <p:nvSpPr>
          <p:cNvPr id="5" name="Espace réservé du contenu 4"/>
          <p:cNvSpPr>
            <a:spLocks noGrp="1"/>
          </p:cNvSpPr>
          <p:nvPr>
            <p:ph idx="1"/>
          </p:nvPr>
        </p:nvSpPr>
        <p:spPr/>
        <p:txBody>
          <a:bodyPr>
            <a:normAutofit/>
          </a:bodyPr>
          <a:lstStyle/>
          <a:p>
            <a:r>
              <a:rPr lang="fr-FR" dirty="0" smtClean="0"/>
              <a:t>Difficulté de systématiser des recommandations</a:t>
            </a:r>
          </a:p>
          <a:p>
            <a:endParaRPr lang="fr-FR" dirty="0" smtClean="0"/>
          </a:p>
          <a:p>
            <a:r>
              <a:rPr lang="fr-FR" dirty="0"/>
              <a:t>Référentiels </a:t>
            </a:r>
            <a:r>
              <a:rPr lang="fr-FR" dirty="0" smtClean="0"/>
              <a:t>discutables</a:t>
            </a:r>
          </a:p>
          <a:p>
            <a:endParaRPr lang="fr-FR" dirty="0"/>
          </a:p>
          <a:p>
            <a:r>
              <a:rPr lang="fr-FR" dirty="0" smtClean="0"/>
              <a:t>Impact attendu de l’IAM</a:t>
            </a:r>
          </a:p>
          <a:p>
            <a:pPr lvl="1"/>
            <a:r>
              <a:rPr lang="fr-FR" dirty="0" smtClean="0"/>
              <a:t>Principalement sur le </a:t>
            </a:r>
            <a:r>
              <a:rPr lang="fr-FR" dirty="0" err="1" smtClean="0"/>
              <a:t>ttt</a:t>
            </a:r>
            <a:r>
              <a:rPr lang="fr-FR" dirty="0" smtClean="0"/>
              <a:t> anticancéreux</a:t>
            </a:r>
          </a:p>
          <a:p>
            <a:pPr lvl="1"/>
            <a:r>
              <a:rPr lang="fr-FR" dirty="0" smtClean="0"/>
              <a:t>Mais aussi sur le </a:t>
            </a:r>
            <a:r>
              <a:rPr lang="fr-FR" dirty="0" err="1" smtClean="0"/>
              <a:t>ttt</a:t>
            </a:r>
            <a:r>
              <a:rPr lang="fr-FR" dirty="0" smtClean="0"/>
              <a:t> ARV</a:t>
            </a:r>
          </a:p>
          <a:p>
            <a:pPr marL="114300" indent="0">
              <a:buNone/>
            </a:pPr>
            <a:endParaRPr lang="fr-FR" dirty="0" smtClean="0"/>
          </a:p>
          <a:p>
            <a:r>
              <a:rPr lang="fr-FR" dirty="0" smtClean="0"/>
              <a:t>Importance de la discussion au cas par cas, surtout pour des thérapies innovantes</a:t>
            </a:r>
          </a:p>
          <a:p>
            <a:endParaRPr lang="fr-FR" dirty="0" smtClean="0"/>
          </a:p>
        </p:txBody>
      </p:sp>
    </p:spTree>
    <p:extLst>
      <p:ext uri="{BB962C8B-B14F-4D97-AF65-F5344CB8AC3E}">
        <p14:creationId xmlns:p14="http://schemas.microsoft.com/office/powerpoint/2010/main" val="3295756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fr-FR" dirty="0" smtClean="0"/>
              <a:t>Propositions</a:t>
            </a:r>
            <a:endParaRPr lang="fr-FR" dirty="0"/>
          </a:p>
        </p:txBody>
      </p:sp>
      <p:sp>
        <p:nvSpPr>
          <p:cNvPr id="5" name="Espace réservé du contenu 4"/>
          <p:cNvSpPr>
            <a:spLocks noGrp="1"/>
          </p:cNvSpPr>
          <p:nvPr>
            <p:ph idx="1"/>
          </p:nvPr>
        </p:nvSpPr>
        <p:spPr/>
        <p:txBody>
          <a:bodyPr/>
          <a:lstStyle/>
          <a:p>
            <a:r>
              <a:rPr lang="fr-FR" dirty="0"/>
              <a:t>M</a:t>
            </a:r>
            <a:r>
              <a:rPr lang="fr-FR" dirty="0" smtClean="0"/>
              <a:t>ise en place d’une Fiche Navette entre les différents professionnels de santé = Fiche RCP ?</a:t>
            </a:r>
          </a:p>
          <a:p>
            <a:endParaRPr lang="fr-FR" dirty="0" smtClean="0"/>
          </a:p>
          <a:p>
            <a:r>
              <a:rPr lang="fr-FR" dirty="0" smtClean="0"/>
              <a:t>Détail des différentes pathologies et traitements dans la fiche navette</a:t>
            </a:r>
          </a:p>
          <a:p>
            <a:endParaRPr lang="fr-FR" dirty="0" smtClean="0"/>
          </a:p>
          <a:p>
            <a:r>
              <a:rPr lang="fr-FR" dirty="0" smtClean="0"/>
              <a:t>Lien avec les réseaux </a:t>
            </a:r>
            <a:r>
              <a:rPr lang="fr-FR" dirty="0" err="1" smtClean="0"/>
              <a:t>Onco</a:t>
            </a:r>
            <a:r>
              <a:rPr lang="fr-FR" dirty="0" smtClean="0"/>
              <a:t> (Partage des données, imports automatisés des fiches RCP, liste des destinataires…)</a:t>
            </a:r>
            <a:endParaRPr lang="fr-FR" dirty="0"/>
          </a:p>
        </p:txBody>
      </p:sp>
    </p:spTree>
    <p:extLst>
      <p:ext uri="{BB962C8B-B14F-4D97-AF65-F5344CB8AC3E}">
        <p14:creationId xmlns:p14="http://schemas.microsoft.com/office/powerpoint/2010/main" val="38061333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Remerciements</a:t>
            </a:r>
            <a:endParaRPr lang="fr-FR" dirty="0"/>
          </a:p>
        </p:txBody>
      </p:sp>
      <p:sp>
        <p:nvSpPr>
          <p:cNvPr id="6" name="Espace réservé du contenu 5"/>
          <p:cNvSpPr>
            <a:spLocks noGrp="1"/>
          </p:cNvSpPr>
          <p:nvPr>
            <p:ph idx="1"/>
          </p:nvPr>
        </p:nvSpPr>
        <p:spPr>
          <a:xfrm>
            <a:off x="457200" y="1752600"/>
            <a:ext cx="8229600" cy="4700735"/>
          </a:xfrm>
        </p:spPr>
        <p:txBody>
          <a:bodyPr>
            <a:normAutofit/>
          </a:bodyPr>
          <a:lstStyle/>
          <a:p>
            <a:pPr marL="114300" indent="0" algn="ctr">
              <a:buNone/>
            </a:pPr>
            <a:r>
              <a:rPr lang="fr-FR" dirty="0" smtClean="0"/>
              <a:t>Réseaux </a:t>
            </a:r>
            <a:r>
              <a:rPr lang="fr-FR" dirty="0" err="1" smtClean="0"/>
              <a:t>onco</a:t>
            </a:r>
            <a:endParaRPr lang="fr-FR" dirty="0" smtClean="0"/>
          </a:p>
          <a:p>
            <a:pPr marL="114300" indent="0" algn="ctr">
              <a:buNone/>
            </a:pPr>
            <a:r>
              <a:rPr lang="fr-FR" dirty="0" smtClean="0"/>
              <a:t>Secrétariats des différents services</a:t>
            </a:r>
          </a:p>
          <a:p>
            <a:pPr marL="114300" indent="0" algn="ctr">
              <a:buNone/>
            </a:pPr>
            <a:r>
              <a:rPr lang="fr-FR" smtClean="0"/>
              <a:t>Réseaux </a:t>
            </a:r>
            <a:r>
              <a:rPr lang="fr-FR" dirty="0" smtClean="0"/>
              <a:t>locaux</a:t>
            </a:r>
          </a:p>
          <a:p>
            <a:endParaRPr lang="fr-FR" dirty="0" smtClean="0"/>
          </a:p>
          <a:p>
            <a:endParaRPr lang="fr-FR" dirty="0"/>
          </a:p>
          <a:p>
            <a:endParaRPr lang="fr-FR" dirty="0" smtClean="0"/>
          </a:p>
          <a:p>
            <a:endParaRPr lang="fr-FR" dirty="0"/>
          </a:p>
          <a:p>
            <a:pPr marL="114300" indent="0" algn="ctr">
              <a:buNone/>
            </a:pPr>
            <a:r>
              <a:rPr lang="fr-FR" b="1" dirty="0" smtClean="0"/>
              <a:t>Merci pour votre attention</a:t>
            </a:r>
            <a:endParaRPr lang="fr-FR" b="1" dirty="0"/>
          </a:p>
        </p:txBody>
      </p:sp>
    </p:spTree>
    <p:extLst>
      <p:ext uri="{BB962C8B-B14F-4D97-AF65-F5344CB8AC3E}">
        <p14:creationId xmlns:p14="http://schemas.microsoft.com/office/powerpoint/2010/main" val="30229651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 </a:t>
            </a:r>
            <a:endParaRPr lang="fr-FR" dirty="0"/>
          </a:p>
        </p:txBody>
      </p:sp>
      <p:sp>
        <p:nvSpPr>
          <p:cNvPr id="3" name="Espace réservé du contenu 2"/>
          <p:cNvSpPr>
            <a:spLocks noGrp="1"/>
          </p:cNvSpPr>
          <p:nvPr>
            <p:ph idx="1"/>
          </p:nvPr>
        </p:nvSpPr>
        <p:spPr/>
        <p:txBody>
          <a:bodyPr>
            <a:normAutofit fontScale="92500"/>
          </a:bodyPr>
          <a:lstStyle/>
          <a:p>
            <a:r>
              <a:rPr lang="fr-FR" dirty="0" smtClean="0"/>
              <a:t>Augmentation </a:t>
            </a:r>
            <a:r>
              <a:rPr lang="fr-FR" dirty="0"/>
              <a:t>progressive </a:t>
            </a:r>
            <a:r>
              <a:rPr lang="fr-FR" dirty="0" smtClean="0"/>
              <a:t>du nombre de </a:t>
            </a:r>
            <a:r>
              <a:rPr lang="fr-FR" dirty="0"/>
              <a:t>pathologies </a:t>
            </a:r>
            <a:r>
              <a:rPr lang="fr-FR" dirty="0" smtClean="0"/>
              <a:t>cancéreuses  (Vieillissement de la population VIH) </a:t>
            </a:r>
          </a:p>
          <a:p>
            <a:endParaRPr lang="fr-FR" dirty="0" smtClean="0"/>
          </a:p>
          <a:p>
            <a:r>
              <a:rPr lang="fr-FR" dirty="0" smtClean="0"/>
              <a:t>Morbidité et mortalité plus importante chez les patients VIH</a:t>
            </a:r>
          </a:p>
          <a:p>
            <a:endParaRPr lang="fr-FR" dirty="0" smtClean="0"/>
          </a:p>
          <a:p>
            <a:r>
              <a:rPr lang="fr-FR" dirty="0"/>
              <a:t>Prise en charge </a:t>
            </a:r>
            <a:r>
              <a:rPr lang="fr-FR" dirty="0" smtClean="0"/>
              <a:t>multidisciplinaire </a:t>
            </a:r>
            <a:r>
              <a:rPr lang="fr-FR" dirty="0"/>
              <a:t>et </a:t>
            </a:r>
            <a:r>
              <a:rPr lang="fr-FR" dirty="0" err="1" smtClean="0"/>
              <a:t>multisite</a:t>
            </a:r>
            <a:endParaRPr lang="fr-FR" dirty="0" smtClean="0"/>
          </a:p>
          <a:p>
            <a:endParaRPr lang="fr-FR" dirty="0"/>
          </a:p>
          <a:p>
            <a:r>
              <a:rPr lang="fr-FR" dirty="0" smtClean="0"/>
              <a:t>Difficultés thérapeutiques : interactions </a:t>
            </a:r>
            <a:r>
              <a:rPr lang="fr-FR" dirty="0"/>
              <a:t>médicamenteuses entre les </a:t>
            </a:r>
            <a:r>
              <a:rPr lang="fr-FR" dirty="0" smtClean="0"/>
              <a:t>ARV et </a:t>
            </a:r>
            <a:r>
              <a:rPr lang="fr-FR" dirty="0"/>
              <a:t>les </a:t>
            </a:r>
            <a:r>
              <a:rPr lang="fr-FR" dirty="0" smtClean="0"/>
              <a:t>chimiothérapies.</a:t>
            </a:r>
          </a:p>
          <a:p>
            <a:endParaRPr lang="fr-FR" dirty="0" smtClean="0"/>
          </a:p>
          <a:p>
            <a:pPr marL="114300" indent="0" algn="ctr">
              <a:buNone/>
            </a:pPr>
            <a:endParaRPr lang="fr-FR" b="1" i="1" dirty="0"/>
          </a:p>
          <a:p>
            <a:pPr marL="114300" indent="0" algn="ctr">
              <a:buNone/>
            </a:pPr>
            <a:endParaRPr lang="fr-FR" b="1" i="1" dirty="0"/>
          </a:p>
        </p:txBody>
      </p:sp>
    </p:spTree>
    <p:extLst>
      <p:ext uri="{BB962C8B-B14F-4D97-AF65-F5344CB8AC3E}">
        <p14:creationId xmlns:p14="http://schemas.microsoft.com/office/powerpoint/2010/main" val="2089992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 </a:t>
            </a:r>
            <a:endParaRPr lang="fr-FR" dirty="0"/>
          </a:p>
        </p:txBody>
      </p:sp>
      <p:sp>
        <p:nvSpPr>
          <p:cNvPr id="3" name="Espace réservé du contenu 2"/>
          <p:cNvSpPr>
            <a:spLocks noGrp="1"/>
          </p:cNvSpPr>
          <p:nvPr>
            <p:ph idx="1"/>
          </p:nvPr>
        </p:nvSpPr>
        <p:spPr/>
        <p:txBody>
          <a:bodyPr>
            <a:normAutofit/>
          </a:bodyPr>
          <a:lstStyle/>
          <a:p>
            <a:pPr marL="114300" indent="0">
              <a:buNone/>
            </a:pPr>
            <a:endParaRPr lang="fr-FR" dirty="0" smtClean="0"/>
          </a:p>
          <a:p>
            <a:r>
              <a:rPr lang="fr-FR" dirty="0" smtClean="0"/>
              <a:t>RCP (</a:t>
            </a:r>
            <a:r>
              <a:rPr lang="fr-FR" i="1" dirty="0" smtClean="0"/>
              <a:t>Définition HAS</a:t>
            </a:r>
            <a:r>
              <a:rPr lang="fr-FR" dirty="0" smtClean="0"/>
              <a:t>): regroupement de </a:t>
            </a:r>
            <a:r>
              <a:rPr lang="fr-FR" dirty="0"/>
              <a:t>professionnels de santé de différentes disciplines dont les compétences sont indispensables pour prendre une décision accordant aux patients la meilleure prise en charge en fonction de l’état de la science du moment. </a:t>
            </a:r>
            <a:endParaRPr lang="fr-FR" dirty="0" smtClean="0"/>
          </a:p>
          <a:p>
            <a:pPr marL="114300" indent="0">
              <a:buNone/>
            </a:pPr>
            <a:endParaRPr lang="fr-FR" dirty="0"/>
          </a:p>
          <a:p>
            <a:r>
              <a:rPr lang="fr-FR" i="1" dirty="0" smtClean="0"/>
              <a:t>La fiche RCP = document synthétique permettant de tracer la prise en charge </a:t>
            </a:r>
            <a:endParaRPr lang="fr-FR" b="1" i="1" dirty="0" smtClean="0"/>
          </a:p>
          <a:p>
            <a:pPr marL="114300" indent="0" algn="ctr">
              <a:buNone/>
            </a:pPr>
            <a:endParaRPr lang="fr-FR" b="1" i="1" dirty="0"/>
          </a:p>
          <a:p>
            <a:pPr marL="114300" indent="0" algn="ctr">
              <a:buNone/>
            </a:pPr>
            <a:endParaRPr lang="fr-FR" b="1" i="1" dirty="0"/>
          </a:p>
        </p:txBody>
      </p:sp>
    </p:spTree>
    <p:extLst>
      <p:ext uri="{BB962C8B-B14F-4D97-AF65-F5344CB8AC3E}">
        <p14:creationId xmlns:p14="http://schemas.microsoft.com/office/powerpoint/2010/main" val="3872711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 du travail</a:t>
            </a:r>
            <a:endParaRPr lang="fr-FR" dirty="0"/>
          </a:p>
        </p:txBody>
      </p:sp>
      <p:sp>
        <p:nvSpPr>
          <p:cNvPr id="5" name="Espace réservé du contenu 4"/>
          <p:cNvSpPr>
            <a:spLocks noGrp="1"/>
          </p:cNvSpPr>
          <p:nvPr>
            <p:ph idx="1"/>
          </p:nvPr>
        </p:nvSpPr>
        <p:spPr>
          <a:xfrm>
            <a:off x="457200" y="1752600"/>
            <a:ext cx="8686800" cy="4556720"/>
          </a:xfrm>
        </p:spPr>
        <p:txBody>
          <a:bodyPr/>
          <a:lstStyle/>
          <a:p>
            <a:pPr marL="114300" indent="0" algn="ctr">
              <a:buNone/>
            </a:pPr>
            <a:r>
              <a:rPr lang="fr-FR" b="1" dirty="0"/>
              <a:t>Faire un Etat des lieux de la </a:t>
            </a:r>
            <a:r>
              <a:rPr lang="fr-FR" b="1" dirty="0" smtClean="0"/>
              <a:t>prise en charge </a:t>
            </a:r>
            <a:r>
              <a:rPr lang="fr-FR" b="1" dirty="0"/>
              <a:t>thérapeutique</a:t>
            </a:r>
          </a:p>
          <a:p>
            <a:endParaRPr lang="fr-FR" dirty="0"/>
          </a:p>
          <a:p>
            <a:r>
              <a:rPr lang="fr-FR" dirty="0"/>
              <a:t>Difficultés rencontrées</a:t>
            </a:r>
          </a:p>
          <a:p>
            <a:pPr lvl="1"/>
            <a:r>
              <a:rPr lang="fr-FR" dirty="0" smtClean="0"/>
              <a:t>pas </a:t>
            </a:r>
            <a:r>
              <a:rPr lang="fr-FR" dirty="0"/>
              <a:t>de </a:t>
            </a:r>
            <a:r>
              <a:rPr lang="fr-FR" dirty="0" smtClean="0"/>
              <a:t>traçabilité systématique des informations</a:t>
            </a:r>
            <a:endParaRPr lang="fr-FR" dirty="0"/>
          </a:p>
          <a:p>
            <a:pPr lvl="1"/>
            <a:r>
              <a:rPr lang="fr-FR" dirty="0" smtClean="0"/>
              <a:t>pas </a:t>
            </a:r>
            <a:r>
              <a:rPr lang="fr-FR" dirty="0"/>
              <a:t>d’unité de dossier</a:t>
            </a:r>
          </a:p>
          <a:p>
            <a:pPr lvl="1"/>
            <a:r>
              <a:rPr lang="fr-FR" dirty="0" smtClean="0"/>
              <a:t>problème </a:t>
            </a:r>
            <a:r>
              <a:rPr lang="fr-FR" dirty="0"/>
              <a:t>du </a:t>
            </a:r>
            <a:r>
              <a:rPr lang="fr-FR" dirty="0" smtClean="0"/>
              <a:t>rétrospectif (dossiers archivés, pas de fiches récapitulatives …)</a:t>
            </a:r>
            <a:endParaRPr lang="fr-FR" dirty="0"/>
          </a:p>
          <a:p>
            <a:pPr algn="ctr"/>
            <a:endParaRPr lang="fr-FR" dirty="0"/>
          </a:p>
          <a:p>
            <a:pPr marL="114300" indent="0" algn="ctr">
              <a:buNone/>
            </a:pPr>
            <a:r>
              <a:rPr lang="fr-FR" dirty="0"/>
              <a:t>Orientation du travail sur les </a:t>
            </a:r>
            <a:r>
              <a:rPr lang="fr-FR" dirty="0" smtClean="0"/>
              <a:t>informations </a:t>
            </a:r>
          </a:p>
          <a:p>
            <a:pPr marL="114300" indent="0" algn="ctr">
              <a:buNone/>
            </a:pPr>
            <a:r>
              <a:rPr lang="fr-FR" dirty="0" smtClean="0"/>
              <a:t>de </a:t>
            </a:r>
            <a:r>
              <a:rPr lang="fr-FR" dirty="0"/>
              <a:t>la fiche RCP</a:t>
            </a:r>
          </a:p>
          <a:p>
            <a:endParaRPr lang="fr-FR" dirty="0"/>
          </a:p>
        </p:txBody>
      </p:sp>
    </p:spTree>
    <p:extLst>
      <p:ext uri="{BB962C8B-B14F-4D97-AF65-F5344CB8AC3E}">
        <p14:creationId xmlns:p14="http://schemas.microsoft.com/office/powerpoint/2010/main" val="798132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Matériels et méthodes</a:t>
            </a:r>
            <a:endParaRPr lang="fr-FR" dirty="0"/>
          </a:p>
        </p:txBody>
      </p:sp>
      <p:sp>
        <p:nvSpPr>
          <p:cNvPr id="3" name="Espace réservé du contenu 2"/>
          <p:cNvSpPr>
            <a:spLocks noGrp="1"/>
          </p:cNvSpPr>
          <p:nvPr>
            <p:ph idx="1"/>
          </p:nvPr>
        </p:nvSpPr>
        <p:spPr>
          <a:xfrm>
            <a:off x="457200" y="1752600"/>
            <a:ext cx="8229600" cy="4916760"/>
          </a:xfrm>
        </p:spPr>
        <p:txBody>
          <a:bodyPr>
            <a:normAutofit/>
          </a:bodyPr>
          <a:lstStyle/>
          <a:p>
            <a:r>
              <a:rPr lang="fr-FR" dirty="0" smtClean="0"/>
              <a:t>Inclusion les différents sites bretons = 3910 Patients</a:t>
            </a:r>
          </a:p>
          <a:p>
            <a:r>
              <a:rPr lang="fr-FR" dirty="0" smtClean="0"/>
              <a:t>Récupération les fiches RCP (Dossier patient, secrétariats, Réseaux </a:t>
            </a:r>
            <a:r>
              <a:rPr lang="fr-FR" dirty="0" err="1" smtClean="0"/>
              <a:t>Onco</a:t>
            </a:r>
            <a:r>
              <a:rPr lang="fr-FR" dirty="0" smtClean="0"/>
              <a:t>)</a:t>
            </a:r>
          </a:p>
          <a:p>
            <a:endParaRPr lang="fr-FR" dirty="0" smtClean="0"/>
          </a:p>
          <a:p>
            <a:pPr marL="411480" lvl="1" indent="0" algn="ctr">
              <a:buNone/>
            </a:pPr>
            <a:r>
              <a:rPr lang="fr-FR" i="1" dirty="0" smtClean="0">
                <a:solidFill>
                  <a:schemeClr val="accent2">
                    <a:lumMod val="75000"/>
                  </a:schemeClr>
                </a:solidFill>
              </a:rPr>
              <a:t>La mise en œuvre de récupération des fiches RCP est complexe et chronophage</a:t>
            </a:r>
          </a:p>
          <a:p>
            <a:pPr marL="411480" lvl="1" indent="0" algn="ctr">
              <a:buNone/>
            </a:pPr>
            <a:endParaRPr lang="fr-FR" i="1" dirty="0" smtClean="0">
              <a:solidFill>
                <a:schemeClr val="accent2">
                  <a:lumMod val="75000"/>
                </a:schemeClr>
              </a:solidFill>
            </a:endParaRPr>
          </a:p>
          <a:p>
            <a:r>
              <a:rPr lang="fr-FR" dirty="0" smtClean="0"/>
              <a:t>Recueil des données: Fiche RCP </a:t>
            </a:r>
            <a:r>
              <a:rPr lang="fr-FR" dirty="0" err="1" smtClean="0"/>
              <a:t>Onco</a:t>
            </a:r>
            <a:r>
              <a:rPr lang="fr-FR" dirty="0"/>
              <a:t> </a:t>
            </a:r>
            <a:r>
              <a:rPr lang="fr-FR" dirty="0" smtClean="0"/>
              <a:t>et </a:t>
            </a:r>
            <a:r>
              <a:rPr lang="fr-FR" dirty="0" err="1" smtClean="0"/>
              <a:t>Nadis</a:t>
            </a:r>
            <a:endParaRPr lang="fr-FR" dirty="0" smtClean="0"/>
          </a:p>
          <a:p>
            <a:r>
              <a:rPr lang="fr-FR" dirty="0" smtClean="0"/>
              <a:t>Collaboration avec l’équipe de pharmacovigilance (</a:t>
            </a:r>
            <a:r>
              <a:rPr lang="fr-FR" dirty="0" err="1" smtClean="0"/>
              <a:t>E.Polard</a:t>
            </a:r>
            <a:r>
              <a:rPr lang="fr-FR" dirty="0" smtClean="0"/>
              <a:t>) pour l’analyse des interactions médicamenteuses possibles</a:t>
            </a:r>
          </a:p>
          <a:p>
            <a:pPr marL="457200" lvl="1" indent="0">
              <a:buNone/>
            </a:pPr>
            <a:endParaRPr lang="fr-FR" dirty="0" smtClean="0"/>
          </a:p>
          <a:p>
            <a:pPr lvl="1"/>
            <a:endParaRPr lang="fr-FR" dirty="0"/>
          </a:p>
        </p:txBody>
      </p:sp>
    </p:spTree>
    <p:extLst>
      <p:ext uri="{BB962C8B-B14F-4D97-AF65-F5344CB8AC3E}">
        <p14:creationId xmlns:p14="http://schemas.microsoft.com/office/powerpoint/2010/main" val="1959797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résultats</a:t>
            </a:r>
            <a:endParaRPr lang="fr-FR" dirty="0"/>
          </a:p>
        </p:txBody>
      </p:sp>
    </p:spTree>
    <p:extLst>
      <p:ext uri="{BB962C8B-B14F-4D97-AF65-F5344CB8AC3E}">
        <p14:creationId xmlns:p14="http://schemas.microsoft.com/office/powerpoint/2010/main" val="890823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Etat des lieux</a:t>
            </a:r>
            <a:endParaRPr lang="fr-FR" dirty="0"/>
          </a:p>
        </p:txBody>
      </p:sp>
      <p:sp>
        <p:nvSpPr>
          <p:cNvPr id="3" name="Espace réservé du contenu 2"/>
          <p:cNvSpPr>
            <a:spLocks noGrp="1"/>
          </p:cNvSpPr>
          <p:nvPr>
            <p:ph idx="1"/>
          </p:nvPr>
        </p:nvSpPr>
        <p:spPr>
          <a:xfrm>
            <a:off x="457200" y="1752600"/>
            <a:ext cx="8147248" cy="4844752"/>
          </a:xfrm>
        </p:spPr>
        <p:txBody>
          <a:bodyPr>
            <a:normAutofit lnSpcReduction="10000"/>
          </a:bodyPr>
          <a:lstStyle/>
          <a:p>
            <a:r>
              <a:rPr lang="fr-FR" dirty="0" smtClean="0"/>
              <a:t>119 cancers pour 114 patients = 2,9 % des PVVIH</a:t>
            </a:r>
          </a:p>
          <a:p>
            <a:pPr lvl="1"/>
            <a:r>
              <a:rPr lang="fr-FR" dirty="0" smtClean="0"/>
              <a:t>24 Classant sida / 95 Non classant sida</a:t>
            </a:r>
          </a:p>
          <a:p>
            <a:pPr lvl="1"/>
            <a:endParaRPr lang="fr-FR" dirty="0"/>
          </a:p>
          <a:p>
            <a:r>
              <a:rPr lang="fr-FR" dirty="0" smtClean="0"/>
              <a:t>102 Fiches RCP récupérées (63 cancers) </a:t>
            </a:r>
          </a:p>
          <a:p>
            <a:endParaRPr lang="fr-FR" dirty="0" smtClean="0"/>
          </a:p>
          <a:p>
            <a:r>
              <a:rPr lang="fr-FR" dirty="0" smtClean="0"/>
              <a:t>13 cancers « fiches manquantes » = Notion de RCP mais document introuvable</a:t>
            </a:r>
          </a:p>
          <a:p>
            <a:endParaRPr lang="fr-FR" dirty="0" smtClean="0"/>
          </a:p>
          <a:p>
            <a:r>
              <a:rPr lang="fr-FR" dirty="0" smtClean="0"/>
              <a:t>43 Cancers sans notion de RCP</a:t>
            </a:r>
          </a:p>
          <a:p>
            <a:pPr lvl="1"/>
            <a:r>
              <a:rPr lang="fr-FR" dirty="0" smtClean="0"/>
              <a:t>14 Classant sida / 29 Non Classant sida</a:t>
            </a:r>
          </a:p>
          <a:p>
            <a:pPr lvl="1"/>
            <a:endParaRPr lang="fr-FR" dirty="0" smtClean="0"/>
          </a:p>
          <a:p>
            <a:r>
              <a:rPr lang="fr-FR" dirty="0" smtClean="0"/>
              <a:t>1/3 des cancers ont été traités par chimiothérapie</a:t>
            </a:r>
          </a:p>
        </p:txBody>
      </p:sp>
    </p:spTree>
    <p:extLst>
      <p:ext uri="{BB962C8B-B14F-4D97-AF65-F5344CB8AC3E}">
        <p14:creationId xmlns:p14="http://schemas.microsoft.com/office/powerpoint/2010/main" val="2919396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Types de Cancers</a:t>
            </a:r>
          </a:p>
        </p:txBody>
      </p:sp>
      <p:graphicFrame>
        <p:nvGraphicFramePr>
          <p:cNvPr id="5" name="Espace réservé du contenu 4"/>
          <p:cNvGraphicFramePr>
            <a:graphicFrameLocks noGrp="1"/>
          </p:cNvGraphicFramePr>
          <p:nvPr>
            <p:ph sz="half" idx="1"/>
            <p:extLst>
              <p:ext uri="{D42A27DB-BD31-4B8C-83A1-F6EECF244321}">
                <p14:modId xmlns:p14="http://schemas.microsoft.com/office/powerpoint/2010/main" val="1113399789"/>
              </p:ext>
            </p:extLst>
          </p:nvPr>
        </p:nvGraphicFramePr>
        <p:xfrm>
          <a:off x="107504" y="1719262"/>
          <a:ext cx="4356546" cy="466206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Espace réservé du contenu 5"/>
          <p:cNvGraphicFramePr>
            <a:graphicFrameLocks noGrp="1"/>
          </p:cNvGraphicFramePr>
          <p:nvPr>
            <p:ph sz="half" idx="2"/>
            <p:extLst>
              <p:ext uri="{D42A27DB-BD31-4B8C-83A1-F6EECF244321}">
                <p14:modId xmlns:p14="http://schemas.microsoft.com/office/powerpoint/2010/main" val="532645105"/>
              </p:ext>
            </p:extLst>
          </p:nvPr>
        </p:nvGraphicFramePr>
        <p:xfrm>
          <a:off x="4644008" y="1700808"/>
          <a:ext cx="4388296" cy="47340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67485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fontScale="90000"/>
          </a:bodyPr>
          <a:lstStyle/>
          <a:p>
            <a:r>
              <a:rPr lang="fr-FR" dirty="0" smtClean="0"/>
              <a:t> dossiers présentés en RCP </a:t>
            </a:r>
            <a:r>
              <a:rPr lang="fr-FR" dirty="0" err="1" smtClean="0"/>
              <a:t>Onco</a:t>
            </a:r>
            <a:r>
              <a:rPr lang="fr-FR" dirty="0" smtClean="0"/>
              <a:t> locale</a:t>
            </a:r>
            <a:endParaRPr lang="fr-FR"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20283653"/>
              </p:ext>
            </p:extLst>
          </p:nvPr>
        </p:nvGraphicFramePr>
        <p:xfrm>
          <a:off x="395536" y="1196752"/>
          <a:ext cx="8352928" cy="51125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201093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icaire">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pothicaire">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icaire">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2105</TotalTime>
  <Words>899</Words>
  <Application>Microsoft Office PowerPoint</Application>
  <PresentationFormat>Affichage à l'écran (4:3)</PresentationFormat>
  <Paragraphs>140</Paragraphs>
  <Slides>16</Slides>
  <Notes>11</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Apothicaire</vt:lpstr>
      <vt:lpstr> L’information entre professionnels en charge des patients porteurs du VIH et d’une pathologie néoplasique : Etat des lieux de janvier 2013 à juin 2015  </vt:lpstr>
      <vt:lpstr>Introduction </vt:lpstr>
      <vt:lpstr>Introduction </vt:lpstr>
      <vt:lpstr>Objectif du travail</vt:lpstr>
      <vt:lpstr>Matériels et méthodes</vt:lpstr>
      <vt:lpstr>résultats</vt:lpstr>
      <vt:lpstr>Etat des lieux</vt:lpstr>
      <vt:lpstr>Types de Cancers</vt:lpstr>
      <vt:lpstr> dossiers présentés en RCP Onco locale</vt:lpstr>
      <vt:lpstr>Analyse des  fiches RCP (102 fiches)</vt:lpstr>
      <vt:lpstr>Présentation des dossiers en RCP</vt:lpstr>
      <vt:lpstr>Pharmacovigilance</vt:lpstr>
      <vt:lpstr>Discussion/PROPOSITIONS</vt:lpstr>
      <vt:lpstr>Discussion</vt:lpstr>
      <vt:lpstr>Propositions</vt:lpstr>
      <vt:lpstr>Remerciements</vt:lpstr>
    </vt:vector>
  </TitlesOfParts>
  <Company>CHU-RENNES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Cancer Et VIH :</dc:title>
  <dc:creator>Charlotte CAMELI</dc:creator>
  <cp:lastModifiedBy>CEDRIC</cp:lastModifiedBy>
  <cp:revision>77</cp:revision>
  <dcterms:created xsi:type="dcterms:W3CDTF">2017-02-16T14:00:04Z</dcterms:created>
  <dcterms:modified xsi:type="dcterms:W3CDTF">2017-03-02T16:09:26Z</dcterms:modified>
</cp:coreProperties>
</file>