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0" r:id="rId2"/>
    <p:sldMasterId id="2147483673" r:id="rId3"/>
    <p:sldMasterId id="2147483686" r:id="rId4"/>
  </p:sldMasterIdLst>
  <p:notesMasterIdLst>
    <p:notesMasterId r:id="rId35"/>
  </p:notesMasterIdLst>
  <p:sldIdLst>
    <p:sldId id="281" r:id="rId5"/>
    <p:sldId id="282" r:id="rId6"/>
    <p:sldId id="283" r:id="rId7"/>
    <p:sldId id="264" r:id="rId8"/>
    <p:sldId id="260" r:id="rId9"/>
    <p:sldId id="261" r:id="rId10"/>
    <p:sldId id="279" r:id="rId11"/>
    <p:sldId id="262" r:id="rId12"/>
    <p:sldId id="265" r:id="rId13"/>
    <p:sldId id="274" r:id="rId14"/>
    <p:sldId id="306" r:id="rId15"/>
    <p:sldId id="307" r:id="rId16"/>
    <p:sldId id="308" r:id="rId17"/>
    <p:sldId id="267" r:id="rId18"/>
    <p:sldId id="270" r:id="rId19"/>
    <p:sldId id="271" r:id="rId20"/>
    <p:sldId id="272" r:id="rId21"/>
    <p:sldId id="285" r:id="rId22"/>
    <p:sldId id="286" r:id="rId23"/>
    <p:sldId id="288" r:id="rId24"/>
    <p:sldId id="289" r:id="rId25"/>
    <p:sldId id="290" r:id="rId26"/>
    <p:sldId id="291" r:id="rId27"/>
    <p:sldId id="292" r:id="rId28"/>
    <p:sldId id="294" r:id="rId29"/>
    <p:sldId id="295" r:id="rId30"/>
    <p:sldId id="296" r:id="rId31"/>
    <p:sldId id="303" r:id="rId32"/>
    <p:sldId id="304" r:id="rId33"/>
    <p:sldId id="305" r:id="rId34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uno Hoen" initials="BH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87BD"/>
    <a:srgbClr val="00FF00"/>
    <a:srgbClr val="1E1C1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320" autoAdjust="0"/>
  </p:normalViewPr>
  <p:slideViewPr>
    <p:cSldViewPr>
      <p:cViewPr>
        <p:scale>
          <a:sx n="81" d="100"/>
          <a:sy n="81" d="100"/>
        </p:scale>
        <p:origin x="-118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EBFE890E-267E-4395-BC2E-FF0B3995D0F4}" type="datetimeFigureOut">
              <a:rPr lang="fr-FR"/>
              <a:pPr>
                <a:defRPr/>
              </a:pPr>
              <a:t>30/11/2016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C7CDFA07-EE7A-4ADD-BBAB-5B948878BE6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825795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Pour moi le mot Défaut évoque un défaut des techniques!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DFA07-EE7A-4ADD-BBAB-5B948878BE64}" type="slidenum">
              <a:rPr lang="fr-FR" altLang="fr-FR" smtClean="0"/>
              <a:pPr/>
              <a:t>19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69146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Attention à ne pas aller trop loin, les TROD rendent de grands services y compris pour le diagnostic</a:t>
            </a:r>
            <a:r>
              <a:rPr lang="fr-FR" baseline="0" dirty="0" smtClean="0"/>
              <a:t> de primo-infection.</a:t>
            </a:r>
          </a:p>
          <a:p>
            <a:r>
              <a:rPr lang="fr-FR" baseline="0" dirty="0" smtClean="0"/>
              <a:t>Au checkpoint, 25% des sujets qui étaient en primo-infection ont été dépistés par TROD, y compris chez des sujets dont le WB était blanc.</a:t>
            </a:r>
          </a:p>
          <a:p>
            <a:r>
              <a:rPr lang="fr-FR" baseline="0" dirty="0" smtClean="0"/>
              <a:t>Ce n’est pas  parce qu’ils n’ont pas 100% de sensibilité qu’il ne faut pas les utiliser.</a:t>
            </a:r>
          </a:p>
          <a:p>
            <a:r>
              <a:rPr lang="fr-FR" baseline="0" dirty="0" smtClean="0"/>
              <a:t>La phrase était vraiment trop catégorique!!!!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DFA07-EE7A-4ADD-BBAB-5B948878BE64}" type="slidenum">
              <a:rPr lang="fr-FR" altLang="fr-FR" smtClean="0"/>
              <a:pPr/>
              <a:t>20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36408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5D2D-BF69-4DAE-81C1-01C19A1D8586}" type="datetimeFigureOut">
              <a:rPr lang="fr-FR"/>
              <a:pPr>
                <a:defRPr/>
              </a:pPr>
              <a:t>30/11/2016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94C80-1DC9-4594-9004-187B5192628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75995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5A718-CC3D-4E56-830F-77174C8D7FE8}" type="datetimeFigureOut">
              <a:rPr lang="fr-FR"/>
              <a:pPr>
                <a:defRPr/>
              </a:pPr>
              <a:t>30/11/2016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558577-BE55-4528-9781-9BFE5FC8546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96521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D8060-9F33-46CC-BD35-BDDD3EF7B93E}" type="datetimeFigureOut">
              <a:rPr lang="fr-FR"/>
              <a:pPr>
                <a:defRPr/>
              </a:pPr>
              <a:t>30/11/2016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2496D-F489-40AB-9F0F-6E849A89488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65500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E1C32-53A1-4879-AD06-F4567F851C9E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EBBB7-7C9D-48A3-BE3B-CA66690F14C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58016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8A1DC-CAF9-4B6C-BDAA-01B1CF6E0989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C3D62-A528-4DEE-80E2-8A1D366EB53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21644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BA4B4-9085-45CB-844F-C093D6BD6479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D5EB1-5AD6-4834-9E20-FCBE899ECE2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9830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3E79E-3AF8-4E72-9829-D3DEA469D03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95AA7-B8F4-44D7-BD87-022C82949B3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16973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F0C21-14B2-42C4-A029-D9EB34F4F8E6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E4AA4-B763-47F1-9BCA-AAE35E3E829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35393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AC59C-FED0-4E17-90FC-1B0C74D27B4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5602A-9F7A-42F7-908A-2C48098B3F1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51322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05228-7FD2-4D6F-A7CB-618C9EC7A1B9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153E8-340D-4BA2-A430-BB814AEFF88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666344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7A140-936A-4599-935E-2EBDA0C8A379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31D69-4B60-46A7-907E-BD60E8456DF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36970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987E3-C2DD-41D3-BD66-2E923C55E654}" type="datetimeFigureOut">
              <a:rPr lang="fr-FR"/>
              <a:pPr>
                <a:defRPr/>
              </a:pPr>
              <a:t>30/11/2016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D1D3C-1201-47ED-83A4-2742947D8AF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551919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9AE73-4E55-46B3-B834-AFAF11F0654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2B8D0-33F9-4955-A39A-D44258A0399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931450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DEC5A-21D6-4229-8830-32C4B2A441FD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2CEB-722F-4D36-AC28-515EAC0C907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264616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AA883-7E4C-42B0-AE21-1E1CE14C45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8BC30-642A-4885-BFF1-05E28CF0EBD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096887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38BBE-582F-48C8-8337-3778D6D4BCA1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D61AA-C04A-4CD0-91BF-BD37C6DB8FA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98472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E1C32-53A1-4879-AD06-F4567F851C9E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EBBB7-7C9D-48A3-BE3B-CA66690F14C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028223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8A1DC-CAF9-4B6C-BDAA-01B1CF6E0989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C3D62-A528-4DEE-80E2-8A1D366EB53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153851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BA4B4-9085-45CB-844F-C093D6BD6479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D5EB1-5AD6-4834-9E20-FCBE899ECE2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956256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3E79E-3AF8-4E72-9829-D3DEA469D033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95AA7-B8F4-44D7-BD87-022C82949B3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21433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F0C21-14B2-42C4-A029-D9EB34F4F8E6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E4AA4-B763-47F1-9BCA-AAE35E3E829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649936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AC59C-FED0-4E17-90FC-1B0C74D27B4A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5602A-9F7A-42F7-908A-2C48098B3F1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69455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193C8-0FDC-4396-8C55-F31145C4AE55}" type="datetimeFigureOut">
              <a:rPr lang="fr-FR"/>
              <a:pPr>
                <a:defRPr/>
              </a:pPr>
              <a:t>30/11/2016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A8574-A218-4DDB-BCB5-88D226F02FF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483250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05228-7FD2-4D6F-A7CB-618C9EC7A1B9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153E8-340D-4BA2-A430-BB814AEFF88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800284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7A140-936A-4599-935E-2EBDA0C8A379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31D69-4B60-46A7-907E-BD60E8456DF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90964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9AE73-4E55-46B3-B834-AFAF11F0654A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2B8D0-33F9-4955-A39A-D44258A0399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262087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DEC5A-21D6-4229-8830-32C4B2A441FD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2CEB-722F-4D36-AC28-515EAC0C907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934411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AA883-7E4C-42B0-AE21-1E1CE14C4573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8BC30-642A-4885-BFF1-05E28CF0EBD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759015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38BBE-582F-48C8-8337-3778D6D4BCA1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D61AA-C04A-4CD0-91BF-BD37C6DB8FA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684987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5D2D-BF69-4DAE-81C1-01C19A1D8586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94C80-1DC9-4594-9004-187B5192628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17996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987E3-C2DD-41D3-BD66-2E923C55E654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D1D3C-1201-47ED-83A4-2742947D8AF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0510746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193C8-0FDC-4396-8C55-F31145C4AE55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A8574-A218-4DDB-BCB5-88D226F02FF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3072028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F89DE-35BF-4C26-9AA1-DB837B6B7FE1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F3C632-C968-4812-A92A-ED72DCDAA96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7089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F89DE-35BF-4C26-9AA1-DB837B6B7FE1}" type="datetimeFigureOut">
              <a:rPr lang="fr-FR"/>
              <a:pPr>
                <a:defRPr/>
              </a:pPr>
              <a:t>30/11/2016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F3C632-C968-4812-A92A-ED72DCDAA96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787348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D3EE2-302F-4352-A7E8-F2ABC7EF2CDD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D06A9-7C64-4850-AB66-F2BD0082AA4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479348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C003-2D0C-455A-9FBE-CDD096C9434B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64F8F-3759-460E-8E09-02C3852C997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487039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88004-7F17-4AD3-8998-464B45DFF3D9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4C65F-C923-45B4-BBA3-45CDF25CFC6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17375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3B1A-33E1-4447-87C0-1A49ECB504EC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3E6-9500-4D7E-8CCB-D6B5F91627B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125943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20C89-D3FA-4075-80AA-FC3C5689E8CA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9A942-210E-41D1-AD08-ECB3F0BF767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0800719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5A718-CC3D-4E56-830F-77174C8D7FE8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558577-BE55-4528-9781-9BFE5FC8546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6760122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D8060-9F33-46CC-BD35-BDDD3EF7B93E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2496D-F489-40AB-9F0F-6E849A89488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55150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D3EE2-302F-4352-A7E8-F2ABC7EF2CDD}" type="datetimeFigureOut">
              <a:rPr lang="fr-FR"/>
              <a:pPr>
                <a:defRPr/>
              </a:pPr>
              <a:t>30/11/2016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D06A9-7C64-4850-AB66-F2BD0082AA4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09787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C003-2D0C-455A-9FBE-CDD096C9434B}" type="datetimeFigureOut">
              <a:rPr lang="fr-FR"/>
              <a:pPr>
                <a:defRPr/>
              </a:pPr>
              <a:t>30/11/2016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64F8F-3759-460E-8E09-02C3852C997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3787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88004-7F17-4AD3-8998-464B45DFF3D9}" type="datetimeFigureOut">
              <a:rPr lang="fr-FR"/>
              <a:pPr>
                <a:defRPr/>
              </a:pPr>
              <a:t>30/11/2016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4C65F-C923-45B4-BBA3-45CDF25CFC6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25749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3B1A-33E1-4447-87C0-1A49ECB504EC}" type="datetimeFigureOut">
              <a:rPr lang="fr-FR"/>
              <a:pPr>
                <a:defRPr/>
              </a:pPr>
              <a:t>30/11/2016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3E6-9500-4D7E-8CCB-D6B5F91627B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1236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20C89-D3FA-4075-80AA-FC3C5689E8CA}" type="datetimeFigureOut">
              <a:rPr lang="fr-FR"/>
              <a:pPr>
                <a:defRPr/>
              </a:pPr>
              <a:t>30/11/2016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9A942-210E-41D1-AD08-ECB3F0BF767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58475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9B538F6-EE47-4401-9A13-669F5C280C63}" type="datetimeFigureOut">
              <a:rPr lang="fr-FR"/>
              <a:pPr>
                <a:defRPr/>
              </a:pPr>
              <a:t>30/11/2016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27AEFC1-64CE-4EDE-91E8-F2A557C5AF4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5E0C6F-B387-434D-9C9E-887185879DC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963E406-2E89-4FB2-973A-59EB2D21373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4321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5E0C6F-B387-434D-9C9E-887185879DCA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963E406-2E89-4FB2-973A-59EB2D21373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29236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9B538F6-EE47-4401-9A13-669F5C280C63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30/11/2016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27AEFC1-64CE-4EDE-91E8-F2A557C5AF4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94140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fond-rapportexperts20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5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45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0825" y="193675"/>
            <a:ext cx="871378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solidFill>
                  <a:srgbClr val="F79646">
                    <a:lumMod val="75000"/>
                  </a:srgbClr>
                </a:solidFill>
                <a:latin typeface="Arial" charset="0"/>
                <a:cs typeface="Arial" pitchFamily="34" charset="0"/>
              </a:rPr>
              <a:t>Principes et règles à </a:t>
            </a:r>
            <a:r>
              <a:rPr lang="fr-FR" sz="2400" b="1" dirty="0" smtClean="0">
                <a:solidFill>
                  <a:srgbClr val="F79646">
                    <a:lumMod val="75000"/>
                  </a:srgbClr>
                </a:solidFill>
                <a:latin typeface="Arial" charset="0"/>
                <a:cs typeface="Arial" pitchFamily="34" charset="0"/>
              </a:rPr>
              <a:t>respecter</a:t>
            </a:r>
            <a:endParaRPr lang="fr-FR" sz="2400" dirty="0">
              <a:solidFill>
                <a:srgbClr val="F79646">
                  <a:lumMod val="75000"/>
                </a:srgbClr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764704"/>
            <a:ext cx="8953501" cy="6832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2000" b="1" u="sng" dirty="0">
                <a:solidFill>
                  <a:srgbClr val="F79646">
                    <a:lumMod val="75000"/>
                  </a:srgbClr>
                </a:solidFill>
                <a:latin typeface="Arial" charset="0"/>
                <a:cs typeface="Arial" pitchFamily="34" charset="0"/>
              </a:rPr>
              <a:t>Historique</a:t>
            </a:r>
            <a:r>
              <a:rPr lang="fr-FR" sz="2000" b="1" dirty="0">
                <a:solidFill>
                  <a:srgbClr val="F79646">
                    <a:lumMod val="75000"/>
                  </a:srgbClr>
                </a:solidFill>
                <a:latin typeface="Arial" charset="0"/>
                <a:cs typeface="Arial" pitchFamily="34" charset="0"/>
              </a:rPr>
              <a:t> des traitements antirétroviraux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  <a:latin typeface="Arial" charset="0"/>
                <a:cs typeface="Arial" pitchFamily="34" charset="0"/>
              </a:rPr>
              <a:t>Echecs virologiques antérieurs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  <a:latin typeface="Arial" charset="0"/>
                <a:cs typeface="Arial" pitchFamily="34" charset="0"/>
              </a:rPr>
              <a:t>ATCD d'intolérance et d'allergie à des ARV prescrits antérieurement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  <a:latin typeface="Arial" charset="0"/>
                <a:cs typeface="Arial" pitchFamily="34" charset="0"/>
              </a:rPr>
              <a:t>Ré-analyse de tous les tests génotypiques de résistance réalisés antérieurement avec les algorithme les + récents (</a:t>
            </a:r>
            <a:r>
              <a:rPr lang="fr-FR" b="1" dirty="0">
                <a:solidFill>
                  <a:prstClr val="black"/>
                </a:solidFill>
                <a:latin typeface="Arial" charset="0"/>
                <a:cs typeface="Arial" pitchFamily="34" charset="0"/>
              </a:rPr>
              <a:t>génotype cumulé</a:t>
            </a:r>
            <a:r>
              <a:rPr lang="fr-FR" sz="2000" dirty="0">
                <a:solidFill>
                  <a:prstClr val="black"/>
                </a:solidFill>
                <a:latin typeface="Arial" charset="0"/>
                <a:cs typeface="Arial" pitchFamily="34" charset="0"/>
              </a:rPr>
              <a:t>)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000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2000" b="1" dirty="0">
                <a:solidFill>
                  <a:srgbClr val="F79646">
                    <a:lumMod val="75000"/>
                  </a:srgbClr>
                </a:solidFill>
                <a:latin typeface="Arial" charset="0"/>
                <a:cs typeface="Arial" pitchFamily="34" charset="0"/>
              </a:rPr>
              <a:t>Situations à risque d’échec virologique en cas de réduction du nombre d’ARV actifs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  <a:latin typeface="Arial" charset="0"/>
                <a:cs typeface="Arial" pitchFamily="34" charset="0"/>
              </a:rPr>
              <a:t>Durée de traitement préalable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b="1" dirty="0">
                <a:solidFill>
                  <a:prstClr val="black"/>
                </a:solidFill>
                <a:latin typeface="Arial" charset="0"/>
              </a:rPr>
              <a:t>une diminution du nombre d’ARV ne devrait pas être réalisée au cours des 24 premiers mois </a:t>
            </a:r>
            <a:r>
              <a:rPr lang="fr-FR" dirty="0">
                <a:solidFill>
                  <a:prstClr val="black"/>
                </a:solidFill>
                <a:latin typeface="Arial" charset="0"/>
              </a:rPr>
              <a:t>d’un </a:t>
            </a:r>
            <a:r>
              <a:rPr lang="fr-FR" dirty="0" err="1">
                <a:solidFill>
                  <a:prstClr val="black"/>
                </a:solidFill>
                <a:latin typeface="Arial" charset="0"/>
              </a:rPr>
              <a:t>trt</a:t>
            </a:r>
            <a:r>
              <a:rPr lang="fr-FR" dirty="0">
                <a:solidFill>
                  <a:prstClr val="black"/>
                </a:solidFill>
                <a:latin typeface="Arial" charset="0"/>
              </a:rPr>
              <a:t> initié en phase chronique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b="1" dirty="0" err="1" smtClean="0">
                <a:solidFill>
                  <a:prstClr val="black"/>
                </a:solidFill>
                <a:latin typeface="Arial" charset="0"/>
                <a:cs typeface="Arial" pitchFamily="34" charset="0"/>
              </a:rPr>
              <a:t>Blip</a:t>
            </a:r>
            <a:r>
              <a:rPr lang="fr-FR" b="1" dirty="0" smtClean="0">
                <a:solidFill>
                  <a:prstClr val="black"/>
                </a:solidFill>
                <a:latin typeface="Arial" charset="0"/>
                <a:cs typeface="Arial" pitchFamily="34" charset="0"/>
              </a:rPr>
              <a:t> </a:t>
            </a:r>
            <a:r>
              <a:rPr lang="fr-FR" b="1" dirty="0">
                <a:solidFill>
                  <a:prstClr val="black"/>
                </a:solidFill>
                <a:latin typeface="Arial" charset="0"/>
                <a:cs typeface="Arial" pitchFamily="34" charset="0"/>
              </a:rPr>
              <a:t>ou charge virale &lt;50 copies/ml mais avec signal détectable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b="1" i="1" dirty="0">
                <a:solidFill>
                  <a:prstClr val="black"/>
                </a:solidFill>
                <a:latin typeface="Arial" charset="0"/>
                <a:cs typeface="Arial" pitchFamily="34" charset="0"/>
              </a:rPr>
              <a:t>Charge virale ADN-VIH </a:t>
            </a:r>
            <a:r>
              <a:rPr lang="fr-FR" b="1" i="1" dirty="0" smtClean="0">
                <a:solidFill>
                  <a:prstClr val="black"/>
                </a:solidFill>
                <a:latin typeface="Arial" charset="0"/>
                <a:cs typeface="Arial" pitchFamily="34" charset="0"/>
              </a:rPr>
              <a:t>élevée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r-FR" sz="2000" b="1" i="1" dirty="0" smtClean="0">
              <a:solidFill>
                <a:prstClr val="black"/>
              </a:solidFill>
              <a:latin typeface="Arial" charset="0"/>
              <a:cs typeface="Arial" pitchFamily="34" charset="0"/>
            </a:endParaRPr>
          </a:p>
          <a:p>
            <a:pPr marL="342900" lvl="1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2000" b="1" dirty="0">
                <a:solidFill>
                  <a:srgbClr val="F79646">
                    <a:lumMod val="75000"/>
                  </a:srgbClr>
                </a:solidFill>
                <a:latin typeface="Arial" charset="0"/>
                <a:cs typeface="Arial" pitchFamily="34" charset="0"/>
              </a:rPr>
              <a:t>Si infection chronique par le VHB ne pas arrêter un ARV actif sur le VHB (TDF, FTC ou 3TC), ou discuter l'introduction d'</a:t>
            </a:r>
            <a:r>
              <a:rPr lang="fr-FR" sz="2000" b="1" dirty="0" err="1">
                <a:solidFill>
                  <a:srgbClr val="F79646">
                    <a:lumMod val="75000"/>
                  </a:srgbClr>
                </a:solidFill>
                <a:latin typeface="Arial" charset="0"/>
                <a:cs typeface="Arial" pitchFamily="34" charset="0"/>
              </a:rPr>
              <a:t>entécavir</a:t>
            </a:r>
            <a:endParaRPr lang="fr-FR" sz="2000" b="1" dirty="0">
              <a:solidFill>
                <a:srgbClr val="F79646">
                  <a:lumMod val="75000"/>
                </a:srgbClr>
              </a:solidFill>
              <a:latin typeface="Arial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000" b="1" i="1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r-FR" sz="2000" dirty="0">
              <a:solidFill>
                <a:srgbClr val="F79646">
                  <a:lumMod val="75000"/>
                </a:srgbClr>
              </a:solidFill>
              <a:latin typeface="Arial" charset="0"/>
              <a:cs typeface="Arial" pitchFamily="34" charset="0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r-FR" sz="2000" dirty="0">
              <a:solidFill>
                <a:srgbClr val="F79646">
                  <a:lumMod val="75000"/>
                </a:srgbClr>
              </a:solidFill>
              <a:latin typeface="Arial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r-FR" sz="2000" b="1" dirty="0">
              <a:solidFill>
                <a:srgbClr val="F79646">
                  <a:lumMod val="75000"/>
                </a:srgbClr>
              </a:solidFill>
              <a:latin typeface="Arial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000" b="1" dirty="0">
              <a:solidFill>
                <a:srgbClr val="F79646">
                  <a:lumMod val="75000"/>
                </a:srgbClr>
              </a:solidFill>
              <a:latin typeface="Arial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32" y="5373216"/>
            <a:ext cx="9089280" cy="1626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067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0825" y="193675"/>
            <a:ext cx="871378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solidFill>
                  <a:srgbClr val="F79646">
                    <a:lumMod val="75000"/>
                  </a:srgbClr>
                </a:solidFill>
                <a:latin typeface="Arial" charset="0"/>
                <a:cs typeface="Arial" pitchFamily="34" charset="0"/>
              </a:rPr>
              <a:t>Options pour simplifier la prise du traitement ARV (1)</a:t>
            </a:r>
            <a:endParaRPr lang="fr-FR" sz="2400" dirty="0">
              <a:solidFill>
                <a:srgbClr val="F79646">
                  <a:lumMod val="75000"/>
                </a:srgbClr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0825" y="765175"/>
            <a:ext cx="8713788" cy="5360988"/>
          </a:xfrm>
        </p:spPr>
        <p:txBody>
          <a:bodyPr/>
          <a:lstStyle/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fr-FR" sz="2000" u="sng" dirty="0" smtClean="0"/>
              <a:t>Diminution du nombre de prises et/ou de comprimés</a:t>
            </a:r>
          </a:p>
          <a:p>
            <a:pPr lvl="1">
              <a:spcBef>
                <a:spcPts val="0"/>
              </a:spcBef>
              <a:buFont typeface="Arial" charset="0"/>
              <a:buChar char="–"/>
              <a:defRPr/>
            </a:pPr>
            <a:r>
              <a:rPr lang="fr-FR" sz="2000" b="1" dirty="0" smtClean="0">
                <a:solidFill>
                  <a:srgbClr val="05E520"/>
                </a:solidFill>
              </a:rPr>
              <a:t>Switch de IP/r en 2 prises par IP/r 1 prise (DRV/r ou ATV/r)</a:t>
            </a:r>
          </a:p>
          <a:p>
            <a:pPr lvl="1">
              <a:spcBef>
                <a:spcPts val="0"/>
              </a:spcBef>
              <a:buFont typeface="Arial" charset="0"/>
              <a:buChar char="–"/>
              <a:defRPr/>
            </a:pPr>
            <a:r>
              <a:rPr lang="fr-FR" sz="2000" b="1" dirty="0" smtClean="0">
                <a:solidFill>
                  <a:srgbClr val="05E520"/>
                </a:solidFill>
              </a:rPr>
              <a:t>Switch de RAL + TDF/FTC par EVG/c/TDF/FTC</a:t>
            </a:r>
          </a:p>
          <a:p>
            <a:pPr lvl="1">
              <a:spcBef>
                <a:spcPts val="0"/>
              </a:spcBef>
              <a:buFont typeface="Arial" charset="0"/>
              <a:buChar char="–"/>
              <a:defRPr/>
            </a:pPr>
            <a:r>
              <a:rPr lang="fr-FR" sz="2000" b="1" dirty="0" smtClean="0">
                <a:solidFill>
                  <a:srgbClr val="05E520"/>
                </a:solidFill>
              </a:rPr>
              <a:t>Switch de IP/r + TDF/FTC par EVG/c/TDF/FTC</a:t>
            </a:r>
          </a:p>
          <a:p>
            <a:pPr lvl="1">
              <a:spcBef>
                <a:spcPts val="0"/>
              </a:spcBef>
              <a:buFont typeface="Arial" charset="0"/>
              <a:buChar char="–"/>
              <a:defRPr/>
            </a:pPr>
            <a:r>
              <a:rPr lang="fr-FR" sz="2000" b="1" dirty="0" smtClean="0">
                <a:solidFill>
                  <a:srgbClr val="05E520"/>
                </a:solidFill>
              </a:rPr>
              <a:t>Switch de INNTI + 2 INTI par EVG/c/TDF/FTC</a:t>
            </a:r>
          </a:p>
          <a:p>
            <a:pPr lvl="1">
              <a:spcBef>
                <a:spcPts val="0"/>
              </a:spcBef>
              <a:buFont typeface="Arial" charset="0"/>
              <a:buChar char="–"/>
              <a:defRPr/>
            </a:pPr>
            <a:r>
              <a:rPr lang="fr-FR" sz="2000" b="1" dirty="0" smtClean="0">
                <a:solidFill>
                  <a:srgbClr val="05E520"/>
                </a:solidFill>
              </a:rPr>
              <a:t>Switch de IP/r + TDF/FTC </a:t>
            </a:r>
            <a:r>
              <a:rPr lang="fr-FR" sz="2000" b="1" dirty="0">
                <a:solidFill>
                  <a:srgbClr val="05E520"/>
                </a:solidFill>
              </a:rPr>
              <a:t>par </a:t>
            </a:r>
            <a:r>
              <a:rPr lang="fr-FR" sz="2000" b="1" dirty="0" smtClean="0">
                <a:solidFill>
                  <a:srgbClr val="05E520"/>
                </a:solidFill>
              </a:rPr>
              <a:t>RPV/TDF/FTC</a:t>
            </a:r>
          </a:p>
          <a:p>
            <a:pPr marL="457200" lvl="1" indent="0">
              <a:spcBef>
                <a:spcPts val="0"/>
              </a:spcBef>
              <a:buFont typeface="Arial" charset="0"/>
              <a:buNone/>
              <a:defRPr/>
            </a:pPr>
            <a:endParaRPr lang="fr-FR" sz="2000" b="1" dirty="0" smtClean="0">
              <a:solidFill>
                <a:srgbClr val="05E520"/>
              </a:solidFill>
            </a:endParaRPr>
          </a:p>
          <a:p>
            <a:pPr lvl="1">
              <a:spcBef>
                <a:spcPts val="0"/>
              </a:spcBef>
              <a:buFont typeface="Arial" charset="0"/>
              <a:buChar char="–"/>
              <a:defRPr/>
            </a:pPr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Switch </a:t>
            </a:r>
            <a:r>
              <a:rPr lang="fr-FR" sz="2000" b="1" dirty="0">
                <a:solidFill>
                  <a:schemeClr val="accent6">
                    <a:lumMod val="75000"/>
                  </a:schemeClr>
                </a:solidFill>
              </a:rPr>
              <a:t>d'une trithérapie efficace par </a:t>
            </a:r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ABC/3TC/DTG</a:t>
            </a:r>
          </a:p>
          <a:p>
            <a:pPr lvl="1">
              <a:spcBef>
                <a:spcPts val="0"/>
              </a:spcBef>
              <a:buFont typeface="Arial" charset="0"/>
              <a:buChar char="–"/>
              <a:defRPr/>
            </a:pPr>
            <a:endParaRPr lang="fr-FR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fr-FR" sz="2000" u="sng" dirty="0" smtClean="0"/>
              <a:t>Réduction de dose</a:t>
            </a:r>
          </a:p>
          <a:p>
            <a:pPr lvl="1">
              <a:spcBef>
                <a:spcPts val="0"/>
              </a:spcBef>
              <a:buFont typeface="Arial" charset="0"/>
              <a:buChar char="–"/>
              <a:defRPr/>
            </a:pP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INNTI + 2 INTI : diminution de la dose d'EFV de </a:t>
            </a:r>
            <a:b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600 mg/j à 400 mg/j</a:t>
            </a:r>
          </a:p>
          <a:p>
            <a:pPr lvl="1">
              <a:spcBef>
                <a:spcPts val="0"/>
              </a:spcBef>
              <a:buFont typeface="Arial" charset="0"/>
              <a:buChar char="–"/>
              <a:defRPr/>
            </a:pPr>
            <a:endParaRPr lang="fr-FR" sz="2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>
              <a:spcBef>
                <a:spcPts val="0"/>
              </a:spcBef>
              <a:buFont typeface="Arial" charset="0"/>
              <a:buChar char="–"/>
              <a:defRPr/>
            </a:pPr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IP/r + INTI :</a:t>
            </a:r>
          </a:p>
          <a:p>
            <a:pPr marL="457200" lvl="1" indent="0">
              <a:spcBef>
                <a:spcPts val="0"/>
              </a:spcBef>
              <a:buFont typeface="Arial" charset="0"/>
              <a:buNone/>
              <a:defRPr/>
            </a:pPr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    diminution de la dose d’IP ?</a:t>
            </a:r>
          </a:p>
          <a:p>
            <a:pPr lvl="1">
              <a:spcBef>
                <a:spcPts val="0"/>
              </a:spcBef>
              <a:buFont typeface="Arial" charset="0"/>
              <a:buChar char="–"/>
              <a:defRPr/>
            </a:pPr>
            <a:endParaRPr lang="fr-FR" sz="2400" dirty="0" smtClean="0"/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endParaRPr lang="fr-FR" sz="2800" dirty="0"/>
          </a:p>
        </p:txBody>
      </p:sp>
      <p:sp>
        <p:nvSpPr>
          <p:cNvPr id="5" name="ZoneTexte 4"/>
          <p:cNvSpPr txBox="1"/>
          <p:nvPr/>
        </p:nvSpPr>
        <p:spPr>
          <a:xfrm>
            <a:off x="5102225" y="4292600"/>
            <a:ext cx="4041775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b="1" dirty="0">
                <a:solidFill>
                  <a:srgbClr val="05E520"/>
                </a:solidFill>
                <a:latin typeface="Calibri"/>
              </a:rPr>
              <a:t>Schéma thérapeutique possible</a:t>
            </a:r>
          </a:p>
          <a:p>
            <a:pPr>
              <a:defRPr/>
            </a:pPr>
            <a:r>
              <a:rPr lang="fr-FR" b="1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</a:rPr>
              <a:t>Schéma possible mais contraignant</a:t>
            </a:r>
          </a:p>
          <a:p>
            <a:pPr>
              <a:defRPr/>
            </a:pPr>
            <a:r>
              <a:rPr lang="fr-FR" b="1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Evaluation en cours</a:t>
            </a:r>
            <a:endParaRPr lang="fr-FR" b="1" dirty="0">
              <a:solidFill>
                <a:srgbClr val="F79646">
                  <a:lumMod val="75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967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0825" y="116632"/>
            <a:ext cx="871378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solidFill>
                  <a:srgbClr val="F79646">
                    <a:lumMod val="75000"/>
                  </a:srgbClr>
                </a:solidFill>
                <a:latin typeface="Arial" charset="0"/>
                <a:cs typeface="Arial" pitchFamily="34" charset="0"/>
              </a:rPr>
              <a:t>Options pour simplifier la prise du traitement ARV (2)</a:t>
            </a:r>
            <a:endParaRPr lang="fr-FR" sz="2400" dirty="0">
              <a:solidFill>
                <a:srgbClr val="F79646">
                  <a:lumMod val="75000"/>
                </a:srgbClr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0825" y="548680"/>
            <a:ext cx="8713788" cy="5360987"/>
          </a:xfrm>
        </p:spPr>
        <p:txBody>
          <a:bodyPr/>
          <a:lstStyle/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fr-FR" sz="2000" u="sng" dirty="0" smtClean="0"/>
              <a:t>diminution du nombre d'antirétroviraux</a:t>
            </a:r>
          </a:p>
          <a:p>
            <a:pPr lvl="1">
              <a:spcBef>
                <a:spcPts val="0"/>
              </a:spcBef>
              <a:buFont typeface="Arial" charset="0"/>
              <a:buChar char="–"/>
              <a:defRPr/>
            </a:pPr>
            <a:r>
              <a:rPr lang="fr-FR" sz="2000" b="1" dirty="0">
                <a:solidFill>
                  <a:srgbClr val="05E520"/>
                </a:solidFill>
              </a:rPr>
              <a:t>Monothérapie d'IP/r </a:t>
            </a:r>
            <a:r>
              <a:rPr lang="fr-FR" sz="2000" b="1" dirty="0" smtClean="0">
                <a:solidFill>
                  <a:srgbClr val="05E520"/>
                </a:solidFill>
              </a:rPr>
              <a:t>(uniquement avec DRV/r)</a:t>
            </a:r>
            <a:endParaRPr lang="fr-FR" sz="2000" b="1" dirty="0">
              <a:solidFill>
                <a:srgbClr val="05E520"/>
              </a:solidFill>
            </a:endParaRPr>
          </a:p>
          <a:p>
            <a:pPr lvl="1">
              <a:spcBef>
                <a:spcPts val="0"/>
              </a:spcBef>
              <a:buFont typeface="Arial" charset="0"/>
              <a:buChar char="–"/>
              <a:defRPr/>
            </a:pPr>
            <a:r>
              <a:rPr lang="fr-FR" sz="2000" dirty="0" smtClean="0"/>
              <a:t>Switch de trithérapie vers une bithérapie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fr-FR" sz="2000" b="1" dirty="0" smtClean="0">
                <a:solidFill>
                  <a:srgbClr val="05E520"/>
                </a:solidFill>
              </a:rPr>
              <a:t>LPV/r + 3TC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fr-FR" sz="2000" b="1" dirty="0">
                <a:solidFill>
                  <a:srgbClr val="05E520"/>
                </a:solidFill>
              </a:rPr>
              <a:t>ATV/R + 3TC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DRV/r + 3TC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DTG + 3TC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INI + INNTI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fr-FR" sz="2000" b="1" dirty="0" smtClean="0">
                <a:solidFill>
                  <a:srgbClr val="FF0000"/>
                </a:solidFill>
              </a:rPr>
              <a:t>RAL </a:t>
            </a:r>
            <a:r>
              <a:rPr lang="fr-FR" sz="2000" b="1" dirty="0">
                <a:solidFill>
                  <a:srgbClr val="FF0000"/>
                </a:solidFill>
              </a:rPr>
              <a:t>+ </a:t>
            </a:r>
            <a:r>
              <a:rPr lang="fr-FR" sz="2000" b="1" dirty="0" smtClean="0">
                <a:solidFill>
                  <a:srgbClr val="FF0000"/>
                </a:solidFill>
              </a:rPr>
              <a:t>MVC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fr-FR" sz="2000" b="1" dirty="0">
                <a:solidFill>
                  <a:srgbClr val="3A87BD"/>
                </a:solidFill>
              </a:rPr>
              <a:t>IP/r + RAL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fr-FR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fr-FR" sz="2000" u="sng" dirty="0" smtClean="0"/>
              <a:t>« dé-</a:t>
            </a:r>
            <a:r>
              <a:rPr lang="fr-FR" sz="2000" u="sng" dirty="0" err="1" smtClean="0"/>
              <a:t>boost</a:t>
            </a:r>
            <a:r>
              <a:rPr lang="fr-FR" sz="2000" u="sng" dirty="0" smtClean="0"/>
              <a:t> » 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retrait du ritonavir en association avec atazanavir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fr-FR" sz="2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fr-FR" sz="2000" u="sng" dirty="0" smtClean="0"/>
              <a:t>diminution du nombre de jours de traitement</a:t>
            </a:r>
          </a:p>
          <a:p>
            <a:pPr marL="457200" lvl="1" indent="0">
              <a:spcBef>
                <a:spcPts val="0"/>
              </a:spcBef>
              <a:buFont typeface="Arial" charset="0"/>
              <a:buNone/>
              <a:defRPr/>
            </a:pPr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prises discontinues (5 jours/7), ARV à longue durée d'action</a:t>
            </a:r>
            <a:endParaRPr lang="fr-FR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232275" y="2133600"/>
            <a:ext cx="4116961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b="1" dirty="0">
                <a:solidFill>
                  <a:srgbClr val="05E520"/>
                </a:solidFill>
                <a:latin typeface="Calibri"/>
              </a:rPr>
              <a:t>Schéma thérapeutique possible</a:t>
            </a:r>
          </a:p>
          <a:p>
            <a:pPr>
              <a:defRPr/>
            </a:pPr>
            <a:r>
              <a:rPr lang="fr-FR" b="1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</a:rPr>
              <a:t>Schéma possible mais de façon restreinte</a:t>
            </a:r>
          </a:p>
          <a:p>
            <a:pPr>
              <a:defRPr/>
            </a:pPr>
            <a:r>
              <a:rPr lang="fr-FR" b="1" dirty="0" smtClean="0">
                <a:solidFill>
                  <a:srgbClr val="F79646">
                    <a:lumMod val="75000"/>
                  </a:srgbClr>
                </a:solidFill>
                <a:latin typeface="Calibri"/>
              </a:rPr>
              <a:t>Evaluation en cours</a:t>
            </a:r>
            <a:endParaRPr lang="fr-FR" b="1" dirty="0">
              <a:solidFill>
                <a:srgbClr val="F79646">
                  <a:lumMod val="75000"/>
                </a:srgbClr>
              </a:solidFill>
              <a:latin typeface="Calibri"/>
            </a:endParaRPr>
          </a:p>
          <a:p>
            <a:pPr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Schéma thérapeutique non recommandé</a:t>
            </a:r>
          </a:p>
        </p:txBody>
      </p:sp>
    </p:spTree>
    <p:extLst>
      <p:ext uri="{BB962C8B-B14F-4D97-AF65-F5344CB8AC3E}">
        <p14:creationId xmlns:p14="http://schemas.microsoft.com/office/powerpoint/2010/main" val="265958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490066"/>
          </a:xfrm>
        </p:spPr>
        <p:txBody>
          <a:bodyPr/>
          <a:lstStyle/>
          <a:p>
            <a:r>
              <a:rPr lang="fr-FR" sz="3200" b="1" dirty="0" smtClean="0">
                <a:solidFill>
                  <a:srgbClr val="3A87BD"/>
                </a:solidFill>
              </a:rPr>
              <a:t>Nouvelles options de switch en 2016</a:t>
            </a:r>
            <a:endParaRPr lang="fr-FR" sz="3200" b="1" dirty="0">
              <a:solidFill>
                <a:srgbClr val="3A87BD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4785395"/>
          </a:xfrm>
        </p:spPr>
        <p:txBody>
          <a:bodyPr/>
          <a:lstStyle/>
          <a:p>
            <a:r>
              <a:rPr lang="fr-FR" sz="2400" dirty="0" smtClean="0"/>
              <a:t>Diminution du nombre d'ARV</a:t>
            </a:r>
          </a:p>
          <a:p>
            <a:pPr lvl="1"/>
            <a:r>
              <a:rPr lang="fr-FR" sz="1800" b="1" dirty="0" smtClean="0">
                <a:solidFill>
                  <a:srgbClr val="00B0F0"/>
                </a:solidFill>
              </a:rPr>
              <a:t>Switch de 2 INTI + 1 IP/r vers DRV/r + RPV</a:t>
            </a:r>
          </a:p>
          <a:p>
            <a:pPr lvl="1"/>
            <a:r>
              <a:rPr lang="fr-FR" sz="1800" b="1" dirty="0" smtClean="0">
                <a:solidFill>
                  <a:srgbClr val="FF0000"/>
                </a:solidFill>
              </a:rPr>
              <a:t>Monothérapie par Dolutégravir</a:t>
            </a:r>
          </a:p>
          <a:p>
            <a:r>
              <a:rPr lang="fr-FR" sz="2400" dirty="0"/>
              <a:t>Diminution du nombre de jours de traitement </a:t>
            </a:r>
          </a:p>
          <a:p>
            <a:pPr lvl="1"/>
            <a:r>
              <a:rPr lang="fr-FR" sz="1800" b="1" dirty="0">
                <a:solidFill>
                  <a:srgbClr val="00B0F0"/>
                </a:solidFill>
              </a:rPr>
              <a:t>4 ou 5 jours consécutifs/7</a:t>
            </a:r>
          </a:p>
          <a:p>
            <a:r>
              <a:rPr lang="fr-FR" sz="2400" dirty="0" smtClean="0">
                <a:solidFill>
                  <a:srgbClr val="FF6600"/>
                </a:solidFill>
              </a:rPr>
              <a:t>Remplacement de TDF par TAF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707904" y="3717032"/>
            <a:ext cx="4093621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b="1" dirty="0">
                <a:solidFill>
                  <a:srgbClr val="05E520"/>
                </a:solidFill>
                <a:latin typeface="Calibri"/>
              </a:rPr>
              <a:t>Schéma thérapeutique possible</a:t>
            </a:r>
          </a:p>
          <a:p>
            <a:pPr>
              <a:defRPr/>
            </a:pPr>
            <a:r>
              <a:rPr lang="fr-FR" b="1" dirty="0">
                <a:solidFill>
                  <a:srgbClr val="00B0F0"/>
                </a:solidFill>
                <a:latin typeface="Calibri"/>
              </a:rPr>
              <a:t>Schéma </a:t>
            </a:r>
            <a:r>
              <a:rPr lang="fr-FR" b="1" dirty="0" smtClean="0">
                <a:solidFill>
                  <a:srgbClr val="00B0F0"/>
                </a:solidFill>
                <a:latin typeface="Calibri"/>
              </a:rPr>
              <a:t>possible, au cas par cas</a:t>
            </a:r>
            <a:endParaRPr lang="fr-FR" b="1" dirty="0">
              <a:solidFill>
                <a:srgbClr val="00B0F0"/>
              </a:solidFill>
              <a:latin typeface="Calibri"/>
            </a:endParaRPr>
          </a:p>
          <a:p>
            <a:pPr>
              <a:defRPr/>
            </a:pPr>
            <a:r>
              <a:rPr lang="fr-FR" b="1" dirty="0" smtClean="0">
                <a:solidFill>
                  <a:srgbClr val="FF6600"/>
                </a:solidFill>
                <a:latin typeface="Calibri"/>
              </a:rPr>
              <a:t>Médicament non encore disponible</a:t>
            </a:r>
            <a:endParaRPr lang="fr-FR" b="1" dirty="0">
              <a:solidFill>
                <a:srgbClr val="FF6600"/>
              </a:solidFill>
              <a:latin typeface="Calibri"/>
            </a:endParaRPr>
          </a:p>
          <a:p>
            <a:pPr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Schéma thérapeutique non recommandé</a:t>
            </a:r>
          </a:p>
        </p:txBody>
      </p:sp>
    </p:spTree>
    <p:extLst>
      <p:ext uri="{BB962C8B-B14F-4D97-AF65-F5344CB8AC3E}">
        <p14:creationId xmlns:p14="http://schemas.microsoft.com/office/powerpoint/2010/main" val="391975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432048"/>
          </a:xfrm>
        </p:spPr>
        <p:txBody>
          <a:bodyPr/>
          <a:lstStyle/>
          <a:p>
            <a:r>
              <a:rPr lang="fr-FR" sz="2800" b="1" dirty="0" smtClean="0">
                <a:solidFill>
                  <a:srgbClr val="3A87BD"/>
                </a:solidFill>
              </a:rPr>
              <a:t>Modification </a:t>
            </a:r>
            <a:r>
              <a:rPr lang="fr-FR" sz="2800" b="1" dirty="0">
                <a:solidFill>
                  <a:srgbClr val="3A87BD"/>
                </a:solidFill>
              </a:rPr>
              <a:t>du traitement </a:t>
            </a:r>
            <a:r>
              <a:rPr lang="fr-FR" sz="2800" b="1" dirty="0" smtClean="0">
                <a:solidFill>
                  <a:srgbClr val="3A87BD"/>
                </a:solidFill>
              </a:rPr>
              <a:t>ARV et </a:t>
            </a:r>
            <a:r>
              <a:rPr lang="fr-FR" sz="2800" b="1" dirty="0">
                <a:solidFill>
                  <a:srgbClr val="3A87BD"/>
                </a:solidFill>
              </a:rPr>
              <a:t>réduction des coûts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620688"/>
            <a:ext cx="8928992" cy="5505475"/>
          </a:xfrm>
        </p:spPr>
        <p:txBody>
          <a:bodyPr/>
          <a:lstStyle/>
          <a:p>
            <a:r>
              <a:rPr lang="fr-FR" sz="2800" dirty="0"/>
              <a:t>Le groupe d’experts recommande </a:t>
            </a:r>
            <a:r>
              <a:rPr lang="fr-FR" sz="2800" dirty="0" smtClean="0"/>
              <a:t>de [BIII</a:t>
            </a:r>
            <a:r>
              <a:rPr lang="fr-FR" sz="2800" dirty="0"/>
              <a:t>]:</a:t>
            </a:r>
          </a:p>
          <a:p>
            <a:pPr lvl="1"/>
            <a:r>
              <a:rPr lang="fr-FR" sz="2200" b="1" dirty="0" smtClean="0"/>
              <a:t>favoriser</a:t>
            </a:r>
            <a:r>
              <a:rPr lang="fr-FR" sz="2200" b="1" dirty="0"/>
              <a:t>, lors de la réflexion en vue d’un </a:t>
            </a:r>
            <a:r>
              <a:rPr lang="fr-FR" sz="2200" b="1" dirty="0" smtClean="0"/>
              <a:t>changement de traitement, </a:t>
            </a:r>
            <a:r>
              <a:rPr lang="fr-FR" sz="2200" b="1" dirty="0"/>
              <a:t>la prescription des associations d'ARV les moins coûteuses</a:t>
            </a:r>
            <a:r>
              <a:rPr lang="fr-FR" sz="2200" dirty="0"/>
              <a:t>, lorsqu’à l'issue d'un choix basé sur les critères d’efficacité, de tolérance et de facilité de prise, plusieurs options restent possibles </a:t>
            </a:r>
          </a:p>
          <a:p>
            <a:pPr lvl="1"/>
            <a:r>
              <a:rPr lang="fr-FR" sz="2200" b="1" dirty="0" smtClean="0"/>
              <a:t>proposer </a:t>
            </a:r>
            <a:r>
              <a:rPr lang="fr-FR" sz="2200" b="1" dirty="0"/>
              <a:t>aux PVVIH</a:t>
            </a:r>
            <a:r>
              <a:rPr lang="fr-FR" sz="2200" dirty="0"/>
              <a:t>, dont la situation individuelle le permet, </a:t>
            </a:r>
            <a:r>
              <a:rPr lang="fr-FR" sz="2200" b="1" dirty="0"/>
              <a:t>des </a:t>
            </a:r>
            <a:r>
              <a:rPr lang="fr-FR" sz="2200" b="1" dirty="0" err="1"/>
              <a:t>switchs</a:t>
            </a:r>
            <a:r>
              <a:rPr lang="fr-FR" sz="2200" b="1" dirty="0"/>
              <a:t> dans un objectif de réduction des coûts,</a:t>
            </a:r>
            <a:r>
              <a:rPr lang="fr-FR" sz="2200" dirty="0"/>
              <a:t> sous réserve :</a:t>
            </a:r>
          </a:p>
          <a:p>
            <a:pPr lvl="2"/>
            <a:r>
              <a:rPr lang="fr-FR" sz="1800" dirty="0" smtClean="0"/>
              <a:t>d’expliciter </a:t>
            </a:r>
            <a:r>
              <a:rPr lang="fr-FR" sz="1800" dirty="0"/>
              <a:t>clairement au patient la motivation du changement et les éventuelles contraintes de prise en </a:t>
            </a:r>
            <a:r>
              <a:rPr lang="fr-FR" sz="1800" dirty="0" smtClean="0"/>
              <a:t>résultant</a:t>
            </a:r>
          </a:p>
          <a:p>
            <a:pPr lvl="2"/>
            <a:r>
              <a:rPr lang="fr-FR" sz="1800" dirty="0"/>
              <a:t>de recueillir sa pleine adhésion à cette attitude.</a:t>
            </a:r>
          </a:p>
          <a:p>
            <a:pPr lvl="1"/>
            <a:r>
              <a:rPr lang="fr-FR" sz="2200" b="1" dirty="0" smtClean="0"/>
              <a:t>mettre </a:t>
            </a:r>
            <a:r>
              <a:rPr lang="fr-FR" sz="2200" b="1" dirty="0"/>
              <a:t>en place des actions sensibilisant les différents acteurs (PVVIH, médecins, pharmaciens, soignants) au coût des traitements ARV et des études ayant pour objectif de démontrer la non-infériorité de traitements moins </a:t>
            </a:r>
            <a:r>
              <a:rPr lang="fr-FR" sz="2200" b="1" dirty="0" smtClean="0"/>
              <a:t>onéreux</a:t>
            </a:r>
            <a:endParaRPr lang="fr-FR" sz="2200" b="1" dirty="0"/>
          </a:p>
          <a:p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8992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3A87BD"/>
                </a:solidFill>
              </a:rPr>
              <a:t>Prise en charge des situations d’échec virologique</a:t>
            </a:r>
          </a:p>
        </p:txBody>
      </p:sp>
    </p:spTree>
    <p:extLst>
      <p:ext uri="{BB962C8B-B14F-4D97-AF65-F5344CB8AC3E}">
        <p14:creationId xmlns:p14="http://schemas.microsoft.com/office/powerpoint/2010/main" val="363134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fr-FR" sz="3200" b="1" dirty="0" smtClean="0">
                <a:solidFill>
                  <a:srgbClr val="3A87BD"/>
                </a:solidFill>
              </a:rPr>
              <a:t>Evaluation de la situation d'échec</a:t>
            </a:r>
            <a:endParaRPr lang="fr-FR" sz="3200" b="1" dirty="0">
              <a:solidFill>
                <a:srgbClr val="3A87BD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4525963"/>
          </a:xfrm>
        </p:spPr>
        <p:txBody>
          <a:bodyPr/>
          <a:lstStyle/>
          <a:p>
            <a:r>
              <a:rPr lang="fr-FR" sz="2000" dirty="0" smtClean="0"/>
              <a:t>Dans l'évaluation d'une situation d'échec virologique, en </a:t>
            </a:r>
            <a:r>
              <a:rPr lang="fr-FR" sz="2000" dirty="0"/>
              <a:t>cas d’échec d’amplification de l’ARN VIH plasmatique, on peut envisager, après concertation avec le virologue, </a:t>
            </a:r>
            <a:r>
              <a:rPr lang="fr-FR" sz="2000" dirty="0">
                <a:solidFill>
                  <a:srgbClr val="0070C0"/>
                </a:solidFill>
              </a:rPr>
              <a:t>la réalisation d'un test génotypique de résistance sur l’ADN VIH dans les cellules du sang périphérique</a:t>
            </a:r>
            <a:r>
              <a:rPr lang="fr-FR" sz="2000" dirty="0"/>
              <a:t>. </a:t>
            </a:r>
            <a:endParaRPr lang="fr-FR" sz="2000" dirty="0" smtClean="0"/>
          </a:p>
          <a:p>
            <a:endParaRPr lang="fr-FR" sz="2000" dirty="0" smtClean="0"/>
          </a:p>
          <a:p>
            <a:r>
              <a:rPr lang="fr-FR" sz="2000" dirty="0" smtClean="0"/>
              <a:t>Le </a:t>
            </a:r>
            <a:r>
              <a:rPr lang="fr-FR" sz="2000" b="1" dirty="0"/>
              <a:t>profil de mutations de résistance effectué à partir de l’ADN-VIH est toutefois moins informatif que celui obtenu en cumulant l’ensemble des </a:t>
            </a:r>
            <a:r>
              <a:rPr lang="fr-FR" sz="2000" b="1" dirty="0" smtClean="0"/>
              <a:t>tests génotypiques </a:t>
            </a:r>
            <a:r>
              <a:rPr lang="fr-FR" sz="2000" dirty="0" smtClean="0"/>
              <a:t>de résistance </a:t>
            </a:r>
            <a:r>
              <a:rPr lang="fr-FR" sz="2000" dirty="0"/>
              <a:t>effectués à partir du virus plasmatique lors des échecs </a:t>
            </a:r>
            <a:r>
              <a:rPr lang="fr-FR" sz="2000" dirty="0" smtClean="0"/>
              <a:t>précédents</a:t>
            </a:r>
          </a:p>
          <a:p>
            <a:pPr lvl="1"/>
            <a:r>
              <a:rPr lang="fr-FR" sz="1600" dirty="0" smtClean="0"/>
              <a:t>On doit </a:t>
            </a:r>
            <a:r>
              <a:rPr lang="fr-FR" sz="1600" dirty="0"/>
              <a:t>donc tenir compte des mutations identifiées mais on ne peut exclure l'existence de mutations non détectées (</a:t>
            </a:r>
            <a:r>
              <a:rPr lang="fr-FR" sz="1600" b="1" dirty="0"/>
              <a:t>mauvaise valeur prédictive </a:t>
            </a:r>
            <a:r>
              <a:rPr lang="fr-FR" sz="1600" b="1" dirty="0" smtClean="0"/>
              <a:t>négative</a:t>
            </a:r>
            <a:r>
              <a:rPr lang="fr-FR" sz="1600" dirty="0" smtClean="0"/>
              <a:t>)</a:t>
            </a:r>
          </a:p>
          <a:p>
            <a:pPr lvl="1"/>
            <a:r>
              <a:rPr lang="fr-FR" sz="1600" dirty="0"/>
              <a:t>I</a:t>
            </a:r>
            <a:r>
              <a:rPr lang="fr-FR" sz="1600" dirty="0" smtClean="0"/>
              <a:t>l </a:t>
            </a:r>
            <a:r>
              <a:rPr lang="fr-FR" sz="1600" dirty="0"/>
              <a:t>est indispensable de tenir compte des résultats de tous les tests génotypiques de résistance réalisés antérieurement (</a:t>
            </a:r>
            <a:r>
              <a:rPr lang="fr-FR" sz="1600" b="1" dirty="0"/>
              <a:t>génotype </a:t>
            </a:r>
            <a:r>
              <a:rPr lang="fr-FR" sz="1600" b="1" dirty="0" smtClean="0"/>
              <a:t>cumulé</a:t>
            </a:r>
            <a:r>
              <a:rPr lang="fr-FR" sz="1600" dirty="0" smtClean="0"/>
              <a:t>)</a:t>
            </a:r>
          </a:p>
          <a:p>
            <a:pPr lvl="1"/>
            <a:r>
              <a:rPr lang="fr-FR" sz="1600" dirty="0" smtClean="0"/>
              <a:t>Les </a:t>
            </a:r>
            <a:r>
              <a:rPr lang="fr-FR" sz="1600" dirty="0"/>
              <a:t>résultats des tests génotypiques de résistance antérieurs doivent être réinterprétés à l'aide de l'algorithme le plus récent de l'AC11 de l'ANRS</a:t>
            </a:r>
          </a:p>
        </p:txBody>
      </p:sp>
    </p:spTree>
    <p:extLst>
      <p:ext uri="{BB962C8B-B14F-4D97-AF65-F5344CB8AC3E}">
        <p14:creationId xmlns:p14="http://schemas.microsoft.com/office/powerpoint/2010/main" val="115857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fr-FR" sz="3200" b="1" dirty="0" smtClean="0">
                <a:solidFill>
                  <a:srgbClr val="3A87BD"/>
                </a:solidFill>
              </a:rPr>
              <a:t>Place des INTI dans le traitement ARV de rattrapage d'un échec virologique</a:t>
            </a:r>
            <a:endParaRPr lang="fr-FR" sz="3200" b="1" dirty="0">
              <a:solidFill>
                <a:srgbClr val="3A87BD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17638"/>
            <a:ext cx="8712968" cy="4525963"/>
          </a:xfrm>
        </p:spPr>
        <p:txBody>
          <a:bodyPr/>
          <a:lstStyle/>
          <a:p>
            <a:r>
              <a:rPr lang="fr-FR" sz="2000" dirty="0"/>
              <a:t>En cas de </a:t>
            </a:r>
            <a:r>
              <a:rPr lang="fr-FR" sz="2000" dirty="0" err="1"/>
              <a:t>multirésistance</a:t>
            </a:r>
            <a:r>
              <a:rPr lang="fr-FR" sz="2000" dirty="0"/>
              <a:t> aux </a:t>
            </a:r>
            <a:r>
              <a:rPr lang="fr-FR" sz="2000" dirty="0" err="1"/>
              <a:t>INTIs</a:t>
            </a:r>
            <a:r>
              <a:rPr lang="fr-FR" sz="2000" dirty="0"/>
              <a:t> (≥ 3 TAM + M184V), il peut persister une activité résiduelle de l’abacavir et du ténofovir. Toutefois,</a:t>
            </a:r>
            <a:r>
              <a:rPr lang="fr-FR" sz="2000" b="1" dirty="0"/>
              <a:t> le maintien d’INTI en cas de </a:t>
            </a:r>
            <a:r>
              <a:rPr lang="fr-FR" sz="2000" b="1" dirty="0" err="1"/>
              <a:t>multirésistance</a:t>
            </a:r>
            <a:r>
              <a:rPr lang="fr-FR" sz="2000" b="1" dirty="0"/>
              <a:t> à cette classe </a:t>
            </a:r>
            <a:r>
              <a:rPr lang="fr-FR" sz="2000" b="1" dirty="0" smtClean="0"/>
              <a:t>d’ARV ne </a:t>
            </a:r>
            <a:r>
              <a:rPr lang="fr-FR" sz="2000" b="1" dirty="0"/>
              <a:t>se justifie pas lorsqu'au moins </a:t>
            </a:r>
            <a:r>
              <a:rPr lang="fr-FR" sz="2000" b="1" dirty="0" smtClean="0"/>
              <a:t>3 autres ARV pleinement </a:t>
            </a:r>
            <a:r>
              <a:rPr lang="fr-FR" sz="2000" b="1" dirty="0"/>
              <a:t>actifs sont </a:t>
            </a:r>
            <a:r>
              <a:rPr lang="fr-FR" sz="2000" b="1" dirty="0" smtClean="0"/>
              <a:t>disponibles</a:t>
            </a:r>
          </a:p>
          <a:p>
            <a:endParaRPr lang="fr-FR" sz="2000" dirty="0"/>
          </a:p>
          <a:p>
            <a:r>
              <a:rPr lang="fr-FR" sz="2000" dirty="0"/>
              <a:t>Avant d'arrêter un INTI actif sur le VHB (lamivudine/emtricitabine, et surtout ténofovir), il est impératif de vérifier le statut </a:t>
            </a:r>
            <a:r>
              <a:rPr lang="fr-FR" sz="2000" dirty="0" smtClean="0"/>
              <a:t>VHB</a:t>
            </a:r>
            <a:r>
              <a:rPr lang="fr-FR" sz="2000" dirty="0"/>
              <a:t> </a:t>
            </a:r>
            <a:r>
              <a:rPr lang="fr-FR" sz="2000" dirty="0" smtClean="0"/>
              <a:t>du patient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58080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6"/>
          <p:cNvSpPr txBox="1">
            <a:spLocks noChangeArrowheads="1"/>
          </p:cNvSpPr>
          <p:nvPr/>
        </p:nvSpPr>
        <p:spPr bwMode="auto">
          <a:xfrm>
            <a:off x="179513" y="1306597"/>
            <a:ext cx="8964488" cy="5116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1" eaLnBrk="1" hangingPunct="1">
              <a:lnSpc>
                <a:spcPct val="80000"/>
              </a:lnSpc>
              <a:spcBef>
                <a:spcPct val="0"/>
              </a:spcBef>
              <a:buNone/>
              <a:defRPr/>
            </a:pPr>
            <a:endParaRPr lang="fr-FR" altLang="fr-FR" sz="1800" i="1" dirty="0" smtClean="0">
              <a:solidFill>
                <a:srgbClr val="1E1C11"/>
              </a:solidFill>
              <a:latin typeface="Arial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None/>
              <a:defRPr/>
            </a:pPr>
            <a:endParaRPr lang="fr-FR" altLang="fr-FR" sz="1800" dirty="0" smtClean="0">
              <a:solidFill>
                <a:srgbClr val="1E1C11"/>
              </a:solidFill>
              <a:latin typeface="Arial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indent="180340" algn="just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2340610" algn="l"/>
              </a:tabLst>
              <a:defRPr/>
            </a:pPr>
            <a:r>
              <a:rPr lang="fr-FR" altLang="fr-FR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A.CHERET, </a:t>
            </a:r>
            <a:r>
              <a:rPr lang="fr-FR" altLang="fr-FR" sz="18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Bicêtre, Kremlin-Bicêtre</a:t>
            </a:r>
          </a:p>
          <a:p>
            <a:pPr indent="180340" algn="just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2340610" algn="l"/>
              </a:tabLst>
              <a:defRPr/>
            </a:pPr>
            <a:endParaRPr lang="fr-FR" altLang="fr-FR" sz="18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2340610" algn="l"/>
              </a:tabLst>
              <a:defRPr/>
            </a:pPr>
            <a:r>
              <a:rPr lang="fr-FR" altLang="fr-FR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LASCOUX-COMBE, </a:t>
            </a:r>
            <a:r>
              <a:rPr lang="fr-FR" altLang="fr-FR" sz="18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Saint-Louis-Lariboisière, Paris</a:t>
            </a:r>
          </a:p>
          <a:p>
            <a:pPr indent="180340" algn="just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2340610" algn="l"/>
              </a:tabLst>
              <a:defRPr/>
            </a:pPr>
            <a:endParaRPr lang="fr-FR" altLang="fr-FR" sz="1800" i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2340610" algn="l"/>
              </a:tabLst>
              <a:defRPr/>
            </a:pPr>
            <a:r>
              <a:rPr lang="fr-FR" altLang="fr-FR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LE PALEC, </a:t>
            </a:r>
            <a:r>
              <a:rPr lang="fr-FR" altLang="fr-FR" sz="18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TRT 5, Sida info service, Paris</a:t>
            </a:r>
          </a:p>
          <a:p>
            <a:pPr indent="180340" algn="just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2340610" algn="l"/>
              </a:tabLst>
              <a:defRPr/>
            </a:pPr>
            <a:endParaRPr lang="fr-FR" altLang="fr-FR" sz="1800" i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2340610" algn="l"/>
              </a:tabLst>
              <a:defRPr/>
            </a:pPr>
            <a:r>
              <a:rPr lang="fr-FR" altLang="fr-FR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L. MEYER, </a:t>
            </a:r>
            <a:r>
              <a:rPr lang="fr-FR" altLang="fr-FR" sz="18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Bicêtre, Kremlin-Bicêtre</a:t>
            </a:r>
          </a:p>
          <a:p>
            <a:pPr indent="180340" algn="just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2340610" algn="l"/>
              </a:tabLst>
              <a:defRPr/>
            </a:pPr>
            <a:endParaRPr lang="fr-FR" altLang="fr-FR" sz="18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2340610" algn="l"/>
              </a:tabLst>
              <a:defRPr/>
            </a:pPr>
            <a:r>
              <a:rPr lang="fr-FR" altLang="fr-FR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L.MORAND-JOUBERT, </a:t>
            </a:r>
            <a:r>
              <a:rPr lang="fr-FR" altLang="fr-FR" sz="18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Saint Antoine, Paris</a:t>
            </a:r>
          </a:p>
          <a:p>
            <a:pPr indent="180340" algn="just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2340610" algn="l"/>
              </a:tabLst>
              <a:defRPr/>
            </a:pPr>
            <a:endParaRPr lang="fr-FR" altLang="fr-FR" sz="18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2340610" algn="l"/>
              </a:tabLst>
              <a:defRPr/>
            </a:pPr>
            <a:r>
              <a:rPr lang="fr-FR" altLang="fr-FR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J.PACANOWSKI, </a:t>
            </a:r>
            <a:r>
              <a:rPr lang="fr-FR" altLang="fr-FR" sz="18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Saint Antoine, Paris</a:t>
            </a:r>
          </a:p>
          <a:p>
            <a:pPr indent="180340" algn="just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2340610" algn="l"/>
              </a:tabLst>
              <a:defRPr/>
            </a:pPr>
            <a:endParaRPr lang="fr-FR" altLang="fr-FR" sz="18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2340610" algn="l"/>
              </a:tabLst>
              <a:defRPr/>
            </a:pPr>
            <a:r>
              <a:rPr lang="fr-FR" altLang="fr-FR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C.ROUZIOUX, </a:t>
            </a:r>
            <a:r>
              <a:rPr lang="fr-FR" altLang="fr-FR" sz="18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Necker-Enfants malades, Paris</a:t>
            </a:r>
          </a:p>
          <a:p>
            <a:pPr indent="180340" algn="just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2340610" algn="l"/>
              </a:tabLst>
              <a:defRPr/>
            </a:pPr>
            <a:endParaRPr lang="fr-FR" altLang="fr-FR" sz="18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2340610" algn="l"/>
              </a:tabLst>
              <a:defRPr/>
            </a:pPr>
            <a:endParaRPr lang="fr-FR" altLang="fr-FR" sz="18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  <a:defRPr/>
            </a:pPr>
            <a:endParaRPr lang="fr-FR" altLang="fr-FR" sz="20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-157191" y="404664"/>
            <a:ext cx="9577064" cy="719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7931725" indent="-37474525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 algn="ctr" eaLnBrk="1" hangingPunct="1">
              <a:spcBef>
                <a:spcPct val="0"/>
              </a:spcBef>
              <a:buNone/>
            </a:pPr>
            <a:r>
              <a:rPr lang="fr-FR" altLang="fr-FR" b="1" dirty="0" smtClean="0">
                <a:solidFill>
                  <a:srgbClr val="3A87BD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Commission « Primo-infection à VIH 1 »</a:t>
            </a:r>
            <a:r>
              <a:rPr lang="fr-FR" altLang="fr-FR" b="1" i="1" dirty="0" smtClean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 </a:t>
            </a:r>
          </a:p>
          <a:p>
            <a:pPr marL="0" lvl="1" indent="0" algn="ctr" eaLnBrk="1" hangingPunct="1">
              <a:spcBef>
                <a:spcPct val="0"/>
              </a:spcBef>
              <a:buNone/>
            </a:pPr>
            <a:r>
              <a:rPr lang="fr-FR" altLang="fr-FR" sz="1800" b="1" i="1" dirty="0" smtClean="0">
                <a:solidFill>
                  <a:srgbClr val="3A87BD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Sous </a:t>
            </a:r>
            <a:r>
              <a:rPr lang="fr-FR" altLang="fr-FR" sz="1800" b="1" i="1" dirty="0">
                <a:solidFill>
                  <a:srgbClr val="3A87BD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la direction du Professeur </a:t>
            </a:r>
            <a:r>
              <a:rPr lang="fr-FR" altLang="fr-FR" sz="1800" b="1" i="1" dirty="0" smtClean="0">
                <a:solidFill>
                  <a:srgbClr val="3A87BD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Cécile </a:t>
            </a:r>
            <a:r>
              <a:rPr lang="fr-FR" altLang="fr-FR" sz="1800" b="1" i="1" dirty="0">
                <a:solidFill>
                  <a:srgbClr val="3A87BD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GOUJARD, CHU Bicêtre, </a:t>
            </a:r>
            <a:endParaRPr lang="fr-FR" altLang="fr-FR" sz="1800" b="1" i="1" dirty="0" smtClean="0">
              <a:solidFill>
                <a:srgbClr val="3A87BD"/>
              </a:solidFill>
              <a:latin typeface="Arial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0" lvl="1" indent="0" algn="ctr" eaLnBrk="1" hangingPunct="1">
              <a:spcBef>
                <a:spcPct val="0"/>
              </a:spcBef>
              <a:buNone/>
            </a:pPr>
            <a:r>
              <a:rPr lang="fr-FR" altLang="fr-FR" sz="1800" b="1" i="1" dirty="0" smtClean="0">
                <a:solidFill>
                  <a:srgbClr val="3A87BD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Kremlin-Bicêtre </a:t>
            </a:r>
            <a:endParaRPr lang="fr-FR" altLang="fr-FR" sz="1800" b="1" i="1" dirty="0">
              <a:solidFill>
                <a:srgbClr val="3A87BD"/>
              </a:solidFill>
              <a:latin typeface="Arial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2000" dirty="0">
              <a:solidFill>
                <a:srgbClr val="3A87BD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C65F-C923-45B4-BBA3-45CDF25CFC66}" type="slidenum">
              <a:rPr lang="fr-FR" altLang="fr-FR" smtClean="0"/>
              <a:pPr/>
              <a:t>18</a:t>
            </a:fld>
            <a:endParaRPr lang="fr-FR" altLang="fr-FR"/>
          </a:p>
        </p:txBody>
      </p:sp>
      <p:sp>
        <p:nvSpPr>
          <p:cNvPr id="6" name="ZoneTexte 10"/>
          <p:cNvSpPr txBox="1">
            <a:spLocks noChangeArrowheads="1"/>
          </p:cNvSpPr>
          <p:nvPr/>
        </p:nvSpPr>
        <p:spPr bwMode="auto">
          <a:xfrm>
            <a:off x="250824" y="5930900"/>
            <a:ext cx="59773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Congrès de la SFLS </a:t>
            </a:r>
            <a:r>
              <a:rPr lang="fr-FR" altLang="fr-FR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- 7 octobre 2016</a:t>
            </a:r>
            <a:endParaRPr lang="fr-FR" altLang="fr-FR" sz="1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dirty="0" smtClean="0">
                <a:solidFill>
                  <a:srgbClr val="1E1C11"/>
                </a:solidFill>
                <a:latin typeface="Arial" panose="020B0604020202020204" pitchFamily="34" charset="0"/>
              </a:rPr>
              <a:t>Primo-infection </a:t>
            </a:r>
            <a:r>
              <a:rPr lang="fr-FR" altLang="fr-FR" sz="1800" dirty="0" smtClean="0">
                <a:solidFill>
                  <a:srgbClr val="1E1C11"/>
                </a:solidFill>
                <a:latin typeface="Arial" panose="020B0604020202020204" pitchFamily="34" charset="0"/>
              </a:rPr>
              <a:t>– Cécile Goujard et groupe d’experts</a:t>
            </a:r>
            <a:endParaRPr lang="fr-FR" altLang="fr-FR" sz="1800" dirty="0">
              <a:solidFill>
                <a:srgbClr val="1E1C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48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/>
          <a:lstStyle/>
          <a:p>
            <a:r>
              <a:rPr lang="fr-FR" altLang="fr-FR" sz="2800" b="1" dirty="0" smtClean="0">
                <a:solidFill>
                  <a:srgbClr val="3A87BD"/>
                </a:solidFill>
                <a:latin typeface="Arial" pitchFamily="34" charset="0"/>
                <a:cs typeface="Arial" pitchFamily="34" charset="0"/>
              </a:rPr>
              <a:t>Contexte épidémiologique</a:t>
            </a:r>
            <a:endParaRPr lang="fr-FR" altLang="fr-FR" sz="2800" dirty="0" smtClean="0">
              <a:solidFill>
                <a:srgbClr val="3A87B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040560"/>
          </a:xfrm>
        </p:spPr>
        <p:txBody>
          <a:bodyPr/>
          <a:lstStyle/>
          <a:p>
            <a:pPr marL="0" indent="0">
              <a:buClr>
                <a:srgbClr val="3A87BD"/>
              </a:buClr>
              <a:buNone/>
              <a:defRPr/>
            </a:pPr>
            <a:endParaRPr lang="fr-FR" altLang="fr-FR" sz="2200" dirty="0" smtClean="0">
              <a:solidFill>
                <a:srgbClr val="1E1C1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Clr>
                <a:srgbClr val="3A87BD"/>
              </a:buClr>
              <a:buNone/>
              <a:defRPr/>
            </a:pPr>
            <a:r>
              <a:rPr lang="fr-FR" altLang="fr-FR" sz="22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L’épidémie VIH reste active en France, avec:</a:t>
            </a:r>
          </a:p>
          <a:p>
            <a:pPr>
              <a:buClr>
                <a:srgbClr val="3A87BD"/>
              </a:buClr>
              <a:buFont typeface="Wingdings" pitchFamily="2" charset="2"/>
              <a:buChar char="§"/>
              <a:defRPr/>
            </a:pPr>
            <a:endParaRPr lang="fr-FR" altLang="fr-FR" sz="22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3A87BD"/>
              </a:buClr>
              <a:buFont typeface="Wingdings" pitchFamily="2" charset="2"/>
              <a:buChar char="§"/>
              <a:defRPr/>
            </a:pPr>
            <a:r>
              <a:rPr lang="fr-FR" altLang="fr-FR" sz="2200" dirty="0" smtClean="0">
                <a:latin typeface="Arial" pitchFamily="34" charset="0"/>
                <a:cs typeface="Arial" pitchFamily="34" charset="0"/>
              </a:rPr>
              <a:t>Une estimation de </a:t>
            </a:r>
            <a:r>
              <a:rPr lang="fr-FR" altLang="fr-FR" sz="2200" b="1" dirty="0" smtClean="0">
                <a:latin typeface="Arial" pitchFamily="34" charset="0"/>
                <a:cs typeface="Arial" pitchFamily="34" charset="0"/>
              </a:rPr>
              <a:t>6900</a:t>
            </a:r>
            <a:r>
              <a:rPr lang="fr-FR" altLang="fr-FR" sz="2200" dirty="0" smtClean="0">
                <a:latin typeface="Arial" pitchFamily="34" charset="0"/>
                <a:cs typeface="Arial" pitchFamily="34" charset="0"/>
              </a:rPr>
              <a:t> nouvelles infections (2012) qui </a:t>
            </a:r>
            <a:r>
              <a:rPr lang="fr-FR" altLang="fr-FR" sz="2200" b="1" dirty="0" smtClean="0">
                <a:latin typeface="Arial" pitchFamily="34" charset="0"/>
                <a:cs typeface="Arial" pitchFamily="34" charset="0"/>
              </a:rPr>
              <a:t>ne diminue pas </a:t>
            </a:r>
            <a:r>
              <a:rPr lang="fr-FR" altLang="fr-FR" sz="2200" dirty="0" smtClean="0">
                <a:latin typeface="Arial" pitchFamily="34" charset="0"/>
                <a:cs typeface="Arial" pitchFamily="34" charset="0"/>
              </a:rPr>
              <a:t>depuis 2007</a:t>
            </a:r>
          </a:p>
          <a:p>
            <a:pPr>
              <a:buClr>
                <a:srgbClr val="3A87BD"/>
              </a:buClr>
              <a:buFont typeface="Wingdings" pitchFamily="2" charset="2"/>
              <a:buChar char="§"/>
              <a:defRPr/>
            </a:pPr>
            <a:endParaRPr lang="fr-FR" altLang="fr-FR" sz="22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3A87BD"/>
              </a:buClr>
              <a:buFont typeface="Wingdings" pitchFamily="2" charset="2"/>
              <a:buChar char="§"/>
              <a:defRPr/>
            </a:pPr>
            <a:r>
              <a:rPr lang="fr-FR" altLang="fr-FR" sz="2200" b="1" dirty="0" smtClean="0">
                <a:latin typeface="Arial" pitchFamily="34" charset="0"/>
                <a:cs typeface="Arial" pitchFamily="34" charset="0"/>
              </a:rPr>
              <a:t>Une </a:t>
            </a:r>
            <a:r>
              <a:rPr lang="fr-FR" altLang="fr-FR" sz="2200" b="1" dirty="0">
                <a:latin typeface="Arial" pitchFamily="34" charset="0"/>
                <a:cs typeface="Arial" pitchFamily="34" charset="0"/>
              </a:rPr>
              <a:t>insuffisance </a:t>
            </a:r>
            <a:r>
              <a:rPr lang="fr-FR" altLang="fr-FR" sz="2200" b="1" dirty="0" smtClean="0">
                <a:latin typeface="Arial" pitchFamily="34" charset="0"/>
                <a:cs typeface="Arial" pitchFamily="34" charset="0"/>
              </a:rPr>
              <a:t>de diagnostics à un stade précoce </a:t>
            </a:r>
            <a:r>
              <a:rPr lang="fr-FR" altLang="fr-FR" sz="2200" dirty="0" smtClean="0">
                <a:latin typeface="Arial" pitchFamily="34" charset="0"/>
                <a:cs typeface="Arial" pitchFamily="34" charset="0"/>
              </a:rPr>
              <a:t>(1) test d’infection récente (infection &lt; 6 mois) ou (2) primo-infection ou &gt; 500 </a:t>
            </a:r>
            <a:r>
              <a:rPr lang="fr-FR" altLang="fr-FR" sz="2200" dirty="0">
                <a:latin typeface="Arial" pitchFamily="34" charset="0"/>
                <a:cs typeface="Arial" pitchFamily="34" charset="0"/>
              </a:rPr>
              <a:t>CD4</a:t>
            </a:r>
            <a:r>
              <a:rPr lang="fr-FR" altLang="fr-FR" sz="2200" dirty="0" smtClean="0">
                <a:latin typeface="Arial" pitchFamily="34" charset="0"/>
                <a:cs typeface="Arial" pitchFamily="34" charset="0"/>
              </a:rPr>
              <a:t>/mm</a:t>
            </a:r>
            <a:r>
              <a:rPr lang="fr-FR" altLang="fr-FR" sz="22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fr-FR" altLang="fr-FR" sz="2200" dirty="0" smtClean="0">
                <a:latin typeface="Arial" pitchFamily="34" charset="0"/>
                <a:cs typeface="Arial" pitchFamily="34" charset="0"/>
              </a:rPr>
              <a:t>:  25% et 39% des nouveaux cas</a:t>
            </a:r>
          </a:p>
          <a:p>
            <a:pPr>
              <a:buClr>
                <a:srgbClr val="3A87BD"/>
              </a:buClr>
              <a:buFont typeface="Wingdings" pitchFamily="2" charset="2"/>
              <a:buChar char="§"/>
              <a:defRPr/>
            </a:pPr>
            <a:endParaRPr lang="fr-FR" altLang="fr-FR" sz="22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3A87BD"/>
              </a:buClr>
              <a:buFont typeface="Wingdings" pitchFamily="2" charset="2"/>
              <a:buChar char="§"/>
              <a:defRPr/>
            </a:pPr>
            <a:r>
              <a:rPr lang="fr-FR" altLang="fr-FR" sz="2200" dirty="0" smtClean="0">
                <a:latin typeface="Arial" pitchFamily="34" charset="0"/>
                <a:cs typeface="Arial" pitchFamily="34" charset="0"/>
              </a:rPr>
              <a:t>Des </a:t>
            </a:r>
            <a:r>
              <a:rPr lang="fr-FR" altLang="fr-FR" sz="2200" b="1" dirty="0" smtClean="0">
                <a:latin typeface="Arial" pitchFamily="34" charset="0"/>
                <a:cs typeface="Arial" pitchFamily="34" charset="0"/>
              </a:rPr>
              <a:t>diagnostics plus précoces </a:t>
            </a:r>
            <a:r>
              <a:rPr lang="fr-FR" altLang="fr-FR" sz="2200" b="1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chez les HSH </a:t>
            </a:r>
            <a:r>
              <a:rPr lang="fr-FR" altLang="fr-FR" sz="22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que dans les autres groupes de transmission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1D3C-1201-47ED-83A4-2742947D8AF5}" type="slidenum">
              <a:rPr lang="fr-FR" altLang="fr-FR" smtClean="0"/>
              <a:pPr/>
              <a:t>19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1000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6"/>
          <p:cNvSpPr txBox="1">
            <a:spLocks noChangeArrowheads="1"/>
          </p:cNvSpPr>
          <p:nvPr/>
        </p:nvSpPr>
        <p:spPr bwMode="auto">
          <a:xfrm>
            <a:off x="395536" y="971187"/>
            <a:ext cx="7992888" cy="4119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fr-FR" altLang="fr-FR" sz="500" i="1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1" eaLnBrk="1" hangingPunct="1">
              <a:spcBef>
                <a:spcPct val="0"/>
              </a:spcBef>
              <a:buNone/>
              <a:defRPr/>
            </a:pP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Arnaud BLANC</a:t>
            </a:r>
          </a:p>
          <a:p>
            <a:pPr lvl="1" eaLnBrk="1" hangingPunct="1">
              <a:spcBef>
                <a:spcPct val="0"/>
              </a:spcBef>
              <a:buNone/>
              <a:defRPr/>
            </a:pP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Fabrice BONNET</a:t>
            </a:r>
          </a:p>
          <a:p>
            <a:pPr lvl="1" eaLnBrk="1" hangingPunct="1">
              <a:spcBef>
                <a:spcPct val="0"/>
              </a:spcBef>
              <a:buNone/>
              <a:defRPr/>
            </a:pP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Françoise BRUN-VEZINET</a:t>
            </a:r>
          </a:p>
          <a:p>
            <a:pPr lvl="1" eaLnBrk="1" hangingPunct="1">
              <a:spcBef>
                <a:spcPct val="0"/>
              </a:spcBef>
              <a:buNone/>
              <a:defRPr/>
            </a:pP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Dominique COSTAGLIOLA</a:t>
            </a:r>
          </a:p>
          <a:p>
            <a:pPr lvl="1" eaLnBrk="1" hangingPunct="1">
              <a:spcBef>
                <a:spcPct val="0"/>
              </a:spcBef>
              <a:buNone/>
              <a:defRPr/>
            </a:pP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François DABIS</a:t>
            </a:r>
          </a:p>
          <a:p>
            <a:pPr lvl="1" eaLnBrk="1" hangingPunct="1">
              <a:spcBef>
                <a:spcPct val="0"/>
              </a:spcBef>
              <a:buNone/>
              <a:defRPr/>
            </a:pP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Pierre DELOBEL</a:t>
            </a:r>
          </a:p>
          <a:p>
            <a:pPr lvl="1" eaLnBrk="1" hangingPunct="1">
              <a:spcBef>
                <a:spcPct val="0"/>
              </a:spcBef>
              <a:buNone/>
              <a:defRPr/>
            </a:pP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Albert FAYE</a:t>
            </a:r>
          </a:p>
          <a:p>
            <a:pPr lvl="1" eaLnBrk="1" hangingPunct="1">
              <a:spcBef>
                <a:spcPct val="0"/>
              </a:spcBef>
              <a:buNone/>
              <a:defRPr/>
            </a:pP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Hugues FISCHER</a:t>
            </a:r>
          </a:p>
          <a:p>
            <a:pPr lvl="1" eaLnBrk="1" hangingPunct="1">
              <a:spcBef>
                <a:spcPct val="0"/>
              </a:spcBef>
              <a:buNone/>
              <a:defRPr/>
            </a:pP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Cécile GOUJARD</a:t>
            </a:r>
          </a:p>
          <a:p>
            <a:pPr lvl="1" eaLnBrk="1" hangingPunct="1">
              <a:spcBef>
                <a:spcPct val="0"/>
              </a:spcBef>
              <a:buNone/>
              <a:defRPr/>
            </a:pP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Marlène GUILLON</a:t>
            </a:r>
          </a:p>
          <a:p>
            <a:pPr lvl="1" eaLnBrk="1" hangingPunct="1">
              <a:spcBef>
                <a:spcPct val="0"/>
              </a:spcBef>
              <a:buNone/>
              <a:defRPr/>
            </a:pP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Bruno HOEN</a:t>
            </a:r>
          </a:p>
          <a:p>
            <a:pPr lvl="1" eaLnBrk="1" hangingPunct="1">
              <a:spcBef>
                <a:spcPct val="0"/>
              </a:spcBef>
              <a:buNone/>
              <a:defRPr/>
            </a:pP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Marianne l’HENAFF</a:t>
            </a:r>
            <a:endParaRPr lang="fr-FR" altLang="fr-FR" sz="2000" dirty="0" smtClean="0">
              <a:solidFill>
                <a:srgbClr val="1E1C1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  <a:defRPr/>
            </a:pPr>
            <a:endParaRPr lang="fr-FR" altLang="fr-F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0" y="116632"/>
            <a:ext cx="9144000" cy="719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7931725" indent="-37474525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b="1" dirty="0">
                <a:solidFill>
                  <a:srgbClr val="3A87BD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GROUPE </a:t>
            </a:r>
            <a:r>
              <a:rPr lang="fr-FR" altLang="fr-FR" b="1" dirty="0" smtClean="0">
                <a:solidFill>
                  <a:srgbClr val="3A87BD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D’EXPERTS </a:t>
            </a:r>
            <a:r>
              <a:rPr lang="fr-FR" altLang="fr-FR" b="1" dirty="0">
                <a:solidFill>
                  <a:srgbClr val="3A87BD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VIH </a:t>
            </a:r>
            <a:r>
              <a:rPr lang="fr-FR" altLang="fr-FR" b="1" dirty="0" smtClean="0">
                <a:solidFill>
                  <a:srgbClr val="3A87BD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(2013-2017)</a:t>
            </a:r>
            <a:endParaRPr lang="fr-FR" altLang="fr-FR" dirty="0">
              <a:solidFill>
                <a:srgbClr val="3A87BD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860032" y="1034518"/>
            <a:ext cx="3456384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7931725" indent="-37474525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Olivier LORTHOLARY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Laurent MANDELBROT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Sophie MATHERON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Philippe MORLAT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Lionel PIROTH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Isabelle POIZOT-MARTIN</a:t>
            </a:r>
            <a:endParaRPr lang="fr-FR" altLang="fr-FR" sz="2000" dirty="0">
              <a:solidFill>
                <a:srgbClr val="1E1C11"/>
              </a:solidFill>
              <a:latin typeface="Arial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fr-FR" altLang="fr-FR" sz="2000" dirty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David </a:t>
            </a: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REY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Christine ROUZIOUX</a:t>
            </a:r>
            <a:endParaRPr lang="fr-FR" altLang="fr-FR" sz="2000" dirty="0">
              <a:solidFill>
                <a:srgbClr val="1E1C11"/>
              </a:solidFill>
              <a:latin typeface="Arial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fr-FR" altLang="fr-FR" sz="2000" dirty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Anne </a:t>
            </a: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SIMON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Anne-Marie TABURET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Pierre </a:t>
            </a:r>
            <a:r>
              <a:rPr lang="fr-FR" altLang="fr-FR" sz="2000" dirty="0">
                <a:solidFill>
                  <a:srgbClr val="1E1C11"/>
                </a:solidFill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TATTEVIN</a:t>
            </a:r>
          </a:p>
        </p:txBody>
      </p:sp>
      <p:sp>
        <p:nvSpPr>
          <p:cNvPr id="5" name="ZoneTexte 10"/>
          <p:cNvSpPr txBox="1">
            <a:spLocks noChangeArrowheads="1"/>
          </p:cNvSpPr>
          <p:nvPr/>
        </p:nvSpPr>
        <p:spPr bwMode="auto">
          <a:xfrm>
            <a:off x="179512" y="5805264"/>
            <a:ext cx="676944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54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Actualisations 2016</a:t>
            </a:r>
            <a:endParaRPr lang="fr-FR" altLang="fr-FR" sz="54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8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/>
          <a:lstStyle/>
          <a:p>
            <a:r>
              <a:rPr lang="fr-FR" altLang="fr-FR" sz="2800" b="1" dirty="0" smtClean="0">
                <a:solidFill>
                  <a:srgbClr val="3A87BD"/>
                </a:solidFill>
                <a:latin typeface="Arial" pitchFamily="34" charset="0"/>
                <a:cs typeface="Arial" pitchFamily="34" charset="0"/>
              </a:rPr>
              <a:t>Diagnostic virologique </a:t>
            </a:r>
            <a:endParaRPr lang="fr-FR" altLang="fr-FR" sz="2800" dirty="0" smtClean="0">
              <a:solidFill>
                <a:srgbClr val="3A87B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4752528"/>
          </a:xfrm>
        </p:spPr>
        <p:txBody>
          <a:bodyPr/>
          <a:lstStyle/>
          <a:p>
            <a:pPr>
              <a:buClr>
                <a:srgbClr val="3A87BD"/>
              </a:buClr>
              <a:buFont typeface="Wingdings" charset="2"/>
              <a:buChar char="§"/>
              <a:defRPr/>
            </a:pPr>
            <a:r>
              <a:rPr lang="fr-FR" sz="20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Le diagnostic d’une primo-infection par le VIH est une </a:t>
            </a:r>
            <a:r>
              <a:rPr lang="fr-FR" sz="2000" b="1" dirty="0" smtClean="0">
                <a:solidFill>
                  <a:srgbClr val="3A87BD"/>
                </a:solidFill>
                <a:latin typeface="Arial" pitchFamily="34" charset="0"/>
                <a:cs typeface="Arial" pitchFamily="34" charset="0"/>
              </a:rPr>
              <a:t>urgence virologique, </a:t>
            </a:r>
            <a:r>
              <a:rPr lang="fr-FR" sz="20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évoqué devant</a:t>
            </a:r>
            <a:endParaRPr lang="fr-FR" sz="2000" b="1" dirty="0" smtClean="0">
              <a:solidFill>
                <a:srgbClr val="3A87BD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3A87BD"/>
              </a:buClr>
              <a:buFont typeface="Wingdings" charset="2"/>
              <a:buChar char="§"/>
              <a:defRPr/>
            </a:pPr>
            <a:r>
              <a:rPr lang="fr-FR" sz="1800" dirty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fr-FR" sz="18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est ELISA négatif avec une forte suspicion clinique ou d’exposition;</a:t>
            </a:r>
          </a:p>
          <a:p>
            <a:pPr lvl="1">
              <a:buClr>
                <a:srgbClr val="3A87BD"/>
              </a:buClr>
              <a:buFont typeface="Wingdings" charset="2"/>
              <a:buChar char="§"/>
              <a:defRPr/>
            </a:pPr>
            <a:r>
              <a:rPr lang="fr-FR" sz="18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Test ELISA positif avec </a:t>
            </a:r>
            <a:r>
              <a:rPr lang="fr-FR" sz="1800" u="sng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fr-FR" sz="18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 5 bandes sur le Western blot;</a:t>
            </a:r>
          </a:p>
          <a:p>
            <a:pPr>
              <a:buClr>
                <a:srgbClr val="3A87BD"/>
              </a:buClr>
              <a:buFont typeface="Wingdings" charset="2"/>
              <a:buChar char="§"/>
              <a:defRPr/>
            </a:pPr>
            <a:r>
              <a:rPr lang="fr-FR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La charge virale ARN-VIH devient l’examen clef du diagnostic de primo-infection</a:t>
            </a:r>
            <a:r>
              <a:rPr lang="fr-FR" sz="20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 et les résultats doivent pouvoir être obtenus en moins de 48 heures</a:t>
            </a:r>
          </a:p>
          <a:p>
            <a:pPr>
              <a:buClr>
                <a:srgbClr val="3A87BD"/>
              </a:buClr>
              <a:buFont typeface="Wingdings" charset="2"/>
              <a:buChar char="§"/>
              <a:defRPr/>
            </a:pPr>
            <a:r>
              <a:rPr lang="fr-FR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La recherche de l’antigène p24 ne doit plus être prescrite pour la confirmation du diagnostic de primo-infection</a:t>
            </a:r>
          </a:p>
          <a:p>
            <a:pPr>
              <a:buClr>
                <a:srgbClr val="3A87BD"/>
              </a:buClr>
              <a:buFont typeface="Wingdings" charset="2"/>
              <a:buChar char="§"/>
              <a:defRPr/>
            </a:pPr>
            <a:r>
              <a:rPr lang="fr-FR" sz="20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Les </a:t>
            </a:r>
            <a:r>
              <a:rPr lang="fr-FR" sz="2000" b="1" dirty="0" smtClean="0">
                <a:solidFill>
                  <a:srgbClr val="3A87BD"/>
                </a:solidFill>
                <a:latin typeface="Arial" pitchFamily="34" charset="0"/>
                <a:cs typeface="Arial" pitchFamily="34" charset="0"/>
              </a:rPr>
              <a:t>autotests</a:t>
            </a:r>
            <a:r>
              <a:rPr lang="fr-FR" sz="20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 et </a:t>
            </a:r>
            <a:r>
              <a:rPr lang="fr-FR" sz="2000" b="1" dirty="0" smtClean="0">
                <a:solidFill>
                  <a:srgbClr val="3A87BD"/>
                </a:solidFill>
                <a:latin typeface="Arial" pitchFamily="34" charset="0"/>
                <a:cs typeface="Arial" pitchFamily="34" charset="0"/>
              </a:rPr>
              <a:t>tests rapides (TROD)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peuvent être pris en défaut  pour le diagnostic de primo-infection: ils peuvent être négatifs </a:t>
            </a:r>
            <a:r>
              <a:rPr lang="fr-FR" sz="20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en infection aiguë (Western blot négatif) et se positivent inconstamment en infection récente (Western blot indéterminé, </a:t>
            </a:r>
            <a:r>
              <a:rPr lang="fr-FR" sz="2000" u="sng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fr-FR" sz="20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 5 bandes) </a:t>
            </a:r>
          </a:p>
          <a:p>
            <a:pPr marL="0" indent="0">
              <a:buFont typeface="Arial" charset="0"/>
              <a:buNone/>
              <a:defRPr/>
            </a:pPr>
            <a:endParaRPr lang="fr-FR" sz="2400" dirty="0" smtClean="0">
              <a:solidFill>
                <a:srgbClr val="1E1C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1D3C-1201-47ED-83A4-2742947D8AF5}" type="slidenum">
              <a:rPr lang="fr-FR" altLang="fr-FR" smtClean="0"/>
              <a:pPr/>
              <a:t>20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016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35600" y="188640"/>
            <a:ext cx="9144000" cy="692696"/>
          </a:xfrm>
        </p:spPr>
        <p:txBody>
          <a:bodyPr/>
          <a:lstStyle/>
          <a:p>
            <a:r>
              <a:rPr lang="fr-FR" altLang="fr-FR" sz="2800" b="1" dirty="0" smtClean="0">
                <a:solidFill>
                  <a:srgbClr val="3A87BD"/>
                </a:solidFill>
                <a:latin typeface="Arial" pitchFamily="34" charset="0"/>
                <a:cs typeface="Arial" pitchFamily="34" charset="0"/>
              </a:rPr>
              <a:t>Résistance aux ARV du VIH au moment</a:t>
            </a:r>
            <a:br>
              <a:rPr lang="fr-FR" altLang="fr-FR" sz="2800" b="1" dirty="0" smtClean="0">
                <a:solidFill>
                  <a:srgbClr val="3A87BD"/>
                </a:solidFill>
                <a:latin typeface="Arial" pitchFamily="34" charset="0"/>
                <a:cs typeface="Arial" pitchFamily="34" charset="0"/>
              </a:rPr>
            </a:br>
            <a:r>
              <a:rPr lang="fr-FR" altLang="fr-FR" sz="2800" b="1" dirty="0" smtClean="0">
                <a:solidFill>
                  <a:srgbClr val="3A87BD"/>
                </a:solidFill>
                <a:latin typeface="Arial" pitchFamily="34" charset="0"/>
                <a:cs typeface="Arial" pitchFamily="34" charset="0"/>
              </a:rPr>
              <a:t>de la primo-infection</a:t>
            </a:r>
            <a:endParaRPr lang="fr-FR" altLang="fr-FR" sz="2800" dirty="0" smtClean="0">
              <a:solidFill>
                <a:srgbClr val="3A87B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45259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fr-FR" altLang="fr-FR" sz="2400" dirty="0" smtClean="0">
              <a:solidFill>
                <a:srgbClr val="1E1C1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fr-FR" altLang="fr-FR" sz="24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La fréquence de mutations de résistance aux ARV observée sur les virus des patients en primo-infection est stable ces dernières années, avec en 2014, une fréquence de virus ayant au moins une mutation de résistance de </a:t>
            </a:r>
            <a:r>
              <a:rPr lang="fr-FR" altLang="fr-FR" sz="2400" b="1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9,3%</a:t>
            </a:r>
            <a:r>
              <a:rPr lang="fr-FR" altLang="fr-FR" sz="24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, avec :</a:t>
            </a:r>
            <a:endParaRPr lang="fr-FR" altLang="fr-FR" sz="2400" dirty="0" smtClean="0">
              <a:solidFill>
                <a:srgbClr val="3A87BD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3A87BD"/>
              </a:buClr>
              <a:buFont typeface="Wingdings" pitchFamily="2" charset="2"/>
              <a:buChar char="§"/>
              <a:defRPr/>
            </a:pPr>
            <a:r>
              <a:rPr lang="fr-FR" altLang="fr-FR" sz="24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Résistance INTI: 4,3% </a:t>
            </a:r>
          </a:p>
          <a:p>
            <a:pPr>
              <a:buClr>
                <a:srgbClr val="3A87BD"/>
              </a:buClr>
              <a:buFont typeface="Wingdings" pitchFamily="2" charset="2"/>
              <a:buChar char="§"/>
              <a:defRPr/>
            </a:pPr>
            <a:r>
              <a:rPr lang="fr-FR" altLang="fr-FR" sz="2400" b="1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Résistance INNTI: 8,4% </a:t>
            </a:r>
            <a:r>
              <a:rPr lang="fr-FR" altLang="fr-FR" sz="24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(dont 6% à rilpivirine ou étravirine)</a:t>
            </a:r>
          </a:p>
          <a:p>
            <a:pPr>
              <a:buClr>
                <a:srgbClr val="3A87BD"/>
              </a:buClr>
              <a:buFont typeface="Wingdings" pitchFamily="2" charset="2"/>
              <a:buChar char="§"/>
              <a:defRPr/>
            </a:pPr>
            <a:r>
              <a:rPr lang="fr-FR" altLang="fr-FR" sz="24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Résistance IP: 2,4%</a:t>
            </a:r>
          </a:p>
          <a:p>
            <a:pPr>
              <a:buClr>
                <a:srgbClr val="3A87BD"/>
              </a:buClr>
              <a:buFont typeface="Wingdings" pitchFamily="2" charset="2"/>
              <a:buChar char="§"/>
              <a:defRPr/>
            </a:pPr>
            <a:r>
              <a:rPr lang="fr-FR" altLang="fr-FR" sz="2400" dirty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fr-FR" altLang="fr-FR" sz="24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ésistance INI: 2,7% (mutations E157Q et R263K)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1D3C-1201-47ED-83A4-2742947D8AF5}" type="slidenum">
              <a:rPr lang="fr-FR" altLang="fr-FR" smtClean="0"/>
              <a:pPr/>
              <a:t>21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689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/>
          <a:lstStyle/>
          <a:p>
            <a:r>
              <a:rPr lang="fr-FR" altLang="fr-FR" sz="2800" b="1" dirty="0" smtClean="0">
                <a:solidFill>
                  <a:srgbClr val="3A87BD"/>
                </a:solidFill>
                <a:latin typeface="Arial" pitchFamily="34" charset="0"/>
                <a:cs typeface="Arial" pitchFamily="34" charset="0"/>
              </a:rPr>
              <a:t>Indications et modalités du </a:t>
            </a:r>
            <a:r>
              <a:rPr lang="fr-FR" altLang="fr-FR" sz="2800" b="1" dirty="0">
                <a:solidFill>
                  <a:srgbClr val="3A87BD"/>
                </a:solidFill>
                <a:latin typeface="Arial" pitchFamily="34" charset="0"/>
                <a:cs typeface="Arial" pitchFamily="34" charset="0"/>
              </a:rPr>
              <a:t>traitement </a:t>
            </a:r>
            <a:r>
              <a:rPr lang="fr-FR" altLang="fr-FR" sz="2800" b="1" dirty="0" smtClean="0">
                <a:solidFill>
                  <a:srgbClr val="3A87BD"/>
                </a:solidFill>
                <a:latin typeface="Arial" pitchFamily="34" charset="0"/>
                <a:cs typeface="Arial" pitchFamily="34" charset="0"/>
              </a:rPr>
              <a:t>antirétroviral</a:t>
            </a:r>
            <a:endParaRPr lang="fr-FR" altLang="fr-FR" sz="2800" dirty="0" smtClean="0">
              <a:solidFill>
                <a:srgbClr val="3A87B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45259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fr-FR" sz="2400" dirty="0" smtClean="0">
              <a:solidFill>
                <a:srgbClr val="1E1C1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fr-FR" sz="24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Tout patient diagnostiqué en primo-infection VIH relève d’un </a:t>
            </a:r>
            <a:r>
              <a:rPr lang="fr-FR" sz="2400" b="1" dirty="0" smtClean="0">
                <a:solidFill>
                  <a:srgbClr val="3A87BD"/>
                </a:solidFill>
                <a:latin typeface="Arial" pitchFamily="34" charset="0"/>
                <a:cs typeface="Arial" pitchFamily="34" charset="0"/>
              </a:rPr>
              <a:t>traitement antirétroviral rapide </a:t>
            </a:r>
            <a:r>
              <a:rPr lang="fr-FR" sz="24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(au mieux 24-48 h)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associant</a:t>
            </a:r>
            <a:endParaRPr lang="fr-FR" altLang="fr-FR" sz="2400" dirty="0" smtClean="0">
              <a:solidFill>
                <a:srgbClr val="3A87BD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3A87BD"/>
              </a:buClr>
              <a:buFont typeface="Wingdings" pitchFamily="2" charset="2"/>
              <a:buChar char="§"/>
              <a:defRPr/>
            </a:pPr>
            <a:r>
              <a:rPr lang="fr-FR" altLang="fr-FR" sz="24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2 INTI </a:t>
            </a:r>
          </a:p>
          <a:p>
            <a:pPr lvl="1">
              <a:buClr>
                <a:srgbClr val="3A87BD"/>
              </a:buClr>
              <a:buFont typeface="Wingdings" pitchFamily="2" charset="2"/>
              <a:buChar char="§"/>
              <a:defRPr/>
            </a:pPr>
            <a:r>
              <a:rPr lang="fr-FR" altLang="fr-FR" sz="2000" b="1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TDF/FTC</a:t>
            </a:r>
          </a:p>
          <a:p>
            <a:pPr>
              <a:buClr>
                <a:srgbClr val="3A87BD"/>
              </a:buClr>
              <a:buFont typeface="Wingdings" pitchFamily="2" charset="2"/>
              <a:buChar char="§"/>
              <a:defRPr/>
            </a:pPr>
            <a:r>
              <a:rPr lang="fr-FR" altLang="fr-FR" sz="24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fr-FR" altLang="fr-FR" sz="2400" baseline="300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altLang="fr-FR" sz="24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 agent</a:t>
            </a:r>
          </a:p>
          <a:p>
            <a:pPr lvl="1">
              <a:buClr>
                <a:srgbClr val="3A87BD"/>
              </a:buClr>
              <a:buFont typeface="Wingdings" pitchFamily="2" charset="2"/>
              <a:buChar char="§"/>
              <a:defRPr/>
            </a:pP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IP/r (</a:t>
            </a:r>
            <a:r>
              <a:rPr lang="fr-FR" altLang="fr-FR" sz="2000" b="1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darunavir/ritonavir</a:t>
            </a: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, 800/100 mg) </a:t>
            </a:r>
          </a:p>
          <a:p>
            <a:pPr lvl="1">
              <a:buClr>
                <a:srgbClr val="3A87BD"/>
              </a:buClr>
              <a:buFont typeface="Wingdings" pitchFamily="2" charset="2"/>
              <a:buChar char="§"/>
              <a:defRPr/>
            </a:pP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INI (</a:t>
            </a:r>
            <a:r>
              <a:rPr lang="fr-FR" altLang="fr-FR" sz="2000" b="1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dolutégravir</a:t>
            </a:r>
            <a:r>
              <a:rPr lang="fr-FR" altLang="fr-FR" sz="20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Clr>
                <a:srgbClr val="3A87BD"/>
              </a:buClr>
              <a:buFont typeface="Wingdings" pitchFamily="2" charset="2"/>
              <a:buChar char="§"/>
              <a:defRPr/>
            </a:pPr>
            <a:r>
              <a:rPr lang="fr-FR" altLang="fr-FR" sz="24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Ce choix est fait en l’absence des résultats du typage HLA-B*5701 et du test génotypique de résistance aux ARV</a:t>
            </a:r>
          </a:p>
          <a:p>
            <a:pPr>
              <a:buClr>
                <a:srgbClr val="3A87BD"/>
              </a:buClr>
              <a:buFont typeface="Wingdings" pitchFamily="2" charset="2"/>
              <a:buChar char="§"/>
              <a:defRPr/>
            </a:pPr>
            <a:r>
              <a:rPr lang="fr-FR" altLang="fr-FR" sz="24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Le traitement sera adapté selon ces résultats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1D3C-1201-47ED-83A4-2742947D8AF5}" type="slidenum">
              <a:rPr lang="fr-FR" altLang="fr-FR" smtClean="0"/>
              <a:pPr/>
              <a:t>22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9634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/>
          <a:lstStyle/>
          <a:p>
            <a:r>
              <a:rPr lang="fr-FR" altLang="fr-FR" sz="2800" b="1" dirty="0" smtClean="0">
                <a:solidFill>
                  <a:srgbClr val="3A87BD"/>
                </a:solidFill>
                <a:latin typeface="Arial" pitchFamily="34" charset="0"/>
                <a:cs typeface="Arial" pitchFamily="34" charset="0"/>
              </a:rPr>
              <a:t>Indications et modalités du </a:t>
            </a:r>
            <a:r>
              <a:rPr lang="fr-FR" altLang="fr-FR" sz="2800" b="1" dirty="0">
                <a:solidFill>
                  <a:srgbClr val="3A87BD"/>
                </a:solidFill>
                <a:latin typeface="Arial" pitchFamily="34" charset="0"/>
                <a:cs typeface="Arial" pitchFamily="34" charset="0"/>
              </a:rPr>
              <a:t>traitement </a:t>
            </a:r>
            <a:r>
              <a:rPr lang="fr-FR" altLang="fr-FR" sz="2800" b="1" dirty="0" smtClean="0">
                <a:solidFill>
                  <a:srgbClr val="3A87BD"/>
                </a:solidFill>
                <a:latin typeface="Arial" pitchFamily="34" charset="0"/>
                <a:cs typeface="Arial" pitchFamily="34" charset="0"/>
              </a:rPr>
              <a:t>antirétroviral</a:t>
            </a:r>
            <a:br>
              <a:rPr lang="fr-FR" altLang="fr-FR" sz="2800" b="1" dirty="0" smtClean="0">
                <a:solidFill>
                  <a:srgbClr val="3A87BD"/>
                </a:solidFill>
                <a:latin typeface="Arial" pitchFamily="34" charset="0"/>
                <a:cs typeface="Arial" pitchFamily="34" charset="0"/>
              </a:rPr>
            </a:br>
            <a:r>
              <a:rPr lang="fr-FR" altLang="fr-FR" sz="2800" b="1" dirty="0" smtClean="0">
                <a:solidFill>
                  <a:srgbClr val="3A87BD"/>
                </a:solidFill>
                <a:latin typeface="Arial" pitchFamily="34" charset="0"/>
                <a:cs typeface="Arial" pitchFamily="34" charset="0"/>
              </a:rPr>
              <a:t>Situations particulières</a:t>
            </a:r>
            <a:endParaRPr lang="fr-FR" altLang="fr-FR" sz="2800" dirty="0" smtClean="0">
              <a:solidFill>
                <a:srgbClr val="3A87B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4021907"/>
          </a:xfrm>
        </p:spPr>
        <p:txBody>
          <a:bodyPr/>
          <a:lstStyle/>
          <a:p>
            <a:pPr>
              <a:buClr>
                <a:srgbClr val="3A87BD"/>
              </a:buClr>
              <a:buFont typeface="Wingdings" charset="2"/>
              <a:buChar char="§"/>
              <a:defRPr/>
            </a:pPr>
            <a:r>
              <a:rPr lang="fr-FR" sz="24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Grossesse : TDF/FTC associé à darunavir/ritonavir</a:t>
            </a:r>
            <a:r>
              <a:rPr lang="fr-FR" sz="2400" b="1" dirty="0" smtClean="0">
                <a:solidFill>
                  <a:srgbClr val="3A87B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(800/100 mg) ou </a:t>
            </a:r>
            <a:r>
              <a:rPr lang="fr-FR" sz="2400" b="1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raltégravir</a:t>
            </a:r>
            <a:r>
              <a:rPr lang="fr-FR" sz="24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 (dont la tolérance pendant la grossesse est mieux connue qu’avec les autres INI); le traitement sera intensifié en cas de primo-infection pendant le 3</a:t>
            </a:r>
            <a:r>
              <a:rPr lang="fr-FR" sz="2400" baseline="300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4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 trimestre de la </a:t>
            </a:r>
            <a:r>
              <a:rPr lang="fr-FR" sz="2400" dirty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grossesse (</a:t>
            </a:r>
            <a:r>
              <a:rPr lang="fr-FR" sz="2400" b="1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TDF/FTC + IP/r + raltégravir </a:t>
            </a:r>
            <a:r>
              <a:rPr lang="fr-FR" sz="24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ou </a:t>
            </a:r>
            <a:r>
              <a:rPr lang="fr-FR" sz="2400" dirty="0" err="1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enfuvirtide</a:t>
            </a:r>
            <a:r>
              <a:rPr lang="fr-FR" sz="24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Clr>
                <a:srgbClr val="3A87BD"/>
              </a:buClr>
              <a:buFont typeface="Wingdings" charset="2"/>
              <a:buChar char="§"/>
              <a:defRPr/>
            </a:pPr>
            <a:r>
              <a:rPr lang="fr-FR" sz="2400" b="1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Primo-infection au cours d’une </a:t>
            </a:r>
            <a:r>
              <a:rPr lang="fr-FR" sz="2400" b="1" dirty="0" err="1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PrEP</a:t>
            </a:r>
            <a:r>
              <a:rPr lang="fr-FR" sz="24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: TDF/FTC associé à IP/r ou INI en attendant le résultat du test génotypique de </a:t>
            </a:r>
            <a:r>
              <a:rPr lang="fr-FR" sz="2400" dirty="0" err="1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resistance</a:t>
            </a:r>
            <a:endParaRPr lang="fr-FR" sz="2400" dirty="0" smtClean="0">
              <a:solidFill>
                <a:srgbClr val="1E1C11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3A87BD"/>
              </a:buClr>
              <a:buFont typeface="Wingdings" charset="2"/>
              <a:buChar char="§"/>
              <a:defRPr/>
            </a:pPr>
            <a:r>
              <a:rPr lang="fr-FR" sz="24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Primo-infections </a:t>
            </a:r>
            <a:r>
              <a:rPr lang="fr-FR" sz="2400" b="1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VIH et VHC </a:t>
            </a:r>
            <a:r>
              <a:rPr lang="fr-FR" sz="24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concomitantes: traiter le </a:t>
            </a:r>
            <a:r>
              <a:rPr lang="fr-FR" sz="2400" b="1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VIH en priorité</a:t>
            </a:r>
            <a:r>
              <a:rPr lang="fr-FR" sz="24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, en tenant compte d’éventuelles anomalies hépatiques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1D3C-1201-47ED-83A4-2742947D8AF5}" type="slidenum">
              <a:rPr lang="fr-FR" altLang="fr-FR" smtClean="0"/>
              <a:pPr/>
              <a:t>23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15204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/>
          <a:lstStyle/>
          <a:p>
            <a:r>
              <a:rPr lang="fr-FR" altLang="fr-FR" sz="2800" b="1" dirty="0">
                <a:solidFill>
                  <a:srgbClr val="3A87BD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fr-FR" altLang="fr-FR" sz="2800" b="1" dirty="0" smtClean="0">
                <a:solidFill>
                  <a:srgbClr val="3A87BD"/>
                </a:solidFill>
                <a:latin typeface="Arial" pitchFamily="34" charset="0"/>
                <a:cs typeface="Arial" pitchFamily="34" charset="0"/>
              </a:rPr>
              <a:t>bjectifs du traitement antirétroviral rapide</a:t>
            </a:r>
            <a:endParaRPr lang="fr-FR" altLang="fr-FR" sz="2800" dirty="0" smtClean="0">
              <a:solidFill>
                <a:srgbClr val="3A87B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45259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fr-FR" sz="2400" b="1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Le traitement antirétroviral doit être initié rapidement après la confirmation du diagnostic de primo-infection </a:t>
            </a:r>
            <a:r>
              <a:rPr lang="fr-FR" sz="24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avec des objectifs:</a:t>
            </a:r>
          </a:p>
          <a:p>
            <a:pPr>
              <a:buClr>
                <a:srgbClr val="3A87BD"/>
              </a:buClr>
              <a:buFont typeface="Wingdings" pitchFamily="2" charset="2"/>
              <a:buChar char="§"/>
              <a:defRPr/>
            </a:pPr>
            <a:r>
              <a:rPr lang="fr-FR" altLang="fr-FR" sz="2200" u="sng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Cliniques </a:t>
            </a:r>
            <a:r>
              <a:rPr lang="fr-FR" altLang="fr-FR" sz="22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: amélioration rapide des symptômes;</a:t>
            </a:r>
          </a:p>
          <a:p>
            <a:pPr>
              <a:buClr>
                <a:srgbClr val="3A87BD"/>
              </a:buClr>
              <a:buFont typeface="Wingdings" pitchFamily="2" charset="2"/>
              <a:buChar char="§"/>
              <a:defRPr/>
            </a:pPr>
            <a:r>
              <a:rPr lang="fr-FR" altLang="fr-FR" sz="2200" b="1" u="sng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Virologiques</a:t>
            </a:r>
            <a:r>
              <a:rPr lang="fr-FR" altLang="fr-FR" sz="2200" u="sng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altLang="fr-FR" sz="22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: diminution des réservoirs sanguins </a:t>
            </a:r>
            <a:r>
              <a:rPr lang="fr-FR" altLang="fr-FR" sz="2200" dirty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d’autant plus rapide </a:t>
            </a:r>
            <a:r>
              <a:rPr lang="fr-FR" altLang="fr-FR" sz="22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que le traitement est initié tôt;</a:t>
            </a:r>
          </a:p>
          <a:p>
            <a:pPr>
              <a:buClr>
                <a:srgbClr val="3A87BD"/>
              </a:buClr>
              <a:buFont typeface="Wingdings" pitchFamily="2" charset="2"/>
              <a:buChar char="§"/>
              <a:defRPr/>
            </a:pPr>
            <a:r>
              <a:rPr lang="fr-FR" altLang="fr-FR" sz="2200" u="sng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Immunologiques </a:t>
            </a:r>
            <a:r>
              <a:rPr lang="fr-FR" altLang="fr-FR" sz="22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: préservation du taux de lymphocytes TCD4 et restauration immune avec obtention d’un ratio CD4/CD8 &gt;1 d’autant plus fréquentes que le traitement est initié plus tôt;</a:t>
            </a:r>
          </a:p>
          <a:p>
            <a:pPr>
              <a:buClr>
                <a:srgbClr val="3A87BD"/>
              </a:buClr>
              <a:buFont typeface="Wingdings" pitchFamily="2" charset="2"/>
              <a:buChar char="§"/>
              <a:defRPr/>
            </a:pPr>
            <a:r>
              <a:rPr lang="fr-FR" altLang="fr-FR" sz="2200" b="1" u="sng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Épidémiologiques</a:t>
            </a:r>
            <a:r>
              <a:rPr lang="fr-FR" altLang="fr-FR" sz="2200" u="sng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altLang="fr-FR" sz="2200" dirty="0" smtClean="0">
                <a:solidFill>
                  <a:srgbClr val="1E1C11"/>
                </a:solidFill>
                <a:latin typeface="Arial" pitchFamily="34" charset="0"/>
                <a:cs typeface="Arial" pitchFamily="34" charset="0"/>
              </a:rPr>
              <a:t>: diminution du risque de transmission sexuelle, sanguine et mère-enfant</a:t>
            </a:r>
          </a:p>
          <a:p>
            <a:pPr marL="0" indent="0">
              <a:buClr>
                <a:srgbClr val="3A87BD"/>
              </a:buClr>
              <a:buNone/>
              <a:defRPr/>
            </a:pPr>
            <a:endParaRPr lang="fr-FR" altLang="fr-FR" sz="2200" dirty="0" smtClean="0">
              <a:solidFill>
                <a:srgbClr val="1E1C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1D3C-1201-47ED-83A4-2742947D8AF5}" type="slidenum">
              <a:rPr lang="fr-FR" altLang="fr-FR" smtClean="0"/>
              <a:pPr/>
              <a:t>24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4272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oneTexte 6"/>
          <p:cNvSpPr txBox="1">
            <a:spLocks noChangeArrowheads="1"/>
          </p:cNvSpPr>
          <p:nvPr/>
        </p:nvSpPr>
        <p:spPr bwMode="auto">
          <a:xfrm>
            <a:off x="250822" y="1484784"/>
            <a:ext cx="8713787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fr-FR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altLang="fr-FR" dirty="0">
                <a:ea typeface="Times New Roman" panose="02020603050405020304" pitchFamily="18" charset="0"/>
                <a:cs typeface="Times New Roman" panose="02020603050405020304" pitchFamily="18" charset="0"/>
              </a:rPr>
              <a:t>. BARIN, </a:t>
            </a:r>
            <a:r>
              <a:rPr lang="fr-FR" altLang="fr-FR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CHU Tours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altLang="fr-FR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fr-FR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altLang="fr-FR" dirty="0">
                <a:ea typeface="Times New Roman" panose="02020603050405020304" pitchFamily="18" charset="0"/>
                <a:cs typeface="Times New Roman" panose="02020603050405020304" pitchFamily="18" charset="0"/>
              </a:rPr>
              <a:t>. BRUN-VEZINET, </a:t>
            </a:r>
            <a:r>
              <a:rPr lang="fr-FR" altLang="fr-FR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CHU Bichat-Claude Bernard, Paris</a:t>
            </a:r>
          </a:p>
          <a:p>
            <a:pPr marL="285750" indent="-285750">
              <a:buClr>
                <a:srgbClr val="E46C0A"/>
              </a:buClr>
              <a:buFont typeface="Arial" panose="020B0604020202020204" pitchFamily="34" charset="0"/>
              <a:buChar char="•"/>
            </a:pPr>
            <a:endParaRPr lang="fr-FR" altLang="fr-FR" i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r-FR" altLang="fr-FR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M-L</a:t>
            </a:r>
            <a:r>
              <a:rPr lang="fr-FR" altLang="fr-FR" dirty="0">
                <a:ea typeface="Times New Roman" panose="02020603050405020304" pitchFamily="18" charset="0"/>
                <a:cs typeface="Times New Roman" panose="02020603050405020304" pitchFamily="18" charset="0"/>
              </a:rPr>
              <a:t>. CHAIX, </a:t>
            </a:r>
            <a:r>
              <a:rPr lang="fr-FR" altLang="fr-FR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CHU Necker-Enfants malades, Paris</a:t>
            </a:r>
          </a:p>
          <a:p>
            <a:pPr marL="285750" indent="-285750">
              <a:buClr>
                <a:srgbClr val="E46C0A"/>
              </a:buClr>
              <a:buFont typeface="Arial" panose="020B0604020202020204" pitchFamily="34" charset="0"/>
              <a:buChar char="•"/>
            </a:pPr>
            <a:endParaRPr lang="fr-FR" altLang="fr-FR" i="1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fr-FR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altLang="fr-FR" dirty="0">
                <a:ea typeface="Times New Roman" panose="02020603050405020304" pitchFamily="18" charset="0"/>
                <a:cs typeface="Times New Roman" panose="02020603050405020304" pitchFamily="18" charset="0"/>
              </a:rPr>
              <a:t>. DAMOND, </a:t>
            </a:r>
            <a:r>
              <a:rPr lang="fr-FR" altLang="fr-FR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CHU Bichat-Claude Bernard, Paris</a:t>
            </a:r>
          </a:p>
          <a:p>
            <a:pPr marL="285750" indent="-285750">
              <a:buClr>
                <a:srgbClr val="E46C0A"/>
              </a:buClr>
              <a:buFont typeface="Arial" panose="020B0604020202020204" pitchFamily="34" charset="0"/>
              <a:buChar char="•"/>
            </a:pPr>
            <a:endParaRPr lang="fr-FR" altLang="fr-FR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fr-FR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fr-FR" altLang="fr-FR" dirty="0">
                <a:ea typeface="Times New Roman" panose="02020603050405020304" pitchFamily="18" charset="0"/>
                <a:cs typeface="Times New Roman" panose="02020603050405020304" pitchFamily="18" charset="0"/>
              </a:rPr>
              <a:t>. FISCHER, </a:t>
            </a:r>
            <a:r>
              <a:rPr lang="fr-FR" altLang="fr-FR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TRT-5, </a:t>
            </a:r>
            <a:r>
              <a:rPr lang="fr-FR" altLang="fr-FR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fr-FR" altLang="fr-FR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-Up</a:t>
            </a:r>
          </a:p>
          <a:p>
            <a:pPr marL="285750" indent="-285750">
              <a:buClr>
                <a:srgbClr val="E46C0A"/>
              </a:buClr>
              <a:buFont typeface="Arial" panose="020B0604020202020204" pitchFamily="34" charset="0"/>
              <a:buChar char="•"/>
            </a:pPr>
            <a:endParaRPr lang="fr-FR" altLang="fr-FR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fr-FR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J-C</a:t>
            </a:r>
            <a:r>
              <a:rPr lang="fr-FR" altLang="fr-FR" dirty="0">
                <a:ea typeface="Times New Roman" panose="02020603050405020304" pitchFamily="18" charset="0"/>
                <a:cs typeface="Times New Roman" panose="02020603050405020304" pitchFamily="18" charset="0"/>
              </a:rPr>
              <a:t>. PLANTIER, </a:t>
            </a:r>
            <a:r>
              <a:rPr lang="fr-FR" altLang="fr-FR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CHU Rouen, Paris</a:t>
            </a:r>
          </a:p>
          <a:p>
            <a:pPr marL="285750" indent="-285750">
              <a:buClr>
                <a:srgbClr val="E46C0A"/>
              </a:buClr>
              <a:buFont typeface="Arial" panose="020B0604020202020204" pitchFamily="34" charset="0"/>
              <a:buChar char="•"/>
            </a:pPr>
            <a:endParaRPr lang="fr-FR" altLang="fr-FR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fr-FR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altLang="fr-FR" dirty="0">
                <a:ea typeface="Times New Roman" panose="02020603050405020304" pitchFamily="18" charset="0"/>
                <a:cs typeface="Times New Roman" panose="02020603050405020304" pitchFamily="18" charset="0"/>
              </a:rPr>
              <a:t>. SIMON, </a:t>
            </a:r>
            <a:r>
              <a:rPr lang="fr-FR" altLang="fr-FR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CHU Saint-Louis-Lariboisière, Paris</a:t>
            </a:r>
          </a:p>
        </p:txBody>
      </p:sp>
      <p:sp>
        <p:nvSpPr>
          <p:cNvPr id="12291" name="ZoneTexte 5"/>
          <p:cNvSpPr txBox="1">
            <a:spLocks noChangeArrowheads="1"/>
          </p:cNvSpPr>
          <p:nvPr/>
        </p:nvSpPr>
        <p:spPr bwMode="auto">
          <a:xfrm>
            <a:off x="250825" y="5930900"/>
            <a:ext cx="66246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b="1" dirty="0">
                <a:solidFill>
                  <a:schemeClr val="bg1"/>
                </a:solidFill>
                <a:cs typeface="Arial" pitchFamily="34" charset="0"/>
              </a:rPr>
              <a:t>Infection </a:t>
            </a:r>
            <a:r>
              <a:rPr lang="fr-FR" b="1" dirty="0" smtClean="0">
                <a:solidFill>
                  <a:schemeClr val="bg1"/>
                </a:solidFill>
                <a:cs typeface="Arial" pitchFamily="34" charset="0"/>
              </a:rPr>
              <a:t>VIH-2 - </a:t>
            </a:r>
            <a:r>
              <a:rPr lang="fr-FR" b="1" dirty="0">
                <a:solidFill>
                  <a:schemeClr val="bg1"/>
                </a:solidFill>
                <a:cs typeface="Arial" pitchFamily="34" charset="0"/>
              </a:rPr>
              <a:t>Diversité des VIH-1</a:t>
            </a:r>
            <a:endParaRPr lang="fr-FR" altLang="fr-FR" b="1" dirty="0">
              <a:solidFill>
                <a:schemeClr val="bg1"/>
              </a:solidFill>
              <a:cs typeface="Arial" pitchFamily="34" charset="0"/>
            </a:endParaRPr>
          </a:p>
          <a:p>
            <a:pPr eaLnBrk="1" hangingPunct="1"/>
            <a:r>
              <a:rPr lang="fr-FR" altLang="fr-FR" dirty="0" smtClean="0">
                <a:solidFill>
                  <a:srgbClr val="1E1C11"/>
                </a:solidFill>
                <a:cs typeface="Arial" panose="020B0604020202020204" pitchFamily="34" charset="0"/>
              </a:rPr>
              <a:t>Sophie </a:t>
            </a:r>
            <a:r>
              <a:rPr lang="fr-FR" altLang="fr-FR" dirty="0" err="1" smtClean="0">
                <a:solidFill>
                  <a:srgbClr val="1E1C11"/>
                </a:solidFill>
                <a:cs typeface="Arial" panose="020B0604020202020204" pitchFamily="34" charset="0"/>
              </a:rPr>
              <a:t>Matheron</a:t>
            </a:r>
            <a:r>
              <a:rPr lang="fr-FR" altLang="fr-FR" dirty="0" smtClean="0">
                <a:solidFill>
                  <a:srgbClr val="1E1C11"/>
                </a:solidFill>
                <a:cs typeface="Arial" panose="020B0604020202020204" pitchFamily="34" charset="0"/>
              </a:rPr>
              <a:t> et groupe d’experts</a:t>
            </a:r>
            <a:endParaRPr lang="fr-FR" altLang="fr-FR" dirty="0">
              <a:solidFill>
                <a:srgbClr val="1E1C11"/>
              </a:solidFill>
              <a:cs typeface="Arial" panose="020B0604020202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143000"/>
          </a:xfrm>
        </p:spPr>
        <p:txBody>
          <a:bodyPr/>
          <a:lstStyle/>
          <a:p>
            <a:r>
              <a:rPr lang="fr-FR" altLang="fr-FR" sz="2800" b="1" dirty="0" smtClean="0">
                <a:solidFill>
                  <a:srgbClr val="3A87BD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Commission</a:t>
            </a:r>
            <a:br>
              <a:rPr lang="fr-FR" altLang="fr-FR" sz="2800" b="1" dirty="0" smtClean="0">
                <a:solidFill>
                  <a:srgbClr val="3A87BD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fr-FR" altLang="fr-FR" sz="2800" b="1" dirty="0" smtClean="0">
                <a:solidFill>
                  <a:srgbClr val="3A87BD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fr-FR" altLang="fr-FR" sz="2800" b="1" dirty="0">
                <a:solidFill>
                  <a:srgbClr val="3A87BD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« </a:t>
            </a:r>
            <a:r>
              <a:rPr lang="fr-FR" altLang="fr-FR" sz="2800" b="1" dirty="0" smtClean="0">
                <a:solidFill>
                  <a:srgbClr val="3A87BD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Infection VIH-2 / Diversité des VIH-1 »</a:t>
            </a:r>
            <a:r>
              <a:rPr lang="fr-FR" altLang="fr-FR" sz="2800" b="1" i="1" dirty="0" smtClean="0"/>
              <a:t> </a:t>
            </a:r>
            <a:br>
              <a:rPr lang="fr-FR" altLang="fr-FR" sz="2800" b="1" i="1" dirty="0" smtClean="0"/>
            </a:br>
            <a:r>
              <a:rPr lang="fr-FR" altLang="fr-FR" sz="1800" b="1" i="1" dirty="0" smtClean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 </a:t>
            </a:r>
            <a:r>
              <a:rPr lang="fr-FR" altLang="fr-FR" sz="1800" b="1" i="1" dirty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direction du Professeur </a:t>
            </a:r>
            <a:r>
              <a:rPr lang="fr-FR" altLang="fr-FR" sz="1800" b="1" i="1" dirty="0" smtClean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Sophie </a:t>
            </a:r>
            <a:r>
              <a:rPr lang="fr-FR" altLang="fr-FR" sz="1800" b="1" i="1" dirty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MATHERON, </a:t>
            </a:r>
            <a:r>
              <a:rPr lang="fr-FR" altLang="fr-FR" sz="1800" b="1" i="1" dirty="0" smtClean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altLang="fr-FR" sz="1800" b="1" i="1" dirty="0" smtClean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altLang="fr-FR" sz="1800" b="1" i="1" dirty="0" smtClean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 </a:t>
            </a:r>
            <a:r>
              <a:rPr lang="fr-FR" altLang="fr-FR" sz="1800" b="1" i="1" dirty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Bichat-Claude Bernard, </a:t>
            </a:r>
            <a:r>
              <a:rPr lang="fr-FR" altLang="fr-FR" sz="1800" b="1" i="1" dirty="0" smtClean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Paris</a:t>
            </a:r>
            <a:r>
              <a:rPr lang="fr-FR" altLang="fr-FR" sz="1800" b="1" i="1" dirty="0">
                <a:solidFill>
                  <a:srgbClr val="3A87BD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/>
            </a:r>
            <a:br>
              <a:rPr lang="fr-FR" altLang="fr-FR" sz="1800" b="1" i="1" dirty="0">
                <a:solidFill>
                  <a:srgbClr val="3A87BD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fr-FR" sz="1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22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03481" y="96044"/>
            <a:ext cx="864235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28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Infection </a:t>
            </a:r>
            <a:r>
              <a:rPr lang="fr-FR" altLang="fr-FR" sz="2800" b="1" dirty="0">
                <a:solidFill>
                  <a:srgbClr val="3A87BD"/>
                </a:solidFill>
                <a:cs typeface="Arial" panose="020B0604020202020204" pitchFamily="34" charset="0"/>
              </a:rPr>
              <a:t>par le </a:t>
            </a:r>
            <a:r>
              <a:rPr lang="fr-FR" altLang="fr-FR" sz="28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VIH-2 (1)</a:t>
            </a:r>
            <a:endParaRPr lang="fr-FR" sz="2800" dirty="0">
              <a:solidFill>
                <a:srgbClr val="3A87BD"/>
              </a:solidFill>
              <a:cs typeface="Arial" pitchFamily="34" charset="0"/>
            </a:endParaRPr>
          </a:p>
        </p:txBody>
      </p:sp>
      <p:sp>
        <p:nvSpPr>
          <p:cNvPr id="8195" name="ZoneTexte 6"/>
          <p:cNvSpPr txBox="1">
            <a:spLocks noChangeArrowheads="1"/>
          </p:cNvSpPr>
          <p:nvPr/>
        </p:nvSpPr>
        <p:spPr bwMode="auto">
          <a:xfrm>
            <a:off x="261938" y="619264"/>
            <a:ext cx="8631237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sz="2000" dirty="0" smtClean="0">
                <a:solidFill>
                  <a:srgbClr val="1E1C11"/>
                </a:solidFill>
                <a:cs typeface="Arial" pitchFamily="34" charset="0"/>
              </a:rPr>
              <a:t>Le </a:t>
            </a:r>
            <a:r>
              <a:rPr lang="fr-FR" sz="2000" dirty="0">
                <a:solidFill>
                  <a:srgbClr val="1E1C11"/>
                </a:solidFill>
                <a:cs typeface="Arial" pitchFamily="34" charset="0"/>
              </a:rPr>
              <a:t>groupe d’experts </a:t>
            </a:r>
            <a:r>
              <a:rPr lang="fr-FR" sz="2000" dirty="0" smtClean="0">
                <a:solidFill>
                  <a:srgbClr val="1E1C11"/>
                </a:solidFill>
                <a:cs typeface="Arial" pitchFamily="34" charset="0"/>
              </a:rPr>
              <a:t>recommande: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1E1C11"/>
                </a:solidFill>
                <a:cs typeface="Arial" pitchFamily="34" charset="0"/>
              </a:rPr>
              <a:t> </a:t>
            </a:r>
            <a:r>
              <a:rPr lang="fr-FR" sz="2000" dirty="0" smtClean="0">
                <a:solidFill>
                  <a:srgbClr val="1E1C11"/>
                </a:solidFill>
                <a:cs typeface="Arial" pitchFamily="34" charset="0"/>
              </a:rPr>
              <a:t> </a:t>
            </a:r>
            <a:r>
              <a:rPr lang="fr-FR" altLang="fr-FR" sz="2000" dirty="0" smtClean="0">
                <a:solidFill>
                  <a:srgbClr val="1E1C11"/>
                </a:solidFill>
                <a:cs typeface="Arial" panose="020B0604020202020204" pitchFamily="34" charset="0"/>
              </a:rPr>
              <a:t>d’initier </a:t>
            </a:r>
            <a:r>
              <a:rPr lang="fr-FR" altLang="fr-FR" sz="2000" dirty="0">
                <a:solidFill>
                  <a:srgbClr val="1E1C11"/>
                </a:solidFill>
                <a:cs typeface="Arial" panose="020B0604020202020204" pitchFamily="34" charset="0"/>
              </a:rPr>
              <a:t>le traitement, </a:t>
            </a:r>
            <a:endParaRPr lang="fr-FR" altLang="fr-FR" sz="2000" dirty="0" smtClean="0">
              <a:solidFill>
                <a:srgbClr val="1E1C11"/>
              </a:solidFill>
              <a:cs typeface="Arial" panose="020B0604020202020204" pitchFamily="34" charset="0"/>
            </a:endParaRP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fr-FR" altLang="fr-FR" sz="2000" dirty="0" smtClean="0">
                <a:solidFill>
                  <a:srgbClr val="1E1C11"/>
                </a:solidFill>
                <a:cs typeface="Arial" panose="020B0604020202020204" pitchFamily="34" charset="0"/>
              </a:rPr>
              <a:t>chez </a:t>
            </a:r>
            <a:r>
              <a:rPr lang="fr-FR" altLang="fr-FR" sz="2000" dirty="0">
                <a:solidFill>
                  <a:srgbClr val="1E1C11"/>
                </a:solidFill>
                <a:cs typeface="Arial" panose="020B0604020202020204" pitchFamily="34" charset="0"/>
              </a:rPr>
              <a:t>tous les patients </a:t>
            </a:r>
            <a:r>
              <a:rPr lang="fr-FR" altLang="fr-FR" sz="2000" dirty="0" smtClean="0">
                <a:solidFill>
                  <a:srgbClr val="1E1C11"/>
                </a:solidFill>
                <a:cs typeface="Arial" panose="020B0604020202020204" pitchFamily="34" charset="0"/>
              </a:rPr>
              <a:t>symptomatiques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fr-FR" altLang="fr-FR" sz="2000" b="1" dirty="0">
                <a:solidFill>
                  <a:srgbClr val="3A87BD"/>
                </a:solidFill>
                <a:cs typeface="Arial" panose="020B0604020202020204" pitchFamily="34" charset="0"/>
              </a:rPr>
              <a:t>c</a:t>
            </a:r>
            <a:r>
              <a:rPr lang="fr-FR" altLang="fr-FR" sz="20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hez les </a:t>
            </a:r>
            <a:r>
              <a:rPr lang="fr-FR" altLang="fr-FR" sz="2000" b="1" dirty="0">
                <a:solidFill>
                  <a:srgbClr val="3A87BD"/>
                </a:solidFill>
                <a:cs typeface="Arial" panose="020B0604020202020204" pitchFamily="34" charset="0"/>
              </a:rPr>
              <a:t>patients asymptomatiques </a:t>
            </a:r>
            <a:r>
              <a:rPr lang="fr-FR" altLang="fr-FR" sz="20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avec </a:t>
            </a:r>
          </a:p>
          <a:p>
            <a:pPr lvl="3" eaLnBrk="1" hangingPunct="1">
              <a:buFont typeface="Arial" panose="020B0604020202020204" pitchFamily="34" charset="0"/>
              <a:buChar char="•"/>
            </a:pPr>
            <a:r>
              <a:rPr lang="fr-FR" altLang="fr-FR" sz="20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CD4 &lt; 500/mm</a:t>
            </a:r>
            <a:r>
              <a:rPr lang="fr-FR" altLang="fr-FR" sz="2000" b="1" baseline="30000" dirty="0" smtClean="0">
                <a:solidFill>
                  <a:srgbClr val="3A87BD"/>
                </a:solidFill>
                <a:cs typeface="Arial" panose="020B0604020202020204" pitchFamily="34" charset="0"/>
              </a:rPr>
              <a:t>3</a:t>
            </a:r>
          </a:p>
          <a:p>
            <a:pPr lvl="3" eaLnBrk="1" hangingPunct="1">
              <a:buFont typeface="Arial" panose="020B0604020202020204" pitchFamily="34" charset="0"/>
              <a:buChar char="•"/>
            </a:pPr>
            <a:r>
              <a:rPr lang="fr-FR" altLang="fr-FR" sz="20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ou diminution annuelle de CD4 &gt; 30/mm</a:t>
            </a:r>
            <a:r>
              <a:rPr lang="fr-FR" altLang="fr-FR" sz="2000" b="1" baseline="30000" dirty="0" smtClean="0">
                <a:solidFill>
                  <a:srgbClr val="3A87BD"/>
                </a:solidFill>
                <a:cs typeface="Arial" panose="020B0604020202020204" pitchFamily="34" charset="0"/>
              </a:rPr>
              <a:t>3</a:t>
            </a:r>
            <a:endParaRPr lang="fr-FR" altLang="fr-FR" sz="2000" b="1" dirty="0" smtClean="0">
              <a:solidFill>
                <a:srgbClr val="3A87BD"/>
              </a:solidFill>
              <a:cs typeface="Arial" panose="020B0604020202020204" pitchFamily="34" charset="0"/>
            </a:endParaRPr>
          </a:p>
          <a:p>
            <a:pPr lvl="3" eaLnBrk="1" hangingPunct="1">
              <a:buFont typeface="Arial" panose="020B0604020202020204" pitchFamily="34" charset="0"/>
              <a:buChar char="•"/>
            </a:pPr>
            <a:r>
              <a:rPr lang="fr-FR" altLang="fr-FR" sz="2000" b="1" dirty="0">
                <a:solidFill>
                  <a:srgbClr val="3A87BD"/>
                </a:solidFill>
                <a:cs typeface="Arial" panose="020B0604020202020204" pitchFamily="34" charset="0"/>
              </a:rPr>
              <a:t>o</a:t>
            </a:r>
            <a:r>
              <a:rPr lang="fr-FR" altLang="fr-FR" sz="20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u charge virale plasmatique détectable</a:t>
            </a:r>
          </a:p>
          <a:p>
            <a:pPr lvl="3" eaLnBrk="1" hangingPunct="1">
              <a:buFont typeface="Arial" panose="020B0604020202020204" pitchFamily="34" charset="0"/>
              <a:buChar char="•"/>
            </a:pPr>
            <a:r>
              <a:rPr lang="fr-FR" altLang="fr-FR" sz="20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ou âge &gt; 40 ans</a:t>
            </a:r>
          </a:p>
          <a:p>
            <a:pPr lvl="3" eaLnBrk="1" hangingPunct="1">
              <a:buFont typeface="Arial" panose="020B0604020202020204" pitchFamily="34" charset="0"/>
              <a:buChar char="•"/>
            </a:pPr>
            <a:r>
              <a:rPr lang="fr-FR" altLang="fr-FR" sz="2000" b="1" dirty="0">
                <a:solidFill>
                  <a:srgbClr val="3A87BD"/>
                </a:solidFill>
                <a:cs typeface="Arial" panose="020B0604020202020204" pitchFamily="34" charset="0"/>
              </a:rPr>
              <a:t>o</a:t>
            </a:r>
            <a:r>
              <a:rPr lang="fr-FR" altLang="fr-FR" sz="20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u comorbidités </a:t>
            </a:r>
            <a:endParaRPr lang="fr-FR" altLang="fr-FR" sz="2000" b="1" dirty="0">
              <a:solidFill>
                <a:srgbClr val="3A87BD"/>
              </a:solidFill>
              <a:cs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fr-FR" altLang="fr-FR" sz="2000" dirty="0">
                <a:cs typeface="Arial" panose="020B0604020202020204" pitchFamily="34" charset="0"/>
              </a:rPr>
              <a:t>    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fr-FR" altLang="fr-FR" sz="2000" dirty="0"/>
              <a:t>de contrôler la charge virale plasmatique et le nombre de </a:t>
            </a:r>
            <a:r>
              <a:rPr lang="fr-FR" altLang="fr-FR" sz="2000" dirty="0" smtClean="0"/>
              <a:t>lymphocytes CD4 tous </a:t>
            </a:r>
            <a:r>
              <a:rPr lang="fr-FR" altLang="fr-FR" sz="2000" dirty="0"/>
              <a:t>les 6 mois chez les patients asymptomatiques </a:t>
            </a:r>
            <a:r>
              <a:rPr lang="fr-FR" altLang="fr-FR" sz="2000" dirty="0" smtClean="0"/>
              <a:t>sans indication au traitement. </a:t>
            </a:r>
            <a:endParaRPr lang="fr-FR" altLang="fr-FR" sz="2000" dirty="0"/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fr-FR" altLang="fr-FR" sz="2000" dirty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fr-FR" altLang="fr-FR" sz="2000" dirty="0">
                <a:cs typeface="Arial" panose="020B0604020202020204" pitchFamily="34" charset="0"/>
              </a:rPr>
              <a:t>de prescrire systématiquement un </a:t>
            </a:r>
            <a:r>
              <a:rPr lang="fr-FR" altLang="fr-FR" sz="2000" b="1" dirty="0">
                <a:solidFill>
                  <a:srgbClr val="3A87BD"/>
                </a:solidFill>
                <a:cs typeface="Arial" panose="020B0604020202020204" pitchFamily="34" charset="0"/>
              </a:rPr>
              <a:t>traitement préventif de la transmission mère-enfant.</a:t>
            </a:r>
            <a:endParaRPr lang="fr-FR" altLang="fr-FR" sz="2000" b="1" i="1" dirty="0">
              <a:solidFill>
                <a:srgbClr val="3A87BD"/>
              </a:solidFill>
              <a:cs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fr-FR" altLang="fr-FR" sz="2000" i="1" dirty="0">
              <a:solidFill>
                <a:srgbClr val="3A87BD"/>
              </a:solidFill>
              <a:cs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endParaRPr lang="fr-FR" altLang="fr-FR" sz="2000" b="1" dirty="0">
              <a:solidFill>
                <a:srgbClr val="E46C0A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14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03481" y="29180"/>
            <a:ext cx="864235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28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Infection </a:t>
            </a:r>
            <a:r>
              <a:rPr lang="fr-FR" altLang="fr-FR" sz="2800" b="1" dirty="0">
                <a:solidFill>
                  <a:srgbClr val="3A87BD"/>
                </a:solidFill>
                <a:cs typeface="Arial" panose="020B0604020202020204" pitchFamily="34" charset="0"/>
              </a:rPr>
              <a:t>par le </a:t>
            </a:r>
            <a:r>
              <a:rPr lang="fr-FR" altLang="fr-FR" sz="28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VIH-2 (2)</a:t>
            </a:r>
            <a:endParaRPr lang="fr-FR" sz="2800" dirty="0">
              <a:solidFill>
                <a:srgbClr val="3A87BD"/>
              </a:solidFill>
              <a:cs typeface="Arial" pitchFamily="34" charset="0"/>
            </a:endParaRPr>
          </a:p>
        </p:txBody>
      </p:sp>
      <p:sp>
        <p:nvSpPr>
          <p:cNvPr id="5" name="ZoneTexte 6"/>
          <p:cNvSpPr txBox="1">
            <a:spLocks noChangeArrowheads="1"/>
          </p:cNvSpPr>
          <p:nvPr/>
        </p:nvSpPr>
        <p:spPr bwMode="auto">
          <a:xfrm>
            <a:off x="143156" y="629785"/>
            <a:ext cx="8702675" cy="560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fr-FR" altLang="fr-FR" sz="2000" dirty="0" smtClean="0">
                <a:solidFill>
                  <a:srgbClr val="1E1C11"/>
                </a:solidFill>
                <a:cs typeface="Arial" panose="020B0604020202020204" pitchFamily="34" charset="0"/>
              </a:rPr>
              <a:t>de réaliser systématiquement un </a:t>
            </a:r>
            <a:r>
              <a:rPr lang="fr-FR" altLang="fr-FR" sz="20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génotype RT, protéase, intégrase </a:t>
            </a:r>
            <a:r>
              <a:rPr lang="fr-FR" altLang="fr-FR" sz="2000" dirty="0" smtClean="0">
                <a:solidFill>
                  <a:srgbClr val="1E1C11"/>
                </a:solidFill>
                <a:cs typeface="Arial" panose="020B0604020202020204" pitchFamily="34" charset="0"/>
              </a:rPr>
              <a:t>avant de débuter le traitement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fr-FR" altLang="fr-FR" sz="2000" dirty="0" smtClean="0">
              <a:solidFill>
                <a:srgbClr val="1E1C11"/>
              </a:solidFill>
              <a:cs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fr-FR" altLang="fr-FR" sz="2000" dirty="0" smtClean="0">
                <a:solidFill>
                  <a:srgbClr val="1E1C11"/>
                </a:solidFill>
                <a:cs typeface="Arial" panose="020B0604020202020204" pitchFamily="34" charset="0"/>
              </a:rPr>
              <a:t>de </a:t>
            </a:r>
            <a:r>
              <a:rPr lang="fr-FR" altLang="fr-FR" sz="2000" dirty="0">
                <a:solidFill>
                  <a:srgbClr val="1E1C11"/>
                </a:solidFill>
                <a:cs typeface="Arial" panose="020B0604020202020204" pitchFamily="34" charset="0"/>
              </a:rPr>
              <a:t>choisir comme traitement de première ligne </a:t>
            </a:r>
          </a:p>
          <a:p>
            <a:pPr lvl="1" eaLnBrk="1" hangingPunct="1"/>
            <a:r>
              <a:rPr lang="fr-FR" altLang="fr-FR" sz="2000" dirty="0" smtClean="0">
                <a:solidFill>
                  <a:srgbClr val="1E1C11"/>
                </a:solidFill>
                <a:cs typeface="Arial" panose="020B0604020202020204" pitchFamily="34" charset="0"/>
              </a:rPr>
              <a:t>	</a:t>
            </a:r>
            <a:r>
              <a:rPr lang="fr-FR" altLang="fr-FR" sz="20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2 </a:t>
            </a:r>
            <a:r>
              <a:rPr lang="fr-FR" altLang="fr-FR" sz="2000" b="1" dirty="0">
                <a:solidFill>
                  <a:srgbClr val="3A87BD"/>
                </a:solidFill>
                <a:cs typeface="Arial" panose="020B0604020202020204" pitchFamily="34" charset="0"/>
              </a:rPr>
              <a:t>INTI +1 IP/r </a:t>
            </a:r>
            <a:r>
              <a:rPr lang="fr-FR" altLang="fr-FR" sz="20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(</a:t>
            </a:r>
            <a:r>
              <a:rPr lang="fr-FR" altLang="fr-FR" sz="2000" b="1" dirty="0" err="1" smtClean="0">
                <a:solidFill>
                  <a:srgbClr val="3A87BD"/>
                </a:solidFill>
                <a:cs typeface="Arial" panose="020B0604020202020204" pitchFamily="34" charset="0"/>
              </a:rPr>
              <a:t>darunavir</a:t>
            </a:r>
            <a:r>
              <a:rPr lang="fr-FR" altLang="fr-FR" sz="20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/r) ou 1 INI</a:t>
            </a:r>
          </a:p>
          <a:p>
            <a:pPr lvl="1" eaLnBrk="1" hangingPunct="1"/>
            <a:endParaRPr lang="fr-FR" altLang="fr-FR" sz="2000" b="1" dirty="0">
              <a:solidFill>
                <a:srgbClr val="3A87BD"/>
              </a:solidFill>
              <a:cs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fr-FR" altLang="fr-FR" sz="2000" dirty="0" smtClean="0">
                <a:solidFill>
                  <a:srgbClr val="1E1C11"/>
                </a:solidFill>
                <a:cs typeface="Arial" panose="020B0604020202020204" pitchFamily="34" charset="0"/>
              </a:rPr>
              <a:t>en cas d’échec thérapeutique;</a:t>
            </a:r>
          </a:p>
          <a:p>
            <a:pPr lvl="2" eaLnBrk="1" hangingPunct="1">
              <a:buClr>
                <a:srgbClr val="E46C0A"/>
              </a:buClr>
              <a:buFont typeface="Arial" panose="020B0604020202020204" pitchFamily="34" charset="0"/>
              <a:buChar char="•"/>
            </a:pPr>
            <a:r>
              <a:rPr lang="fr-FR" altLang="fr-FR" sz="2000" dirty="0" smtClean="0">
                <a:solidFill>
                  <a:srgbClr val="1E1C11"/>
                </a:solidFill>
                <a:cs typeface="Arial" panose="020B0604020202020204" pitchFamily="34" charset="0"/>
              </a:rPr>
              <a:t>d’appliquer </a:t>
            </a:r>
            <a:r>
              <a:rPr lang="fr-FR" altLang="fr-FR" sz="2000" dirty="0">
                <a:solidFill>
                  <a:srgbClr val="1E1C11"/>
                </a:solidFill>
                <a:cs typeface="Arial" panose="020B0604020202020204" pitchFamily="34" charset="0"/>
              </a:rPr>
              <a:t>la stratégie de gestion </a:t>
            </a:r>
            <a:r>
              <a:rPr lang="fr-FR" altLang="fr-FR" sz="2000" dirty="0" smtClean="0">
                <a:solidFill>
                  <a:srgbClr val="1E1C11"/>
                </a:solidFill>
                <a:cs typeface="Arial" panose="020B0604020202020204" pitchFamily="34" charset="0"/>
              </a:rPr>
              <a:t>validée </a:t>
            </a:r>
            <a:r>
              <a:rPr lang="fr-FR" altLang="fr-FR" sz="2000" dirty="0">
                <a:solidFill>
                  <a:srgbClr val="1E1C11"/>
                </a:solidFill>
                <a:cs typeface="Arial" panose="020B0604020202020204" pitchFamily="34" charset="0"/>
              </a:rPr>
              <a:t>pour VIH-</a:t>
            </a:r>
            <a:r>
              <a:rPr lang="fr-FR" altLang="fr-FR" sz="2000" dirty="0" smtClean="0">
                <a:solidFill>
                  <a:srgbClr val="1E1C11"/>
                </a:solidFill>
                <a:cs typeface="Arial" panose="020B0604020202020204" pitchFamily="34" charset="0"/>
              </a:rPr>
              <a:t>1: </a:t>
            </a:r>
            <a:r>
              <a:rPr lang="fr-FR" altLang="fr-FR" sz="2000" i="1" dirty="0" smtClean="0">
                <a:solidFill>
                  <a:srgbClr val="1E1C11"/>
                </a:solidFill>
                <a:cs typeface="Arial" panose="020B0604020202020204" pitchFamily="34" charset="0"/>
              </a:rPr>
              <a:t>observance</a:t>
            </a:r>
            <a:r>
              <a:rPr lang="fr-FR" altLang="fr-FR" sz="2000" i="1" dirty="0">
                <a:solidFill>
                  <a:srgbClr val="1E1C11"/>
                </a:solidFill>
                <a:cs typeface="Arial" panose="020B0604020202020204" pitchFamily="34" charset="0"/>
              </a:rPr>
              <a:t>, </a:t>
            </a:r>
            <a:r>
              <a:rPr lang="fr-FR" altLang="fr-FR" sz="2000" i="1" dirty="0" smtClean="0">
                <a:solidFill>
                  <a:srgbClr val="1E1C11"/>
                </a:solidFill>
                <a:cs typeface="Arial" panose="020B0604020202020204" pitchFamily="34" charset="0"/>
              </a:rPr>
              <a:t>dosage plasmatique, génotype </a:t>
            </a:r>
            <a:r>
              <a:rPr lang="fr-FR" altLang="fr-FR" sz="2000" i="1" dirty="0">
                <a:solidFill>
                  <a:srgbClr val="1E1C11"/>
                </a:solidFill>
                <a:cs typeface="Arial" panose="020B0604020202020204" pitchFamily="34" charset="0"/>
              </a:rPr>
              <a:t>(TI, protéase, tropisme, et intégrase si 2</a:t>
            </a:r>
            <a:r>
              <a:rPr lang="fr-FR" altLang="fr-FR" sz="2000" i="1" baseline="30000" dirty="0">
                <a:solidFill>
                  <a:srgbClr val="1E1C11"/>
                </a:solidFill>
                <a:cs typeface="Arial" panose="020B0604020202020204" pitchFamily="34" charset="0"/>
              </a:rPr>
              <a:t>ème</a:t>
            </a:r>
            <a:r>
              <a:rPr lang="fr-FR" altLang="fr-FR" sz="2000" i="1" dirty="0">
                <a:solidFill>
                  <a:srgbClr val="1E1C11"/>
                </a:solidFill>
                <a:cs typeface="Arial" panose="020B0604020202020204" pitchFamily="34" charset="0"/>
              </a:rPr>
              <a:t> ligne </a:t>
            </a:r>
            <a:r>
              <a:rPr lang="fr-FR" altLang="fr-FR" sz="2000" i="1" dirty="0" smtClean="0">
                <a:solidFill>
                  <a:srgbClr val="1E1C11"/>
                </a:solidFill>
                <a:cs typeface="Arial" panose="020B0604020202020204" pitchFamily="34" charset="0"/>
              </a:rPr>
              <a:t>d’INI) </a:t>
            </a:r>
          </a:p>
          <a:p>
            <a:pPr lvl="2" eaLnBrk="1" hangingPunct="1">
              <a:buClr>
                <a:srgbClr val="E46C0A"/>
              </a:buClr>
              <a:buFont typeface="Arial" panose="020B0604020202020204" pitchFamily="34" charset="0"/>
              <a:buChar char="•"/>
            </a:pPr>
            <a:r>
              <a:rPr lang="fr-FR" altLang="fr-FR" sz="2000" dirty="0" smtClean="0">
                <a:solidFill>
                  <a:srgbClr val="1E1C11"/>
                </a:solidFill>
                <a:cs typeface="Arial" panose="020B0604020202020204" pitchFamily="34" charset="0"/>
              </a:rPr>
              <a:t>Les VIH-2 sont naturellement </a:t>
            </a:r>
            <a:r>
              <a:rPr lang="fr-FR" altLang="fr-FR" sz="20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résistants aux INNTI et à l’</a:t>
            </a:r>
            <a:r>
              <a:rPr lang="fr-FR" altLang="fr-FR" sz="2000" b="1" dirty="0" err="1" smtClean="0">
                <a:solidFill>
                  <a:srgbClr val="3A87BD"/>
                </a:solidFill>
                <a:cs typeface="Arial" panose="020B0604020202020204" pitchFamily="34" charset="0"/>
              </a:rPr>
              <a:t>enfuvirtide</a:t>
            </a:r>
            <a:r>
              <a:rPr lang="fr-FR" altLang="fr-FR" sz="20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 </a:t>
            </a:r>
            <a:r>
              <a:rPr lang="fr-FR" altLang="fr-FR" sz="2000" dirty="0" smtClean="0">
                <a:cs typeface="Arial" panose="020B0604020202020204" pitchFamily="34" charset="0"/>
              </a:rPr>
              <a:t>mais sont </a:t>
            </a:r>
            <a:r>
              <a:rPr lang="fr-FR" altLang="fr-FR" sz="2000" b="1" dirty="0">
                <a:solidFill>
                  <a:srgbClr val="3A87BD"/>
                </a:solidFill>
                <a:cs typeface="Arial" panose="020B0604020202020204" pitchFamily="34" charset="0"/>
              </a:rPr>
              <a:t>sensibles aux anti-CCR5 </a:t>
            </a:r>
            <a:r>
              <a:rPr lang="fr-FR" altLang="fr-FR" sz="2000" dirty="0">
                <a:cs typeface="Arial" panose="020B0604020202020204" pitchFamily="34" charset="0"/>
              </a:rPr>
              <a:t>en cas de tropisme viral </a:t>
            </a:r>
            <a:r>
              <a:rPr lang="fr-FR" altLang="fr-FR" sz="2000" dirty="0" smtClean="0">
                <a:cs typeface="Arial" panose="020B0604020202020204" pitchFamily="34" charset="0"/>
              </a:rPr>
              <a:t>R5</a:t>
            </a:r>
          </a:p>
          <a:p>
            <a:pPr lvl="2" eaLnBrk="1" hangingPunct="1">
              <a:buClr>
                <a:srgbClr val="E46C0A"/>
              </a:buClr>
              <a:buFont typeface="Arial" panose="020B0604020202020204" pitchFamily="34" charset="0"/>
              <a:buChar char="•"/>
            </a:pPr>
            <a:endParaRPr lang="fr-FR" altLang="fr-FR" sz="2000" dirty="0" smtClean="0">
              <a:solidFill>
                <a:srgbClr val="1E1C11"/>
              </a:solidFill>
              <a:cs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fr-FR" altLang="fr-FR" sz="2000" dirty="0" smtClean="0">
                <a:solidFill>
                  <a:srgbClr val="1E1C11"/>
                </a:solidFill>
                <a:cs typeface="Arial" panose="020B0604020202020204" pitchFamily="34" charset="0"/>
              </a:rPr>
              <a:t>de continuer d’inclure les patients dans la cohorte nationale ANRS CO5 pour améliorer les connaissances. </a:t>
            </a:r>
            <a:endParaRPr lang="fr-FR" altLang="fr-FR" sz="2000" u="sng" dirty="0" smtClean="0">
              <a:solidFill>
                <a:srgbClr val="1E1C11"/>
              </a:solidFill>
              <a:cs typeface="Arial" panose="020B0604020202020204" pitchFamily="34" charset="0"/>
            </a:endParaRPr>
          </a:p>
          <a:p>
            <a:pPr eaLnBrk="1" hangingPunct="1"/>
            <a:endParaRPr lang="fr-FR" altLang="fr-FR" dirty="0"/>
          </a:p>
          <a:p>
            <a:pPr eaLnBrk="1" hangingPunct="1"/>
            <a:r>
              <a:rPr lang="fr-FR" altLang="fr-FR" sz="2000" dirty="0" smtClean="0">
                <a:solidFill>
                  <a:srgbClr val="E46C0A"/>
                </a:solidFill>
                <a:cs typeface="Arial" panose="020B0604020202020204" pitchFamily="34" charset="0"/>
              </a:rPr>
              <a:t> </a:t>
            </a:r>
            <a:endParaRPr lang="fr-FR" altLang="fr-FR" sz="2000" dirty="0">
              <a:solidFill>
                <a:srgbClr val="E46C0A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07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fr-FR" sz="2800" b="1" dirty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« Prise en charge des accidents d’exposition au sang et sexuelle chez </a:t>
            </a:r>
            <a:r>
              <a:rPr lang="fr-FR" sz="2800" b="1" dirty="0" smtClean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l’adulte » </a:t>
            </a:r>
            <a:r>
              <a:rPr lang="fr-FR" sz="1800" b="1" i="1" dirty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 la direction du Docteur David REY, CHU </a:t>
            </a:r>
            <a:r>
              <a:rPr lang="fr-FR" sz="1800" b="1" i="1" dirty="0" smtClean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Strasbourg</a:t>
            </a:r>
            <a:endParaRPr lang="fr-FR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592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fr-FR" sz="1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D. ABITEBOUL, </a:t>
            </a:r>
            <a:r>
              <a:rPr lang="fr-FR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GERES, Paris</a:t>
            </a:r>
          </a:p>
          <a:p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. BOUVET, </a:t>
            </a:r>
            <a:r>
              <a:rPr lang="fr-FR" sz="1800" i="1" dirty="0">
                <a:latin typeface="Arial" panose="020B0604020202020204" pitchFamily="34" charset="0"/>
                <a:cs typeface="Arial" panose="020B0604020202020204" pitchFamily="34" charset="0"/>
              </a:rPr>
              <a:t>CHU </a:t>
            </a:r>
            <a:r>
              <a:rPr lang="fr-FR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Bichat-Claude-Bernard, Paris</a:t>
            </a:r>
          </a:p>
          <a:p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. CASALINO, </a:t>
            </a:r>
            <a:r>
              <a:rPr lang="fr-FR" sz="1800" i="1" dirty="0">
                <a:latin typeface="Arial" panose="020B0604020202020204" pitchFamily="34" charset="0"/>
                <a:cs typeface="Arial" panose="020B0604020202020204" pitchFamily="34" charset="0"/>
              </a:rPr>
              <a:t>CHU </a:t>
            </a:r>
            <a:r>
              <a:rPr lang="fr-FR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Bichat-Claude-Bernard, Paris</a:t>
            </a:r>
            <a:endParaRPr lang="fr-FR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N. CHARPENTIER, </a:t>
            </a:r>
            <a:r>
              <a:rPr lang="fr-FR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AIDES, Pantin</a:t>
            </a:r>
            <a:endParaRPr lang="fr-FR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L. CUZIN, </a:t>
            </a:r>
            <a:r>
              <a:rPr lang="fr-FR" sz="1800" i="1" dirty="0">
                <a:latin typeface="Arial" panose="020B0604020202020204" pitchFamily="34" charset="0"/>
                <a:cs typeface="Arial" panose="020B0604020202020204" pitchFamily="34" charset="0"/>
              </a:rPr>
              <a:t>CHU Toulouse</a:t>
            </a:r>
          </a:p>
          <a:p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J. GHOSN, </a:t>
            </a:r>
            <a:r>
              <a:rPr lang="fr-FR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CHU Paris centre, site Hôtel Dieu, Paris </a:t>
            </a:r>
          </a:p>
          <a:p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. LOT, </a:t>
            </a:r>
            <a:r>
              <a:rPr lang="fr-FR" sz="1800" i="1" dirty="0">
                <a:latin typeface="Arial" panose="020B0604020202020204" pitchFamily="34" charset="0"/>
                <a:cs typeface="Arial" panose="020B0604020202020204" pitchFamily="34" charset="0"/>
              </a:rPr>
              <a:t>Santé Publique </a:t>
            </a:r>
            <a:r>
              <a:rPr lang="fr-FR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France, Saint-Maurice</a:t>
            </a:r>
          </a:p>
          <a:p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. LE PALEC, </a:t>
            </a:r>
            <a:r>
              <a:rPr lang="fr-FR" sz="1800" i="1" dirty="0">
                <a:latin typeface="Arial" panose="020B0604020202020204" pitchFamily="34" charset="0"/>
                <a:cs typeface="Arial" panose="020B0604020202020204" pitchFamily="34" charset="0"/>
              </a:rPr>
              <a:t>TRT-5, Sida info </a:t>
            </a:r>
            <a:r>
              <a:rPr lang="fr-FR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</a:p>
          <a:p>
            <a:pPr marL="0" indent="0">
              <a:buNone/>
            </a:pPr>
            <a:r>
              <a:rPr lang="fr-FR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Personne auditionnée:</a:t>
            </a:r>
            <a:endParaRPr lang="fr-FR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C. RABAUD, </a:t>
            </a:r>
            <a:r>
              <a:rPr lang="fr-FR" sz="1800" i="1" dirty="0">
                <a:latin typeface="Arial" panose="020B0604020202020204" pitchFamily="34" charset="0"/>
                <a:cs typeface="Arial" panose="020B0604020202020204" pitchFamily="34" charset="0"/>
              </a:rPr>
              <a:t>CHU Nancy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1D3C-1201-47ED-83A4-2742947D8AF5}" type="slidenum">
              <a:rPr lang="fr-FR" altLang="fr-FR" smtClean="0"/>
              <a:pPr/>
              <a:t>28</a:t>
            </a:fld>
            <a:endParaRPr lang="fr-FR" altLang="fr-FR"/>
          </a:p>
        </p:txBody>
      </p:sp>
      <p:sp>
        <p:nvSpPr>
          <p:cNvPr id="5" name="Rectangle 4"/>
          <p:cNvSpPr/>
          <p:nvPr/>
        </p:nvSpPr>
        <p:spPr>
          <a:xfrm>
            <a:off x="323528" y="59492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altLang="fr-FR" b="1" dirty="0">
                <a:solidFill>
                  <a:schemeClr val="bg1"/>
                </a:solidFill>
              </a:rPr>
              <a:t>Congrès de la SFLS </a:t>
            </a:r>
            <a:r>
              <a:rPr lang="fr-FR" altLang="fr-FR" dirty="0">
                <a:solidFill>
                  <a:schemeClr val="bg1"/>
                </a:solidFill>
              </a:rPr>
              <a:t>- 7 octobre 2016</a:t>
            </a:r>
          </a:p>
          <a:p>
            <a:r>
              <a:rPr lang="fr-FR" altLang="fr-FR" b="1" dirty="0">
                <a:solidFill>
                  <a:srgbClr val="1E1C11"/>
                </a:solidFill>
              </a:rPr>
              <a:t>AES </a:t>
            </a:r>
            <a:r>
              <a:rPr lang="fr-FR" altLang="fr-FR" dirty="0">
                <a:solidFill>
                  <a:srgbClr val="1E1C11"/>
                </a:solidFill>
              </a:rPr>
              <a:t>– David Rey et groupe d’experts</a:t>
            </a:r>
          </a:p>
        </p:txBody>
      </p:sp>
    </p:spTree>
    <p:extLst>
      <p:ext uri="{BB962C8B-B14F-4D97-AF65-F5344CB8AC3E}">
        <p14:creationId xmlns:p14="http://schemas.microsoft.com/office/powerpoint/2010/main" val="142887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922114"/>
          </a:xfrm>
        </p:spPr>
        <p:txBody>
          <a:bodyPr/>
          <a:lstStyle/>
          <a:p>
            <a:r>
              <a:rPr lang="fr-FR" sz="2800" b="1" dirty="0" smtClean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CHOIX DES ARV (28 jours) </a:t>
            </a:r>
            <a:endParaRPr lang="fr-FR" sz="2800" b="1" dirty="0">
              <a:solidFill>
                <a:srgbClr val="3A87B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692696"/>
            <a:ext cx="8892480" cy="4525963"/>
          </a:xfrm>
        </p:spPr>
        <p:txBody>
          <a:bodyPr/>
          <a:lstStyle/>
          <a:p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Choix préférentiel: </a:t>
            </a:r>
          </a:p>
          <a:p>
            <a:pPr marL="0" indent="0">
              <a:buNone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r-FR" sz="2000" b="1" dirty="0" smtClean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TDF/FTC/RPV 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(1 comprimé/jour)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Bonne tolérance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, simplicité de prise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coût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moindre</a:t>
            </a:r>
          </a:p>
          <a:p>
            <a:pPr marL="0" indent="0">
              <a:buNone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Nécessité de prise alimentaire concomitante + IPP contre indiqués </a:t>
            </a:r>
          </a:p>
          <a:p>
            <a:pPr marL="0" indent="0">
              <a:buNone/>
            </a:pP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Autres choix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  <a:p>
            <a:pPr marL="0" indent="0">
              <a:buNone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- </a:t>
            </a:r>
            <a:r>
              <a:rPr lang="fr-FR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TDF/FTC  + darunavir 800 /r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(3 comprimés en 1 prise/j)</a:t>
            </a:r>
          </a:p>
          <a:p>
            <a:pPr marL="0" indent="0">
              <a:buNone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- </a:t>
            </a:r>
            <a:r>
              <a:rPr lang="fr-FR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TDF/FTC</a:t>
            </a:r>
            <a:r>
              <a:rPr lang="fr-FR" sz="20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fr-FR" sz="2000" u="sng" dirty="0">
                <a:latin typeface="Arial" panose="020B0604020202020204" pitchFamily="34" charset="0"/>
                <a:cs typeface="Arial" panose="020B0604020202020204" pitchFamily="34" charset="0"/>
              </a:rPr>
              <a:t>raltegravir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(3 comprimés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en 2 prises /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jour)</a:t>
            </a:r>
          </a:p>
          <a:p>
            <a:pPr marL="0" indent="0">
              <a:buNone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- </a:t>
            </a:r>
            <a:r>
              <a:rPr lang="fr-FR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TDF/FTC/</a:t>
            </a:r>
            <a:r>
              <a:rPr lang="fr-FR" sz="20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elvitegravir</a:t>
            </a:r>
            <a:r>
              <a:rPr lang="fr-FR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/c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(1 comprimé/jour) 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</a:p>
          <a:p>
            <a:pPr marL="0" indent="0">
              <a:buNone/>
            </a:pPr>
            <a:r>
              <a:rPr lang="fr-F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INTI: AZT/3TC (un comprimé deux fois par jour) si atteinte rénale</a:t>
            </a:r>
            <a:r>
              <a:rPr lang="fr-FR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abacavir</a:t>
            </a:r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non recommandé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en raison du risque </a:t>
            </a:r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d’hypersensibilité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, le typage </a:t>
            </a:r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HLA-B*5701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ne pouvant être réalisé en </a:t>
            </a:r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urgence).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1D3C-1201-47ED-83A4-2742947D8AF5}" type="slidenum">
              <a:rPr lang="fr-FR" altLang="fr-FR" smtClean="0"/>
              <a:pPr/>
              <a:t>29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6014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-4900" y="116632"/>
            <a:ext cx="9144000" cy="111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7931725" indent="-37474525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b="1" dirty="0" smtClean="0">
              <a:solidFill>
                <a:srgbClr val="3A87BD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800" b="1" dirty="0" smtClean="0">
                <a:solidFill>
                  <a:srgbClr val="3A87BD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Commission </a:t>
            </a:r>
            <a:r>
              <a:rPr lang="fr-FR" altLang="fr-FR" sz="2800" b="1" dirty="0">
                <a:solidFill>
                  <a:srgbClr val="3A87BD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« Traitement antirétroviral </a:t>
            </a:r>
            <a:r>
              <a:rPr lang="fr-FR" altLang="fr-FR" sz="2800" b="1" dirty="0" smtClean="0">
                <a:solidFill>
                  <a:srgbClr val="3A87BD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»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fr-FR" sz="1800" b="1" i="1" dirty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 la direction du Professeur Bruno </a:t>
            </a:r>
            <a:r>
              <a:rPr lang="fr-FR" sz="1800" b="1" i="1" cap="all" dirty="0" err="1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Hoen</a:t>
            </a:r>
            <a:r>
              <a:rPr lang="fr-FR" sz="1800" b="1" i="1" dirty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CHU Pointe à Pitre</a:t>
            </a:r>
          </a:p>
          <a:p>
            <a:pPr lvl="0">
              <a:spcBef>
                <a:spcPct val="0"/>
              </a:spcBef>
              <a:buNone/>
            </a:pPr>
            <a:endParaRPr lang="fr-FR" altLang="fr-FR" sz="1800" i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dirty="0">
              <a:solidFill>
                <a:srgbClr val="3A87BD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23162" y="1230252"/>
            <a:ext cx="8887876" cy="409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340" algn="just" defTabSz="914400" latinLnBrk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tabLst>
                <a:tab pos="2340610" algn="l"/>
              </a:tabLst>
            </a:pPr>
            <a:r>
              <a:rPr lang="fr-FR" altLang="fr-FR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F. BONNET, </a:t>
            </a:r>
            <a:r>
              <a:rPr lang="fr-FR" altLang="fr-FR" sz="18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</a:t>
            </a:r>
            <a:r>
              <a:rPr lang="fr-FR" altLang="fr-FR" sz="1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Bordeaux</a:t>
            </a:r>
            <a:endParaRPr lang="fr-FR" altLang="fr-FR" sz="1800" i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180340" algn="just">
              <a:spcBef>
                <a:spcPts val="0"/>
              </a:spcBef>
              <a:spcAft>
                <a:spcPts val="500"/>
              </a:spcAft>
              <a:tabLst>
                <a:tab pos="2340610" algn="l"/>
              </a:tabLst>
            </a:pPr>
            <a:r>
              <a:rPr lang="fr-FR" altLang="fr-FR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DELAUGERRE, </a:t>
            </a:r>
            <a:r>
              <a:rPr lang="fr-FR" altLang="fr-FR" sz="18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Saint-Louis-Lariboisière, </a:t>
            </a:r>
            <a:r>
              <a:rPr lang="fr-FR" altLang="fr-FR" sz="1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Paris</a:t>
            </a:r>
            <a:endParaRPr lang="fr-FR" altLang="fr-FR" sz="1800" i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340" algn="just" defTabSz="914400" latinLnBrk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tabLst>
                <a:tab pos="2340610" algn="l"/>
              </a:tabLst>
            </a:pPr>
            <a:r>
              <a:rPr lang="fr-FR" altLang="fr-FR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P. DELOBEL, </a:t>
            </a:r>
            <a:r>
              <a:rPr lang="fr-FR" altLang="fr-FR" sz="18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</a:t>
            </a:r>
            <a:r>
              <a:rPr lang="fr-FR" altLang="fr-FR" sz="1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Toulouse</a:t>
            </a:r>
            <a:endParaRPr lang="fr-FR" altLang="fr-FR" sz="1800" i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340" algn="just" defTabSz="914400" latinLnBrk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tabLst>
                <a:tab pos="2340610" algn="l"/>
              </a:tabLst>
            </a:pPr>
            <a:r>
              <a:rPr lang="fr-FR" altLang="fr-FR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GOUJARD, </a:t>
            </a:r>
            <a:r>
              <a:rPr lang="fr-FR" altLang="fr-FR" sz="18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Bicêtre, Le </a:t>
            </a:r>
            <a:r>
              <a:rPr lang="fr-FR" altLang="fr-FR" sz="1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Kremlin-Bicêtre</a:t>
            </a:r>
            <a:endParaRPr lang="fr-FR" altLang="fr-FR" sz="1800" i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80340" algn="just">
              <a:spcBef>
                <a:spcPts val="0"/>
              </a:spcBef>
              <a:spcAft>
                <a:spcPts val="500"/>
              </a:spcAft>
              <a:tabLst>
                <a:tab pos="2340610" algn="l"/>
              </a:tabLst>
            </a:pPr>
            <a:r>
              <a:rPr lang="en-GB" altLang="fr-FR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M. GUILLON, </a:t>
            </a:r>
            <a:r>
              <a:rPr lang="fr-FR" altLang="fr-FR" sz="18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CERDI - UMR CNRS Université d'Auvergne</a:t>
            </a:r>
          </a:p>
          <a:p>
            <a:pPr marL="0" marR="0" lvl="0" indent="180340" algn="just" defTabSz="914400" latinLnBrk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tabLst>
                <a:tab pos="2340610" algn="l"/>
              </a:tabLst>
            </a:pPr>
            <a:r>
              <a:rPr lang="en-GB" altLang="fr-FR" sz="1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altLang="fr-FR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L'HÉNAFF, </a:t>
            </a:r>
            <a:r>
              <a:rPr lang="en-GB" altLang="fr-FR" sz="18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TRT-5, </a:t>
            </a:r>
            <a:r>
              <a:rPr lang="en-GB" altLang="fr-FR" sz="1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ARCAT, Paris</a:t>
            </a:r>
            <a:endParaRPr lang="en-GB" altLang="fr-FR" sz="1800" i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180340" algn="just">
              <a:spcBef>
                <a:spcPts val="0"/>
              </a:spcBef>
              <a:spcAft>
                <a:spcPts val="500"/>
              </a:spcAft>
              <a:tabLst>
                <a:tab pos="2340610" algn="l"/>
              </a:tabLst>
            </a:pPr>
            <a:r>
              <a:rPr lang="fr-FR" altLang="fr-FR" sz="1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L. PIROTH, </a:t>
            </a:r>
            <a:r>
              <a:rPr lang="fr-FR" altLang="fr-FR" sz="1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Dijon</a:t>
            </a:r>
            <a:endParaRPr lang="en-GB" altLang="fr-FR" sz="1800" i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340" algn="just" defTabSz="914400" latinLnBrk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tabLst>
                <a:tab pos="2340610" algn="l"/>
              </a:tabLst>
            </a:pPr>
            <a:r>
              <a:rPr lang="en-GB" altLang="fr-FR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REY, </a:t>
            </a:r>
            <a:r>
              <a:rPr lang="en-GB" altLang="fr-FR" sz="18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</a:t>
            </a:r>
            <a:r>
              <a:rPr lang="en-GB" altLang="fr-FR" sz="1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Strasbourg</a:t>
            </a:r>
            <a:endParaRPr lang="en-GB" altLang="fr-FR" sz="1800" i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340" algn="just" defTabSz="914400" latinLnBrk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tabLst>
                <a:tab pos="2340610" algn="l"/>
              </a:tabLst>
            </a:pPr>
            <a:r>
              <a:rPr lang="en-GB" altLang="fr-FR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ROUZIOUX, </a:t>
            </a:r>
            <a:r>
              <a:rPr lang="en-GB" altLang="fr-FR" sz="18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Necker-</a:t>
            </a:r>
            <a:r>
              <a:rPr lang="en-GB" altLang="fr-FR" sz="1800" i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Enfants</a:t>
            </a:r>
            <a:r>
              <a:rPr lang="en-GB" altLang="fr-FR" sz="18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fr-FR" sz="1800" i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malades</a:t>
            </a:r>
            <a:r>
              <a:rPr lang="en-GB" altLang="fr-FR" sz="18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fr-FR" sz="1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Paris</a:t>
            </a:r>
            <a:endParaRPr lang="en-GB" altLang="fr-FR" sz="1800" i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340" algn="just" defTabSz="914400" latinLnBrk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tabLst>
                <a:tab pos="2340610" algn="l"/>
              </a:tabLst>
            </a:pPr>
            <a:r>
              <a:rPr lang="en-GB" altLang="fr-FR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A-M. TABURET, </a:t>
            </a:r>
            <a:r>
              <a:rPr lang="en-GB" altLang="fr-FR" sz="18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</a:t>
            </a:r>
            <a:r>
              <a:rPr lang="en-GB" altLang="fr-FR" sz="1800" i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Bicêtre</a:t>
            </a:r>
            <a:r>
              <a:rPr lang="en-GB" altLang="fr-FR" sz="18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Le Kremlin-</a:t>
            </a:r>
            <a:r>
              <a:rPr lang="en-GB" altLang="fr-FR" sz="1800" i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Bicêtre</a:t>
            </a:r>
            <a:r>
              <a:rPr lang="en-GB" altLang="fr-FR" sz="18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180340" algn="just" defTabSz="914400" latinLnBrk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tabLst>
                <a:tab pos="2340610" algn="l"/>
              </a:tabLst>
            </a:pPr>
            <a:r>
              <a:rPr lang="en-GB" altLang="fr-FR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P. TATTEVIN, </a:t>
            </a:r>
            <a:r>
              <a:rPr lang="en-GB" altLang="fr-FR" sz="18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Rennes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00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4644008" y="620688"/>
            <a:ext cx="3600400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>
                <a:solidFill>
                  <a:srgbClr val="3A87BD"/>
                </a:solidFill>
                <a:cs typeface="Arial" pitchFamily="34" charset="0"/>
              </a:rPr>
              <a:t>Merci</a:t>
            </a: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b="1" dirty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rgbClr val="1E1C11"/>
                </a:solidFill>
                <a:cs typeface="Arial" pitchFamily="34" charset="0"/>
              </a:rPr>
              <a:t>- à tous les membres du groupe et des commissions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000" b="1" dirty="0">
              <a:solidFill>
                <a:srgbClr val="1E1C11"/>
              </a:solidFill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rgbClr val="1E1C11"/>
                </a:solidFill>
                <a:cs typeface="Arial" pitchFamily="34" charset="0"/>
              </a:rPr>
              <a:t> - au CNS </a:t>
            </a:r>
            <a:r>
              <a:rPr lang="fr-FR" sz="2000" dirty="0">
                <a:solidFill>
                  <a:srgbClr val="1E1C11"/>
                </a:solidFill>
                <a:cs typeface="Arial" pitchFamily="34" charset="0"/>
              </a:rPr>
              <a:t>(</a:t>
            </a:r>
            <a:r>
              <a:rPr lang="fr-FR" sz="2000" dirty="0" smtClean="0">
                <a:solidFill>
                  <a:srgbClr val="1E1C11"/>
                </a:solidFill>
                <a:cs typeface="Arial" pitchFamily="34" charset="0"/>
              </a:rPr>
              <a:t>Patrick </a:t>
            </a:r>
            <a:r>
              <a:rPr lang="fr-FR" sz="2000" dirty="0">
                <a:solidFill>
                  <a:srgbClr val="1E1C11"/>
                </a:solidFill>
                <a:cs typeface="Arial" pitchFamily="34" charset="0"/>
              </a:rPr>
              <a:t>Yeni, </a:t>
            </a:r>
            <a:r>
              <a:rPr lang="fr-FR" sz="2000" dirty="0" smtClean="0">
                <a:solidFill>
                  <a:srgbClr val="1E1C11"/>
                </a:solidFill>
                <a:cs typeface="Arial" pitchFamily="34" charset="0"/>
              </a:rPr>
              <a:t>Julien Bressy, Alexandra </a:t>
            </a:r>
            <a:r>
              <a:rPr lang="fr-FR" sz="2000" dirty="0">
                <a:solidFill>
                  <a:srgbClr val="1E1C11"/>
                </a:solidFill>
                <a:cs typeface="Arial" pitchFamily="34" charset="0"/>
              </a:rPr>
              <a:t>Moussou)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000" b="1" dirty="0">
              <a:solidFill>
                <a:srgbClr val="1E1C11"/>
              </a:solidFill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rgbClr val="1E1C11"/>
                </a:solidFill>
                <a:cs typeface="Arial" pitchFamily="34" charset="0"/>
              </a:rPr>
              <a:t>- à l’ANRS </a:t>
            </a:r>
            <a:r>
              <a:rPr lang="fr-FR" sz="2000" dirty="0">
                <a:solidFill>
                  <a:srgbClr val="1E1C11"/>
                </a:solidFill>
                <a:cs typeface="Arial" pitchFamily="34" charset="0"/>
              </a:rPr>
              <a:t>(</a:t>
            </a:r>
            <a:r>
              <a:rPr lang="fr-FR" sz="2000" dirty="0" smtClean="0">
                <a:solidFill>
                  <a:srgbClr val="1E1C11"/>
                </a:solidFill>
                <a:cs typeface="Arial" pitchFamily="34" charset="0"/>
              </a:rPr>
              <a:t>Jean-François </a:t>
            </a:r>
            <a:r>
              <a:rPr lang="fr-FR" sz="2000" dirty="0">
                <a:solidFill>
                  <a:srgbClr val="1E1C11"/>
                </a:solidFill>
                <a:cs typeface="Arial" pitchFamily="34" charset="0"/>
              </a:rPr>
              <a:t>Delfraissy)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rgbClr val="1E1C11"/>
                </a:solidFill>
                <a:cs typeface="Arial" pitchFamily="34" charset="0"/>
              </a:rPr>
              <a:t>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rgbClr val="1E1C11"/>
                </a:solidFill>
                <a:cs typeface="Arial" pitchFamily="34" charset="0"/>
              </a:rPr>
              <a:t>et pour votre attention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200" dirty="0">
              <a:latin typeface="+mn-lt"/>
            </a:endParaRPr>
          </a:p>
        </p:txBody>
      </p:sp>
      <p:sp>
        <p:nvSpPr>
          <p:cNvPr id="5" name="ZoneTexte 10"/>
          <p:cNvSpPr txBox="1">
            <a:spLocks noChangeArrowheads="1"/>
          </p:cNvSpPr>
          <p:nvPr/>
        </p:nvSpPr>
        <p:spPr bwMode="auto">
          <a:xfrm>
            <a:off x="250825" y="5930900"/>
            <a:ext cx="5689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Congrès de la SFLS </a:t>
            </a:r>
            <a:r>
              <a:rPr lang="fr-FR" altLang="fr-FR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- 7 octobre 2016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fr-FR" altLang="fr-FR" sz="1800" dirty="0" smtClean="0">
                <a:solidFill>
                  <a:srgbClr val="1E1C11"/>
                </a:solidFill>
                <a:latin typeface="Arial" panose="020B0604020202020204" pitchFamily="34" charset="0"/>
              </a:rPr>
              <a:t>Philippe </a:t>
            </a:r>
            <a:r>
              <a:rPr lang="fr-FR" altLang="fr-FR" sz="1800" dirty="0" err="1" smtClean="0">
                <a:solidFill>
                  <a:srgbClr val="1E1C11"/>
                </a:solidFill>
                <a:latin typeface="Arial" panose="020B0604020202020204" pitchFamily="34" charset="0"/>
              </a:rPr>
              <a:t>Morlat</a:t>
            </a:r>
            <a:r>
              <a:rPr lang="fr-FR" altLang="fr-FR" sz="1800" dirty="0" smtClean="0">
                <a:solidFill>
                  <a:srgbClr val="1E1C11"/>
                </a:solidFill>
                <a:latin typeface="Arial" panose="020B0604020202020204" pitchFamily="34" charset="0"/>
              </a:rPr>
              <a:t> et </a:t>
            </a:r>
            <a:r>
              <a:rPr lang="fr-FR" altLang="fr-FR" sz="1800" dirty="0">
                <a:solidFill>
                  <a:srgbClr val="1E1C11"/>
                </a:solidFill>
                <a:latin typeface="Arial" panose="020B0604020202020204" pitchFamily="34" charset="0"/>
              </a:rPr>
              <a:t>groupe </a:t>
            </a:r>
            <a:r>
              <a:rPr lang="fr-FR" altLang="fr-FR" sz="1800" dirty="0" smtClean="0">
                <a:solidFill>
                  <a:srgbClr val="1E1C11"/>
                </a:solidFill>
                <a:latin typeface="Arial" panose="020B0604020202020204" pitchFamily="34" charset="0"/>
              </a:rPr>
              <a:t>d’experts</a:t>
            </a:r>
            <a:endParaRPr lang="fr-FR" altLang="fr-FR" sz="18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6" name="Image 5" descr="inse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404664"/>
            <a:ext cx="2047276" cy="4738472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94C80-1DC9-4594-9004-187B51926288}" type="slidenum">
              <a:rPr lang="fr-FR" altLang="fr-FR" smtClean="0"/>
              <a:pPr/>
              <a:t>30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4798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3A87BD"/>
                </a:solidFill>
              </a:rPr>
              <a:t>Initiation d'un premier traitement antirétroviral chez l'adulte asymptomatique</a:t>
            </a:r>
            <a:endParaRPr lang="fr-FR" b="1" dirty="0">
              <a:solidFill>
                <a:srgbClr val="3A87BD"/>
              </a:solidFill>
            </a:endParaRPr>
          </a:p>
        </p:txBody>
      </p:sp>
      <p:sp>
        <p:nvSpPr>
          <p:cNvPr id="5" name="ZoneTexte 10"/>
          <p:cNvSpPr txBox="1">
            <a:spLocks noChangeArrowheads="1"/>
          </p:cNvSpPr>
          <p:nvPr/>
        </p:nvSpPr>
        <p:spPr bwMode="auto">
          <a:xfrm>
            <a:off x="250825" y="5930900"/>
            <a:ext cx="5689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Congrès de la SFLS </a:t>
            </a:r>
            <a:r>
              <a:rPr lang="fr-FR" altLang="fr-FR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- 7 octobre 2016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fr-FR" altLang="fr-FR" sz="1800" b="1" dirty="0" smtClean="0">
                <a:solidFill>
                  <a:srgbClr val="1E1C11"/>
                </a:solidFill>
                <a:latin typeface="Arial" panose="020B0604020202020204" pitchFamily="34" charset="0"/>
              </a:rPr>
              <a:t>Traitement ARV</a:t>
            </a:r>
            <a:r>
              <a:rPr lang="fr-FR" altLang="fr-FR" sz="1800" dirty="0" smtClean="0">
                <a:solidFill>
                  <a:srgbClr val="1E1C11"/>
                </a:solidFill>
                <a:latin typeface="Arial" panose="020B0604020202020204" pitchFamily="34" charset="0"/>
              </a:rPr>
              <a:t> Bruno Hoen </a:t>
            </a:r>
            <a:r>
              <a:rPr lang="fr-FR" altLang="fr-FR" sz="1800" dirty="0">
                <a:solidFill>
                  <a:srgbClr val="1E1C11"/>
                </a:solidFill>
                <a:latin typeface="Arial" panose="020B0604020202020204" pitchFamily="34" charset="0"/>
              </a:rPr>
              <a:t>et groupe </a:t>
            </a:r>
            <a:r>
              <a:rPr lang="fr-FR" altLang="fr-FR" sz="1800" dirty="0" smtClean="0">
                <a:solidFill>
                  <a:srgbClr val="1E1C11"/>
                </a:solidFill>
                <a:latin typeface="Arial" panose="020B0604020202020204" pitchFamily="34" charset="0"/>
              </a:rPr>
              <a:t>d’experts</a:t>
            </a:r>
            <a:endParaRPr lang="fr-FR" altLang="fr-FR" sz="18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59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-31533" y="260648"/>
            <a:ext cx="9144000" cy="692696"/>
          </a:xfrm>
        </p:spPr>
        <p:txBody>
          <a:bodyPr/>
          <a:lstStyle/>
          <a:p>
            <a:r>
              <a:rPr lang="fr-FR" altLang="fr-FR" sz="2800" b="1" dirty="0" smtClean="0">
                <a:solidFill>
                  <a:srgbClr val="3A87BD"/>
                </a:solidFill>
                <a:latin typeface="Arial" pitchFamily="34" charset="0"/>
                <a:cs typeface="Arial" pitchFamily="34" charset="0"/>
              </a:rPr>
              <a:t>Initiation d'un traitement antirétroviral chez l'adulte asymptomatique</a:t>
            </a:r>
            <a:endParaRPr lang="fr-FR" altLang="fr-FR" sz="2800" dirty="0" smtClean="0">
              <a:solidFill>
                <a:srgbClr val="3A87B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4093915"/>
          </a:xfrm>
        </p:spPr>
        <p:txBody>
          <a:bodyPr/>
          <a:lstStyle/>
          <a:p>
            <a:pPr lvl="0"/>
            <a:r>
              <a:rPr lang="fr-FR" sz="2400" dirty="0">
                <a:solidFill>
                  <a:srgbClr val="1E1C11"/>
                </a:solidFill>
              </a:rPr>
              <a:t>Il est </a:t>
            </a:r>
            <a:r>
              <a:rPr lang="fr-FR" sz="2400" b="1" dirty="0">
                <a:solidFill>
                  <a:srgbClr val="1E1C11"/>
                </a:solidFill>
              </a:rPr>
              <a:t>recommandé</a:t>
            </a:r>
            <a:r>
              <a:rPr lang="fr-FR" sz="2400" dirty="0">
                <a:solidFill>
                  <a:srgbClr val="1E1C11"/>
                </a:solidFill>
              </a:rPr>
              <a:t> </a:t>
            </a:r>
            <a:r>
              <a:rPr lang="fr-FR" sz="2400" b="1" dirty="0">
                <a:solidFill>
                  <a:srgbClr val="1E1C11"/>
                </a:solidFill>
              </a:rPr>
              <a:t>d'instaurer un traitement ARV chez toute personne vivant avec le </a:t>
            </a:r>
            <a:r>
              <a:rPr lang="fr-FR" sz="2400" b="1" dirty="0" smtClean="0">
                <a:solidFill>
                  <a:srgbClr val="1E1C11"/>
                </a:solidFill>
              </a:rPr>
              <a:t>VIH-1</a:t>
            </a:r>
            <a:r>
              <a:rPr lang="fr-FR" sz="2400" dirty="0" smtClean="0">
                <a:solidFill>
                  <a:srgbClr val="1E1C11"/>
                </a:solidFill>
              </a:rPr>
              <a:t>, </a:t>
            </a:r>
            <a:r>
              <a:rPr lang="fr-FR" sz="2400" dirty="0">
                <a:solidFill>
                  <a:srgbClr val="1E1C11"/>
                </a:solidFill>
              </a:rPr>
              <a:t>quel que soit le nombre de </a:t>
            </a:r>
            <a:r>
              <a:rPr lang="fr-FR" sz="2400" dirty="0" smtClean="0">
                <a:solidFill>
                  <a:srgbClr val="1E1C11"/>
                </a:solidFill>
              </a:rPr>
              <a:t>lymphocytes CD4</a:t>
            </a:r>
            <a:r>
              <a:rPr lang="fr-FR" sz="2400" dirty="0">
                <a:solidFill>
                  <a:srgbClr val="1E1C11"/>
                </a:solidFill>
              </a:rPr>
              <a:t>, y compris s'il est &gt; 500 /mm</a:t>
            </a:r>
            <a:r>
              <a:rPr lang="fr-FR" sz="2400" baseline="30000" dirty="0">
                <a:solidFill>
                  <a:srgbClr val="1E1C11"/>
                </a:solidFill>
              </a:rPr>
              <a:t>3 </a:t>
            </a:r>
            <a:r>
              <a:rPr lang="fr-FR" sz="2400" b="1" dirty="0">
                <a:solidFill>
                  <a:srgbClr val="1E1C11"/>
                </a:solidFill>
              </a:rPr>
              <a:t>(AI</a:t>
            </a:r>
            <a:r>
              <a:rPr lang="fr-FR" sz="2400" b="1" dirty="0" smtClean="0">
                <a:solidFill>
                  <a:srgbClr val="1E1C11"/>
                </a:solidFill>
              </a:rPr>
              <a:t>)</a:t>
            </a:r>
            <a:endParaRPr lang="fr-FR" sz="2400" b="1" dirty="0">
              <a:solidFill>
                <a:srgbClr val="1E1C11"/>
              </a:solidFill>
            </a:endParaRPr>
          </a:p>
          <a:p>
            <a:pPr lvl="0"/>
            <a:r>
              <a:rPr lang="fr-FR" sz="2400" dirty="0"/>
              <a:t>L’initiation précoce du traitement </a:t>
            </a:r>
            <a:r>
              <a:rPr lang="fr-FR" sz="2400" dirty="0" smtClean="0"/>
              <a:t>ARV est </a:t>
            </a:r>
            <a:r>
              <a:rPr lang="fr-FR" sz="2400" dirty="0"/>
              <a:t>associée à </a:t>
            </a:r>
            <a:r>
              <a:rPr lang="fr-FR" sz="2400" b="1" dirty="0" smtClean="0"/>
              <a:t>plusieurs </a:t>
            </a:r>
            <a:r>
              <a:rPr lang="fr-FR" sz="2400" b="1" dirty="0"/>
              <a:t>bénéfices </a:t>
            </a:r>
            <a:r>
              <a:rPr lang="fr-FR" sz="2400" b="1" dirty="0" smtClean="0"/>
              <a:t>dont le patient doit être informé </a:t>
            </a:r>
            <a:r>
              <a:rPr lang="fr-FR" sz="2400" dirty="0" smtClean="0"/>
              <a:t>: </a:t>
            </a:r>
          </a:p>
          <a:p>
            <a:pPr lvl="1"/>
            <a:r>
              <a:rPr lang="fr-FR" sz="2000" dirty="0" smtClean="0"/>
              <a:t>cliniques : réduction </a:t>
            </a:r>
            <a:r>
              <a:rPr lang="fr-FR" sz="2000" dirty="0"/>
              <a:t>des comorbidités associées à l’infection par le </a:t>
            </a:r>
            <a:r>
              <a:rPr lang="fr-FR" sz="2000" dirty="0" smtClean="0"/>
              <a:t>VIH (</a:t>
            </a:r>
            <a:r>
              <a:rPr lang="fr-FR" sz="2000" b="1" dirty="0" smtClean="0"/>
              <a:t>AI</a:t>
            </a:r>
            <a:r>
              <a:rPr lang="fr-FR" sz="2000" dirty="0" smtClean="0"/>
              <a:t>)</a:t>
            </a:r>
          </a:p>
          <a:p>
            <a:pPr lvl="1"/>
            <a:r>
              <a:rPr lang="fr-FR" sz="2000" dirty="0" smtClean="0"/>
              <a:t>immunologiques </a:t>
            </a:r>
            <a:r>
              <a:rPr lang="fr-FR" sz="2000" dirty="0"/>
              <a:t>(</a:t>
            </a:r>
            <a:r>
              <a:rPr lang="fr-FR" sz="2000" b="1" dirty="0" smtClean="0"/>
              <a:t>BII</a:t>
            </a:r>
            <a:r>
              <a:rPr lang="fr-FR" sz="2000" dirty="0" smtClean="0"/>
              <a:t>)</a:t>
            </a:r>
          </a:p>
          <a:p>
            <a:pPr lvl="1"/>
            <a:r>
              <a:rPr lang="fr-FR" sz="2000" dirty="0" smtClean="0"/>
              <a:t>réduction </a:t>
            </a:r>
            <a:r>
              <a:rPr lang="fr-FR" sz="2000" dirty="0"/>
              <a:t>du risque de transmission du VIH (</a:t>
            </a:r>
            <a:r>
              <a:rPr lang="fr-FR" sz="2000" b="1" dirty="0"/>
              <a:t>AI</a:t>
            </a:r>
            <a:r>
              <a:rPr lang="fr-FR" sz="2000" dirty="0" smtClean="0"/>
              <a:t>)</a:t>
            </a:r>
            <a:endParaRPr lang="fr-FR" sz="2000" dirty="0"/>
          </a:p>
          <a:p>
            <a:pPr lvl="0"/>
            <a:r>
              <a:rPr lang="fr-FR" sz="2400" b="1" dirty="0"/>
              <a:t>Lorsque le niveau de </a:t>
            </a:r>
            <a:r>
              <a:rPr lang="fr-FR" sz="2400" b="1" dirty="0" smtClean="0"/>
              <a:t>lymphocytes CD4 </a:t>
            </a:r>
            <a:r>
              <a:rPr lang="fr-FR" sz="2400" b="1" dirty="0"/>
              <a:t>est &gt; 500/mm</a:t>
            </a:r>
            <a:r>
              <a:rPr lang="fr-FR" sz="2400" b="1" baseline="30000" dirty="0"/>
              <a:t>3</a:t>
            </a:r>
            <a:r>
              <a:rPr lang="fr-FR" sz="2400" b="1" dirty="0"/>
              <a:t> et stable, </a:t>
            </a:r>
            <a:r>
              <a:rPr lang="fr-FR" sz="2400" b="1" dirty="0" smtClean="0"/>
              <a:t>l'introduction du </a:t>
            </a:r>
            <a:r>
              <a:rPr lang="fr-FR" sz="2400" b="1" dirty="0"/>
              <a:t>traitement </a:t>
            </a:r>
            <a:r>
              <a:rPr lang="fr-FR" sz="2400" b="1" dirty="0" smtClean="0"/>
              <a:t>ARV peut </a:t>
            </a:r>
            <a:r>
              <a:rPr lang="fr-FR" sz="2400" b="1" dirty="0"/>
              <a:t>être </a:t>
            </a:r>
            <a:r>
              <a:rPr lang="fr-FR" sz="2400" b="1" dirty="0" smtClean="0"/>
              <a:t>différée </a:t>
            </a:r>
            <a:r>
              <a:rPr lang="fr-FR" sz="2400" b="1" dirty="0"/>
              <a:t>en cas de non-adhésion immédiate </a:t>
            </a:r>
            <a:r>
              <a:rPr lang="fr-FR" sz="2400" dirty="0"/>
              <a:t>du patient au projet </a:t>
            </a:r>
            <a:r>
              <a:rPr lang="fr-FR" sz="2400" dirty="0" smtClean="0"/>
              <a:t>thérapeutique</a:t>
            </a:r>
            <a:endParaRPr lang="fr-FR" sz="2400" dirty="0"/>
          </a:p>
        </p:txBody>
      </p:sp>
      <p:sp>
        <p:nvSpPr>
          <p:cNvPr id="3" name="Ellipse 2"/>
          <p:cNvSpPr/>
          <p:nvPr/>
        </p:nvSpPr>
        <p:spPr>
          <a:xfrm>
            <a:off x="6516216" y="1844824"/>
            <a:ext cx="432048" cy="504056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8316416" y="3068960"/>
            <a:ext cx="432048" cy="504056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5508104" y="3789040"/>
            <a:ext cx="432048" cy="504056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3" y="1219074"/>
            <a:ext cx="9044207" cy="5090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72008"/>
            <a:ext cx="9036496" cy="908720"/>
          </a:xfrm>
        </p:spPr>
        <p:txBody>
          <a:bodyPr/>
          <a:lstStyle/>
          <a:p>
            <a:r>
              <a:rPr lang="fr-FR" sz="2800" b="1" dirty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Options recommandées pour l'initiation d'un </a:t>
            </a:r>
            <a:r>
              <a:rPr lang="fr-FR" sz="2800" b="1" dirty="0" smtClean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premier traitement ARV</a:t>
            </a:r>
            <a:endParaRPr lang="fr-FR" sz="2800" dirty="0">
              <a:solidFill>
                <a:srgbClr val="3A87B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101858"/>
              </p:ext>
            </p:extLst>
          </p:nvPr>
        </p:nvGraphicFramePr>
        <p:xfrm>
          <a:off x="251520" y="1196752"/>
          <a:ext cx="8568952" cy="4091136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9442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48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746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80204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3869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INTI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INNTI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Nb </a:t>
                      </a:r>
                      <a:r>
                        <a:rPr lang="fr-FR" sz="1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cp</a:t>
                      </a: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</a:t>
                      </a:r>
                      <a:br>
                        <a:rPr lang="fr-FR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Nb prises par jour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180340" algn="ctr"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Commentaires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3869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TénofovirDF/Emtricitabine 245/200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mg x 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Rilpivirine 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 mg x 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indent="-22225"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1/1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Uniquement si CV &lt; 5 log copies/ml. Précaution si CD4&lt; 200/mm</a:t>
                      </a:r>
                      <a:r>
                        <a:rPr lang="fr-FR" sz="1000" baseline="30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Précaution si clairance de la créatinine &lt; 80 ml/min. Surveillance rénale.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Prise au cours d'un repas. Association à un IPP contre-indiquée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2701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INTI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INI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180340" algn="ctr"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180340" algn="ctr"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Commentaires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0422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TénofovirDF/Emtricitabine</a:t>
                      </a:r>
                      <a:endParaRPr lang="fr-FR" sz="10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245/200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mg x 1 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Dolutégravir</a:t>
                      </a:r>
                    </a:p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mg x 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indent="-22225"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2/1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Précaution si clairance de la créatinine &lt; 80 ml/min. Surveillance rénale.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Peu d'interactions médicamenteuses avec le dolutégravir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0422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Abacavir/Lamivudine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600/300 mg x1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tabLst>
                          <a:tab pos="177800" algn="l"/>
                        </a:tabLs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Dolutégravir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mg x 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indent="-22225"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1/1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Uniquement si HLA-B*5701 négatif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Peu d'interactions médicamenteuses avec le dolutégravir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3869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TénofovirDF/Emtricitabine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245/200 mg x 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Elvitégravir/C</a:t>
                      </a:r>
                      <a:b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150/150 mg</a:t>
                      </a:r>
                      <a:r>
                        <a:rPr lang="fr-FR" sz="10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indent="-22225"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1/1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Association contre-indiquée si clairance de la créatinine &lt; 70 ml/min. 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Précaution si clairance de la créatinine &lt; 90 ml/min. Surveillance rénale.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Interactions médicamenteuses avec cobicistat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0422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TénofovirDF/Emtricitabine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245/200 mg x 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Raltégravir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mg x 2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indent="-22225"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3/2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Précaution si clairance de la créatinine &lt; 80 ml/min. Surveillance rénale.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Pas d'interaction médicamenteuse avec le raltégravir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8762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INTI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IP/r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22225" indent="180340" algn="ctr"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Commentaires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856449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TénofovirDF/Emtricitabine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245/200 mg x1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Darunavir/r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800/100 mg x 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indent="-22225"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3/1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Intérêt particulier dans les indications suivantes 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immunodépression avancée</a:t>
                      </a:r>
                    </a:p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charge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virale plasmatique 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élevée</a:t>
                      </a:r>
                    </a:p>
                    <a:p>
                      <a:pPr marL="22225" indent="18034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fr-FR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nécessité </a:t>
                      </a:r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d'entreprendre un traitement </a:t>
                      </a:r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sans</a:t>
                      </a:r>
                      <a:r>
                        <a:rPr lang="fr-FR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délai</a:t>
                      </a:r>
                      <a:endParaRPr lang="fr-FR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22225" indent="18034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femme enceinte </a:t>
                      </a:r>
                      <a:endParaRPr lang="fr-FR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Précaution si clairance de la créatinine &lt; 80 ml/min. Surveillance rénale. 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Interactions médicamenteuses avec le ritonavir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54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734" y="188640"/>
            <a:ext cx="9095266" cy="576064"/>
          </a:xfrm>
        </p:spPr>
        <p:txBody>
          <a:bodyPr/>
          <a:lstStyle/>
          <a:p>
            <a:r>
              <a:rPr lang="fr-FR" sz="3200" b="1" dirty="0" smtClean="0">
                <a:solidFill>
                  <a:srgbClr val="3A87BD"/>
                </a:solidFill>
              </a:rPr>
              <a:t>Modifications significatives des recommandations</a:t>
            </a:r>
            <a:endParaRPr lang="fr-FR" sz="3200" b="1" dirty="0">
              <a:solidFill>
                <a:srgbClr val="3A87BD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734" y="880715"/>
            <a:ext cx="8843746" cy="4708525"/>
          </a:xfrm>
        </p:spPr>
        <p:txBody>
          <a:bodyPr/>
          <a:lstStyle/>
          <a:p>
            <a:r>
              <a:rPr lang="fr-FR" sz="2000" dirty="0"/>
              <a:t>La réalisation d’un test génotypique incluant la </a:t>
            </a:r>
            <a:r>
              <a:rPr lang="fr-FR" sz="2000" b="1" dirty="0"/>
              <a:t>recherche de mutations de résistance dans le gène de l’intégrase est recommandée avant l'initiation du premier traitement ARV </a:t>
            </a:r>
            <a:r>
              <a:rPr lang="fr-FR" sz="2000" dirty="0"/>
              <a:t>(</a:t>
            </a:r>
            <a:r>
              <a:rPr lang="fr-FR" sz="2000" b="1" dirty="0"/>
              <a:t>AII</a:t>
            </a:r>
            <a:r>
              <a:rPr lang="fr-FR" sz="2000" dirty="0"/>
              <a:t>) et cette recherche doit être inscrite sur la liste des actes remboursés par la sécurité </a:t>
            </a:r>
            <a:r>
              <a:rPr lang="fr-FR" sz="2000" dirty="0" smtClean="0"/>
              <a:t>sociale</a:t>
            </a:r>
          </a:p>
          <a:p>
            <a:endParaRPr lang="fr-FR" sz="2000" dirty="0"/>
          </a:p>
          <a:p>
            <a:r>
              <a:rPr lang="fr-FR" sz="2000" dirty="0" smtClean="0"/>
              <a:t>Le </a:t>
            </a:r>
            <a:r>
              <a:rPr lang="fr-FR" sz="2000" dirty="0"/>
              <a:t>groupe d'experts a décidé de </a:t>
            </a:r>
            <a:r>
              <a:rPr lang="fr-FR" sz="2000" b="1" dirty="0"/>
              <a:t>ne plus </a:t>
            </a:r>
            <a:r>
              <a:rPr lang="fr-FR" sz="2000" b="1" dirty="0" smtClean="0"/>
              <a:t>retenir ATV/r </a:t>
            </a:r>
            <a:r>
              <a:rPr lang="fr-FR" sz="2000" b="1" dirty="0"/>
              <a:t>dans les options préférentielles </a:t>
            </a:r>
            <a:r>
              <a:rPr lang="fr-FR" sz="2000" dirty="0"/>
              <a:t>comme 3</a:t>
            </a:r>
            <a:r>
              <a:rPr lang="fr-FR" sz="2000" baseline="30000" dirty="0"/>
              <a:t>ème</a:t>
            </a:r>
            <a:r>
              <a:rPr lang="fr-FR" sz="2000" dirty="0"/>
              <a:t> agent d'une première trithérapie car il est moins bien toléré que </a:t>
            </a:r>
            <a:r>
              <a:rPr lang="fr-FR" sz="2000" dirty="0" smtClean="0"/>
              <a:t>DRV/r </a:t>
            </a:r>
            <a:r>
              <a:rPr lang="fr-FR" sz="2000" dirty="0"/>
              <a:t>à court, moyen et long terme </a:t>
            </a:r>
            <a:r>
              <a:rPr lang="fr-FR" sz="2000" dirty="0" smtClean="0"/>
              <a:t>et </a:t>
            </a:r>
            <a:r>
              <a:rPr lang="fr-FR" sz="2000" dirty="0"/>
              <a:t>n'apporte pas de bénéfice en termes d'efficacité ou de simplicité par rapport à </a:t>
            </a:r>
            <a:r>
              <a:rPr lang="fr-FR" sz="2000" dirty="0" smtClean="0"/>
              <a:t>DRV/r</a:t>
            </a:r>
          </a:p>
          <a:p>
            <a:endParaRPr lang="fr-FR" sz="2000" dirty="0" smtClean="0"/>
          </a:p>
          <a:p>
            <a:r>
              <a:rPr lang="fr-FR" sz="2000" dirty="0"/>
              <a:t>Le groupe d'experts a décidé de</a:t>
            </a:r>
            <a:r>
              <a:rPr lang="fr-FR" sz="2000" b="1" dirty="0"/>
              <a:t> ne plus retenir </a:t>
            </a:r>
            <a:r>
              <a:rPr lang="fr-FR" sz="2000" b="1" dirty="0" smtClean="0"/>
              <a:t>EFV </a:t>
            </a:r>
            <a:r>
              <a:rPr lang="fr-FR" sz="2000" b="1" dirty="0"/>
              <a:t>dans les options préférentielles </a:t>
            </a:r>
            <a:r>
              <a:rPr lang="fr-FR" sz="2000" dirty="0"/>
              <a:t>comme</a:t>
            </a:r>
            <a:r>
              <a:rPr lang="fr-FR" sz="2000" dirty="0" smtClean="0"/>
              <a:t> </a:t>
            </a:r>
            <a:r>
              <a:rPr lang="fr-FR" sz="2000" dirty="0"/>
              <a:t>3</a:t>
            </a:r>
            <a:r>
              <a:rPr lang="fr-FR" sz="2000" baseline="30000" dirty="0"/>
              <a:t>ème</a:t>
            </a:r>
            <a:r>
              <a:rPr lang="fr-FR" sz="2000" dirty="0"/>
              <a:t> agent d'une première trithérapie </a:t>
            </a:r>
            <a:r>
              <a:rPr lang="fr-FR" sz="2000" dirty="0" smtClean="0"/>
              <a:t>compte-tenu </a:t>
            </a:r>
            <a:r>
              <a:rPr lang="fr-FR" sz="2000" dirty="0"/>
              <a:t>de la disponibilité de plusieurs autres choix </a:t>
            </a:r>
            <a:r>
              <a:rPr lang="fr-FR" sz="2000" dirty="0" smtClean="0"/>
              <a:t>en </a:t>
            </a:r>
            <a:r>
              <a:rPr lang="fr-FR" sz="2000" dirty="0"/>
              <a:t>1 comprimé/jour, avec des profils de tolérance plus favorables et une efficacité équivalente ou </a:t>
            </a:r>
            <a:r>
              <a:rPr lang="fr-FR" sz="2000" dirty="0" smtClean="0"/>
              <a:t>supérieure</a:t>
            </a:r>
          </a:p>
        </p:txBody>
      </p:sp>
    </p:spTree>
    <p:extLst>
      <p:ext uri="{BB962C8B-B14F-4D97-AF65-F5344CB8AC3E}">
        <p14:creationId xmlns:p14="http://schemas.microsoft.com/office/powerpoint/2010/main" val="313453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72008"/>
            <a:ext cx="9036496" cy="908720"/>
          </a:xfrm>
        </p:spPr>
        <p:txBody>
          <a:bodyPr/>
          <a:lstStyle/>
          <a:p>
            <a:r>
              <a:rPr lang="fr-FR" sz="2800" b="1" dirty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Coût </a:t>
            </a:r>
            <a:r>
              <a:rPr lang="fr-FR" sz="2800" b="1" dirty="0" smtClean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fr-FR" sz="2800" b="1" dirty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différentes associations d’antirétroviraux recommandées</a:t>
            </a:r>
            <a:endParaRPr lang="fr-FR" sz="2800" dirty="0">
              <a:solidFill>
                <a:srgbClr val="3A87B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907363"/>
              </p:ext>
            </p:extLst>
          </p:nvPr>
        </p:nvGraphicFramePr>
        <p:xfrm>
          <a:off x="107503" y="1916833"/>
          <a:ext cx="8784976" cy="312674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63367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5212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51143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Associations recommandées - Noms commerciaux (DCI</a:t>
                      </a:r>
                      <a:r>
                        <a:rPr lang="fr-FR" sz="1600" dirty="0" smtClean="0">
                          <a:effectLst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Coût </a:t>
                      </a:r>
                      <a:r>
                        <a:rPr lang="fr-FR" sz="1600" dirty="0">
                          <a:effectLst/>
                        </a:rPr>
                        <a:t>mensuel (€)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>
                          <a:effectLst/>
                        </a:rPr>
                        <a:t>Coût annuel (€)</a:t>
                      </a:r>
                      <a:endParaRPr lang="fr-F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4034">
                <a:tc>
                  <a:txBody>
                    <a:bodyPr/>
                    <a:lstStyle/>
                    <a:p>
                      <a:pPr marL="228600" indent="-50800" algn="l">
                        <a:spcAft>
                          <a:spcPts val="500"/>
                        </a:spcAft>
                      </a:pPr>
                      <a:r>
                        <a:rPr lang="fr-FR" sz="1600" dirty="0" err="1">
                          <a:effectLst/>
                        </a:rPr>
                        <a:t>Eviplera</a:t>
                      </a:r>
                      <a:r>
                        <a:rPr lang="fr-FR" sz="1600" baseline="30000" dirty="0">
                          <a:effectLst/>
                        </a:rPr>
                        <a:t>®</a:t>
                      </a:r>
                      <a:r>
                        <a:rPr lang="fr-FR" sz="1600" dirty="0">
                          <a:effectLst/>
                        </a:rPr>
                        <a:t> (ténofovirDF/emtricitabine + rilpivirine)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681,90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>
                          <a:effectLst/>
                        </a:rPr>
                        <a:t>8 183</a:t>
                      </a:r>
                      <a:endParaRPr lang="fr-F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4034">
                <a:tc>
                  <a:txBody>
                    <a:bodyPr/>
                    <a:lstStyle/>
                    <a:p>
                      <a:pPr marL="228600" indent="-50800" algn="l">
                        <a:spcAft>
                          <a:spcPts val="500"/>
                        </a:spcAft>
                      </a:pPr>
                      <a:r>
                        <a:rPr lang="pt-BR" sz="1600" dirty="0">
                          <a:effectLst/>
                        </a:rPr>
                        <a:t>Truvada</a:t>
                      </a:r>
                      <a:r>
                        <a:rPr lang="pt-BR" sz="1600" baseline="30000" dirty="0" smtClean="0">
                          <a:effectLst/>
                        </a:rPr>
                        <a:t>®</a:t>
                      </a:r>
                      <a:r>
                        <a:rPr lang="pt-BR" sz="1600" dirty="0" smtClean="0">
                          <a:effectLst/>
                        </a:rPr>
                        <a:t>+Prezista</a:t>
                      </a:r>
                      <a:r>
                        <a:rPr lang="pt-BR" sz="1600" baseline="30000" dirty="0">
                          <a:effectLst/>
                        </a:rPr>
                        <a:t>®</a:t>
                      </a:r>
                      <a:r>
                        <a:rPr lang="pt-BR" sz="1600" dirty="0">
                          <a:effectLst/>
                        </a:rPr>
                        <a:t>/Norvir</a:t>
                      </a:r>
                      <a:r>
                        <a:rPr lang="pt-BR" sz="1600" baseline="30000" dirty="0">
                          <a:effectLst/>
                        </a:rPr>
                        <a:t>®</a:t>
                      </a:r>
                      <a:r>
                        <a:rPr lang="pt-BR" sz="1600" dirty="0">
                          <a:effectLst/>
                        </a:rPr>
                        <a:t> (</a:t>
                      </a:r>
                      <a:r>
                        <a:rPr lang="pt-BR" sz="1600" dirty="0" smtClean="0">
                          <a:effectLst/>
                        </a:rPr>
                        <a:t>ténofovirDF/emtricitabine+darunavir/r</a:t>
                      </a:r>
                      <a:r>
                        <a:rPr lang="pt-BR" sz="1600" dirty="0">
                          <a:effectLst/>
                        </a:rPr>
                        <a:t>)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869,66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10 423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4034">
                <a:tc>
                  <a:txBody>
                    <a:bodyPr/>
                    <a:lstStyle/>
                    <a:p>
                      <a:pPr marL="228600" indent="-50800" algn="l">
                        <a:spcAft>
                          <a:spcPts val="500"/>
                        </a:spcAft>
                      </a:pPr>
                      <a:r>
                        <a:rPr lang="fr-FR" sz="1600" dirty="0" err="1">
                          <a:effectLst/>
                        </a:rPr>
                        <a:t>Triumeq</a:t>
                      </a:r>
                      <a:r>
                        <a:rPr lang="pt-BR" sz="1600" baseline="30000" dirty="0">
                          <a:effectLst/>
                        </a:rPr>
                        <a:t>®</a:t>
                      </a:r>
                      <a:r>
                        <a:rPr lang="fr-FR" sz="1600" dirty="0">
                          <a:effectLst/>
                        </a:rPr>
                        <a:t> (abacavir/lamivudine + dolutégravir)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>
                          <a:effectLst/>
                        </a:rPr>
                        <a:t>928,43</a:t>
                      </a:r>
                      <a:endParaRPr lang="fr-F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11 141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4034">
                <a:tc>
                  <a:txBody>
                    <a:bodyPr/>
                    <a:lstStyle/>
                    <a:p>
                      <a:pPr marL="228600" indent="-50800" algn="l">
                        <a:spcAft>
                          <a:spcPts val="500"/>
                        </a:spcAft>
                      </a:pPr>
                      <a:r>
                        <a:rPr lang="fr-FR" sz="1600" dirty="0" err="1">
                          <a:effectLst/>
                        </a:rPr>
                        <a:t>Kivexa</a:t>
                      </a:r>
                      <a:r>
                        <a:rPr lang="fr-FR" sz="1600" baseline="30000" dirty="0">
                          <a:effectLst/>
                        </a:rPr>
                        <a:t>®</a:t>
                      </a:r>
                      <a:r>
                        <a:rPr lang="fr-FR" sz="1600" dirty="0">
                          <a:effectLst/>
                        </a:rPr>
                        <a:t> + </a:t>
                      </a:r>
                      <a:r>
                        <a:rPr lang="fr-FR" sz="1600" dirty="0" err="1">
                          <a:effectLst/>
                        </a:rPr>
                        <a:t>Isentress</a:t>
                      </a:r>
                      <a:r>
                        <a:rPr lang="fr-FR" sz="1600" baseline="30000" dirty="0">
                          <a:effectLst/>
                        </a:rPr>
                        <a:t>®</a:t>
                      </a:r>
                      <a:r>
                        <a:rPr lang="fr-FR" sz="1600" dirty="0">
                          <a:effectLst/>
                        </a:rPr>
                        <a:t> (abacavir/lamivudine + raltégravir)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>
                          <a:effectLst/>
                        </a:rPr>
                        <a:t>950,33</a:t>
                      </a:r>
                      <a:endParaRPr lang="fr-F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11 404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4034">
                <a:tc>
                  <a:txBody>
                    <a:bodyPr/>
                    <a:lstStyle/>
                    <a:p>
                      <a:pPr marL="228600" indent="-50800" algn="l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Stribild</a:t>
                      </a:r>
                      <a:r>
                        <a:rPr lang="fr-FR" sz="1600" baseline="30000" dirty="0">
                          <a:effectLst/>
                        </a:rPr>
                        <a:t>®</a:t>
                      </a:r>
                      <a:r>
                        <a:rPr lang="fr-FR" sz="1600" dirty="0">
                          <a:effectLst/>
                        </a:rPr>
                        <a:t> (ténofovirDF/emtricitabine/elvitégravir/cobicistat)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977,09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11 725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4034">
                <a:tc>
                  <a:txBody>
                    <a:bodyPr/>
                    <a:lstStyle/>
                    <a:p>
                      <a:pPr marL="228600" indent="-50800" algn="l">
                        <a:spcAft>
                          <a:spcPts val="500"/>
                        </a:spcAft>
                      </a:pPr>
                      <a:r>
                        <a:rPr lang="fr-FR" sz="1600" dirty="0" err="1">
                          <a:effectLst/>
                        </a:rPr>
                        <a:t>Truvada</a:t>
                      </a:r>
                      <a:r>
                        <a:rPr lang="fr-FR" sz="1600" baseline="30000" dirty="0">
                          <a:effectLst/>
                        </a:rPr>
                        <a:t>®</a:t>
                      </a:r>
                      <a:r>
                        <a:rPr lang="fr-FR" sz="1600" dirty="0">
                          <a:effectLst/>
                        </a:rPr>
                        <a:t> + </a:t>
                      </a:r>
                      <a:r>
                        <a:rPr lang="fr-FR" sz="1600" dirty="0" err="1">
                          <a:effectLst/>
                        </a:rPr>
                        <a:t>Isentress</a:t>
                      </a:r>
                      <a:r>
                        <a:rPr lang="fr-FR" sz="1600" baseline="30000" dirty="0">
                          <a:effectLst/>
                        </a:rPr>
                        <a:t>®</a:t>
                      </a:r>
                      <a:r>
                        <a:rPr lang="fr-FR" sz="1600" dirty="0">
                          <a:effectLst/>
                        </a:rPr>
                        <a:t> (ténofovirDF/emtricitabine + raltégravir)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1020,33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12 240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1393">
                <a:tc>
                  <a:txBody>
                    <a:bodyPr/>
                    <a:lstStyle/>
                    <a:p>
                      <a:pPr marL="228600" indent="-50800" algn="l">
                        <a:spcAft>
                          <a:spcPts val="500"/>
                        </a:spcAft>
                      </a:pPr>
                      <a:r>
                        <a:rPr lang="fr-FR" sz="1600" dirty="0" err="1">
                          <a:effectLst/>
                        </a:rPr>
                        <a:t>Truvada</a:t>
                      </a:r>
                      <a:r>
                        <a:rPr lang="fr-FR" sz="1600" baseline="30000" dirty="0">
                          <a:effectLst/>
                        </a:rPr>
                        <a:t>®</a:t>
                      </a:r>
                      <a:r>
                        <a:rPr lang="fr-FR" sz="1600" dirty="0">
                          <a:effectLst/>
                        </a:rPr>
                        <a:t> + </a:t>
                      </a:r>
                      <a:r>
                        <a:rPr lang="fr-FR" sz="1600" dirty="0" err="1">
                          <a:effectLst/>
                        </a:rPr>
                        <a:t>Tivicay</a:t>
                      </a:r>
                      <a:r>
                        <a:rPr lang="fr-FR" sz="1600" baseline="30000" dirty="0">
                          <a:effectLst/>
                        </a:rPr>
                        <a:t>®</a:t>
                      </a:r>
                      <a:r>
                        <a:rPr lang="fr-FR" sz="1600" dirty="0">
                          <a:effectLst/>
                        </a:rPr>
                        <a:t> (ténofovirDF/emtricitabine + dolutégravir)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1060,30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12 724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22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3A87BD"/>
                </a:solidFill>
              </a:rPr>
              <a:t>Optimisation/simplification </a:t>
            </a:r>
            <a:r>
              <a:rPr lang="fr-FR" b="1" dirty="0">
                <a:solidFill>
                  <a:srgbClr val="3A87BD"/>
                </a:solidFill>
              </a:rPr>
              <a:t>d'un traitement antirétroviral en situation de succès virologique</a:t>
            </a:r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249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1513</TotalTime>
  <Words>2519</Words>
  <Application>Microsoft Office PowerPoint</Application>
  <PresentationFormat>Affichage à l'écran (4:3)</PresentationFormat>
  <Paragraphs>387</Paragraphs>
  <Slides>30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30</vt:i4>
      </vt:variant>
    </vt:vector>
  </HeadingPairs>
  <TitlesOfParts>
    <vt:vector size="34" baseType="lpstr">
      <vt:lpstr>Thème Office</vt:lpstr>
      <vt:lpstr>1_Thème Office</vt:lpstr>
      <vt:lpstr>2_Thème Office</vt:lpstr>
      <vt:lpstr>3_Thème Office</vt:lpstr>
      <vt:lpstr>Présentation PowerPoint</vt:lpstr>
      <vt:lpstr>Présentation PowerPoint</vt:lpstr>
      <vt:lpstr>Présentation PowerPoint</vt:lpstr>
      <vt:lpstr>Initiation d'un premier traitement antirétroviral chez l'adulte asymptomatique</vt:lpstr>
      <vt:lpstr>Initiation d'un traitement antirétroviral chez l'adulte asymptomatique</vt:lpstr>
      <vt:lpstr>Options recommandées pour l'initiation d'un premier traitement ARV</vt:lpstr>
      <vt:lpstr>Modifications significatives des recommandations</vt:lpstr>
      <vt:lpstr>Coût des différentes associations d’antirétroviraux recommandées</vt:lpstr>
      <vt:lpstr>Optimisation/simplification d'un traitement antirétroviral en situation de succès virologique</vt:lpstr>
      <vt:lpstr>Présentation PowerPoint</vt:lpstr>
      <vt:lpstr>Présentation PowerPoint</vt:lpstr>
      <vt:lpstr>Présentation PowerPoint</vt:lpstr>
      <vt:lpstr>Nouvelles options de switch en 2016</vt:lpstr>
      <vt:lpstr>Modification du traitement ARV et réduction des coûts</vt:lpstr>
      <vt:lpstr>Prise en charge des situations d’échec virologique</vt:lpstr>
      <vt:lpstr>Evaluation de la situation d'échec</vt:lpstr>
      <vt:lpstr>Place des INTI dans le traitement ARV de rattrapage d'un échec virologique</vt:lpstr>
      <vt:lpstr>Présentation PowerPoint</vt:lpstr>
      <vt:lpstr>Contexte épidémiologique</vt:lpstr>
      <vt:lpstr>Diagnostic virologique </vt:lpstr>
      <vt:lpstr>Résistance aux ARV du VIH au moment de la primo-infection</vt:lpstr>
      <vt:lpstr>Indications et modalités du traitement antirétroviral</vt:lpstr>
      <vt:lpstr>Indications et modalités du traitement antirétroviral Situations particulières</vt:lpstr>
      <vt:lpstr>Objectifs du traitement antirétroviral rapide</vt:lpstr>
      <vt:lpstr>Commission  « Infection VIH-2 / Diversité des VIH-1 »  Sous la direction du Professeur Sophie MATHERON,  CHU Bichat-Claude Bernard, Paris </vt:lpstr>
      <vt:lpstr>Présentation PowerPoint</vt:lpstr>
      <vt:lpstr>Présentation PowerPoint</vt:lpstr>
      <vt:lpstr>Commission « Prise en charge des accidents d’exposition au sang et sexuelle chez l’adulte » Sous la direction du Docteur David REY, CHU Strasbourg</vt:lpstr>
      <vt:lpstr>CHOIX DES ARV (28 jours) </vt:lpstr>
      <vt:lpstr>Présentation PowerPoint</vt:lpstr>
    </vt:vector>
  </TitlesOfParts>
  <Company>MSS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Julien Bressy</dc:creator>
  <cp:lastModifiedBy>Pierre TATTEVIN</cp:lastModifiedBy>
  <cp:revision>164</cp:revision>
  <dcterms:created xsi:type="dcterms:W3CDTF">2013-07-02T11:21:15Z</dcterms:created>
  <dcterms:modified xsi:type="dcterms:W3CDTF">2016-11-30T17:30:23Z</dcterms:modified>
</cp:coreProperties>
</file>