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2" r:id="rId3"/>
    <p:sldId id="328" r:id="rId4"/>
    <p:sldId id="327" r:id="rId5"/>
    <p:sldId id="307" r:id="rId6"/>
    <p:sldId id="329" r:id="rId7"/>
    <p:sldId id="308" r:id="rId8"/>
    <p:sldId id="313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14" r:id="rId18"/>
    <p:sldId id="315" r:id="rId19"/>
    <p:sldId id="316" r:id="rId20"/>
    <p:sldId id="317" r:id="rId21"/>
    <p:sldId id="340" r:id="rId22"/>
    <p:sldId id="338" r:id="rId23"/>
    <p:sldId id="318" r:id="rId24"/>
    <p:sldId id="341" r:id="rId25"/>
    <p:sldId id="342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43" r:id="rId35"/>
    <p:sldId id="344" r:id="rId36"/>
    <p:sldId id="345" r:id="rId37"/>
    <p:sldId id="346" r:id="rId38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'Coinf VIH-VHC_Final'!$AA$11:$AA$19</c:f>
              <c:strCache>
                <c:ptCount val="9"/>
                <c:pt idx="0">
                  <c:v> Rennes</c:v>
                </c:pt>
                <c:pt idx="1">
                  <c:v>Vannes</c:v>
                </c:pt>
                <c:pt idx="2">
                  <c:v>Quimper</c:v>
                </c:pt>
                <c:pt idx="3">
                  <c:v>St Brieuc</c:v>
                </c:pt>
                <c:pt idx="4">
                  <c:v>Lorient</c:v>
                </c:pt>
                <c:pt idx="5">
                  <c:v>Brest Mal Inf</c:v>
                </c:pt>
                <c:pt idx="6">
                  <c:v>Brest Med Int</c:v>
                </c:pt>
                <c:pt idx="7">
                  <c:v>St Malo</c:v>
                </c:pt>
                <c:pt idx="8">
                  <c:v>Morlaix</c:v>
                </c:pt>
              </c:strCache>
            </c:strRef>
          </c:cat>
          <c:val>
            <c:numRef>
              <c:f>'Coinf VIH-VHC_Final'!$AB$11:$AB$19</c:f>
              <c:numCache>
                <c:formatCode>0%</c:formatCode>
                <c:ptCount val="9"/>
                <c:pt idx="0">
                  <c:v>0.39</c:v>
                </c:pt>
                <c:pt idx="1">
                  <c:v>0.15</c:v>
                </c:pt>
                <c:pt idx="2">
                  <c:v>0.12</c:v>
                </c:pt>
                <c:pt idx="3">
                  <c:v>0.11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83328"/>
        <c:axId val="97296768"/>
      </c:barChart>
      <c:catAx>
        <c:axId val="812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7296768"/>
        <c:crosses val="autoZero"/>
        <c:auto val="1"/>
        <c:lblAlgn val="ctr"/>
        <c:lblOffset val="100"/>
        <c:noMultiLvlLbl val="0"/>
      </c:catAx>
      <c:valAx>
        <c:axId val="972967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128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98952928462122"/>
          <c:y val="0"/>
          <c:w val="0.68024591973099025"/>
          <c:h val="0.896337103653387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'Coinf VIH-VHC_Final'!$AK$10</c:f>
              <c:strCache>
                <c:ptCount val="1"/>
                <c:pt idx="0">
                  <c:v> traités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'Coinf VIH-VHC_Final'!$AJ$11:$AJ$20</c:f>
              <c:strCache>
                <c:ptCount val="10"/>
                <c:pt idx="0">
                  <c:v>Brest Mal Inf</c:v>
                </c:pt>
                <c:pt idx="1">
                  <c:v>Brest Med Int</c:v>
                </c:pt>
                <c:pt idx="2">
                  <c:v>St Malo</c:v>
                </c:pt>
                <c:pt idx="3">
                  <c:v>Morlaix</c:v>
                </c:pt>
                <c:pt idx="4">
                  <c:v>Quimper</c:v>
                </c:pt>
                <c:pt idx="5">
                  <c:v>Lorient</c:v>
                </c:pt>
                <c:pt idx="6">
                  <c:v>St Brieuc</c:v>
                </c:pt>
                <c:pt idx="7">
                  <c:v> Rennes</c:v>
                </c:pt>
                <c:pt idx="8">
                  <c:v>Vannes</c:v>
                </c:pt>
                <c:pt idx="9">
                  <c:v> Région</c:v>
                </c:pt>
              </c:strCache>
            </c:strRef>
          </c:cat>
          <c:val>
            <c:numRef>
              <c:f>'Coinf VIH-VHC_Final'!$AK$11:$AK$20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7</c:v>
                </c:pt>
                <c:pt idx="7">
                  <c:v>17</c:v>
                </c:pt>
                <c:pt idx="8">
                  <c:v>21</c:v>
                </c:pt>
                <c:pt idx="9">
                  <c:v>56</c:v>
                </c:pt>
              </c:numCache>
            </c:numRef>
          </c:val>
        </c:ser>
        <c:ser>
          <c:idx val="1"/>
          <c:order val="1"/>
          <c:tx>
            <c:strRef>
              <c:f>'Coinf VIH-VHC_Final'!$AL$10</c:f>
              <c:strCache>
                <c:ptCount val="1"/>
                <c:pt idx="0">
                  <c:v>non traités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'Coinf VIH-VHC_Final'!$AJ$11:$AJ$20</c:f>
              <c:strCache>
                <c:ptCount val="10"/>
                <c:pt idx="0">
                  <c:v>Brest Mal Inf</c:v>
                </c:pt>
                <c:pt idx="1">
                  <c:v>Brest Med Int</c:v>
                </c:pt>
                <c:pt idx="2">
                  <c:v>St Malo</c:v>
                </c:pt>
                <c:pt idx="3">
                  <c:v>Morlaix</c:v>
                </c:pt>
                <c:pt idx="4">
                  <c:v>Quimper</c:v>
                </c:pt>
                <c:pt idx="5">
                  <c:v>Lorient</c:v>
                </c:pt>
                <c:pt idx="6">
                  <c:v>St Brieuc</c:v>
                </c:pt>
                <c:pt idx="7">
                  <c:v> Rennes</c:v>
                </c:pt>
                <c:pt idx="8">
                  <c:v>Vannes</c:v>
                </c:pt>
                <c:pt idx="9">
                  <c:v> Région</c:v>
                </c:pt>
              </c:strCache>
            </c:strRef>
          </c:cat>
          <c:val>
            <c:numRef>
              <c:f>'Coinf VIH-VHC_Final'!$AL$11:$AL$20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117888"/>
        <c:axId val="32119424"/>
      </c:barChart>
      <c:catAx>
        <c:axId val="32117888"/>
        <c:scaling>
          <c:orientation val="minMax"/>
        </c:scaling>
        <c:delete val="0"/>
        <c:axPos val="l"/>
        <c:majorTickMark val="out"/>
        <c:minorTickMark val="none"/>
        <c:tickLblPos val="nextTo"/>
        <c:crossAx val="32119424"/>
        <c:crosses val="autoZero"/>
        <c:auto val="1"/>
        <c:lblAlgn val="ctr"/>
        <c:lblOffset val="100"/>
        <c:noMultiLvlLbl val="0"/>
      </c:catAx>
      <c:valAx>
        <c:axId val="321194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211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27637523993669"/>
          <c:y val="0.41877372384629424"/>
          <c:w val="0.15365559021115616"/>
          <c:h val="0.162452552307411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98952928462122"/>
          <c:y val="0"/>
          <c:w val="0.68024591973099025"/>
          <c:h val="0.89633710365338715"/>
        </c:manualLayout>
      </c:layout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29248"/>
        <c:axId val="34251520"/>
      </c:barChart>
      <c:catAx>
        <c:axId val="34229248"/>
        <c:scaling>
          <c:orientation val="minMax"/>
        </c:scaling>
        <c:delete val="0"/>
        <c:axPos val="l"/>
        <c:majorTickMark val="out"/>
        <c:minorTickMark val="none"/>
        <c:tickLblPos val="nextTo"/>
        <c:crossAx val="34251520"/>
        <c:crosses val="autoZero"/>
        <c:auto val="1"/>
        <c:lblAlgn val="ctr"/>
        <c:lblOffset val="100"/>
        <c:noMultiLvlLbl val="0"/>
      </c:catAx>
      <c:valAx>
        <c:axId val="342515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4229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'Graphes Primo et nvx'!$B$55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'Graphes Primo et nvx'!$E$54:$L$54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St 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'Graphes Primo et nvx'!$C$55:$J$55</c:f>
              <c:numCache>
                <c:formatCode>General</c:formatCode>
                <c:ptCount val="8"/>
                <c:pt idx="0">
                  <c:v>56</c:v>
                </c:pt>
                <c:pt idx="1">
                  <c:v>12</c:v>
                </c:pt>
                <c:pt idx="2">
                  <c:v>11</c:v>
                </c:pt>
                <c:pt idx="3">
                  <c:v>17</c:v>
                </c:pt>
                <c:pt idx="4">
                  <c:v>26</c:v>
                </c:pt>
                <c:pt idx="5">
                  <c:v>5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'Graphes Primo et nvx'!$B$56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'Graphes Primo et nvx'!$E$54:$L$54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St 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'Graphes Primo et nvx'!$C$56:$J$56</c:f>
              <c:numCache>
                <c:formatCode>General</c:formatCode>
                <c:ptCount val="8"/>
                <c:pt idx="0">
                  <c:v>38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ser>
          <c:idx val="2"/>
          <c:order val="2"/>
          <c:tx>
            <c:strRef>
              <c:f>'Graphes Primo et nvx'!$B$57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'Graphes Primo et nvx'!$E$54:$L$54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St 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'Graphes Primo et nvx'!$C$57:$J$57</c:f>
              <c:numCache>
                <c:formatCode>General</c:formatCode>
                <c:ptCount val="8"/>
                <c:pt idx="0">
                  <c:v>50</c:v>
                </c:pt>
                <c:pt idx="1">
                  <c:v>9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50432"/>
        <c:axId val="107251968"/>
      </c:barChart>
      <c:catAx>
        <c:axId val="10725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251968"/>
        <c:crosses val="autoZero"/>
        <c:auto val="1"/>
        <c:lblAlgn val="ctr"/>
        <c:lblOffset val="100"/>
        <c:noMultiLvlLbl val="0"/>
      </c:catAx>
      <c:valAx>
        <c:axId val="10725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25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749822293652"/>
          <c:y val="0.69244843378017873"/>
          <c:w val="0.21813399829987337"/>
          <c:h val="7.6737857397943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annuel</a:t>
            </a:r>
            <a:r>
              <a:rPr lang="en-US" dirty="0"/>
              <a:t> des primo-infections </a:t>
            </a:r>
            <a:r>
              <a:rPr lang="en-US" dirty="0" err="1"/>
              <a:t>en</a:t>
            </a:r>
            <a:r>
              <a:rPr lang="en-US" dirty="0"/>
              <a:t> Bretagne</a:t>
            </a:r>
          </a:p>
          <a:p>
            <a:pPr>
              <a:defRPr/>
            </a:pPr>
            <a:r>
              <a:rPr lang="en-US" dirty="0"/>
              <a:t>2015-2017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'Primo et nvx'!$B$45</c:f>
              <c:strCache>
                <c:ptCount val="1"/>
                <c:pt idx="0">
                  <c:v>Nb Patients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5.277777777777782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'Primo et nvx'!$A$46:$A$48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'Primo et nvx'!$B$46:$B$48</c:f>
              <c:numCache>
                <c:formatCode>General</c:formatCode>
                <c:ptCount val="3"/>
                <c:pt idx="0">
                  <c:v>26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'Primo et nvx'!$C$45</c:f>
              <c:strCache>
                <c:ptCount val="1"/>
                <c:pt idx="0">
                  <c:v>Moyenne délai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7777777777778286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'Primo et nvx'!$A$46:$A$48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'Primo et nvx'!$C$46:$C$48</c:f>
              <c:numCache>
                <c:formatCode>General</c:formatCode>
                <c:ptCount val="3"/>
                <c:pt idx="0">
                  <c:v>50</c:v>
                </c:pt>
                <c:pt idx="1">
                  <c:v>12</c:v>
                </c:pt>
                <c:pt idx="2">
                  <c:v>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'Primo et nvx'!$D$45</c:f>
              <c:strCache>
                <c:ptCount val="1"/>
                <c:pt idx="0">
                  <c:v>Médiane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333333333333333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79971E-17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'Primo et nvx'!$A$46:$A$48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'Primo et nvx'!$D$46:$D$48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74976"/>
        <c:axId val="110576768"/>
      </c:lineChart>
      <c:catAx>
        <c:axId val="1105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576768"/>
        <c:crosses val="autoZero"/>
        <c:auto val="1"/>
        <c:lblAlgn val="ctr"/>
        <c:lblOffset val="100"/>
        <c:noMultiLvlLbl val="0"/>
      </c:catAx>
      <c:valAx>
        <c:axId val="11057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0574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Générique!$G$40</c:f>
              <c:strCache>
                <c:ptCount val="1"/>
                <c:pt idx="0">
                  <c:v>Triumeq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Générique!$F$41:$F$48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Saint-Malo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Générique!$G$41:$G$48</c:f>
              <c:numCache>
                <c:formatCode>General</c:formatCode>
                <c:ptCount val="8"/>
                <c:pt idx="0">
                  <c:v>249</c:v>
                </c:pt>
                <c:pt idx="1">
                  <c:v>55</c:v>
                </c:pt>
                <c:pt idx="2">
                  <c:v>33</c:v>
                </c:pt>
                <c:pt idx="3">
                  <c:v>74</c:v>
                </c:pt>
                <c:pt idx="4">
                  <c:v>77</c:v>
                </c:pt>
                <c:pt idx="5">
                  <c:v>11</c:v>
                </c:pt>
                <c:pt idx="6">
                  <c:v>8</c:v>
                </c:pt>
                <c:pt idx="7">
                  <c:v>72</c:v>
                </c:pt>
              </c:numCache>
            </c:numRef>
          </c:val>
        </c:ser>
        <c:ser>
          <c:idx val="1"/>
          <c:order val="1"/>
          <c:tx>
            <c:strRef>
              <c:f>Générique!$H$40</c:f>
              <c:strCache>
                <c:ptCount val="1"/>
                <c:pt idx="0">
                  <c:v>Passage sous générique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Générique!$F$41:$F$48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Saint-Malo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Générique!$H$41:$H$48</c:f>
              <c:numCache>
                <c:formatCode>General</c:formatCode>
                <c:ptCount val="8"/>
                <c:pt idx="0">
                  <c:v>20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237568"/>
        <c:axId val="128239104"/>
      </c:barChart>
      <c:catAx>
        <c:axId val="128237568"/>
        <c:scaling>
          <c:orientation val="minMax"/>
        </c:scaling>
        <c:delete val="0"/>
        <c:axPos val="l"/>
        <c:majorTickMark val="out"/>
        <c:minorTickMark val="none"/>
        <c:tickLblPos val="nextTo"/>
        <c:crossAx val="128239104"/>
        <c:crosses val="autoZero"/>
        <c:auto val="1"/>
        <c:lblAlgn val="ctr"/>
        <c:lblOffset val="100"/>
        <c:noMultiLvlLbl val="0"/>
      </c:catAx>
      <c:valAx>
        <c:axId val="1282391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28237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Générique!$L$40</c:f>
              <c:strCache>
                <c:ptCount val="1"/>
                <c:pt idx="0">
                  <c:v>Eviplera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Générique!$K$41:$K$48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Saint-Malo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Générique!$L$41:$L$48</c:f>
              <c:numCache>
                <c:formatCode>General</c:formatCode>
                <c:ptCount val="8"/>
                <c:pt idx="0">
                  <c:v>545</c:v>
                </c:pt>
                <c:pt idx="1">
                  <c:v>158</c:v>
                </c:pt>
                <c:pt idx="2">
                  <c:v>113</c:v>
                </c:pt>
                <c:pt idx="3">
                  <c:v>97</c:v>
                </c:pt>
                <c:pt idx="4">
                  <c:v>68</c:v>
                </c:pt>
                <c:pt idx="5">
                  <c:v>37</c:v>
                </c:pt>
                <c:pt idx="6">
                  <c:v>11</c:v>
                </c:pt>
                <c:pt idx="7">
                  <c:v>90</c:v>
                </c:pt>
              </c:numCache>
            </c:numRef>
          </c:val>
        </c:ser>
        <c:ser>
          <c:idx val="1"/>
          <c:order val="1"/>
          <c:tx>
            <c:strRef>
              <c:f>Générique!$M$40</c:f>
              <c:strCache>
                <c:ptCount val="1"/>
                <c:pt idx="0">
                  <c:v>Passage sous générique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Générique!$K$41:$K$48</c:f>
              <c:strCache>
                <c:ptCount val="8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St Brieuc</c:v>
                </c:pt>
                <c:pt idx="4">
                  <c:v>Brest</c:v>
                </c:pt>
                <c:pt idx="5">
                  <c:v>Saint-Malo</c:v>
                </c:pt>
                <c:pt idx="6">
                  <c:v>Morlaix</c:v>
                </c:pt>
                <c:pt idx="7">
                  <c:v>Quimper</c:v>
                </c:pt>
              </c:strCache>
            </c:strRef>
          </c:cat>
          <c:val>
            <c:numRef>
              <c:f>Générique!$M$41:$M$48</c:f>
              <c:numCache>
                <c:formatCode>General</c:formatCode>
                <c:ptCount val="8"/>
                <c:pt idx="0">
                  <c:v>44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420480"/>
        <c:axId val="128426368"/>
      </c:barChart>
      <c:catAx>
        <c:axId val="128420480"/>
        <c:scaling>
          <c:orientation val="minMax"/>
        </c:scaling>
        <c:delete val="1"/>
        <c:axPos val="l"/>
        <c:majorTickMark val="out"/>
        <c:minorTickMark val="none"/>
        <c:tickLblPos val="nextTo"/>
        <c:crossAx val="128426368"/>
        <c:crosses val="autoZero"/>
        <c:auto val="1"/>
        <c:lblAlgn val="ctr"/>
        <c:lblOffset val="100"/>
        <c:noMultiLvlLbl val="0"/>
      </c:catAx>
      <c:valAx>
        <c:axId val="128426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28420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9B3B-CD2C-D941-8F5F-FBA48892E499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917C-F469-3945-86CE-C1E1FE1686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02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6ABB-6832-7244-AE0D-C91360E05872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F517-0EDE-9C4D-AE06-2973CF3B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31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1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41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40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9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1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16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10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423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42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0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088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16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26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03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2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0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100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153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43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135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sym typeface="Wingdings" panose="05000000000000000000" pitchFamily="2" charset="2"/>
            </a:endParaRPr>
          </a:p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1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11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14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8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sym typeface="Wingdings" panose="05000000000000000000" pitchFamily="2" charset="2"/>
            </a:endParaRPr>
          </a:p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62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6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sym typeface="Wingdings" panose="05000000000000000000" pitchFamily="2" charset="2"/>
            </a:endParaRPr>
          </a:p>
          <a:p>
            <a:endParaRPr lang="fr-FR" baseline="0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0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24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89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F517-0EDE-9C4D-AE06-2973CF3B8A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7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508516" y="776238"/>
            <a:ext cx="7548210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5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16829" cy="68708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aseline="0" dirty="0" smtClean="0"/>
              <a:t>SOIREE CO-MORBIDITES  – 18 octobre 2018 – COREVIH BRETAGNE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07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390" y="2527973"/>
            <a:ext cx="7342809" cy="1470025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SOIREE CO-MORBIDITES </a:t>
            </a:r>
            <a:br>
              <a:rPr lang="fr-FR" sz="3200" b="1" dirty="0" smtClean="0"/>
            </a:br>
            <a:r>
              <a:rPr lang="fr-FR" sz="3200" b="1" dirty="0" err="1" smtClean="0"/>
              <a:t>Corevih</a:t>
            </a:r>
            <a:r>
              <a:rPr lang="fr-FR" sz="3200" b="1" dirty="0" smtClean="0"/>
              <a:t> -18 octobre 2018 18h30 -21h</a:t>
            </a:r>
            <a:br>
              <a:rPr lang="fr-FR" sz="3200" b="1" dirty="0" smtClean="0"/>
            </a:br>
            <a:r>
              <a:rPr lang="fr-FR" sz="2000" dirty="0" smtClean="0"/>
              <a:t>Dr Faouzi </a:t>
            </a:r>
            <a:r>
              <a:rPr lang="fr-FR" sz="2000" dirty="0" err="1" smtClean="0"/>
              <a:t>Souala</a:t>
            </a:r>
            <a:r>
              <a:rPr lang="fr-FR" sz="2000" dirty="0" smtClean="0"/>
              <a:t> –infectiologue Rennes</a:t>
            </a:r>
            <a:br>
              <a:rPr lang="fr-FR" sz="2000" dirty="0" smtClean="0"/>
            </a:br>
            <a:r>
              <a:rPr lang="fr-FR" sz="2000" dirty="0" smtClean="0"/>
              <a:t>Magali </a:t>
            </a:r>
            <a:r>
              <a:rPr lang="fr-FR" sz="2000" dirty="0" err="1" smtClean="0"/>
              <a:t>Poisson-Vannier</a:t>
            </a:r>
            <a:r>
              <a:rPr lang="fr-FR" sz="2000" dirty="0" smtClean="0"/>
              <a:t> – TEC </a:t>
            </a:r>
            <a:r>
              <a:rPr lang="fr-FR" sz="2000" dirty="0" err="1" smtClean="0"/>
              <a:t>Corevih</a:t>
            </a:r>
            <a:r>
              <a:rPr lang="fr-FR" sz="2000" dirty="0" smtClean="0"/>
              <a:t> Bretagne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389" y="4521016"/>
            <a:ext cx="7342809" cy="83618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Centre Hospitalier Universitaire de Rennes – Hôpital </a:t>
            </a:r>
            <a:r>
              <a:rPr lang="fr-FR" sz="2000" dirty="0" err="1" smtClean="0"/>
              <a:t>Pontchaillou</a:t>
            </a:r>
            <a:endParaRPr lang="fr-FR" sz="2000" dirty="0" smtClean="0"/>
          </a:p>
          <a:p>
            <a:r>
              <a:rPr lang="fr-FR" sz="2000" dirty="0" smtClean="0"/>
              <a:t>Centre médical Louis Guilloux </a:t>
            </a:r>
          </a:p>
          <a:p>
            <a:endParaRPr lang="fr-FR" sz="2400" dirty="0"/>
          </a:p>
        </p:txBody>
      </p:sp>
      <p:pic>
        <p:nvPicPr>
          <p:cNvPr id="5" name="Image 4" descr="LogoCoreVI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7" y="162039"/>
            <a:ext cx="3213786" cy="20406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2242" y="23474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8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2769"/>
          <a:stretch/>
        </p:blipFill>
        <p:spPr bwMode="auto">
          <a:xfrm>
            <a:off x="640935" y="1042587"/>
            <a:ext cx="8404196" cy="507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8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2732"/>
          <a:stretch/>
        </p:blipFill>
        <p:spPr bwMode="auto">
          <a:xfrm>
            <a:off x="560662" y="999859"/>
            <a:ext cx="8523517" cy="51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3160"/>
          <a:stretch/>
        </p:blipFill>
        <p:spPr bwMode="auto">
          <a:xfrm>
            <a:off x="706773" y="1163780"/>
            <a:ext cx="8437227" cy="514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2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6533" r="2119"/>
          <a:stretch/>
        </p:blipFill>
        <p:spPr bwMode="auto">
          <a:xfrm>
            <a:off x="594213" y="1350236"/>
            <a:ext cx="8501732" cy="47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2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5772" r="1012"/>
          <a:stretch/>
        </p:blipFill>
        <p:spPr bwMode="auto">
          <a:xfrm>
            <a:off x="606751" y="1213503"/>
            <a:ext cx="8441601" cy="468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4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6311" r="1577"/>
          <a:stretch/>
        </p:blipFill>
        <p:spPr bwMode="auto">
          <a:xfrm>
            <a:off x="652987" y="1452785"/>
            <a:ext cx="8260277" cy="456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8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162"/>
          <a:stretch/>
        </p:blipFill>
        <p:spPr bwMode="auto">
          <a:xfrm>
            <a:off x="597398" y="1219200"/>
            <a:ext cx="8315866" cy="4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3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380" y="95052"/>
            <a:ext cx="8699619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STRATEGIES THERAPEUTIQUES </a:t>
            </a:r>
            <a:r>
              <a:rPr lang="fr-FR" sz="2400" b="1" dirty="0" smtClean="0">
                <a:latin typeface="Futura"/>
                <a:cs typeface="Futura"/>
              </a:rPr>
              <a:t>(AFEF 2018)</a:t>
            </a:r>
            <a:endParaRPr lang="fr-FR" sz="24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031" y="1396807"/>
            <a:ext cx="8084320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OPTIONS PANGENOTYPIQUES A PRIVILEGIER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SOFOSBUVIR + VELPATASVIR       12 semaines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GLECAPREVIR + PIBRENTASVIR      8 semaines à 16 semaines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SELON LE GENOTYPE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SOFOSBUVIR + </a:t>
            </a:r>
            <a:r>
              <a:rPr lang="fr-FR" sz="2400" dirty="0" smtClean="0"/>
              <a:t>LEDIPASVIR       8 semaines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Si pas de maladie hépatique sévère (G1) 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GRAZOPREVIR </a:t>
            </a:r>
            <a:r>
              <a:rPr lang="fr-FR" sz="2400" dirty="0"/>
              <a:t>+ </a:t>
            </a:r>
            <a:r>
              <a:rPr lang="fr-FR" sz="2400" dirty="0" smtClean="0"/>
              <a:t>ELBASVIR        12 semaines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G1b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G1a avec CV&lt;800 000 UI/ml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G4 Naïfs</a:t>
            </a:r>
          </a:p>
        </p:txBody>
      </p:sp>
    </p:spTree>
    <p:extLst>
      <p:ext uri="{BB962C8B-B14F-4D97-AF65-F5344CB8AC3E}">
        <p14:creationId xmlns:p14="http://schemas.microsoft.com/office/powerpoint/2010/main" val="42559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Futura"/>
                <a:cs typeface="Futura"/>
              </a:rPr>
              <a:t>SUIVIS THERAPEUTIQUES POST-TRAITEMENT</a:t>
            </a:r>
            <a:r>
              <a:rPr lang="fr-FR" sz="2400" b="1" dirty="0" smtClean="0">
                <a:latin typeface="Futura"/>
                <a:cs typeface="Futura"/>
              </a:rPr>
              <a:t/>
            </a:r>
            <a:br>
              <a:rPr lang="fr-FR" sz="2400" b="1" dirty="0" smtClean="0">
                <a:latin typeface="Futura"/>
                <a:cs typeface="Futura"/>
              </a:rPr>
            </a:br>
            <a:r>
              <a:rPr lang="fr-FR" sz="1800" b="1" dirty="0" smtClean="0">
                <a:latin typeface="Futura"/>
                <a:cs typeface="Futura"/>
              </a:rPr>
              <a:t>( AFEF 2018)</a:t>
            </a:r>
            <a:endParaRPr lang="fr-FR" sz="16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031" y="1396807"/>
            <a:ext cx="8084320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VIROLOGIQUE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Evaluation CV VHC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M1 , Fin de traitement, M3 post traitement			RVS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MALADIES HEPATIQUES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Après RVS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Dépistage du CHC/6mois par échographie abdominale si maladies hépatiques sévères (MHS)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 Pas de surveillance particulière si patients sans MHS et sans comorbidités hépatiques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Alcool, syndrome métabolique, </a:t>
            </a:r>
            <a:r>
              <a:rPr lang="fr-FR" sz="2400" dirty="0" err="1" smtClean="0"/>
              <a:t>co-infections</a:t>
            </a:r>
            <a:r>
              <a:rPr lang="fr-FR" sz="2400" dirty="0" smtClean="0"/>
              <a:t> VHB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6759721" y="2589374"/>
            <a:ext cx="786213" cy="3076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Futura"/>
                <a:cs typeface="Futura"/>
              </a:rPr>
              <a:t>CAS PARTICULIERS (1)</a:t>
            </a:r>
            <a:endParaRPr lang="fr-FR" sz="16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080613"/>
            <a:ext cx="8084320" cy="56323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ECHEC APRES TRAITEMENT PAR AAD (Agent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Anti-viral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Bilan spécifique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Historique de traitement : observance, interactions médicamenteuses, schéma non optimal, arrêt prématuré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Eliminer une réinfection (étude virologique)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RCP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Déterminer les mutations de résistance après traitement par Anti NS5A de 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génération (</a:t>
            </a:r>
            <a:r>
              <a:rPr lang="fr-FR" sz="2000" dirty="0" err="1" smtClean="0"/>
              <a:t>elbasvir</a:t>
            </a:r>
            <a:r>
              <a:rPr lang="fr-FR" sz="2000" dirty="0" smtClean="0"/>
              <a:t>, </a:t>
            </a:r>
            <a:r>
              <a:rPr lang="fr-FR" sz="2000" dirty="0" err="1" smtClean="0"/>
              <a:t>pibrentasvir,velpatasvir</a:t>
            </a:r>
            <a:r>
              <a:rPr lang="fr-FR" sz="2000" dirty="0" smtClean="0"/>
              <a:t>)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Solutions recommandées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sofo</a:t>
            </a:r>
            <a:r>
              <a:rPr lang="fr-FR" sz="2000" dirty="0" smtClean="0"/>
              <a:t> + </a:t>
            </a:r>
            <a:r>
              <a:rPr lang="fr-FR" sz="2000" dirty="0" err="1" smtClean="0"/>
              <a:t>velpa</a:t>
            </a:r>
            <a:r>
              <a:rPr lang="fr-FR" sz="2000" dirty="0" smtClean="0"/>
              <a:t> + </a:t>
            </a:r>
            <a:r>
              <a:rPr lang="fr-FR" sz="2000" dirty="0" err="1" smtClean="0"/>
              <a:t>voxilaprevir</a:t>
            </a:r>
            <a:r>
              <a:rPr lang="fr-FR" sz="2000" dirty="0" smtClean="0"/>
              <a:t>      12 semaines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/>
              <a:t>sofo</a:t>
            </a:r>
            <a:r>
              <a:rPr lang="fr-FR" sz="2000" dirty="0"/>
              <a:t> + </a:t>
            </a:r>
            <a:r>
              <a:rPr lang="fr-FR" sz="2000" dirty="0" err="1"/>
              <a:t>velpa</a:t>
            </a:r>
            <a:r>
              <a:rPr lang="fr-FR" sz="2000" dirty="0"/>
              <a:t> + </a:t>
            </a:r>
            <a:r>
              <a:rPr lang="fr-FR" sz="2000" dirty="0" err="1"/>
              <a:t>voxilaprevir</a:t>
            </a:r>
            <a:r>
              <a:rPr lang="fr-FR" sz="2000" dirty="0"/>
              <a:t> </a:t>
            </a:r>
            <a:r>
              <a:rPr lang="fr-FR" sz="2000" dirty="0" smtClean="0"/>
              <a:t>+/- </a:t>
            </a:r>
            <a:r>
              <a:rPr lang="fr-FR" sz="2000" dirty="0" err="1" smtClean="0"/>
              <a:t>ribavirine</a:t>
            </a:r>
            <a:r>
              <a:rPr lang="fr-FR" sz="2000" dirty="0" smtClean="0"/>
              <a:t>  12-24 semaines</a:t>
            </a:r>
          </a:p>
          <a:p>
            <a:pPr lvl="1"/>
            <a:r>
              <a:rPr lang="fr-FR" sz="2000" dirty="0" smtClean="0"/>
              <a:t>      si cirrhose compensé et génotype 3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/>
              <a:t>sofo</a:t>
            </a:r>
            <a:r>
              <a:rPr lang="fr-FR" sz="2000" dirty="0"/>
              <a:t> + </a:t>
            </a:r>
            <a:r>
              <a:rPr lang="fr-FR" sz="2000" dirty="0" err="1"/>
              <a:t>velpa</a:t>
            </a:r>
            <a:r>
              <a:rPr lang="fr-FR" sz="2000" dirty="0"/>
              <a:t> + </a:t>
            </a:r>
            <a:r>
              <a:rPr lang="fr-FR" sz="2000" dirty="0" err="1" smtClean="0"/>
              <a:t>ribavirine</a:t>
            </a:r>
            <a:r>
              <a:rPr lang="fr-FR" sz="2000" dirty="0" smtClean="0"/>
              <a:t>  24 semaines si cirrhose </a:t>
            </a:r>
            <a:r>
              <a:rPr lang="fr-FR" sz="2000" dirty="0"/>
              <a:t> </a:t>
            </a:r>
            <a:r>
              <a:rPr lang="fr-FR" sz="2000" dirty="0" smtClean="0"/>
              <a:t>décompensée Ou même ATCD de décompensations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lvl="1"/>
            <a:r>
              <a:rPr lang="fr-FR" sz="2400" dirty="0" smtClean="0">
                <a:sym typeface="Wingdings"/>
              </a:rPr>
              <a:t> </a:t>
            </a:r>
            <a:r>
              <a:rPr lang="fr-FR" sz="2400" b="1" dirty="0" smtClean="0">
                <a:sym typeface="Wingdings"/>
              </a:rPr>
              <a:t>JAMAIS DE VOXILAPREVIR OU GLECAPREVIR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952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390" y="3100542"/>
            <a:ext cx="7342809" cy="804887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CO-INFECTION VIH-VHC</a:t>
            </a:r>
            <a:endParaRPr lang="fr-FR" sz="4000" b="1" dirty="0"/>
          </a:p>
        </p:txBody>
      </p:sp>
      <p:pic>
        <p:nvPicPr>
          <p:cNvPr id="5" name="Image 4" descr="LogoCoreVI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7" y="162039"/>
            <a:ext cx="3213786" cy="20406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2242" y="23474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3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Futura"/>
                <a:cs typeface="Futura"/>
              </a:rPr>
              <a:t>CAS PARTICULIERS (2)</a:t>
            </a:r>
            <a:endParaRPr lang="fr-FR" sz="16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080613"/>
            <a:ext cx="8084320" cy="55707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TRANSPLANTATION HEPATIQUE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RCP anti-VHC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CIRRHOSE DECOMPENSEE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Suivi hépatite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Suivi pré greffe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RCP anti-VHC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INSUFFISANCE RENALE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DFG ≥30 ml/min/1,73m² 		Aucun ajustement de dose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DFG ≤30</a:t>
            </a:r>
            <a:r>
              <a:rPr lang="fr-FR" sz="2000" dirty="0"/>
              <a:t> </a:t>
            </a:r>
            <a:r>
              <a:rPr lang="fr-FR" sz="2000" dirty="0" smtClean="0"/>
              <a:t>ml/min/1,73m²		Suivi néphrologique</a:t>
            </a:r>
            <a:endParaRPr lang="fr-FR" sz="2000" dirty="0"/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option  </a:t>
            </a:r>
            <a:r>
              <a:rPr lang="fr-FR" sz="2000" dirty="0" err="1"/>
              <a:t>G</a:t>
            </a:r>
            <a:r>
              <a:rPr lang="fr-FR" sz="2000" dirty="0" err="1" smtClean="0"/>
              <a:t>lécaprevir</a:t>
            </a:r>
            <a:r>
              <a:rPr lang="fr-FR" sz="2000" dirty="0" smtClean="0"/>
              <a:t> + </a:t>
            </a:r>
            <a:r>
              <a:rPr lang="fr-FR" sz="2000" dirty="0" err="1"/>
              <a:t>P</a:t>
            </a:r>
            <a:r>
              <a:rPr lang="fr-FR" sz="2000" dirty="0" err="1" smtClean="0"/>
              <a:t>ibrentasvir</a:t>
            </a:r>
            <a:r>
              <a:rPr lang="fr-FR" sz="2000" dirty="0" smtClean="0"/>
              <a:t> 12 semaines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			</a:t>
            </a:r>
            <a:r>
              <a:rPr lang="fr-FR" sz="2000" dirty="0" err="1"/>
              <a:t>G</a:t>
            </a:r>
            <a:r>
              <a:rPr lang="fr-FR" sz="2000" dirty="0" err="1" smtClean="0"/>
              <a:t>razoprevir</a:t>
            </a:r>
            <a:r>
              <a:rPr lang="fr-FR" sz="2000" dirty="0" smtClean="0"/>
              <a:t> + </a:t>
            </a:r>
            <a:r>
              <a:rPr lang="fr-FR" sz="2000" dirty="0" err="1"/>
              <a:t>E</a:t>
            </a:r>
            <a:r>
              <a:rPr lang="fr-FR" sz="2000" dirty="0" err="1" smtClean="0"/>
              <a:t>lbasvir</a:t>
            </a:r>
            <a:r>
              <a:rPr lang="fr-FR" sz="2000" dirty="0" smtClean="0"/>
              <a:t> (G1) 12 semaines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HEPATITE VIRALE AIGUE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2000" dirty="0" smtClean="0"/>
              <a:t>Traitement sans attendre le passage </a:t>
            </a:r>
            <a:r>
              <a:rPr lang="fr-FR" sz="2000" dirty="0"/>
              <a:t>à</a:t>
            </a:r>
            <a:r>
              <a:rPr lang="fr-FR" sz="2000" dirty="0" smtClean="0"/>
              <a:t> la chronicité ou la clairance du VHC spontanée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S</a:t>
            </a:r>
            <a:r>
              <a:rPr lang="fr-FR" sz="2000" dirty="0" err="1" smtClean="0"/>
              <a:t>ofo</a:t>
            </a:r>
            <a:r>
              <a:rPr lang="fr-FR" sz="2000" dirty="0" smtClean="0"/>
              <a:t> </a:t>
            </a:r>
            <a:r>
              <a:rPr lang="fr-FR" sz="2000" dirty="0"/>
              <a:t>+ </a:t>
            </a:r>
            <a:r>
              <a:rPr lang="fr-FR" sz="2000" dirty="0" err="1"/>
              <a:t>V</a:t>
            </a:r>
            <a:r>
              <a:rPr lang="fr-FR" sz="2000" dirty="0" err="1" smtClean="0"/>
              <a:t>elpa</a:t>
            </a:r>
            <a:r>
              <a:rPr lang="fr-FR" sz="2000" dirty="0" smtClean="0"/>
              <a:t> ( </a:t>
            </a:r>
            <a:r>
              <a:rPr lang="fr-FR" sz="2000" dirty="0" err="1" smtClean="0"/>
              <a:t>pangénotype</a:t>
            </a:r>
            <a:r>
              <a:rPr lang="fr-FR" sz="2000" dirty="0" smtClean="0"/>
              <a:t> )    8 semaines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G</a:t>
            </a:r>
            <a:r>
              <a:rPr lang="fr-FR" sz="2000" dirty="0" err="1" smtClean="0"/>
              <a:t>leca</a:t>
            </a:r>
            <a:r>
              <a:rPr lang="fr-FR" sz="2000" dirty="0" smtClean="0"/>
              <a:t> </a:t>
            </a:r>
            <a:r>
              <a:rPr lang="fr-FR" sz="2000" dirty="0"/>
              <a:t>+ </a:t>
            </a:r>
            <a:r>
              <a:rPr lang="fr-FR" sz="2000" dirty="0" err="1"/>
              <a:t>P</a:t>
            </a:r>
            <a:r>
              <a:rPr lang="fr-FR" sz="2000" dirty="0" err="1" smtClean="0"/>
              <a:t>ibren</a:t>
            </a:r>
            <a:r>
              <a:rPr lang="fr-FR" sz="2000" dirty="0" smtClean="0"/>
              <a:t>  (</a:t>
            </a:r>
            <a:r>
              <a:rPr lang="fr-FR" sz="2000" dirty="0" err="1" smtClean="0"/>
              <a:t>pangénotype</a:t>
            </a:r>
            <a:r>
              <a:rPr lang="fr-FR" sz="2000" dirty="0" smtClean="0"/>
              <a:t> )   8 </a:t>
            </a:r>
            <a:r>
              <a:rPr lang="fr-FR" sz="2000" dirty="0"/>
              <a:t>semaines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G</a:t>
            </a:r>
            <a:r>
              <a:rPr lang="fr-FR" sz="2000" dirty="0" err="1" smtClean="0"/>
              <a:t>razo</a:t>
            </a:r>
            <a:r>
              <a:rPr lang="fr-FR" sz="2000" dirty="0" smtClean="0"/>
              <a:t> </a:t>
            </a:r>
            <a:r>
              <a:rPr lang="fr-FR" sz="2000" dirty="0"/>
              <a:t>+ </a:t>
            </a:r>
            <a:r>
              <a:rPr lang="fr-FR" sz="2000" dirty="0" err="1"/>
              <a:t>E</a:t>
            </a:r>
            <a:r>
              <a:rPr lang="fr-FR" sz="2000" dirty="0" err="1" smtClean="0"/>
              <a:t>lba</a:t>
            </a:r>
            <a:r>
              <a:rPr lang="fr-FR" sz="2000" dirty="0" smtClean="0"/>
              <a:t>  G1b et G4                8 semaines</a:t>
            </a:r>
            <a:endParaRPr lang="fr-FR" sz="2400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4272897" y="3552059"/>
            <a:ext cx="478565" cy="1311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72896" y="3866829"/>
            <a:ext cx="478565" cy="1311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639368" y="4139082"/>
            <a:ext cx="478565" cy="1311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2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1773"/>
          <a:stretch/>
        </p:blipFill>
        <p:spPr bwMode="auto">
          <a:xfrm>
            <a:off x="769121" y="940037"/>
            <a:ext cx="8146260" cy="48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3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2080"/>
          <a:stretch/>
        </p:blipFill>
        <p:spPr bwMode="auto">
          <a:xfrm>
            <a:off x="623844" y="1076733"/>
            <a:ext cx="8332150" cy="490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1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390" y="3100542"/>
            <a:ext cx="7342809" cy="804887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PRIMO-INFECTION </a:t>
            </a:r>
            <a:endParaRPr lang="fr-FR" sz="4000" b="1" dirty="0"/>
          </a:p>
        </p:txBody>
      </p:sp>
      <p:pic>
        <p:nvPicPr>
          <p:cNvPr id="5" name="Image 4" descr="LogoCoreVI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7" y="162039"/>
            <a:ext cx="3213786" cy="20406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2242" y="23474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5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54915"/>
          </a:xfrm>
        </p:spPr>
        <p:txBody>
          <a:bodyPr/>
          <a:lstStyle/>
          <a:p>
            <a:r>
              <a:rPr lang="fr-FR" b="1" dirty="0" smtClean="0"/>
              <a:t>Point sur les nouveaux dépistés</a:t>
            </a:r>
            <a:endParaRPr lang="fr-FR" b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760700"/>
              </p:ext>
            </p:extLst>
          </p:nvPr>
        </p:nvGraphicFramePr>
        <p:xfrm>
          <a:off x="699246" y="1206994"/>
          <a:ext cx="7584141" cy="533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61564" y="1090571"/>
            <a:ext cx="641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Suivi annuel des nouveaux dépistés en Bretagne </a:t>
            </a:r>
          </a:p>
          <a:p>
            <a:pPr algn="ctr"/>
            <a:r>
              <a:rPr lang="fr-FR" sz="2400" b="1" dirty="0" smtClean="0"/>
              <a:t>2015 - 2017</a:t>
            </a:r>
            <a:endParaRPr lang="fr-FR" sz="24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92605"/>
              </p:ext>
            </p:extLst>
          </p:nvPr>
        </p:nvGraphicFramePr>
        <p:xfrm>
          <a:off x="4968687" y="2366680"/>
          <a:ext cx="3892924" cy="1489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472"/>
                <a:gridCol w="970702"/>
                <a:gridCol w="910035"/>
                <a:gridCol w="1334715"/>
              </a:tblGrid>
              <a:tr h="349626">
                <a:tc row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En Bretagne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3412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err="1">
                          <a:effectLst/>
                        </a:rPr>
                        <a:t>Nvx</a:t>
                      </a:r>
                      <a:r>
                        <a:rPr lang="fr-FR" sz="1200" b="1" u="none" strike="noStrike" dirty="0">
                          <a:effectLst/>
                        </a:rPr>
                        <a:t> dépistés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%/ FA Bretagne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Mini - Maxi pour les ES/FA spécifique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142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4,22%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[1,78% - 12,5%]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5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2,44%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[1,19% - 5%]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5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3,29%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[1,93% - 9,38%]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39434" y="6529300"/>
            <a:ext cx="2810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 : Données des RA régionaux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1819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54915"/>
          </a:xfrm>
        </p:spPr>
        <p:txBody>
          <a:bodyPr/>
          <a:lstStyle/>
          <a:p>
            <a:r>
              <a:rPr lang="fr-FR" b="1" dirty="0" smtClean="0"/>
              <a:t>Point sur les primo-infections</a:t>
            </a:r>
            <a:endParaRPr lang="fr-FR" b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937365"/>
              </p:ext>
            </p:extLst>
          </p:nvPr>
        </p:nvGraphicFramePr>
        <p:xfrm>
          <a:off x="806825" y="1169894"/>
          <a:ext cx="7879975" cy="49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86486"/>
              </p:ext>
            </p:extLst>
          </p:nvPr>
        </p:nvGraphicFramePr>
        <p:xfrm>
          <a:off x="6772089" y="4723792"/>
          <a:ext cx="210820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2015  [0j </a:t>
                      </a:r>
                      <a:r>
                        <a:rPr lang="fr-FR" sz="1600" u="none" strike="noStrike" dirty="0">
                          <a:effectLst/>
                        </a:rPr>
                        <a:t>- 675j]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2016 [0j </a:t>
                      </a:r>
                      <a:r>
                        <a:rPr lang="fr-FR" sz="1600" u="none" strike="noStrike" dirty="0">
                          <a:effectLst/>
                        </a:rPr>
                        <a:t>- 44j]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2017 [0j </a:t>
                      </a:r>
                      <a:r>
                        <a:rPr lang="fr-FR" sz="1600" u="none" strike="noStrike" dirty="0">
                          <a:effectLst/>
                        </a:rPr>
                        <a:t>- 78j]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46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PRIMO INFECTION</a:t>
            </a:r>
            <a:endParaRPr lang="fr-FR" sz="28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031" y="978063"/>
            <a:ext cx="8084320" cy="57554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CLINIQUE = </a:t>
            </a:r>
            <a:r>
              <a:rPr lang="fr-FR" sz="2400" b="1" dirty="0" smtClean="0"/>
              <a:t>70% symptomatique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Syndrome viral </a:t>
            </a:r>
            <a:r>
              <a:rPr lang="fr-FR" sz="2000" dirty="0" err="1" smtClean="0"/>
              <a:t>aigü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Manifestations </a:t>
            </a:r>
            <a:r>
              <a:rPr lang="fr-FR" sz="2000" dirty="0" err="1" smtClean="0"/>
              <a:t>cutanéo-muqueuses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Poly ADP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Signes digestifs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Troubles neurologiques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Anomalies 	biologiques (hématologiques, hépatiques)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 =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fr-FR" sz="2400" b="1" dirty="0" smtClean="0"/>
              <a:t>% asymptomatique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A évoquer et rechercher devant toute exposition sexuelle à risque (AES+/-TPE)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Femmes enceintes : A évoquer devant tout syndrome infectieux suite à une exposition à risque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Transmission élevée si PI dans cette période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Attention aux opportunités manquées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Renforcement de la formation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Amélioration du repérage des symptômes, des risques : recherche planifiée post IST</a:t>
            </a:r>
          </a:p>
        </p:txBody>
      </p:sp>
    </p:spTree>
    <p:extLst>
      <p:ext uri="{BB962C8B-B14F-4D97-AF65-F5344CB8AC3E}">
        <p14:creationId xmlns:p14="http://schemas.microsoft.com/office/powerpoint/2010/main" val="31159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84498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Futura"/>
                <a:cs typeface="Futura"/>
              </a:rPr>
              <a:t>BILAN EPIDEMIOLOGIQUE 2017 (26/11/2018)</a:t>
            </a:r>
            <a:endParaRPr lang="fr-FR" sz="24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3843" y="940037"/>
            <a:ext cx="8212508" cy="5878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DEPISTAGE RESTE TROP TARDIF</a:t>
            </a:r>
          </a:p>
          <a:p>
            <a:pPr algn="ctr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2017 - 2018</a:t>
            </a:r>
            <a:endParaRPr lang="fr-FR" sz="20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37% diagnostics précoces (primo-infection clinique ou CD4&gt;500/mm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28% diagnostics tardifs SIDA clinique ou CD4&lt;200/mm</a:t>
            </a:r>
            <a:r>
              <a:rPr lang="fr-FR" sz="2000" baseline="30000" dirty="0" smtClean="0"/>
              <a:t>3 </a:t>
            </a:r>
            <a:r>
              <a:rPr lang="fr-FR" sz="2000" dirty="0" smtClean="0"/>
              <a:t>hors PI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tardifs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UDI 46%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Hétérosexuels Hommes variable selon le sexe et le lieu de naissance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Etrangers Nés </a:t>
            </a:r>
            <a:r>
              <a:rPr lang="fr-FR" sz="2000" dirty="0"/>
              <a:t>hors France</a:t>
            </a:r>
            <a:r>
              <a:rPr lang="fr-FR" sz="2000" dirty="0" smtClean="0"/>
              <a:t> 42%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Nés en France 35%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HSH 18%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/>
              <a:t>Hérérosexuels</a:t>
            </a:r>
            <a:r>
              <a:rPr lang="fr-FR" sz="2000" dirty="0" smtClean="0"/>
              <a:t> femmes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Nées hors France 31%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/>
              <a:t>Nés en France </a:t>
            </a:r>
            <a:r>
              <a:rPr lang="fr-FR" sz="2000" dirty="0" smtClean="0"/>
              <a:t>18%</a:t>
            </a:r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1600" i="1" dirty="0" smtClean="0"/>
              <a:t>Source : Données DO.VIH au 31/12/2016 corrigés pour les délais, la sous déclaration et les manquantes</a:t>
            </a:r>
          </a:p>
        </p:txBody>
      </p:sp>
    </p:spTree>
    <p:extLst>
      <p:ext uri="{BB962C8B-B14F-4D97-AF65-F5344CB8AC3E}">
        <p14:creationId xmlns:p14="http://schemas.microsoft.com/office/powerpoint/2010/main" val="33859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9" y="1129119"/>
            <a:ext cx="5675855" cy="25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477" y="87554"/>
            <a:ext cx="8528702" cy="494033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Futura"/>
                <a:cs typeface="Futura"/>
              </a:rPr>
              <a:t>DIAGNOSTIC VIROLOGIQUE PRIMOINFECTION VIH1</a:t>
            </a:r>
            <a:endParaRPr lang="fr-FR" sz="18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0755" y="868416"/>
            <a:ext cx="7665578" cy="5970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URGENCE VIROLOGIQUE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CV VIH1 + Elisa – WB + (Aigue)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/>
              <a:t>CV VIH1 + Elisa </a:t>
            </a:r>
            <a:r>
              <a:rPr lang="fr-FR" dirty="0" smtClean="0"/>
              <a:t>+ </a:t>
            </a:r>
            <a:r>
              <a:rPr lang="fr-FR" dirty="0"/>
              <a:t>WB </a:t>
            </a:r>
            <a:r>
              <a:rPr lang="fr-FR" dirty="0" smtClean="0"/>
              <a:t>&lt; 3 bandes (récente</a:t>
            </a:r>
            <a:r>
              <a:rPr lang="fr-FR" sz="1600" dirty="0" smtClean="0"/>
              <a:t>)</a:t>
            </a:r>
          </a:p>
          <a:p>
            <a:pPr lvl="1"/>
            <a:endParaRPr lang="fr-FR" sz="1600" dirty="0"/>
          </a:p>
          <a:p>
            <a:r>
              <a:rPr lang="fr-FR" b="1" dirty="0" smtClean="0"/>
              <a:t>Test Elisa combiné Ag/</a:t>
            </a:r>
            <a:r>
              <a:rPr lang="fr-FR" b="1" dirty="0" err="1" smtClean="0"/>
              <a:t>Ac</a:t>
            </a:r>
            <a:r>
              <a:rPr lang="fr-FR" b="1" dirty="0" smtClean="0"/>
              <a:t> (4</a:t>
            </a:r>
            <a:r>
              <a:rPr lang="fr-FR" b="1" baseline="30000" dirty="0" smtClean="0"/>
              <a:t>ème</a:t>
            </a:r>
            <a:r>
              <a:rPr lang="fr-FR" b="1" dirty="0" smtClean="0"/>
              <a:t> génération)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 smtClean="0"/>
              <a:t>+/- positive à J15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r>
              <a:rPr lang="fr-FR" b="1" dirty="0" err="1" smtClean="0"/>
              <a:t>Trod</a:t>
            </a:r>
            <a:r>
              <a:rPr lang="fr-FR" b="1" dirty="0" smtClean="0"/>
              <a:t> et autotest 4</a:t>
            </a:r>
            <a:r>
              <a:rPr lang="fr-FR" b="1" baseline="30000" dirty="0" smtClean="0"/>
              <a:t>ème</a:t>
            </a:r>
            <a:r>
              <a:rPr lang="fr-FR" b="1" dirty="0" smtClean="0"/>
              <a:t> génération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 smtClean="0"/>
              <a:t>Intérêt majeur si prise de risque majeure et répétée = ? % PI avec WB –</a:t>
            </a:r>
          </a:p>
          <a:p>
            <a:pPr lvl="1"/>
            <a:endParaRPr lang="fr-FR" sz="1600" dirty="0" smtClean="0"/>
          </a:p>
          <a:p>
            <a:r>
              <a:rPr lang="fr-FR" b="1" dirty="0" smtClean="0"/>
              <a:t>Contexte </a:t>
            </a:r>
            <a:r>
              <a:rPr lang="fr-FR" b="1" dirty="0" err="1" smtClean="0"/>
              <a:t>PrEP</a:t>
            </a:r>
            <a:endParaRPr lang="fr-FR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 smtClean="0"/>
              <a:t>Implémentation ELISA + CV VIH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 smtClean="0"/>
              <a:t>Autotests AAZ = Négatif à 100% (phase aigue) et Positif à  89% (phase récente)</a:t>
            </a:r>
          </a:p>
        </p:txBody>
      </p:sp>
    </p:spTree>
    <p:extLst>
      <p:ext uri="{BB962C8B-B14F-4D97-AF65-F5344CB8AC3E}">
        <p14:creationId xmlns:p14="http://schemas.microsoft.com/office/powerpoint/2010/main" val="29379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751" y="154874"/>
            <a:ext cx="8229600" cy="56297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Futura"/>
                <a:cs typeface="Futura"/>
              </a:rPr>
              <a:t>RESISTANCE AUX ARV LORS DE PRIMO-INFECTION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3843" y="1636089"/>
            <a:ext cx="8212508" cy="4708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Stabilité de la fréquence des mutations observées sur les virus des patients infectés en primo infection (9,3% avec au moins une mutation de résistance)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 smtClean="0"/>
              <a:t>Résistance INTI = 4,3%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/>
              <a:t>Résistance </a:t>
            </a:r>
            <a:r>
              <a:rPr lang="fr-FR" sz="2800" dirty="0" smtClean="0"/>
              <a:t>INNTI </a:t>
            </a:r>
            <a:r>
              <a:rPr lang="fr-FR" sz="2800" dirty="0"/>
              <a:t>= </a:t>
            </a:r>
            <a:r>
              <a:rPr lang="fr-FR" sz="2800" dirty="0" smtClean="0"/>
              <a:t>8,4% (dont 6% à RPV ou ETV)</a:t>
            </a:r>
            <a:endParaRPr lang="fr-FR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/>
              <a:t>Résistance </a:t>
            </a:r>
            <a:r>
              <a:rPr lang="fr-FR" sz="2800" dirty="0" smtClean="0"/>
              <a:t>IP </a:t>
            </a:r>
            <a:r>
              <a:rPr lang="fr-FR" sz="2800" dirty="0"/>
              <a:t>= </a:t>
            </a:r>
            <a:r>
              <a:rPr lang="fr-FR" sz="2800" dirty="0" smtClean="0"/>
              <a:t>2,4%</a:t>
            </a:r>
            <a:endParaRPr lang="fr-FR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/>
              <a:t>Résistance </a:t>
            </a:r>
            <a:r>
              <a:rPr lang="fr-FR" sz="2800" dirty="0" smtClean="0"/>
              <a:t>INI </a:t>
            </a:r>
            <a:r>
              <a:rPr lang="fr-FR" sz="2800" dirty="0"/>
              <a:t>= </a:t>
            </a:r>
            <a:r>
              <a:rPr lang="fr-FR" sz="2800" dirty="0" smtClean="0"/>
              <a:t>2,7% (mutations E157Q et R263K)</a:t>
            </a:r>
          </a:p>
          <a:p>
            <a:pPr lvl="1"/>
            <a:endParaRPr lang="fr-FR" sz="2800" dirty="0"/>
          </a:p>
          <a:p>
            <a:pPr lvl="1"/>
            <a:r>
              <a:rPr lang="fr-FR" sz="2400" i="1" dirty="0" smtClean="0"/>
              <a:t>Rapport </a:t>
            </a:r>
            <a:r>
              <a:rPr lang="fr-FR" sz="2400" i="1" dirty="0" err="1" smtClean="0"/>
              <a:t>Morlat</a:t>
            </a:r>
            <a:r>
              <a:rPr lang="fr-FR" sz="2400" i="1" dirty="0" smtClean="0"/>
              <a:t> octobre 2018</a:t>
            </a:r>
          </a:p>
          <a:p>
            <a:pPr lvl="1"/>
            <a:r>
              <a:rPr lang="fr-FR" sz="2400" i="1" dirty="0" err="1" smtClean="0"/>
              <a:t>Primoinfection</a:t>
            </a:r>
            <a:r>
              <a:rPr lang="fr-FR" sz="2400" i="1" dirty="0" smtClean="0"/>
              <a:t> Cécile </a:t>
            </a:r>
            <a:r>
              <a:rPr lang="fr-FR" sz="2400" i="1" dirty="0" err="1" smtClean="0"/>
              <a:t>Goujard</a:t>
            </a:r>
            <a:r>
              <a:rPr lang="fr-FR" sz="2400" i="1" dirty="0" smtClean="0"/>
              <a:t> et groupe d’experts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9885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294" y="1613164"/>
            <a:ext cx="4222612" cy="328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600" b="1" dirty="0" smtClean="0"/>
              <a:t>Distribution des patients </a:t>
            </a:r>
            <a:r>
              <a:rPr lang="fr-FR" sz="1600" b="1" dirty="0" err="1" smtClean="0"/>
              <a:t>coinfectés</a:t>
            </a:r>
            <a:r>
              <a:rPr lang="fr-FR" sz="1600" b="1" dirty="0" smtClean="0"/>
              <a:t> VIH-VHC </a:t>
            </a:r>
            <a:endParaRPr lang="fr-FR" sz="1600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/>
          </a:bodyPr>
          <a:lstStyle/>
          <a:p>
            <a:r>
              <a:rPr lang="fr-FR" sz="3200" dirty="0" err="1" smtClean="0">
                <a:latin typeface="Futura"/>
                <a:cs typeface="Futura"/>
              </a:rPr>
              <a:t>Co-infections</a:t>
            </a:r>
            <a:r>
              <a:rPr lang="fr-FR" sz="3200" dirty="0" smtClean="0">
                <a:latin typeface="Futura"/>
                <a:cs typeface="Futura"/>
              </a:rPr>
              <a:t> VIH-VHC </a:t>
            </a:r>
            <a:r>
              <a:rPr lang="fr-FR" sz="2000" dirty="0" smtClean="0">
                <a:latin typeface="Futura"/>
                <a:cs typeface="Futura"/>
              </a:rPr>
              <a:t>(01/01/2017 au 30/06/2018)</a:t>
            </a:r>
            <a:endParaRPr lang="fr-FR" sz="18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368589" y="973708"/>
            <a:ext cx="4153256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FA Bretagne = 3728 patients </a:t>
            </a:r>
          </a:p>
          <a:p>
            <a:pPr algn="ctr"/>
            <a:r>
              <a:rPr lang="fr-FR" sz="1400" b="1" dirty="0" smtClean="0"/>
              <a:t>513 patients </a:t>
            </a:r>
            <a:r>
              <a:rPr lang="fr-FR" sz="1400" b="1" dirty="0" err="1" smtClean="0"/>
              <a:t>co</a:t>
            </a:r>
            <a:r>
              <a:rPr lang="fr-FR" sz="1400" b="1" dirty="0" smtClean="0"/>
              <a:t>-infectés soit 14%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98377"/>
              </p:ext>
            </p:extLst>
          </p:nvPr>
        </p:nvGraphicFramePr>
        <p:xfrm>
          <a:off x="538385" y="1856429"/>
          <a:ext cx="3992527" cy="229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37522"/>
              </p:ext>
            </p:extLst>
          </p:nvPr>
        </p:nvGraphicFramePr>
        <p:xfrm>
          <a:off x="3761790" y="4051607"/>
          <a:ext cx="5057063" cy="282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104902" y="3722899"/>
            <a:ext cx="4833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Proportion patients </a:t>
            </a:r>
            <a:r>
              <a:rPr lang="fr-FR" sz="1600" b="1" dirty="0" err="1" smtClean="0"/>
              <a:t>co</a:t>
            </a:r>
            <a:r>
              <a:rPr lang="fr-FR" sz="1600" b="1" dirty="0" smtClean="0"/>
              <a:t>-infectés VIH-VHC traités – naïfs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491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INTERET DU TRAITEMENT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080613"/>
            <a:ext cx="8084320" cy="46474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IMMUNOLOGIQUE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BLOQUER</a:t>
            </a:r>
            <a:r>
              <a:rPr lang="fr-FR" sz="2000" dirty="0" smtClean="0"/>
              <a:t> rapidement l’activation immunitaire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RESTAURER</a:t>
            </a:r>
            <a:r>
              <a:rPr lang="fr-FR" sz="2000" dirty="0" smtClean="0"/>
              <a:t> le ratio CD4/CD8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PROTEGER</a:t>
            </a:r>
            <a:r>
              <a:rPr lang="fr-FR" sz="2000" dirty="0" smtClean="0"/>
              <a:t> les cellules centrales mémoires et naïves contre l’infection VIH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REDUIRE</a:t>
            </a:r>
            <a:r>
              <a:rPr lang="fr-FR" sz="2000" dirty="0" smtClean="0"/>
              <a:t> les signes cliniques associés à la PI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VIROLOGIQUE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LIMITER</a:t>
            </a:r>
            <a:r>
              <a:rPr lang="fr-FR" sz="2000" dirty="0" smtClean="0"/>
              <a:t> le remplissage du réservoir cellulaire et tissulaire	</a:t>
            </a:r>
          </a:p>
          <a:p>
            <a:pPr lvl="1"/>
            <a:r>
              <a:rPr lang="fr-FR" sz="2000" dirty="0" smtClean="0"/>
              <a:t>	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REDUIRE</a:t>
            </a:r>
            <a:r>
              <a:rPr lang="fr-FR" sz="2000" dirty="0" smtClean="0"/>
              <a:t> les risques de transmission du VIH</a:t>
            </a:r>
          </a:p>
        </p:txBody>
      </p:sp>
    </p:spTree>
    <p:extLst>
      <p:ext uri="{BB962C8B-B14F-4D97-AF65-F5344CB8AC3E}">
        <p14:creationId xmlns:p14="http://schemas.microsoft.com/office/powerpoint/2010/main" val="3638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77661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TRAITEMENT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080613"/>
            <a:ext cx="8084320" cy="5201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DEMARRER le  traitement ARV dans les 24h suivant le diagnostic 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(Recommandations Françaises </a:t>
            </a:r>
            <a:r>
              <a:rPr lang="fr-FR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Morlat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2018)</a:t>
            </a:r>
          </a:p>
          <a:p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TDF/FTC + DRV/r             Traitement de référence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TDF/FTC </a:t>
            </a:r>
            <a:r>
              <a:rPr lang="fr-FR" sz="2000" dirty="0" smtClean="0"/>
              <a:t>+ DTG                  En évaluation (Optiprim2)</a:t>
            </a:r>
          </a:p>
          <a:p>
            <a:pPr lvl="1"/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Si Insuffisance Rénale (CC&lt;60 ml/mn)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RAL +  DRV/r + 3TC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smtClean="0"/>
              <a:t>Si PI sur </a:t>
            </a:r>
            <a:r>
              <a:rPr lang="fr-FR" sz="2000" b="1" dirty="0" err="1" smtClean="0"/>
              <a:t>PrEP</a:t>
            </a:r>
            <a:r>
              <a:rPr lang="fr-FR" sz="2000" b="1" dirty="0" smtClean="0"/>
              <a:t> où R à TDF/FTC (rareté)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TDF/FTC + </a:t>
            </a:r>
            <a:r>
              <a:rPr lang="fr-FR" sz="2000" dirty="0" smtClean="0"/>
              <a:t>IP/r ou INI (réception génotype </a:t>
            </a:r>
            <a:r>
              <a:rPr lang="fr-FR" sz="2000" dirty="0" err="1" smtClean="0"/>
              <a:t>pré-traitement</a:t>
            </a:r>
            <a:r>
              <a:rPr lang="fr-FR" sz="2000" dirty="0" smtClean="0"/>
              <a:t>)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Si PI </a:t>
            </a:r>
            <a:r>
              <a:rPr lang="fr-FR" sz="2000" b="1" dirty="0" smtClean="0"/>
              <a:t>chez femme enceinte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T : 2INTI + DRV/r  BID ou 2INTI + 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r>
              <a:rPr lang="fr-FR" sz="2000" dirty="0"/>
              <a:t>T : 2INTI + </a:t>
            </a:r>
            <a:r>
              <a:rPr lang="fr-FR" sz="2000" dirty="0" smtClean="0"/>
              <a:t>DRV/r  + </a:t>
            </a:r>
            <a:r>
              <a:rPr lang="fr-FR" sz="2000" dirty="0"/>
              <a:t>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/>
            <a:r>
              <a:rPr lang="fr-FR" sz="1600" i="1" dirty="0"/>
              <a:t>Recommandations Françaises </a:t>
            </a:r>
            <a:r>
              <a:rPr lang="fr-FR" sz="1600" i="1" dirty="0" err="1"/>
              <a:t>Morlat</a:t>
            </a:r>
            <a:r>
              <a:rPr lang="fr-FR" sz="1600" i="1" dirty="0"/>
              <a:t> 2018</a:t>
            </a:r>
            <a:endParaRPr lang="fr-FR" sz="1600" i="1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3469593" y="2589376"/>
            <a:ext cx="478564" cy="162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469593" y="2904145"/>
            <a:ext cx="478564" cy="162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77661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RECOMMANDATIONS EACS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307780"/>
            <a:ext cx="8084320" cy="42780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ESSAIS CLINIQUES +++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IDENTIFIER : PI sur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GENOTYPE DE RESISTANCE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CHOIX PREFERENTIEL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IP/r  ou IP/c        Pour augmenter la capacité du régime 				(DRV/r)		   thérapeutique à bloquer le développement de 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/>
            <a:r>
              <a:rPr lang="fr-FR" sz="2000" dirty="0" smtClean="0"/>
              <a:t>      TDF ou TAF + FTC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INI + </a:t>
            </a:r>
            <a:r>
              <a:rPr lang="fr-FR" sz="2000" dirty="0"/>
              <a:t>TDF ou </a:t>
            </a:r>
            <a:r>
              <a:rPr lang="fr-FR" sz="2000" dirty="0" smtClean="0"/>
              <a:t>TAF + FTC  Rapidité de la décroissance de la CV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lvl="1"/>
            <a:r>
              <a:rPr lang="fr-FR" sz="1600" i="1" dirty="0"/>
              <a:t>Recommandations Françaises </a:t>
            </a:r>
            <a:r>
              <a:rPr lang="fr-FR" sz="1600" i="1" dirty="0" err="1"/>
              <a:t>Morlat</a:t>
            </a:r>
            <a:r>
              <a:rPr lang="fr-FR" sz="1600" i="1" dirty="0"/>
              <a:t> 2018</a:t>
            </a:r>
            <a:endParaRPr lang="fr-FR" sz="1600" i="1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803306" y="2811566"/>
            <a:ext cx="589658" cy="2264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>
            <a:off x="2174905" y="3705654"/>
            <a:ext cx="401652" cy="3779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77661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DUREE DU TRAITEMENT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573" y="1307780"/>
            <a:ext cx="8084320" cy="4832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 +++ NATIONALES  ET INTERNATIONALES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En cours OPTIPRIM2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DE BENEFICE OU PAS A L’ARRET DU TRAITEMENT à 18 mois ou 24 mois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Quelques contrôleurs </a:t>
            </a:r>
            <a:r>
              <a:rPr lang="fr-FR" sz="2400" dirty="0" err="1" smtClean="0"/>
              <a:t>viro</a:t>
            </a:r>
            <a:r>
              <a:rPr lang="fr-FR" sz="2400" dirty="0" smtClean="0"/>
              <a:t>-immunologiques après traitements prolongés (cohorte VISCONTI)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ACTUELLEMENT AUCUN INTERET A ARRETER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Peu de contrôleurs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Rebond virologique et inflammation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Simplification et allègement thérapeutique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Meilleure tolérance des traitements au long cours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Moindre contrainte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497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Prescription Génériques</a:t>
            </a:r>
            <a:endParaRPr lang="fr-FR" sz="1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777667" y="1349723"/>
            <a:ext cx="7853585" cy="1046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FA Bretagne = 3728 patients </a:t>
            </a:r>
            <a:r>
              <a:rPr lang="fr-FR" sz="1200" b="1" dirty="0"/>
              <a:t>(01/01/2017 au 30/06/2018)</a:t>
            </a:r>
          </a:p>
          <a:p>
            <a:pPr fontAlgn="b"/>
            <a:r>
              <a:rPr lang="fr-FR" sz="1600" b="1" dirty="0"/>
              <a:t>1123 patients sous </a:t>
            </a:r>
            <a:r>
              <a:rPr lang="fr-FR" sz="1600" b="1" dirty="0" err="1" smtClean="0"/>
              <a:t>Eviplera</a:t>
            </a:r>
            <a:r>
              <a:rPr lang="fr-FR" sz="1600" b="1" dirty="0" smtClean="0"/>
              <a:t> – 355 changements dont 61 </a:t>
            </a:r>
            <a:r>
              <a:rPr lang="fr-FR" sz="1600" b="1" dirty="0"/>
              <a:t>(17%) pour passage sous </a:t>
            </a:r>
            <a:r>
              <a:rPr lang="fr-FR" sz="1600" b="1" dirty="0" smtClean="0"/>
              <a:t>générique</a:t>
            </a:r>
          </a:p>
          <a:p>
            <a:pPr fontAlgn="b"/>
            <a:r>
              <a:rPr lang="fr-FR" sz="1600" b="1" dirty="0"/>
              <a:t>579 sous </a:t>
            </a:r>
            <a:r>
              <a:rPr lang="fr-FR" sz="1600" b="1" dirty="0" err="1" smtClean="0"/>
              <a:t>Triumeq</a:t>
            </a:r>
            <a:r>
              <a:rPr lang="fr-FR" sz="1600" b="1" dirty="0" smtClean="0"/>
              <a:t> – 56 changements </a:t>
            </a:r>
            <a:r>
              <a:rPr lang="fr-FR" sz="1600" b="1" dirty="0"/>
              <a:t>dont 26 (46%) pour passage sous </a:t>
            </a:r>
            <a:r>
              <a:rPr lang="fr-FR" sz="1600" b="1" dirty="0" smtClean="0"/>
              <a:t>générique</a:t>
            </a:r>
            <a:endParaRPr lang="fr-FR" sz="1600" b="1" dirty="0">
              <a:solidFill>
                <a:srgbClr val="000000"/>
              </a:solidFill>
            </a:endParaRPr>
          </a:p>
          <a:p>
            <a:pPr fontAlgn="b"/>
            <a:endParaRPr lang="fr-FR" sz="14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745616"/>
              </p:ext>
            </p:extLst>
          </p:nvPr>
        </p:nvGraphicFramePr>
        <p:xfrm>
          <a:off x="4311354" y="36105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20362"/>
              </p:ext>
            </p:extLst>
          </p:nvPr>
        </p:nvGraphicFramePr>
        <p:xfrm>
          <a:off x="555476" y="3640510"/>
          <a:ext cx="37558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77667" y="2687269"/>
            <a:ext cx="7263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Passage sous génériques pour </a:t>
            </a:r>
            <a:r>
              <a:rPr lang="fr-FR" sz="2000" b="1" dirty="0" err="1" smtClean="0"/>
              <a:t>Eviplera</a:t>
            </a:r>
            <a:r>
              <a:rPr lang="fr-FR" sz="2000" b="1" dirty="0" smtClean="0"/>
              <a:t> et </a:t>
            </a:r>
            <a:r>
              <a:rPr lang="fr-FR" sz="2000" b="1" dirty="0" err="1" smtClean="0"/>
              <a:t>Triumeq</a:t>
            </a:r>
            <a:r>
              <a:rPr lang="fr-FR" sz="2000" b="1" dirty="0" smtClean="0"/>
              <a:t>  par centre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17704" y="3204673"/>
            <a:ext cx="11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EVIPLERA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91727" y="3204673"/>
            <a:ext cx="11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TRIUMEQ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99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GROSSESSES CHEZ FEMMES VIH+ en 2017</a:t>
            </a:r>
            <a:br>
              <a:rPr lang="fr-FR" sz="3200" b="1" dirty="0" smtClean="0">
                <a:latin typeface="Futura"/>
                <a:cs typeface="Futura"/>
              </a:rPr>
            </a:br>
            <a:endParaRPr lang="fr-FR" sz="1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32170"/>
              </p:ext>
            </p:extLst>
          </p:nvPr>
        </p:nvGraphicFramePr>
        <p:xfrm>
          <a:off x="777669" y="1647079"/>
          <a:ext cx="7930497" cy="36424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59063"/>
                <a:gridCol w="2881797"/>
                <a:gridCol w="1992320"/>
                <a:gridCol w="1697317"/>
              </a:tblGrid>
              <a:tr h="70126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Nombre de grossesses 2017 </a:t>
                      </a:r>
                      <a:endParaRPr lang="fr-FR" sz="16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</a:rPr>
                        <a:t>au </a:t>
                      </a:r>
                      <a:r>
                        <a:rPr lang="fr-FR" sz="1600" b="1" u="none" strike="noStrike" dirty="0">
                          <a:effectLst/>
                        </a:rPr>
                        <a:t>terme et en cours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Charge virale </a:t>
                      </a:r>
                      <a:r>
                        <a:rPr lang="fr-FR" sz="1600" b="1" u="none" strike="noStrike" dirty="0" smtClean="0">
                          <a:effectLst/>
                        </a:rPr>
                        <a:t>indétectable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Charge virale</a:t>
                      </a:r>
                      <a:br>
                        <a:rPr lang="fr-FR" sz="1600" b="1" u="none" strike="noStrike" dirty="0">
                          <a:effectLst/>
                        </a:rPr>
                      </a:br>
                      <a:r>
                        <a:rPr lang="fr-FR" sz="1600" b="1" u="none" strike="noStrike" dirty="0">
                          <a:effectLst/>
                        </a:rPr>
                        <a:t> détectable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7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Saint </a:t>
                      </a:r>
                      <a:r>
                        <a:rPr lang="fr-FR" sz="1600" b="1" u="none" strike="noStrike" dirty="0">
                          <a:effectLst/>
                        </a:rPr>
                        <a:t>Brieuc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11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Brest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Morlaix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Quimper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07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Rennes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20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17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St Malo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07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Lorient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Pontivy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07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Vannes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403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 </a:t>
                      </a:r>
                      <a:r>
                        <a:rPr lang="fr-FR" sz="2000" b="1" u="none" strike="noStrike" dirty="0" smtClean="0">
                          <a:effectLst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56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</a:rPr>
                        <a:t>46*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</a:rPr>
                        <a:t>8*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23413" y="5416077"/>
            <a:ext cx="2040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fr-FR" sz="1600" b="1" i="1" dirty="0" smtClean="0">
                <a:solidFill>
                  <a:prstClr val="black"/>
                </a:solidFill>
              </a:rPr>
              <a:t>*2 CV non disponibles</a:t>
            </a:r>
            <a:endParaRPr lang="fr-FR" sz="1600" b="1" i="1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638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GROSSESSES CHEZ FEMMES VIH+ en 2017</a:t>
            </a:r>
            <a:br>
              <a:rPr lang="fr-FR" sz="3200" b="1" dirty="0" smtClean="0">
                <a:latin typeface="Futura"/>
                <a:cs typeface="Futura"/>
              </a:rPr>
            </a:br>
            <a:endParaRPr lang="fr-FR" sz="1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55532"/>
              </p:ext>
            </p:extLst>
          </p:nvPr>
        </p:nvGraphicFramePr>
        <p:xfrm>
          <a:off x="662339" y="1152809"/>
          <a:ext cx="8204405" cy="51189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59600"/>
                <a:gridCol w="2348699"/>
                <a:gridCol w="3140166"/>
                <a:gridCol w="1755940"/>
              </a:tblGrid>
              <a:tr h="7012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Origine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Début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grossesse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Suite grossesse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7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Pat.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Camerounaise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Prise en charge en sept 2017 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à son arrivée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Découverte durant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</a:t>
                      </a: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ème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trimestre grossesse (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 SA) 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= 28 000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cp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/ml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Mise en place traitement en sept 2017 par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Isentress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+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Kivexa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 indétectable le 19/09/17 à J14 du TT et suite grossesse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Pat.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Gabonaise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Prise en charge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nov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2015 en France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Découverte VIH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Gabon en 2014 non traitée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Hébergée 115 puis CADA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Mise en place traitement 23/03/2016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Truvada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Prezista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/r 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qques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oublis signalés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Déclaration grossesse juillet 2016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CV= 228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cp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/ml (12/08/2016)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 indétectable  suite grossesse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Pat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Congolaise 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Suivie depuis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2013 date découverte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Découverte grossesse à 3 mois (début Grossesse mai 2017)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CV= 9873 cop/ml le 19/08/17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Mauvaise observance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Chgt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tt 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truvada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Prezista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/r le 31/10/2017 sous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Eviplera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auparavant</a:t>
                      </a:r>
                    </a:p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 indétectable  durant grossesse</a:t>
                      </a:r>
                    </a:p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0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GROSSESSES CHEZ FEMMES VIH+ en 2017</a:t>
            </a:r>
            <a:br>
              <a:rPr lang="fr-FR" sz="3200" b="1" dirty="0" smtClean="0">
                <a:latin typeface="Futura"/>
                <a:cs typeface="Futura"/>
              </a:rPr>
            </a:br>
            <a:endParaRPr lang="fr-FR" sz="1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78703"/>
              </p:ext>
            </p:extLst>
          </p:nvPr>
        </p:nvGraphicFramePr>
        <p:xfrm>
          <a:off x="662339" y="1007521"/>
          <a:ext cx="8204405" cy="54999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59600"/>
                <a:gridCol w="1986234"/>
                <a:gridCol w="2858530"/>
                <a:gridCol w="2400041"/>
              </a:tblGrid>
              <a:tr h="7012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Origine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Début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grossesse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Suite grossesse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073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Pat. 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Comorienne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Pas de date d'arrivée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Prise en charge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oct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2016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Grossesse août 2016 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Séropositivité découverte lors grossesse mise sous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Isentress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et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Truvada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en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oct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2016 au diagnostic de grossesse 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CV =1380 cop/ml au bilan découverte 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 indétectable durant grossesse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Pat. 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Camerounaise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Infection récente 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Car début 2016 en Norvège sérologie négative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Prise en charge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fev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2017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l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Séropositivité découverte lors 1er trimestre grossesse (G. confirmée 19/11/2016) au début prise en charge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CV= 47 800 cop/ml (22/02/17 début prise  en charge)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Traitée à partir de 14/04/17 par </a:t>
                      </a:r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Truvada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</a:t>
                      </a:r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Prezista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/r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Intensification en rajoutant </a:t>
                      </a:r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Isentress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car CV = 448 cop/ml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 indétectable après 1 mois</a:t>
                      </a:r>
                    </a:p>
                    <a:p>
                      <a:pPr algn="l" fontAlgn="b"/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  <a:tr h="274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Pat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Togolaise</a:t>
                      </a:r>
                    </a:p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Suivie depuis 2012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Grossesse en juin 2016 sous </a:t>
                      </a:r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intellence+prezista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</a:t>
                      </a:r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r+tivicay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CV= 423 000 cop/ml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Mauvaise observance récurrente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 = 16 800 cop/ml 19/10/2016 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 =  379 cop/ml le 17/11/2016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Intensification à partir du 10/02/2017  </a:t>
                      </a:r>
                      <a:r>
                        <a:rPr lang="fr-FR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Fuzeon</a:t>
                      </a: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–</a:t>
                      </a:r>
                      <a:r>
                        <a:rPr lang="fr-FR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Prezista</a:t>
                      </a: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/r-</a:t>
                      </a:r>
                      <a:r>
                        <a:rPr lang="fr-FR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Tivicay</a:t>
                      </a:r>
                      <a:endParaRPr lang="fr-FR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CV= 195 cop/ml</a:t>
                      </a:r>
                      <a:r>
                        <a:rPr lang="fr-FR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22/02/17 (</a:t>
                      </a:r>
                      <a:r>
                        <a:rPr lang="fr-FR" sz="1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avt</a:t>
                      </a:r>
                      <a:r>
                        <a:rPr lang="fr-FR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accouchement)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8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110" y="129360"/>
            <a:ext cx="8229600" cy="114300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fr-FR" sz="3200" dirty="0" err="1">
                <a:latin typeface="Futura"/>
                <a:cs typeface="Futura"/>
              </a:rPr>
              <a:t>Co-infections</a:t>
            </a:r>
            <a:r>
              <a:rPr lang="fr-FR" sz="3200" dirty="0">
                <a:latin typeface="Futura"/>
                <a:cs typeface="Futura"/>
              </a:rPr>
              <a:t> VIH-VHC </a:t>
            </a:r>
            <a:r>
              <a:rPr lang="fr-FR" sz="2000" dirty="0">
                <a:latin typeface="Futura"/>
                <a:cs typeface="Futura"/>
              </a:rPr>
              <a:t>(01/01/2017 au 30/06/2018)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7488" y="105843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prstClr val="black"/>
                </a:solidFill>
                <a:ea typeface="+mj-ea"/>
                <a:cs typeface="+mj-cs"/>
              </a:rPr>
              <a:t>68 patients </a:t>
            </a:r>
            <a:r>
              <a:rPr lang="fr-FR" sz="3200" b="1" dirty="0" smtClean="0">
                <a:solidFill>
                  <a:prstClr val="black"/>
                </a:solidFill>
                <a:ea typeface="+mj-ea"/>
                <a:cs typeface="+mj-cs"/>
              </a:rPr>
              <a:t>VHC + et </a:t>
            </a:r>
            <a:r>
              <a:rPr lang="fr-FR" sz="3200" b="1" dirty="0">
                <a:solidFill>
                  <a:prstClr val="black"/>
                </a:solidFill>
                <a:ea typeface="+mj-ea"/>
                <a:cs typeface="+mj-cs"/>
              </a:rPr>
              <a:t>ARN </a:t>
            </a:r>
            <a:r>
              <a:rPr lang="fr-FR" sz="3200" b="1" dirty="0" smtClean="0">
                <a:solidFill>
                  <a:prstClr val="black"/>
                </a:solidFill>
                <a:ea typeface="+mj-ea"/>
                <a:cs typeface="+mj-cs"/>
              </a:rPr>
              <a:t>+</a:t>
            </a:r>
          </a:p>
          <a:p>
            <a:pPr algn="ctr"/>
            <a:r>
              <a:rPr lang="fr-FR" sz="32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FR" sz="1400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fr-FR" sz="1400" dirty="0" smtClean="0">
                <a:solidFill>
                  <a:prstClr val="black"/>
                </a:solidFill>
                <a:ea typeface="+mj-ea"/>
                <a:cs typeface="+mj-cs"/>
              </a:rPr>
              <a:t>44 </a:t>
            </a:r>
            <a:r>
              <a:rPr lang="fr-FR" sz="1400" dirty="0">
                <a:solidFill>
                  <a:prstClr val="black"/>
                </a:solidFill>
                <a:ea typeface="+mj-ea"/>
                <a:cs typeface="+mj-cs"/>
              </a:rPr>
              <a:t>CV &lt;</a:t>
            </a:r>
            <a:r>
              <a:rPr lang="fr-FR" sz="1400" dirty="0" smtClean="0">
                <a:solidFill>
                  <a:prstClr val="black"/>
                </a:solidFill>
                <a:ea typeface="+mj-ea"/>
                <a:cs typeface="+mj-cs"/>
              </a:rPr>
              <a:t>12 UI </a:t>
            </a:r>
            <a:r>
              <a:rPr lang="fr-FR" sz="1400" dirty="0">
                <a:solidFill>
                  <a:prstClr val="black"/>
                </a:solidFill>
                <a:ea typeface="+mj-ea"/>
                <a:cs typeface="+mj-cs"/>
              </a:rPr>
              <a:t>et </a:t>
            </a:r>
            <a:r>
              <a:rPr lang="fr-FR" sz="1400" dirty="0" smtClean="0">
                <a:solidFill>
                  <a:prstClr val="black"/>
                </a:solidFill>
                <a:ea typeface="+mj-ea"/>
                <a:cs typeface="+mj-cs"/>
              </a:rPr>
              <a:t>24 </a:t>
            </a:r>
            <a:r>
              <a:rPr lang="fr-FR" sz="1400" dirty="0">
                <a:solidFill>
                  <a:prstClr val="black"/>
                </a:solidFill>
                <a:ea typeface="+mj-ea"/>
                <a:cs typeface="+mj-cs"/>
              </a:rPr>
              <a:t>CV &gt; </a:t>
            </a:r>
            <a:r>
              <a:rPr lang="fr-FR" sz="1400" dirty="0" smtClean="0">
                <a:solidFill>
                  <a:prstClr val="black"/>
                </a:solidFill>
                <a:ea typeface="+mj-ea"/>
                <a:cs typeface="+mj-cs"/>
              </a:rPr>
              <a:t>12 UI)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1170774" y="2247544"/>
            <a:ext cx="3392680" cy="44627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fr-FR" b="1" dirty="0"/>
              <a:t>56 </a:t>
            </a:r>
            <a:r>
              <a:rPr lang="fr-FR" b="1" dirty="0" smtClean="0"/>
              <a:t>Traités</a:t>
            </a:r>
          </a:p>
          <a:p>
            <a:pPr marL="0" lvl="1" algn="ctr"/>
            <a:endParaRPr lang="fr-FR" b="1" dirty="0" smtClean="0"/>
          </a:p>
          <a:p>
            <a:pPr marL="0" lvl="1"/>
            <a:r>
              <a:rPr lang="fr-FR" b="1" dirty="0" smtClean="0"/>
              <a:t>43 CV≤ 12 UI         13 CV&gt;12 UI</a:t>
            </a:r>
          </a:p>
          <a:p>
            <a:pPr marL="0" lvl="1"/>
            <a:endParaRPr lang="fr-FR" dirty="0"/>
          </a:p>
          <a:p>
            <a:pPr marL="0" lvl="1"/>
            <a:endParaRPr lang="fr-FR" dirty="0" smtClean="0"/>
          </a:p>
          <a:p>
            <a:pPr marL="0" lvl="1"/>
            <a:endParaRPr lang="fr-FR" dirty="0" smtClean="0"/>
          </a:p>
          <a:p>
            <a:pPr marL="0" lvl="1" algn="ctr"/>
            <a:r>
              <a:rPr lang="fr-FR" sz="1400" b="1" dirty="0" smtClean="0"/>
              <a:t>1 positif Hostile aux traitements </a:t>
            </a:r>
            <a:r>
              <a:rPr lang="fr-FR" sz="1400" dirty="0" smtClean="0"/>
              <a:t>(SB)</a:t>
            </a:r>
          </a:p>
          <a:p>
            <a:pPr marL="0" lvl="1" algn="ctr"/>
            <a:r>
              <a:rPr lang="fr-FR" sz="1400" b="1" dirty="0" smtClean="0"/>
              <a:t>1 positif en 2017 </a:t>
            </a:r>
            <a:r>
              <a:rPr lang="fr-FR" sz="1400" dirty="0" smtClean="0"/>
              <a:t>(Lorient) </a:t>
            </a:r>
            <a:r>
              <a:rPr lang="fr-FR" sz="1400" dirty="0" err="1" smtClean="0"/>
              <a:t>Màj</a:t>
            </a:r>
            <a:r>
              <a:rPr lang="fr-FR" sz="1400" dirty="0" smtClean="0"/>
              <a:t>?</a:t>
            </a:r>
          </a:p>
          <a:p>
            <a:pPr marL="0" lvl="1" algn="ctr"/>
            <a:r>
              <a:rPr lang="fr-FR" sz="1400" b="1" dirty="0" smtClean="0"/>
              <a:t>1 DCD en cours traitement </a:t>
            </a:r>
            <a:r>
              <a:rPr lang="fr-FR" sz="1400" dirty="0" smtClean="0"/>
              <a:t>(SB)</a:t>
            </a:r>
          </a:p>
          <a:p>
            <a:pPr marL="0" lvl="1" algn="ctr"/>
            <a:r>
              <a:rPr lang="fr-FR" sz="1400" b="1" dirty="0" smtClean="0"/>
              <a:t>4 traitements en cours </a:t>
            </a:r>
          </a:p>
          <a:p>
            <a:pPr marL="0" lvl="1" algn="ctr"/>
            <a:r>
              <a:rPr lang="fr-FR" sz="1400" dirty="0" smtClean="0"/>
              <a:t>(Lorient-2Vannes-Quimper)</a:t>
            </a:r>
          </a:p>
          <a:p>
            <a:pPr marL="0" lvl="1" algn="ctr"/>
            <a:r>
              <a:rPr lang="fr-FR" sz="1400" b="1" dirty="0" smtClean="0"/>
              <a:t>4 guéries </a:t>
            </a:r>
            <a:r>
              <a:rPr lang="fr-FR" sz="1400" dirty="0" smtClean="0"/>
              <a:t>(Morlaix-Quimper-2SB)</a:t>
            </a:r>
          </a:p>
          <a:p>
            <a:pPr marL="0" lvl="1" algn="ctr"/>
            <a:r>
              <a:rPr lang="fr-FR" sz="1400" b="1" dirty="0" smtClean="0"/>
              <a:t>1 positif patient suivi mais cancer à traiter</a:t>
            </a:r>
          </a:p>
          <a:p>
            <a:pPr marL="0" lvl="1" algn="ctr"/>
            <a:r>
              <a:rPr lang="fr-FR" sz="1400" b="1" dirty="0" smtClean="0"/>
              <a:t>1 avec CV datant de 2017 </a:t>
            </a:r>
          </a:p>
          <a:p>
            <a:pPr marL="0" lvl="1" algn="ctr"/>
            <a:r>
              <a:rPr lang="fr-FR" sz="1400" dirty="0" smtClean="0"/>
              <a:t>(SB perdu de vue?)</a:t>
            </a:r>
          </a:p>
          <a:p>
            <a:pPr marL="0" lvl="1" algn="ctr"/>
            <a:endParaRPr lang="fr-FR" sz="14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87296" y="2247544"/>
            <a:ext cx="3563597" cy="44012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12 Naïfs de traitement</a:t>
            </a:r>
          </a:p>
          <a:p>
            <a:pPr algn="ctr"/>
            <a:endParaRPr lang="fr-FR" b="1" dirty="0" smtClean="0"/>
          </a:p>
          <a:p>
            <a:pPr marL="0" lvl="1"/>
            <a:r>
              <a:rPr lang="fr-FR" b="1" dirty="0" smtClean="0"/>
              <a:t>1 ≤ 12 UI              11 CV&gt;12 UI</a:t>
            </a:r>
            <a:endParaRPr lang="fr-FR" b="1" dirty="0"/>
          </a:p>
          <a:p>
            <a:endParaRPr lang="fr-FR" dirty="0" smtClean="0"/>
          </a:p>
          <a:p>
            <a:r>
              <a:rPr lang="fr-FR" sz="1400" b="1" dirty="0" smtClean="0"/>
              <a:t>Guérison spontanée</a:t>
            </a:r>
          </a:p>
          <a:p>
            <a:pPr algn="r"/>
            <a:endParaRPr lang="fr-FR" sz="1400" dirty="0" smtClean="0"/>
          </a:p>
          <a:p>
            <a:pPr algn="r"/>
            <a:r>
              <a:rPr lang="fr-FR" sz="1400" b="1" dirty="0" smtClean="0"/>
              <a:t>De 25 000 à 22 300 000 </a:t>
            </a:r>
            <a:r>
              <a:rPr lang="fr-FR" sz="1400" b="1" dirty="0" smtClean="0"/>
              <a:t>UI</a:t>
            </a:r>
            <a:endParaRPr lang="fr-FR" sz="1400" b="1" dirty="0" smtClean="0"/>
          </a:p>
          <a:p>
            <a:pPr algn="r"/>
            <a:endParaRPr lang="fr-FR" sz="1400" dirty="0"/>
          </a:p>
          <a:p>
            <a:pPr algn="ctr"/>
            <a:r>
              <a:rPr lang="fr-FR" sz="1400" dirty="0" smtClean="0"/>
              <a:t>2 dont traitement débuté (Rennes et SB)</a:t>
            </a:r>
          </a:p>
          <a:p>
            <a:pPr algn="ctr"/>
            <a:r>
              <a:rPr lang="fr-FR" sz="1400" dirty="0" smtClean="0"/>
              <a:t>1 DCD</a:t>
            </a:r>
          </a:p>
          <a:p>
            <a:pPr algn="ctr"/>
            <a:r>
              <a:rPr lang="fr-FR" sz="1400" dirty="0" smtClean="0"/>
              <a:t>3 refus (1Quimper – 2 Brest)</a:t>
            </a:r>
          </a:p>
          <a:p>
            <a:pPr algn="ctr"/>
            <a:r>
              <a:rPr lang="fr-FR" sz="1400" dirty="0" smtClean="0"/>
              <a:t>1 VIH contrôleur (Brest)</a:t>
            </a:r>
          </a:p>
          <a:p>
            <a:pPr algn="ctr"/>
            <a:r>
              <a:rPr lang="fr-FR" sz="1400" dirty="0" smtClean="0"/>
              <a:t>1 suivi irrégulier (Brest)</a:t>
            </a:r>
          </a:p>
          <a:p>
            <a:pPr algn="ctr"/>
            <a:r>
              <a:rPr lang="fr-FR" sz="1400" dirty="0" smtClean="0"/>
              <a:t>1 pas de charge depuis 2014 (Rennes)</a:t>
            </a:r>
          </a:p>
          <a:p>
            <a:pPr algn="ctr"/>
            <a:r>
              <a:rPr lang="fr-FR" sz="1400" dirty="0" smtClean="0"/>
              <a:t>2 traitements en attente (Quimper)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537390" y="3106396"/>
            <a:ext cx="8546" cy="694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826807" y="3106396"/>
            <a:ext cx="0" cy="277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785217" y="3217490"/>
            <a:ext cx="272042" cy="694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/>
          <a:lstStyle/>
          <a:p>
            <a:r>
              <a:rPr lang="fr-FR" sz="3200" dirty="0" smtClean="0">
                <a:latin typeface="Futura"/>
                <a:cs typeface="Futura"/>
              </a:rPr>
              <a:t>Motifs de non-traitements VHC+ / ARN+</a:t>
            </a:r>
            <a:endParaRPr lang="fr-FR" sz="32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39131"/>
              </p:ext>
            </p:extLst>
          </p:nvPr>
        </p:nvGraphicFramePr>
        <p:xfrm>
          <a:off x="779412" y="1057146"/>
          <a:ext cx="8065485" cy="44218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4024"/>
                <a:gridCol w="4751461"/>
              </a:tblGrid>
              <a:tr h="32971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Futura"/>
                          <a:cs typeface="Futura"/>
                        </a:rPr>
                        <a:t>Nombre de patients </a:t>
                      </a:r>
                      <a:r>
                        <a:rPr lang="fr-FR" sz="1400" dirty="0" err="1" smtClean="0">
                          <a:latin typeface="Futura"/>
                          <a:cs typeface="Futura"/>
                        </a:rPr>
                        <a:t>co</a:t>
                      </a:r>
                      <a:r>
                        <a:rPr lang="fr-FR" sz="1400" dirty="0" smtClean="0">
                          <a:latin typeface="Futura"/>
                          <a:cs typeface="Futura"/>
                        </a:rPr>
                        <a:t>-infectés naïfs</a:t>
                      </a:r>
                      <a:endParaRPr lang="fr-FR" sz="1400" dirty="0">
                        <a:latin typeface="Futura"/>
                        <a:cs typeface="Futura"/>
                      </a:endParaRPr>
                    </a:p>
                  </a:txBody>
                  <a:tcPr marT="43274" marB="43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Futura"/>
                          <a:cs typeface="Futura"/>
                        </a:rPr>
                        <a:t>12</a:t>
                      </a:r>
                      <a:endParaRPr lang="fr-FR" sz="1400" dirty="0">
                        <a:latin typeface="Futura"/>
                        <a:cs typeface="Futura"/>
                      </a:endParaRPr>
                    </a:p>
                  </a:txBody>
                  <a:tcPr marT="43274" marB="43274"/>
                </a:tc>
              </a:tr>
              <a:tr h="3297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200" b="1" dirty="0" smtClean="0"/>
                        <a:t>Rennes</a:t>
                      </a:r>
                      <a:endParaRPr lang="fr-FR" sz="1200" b="1" dirty="0"/>
                    </a:p>
                  </a:txBody>
                  <a:tcPr marT="43274" marB="432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 guérison spontanée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 décès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avant début traitement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 traitement débuté depuis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3274" marB="43274"/>
                </a:tc>
              </a:tr>
              <a:tr h="5656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200000"/>
                        </a:lnSpc>
                        <a:buFont typeface="Arial"/>
                        <a:buNone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Saint-Brieuc</a:t>
                      </a:r>
                    </a:p>
                  </a:txBody>
                  <a:tcPr marT="43274" marB="43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Traitement débuté</a:t>
                      </a:r>
                    </a:p>
                  </a:txBody>
                  <a:tcPr marT="43274" marB="43274"/>
                </a:tc>
              </a:tr>
              <a:tr h="42022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Brest – Maladies infectieuses</a:t>
                      </a:r>
                    </a:p>
                  </a:txBody>
                  <a:tcPr marT="43274" marB="432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Refus</a:t>
                      </a:r>
                    </a:p>
                  </a:txBody>
                  <a:tcPr marT="43274" marB="43274"/>
                </a:tc>
              </a:tr>
              <a:tr h="30186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Brest – Médecine interne</a:t>
                      </a:r>
                    </a:p>
                  </a:txBody>
                  <a:tcPr marT="43274" marB="432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Suivi irrégulier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Traitement différé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(crainte que le traitement VHC réactive le VIH) - Patient VIH Controller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Refus Patient</a:t>
                      </a:r>
                    </a:p>
                  </a:txBody>
                  <a:tcPr marT="43274" marB="43274"/>
                </a:tc>
              </a:tr>
              <a:tr h="32971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Saint Malo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3274" marB="432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Contre-indication au traitement – Dernière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CV en 2014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T="43274" marB="43274"/>
                </a:tc>
              </a:tr>
              <a:tr h="32971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Quimper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3274" marB="432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Refus - Alcoolisation intense</a:t>
                      </a:r>
                    </a:p>
                    <a:p>
                      <a:pPr algn="ctr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</a:rPr>
                        <a:t>En attente de traitement  - suivi médical compliqué - peu de compliance à un suivi médical régulier (2 patients)</a:t>
                      </a:r>
                      <a:endParaRPr lang="fr-F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3274" marB="432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199" y="82218"/>
            <a:ext cx="8524875" cy="65272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Futura"/>
                <a:cs typeface="Futura"/>
              </a:rPr>
              <a:t>Traitements Anti-VHC reçus chez VHC+ et ARN+  </a:t>
            </a:r>
            <a:r>
              <a:rPr lang="fr-FR" sz="2000" dirty="0" smtClean="0">
                <a:latin typeface="Futura"/>
                <a:cs typeface="Futura"/>
              </a:rPr>
              <a:t>(01/01/2017 au 30/06/2018)</a:t>
            </a:r>
            <a:endParaRPr lang="fr-FR" sz="18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91575" y="6581001"/>
            <a:ext cx="35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784350"/>
              </p:ext>
            </p:extLst>
          </p:nvPr>
        </p:nvGraphicFramePr>
        <p:xfrm>
          <a:off x="1486967" y="2164223"/>
          <a:ext cx="6383709" cy="441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42212"/>
              </p:ext>
            </p:extLst>
          </p:nvPr>
        </p:nvGraphicFramePr>
        <p:xfrm>
          <a:off x="815546" y="1792672"/>
          <a:ext cx="7908322" cy="30841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32772"/>
                <a:gridCol w="566703"/>
                <a:gridCol w="691037"/>
                <a:gridCol w="691204"/>
                <a:gridCol w="670880"/>
                <a:gridCol w="636849"/>
                <a:gridCol w="570312"/>
                <a:gridCol w="636849"/>
                <a:gridCol w="703383"/>
                <a:gridCol w="608333"/>
              </a:tblGrid>
              <a:tr h="2461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Traitements prescrits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Nb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Année de prescription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1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Interféron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1994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15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err="1" smtClean="0">
                          <a:effectLst/>
                        </a:rPr>
                        <a:t>Ribavirine</a:t>
                      </a:r>
                      <a:r>
                        <a:rPr lang="fr-FR" sz="1100" u="none" strike="noStrike" dirty="0" smtClean="0">
                          <a:effectLst/>
                        </a:rPr>
                        <a:t> +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Peginterferon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2007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2013 (3)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73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Daclatasvir</a:t>
                      </a:r>
                      <a:r>
                        <a:rPr lang="fr-FR" sz="1100" u="none" strike="noStrike" dirty="0">
                          <a:effectLst/>
                        </a:rPr>
                        <a:t> 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Ribavirine</a:t>
                      </a:r>
                      <a:r>
                        <a:rPr lang="fr-FR" sz="1100" u="none" strike="noStrike" dirty="0" smtClean="0">
                          <a:effectLst/>
                        </a:rPr>
                        <a:t> 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Sofosburir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2015 (2)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Daclatasvir</a:t>
                      </a:r>
                      <a:r>
                        <a:rPr lang="fr-FR" sz="1100" u="none" strike="noStrike" dirty="0">
                          <a:effectLst/>
                        </a:rPr>
                        <a:t> + </a:t>
                      </a:r>
                      <a:r>
                        <a:rPr lang="fr-FR" sz="1100" u="none" strike="noStrike" dirty="0" err="1">
                          <a:effectLst/>
                        </a:rPr>
                        <a:t>S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ofosburir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2015 (3)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2016 (2)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Ribarivine</a:t>
                      </a:r>
                      <a:r>
                        <a:rPr lang="fr-FR" sz="1100" u="none" strike="noStrike" dirty="0" smtClean="0">
                          <a:effectLst/>
                        </a:rPr>
                        <a:t> 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Sofosburir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2015 (3)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1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S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ofosburir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+ </a:t>
                      </a:r>
                      <a:r>
                        <a:rPr lang="fr-FR" sz="1100" u="none" strike="noStrike" dirty="0" err="1">
                          <a:effectLst/>
                        </a:rPr>
                        <a:t>L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édipasvir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2015 (8)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2016 (9)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2017 (2)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15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S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ofosburir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Lédipasvir</a:t>
                      </a:r>
                      <a:r>
                        <a:rPr lang="fr-FR" sz="1100" u="none" strike="noStrike" dirty="0" smtClean="0">
                          <a:effectLst/>
                        </a:rPr>
                        <a:t> 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Ribavirine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2015 (4)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2017 (1)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Elbasvir</a:t>
                      </a:r>
                      <a:r>
                        <a:rPr lang="fr-FR" sz="1100" u="none" strike="noStrike" dirty="0" smtClean="0">
                          <a:effectLst/>
                        </a:rPr>
                        <a:t> +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Grazoprevir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2017 (2)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525" marR="9525" marT="9525" marB="0" anchor="ctr"/>
                </a:tc>
              </a:tr>
              <a:tr h="4790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S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ofosburir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+ </a:t>
                      </a:r>
                      <a:r>
                        <a:rPr lang="fr-FR" sz="1100" u="none" strike="noStrike" dirty="0" err="1">
                          <a:effectLst/>
                        </a:rPr>
                        <a:t>V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elpatasvir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2017 (3)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2018 </a:t>
                      </a:r>
                      <a:r>
                        <a:rPr lang="fr-FR" sz="1100" u="none" strike="noStrike" dirty="0" smtClean="0">
                          <a:effectLst/>
                        </a:rPr>
                        <a:t>(6)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latin typeface="Futura"/>
                <a:cs typeface="Futura"/>
              </a:rPr>
              <a:t>RECOMMANDATIONS – PRISE EN CHARGE</a:t>
            </a:r>
            <a:r>
              <a:rPr lang="fr-FR" sz="2400" b="1" dirty="0" smtClean="0">
                <a:latin typeface="Futura"/>
                <a:cs typeface="Futura"/>
              </a:rPr>
              <a:t/>
            </a:r>
            <a:br>
              <a:rPr lang="fr-FR" sz="2400" b="1" dirty="0" smtClean="0">
                <a:latin typeface="Futura"/>
                <a:cs typeface="Futura"/>
              </a:rPr>
            </a:br>
            <a:r>
              <a:rPr lang="fr-FR" sz="2400" b="1" dirty="0" smtClean="0">
                <a:latin typeface="Futura"/>
                <a:cs typeface="Futura"/>
              </a:rPr>
              <a:t>AFEF </a:t>
            </a:r>
            <a:r>
              <a:rPr lang="fr-FR" sz="2000" dirty="0" smtClean="0">
                <a:latin typeface="Futura"/>
                <a:cs typeface="Futura"/>
              </a:rPr>
              <a:t>Mars 2018</a:t>
            </a:r>
            <a:endParaRPr lang="fr-FR" sz="20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3862" y="1396807"/>
            <a:ext cx="701609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cas de </a:t>
            </a:r>
            <a:r>
              <a:rPr lang="fr-FR" sz="2400" dirty="0" err="1" smtClean="0"/>
              <a:t>co-infection</a:t>
            </a:r>
            <a:r>
              <a:rPr lang="fr-FR" sz="2400" dirty="0" smtClean="0"/>
              <a:t> VHB et/ou VIH,</a:t>
            </a:r>
          </a:p>
          <a:p>
            <a:r>
              <a:rPr lang="fr-FR" sz="2400" dirty="0" smtClean="0"/>
              <a:t>D’Insuffisance Rénale sévère,</a:t>
            </a:r>
          </a:p>
          <a:p>
            <a:r>
              <a:rPr lang="fr-FR" sz="2400" dirty="0" smtClean="0"/>
              <a:t>De comorbidité mal contrôlée</a:t>
            </a:r>
          </a:p>
          <a:p>
            <a:r>
              <a:rPr lang="fr-FR" sz="2400" dirty="0" smtClean="0"/>
              <a:t>				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PARCOURS MEDICAL SPECIALISE (RCP)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303233" y="2981504"/>
            <a:ext cx="1512605" cy="1807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91255" y="3664395"/>
            <a:ext cx="222333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BILAN INITIAL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93862" y="4326590"/>
            <a:ext cx="7016096" cy="22159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Evaluation complète des traitements pris</a:t>
            </a:r>
          </a:p>
          <a:p>
            <a:r>
              <a:rPr lang="fr-FR" sz="2400" dirty="0" smtClean="0"/>
              <a:t>Ecarter le diagnostic de maladie hépatique sévère</a:t>
            </a:r>
          </a:p>
          <a:p>
            <a:r>
              <a:rPr lang="fr-FR" sz="2400" dirty="0" smtClean="0"/>
              <a:t>	- </a:t>
            </a:r>
            <a:r>
              <a:rPr lang="fr-FR" sz="2400" dirty="0" err="1" smtClean="0"/>
              <a:t>Fibroscanner</a:t>
            </a:r>
            <a:r>
              <a:rPr lang="fr-FR" sz="2400" dirty="0" smtClean="0"/>
              <a:t>® &lt;= 10 </a:t>
            </a:r>
            <a:r>
              <a:rPr lang="fr-FR" sz="2400" dirty="0" err="1" smtClean="0"/>
              <a:t>Kpa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Fibrotest</a:t>
            </a:r>
            <a:r>
              <a:rPr lang="fr-FR" sz="2400" dirty="0" smtClean="0"/>
              <a:t> </a:t>
            </a:r>
            <a:r>
              <a:rPr lang="fr-FR" sz="2400" dirty="0"/>
              <a:t>® &lt;= </a:t>
            </a:r>
            <a:r>
              <a:rPr lang="fr-FR" sz="2400" dirty="0" smtClean="0"/>
              <a:t>0,58</a:t>
            </a:r>
          </a:p>
          <a:p>
            <a:r>
              <a:rPr lang="fr-FR" sz="2400" dirty="0" smtClean="0"/>
              <a:t> 	- </a:t>
            </a:r>
            <a:r>
              <a:rPr lang="fr-FR" sz="2400" dirty="0" err="1" smtClean="0"/>
              <a:t>Fibromètre</a:t>
            </a:r>
            <a:r>
              <a:rPr lang="fr-FR" sz="2400" dirty="0" smtClean="0"/>
              <a:t> </a:t>
            </a:r>
            <a:r>
              <a:rPr lang="fr-FR" sz="2400" dirty="0"/>
              <a:t>® &lt;= </a:t>
            </a:r>
            <a:r>
              <a:rPr lang="fr-FR" sz="2400" dirty="0" smtClean="0"/>
              <a:t>0,786</a:t>
            </a:r>
            <a:endParaRPr lang="fr-FR" sz="2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15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0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Futura"/>
                <a:cs typeface="Futura"/>
              </a:rPr>
              <a:t>AFEF 2018</a:t>
            </a:r>
            <a:endParaRPr lang="fr-FR" sz="28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031" y="1396807"/>
            <a:ext cx="8084320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Médicaments à A.M.M. Anti VHC</a:t>
            </a:r>
          </a:p>
          <a:p>
            <a:endParaRPr lang="fr-F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Stratégies thérapeutiques privilégiées répondant aux critères suivants :</a:t>
            </a:r>
          </a:p>
          <a:p>
            <a:endParaRPr lang="fr-FR" sz="2400" b="1" dirty="0" smtClean="0"/>
          </a:p>
          <a:p>
            <a:r>
              <a:rPr lang="fr-FR" sz="2400" dirty="0" smtClean="0"/>
              <a:t>	- Efficacité en termes de RVS &gt; 95%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Tolérance avec un niveau de preuve élevé</a:t>
            </a:r>
          </a:p>
          <a:p>
            <a:r>
              <a:rPr lang="fr-FR" sz="2400" dirty="0" smtClean="0"/>
              <a:t>	- Facilité </a:t>
            </a:r>
            <a:r>
              <a:rPr lang="fr-FR" sz="2400" dirty="0"/>
              <a:t>d</a:t>
            </a:r>
            <a:r>
              <a:rPr lang="fr-FR" sz="2400" dirty="0" smtClean="0"/>
              <a:t>’utilisation 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*1 prise quotidienne 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* durée courte &lt;12 semaines et sans </a:t>
            </a:r>
            <a:r>
              <a:rPr lang="fr-FR" sz="2400" dirty="0" err="1" smtClean="0"/>
              <a:t>ribavirine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- Prendre en compte +++ les interactions 	médicamenteuses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417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1733"/>
          <a:stretch/>
        </p:blipFill>
        <p:spPr bwMode="auto">
          <a:xfrm>
            <a:off x="578615" y="998119"/>
            <a:ext cx="8565385" cy="52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11297</TotalTime>
  <Words>1746</Words>
  <Application>Microsoft Office PowerPoint</Application>
  <PresentationFormat>Affichage à l'écran (4:3)</PresentationFormat>
  <Paragraphs>504</Paragraphs>
  <Slides>37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SOIREE CO-MORBIDITES  Corevih -18 octobre 2018 18h30 -21h Dr Faouzi Souala –infectiologue Rennes Magali Poisson-Vannier – TEC Corevih Bretagne </vt:lpstr>
      <vt:lpstr>CO-INFECTION VIH-VHC</vt:lpstr>
      <vt:lpstr>Co-infections VIH-VHC (01/01/2017 au 30/06/2018)</vt:lpstr>
      <vt:lpstr>Co-infections VIH-VHC (01/01/2017 au 30/06/2018)  </vt:lpstr>
      <vt:lpstr>Motifs de non-traitements VHC+ / ARN+</vt:lpstr>
      <vt:lpstr>Traitements Anti-VHC reçus chez VHC+ et ARN+  (01/01/2017 au 30/06/2018)</vt:lpstr>
      <vt:lpstr>RECOMMANDATIONS – PRISE EN CHARGE AFEF Mars 2018</vt:lpstr>
      <vt:lpstr>AFEF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STRATEGIES THERAPEUTIQUES (AFEF 2018)</vt:lpstr>
      <vt:lpstr>SUIVIS THERAPEUTIQUES POST-TRAITEMENT ( AFEF 2018)</vt:lpstr>
      <vt:lpstr>CAS PARTICULIERS (1)</vt:lpstr>
      <vt:lpstr>CAS PARTICULIERS (2)</vt:lpstr>
      <vt:lpstr>Présentation PowerPoint</vt:lpstr>
      <vt:lpstr>Présentation PowerPoint</vt:lpstr>
      <vt:lpstr>PRIMO-INFECTION </vt:lpstr>
      <vt:lpstr>Point sur les nouveaux dépistés</vt:lpstr>
      <vt:lpstr>Point sur les primo-infections</vt:lpstr>
      <vt:lpstr>PRIMO INFECTION</vt:lpstr>
      <vt:lpstr>BILAN EPIDEMIOLOGIQUE 2017 (26/11/2018)</vt:lpstr>
      <vt:lpstr>DIAGNOSTIC VIROLOGIQUE PRIMOINFECTION VIH1</vt:lpstr>
      <vt:lpstr>RESISTANCE AUX ARV LORS DE PRIMO-INFECTION</vt:lpstr>
      <vt:lpstr>INTERET DU TRAITEMENT</vt:lpstr>
      <vt:lpstr>TRAITEMENT</vt:lpstr>
      <vt:lpstr>RECOMMANDATIONS EACS</vt:lpstr>
      <vt:lpstr>DUREE DU TRAITEMENT</vt:lpstr>
      <vt:lpstr>Prescription Génériques</vt:lpstr>
      <vt:lpstr>GROSSESSES CHEZ FEMMES VIH+ en 2017 </vt:lpstr>
      <vt:lpstr>GROSSESSES CHEZ FEMMES VIH+ en 2017 </vt:lpstr>
      <vt:lpstr>GROSSESSES CHEZ FEMMES VIH+ en 2017 </vt:lpstr>
    </vt:vector>
  </TitlesOfParts>
  <Company>COREVIH-Bretagne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médico-épidemiologiques du Corevih -2014  Département des Côtes d’Armor</dc:title>
  <dc:creator>Jennifer Rohan</dc:creator>
  <cp:lastModifiedBy>Magali POISSON-VANNIER</cp:lastModifiedBy>
  <cp:revision>438</cp:revision>
  <cp:lastPrinted>2019-01-15T10:04:31Z</cp:lastPrinted>
  <dcterms:created xsi:type="dcterms:W3CDTF">2015-06-22T08:05:47Z</dcterms:created>
  <dcterms:modified xsi:type="dcterms:W3CDTF">2019-05-24T13:28:53Z</dcterms:modified>
</cp:coreProperties>
</file>