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4" r:id="rId5"/>
    <p:sldId id="265" r:id="rId6"/>
    <p:sldId id="263" r:id="rId7"/>
    <p:sldId id="266" r:id="rId8"/>
    <p:sldId id="262" r:id="rId9"/>
    <p:sldId id="271" r:id="rId10"/>
    <p:sldId id="261" r:id="rId11"/>
    <p:sldId id="274" r:id="rId12"/>
    <p:sldId id="269" r:id="rId13"/>
    <p:sldId id="280" r:id="rId14"/>
    <p:sldId id="279" r:id="rId15"/>
    <p:sldId id="276" r:id="rId16"/>
    <p:sldId id="281" r:id="rId17"/>
    <p:sldId id="277" r:id="rId18"/>
    <p:sldId id="270" r:id="rId19"/>
    <p:sldId id="272" r:id="rId20"/>
    <p:sldId id="273" r:id="rId21"/>
    <p:sldId id="260" r:id="rId22"/>
    <p:sldId id="268" r:id="rId23"/>
    <p:sldId id="275" r:id="rId24"/>
    <p:sldId id="267" r:id="rId25"/>
    <p:sldId id="278" r:id="rId26"/>
    <p:sldId id="25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54C"/>
    <a:srgbClr val="DA8470"/>
    <a:srgbClr val="9DA1EB"/>
    <a:srgbClr val="CCCCFF"/>
    <a:srgbClr val="FF9900"/>
    <a:srgbClr val="CC99FF"/>
    <a:srgbClr val="A162D0"/>
    <a:srgbClr val="EEB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EF11B-2738-44CE-986A-73192ECEAFD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6571B-2058-4426-9006-907066E8F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96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SN-38 : diarrhées sévères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71B-2058-4426-9006-907066E8FAB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749A3D-9990-40E7-B9F4-EBE90322C435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94BECE-402D-48BE-9B85-9A0E33F732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</a:t>
            </a:r>
            <a:r>
              <a:rPr lang="fr-FR" baseline="30000" dirty="0" smtClean="0">
                <a:latin typeface="Calibri" panose="020F0502020204030204" pitchFamily="34" charset="0"/>
              </a:rPr>
              <a:t>r</a:t>
            </a:r>
            <a:r>
              <a:rPr lang="fr-FR" dirty="0" smtClean="0">
                <a:latin typeface="Calibri" panose="020F0502020204030204" pitchFamily="34" charset="0"/>
              </a:rPr>
              <a:t> Florian Lemaitre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Service Pharmacologie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CHU rennes / Université rennes 1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Les interactions médicamenteuses entre antirétroviraux et chimiothérapies anti-cancéreuses</a:t>
            </a:r>
            <a:endParaRPr lang="fr-F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6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Coté anticancéreux : les médicaments à risque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Risque interactions médicamenteuses pharmacocinétiques par classe</a:t>
            </a: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Alkylants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Vinca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-alcaloïdes et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Taxanes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particulièrement à risque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92896"/>
            <a:ext cx="7733993" cy="91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86025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20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Exemple des inhibiteurs de tyrosine kinase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179068" cy="390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9"/>
            <a:ext cx="3214629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1800" y="2564904"/>
            <a:ext cx="648072" cy="3312368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01016" y="2492896"/>
            <a:ext cx="504056" cy="3096344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3528" y="2780928"/>
            <a:ext cx="3096344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72824" y="2708920"/>
            <a:ext cx="3024336" cy="1440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Coté anticancéreux : les médicaments à risque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3968" y="6381328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latin typeface="Calibri" panose="020F0502020204030204" pitchFamily="34" charset="0"/>
              </a:rPr>
              <a:t>Shao</a:t>
            </a:r>
            <a:r>
              <a:rPr lang="fr-FR" sz="1200" dirty="0" smtClean="0">
                <a:latin typeface="Calibri" panose="020F0502020204030204" pitchFamily="34" charset="0"/>
              </a:rPr>
              <a:t> et al., J </a:t>
            </a:r>
            <a:r>
              <a:rPr lang="fr-FR" sz="1200" dirty="0" err="1" smtClean="0">
                <a:latin typeface="Calibri" panose="020F0502020204030204" pitchFamily="34" charset="0"/>
              </a:rPr>
              <a:t>Pharm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anose="020F0502020204030204" pitchFamily="34" charset="0"/>
              </a:rPr>
              <a:t>Sci</a:t>
            </a:r>
            <a:r>
              <a:rPr lang="fr-FR" sz="1200" dirty="0" smtClean="0">
                <a:latin typeface="Calibri" panose="020F0502020204030204" pitchFamily="34" charset="0"/>
              </a:rPr>
              <a:t> 2014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3789040"/>
            <a:ext cx="3096344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672824" y="3933056"/>
            <a:ext cx="3024336" cy="2160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1043608" y="6021288"/>
            <a:ext cx="561662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Extrapolation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interactions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avec  antirétroviraux ?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563888" y="2780928"/>
            <a:ext cx="1800200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IP Boostées ?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779912" y="3933056"/>
            <a:ext cx="1800200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INNTI ?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00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Coté antirétroviraux : les médicaments à risque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Risque interactions médicamenteuses pharmacocinétiques par classe</a:t>
            </a: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Schémas peu à risque : INTI /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Maraviroc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/ T20 &gt; INI (RAL&gt;DTG)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81715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20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couple antirétroviral-anticancéreux…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Deux histoires parallèles :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27687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Mme </a:t>
            </a:r>
            <a:r>
              <a:rPr lang="fr-FR" dirty="0">
                <a:latin typeface="Calibri" panose="020F0502020204030204" pitchFamily="34" charset="0"/>
              </a:rPr>
              <a:t>X</a:t>
            </a:r>
            <a:r>
              <a:rPr lang="fr-FR" dirty="0" smtClean="0">
                <a:latin typeface="Calibri" panose="020F0502020204030204" pitchFamily="34" charset="0"/>
              </a:rPr>
              <a:t>. traitée par </a:t>
            </a:r>
            <a:r>
              <a:rPr lang="fr-FR" dirty="0" err="1" smtClean="0">
                <a:latin typeface="Calibri" panose="020F0502020204030204" pitchFamily="34" charset="0"/>
              </a:rPr>
              <a:t>Paclitaxel</a:t>
            </a:r>
            <a:r>
              <a:rPr lang="fr-FR" dirty="0" smtClean="0">
                <a:latin typeface="Calibri" panose="020F0502020204030204" pitchFamily="34" charset="0"/>
              </a:rPr>
              <a:t> 175 mg/m</a:t>
            </a:r>
            <a:r>
              <a:rPr lang="fr-FR" baseline="30000" dirty="0" smtClean="0">
                <a:latin typeface="Calibri" panose="020F050202020403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VIH+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INTI : FTC/TFV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3</a:t>
            </a:r>
            <a:r>
              <a:rPr lang="fr-FR" baseline="30000" dirty="0" smtClean="0">
                <a:latin typeface="Calibri" panose="020F0502020204030204" pitchFamily="34" charset="0"/>
              </a:rPr>
              <a:t>ème</a:t>
            </a:r>
            <a:r>
              <a:rPr lang="fr-FR" dirty="0" smtClean="0">
                <a:latin typeface="Calibri" panose="020F0502020204030204" pitchFamily="34" charset="0"/>
              </a:rPr>
              <a:t> agent : ATV/r 300/100mg /j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227687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Mme </a:t>
            </a:r>
            <a:r>
              <a:rPr lang="fr-FR" dirty="0">
                <a:latin typeface="Calibri" panose="020F0502020204030204" pitchFamily="34" charset="0"/>
              </a:rPr>
              <a:t>Y</a:t>
            </a:r>
            <a:r>
              <a:rPr lang="fr-FR" dirty="0" smtClean="0">
                <a:latin typeface="Calibri" panose="020F0502020204030204" pitchFamily="34" charset="0"/>
              </a:rPr>
              <a:t>. traitée par </a:t>
            </a:r>
            <a:r>
              <a:rPr lang="fr-FR" dirty="0" err="1">
                <a:latin typeface="Calibri" panose="020F0502020204030204" pitchFamily="34" charset="0"/>
              </a:rPr>
              <a:t>Paclitaxel</a:t>
            </a:r>
            <a:r>
              <a:rPr lang="fr-FR" dirty="0">
                <a:latin typeface="Calibri" panose="020F0502020204030204" pitchFamily="34" charset="0"/>
              </a:rPr>
              <a:t> 175 mg/m3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VIH</a:t>
            </a:r>
            <a:r>
              <a:rPr lang="fr-FR" dirty="0">
                <a:latin typeface="Calibri" panose="020F0502020204030204" pitchFamily="34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</a:rPr>
              <a:t>INTI : FTC/TFV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3</a:t>
            </a:r>
            <a:r>
              <a:rPr lang="fr-FR" baseline="30000" dirty="0" smtClean="0">
                <a:latin typeface="Calibri" panose="020F0502020204030204" pitchFamily="34" charset="0"/>
              </a:rPr>
              <a:t>ème</a:t>
            </a:r>
            <a:r>
              <a:rPr lang="fr-FR" dirty="0" smtClean="0">
                <a:latin typeface="Calibri" panose="020F0502020204030204" pitchFamily="34" charset="0"/>
              </a:rPr>
              <a:t> agent 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smtClean="0">
                <a:latin typeface="Calibri" panose="020F0502020204030204" pitchFamily="34" charset="0"/>
              </a:rPr>
              <a:t>ATV 400mg </a:t>
            </a:r>
            <a:r>
              <a:rPr lang="fr-FR" dirty="0">
                <a:latin typeface="Calibri" panose="020F0502020204030204" pitchFamily="34" charset="0"/>
              </a:rPr>
              <a:t>/j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6407750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>
                <a:latin typeface="Calibri" panose="020F0502020204030204" pitchFamily="34" charset="0"/>
              </a:rPr>
              <a:t>Sevinsky</a:t>
            </a:r>
            <a:r>
              <a:rPr lang="en-US" sz="1100" dirty="0" smtClean="0">
                <a:latin typeface="Calibri" panose="020F0502020204030204" pitchFamily="34" charset="0"/>
              </a:rPr>
              <a:t> et al., 9th </a:t>
            </a:r>
            <a:r>
              <a:rPr lang="en-US" sz="1100" dirty="0">
                <a:latin typeface="Calibri" panose="020F0502020204030204" pitchFamily="34" charset="0"/>
              </a:rPr>
              <a:t>International Workshop on Clinical Pharmacology of HIV </a:t>
            </a:r>
            <a:r>
              <a:rPr lang="en-US" sz="1100" dirty="0" smtClean="0">
                <a:latin typeface="Calibri" panose="020F0502020204030204" pitchFamily="34" charset="0"/>
              </a:rPr>
              <a:t>Therapy, 2008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7544" y="3749435"/>
            <a:ext cx="3744416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Bonne tolérance 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899898" y="3749435"/>
            <a:ext cx="374441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Neurotoxicité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67544" y="4797152"/>
            <a:ext cx="8178221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Même traitement mais tolérance différente ?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7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Que se passe-t-il ?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54287" cy="23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752528" cy="193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220072" y="2060848"/>
            <a:ext cx="3600400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Calibri" panose="020F0502020204030204" pitchFamily="34" charset="0"/>
              </a:rPr>
              <a:t>Rosiglitazone</a:t>
            </a:r>
            <a:r>
              <a:rPr lang="fr-FR" dirty="0" smtClean="0">
                <a:latin typeface="Calibri" panose="020F0502020204030204" pitchFamily="34" charset="0"/>
              </a:rPr>
              <a:t> : substrat CYP </a:t>
            </a:r>
            <a:r>
              <a:rPr lang="fr-FR" dirty="0" smtClean="0">
                <a:latin typeface="Calibri" panose="020F0502020204030204" pitchFamily="34" charset="0"/>
              </a:rPr>
              <a:t>2C8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</a:rPr>
              <a:t>Comme le </a:t>
            </a:r>
            <a:r>
              <a:rPr lang="fr-FR" dirty="0" err="1" smtClean="0">
                <a:latin typeface="Calibri" panose="020F0502020204030204" pitchFamily="34" charset="0"/>
              </a:rPr>
              <a:t>Paclitaxel</a:t>
            </a:r>
            <a:r>
              <a:rPr lang="fr-FR" dirty="0" smtClean="0">
                <a:latin typeface="Calibri" panose="020F0502020204030204" pitchFamily="34" charset="0"/>
              </a:rPr>
              <a:t>!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75856" y="6407750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>
                <a:latin typeface="Calibri" panose="020F0502020204030204" pitchFamily="34" charset="0"/>
              </a:rPr>
              <a:t>Sevinsky</a:t>
            </a:r>
            <a:r>
              <a:rPr lang="en-US" sz="1100" dirty="0" smtClean="0">
                <a:latin typeface="Calibri" panose="020F0502020204030204" pitchFamily="34" charset="0"/>
              </a:rPr>
              <a:t> et al., 9th </a:t>
            </a:r>
            <a:r>
              <a:rPr lang="en-US" sz="1100" dirty="0">
                <a:latin typeface="Calibri" panose="020F0502020204030204" pitchFamily="34" charset="0"/>
              </a:rPr>
              <a:t>International Workshop on Clinical Pharmacology of HIV </a:t>
            </a:r>
            <a:r>
              <a:rPr lang="en-US" sz="1100" dirty="0" smtClean="0">
                <a:latin typeface="Calibri" panose="020F0502020204030204" pitchFamily="34" charset="0"/>
              </a:rPr>
              <a:t>Therapy, 2008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couple antirétroviral-anticancéreux…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51520" y="4221088"/>
            <a:ext cx="4176464" cy="1224136"/>
          </a:xfrm>
          <a:prstGeom prst="roundRect">
            <a:avLst/>
          </a:prstGeom>
          <a:solidFill>
            <a:srgbClr val="D0654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Inhibition du CYP 2C8 par l’</a:t>
            </a:r>
            <a:r>
              <a:rPr lang="fr-FR" dirty="0" err="1" smtClean="0">
                <a:latin typeface="Calibri" panose="020F0502020204030204" pitchFamily="34" charset="0"/>
              </a:rPr>
              <a:t>atazanavir</a:t>
            </a:r>
            <a:endParaRPr lang="fr-FR" dirty="0" smtClean="0">
              <a:latin typeface="Calibri" panose="020F0502020204030204" pitchFamily="34" charset="0"/>
            </a:endParaRPr>
          </a:p>
          <a:p>
            <a:pPr algn="ctr"/>
            <a:r>
              <a:rPr lang="fr-FR" dirty="0" smtClean="0">
                <a:latin typeface="Calibri" panose="020F0502020204030204" pitchFamily="34" charset="0"/>
              </a:rPr>
              <a:t>Pas d’inhibition en cas d’association avec le </a:t>
            </a:r>
            <a:r>
              <a:rPr lang="fr-FR" dirty="0" err="1" smtClean="0">
                <a:latin typeface="Calibri" panose="020F0502020204030204" pitchFamily="34" charset="0"/>
              </a:rPr>
              <a:t>ritonavir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804248" y="3789040"/>
            <a:ext cx="144016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AUC + 30% avec ATV</a:t>
            </a:r>
            <a:endParaRPr lang="fr-FR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6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2987824" y="5015495"/>
            <a:ext cx="1224136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CYP3A4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051720" y="5013176"/>
            <a:ext cx="1224136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CYP3A4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15616" y="5013176"/>
            <a:ext cx="1224136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CYP3A4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Le couple antirétroviral-anticancéreux…</a:t>
            </a:r>
          </a:p>
        </p:txBody>
      </p:sp>
      <p:sp>
        <p:nvSpPr>
          <p:cNvPr id="6" name="AutoShape 2" descr="Résultat de recherche d'images pour &quot;dexamethason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133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91335"/>
            <a:ext cx="6043588" cy="271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79512" y="5013176"/>
            <a:ext cx="1224136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CYP3A4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prédateur n’est pas toujours celui qu’on croit…</a:t>
            </a:r>
            <a:endParaRPr lang="fr-FR" dirty="0">
              <a:latin typeface="Calibri" panose="020F050202020403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7524328" y="4020135"/>
            <a:ext cx="0" cy="633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2051720" y="4653136"/>
            <a:ext cx="54726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051720" y="4653136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èche droite rayée 25"/>
          <p:cNvSpPr/>
          <p:nvPr/>
        </p:nvSpPr>
        <p:spPr>
          <a:xfrm>
            <a:off x="4355976" y="5373216"/>
            <a:ext cx="720080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5148064" y="5157192"/>
            <a:ext cx="3744416" cy="1082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 panose="020F0502020204030204" pitchFamily="34" charset="0"/>
              </a:rPr>
              <a:t>Diminution concentrations des substrats du CYP3A4</a:t>
            </a:r>
          </a:p>
          <a:p>
            <a:pPr algn="ctr"/>
            <a:r>
              <a:rPr lang="fr-FR" sz="1600" b="1" i="1" dirty="0" err="1" smtClean="0">
                <a:latin typeface="Calibri" panose="020F0502020204030204" pitchFamily="34" charset="0"/>
              </a:rPr>
              <a:t>Rilpivirine</a:t>
            </a:r>
            <a:r>
              <a:rPr lang="fr-FR" sz="1600" b="1" i="1" dirty="0">
                <a:latin typeface="Calibri" panose="020F0502020204030204" pitchFamily="34" charset="0"/>
              </a:rPr>
              <a:t> </a:t>
            </a:r>
            <a:r>
              <a:rPr lang="fr-FR" sz="1600" b="1" i="1" dirty="0" err="1" smtClean="0">
                <a:latin typeface="Calibri" panose="020F0502020204030204" pitchFamily="34" charset="0"/>
              </a:rPr>
              <a:t>Darunavir</a:t>
            </a:r>
            <a:r>
              <a:rPr lang="fr-FR" sz="1600" b="1" i="1" dirty="0">
                <a:latin typeface="Calibri" panose="020F0502020204030204" pitchFamily="34" charset="0"/>
              </a:rPr>
              <a:t> </a:t>
            </a:r>
            <a:r>
              <a:rPr lang="fr-FR" sz="1600" b="1" i="1" dirty="0" err="1" smtClean="0">
                <a:latin typeface="Calibri" panose="020F0502020204030204" pitchFamily="34" charset="0"/>
              </a:rPr>
              <a:t>Atazanavir</a:t>
            </a:r>
            <a:r>
              <a:rPr lang="fr-FR" sz="1600" b="1" i="1" dirty="0">
                <a:latin typeface="Calibri" panose="020F0502020204030204" pitchFamily="34" charset="0"/>
              </a:rPr>
              <a:t> </a:t>
            </a:r>
            <a:r>
              <a:rPr lang="fr-FR" sz="1600" b="1" i="1" dirty="0" err="1" smtClean="0">
                <a:latin typeface="Calibri" panose="020F0502020204030204" pitchFamily="34" charset="0"/>
              </a:rPr>
              <a:t>Elvitegravir</a:t>
            </a:r>
            <a:r>
              <a:rPr lang="fr-FR" sz="1600" b="1" i="1" dirty="0" smtClean="0">
                <a:latin typeface="Calibri" panose="020F0502020204030204" pitchFamily="34" charset="0"/>
              </a:rPr>
              <a:t> &gt; </a:t>
            </a:r>
            <a:r>
              <a:rPr lang="fr-FR" sz="1600" b="1" i="1" dirty="0" err="1" smtClean="0">
                <a:latin typeface="Calibri" panose="020F0502020204030204" pitchFamily="34" charset="0"/>
              </a:rPr>
              <a:t>Efavirenz</a:t>
            </a:r>
            <a:r>
              <a:rPr lang="fr-FR" sz="1600" b="1" i="1" dirty="0" smtClean="0">
                <a:latin typeface="Calibri" panose="020F0502020204030204" pitchFamily="34" charset="0"/>
              </a:rPr>
              <a:t> </a:t>
            </a:r>
            <a:r>
              <a:rPr lang="fr-FR" sz="1600" b="1" i="1" dirty="0" err="1" smtClean="0">
                <a:latin typeface="Calibri" panose="020F0502020204030204" pitchFamily="34" charset="0"/>
              </a:rPr>
              <a:t>Dolutegravir</a:t>
            </a:r>
            <a:endParaRPr lang="fr-FR" sz="1600" b="1" i="1" dirty="0">
              <a:latin typeface="Calibri" panose="020F05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283968" y="6381328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latin typeface="Calibri" panose="020F0502020204030204" pitchFamily="34" charset="0"/>
              </a:rPr>
              <a:t>Matoulkova</a:t>
            </a:r>
            <a:r>
              <a:rPr lang="fr-FR" sz="1200" dirty="0" smtClean="0">
                <a:latin typeface="Calibri" panose="020F0502020204030204" pitchFamily="34" charset="0"/>
              </a:rPr>
              <a:t> et al., </a:t>
            </a:r>
            <a:r>
              <a:rPr lang="fr-FR" sz="1200" dirty="0" err="1" smtClean="0">
                <a:latin typeface="Calibri" panose="020F0502020204030204" pitchFamily="34" charset="0"/>
              </a:rPr>
              <a:t>Exp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anose="020F0502020204030204" pitchFamily="34" charset="0"/>
              </a:rPr>
              <a:t>Opin</a:t>
            </a:r>
            <a:r>
              <a:rPr lang="fr-FR" sz="1200" dirty="0" smtClean="0">
                <a:latin typeface="Calibri" panose="020F0502020204030204" pitchFamily="34" charset="0"/>
              </a:rPr>
              <a:t> Drug </a:t>
            </a:r>
            <a:r>
              <a:rPr lang="fr-FR" sz="1200" dirty="0" err="1" smtClean="0">
                <a:latin typeface="Calibri" panose="020F0502020204030204" pitchFamily="34" charset="0"/>
              </a:rPr>
              <a:t>Metab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anose="020F0502020204030204" pitchFamily="34" charset="0"/>
              </a:rPr>
              <a:t>Tox</a:t>
            </a:r>
            <a:r>
              <a:rPr lang="fr-FR" sz="1200" dirty="0" smtClean="0">
                <a:latin typeface="Calibri" panose="020F0502020204030204" pitchFamily="34" charset="0"/>
              </a:rPr>
              <a:t> 2014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7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Impact clinique ?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332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couple antirétroviral-anticancéreux…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6407750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>
                <a:latin typeface="Calibri" panose="020F0502020204030204" pitchFamily="34" charset="0"/>
              </a:rPr>
              <a:t>Cingolani</a:t>
            </a:r>
            <a:r>
              <a:rPr lang="en-US" sz="1100" dirty="0" smtClean="0">
                <a:latin typeface="Calibri" panose="020F0502020204030204" pitchFamily="34" charset="0"/>
              </a:rPr>
              <a:t> et al.,</a:t>
            </a:r>
            <a:r>
              <a:rPr lang="en-US" sz="1100" dirty="0" smtClean="0">
                <a:latin typeface="Calibri" panose="020F0502020204030204" pitchFamily="34" charset="0"/>
              </a:rPr>
              <a:t> AIDS 2010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796136" y="2060848"/>
            <a:ext cx="3096344" cy="403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Calibri" pitchFamily="34" charset="0"/>
                <a:cs typeface="Calibri" pitchFamily="34" charset="0"/>
              </a:rPr>
              <a:t>Revue rétrospective </a:t>
            </a:r>
            <a:r>
              <a:rPr lang="fr-FR" sz="1400" dirty="0" err="1" smtClean="0">
                <a:latin typeface="Calibri" pitchFamily="34" charset="0"/>
                <a:cs typeface="Calibri" pitchFamily="34" charset="0"/>
              </a:rPr>
              <a:t>monocentrique</a:t>
            </a:r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400" dirty="0" smtClean="0">
                <a:latin typeface="Calibri" pitchFamily="34" charset="0"/>
                <a:cs typeface="Calibri" pitchFamily="34" charset="0"/>
              </a:rPr>
              <a:t>2002-2009</a:t>
            </a:r>
          </a:p>
          <a:p>
            <a:pPr algn="ctr"/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400" dirty="0" smtClean="0">
                <a:latin typeface="Calibri" pitchFamily="34" charset="0"/>
                <a:cs typeface="Calibri" pitchFamily="34" charset="0"/>
              </a:rPr>
              <a:t>Lymphomes Hodgkiniens</a:t>
            </a:r>
          </a:p>
          <a:p>
            <a:pPr algn="ctr"/>
            <a:r>
              <a:rPr lang="fr-FR" sz="1400" dirty="0" smtClean="0">
                <a:latin typeface="Calibri" pitchFamily="34" charset="0"/>
                <a:cs typeface="Calibri" pitchFamily="34" charset="0"/>
              </a:rPr>
              <a:t>16 Patients traités par ARV</a:t>
            </a:r>
          </a:p>
          <a:p>
            <a:pPr algn="ctr"/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400" u="sng" dirty="0" smtClean="0">
                <a:latin typeface="Calibri" pitchFamily="34" charset="0"/>
                <a:cs typeface="Calibri" pitchFamily="34" charset="0"/>
              </a:rPr>
              <a:t>Nadir neutrophiles</a:t>
            </a:r>
          </a:p>
          <a:p>
            <a:pPr algn="ctr"/>
            <a:endParaRPr lang="fr-FR" sz="1400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400" dirty="0" smtClean="0">
                <a:latin typeface="Calibri" pitchFamily="34" charset="0"/>
                <a:cs typeface="Calibri" pitchFamily="34" charset="0"/>
              </a:rPr>
              <a:t>IP/r = 0.22 ± 0.34 x10</a:t>
            </a:r>
            <a:r>
              <a:rPr lang="fr-FR" sz="1400" baseline="30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/L</a:t>
            </a:r>
          </a:p>
          <a:p>
            <a:pPr algn="ctr"/>
            <a:r>
              <a:rPr lang="fr-FR" sz="1400" dirty="0" smtClean="0">
                <a:latin typeface="Calibri" pitchFamily="34" charset="0"/>
                <a:cs typeface="Calibri" pitchFamily="34" charset="0"/>
              </a:rPr>
              <a:t>Vs</a:t>
            </a:r>
          </a:p>
          <a:p>
            <a:pPr algn="ctr"/>
            <a:r>
              <a:rPr lang="fr-FR" sz="1400" dirty="0" smtClean="0">
                <a:latin typeface="Calibri" pitchFamily="34" charset="0"/>
                <a:cs typeface="Calibri" pitchFamily="34" charset="0"/>
              </a:rPr>
              <a:t>Non IP/r = 1.56 ± 0.75 x10</a:t>
            </a:r>
            <a:r>
              <a:rPr lang="fr-FR" sz="1400" baseline="30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/L (p&lt;0.001)</a:t>
            </a:r>
          </a:p>
          <a:p>
            <a:pPr algn="ctr"/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400" u="sng" dirty="0" smtClean="0">
                <a:latin typeface="Calibri" pitchFamily="34" charset="0"/>
                <a:cs typeface="Calibri" pitchFamily="34" charset="0"/>
              </a:rPr>
              <a:t>Utilisation IP indépendamment associé neutropénies Grade III/IV</a:t>
            </a:r>
          </a:p>
          <a:p>
            <a:pPr algn="ctr"/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6021288"/>
            <a:ext cx="554461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Effet imputé à l’inhibition métabolisme CYP3A4 de la vinblastine par les IP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9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Des données rassurantes aussi !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000" dirty="0" err="1" smtClean="0">
                <a:latin typeface="Calibri" panose="020F0502020204030204" pitchFamily="34" charset="0"/>
              </a:rPr>
              <a:t>Berretta</a:t>
            </a:r>
            <a:r>
              <a:rPr lang="fr-FR" sz="2000" dirty="0" smtClean="0">
                <a:latin typeface="Calibri" panose="020F0502020204030204" pitchFamily="34" charset="0"/>
              </a:rPr>
              <a:t> et al., </a:t>
            </a:r>
            <a:r>
              <a:rPr lang="fr-FR" sz="2000" dirty="0" err="1" smtClean="0">
                <a:latin typeface="Calibri" panose="020F0502020204030204" pitchFamily="34" charset="0"/>
              </a:rPr>
              <a:t>Curr</a:t>
            </a:r>
            <a:r>
              <a:rPr lang="fr-FR" sz="2000" dirty="0" smtClean="0">
                <a:latin typeface="Calibri" panose="020F0502020204030204" pitchFamily="34" charset="0"/>
              </a:rPr>
              <a:t> HIV </a:t>
            </a:r>
            <a:r>
              <a:rPr lang="fr-FR" sz="2000" dirty="0" err="1" smtClean="0">
                <a:latin typeface="Calibri" panose="020F0502020204030204" pitchFamily="34" charset="0"/>
              </a:rPr>
              <a:t>Res</a:t>
            </a:r>
            <a:r>
              <a:rPr lang="fr-FR" sz="2000" dirty="0" smtClean="0">
                <a:latin typeface="Calibri" panose="020F0502020204030204" pitchFamily="34" charset="0"/>
              </a:rPr>
              <a:t> 2010</a:t>
            </a:r>
          </a:p>
          <a:p>
            <a:pPr lvl="1"/>
            <a:r>
              <a:rPr lang="fr-FR" sz="1800" dirty="0" smtClean="0">
                <a:latin typeface="Calibri" panose="020F0502020204030204" pitchFamily="34" charset="0"/>
              </a:rPr>
              <a:t>24 patients traités par FOLFOX4 (5-FU/</a:t>
            </a:r>
            <a:r>
              <a:rPr lang="fr-FR" sz="1800" dirty="0" err="1" smtClean="0">
                <a:latin typeface="Calibri" panose="020F0502020204030204" pitchFamily="34" charset="0"/>
              </a:rPr>
              <a:t>Oxaliplatine</a:t>
            </a:r>
            <a:r>
              <a:rPr lang="fr-FR" sz="18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fr-FR" sz="1800" dirty="0" smtClean="0">
                <a:latin typeface="Calibri" panose="020F0502020204030204" pitchFamily="34" charset="0"/>
              </a:rPr>
              <a:t>16 patients traités par 2 INTI + IP, 8 par 2 INTI + INNTI</a:t>
            </a:r>
          </a:p>
          <a:p>
            <a:pPr lvl="1"/>
            <a:r>
              <a:rPr lang="fr-FR" sz="1800" dirty="0" smtClean="0">
                <a:latin typeface="Calibri" panose="020F0502020204030204" pitchFamily="34" charset="0"/>
              </a:rPr>
              <a:t>Profil de sécurité similaire à celui de la population </a:t>
            </a:r>
            <a:r>
              <a:rPr lang="fr-FR" sz="1800" dirty="0" smtClean="0">
                <a:latin typeface="Calibri" panose="020F0502020204030204" pitchFamily="34" charset="0"/>
              </a:rPr>
              <a:t>générale</a:t>
            </a:r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Banon et al.,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J Int AIDS Soc. 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2014</a:t>
            </a:r>
          </a:p>
          <a:p>
            <a:pPr lvl="1"/>
            <a:r>
              <a:rPr lang="fr-FR" sz="1800" dirty="0" smtClean="0">
                <a:latin typeface="Calibri" pitchFamily="34" charset="0"/>
                <a:cs typeface="Calibri" pitchFamily="34" charset="0"/>
              </a:rPr>
              <a:t>28 patients traités par 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Vinca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alcaloides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(20), 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Anthracyclines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(16), 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lkylants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(12), 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Antimétabolites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(12), Platines (6) et par </a:t>
            </a:r>
            <a:r>
              <a:rPr lang="fr-FR" sz="1800" dirty="0" smtClean="0">
                <a:latin typeface="Calibri" panose="020F0502020204030204" pitchFamily="34" charset="0"/>
              </a:rPr>
              <a:t>trithérapie contenant </a:t>
            </a:r>
            <a:r>
              <a:rPr lang="fr-FR" sz="1800" dirty="0" smtClean="0">
                <a:latin typeface="Calibri" panose="020F0502020204030204" pitchFamily="34" charset="0"/>
              </a:rPr>
              <a:t>RAL</a:t>
            </a:r>
          </a:p>
          <a:p>
            <a:pPr lvl="1"/>
            <a:r>
              <a:rPr lang="fr-FR" sz="1800" dirty="0" smtClean="0">
                <a:latin typeface="Calibri" pitchFamily="34" charset="0"/>
                <a:cs typeface="Calibri" pitchFamily="34" charset="0"/>
              </a:rPr>
              <a:t>« Schéma sur et efficace »</a:t>
            </a:r>
          </a:p>
          <a:p>
            <a:r>
              <a:rPr lang="fr-FR" sz="2000" dirty="0" err="1" smtClean="0">
                <a:latin typeface="Calibri" panose="020F0502020204030204" pitchFamily="34" charset="0"/>
              </a:rPr>
              <a:t>Loulergue</a:t>
            </a:r>
            <a:r>
              <a:rPr lang="fr-FR" sz="2000" dirty="0" smtClean="0">
                <a:latin typeface="Calibri" panose="020F0502020204030204" pitchFamily="34" charset="0"/>
              </a:rPr>
              <a:t> et al., </a:t>
            </a:r>
            <a:r>
              <a:rPr lang="fr-FR" sz="2000" dirty="0" err="1" smtClean="0">
                <a:latin typeface="Calibri" panose="020F0502020204030204" pitchFamily="34" charset="0"/>
              </a:rPr>
              <a:t>Invest</a:t>
            </a:r>
            <a:r>
              <a:rPr lang="fr-FR" sz="2000" dirty="0" smtClean="0">
                <a:latin typeface="Calibri" panose="020F0502020204030204" pitchFamily="34" charset="0"/>
              </a:rPr>
              <a:t> New Drug 2015</a:t>
            </a:r>
          </a:p>
          <a:p>
            <a:pPr lvl="1"/>
            <a:r>
              <a:rPr lang="fr-FR" sz="1800" dirty="0" smtClean="0">
                <a:latin typeface="Calibri" panose="020F0502020204030204" pitchFamily="34" charset="0"/>
              </a:rPr>
              <a:t>12 patients traités par ITK et par trithérapie contenant RAL</a:t>
            </a:r>
          </a:p>
          <a:p>
            <a:pPr lvl="1"/>
            <a:r>
              <a:rPr lang="fr-FR" sz="1800" dirty="0" smtClean="0">
                <a:latin typeface="Calibri" panose="020F0502020204030204" pitchFamily="34" charset="0"/>
              </a:rPr>
              <a:t>Pas de toxicité grade IV, pas de réduction de dose, PK adéquate 7 patients/8</a:t>
            </a:r>
            <a:endParaRPr 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Et la pharmacodynamie ?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Addition potentielle des effets indésirables :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</a:rPr>
              <a:t>Ténofovir</a:t>
            </a:r>
            <a:r>
              <a:rPr lang="fr-FR" dirty="0" smtClean="0">
                <a:latin typeface="Calibri" panose="020F0502020204030204" pitchFamily="34" charset="0"/>
              </a:rPr>
              <a:t> et </a:t>
            </a:r>
            <a:r>
              <a:rPr lang="fr-FR" dirty="0" err="1" smtClean="0">
                <a:latin typeface="Calibri" panose="020F0502020204030204" pitchFamily="34" charset="0"/>
              </a:rPr>
              <a:t>Cisplatine</a:t>
            </a:r>
            <a:r>
              <a:rPr lang="fr-FR" dirty="0" smtClean="0">
                <a:latin typeface="Calibri" panose="020F0502020204030204" pitchFamily="34" charset="0"/>
              </a:rPr>
              <a:t>/Cytarabine/</a:t>
            </a:r>
            <a:r>
              <a:rPr lang="fr-FR" dirty="0" err="1" smtClean="0">
                <a:latin typeface="Calibri" panose="020F0502020204030204" pitchFamily="34" charset="0"/>
              </a:rPr>
              <a:t>Méthotréxate</a:t>
            </a:r>
            <a:r>
              <a:rPr lang="fr-FR" dirty="0" smtClean="0">
                <a:latin typeface="Calibri" panose="020F0502020204030204" pitchFamily="34" charset="0"/>
              </a:rPr>
              <a:t>/</a:t>
            </a:r>
            <a:r>
              <a:rPr lang="fr-FR" dirty="0" err="1" smtClean="0">
                <a:latin typeface="Calibri" panose="020F0502020204030204" pitchFamily="34" charset="0"/>
              </a:rPr>
              <a:t>Iphosphamide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: Toxicité rénale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Zidovudine et chimiothérapies </a:t>
            </a:r>
            <a:r>
              <a:rPr lang="fr-FR" dirty="0" err="1" smtClean="0">
                <a:latin typeface="Calibri" panose="020F0502020204030204" pitchFamily="34" charset="0"/>
              </a:rPr>
              <a:t>aplasiantes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Didanosine/</a:t>
            </a:r>
            <a:r>
              <a:rPr lang="fr-FR" dirty="0" err="1" smtClean="0">
                <a:latin typeface="Calibri" panose="020F0502020204030204" pitchFamily="34" charset="0"/>
              </a:rPr>
              <a:t>Stavudine</a:t>
            </a:r>
            <a:r>
              <a:rPr lang="fr-FR" dirty="0" smtClean="0">
                <a:latin typeface="Calibri" panose="020F0502020204030204" pitchFamily="34" charset="0"/>
              </a:rPr>
              <a:t> et </a:t>
            </a:r>
            <a:r>
              <a:rPr lang="fr-FR" dirty="0" err="1" smtClean="0">
                <a:latin typeface="Calibri" panose="020F0502020204030204" pitchFamily="34" charset="0"/>
              </a:rPr>
              <a:t>Vinca</a:t>
            </a:r>
            <a:r>
              <a:rPr lang="fr-FR" dirty="0" smtClean="0">
                <a:latin typeface="Calibri" panose="020F0502020204030204" pitchFamily="34" charset="0"/>
              </a:rPr>
              <a:t>-alcaloïdes : Neuropathies périphériques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0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Traitement antirétroviral : comment faire?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Patient ne recevant pas de traitement antirétroviral :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Préférer des </a:t>
            </a:r>
            <a:r>
              <a:rPr lang="fr-FR" dirty="0" err="1" smtClean="0">
                <a:latin typeface="Calibri" panose="020F0502020204030204" pitchFamily="34" charset="0"/>
              </a:rPr>
              <a:t>multithérapies</a:t>
            </a:r>
            <a:r>
              <a:rPr lang="fr-FR" dirty="0" smtClean="0">
                <a:latin typeface="Calibri" panose="020F0502020204030204" pitchFamily="34" charset="0"/>
              </a:rPr>
              <a:t> n’interférant pas avec le traitement anticancéreux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INTI tous mais </a:t>
            </a:r>
            <a:r>
              <a:rPr lang="fr-FR" dirty="0" err="1" smtClean="0">
                <a:latin typeface="Calibri" panose="020F0502020204030204" pitchFamily="34" charset="0"/>
              </a:rPr>
              <a:t>Ténofovir</a:t>
            </a:r>
            <a:r>
              <a:rPr lang="fr-FR" dirty="0" smtClean="0"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INNTI : </a:t>
            </a:r>
            <a:r>
              <a:rPr lang="fr-FR" dirty="0" err="1" smtClean="0">
                <a:latin typeface="Calibri" panose="020F0502020204030204" pitchFamily="34" charset="0"/>
              </a:rPr>
              <a:t>Rilpivirine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INI : </a:t>
            </a:r>
            <a:r>
              <a:rPr lang="fr-FR" dirty="0" err="1" smtClean="0">
                <a:latin typeface="Calibri" panose="020F0502020204030204" pitchFamily="34" charset="0"/>
              </a:rPr>
              <a:t>Raltégravir</a:t>
            </a:r>
            <a:r>
              <a:rPr lang="fr-FR" dirty="0" smtClean="0">
                <a:latin typeface="Calibri" panose="020F0502020204030204" pitchFamily="34" charset="0"/>
              </a:rPr>
              <a:t> &gt; </a:t>
            </a:r>
            <a:r>
              <a:rPr lang="fr-FR" dirty="0" err="1" smtClean="0">
                <a:latin typeface="Calibri" panose="020F0502020204030204" pitchFamily="34" charset="0"/>
              </a:rPr>
              <a:t>Dolutégravir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Inhibiteurs d’entrée : </a:t>
            </a:r>
            <a:r>
              <a:rPr lang="fr-FR" dirty="0" err="1" smtClean="0">
                <a:latin typeface="Calibri" panose="020F0502020204030204" pitchFamily="34" charset="0"/>
              </a:rPr>
              <a:t>Maraviroc</a:t>
            </a:r>
            <a:r>
              <a:rPr lang="fr-FR" dirty="0" smtClean="0">
                <a:latin typeface="Calibri" panose="020F0502020204030204" pitchFamily="34" charset="0"/>
              </a:rPr>
              <a:t> et T20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STR : FTC-TFV-RPV et ABC-3TC-DTG</a:t>
            </a:r>
          </a:p>
          <a:p>
            <a:pPr lvl="1"/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8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Cas clinique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M. T doit recevoir une chimiothérapie par </a:t>
            </a:r>
            <a:r>
              <a:rPr lang="fr-FR" sz="2400" dirty="0" err="1" smtClean="0">
                <a:latin typeface="Calibri" panose="020F0502020204030204" pitchFamily="34" charset="0"/>
              </a:rPr>
              <a:t>Rituximab</a:t>
            </a:r>
            <a:r>
              <a:rPr lang="fr-FR" sz="2400" dirty="0" smtClean="0">
                <a:latin typeface="Calibri" panose="020F0502020204030204" pitchFamily="34" charset="0"/>
              </a:rPr>
              <a:t>/</a:t>
            </a:r>
            <a:r>
              <a:rPr lang="fr-FR" sz="2400" dirty="0" err="1" smtClean="0">
                <a:latin typeface="Calibri" panose="020F0502020204030204" pitchFamily="34" charset="0"/>
              </a:rPr>
              <a:t>Cyclosphosphamide</a:t>
            </a:r>
            <a:r>
              <a:rPr lang="fr-FR" sz="2400" dirty="0" smtClean="0">
                <a:latin typeface="Calibri" panose="020F0502020204030204" pitchFamily="34" charset="0"/>
              </a:rPr>
              <a:t> /</a:t>
            </a:r>
            <a:r>
              <a:rPr lang="fr-FR" sz="2400" dirty="0" err="1" smtClean="0">
                <a:latin typeface="Calibri" panose="020F0502020204030204" pitchFamily="34" charset="0"/>
              </a:rPr>
              <a:t>Doxorubicine</a:t>
            </a:r>
            <a:r>
              <a:rPr lang="fr-FR" sz="2400" dirty="0" smtClean="0">
                <a:latin typeface="Calibri" panose="020F0502020204030204" pitchFamily="34" charset="0"/>
              </a:rPr>
              <a:t>/Vincristine / Prednisone</a:t>
            </a:r>
          </a:p>
          <a:p>
            <a:pPr marL="0" indent="0">
              <a:buNone/>
            </a:pPr>
            <a:endParaRPr lang="fr-FR" sz="2400" dirty="0" smtClean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Options antirétrovirales limitées : R acquises suite IAM lors tuberculose</a:t>
            </a:r>
          </a:p>
          <a:p>
            <a:pPr lvl="1"/>
            <a:r>
              <a:rPr lang="fr-FR" sz="1900" dirty="0" smtClean="0">
                <a:latin typeface="Calibri" panose="020F0502020204030204" pitchFamily="34" charset="0"/>
              </a:rPr>
              <a:t>R : RAL/EVG/DTG</a:t>
            </a:r>
          </a:p>
          <a:p>
            <a:pPr lvl="1"/>
            <a:endParaRPr lang="fr-FR" sz="1900" dirty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Souhait de traiter le patient par </a:t>
            </a:r>
            <a:r>
              <a:rPr lang="fr-FR" sz="2400" dirty="0" err="1" smtClean="0">
                <a:latin typeface="Calibri" panose="020F0502020204030204" pitchFamily="34" charset="0"/>
              </a:rPr>
              <a:t>Inh</a:t>
            </a:r>
            <a:r>
              <a:rPr lang="fr-FR" sz="2400" baseline="30000" dirty="0" err="1" smtClean="0">
                <a:latin typeface="Calibri" panose="020F0502020204030204" pitchFamily="34" charset="0"/>
              </a:rPr>
              <a:t>R</a:t>
            </a:r>
            <a:r>
              <a:rPr lang="fr-FR" sz="2400" dirty="0" smtClean="0">
                <a:latin typeface="Calibri" panose="020F0502020204030204" pitchFamily="34" charset="0"/>
              </a:rPr>
              <a:t> protéase mais crainte des interactions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9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Traitement antirétroviral : comment faire?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Patient déjà traité par antirétroviral :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1) Attitude conservatrice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2) Switch intra-classe :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</a:rPr>
              <a:t>INTI vers traitement sans </a:t>
            </a:r>
            <a:r>
              <a:rPr lang="fr-FR" dirty="0" err="1" smtClean="0">
                <a:latin typeface="Calibri" panose="020F0502020204030204" pitchFamily="34" charset="0"/>
              </a:rPr>
              <a:t>ténofovir</a:t>
            </a:r>
            <a:r>
              <a:rPr lang="fr-FR" dirty="0" smtClean="0">
                <a:latin typeface="Calibri" panose="020F0502020204030204" pitchFamily="34" charset="0"/>
              </a:rPr>
              <a:t>/zidovudine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</a:rPr>
              <a:t>INNTI vers </a:t>
            </a:r>
            <a:r>
              <a:rPr lang="fr-FR" dirty="0" err="1" smtClean="0">
                <a:latin typeface="Calibri" panose="020F0502020204030204" pitchFamily="34" charset="0"/>
              </a:rPr>
              <a:t>Rilpivirine</a:t>
            </a:r>
            <a:endParaRPr lang="fr-FR" dirty="0" smtClean="0">
              <a:latin typeface="Calibri" panose="020F0502020204030204" pitchFamily="34" charset="0"/>
            </a:endParaRPr>
          </a:p>
          <a:p>
            <a:pPr lvl="2"/>
            <a:r>
              <a:rPr lang="fr-FR" dirty="0" smtClean="0">
                <a:latin typeface="Calibri" panose="020F0502020204030204" pitchFamily="34" charset="0"/>
              </a:rPr>
              <a:t>INI vers </a:t>
            </a:r>
            <a:r>
              <a:rPr lang="fr-FR" dirty="0" err="1" smtClean="0">
                <a:latin typeface="Calibri" panose="020F0502020204030204" pitchFamily="34" charset="0"/>
              </a:rPr>
              <a:t>Raltégravir</a:t>
            </a:r>
            <a:r>
              <a:rPr lang="fr-FR" dirty="0" smtClean="0">
                <a:latin typeface="Calibri" panose="020F0502020204030204" pitchFamily="34" charset="0"/>
              </a:rPr>
              <a:t> voire </a:t>
            </a:r>
            <a:r>
              <a:rPr lang="fr-FR" dirty="0" err="1" smtClean="0">
                <a:latin typeface="Calibri" panose="020F0502020204030204" pitchFamily="34" charset="0"/>
              </a:rPr>
              <a:t>Dolutégravir</a:t>
            </a:r>
            <a:endParaRPr lang="fr-FR" dirty="0" smtClean="0">
              <a:latin typeface="Calibri" panose="020F0502020204030204" pitchFamily="34" charset="0"/>
            </a:endParaRPr>
          </a:p>
          <a:p>
            <a:pPr lvl="2"/>
            <a:r>
              <a:rPr lang="fr-FR" dirty="0" smtClean="0">
                <a:latin typeface="Calibri" panose="020F0502020204030204" pitchFamily="34" charset="0"/>
              </a:rPr>
              <a:t>IP boostée vers IP </a:t>
            </a:r>
            <a:r>
              <a:rPr lang="fr-FR" dirty="0" err="1" smtClean="0">
                <a:latin typeface="Calibri" panose="020F0502020204030204" pitchFamily="34" charset="0"/>
              </a:rPr>
              <a:t>déboostée</a:t>
            </a:r>
            <a:r>
              <a:rPr lang="fr-FR" dirty="0" smtClean="0">
                <a:latin typeface="Calibri" panose="020F0502020204030204" pitchFamily="34" charset="0"/>
              </a:rPr>
              <a:t> (sous contrôle STP+++)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3) Switch </a:t>
            </a:r>
            <a:r>
              <a:rPr lang="fr-FR" dirty="0" err="1" smtClean="0">
                <a:latin typeface="Calibri" panose="020F0502020204030204" pitchFamily="34" charset="0"/>
              </a:rPr>
              <a:t>inter-classe</a:t>
            </a:r>
            <a:r>
              <a:rPr lang="fr-FR" dirty="0" smtClean="0">
                <a:latin typeface="Calibri" panose="020F0502020204030204" pitchFamily="34" charset="0"/>
              </a:rPr>
              <a:t> : </a:t>
            </a:r>
          </a:p>
          <a:p>
            <a:pPr lvl="2"/>
            <a:r>
              <a:rPr lang="fr-FR" dirty="0">
                <a:latin typeface="Calibri" panose="020F0502020204030204" pitchFamily="34" charset="0"/>
              </a:rPr>
              <a:t>INTI tous mais </a:t>
            </a:r>
            <a:r>
              <a:rPr lang="fr-FR" dirty="0" err="1">
                <a:latin typeface="Calibri" panose="020F0502020204030204" pitchFamily="34" charset="0"/>
              </a:rPr>
              <a:t>Ténofovir</a:t>
            </a:r>
            <a:r>
              <a:rPr lang="fr-FR" dirty="0">
                <a:latin typeface="Calibri" panose="020F0502020204030204" pitchFamily="34" charset="0"/>
              </a:rPr>
              <a:t>!</a:t>
            </a:r>
          </a:p>
          <a:p>
            <a:pPr lvl="2"/>
            <a:r>
              <a:rPr lang="fr-FR" dirty="0">
                <a:latin typeface="Calibri" panose="020F0502020204030204" pitchFamily="34" charset="0"/>
              </a:rPr>
              <a:t>INNTI : </a:t>
            </a:r>
            <a:r>
              <a:rPr lang="fr-FR" dirty="0" err="1">
                <a:latin typeface="Calibri" panose="020F0502020204030204" pitchFamily="34" charset="0"/>
              </a:rPr>
              <a:t>Rilpivirine</a:t>
            </a:r>
            <a:endParaRPr lang="fr-FR" dirty="0">
              <a:latin typeface="Calibri" panose="020F0502020204030204" pitchFamily="34" charset="0"/>
            </a:endParaRPr>
          </a:p>
          <a:p>
            <a:pPr lvl="2"/>
            <a:r>
              <a:rPr lang="fr-FR" dirty="0">
                <a:latin typeface="Calibri" panose="020F0502020204030204" pitchFamily="34" charset="0"/>
              </a:rPr>
              <a:t>INI : </a:t>
            </a:r>
            <a:r>
              <a:rPr lang="fr-FR" dirty="0" err="1">
                <a:latin typeface="Calibri" panose="020F0502020204030204" pitchFamily="34" charset="0"/>
              </a:rPr>
              <a:t>Raltégravir</a:t>
            </a:r>
            <a:r>
              <a:rPr lang="fr-FR" dirty="0">
                <a:latin typeface="Calibri" panose="020F0502020204030204" pitchFamily="34" charset="0"/>
              </a:rPr>
              <a:t> &gt; </a:t>
            </a:r>
            <a:r>
              <a:rPr lang="fr-FR" dirty="0" err="1">
                <a:latin typeface="Calibri" panose="020F0502020204030204" pitchFamily="34" charset="0"/>
              </a:rPr>
              <a:t>Dolutégravir</a:t>
            </a:r>
            <a:endParaRPr lang="fr-FR" dirty="0">
              <a:latin typeface="Calibri" panose="020F0502020204030204" pitchFamily="34" charset="0"/>
            </a:endParaRPr>
          </a:p>
          <a:p>
            <a:pPr lvl="2"/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556792"/>
            <a:ext cx="2788543" cy="134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Des petits trucs pour la vie de tous les jours…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Parfois ce n’est pas que le traitement antirétroviral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4179602" cy="417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7544" y="6381328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latin typeface="Calibri" panose="020F0502020204030204" pitchFamily="34" charset="0"/>
              </a:rPr>
              <a:t>Innocenti</a:t>
            </a:r>
            <a:r>
              <a:rPr lang="fr-FR" sz="1200" dirty="0" smtClean="0">
                <a:latin typeface="Calibri" panose="020F0502020204030204" pitchFamily="34" charset="0"/>
              </a:rPr>
              <a:t> et al., Drug </a:t>
            </a:r>
            <a:r>
              <a:rPr lang="fr-FR" sz="1200" dirty="0" err="1" smtClean="0">
                <a:latin typeface="Calibri" panose="020F0502020204030204" pitchFamily="34" charset="0"/>
              </a:rPr>
              <a:t>Metab</a:t>
            </a:r>
            <a:r>
              <a:rPr lang="fr-FR" sz="1200" dirty="0" smtClean="0">
                <a:latin typeface="Calibri" panose="020F0502020204030204" pitchFamily="34" charset="0"/>
              </a:rPr>
              <a:t> Dispo 2001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645024"/>
            <a:ext cx="151216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51720" y="4437112"/>
            <a:ext cx="1512168" cy="57606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Responsable des effets indésirables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32856"/>
            <a:ext cx="1368152" cy="205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572000" y="2780928"/>
            <a:ext cx="172819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Calibri" pitchFamily="34" charset="0"/>
                <a:cs typeface="Calibri" pitchFamily="34" charset="0"/>
              </a:rPr>
              <a:t>Aprepitant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lèche courbée vers le bas 9"/>
          <p:cNvSpPr/>
          <p:nvPr/>
        </p:nvSpPr>
        <p:spPr>
          <a:xfrm rot="19770676" flipH="1">
            <a:off x="3262605" y="2596325"/>
            <a:ext cx="1428470" cy="620909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28999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365104"/>
            <a:ext cx="1490464" cy="14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4427984" y="4869160"/>
            <a:ext cx="172819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Calibri" pitchFamily="34" charset="0"/>
                <a:cs typeface="Calibri" pitchFamily="34" charset="0"/>
              </a:rPr>
              <a:t>Atazanavir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28999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èche courbée vers le bas 13"/>
          <p:cNvSpPr/>
          <p:nvPr/>
        </p:nvSpPr>
        <p:spPr>
          <a:xfrm flipH="1" flipV="1">
            <a:off x="1547664" y="5085184"/>
            <a:ext cx="3071402" cy="1147868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Des petits trucs pour la vie de tous les jours…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traitement antérieur compte !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616624" cy="33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5724128" y="2708920"/>
            <a:ext cx="3240360" cy="2384583"/>
          </a:xfrm>
          <a:prstGeom prst="roundRect">
            <a:avLst/>
          </a:prstGeom>
          <a:solidFill>
            <a:srgbClr val="A0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DTG semaine 1 = 643 ± 955 </a:t>
            </a:r>
            <a:r>
              <a:rPr lang="fr-FR" sz="1500" b="1" dirty="0" err="1" smtClean="0">
                <a:latin typeface="Calibri" pitchFamily="34" charset="0"/>
                <a:cs typeface="Calibri" pitchFamily="34" charset="0"/>
              </a:rPr>
              <a:t>ng</a:t>
            </a:r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sz="1500" b="1" dirty="0" err="1" smtClean="0">
                <a:latin typeface="Calibri" pitchFamily="34" charset="0"/>
                <a:cs typeface="Calibri" pitchFamily="34" charset="0"/>
              </a:rPr>
              <a:t>mL</a:t>
            </a:r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fr-FR" sz="15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DTG semaine 2 = 697 </a:t>
            </a:r>
            <a:r>
              <a:rPr lang="fr-FR" sz="1500" b="1" dirty="0">
                <a:latin typeface="Calibri" pitchFamily="34" charset="0"/>
                <a:cs typeface="Calibri" pitchFamily="34" charset="0"/>
              </a:rPr>
              <a:t>± </a:t>
            </a:r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627 </a:t>
            </a:r>
            <a:r>
              <a:rPr lang="fr-FR" sz="1500" b="1" dirty="0" err="1">
                <a:latin typeface="Calibri" pitchFamily="34" charset="0"/>
                <a:cs typeface="Calibri" pitchFamily="34" charset="0"/>
              </a:rPr>
              <a:t>ng</a:t>
            </a:r>
            <a:r>
              <a:rPr lang="fr-FR" sz="1500" b="1" dirty="0">
                <a:latin typeface="Calibri" pitchFamily="34" charset="0"/>
                <a:cs typeface="Calibri" pitchFamily="34" charset="0"/>
              </a:rPr>
              <a:t>/</a:t>
            </a:r>
            <a:r>
              <a:rPr lang="fr-FR" sz="1500" b="1" dirty="0" err="1">
                <a:latin typeface="Calibri" pitchFamily="34" charset="0"/>
                <a:cs typeface="Calibri" pitchFamily="34" charset="0"/>
              </a:rPr>
              <a:t>mL</a:t>
            </a:r>
            <a:r>
              <a:rPr lang="fr-FR" sz="1500" b="1" dirty="0">
                <a:latin typeface="Calibri" pitchFamily="34" charset="0"/>
                <a:cs typeface="Calibri" pitchFamily="34" charset="0"/>
              </a:rPr>
              <a:t> </a:t>
            </a:r>
            <a:endParaRPr lang="fr-FR" sz="15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fr-FR" sz="15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DTG semaine 4 </a:t>
            </a:r>
            <a:r>
              <a:rPr lang="fr-FR" sz="1500" b="1" dirty="0">
                <a:latin typeface="Calibri" pitchFamily="34" charset="0"/>
                <a:cs typeface="Calibri" pitchFamily="34" charset="0"/>
              </a:rPr>
              <a:t>= 1049 ± </a:t>
            </a:r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710 </a:t>
            </a:r>
            <a:r>
              <a:rPr lang="fr-FR" sz="1500" b="1" dirty="0" err="1" smtClean="0">
                <a:latin typeface="Calibri" pitchFamily="34" charset="0"/>
                <a:cs typeface="Calibri" pitchFamily="34" charset="0"/>
              </a:rPr>
              <a:t>ng</a:t>
            </a:r>
            <a:r>
              <a:rPr lang="fr-FR" sz="15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sz="1500" b="1" dirty="0" err="1" smtClean="0">
                <a:latin typeface="Calibri" pitchFamily="34" charset="0"/>
                <a:cs typeface="Calibri" pitchFamily="34" charset="0"/>
              </a:rPr>
              <a:t>mL</a:t>
            </a:r>
            <a:endParaRPr lang="fr-FR" sz="15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fr-FR" sz="1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27584" y="5805264"/>
            <a:ext cx="76328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Risque de sous-exposition avec les anticancéreux substrat du CYP3A4</a:t>
            </a:r>
            <a:endParaRPr lang="fr-FR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0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Des petits trucs pour la vie de tous les jours…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Deux histoires parallèles :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2768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Mme H. traitée par </a:t>
            </a:r>
            <a:r>
              <a:rPr lang="fr-FR" dirty="0" err="1" smtClean="0">
                <a:latin typeface="Calibri" panose="020F0502020204030204" pitchFamily="34" charset="0"/>
              </a:rPr>
              <a:t>Tamoxifène</a:t>
            </a:r>
            <a:r>
              <a:rPr lang="fr-FR" dirty="0" smtClean="0">
                <a:latin typeface="Calibri" panose="020F0502020204030204" pitchFamily="34" charset="0"/>
              </a:rPr>
              <a:t> 20 mg/j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VIH+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INTI : FTC/TFV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3</a:t>
            </a:r>
            <a:r>
              <a:rPr lang="fr-FR" baseline="30000" dirty="0" smtClean="0">
                <a:latin typeface="Calibri" panose="020F0502020204030204" pitchFamily="34" charset="0"/>
              </a:rPr>
              <a:t>ème</a:t>
            </a:r>
            <a:r>
              <a:rPr lang="fr-FR" dirty="0" smtClean="0">
                <a:latin typeface="Calibri" panose="020F0502020204030204" pitchFamily="34" charset="0"/>
              </a:rPr>
              <a:t> agent : DRV/r 800/100mg /j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227687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Mme I. traitée par </a:t>
            </a:r>
            <a:r>
              <a:rPr lang="fr-FR" dirty="0" err="1" smtClean="0">
                <a:latin typeface="Calibri" panose="020F0502020204030204" pitchFamily="34" charset="0"/>
              </a:rPr>
              <a:t>Tamoxifène</a:t>
            </a:r>
            <a:r>
              <a:rPr lang="fr-FR" dirty="0" smtClean="0">
                <a:latin typeface="Calibri" panose="020F0502020204030204" pitchFamily="34" charset="0"/>
              </a:rPr>
              <a:t> 20 mg/j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</a:rPr>
              <a:t>VIH+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</a:rPr>
              <a:t>INTI : FTC/TFV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3</a:t>
            </a:r>
            <a:r>
              <a:rPr lang="fr-FR" baseline="30000" dirty="0" smtClean="0">
                <a:latin typeface="Calibri" panose="020F0502020204030204" pitchFamily="34" charset="0"/>
              </a:rPr>
              <a:t>ème</a:t>
            </a:r>
            <a:r>
              <a:rPr lang="fr-FR" dirty="0" smtClean="0">
                <a:latin typeface="Calibri" panose="020F0502020204030204" pitchFamily="34" charset="0"/>
              </a:rPr>
              <a:t> agent </a:t>
            </a:r>
            <a:r>
              <a:rPr lang="fr-FR" dirty="0">
                <a:latin typeface="Calibri" panose="020F0502020204030204" pitchFamily="34" charset="0"/>
              </a:rPr>
              <a:t>: DRV/r </a:t>
            </a:r>
            <a:r>
              <a:rPr lang="fr-FR" dirty="0" smtClean="0">
                <a:latin typeface="Calibri" panose="020F0502020204030204" pitchFamily="34" charset="0"/>
              </a:rPr>
              <a:t>600/100mg x 2/j</a:t>
            </a:r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3749435"/>
            <a:ext cx="3744416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Succès du traitement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99898" y="3749435"/>
            <a:ext cx="374441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Echec du traitement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4905164"/>
            <a:ext cx="1512168" cy="648072"/>
          </a:xfrm>
          <a:prstGeom prst="roundRect">
            <a:avLst/>
          </a:prstGeom>
          <a:solidFill>
            <a:srgbClr val="F0D9F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Calibri" panose="020F0502020204030204" pitchFamily="34" charset="0"/>
              </a:rPr>
              <a:t>Tamoxifène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99692" y="4653136"/>
            <a:ext cx="1224136" cy="1152128"/>
          </a:xfrm>
          <a:prstGeom prst="ellipse">
            <a:avLst/>
          </a:prstGeom>
          <a:solidFill>
            <a:srgbClr val="E4B6F8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CYP2D6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843808" y="4922465"/>
            <a:ext cx="1512168" cy="648072"/>
          </a:xfrm>
          <a:prstGeom prst="roundRect">
            <a:avLst/>
          </a:prstGeom>
          <a:solidFill>
            <a:srgbClr val="CE90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Calibri" panose="020F0502020204030204" pitchFamily="34" charset="0"/>
              </a:rPr>
              <a:t>Endoxifène</a:t>
            </a:r>
            <a:endParaRPr lang="fr-FR" b="1" dirty="0">
              <a:latin typeface="Calibri" panose="020F050202020403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004048" y="4653136"/>
            <a:ext cx="0" cy="158417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004048" y="6237312"/>
            <a:ext cx="37360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5024387" y="4749848"/>
            <a:ext cx="3503596" cy="1448821"/>
          </a:xfrm>
          <a:custGeom>
            <a:avLst/>
            <a:gdLst>
              <a:gd name="connsiteX0" fmla="*/ 0 w 3503596"/>
              <a:gd name="connsiteY0" fmla="*/ 1448821 h 1448821"/>
              <a:gd name="connsiteX1" fmla="*/ 375386 w 3503596"/>
              <a:gd name="connsiteY1" fmla="*/ 14657 h 1448821"/>
              <a:gd name="connsiteX2" fmla="*/ 1665171 w 3503596"/>
              <a:gd name="connsiteY2" fmla="*/ 746177 h 1448821"/>
              <a:gd name="connsiteX3" fmla="*/ 3503596 w 3503596"/>
              <a:gd name="connsiteY3" fmla="*/ 1410320 h 144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596" h="1448821">
                <a:moveTo>
                  <a:pt x="0" y="1448821"/>
                </a:moveTo>
                <a:cubicBezTo>
                  <a:pt x="48928" y="790292"/>
                  <a:pt x="97857" y="131764"/>
                  <a:pt x="375386" y="14657"/>
                </a:cubicBezTo>
                <a:cubicBezTo>
                  <a:pt x="652915" y="-102450"/>
                  <a:pt x="1143803" y="513567"/>
                  <a:pt x="1665171" y="746177"/>
                </a:cubicBezTo>
                <a:cubicBezTo>
                  <a:pt x="2186539" y="978787"/>
                  <a:pt x="2845067" y="1194553"/>
                  <a:pt x="3503596" y="1410320"/>
                </a:cubicBezTo>
              </a:path>
            </a:pathLst>
          </a:custGeom>
          <a:noFill/>
          <a:ln w="38100">
            <a:solidFill>
              <a:srgbClr val="B85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5034013" y="5397323"/>
            <a:ext cx="3080084" cy="810972"/>
          </a:xfrm>
          <a:custGeom>
            <a:avLst/>
            <a:gdLst>
              <a:gd name="connsiteX0" fmla="*/ 0 w 3080084"/>
              <a:gd name="connsiteY0" fmla="*/ 801346 h 810972"/>
              <a:gd name="connsiteX1" fmla="*/ 558265 w 3080084"/>
              <a:gd name="connsiteY1" fmla="*/ 2450 h 810972"/>
              <a:gd name="connsiteX2" fmla="*/ 1674795 w 3080084"/>
              <a:gd name="connsiteY2" fmla="*/ 560715 h 810972"/>
              <a:gd name="connsiteX3" fmla="*/ 3080084 w 3080084"/>
              <a:gd name="connsiteY3" fmla="*/ 810972 h 81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0084" h="810972">
                <a:moveTo>
                  <a:pt x="0" y="801346"/>
                </a:moveTo>
                <a:cubicBezTo>
                  <a:pt x="139566" y="421950"/>
                  <a:pt x="279133" y="42555"/>
                  <a:pt x="558265" y="2450"/>
                </a:cubicBezTo>
                <a:cubicBezTo>
                  <a:pt x="837398" y="-37655"/>
                  <a:pt x="1254492" y="425961"/>
                  <a:pt x="1674795" y="560715"/>
                </a:cubicBezTo>
                <a:cubicBezTo>
                  <a:pt x="2095098" y="695469"/>
                  <a:pt x="2587591" y="753220"/>
                  <a:pt x="3080084" y="810972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228184" y="4638019"/>
            <a:ext cx="1728192" cy="432048"/>
          </a:xfrm>
          <a:prstGeom prst="roundRect">
            <a:avLst/>
          </a:prstGeom>
          <a:solidFill>
            <a:srgbClr val="CE9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Ritonavir</a:t>
            </a:r>
            <a:r>
              <a:rPr lang="fr-FR" sz="1600" b="1" dirty="0" smtClean="0">
                <a:latin typeface="Calibri" panose="020F0502020204030204" pitchFamily="34" charset="0"/>
              </a:rPr>
              <a:t> 100mg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164288" y="5181299"/>
            <a:ext cx="1728192" cy="4320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Ritonavir</a:t>
            </a:r>
            <a:r>
              <a:rPr lang="fr-FR" sz="1600" b="1" dirty="0" smtClean="0">
                <a:latin typeface="Calibri" panose="020F0502020204030204" pitchFamily="34" charset="0"/>
              </a:rPr>
              <a:t> 200mg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115616" y="5877272"/>
            <a:ext cx="25922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Inhibition  CYP2D6 par RTV à 200mg+++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3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Encore et toujours le STP!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Suivi thérapeutique pharmacologique des antirétroviraux : du classique</a:t>
            </a:r>
          </a:p>
          <a:p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Suivi thérapeutique pharmacologique des anticancéreux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Permet d’évaluer l’exposition aux anticancéreux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Disponible pour certaines molécules :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MTX, ITK, 5-FU, </a:t>
            </a:r>
            <a:r>
              <a:rPr lang="fr-FR" dirty="0" err="1" smtClean="0">
                <a:latin typeface="Calibri" panose="020F0502020204030204" pitchFamily="34" charset="0"/>
              </a:rPr>
              <a:t>Taxanes</a:t>
            </a:r>
            <a:r>
              <a:rPr lang="fr-FR" dirty="0" smtClean="0">
                <a:latin typeface="Calibri" panose="020F0502020204030204" pitchFamily="34" charset="0"/>
              </a:rPr>
              <a:t>, Dérivés platine, </a:t>
            </a:r>
            <a:r>
              <a:rPr lang="fr-FR" dirty="0" err="1" smtClean="0">
                <a:latin typeface="Calibri" panose="020F0502020204030204" pitchFamily="34" charset="0"/>
              </a:rPr>
              <a:t>Irinotécan</a:t>
            </a:r>
            <a:r>
              <a:rPr lang="fr-FR" dirty="0" smtClean="0">
                <a:latin typeface="Calibri" panose="020F0502020204030204" pitchFamily="34" charset="0"/>
              </a:rPr>
              <a:t>…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Pas toujours disponibles (centres experts)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Et valeurs cibles de références pas toujours disponibles 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0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anose="020F0502020204030204" pitchFamily="34" charset="0"/>
              </a:rPr>
              <a:t>Perspectives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Une </a:t>
            </a:r>
            <a:r>
              <a:rPr lang="fr-FR" dirty="0" smtClean="0">
                <a:latin typeface="Calibri" panose="020F0502020204030204" pitchFamily="34" charset="0"/>
              </a:rPr>
              <a:t>approche rationnelle du </a:t>
            </a:r>
            <a:r>
              <a:rPr lang="fr-FR" dirty="0" smtClean="0">
                <a:latin typeface="Calibri" panose="020F0502020204030204" pitchFamily="34" charset="0"/>
              </a:rPr>
              <a:t>problème :</a:t>
            </a:r>
          </a:p>
          <a:p>
            <a:endParaRPr lang="fr-FR" sz="2400" dirty="0" smtClean="0">
              <a:latin typeface="Calibri" panose="020F0502020204030204" pitchFamily="34" charset="0"/>
            </a:endParaRPr>
          </a:p>
          <a:p>
            <a:r>
              <a:rPr lang="fr-FR" sz="2200" dirty="0" err="1" smtClean="0">
                <a:latin typeface="Calibri" panose="020F0502020204030204" pitchFamily="34" charset="0"/>
              </a:rPr>
              <a:t>Génotypage</a:t>
            </a:r>
            <a:r>
              <a:rPr lang="fr-FR" sz="2200" dirty="0" smtClean="0">
                <a:latin typeface="Calibri" panose="020F0502020204030204" pitchFamily="34" charset="0"/>
              </a:rPr>
              <a:t>/</a:t>
            </a:r>
            <a:r>
              <a:rPr lang="fr-FR" sz="2200" dirty="0" err="1" smtClean="0">
                <a:latin typeface="Calibri" panose="020F0502020204030204" pitchFamily="34" charset="0"/>
              </a:rPr>
              <a:t>Phénotypage</a:t>
            </a:r>
            <a:r>
              <a:rPr lang="fr-FR" sz="2200" dirty="0" smtClean="0">
                <a:latin typeface="Calibri" panose="020F0502020204030204" pitchFamily="34" charset="0"/>
              </a:rPr>
              <a:t> des principaux CYP pré-thérapeutique de tous les patients </a:t>
            </a:r>
          </a:p>
          <a:p>
            <a:endParaRPr lang="fr-FR" sz="2200" dirty="0" smtClean="0">
              <a:latin typeface="Calibri" panose="020F0502020204030204" pitchFamily="34" charset="0"/>
            </a:endParaRPr>
          </a:p>
          <a:p>
            <a:r>
              <a:rPr lang="fr-FR" sz="2200" dirty="0" smtClean="0">
                <a:latin typeface="Calibri" panose="020F0502020204030204" pitchFamily="34" charset="0"/>
              </a:rPr>
              <a:t>Evaluation de l’exposition aux anticancéreux par STP </a:t>
            </a:r>
            <a:r>
              <a:rPr lang="fr-FR" sz="2200" i="1" dirty="0" smtClean="0">
                <a:latin typeface="Calibri" panose="020F0502020204030204" pitchFamily="34" charset="0"/>
              </a:rPr>
              <a:t>per</a:t>
            </a:r>
            <a:r>
              <a:rPr lang="fr-FR" sz="2200" dirty="0" smtClean="0">
                <a:latin typeface="Calibri" panose="020F0502020204030204" pitchFamily="34" charset="0"/>
              </a:rPr>
              <a:t> traitement</a:t>
            </a:r>
          </a:p>
          <a:p>
            <a:endParaRPr lang="fr-FR" sz="2200" dirty="0" smtClean="0">
              <a:latin typeface="Calibri" panose="020F0502020204030204" pitchFamily="34" charset="0"/>
            </a:endParaRPr>
          </a:p>
          <a:p>
            <a:r>
              <a:rPr lang="fr-FR" sz="2200" dirty="0" smtClean="0">
                <a:latin typeface="Calibri" panose="020F0502020204030204" pitchFamily="34" charset="0"/>
              </a:rPr>
              <a:t>Evaluation stricte et exhaustive des effets indésirables au cours du traitement</a:t>
            </a:r>
          </a:p>
          <a:p>
            <a:endParaRPr lang="fr-FR" sz="2200" dirty="0" smtClean="0">
              <a:latin typeface="Calibri" panose="020F0502020204030204" pitchFamily="34" charset="0"/>
            </a:endParaRPr>
          </a:p>
          <a:p>
            <a:r>
              <a:rPr lang="fr-FR" sz="2200" dirty="0" smtClean="0">
                <a:latin typeface="Calibri" panose="020F0502020204030204" pitchFamily="34" charset="0"/>
              </a:rPr>
              <a:t>Détermination du facteur de risque propre à chaque médicament ARV</a:t>
            </a:r>
            <a:endParaRPr lang="fr-FR" sz="2200" dirty="0">
              <a:latin typeface="Calibri" panose="020F0502020204030204" pitchFamily="34" charset="0"/>
            </a:endParaRPr>
          </a:p>
        </p:txBody>
      </p:sp>
      <p:sp>
        <p:nvSpPr>
          <p:cNvPr id="4098" name="AutoShape 2" descr="Résultat de recherche d'images pour &quot;i have a drea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7"/>
            <a:ext cx="2569468" cy="143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88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Conclusion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Complexité </a:t>
            </a:r>
            <a:r>
              <a:rPr lang="fr-FR" dirty="0" smtClean="0">
                <a:latin typeface="Calibri" panose="020F0502020204030204" pitchFamily="34" charset="0"/>
              </a:rPr>
              <a:t>interactions </a:t>
            </a:r>
            <a:r>
              <a:rPr lang="fr-FR" dirty="0" smtClean="0">
                <a:latin typeface="Calibri" panose="020F0502020204030204" pitchFamily="34" charset="0"/>
              </a:rPr>
              <a:t>antirétroviraux-anticancéreux</a:t>
            </a:r>
            <a:r>
              <a:rPr lang="fr-FR" dirty="0" smtClean="0">
                <a:latin typeface="Calibri" panose="020F0502020204030204" pitchFamily="34" charset="0"/>
              </a:rPr>
              <a:t>+++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Peu de documentation…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Risque toxique lié à l’inhibition enzymatique (IP) avec les substrats (</a:t>
            </a:r>
            <a:r>
              <a:rPr lang="fr-FR" dirty="0" err="1" smtClean="0">
                <a:latin typeface="Calibri" panose="020F0502020204030204" pitchFamily="34" charset="0"/>
              </a:rPr>
              <a:t>Alkylants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 err="1" smtClean="0">
                <a:latin typeface="Calibri" panose="020F0502020204030204" pitchFamily="34" charset="0"/>
              </a:rPr>
              <a:t>Vinca</a:t>
            </a:r>
            <a:r>
              <a:rPr lang="fr-FR" dirty="0" smtClean="0">
                <a:latin typeface="Calibri" panose="020F0502020204030204" pitchFamily="34" charset="0"/>
              </a:rPr>
              <a:t>-alcaloïdes, </a:t>
            </a:r>
            <a:r>
              <a:rPr lang="fr-FR" dirty="0" err="1" smtClean="0">
                <a:latin typeface="Calibri" panose="020F0502020204030204" pitchFamily="34" charset="0"/>
              </a:rPr>
              <a:t>Taxanes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</a:rPr>
              <a:t>ITK)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Risque inefficacité lié à l’induction enzymatique (INNTI) avec les substrats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Penser aux interactions liées </a:t>
            </a:r>
            <a:r>
              <a:rPr lang="fr-FR" dirty="0" smtClean="0">
                <a:latin typeface="Calibri" panose="020F0502020204030204" pitchFamily="34" charset="0"/>
              </a:rPr>
              <a:t>aux autres </a:t>
            </a:r>
            <a:r>
              <a:rPr lang="fr-FR" dirty="0" err="1" smtClean="0">
                <a:latin typeface="Calibri" panose="020F0502020204030204" pitchFamily="34" charset="0"/>
              </a:rPr>
              <a:t>comédications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Approche multidisciplinaire+++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9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casse-tête </a:t>
            </a:r>
            <a:r>
              <a:rPr lang="fr-FR" smtClean="0">
                <a:latin typeface="Calibri" panose="020F0502020204030204" pitchFamily="34" charset="0"/>
              </a:rPr>
              <a:t>du pharmacologue…</a:t>
            </a:r>
            <a:endParaRPr lang="fr-FR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Métabolisme du </a:t>
            </a:r>
            <a:r>
              <a:rPr lang="fr-FR" dirty="0" err="1" smtClean="0">
                <a:latin typeface="Calibri" panose="020F0502020204030204" pitchFamily="34" charset="0"/>
              </a:rPr>
              <a:t>cyclophosphamide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3501008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Calibri" panose="020F0502020204030204" pitchFamily="34" charset="0"/>
              </a:rPr>
              <a:t>Cyclophosphamide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694496" y="2492896"/>
            <a:ext cx="1296144" cy="1152128"/>
            <a:chOff x="2771800" y="3068960"/>
            <a:chExt cx="1296144" cy="1152128"/>
          </a:xfrm>
        </p:grpSpPr>
        <p:sp>
          <p:nvSpPr>
            <p:cNvPr id="5" name="Ellipse 4"/>
            <p:cNvSpPr/>
            <p:nvPr/>
          </p:nvSpPr>
          <p:spPr>
            <a:xfrm>
              <a:off x="2843808" y="3068960"/>
              <a:ext cx="1152128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771800" y="34695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CYP3A4/5</a:t>
              </a:r>
              <a:endParaRPr lang="fr-FR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Flèche droite rayée 7"/>
          <p:cNvSpPr/>
          <p:nvPr/>
        </p:nvSpPr>
        <p:spPr>
          <a:xfrm>
            <a:off x="2981190" y="4424034"/>
            <a:ext cx="702920" cy="43014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66504" y="4077072"/>
            <a:ext cx="1152128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94496" y="42351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CYP2B6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94496" y="44684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CYP2C9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1680" y="47298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CYP2C19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725064" y="4315072"/>
            <a:ext cx="1855048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4-OH </a:t>
            </a:r>
            <a:r>
              <a:rPr lang="fr-FR" sz="1600" b="1" dirty="0" err="1" smtClean="0">
                <a:latin typeface="Calibri" panose="020F0502020204030204" pitchFamily="34" charset="0"/>
              </a:rPr>
              <a:t>Cyclophosphamide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5" name="Flèche droite rayée 14"/>
          <p:cNvSpPr/>
          <p:nvPr/>
        </p:nvSpPr>
        <p:spPr>
          <a:xfrm>
            <a:off x="5652120" y="4470370"/>
            <a:ext cx="702920" cy="430148"/>
          </a:xfrm>
          <a:prstGeom prst="striped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516216" y="3950068"/>
            <a:ext cx="1656184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Moutarde à l’azote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516216" y="4725144"/>
            <a:ext cx="1656184" cy="6480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Acroléine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0" name="Flèche droite rayée 19"/>
          <p:cNvSpPr/>
          <p:nvPr/>
        </p:nvSpPr>
        <p:spPr>
          <a:xfrm>
            <a:off x="2981190" y="2817882"/>
            <a:ext cx="702920" cy="43014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725064" y="2708920"/>
            <a:ext cx="1855048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2-Chloroéthyl- </a:t>
            </a:r>
            <a:r>
              <a:rPr lang="fr-FR" sz="1600" b="1" dirty="0" err="1" smtClean="0">
                <a:latin typeface="Calibri" panose="020F0502020204030204" pitchFamily="34" charset="0"/>
              </a:rPr>
              <a:t>Cyclophosphamide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724128" y="2239918"/>
            <a:ext cx="2448272" cy="6850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CYP3A4*22 / CYP3A5*3</a:t>
            </a:r>
          </a:p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Métaboliseurs</a:t>
            </a:r>
            <a:r>
              <a:rPr lang="fr-FR" sz="1600" b="1" dirty="0" smtClean="0">
                <a:latin typeface="Calibri" panose="020F0502020204030204" pitchFamily="34" charset="0"/>
              </a:rPr>
              <a:t> lents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724128" y="3104014"/>
            <a:ext cx="2448272" cy="6850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CYP3A5*1</a:t>
            </a:r>
          </a:p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Métaboliseurs</a:t>
            </a:r>
            <a:r>
              <a:rPr lang="fr-FR" sz="1600" b="1" dirty="0" smtClean="0">
                <a:latin typeface="Calibri" panose="020F0502020204030204" pitchFamily="34" charset="0"/>
              </a:rPr>
              <a:t> rapides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4" name="Triangle isocèle 23"/>
          <p:cNvSpPr/>
          <p:nvPr/>
        </p:nvSpPr>
        <p:spPr>
          <a:xfrm>
            <a:off x="5210766" y="3490321"/>
            <a:ext cx="360040" cy="4495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10800000">
            <a:off x="5180925" y="2132856"/>
            <a:ext cx="360040" cy="4495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78372" y="5404411"/>
            <a:ext cx="3528392" cy="6850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CYP2B6*6/CYP2C9*2*3/CYP2C19*2</a:t>
            </a:r>
          </a:p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Métaboliseurs</a:t>
            </a:r>
            <a:r>
              <a:rPr lang="fr-FR" sz="1600" b="1" dirty="0" smtClean="0">
                <a:latin typeface="Calibri" panose="020F0502020204030204" pitchFamily="34" charset="0"/>
              </a:rPr>
              <a:t> lents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7" name="Triangle isocèle 26"/>
          <p:cNvSpPr/>
          <p:nvPr/>
        </p:nvSpPr>
        <p:spPr>
          <a:xfrm rot="10800000">
            <a:off x="8388424" y="4077072"/>
            <a:ext cx="360040" cy="4495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 rot="10800000">
            <a:off x="8388424" y="4923641"/>
            <a:ext cx="360040" cy="4495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31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casse-tête </a:t>
            </a:r>
            <a:r>
              <a:rPr lang="fr-FR" smtClean="0">
                <a:latin typeface="Calibri" panose="020F0502020204030204" pitchFamily="34" charset="0"/>
              </a:rPr>
              <a:t>du pharmacologue…</a:t>
            </a:r>
            <a:endParaRPr lang="fr-FR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Métabolisme du </a:t>
            </a:r>
            <a:r>
              <a:rPr lang="fr-FR" dirty="0" err="1" smtClean="0">
                <a:latin typeface="Calibri" panose="020F0502020204030204" pitchFamily="34" charset="0"/>
              </a:rPr>
              <a:t>cyclophosphamide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3501008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Calibri" panose="020F0502020204030204" pitchFamily="34" charset="0"/>
              </a:rPr>
              <a:t>Cyclophosphamide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694496" y="2492896"/>
            <a:ext cx="1296144" cy="1152128"/>
            <a:chOff x="2771800" y="3068960"/>
            <a:chExt cx="1296144" cy="1152128"/>
          </a:xfrm>
        </p:grpSpPr>
        <p:sp>
          <p:nvSpPr>
            <p:cNvPr id="5" name="Ellipse 4"/>
            <p:cNvSpPr/>
            <p:nvPr/>
          </p:nvSpPr>
          <p:spPr>
            <a:xfrm>
              <a:off x="2843808" y="3068960"/>
              <a:ext cx="1152128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771800" y="34695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CYP3A4/5</a:t>
              </a:r>
              <a:endParaRPr lang="fr-FR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Flèche droite rayée 7"/>
          <p:cNvSpPr/>
          <p:nvPr/>
        </p:nvSpPr>
        <p:spPr>
          <a:xfrm>
            <a:off x="2981190" y="4424034"/>
            <a:ext cx="702920" cy="43014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66504" y="4077072"/>
            <a:ext cx="1152128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94496" y="42351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CYP2B6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94496" y="44684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CYP2C9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1680" y="47298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CYP2C19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725064" y="4315072"/>
            <a:ext cx="1855048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4-OH </a:t>
            </a:r>
            <a:r>
              <a:rPr lang="fr-FR" sz="1600" b="1" dirty="0" err="1" smtClean="0">
                <a:latin typeface="Calibri" panose="020F0502020204030204" pitchFamily="34" charset="0"/>
              </a:rPr>
              <a:t>Cyclophosphamide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5" name="Flèche droite rayée 14"/>
          <p:cNvSpPr/>
          <p:nvPr/>
        </p:nvSpPr>
        <p:spPr>
          <a:xfrm>
            <a:off x="5652120" y="4470370"/>
            <a:ext cx="702920" cy="430148"/>
          </a:xfrm>
          <a:prstGeom prst="striped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516216" y="3950068"/>
            <a:ext cx="1656184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Moutarde à l’azote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516216" y="4725144"/>
            <a:ext cx="1656184" cy="6480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Acroléine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0" name="Flèche droite rayée 19"/>
          <p:cNvSpPr/>
          <p:nvPr/>
        </p:nvSpPr>
        <p:spPr>
          <a:xfrm>
            <a:off x="2981190" y="2817882"/>
            <a:ext cx="702920" cy="43014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725064" y="2708920"/>
            <a:ext cx="1855048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2-Chloroéthyl- </a:t>
            </a:r>
            <a:r>
              <a:rPr lang="fr-FR" sz="1600" b="1" dirty="0" err="1" smtClean="0">
                <a:latin typeface="Calibri" panose="020F0502020204030204" pitchFamily="34" charset="0"/>
              </a:rPr>
              <a:t>Cyclophosphamide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724128" y="2239918"/>
            <a:ext cx="2448272" cy="6850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CYP3A4*22 / CYP3A5*3</a:t>
            </a:r>
          </a:p>
          <a:p>
            <a:pPr algn="ctr"/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Métaboliseurs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lents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724128" y="3104014"/>
            <a:ext cx="2448272" cy="6850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CYP3A5*1</a:t>
            </a:r>
          </a:p>
          <a:p>
            <a:pPr algn="ctr"/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Métaboliseurs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rapides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78372" y="5404411"/>
            <a:ext cx="3528392" cy="685026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CYP2B6*6/CYP2C9*2*3/CYP2C19*2</a:t>
            </a:r>
          </a:p>
          <a:p>
            <a:pPr algn="ctr"/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Métaboliseurs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lents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525068" y="3501007"/>
            <a:ext cx="1478980" cy="734109"/>
          </a:xfrm>
          <a:prstGeom prst="roundRect">
            <a:avLst/>
          </a:prstGeom>
          <a:solidFill>
            <a:srgbClr val="CCC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DRV/r</a:t>
            </a:r>
            <a:endParaRPr lang="fr-FR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2915816" y="4109969"/>
            <a:ext cx="472239" cy="399151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990641" y="4315072"/>
            <a:ext cx="534427" cy="482643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084" y="4760128"/>
            <a:ext cx="272491" cy="2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341" y="3217870"/>
            <a:ext cx="269849" cy="2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34"/>
          <p:cNvCxnSpPr/>
          <p:nvPr/>
        </p:nvCxnSpPr>
        <p:spPr>
          <a:xfrm flipH="1" flipV="1">
            <a:off x="3019188" y="3446528"/>
            <a:ext cx="505880" cy="236663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084" y="4457124"/>
            <a:ext cx="269849" cy="2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6075588" y="5557689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alibri" panose="020F0502020204030204" pitchFamily="34" charset="0"/>
              </a:rPr>
              <a:t>? ? ? ? ?</a:t>
            </a:r>
            <a:endParaRPr lang="fr-FR" sz="4000" b="1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55040" y="3825044"/>
            <a:ext cx="1961376" cy="1764196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 rot="18842698">
            <a:off x="6106329" y="4172581"/>
            <a:ext cx="2503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fr-FR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big</a:t>
            </a:r>
            <a:r>
              <a:rPr lang="fr-F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big</a:t>
            </a:r>
            <a:r>
              <a:rPr lang="fr-F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blackbox</a:t>
            </a:r>
            <a:endParaRPr lang="fr-FR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0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casse-tête </a:t>
            </a:r>
            <a:r>
              <a:rPr lang="fr-FR" smtClean="0">
                <a:latin typeface="Calibri" panose="020F0502020204030204" pitchFamily="34" charset="0"/>
              </a:rPr>
              <a:t>du pharmacologue…</a:t>
            </a:r>
            <a:endParaRPr lang="fr-FR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Et ce n’est pas fini…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50480" y="2054813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Calibri" panose="020F0502020204030204" pitchFamily="34" charset="0"/>
              </a:rPr>
              <a:t>Doxorubicine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419872" y="1772816"/>
            <a:ext cx="1152128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47864" y="21734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P-gp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lèche droite rayée 14"/>
          <p:cNvSpPr/>
          <p:nvPr/>
        </p:nvSpPr>
        <p:spPr>
          <a:xfrm>
            <a:off x="5940152" y="3390250"/>
            <a:ext cx="702920" cy="430148"/>
          </a:xfrm>
          <a:prstGeom prst="striped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677392" y="3284984"/>
            <a:ext cx="1855048" cy="6480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Toxicité neurologique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0" name="Flèche droite rayée 19"/>
          <p:cNvSpPr/>
          <p:nvPr/>
        </p:nvSpPr>
        <p:spPr>
          <a:xfrm>
            <a:off x="5933518" y="2097802"/>
            <a:ext cx="702920" cy="430148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677392" y="1988840"/>
            <a:ext cx="1855048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Toxicité cardiaque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547664" y="3284984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Vincristine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6" name="Flèche droite rayée 35"/>
          <p:cNvSpPr/>
          <p:nvPr/>
        </p:nvSpPr>
        <p:spPr>
          <a:xfrm>
            <a:off x="4788024" y="4614386"/>
            <a:ext cx="702920" cy="430148"/>
          </a:xfrm>
          <a:prstGeom prst="striped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5652120" y="4509120"/>
            <a:ext cx="2880320" cy="6480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Effets secondaires Corticoïdes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547664" y="4509120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Prednisone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419872" y="2996952"/>
            <a:ext cx="1152128" cy="11521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347864" y="33975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CYP3A4/5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419872" y="4221088"/>
            <a:ext cx="1152128" cy="11521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347864" y="46216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CYP3A4/5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4644008" y="1772816"/>
            <a:ext cx="1152128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MRP1</a:t>
            </a:r>
          </a:p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MRP2</a:t>
            </a:r>
          </a:p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BCRP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4644008" y="2996952"/>
            <a:ext cx="1152128" cy="11521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MRP1</a:t>
            </a:r>
          </a:p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MRP2</a:t>
            </a:r>
          </a:p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BCRP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5589240"/>
            <a:ext cx="85689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alibri" panose="020F0502020204030204" pitchFamily="34" charset="0"/>
              </a:rPr>
              <a:t>L’utilisation d’un inhibiteur de protéase ne parait pas pertinente dans le cas présent</a:t>
            </a:r>
          </a:p>
          <a:p>
            <a:pPr algn="ctr"/>
            <a:r>
              <a:rPr lang="fr-FR" b="1" dirty="0" smtClean="0">
                <a:latin typeface="Calibri" panose="020F0502020204030204" pitchFamily="34" charset="0"/>
              </a:rPr>
              <a:t>Trithérapie incluant INTI + </a:t>
            </a:r>
            <a:r>
              <a:rPr lang="fr-FR" b="1" dirty="0" err="1" smtClean="0">
                <a:latin typeface="Calibri" panose="020F0502020204030204" pitchFamily="34" charset="0"/>
              </a:rPr>
              <a:t>Maraviroc</a:t>
            </a:r>
            <a:r>
              <a:rPr lang="fr-FR" b="1" dirty="0" smtClean="0">
                <a:latin typeface="Calibri" panose="020F0502020204030204" pitchFamily="34" charset="0"/>
              </a:rPr>
              <a:t> + T20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7544" y="2702885"/>
            <a:ext cx="1008112" cy="1806236"/>
          </a:xfrm>
          <a:prstGeom prst="roundRect">
            <a:avLst/>
          </a:prstGeom>
          <a:solidFill>
            <a:srgbClr val="CCCCFF"/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DRV/r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796" y="2132856"/>
            <a:ext cx="616244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796" y="3320989"/>
            <a:ext cx="616244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886" y="4545125"/>
            <a:ext cx="616244" cy="6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1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36" grpId="0" animBg="1"/>
      <p:bldP spid="38" grpId="0" animBg="1"/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contexte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Décès par cancers liés au SIDA : en diminution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↓ 21% à 13% (1996-99 vs 2003-06)</a:t>
            </a:r>
          </a:p>
          <a:p>
            <a:endParaRPr lang="fr-FR" sz="1600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Décès par cancers </a:t>
            </a:r>
            <a:r>
              <a:rPr lang="fr-FR" dirty="0" err="1" smtClean="0">
                <a:latin typeface="Calibri" panose="020F0502020204030204" pitchFamily="34" charset="0"/>
              </a:rPr>
              <a:t>non-liés</a:t>
            </a:r>
            <a:r>
              <a:rPr lang="fr-FR" dirty="0" smtClean="0">
                <a:latin typeface="Calibri" panose="020F0502020204030204" pitchFamily="34" charset="0"/>
              </a:rPr>
              <a:t> au SIDA : en augmentation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Times New Roman"/>
              </a:rPr>
              <a:t>↑ 7 à 15</a:t>
            </a:r>
            <a:r>
              <a:rPr lang="fr-FR" dirty="0">
                <a:latin typeface="Calibri" panose="020F0502020204030204" pitchFamily="34" charset="0"/>
                <a:cs typeface="Times New Roman"/>
              </a:rPr>
              <a:t>% (1996-99 vs </a:t>
            </a:r>
            <a:r>
              <a:rPr lang="fr-FR" dirty="0" smtClean="0">
                <a:latin typeface="Calibri" panose="020F0502020204030204" pitchFamily="34" charset="0"/>
                <a:cs typeface="Times New Roman"/>
              </a:rPr>
              <a:t>2003-06)</a:t>
            </a:r>
            <a:r>
              <a:rPr lang="fr-FR" baseline="30000" dirty="0" smtClean="0">
                <a:latin typeface="Calibri" panose="020F0502020204030204" pitchFamily="34" charset="0"/>
                <a:cs typeface="Times New Roman"/>
              </a:rPr>
              <a:t>1</a:t>
            </a:r>
            <a:endParaRPr lang="fr-FR" baseline="30000" dirty="0">
              <a:latin typeface="Calibri" panose="020F0502020204030204" pitchFamily="34" charset="0"/>
              <a:cs typeface="Times New Roman"/>
            </a:endParaRPr>
          </a:p>
          <a:p>
            <a:endParaRPr lang="fr-FR" sz="1600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Vieillissement : </a:t>
            </a:r>
            <a:r>
              <a:rPr lang="fr-FR" dirty="0" smtClean="0">
                <a:latin typeface="Calibri" panose="020F0502020204030204" pitchFamily="34" charset="0"/>
                <a:cs typeface="Times New Roman"/>
              </a:rPr>
              <a:t>↑ nb cancers </a:t>
            </a:r>
            <a:r>
              <a:rPr lang="fr-FR" dirty="0">
                <a:latin typeface="Calibri" panose="020F0502020204030204" pitchFamily="34" charset="0"/>
                <a:cs typeface="Times New Roman"/>
              </a:rPr>
              <a:t>et ↑ nb </a:t>
            </a:r>
            <a:r>
              <a:rPr lang="fr-FR" dirty="0" smtClean="0">
                <a:latin typeface="Calibri" panose="020F0502020204030204" pitchFamily="34" charset="0"/>
                <a:cs typeface="Times New Roman"/>
              </a:rPr>
              <a:t>médicaments</a:t>
            </a:r>
          </a:p>
          <a:p>
            <a:endParaRPr lang="fr-FR" sz="1600" dirty="0" smtClean="0">
              <a:latin typeface="Calibri" panose="020F0502020204030204" pitchFamily="34" charset="0"/>
              <a:cs typeface="Times New Roman"/>
            </a:endParaRPr>
          </a:p>
          <a:p>
            <a:r>
              <a:rPr lang="fr-FR" dirty="0" smtClean="0">
                <a:latin typeface="Calibri" panose="020F0502020204030204" pitchFamily="34" charset="0"/>
                <a:cs typeface="Times New Roman"/>
              </a:rPr>
              <a:t>↑ Situations d’interactions médicamenteuses</a:t>
            </a:r>
          </a:p>
          <a:p>
            <a:endParaRPr lang="fr-FR" sz="1600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Prise en charge situations interactions antirétroviraux – anticancéreux délicate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92080" y="638132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aseline="30000" dirty="0" smtClean="0">
                <a:latin typeface="Calibri" panose="020F0502020204030204" pitchFamily="34" charset="0"/>
              </a:rPr>
              <a:t>1</a:t>
            </a:r>
            <a:r>
              <a:rPr lang="fr-FR" sz="1200" dirty="0" smtClean="0">
                <a:latin typeface="Calibri" panose="020F0502020204030204" pitchFamily="34" charset="0"/>
              </a:rPr>
              <a:t>Rudek et al., Lancet </a:t>
            </a:r>
            <a:r>
              <a:rPr lang="fr-FR" sz="1200" dirty="0" err="1" smtClean="0">
                <a:latin typeface="Calibri" panose="020F0502020204030204" pitchFamily="34" charset="0"/>
              </a:rPr>
              <a:t>Oncol</a:t>
            </a:r>
            <a:r>
              <a:rPr lang="fr-FR" sz="1200" dirty="0" smtClean="0">
                <a:latin typeface="Calibri" panose="020F0502020204030204" pitchFamily="34" charset="0"/>
              </a:rPr>
              <a:t> 2011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1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contexte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Interactions antirétroviraux - anticancéreux : peu de données 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Dossier AMM antirétroviraux : pas d’étude IAM avec anticancéreux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Dossier AMM anticancéreux </a:t>
            </a:r>
            <a:r>
              <a:rPr lang="fr-FR" dirty="0">
                <a:latin typeface="Calibri" panose="020F0502020204030204" pitchFamily="34" charset="0"/>
              </a:rPr>
              <a:t>: pas d’étude IAM avec </a:t>
            </a:r>
            <a:r>
              <a:rPr lang="fr-FR" dirty="0" smtClean="0">
                <a:latin typeface="Calibri" panose="020F0502020204030204" pitchFamily="34" charset="0"/>
              </a:rPr>
              <a:t>antirétroviraux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Extrapolation +++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Littérature peu diserte… Cas cliniques et petites séries.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Données pharmacovigilance insuffisantes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Patients fragiles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Impact clinique potentiellement différé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Co-médications autres (antiacides, antifongiques, antibiotiques…) 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5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572000"/>
          </a:xfrm>
        </p:spPr>
        <p:txBody>
          <a:bodyPr>
            <a:normAutofit/>
          </a:bodyPr>
          <a:lstStyle/>
          <a:p>
            <a:r>
              <a:rPr lang="fr-FR" sz="2500" dirty="0" smtClean="0">
                <a:latin typeface="Calibri" panose="020F0502020204030204" pitchFamily="34" charset="0"/>
              </a:rPr>
              <a:t>Anticancéreux : médicaments à marge thérapeutique étroite</a:t>
            </a:r>
            <a:endParaRPr lang="fr-FR" sz="2500" dirty="0">
              <a:latin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955"/>
            <a:ext cx="14906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2195513" y="2225755"/>
            <a:ext cx="0" cy="3673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195513" y="5899230"/>
            <a:ext cx="568007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195513" y="3738518"/>
            <a:ext cx="554513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195513" y="4458598"/>
            <a:ext cx="5545137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24"/>
          <p:cNvSpPr txBox="1">
            <a:spLocks noChangeArrowheads="1"/>
          </p:cNvSpPr>
          <p:nvPr/>
        </p:nvSpPr>
        <p:spPr bwMode="auto">
          <a:xfrm rot="16200000">
            <a:off x="1021556" y="3807699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600" dirty="0" err="1">
                <a:latin typeface="Calibri" pitchFamily="34" charset="0"/>
                <a:sym typeface="Arial" pitchFamily="34" charset="0"/>
              </a:rPr>
              <a:t>Conc</a:t>
            </a:r>
            <a:r>
              <a:rPr lang="fr-FR" altLang="fr-FR" sz="1600" dirty="0">
                <a:latin typeface="Calibri" pitchFamily="34" charset="0"/>
                <a:sym typeface="Arial" pitchFamily="34" charset="0"/>
              </a:rPr>
              <a:t> (</a:t>
            </a:r>
            <a:r>
              <a:rPr lang="fr-FR" altLang="fr-FR" sz="1600" dirty="0" err="1">
                <a:latin typeface="Calibri" pitchFamily="34" charset="0"/>
                <a:sym typeface="Arial" pitchFamily="34" charset="0"/>
              </a:rPr>
              <a:t>ng</a:t>
            </a:r>
            <a:r>
              <a:rPr lang="fr-FR" altLang="fr-FR" sz="1600" dirty="0">
                <a:latin typeface="Calibri" pitchFamily="34" charset="0"/>
                <a:sym typeface="Arial" pitchFamily="34" charset="0"/>
              </a:rPr>
              <a:t>/</a:t>
            </a:r>
            <a:r>
              <a:rPr lang="fr-FR" altLang="fr-FR" sz="1600" dirty="0" err="1">
                <a:latin typeface="Calibri" pitchFamily="34" charset="0"/>
                <a:sym typeface="Arial" pitchFamily="34" charset="0"/>
              </a:rPr>
              <a:t>mL</a:t>
            </a:r>
            <a:r>
              <a:rPr lang="fr-FR" altLang="fr-FR" sz="1600" dirty="0">
                <a:latin typeface="Calibri" pitchFamily="34" charset="0"/>
                <a:sym typeface="Arial" pitchFamily="34" charset="0"/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48264" y="3801815"/>
            <a:ext cx="158417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anose="020F0502020204030204" pitchFamily="34" charset="0"/>
              </a:rPr>
              <a:t>Zone Thérapeutique</a:t>
            </a:r>
          </a:p>
        </p:txBody>
      </p:sp>
      <p:sp>
        <p:nvSpPr>
          <p:cNvPr id="11" name="ZoneTexte 24"/>
          <p:cNvSpPr txBox="1">
            <a:spLocks noChangeArrowheads="1"/>
          </p:cNvSpPr>
          <p:nvPr/>
        </p:nvSpPr>
        <p:spPr bwMode="auto">
          <a:xfrm>
            <a:off x="3779912" y="5970766"/>
            <a:ext cx="2016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Temps (heures)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2514382"/>
            <a:ext cx="158417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anose="020F0502020204030204" pitchFamily="34" charset="0"/>
              </a:rPr>
              <a:t>Zone </a:t>
            </a:r>
            <a:r>
              <a:rPr lang="fr-FR" sz="1600" b="1" dirty="0" smtClean="0">
                <a:latin typeface="Calibri" panose="020F0502020204030204" pitchFamily="34" charset="0"/>
              </a:rPr>
              <a:t>Toxique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64524" y="5106670"/>
            <a:ext cx="1584176" cy="338554"/>
          </a:xfrm>
          <a:prstGeom prst="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anose="020F0502020204030204" pitchFamily="34" charset="0"/>
              </a:rPr>
              <a:t>Zone </a:t>
            </a:r>
            <a:r>
              <a:rPr lang="fr-FR" sz="1600" b="1" dirty="0" smtClean="0">
                <a:latin typeface="Calibri" panose="020F0502020204030204" pitchFamily="34" charset="0"/>
              </a:rPr>
              <a:t>Inefficacité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2261937" y="3490123"/>
            <a:ext cx="4446871" cy="1799924"/>
          </a:xfrm>
          <a:custGeom>
            <a:avLst/>
            <a:gdLst>
              <a:gd name="connsiteX0" fmla="*/ 0 w 4446871"/>
              <a:gd name="connsiteY0" fmla="*/ 1799924 h 1799924"/>
              <a:gd name="connsiteX1" fmla="*/ 606391 w 4446871"/>
              <a:gd name="connsiteY1" fmla="*/ 385011 h 1799924"/>
              <a:gd name="connsiteX2" fmla="*/ 1337911 w 4446871"/>
              <a:gd name="connsiteY2" fmla="*/ 654518 h 1799924"/>
              <a:gd name="connsiteX3" fmla="*/ 1953928 w 4446871"/>
              <a:gd name="connsiteY3" fmla="*/ 67377 h 1799924"/>
              <a:gd name="connsiteX4" fmla="*/ 2637322 w 4446871"/>
              <a:gd name="connsiteY4" fmla="*/ 721895 h 1799924"/>
              <a:gd name="connsiteX5" fmla="*/ 3185962 w 4446871"/>
              <a:gd name="connsiteY5" fmla="*/ 48126 h 1799924"/>
              <a:gd name="connsiteX6" fmla="*/ 3975234 w 4446871"/>
              <a:gd name="connsiteY6" fmla="*/ 1241659 h 1799924"/>
              <a:gd name="connsiteX7" fmla="*/ 4446871 w 4446871"/>
              <a:gd name="connsiteY7" fmla="*/ 0 h 17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6871" h="1799924">
                <a:moveTo>
                  <a:pt x="0" y="1799924"/>
                </a:moveTo>
                <a:cubicBezTo>
                  <a:pt x="191703" y="1187918"/>
                  <a:pt x="383406" y="575912"/>
                  <a:pt x="606391" y="385011"/>
                </a:cubicBezTo>
                <a:cubicBezTo>
                  <a:pt x="829376" y="194110"/>
                  <a:pt x="1113322" y="707457"/>
                  <a:pt x="1337911" y="654518"/>
                </a:cubicBezTo>
                <a:cubicBezTo>
                  <a:pt x="1562500" y="601579"/>
                  <a:pt x="1737360" y="56148"/>
                  <a:pt x="1953928" y="67377"/>
                </a:cubicBezTo>
                <a:cubicBezTo>
                  <a:pt x="2170496" y="78606"/>
                  <a:pt x="2431983" y="725103"/>
                  <a:pt x="2637322" y="721895"/>
                </a:cubicBezTo>
                <a:cubicBezTo>
                  <a:pt x="2842661" y="718686"/>
                  <a:pt x="2962977" y="-38501"/>
                  <a:pt x="3185962" y="48126"/>
                </a:cubicBezTo>
                <a:cubicBezTo>
                  <a:pt x="3408947" y="134753"/>
                  <a:pt x="3765082" y="1249680"/>
                  <a:pt x="3975234" y="1241659"/>
                </a:cubicBezTo>
                <a:cubicBezTo>
                  <a:pt x="4185386" y="1233638"/>
                  <a:pt x="4316128" y="616819"/>
                  <a:pt x="4446871" y="0"/>
                </a:cubicBezTo>
              </a:path>
            </a:pathLst>
          </a:custGeom>
          <a:noFill/>
          <a:ln w="381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osange 14"/>
          <p:cNvSpPr/>
          <p:nvPr/>
        </p:nvSpPr>
        <p:spPr>
          <a:xfrm>
            <a:off x="2915816" y="3735310"/>
            <a:ext cx="144016" cy="135305"/>
          </a:xfrm>
          <a:prstGeom prst="diamond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osange 15"/>
          <p:cNvSpPr/>
          <p:nvPr/>
        </p:nvSpPr>
        <p:spPr>
          <a:xfrm>
            <a:off x="3563888" y="4097428"/>
            <a:ext cx="144016" cy="135305"/>
          </a:xfrm>
          <a:prstGeom prst="diamond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osange 16"/>
          <p:cNvSpPr/>
          <p:nvPr/>
        </p:nvSpPr>
        <p:spPr>
          <a:xfrm>
            <a:off x="4139952" y="3522225"/>
            <a:ext cx="144016" cy="135305"/>
          </a:xfrm>
          <a:prstGeom prst="diamond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/>
          <p:cNvSpPr/>
          <p:nvPr/>
        </p:nvSpPr>
        <p:spPr>
          <a:xfrm>
            <a:off x="4816828" y="4165080"/>
            <a:ext cx="144016" cy="135305"/>
          </a:xfrm>
          <a:prstGeom prst="diamond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osange 18"/>
          <p:cNvSpPr/>
          <p:nvPr/>
        </p:nvSpPr>
        <p:spPr>
          <a:xfrm>
            <a:off x="5364088" y="3457798"/>
            <a:ext cx="144016" cy="135305"/>
          </a:xfrm>
          <a:prstGeom prst="diamond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osange 19"/>
          <p:cNvSpPr/>
          <p:nvPr/>
        </p:nvSpPr>
        <p:spPr>
          <a:xfrm>
            <a:off x="6156176" y="4629383"/>
            <a:ext cx="144016" cy="135305"/>
          </a:xfrm>
          <a:prstGeom prst="diamond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/>
          <p:cNvSpPr/>
          <p:nvPr/>
        </p:nvSpPr>
        <p:spPr>
          <a:xfrm>
            <a:off x="6636800" y="3454305"/>
            <a:ext cx="144016" cy="135305"/>
          </a:xfrm>
          <a:prstGeom prst="diamond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contexte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Faut-il traiter le patient cancéreux?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CHOP dans le lymphome non-Hodgkinien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6980"/>
            <a:ext cx="4614649" cy="29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612730" cy="471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6381328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>
                <a:latin typeface="Calibri" panose="020F0502020204030204" pitchFamily="34" charset="0"/>
              </a:rPr>
              <a:t>Vaccher</a:t>
            </a:r>
            <a:r>
              <a:rPr lang="fr-FR" sz="1200" dirty="0" smtClean="0">
                <a:latin typeface="Calibri" panose="020F0502020204030204" pitchFamily="34" charset="0"/>
              </a:rPr>
              <a:t> et al., Cancer 2001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3320988"/>
            <a:ext cx="187220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Calibri" panose="020F0502020204030204" pitchFamily="34" charset="0"/>
              </a:rPr>
              <a:t>Patients HAAR T + CHOP</a:t>
            </a:r>
            <a:endParaRPr lang="fr-FR" sz="1200" b="1" dirty="0">
              <a:latin typeface="Calibri" panose="020F0502020204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4348062"/>
            <a:ext cx="187220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Calibri" panose="020F0502020204030204" pitchFamily="34" charset="0"/>
              </a:rPr>
              <a:t>Patients CHOP</a:t>
            </a:r>
            <a:endParaRPr lang="fr-FR" sz="12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3537012"/>
            <a:ext cx="3612730" cy="612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148064" y="6025996"/>
            <a:ext cx="3612730" cy="612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940152" y="2924944"/>
            <a:ext cx="216024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Zidovudine ?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868144" y="5373216"/>
            <a:ext cx="2160239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InhR</a:t>
            </a:r>
            <a:r>
              <a:rPr lang="fr-FR" sz="1600" b="1" dirty="0" smtClean="0">
                <a:latin typeface="Calibri" panose="020F0502020204030204" pitchFamily="34" charset="0"/>
              </a:rPr>
              <a:t> Protéase ?</a:t>
            </a:r>
            <a:endParaRPr lang="fr-FR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0" grpId="1" animBg="1"/>
      <p:bldP spid="7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1864</TotalTime>
  <Words>1176</Words>
  <Application>Microsoft Office PowerPoint</Application>
  <PresentationFormat>Affichage à l'écran (4:3)</PresentationFormat>
  <Paragraphs>273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Civil</vt:lpstr>
      <vt:lpstr>Les interactions médicamenteuses entre antirétroviraux et chimiothérapies anti-cancéreuses</vt:lpstr>
      <vt:lpstr>Cas clinique</vt:lpstr>
      <vt:lpstr>Le casse-tête du pharmacologue…</vt:lpstr>
      <vt:lpstr>Le casse-tête du pharmacologue…</vt:lpstr>
      <vt:lpstr>Le casse-tête du pharmacologue…</vt:lpstr>
      <vt:lpstr>Le contexte</vt:lpstr>
      <vt:lpstr>Le contexte</vt:lpstr>
      <vt:lpstr>Le contexte</vt:lpstr>
      <vt:lpstr>Faut-il traiter le patient cancéreux?</vt:lpstr>
      <vt:lpstr>Coté anticancéreux : les médicaments à risque</vt:lpstr>
      <vt:lpstr>Coté anticancéreux : les médicaments à risque</vt:lpstr>
      <vt:lpstr>Coté antirétroviraux : les médicaments à risque</vt:lpstr>
      <vt:lpstr>Le couple antirétroviral-anticancéreux…</vt:lpstr>
      <vt:lpstr>Le couple antirétroviral-anticancéreux…</vt:lpstr>
      <vt:lpstr>Le couple antirétroviral-anticancéreux…</vt:lpstr>
      <vt:lpstr>Le couple antirétroviral-anticancéreux…</vt:lpstr>
      <vt:lpstr>Des données rassurantes aussi !</vt:lpstr>
      <vt:lpstr>Et la pharmacodynamie ?</vt:lpstr>
      <vt:lpstr>Traitement antirétroviral : comment faire?</vt:lpstr>
      <vt:lpstr>Traitement antirétroviral : comment faire?</vt:lpstr>
      <vt:lpstr>Des petits trucs pour la vie de tous les jours…</vt:lpstr>
      <vt:lpstr>Des petits trucs pour la vie de tous les jours…</vt:lpstr>
      <vt:lpstr>Des petits trucs pour la vie de tous les jours…</vt:lpstr>
      <vt:lpstr>Encore et toujours le STP!</vt:lpstr>
      <vt:lpstr>Perspectives</vt:lpstr>
      <vt:lpstr>Conclusion</vt:lpstr>
    </vt:vector>
  </TitlesOfParts>
  <Company>CHU-RENNES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LEMAITRE</dc:creator>
  <cp:lastModifiedBy>Florian</cp:lastModifiedBy>
  <cp:revision>69</cp:revision>
  <dcterms:created xsi:type="dcterms:W3CDTF">2017-02-24T09:07:10Z</dcterms:created>
  <dcterms:modified xsi:type="dcterms:W3CDTF">2017-03-01T21:29:27Z</dcterms:modified>
</cp:coreProperties>
</file>