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E7FB2-CD21-4AE3-85A4-E3F8E4EEBFD3}" type="datetimeFigureOut">
              <a:rPr lang="fr-FR" smtClean="0"/>
              <a:pPr/>
              <a:t>16/07/2014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10AF68-1BB2-4952-B2CA-C7FD51F1BDA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0386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</a:pPr>
            <a:r>
              <a:rPr lang="fr-FR" dirty="0" smtClean="0"/>
              <a:t>AT : la personne fait le test et obtient elle-même le résultat à la maison, sans l’intervention d’un tiers</a:t>
            </a:r>
          </a:p>
          <a:p>
            <a:pPr marL="620713" lvl="1" eaLnBrk="1" hangingPunct="1">
              <a:spcBef>
                <a:spcPts val="325"/>
              </a:spcBef>
              <a:buFont typeface="Wingdings" pitchFamily="2" charset="2"/>
              <a:buChar char="§"/>
            </a:pPr>
            <a:r>
              <a:rPr lang="fr-FR" dirty="0" smtClean="0"/>
              <a:t> VS la personne achète une trousse de dépistage du VIH, prélève un échantillon à domicile à partir d’une goutte de sang ou d’un peu de salive, le poste à un laboratoire et reçoit le résultat par ex en appelant une ligne dédiée (</a:t>
            </a:r>
            <a:r>
              <a:rPr lang="fr-FR" sz="2200" dirty="0" smtClean="0"/>
              <a:t>Home </a:t>
            </a:r>
            <a:r>
              <a:rPr lang="fr-FR" sz="2200" dirty="0" err="1" smtClean="0"/>
              <a:t>Sample</a:t>
            </a:r>
            <a:r>
              <a:rPr lang="fr-FR" sz="2200" dirty="0" smtClean="0"/>
              <a:t> Collection kit - HSC) : </a:t>
            </a:r>
            <a:r>
              <a:rPr lang="fr-FR" sz="2400" dirty="0" smtClean="0"/>
              <a:t>			</a:t>
            </a:r>
          </a:p>
          <a:p>
            <a:pPr lvl="4" eaLnBrk="1" hangingPunct="1">
              <a:buClr>
                <a:srgbClr val="00B0F0"/>
              </a:buClr>
              <a:buFontTx/>
              <a:buChar char="•"/>
            </a:pPr>
            <a:r>
              <a:rPr lang="fr-FR" sz="1700" i="1" dirty="0" smtClean="0"/>
              <a:t>le Home-Access HIV-1 Test System seul test sanguin par piqûre du doigt approuvé par la FDA (depuis 1996)</a:t>
            </a:r>
          </a:p>
          <a:p>
            <a:pPr marL="228600" indent="-228600"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1434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090DDA-0DE2-409E-93FB-6DBA4558B701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16/07/2014</a:t>
            </a:fld>
            <a:endParaRPr lang="fr-BE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16/07/2014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16/07/2014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16/07/2014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16/07/2014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16/07/2014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16/07/2014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16/07/2014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16/07/2014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16/07/2014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16/07/2014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A309A6D-C09C-4548-B29A-6CF363A7E532}" type="datetimeFigureOut">
              <a:rPr lang="fr-FR" smtClean="0"/>
              <a:pPr/>
              <a:t>16/07/2014</a:t>
            </a:fld>
            <a:endParaRPr lang="fr-BE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r-BE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772817"/>
            <a:ext cx="7772400" cy="1827634"/>
          </a:xfrm>
        </p:spPr>
        <p:txBody>
          <a:bodyPr/>
          <a:lstStyle/>
          <a:p>
            <a:r>
              <a:rPr lang="fr-FR" dirty="0" smtClean="0"/>
              <a:t>Les autotests de dépistage du VIH, c’est pour demain !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7544" y="3886200"/>
            <a:ext cx="8136904" cy="1991072"/>
          </a:xfrm>
        </p:spPr>
        <p:txBody>
          <a:bodyPr>
            <a:normAutofit/>
          </a:bodyPr>
          <a:lstStyle/>
          <a:p>
            <a:r>
              <a:rPr lang="fr-FR" dirty="0" smtClean="0"/>
              <a:t>2</a:t>
            </a:r>
            <a:r>
              <a:rPr lang="fr-FR" baseline="30000" dirty="0" smtClean="0"/>
              <a:t>ème</a:t>
            </a:r>
            <a:r>
              <a:rPr lang="fr-FR" dirty="0" smtClean="0"/>
              <a:t> journée annuelle du COREVIH Bretagne </a:t>
            </a:r>
          </a:p>
          <a:p>
            <a:r>
              <a:rPr lang="fr-FR" dirty="0" smtClean="0"/>
              <a:t>10 avril 2014</a:t>
            </a:r>
          </a:p>
          <a:p>
            <a:r>
              <a:rPr lang="fr-FR" dirty="0" smtClean="0"/>
              <a:t>Jean-Marie Le Gall – AIDES</a:t>
            </a:r>
          </a:p>
          <a:p>
            <a:r>
              <a:rPr lang="fr-FR" sz="2200" dirty="0" smtClean="0"/>
              <a:t>(Mission Innovation Recherche Expérimentation)</a:t>
            </a:r>
            <a:endParaRPr lang="fr-FR" sz="2200" dirty="0"/>
          </a:p>
        </p:txBody>
      </p:sp>
      <p:pic>
        <p:nvPicPr>
          <p:cNvPr id="4" name="Image 3" descr="AIDESPLUS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6800" y="0"/>
            <a:ext cx="2997200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dirty="0" smtClean="0"/>
              <a:t>Les questions d’aujourd’hui pour préparer l’arrivée des autotests demain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45920" y="2057400"/>
            <a:ext cx="7498080" cy="4800600"/>
          </a:xfrm>
        </p:spPr>
        <p:txBody>
          <a:bodyPr>
            <a:normAutofit fontScale="77500" lnSpcReduction="20000"/>
          </a:bodyPr>
          <a:lstStyle/>
          <a:p>
            <a:r>
              <a:rPr lang="fr-FR" b="1" dirty="0" smtClean="0"/>
              <a:t>Communication et circuit de distribution </a:t>
            </a:r>
            <a:r>
              <a:rPr lang="fr-FR" dirty="0" smtClean="0"/>
              <a:t>: vente au comptoir + internet, circuit de distribution spécialisé (associations, CDAG, ?)</a:t>
            </a:r>
          </a:p>
          <a:p>
            <a:r>
              <a:rPr lang="fr-FR" b="1" dirty="0" smtClean="0"/>
              <a:t>Dispositif d’accompagnement </a:t>
            </a:r>
            <a:r>
              <a:rPr lang="fr-FR" dirty="0" smtClean="0"/>
              <a:t>du « client » avant, pendant, après : face à face, documentation, ligne téléphonique, tutoriel numérique</a:t>
            </a:r>
          </a:p>
          <a:p>
            <a:r>
              <a:rPr lang="fr-FR" b="1" dirty="0" smtClean="0"/>
              <a:t>Quelle communication associée </a:t>
            </a:r>
            <a:r>
              <a:rPr lang="fr-FR" dirty="0" smtClean="0"/>
              <a:t>pour inciter au dépistage régulier du VIH, notamment sur le traitement comme prévention (</a:t>
            </a:r>
            <a:r>
              <a:rPr lang="fr-FR" dirty="0" err="1" smtClean="0"/>
              <a:t>tasp</a:t>
            </a:r>
            <a:r>
              <a:rPr lang="fr-FR" dirty="0" smtClean="0"/>
              <a:t>) ?</a:t>
            </a:r>
          </a:p>
          <a:p>
            <a:r>
              <a:rPr lang="fr-FR" dirty="0" smtClean="0"/>
              <a:t>Comment intégrer les différents outils de dépistage dans </a:t>
            </a:r>
            <a:r>
              <a:rPr lang="fr-FR" b="1" dirty="0" smtClean="0"/>
              <a:t>un parcours de santé sexuelle </a:t>
            </a:r>
            <a:r>
              <a:rPr lang="fr-FR" dirty="0" smtClean="0"/>
              <a:t>(qualité de vie sexuelle, violences, santé reproductive, IST, ..) ?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Pour ne pas conclure ….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 chantier et une chance pour que les acteurs regardent l’épidémie avec des yeux neufs</a:t>
            </a:r>
          </a:p>
          <a:p>
            <a:r>
              <a:rPr lang="fr-FR" dirty="0" smtClean="0"/>
              <a:t>Une opportunité pour avancer dans la lutte contre la stigmatisation des personnes confrontées au VIH (banalisation au bon sens du terme)</a:t>
            </a:r>
          </a:p>
          <a:p>
            <a:r>
              <a:rPr lang="fr-FR" dirty="0" smtClean="0"/>
              <a:t>Une autre occasion de travailler ensemble </a:t>
            </a:r>
          </a:p>
          <a:p>
            <a:pPr>
              <a:buNone/>
            </a:pPr>
            <a:endParaRPr lang="fr-FR" u="sng" dirty="0"/>
          </a:p>
        </p:txBody>
      </p:sp>
      <p:pic>
        <p:nvPicPr>
          <p:cNvPr id="4" name="Image 3" descr="AIDESPLUS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55768" y="5489302"/>
            <a:ext cx="2088232" cy="1368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enjeux liés à la mise à disposition des autotests en France:</a:t>
            </a:r>
          </a:p>
          <a:p>
            <a:pPr>
              <a:buFontTx/>
              <a:buChar char="-"/>
            </a:pPr>
            <a:r>
              <a:rPr lang="fr-FR" dirty="0" smtClean="0"/>
              <a:t>Point de vue éthique</a:t>
            </a:r>
          </a:p>
          <a:p>
            <a:pPr>
              <a:buFontTx/>
              <a:buChar char="-"/>
            </a:pPr>
            <a:r>
              <a:rPr lang="fr-FR" dirty="0" smtClean="0"/>
              <a:t>Point de vue de la santé publique</a:t>
            </a:r>
          </a:p>
          <a:p>
            <a:r>
              <a:rPr lang="fr-FR" dirty="0" smtClean="0"/>
              <a:t>Quels autotests pour demain : salivaire et/ou sanguin ?</a:t>
            </a:r>
          </a:p>
          <a:p>
            <a:r>
              <a:rPr lang="fr-FR" dirty="0" smtClean="0"/>
              <a:t>Autotests : une offre complémentaire et/ou une offre supplémentaire ?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Un débat qui n’est pas si neuf (test rapide, home test, autotest ..)</a:t>
            </a:r>
          </a:p>
          <a:p>
            <a:r>
              <a:rPr lang="fr-FR" dirty="0" smtClean="0"/>
              <a:t>Le dépistage comme outil central de la lutte contre le VIH, sur deux dimensions :</a:t>
            </a:r>
          </a:p>
          <a:p>
            <a:pPr>
              <a:buFontTx/>
              <a:buChar char="-"/>
            </a:pPr>
            <a:r>
              <a:rPr lang="fr-FR" dirty="0" smtClean="0"/>
              <a:t>prévention primaire (se savoir séronégatif et essayer de le rester)</a:t>
            </a:r>
          </a:p>
          <a:p>
            <a:pPr>
              <a:buFontTx/>
              <a:buChar char="-"/>
            </a:pPr>
            <a:r>
              <a:rPr lang="fr-FR" dirty="0" smtClean="0"/>
              <a:t>prévention secondaire (se savoir séropositif pour se traiter et éviter de transmettre)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3600" dirty="0" smtClean="0"/>
              <a:t>C’est quoi un autotest de dépistage du VIH ?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388" y="1412875"/>
            <a:ext cx="8642350" cy="5040313"/>
          </a:xfrm>
        </p:spPr>
        <p:txBody>
          <a:bodyPr>
            <a:normAutofit/>
          </a:bodyPr>
          <a:lstStyle/>
          <a:p>
            <a:pPr marL="365760" indent="-256032" algn="just" eaLnBrk="1" fontAlgn="auto" hangingPunct="1">
              <a:spcAft>
                <a:spcPts val="0"/>
              </a:spcAft>
              <a:buNone/>
              <a:defRPr/>
            </a:pPr>
            <a:r>
              <a:rPr lang="fr-FR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Autotests (AT) = tests rapides </a:t>
            </a:r>
          </a:p>
          <a:p>
            <a:pPr marL="365760" indent="-256032" algn="just" eaLnBrk="1" fontAlgn="auto" hangingPunct="1">
              <a:spcAft>
                <a:spcPts val="0"/>
              </a:spcAft>
              <a:buNone/>
              <a:defRPr/>
            </a:pPr>
            <a:r>
              <a:rPr lang="fr-FR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par auto-prélèvement et auto-analyse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fr-FR" sz="24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59917" lvl="2" algn="just" eaLnBrk="1" fontAlgn="auto" hangingPunct="1">
              <a:spcBef>
                <a:spcPts val="324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None/>
              <a:defRPr/>
            </a:pPr>
            <a:r>
              <a:rPr lang="fr-FR" dirty="0" smtClean="0"/>
              <a:t>   L’utilisateur </a:t>
            </a:r>
            <a:r>
              <a:rPr lang="fr-FR" u="sng" dirty="0" smtClean="0"/>
              <a:t>gère lui-même </a:t>
            </a:r>
            <a:r>
              <a:rPr lang="fr-FR" dirty="0" smtClean="0"/>
              <a:t>les 3 phases :</a:t>
            </a:r>
          </a:p>
          <a:p>
            <a:pPr marL="859917" lvl="2" algn="just" eaLnBrk="1" fontAlgn="auto" hangingPunct="1">
              <a:spcBef>
                <a:spcPts val="324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fr-FR" dirty="0" smtClean="0"/>
          </a:p>
          <a:p>
            <a:pPr marL="1144079" lvl="3" algn="just" eaLnBrk="1" fontAlgn="auto" hangingPunct="1">
              <a:spcBef>
                <a:spcPts val="324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fr-FR" sz="2400" dirty="0" smtClean="0"/>
              <a:t>Le prélèvement</a:t>
            </a:r>
          </a:p>
          <a:p>
            <a:pPr marL="1144079" lvl="3" algn="just" eaLnBrk="1" fontAlgn="auto" hangingPunct="1">
              <a:spcBef>
                <a:spcPts val="324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fr-FR" sz="2400" dirty="0" smtClean="0"/>
              <a:t>La manipulation du test</a:t>
            </a:r>
          </a:p>
          <a:p>
            <a:pPr marL="1144079" lvl="3" algn="just" eaLnBrk="1" fontAlgn="auto" hangingPunct="1">
              <a:spcBef>
                <a:spcPts val="324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fr-FR" sz="2400" dirty="0" smtClean="0"/>
              <a:t>La lecture et l’analyse du résultat</a:t>
            </a:r>
          </a:p>
          <a:p>
            <a:pPr marL="859917" lvl="2" algn="just" eaLnBrk="1" fontAlgn="auto" hangingPunct="1">
              <a:spcBef>
                <a:spcPts val="324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Font typeface="Wingdings 2" pitchFamily="18" charset="2"/>
              <a:buNone/>
              <a:defRPr/>
            </a:pPr>
            <a:endParaRPr lang="fr-FR" dirty="0" smtClean="0"/>
          </a:p>
          <a:p>
            <a:pPr marL="859917" lvl="2" algn="just" eaLnBrk="1" fontAlgn="auto" hangingPunct="1">
              <a:spcBef>
                <a:spcPts val="324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None/>
              <a:defRPr/>
            </a:pPr>
            <a:r>
              <a:rPr lang="fr-FR" dirty="0" smtClean="0"/>
              <a:t> ≠ des tests avec prélèvement à domicile, envoi de l’échantillon et rendu par un tiers qui existent déjà depuis longtemps dans certains pays (1996 aux USA)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fr-FR" sz="2800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fr-FR" sz="2800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Enjeux : point de vue éthique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Mars 2013 : deux décisions, du Conseil national du sida (CNS) et du Conseil consultatif national d’éthique (CCNE) qui signent un changement de contexte et de regard sur l’épidémie </a:t>
            </a:r>
          </a:p>
          <a:p>
            <a:pPr>
              <a:buNone/>
            </a:pPr>
            <a:r>
              <a:rPr lang="fr-FR" dirty="0" smtClean="0"/>
              <a:t>=&gt;  </a:t>
            </a:r>
            <a:r>
              <a:rPr lang="fr-FR" b="1" dirty="0" smtClean="0"/>
              <a:t>Acceptabilité sociale </a:t>
            </a:r>
            <a:r>
              <a:rPr lang="fr-FR" dirty="0" smtClean="0"/>
              <a:t>en lien avec le principe d’autonomie et le fait que l’infection à VIH soit devenue une maladie chronique</a:t>
            </a:r>
          </a:p>
          <a:p>
            <a:pPr>
              <a:buFont typeface="Symbol"/>
              <a:buChar char="Þ"/>
            </a:pPr>
            <a:r>
              <a:rPr lang="fr-FR" dirty="0" smtClean="0"/>
              <a:t> </a:t>
            </a:r>
            <a:r>
              <a:rPr lang="fr-FR" b="1" dirty="0" smtClean="0"/>
              <a:t>Qualité suffisante </a:t>
            </a:r>
            <a:r>
              <a:rPr lang="fr-FR" dirty="0" smtClean="0"/>
              <a:t>pour un rapport bénéfice risque positif au niveau individuel et de la santé publique</a:t>
            </a:r>
          </a:p>
          <a:p>
            <a:pPr>
              <a:buFont typeface="Symbol"/>
              <a:buChar char="Þ"/>
            </a:pPr>
            <a:r>
              <a:rPr lang="fr-FR" dirty="0" smtClean="0"/>
              <a:t> </a:t>
            </a:r>
            <a:r>
              <a:rPr lang="fr-FR" b="1" dirty="0" smtClean="0"/>
              <a:t>Nécessité d’un accompagnement </a:t>
            </a:r>
            <a:r>
              <a:rPr lang="fr-FR" dirty="0" smtClean="0"/>
              <a:t>pré, per et post test quelque soit le résultat du test</a:t>
            </a:r>
          </a:p>
          <a:p>
            <a:pPr>
              <a:buFont typeface="Symbol"/>
              <a:buChar char="Þ"/>
            </a:pP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dirty="0" smtClean="0"/>
              <a:t>Enjeux : point de vue santé publique / bénéfices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4400" y="1600200"/>
            <a:ext cx="8229600" cy="5257800"/>
          </a:xfrm>
        </p:spPr>
        <p:txBody>
          <a:bodyPr>
            <a:normAutofit fontScale="55000" lnSpcReduction="20000"/>
          </a:bodyPr>
          <a:lstStyle/>
          <a:p>
            <a:r>
              <a:rPr lang="fr-FR" sz="4400" dirty="0" smtClean="0"/>
              <a:t>Le moteur de l’épidémie en 2014 = </a:t>
            </a:r>
          </a:p>
          <a:p>
            <a:pPr>
              <a:buNone/>
            </a:pPr>
            <a:r>
              <a:rPr lang="fr-FR" sz="4400" dirty="0" smtClean="0"/>
              <a:t>30 000 personnes ignorant leur infection VIH (1/3 HSH, 1/3 Communauté </a:t>
            </a:r>
            <a:r>
              <a:rPr lang="fr-FR" sz="4400" dirty="0" err="1" smtClean="0"/>
              <a:t>Afrocaribéenne</a:t>
            </a:r>
            <a:r>
              <a:rPr lang="fr-FR" sz="4400" dirty="0" smtClean="0"/>
              <a:t>)</a:t>
            </a:r>
          </a:p>
          <a:p>
            <a:pPr>
              <a:buNone/>
            </a:pPr>
            <a:r>
              <a:rPr lang="fr-FR" sz="4400" dirty="0" smtClean="0"/>
              <a:t>+ 50 % des transmissions par des personnes ignorant leur infection</a:t>
            </a:r>
          </a:p>
          <a:p>
            <a:pPr>
              <a:buNone/>
            </a:pPr>
            <a:r>
              <a:rPr lang="fr-FR" sz="4400" dirty="0" smtClean="0"/>
              <a:t>+ X % de personnes jamais testées</a:t>
            </a:r>
          </a:p>
          <a:p>
            <a:pPr>
              <a:buNone/>
            </a:pPr>
            <a:r>
              <a:rPr lang="fr-FR" sz="4400" dirty="0" smtClean="0"/>
              <a:t>+ délai entre infection et diagnostic ( en moyenne 37 mois HSH, 53 mois Homme hétéro nés à l’étranger)</a:t>
            </a:r>
          </a:p>
          <a:p>
            <a:pPr>
              <a:buFont typeface="Symbol"/>
              <a:buChar char="Þ"/>
            </a:pPr>
            <a:r>
              <a:rPr lang="fr-FR" sz="4400" dirty="0" smtClean="0"/>
              <a:t>« Hypothèse » V. </a:t>
            </a:r>
            <a:r>
              <a:rPr lang="fr-FR" sz="4400" dirty="0" err="1" smtClean="0"/>
              <a:t>Supervie</a:t>
            </a:r>
            <a:r>
              <a:rPr lang="fr-FR" sz="4400" dirty="0" smtClean="0"/>
              <a:t> pour le CNS : Autotests = 4000 nouvelles contaminations découvertes –&gt; 400 contaminations évitées la première année</a:t>
            </a:r>
          </a:p>
          <a:p>
            <a:r>
              <a:rPr lang="fr-FR" sz="4400" dirty="0" smtClean="0"/>
              <a:t>Autotests  3 avantages majeurs : 1. facilité (à domicile) 2. rapidité (</a:t>
            </a:r>
            <a:r>
              <a:rPr lang="fr-FR" sz="4400" dirty="0" err="1" smtClean="0"/>
              <a:t>tdr</a:t>
            </a:r>
            <a:r>
              <a:rPr lang="fr-FR" sz="4400" dirty="0" smtClean="0"/>
              <a:t>) 3. anonymat le plus complet (T. </a:t>
            </a:r>
            <a:r>
              <a:rPr lang="fr-FR" sz="4400" dirty="0" err="1" smtClean="0"/>
              <a:t>Greacen</a:t>
            </a:r>
            <a:r>
              <a:rPr lang="fr-FR" sz="4400" dirty="0" smtClean="0"/>
              <a:t>)</a:t>
            </a:r>
          </a:p>
          <a:p>
            <a:r>
              <a:rPr lang="fr-FR" sz="4400" dirty="0" smtClean="0"/>
              <a:t>Toutes les études montrent une bonne praticabilité (Pant </a:t>
            </a:r>
            <a:r>
              <a:rPr lang="fr-FR" sz="4400" dirty="0" err="1" smtClean="0"/>
              <a:t>Pai</a:t>
            </a:r>
            <a:r>
              <a:rPr lang="fr-FR" sz="4400" dirty="0" smtClean="0"/>
              <a:t> 2013)</a:t>
            </a:r>
          </a:p>
          <a:p>
            <a:pPr>
              <a:buNone/>
            </a:pP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Enjeux : point de vue santé publique / limites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Pas de données pour éclairer l’hypothèse d’une utilisation des autotests essentiellement par les personnes peu ou pas dépistées actuellement</a:t>
            </a:r>
          </a:p>
          <a:p>
            <a:r>
              <a:rPr lang="fr-FR" dirty="0" smtClean="0"/>
              <a:t> Risque de déplacement des recours au dépistage vers des tests moins performants – moins sensibles    ( 4</a:t>
            </a:r>
            <a:r>
              <a:rPr lang="fr-FR" baseline="30000" dirty="0" smtClean="0"/>
              <a:t>ème</a:t>
            </a:r>
            <a:r>
              <a:rPr lang="fr-FR" dirty="0" smtClean="0"/>
              <a:t> génération -&gt; TDR -&gt; Autotests) =&gt; baisse du bénéfice individuel et collectif des </a:t>
            </a:r>
            <a:r>
              <a:rPr lang="fr-FR" dirty="0" err="1" smtClean="0"/>
              <a:t>des</a:t>
            </a:r>
            <a:r>
              <a:rPr lang="fr-FR" dirty="0" smtClean="0"/>
              <a:t> autotests </a:t>
            </a:r>
          </a:p>
          <a:p>
            <a:pPr>
              <a:buNone/>
            </a:pPr>
            <a:r>
              <a:rPr lang="fr-FR" dirty="0" smtClean="0"/>
              <a:t>=&gt; Comment communiquer pour que ce nouvel outil trouve les bons utilisateurs ?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Les autotests demain : </a:t>
            </a:r>
            <a:br>
              <a:rPr lang="fr-FR" dirty="0" smtClean="0"/>
            </a:br>
            <a:r>
              <a:rPr lang="fr-FR" dirty="0" smtClean="0"/>
              <a:t>salivaires ou sanguins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err="1" smtClean="0"/>
              <a:t>Oraquick</a:t>
            </a:r>
            <a:r>
              <a:rPr lang="fr-FR" b="1" dirty="0" smtClean="0"/>
              <a:t> </a:t>
            </a:r>
            <a:r>
              <a:rPr lang="fr-FR" dirty="0" smtClean="0"/>
              <a:t>: « </a:t>
            </a:r>
            <a:r>
              <a:rPr lang="fr-FR" dirty="0" err="1" smtClean="0"/>
              <a:t>born</a:t>
            </a:r>
            <a:r>
              <a:rPr lang="fr-FR" dirty="0" smtClean="0"/>
              <a:t> in USA » .</a:t>
            </a:r>
          </a:p>
          <a:p>
            <a:r>
              <a:rPr lang="fr-FR" dirty="0" smtClean="0"/>
              <a:t>Mise a disposition en juillet 2012 (FDA)</a:t>
            </a:r>
          </a:p>
          <a:p>
            <a:r>
              <a:rPr lang="fr-FR" dirty="0" smtClean="0"/>
              <a:t>Salivaire …. Sensibilité max 93%</a:t>
            </a:r>
          </a:p>
          <a:p>
            <a:r>
              <a:rPr lang="fr-FR" dirty="0" smtClean="0"/>
              <a:t>En attente du marquage CE pour un usage autotest</a:t>
            </a:r>
            <a:endParaRPr lang="fr-FR" dirty="0"/>
          </a:p>
        </p:txBody>
      </p:sp>
      <p:pic>
        <p:nvPicPr>
          <p:cNvPr id="4" name="Image 3" descr="http://fr.cdn.v5.futura-sciences.com/builds/images/thumbs/f/f34ced7dff_oraquick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4365104"/>
            <a:ext cx="3429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Les autotests demain : </a:t>
            </a:r>
            <a:br>
              <a:rPr lang="fr-FR" dirty="0" smtClean="0"/>
            </a:br>
            <a:r>
              <a:rPr lang="fr-FR" dirty="0" smtClean="0"/>
              <a:t>salivaires ou sanguins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Sure Check </a:t>
            </a:r>
            <a:r>
              <a:rPr lang="fr-FR" dirty="0" smtClean="0"/>
              <a:t>( </a:t>
            </a:r>
            <a:r>
              <a:rPr lang="fr-FR" dirty="0" err="1" smtClean="0"/>
              <a:t>Chembio</a:t>
            </a:r>
            <a:r>
              <a:rPr lang="fr-FR" dirty="0" smtClean="0"/>
              <a:t> + AAZ)</a:t>
            </a:r>
          </a:p>
          <a:p>
            <a:r>
              <a:rPr lang="fr-FR" dirty="0" smtClean="0"/>
              <a:t>Tests sanguin capillaire (2,5µl)</a:t>
            </a:r>
          </a:p>
          <a:p>
            <a:r>
              <a:rPr lang="fr-FR" dirty="0" smtClean="0"/>
              <a:t>Meilleure sensibilité</a:t>
            </a:r>
            <a:endParaRPr lang="fr-F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95528" y="4437112"/>
            <a:ext cx="4248472" cy="2208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743450"/>
            <a:ext cx="3495675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543</TotalTime>
  <Words>631</Words>
  <Application>Microsoft Office PowerPoint</Application>
  <PresentationFormat>Affichage à l'écran (4:3)</PresentationFormat>
  <Paragraphs>69</Paragraphs>
  <Slides>11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Solstice</vt:lpstr>
      <vt:lpstr>Les autotests de dépistage du VIH, c’est pour demain !</vt:lpstr>
      <vt:lpstr>Plan</vt:lpstr>
      <vt:lpstr>Introduction</vt:lpstr>
      <vt:lpstr>C’est quoi un autotest de dépistage du VIH ?</vt:lpstr>
      <vt:lpstr>Enjeux : point de vue éthique</vt:lpstr>
      <vt:lpstr>Enjeux : point de vue santé publique / bénéfices</vt:lpstr>
      <vt:lpstr>Enjeux : point de vue santé publique / limites</vt:lpstr>
      <vt:lpstr>Les autotests demain :  salivaires ou sanguins ?</vt:lpstr>
      <vt:lpstr>Les autotests demain :  salivaires ou sanguins ?</vt:lpstr>
      <vt:lpstr>Les questions d’aujourd’hui pour préparer l’arrivée des autotests demain</vt:lpstr>
      <vt:lpstr>Pour ne pas conclure ….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Jean-Marie Le Gall</dc:creator>
  <cp:lastModifiedBy>DUCEPT Myriam</cp:lastModifiedBy>
  <cp:revision>60</cp:revision>
  <dcterms:created xsi:type="dcterms:W3CDTF">2014-04-09T13:17:33Z</dcterms:created>
  <dcterms:modified xsi:type="dcterms:W3CDTF">2014-07-16T08:21:14Z</dcterms:modified>
</cp:coreProperties>
</file>