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  <p:sldMasterId id="2147483807" r:id="rId2"/>
  </p:sldMasterIdLst>
  <p:notesMasterIdLst>
    <p:notesMasterId r:id="rId22"/>
  </p:notesMasterIdLst>
  <p:sldIdLst>
    <p:sldId id="256" r:id="rId3"/>
    <p:sldId id="275" r:id="rId4"/>
    <p:sldId id="276" r:id="rId5"/>
    <p:sldId id="260" r:id="rId6"/>
    <p:sldId id="268" r:id="rId7"/>
    <p:sldId id="280" r:id="rId8"/>
    <p:sldId id="261" r:id="rId9"/>
    <p:sldId id="269" r:id="rId10"/>
    <p:sldId id="270" r:id="rId11"/>
    <p:sldId id="284" r:id="rId12"/>
    <p:sldId id="283" r:id="rId13"/>
    <p:sldId id="286" r:id="rId14"/>
    <p:sldId id="293" r:id="rId15"/>
    <p:sldId id="271" r:id="rId16"/>
    <p:sldId id="278" r:id="rId17"/>
    <p:sldId id="279" r:id="rId18"/>
    <p:sldId id="294" r:id="rId19"/>
    <p:sldId id="281" r:id="rId20"/>
    <p:sldId id="296" r:id="rId21"/>
  </p:sldIdLst>
  <p:sldSz cx="12192000" cy="6858000"/>
  <p:notesSz cx="6797675" cy="98567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CC00"/>
    <a:srgbClr val="9900FF"/>
    <a:srgbClr val="0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9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462EA-9E62-40A7-8495-C7C0E80BC71B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31900"/>
            <a:ext cx="591502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43450"/>
            <a:ext cx="5438775" cy="38814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5FA65-B1BA-4336-8EEB-E12E4ACBF7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842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C6320-58F4-467A-98A1-B7426C43A65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564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C6320-58F4-467A-98A1-B7426C43A65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71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48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787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23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857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885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622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907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904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910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242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5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898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406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807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91989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473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468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2841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8181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43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5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689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2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04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680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57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69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39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3E01D-5199-487C-A4C5-88BDE84E24A0}" type="datetimeFigureOut">
              <a:rPr lang="fr-FR" smtClean="0"/>
              <a:t>02/03/2017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C880E4-4313-4584-99E4-3641FADA4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92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cobretagne.fr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69142" y="1999310"/>
            <a:ext cx="9448799" cy="1299747"/>
          </a:xfrm>
        </p:spPr>
        <p:txBody>
          <a:bodyPr>
            <a:normAutofit/>
          </a:bodyPr>
          <a:lstStyle/>
          <a:p>
            <a:r>
              <a:rPr lang="fr-FR" b="1" dirty="0" smtClean="0"/>
              <a:t>Epidémiologie des cancers</a:t>
            </a:r>
            <a:endParaRPr lang="fr-FR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792" y="169334"/>
            <a:ext cx="2340001" cy="1080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999499" y="4715641"/>
            <a:ext cx="7239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Dr. Donavine NIMUBONA, médecin coordinateur </a:t>
            </a:r>
          </a:p>
          <a:p>
            <a:pPr algn="ctr"/>
            <a:r>
              <a:rPr lang="fr-FR" b="1" dirty="0" smtClean="0"/>
              <a:t>Réseau Régional de Cancérologie (RRC) - Oncobretagne</a:t>
            </a:r>
          </a:p>
          <a:p>
            <a:pPr algn="ctr"/>
            <a:r>
              <a:rPr lang="fr-FR" b="1" dirty="0" smtClean="0"/>
              <a:t>Journée régionale inter-réseaux </a:t>
            </a:r>
          </a:p>
          <a:p>
            <a:pPr algn="ctr"/>
            <a:r>
              <a:rPr lang="fr-FR" b="1" dirty="0" smtClean="0"/>
              <a:t>ONCO-VIH-  02 mars 2017, Brest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58272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694" y="1240143"/>
            <a:ext cx="6446053" cy="5076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876425" y="236622"/>
            <a:ext cx="950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Classement des cancers par </a:t>
            </a:r>
            <a:r>
              <a:rPr lang="fr-FR" sz="2400" b="1" u="sng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incidence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projetée en 2015 par localisation et selon le sexe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724775" y="2206874"/>
            <a:ext cx="4190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Chez </a:t>
            </a:r>
            <a:r>
              <a:rPr lang="fr-FR" b="1" dirty="0" smtClean="0">
                <a:solidFill>
                  <a:srgbClr val="00CC00"/>
                </a:solidFill>
              </a:rPr>
              <a:t>la femme</a:t>
            </a:r>
            <a:r>
              <a:rPr lang="fr-FR" b="1" dirty="0" smtClean="0"/>
              <a:t>, 10 localisations représentent </a:t>
            </a:r>
            <a:r>
              <a:rPr lang="fr-FR" b="1" dirty="0" smtClean="0">
                <a:solidFill>
                  <a:srgbClr val="3333FF"/>
                </a:solidFill>
              </a:rPr>
              <a:t>75%</a:t>
            </a:r>
            <a:r>
              <a:rPr lang="fr-FR" b="1" dirty="0" smtClean="0"/>
              <a:t> du nombre total</a:t>
            </a: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7772401" y="3454977"/>
            <a:ext cx="41424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Chez </a:t>
            </a:r>
            <a:r>
              <a:rPr lang="fr-FR" b="1" dirty="0" smtClean="0">
                <a:solidFill>
                  <a:srgbClr val="FF0000"/>
                </a:solidFill>
              </a:rPr>
              <a:t>l’homme</a:t>
            </a:r>
            <a:r>
              <a:rPr lang="fr-FR" b="1" dirty="0" smtClean="0"/>
              <a:t>, 10 </a:t>
            </a:r>
            <a:r>
              <a:rPr lang="fr-FR" b="1" dirty="0"/>
              <a:t>localisations représentent </a:t>
            </a:r>
            <a:r>
              <a:rPr lang="fr-FR" b="1" dirty="0" smtClean="0">
                <a:solidFill>
                  <a:srgbClr val="3333FF"/>
                </a:solidFill>
              </a:rPr>
              <a:t>50%</a:t>
            </a:r>
            <a:r>
              <a:rPr lang="fr-FR" b="1" dirty="0" smtClean="0"/>
              <a:t> du nombre  </a:t>
            </a:r>
            <a:r>
              <a:rPr lang="fr-FR" b="1" dirty="0"/>
              <a:t>total</a:t>
            </a:r>
          </a:p>
        </p:txBody>
      </p:sp>
      <p:sp>
        <p:nvSpPr>
          <p:cNvPr id="7" name="Rectangle 6"/>
          <p:cNvSpPr/>
          <p:nvPr/>
        </p:nvSpPr>
        <p:spPr>
          <a:xfrm>
            <a:off x="2596804" y="648866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source </a:t>
            </a:r>
            <a:r>
              <a:rPr lang="fr-FR" b="1" dirty="0" smtClean="0"/>
              <a:t>: INCA </a:t>
            </a:r>
            <a:r>
              <a:rPr lang="fr-FR" b="1" dirty="0"/>
              <a:t>« Les cancers en France, édition 2015 </a:t>
            </a:r>
            <a:r>
              <a:rPr lang="fr-FR" b="1" dirty="0" smtClean="0"/>
              <a:t>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1382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8975" y="836668"/>
            <a:ext cx="6031767" cy="5652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62720" y="0"/>
            <a:ext cx="950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Classement des cancers par </a:t>
            </a:r>
            <a:r>
              <a:rPr lang="fr-FR" sz="2400" b="1" u="sng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mortalité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projetée en 2015 par localisation et selon le sexe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8975" y="643367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source </a:t>
            </a:r>
            <a:r>
              <a:rPr lang="fr-FR" b="1" dirty="0" smtClean="0"/>
              <a:t>: INCA </a:t>
            </a:r>
            <a:r>
              <a:rPr lang="fr-FR" b="1" dirty="0"/>
              <a:t>« Les cancers en France, édition 2015 </a:t>
            </a:r>
            <a:r>
              <a:rPr lang="fr-FR" b="1" dirty="0" smtClean="0"/>
              <a:t>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6302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630" y="1134365"/>
            <a:ext cx="11088000" cy="4244524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714500" y="144448"/>
            <a:ext cx="9791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Evolution </a:t>
            </a: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de </a:t>
            </a:r>
            <a:r>
              <a:rPr lang="fr-FR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l’</a:t>
            </a:r>
            <a:r>
              <a:rPr lang="fr-FR" sz="2800" b="1" dirty="0">
                <a:solidFill>
                  <a:srgbClr val="00CC00"/>
                </a:solidFill>
                <a:latin typeface="+mj-lt"/>
                <a:ea typeface="+mj-ea"/>
                <a:cs typeface="+mj-cs"/>
              </a:rPr>
              <a:t>incidence</a:t>
            </a:r>
            <a:r>
              <a:rPr lang="fr-FR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et de la </a:t>
            </a:r>
            <a:r>
              <a:rPr lang="fr-FR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mortalité</a:t>
            </a:r>
            <a:r>
              <a:rPr lang="fr-FR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« tous cancers confondus » : 1980 à </a:t>
            </a: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2012 </a:t>
            </a:r>
            <a:r>
              <a:rPr lang="fr-FR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(/100 000 </a:t>
            </a:r>
            <a:r>
              <a:rPr lang="fr-FR" sz="2400" b="1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hab</a:t>
            </a:r>
            <a:r>
              <a:rPr lang="fr-FR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)</a:t>
            </a:r>
            <a:endParaRPr lang="fr-FR" sz="2400" b="1" i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40643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02450" y="176435"/>
            <a:ext cx="8911687" cy="1280890"/>
          </a:xfrm>
        </p:spPr>
        <p:txBody>
          <a:bodyPr/>
          <a:lstStyle/>
          <a:p>
            <a:r>
              <a:rPr lang="fr-FR" b="1" dirty="0" smtClean="0"/>
              <a:t>Autres données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93937" y="1190625"/>
            <a:ext cx="8915400" cy="4440918"/>
          </a:xfrm>
        </p:spPr>
        <p:txBody>
          <a:bodyPr>
            <a:normAutofit/>
          </a:bodyPr>
          <a:lstStyle/>
          <a:p>
            <a:r>
              <a:rPr lang="fr-FR" sz="2000" b="1" u="sng" dirty="0" smtClean="0"/>
              <a:t>Prévalence</a:t>
            </a:r>
            <a:r>
              <a:rPr lang="fr-FR" sz="2000" dirty="0" smtClean="0"/>
              <a:t> totale en France métropolitaine : environ </a:t>
            </a:r>
            <a:r>
              <a:rPr lang="fr-FR" sz="2000" b="1" dirty="0" smtClean="0">
                <a:solidFill>
                  <a:srgbClr val="3333FF"/>
                </a:solidFill>
              </a:rPr>
              <a:t>3 millions </a:t>
            </a:r>
            <a:r>
              <a:rPr lang="fr-FR" sz="2000" dirty="0" smtClean="0"/>
              <a:t>de personnes (15 ans+) ayant eu un cancer et en vie en 2008.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b="1" dirty="0" smtClean="0">
                <a:solidFill>
                  <a:srgbClr val="3333FF"/>
                </a:solidFill>
              </a:rPr>
              <a:t>35 000 nouveaux cas </a:t>
            </a:r>
            <a:r>
              <a:rPr lang="fr-FR" sz="2000" b="1" u="sng" dirty="0" smtClean="0"/>
              <a:t>d’hémopathies malignes </a:t>
            </a:r>
            <a:r>
              <a:rPr lang="fr-FR" sz="2000" dirty="0" smtClean="0"/>
              <a:t>estimés en France métropolitaine en 2012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b="1" dirty="0" smtClean="0">
                <a:solidFill>
                  <a:srgbClr val="3333FF"/>
                </a:solidFill>
              </a:rPr>
              <a:t>1 </a:t>
            </a:r>
            <a:r>
              <a:rPr lang="fr-FR" sz="2000" b="1" dirty="0">
                <a:solidFill>
                  <a:srgbClr val="3333FF"/>
                </a:solidFill>
              </a:rPr>
              <a:t>750 nouveaux cas </a:t>
            </a:r>
            <a:r>
              <a:rPr lang="fr-FR" sz="2000" dirty="0"/>
              <a:t>de cancer en </a:t>
            </a:r>
            <a:r>
              <a:rPr lang="fr-FR" sz="2000" dirty="0" smtClean="0"/>
              <a:t>moyenne par </a:t>
            </a:r>
            <a:r>
              <a:rPr lang="fr-FR" sz="2000" dirty="0"/>
              <a:t>an chez </a:t>
            </a:r>
            <a:r>
              <a:rPr lang="fr-FR" sz="2000" b="1" u="sng" dirty="0"/>
              <a:t>les moins de 15 ans</a:t>
            </a:r>
            <a:r>
              <a:rPr lang="fr-FR" sz="2000" dirty="0"/>
              <a:t> sur la </a:t>
            </a:r>
            <a:r>
              <a:rPr lang="fr-FR" sz="2000" dirty="0" smtClean="0"/>
              <a:t>période 2007-2011 </a:t>
            </a:r>
            <a:r>
              <a:rPr lang="fr-FR" sz="2000" dirty="0"/>
              <a:t>en France </a:t>
            </a:r>
            <a:r>
              <a:rPr lang="fr-FR" sz="2000" dirty="0" smtClean="0"/>
              <a:t>métropolitaine avec : </a:t>
            </a:r>
          </a:p>
          <a:p>
            <a:pPr lvl="1"/>
            <a:r>
              <a:rPr lang="fr-FR" sz="1800" dirty="0" smtClean="0"/>
              <a:t>29% de leucémies</a:t>
            </a:r>
          </a:p>
          <a:p>
            <a:pPr lvl="1"/>
            <a:r>
              <a:rPr lang="fr-FR" sz="1800" dirty="0" smtClean="0"/>
              <a:t>24 % de tumeurs du système nerveux central (24%) </a:t>
            </a:r>
          </a:p>
          <a:p>
            <a:pPr lvl="1"/>
            <a:r>
              <a:rPr lang="fr-FR" sz="1800" dirty="0" smtClean="0"/>
              <a:t>11% de lymphomes</a:t>
            </a:r>
            <a:endParaRPr lang="fr-FR" sz="1800" dirty="0"/>
          </a:p>
        </p:txBody>
      </p:sp>
      <p:sp>
        <p:nvSpPr>
          <p:cNvPr id="7" name="Rectangle 6"/>
          <p:cNvSpPr/>
          <p:nvPr/>
        </p:nvSpPr>
        <p:spPr>
          <a:xfrm>
            <a:off x="3257375" y="604553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i="1" dirty="0"/>
              <a:t>source </a:t>
            </a:r>
            <a:r>
              <a:rPr lang="fr-FR" b="1" i="1" dirty="0" smtClean="0"/>
              <a:t>: INCA </a:t>
            </a:r>
            <a:r>
              <a:rPr lang="fr-FR" b="1" i="1" dirty="0"/>
              <a:t>« Les cancers en France, édition 2015 </a:t>
            </a:r>
            <a:r>
              <a:rPr lang="fr-FR" b="1" i="1" dirty="0" smtClean="0"/>
              <a:t>»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843945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0974" y="138077"/>
            <a:ext cx="8911687" cy="1107895"/>
          </a:xfrm>
        </p:spPr>
        <p:txBody>
          <a:bodyPr>
            <a:normAutofit/>
          </a:bodyPr>
          <a:lstStyle/>
          <a:p>
            <a:r>
              <a:rPr lang="fr-FR" dirty="0" smtClean="0"/>
              <a:t>Les données </a:t>
            </a:r>
            <a:r>
              <a:rPr lang="fr-FR" dirty="0" smtClean="0">
                <a:solidFill>
                  <a:srgbClr val="FF0000"/>
                </a:solidFill>
              </a:rPr>
              <a:t>régionales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1600" b="1" dirty="0" smtClean="0">
                <a:solidFill>
                  <a:schemeClr val="tx1"/>
                </a:solidFill>
              </a:rPr>
              <a:t>source : « Les cancers Bretagne, ORSB et ARS Bretagne»</a:t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400" b="1" i="1" dirty="0" smtClean="0">
                <a:solidFill>
                  <a:srgbClr val="FF0000"/>
                </a:solidFill>
              </a:rPr>
              <a:t>Données : 2009-2011</a:t>
            </a:r>
            <a:endParaRPr lang="fr-FR" sz="1400" b="1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93341" y="1355124"/>
            <a:ext cx="10199320" cy="5012726"/>
          </a:xfrm>
        </p:spPr>
        <p:txBody>
          <a:bodyPr>
            <a:normAutofit/>
          </a:bodyPr>
          <a:lstStyle/>
          <a:p>
            <a:pPr lvl="1"/>
            <a:r>
              <a:rPr lang="fr-FR" b="1" dirty="0" smtClean="0"/>
              <a:t>Incidence : 16.300 nouvelles ALD pour cancer/an en Bretagne</a:t>
            </a:r>
          </a:p>
          <a:p>
            <a:pPr lvl="1"/>
            <a:endParaRPr lang="fr-FR" b="1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sz="1000" b="1" dirty="0" smtClean="0"/>
          </a:p>
          <a:p>
            <a:pPr lvl="1"/>
            <a:r>
              <a:rPr lang="fr-FR" b="1" dirty="0" smtClean="0"/>
              <a:t>Mortalité par cancer en Bretagne :</a:t>
            </a:r>
          </a:p>
          <a:p>
            <a:pPr lvl="2">
              <a:spcBef>
                <a:spcPts val="0"/>
              </a:spcBef>
            </a:pPr>
            <a:r>
              <a:rPr lang="fr-FR" dirty="0" smtClean="0"/>
              <a:t>8 500 décès par cancer en moyenne par an en Bretagne (149 000 par an en France), soit 5,7%.</a:t>
            </a:r>
          </a:p>
          <a:p>
            <a:pPr lvl="3">
              <a:spcBef>
                <a:spcPts val="0"/>
              </a:spcBef>
            </a:pPr>
            <a:r>
              <a:rPr lang="fr-FR" dirty="0" smtClean="0"/>
              <a:t>(population bretonne : 4,9% du total national)</a:t>
            </a:r>
          </a:p>
          <a:p>
            <a:pPr lvl="2">
              <a:spcBef>
                <a:spcPts val="0"/>
              </a:spcBef>
            </a:pPr>
            <a:r>
              <a:rPr lang="fr-FR" dirty="0" smtClean="0"/>
              <a:t>Première cause de mortalité chez les hommes et 2</a:t>
            </a:r>
            <a:r>
              <a:rPr lang="fr-FR" baseline="30000" dirty="0" smtClean="0"/>
              <a:t>ème</a:t>
            </a:r>
            <a:r>
              <a:rPr lang="fr-FR" dirty="0" smtClean="0"/>
              <a:t> chez les femmes, après les maladies cardio-vasculaires.</a:t>
            </a:r>
          </a:p>
          <a:p>
            <a:pPr lvl="2">
              <a:spcBef>
                <a:spcPts val="0"/>
              </a:spcBef>
            </a:pPr>
            <a:r>
              <a:rPr lang="fr-FR" dirty="0" smtClean="0"/>
              <a:t>Surmortalité masculine de + 6% par rapport à la moyenne française</a:t>
            </a:r>
          </a:p>
          <a:p>
            <a:pPr lvl="2">
              <a:spcBef>
                <a:spcPts val="0"/>
              </a:spcBef>
            </a:pPr>
            <a:r>
              <a:rPr lang="fr-FR" dirty="0" smtClean="0"/>
              <a:t>Surmortalité significative dans les départements du Finistère et des </a:t>
            </a:r>
            <a:r>
              <a:rPr lang="fr-FR" dirty="0"/>
              <a:t>C</a:t>
            </a:r>
            <a:r>
              <a:rPr lang="fr-FR" dirty="0" smtClean="0"/>
              <a:t>ôtes d’Armor par rapport à la moyenne nationale</a:t>
            </a:r>
          </a:p>
          <a:p>
            <a:pPr lvl="2">
              <a:spcBef>
                <a:spcPts val="0"/>
              </a:spcBef>
            </a:pPr>
            <a:r>
              <a:rPr lang="fr-FR" dirty="0" smtClean="0"/>
              <a:t>Mortalité comparable pour le Morbihan</a:t>
            </a:r>
          </a:p>
          <a:p>
            <a:pPr lvl="2">
              <a:spcBef>
                <a:spcPts val="0"/>
              </a:spcBef>
            </a:pPr>
            <a:r>
              <a:rPr lang="fr-FR" dirty="0" smtClean="0"/>
              <a:t>Sous-mortalité pour l’Ille et Vilaine</a:t>
            </a:r>
            <a:r>
              <a:rPr lang="fr-FR" b="1" dirty="0" smtClean="0"/>
              <a:t>.</a:t>
            </a:r>
          </a:p>
          <a:p>
            <a:pPr marL="914400" lvl="2" indent="0">
              <a:spcBef>
                <a:spcPts val="0"/>
              </a:spcBef>
              <a:buNone/>
            </a:pPr>
            <a:endParaRPr lang="fr-FR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178632"/>
              </p:ext>
            </p:extLst>
          </p:nvPr>
        </p:nvGraphicFramePr>
        <p:xfrm>
          <a:off x="1919417" y="1676513"/>
          <a:ext cx="9531178" cy="2077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2497"/>
                <a:gridCol w="3764691"/>
                <a:gridCol w="3393990"/>
              </a:tblGrid>
              <a:tr h="344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hommes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femmes</a:t>
                      </a:r>
                      <a:endParaRPr lang="fr-FR" dirty="0"/>
                    </a:p>
                  </a:txBody>
                  <a:tcPr/>
                </a:tc>
              </a:tr>
              <a:tr h="494981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Nouveaux cas/an* </a:t>
                      </a:r>
                    </a:p>
                    <a:p>
                      <a:r>
                        <a:rPr lang="fr-FR" sz="1200" b="1" dirty="0" smtClean="0"/>
                        <a:t>(*nouvelles ALD pour cancer)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8 730</a:t>
                      </a:r>
                      <a:endParaRPr lang="fr-FR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7 578</a:t>
                      </a:r>
                    </a:p>
                  </a:txBody>
                  <a:tcPr/>
                </a:tc>
              </a:tr>
              <a:tr h="659027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Taux régional</a:t>
                      </a:r>
                    </a:p>
                    <a:p>
                      <a:pPr marL="0" algn="l" defTabSz="457200" rtl="0" eaLnBrk="1" latinLnBrk="0" hangingPunct="1"/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Départements à faibles taux</a:t>
                      </a:r>
                    </a:p>
                    <a:p>
                      <a:pPr marL="0" algn="l" defTabSz="457200" rtl="0" eaLnBrk="1" latinLnBrk="0" hangingPunct="1"/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Départements à forts taux</a:t>
                      </a:r>
                      <a:endParaRPr lang="fr-FR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583/100 000 </a:t>
                      </a:r>
                    </a:p>
                    <a:p>
                      <a:r>
                        <a:rPr lang="fr-FR" sz="1200" b="1" dirty="0" smtClean="0"/>
                        <a:t>-7% dans le 35 et -5% dans le 22</a:t>
                      </a:r>
                    </a:p>
                    <a:p>
                      <a:r>
                        <a:rPr lang="fr-FR" sz="1200" b="1" dirty="0" smtClean="0"/>
                        <a:t>+ 8% dans le 56</a:t>
                      </a:r>
                      <a:r>
                        <a:rPr lang="fr-FR" sz="1200" b="1" baseline="0" dirty="0" smtClean="0"/>
                        <a:t> et </a:t>
                      </a:r>
                      <a:r>
                        <a:rPr lang="fr-FR" sz="1200" b="1" baseline="0" dirty="0" err="1" smtClean="0"/>
                        <a:t>moy</a:t>
                      </a:r>
                      <a:r>
                        <a:rPr lang="fr-FR" sz="1200" b="1" baseline="0" dirty="0" smtClean="0"/>
                        <a:t> régionale pour le 29.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410/100 000 </a:t>
                      </a:r>
                    </a:p>
                    <a:p>
                      <a:r>
                        <a:rPr lang="fr-FR" sz="1200" b="1" dirty="0" smtClean="0"/>
                        <a:t>-8% dans le 29 et -7% dans le 22</a:t>
                      </a:r>
                    </a:p>
                    <a:p>
                      <a:r>
                        <a:rPr lang="fr-FR" sz="1200" b="1" baseline="0" dirty="0" err="1" smtClean="0"/>
                        <a:t>moy</a:t>
                      </a:r>
                      <a:r>
                        <a:rPr lang="fr-FR" sz="1200" b="1" baseline="0" dirty="0" smtClean="0"/>
                        <a:t> régionale pour le 35 et le 56.</a:t>
                      </a:r>
                      <a:endParaRPr lang="fr-FR" sz="1200" dirty="0"/>
                    </a:p>
                  </a:txBody>
                  <a:tcPr/>
                </a:tc>
              </a:tr>
              <a:tr h="54605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Comparaison France métropolitaine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Selon</a:t>
                      </a:r>
                      <a:r>
                        <a:rPr lang="fr-FR" sz="1400" baseline="0" dirty="0" smtClean="0"/>
                        <a:t> les </a:t>
                      </a:r>
                      <a:r>
                        <a:rPr lang="fr-FR" sz="1400" dirty="0" err="1" smtClean="0"/>
                        <a:t>dépts</a:t>
                      </a:r>
                      <a:r>
                        <a:rPr lang="fr-FR" sz="1400" dirty="0" smtClean="0"/>
                        <a:t>  : 473</a:t>
                      </a:r>
                      <a:r>
                        <a:rPr lang="fr-FR" sz="1400" baseline="0" dirty="0" smtClean="0"/>
                        <a:t> à </a:t>
                      </a:r>
                      <a:r>
                        <a:rPr lang="fr-FR" sz="1400" dirty="0" smtClean="0"/>
                        <a:t>679 </a:t>
                      </a:r>
                    </a:p>
                    <a:p>
                      <a:r>
                        <a:rPr lang="fr-FR" sz="1400" dirty="0" smtClean="0"/>
                        <a:t>moyenne</a:t>
                      </a:r>
                      <a:r>
                        <a:rPr lang="fr-FR" sz="1400" baseline="0" dirty="0" smtClean="0"/>
                        <a:t> : 585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Selon</a:t>
                      </a:r>
                      <a:r>
                        <a:rPr lang="fr-FR" sz="1400" baseline="0" dirty="0" smtClean="0"/>
                        <a:t> les </a:t>
                      </a:r>
                      <a:r>
                        <a:rPr lang="fr-FR" sz="1400" dirty="0" err="1" smtClean="0"/>
                        <a:t>dépts</a:t>
                      </a:r>
                      <a:r>
                        <a:rPr lang="fr-FR" sz="1400" dirty="0" smtClean="0"/>
                        <a:t>  : 333 à 483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moyenne</a:t>
                      </a:r>
                      <a:r>
                        <a:rPr lang="fr-FR" sz="1400" baseline="0" dirty="0" smtClean="0"/>
                        <a:t> : 434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163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0547" y="269883"/>
            <a:ext cx="8911687" cy="1280890"/>
          </a:xfrm>
        </p:spPr>
        <p:txBody>
          <a:bodyPr>
            <a:normAutofit/>
          </a:bodyPr>
          <a:lstStyle/>
          <a:p>
            <a:r>
              <a:rPr lang="fr-FR" sz="2800" b="1" dirty="0"/>
              <a:t>Données du Dossier Communicant de </a:t>
            </a:r>
            <a:r>
              <a:rPr lang="fr-FR" sz="2800" b="1" dirty="0" smtClean="0"/>
              <a:t>Cancérologie de Bretagne, 2015</a:t>
            </a:r>
            <a:endParaRPr lang="fr-FR" sz="28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463444"/>
              </p:ext>
            </p:extLst>
          </p:nvPr>
        </p:nvGraphicFramePr>
        <p:xfrm>
          <a:off x="3314486" y="1370110"/>
          <a:ext cx="5611800" cy="3838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3192"/>
                <a:gridCol w="1460804"/>
                <a:gridCol w="867804"/>
              </a:tblGrid>
              <a:tr h="5429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Spécialités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 smtClean="0">
                          <a:effectLst/>
                        </a:rPr>
                        <a:t>« Nouveaux » </a:t>
                      </a:r>
                    </a:p>
                    <a:p>
                      <a:pPr algn="ctr" fontAlgn="ctr"/>
                      <a:r>
                        <a:rPr lang="fr-FR" sz="1600" b="1" u="none" strike="noStrike" dirty="0" smtClean="0">
                          <a:effectLst/>
                        </a:rPr>
                        <a:t>patients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%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Gynécologie-Sénologie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4738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20,8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Urologie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4451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19,5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Digestif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4165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18,3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Pneumologie "Thorax"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2867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12,6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Hématologie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2230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9,8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Dermatologie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1538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6,8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ORL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1296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5,7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 smtClean="0">
                          <a:effectLst/>
                        </a:rPr>
                        <a:t>Hépatologie*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555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2,4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Neurologie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416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1,8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Tumeurs endocrines + thyroïde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343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1,5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2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Sarcome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174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0,8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2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TOTAL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22 773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100,0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259241" y="6387068"/>
            <a:ext cx="6126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/>
              <a:t>* RCP gérées dans un autre outil régional : HEMSYS</a:t>
            </a:r>
            <a:endParaRPr lang="fr-FR" sz="1400" b="1" i="1" dirty="0"/>
          </a:p>
        </p:txBody>
      </p:sp>
    </p:spTree>
    <p:extLst>
      <p:ext uri="{BB962C8B-B14F-4D97-AF65-F5344CB8AC3E}">
        <p14:creationId xmlns:p14="http://schemas.microsoft.com/office/powerpoint/2010/main" val="436992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61119" y="253407"/>
            <a:ext cx="8911687" cy="776322"/>
          </a:xfrm>
        </p:spPr>
        <p:txBody>
          <a:bodyPr/>
          <a:lstStyle/>
          <a:p>
            <a:r>
              <a:rPr lang="fr-FR" b="1" dirty="0" smtClean="0"/>
              <a:t>Sexe et âge, tout cancer confondus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603790"/>
              </p:ext>
            </p:extLst>
          </p:nvPr>
        </p:nvGraphicFramePr>
        <p:xfrm>
          <a:off x="2339541" y="1206500"/>
          <a:ext cx="804837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291"/>
                <a:gridCol w="1202724"/>
                <a:gridCol w="1136822"/>
                <a:gridCol w="1293341"/>
                <a:gridCol w="139219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Source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âge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Sexe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&lt;65 ans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&gt;</a:t>
                      </a:r>
                      <a:r>
                        <a:rPr lang="fr-FR" b="1" baseline="0" dirty="0" smtClean="0"/>
                        <a:t> 65 ans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Hommes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Femmes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INCA (2005-2012)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39%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61%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54,8%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45,2%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ARS</a:t>
                      </a:r>
                      <a:r>
                        <a:rPr lang="fr-FR" baseline="0" dirty="0" smtClean="0"/>
                        <a:t> et ORSB (2009-2011)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44%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56%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53,5%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46,5%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DCC (2015)*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40,7%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59,3%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55,2%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44,8%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455215" y="3319849"/>
            <a:ext cx="4596713" cy="370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*Détails, Données DCC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064445"/>
              </p:ext>
            </p:extLst>
          </p:nvPr>
        </p:nvGraphicFramePr>
        <p:xfrm>
          <a:off x="3861614" y="3791752"/>
          <a:ext cx="378391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481"/>
                <a:gridCol w="14004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Âge à la 1</a:t>
                      </a:r>
                      <a:r>
                        <a:rPr lang="fr-FR" baseline="30000" dirty="0" smtClean="0"/>
                        <a:t>ère</a:t>
                      </a:r>
                      <a:r>
                        <a:rPr lang="fr-FR" dirty="0" smtClean="0"/>
                        <a:t> RCP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-45ans</a:t>
                      </a:r>
                    </a:p>
                  </a:txBody>
                  <a:tcPr marL="685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45-55</a:t>
                      </a:r>
                    </a:p>
                  </a:txBody>
                  <a:tcPr marL="685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55-65</a:t>
                      </a:r>
                    </a:p>
                  </a:txBody>
                  <a:tcPr marL="685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65-75</a:t>
                      </a:r>
                    </a:p>
                  </a:txBody>
                  <a:tcPr marL="685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75-85</a:t>
                      </a:r>
                    </a:p>
                  </a:txBody>
                  <a:tcPr marL="685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85+</a:t>
                      </a:r>
                    </a:p>
                  </a:txBody>
                  <a:tcPr marL="685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79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1657" y="261253"/>
            <a:ext cx="8911687" cy="995140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Survie des personnes atteintes d’un cancer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1657" y="1509486"/>
            <a:ext cx="9579429" cy="4934857"/>
          </a:xfrm>
        </p:spPr>
        <p:txBody>
          <a:bodyPr>
            <a:normAutofit lnSpcReduction="10000"/>
          </a:bodyPr>
          <a:lstStyle/>
          <a:p>
            <a:r>
              <a:rPr lang="fr-FR" sz="2600" dirty="0" smtClean="0"/>
              <a:t>Variabilité +++ en fonction des localisation</a:t>
            </a:r>
          </a:p>
          <a:p>
            <a:r>
              <a:rPr lang="fr-FR" sz="2600" dirty="0" smtClean="0"/>
              <a:t>Survie nette à 5 ans sur la période 2005-2010 varie de 4% pour les mésothéliome pleural à 96% pour K des testicules chez l’homme</a:t>
            </a:r>
          </a:p>
          <a:p>
            <a:r>
              <a:rPr lang="fr-FR" sz="2400" dirty="0" smtClean="0"/>
              <a:t>Chez la femme : 7% pour le pancréas à 98% pour la thyroïde</a:t>
            </a:r>
          </a:p>
          <a:p>
            <a:r>
              <a:rPr lang="fr-FR" sz="2400" dirty="0" smtClean="0"/>
              <a:t>Les cancers de mauvais pronostic (survie à 5 ans &lt; 33%) représentent 25% des cancers diagnostiqués</a:t>
            </a:r>
          </a:p>
          <a:p>
            <a:pPr lvl="1"/>
            <a:r>
              <a:rPr lang="fr-FR" sz="2400" dirty="0" smtClean="0"/>
              <a:t>+ </a:t>
            </a:r>
            <a:r>
              <a:rPr lang="fr-FR" sz="2200" dirty="0" smtClean="0"/>
              <a:t>chez les hommes que chez les femmes (31% versus 17%)</a:t>
            </a:r>
          </a:p>
          <a:p>
            <a:r>
              <a:rPr lang="fr-FR" sz="2400" dirty="0" smtClean="0"/>
              <a:t>Les cancers de bon pronostic (survie à 5 ans &gt; 66%) représentent 52%</a:t>
            </a:r>
          </a:p>
          <a:p>
            <a:pPr lvl="1"/>
            <a:r>
              <a:rPr lang="fr-FR" sz="2000" dirty="0" smtClean="0"/>
              <a:t>+ chez les femmes que chez les hommes (57% versus 44%)</a:t>
            </a: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47658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166910"/>
            <a:ext cx="8911687" cy="60461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Conclusion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56229" y="943429"/>
            <a:ext cx="10058400" cy="5779343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/>
              <a:t>Augmentation du nombre de nouveaux cas de cancer de 1980 à 2012</a:t>
            </a:r>
          </a:p>
          <a:p>
            <a:pPr lvl="1"/>
            <a:r>
              <a:rPr lang="fr-FR" sz="1800" dirty="0" smtClean="0"/>
              <a:t>Accroissement de la population, Vieillissement, augmentation du risque</a:t>
            </a:r>
          </a:p>
          <a:p>
            <a:pPr lvl="1"/>
            <a:r>
              <a:rPr lang="fr-FR" sz="1800" dirty="0" smtClean="0"/>
              <a:t>Taux standardisé d’incidence  : augmentation progressive de 1980 à 2012, notamment chez la femme, puis diminution progressive chez l’homme et ralentissement et  de la progression chez la femme sur la période 2005 -2012</a:t>
            </a:r>
          </a:p>
          <a:p>
            <a:r>
              <a:rPr lang="fr-FR" b="1" dirty="0" smtClean="0"/>
              <a:t>Augmentation du nombre de décès (lié à l’augmentation de l’incidence) mais taux de décès en diminution </a:t>
            </a:r>
            <a:r>
              <a:rPr lang="fr-FR" dirty="0"/>
              <a:t>(progrès thérapeutiques, diagnostics précoces, dépistage, etc.)</a:t>
            </a:r>
          </a:p>
          <a:p>
            <a:r>
              <a:rPr lang="fr-FR" b="1" dirty="0" smtClean="0"/>
              <a:t>Divergence entre l’évolution de l’incidence et celle de la mortalité </a:t>
            </a:r>
            <a:r>
              <a:rPr lang="fr-FR" dirty="0" smtClean="0"/>
              <a:t>(certains K bon pronostic </a:t>
            </a:r>
            <a:r>
              <a:rPr lang="fr-FR" dirty="0" smtClean="0">
                <a:sym typeface="Wingdings" panose="05000000000000000000" pitchFamily="2" charset="2"/>
              </a:rPr>
              <a:t> </a:t>
            </a:r>
            <a:r>
              <a:rPr lang="fr-FR" dirty="0" smtClean="0"/>
              <a:t>et des K de mauvais pronostic en </a:t>
            </a:r>
            <a:r>
              <a:rPr lang="fr-FR" dirty="0" smtClean="0">
                <a:sym typeface="Wingdings" panose="05000000000000000000" pitchFamily="2" charset="2"/>
              </a:rPr>
              <a:t> </a:t>
            </a:r>
            <a:r>
              <a:rPr lang="fr-FR" dirty="0" smtClean="0"/>
              <a:t>:</a:t>
            </a:r>
          </a:p>
          <a:p>
            <a:pPr lvl="1"/>
            <a:r>
              <a:rPr lang="fr-FR" sz="1800" dirty="0" smtClean="0"/>
              <a:t>Incidence </a:t>
            </a:r>
            <a:r>
              <a:rPr lang="fr-FR" sz="1800" dirty="0">
                <a:sym typeface="Wingdings" panose="05000000000000000000" pitchFamily="2" charset="2"/>
              </a:rPr>
              <a:t> </a:t>
            </a:r>
            <a:r>
              <a:rPr lang="fr-FR" sz="1800" dirty="0" smtClean="0"/>
              <a:t>mortalité </a:t>
            </a:r>
            <a:r>
              <a:rPr lang="fr-FR" sz="1800" dirty="0" smtClean="0">
                <a:sym typeface="Wingdings" panose="05000000000000000000" pitchFamily="2" charset="2"/>
              </a:rPr>
              <a:t></a:t>
            </a:r>
            <a:r>
              <a:rPr lang="fr-FR" sz="1800" dirty="0" smtClean="0"/>
              <a:t> : estomac et col de l’utérus chez la femme, œsophage et VADS chez l’homme</a:t>
            </a:r>
          </a:p>
          <a:p>
            <a:pPr lvl="1"/>
            <a:r>
              <a:rPr lang="fr-FR" sz="1800" dirty="0" smtClean="0"/>
              <a:t> incidence </a:t>
            </a:r>
            <a:r>
              <a:rPr lang="fr-FR" sz="1800" dirty="0" smtClean="0">
                <a:sym typeface="Wingdings" panose="05000000000000000000" pitchFamily="2" charset="2"/>
              </a:rPr>
              <a:t> et mortalité  : sein et prostate</a:t>
            </a:r>
          </a:p>
          <a:p>
            <a:pPr lvl="1"/>
            <a:r>
              <a:rPr lang="fr-FR" sz="1800" dirty="0"/>
              <a:t> incidence </a:t>
            </a:r>
            <a:r>
              <a:rPr lang="fr-FR" sz="1800" dirty="0">
                <a:sym typeface="Wingdings" panose="05000000000000000000" pitchFamily="2" charset="2"/>
              </a:rPr>
              <a:t> et </a:t>
            </a:r>
            <a:r>
              <a:rPr lang="fr-FR" sz="1800" dirty="0" smtClean="0">
                <a:sym typeface="Wingdings" panose="05000000000000000000" pitchFamily="2" charset="2"/>
              </a:rPr>
              <a:t>mortalité</a:t>
            </a:r>
            <a:r>
              <a:rPr lang="fr-FR" sz="1800" dirty="0">
                <a:sym typeface="Wingdings" panose="05000000000000000000" pitchFamily="2" charset="2"/>
              </a:rPr>
              <a:t> </a:t>
            </a:r>
            <a:r>
              <a:rPr lang="fr-FR" sz="1800" dirty="0" smtClean="0">
                <a:sym typeface="Wingdings" panose="05000000000000000000" pitchFamily="2" charset="2"/>
              </a:rPr>
              <a:t> : poumon chez la femme, mélanome cutané et </a:t>
            </a:r>
            <a:r>
              <a:rPr lang="fr-FR" sz="1800" dirty="0" smtClean="0">
                <a:sym typeface="Wingdings" panose="05000000000000000000" pitchFamily="2" charset="2"/>
              </a:rPr>
              <a:t>SNC</a:t>
            </a:r>
          </a:p>
          <a:p>
            <a:r>
              <a:rPr lang="fr-FR" sz="1900" b="1" dirty="0" smtClean="0">
                <a:sym typeface="Wingdings" panose="05000000000000000000" pitchFamily="2" charset="2"/>
              </a:rPr>
              <a:t>Cancer et VIH : 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Environ 50 cas/an en Bretagne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RCP nationale </a:t>
            </a:r>
            <a:r>
              <a:rPr lang="fr-FR" dirty="0" smtClean="0">
                <a:solidFill>
                  <a:srgbClr val="FF0000"/>
                </a:solidFill>
              </a:rPr>
              <a:t>Onco-VIH : </a:t>
            </a:r>
            <a:r>
              <a:rPr lang="fr-FR" b="1" dirty="0" smtClean="0">
                <a:solidFill>
                  <a:srgbClr val="FF0000"/>
                </a:solidFill>
              </a:rPr>
              <a:t>Dossiers de 7 patients soumis par les professionnels bretons</a:t>
            </a:r>
          </a:p>
          <a:p>
            <a:r>
              <a:rPr lang="fr-FR" sz="1900" b="1" dirty="0" smtClean="0">
                <a:solidFill>
                  <a:schemeClr val="tx1"/>
                </a:solidFill>
              </a:rPr>
              <a:t>Place d’une RCP régionale?</a:t>
            </a:r>
            <a:endParaRPr lang="fr-FR" sz="1900" b="1" dirty="0">
              <a:solidFill>
                <a:schemeClr val="tx1"/>
              </a:solidFill>
            </a:endParaRPr>
          </a:p>
          <a:p>
            <a:pPr lvl="1"/>
            <a:endParaRPr lang="fr-FR" dirty="0" smtClean="0">
              <a:sym typeface="Wingdings" panose="05000000000000000000" pitchFamily="2" charset="2"/>
            </a:endParaRPr>
          </a:p>
          <a:p>
            <a:pPr lvl="1"/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90213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99255" y="2010311"/>
            <a:ext cx="8915400" cy="2162175"/>
          </a:xfrm>
        </p:spPr>
        <p:txBody>
          <a:bodyPr/>
          <a:lstStyle/>
          <a:p>
            <a:pPr algn="ctr"/>
            <a:r>
              <a:rPr lang="fr-FR" b="1" dirty="0" smtClean="0"/>
              <a:t>MERCI POUR VOTRE ATTENTION    ☺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691343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1544" y="171607"/>
            <a:ext cx="8229600" cy="922114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ONCOBRETAGNE </a:t>
            </a:r>
            <a:r>
              <a:rPr lang="fr-FR" b="1" i="1" baseline="30000" dirty="0">
                <a:solidFill>
                  <a:schemeClr val="bg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91544" y="1093721"/>
            <a:ext cx="9315085" cy="5382003"/>
          </a:xfrm>
        </p:spPr>
        <p:txBody>
          <a:bodyPr>
            <a:normAutofit/>
          </a:bodyPr>
          <a:lstStyle/>
          <a:p>
            <a:r>
              <a:rPr lang="fr-FR" sz="1900" dirty="0" smtClean="0"/>
              <a:t>Réseau Régional de Cancérologie</a:t>
            </a:r>
          </a:p>
          <a:p>
            <a:r>
              <a:rPr lang="fr-FR" sz="1900" dirty="0" smtClean="0"/>
              <a:t>Association loi 1901 : AG, CA et Bureau</a:t>
            </a:r>
          </a:p>
          <a:p>
            <a:r>
              <a:rPr lang="fr-FR" sz="1900" dirty="0" smtClean="0"/>
              <a:t>Mise en place en 2003 </a:t>
            </a:r>
          </a:p>
          <a:p>
            <a:r>
              <a:rPr lang="fr-FR" sz="1900" b="1" dirty="0" smtClean="0"/>
              <a:t>178</a:t>
            </a:r>
            <a:r>
              <a:rPr lang="fr-FR" sz="1900" dirty="0" smtClean="0"/>
              <a:t> Membres au 31 décembre 2016  dont : </a:t>
            </a:r>
          </a:p>
          <a:p>
            <a:pPr lvl="1"/>
            <a:r>
              <a:rPr lang="fr-FR" sz="1900" dirty="0" smtClean="0"/>
              <a:t>2 CHU, </a:t>
            </a:r>
          </a:p>
          <a:p>
            <a:pPr lvl="1"/>
            <a:r>
              <a:rPr lang="fr-FR" sz="1900" dirty="0" smtClean="0"/>
              <a:t>1 CLCC, </a:t>
            </a:r>
          </a:p>
          <a:p>
            <a:pPr lvl="1"/>
            <a:r>
              <a:rPr lang="fr-FR" sz="1900" dirty="0" smtClean="0"/>
              <a:t>22 CH, </a:t>
            </a:r>
          </a:p>
          <a:p>
            <a:pPr lvl="1"/>
            <a:r>
              <a:rPr lang="fr-FR" sz="1900" dirty="0" smtClean="0"/>
              <a:t>6 ESPIC, </a:t>
            </a:r>
          </a:p>
          <a:p>
            <a:pPr lvl="1"/>
            <a:r>
              <a:rPr lang="fr-FR" sz="1900" dirty="0" smtClean="0"/>
              <a:t>20 cliniques privées, </a:t>
            </a:r>
          </a:p>
          <a:p>
            <a:pPr lvl="1"/>
            <a:r>
              <a:rPr lang="fr-FR" sz="1900" dirty="0" smtClean="0"/>
              <a:t>3 Centres de Radiothérapie, </a:t>
            </a:r>
          </a:p>
          <a:p>
            <a:pPr lvl="1"/>
            <a:r>
              <a:rPr lang="fr-FR" sz="1900" dirty="0" smtClean="0"/>
              <a:t>12 réseaux dont les 6 RTC, </a:t>
            </a:r>
          </a:p>
          <a:p>
            <a:pPr lvl="1"/>
            <a:r>
              <a:rPr lang="fr-FR" sz="1900" dirty="0" smtClean="0"/>
              <a:t>5 Associations de patients/usagers, </a:t>
            </a:r>
          </a:p>
          <a:p>
            <a:pPr lvl="1"/>
            <a:r>
              <a:rPr lang="fr-FR" sz="1900" dirty="0" smtClean="0"/>
              <a:t>107 adhésions individuelles des professionnels de santé.</a:t>
            </a:r>
          </a:p>
          <a:p>
            <a:pPr marL="457200" lvl="1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1567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/>
          <a:lstStyle/>
          <a:p>
            <a:r>
              <a:rPr lang="fr-FR" b="1" dirty="0">
                <a:solidFill>
                  <a:srgbClr val="00B0F0"/>
                </a:solidFill>
              </a:rPr>
              <a:t>ONCOBRETAGNE</a:t>
            </a:r>
            <a:r>
              <a:rPr lang="fr-FR" dirty="0" smtClean="0"/>
              <a:t> </a:t>
            </a:r>
            <a:r>
              <a:rPr lang="fr-FR" b="1" i="1" baseline="30000" dirty="0">
                <a:solidFill>
                  <a:schemeClr val="bg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91544" y="1268760"/>
            <a:ext cx="8229600" cy="47525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2600" b="1" dirty="0" smtClean="0">
                <a:solidFill>
                  <a:srgbClr val="C00000"/>
                </a:solidFill>
              </a:rPr>
              <a:t>BUREAU </a:t>
            </a:r>
          </a:p>
          <a:p>
            <a:r>
              <a:rPr lang="fr-FR" sz="2600" dirty="0" smtClean="0"/>
              <a:t>Président </a:t>
            </a:r>
            <a:r>
              <a:rPr lang="fr-FR" sz="2600" dirty="0"/>
              <a:t>: Dr. </a:t>
            </a:r>
            <a:r>
              <a:rPr lang="fr-FR" sz="2600" dirty="0" smtClean="0"/>
              <a:t>Erik MONPETIT, Centre d’Oncologie St Yves</a:t>
            </a:r>
            <a:r>
              <a:rPr lang="fr-FR" sz="2600" dirty="0"/>
              <a:t>, Vannes</a:t>
            </a:r>
          </a:p>
          <a:p>
            <a:r>
              <a:rPr lang="fr-FR" sz="2600" dirty="0"/>
              <a:t>Vice-président : Dr. Jean-Philippe METGES, CHU de Brest</a:t>
            </a:r>
          </a:p>
          <a:p>
            <a:r>
              <a:rPr lang="fr-FR" sz="2600" dirty="0"/>
              <a:t>Secrétaire : Dr. </a:t>
            </a:r>
            <a:r>
              <a:rPr lang="fr-FR" sz="2600" dirty="0" smtClean="0"/>
              <a:t>Pierre-Luc ETIENNE, CARIO - </a:t>
            </a:r>
            <a:r>
              <a:rPr lang="fr-FR" sz="2600" dirty="0"/>
              <a:t>Saint Brieuc</a:t>
            </a:r>
          </a:p>
          <a:p>
            <a:r>
              <a:rPr lang="fr-FR" sz="2600" dirty="0"/>
              <a:t>Secrétaire adjoint : M. </a:t>
            </a:r>
            <a:r>
              <a:rPr lang="fr-FR" sz="2600" dirty="0" smtClean="0"/>
              <a:t>Thierry GAMOND-RIUS, </a:t>
            </a:r>
            <a:r>
              <a:rPr lang="fr-FR" sz="2600" dirty="0"/>
              <a:t>DG CHBS Lorient</a:t>
            </a:r>
          </a:p>
          <a:p>
            <a:r>
              <a:rPr lang="fr-FR" sz="2600" dirty="0"/>
              <a:t>Trésorier : Dr. </a:t>
            </a:r>
            <a:r>
              <a:rPr lang="fr-FR" sz="2600" dirty="0" smtClean="0"/>
              <a:t>Romuald LE SCODAN, </a:t>
            </a:r>
            <a:r>
              <a:rPr lang="fr-FR" sz="2600" dirty="0"/>
              <a:t>CHP St Grégoire</a:t>
            </a:r>
          </a:p>
          <a:p>
            <a:r>
              <a:rPr lang="fr-FR" sz="2600" dirty="0"/>
              <a:t>Trésorier adjoint : M. </a:t>
            </a:r>
            <a:r>
              <a:rPr lang="fr-FR" sz="2600" dirty="0" smtClean="0"/>
              <a:t>Pascal BRIOT, </a:t>
            </a:r>
            <a:r>
              <a:rPr lang="fr-FR" sz="2600" dirty="0"/>
              <a:t>DGA, CEM</a:t>
            </a:r>
          </a:p>
          <a:p>
            <a:r>
              <a:rPr lang="fr-FR" sz="2600" dirty="0"/>
              <a:t> Autres membres du Bureau :</a:t>
            </a:r>
          </a:p>
          <a:p>
            <a:pPr lvl="1"/>
            <a:r>
              <a:rPr lang="fr-FR" sz="2100" dirty="0"/>
              <a:t>Dr. Catherine BOHEC : médecin </a:t>
            </a:r>
            <a:r>
              <a:rPr lang="fr-FR" sz="2100" dirty="0" smtClean="0"/>
              <a:t>coordinateur 3C</a:t>
            </a:r>
            <a:r>
              <a:rPr lang="fr-FR" sz="2100" dirty="0"/>
              <a:t>, </a:t>
            </a:r>
            <a:r>
              <a:rPr lang="fr-FR" sz="2100" dirty="0" err="1"/>
              <a:t>Onco</a:t>
            </a:r>
            <a:r>
              <a:rPr lang="fr-FR" sz="2100" dirty="0"/>
              <a:t> 5</a:t>
            </a:r>
          </a:p>
          <a:p>
            <a:pPr lvl="1"/>
            <a:r>
              <a:rPr lang="fr-FR" sz="2100" dirty="0"/>
              <a:t>Dr. </a:t>
            </a:r>
            <a:r>
              <a:rPr lang="fr-FR" sz="2100" dirty="0" smtClean="0"/>
              <a:t>Marc FEREC, </a:t>
            </a:r>
            <a:r>
              <a:rPr lang="fr-FR" sz="2100" dirty="0"/>
              <a:t>CH Morlaix</a:t>
            </a:r>
          </a:p>
          <a:p>
            <a:pPr lvl="1"/>
            <a:r>
              <a:rPr lang="fr-FR" sz="2100" dirty="0"/>
              <a:t>Dr. Claude BERTRAND, président du COPOB</a:t>
            </a:r>
          </a:p>
          <a:p>
            <a:pPr lvl="1"/>
            <a:r>
              <a:rPr lang="fr-FR" sz="2100" dirty="0"/>
              <a:t>Dr. Véronique JESTIN LE TALLEC, réseau digestif</a:t>
            </a:r>
          </a:p>
          <a:p>
            <a:pPr lvl="1"/>
            <a:r>
              <a:rPr lang="fr-FR" sz="2100" dirty="0"/>
              <a:t>Mme Isabelle LOISEL, cadre coordinatrice UCOG</a:t>
            </a:r>
          </a:p>
          <a:p>
            <a:pPr lvl="1"/>
            <a:r>
              <a:rPr lang="fr-FR" sz="2100" dirty="0"/>
              <a:t>Mme </a:t>
            </a:r>
            <a:r>
              <a:rPr lang="fr-FR" sz="2100" dirty="0" smtClean="0"/>
              <a:t>Annaïck CARIOU -CHU </a:t>
            </a:r>
            <a:r>
              <a:rPr lang="fr-FR" sz="2100" dirty="0"/>
              <a:t>de Brest , dépistage-soins de support</a:t>
            </a:r>
          </a:p>
          <a:p>
            <a:pPr lvl="2"/>
            <a:endParaRPr lang="fr-FR" sz="2200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8453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0070C0"/>
                </a:solidFill>
              </a:rPr>
              <a:t>ONCOBRETAGNE</a:t>
            </a:r>
            <a:r>
              <a:rPr lang="fr-FR" sz="3200" b="1" dirty="0"/>
              <a:t> </a:t>
            </a:r>
            <a:r>
              <a:rPr lang="fr-FR" sz="3200" b="1" i="1" baseline="30000" dirty="0">
                <a:solidFill>
                  <a:schemeClr val="bg2">
                    <a:lumMod val="75000"/>
                  </a:schemeClr>
                </a:solidFill>
              </a:rPr>
              <a:t>3</a:t>
            </a:r>
            <a:endParaRPr lang="fr-FR" sz="32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07036" y="1052735"/>
            <a:ext cx="8679398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cap="all" dirty="0">
                <a:solidFill>
                  <a:srgbClr val="C00000"/>
                </a:solidFill>
              </a:rPr>
              <a:t>Fonctionnement</a:t>
            </a:r>
          </a:p>
          <a:p>
            <a:r>
              <a:rPr lang="fr-FR" sz="1600" b="1" dirty="0"/>
              <a:t>Une cellule de coordination :</a:t>
            </a:r>
          </a:p>
          <a:p>
            <a:pPr lvl="1"/>
            <a:r>
              <a:rPr lang="fr-FR" dirty="0" smtClean="0"/>
              <a:t>Mme Hélène GAREL, assistante de coordination</a:t>
            </a:r>
          </a:p>
          <a:p>
            <a:pPr lvl="1"/>
            <a:r>
              <a:rPr lang="fr-FR" dirty="0" smtClean="0"/>
              <a:t>Mme Morgane KERMARREC, chef projet</a:t>
            </a:r>
          </a:p>
          <a:p>
            <a:pPr lvl="1"/>
            <a:r>
              <a:rPr lang="fr-FR" dirty="0" smtClean="0"/>
              <a:t>Dr. </a:t>
            </a:r>
            <a:r>
              <a:rPr lang="fr-FR" dirty="0" err="1" smtClean="0"/>
              <a:t>Donavine</a:t>
            </a:r>
            <a:r>
              <a:rPr lang="fr-FR" dirty="0" smtClean="0"/>
              <a:t> NIMUBONA : médecin coordinateur</a:t>
            </a:r>
          </a:p>
          <a:p>
            <a:r>
              <a:rPr lang="fr-FR" sz="1600" b="1" dirty="0" smtClean="0"/>
              <a:t>Relais locaux/appui </a:t>
            </a:r>
            <a:r>
              <a:rPr lang="fr-FR" sz="1600" b="1" dirty="0"/>
              <a:t>au niveau des territoires </a:t>
            </a:r>
            <a:r>
              <a:rPr lang="fr-FR" sz="1600" b="1" dirty="0" smtClean="0"/>
              <a:t> </a:t>
            </a:r>
            <a:r>
              <a:rPr lang="fr-FR" sz="1600" dirty="0" smtClean="0"/>
              <a:t>: </a:t>
            </a:r>
          </a:p>
          <a:p>
            <a:pPr marL="0" indent="0">
              <a:buNone/>
            </a:pPr>
            <a:endParaRPr lang="fr-FR" sz="1600" dirty="0"/>
          </a:p>
        </p:txBody>
      </p:sp>
      <p:sp>
        <p:nvSpPr>
          <p:cNvPr id="5" name="Ellipse 4"/>
          <p:cNvSpPr/>
          <p:nvPr/>
        </p:nvSpPr>
        <p:spPr>
          <a:xfrm>
            <a:off x="2693772" y="3327710"/>
            <a:ext cx="5296929" cy="28780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352800" y="3957531"/>
            <a:ext cx="3978875" cy="15004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Réseaux Territoriaux de Cancérologie (RTC)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3927377" y="5006544"/>
            <a:ext cx="2998573" cy="999775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Centres de coordination en cancérologie (3C)</a:t>
            </a:r>
            <a:endParaRPr lang="fr-FR" sz="16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145689" y="3388060"/>
            <a:ext cx="2603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3333FF"/>
                </a:solidFill>
              </a:rPr>
              <a:t>Plateforme d’Appui à la Coordination (PTA)</a:t>
            </a:r>
            <a:endParaRPr lang="fr-FR" sz="16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13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28168" y="187505"/>
            <a:ext cx="8911687" cy="702182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ONCOBRETAGNE</a:t>
            </a:r>
            <a:r>
              <a:rPr lang="fr-FR" b="1" dirty="0"/>
              <a:t> </a:t>
            </a:r>
            <a:r>
              <a:rPr lang="fr-FR" b="1" i="1" baseline="30000" dirty="0" smtClean="0">
                <a:solidFill>
                  <a:schemeClr val="bg2">
                    <a:lumMod val="75000"/>
                  </a:schemeClr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81667" y="1272696"/>
            <a:ext cx="10404388" cy="4889207"/>
          </a:xfrm>
        </p:spPr>
        <p:txBody>
          <a:bodyPr>
            <a:normAutofit fontScale="25000" lnSpcReduction="20000"/>
          </a:bodyPr>
          <a:lstStyle/>
          <a:p>
            <a:r>
              <a:rPr lang="fr-FR" sz="7200" dirty="0" smtClean="0"/>
              <a:t>Groupes </a:t>
            </a:r>
            <a:r>
              <a:rPr lang="fr-FR" sz="7200" dirty="0"/>
              <a:t>techniques composés de professionnels/spécialités </a:t>
            </a:r>
          </a:p>
          <a:p>
            <a:pPr marL="0" indent="0">
              <a:buNone/>
            </a:pPr>
            <a:r>
              <a:rPr lang="fr-FR" sz="7200" dirty="0" smtClean="0"/>
              <a:t>(</a:t>
            </a:r>
            <a:r>
              <a:rPr lang="fr-FR" sz="6400" b="1" i="1" dirty="0" smtClean="0"/>
              <a:t>Gynéco, neurologie, dermatologie,  gastro-entérologie</a:t>
            </a:r>
            <a:r>
              <a:rPr lang="fr-FR" sz="6400" b="1" i="1" dirty="0"/>
              <a:t>, cardio-pneumo, Urologie, ORL, pharmacie)</a:t>
            </a:r>
          </a:p>
          <a:p>
            <a:r>
              <a:rPr lang="fr-FR" sz="7200" dirty="0"/>
              <a:t>Autres partenaires </a:t>
            </a:r>
            <a:r>
              <a:rPr lang="fr-FR" sz="7200" dirty="0" smtClean="0"/>
              <a:t>qui assure une coordination sur la même thématique : </a:t>
            </a:r>
          </a:p>
          <a:p>
            <a:pPr lvl="1"/>
            <a:r>
              <a:rPr lang="fr-FR" sz="6400" b="1" dirty="0" smtClean="0"/>
              <a:t>Régional </a:t>
            </a:r>
            <a:r>
              <a:rPr lang="fr-FR" sz="6400" dirty="0" smtClean="0"/>
              <a:t>: </a:t>
            </a:r>
          </a:p>
          <a:p>
            <a:pPr lvl="2"/>
            <a:r>
              <a:rPr lang="fr-FR" sz="6400" dirty="0" smtClean="0"/>
              <a:t>Unité de Coordination en </a:t>
            </a:r>
            <a:r>
              <a:rPr lang="fr-FR" sz="6400" dirty="0" err="1" smtClean="0"/>
              <a:t>Oncogériatrie</a:t>
            </a:r>
            <a:r>
              <a:rPr lang="fr-FR" sz="6400" dirty="0" smtClean="0"/>
              <a:t> (UCOG)</a:t>
            </a:r>
          </a:p>
          <a:p>
            <a:pPr lvl="2"/>
            <a:r>
              <a:rPr lang="fr-FR" sz="6400" dirty="0" smtClean="0"/>
              <a:t>Oncopédiatrie</a:t>
            </a:r>
          </a:p>
          <a:p>
            <a:pPr lvl="2"/>
            <a:r>
              <a:rPr lang="fr-FR" sz="6400" dirty="0" smtClean="0"/>
              <a:t>Pôle </a:t>
            </a:r>
            <a:r>
              <a:rPr lang="fr-FR" sz="6400" dirty="0"/>
              <a:t>Régional de Cancérologie</a:t>
            </a:r>
          </a:p>
          <a:p>
            <a:pPr lvl="2"/>
            <a:r>
              <a:rPr lang="fr-FR" sz="6400" dirty="0"/>
              <a:t>Structures de dépistages</a:t>
            </a:r>
          </a:p>
          <a:p>
            <a:pPr lvl="2"/>
            <a:r>
              <a:rPr lang="fr-FR" sz="6400" dirty="0" smtClean="0"/>
              <a:t>Registre </a:t>
            </a:r>
            <a:r>
              <a:rPr lang="fr-FR" sz="6400" dirty="0"/>
              <a:t>des </a:t>
            </a:r>
            <a:r>
              <a:rPr lang="fr-FR" sz="6400" dirty="0" smtClean="0"/>
              <a:t>cancers digestifs du Finistère</a:t>
            </a:r>
          </a:p>
          <a:p>
            <a:pPr marL="914400" lvl="2" indent="0">
              <a:buNone/>
            </a:pPr>
            <a:endParaRPr lang="fr-FR" sz="6400" dirty="0"/>
          </a:p>
          <a:p>
            <a:pPr lvl="1"/>
            <a:r>
              <a:rPr lang="fr-FR" sz="6400" b="1" dirty="0" smtClean="0"/>
              <a:t>Inter-régional</a:t>
            </a:r>
            <a:r>
              <a:rPr lang="fr-FR" sz="6400" dirty="0" smtClean="0"/>
              <a:t> </a:t>
            </a:r>
            <a:r>
              <a:rPr lang="fr-FR" sz="6400" dirty="0"/>
              <a:t>: </a:t>
            </a:r>
          </a:p>
          <a:p>
            <a:pPr lvl="2"/>
            <a:r>
              <a:rPr lang="fr-FR" sz="6400" dirty="0"/>
              <a:t>Observatoire dédié au cancer (</a:t>
            </a:r>
            <a:r>
              <a:rPr lang="fr-FR" sz="6400" dirty="0" smtClean="0"/>
              <a:t>OMEDIT </a:t>
            </a:r>
            <a:r>
              <a:rPr lang="fr-FR" sz="6400" dirty="0"/>
              <a:t>B et PDL)</a:t>
            </a:r>
          </a:p>
          <a:p>
            <a:pPr lvl="2"/>
            <a:r>
              <a:rPr lang="fr-FR" sz="6400" dirty="0" smtClean="0"/>
              <a:t>Cancéropôle Grand Ouest</a:t>
            </a:r>
            <a:endParaRPr lang="fr-FR" sz="6400" dirty="0"/>
          </a:p>
          <a:p>
            <a:pPr lvl="2"/>
            <a:r>
              <a:rPr lang="fr-FR" sz="6400" dirty="0"/>
              <a:t>Phare Grand </a:t>
            </a:r>
            <a:r>
              <a:rPr lang="fr-FR" sz="6400" dirty="0" smtClean="0"/>
              <a:t>Ouest (Oncogénétique)</a:t>
            </a:r>
            <a:endParaRPr lang="fr-FR" sz="6400" dirty="0"/>
          </a:p>
        </p:txBody>
      </p:sp>
    </p:spTree>
    <p:extLst>
      <p:ext uri="{BB962C8B-B14F-4D97-AF65-F5344CB8AC3E}">
        <p14:creationId xmlns:p14="http://schemas.microsoft.com/office/powerpoint/2010/main" val="177520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9" y="1991042"/>
            <a:ext cx="8235001" cy="4104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887968" y="421382"/>
            <a:ext cx="97931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0"/>
              </a:spcBef>
            </a:pPr>
            <a:r>
              <a:rPr lang="fr-FR" sz="32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Le principal atout d’Oncobretagne, c’est son maillage territorial</a:t>
            </a:r>
          </a:p>
          <a:p>
            <a:pPr defTabSz="457200">
              <a:spcBef>
                <a:spcPct val="0"/>
              </a:spcBef>
            </a:pPr>
            <a:r>
              <a:rPr lang="fr-FR" sz="32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endParaRPr lang="fr-FR" sz="32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6609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0070C0"/>
                </a:solidFill>
              </a:rPr>
              <a:t>ONCOBRETAGNE </a:t>
            </a:r>
            <a:r>
              <a:rPr lang="fr-FR" sz="3200" b="1" i="1" baseline="30000" dirty="0" smtClean="0">
                <a:solidFill>
                  <a:schemeClr val="bg2">
                    <a:lumMod val="75000"/>
                  </a:schemeClr>
                </a:solidFill>
              </a:rPr>
              <a:t>5</a:t>
            </a:r>
            <a:endParaRPr lang="fr-FR" sz="3200" b="1" i="1" baseline="30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4085" y="1124744"/>
            <a:ext cx="9618658" cy="53631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900" b="1" cap="all" dirty="0">
                <a:solidFill>
                  <a:srgbClr val="C00000"/>
                </a:solidFill>
              </a:rPr>
              <a:t>MISSIONS </a:t>
            </a:r>
          </a:p>
          <a:p>
            <a:r>
              <a:rPr lang="fr-FR" dirty="0" smtClean="0"/>
              <a:t>Circulaire du 22 février 2005 relative à l’organisation des soins en cancérologie</a:t>
            </a:r>
          </a:p>
          <a:p>
            <a:r>
              <a:rPr lang="fr-FR" dirty="0" smtClean="0"/>
              <a:t>Circulaire du 25 septembre 2007 relative aux réseaux régionaux de cancérologie</a:t>
            </a:r>
          </a:p>
          <a:p>
            <a:pPr lvl="1"/>
            <a:r>
              <a:rPr lang="fr-FR" dirty="0" smtClean="0"/>
              <a:t>Coordination de l’ensemble des opérateurs dont les réseaux territoriaux  et les 3 C</a:t>
            </a:r>
          </a:p>
          <a:p>
            <a:pPr lvl="1"/>
            <a:r>
              <a:rPr lang="fr-FR" dirty="0" smtClean="0"/>
              <a:t>Harmonisation et amélioration des pratique professionnelles/référentiels régionaux</a:t>
            </a:r>
          </a:p>
          <a:p>
            <a:pPr lvl="1"/>
            <a:r>
              <a:rPr lang="fr-FR" dirty="0" smtClean="0"/>
              <a:t>Promotion des outils de communication</a:t>
            </a:r>
          </a:p>
          <a:p>
            <a:pPr lvl="1"/>
            <a:r>
              <a:rPr lang="fr-FR" dirty="0" smtClean="0"/>
              <a:t>Aide à la formation continue</a:t>
            </a:r>
          </a:p>
          <a:p>
            <a:pPr lvl="1"/>
            <a:r>
              <a:rPr lang="fr-FR" dirty="0" smtClean="0"/>
              <a:t>Évaluation des pratiques </a:t>
            </a:r>
          </a:p>
          <a:p>
            <a:pPr lvl="1"/>
            <a:r>
              <a:rPr lang="fr-FR" dirty="0" smtClean="0"/>
              <a:t>Elaboration tableau de bord des indicateurs en cancérologie en lien étroit avec les 3 C</a:t>
            </a:r>
          </a:p>
          <a:p>
            <a:pPr lvl="1"/>
            <a:r>
              <a:rPr lang="fr-FR" dirty="0"/>
              <a:t>Communication/Mise à disposition des informations et des outils :  </a:t>
            </a:r>
            <a:r>
              <a:rPr lang="fr-FR" sz="1700" b="1" dirty="0" smtClean="0"/>
              <a:t>Site Internet </a:t>
            </a:r>
            <a:r>
              <a:rPr lang="fr-FR" sz="1700" b="1" dirty="0">
                <a:hlinkClick r:id="rId2"/>
              </a:rPr>
              <a:t>www.oncobretagne.fr</a:t>
            </a:r>
            <a:endParaRPr lang="fr-FR" sz="1700" b="1" dirty="0"/>
          </a:p>
          <a:p>
            <a:pPr lvl="1"/>
            <a:r>
              <a:rPr lang="fr-FR" dirty="0" smtClean="0"/>
              <a:t>Interface entre le terrain et les institutions (ARS, </a:t>
            </a:r>
            <a:r>
              <a:rPr lang="fr-FR" dirty="0" err="1" smtClean="0"/>
              <a:t>INCa</a:t>
            </a:r>
            <a:r>
              <a:rPr lang="fr-FR" dirty="0" smtClean="0"/>
              <a:t>, DGOS)</a:t>
            </a:r>
          </a:p>
          <a:p>
            <a:pPr lvl="1"/>
            <a:r>
              <a:rPr lang="fr-FR" dirty="0" smtClean="0"/>
              <a:t>Premier CPOM conclu avec l’ARS en mars 2015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3947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9887" y="2708282"/>
            <a:ext cx="8911687" cy="85870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5400" b="1" dirty="0" smtClean="0"/>
              <a:t>Epidémiologie</a:t>
            </a:r>
            <a:r>
              <a:rPr lang="fr-FR" sz="4800" b="1" dirty="0" smtClean="0"/>
              <a:t> des cancers</a:t>
            </a:r>
            <a:endParaRPr lang="fr-FR" sz="4800" b="1" dirty="0"/>
          </a:p>
        </p:txBody>
      </p:sp>
    </p:spTree>
    <p:extLst>
      <p:ext uri="{BB962C8B-B14F-4D97-AF65-F5344CB8AC3E}">
        <p14:creationId xmlns:p14="http://schemas.microsoft.com/office/powerpoint/2010/main" val="212946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0974" y="138077"/>
            <a:ext cx="8911687" cy="1107895"/>
          </a:xfrm>
        </p:spPr>
        <p:txBody>
          <a:bodyPr>
            <a:normAutofit/>
          </a:bodyPr>
          <a:lstStyle/>
          <a:p>
            <a:r>
              <a:rPr lang="fr-FR" dirty="0" smtClean="0"/>
              <a:t>Les données </a:t>
            </a:r>
            <a:r>
              <a:rPr lang="fr-FR" dirty="0" smtClean="0">
                <a:solidFill>
                  <a:srgbClr val="FF0000"/>
                </a:solidFill>
              </a:rPr>
              <a:t>nationales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1600" b="1" dirty="0" smtClean="0">
                <a:solidFill>
                  <a:schemeClr val="tx1"/>
                </a:solidFill>
              </a:rPr>
              <a:t>source : « Les cancers en France, édition 2015</a:t>
            </a:r>
            <a:r>
              <a:rPr lang="fr-FR" sz="1600" b="1" dirty="0">
                <a:solidFill>
                  <a:schemeClr val="tx1"/>
                </a:solidFill>
              </a:rPr>
              <a:t> » </a:t>
            </a:r>
            <a:r>
              <a:rPr lang="fr-FR" sz="1600" dirty="0">
                <a:solidFill>
                  <a:schemeClr val="tx1"/>
                </a:solidFill>
              </a:rPr>
              <a:t>publié </a:t>
            </a:r>
            <a:r>
              <a:rPr lang="fr-FR" sz="1600" dirty="0" smtClean="0">
                <a:solidFill>
                  <a:schemeClr val="tx1"/>
                </a:solidFill>
              </a:rPr>
              <a:t>par l’INCA en avril 2016</a:t>
            </a:r>
            <a:r>
              <a:rPr lang="fr-FR" sz="1600" b="1" dirty="0" smtClean="0">
                <a:solidFill>
                  <a:schemeClr val="tx1"/>
                </a:solidFill>
              </a:rPr>
              <a:t/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400" b="1" i="1" dirty="0" smtClean="0">
                <a:solidFill>
                  <a:srgbClr val="FF0000"/>
                </a:solidFill>
              </a:rPr>
              <a:t>Données : 2005 à 2012</a:t>
            </a:r>
            <a:endParaRPr lang="fr-FR" sz="1400" b="1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3797" y="1245972"/>
            <a:ext cx="8927285" cy="5200136"/>
          </a:xfrm>
        </p:spPr>
        <p:txBody>
          <a:bodyPr>
            <a:normAutofit/>
          </a:bodyPr>
          <a:lstStyle/>
          <a:p>
            <a:pPr lvl="1"/>
            <a:r>
              <a:rPr lang="fr-FR" b="1" dirty="0" smtClean="0"/>
              <a:t>Incidence : 385 000 nouveaux cas/a</a:t>
            </a:r>
            <a:r>
              <a:rPr lang="fr-FR" sz="1800" b="1" dirty="0" smtClean="0"/>
              <a:t>n</a:t>
            </a:r>
            <a:endParaRPr lang="fr-FR" sz="1800" b="1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sz="1000" b="1" dirty="0" smtClean="0"/>
          </a:p>
          <a:p>
            <a:pPr lvl="1"/>
            <a:r>
              <a:rPr lang="fr-FR" b="1" dirty="0" smtClean="0"/>
              <a:t>Mortalité : 149 000 décès/an</a:t>
            </a:r>
            <a:endParaRPr lang="fr-FR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765624"/>
              </p:ext>
            </p:extLst>
          </p:nvPr>
        </p:nvGraphicFramePr>
        <p:xfrm>
          <a:off x="2580974" y="1569420"/>
          <a:ext cx="8246075" cy="1979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540"/>
                <a:gridCol w="2990335"/>
                <a:gridCol w="2743200"/>
              </a:tblGrid>
              <a:tr h="36432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hommes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femmes</a:t>
                      </a:r>
                      <a:endParaRPr lang="fr-FR" dirty="0"/>
                    </a:p>
                  </a:txBody>
                  <a:tcPr/>
                </a:tc>
              </a:tr>
              <a:tr h="718668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Nouveaux cas/an</a:t>
                      </a:r>
                    </a:p>
                    <a:p>
                      <a:r>
                        <a:rPr lang="fr-FR" sz="1400" b="1" dirty="0" smtClean="0"/>
                        <a:t>Principales localisations</a:t>
                      </a:r>
                    </a:p>
                    <a:p>
                      <a:r>
                        <a:rPr lang="fr-FR" sz="1400" b="1" dirty="0" smtClean="0">
                          <a:solidFill>
                            <a:srgbClr val="3333FF"/>
                          </a:solidFill>
                        </a:rPr>
                        <a:t>Âge médian au Diagnostic</a:t>
                      </a:r>
                      <a:endParaRPr lang="fr-FR" sz="1400" b="1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211</a:t>
                      </a:r>
                      <a:r>
                        <a:rPr lang="fr-FR" sz="1400" baseline="0" dirty="0" smtClean="0"/>
                        <a:t> 000</a:t>
                      </a:r>
                    </a:p>
                    <a:p>
                      <a:r>
                        <a:rPr lang="fr-FR" sz="1400" b="1" i="1" dirty="0" smtClean="0"/>
                        <a:t>Prostate, poumon, colon-rectum</a:t>
                      </a:r>
                    </a:p>
                    <a:p>
                      <a:r>
                        <a:rPr lang="fr-FR" sz="1400" b="1" i="0" dirty="0" smtClean="0">
                          <a:solidFill>
                            <a:srgbClr val="3333FF"/>
                          </a:solidFill>
                        </a:rPr>
                        <a:t>68 ans</a:t>
                      </a:r>
                      <a:endParaRPr lang="fr-FR" sz="1400" b="1" i="0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174 000</a:t>
                      </a:r>
                    </a:p>
                    <a:p>
                      <a:r>
                        <a:rPr lang="fr-FR" sz="1400" b="1" i="1" dirty="0" smtClean="0"/>
                        <a:t>Sein, colon-rectum, poumon</a:t>
                      </a:r>
                    </a:p>
                    <a:p>
                      <a:r>
                        <a:rPr lang="fr-FR" sz="1400" b="1" i="0" dirty="0" smtClean="0">
                          <a:solidFill>
                            <a:srgbClr val="3333FF"/>
                          </a:solidFill>
                        </a:rPr>
                        <a:t>67 ans</a:t>
                      </a:r>
                      <a:endParaRPr lang="fr-FR" sz="1400" b="1" i="0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</a:tr>
              <a:tr h="36432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Taux d’incidence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365,4/100 000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272, 6/100 000</a:t>
                      </a:r>
                      <a:endParaRPr lang="fr-FR" sz="1400" dirty="0"/>
                    </a:p>
                  </a:txBody>
                  <a:tcPr/>
                </a:tc>
              </a:tr>
              <a:tr h="50905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Progression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-1,3%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+0,2% </a:t>
                      </a:r>
                    </a:p>
                    <a:p>
                      <a:r>
                        <a:rPr lang="fr-FR" sz="1400" dirty="0" smtClean="0"/>
                        <a:t>(</a:t>
                      </a:r>
                      <a:r>
                        <a:rPr lang="fr-FR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Vs +1,6% de 1980 à 2005)</a:t>
                      </a:r>
                      <a:endParaRPr lang="fr-FR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288926"/>
              </p:ext>
            </p:extLst>
          </p:nvPr>
        </p:nvGraphicFramePr>
        <p:xfrm>
          <a:off x="2580974" y="3846040"/>
          <a:ext cx="8210593" cy="205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9437"/>
                <a:gridCol w="2973859"/>
                <a:gridCol w="2677297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hommes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femmes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Localisations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3333FF"/>
                          </a:solidFill>
                        </a:rPr>
                        <a:t>Âge médian au décès</a:t>
                      </a:r>
                      <a:endParaRPr lang="fr-FR" sz="1600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84 000</a:t>
                      </a:r>
                    </a:p>
                    <a:p>
                      <a:pPr marL="0" algn="l" defTabSz="457200" rtl="0" eaLnBrk="1" latinLnBrk="0" hangingPunct="1"/>
                      <a:r>
                        <a:rPr lang="fr-FR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Poumon, colon-rectum, prostate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3333FF"/>
                          </a:solidFill>
                        </a:rPr>
                        <a:t>73 ans</a:t>
                      </a:r>
                      <a:endParaRPr lang="fr-FR" sz="1600" b="1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65 000</a:t>
                      </a:r>
                    </a:p>
                    <a:p>
                      <a:pPr marL="0" algn="l" defTabSz="457200" rtl="0" eaLnBrk="1" latinLnBrk="0" hangingPunct="1"/>
                      <a:r>
                        <a:rPr lang="fr-FR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Sein, poumon, colon-rectum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3333FF"/>
                          </a:solidFill>
                        </a:rPr>
                        <a:t>77 ans</a:t>
                      </a:r>
                      <a:endParaRPr lang="fr-FR" sz="1600" b="1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Taux de mortalité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124,0/100 000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72,9/100 000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Progression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-2,9%</a:t>
                      </a:r>
                      <a:endParaRPr lang="fr-FR" sz="1600" baseline="0" dirty="0" smtClean="0"/>
                    </a:p>
                    <a:p>
                      <a:pPr marL="0" algn="l" defTabSz="457200" rtl="0" eaLnBrk="1" latinLnBrk="0" hangingPunct="1"/>
                      <a:r>
                        <a:rPr lang="fr-FR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(vs : -1,5% de 1980 à 2005)</a:t>
                      </a:r>
                      <a:endParaRPr lang="fr-FR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-1,4%</a:t>
                      </a:r>
                    </a:p>
                    <a:p>
                      <a:r>
                        <a:rPr lang="fr-FR" sz="1200" dirty="0" smtClean="0"/>
                        <a:t>(</a:t>
                      </a:r>
                      <a:r>
                        <a:rPr lang="fr-FR" sz="1200" b="1" i="1" dirty="0" smtClean="0"/>
                        <a:t>Vs</a:t>
                      </a:r>
                      <a:r>
                        <a:rPr lang="fr-FR" sz="1200" b="1" i="1" baseline="0" dirty="0" smtClean="0"/>
                        <a:t> -1% de 1980 à 2005</a:t>
                      </a:r>
                      <a:r>
                        <a:rPr lang="fr-FR" sz="1200" baseline="0" dirty="0" smtClean="0"/>
                        <a:t>)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97473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i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TM02900720[[fn=Intégrale]]</Template>
  <TotalTime>739</TotalTime>
  <Words>1430</Words>
  <Application>Microsoft Office PowerPoint</Application>
  <PresentationFormat>Grand écran</PresentationFormat>
  <Paragraphs>281</Paragraphs>
  <Slides>19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Wingdings</vt:lpstr>
      <vt:lpstr>Wingdings 2</vt:lpstr>
      <vt:lpstr>Wingdings 3</vt:lpstr>
      <vt:lpstr>HDOfficeLightV0</vt:lpstr>
      <vt:lpstr>Brin</vt:lpstr>
      <vt:lpstr>Epidémiologie des cancers</vt:lpstr>
      <vt:lpstr>ONCOBRETAGNE 1</vt:lpstr>
      <vt:lpstr>ONCOBRETAGNE 2</vt:lpstr>
      <vt:lpstr>ONCOBRETAGNE 3</vt:lpstr>
      <vt:lpstr>ONCOBRETAGNE 4</vt:lpstr>
      <vt:lpstr>Présentation PowerPoint</vt:lpstr>
      <vt:lpstr>ONCOBRETAGNE 5</vt:lpstr>
      <vt:lpstr>Epidémiologie des cancers</vt:lpstr>
      <vt:lpstr>Les données nationales source : « Les cancers en France, édition 2015 » publié par l’INCA en avril 2016 Données : 2005 à 2012</vt:lpstr>
      <vt:lpstr>Présentation PowerPoint</vt:lpstr>
      <vt:lpstr>Présentation PowerPoint</vt:lpstr>
      <vt:lpstr>Présentation PowerPoint</vt:lpstr>
      <vt:lpstr>Autres données</vt:lpstr>
      <vt:lpstr>Les données régionales source : « Les cancers Bretagne, ORSB et ARS Bretagne» Données : 2009-2011</vt:lpstr>
      <vt:lpstr>Données du Dossier Communicant de Cancérologie de Bretagne, 2015</vt:lpstr>
      <vt:lpstr>Sexe et âge, tout cancer confondus</vt:lpstr>
      <vt:lpstr>Survie des personnes atteintes d’un cancer</vt:lpstr>
      <vt:lpstr>Conclusion</vt:lpstr>
      <vt:lpstr>MERCI POUR VOTRE ATTENTION    ☺</vt:lpstr>
    </vt:vector>
  </TitlesOfParts>
  <Company>Centre Eugène Marquis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GAREL Hélène</dc:creator>
  <cp:lastModifiedBy>NIMUBONA Donavine</cp:lastModifiedBy>
  <cp:revision>132</cp:revision>
  <cp:lastPrinted>2016-07-28T11:49:49Z</cp:lastPrinted>
  <dcterms:created xsi:type="dcterms:W3CDTF">2016-07-25T13:39:12Z</dcterms:created>
  <dcterms:modified xsi:type="dcterms:W3CDTF">2017-03-02T06:42:31Z</dcterms:modified>
</cp:coreProperties>
</file>