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5" r:id="rId1"/>
    <p:sldMasterId id="2147483838" r:id="rId2"/>
    <p:sldMasterId id="2147483862" r:id="rId3"/>
    <p:sldMasterId id="2147483875" r:id="rId4"/>
    <p:sldMasterId id="2147483887" r:id="rId5"/>
    <p:sldMasterId id="2147483899" r:id="rId6"/>
    <p:sldMasterId id="2147483911" r:id="rId7"/>
    <p:sldMasterId id="2147483923" r:id="rId8"/>
    <p:sldMasterId id="2147483935" r:id="rId9"/>
  </p:sldMasterIdLst>
  <p:notesMasterIdLst>
    <p:notesMasterId r:id="rId31"/>
  </p:notesMasterIdLst>
  <p:sldIdLst>
    <p:sldId id="259" r:id="rId10"/>
    <p:sldId id="280" r:id="rId11"/>
    <p:sldId id="282" r:id="rId12"/>
    <p:sldId id="267" r:id="rId13"/>
    <p:sldId id="260" r:id="rId14"/>
    <p:sldId id="271" r:id="rId15"/>
    <p:sldId id="262" r:id="rId16"/>
    <p:sldId id="266" r:id="rId17"/>
    <p:sldId id="261" r:id="rId18"/>
    <p:sldId id="263" r:id="rId19"/>
    <p:sldId id="265" r:id="rId20"/>
    <p:sldId id="272" r:id="rId21"/>
    <p:sldId id="264" r:id="rId22"/>
    <p:sldId id="268" r:id="rId23"/>
    <p:sldId id="269" r:id="rId24"/>
    <p:sldId id="270" r:id="rId25"/>
    <p:sldId id="273" r:id="rId26"/>
    <p:sldId id="274" r:id="rId27"/>
    <p:sldId id="276" r:id="rId28"/>
    <p:sldId id="277" r:id="rId29"/>
    <p:sldId id="278" r:id="rId3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5054F1EC-4637-FC4F-8B65-37BDBB913B9D}">
          <p14:sldIdLst>
            <p14:sldId id="259"/>
            <p14:sldId id="280"/>
            <p14:sldId id="282"/>
            <p14:sldId id="267"/>
            <p14:sldId id="260"/>
            <p14:sldId id="271"/>
            <p14:sldId id="262"/>
            <p14:sldId id="266"/>
            <p14:sldId id="261"/>
            <p14:sldId id="263"/>
            <p14:sldId id="265"/>
            <p14:sldId id="272"/>
            <p14:sldId id="264"/>
            <p14:sldId id="268"/>
            <p14:sldId id="269"/>
            <p14:sldId id="270"/>
          </p14:sldIdLst>
        </p14:section>
        <p14:section name="Anonymisation" id="{3C0E5C18-5EE6-614A-9AD1-9319A4A97217}">
          <p14:sldIdLst>
            <p14:sldId id="273"/>
            <p14:sldId id="274"/>
            <p14:sldId id="276"/>
            <p14:sldId id="277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é Cabié" initials="AC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66"/>
    <p:restoredTop sz="94718"/>
  </p:normalViewPr>
  <p:slideViewPr>
    <p:cSldViewPr snapToGrid="0" snapToObjects="1">
      <p:cViewPr varScale="1">
        <p:scale>
          <a:sx n="134" d="100"/>
          <a:sy n="134" d="100"/>
        </p:scale>
        <p:origin x="1720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1.xml"/><Relationship Id="rId21" Type="http://schemas.openxmlformats.org/officeDocument/2006/relationships/slide" Target="slides/slide12.xml"/><Relationship Id="rId22" Type="http://schemas.openxmlformats.org/officeDocument/2006/relationships/slide" Target="slides/slide13.xml"/><Relationship Id="rId23" Type="http://schemas.openxmlformats.org/officeDocument/2006/relationships/slide" Target="slides/slide14.xml"/><Relationship Id="rId24" Type="http://schemas.openxmlformats.org/officeDocument/2006/relationships/slide" Target="slides/slide15.xml"/><Relationship Id="rId25" Type="http://schemas.openxmlformats.org/officeDocument/2006/relationships/slide" Target="slides/slide16.xml"/><Relationship Id="rId26" Type="http://schemas.openxmlformats.org/officeDocument/2006/relationships/slide" Target="slides/slide17.xml"/><Relationship Id="rId27" Type="http://schemas.openxmlformats.org/officeDocument/2006/relationships/slide" Target="slides/slide18.xml"/><Relationship Id="rId28" Type="http://schemas.openxmlformats.org/officeDocument/2006/relationships/slide" Target="slides/slide19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1.xml"/><Relationship Id="rId31" Type="http://schemas.openxmlformats.org/officeDocument/2006/relationships/notesMaster" Target="notesMasters/notesMaster1.xml"/><Relationship Id="rId32" Type="http://schemas.openxmlformats.org/officeDocument/2006/relationships/commentAuthors" Target="commentAuthors.xml"/><Relationship Id="rId9" Type="http://schemas.openxmlformats.org/officeDocument/2006/relationships/slideMaster" Target="slideMasters/slideMaster9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1.xml"/><Relationship Id="rId11" Type="http://schemas.openxmlformats.org/officeDocument/2006/relationships/slide" Target="slides/slide2.xml"/><Relationship Id="rId12" Type="http://schemas.openxmlformats.org/officeDocument/2006/relationships/slide" Target="slides/slide3.xml"/><Relationship Id="rId13" Type="http://schemas.openxmlformats.org/officeDocument/2006/relationships/slide" Target="slides/slide4.xml"/><Relationship Id="rId14" Type="http://schemas.openxmlformats.org/officeDocument/2006/relationships/slide" Target="slides/slide5.xml"/><Relationship Id="rId15" Type="http://schemas.openxmlformats.org/officeDocument/2006/relationships/slide" Target="slides/slide6.xml"/><Relationship Id="rId16" Type="http://schemas.openxmlformats.org/officeDocument/2006/relationships/slide" Target="slides/slide7.xml"/><Relationship Id="rId17" Type="http://schemas.openxmlformats.org/officeDocument/2006/relationships/slide" Target="slides/slide8.xml"/><Relationship Id="rId18" Type="http://schemas.openxmlformats.org/officeDocument/2006/relationships/slide" Target="slides/slide9.xml"/><Relationship Id="rId19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EA72BC-4DC7-C547-BDF7-E5CA2EDEDE19}" type="datetimeFigureOut">
              <a:rPr lang="fr-FR" smtClean="0"/>
              <a:t>19/07/2017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F9B6F1-D27B-B942-8DBC-BE5DD7C6C34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0054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9B6F1-D27B-B942-8DBC-BE5DD7C6C34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4652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9B6F1-D27B-B942-8DBC-BE5DD7C6C34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2461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4747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303629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EA6488D-1C5D-4A6F-BBA0-CC44440AA8C7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D97D773-6391-409F-96AC-D19B581831F1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18364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07936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85449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88486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1885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5422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15687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4153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3925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63199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5019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41565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34414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2032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47478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63199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33494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5416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27458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3871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33494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80597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17897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02699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30362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18364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07936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85449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884862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18857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5422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5416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15687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4153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392572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5019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41565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344142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2032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32D72-C97B-4FBB-B4DD-F1492D8804C3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292398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F4B01-1085-463B-AFDB-DCEF6023264F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58477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5D27D-B8A9-4021-8956-E48A3668066A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2513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274588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42B11-1E5D-4ECD-B584-04A523D5E00F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580494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E85D4-431C-4972-AAAA-E5F9404C1918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81489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E8B92-3B1E-49FA-BAA9-395F9803062E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18262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55D53-D23A-484B-807F-E576A3001E34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17974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4B1F9-A59C-4FA0-A145-CC216E5ECCA0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8426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Faire glisser l'image vers l'espace réservé ou cliquer sur l'icône pour l'ajouter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2585C-515F-48E5-86D3-99479D11C04D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031196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6488D-1C5D-4A6F-BBA0-CC44440AA8C7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89880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7D773-6391-409F-96AC-D19B581831F1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482218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Avril 2017</a:t>
            </a:r>
            <a:endParaRPr lang="en-US"/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CHU de Martinique</a:t>
            </a:r>
            <a:endParaRPr kumimoji="0" lang="en-US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0AF4B01-1085-463B-AFDB-DCEF6023264F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387126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17661B5-924A-489A-92C6-507231226535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F542B11-1E5D-4ECD-B584-04A523D5E00F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9CE85D4-431C-4972-AAAA-E5F9404C1918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E1E8B92-3B1E-49FA-BAA9-395F9803062E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4F55D53-D23A-484B-807F-E576A3001E34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EA4B1F9-A59C-4FA0-A145-CC216E5ECCA0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CA2585C-515F-48E5-86D3-99479D11C04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smtClean="0"/>
              <a:t>Faire glisser l'image vers l'espace réservé ou cliquer sur l'icône pour l'ajouter</a:t>
            </a:r>
            <a:endParaRPr kumimoji="0" lang="en-US" dirty="0"/>
          </a:p>
        </p:txBody>
      </p:sp>
      <p:sp>
        <p:nvSpPr>
          <p:cNvPr id="9" name="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EA6488D-1C5D-4A6F-BBA0-CC44440AA8C7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D97D773-6391-409F-96AC-D19B581831F1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8544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805975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884862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18857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542261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156870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4153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39257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501983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415654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344142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203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178970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32D72-C97B-4FBB-B4DD-F1492D8804C3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2923982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F4B01-1085-463B-AFDB-DCEF6023264F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584771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5D27D-B8A9-4021-8956-E48A3668066A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251304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42B11-1E5D-4ECD-B584-04A523D5E00F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580494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E85D4-431C-4972-AAAA-E5F9404C1918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814892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E8B92-3B1E-49FA-BAA9-395F9803062E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182622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55D53-D23A-484B-807F-E576A3001E34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179747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4B1F9-A59C-4FA0-A145-CC216E5ECCA0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84264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Faire glisser l'image vers l'espace réservé ou cliquer sur l'icône pour l'ajouter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2585C-515F-48E5-86D3-99479D11C04D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0311964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6488D-1C5D-4A6F-BBA0-CC44440AA8C7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8988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026993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7D773-6391-409F-96AC-D19B581831F1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482218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Avril 2017</a:t>
            </a:r>
            <a:endParaRPr lang="en-US"/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CHU de Martinique</a:t>
            </a:r>
            <a:endParaRPr kumimoji="0" lang="en-US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0AF4B01-1085-463B-AFDB-DCEF6023264F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17661B5-924A-489A-92C6-507231226535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F542B11-1E5D-4ECD-B584-04A523D5E00F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9CE85D4-431C-4972-AAAA-E5F9404C1918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E1E8B92-3B1E-49FA-BAA9-395F9803062E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4F55D53-D23A-484B-807F-E576A3001E34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EA4B1F9-A59C-4FA0-A145-CC216E5ECCA0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CA2585C-515F-48E5-86D3-99479D11C04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smtClean="0"/>
              <a:t>Faire glisser l'image vers l'espace réservé ou cliquer sur l'icône pour l'ajouter</a:t>
            </a:r>
            <a:endParaRPr kumimoji="0" lang="en-US" dirty="0"/>
          </a:p>
        </p:txBody>
      </p:sp>
      <p:sp>
        <p:nvSpPr>
          <p:cNvPr id="9" name="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9.xml"/><Relationship Id="rId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9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9.xml"/><Relationship Id="rId12" Type="http://schemas.openxmlformats.org/officeDocument/2006/relationships/theme" Target="../theme/theme7.xml"/><Relationship Id="rId1" Type="http://schemas.openxmlformats.org/officeDocument/2006/relationships/slideLayout" Target="../slideLayouts/slideLayout69.xml"/><Relationship Id="rId2" Type="http://schemas.openxmlformats.org/officeDocument/2006/relationships/slideLayout" Target="../slideLayouts/slideLayout70.xml"/><Relationship Id="rId3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6.xml"/><Relationship Id="rId9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0.xml"/><Relationship Id="rId12" Type="http://schemas.openxmlformats.org/officeDocument/2006/relationships/theme" Target="../theme/theme8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9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01.xml"/><Relationship Id="rId12" Type="http://schemas.openxmlformats.org/officeDocument/2006/relationships/theme" Target="../theme/theme9.xml"/><Relationship Id="rId1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8.xml"/><Relationship Id="rId9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3531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222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351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31456"/>
            <a:ext cx="8229600" cy="4994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52FA4-744A-9B40-8D62-0E7FBEA2C0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3531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  <p:sldLayoutId id="2147483874" r:id="rId1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4F81BD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222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8367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124744"/>
            <a:ext cx="8229600" cy="5001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7661B5-924A-489A-92C6-507231226535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286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517661B5-924A-489A-92C6-507231226535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Avril 2017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CHU de Martinique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844AC-A92E-6E49-B842-EE646AA16AB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222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8367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124744"/>
            <a:ext cx="8229600" cy="5001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7661B5-924A-489A-92C6-507231226535}" type="slidenum">
              <a:rPr lang="fr-FR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286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fr-FR" smtClean="0"/>
              <a:t>Cliquez et modifiez le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Avril 2017</a:t>
            </a:r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CHU de Martinique</a:t>
            </a:r>
            <a:endParaRPr lang="fr-FR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517661B5-924A-489A-92C6-507231226535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7.png"/><Relationship Id="rId3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2400" dirty="0"/>
              <a:t>Les recours créés dans </a:t>
            </a:r>
            <a:r>
              <a:rPr lang="fr-FR" sz="2400" dirty="0" smtClean="0"/>
              <a:t>Nadis</a:t>
            </a:r>
            <a:r>
              <a:rPr lang="fr-FR" sz="2400" baseline="30000" dirty="0" smtClean="0"/>
              <a:t>®</a:t>
            </a:r>
            <a:r>
              <a:rPr lang="fr-FR" sz="2400" dirty="0" smtClean="0"/>
              <a:t> </a:t>
            </a:r>
            <a:r>
              <a:rPr lang="fr-FR" sz="2400" dirty="0"/>
              <a:t>sont utilisés par la suite comme observation médicale et comme courrier au médecin traitant. </a:t>
            </a:r>
            <a:endParaRPr lang="fr-FR" sz="2400" dirty="0" smtClean="0"/>
          </a:p>
          <a:p>
            <a:pPr marL="0" indent="0" algn="just">
              <a:buNone/>
            </a:pPr>
            <a:endParaRPr lang="fr-FR" sz="2400" dirty="0" smtClean="0"/>
          </a:p>
          <a:p>
            <a:pPr marL="0" indent="0" algn="just">
              <a:buNone/>
            </a:pPr>
            <a:r>
              <a:rPr lang="fr-FR" sz="2400" dirty="0" smtClean="0"/>
              <a:t>Il </a:t>
            </a:r>
            <a:r>
              <a:rPr lang="fr-FR" sz="2400" dirty="0"/>
              <a:t>convient donc d’éviter au maximum les abréviations et d’expliquer certaines pratiques du service (éducation thérapeutique, par exemple) ou ce à quoi </a:t>
            </a:r>
            <a:r>
              <a:rPr lang="fr-FR" sz="2400" dirty="0" smtClean="0"/>
              <a:t>correspondent </a:t>
            </a:r>
            <a:r>
              <a:rPr lang="fr-FR" sz="2400" dirty="0"/>
              <a:t>les noms des essais thérapeutiques. </a:t>
            </a:r>
            <a:endParaRPr lang="fr-FR" sz="2400" dirty="0" smtClean="0"/>
          </a:p>
          <a:p>
            <a:pPr marL="0" indent="0" algn="just">
              <a:buNone/>
            </a:pPr>
            <a:endParaRPr lang="fr-FR" sz="2400" dirty="0" smtClean="0"/>
          </a:p>
          <a:p>
            <a:pPr marL="0" indent="0" algn="just">
              <a:buNone/>
            </a:pPr>
            <a:r>
              <a:rPr lang="fr-FR" sz="2400" dirty="0" smtClean="0"/>
              <a:t>Pour </a:t>
            </a:r>
            <a:r>
              <a:rPr lang="fr-FR" sz="2400" dirty="0"/>
              <a:t>cela des bloc-notes ont été rédigés et il suffit de copier le texte dans les fenêtres de </a:t>
            </a:r>
            <a:r>
              <a:rPr lang="fr-FR" sz="2400" dirty="0" smtClean="0"/>
              <a:t>Nadis</a:t>
            </a:r>
            <a:r>
              <a:rPr lang="fr-FR" sz="2400" baseline="30000" dirty="0" smtClean="0"/>
              <a:t>®</a:t>
            </a:r>
            <a:r>
              <a:rPr lang="fr-FR" sz="2400" dirty="0" smtClean="0"/>
              <a:t> </a:t>
            </a:r>
            <a:r>
              <a:rPr lang="fr-FR" sz="2400" dirty="0"/>
              <a:t>correspondantes.</a:t>
            </a:r>
          </a:p>
          <a:p>
            <a:pPr marL="0" indent="0" algn="just">
              <a:buNone/>
            </a:pPr>
            <a:endParaRPr lang="fr-FR" sz="2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40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Volet administratif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355494"/>
            <a:ext cx="5111750" cy="3688224"/>
          </a:xfrm>
        </p:spPr>
      </p:pic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u="sng" dirty="0"/>
              <a:t>Saisie du Pays de naissance</a:t>
            </a:r>
            <a:r>
              <a:rPr lang="fr-FR" dirty="0"/>
              <a:t>:</a:t>
            </a:r>
          </a:p>
          <a:p>
            <a:r>
              <a:rPr lang="fr-FR" dirty="0" smtClean="0"/>
              <a:t>Pour les personnes </a:t>
            </a:r>
            <a:r>
              <a:rPr lang="fr-FR" dirty="0" smtClean="0"/>
              <a:t>nées </a:t>
            </a:r>
            <a:r>
              <a:rPr lang="fr-FR" dirty="0" smtClean="0"/>
              <a:t>à l’étranger, sélectionner le Pays de naissance dans le menu déroulant (on </a:t>
            </a:r>
            <a:r>
              <a:rPr lang="fr-FR" dirty="0" smtClean="0"/>
              <a:t>peut </a:t>
            </a:r>
            <a:r>
              <a:rPr lang="fr-FR" dirty="0" smtClean="0"/>
              <a:t>saisir directement les première lettre du pays).</a:t>
            </a:r>
          </a:p>
          <a:p>
            <a:r>
              <a:rPr lang="fr-FR" dirty="0" smtClean="0"/>
              <a:t>Indiquer le mois et l’année d’arrivée en France à l’aide la fenêtre qui s’ouvre au clic dans le champs de l’étiquette « Arrivée en France »</a:t>
            </a:r>
          </a:p>
          <a:p>
            <a:endParaRPr lang="fr-FR" dirty="0"/>
          </a:p>
          <a:p>
            <a:r>
              <a:rPr lang="fr-FR" u="sng" dirty="0" smtClean="0"/>
              <a:t>Saisie de la nationalité</a:t>
            </a:r>
            <a:r>
              <a:rPr lang="fr-FR" dirty="0" smtClean="0"/>
              <a:t>:</a:t>
            </a:r>
          </a:p>
          <a:p>
            <a:r>
              <a:rPr lang="fr-FR" dirty="0" smtClean="0"/>
              <a:t>A saisir pour </a:t>
            </a:r>
            <a:r>
              <a:rPr lang="fr-FR" dirty="0" smtClean="0"/>
              <a:t>toutes </a:t>
            </a:r>
            <a:r>
              <a:rPr lang="fr-FR" dirty="0" smtClean="0"/>
              <a:t>les </a:t>
            </a:r>
            <a:r>
              <a:rPr lang="fr-FR" dirty="0" smtClean="0"/>
              <a:t>personnes.</a:t>
            </a:r>
            <a:endParaRPr lang="fr-FR" dirty="0"/>
          </a:p>
        </p:txBody>
      </p:sp>
      <p:sp>
        <p:nvSpPr>
          <p:cNvPr id="6" name="Rectangle à coins arrondis 5"/>
          <p:cNvSpPr/>
          <p:nvPr/>
        </p:nvSpPr>
        <p:spPr>
          <a:xfrm>
            <a:off x="3666836" y="3971637"/>
            <a:ext cx="2419928" cy="249382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461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Volet administratif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u="sng" dirty="0" smtClean="0"/>
              <a:t>Saisie du numéro de téléphone portable</a:t>
            </a:r>
          </a:p>
          <a:p>
            <a:r>
              <a:rPr lang="fr-FR" dirty="0" smtClean="0"/>
              <a:t>A faire dès la première consultation par le médecin qui créé le recours.</a:t>
            </a:r>
          </a:p>
          <a:p>
            <a:r>
              <a:rPr lang="fr-FR" dirty="0" smtClean="0"/>
              <a:t>L’adresse et les autres coordonnées le seront par les </a:t>
            </a:r>
            <a:r>
              <a:rPr lang="fr-FR" dirty="0" smtClean="0"/>
              <a:t>secrétaires.</a:t>
            </a:r>
            <a:endParaRPr lang="fr-FR" dirty="0"/>
          </a:p>
        </p:txBody>
      </p:sp>
      <p:pic>
        <p:nvPicPr>
          <p:cNvPr id="5" name="Espace réservé du contenu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363659"/>
            <a:ext cx="5111750" cy="3671895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255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Volet administratif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934730"/>
            <a:ext cx="5111750" cy="4529753"/>
          </a:xfrm>
        </p:spPr>
      </p:pic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fr-FR" u="sng" dirty="0" smtClean="0"/>
              <a:t>Saisie des correspondants</a:t>
            </a:r>
          </a:p>
          <a:p>
            <a:r>
              <a:rPr lang="fr-FR" dirty="0" smtClean="0"/>
              <a:t>Saisir le nom du médecin traitant (cocher la case Med référent) et des autres </a:t>
            </a:r>
            <a:r>
              <a:rPr lang="fr-FR" dirty="0" smtClean="0"/>
              <a:t>correspondants </a:t>
            </a:r>
            <a:r>
              <a:rPr lang="fr-FR" dirty="0" smtClean="0"/>
              <a:t>devant recevoir un courrier.</a:t>
            </a:r>
          </a:p>
          <a:p>
            <a:r>
              <a:rPr lang="fr-FR" dirty="0" smtClean="0"/>
              <a:t>Commencer à saisir les premières </a:t>
            </a:r>
            <a:r>
              <a:rPr lang="fr-FR" dirty="0" smtClean="0"/>
              <a:t>lettres </a:t>
            </a:r>
            <a:r>
              <a:rPr lang="fr-FR" dirty="0" smtClean="0"/>
              <a:t>du nom du médecin,</a:t>
            </a:r>
          </a:p>
          <a:p>
            <a:r>
              <a:rPr lang="fr-FR" dirty="0" smtClean="0"/>
              <a:t>Une liste apparait, </a:t>
            </a:r>
            <a:r>
              <a:rPr lang="fr-FR" dirty="0"/>
              <a:t>s</a:t>
            </a:r>
            <a:r>
              <a:rPr lang="fr-FR" dirty="0" smtClean="0"/>
              <a:t>électionner le nom du médecin.</a:t>
            </a:r>
          </a:p>
          <a:p>
            <a:r>
              <a:rPr lang="fr-FR" dirty="0" smtClean="0"/>
              <a:t>Si le nom du médecin ne figure pas sur la liste, demander au secrétariat de le créer. </a:t>
            </a:r>
          </a:p>
          <a:p>
            <a:r>
              <a:rPr lang="fr-FR" dirty="0" smtClean="0"/>
              <a:t>Si le patient n’a pas de médecin référent, choisir « MEDECIN TRAITANT ».</a:t>
            </a:r>
          </a:p>
          <a:p>
            <a:r>
              <a:rPr lang="fr-FR" dirty="0" smtClean="0"/>
              <a:t>Pour retirer un médecin de la liste, sélectionner le nom du médecin d’un seul clic, puis cliquer sur le bouton supprimer.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214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Volet administratif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346396"/>
            <a:ext cx="5111750" cy="3706421"/>
          </a:xfrm>
        </p:spPr>
      </p:pic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5175250"/>
          </a:xfrm>
        </p:spPr>
        <p:txBody>
          <a:bodyPr/>
          <a:lstStyle/>
          <a:p>
            <a:r>
              <a:rPr lang="fr-FR" u="sng" dirty="0" smtClean="0"/>
              <a:t>Type de recours</a:t>
            </a:r>
          </a:p>
          <a:p>
            <a:r>
              <a:rPr lang="fr-FR" dirty="0" smtClean="0"/>
              <a:t>Par défaut, le type de recours est « Consultation externe ».</a:t>
            </a:r>
          </a:p>
          <a:p>
            <a:r>
              <a:rPr lang="fr-FR" dirty="0" smtClean="0"/>
              <a:t>Lorsque le patient est en hôpital de jour ou en hospitalisation complète, choisir le type de recours adapté. Cela modifie certains formulaires et les types d’impression </a:t>
            </a:r>
            <a:r>
              <a:rPr lang="fr-FR" dirty="0" smtClean="0"/>
              <a:t>disponibles.</a:t>
            </a:r>
            <a:endParaRPr lang="fr-FR" dirty="0" smtClean="0"/>
          </a:p>
          <a:p>
            <a:r>
              <a:rPr lang="fr-FR" dirty="0" smtClean="0"/>
              <a:t>« Recours sans consultation »</a:t>
            </a:r>
          </a:p>
          <a:p>
            <a:r>
              <a:rPr lang="fr-FR" dirty="0" smtClean="0"/>
              <a:t>Ce type de recours doit être utilisé lorsqu’une intervention est faite pour le patient en dehors d’un recours classique:</a:t>
            </a:r>
          </a:p>
          <a:p>
            <a:pPr marL="285750" indent="-285750">
              <a:buFont typeface="Arial" charset="0"/>
              <a:buChar char="•"/>
            </a:pPr>
            <a:r>
              <a:rPr lang="fr-FR" dirty="0" smtClean="0"/>
              <a:t>Appel téléphonique pour donner un résultat ou reconvoquer le patient</a:t>
            </a:r>
          </a:p>
          <a:p>
            <a:pPr marL="285750" indent="-285750">
              <a:buFont typeface="Arial" charset="0"/>
              <a:buChar char="•"/>
            </a:pPr>
            <a:r>
              <a:rPr lang="fr-FR" dirty="0" smtClean="0"/>
              <a:t>Impression d’une ordonnance</a:t>
            </a:r>
          </a:p>
          <a:p>
            <a:pPr marL="285750" indent="-285750">
              <a:buFont typeface="Arial" charset="0"/>
              <a:buChar char="•"/>
            </a:pPr>
            <a:r>
              <a:rPr lang="fr-FR" dirty="0" smtClean="0"/>
              <a:t>Intervention sans recevoir le patient</a:t>
            </a:r>
          </a:p>
          <a:p>
            <a:pPr marL="285750" indent="-285750">
              <a:buFont typeface="Arial" charset="0"/>
              <a:buChar char="•"/>
            </a:pPr>
            <a:r>
              <a:rPr lang="fr-FR" dirty="0" smtClean="0"/>
              <a:t>Autres</a:t>
            </a:r>
            <a:endParaRPr lang="fr-FR" dirty="0"/>
          </a:p>
        </p:txBody>
      </p:sp>
      <p:sp>
        <p:nvSpPr>
          <p:cNvPr id="6" name="Rectangle à coins arrondis 5"/>
          <p:cNvSpPr/>
          <p:nvPr/>
        </p:nvSpPr>
        <p:spPr>
          <a:xfrm>
            <a:off x="7453745" y="1865745"/>
            <a:ext cx="1251528" cy="526473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776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Volet Administratif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339811"/>
            <a:ext cx="5111750" cy="3719590"/>
          </a:xfrm>
        </p:spPr>
      </p:pic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u="sng" dirty="0" smtClean="0"/>
              <a:t>Changement de la date du recours</a:t>
            </a:r>
          </a:p>
          <a:p>
            <a:r>
              <a:rPr lang="fr-FR" dirty="0" smtClean="0"/>
              <a:t>Par défaut, la date du recours est celle de sa création.</a:t>
            </a:r>
          </a:p>
          <a:p>
            <a:r>
              <a:rPr lang="fr-FR" dirty="0" smtClean="0"/>
              <a:t>Exceptionnellement on peut être </a:t>
            </a:r>
            <a:r>
              <a:rPr lang="fr-FR" dirty="0" smtClean="0"/>
              <a:t>amené </a:t>
            </a:r>
            <a:r>
              <a:rPr lang="fr-FR" dirty="0" smtClean="0"/>
              <a:t>à créer un recours après la date réelle (panne informatique par exemple).</a:t>
            </a:r>
          </a:p>
          <a:p>
            <a:r>
              <a:rPr lang="fr-FR" dirty="0" smtClean="0"/>
              <a:t>Pour changer la date, il faut cliquer sur </a:t>
            </a:r>
            <a:r>
              <a:rPr lang="fr-FR" dirty="0" smtClean="0"/>
              <a:t>l’icône </a:t>
            </a:r>
            <a:r>
              <a:rPr lang="fr-FR" dirty="0" smtClean="0"/>
              <a:t>calendrier et modifier la date dans la fenêtre.</a:t>
            </a:r>
            <a:endParaRPr lang="fr-FR" dirty="0"/>
          </a:p>
        </p:txBody>
      </p:sp>
      <p:sp>
        <p:nvSpPr>
          <p:cNvPr id="6" name="Rectangle à coins arrondis 5"/>
          <p:cNvSpPr/>
          <p:nvPr/>
        </p:nvSpPr>
        <p:spPr>
          <a:xfrm>
            <a:off x="6520873" y="1607128"/>
            <a:ext cx="314036" cy="249382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467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27100"/>
          </a:xfrm>
        </p:spPr>
        <p:txBody>
          <a:bodyPr/>
          <a:lstStyle/>
          <a:p>
            <a:r>
              <a:rPr lang="fr-FR" dirty="0" smtClean="0"/>
              <a:t>Volet Administratif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347134"/>
            <a:ext cx="5111750" cy="3704944"/>
          </a:xfrm>
        </p:spPr>
      </p:pic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200150"/>
            <a:ext cx="3008313" cy="5521325"/>
          </a:xfrm>
        </p:spPr>
        <p:txBody>
          <a:bodyPr>
            <a:normAutofit/>
          </a:bodyPr>
          <a:lstStyle/>
          <a:p>
            <a:r>
              <a:rPr lang="fr-FR" u="sng" dirty="0" smtClean="0"/>
              <a:t>Situation du patient</a:t>
            </a:r>
          </a:p>
          <a:p>
            <a:r>
              <a:rPr lang="fr-FR" dirty="0" smtClean="0"/>
              <a:t>La situation du patient est indiquée dans le cadre en haut et au centre de la fenêtre.</a:t>
            </a:r>
          </a:p>
          <a:p>
            <a:r>
              <a:rPr lang="fr-FR" dirty="0" smtClean="0"/>
              <a:t>Par défaut, la situation est « En cours de suivi ». </a:t>
            </a:r>
          </a:p>
          <a:p>
            <a:r>
              <a:rPr lang="fr-FR" dirty="0"/>
              <a:t>Lorsqu’un patient quitte la Martinique ou est suivi </a:t>
            </a:r>
            <a:r>
              <a:rPr lang="fr-FR" dirty="0" smtClean="0"/>
              <a:t>en ville, </a:t>
            </a:r>
            <a:r>
              <a:rPr lang="fr-FR" dirty="0"/>
              <a:t>indiquer « Suivi ailleurs </a:t>
            </a:r>
            <a:r>
              <a:rPr lang="fr-FR" dirty="0" smtClean="0"/>
              <a:t>» et le lieu de suivi en commentaires </a:t>
            </a:r>
            <a:r>
              <a:rPr lang="fr-FR" dirty="0"/>
              <a:t>au cours de la dernière consultation avec le patient</a:t>
            </a:r>
            <a:r>
              <a:rPr lang="fr-FR" dirty="0" smtClean="0"/>
              <a:t>.</a:t>
            </a:r>
          </a:p>
          <a:p>
            <a:r>
              <a:rPr lang="fr-FR" dirty="0"/>
              <a:t>Lorsqu’un patient ne s’est pas présenté à un rendez-vous et que l’on n’est pas arrivé à le contacter (voir procédure « perdus de vue », ouvrir le dernier recours du patient et indiquer « Perdu de vue »</a:t>
            </a:r>
          </a:p>
          <a:p>
            <a:r>
              <a:rPr lang="fr-FR" dirty="0" smtClean="0"/>
              <a:t>Lorsque </a:t>
            </a:r>
            <a:r>
              <a:rPr lang="fr-FR" dirty="0"/>
              <a:t>le suivi s’arrête définitivement, cocher « En fin de suivi </a:t>
            </a:r>
            <a:r>
              <a:rPr lang="fr-FR" dirty="0" smtClean="0"/>
              <a:t>» (sauf pour le </a:t>
            </a:r>
            <a:r>
              <a:rPr lang="fr-FR" dirty="0" smtClean="0"/>
              <a:t>VIH et le VHB). </a:t>
            </a:r>
            <a:endParaRPr lang="fr-FR" dirty="0"/>
          </a:p>
          <a:p>
            <a:endParaRPr lang="fr-FR" dirty="0"/>
          </a:p>
        </p:txBody>
      </p:sp>
      <p:sp>
        <p:nvSpPr>
          <p:cNvPr id="6" name="Rectangle à coins arrondis 5"/>
          <p:cNvSpPr/>
          <p:nvPr/>
        </p:nvSpPr>
        <p:spPr>
          <a:xfrm>
            <a:off x="5975927" y="2050474"/>
            <a:ext cx="1251528" cy="249382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878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Volet administratif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759" y="273050"/>
            <a:ext cx="4617605" cy="3339777"/>
          </a:xfrm>
        </p:spPr>
      </p:pic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u="sng" dirty="0" smtClean="0"/>
              <a:t>Situation du patient</a:t>
            </a:r>
          </a:p>
          <a:p>
            <a:r>
              <a:rPr lang="fr-FR" b="1" dirty="0" smtClean="0"/>
              <a:t>En </a:t>
            </a:r>
            <a:r>
              <a:rPr lang="fr-FR" b="1" dirty="0"/>
              <a:t>cas de décès</a:t>
            </a:r>
            <a:r>
              <a:rPr lang="fr-FR" dirty="0"/>
              <a:t>, </a:t>
            </a:r>
            <a:endParaRPr lang="fr-FR" dirty="0" smtClean="0"/>
          </a:p>
          <a:p>
            <a:r>
              <a:rPr lang="fr-FR" dirty="0" smtClean="0"/>
              <a:t>ouvrir </a:t>
            </a:r>
            <a:r>
              <a:rPr lang="fr-FR" dirty="0"/>
              <a:t>le dernier recours et compléter en indiquant la date et l’heure du </a:t>
            </a:r>
            <a:r>
              <a:rPr lang="fr-FR" dirty="0" smtClean="0"/>
              <a:t>décès, </a:t>
            </a:r>
          </a:p>
          <a:p>
            <a:r>
              <a:rPr lang="fr-FR" dirty="0" smtClean="0"/>
              <a:t>indiquer la </a:t>
            </a:r>
            <a:r>
              <a:rPr lang="fr-FR" dirty="0"/>
              <a:t>cause du décès (cause par catégorie </a:t>
            </a:r>
            <a:r>
              <a:rPr lang="fr-FR" dirty="0" smtClean="0"/>
              <a:t>en utilisant le menu déroulant</a:t>
            </a:r>
          </a:p>
          <a:p>
            <a:r>
              <a:rPr lang="fr-FR" dirty="0" smtClean="0"/>
              <a:t>indiquer la cause immédiate du décès en utilisant un code </a:t>
            </a:r>
            <a:r>
              <a:rPr lang="fr-FR" dirty="0"/>
              <a:t>CIM). </a:t>
            </a:r>
            <a:endParaRPr lang="fr-FR" dirty="0" smtClean="0"/>
          </a:p>
          <a:p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759" y="3660979"/>
            <a:ext cx="4617605" cy="3055410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61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Utilisation d’un numéro d’anonymat (numérotation automatique)</a:t>
            </a:r>
            <a:endParaRPr lang="fr-FR" dirty="0"/>
          </a:p>
        </p:txBody>
      </p:sp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137446"/>
            <a:ext cx="5111750" cy="4124321"/>
          </a:xfrm>
        </p:spPr>
      </p:pic>
      <p:sp>
        <p:nvSpPr>
          <p:cNvPr id="6" name="Espace réservé du texte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dirty="0" smtClean="0"/>
              <a:t>Choisir « rechercher par numéro d’anonymat »</a:t>
            </a:r>
          </a:p>
          <a:p>
            <a:r>
              <a:rPr lang="fr-FR" dirty="0" smtClean="0"/>
              <a:t>Saisir le chiffre 1 puis cliquer sur rechercher</a:t>
            </a:r>
          </a:p>
          <a:p>
            <a:r>
              <a:rPr lang="fr-FR" dirty="0" smtClean="0"/>
              <a:t>Aucun patient n’est trouvé</a:t>
            </a:r>
          </a:p>
          <a:p>
            <a:r>
              <a:rPr lang="fr-FR" dirty="0" smtClean="0"/>
              <a:t>Cliquer sur « Nouveau patient »</a:t>
            </a:r>
          </a:p>
          <a:p>
            <a:endParaRPr lang="fr-FR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31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096327" cy="881495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Utilisation d’un numéro d’anonymat (numérotation automatique)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43275" cy="4691063"/>
          </a:xfrm>
        </p:spPr>
        <p:txBody>
          <a:bodyPr/>
          <a:lstStyle/>
          <a:p>
            <a:r>
              <a:rPr lang="fr-FR" dirty="0" smtClean="0"/>
              <a:t>Vérifier que le profil proposé par défaut est adapté à la </a:t>
            </a:r>
            <a:r>
              <a:rPr lang="fr-FR" dirty="0" smtClean="0"/>
              <a:t>situation.</a:t>
            </a:r>
            <a:endParaRPr lang="fr-FR" dirty="0" smtClean="0"/>
          </a:p>
          <a:p>
            <a:endParaRPr lang="fr-FR" dirty="0"/>
          </a:p>
          <a:p>
            <a:r>
              <a:rPr lang="fr-FR" dirty="0" smtClean="0"/>
              <a:t>Pour le CeGIDD, ne </a:t>
            </a:r>
            <a:r>
              <a:rPr lang="fr-FR" dirty="0" smtClean="0"/>
              <a:t>pas imprimer ni faire signer de consentement</a:t>
            </a:r>
          </a:p>
          <a:p>
            <a:r>
              <a:rPr lang="fr-FR" dirty="0" smtClean="0"/>
              <a:t>Cliquer sur « Oui </a:t>
            </a:r>
            <a:r>
              <a:rPr lang="fr-FR" dirty="0" smtClean="0"/>
              <a:t>».</a:t>
            </a:r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r>
              <a:rPr lang="fr-FR" dirty="0"/>
              <a:t>Le numéro d’anonymat a été généré automatiquement</a:t>
            </a:r>
            <a:r>
              <a:rPr lang="fr-FR" dirty="0" smtClean="0"/>
              <a:t>.</a:t>
            </a:r>
          </a:p>
          <a:p>
            <a:endParaRPr lang="fr-FR" dirty="0" smtClean="0"/>
          </a:p>
          <a:p>
            <a:r>
              <a:rPr lang="fr-FR" b="1" dirty="0" smtClean="0"/>
              <a:t>Attention ce numéro sera le seul moyen d’identification du patient.</a:t>
            </a:r>
          </a:p>
          <a:p>
            <a:r>
              <a:rPr lang="fr-FR" b="1" dirty="0" smtClean="0"/>
              <a:t>Bien remettre le numéro d’anonymat à </a:t>
            </a:r>
            <a:r>
              <a:rPr lang="fr-FR" b="1" smtClean="0"/>
              <a:t>la personne.</a:t>
            </a:r>
            <a:endParaRPr lang="fr-FR" b="1" dirty="0" smtClean="0"/>
          </a:p>
          <a:p>
            <a:endParaRPr lang="fr-FR" dirty="0"/>
          </a:p>
          <a:p>
            <a:r>
              <a:rPr lang="fr-FR" dirty="0"/>
              <a:t>Cliquer sur la case à droite du numéro pour </a:t>
            </a:r>
            <a:r>
              <a:rPr lang="fr-FR" dirty="0" smtClean="0"/>
              <a:t>l’utiliser.</a:t>
            </a:r>
            <a:endParaRPr lang="fr-FR" dirty="0"/>
          </a:p>
          <a:p>
            <a:endParaRPr lang="fr-FR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650" y="273050"/>
            <a:ext cx="3718481" cy="2498819"/>
          </a:xfrm>
        </p:spPr>
      </p:pic>
      <p:pic>
        <p:nvPicPr>
          <p:cNvPr id="5" name="Espace réservé du contenu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758" y="3142592"/>
            <a:ext cx="4022860" cy="3578883"/>
          </a:xfrm>
          <a:prstGeom prst="rect">
            <a:avLst/>
          </a:prstGeom>
        </p:spPr>
      </p:pic>
      <p:sp>
        <p:nvSpPr>
          <p:cNvPr id="7" name="Rectangle à coins arrondis 6"/>
          <p:cNvSpPr/>
          <p:nvPr/>
        </p:nvSpPr>
        <p:spPr>
          <a:xfrm>
            <a:off x="6982689" y="5559432"/>
            <a:ext cx="1403929" cy="249382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915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Utilisation d’un numéro d’anonymat (numérotation automatique)</a:t>
            </a: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911126"/>
            <a:ext cx="5111750" cy="4576960"/>
          </a:xfrm>
        </p:spPr>
      </p:pic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dirty="0" smtClean="0"/>
              <a:t>Cliquer sur OK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663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Connexion à Nadis</a:t>
            </a:r>
            <a:r>
              <a:rPr lang="fr-FR" baseline="30000" dirty="0" smtClean="0"/>
              <a:t>®</a:t>
            </a:r>
            <a:endParaRPr lang="fr-FR" baseline="3000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dirty="0" smtClean="0"/>
              <a:t>Cliquer sur l’icone Nadis</a:t>
            </a:r>
            <a:r>
              <a:rPr lang="fr-FR" baseline="30000" dirty="0" smtClean="0"/>
              <a:t>®</a:t>
            </a:r>
            <a:r>
              <a:rPr lang="fr-FR" dirty="0" smtClean="0"/>
              <a:t>.</a:t>
            </a:r>
            <a:endParaRPr lang="fr-FR" baseline="30000" dirty="0" smtClean="0"/>
          </a:p>
          <a:p>
            <a:endParaRPr lang="fr-FR" dirty="0" smtClean="0"/>
          </a:p>
          <a:p>
            <a:r>
              <a:rPr lang="fr-FR" dirty="0" smtClean="0"/>
              <a:t>La fenêtre de connexion à Nadis</a:t>
            </a:r>
            <a:r>
              <a:rPr lang="fr-FR" baseline="30000" dirty="0" smtClean="0"/>
              <a:t>®</a:t>
            </a:r>
            <a:r>
              <a:rPr lang="fr-FR" dirty="0" smtClean="0"/>
              <a:t> </a:t>
            </a:r>
            <a:r>
              <a:rPr lang="fr-FR" dirty="0" smtClean="0"/>
              <a:t>s’ouvre.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/>
              <a:t>Saisir le nom d’utilisateur et le mot de </a:t>
            </a:r>
            <a:r>
              <a:rPr lang="fr-FR" dirty="0" smtClean="0"/>
              <a:t>passe (en respectant la </a:t>
            </a:r>
            <a:r>
              <a:rPr lang="fr-FR" dirty="0" smtClean="0"/>
              <a:t>casse pour ce dernier).</a:t>
            </a:r>
            <a:endParaRPr lang="fr-FR" dirty="0"/>
          </a:p>
          <a:p>
            <a:endParaRPr lang="fr-FR" dirty="0" smtClean="0"/>
          </a:p>
        </p:txBody>
      </p:sp>
      <p:pic>
        <p:nvPicPr>
          <p:cNvPr id="8" name="Espace réservé du contenu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521" y="725171"/>
            <a:ext cx="4746336" cy="2498925"/>
          </a:xfr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521" y="3480306"/>
            <a:ext cx="4746336" cy="2414803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732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Utilisation d’un numéro d’anonymat (numérotation automatique)</a:t>
            </a: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487" y="910062"/>
            <a:ext cx="5111750" cy="4560617"/>
          </a:xfrm>
        </p:spPr>
      </p:pic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228109" cy="4691063"/>
          </a:xfrm>
        </p:spPr>
        <p:txBody>
          <a:bodyPr/>
          <a:lstStyle/>
          <a:p>
            <a:r>
              <a:rPr lang="fr-FR" dirty="0" smtClean="0"/>
              <a:t>Le numéro s’affiche dans le champs du « Nom usuel » du « Prénom » et du « Nom de naissance » qui deviennent </a:t>
            </a:r>
            <a:r>
              <a:rPr lang="fr-FR" dirty="0" smtClean="0"/>
              <a:t>grisés.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La recherche de ce patient peut alors de faire par le Nom (numéro d’anonymat) ou directement par le numéro d’anonymat</a:t>
            </a:r>
            <a:r>
              <a:rPr lang="fr-FR" dirty="0" smtClean="0"/>
              <a:t>.</a:t>
            </a:r>
          </a:p>
          <a:p>
            <a:endParaRPr lang="fr-FR" dirty="0" smtClean="0"/>
          </a:p>
          <a:p>
            <a:endParaRPr lang="fr-FR" dirty="0"/>
          </a:p>
          <a:p>
            <a:r>
              <a:rPr lang="fr-FR" u="sng" dirty="0" smtClean="0"/>
              <a:t>Pour lever l’anonymat</a:t>
            </a:r>
            <a:r>
              <a:rPr lang="fr-FR" dirty="0" smtClean="0"/>
              <a:t>, cliquer sur la case à droite du numéro d’anonymat (pour la décocher</a:t>
            </a:r>
            <a:r>
              <a:rPr lang="fr-FR" dirty="0" smtClean="0"/>
              <a:t>).</a:t>
            </a:r>
            <a:endParaRPr lang="fr-FR" dirty="0" smtClean="0"/>
          </a:p>
          <a:p>
            <a:endParaRPr lang="fr-FR" dirty="0"/>
          </a:p>
          <a:p>
            <a:r>
              <a:rPr lang="fr-FR" dirty="0" smtClean="0"/>
              <a:t>Cliquer sur OK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806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Utilisation d’un numéro d’anonymat (numérotation automatique)</a:t>
            </a: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907295"/>
            <a:ext cx="5111750" cy="4584622"/>
          </a:xfrm>
        </p:spPr>
      </p:pic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dirty="0" smtClean="0"/>
              <a:t>Les champs « Nom usuel », « Prénom » et « Nom de naissance » redeviennent modifiables.</a:t>
            </a:r>
          </a:p>
          <a:p>
            <a:endParaRPr lang="fr-FR" dirty="0" smtClean="0"/>
          </a:p>
          <a:p>
            <a:r>
              <a:rPr lang="fr-FR" dirty="0" smtClean="0"/>
              <a:t>Le numéro d’anonymat est conservé dans le champ « N° Anonymat </a:t>
            </a:r>
            <a:r>
              <a:rPr lang="fr-FR" dirty="0" smtClean="0"/>
              <a:t>».</a:t>
            </a:r>
            <a:endParaRPr lang="fr-FR" dirty="0"/>
          </a:p>
        </p:txBody>
      </p:sp>
      <p:sp>
        <p:nvSpPr>
          <p:cNvPr id="6" name="Rectangle à coins arrondis 5"/>
          <p:cNvSpPr/>
          <p:nvPr/>
        </p:nvSpPr>
        <p:spPr>
          <a:xfrm>
            <a:off x="6853380" y="4053905"/>
            <a:ext cx="1764147" cy="249382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441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Connexion à </a:t>
            </a:r>
            <a:r>
              <a:rPr lang="fr-FR" dirty="0" smtClean="0"/>
              <a:t>Nadis</a:t>
            </a:r>
            <a:r>
              <a:rPr lang="fr-FR" baseline="30000" dirty="0" smtClean="0"/>
              <a:t>®</a:t>
            </a:r>
            <a:endParaRPr lang="fr-FR" baseline="3000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b="1" u="sng" dirty="0" smtClean="0"/>
              <a:t>Si vous avez plusieurs profils,</a:t>
            </a:r>
            <a:r>
              <a:rPr lang="fr-FR" b="1" dirty="0" smtClean="0"/>
              <a:t> </a:t>
            </a:r>
            <a:r>
              <a:rPr lang="fr-FR" dirty="0" smtClean="0"/>
              <a:t>la fenêtre de choix des profils s’ouvre. </a:t>
            </a:r>
          </a:p>
          <a:p>
            <a:r>
              <a:rPr lang="fr-FR" dirty="0" smtClean="0"/>
              <a:t>Le choix du profil permet de choisir le service dans lequel </a:t>
            </a:r>
            <a:r>
              <a:rPr lang="fr-FR" dirty="0" smtClean="0"/>
              <a:t>Nadis</a:t>
            </a:r>
            <a:r>
              <a:rPr lang="fr-FR" baseline="30000" dirty="0" smtClean="0"/>
              <a:t>®</a:t>
            </a:r>
            <a:r>
              <a:rPr lang="fr-FR" dirty="0" smtClean="0"/>
              <a:t> </a:t>
            </a:r>
            <a:r>
              <a:rPr lang="fr-FR" dirty="0" smtClean="0"/>
              <a:t>va être </a:t>
            </a:r>
            <a:r>
              <a:rPr lang="fr-FR" dirty="0" smtClean="0"/>
              <a:t>utilisé.</a:t>
            </a:r>
            <a:endParaRPr lang="fr-FR" dirty="0" smtClean="0"/>
          </a:p>
          <a:p>
            <a:r>
              <a:rPr lang="fr-FR" dirty="0" smtClean="0"/>
              <a:t>Choisir le service adapté à la situation.</a:t>
            </a:r>
          </a:p>
          <a:p>
            <a:r>
              <a:rPr lang="fr-FR" dirty="0" smtClean="0"/>
              <a:t>Cliquer sur </a:t>
            </a:r>
            <a:r>
              <a:rPr lang="fr-FR" b="1" dirty="0" smtClean="0"/>
              <a:t>Valider</a:t>
            </a:r>
            <a:r>
              <a:rPr lang="fr-FR" dirty="0" smtClean="0"/>
              <a:t> (ou double </a:t>
            </a:r>
            <a:r>
              <a:rPr lang="fr-FR" dirty="0" smtClean="0"/>
              <a:t>clic) </a:t>
            </a:r>
            <a:r>
              <a:rPr lang="fr-FR" dirty="0" smtClean="0"/>
              <a:t>sur le nom du service.</a:t>
            </a:r>
          </a:p>
          <a:p>
            <a:endParaRPr lang="fr-FR" dirty="0"/>
          </a:p>
          <a:p>
            <a:r>
              <a:rPr lang="fr-FR" dirty="0" smtClean="0"/>
              <a:t>Il est possible de changer de profil sans se déconnecter à partir de la fenêtre « Administratif » (</a:t>
            </a:r>
            <a:r>
              <a:rPr lang="fr-FR" dirty="0" err="1" smtClean="0"/>
              <a:t>cf</a:t>
            </a:r>
            <a:r>
              <a:rPr lang="fr-FR" dirty="0" smtClean="0"/>
              <a:t> diapo suivante)</a:t>
            </a:r>
          </a:p>
          <a:p>
            <a:endParaRPr lang="fr-FR" dirty="0"/>
          </a:p>
          <a:p>
            <a:r>
              <a:rPr lang="fr-FR" b="1" u="sng" dirty="0" smtClean="0"/>
              <a:t>Si vous n’avez qu’un profil</a:t>
            </a:r>
            <a:r>
              <a:rPr lang="fr-FR" dirty="0" smtClean="0"/>
              <a:t>, la fenêtre suivante (Recherche patient) s’ouvre directement.</a:t>
            </a:r>
            <a:endParaRPr lang="fr-FR" dirty="0"/>
          </a:p>
        </p:txBody>
      </p:sp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048" y="2329315"/>
            <a:ext cx="5749312" cy="1957677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03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Fenêtre « Recherche patient »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125577"/>
            <a:ext cx="5111750" cy="4148059"/>
          </a:xfrm>
        </p:spPr>
      </p:pic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u="sng" dirty="0" smtClean="0"/>
              <a:t>Changement de profil</a:t>
            </a:r>
          </a:p>
          <a:p>
            <a:r>
              <a:rPr lang="fr-FR" dirty="0" smtClean="0"/>
              <a:t>Le bouton « Profil » en haut au centre permet de changer de profil utilisateur et donc de service sans avoir à se </a:t>
            </a:r>
            <a:r>
              <a:rPr lang="fr-FR" dirty="0" smtClean="0"/>
              <a:t>déconnecter de Nadis</a:t>
            </a:r>
            <a:r>
              <a:rPr lang="fr-FR" baseline="30000" dirty="0" smtClean="0"/>
              <a:t>®</a:t>
            </a:r>
            <a:r>
              <a:rPr lang="fr-FR" dirty="0" smtClean="0"/>
              <a:t>.</a:t>
            </a:r>
            <a:endParaRPr lang="fr-FR" dirty="0" smtClean="0"/>
          </a:p>
          <a:p>
            <a:r>
              <a:rPr lang="fr-FR" dirty="0" smtClean="0"/>
              <a:t>Cela est utile lorsqu’on travaille au même endroit dans plusieurs service: maladies infectieuses et CeGIDD par </a:t>
            </a:r>
            <a:r>
              <a:rPr lang="fr-FR" dirty="0" smtClean="0"/>
              <a:t>exemple.</a:t>
            </a:r>
            <a:endParaRPr lang="fr-FR" dirty="0" smtClean="0"/>
          </a:p>
          <a:p>
            <a:endParaRPr lang="fr-FR" dirty="0"/>
          </a:p>
          <a:p>
            <a:r>
              <a:rPr lang="fr-FR" dirty="0" smtClean="0"/>
              <a:t>Il est indispensable de toujours vérifier dans quel service et avec quel profil on est connecté dans </a:t>
            </a:r>
            <a:r>
              <a:rPr lang="fr-FR" dirty="0" smtClean="0"/>
              <a:t>Nadis</a:t>
            </a:r>
            <a:r>
              <a:rPr lang="fr-FR" baseline="30000" dirty="0" smtClean="0"/>
              <a:t>®</a:t>
            </a:r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6" name="Rectangle à coins arrondis 5"/>
          <p:cNvSpPr/>
          <p:nvPr/>
        </p:nvSpPr>
        <p:spPr>
          <a:xfrm>
            <a:off x="6031345" y="1228436"/>
            <a:ext cx="729673" cy="277091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à coins arrondis 6"/>
          <p:cNvSpPr/>
          <p:nvPr/>
        </p:nvSpPr>
        <p:spPr>
          <a:xfrm>
            <a:off x="6142183" y="1505527"/>
            <a:ext cx="2327562" cy="7112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85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69059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Fenêtre « Recherche patient »</a:t>
            </a:r>
            <a:endParaRPr lang="fr-FR" dirty="0"/>
          </a:p>
        </p:txBody>
      </p:sp>
      <p:pic>
        <p:nvPicPr>
          <p:cNvPr id="8" name="Espace réservé du contenu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129138"/>
            <a:ext cx="5111750" cy="4140936"/>
          </a:xfrm>
        </p:spPr>
      </p:pic>
      <p:sp>
        <p:nvSpPr>
          <p:cNvPr id="7" name="Espace réservé du texte 6"/>
          <p:cNvSpPr>
            <a:spLocks noGrp="1"/>
          </p:cNvSpPr>
          <p:nvPr>
            <p:ph type="body" sz="half" idx="2"/>
          </p:nvPr>
        </p:nvSpPr>
        <p:spPr>
          <a:xfrm>
            <a:off x="457200" y="942109"/>
            <a:ext cx="3008313" cy="5779365"/>
          </a:xfrm>
        </p:spPr>
        <p:txBody>
          <a:bodyPr>
            <a:normAutofit fontScale="92500"/>
          </a:bodyPr>
          <a:lstStyle/>
          <a:p>
            <a:r>
              <a:rPr lang="fr-FR" dirty="0" smtClean="0"/>
              <a:t>Cette fenêtre permet la recherche ou la création d’un patient. </a:t>
            </a:r>
          </a:p>
          <a:p>
            <a:r>
              <a:rPr lang="fr-FR" dirty="0" smtClean="0"/>
              <a:t>Dans tous les cas il faut commencer par une recherche pour vérifier que la patient ne se trouve pas déjà dans la base. </a:t>
            </a:r>
          </a:p>
          <a:p>
            <a:r>
              <a:rPr lang="fr-FR" dirty="0" smtClean="0"/>
              <a:t>Cette recherche peut se faire par </a:t>
            </a:r>
            <a:r>
              <a:rPr lang="fr-FR" dirty="0" smtClean="0"/>
              <a:t>Nom et prénom, </a:t>
            </a:r>
            <a:r>
              <a:rPr lang="fr-FR" dirty="0" smtClean="0"/>
              <a:t>Date de recours, Date de naissance, IPP, N° Archive, N° Nadis ou N° Anonymat</a:t>
            </a:r>
            <a:r>
              <a:rPr lang="fr-FR" dirty="0" smtClean="0"/>
              <a:t>.</a:t>
            </a:r>
          </a:p>
          <a:p>
            <a:r>
              <a:rPr lang="fr-FR" dirty="0" smtClean="0"/>
              <a:t>Cliquer sur </a:t>
            </a:r>
            <a:r>
              <a:rPr lang="fr-FR" b="1" dirty="0" smtClean="0"/>
              <a:t>Rechercher </a:t>
            </a:r>
            <a:r>
              <a:rPr lang="fr-FR" dirty="0" smtClean="0"/>
              <a:t>(ou entrée)</a:t>
            </a:r>
            <a:endParaRPr lang="fr-FR" dirty="0"/>
          </a:p>
          <a:p>
            <a:r>
              <a:rPr lang="fr-FR" dirty="0" smtClean="0"/>
              <a:t>La partie supérieure </a:t>
            </a:r>
            <a:r>
              <a:rPr lang="fr-FR" dirty="0" smtClean="0"/>
              <a:t>droite permet </a:t>
            </a:r>
            <a:r>
              <a:rPr lang="fr-FR" dirty="0" smtClean="0"/>
              <a:t>de vérifier le service et le profil avec lequel on s’est connecté.</a:t>
            </a:r>
          </a:p>
          <a:p>
            <a:endParaRPr lang="fr-FR" dirty="0"/>
          </a:p>
          <a:p>
            <a:r>
              <a:rPr lang="fr-FR" dirty="0" smtClean="0"/>
              <a:t>Pour </a:t>
            </a:r>
            <a:r>
              <a:rPr lang="fr-FR" b="1" dirty="0" smtClean="0"/>
              <a:t>accéder à un recours </a:t>
            </a:r>
            <a:r>
              <a:rPr lang="fr-FR" dirty="0" smtClean="0"/>
              <a:t>existant, cliquer </a:t>
            </a:r>
            <a:r>
              <a:rPr lang="fr-FR" dirty="0" smtClean="0"/>
              <a:t>en bas sur </a:t>
            </a:r>
            <a:r>
              <a:rPr lang="fr-FR" dirty="0" smtClean="0"/>
              <a:t>« Modifier recours »</a:t>
            </a:r>
          </a:p>
          <a:p>
            <a:r>
              <a:rPr lang="fr-FR" dirty="0" smtClean="0"/>
              <a:t>Pour </a:t>
            </a:r>
            <a:r>
              <a:rPr lang="fr-FR" b="1" dirty="0" smtClean="0"/>
              <a:t>créer un nouveau recours </a:t>
            </a:r>
            <a:r>
              <a:rPr lang="fr-FR" dirty="0" smtClean="0"/>
              <a:t>dans un dossier existant, sélectionner le patient à gauche et cliquer sur le bouton « Nouveau recours » </a:t>
            </a:r>
          </a:p>
          <a:p>
            <a:r>
              <a:rPr lang="fr-FR" dirty="0" smtClean="0"/>
              <a:t>Pour </a:t>
            </a:r>
            <a:r>
              <a:rPr lang="fr-FR" b="1" dirty="0" smtClean="0"/>
              <a:t>créer un dossier</a:t>
            </a:r>
            <a:r>
              <a:rPr lang="fr-FR" dirty="0" smtClean="0"/>
              <a:t>, cliquer sur « Nouveau patient »</a:t>
            </a:r>
            <a:endParaRPr lang="fr-FR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5</a:t>
            </a:fld>
            <a:endParaRPr lang="fr-FR"/>
          </a:p>
        </p:txBody>
      </p:sp>
      <p:sp>
        <p:nvSpPr>
          <p:cNvPr id="6" name="Rectangle à coins arrondis 5"/>
          <p:cNvSpPr/>
          <p:nvPr/>
        </p:nvSpPr>
        <p:spPr>
          <a:xfrm>
            <a:off x="3676650" y="2400301"/>
            <a:ext cx="3228975" cy="190499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776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576695"/>
          </a:xfrm>
        </p:spPr>
        <p:txBody>
          <a:bodyPr/>
          <a:lstStyle/>
          <a:p>
            <a:r>
              <a:rPr lang="fr-FR" dirty="0" smtClean="0"/>
              <a:t>Création d’un dossier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849745"/>
            <a:ext cx="3008313" cy="5892799"/>
          </a:xfrm>
        </p:spPr>
        <p:txBody>
          <a:bodyPr>
            <a:normAutofit lnSpcReduction="10000"/>
          </a:bodyPr>
          <a:lstStyle/>
          <a:p>
            <a:r>
              <a:rPr lang="fr-FR" dirty="0" smtClean="0"/>
              <a:t>Après avoir </a:t>
            </a:r>
            <a:r>
              <a:rPr lang="fr-FR" dirty="0" smtClean="0"/>
              <a:t>cliqué </a:t>
            </a:r>
            <a:r>
              <a:rPr lang="fr-FR" dirty="0" smtClean="0"/>
              <a:t>sur le bouton « Nouveau patient », la fenêtre « Création de dossier » apparait.</a:t>
            </a:r>
          </a:p>
          <a:p>
            <a:r>
              <a:rPr lang="fr-FR" dirty="0" smtClean="0"/>
              <a:t>Sélectionner un ou plusieurs profil correspondant à la situation (le profil peut être changé à tout moment).</a:t>
            </a:r>
            <a:endParaRPr lang="fr-FR" dirty="0"/>
          </a:p>
          <a:p>
            <a:pPr marL="285750" indent="-285750">
              <a:buFont typeface="Arial" charset="0"/>
              <a:buChar char="•"/>
            </a:pPr>
            <a:r>
              <a:rPr lang="fr-FR" sz="1200" dirty="0" smtClean="0"/>
              <a:t>Pour le VIH: « VIH + santé sexuelle »</a:t>
            </a:r>
          </a:p>
          <a:p>
            <a:pPr marL="285750" indent="-285750">
              <a:buFont typeface="Arial" charset="0"/>
              <a:buChar char="•"/>
            </a:pPr>
            <a:r>
              <a:rPr lang="fr-FR" sz="1200" dirty="0" smtClean="0"/>
              <a:t>Pour le CeGIDD: « santé sexuelle + AES »</a:t>
            </a:r>
          </a:p>
          <a:p>
            <a:pPr marL="285750" indent="-285750">
              <a:buFont typeface="Arial" charset="0"/>
              <a:buChar char="•"/>
            </a:pPr>
            <a:r>
              <a:rPr lang="fr-FR" sz="1200" dirty="0" smtClean="0"/>
              <a:t>Pour les hépatites: « </a:t>
            </a:r>
            <a:r>
              <a:rPr lang="fr-FR" sz="1200" dirty="0" smtClean="0"/>
              <a:t>Hépatite</a:t>
            </a:r>
            <a:r>
              <a:rPr lang="fr-FR" sz="1200" dirty="0" smtClean="0"/>
              <a:t> »</a:t>
            </a:r>
          </a:p>
          <a:p>
            <a:pPr marL="285750" indent="-285750">
              <a:buFont typeface="Arial" charset="0"/>
              <a:buChar char="•"/>
            </a:pPr>
            <a:r>
              <a:rPr lang="fr-FR" sz="1200" dirty="0" smtClean="0"/>
              <a:t>Pour les AES </a:t>
            </a:r>
            <a:r>
              <a:rPr lang="fr-FR" sz="1200" dirty="0" smtClean="0"/>
              <a:t>professionnels: </a:t>
            </a:r>
            <a:r>
              <a:rPr lang="fr-FR" sz="1200" dirty="0" smtClean="0"/>
              <a:t>« AES »</a:t>
            </a:r>
          </a:p>
          <a:p>
            <a:pPr marL="285750" indent="-285750">
              <a:buFont typeface="Arial" charset="0"/>
              <a:buChar char="•"/>
            </a:pPr>
            <a:r>
              <a:rPr lang="fr-FR" sz="1200" dirty="0" smtClean="0"/>
              <a:t>Pour les AES sexuels: « AES + santé sexuelle »</a:t>
            </a:r>
          </a:p>
          <a:p>
            <a:pPr marL="285750" indent="-285750">
              <a:buFont typeface="Arial" charset="0"/>
              <a:buChar char="•"/>
            </a:pPr>
            <a:r>
              <a:rPr lang="fr-FR" sz="1200" dirty="0" smtClean="0"/>
              <a:t>Pour PrEP: (hors CeGIDD): « santé sexuelle + AES » </a:t>
            </a:r>
          </a:p>
          <a:p>
            <a:pPr marL="285750" indent="-285750">
              <a:buFont typeface="Arial" charset="0"/>
              <a:buChar char="•"/>
            </a:pPr>
            <a:r>
              <a:rPr lang="fr-FR" sz="1200" dirty="0" smtClean="0"/>
              <a:t>Pour le lupus: « Lupus »</a:t>
            </a:r>
          </a:p>
          <a:p>
            <a:pPr marL="285750" indent="-285750">
              <a:buFont typeface="Arial" charset="0"/>
              <a:buChar char="•"/>
            </a:pPr>
            <a:r>
              <a:rPr lang="fr-FR" sz="1200" dirty="0" smtClean="0"/>
              <a:t>Dans les autres situations: « Autre pathologie »</a:t>
            </a:r>
          </a:p>
          <a:p>
            <a:r>
              <a:rPr lang="fr-FR" dirty="0" smtClean="0"/>
              <a:t>Imprimer le consentement CNIL, faire signer et cliquer sur « Oui </a:t>
            </a:r>
            <a:r>
              <a:rPr lang="fr-FR" dirty="0" smtClean="0"/>
              <a:t>».</a:t>
            </a:r>
            <a:endParaRPr lang="fr-FR" dirty="0" smtClean="0"/>
          </a:p>
          <a:p>
            <a:r>
              <a:rPr lang="fr-FR" dirty="0" smtClean="0"/>
              <a:t>Pour les patients anonymes, ne pas faire signer le consentement, cliquer sur « Oui », puis décocher la case « Consentement CNIL signé » dans le volet </a:t>
            </a:r>
            <a:r>
              <a:rPr lang="fr-FR" dirty="0" smtClean="0"/>
              <a:t>administratif.</a:t>
            </a:r>
            <a:endParaRPr lang="fr-FR" dirty="0" smtClean="0"/>
          </a:p>
          <a:p>
            <a:endParaRPr lang="fr-FR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482058"/>
            <a:ext cx="5111750" cy="3435096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617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23636"/>
          </a:xfrm>
        </p:spPr>
        <p:txBody>
          <a:bodyPr/>
          <a:lstStyle/>
          <a:p>
            <a:r>
              <a:rPr lang="fr-FR" dirty="0" smtClean="0"/>
              <a:t>Volet administratif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696685"/>
            <a:ext cx="3008313" cy="593502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fr-FR" dirty="0" smtClean="0"/>
              <a:t>Après </a:t>
            </a:r>
            <a:r>
              <a:rPr lang="fr-FR" dirty="0"/>
              <a:t>avoir ouvert un recours, </a:t>
            </a:r>
            <a:r>
              <a:rPr lang="fr-FR" dirty="0" smtClean="0"/>
              <a:t>Nadis</a:t>
            </a:r>
            <a:r>
              <a:rPr lang="fr-FR" baseline="30000" dirty="0" smtClean="0"/>
              <a:t>®</a:t>
            </a:r>
            <a:r>
              <a:rPr lang="fr-FR" dirty="0" smtClean="0"/>
              <a:t> </a:t>
            </a:r>
            <a:r>
              <a:rPr lang="fr-FR" dirty="0"/>
              <a:t>se compose d’un groupe principal de </a:t>
            </a:r>
            <a:r>
              <a:rPr lang="fr-FR" b="1" dirty="0"/>
              <a:t>volets</a:t>
            </a:r>
            <a:r>
              <a:rPr lang="fr-FR" dirty="0"/>
              <a:t> (administratif, social, VIH</a:t>
            </a:r>
            <a:r>
              <a:rPr lang="fr-FR" dirty="0" smtClean="0"/>
              <a:t>…) différents selon les profils, </a:t>
            </a:r>
            <a:r>
              <a:rPr lang="fr-FR" dirty="0"/>
              <a:t>et de trois groupes de boutons accessibles depuis toutes les fenêtres du groupe principal : </a:t>
            </a:r>
            <a:r>
              <a:rPr lang="fr-FR" dirty="0" smtClean="0"/>
              <a:t>Connexions</a:t>
            </a:r>
            <a:r>
              <a:rPr lang="fr-FR" dirty="0"/>
              <a:t>, Vigilance (fiches de pharmacovigilance), Synthèse </a:t>
            </a:r>
            <a:r>
              <a:rPr lang="fr-FR" dirty="0" smtClean="0"/>
              <a:t>(</a:t>
            </a:r>
            <a:r>
              <a:rPr lang="fr-FR" dirty="0"/>
              <a:t>à l’écran), Impression, date du recours (modifiable) et Commentaires</a:t>
            </a:r>
            <a:r>
              <a:rPr lang="fr-FR" dirty="0" smtClean="0"/>
              <a:t>.</a:t>
            </a:r>
          </a:p>
          <a:p>
            <a:pPr>
              <a:lnSpc>
                <a:spcPct val="110000"/>
              </a:lnSpc>
            </a:pPr>
            <a:endParaRPr lang="fr-FR" dirty="0" smtClean="0"/>
          </a:p>
          <a:p>
            <a:pPr>
              <a:lnSpc>
                <a:spcPct val="110000"/>
              </a:lnSpc>
            </a:pPr>
            <a:endParaRPr lang="fr-FR" dirty="0" smtClean="0"/>
          </a:p>
          <a:p>
            <a:pPr>
              <a:lnSpc>
                <a:spcPct val="110000"/>
              </a:lnSpc>
            </a:pPr>
            <a:r>
              <a:rPr lang="fr-FR" b="1" dirty="0"/>
              <a:t>C’est au médecin de créer les dossiers </a:t>
            </a:r>
            <a:r>
              <a:rPr lang="fr-FR" dirty="0"/>
              <a:t>(première fois) : il </a:t>
            </a:r>
            <a:r>
              <a:rPr lang="fr-FR" dirty="0" smtClean="0"/>
              <a:t>indiquera, </a:t>
            </a:r>
            <a:r>
              <a:rPr lang="fr-FR" u="sng" dirty="0" smtClean="0"/>
              <a:t>dès la première consultation</a:t>
            </a:r>
            <a:r>
              <a:rPr lang="fr-FR" dirty="0" smtClean="0"/>
              <a:t>, le NOM, </a:t>
            </a:r>
            <a:r>
              <a:rPr lang="fr-FR" dirty="0"/>
              <a:t>le Prénom, le </a:t>
            </a:r>
            <a:r>
              <a:rPr lang="fr-FR" dirty="0" smtClean="0"/>
              <a:t>Sexe </a:t>
            </a:r>
            <a:r>
              <a:rPr lang="fr-FR" dirty="0"/>
              <a:t>et la </a:t>
            </a:r>
            <a:r>
              <a:rPr lang="fr-FR" dirty="0" smtClean="0"/>
              <a:t>Date </a:t>
            </a:r>
            <a:r>
              <a:rPr lang="fr-FR" dirty="0"/>
              <a:t>de naissance, le </a:t>
            </a:r>
            <a:r>
              <a:rPr lang="fr-FR" dirty="0" smtClean="0"/>
              <a:t>Pays </a:t>
            </a:r>
            <a:r>
              <a:rPr lang="fr-FR" dirty="0"/>
              <a:t>et la </a:t>
            </a:r>
            <a:r>
              <a:rPr lang="fr-FR" dirty="0" smtClean="0"/>
              <a:t>Ville </a:t>
            </a:r>
            <a:r>
              <a:rPr lang="fr-FR" dirty="0"/>
              <a:t>de </a:t>
            </a:r>
            <a:r>
              <a:rPr lang="fr-FR" dirty="0" smtClean="0"/>
              <a:t>naissance, le </a:t>
            </a:r>
            <a:r>
              <a:rPr lang="fr-FR" dirty="0"/>
              <a:t>T</a:t>
            </a:r>
            <a:r>
              <a:rPr lang="fr-FR" dirty="0" smtClean="0"/>
              <a:t>éléphone </a:t>
            </a:r>
            <a:r>
              <a:rPr lang="fr-FR" dirty="0"/>
              <a:t>(GSM si possible</a:t>
            </a:r>
            <a:r>
              <a:rPr lang="fr-FR" dirty="0" smtClean="0"/>
              <a:t>), la </a:t>
            </a:r>
            <a:r>
              <a:rPr lang="fr-FR" dirty="0" smtClean="0"/>
              <a:t>Nationalité </a:t>
            </a:r>
            <a:r>
              <a:rPr lang="fr-FR" dirty="0" smtClean="0"/>
              <a:t>, </a:t>
            </a:r>
            <a:r>
              <a:rPr lang="fr-FR" dirty="0"/>
              <a:t>et le nom des médecins correspondants. </a:t>
            </a:r>
            <a:endParaRPr lang="fr-FR" dirty="0" smtClean="0"/>
          </a:p>
          <a:p>
            <a:pPr>
              <a:lnSpc>
                <a:spcPct val="110000"/>
              </a:lnSpc>
            </a:pPr>
            <a:r>
              <a:rPr lang="fr-FR" b="1" dirty="0"/>
              <a:t>La secrétaire est responsable de cette fenêtre</a:t>
            </a:r>
            <a:r>
              <a:rPr lang="fr-FR" dirty="0"/>
              <a:t> : elle doit la compléter et la mettre à jour régulièrement. </a:t>
            </a:r>
          </a:p>
        </p:txBody>
      </p:sp>
      <p:pic>
        <p:nvPicPr>
          <p:cNvPr id="13" name="Espace réservé du contenu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905" y="1409841"/>
            <a:ext cx="5111750" cy="3671895"/>
          </a:xfrm>
        </p:spPr>
      </p:pic>
      <p:sp>
        <p:nvSpPr>
          <p:cNvPr id="6" name="Rectangle à coins arrondis 5"/>
          <p:cNvSpPr/>
          <p:nvPr/>
        </p:nvSpPr>
        <p:spPr>
          <a:xfrm>
            <a:off x="4165600" y="1388182"/>
            <a:ext cx="1283855" cy="357491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à coins arrondis 6"/>
          <p:cNvSpPr/>
          <p:nvPr/>
        </p:nvSpPr>
        <p:spPr>
          <a:xfrm>
            <a:off x="7721600" y="2262910"/>
            <a:ext cx="1251528" cy="249382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à coins arrondis 7"/>
          <p:cNvSpPr/>
          <p:nvPr/>
        </p:nvSpPr>
        <p:spPr>
          <a:xfrm>
            <a:off x="6470072" y="1620982"/>
            <a:ext cx="327892" cy="249382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à coins arrondis 8"/>
          <p:cNvSpPr/>
          <p:nvPr/>
        </p:nvSpPr>
        <p:spPr>
          <a:xfrm>
            <a:off x="7218217" y="1620982"/>
            <a:ext cx="697347" cy="249382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06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Volet administratif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228640"/>
            <a:ext cx="5111750" cy="3941932"/>
          </a:xfrm>
        </p:spPr>
      </p:pic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dirty="0"/>
              <a:t>Les variables dont l’étiquette est soulignée sont à saisie </a:t>
            </a:r>
            <a:r>
              <a:rPr lang="fr-FR" dirty="0" smtClean="0"/>
              <a:t>obligatoire.</a:t>
            </a:r>
            <a:endParaRPr lang="fr-FR" dirty="0"/>
          </a:p>
          <a:p>
            <a:r>
              <a:rPr lang="fr-FR" u="sng" dirty="0" smtClean="0"/>
              <a:t>Renseignement </a:t>
            </a:r>
            <a:r>
              <a:rPr lang="fr-FR" u="sng" dirty="0"/>
              <a:t>du Nom usuel</a:t>
            </a:r>
            <a:r>
              <a:rPr lang="fr-FR" dirty="0"/>
              <a:t>: en majuscules et </a:t>
            </a:r>
            <a:r>
              <a:rPr lang="fr-FR" b="1" dirty="0"/>
              <a:t>sans tiret </a:t>
            </a:r>
            <a:r>
              <a:rPr lang="fr-FR" dirty="0"/>
              <a:t>pour les noms composés (séparation par </a:t>
            </a:r>
            <a:r>
              <a:rPr lang="fr-FR" dirty="0" smtClean="0"/>
              <a:t>un espace</a:t>
            </a:r>
            <a:r>
              <a:rPr lang="fr-FR" dirty="0" smtClean="0"/>
              <a:t>).</a:t>
            </a:r>
            <a:endParaRPr lang="fr-FR" dirty="0"/>
          </a:p>
          <a:p>
            <a:r>
              <a:rPr lang="fr-FR" u="sng" dirty="0"/>
              <a:t>Renseignement du Prénom</a:t>
            </a:r>
            <a:r>
              <a:rPr lang="fr-FR" dirty="0"/>
              <a:t>: majuscule au début de chaque </a:t>
            </a:r>
            <a:r>
              <a:rPr lang="fr-FR" dirty="0" smtClean="0"/>
              <a:t>prénom.</a:t>
            </a:r>
            <a:endParaRPr lang="fr-FR" dirty="0"/>
          </a:p>
          <a:p>
            <a:r>
              <a:rPr lang="fr-FR" u="sng" dirty="0"/>
              <a:t>Renseignement du nom de naissance</a:t>
            </a:r>
            <a:r>
              <a:rPr lang="fr-FR" dirty="0"/>
              <a:t>: par défaut égal au nom usuel. A modifier pour les personnes </a:t>
            </a:r>
            <a:r>
              <a:rPr lang="fr-FR" dirty="0" smtClean="0"/>
              <a:t>mariées</a:t>
            </a:r>
            <a:r>
              <a:rPr lang="fr-FR" dirty="0"/>
              <a:t>.</a:t>
            </a:r>
          </a:p>
          <a:p>
            <a:r>
              <a:rPr lang="fr-FR" u="sng" dirty="0"/>
              <a:t>Renseignement du </a:t>
            </a:r>
            <a:r>
              <a:rPr lang="fr-FR" u="sng" dirty="0" smtClean="0"/>
              <a:t>sexe</a:t>
            </a:r>
            <a:r>
              <a:rPr lang="fr-FR" dirty="0" smtClean="0"/>
              <a:t>: pour les personnes transgenre, choisir l’item correspondant à la situation exposée par la </a:t>
            </a:r>
            <a:r>
              <a:rPr lang="fr-FR" dirty="0" smtClean="0"/>
              <a:t>personne.</a:t>
            </a:r>
            <a:endParaRPr lang="fr-FR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603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Volet administratif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078167"/>
            <a:ext cx="5111750" cy="4242879"/>
          </a:xfrm>
        </p:spPr>
      </p:pic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5141191"/>
          </a:xfrm>
        </p:spPr>
        <p:txBody>
          <a:bodyPr>
            <a:normAutofit/>
          </a:bodyPr>
          <a:lstStyle/>
          <a:p>
            <a:r>
              <a:rPr lang="fr-FR" u="sng" dirty="0" smtClean="0"/>
              <a:t>Saisie du Pays de naissance</a:t>
            </a:r>
            <a:r>
              <a:rPr lang="fr-FR" dirty="0" smtClean="0"/>
              <a:t>:</a:t>
            </a:r>
          </a:p>
          <a:p>
            <a:r>
              <a:rPr lang="fr-FR" dirty="0" smtClean="0"/>
              <a:t>Pour les personnes </a:t>
            </a:r>
            <a:r>
              <a:rPr lang="fr-FR" dirty="0" smtClean="0"/>
              <a:t>nées </a:t>
            </a:r>
            <a:r>
              <a:rPr lang="fr-FR" dirty="0" smtClean="0"/>
              <a:t>en France, sélectionner la commune de naissance en saisissant les premiers chiffres du code postal.</a:t>
            </a:r>
          </a:p>
          <a:p>
            <a:r>
              <a:rPr lang="fr-FR" i="1" dirty="0"/>
              <a:t>Pour les </a:t>
            </a:r>
            <a:r>
              <a:rPr lang="fr-FR" i="1" dirty="0" smtClean="0"/>
              <a:t>personnes nées </a:t>
            </a:r>
            <a:r>
              <a:rPr lang="fr-FR" i="1" dirty="0"/>
              <a:t>dans les départements et collectivités d’outre-mer, le pays de naissance est la France. </a:t>
            </a:r>
            <a:r>
              <a:rPr lang="fr-FR" dirty="0"/>
              <a:t>L’identification de la ville permettra de retrouver le département </a:t>
            </a:r>
            <a:r>
              <a:rPr lang="fr-FR" dirty="0" smtClean="0"/>
              <a:t>d’origine. </a:t>
            </a:r>
          </a:p>
          <a:p>
            <a:r>
              <a:rPr lang="fr-FR" b="1" i="1" dirty="0" smtClean="0"/>
              <a:t>Ne jamais utiliser Martinique, Guadeloupe, Guyane ou Réunion comme pays de naissance</a:t>
            </a:r>
            <a:endParaRPr lang="fr-FR" b="1" i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52FA4-744A-9B40-8D62-0E7FBEA2C04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806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ème par défaut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nception personnalisé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Cabié_2012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othicaire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Conception personnalisé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3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3_Conception personnalisé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4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Thème par défaut.thmx</Template>
  <TotalTime>4694</TotalTime>
  <Words>938</Words>
  <Application>Microsoft Macintosh PowerPoint</Application>
  <PresentationFormat>Présentation à l'écran (4:3)</PresentationFormat>
  <Paragraphs>171</Paragraphs>
  <Slides>21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9</vt:i4>
      </vt:variant>
      <vt:variant>
        <vt:lpstr>Titres des diapositives</vt:lpstr>
      </vt:variant>
      <vt:variant>
        <vt:i4>21</vt:i4>
      </vt:variant>
    </vt:vector>
  </HeadingPairs>
  <TitlesOfParts>
    <vt:vector size="36" baseType="lpstr">
      <vt:lpstr>Calibri</vt:lpstr>
      <vt:lpstr>Century Gothic</vt:lpstr>
      <vt:lpstr>Gill Sans MT</vt:lpstr>
      <vt:lpstr>Verdana</vt:lpstr>
      <vt:lpstr>Wingdings 2</vt:lpstr>
      <vt:lpstr>Arial</vt:lpstr>
      <vt:lpstr>Thème par défaut</vt:lpstr>
      <vt:lpstr>1_Conception personnalisée</vt:lpstr>
      <vt:lpstr>Cabié_2012</vt:lpstr>
      <vt:lpstr>2_Conception personnalisée</vt:lpstr>
      <vt:lpstr>3_Thème Office</vt:lpstr>
      <vt:lpstr>1_Solstice</vt:lpstr>
      <vt:lpstr>3_Conception personnalisée</vt:lpstr>
      <vt:lpstr>4_Thème Office</vt:lpstr>
      <vt:lpstr>2_Solstice</vt:lpstr>
      <vt:lpstr>Introduction</vt:lpstr>
      <vt:lpstr>Connexion à Nadis®</vt:lpstr>
      <vt:lpstr>Connexion à Nadis®</vt:lpstr>
      <vt:lpstr>Fenêtre « Recherche patient »</vt:lpstr>
      <vt:lpstr>Fenêtre « Recherche patient »</vt:lpstr>
      <vt:lpstr>Création d’un dossier</vt:lpstr>
      <vt:lpstr>Volet administratif</vt:lpstr>
      <vt:lpstr>Volet administratif</vt:lpstr>
      <vt:lpstr>Volet administratif</vt:lpstr>
      <vt:lpstr>Volet administratif</vt:lpstr>
      <vt:lpstr>Volet administratif</vt:lpstr>
      <vt:lpstr>Volet administratif</vt:lpstr>
      <vt:lpstr>Volet administratif</vt:lpstr>
      <vt:lpstr>Volet Administratif</vt:lpstr>
      <vt:lpstr>Volet Administratif</vt:lpstr>
      <vt:lpstr>Volet administratif</vt:lpstr>
      <vt:lpstr>Utilisation d’un numéro d’anonymat (numérotation automatique)</vt:lpstr>
      <vt:lpstr>Utilisation d’un numéro d’anonymat (numérotation automatique)</vt:lpstr>
      <vt:lpstr>Utilisation d’un numéro d’anonymat (numérotation automatique)</vt:lpstr>
      <vt:lpstr>Utilisation d’un numéro d’anonymat (numérotation automatique)</vt:lpstr>
      <vt:lpstr>Utilisation d’un numéro d’anonymat (numérotation automatique)</vt:lpstr>
    </vt:vector>
  </TitlesOfParts>
  <Company/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André Cabié</dc:creator>
  <cp:lastModifiedBy>André Cabié</cp:lastModifiedBy>
  <cp:revision>64</cp:revision>
  <dcterms:created xsi:type="dcterms:W3CDTF">2013-06-17T16:49:03Z</dcterms:created>
  <dcterms:modified xsi:type="dcterms:W3CDTF">2017-07-19T23:06:05Z</dcterms:modified>
</cp:coreProperties>
</file>