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320" r:id="rId3"/>
    <p:sldId id="327" r:id="rId4"/>
    <p:sldId id="324" r:id="rId5"/>
    <p:sldId id="325" r:id="rId6"/>
    <p:sldId id="326" r:id="rId7"/>
  </p:sldIdLst>
  <p:sldSz cx="9144000" cy="6858000" type="screen4x3"/>
  <p:notesSz cx="9929813" cy="6799263"/>
  <p:defaultTextStyle>
    <a:defPPr>
      <a:defRPr lang="fr-FR"/>
    </a:defPPr>
    <a:lvl1pPr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445"/>
    <a:srgbClr val="7AB800"/>
    <a:srgbClr val="002395"/>
    <a:srgbClr val="8BC53F"/>
    <a:srgbClr val="985B0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>
        <p:scale>
          <a:sx n="70" d="100"/>
          <a:sy n="70" d="100"/>
        </p:scale>
        <p:origin x="-1170" y="-834"/>
      </p:cViewPr>
      <p:guideLst>
        <p:guide orient="horz" pos="1392"/>
        <p:guide orient="horz" pos="480"/>
        <p:guide orient="horz" pos="96"/>
        <p:guide orient="horz" pos="384"/>
        <p:guide orient="horz" pos="1296"/>
        <p:guide orient="horz" pos="2784"/>
        <p:guide orient="horz" pos="4128"/>
        <p:guide pos="816"/>
        <p:guide pos="240"/>
        <p:guide pos="5424"/>
        <p:guide pos="1344"/>
        <p:guide pos="20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32" y="-72"/>
      </p:cViewPr>
      <p:guideLst>
        <p:guide orient="horz" pos="2141"/>
        <p:guide pos="312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t" anchorCtr="0" compatLnSpc="1">
            <a:prstTxWarp prst="textNoShape">
              <a:avLst/>
            </a:prstTxWarp>
          </a:bodyPr>
          <a:lstStyle>
            <a:lvl1pPr defTabSz="955866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t" anchorCtr="0" compatLnSpc="1">
            <a:prstTxWarp prst="textNoShape">
              <a:avLst/>
            </a:prstTxWarp>
          </a:bodyPr>
          <a:lstStyle>
            <a:lvl1pPr algn="r" defTabSz="955866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9538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b" anchorCtr="0" compatLnSpc="1">
            <a:prstTxWarp prst="textNoShape">
              <a:avLst/>
            </a:prstTxWarp>
          </a:bodyPr>
          <a:lstStyle>
            <a:lvl1pPr defTabSz="955866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6459538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b" anchorCtr="0" compatLnSpc="1">
            <a:prstTxWarp prst="textNoShape">
              <a:avLst/>
            </a:prstTxWarp>
          </a:bodyPr>
          <a:lstStyle>
            <a:lvl1pPr algn="r" defTabSz="955866">
              <a:defRPr sz="1300"/>
            </a:lvl1pPr>
          </a:lstStyle>
          <a:p>
            <a:pPr>
              <a:defRPr/>
            </a:pPr>
            <a:fld id="{B310918B-D169-443C-8880-89B2B67C26B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t" anchorCtr="0" compatLnSpc="1">
            <a:prstTxWarp prst="textNoShape">
              <a:avLst/>
            </a:prstTxWarp>
          </a:bodyPr>
          <a:lstStyle>
            <a:lvl1pPr defTabSz="955866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610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t" anchorCtr="0" compatLnSpc="1">
            <a:prstTxWarp prst="textNoShape">
              <a:avLst/>
            </a:prstTxWarp>
          </a:bodyPr>
          <a:lstStyle>
            <a:lvl1pPr algn="r" defTabSz="955866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2013" cy="2551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0563"/>
            <a:ext cx="7281863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9538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b" anchorCtr="0" compatLnSpc="1">
            <a:prstTxWarp prst="textNoShape">
              <a:avLst/>
            </a:prstTxWarp>
          </a:bodyPr>
          <a:lstStyle>
            <a:lvl1pPr defTabSz="955866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6100" y="6459538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b" anchorCtr="0" compatLnSpc="1">
            <a:prstTxWarp prst="textNoShape">
              <a:avLst/>
            </a:prstTxWarp>
          </a:bodyPr>
          <a:lstStyle>
            <a:lvl1pPr algn="r" defTabSz="955866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4452AD6-20EA-4DDD-B4A1-311806F14A8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60BB33AE-5716-489A-97A4-A8D8345788B5}" type="slidenum">
              <a:rPr lang="fr-FR" smtClean="0"/>
              <a:pPr defTabSz="955675"/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60BB33AE-5716-489A-97A4-A8D8345788B5}" type="slidenum">
              <a:rPr lang="fr-FR" smtClean="0"/>
              <a:pPr defTabSz="955675"/>
              <a:t>3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60BB33AE-5716-489A-97A4-A8D8345788B5}" type="slidenum">
              <a:rPr lang="fr-FR" smtClean="0"/>
              <a:pPr defTabSz="955675"/>
              <a:t>4</a:t>
            </a:fld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60BB33AE-5716-489A-97A4-A8D8345788B5}" type="slidenum">
              <a:rPr lang="fr-FR" smtClean="0"/>
              <a:pPr defTabSz="955675"/>
              <a:t>5</a:t>
            </a:fld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60BB33AE-5716-489A-97A4-A8D8345788B5}" type="slidenum">
              <a:rPr lang="fr-FR" smtClean="0"/>
              <a:pPr defTabSz="955675"/>
              <a:t>6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ARS-TERRITOIRE GRAPHIQU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4013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ARS-PPT-TIRET-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4613" y="4318000"/>
            <a:ext cx="433387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8" descr="ARS-PPT-TIRET-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4613" y="3467100"/>
            <a:ext cx="433387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22"/>
          <p:cNvSpPr txBox="1">
            <a:spLocks noChangeArrowheads="1"/>
          </p:cNvSpPr>
          <p:nvPr userDrawn="1"/>
        </p:nvSpPr>
        <p:spPr bwMode="auto">
          <a:xfrm>
            <a:off x="346075" y="6375400"/>
            <a:ext cx="30019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Dr Jean-Pierre EPAILLARD – ARS Bretagne</a:t>
            </a:r>
          </a:p>
        </p:txBody>
      </p:sp>
      <p:pic>
        <p:nvPicPr>
          <p:cNvPr id="8" name="Picture 24" descr="ARS_LOGOS_bretagn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836613"/>
            <a:ext cx="2160588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97250" y="2874963"/>
            <a:ext cx="5213350" cy="1143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2395"/>
                </a:solidFill>
              </a:defRPr>
            </a:lvl1pPr>
          </a:lstStyle>
          <a:p>
            <a:r>
              <a:rPr lang="fr-FR"/>
              <a:t>Cliquez pour ajouter un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13125" y="4165600"/>
            <a:ext cx="5197475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7AB800"/>
                </a:solidFill>
              </a:defRPr>
            </a:lvl1pPr>
          </a:lstStyle>
          <a:p>
            <a:r>
              <a:rPr lang="fr-FR"/>
              <a:t>Cliquez pour ajouter un sous-titre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9850" y="220663"/>
            <a:ext cx="2038350" cy="54419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220663"/>
            <a:ext cx="5962650" cy="54419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192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49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0663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 Cliquez pour modifier le style du titre</a:t>
            </a:r>
            <a:br>
              <a:rPr lang="fr-FR" smtClean="0"/>
            </a:br>
            <a:r>
              <a:rPr lang="fr-FR" smtClean="0"/>
              <a:t> du masque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47813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masque, xxxxxxxxxxxxxxxxxxx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 Troisième niveau</a:t>
            </a:r>
          </a:p>
        </p:txBody>
      </p:sp>
      <p:pic>
        <p:nvPicPr>
          <p:cNvPr id="2052" name="Picture 14" descr="ARS-TERRITOIRE GRAPHIQU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96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763000" y="6477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0"/>
              </a:spcBef>
              <a:defRPr/>
            </a:pPr>
            <a:fld id="{7F4787A8-EACF-4BB2-A5D6-02D89D493B02}" type="slidenum">
              <a:rPr lang="fr-FR"/>
              <a:pPr algn="r">
                <a:spcBef>
                  <a:spcPct val="0"/>
                </a:spcBef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+mj-lt"/>
          <a:ea typeface="+mj-ea"/>
          <a:cs typeface="+mj-cs"/>
        </a:defRPr>
      </a:lvl1pPr>
      <a:lvl2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2pPr>
      <a:lvl3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3pPr>
      <a:lvl4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4pPr>
      <a:lvl5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5pPr>
      <a:lvl6pPr marL="12731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6pPr>
      <a:lvl7pPr marL="17303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7pPr>
      <a:lvl8pPr marL="21875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8pPr>
      <a:lvl9pPr marL="26447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9pPr>
    </p:titleStyle>
    <p:bodyStyle>
      <a:lvl1pPr marL="858838" indent="-858838" algn="l" rtl="0" eaLnBrk="0" fontAlgn="base" hangingPunct="0">
        <a:spcBef>
          <a:spcPct val="20000"/>
        </a:spcBef>
        <a:spcAft>
          <a:spcPct val="0"/>
        </a:spcAft>
        <a:buSzPct val="55000"/>
        <a:buBlip>
          <a:blip r:embed="rId15"/>
        </a:buBlip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1484313" indent="-153988" algn="l" rtl="0" eaLnBrk="0" fontAlgn="base" hangingPunct="0">
        <a:spcBef>
          <a:spcPct val="20000"/>
        </a:spcBef>
        <a:spcAft>
          <a:spcPct val="0"/>
        </a:spcAft>
        <a:buSzPct val="150000"/>
        <a:buChar char="-"/>
        <a:defRPr sz="1500">
          <a:solidFill>
            <a:schemeClr val="tx1"/>
          </a:solidFill>
          <a:latin typeface="+mn-lt"/>
        </a:defRPr>
      </a:lvl2pPr>
      <a:lvl3pPr marL="1905000" algn="l" rtl="0" eaLnBrk="0" fontAlgn="base" hangingPunct="0">
        <a:spcBef>
          <a:spcPct val="2000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3pPr>
      <a:lvl4pPr marL="270192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312102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35782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40354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44926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49498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347864" y="2852936"/>
            <a:ext cx="5213350" cy="1143000"/>
          </a:xfrm>
        </p:spPr>
        <p:txBody>
          <a:bodyPr/>
          <a:lstStyle/>
          <a:p>
            <a:pPr eaLnBrk="1" hangingPunct="1"/>
            <a:r>
              <a:rPr lang="fr-FR" sz="2400" dirty="0" smtClean="0"/>
              <a:t>Processus mise en place </a:t>
            </a:r>
            <a:r>
              <a:rPr lang="fr-FR" sz="2400" dirty="0" err="1" smtClean="0"/>
              <a:t>CeGIDD</a:t>
            </a:r>
            <a:endParaRPr lang="fr-FR" sz="2400" dirty="0" smtClean="0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413125" y="4221088"/>
            <a:ext cx="5197475" cy="1152128"/>
          </a:xfrm>
        </p:spPr>
        <p:txBody>
          <a:bodyPr/>
          <a:lstStyle/>
          <a:p>
            <a:pPr eaLnBrk="1" hangingPunct="1"/>
            <a:r>
              <a:rPr lang="fr-FR" b="1" dirty="0" smtClean="0">
                <a:solidFill>
                  <a:srgbClr val="C00000"/>
                </a:solidFill>
              </a:rPr>
              <a:t>COREVIH</a:t>
            </a:r>
          </a:p>
          <a:p>
            <a:pPr eaLnBrk="1" hangingPunct="1"/>
            <a:endParaRPr lang="fr-FR" b="1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fr-FR" b="1" dirty="0" smtClean="0">
                <a:solidFill>
                  <a:srgbClr val="C00000"/>
                </a:solidFill>
              </a:rPr>
              <a:t>16 septembre 2015</a:t>
            </a:r>
          </a:p>
        </p:txBody>
      </p:sp>
      <p:sp>
        <p:nvSpPr>
          <p:cNvPr id="4100" name="Rectangle 1028"/>
          <p:cNvSpPr>
            <a:spLocks noChangeArrowheads="1"/>
          </p:cNvSpPr>
          <p:nvPr/>
        </p:nvSpPr>
        <p:spPr bwMode="auto">
          <a:xfrm>
            <a:off x="3886200" y="6165850"/>
            <a:ext cx="12954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646113" y="1268413"/>
            <a:ext cx="8247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71550" y="1020763"/>
            <a:ext cx="8280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1800" b="1" dirty="0">
              <a:solidFill>
                <a:srgbClr val="000099"/>
              </a:solidFill>
            </a:endParaRPr>
          </a:p>
          <a:p>
            <a:pPr lvl="1">
              <a:buFont typeface="Arial" charset="0"/>
              <a:buChar char="•"/>
            </a:pPr>
            <a:endParaRPr lang="fr-FR" sz="1200" b="1" dirty="0">
              <a:solidFill>
                <a:srgbClr val="000099"/>
              </a:solidFill>
            </a:endParaRPr>
          </a:p>
          <a:p>
            <a:pPr lvl="1"/>
            <a:endParaRPr lang="fr-FR" sz="1800" b="1" dirty="0">
              <a:solidFill>
                <a:srgbClr val="000099"/>
              </a:solidFill>
            </a:endParaRPr>
          </a:p>
          <a:p>
            <a:pPr lvl="2"/>
            <a:endParaRPr lang="fr-FR" sz="1800" b="1" dirty="0">
              <a:solidFill>
                <a:srgbClr val="000099"/>
              </a:solidFill>
              <a:sym typeface="Wingdings" pitchFamily="2" charset="2"/>
            </a:endParaRPr>
          </a:p>
          <a:p>
            <a:pPr lvl="2"/>
            <a:r>
              <a:rPr lang="fr-FR" sz="1800" b="1" dirty="0">
                <a:solidFill>
                  <a:srgbClr val="000099"/>
                </a:solidFill>
                <a:sym typeface="Wingdings" pitchFamily="2" charset="2"/>
              </a:rPr>
              <a:t>  	</a:t>
            </a:r>
            <a:endParaRPr lang="fr-FR" sz="1800" b="1" u="sng" dirty="0">
              <a:solidFill>
                <a:srgbClr val="000099"/>
              </a:solidFill>
            </a:endParaRPr>
          </a:p>
          <a:p>
            <a:endParaRPr lang="fr-FR" sz="1800" b="1" u="sng" dirty="0">
              <a:solidFill>
                <a:srgbClr val="000099"/>
              </a:solidFill>
            </a:endParaRP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3708400" y="1844675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>
            <a:off x="3635375" y="2420938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8" name="Titre 28"/>
          <p:cNvSpPr txBox="1">
            <a:spLocks/>
          </p:cNvSpPr>
          <p:nvPr/>
        </p:nvSpPr>
        <p:spPr bwMode="auto">
          <a:xfrm>
            <a:off x="304800" y="115888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15975" indent="-815975" defTabSz="512763" eaLnBrk="0" hangingPunct="0">
              <a:spcBef>
                <a:spcPct val="0"/>
              </a:spcBef>
              <a:buSzPct val="30000"/>
              <a:buFontTx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/>
            </a:pPr>
            <a:r>
              <a:rPr lang="fr-FR" sz="2900" b="1" kern="0" dirty="0" smtClean="0">
                <a:solidFill>
                  <a:srgbClr val="7AB800"/>
                </a:solidFill>
                <a:latin typeface="+mj-lt"/>
                <a:ea typeface="+mj-ea"/>
                <a:cs typeface="+mj-cs"/>
              </a:rPr>
              <a:t>Base de modélisation du Ministère</a:t>
            </a:r>
            <a:endParaRPr lang="fr-FR" sz="2900" b="1" kern="0" dirty="0">
              <a:solidFill>
                <a:srgbClr val="7AB8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215776" y="1556792"/>
            <a:ext cx="8748712" cy="5679428"/>
          </a:xfrm>
        </p:spPr>
        <p:txBody>
          <a:bodyPr/>
          <a:lstStyle/>
          <a:p>
            <a:r>
              <a:rPr lang="fr-FR" sz="2000" b="1" u="sng" dirty="0" smtClean="0"/>
              <a:t>Eléments principaux du modèle</a:t>
            </a:r>
          </a:p>
          <a:p>
            <a:endParaRPr lang="fr-FR" sz="1400" b="1" u="sng" dirty="0" smtClean="0">
              <a:solidFill>
                <a:srgbClr val="FF0000"/>
              </a:solidFill>
            </a:endParaRPr>
          </a:p>
          <a:p>
            <a:pPr lvl="1"/>
            <a:r>
              <a:rPr lang="fr-FR" sz="2000" b="1" dirty="0" smtClean="0"/>
              <a:t>4 demi-journées d’ouverture </a:t>
            </a:r>
          </a:p>
          <a:p>
            <a:pPr lvl="1"/>
            <a:r>
              <a:rPr lang="fr-FR" sz="2000" b="1" dirty="0" smtClean="0"/>
              <a:t>Activité type ( FA = 1456)</a:t>
            </a:r>
          </a:p>
          <a:p>
            <a:pPr lvl="1"/>
            <a:r>
              <a:rPr lang="fr-FR" sz="2000" b="1" dirty="0" smtClean="0"/>
              <a:t>Équipe type (2,41 ETP)</a:t>
            </a:r>
          </a:p>
          <a:p>
            <a:pPr lvl="2"/>
            <a:r>
              <a:rPr lang="fr-FR" sz="1700" b="1" dirty="0" smtClean="0"/>
              <a:t>  Médecin : 0.78 ; IDE : 0.87 ; Secrétaire : 0.54 ; </a:t>
            </a:r>
            <a:r>
              <a:rPr lang="fr-FR" sz="1700" b="1" dirty="0" err="1" smtClean="0"/>
              <a:t>Ass</a:t>
            </a:r>
            <a:r>
              <a:rPr lang="fr-FR" sz="1700" b="1" dirty="0" smtClean="0"/>
              <a:t> Soc. : 0.11 ; Psycho : 0.11 </a:t>
            </a:r>
          </a:p>
          <a:p>
            <a:pPr lvl="1"/>
            <a:r>
              <a:rPr lang="fr-FR" sz="2000" b="1" dirty="0" smtClean="0"/>
              <a:t>Coût de biologie = 77 110 euros</a:t>
            </a:r>
          </a:p>
          <a:p>
            <a:pPr lvl="1"/>
            <a:r>
              <a:rPr lang="fr-FR" sz="2000" b="1" dirty="0" smtClean="0"/>
              <a:t>Frais de structures = 15% frais personnel</a:t>
            </a:r>
          </a:p>
          <a:p>
            <a:pPr lvl="1"/>
            <a:endParaRPr lang="fr-FR" sz="2000" b="1" dirty="0" smtClean="0"/>
          </a:p>
          <a:p>
            <a:r>
              <a:rPr lang="fr-FR" sz="2200" b="1" u="sng" dirty="0" smtClean="0"/>
              <a:t>Coût  total  </a:t>
            </a:r>
            <a:r>
              <a:rPr lang="fr-FR" sz="2200" b="1" dirty="0" smtClean="0"/>
              <a:t>=  263 700 euros pour 1 </a:t>
            </a:r>
            <a:r>
              <a:rPr lang="fr-FR" sz="2200" b="1" dirty="0" err="1" smtClean="0"/>
              <a:t>CeGIDD</a:t>
            </a:r>
            <a:r>
              <a:rPr lang="fr-FR" sz="2200" b="1" dirty="0" smtClean="0"/>
              <a:t> type</a:t>
            </a:r>
          </a:p>
          <a:p>
            <a:pPr lvl="1">
              <a:buNone/>
            </a:pPr>
            <a:endParaRPr lang="fr-FR" sz="2000" b="1" dirty="0" smtClean="0"/>
          </a:p>
          <a:p>
            <a:pPr lvl="1"/>
            <a:r>
              <a:rPr lang="fr-FR" sz="1800" b="1" dirty="0" smtClean="0"/>
              <a:t>Une antenne = 50 000 euros</a:t>
            </a:r>
          </a:p>
          <a:p>
            <a:pPr lvl="1"/>
            <a:endParaRPr lang="fr-FR" sz="1800" dirty="0" smtClean="0"/>
          </a:p>
          <a:p>
            <a:pPr lvl="1">
              <a:buNone/>
            </a:pPr>
            <a:r>
              <a:rPr lang="fr-FR" sz="1800" dirty="0" smtClean="0"/>
              <a:t>			</a:t>
            </a:r>
            <a:endParaRPr lang="fr-FR" sz="2400" b="1" u="sng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 smtClean="0"/>
          </a:p>
          <a:p>
            <a:pPr marL="347472" indent="-347472">
              <a:spcBef>
                <a:spcPts val="0"/>
              </a:spcBef>
              <a:buNone/>
            </a:pPr>
            <a:endParaRPr lang="fr-FR" sz="1800" b="1" i="1" dirty="0" smtClean="0">
              <a:sym typeface="Wingdings" pitchFamily="2" charset="2"/>
            </a:endParaRPr>
          </a:p>
          <a:p>
            <a:endParaRPr lang="fr-FR" sz="1800" dirty="0" smtClean="0">
              <a:sym typeface="Wingdings" pitchFamily="2" charset="2"/>
            </a:endParaRPr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646113" y="1268413"/>
            <a:ext cx="8247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71550" y="1020763"/>
            <a:ext cx="8280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1800" b="1" dirty="0">
              <a:solidFill>
                <a:srgbClr val="000099"/>
              </a:solidFill>
            </a:endParaRPr>
          </a:p>
          <a:p>
            <a:pPr lvl="1">
              <a:buFont typeface="Arial" charset="0"/>
              <a:buChar char="•"/>
            </a:pPr>
            <a:endParaRPr lang="fr-FR" sz="1200" b="1" dirty="0">
              <a:solidFill>
                <a:srgbClr val="000099"/>
              </a:solidFill>
            </a:endParaRPr>
          </a:p>
          <a:p>
            <a:pPr lvl="1"/>
            <a:endParaRPr lang="fr-FR" sz="1800" b="1" dirty="0">
              <a:solidFill>
                <a:srgbClr val="000099"/>
              </a:solidFill>
            </a:endParaRPr>
          </a:p>
          <a:p>
            <a:pPr lvl="2"/>
            <a:endParaRPr lang="fr-FR" sz="1800" b="1" dirty="0">
              <a:solidFill>
                <a:srgbClr val="000099"/>
              </a:solidFill>
              <a:sym typeface="Wingdings" pitchFamily="2" charset="2"/>
            </a:endParaRPr>
          </a:p>
          <a:p>
            <a:pPr lvl="2"/>
            <a:r>
              <a:rPr lang="fr-FR" sz="1800" b="1" dirty="0">
                <a:solidFill>
                  <a:srgbClr val="000099"/>
                </a:solidFill>
                <a:sym typeface="Wingdings" pitchFamily="2" charset="2"/>
              </a:rPr>
              <a:t>  	</a:t>
            </a:r>
            <a:endParaRPr lang="fr-FR" sz="1800" b="1" u="sng" dirty="0">
              <a:solidFill>
                <a:srgbClr val="000099"/>
              </a:solidFill>
            </a:endParaRPr>
          </a:p>
          <a:p>
            <a:endParaRPr lang="fr-FR" sz="1800" b="1" u="sng" dirty="0">
              <a:solidFill>
                <a:srgbClr val="000099"/>
              </a:solidFill>
            </a:endParaRP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3708400" y="1844675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>
            <a:off x="3635375" y="2420938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215776" y="1556792"/>
            <a:ext cx="8748712" cy="5679428"/>
          </a:xfrm>
        </p:spPr>
        <p:txBody>
          <a:bodyPr/>
          <a:lstStyle/>
          <a:p>
            <a:pPr lvl="1">
              <a:buNone/>
            </a:pPr>
            <a:endParaRPr lang="fr-FR" sz="2000" b="1" dirty="0" smtClean="0"/>
          </a:p>
          <a:p>
            <a:pPr lvl="1"/>
            <a:endParaRPr lang="fr-FR" sz="1800" dirty="0" smtClean="0"/>
          </a:p>
          <a:p>
            <a:pPr lvl="1">
              <a:buNone/>
            </a:pPr>
            <a:r>
              <a:rPr lang="fr-FR" sz="1800" dirty="0" smtClean="0"/>
              <a:t>			</a:t>
            </a:r>
            <a:endParaRPr lang="fr-FR" sz="2400" b="1" u="sng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 smtClean="0"/>
          </a:p>
          <a:p>
            <a:pPr marL="347472" indent="-347472">
              <a:spcBef>
                <a:spcPts val="0"/>
              </a:spcBef>
              <a:buNone/>
            </a:pPr>
            <a:endParaRPr lang="fr-FR" sz="1800" b="1" i="1" dirty="0" smtClean="0">
              <a:sym typeface="Wingdings" pitchFamily="2" charset="2"/>
            </a:endParaRPr>
          </a:p>
          <a:p>
            <a:endParaRPr lang="fr-FR" sz="1800" dirty="0" smtClean="0">
              <a:sym typeface="Wingdings" pitchFamily="2" charset="2"/>
            </a:endParaRPr>
          </a:p>
          <a:p>
            <a:endParaRPr lang="fr-FR" sz="2000" dirty="0"/>
          </a:p>
        </p:txBody>
      </p:sp>
      <p:pic>
        <p:nvPicPr>
          <p:cNvPr id="54274" name="Picture 2" descr="S:\ARS-Bretagne-SP-PPS-ECHANGES\coordination des thématiques du SRP\Thematiques\vas\Structures - Dispositifs VAS\CeGIDD fusion\Carte schéma régional des CEGID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3621"/>
            <a:ext cx="9144000" cy="64707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646113" y="1268413"/>
            <a:ext cx="8247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71550" y="1020763"/>
            <a:ext cx="8280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1800" b="1" dirty="0">
              <a:solidFill>
                <a:srgbClr val="000099"/>
              </a:solidFill>
            </a:endParaRPr>
          </a:p>
          <a:p>
            <a:pPr lvl="1">
              <a:buFont typeface="Arial" charset="0"/>
              <a:buChar char="•"/>
            </a:pPr>
            <a:endParaRPr lang="fr-FR" sz="1200" b="1" dirty="0">
              <a:solidFill>
                <a:srgbClr val="000099"/>
              </a:solidFill>
            </a:endParaRPr>
          </a:p>
          <a:p>
            <a:pPr lvl="1"/>
            <a:endParaRPr lang="fr-FR" sz="1800" b="1" dirty="0">
              <a:solidFill>
                <a:srgbClr val="000099"/>
              </a:solidFill>
            </a:endParaRPr>
          </a:p>
          <a:p>
            <a:pPr lvl="2"/>
            <a:endParaRPr lang="fr-FR" sz="1800" b="1" dirty="0">
              <a:solidFill>
                <a:srgbClr val="000099"/>
              </a:solidFill>
              <a:sym typeface="Wingdings" pitchFamily="2" charset="2"/>
            </a:endParaRPr>
          </a:p>
          <a:p>
            <a:pPr lvl="2"/>
            <a:r>
              <a:rPr lang="fr-FR" sz="1800" b="1" dirty="0">
                <a:solidFill>
                  <a:srgbClr val="000099"/>
                </a:solidFill>
                <a:sym typeface="Wingdings" pitchFamily="2" charset="2"/>
              </a:rPr>
              <a:t>  	</a:t>
            </a:r>
            <a:endParaRPr lang="fr-FR" sz="1800" b="1" u="sng" dirty="0">
              <a:solidFill>
                <a:srgbClr val="000099"/>
              </a:solidFill>
            </a:endParaRPr>
          </a:p>
          <a:p>
            <a:endParaRPr lang="fr-FR" sz="1800" b="1" u="sng" dirty="0">
              <a:solidFill>
                <a:srgbClr val="000099"/>
              </a:solidFill>
            </a:endParaRP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3708400" y="1844675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>
            <a:off x="3635375" y="2420938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8" name="Titre 28"/>
          <p:cNvSpPr txBox="1">
            <a:spLocks/>
          </p:cNvSpPr>
          <p:nvPr/>
        </p:nvSpPr>
        <p:spPr bwMode="auto">
          <a:xfrm>
            <a:off x="304800" y="115888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15975" indent="-815975" defTabSz="512763" eaLnBrk="0" hangingPunct="0">
              <a:spcBef>
                <a:spcPct val="0"/>
              </a:spcBef>
              <a:buSzPct val="30000"/>
              <a:buFontTx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/>
            </a:pPr>
            <a:r>
              <a:rPr lang="fr-FR" sz="2900" b="1" kern="0" dirty="0" smtClean="0">
                <a:solidFill>
                  <a:srgbClr val="7AB800"/>
                </a:solidFill>
                <a:latin typeface="+mj-lt"/>
                <a:ea typeface="+mj-ea"/>
                <a:cs typeface="+mj-cs"/>
              </a:rPr>
              <a:t>Modélisation en Bretagne (1)</a:t>
            </a:r>
            <a:endParaRPr lang="fr-FR" sz="2900" b="1" kern="0" dirty="0">
              <a:solidFill>
                <a:srgbClr val="7AB8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215776" y="1556792"/>
            <a:ext cx="8748712" cy="5679428"/>
          </a:xfrm>
        </p:spPr>
        <p:txBody>
          <a:bodyPr/>
          <a:lstStyle/>
          <a:p>
            <a:r>
              <a:rPr lang="fr-FR" sz="2000" b="1" dirty="0" smtClean="0"/>
              <a:t>Principe du </a:t>
            </a:r>
            <a:r>
              <a:rPr lang="fr-FR" sz="2000" b="1" dirty="0" err="1" smtClean="0"/>
              <a:t>rebasage</a:t>
            </a:r>
            <a:r>
              <a:rPr lang="fr-FR" sz="2000" b="1" dirty="0" smtClean="0"/>
              <a:t> de tous les CDAG CIDDIST et </a:t>
            </a:r>
            <a:r>
              <a:rPr lang="fr-FR" sz="2000" b="1" dirty="0" err="1" smtClean="0"/>
              <a:t>reventilation</a:t>
            </a:r>
            <a:r>
              <a:rPr lang="fr-FR" sz="2000" b="1" dirty="0" smtClean="0"/>
              <a:t> de l’enveloppe régionale.</a:t>
            </a:r>
          </a:p>
          <a:p>
            <a:endParaRPr lang="fr-FR" sz="2000" b="1" dirty="0" smtClean="0"/>
          </a:p>
          <a:p>
            <a:pPr lvl="1"/>
            <a:r>
              <a:rPr lang="fr-FR" sz="1800" b="1" dirty="0" smtClean="0"/>
              <a:t>Sur base de 4 demi-journées minimum </a:t>
            </a:r>
          </a:p>
          <a:p>
            <a:pPr lvl="1"/>
            <a:r>
              <a:rPr lang="fr-FR" sz="1800" b="1" dirty="0" smtClean="0"/>
              <a:t>Sur base de FA et de la population territoriale</a:t>
            </a:r>
          </a:p>
          <a:p>
            <a:pPr lvl="1"/>
            <a:endParaRPr lang="fr-FR" sz="1800" b="1" dirty="0" smtClean="0"/>
          </a:p>
          <a:p>
            <a:r>
              <a:rPr lang="fr-FR" sz="2000" b="1" dirty="0" smtClean="0"/>
              <a:t>3 hypothèses initiales présentées pour arbitrage</a:t>
            </a:r>
          </a:p>
          <a:p>
            <a:endParaRPr lang="fr-FR" sz="2000" b="1" dirty="0" smtClean="0"/>
          </a:p>
          <a:p>
            <a:pPr lvl="1"/>
            <a:r>
              <a:rPr lang="fr-FR" sz="1800" b="1" dirty="0" smtClean="0"/>
              <a:t>7 </a:t>
            </a:r>
            <a:r>
              <a:rPr lang="fr-FR" sz="1800" b="1" dirty="0" err="1" smtClean="0"/>
              <a:t>CeGIDD</a:t>
            </a:r>
            <a:r>
              <a:rPr lang="fr-FR" sz="1800" b="1" dirty="0" smtClean="0"/>
              <a:t> + 2 antennes (Morlaix et Vannes) = +219 765</a:t>
            </a:r>
          </a:p>
          <a:p>
            <a:pPr lvl="1"/>
            <a:r>
              <a:rPr lang="fr-FR" sz="1800" b="1" dirty="0" smtClean="0"/>
              <a:t>7 </a:t>
            </a:r>
            <a:r>
              <a:rPr lang="fr-FR" sz="1800" b="1" dirty="0" err="1" smtClean="0"/>
              <a:t>CeGIDD</a:t>
            </a:r>
            <a:r>
              <a:rPr lang="fr-FR" sz="1800" b="1" dirty="0" smtClean="0"/>
              <a:t> + 8 antennes (1/territoire)              = +501 563</a:t>
            </a:r>
          </a:p>
          <a:p>
            <a:pPr lvl="1"/>
            <a:r>
              <a:rPr lang="fr-FR" sz="1800" b="1" dirty="0" smtClean="0"/>
              <a:t>7 </a:t>
            </a:r>
            <a:r>
              <a:rPr lang="fr-FR" sz="1800" b="1" dirty="0" err="1" smtClean="0"/>
              <a:t>CeGIDD</a:t>
            </a:r>
            <a:r>
              <a:rPr lang="fr-FR" sz="1800" b="1" dirty="0" smtClean="0"/>
              <a:t> + 14 antennes ( schéma)                = + 804 024</a:t>
            </a:r>
          </a:p>
          <a:p>
            <a:endParaRPr lang="fr-FR" sz="1400" b="1" u="sng" dirty="0" smtClean="0">
              <a:solidFill>
                <a:srgbClr val="FF0000"/>
              </a:solidFill>
            </a:endParaRPr>
          </a:p>
          <a:p>
            <a:r>
              <a:rPr lang="fr-FR" sz="2000" b="1" dirty="0" smtClean="0"/>
              <a:t>Hypothèses rejetées : pas de financement supplémentaire</a:t>
            </a:r>
          </a:p>
          <a:p>
            <a:pPr lvl="1">
              <a:buNone/>
            </a:pPr>
            <a:endParaRPr lang="fr-FR" sz="2000" b="1" dirty="0" smtClean="0"/>
          </a:p>
          <a:p>
            <a:pPr lvl="1"/>
            <a:endParaRPr lang="fr-FR" sz="1800" dirty="0" smtClean="0"/>
          </a:p>
          <a:p>
            <a:pPr lvl="1">
              <a:buNone/>
            </a:pPr>
            <a:r>
              <a:rPr lang="fr-FR" sz="1800" dirty="0" smtClean="0"/>
              <a:t>			</a:t>
            </a:r>
            <a:endParaRPr lang="fr-FR" sz="2400" b="1" u="sng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 smtClean="0"/>
          </a:p>
          <a:p>
            <a:pPr marL="347472" indent="-347472">
              <a:spcBef>
                <a:spcPts val="0"/>
              </a:spcBef>
              <a:buNone/>
            </a:pPr>
            <a:endParaRPr lang="fr-FR" sz="1800" b="1" i="1" dirty="0" smtClean="0">
              <a:sym typeface="Wingdings" pitchFamily="2" charset="2"/>
            </a:endParaRPr>
          </a:p>
          <a:p>
            <a:endParaRPr lang="fr-FR" sz="1800" dirty="0" smtClean="0">
              <a:sym typeface="Wingdings" pitchFamily="2" charset="2"/>
            </a:endParaRPr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646113" y="1268413"/>
            <a:ext cx="8247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71550" y="1020763"/>
            <a:ext cx="8280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1800" b="1" dirty="0">
              <a:solidFill>
                <a:srgbClr val="000099"/>
              </a:solidFill>
            </a:endParaRPr>
          </a:p>
          <a:p>
            <a:pPr lvl="1">
              <a:buFont typeface="Arial" charset="0"/>
              <a:buChar char="•"/>
            </a:pPr>
            <a:endParaRPr lang="fr-FR" sz="1200" b="1" dirty="0">
              <a:solidFill>
                <a:srgbClr val="000099"/>
              </a:solidFill>
            </a:endParaRPr>
          </a:p>
          <a:p>
            <a:pPr lvl="1"/>
            <a:endParaRPr lang="fr-FR" sz="1800" b="1" dirty="0">
              <a:solidFill>
                <a:srgbClr val="000099"/>
              </a:solidFill>
            </a:endParaRPr>
          </a:p>
          <a:p>
            <a:pPr lvl="2"/>
            <a:endParaRPr lang="fr-FR" sz="1800" b="1" dirty="0">
              <a:solidFill>
                <a:srgbClr val="000099"/>
              </a:solidFill>
              <a:sym typeface="Wingdings" pitchFamily="2" charset="2"/>
            </a:endParaRPr>
          </a:p>
          <a:p>
            <a:pPr lvl="2"/>
            <a:r>
              <a:rPr lang="fr-FR" sz="1800" b="1" dirty="0">
                <a:solidFill>
                  <a:srgbClr val="000099"/>
                </a:solidFill>
                <a:sym typeface="Wingdings" pitchFamily="2" charset="2"/>
              </a:rPr>
              <a:t>  	</a:t>
            </a:r>
            <a:endParaRPr lang="fr-FR" sz="1800" b="1" u="sng" dirty="0">
              <a:solidFill>
                <a:srgbClr val="000099"/>
              </a:solidFill>
            </a:endParaRPr>
          </a:p>
          <a:p>
            <a:endParaRPr lang="fr-FR" sz="1800" b="1" u="sng" dirty="0">
              <a:solidFill>
                <a:srgbClr val="000099"/>
              </a:solidFill>
            </a:endParaRP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3708400" y="1844675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>
            <a:off x="3635375" y="2420938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8" name="Titre 28"/>
          <p:cNvSpPr txBox="1">
            <a:spLocks/>
          </p:cNvSpPr>
          <p:nvPr/>
        </p:nvSpPr>
        <p:spPr bwMode="auto">
          <a:xfrm>
            <a:off x="304800" y="115888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15975" indent="-815975" defTabSz="512763" eaLnBrk="0" hangingPunct="0">
              <a:spcBef>
                <a:spcPct val="0"/>
              </a:spcBef>
              <a:buSzPct val="30000"/>
              <a:buFontTx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/>
            </a:pPr>
            <a:r>
              <a:rPr lang="fr-FR" sz="2900" b="1" kern="0" dirty="0" smtClean="0">
                <a:solidFill>
                  <a:srgbClr val="7AB800"/>
                </a:solidFill>
                <a:latin typeface="+mj-lt"/>
                <a:ea typeface="+mj-ea"/>
                <a:cs typeface="+mj-cs"/>
              </a:rPr>
              <a:t>Modélisation en Bretagne (2)</a:t>
            </a:r>
            <a:endParaRPr lang="fr-FR" sz="2900" b="1" kern="0" dirty="0">
              <a:solidFill>
                <a:srgbClr val="7AB8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215776" y="1556792"/>
            <a:ext cx="8748712" cy="5679428"/>
          </a:xfrm>
        </p:spPr>
        <p:txBody>
          <a:bodyPr/>
          <a:lstStyle/>
          <a:p>
            <a:r>
              <a:rPr lang="fr-FR" sz="2000" b="1" u="sng" dirty="0" smtClean="0"/>
              <a:t>Nouvelle proposition de modèle</a:t>
            </a:r>
          </a:p>
          <a:p>
            <a:endParaRPr lang="fr-FR" sz="2000" b="1" dirty="0" smtClean="0"/>
          </a:p>
          <a:p>
            <a:pPr lvl="1"/>
            <a:r>
              <a:rPr lang="fr-FR" sz="1800" b="1" dirty="0" smtClean="0"/>
              <a:t>Assurer sur chaque territoire au moins un </a:t>
            </a:r>
            <a:r>
              <a:rPr lang="fr-FR" sz="1800" b="1" dirty="0" err="1" smtClean="0"/>
              <a:t>CeGIDD</a:t>
            </a:r>
            <a:r>
              <a:rPr lang="fr-FR" sz="1800" b="1" dirty="0" smtClean="0"/>
              <a:t> ou une antenne (ne fermer aucune structure).</a:t>
            </a:r>
          </a:p>
          <a:p>
            <a:pPr lvl="1"/>
            <a:r>
              <a:rPr lang="fr-FR" sz="1800" b="1" dirty="0" smtClean="0"/>
              <a:t>Sur base de la population territoriale et d’un recentrage vers les populations les plus à risque.</a:t>
            </a:r>
          </a:p>
          <a:p>
            <a:pPr lvl="1"/>
            <a:endParaRPr lang="fr-FR" sz="1800" b="1" dirty="0" smtClean="0"/>
          </a:p>
          <a:p>
            <a:pPr lvl="1"/>
            <a:endParaRPr lang="fr-FR" sz="1800" b="1" dirty="0" smtClean="0"/>
          </a:p>
          <a:p>
            <a:pPr lvl="1"/>
            <a:endParaRPr lang="fr-FR" sz="1800" b="1" dirty="0" smtClean="0"/>
          </a:p>
          <a:p>
            <a:pPr lvl="1">
              <a:buNone/>
            </a:pPr>
            <a:endParaRPr lang="fr-FR" sz="2000" b="1" dirty="0" smtClean="0"/>
          </a:p>
          <a:p>
            <a:pPr lvl="1"/>
            <a:endParaRPr lang="fr-FR" sz="1800" dirty="0" smtClean="0"/>
          </a:p>
          <a:p>
            <a:pPr lvl="1">
              <a:buNone/>
            </a:pPr>
            <a:r>
              <a:rPr lang="fr-FR" sz="1800" dirty="0" smtClean="0"/>
              <a:t>			</a:t>
            </a:r>
            <a:endParaRPr lang="fr-FR" sz="2400" b="1" u="sng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 smtClean="0"/>
          </a:p>
          <a:p>
            <a:pPr marL="347472" indent="-347472">
              <a:spcBef>
                <a:spcPts val="0"/>
              </a:spcBef>
              <a:buNone/>
            </a:pPr>
            <a:endParaRPr lang="fr-FR" sz="1800" b="1" i="1" dirty="0" smtClean="0">
              <a:sym typeface="Wingdings" pitchFamily="2" charset="2"/>
            </a:endParaRPr>
          </a:p>
          <a:p>
            <a:endParaRPr lang="fr-FR" sz="1800" dirty="0" smtClean="0">
              <a:sym typeface="Wingdings" pitchFamily="2" charset="2"/>
            </a:endParaRPr>
          </a:p>
          <a:p>
            <a:endParaRPr lang="fr-FR" sz="2000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683568" y="3933056"/>
          <a:ext cx="7992888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CeGIDD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Antennes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dirty="0" smtClean="0"/>
                        <a:t>Brest            (5 demi-journées)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dirty="0" smtClean="0"/>
                        <a:t>Quimper     </a:t>
                      </a:r>
                      <a:r>
                        <a:rPr lang="fr-FR" baseline="0" dirty="0" smtClean="0"/>
                        <a:t> (4 demi-journées)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baseline="0" dirty="0" smtClean="0"/>
                        <a:t>Lorient         (4 demi-journées)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baseline="0" dirty="0" smtClean="0"/>
                        <a:t>Rennes        (5 demi-journées)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baseline="0" dirty="0" smtClean="0"/>
                        <a:t>Saint Brieuc ( 4 demi-journées)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dirty="0" smtClean="0"/>
                        <a:t>Morlaix      (antenne de Brest)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dirty="0" smtClean="0"/>
                        <a:t>Vannes      (antenne</a:t>
                      </a:r>
                      <a:r>
                        <a:rPr lang="fr-FR" baseline="0" dirty="0" smtClean="0"/>
                        <a:t> de Lorient)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baseline="0" dirty="0" smtClean="0"/>
                        <a:t>Saint Malo (antenne de Rennes)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baseline="0" dirty="0" smtClean="0"/>
                        <a:t>Pontivy      (antenne de Saint Brieuc)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646113" y="1268413"/>
            <a:ext cx="8247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71550" y="1020763"/>
            <a:ext cx="8280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1800" b="1" dirty="0">
              <a:solidFill>
                <a:srgbClr val="000099"/>
              </a:solidFill>
            </a:endParaRPr>
          </a:p>
          <a:p>
            <a:pPr lvl="1">
              <a:buFont typeface="Arial" charset="0"/>
              <a:buChar char="•"/>
            </a:pPr>
            <a:endParaRPr lang="fr-FR" sz="1200" b="1" dirty="0">
              <a:solidFill>
                <a:srgbClr val="000099"/>
              </a:solidFill>
            </a:endParaRPr>
          </a:p>
          <a:p>
            <a:pPr lvl="1"/>
            <a:endParaRPr lang="fr-FR" sz="1800" b="1" dirty="0">
              <a:solidFill>
                <a:srgbClr val="000099"/>
              </a:solidFill>
            </a:endParaRPr>
          </a:p>
          <a:p>
            <a:pPr lvl="2"/>
            <a:endParaRPr lang="fr-FR" sz="1800" b="1" dirty="0">
              <a:solidFill>
                <a:srgbClr val="000099"/>
              </a:solidFill>
              <a:sym typeface="Wingdings" pitchFamily="2" charset="2"/>
            </a:endParaRPr>
          </a:p>
          <a:p>
            <a:pPr lvl="2"/>
            <a:r>
              <a:rPr lang="fr-FR" sz="1800" b="1" dirty="0">
                <a:solidFill>
                  <a:srgbClr val="000099"/>
                </a:solidFill>
                <a:sym typeface="Wingdings" pitchFamily="2" charset="2"/>
              </a:rPr>
              <a:t>  	</a:t>
            </a:r>
            <a:endParaRPr lang="fr-FR" sz="1800" b="1" u="sng" dirty="0">
              <a:solidFill>
                <a:srgbClr val="000099"/>
              </a:solidFill>
            </a:endParaRPr>
          </a:p>
          <a:p>
            <a:endParaRPr lang="fr-FR" sz="1800" b="1" u="sng" dirty="0">
              <a:solidFill>
                <a:srgbClr val="000099"/>
              </a:solidFill>
            </a:endParaRP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3708400" y="1844675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>
            <a:off x="3635375" y="2420938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8" name="Titre 28"/>
          <p:cNvSpPr txBox="1">
            <a:spLocks/>
          </p:cNvSpPr>
          <p:nvPr/>
        </p:nvSpPr>
        <p:spPr bwMode="auto">
          <a:xfrm>
            <a:off x="304800" y="115888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15975" indent="-815975" defTabSz="512763" eaLnBrk="0" hangingPunct="0">
              <a:spcBef>
                <a:spcPct val="0"/>
              </a:spcBef>
              <a:buSzPct val="30000"/>
              <a:buFontTx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/>
            </a:pPr>
            <a:r>
              <a:rPr lang="fr-FR" sz="2900" b="1" kern="0" dirty="0" smtClean="0">
                <a:solidFill>
                  <a:srgbClr val="7AB800"/>
                </a:solidFill>
                <a:latin typeface="+mj-lt"/>
                <a:ea typeface="+mj-ea"/>
                <a:cs typeface="+mj-cs"/>
              </a:rPr>
              <a:t>Modélisation en Bretagne (3)</a:t>
            </a:r>
            <a:endParaRPr lang="fr-FR" sz="2900" b="1" kern="0" dirty="0">
              <a:solidFill>
                <a:srgbClr val="7AB8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215776" y="1556792"/>
            <a:ext cx="8748712" cy="5679428"/>
          </a:xfrm>
        </p:spPr>
        <p:txBody>
          <a:bodyPr/>
          <a:lstStyle/>
          <a:p>
            <a:pPr lvl="1">
              <a:buNone/>
            </a:pPr>
            <a:endParaRPr lang="fr-FR" sz="1800" b="1" dirty="0" smtClean="0"/>
          </a:p>
          <a:p>
            <a:pPr lvl="1"/>
            <a:endParaRPr lang="fr-FR" sz="1800" b="1" dirty="0" smtClean="0"/>
          </a:p>
          <a:p>
            <a:pPr lvl="1"/>
            <a:endParaRPr lang="fr-FR" sz="1800" b="1" dirty="0" smtClean="0"/>
          </a:p>
          <a:p>
            <a:pPr lvl="1">
              <a:buNone/>
            </a:pPr>
            <a:endParaRPr lang="fr-FR" sz="2000" b="1" dirty="0" smtClean="0"/>
          </a:p>
          <a:p>
            <a:pPr lvl="1"/>
            <a:endParaRPr lang="fr-FR" sz="1800" dirty="0" smtClean="0"/>
          </a:p>
          <a:p>
            <a:pPr lvl="1">
              <a:buNone/>
            </a:pPr>
            <a:r>
              <a:rPr lang="fr-FR" sz="1800" dirty="0" smtClean="0"/>
              <a:t>			</a:t>
            </a:r>
            <a:endParaRPr lang="fr-FR" sz="2400" b="1" u="sng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 smtClean="0"/>
          </a:p>
          <a:p>
            <a:pPr marL="347472" indent="-347472">
              <a:spcBef>
                <a:spcPts val="0"/>
              </a:spcBef>
              <a:buNone/>
            </a:pPr>
            <a:endParaRPr lang="fr-FR" sz="1800" b="1" i="1" dirty="0" smtClean="0">
              <a:sym typeface="Wingdings" pitchFamily="2" charset="2"/>
            </a:endParaRPr>
          </a:p>
          <a:p>
            <a:endParaRPr lang="fr-FR" sz="1800" dirty="0" smtClean="0">
              <a:sym typeface="Wingdings" pitchFamily="2" charset="2"/>
            </a:endParaRPr>
          </a:p>
          <a:p>
            <a:endParaRPr lang="fr-FR" sz="2000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23528" y="980728"/>
          <a:ext cx="8424934" cy="5644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498"/>
                <a:gridCol w="1453638"/>
                <a:gridCol w="1285160"/>
                <a:gridCol w="1356557"/>
                <a:gridCol w="1356557"/>
                <a:gridCol w="1213762"/>
                <a:gridCol w="1213762"/>
              </a:tblGrid>
              <a:tr h="648073">
                <a:tc>
                  <a:txBody>
                    <a:bodyPr/>
                    <a:lstStyle/>
                    <a:p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Population  territoire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Dotation actuelle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Total modèle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Différence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Coût par habitant</a:t>
                      </a:r>
                      <a:endParaRPr lang="fr-FR" sz="1600" b="1" dirty="0"/>
                    </a:p>
                  </a:txBody>
                  <a:tcPr/>
                </a:tc>
              </a:tr>
              <a:tr h="53606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T1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Brest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547 782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609 547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345 708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- 263 839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0.63</a:t>
                      </a:r>
                      <a:endParaRPr lang="fr-FR" sz="1600" b="1" dirty="0"/>
                    </a:p>
                  </a:txBody>
                  <a:tcPr/>
                </a:tc>
              </a:tr>
              <a:tr h="53606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T2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Quimper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300 345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341 490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215 168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- 126 322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0.72</a:t>
                      </a:r>
                      <a:endParaRPr lang="fr-FR" sz="1600" b="1" dirty="0"/>
                    </a:p>
                  </a:txBody>
                  <a:tcPr/>
                </a:tc>
              </a:tr>
              <a:tr h="53606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T3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Lorient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291 908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272 363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370 587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98 224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0.55</a:t>
                      </a:r>
                      <a:endParaRPr lang="fr-FR" sz="1600" b="1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T4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Vannes (antenne)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382 385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err="1" smtClean="0"/>
                        <a:t>Cf</a:t>
                      </a:r>
                      <a:r>
                        <a:rPr lang="fr-FR" sz="1600" b="1" dirty="0" smtClean="0"/>
                        <a:t> </a:t>
                      </a:r>
                      <a:r>
                        <a:rPr lang="fr-FR" sz="1600" b="1" baseline="0" dirty="0" smtClean="0"/>
                        <a:t> Lorient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b="1" dirty="0"/>
                    </a:p>
                  </a:txBody>
                  <a:tcPr/>
                </a:tc>
              </a:tr>
              <a:tr h="53606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T5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Rennes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881 620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301 999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381 517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79 518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0.43</a:t>
                      </a:r>
                      <a:endParaRPr lang="fr-FR" sz="1600" b="1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T6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Saint Malo (antenne)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257 148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68 333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135 163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66830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0.53</a:t>
                      </a:r>
                      <a:endParaRPr lang="fr-FR" sz="1600" b="1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T7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Saint Brieuc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415 127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96 164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194 471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98 307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0.47</a:t>
                      </a:r>
                      <a:endParaRPr lang="fr-FR" sz="1600" b="1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T8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Pontivy (antenne)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141 452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20 234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106 302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86 068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0.75</a:t>
                      </a:r>
                      <a:endParaRPr lang="fr-FR" sz="1600" b="1" dirty="0"/>
                    </a:p>
                  </a:txBody>
                  <a:tcPr/>
                </a:tc>
              </a:tr>
              <a:tr h="536060">
                <a:tc>
                  <a:txBody>
                    <a:bodyPr/>
                    <a:lstStyle/>
                    <a:p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Total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3 217 767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1 710 130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1 748 916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38 786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0.49</a:t>
                      </a:r>
                      <a:endParaRPr lang="fr-FR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3406</TotalTime>
  <Words>405</Words>
  <Application>Microsoft Office PowerPoint</Application>
  <PresentationFormat>Affichage à l'écran (4:3)</PresentationFormat>
  <Paragraphs>181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Modèle par défaut</vt:lpstr>
      <vt:lpstr>Processus mise en place CeGIDD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Service Info</dc:creator>
  <cp:lastModifiedBy>*</cp:lastModifiedBy>
  <cp:revision>195</cp:revision>
  <dcterms:created xsi:type="dcterms:W3CDTF">2010-01-06T10:10:18Z</dcterms:created>
  <dcterms:modified xsi:type="dcterms:W3CDTF">2015-09-15T16:05:48Z</dcterms:modified>
</cp:coreProperties>
</file>