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57" r:id="rId5"/>
    <p:sldId id="258" r:id="rId6"/>
    <p:sldId id="261" r:id="rId7"/>
    <p:sldId id="262" r:id="rId8"/>
    <p:sldId id="265" r:id="rId9"/>
    <p:sldId id="266" r:id="rId10"/>
    <p:sldId id="268" r:id="rId11"/>
    <p:sldId id="269" r:id="rId12"/>
    <p:sldId id="270" r:id="rId13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3E7D7CB-06DA-4933-A3B2-66576BDFE99E}">
          <p14:sldIdLst>
            <p14:sldId id="256"/>
            <p14:sldId id="271"/>
            <p14:sldId id="272"/>
            <p14:sldId id="257"/>
            <p14:sldId id="258"/>
            <p14:sldId id="261"/>
            <p14:sldId id="262"/>
            <p14:sldId id="265"/>
            <p14:sldId id="266"/>
            <p14:sldId id="268"/>
            <p14:sldId id="269"/>
            <p14:sldId id="270"/>
          </p14:sldIdLst>
        </p14:section>
        <p14:section name="Section sans titre" id="{F74D537D-656D-48D6-A356-F66B7893C2E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4221"/>
  </p:normalViewPr>
  <p:slideViewPr>
    <p:cSldViewPr>
      <p:cViewPr>
        <p:scale>
          <a:sx n="94" d="100"/>
          <a:sy n="94" d="100"/>
        </p:scale>
        <p:origin x="2704" y="5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0BF8A-9C29-433A-9305-1255FA9AAA75}" type="datetimeFigureOut">
              <a:rPr lang="fr-FR" smtClean="0"/>
              <a:t>30/04/2017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D7015-893E-43B6-9048-CD3013AFFA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144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00D6-10D3-4429-9551-ED092492C3A3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0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3938-43E6-45B4-B0A5-3B36F1E55494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54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B6C61-11A1-458D-986E-BAB2AD640B7E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3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3A70-D90F-44AF-BC0C-33479DB62895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58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2D56-C5F3-4202-941E-D83D4172B3C3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38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EA40-1B25-4C4D-805F-C1352C58045A}" type="datetime1">
              <a:rPr lang="fr-FR" smtClean="0"/>
              <a:t>30/04/2017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6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86B05-56EB-4CD8-9B59-7849D872A4EF}" type="datetime1">
              <a:rPr lang="fr-FR" smtClean="0"/>
              <a:t>30/04/2017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1881-5F5A-4245-8B50-032A1BF949F8}" type="datetime1">
              <a:rPr lang="fr-FR" smtClean="0"/>
              <a:t>30/04/2017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4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2DA-2F27-469C-99E4-59CFC3275FF4}" type="datetime1">
              <a:rPr lang="fr-FR" smtClean="0"/>
              <a:t>30/04/2017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75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C7D73-0515-4DB8-B4B4-68F23798560D}" type="datetime1">
              <a:rPr lang="fr-FR" smtClean="0"/>
              <a:t>30/04/2017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73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797-E35D-45B8-9959-13E58A41CE7C}" type="datetime1">
              <a:rPr lang="fr-FR" smtClean="0"/>
              <a:t>30/04/2017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A9F2-4767-4C11-BA18-0EB69906D7A5}" type="datetime1">
              <a:rPr lang="fr-FR" smtClean="0"/>
              <a:t>30/04/2017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19C13-6BE0-4677-AC48-4FD6652DD6F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99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2420888"/>
            <a:ext cx="7772400" cy="3202350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ea typeface="Calibri"/>
                <a:cs typeface="Times New Roman"/>
              </a:rPr>
              <a:t>Modalités d’élections</a:t>
            </a:r>
            <a:br>
              <a:rPr lang="fr-FR" dirty="0">
                <a:ea typeface="Calibri"/>
                <a:cs typeface="Times New Roman"/>
              </a:rPr>
            </a:br>
            <a:r>
              <a:rPr lang="fr-FR" dirty="0">
                <a:ea typeface="Calibri"/>
                <a:cs typeface="Times New Roman"/>
              </a:rPr>
              <a:t>•	du Président</a:t>
            </a:r>
            <a:br>
              <a:rPr lang="fr-FR" dirty="0">
                <a:ea typeface="Calibri"/>
                <a:cs typeface="Times New Roman"/>
              </a:rPr>
            </a:br>
            <a:r>
              <a:rPr lang="fr-FR" dirty="0">
                <a:ea typeface="Calibri"/>
                <a:cs typeface="Times New Roman"/>
              </a:rPr>
              <a:t>•	du Vice-président</a:t>
            </a:r>
            <a:br>
              <a:rPr lang="fr-FR" dirty="0">
                <a:ea typeface="Calibri"/>
                <a:cs typeface="Times New Roman"/>
              </a:rPr>
            </a:br>
            <a:r>
              <a:rPr lang="fr-FR" dirty="0">
                <a:ea typeface="Calibri"/>
                <a:cs typeface="Times New Roman"/>
              </a:rPr>
              <a:t>•	des membres du Bureau</a:t>
            </a:r>
            <a:br>
              <a:rPr lang="fr-FR" dirty="0">
                <a:ea typeface="Calibri"/>
                <a:cs typeface="Times New Roman"/>
              </a:rPr>
            </a:br>
            <a:endParaRPr lang="fr-FR" dirty="0">
              <a:ea typeface="Calibri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5776" y="5372837"/>
            <a:ext cx="6400800" cy="982960"/>
          </a:xfrm>
        </p:spPr>
        <p:txBody>
          <a:bodyPr/>
          <a:lstStyle/>
          <a:p>
            <a:r>
              <a:rPr lang="fr-FR" b="1" dirty="0"/>
              <a:t>			COREVIH BRETAGNE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-5400000">
            <a:off x="-2727194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pic>
        <p:nvPicPr>
          <p:cNvPr id="7" name="Picture 5" descr="LogoCoreVI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6737"/>
            <a:ext cx="3332162" cy="211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6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Election des membres du Bureau 4/5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92506" y="1405746"/>
            <a:ext cx="8643132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Candidatures :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  <p:grpSp>
        <p:nvGrpSpPr>
          <p:cNvPr id="58" name="Groupe 57"/>
          <p:cNvGrpSpPr/>
          <p:nvPr/>
        </p:nvGrpSpPr>
        <p:grpSpPr>
          <a:xfrm>
            <a:off x="1547664" y="6035794"/>
            <a:ext cx="6336704" cy="576064"/>
            <a:chOff x="1547664" y="5733256"/>
            <a:chExt cx="6624736" cy="720080"/>
          </a:xfrm>
        </p:grpSpPr>
        <p:sp>
          <p:nvSpPr>
            <p:cNvPr id="59" name="Titre 1"/>
            <p:cNvSpPr txBox="1">
              <a:spLocks/>
            </p:cNvSpPr>
            <p:nvPr/>
          </p:nvSpPr>
          <p:spPr bwMode="auto">
            <a:xfrm>
              <a:off x="1763688" y="5733256"/>
              <a:ext cx="6408712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32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j-ea"/>
                  <a:cs typeface="+mj-cs"/>
                </a:rPr>
                <a:t>Cocher 7 noms MAXIMUM</a:t>
              </a:r>
            </a:p>
          </p:txBody>
        </p:sp>
        <p:pic>
          <p:nvPicPr>
            <p:cNvPr id="60" name="Picture 2" descr="http://3.bp.blogspot.com/_iYopRuyyvAg/TPx0Jk4uKPI/AAAAAAAAAoY/jCFne8uy6PE/s1600/attention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47664" y="5805264"/>
              <a:ext cx="660581" cy="612330"/>
            </a:xfrm>
            <a:prstGeom prst="rect">
              <a:avLst/>
            </a:prstGeom>
            <a:noFill/>
          </p:spPr>
        </p:pic>
      </p:grp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987273"/>
              </p:ext>
            </p:extLst>
          </p:nvPr>
        </p:nvGraphicFramePr>
        <p:xfrm>
          <a:off x="611559" y="2060846"/>
          <a:ext cx="8280920" cy="3974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2491">
                <a:tc gridSpan="4"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Bulletin de vote – Membres du Bureau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249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Collège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Collège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Collège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Collège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2491">
                <a:tc>
                  <a:txBody>
                    <a:bodyPr/>
                    <a:lstStyle/>
                    <a:p>
                      <a:r>
                        <a:rPr lang="fr-FR" dirty="0" smtClean="0"/>
                        <a:t>S. </a:t>
                      </a:r>
                      <a:r>
                        <a:rPr lang="fr-FR" dirty="0" err="1" smtClean="0"/>
                        <a:t>Jaffuel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 Kaupe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B. Le Clézio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E. Maniscalco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2491">
                <a:tc>
                  <a:txBody>
                    <a:bodyPr/>
                    <a:lstStyle/>
                    <a:p>
                      <a:r>
                        <a:rPr lang="fr-FR" dirty="0" smtClean="0"/>
                        <a:t>F. Souala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FB. Drevillon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 Lavigne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2491">
                <a:tc>
                  <a:txBody>
                    <a:bodyPr/>
                    <a:lstStyle/>
                    <a:p>
                      <a:r>
                        <a:rPr lang="fr-FR" dirty="0" smtClean="0"/>
                        <a:t>Y. Poinsignon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2491">
                <a:tc>
                  <a:txBody>
                    <a:bodyPr/>
                    <a:lstStyle/>
                    <a:p>
                      <a:r>
                        <a:rPr lang="fr-FR" dirty="0" smtClean="0"/>
                        <a:t>L. De St Martin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3433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429000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640" y="3428999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3427583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992" y="4149080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79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639" y="4149078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7" y="4149077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992" y="479715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797151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638" y="479715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6" y="479715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78" y="5445224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2" y="5445224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637" y="5445223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739" y="544522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Election des membres du Bureau </a:t>
            </a:r>
            <a:r>
              <a:rPr lang="fr-FR" dirty="0" smtClean="0"/>
              <a:t>4/4</a:t>
            </a:r>
            <a:endParaRPr lang="fr-FR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04819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600" dirty="0"/>
              <a:t>Résultats :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algn="ctr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Collège 1</a:t>
            </a:r>
            <a:endParaRPr lang="fr-FR" dirty="0">
              <a:latin typeface="Arial"/>
            </a:endParaRPr>
          </a:p>
          <a:p>
            <a:pPr marL="0" algn="ctr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Collège 2</a:t>
            </a:r>
            <a:endParaRPr lang="fr-FR" dirty="0">
              <a:latin typeface="Arial"/>
            </a:endParaRPr>
          </a:p>
          <a:p>
            <a:pPr marL="0" algn="ctr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Collège 3</a:t>
            </a:r>
            <a:endParaRPr lang="fr-FR" dirty="0">
              <a:latin typeface="Arial"/>
            </a:endParaRPr>
          </a:p>
          <a:p>
            <a:pPr marL="0" algn="ctr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Collège 4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Nom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Voix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Nom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Voix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Nom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Voix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Nom</a:t>
            </a:r>
            <a:endParaRPr lang="fr-FR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fr-FR" b="1" dirty="0">
                <a:solidFill>
                  <a:srgbClr val="FFFFFF"/>
                </a:solidFill>
              </a:rPr>
              <a:t>Voix</a:t>
            </a:r>
            <a:endParaRPr lang="fr-FR" dirty="0">
              <a:latin typeface="Arial"/>
            </a:endParaRP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335154"/>
              </p:ext>
            </p:extLst>
          </p:nvPr>
        </p:nvGraphicFramePr>
        <p:xfrm>
          <a:off x="539553" y="1988840"/>
          <a:ext cx="8496941" cy="408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5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4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888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730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581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6805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62018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0405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6362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Collège</a:t>
                      </a:r>
                      <a:r>
                        <a:rPr lang="fr-FR" sz="1400" baseline="0" dirty="0"/>
                        <a:t> 1</a:t>
                      </a:r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Collège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Collège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Collège</a:t>
                      </a:r>
                      <a:r>
                        <a:rPr lang="fr-FR" sz="1400" baseline="0" dirty="0"/>
                        <a:t> 4</a:t>
                      </a:r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904">
                <a:tc>
                  <a:txBody>
                    <a:bodyPr/>
                    <a:lstStyle/>
                    <a:p>
                      <a:r>
                        <a:rPr lang="fr-FR" sz="1000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b="1" dirty="0"/>
                        <a:t>voix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b="1" dirty="0"/>
                        <a:t>voix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b="1" dirty="0"/>
                        <a:t>voix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b="1" dirty="0"/>
                        <a:t>voix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Sylvain </a:t>
                      </a:r>
                      <a:r>
                        <a:rPr lang="fr-FR" sz="1400" dirty="0" err="1" smtClean="0"/>
                        <a:t>Jaffuel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Marianne Kaupe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27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Bruno</a:t>
                      </a:r>
                      <a:r>
                        <a:rPr lang="fr-FR" sz="1400" b="1" baseline="0" dirty="0" smtClean="0"/>
                        <a:t> Le Clézio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19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Eric Maniscalco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807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Faouzi Souala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François Baptiste Drevillon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26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Morgane</a:t>
                      </a:r>
                      <a:r>
                        <a:rPr lang="fr-FR" sz="1400" b="1" baseline="0" dirty="0" smtClean="0"/>
                        <a:t> Lavigne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29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Yves Poinsignon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Luc De St Martin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15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3627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Composition du Bureau du </a:t>
            </a:r>
            <a:br>
              <a:rPr lang="fr-FR" dirty="0"/>
            </a:br>
            <a:r>
              <a:rPr lang="fr-FR" dirty="0"/>
              <a:t>COREVIH Bretagne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8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b="1" dirty="0">
                <a:solidFill>
                  <a:schemeClr val="bg1"/>
                </a:solidFill>
              </a:rPr>
              <a:t>Renouvellement du COREVIH Bretagne</a:t>
            </a:r>
            <a:r>
              <a:rPr lang="fr-FR" sz="1800" b="1" baseline="0" dirty="0">
                <a:solidFill>
                  <a:schemeClr val="bg1"/>
                </a:solidFill>
              </a:rPr>
              <a:t>  - Jeudi 27 Avril 2017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43794" y="1978465"/>
            <a:ext cx="8520694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dirty="0"/>
              <a:t>Président : </a:t>
            </a:r>
            <a:r>
              <a:rPr lang="fr-FR" dirty="0" smtClean="0"/>
              <a:t>Dr Cédric Arvieux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Vice-président </a:t>
            </a:r>
            <a:r>
              <a:rPr lang="fr-FR" b="1" dirty="0" smtClean="0"/>
              <a:t>: </a:t>
            </a:r>
            <a:r>
              <a:rPr lang="fr-FR" dirty="0" smtClean="0"/>
              <a:t>Gérald Guerdat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Membres : </a:t>
            </a:r>
          </a:p>
          <a:p>
            <a:pPr marL="0" indent="0">
              <a:buNone/>
            </a:pPr>
            <a:r>
              <a:rPr lang="fr-FR" dirty="0" smtClean="0"/>
              <a:t>Luc </a:t>
            </a:r>
            <a:r>
              <a:rPr lang="fr-FR" dirty="0"/>
              <a:t>De </a:t>
            </a:r>
            <a:r>
              <a:rPr lang="fr-FR" dirty="0" smtClean="0"/>
              <a:t>Saint-Martin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François </a:t>
            </a:r>
            <a:r>
              <a:rPr lang="fr-FR" dirty="0"/>
              <a:t>Baptiste Drevillon</a:t>
            </a:r>
          </a:p>
          <a:p>
            <a:pPr marL="0" indent="0">
              <a:buNone/>
            </a:pPr>
            <a:r>
              <a:rPr lang="fr-FR" dirty="0"/>
              <a:t>Marianne Kaupe</a:t>
            </a:r>
          </a:p>
          <a:p>
            <a:pPr marL="0" indent="0">
              <a:buNone/>
            </a:pPr>
            <a:r>
              <a:rPr lang="fr-FR" dirty="0"/>
              <a:t>Morgane Lavigne</a:t>
            </a:r>
          </a:p>
          <a:p>
            <a:pPr marL="0" indent="0">
              <a:buNone/>
            </a:pPr>
            <a:r>
              <a:rPr lang="fr-FR" dirty="0"/>
              <a:t>Bruno Le Clézio</a:t>
            </a:r>
          </a:p>
          <a:p>
            <a:pPr marL="0" indent="0">
              <a:buNone/>
            </a:pPr>
            <a:r>
              <a:rPr lang="fr-FR" dirty="0"/>
              <a:t>Eric Maniscalco</a:t>
            </a:r>
          </a:p>
          <a:p>
            <a:pPr marL="0" indent="0">
              <a:buNone/>
            </a:pPr>
            <a:r>
              <a:rPr lang="fr-FR" smtClean="0"/>
              <a:t>Yves </a:t>
            </a:r>
            <a:r>
              <a:rPr lang="fr-FR" dirty="0"/>
              <a:t>Poinsignon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 cadre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prstClr val="white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8208912" cy="4497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Le comité élit en son sein un président, un vice-président et un bureau qui comporte </a:t>
            </a:r>
            <a:r>
              <a:rPr lang="fr-FR" b="1" u="sng" dirty="0">
                <a:solidFill>
                  <a:schemeClr val="accent3">
                    <a:lumMod val="50000"/>
                  </a:schemeClr>
                </a:solidFill>
              </a:rPr>
              <a:t>au plus onze membres</a:t>
            </a:r>
            <a:r>
              <a:rPr lang="fr-FR" dirty="0"/>
              <a:t> dont le président et le vice-président du comité.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composition du Bureau doit intégrer </a:t>
            </a:r>
            <a:r>
              <a:rPr lang="fr-FR" b="1" u="sng" dirty="0">
                <a:solidFill>
                  <a:schemeClr val="accent3">
                    <a:lumMod val="50000"/>
                  </a:schemeClr>
                </a:solidFill>
              </a:rPr>
              <a:t>deux personnes au minimum de chacune des trois catégories d’acteurs mentionnées à l’article D-3121-37 du CSP</a:t>
            </a:r>
            <a:r>
              <a:rPr lang="fr-FR" dirty="0"/>
              <a:t>, et intégrer à la fois des membres du secteur hospitalier et de celui extra hospitalier.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§"/>
            </a:pPr>
            <a:r>
              <a:rPr lang="fr-FR" sz="2600" b="1" dirty="0"/>
              <a:t>9 membres pour la Bretagne donc 2 des collèges 1, 2 et 3.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8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Exemple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prstClr val="white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8208912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Si le Président est issu du collège 1 et le Vice-président du collège 3 (cf. dernières mandatures) d’où la nécessité d’élire le président et vice-président en premier, à la majorité relative.</a:t>
            </a:r>
          </a:p>
          <a:p>
            <a:pPr marL="0" indent="0">
              <a:buNone/>
            </a:pPr>
            <a:r>
              <a:rPr lang="fr-FR" u="sng" dirty="0"/>
              <a:t>Il resterait  à élire : </a:t>
            </a:r>
          </a:p>
          <a:p>
            <a:pPr marL="0" indent="0">
              <a:buNone/>
            </a:pPr>
            <a:r>
              <a:rPr lang="fr-FR" dirty="0"/>
              <a:t>- 1 représentant du collège 1 </a:t>
            </a:r>
          </a:p>
          <a:p>
            <a:pPr marL="0" indent="0">
              <a:buNone/>
            </a:pPr>
            <a:r>
              <a:rPr lang="fr-FR" dirty="0"/>
              <a:t>- 2 représentants du collège 2 </a:t>
            </a:r>
          </a:p>
          <a:p>
            <a:pPr marL="0" indent="0">
              <a:buNone/>
            </a:pPr>
            <a:r>
              <a:rPr lang="fr-FR" dirty="0"/>
              <a:t>- 1 représentant du collège 3 </a:t>
            </a:r>
          </a:p>
          <a:p>
            <a:pPr marL="0" indent="0">
              <a:buNone/>
            </a:pPr>
            <a:r>
              <a:rPr lang="fr-FR" dirty="0"/>
              <a:t>- 3 autres membres du Bureau tous collèges confondus.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8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Election du Président 1/2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8208912" cy="449736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dirty="0"/>
              <a:t>Le Président du COREVIH est élu parmi les candidats à la majorité relative </a:t>
            </a:r>
            <a:endParaRPr lang="fr-FR" sz="3200" dirty="0" smtClean="0"/>
          </a:p>
          <a:p>
            <a:pPr marL="0" indent="0" algn="ctr">
              <a:buNone/>
            </a:pPr>
            <a:r>
              <a:rPr lang="fr-FR" dirty="0" smtClean="0"/>
              <a:t>(</a:t>
            </a:r>
            <a:r>
              <a:rPr lang="fr-FR" dirty="0"/>
              <a:t>plus grand nombre de voix)</a:t>
            </a:r>
          </a:p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0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 du Président 2/2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527602" y="3195465"/>
            <a:ext cx="590206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b="1" dirty="0">
                <a:solidFill>
                  <a:prstClr val="white"/>
                </a:solidFill>
              </a:rPr>
              <a:t>Renouvellement du COREVIH Bretagne  - Jeudi 27 Avril 2017</a:t>
            </a:r>
          </a:p>
          <a:p>
            <a:pPr algn="ctr">
              <a:spcBef>
                <a:spcPct val="50000"/>
              </a:spcBef>
            </a:pP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Candidatures </a:t>
            </a:r>
            <a:r>
              <a:rPr lang="fr-FR" dirty="0"/>
              <a:t>: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Résultats:</a:t>
            </a:r>
          </a:p>
          <a:p>
            <a:pPr marL="0" indent="0">
              <a:buNone/>
            </a:pPr>
            <a:r>
              <a:rPr lang="fr-FR" b="1" dirty="0" smtClean="0"/>
              <a:t>Dr Arvieux: élu à 18/29 </a:t>
            </a:r>
            <a:r>
              <a:rPr lang="fr-FR" dirty="0" smtClean="0"/>
              <a:t>voix</a:t>
            </a:r>
          </a:p>
          <a:p>
            <a:pPr marL="0" indent="0">
              <a:buNone/>
            </a:pPr>
            <a:r>
              <a:rPr lang="fr-FR" dirty="0" smtClean="0"/>
              <a:t>Dr De Saint-Martin: 10/29 voix</a:t>
            </a:r>
          </a:p>
          <a:p>
            <a:pPr marL="0" indent="0">
              <a:buNone/>
            </a:pPr>
            <a:r>
              <a:rPr lang="fr-FR" dirty="0" smtClean="0"/>
              <a:t>1 bulletin nul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375589"/>
              </p:ext>
            </p:extLst>
          </p:nvPr>
        </p:nvGraphicFramePr>
        <p:xfrm>
          <a:off x="2862807" y="1736224"/>
          <a:ext cx="57359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5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40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Bulletin de vote - Président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27758">
                <a:tc>
                  <a:txBody>
                    <a:bodyPr/>
                    <a:lstStyle/>
                    <a:p>
                      <a:endParaRPr lang="fr-FR" sz="1400" dirty="0"/>
                    </a:p>
                    <a:p>
                      <a:r>
                        <a:rPr lang="fr-FR" sz="1400" dirty="0" smtClean="0"/>
                        <a:t>1.Dr Cédric</a:t>
                      </a:r>
                      <a:r>
                        <a:rPr lang="fr-FR" sz="1400" baseline="0" dirty="0" smtClean="0"/>
                        <a:t>  Arvieux</a:t>
                      </a:r>
                      <a:r>
                        <a:rPr lang="fr-FR" sz="1400" dirty="0" smtClean="0"/>
                        <a:t>                                                                                 </a:t>
                      </a:r>
                      <a:endParaRPr lang="fr-FR" sz="1400" dirty="0"/>
                    </a:p>
                    <a:p>
                      <a:endParaRPr lang="fr-FR" sz="1400" dirty="0"/>
                    </a:p>
                    <a:p>
                      <a:r>
                        <a:rPr lang="fr-FR" sz="1400" dirty="0" smtClean="0"/>
                        <a:t>2.Dr Luc De Saint-Martin                                        </a:t>
                      </a:r>
                      <a:endParaRPr lang="fr-FR" sz="1400" dirty="0"/>
                    </a:p>
                    <a:p>
                      <a:endParaRPr lang="fr-FR" sz="1400" dirty="0"/>
                    </a:p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1286">
                <a:tc>
                  <a:txBody>
                    <a:bodyPr/>
                    <a:lstStyle/>
                    <a:p>
                      <a:r>
                        <a:rPr lang="fr-FR" sz="1200" dirty="0"/>
                        <a:t>Case cochée = vote favorable</a:t>
                      </a:r>
                    </a:p>
                    <a:p>
                      <a:r>
                        <a:rPr lang="fr-FR" sz="1200" dirty="0"/>
                        <a:t>Case non cochée = vote blanc</a:t>
                      </a:r>
                    </a:p>
                    <a:p>
                      <a:r>
                        <a:rPr lang="fr-FR" sz="1200" dirty="0"/>
                        <a:t>2 cases cochées = vote nul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2708920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5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 du Vice-président 1/2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Vice-président du COREVIH est élu parmi les candidats à la majorité relative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(</a:t>
            </a:r>
            <a:r>
              <a:rPr lang="fr-FR" dirty="0"/>
              <a:t>plus grand nombre de voix)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7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 du Vice-président 2/2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697355" y="3347341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/>
              <a:t>Candidatures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Résultats:</a:t>
            </a:r>
          </a:p>
          <a:p>
            <a:pPr marL="0" indent="0">
              <a:buNone/>
            </a:pPr>
            <a:r>
              <a:rPr lang="fr-FR" b="1" dirty="0" smtClean="0"/>
              <a:t>G. Guerdat</a:t>
            </a:r>
            <a:r>
              <a:rPr lang="fr-FR" dirty="0" smtClean="0"/>
              <a:t>: élu à 29/29 voix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356663"/>
              </p:ext>
            </p:extLst>
          </p:nvPr>
        </p:nvGraphicFramePr>
        <p:xfrm>
          <a:off x="1835696" y="2132856"/>
          <a:ext cx="57606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369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Bulletin de vote - Président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3706">
                <a:tc>
                  <a:txBody>
                    <a:bodyPr/>
                    <a:lstStyle/>
                    <a:p>
                      <a:endParaRPr lang="fr-FR" sz="1400" dirty="0"/>
                    </a:p>
                    <a:p>
                      <a:r>
                        <a:rPr lang="fr-FR" sz="1400" dirty="0"/>
                        <a:t>1.  </a:t>
                      </a:r>
                      <a:r>
                        <a:rPr lang="fr-FR" sz="1400" dirty="0" smtClean="0"/>
                        <a:t>G. Guerdat                                                                                  </a:t>
                      </a:r>
                      <a:endParaRPr lang="fr-FR" sz="1400" dirty="0"/>
                    </a:p>
                    <a:p>
                      <a:endParaRPr lang="fr-FR" sz="1400" dirty="0"/>
                    </a:p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4232">
                <a:tc>
                  <a:txBody>
                    <a:bodyPr/>
                    <a:lstStyle/>
                    <a:p>
                      <a:pPr algn="l"/>
                      <a:r>
                        <a:rPr lang="fr-FR" sz="1200" dirty="0"/>
                        <a:t>Case cochée = vote favorable</a:t>
                      </a:r>
                    </a:p>
                    <a:p>
                      <a:pPr algn="l"/>
                      <a:r>
                        <a:rPr lang="fr-FR" sz="1200" dirty="0"/>
                        <a:t>Case non cochée = vote blanc</a:t>
                      </a:r>
                    </a:p>
                    <a:p>
                      <a:pPr algn="l"/>
                      <a:r>
                        <a:rPr lang="fr-FR" sz="1200" dirty="0"/>
                        <a:t>2 cases cochées = vote nul</a:t>
                      </a:r>
                    </a:p>
                    <a:p>
                      <a:pPr algn="l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71" y="2639764"/>
            <a:ext cx="2444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Election des membres du Bureau </a:t>
            </a:r>
            <a:r>
              <a:rPr lang="fr-FR" dirty="0" smtClean="0"/>
              <a:t>1/4</a:t>
            </a:r>
            <a:endParaRPr lang="fr-FR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 Bureau comporte 9 membres au maximum</a:t>
            </a:r>
          </a:p>
          <a:p>
            <a:endParaRPr lang="fr-FR" dirty="0"/>
          </a:p>
          <a:p>
            <a:r>
              <a:rPr lang="fr-FR" dirty="0"/>
              <a:t>Le Bureau doit comporter au moins 2 représentants des collèges </a:t>
            </a:r>
            <a:r>
              <a:rPr lang="fr-FR" b="1" dirty="0"/>
              <a:t>1, 2 et 3</a:t>
            </a:r>
          </a:p>
          <a:p>
            <a:endParaRPr lang="fr-FR" b="1" dirty="0"/>
          </a:p>
          <a:p>
            <a:r>
              <a:rPr lang="fr-FR" dirty="0"/>
              <a:t>Le Président et le Vice-président siègent au  Bureau : ils représentent leurs collèges</a:t>
            </a:r>
          </a:p>
          <a:p>
            <a:endParaRPr lang="fr-FR" dirty="0"/>
          </a:p>
          <a:p>
            <a:r>
              <a:rPr lang="fr-FR" dirty="0"/>
              <a:t>Il reste 7 membres du Bureau à élire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8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Election des membres du Bureau </a:t>
            </a:r>
            <a:r>
              <a:rPr lang="fr-FR" dirty="0" smtClean="0"/>
              <a:t>2/4</a:t>
            </a:r>
            <a:endParaRPr lang="fr-FR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 rot="16200000">
            <a:off x="-2727196" y="3368729"/>
            <a:ext cx="5902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5"/>
                </a:solidFill>
              </a14:hiddenFill>
            </a:ext>
            <a:ext uri="{91240B29-F687-4F45-9708-019B960494DF}">
              <a14:hiddenLine xmlns:a14="http://schemas.microsoft.com/office/drawing/2010/main" w="11176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2694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</a:rPr>
              <a:t>Renouvellement du COREVIH Bretagne  - Jeudi 27 Avril 2017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Sont élus :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Le(s) candidat(s) du (des) collège(s)  1, 2 et 3 </a:t>
            </a:r>
            <a:r>
              <a:rPr lang="fr-FR" u="sng" dirty="0"/>
              <a:t>non représenté(s</a:t>
            </a:r>
            <a:r>
              <a:rPr lang="fr-FR" dirty="0"/>
              <a:t>) par le président ou le vice-président, ayant obtenu la voix </a:t>
            </a:r>
            <a:r>
              <a:rPr lang="fr-FR" b="1" dirty="0"/>
              <a:t>du 1/3 des votants.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Les autres candidats, tous collèges confondus, </a:t>
            </a:r>
            <a:r>
              <a:rPr lang="fr-FR" dirty="0">
                <a:solidFill>
                  <a:prstClr val="black"/>
                </a:solidFill>
              </a:rPr>
              <a:t>ayant obtenu la voix </a:t>
            </a:r>
            <a:r>
              <a:rPr lang="fr-FR" b="1" dirty="0">
                <a:solidFill>
                  <a:prstClr val="black"/>
                </a:solidFill>
              </a:rPr>
              <a:t>du 1/3 des votants.</a:t>
            </a:r>
          </a:p>
          <a:p>
            <a:pPr marL="0" indent="0">
              <a:buNone/>
            </a:pPr>
            <a:endParaRPr lang="fr-FR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</a:rPr>
              <a:t>Nota : A l’issue du vote, il peut y avoir plusieurs candidats à égalité de voix, dans ce cas il sera procédé à un tour de scrutin supplémentaire entre les ex-aequo à l’aide de bulletin individuels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9C13-6BE0-4677-AC48-4FD6652DD6F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81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731</Words>
  <Application>Microsoft Macintosh PowerPoint</Application>
  <PresentationFormat>Présentation à l'écran (4:3)</PresentationFormat>
  <Paragraphs>178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Calibri</vt:lpstr>
      <vt:lpstr>Times New Roman</vt:lpstr>
      <vt:lpstr>Wingdings</vt:lpstr>
      <vt:lpstr>Arial</vt:lpstr>
      <vt:lpstr>Thème Office</vt:lpstr>
      <vt:lpstr>Modalités d’élections • du Président • du Vice-président • des membres du Bureau </vt:lpstr>
      <vt:lpstr>Le cadre</vt:lpstr>
      <vt:lpstr>Exemple</vt:lpstr>
      <vt:lpstr>Election du Président 1/2</vt:lpstr>
      <vt:lpstr>Election du Président 2/2</vt:lpstr>
      <vt:lpstr>Election du Vice-président 1/2</vt:lpstr>
      <vt:lpstr>Election du Vice-président 2/2</vt:lpstr>
      <vt:lpstr>Election des membres du Bureau 1/4</vt:lpstr>
      <vt:lpstr>Election des membres du Bureau 2/4</vt:lpstr>
      <vt:lpstr>Election des membres du Bureau 4/5</vt:lpstr>
      <vt:lpstr>Election des membres du Bureau 4/4</vt:lpstr>
      <vt:lpstr>Composition du Bureau du  COREVIH Bretagne </vt:lpstr>
    </vt:vector>
  </TitlesOfParts>
  <Company>CHIC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corevih</dc:creator>
  <cp:lastModifiedBy>Cédric Arvieux</cp:lastModifiedBy>
  <cp:revision>44</cp:revision>
  <cp:lastPrinted>2017-04-28T13:10:02Z</cp:lastPrinted>
  <dcterms:created xsi:type="dcterms:W3CDTF">2017-03-10T09:51:02Z</dcterms:created>
  <dcterms:modified xsi:type="dcterms:W3CDTF">2017-04-30T17:50:04Z</dcterms:modified>
</cp:coreProperties>
</file>