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261" r:id="rId2"/>
    <p:sldId id="256" r:id="rId3"/>
    <p:sldId id="258" r:id="rId4"/>
    <p:sldId id="257" r:id="rId5"/>
    <p:sldId id="260" r:id="rId6"/>
    <p:sldId id="259" r:id="rId7"/>
    <p:sldId id="262" r:id="rId8"/>
    <p:sldId id="263" r:id="rId9"/>
    <p:sldId id="265" r:id="rId10"/>
    <p:sldId id="266" r:id="rId11"/>
    <p:sldId id="267" r:id="rId12"/>
    <p:sldId id="269" r:id="rId13"/>
    <p:sldId id="264" r:id="rId14"/>
    <p:sldId id="268" r:id="rId15"/>
    <p:sldId id="270" r:id="rId16"/>
    <p:sldId id="271" r:id="rId17"/>
    <p:sldId id="273" r:id="rId18"/>
    <p:sldId id="634" r:id="rId19"/>
    <p:sldId id="272" r:id="rId20"/>
    <p:sldId id="63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755"/>
    <p:restoredTop sz="85819"/>
  </p:normalViewPr>
  <p:slideViewPr>
    <p:cSldViewPr snapToGrid="0" snapToObjects="1">
      <p:cViewPr varScale="1">
        <p:scale>
          <a:sx n="107" d="100"/>
          <a:sy n="107" d="100"/>
        </p:scale>
        <p:origin x="1424" y="168"/>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var/folders/1s/v_6nwv215gs_93b0hw2f0c180000gn/T/com.microsoft.Outlook/Outlook%20Temp/Graphique%20Agne&#768;s%20PreP.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fr-FR"/>
              <a:t>Délai d'attente moyen (mois) entre prise de rendez-vous et RDV effectif PreP 1ère fois</a:t>
            </a:r>
          </a:p>
        </c:rich>
      </c:tx>
      <c:layout>
        <c:manualLayout>
          <c:xMode val="edge"/>
          <c:yMode val="edge"/>
          <c:x val="8.3591870534899693E-2"/>
          <c:y val="3.3843389897118471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lineChart>
        <c:grouping val="standard"/>
        <c:varyColors val="0"/>
        <c:ser>
          <c:idx val="0"/>
          <c:order val="0"/>
          <c:tx>
            <c:strRef>
              <c:f>Feuil1!$C$5</c:f>
              <c:strCache>
                <c:ptCount val="1"/>
                <c:pt idx="0">
                  <c:v>2020</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Feuil1!$C$6:$C$17</c:f>
              <c:strCache>
                <c:ptCount val="12"/>
                <c:pt idx="0">
                  <c:v>janvier</c:v>
                </c:pt>
                <c:pt idx="1">
                  <c:v>février</c:v>
                </c:pt>
                <c:pt idx="2">
                  <c:v>mars</c:v>
                </c:pt>
                <c:pt idx="3">
                  <c:v>avril</c:v>
                </c:pt>
                <c:pt idx="4">
                  <c:v>mai</c:v>
                </c:pt>
                <c:pt idx="5">
                  <c:v>juin</c:v>
                </c:pt>
                <c:pt idx="6">
                  <c:v>juillet</c:v>
                </c:pt>
                <c:pt idx="7">
                  <c:v>août</c:v>
                </c:pt>
                <c:pt idx="8">
                  <c:v>septembre</c:v>
                </c:pt>
                <c:pt idx="9">
                  <c:v>octobre</c:v>
                </c:pt>
                <c:pt idx="10">
                  <c:v>novembre</c:v>
                </c:pt>
                <c:pt idx="11">
                  <c:v>décembre</c:v>
                </c:pt>
              </c:strCache>
            </c:strRef>
          </c:cat>
          <c:val>
            <c:numRef>
              <c:f>Feuil1!$D$6:$D$17</c:f>
              <c:numCache>
                <c:formatCode>General</c:formatCode>
                <c:ptCount val="12"/>
                <c:pt idx="0">
                  <c:v>3</c:v>
                </c:pt>
                <c:pt idx="1">
                  <c:v>1.9</c:v>
                </c:pt>
                <c:pt idx="2">
                  <c:v>2</c:v>
                </c:pt>
                <c:pt idx="3">
                  <c:v>2.5</c:v>
                </c:pt>
                <c:pt idx="4">
                  <c:v>2.7</c:v>
                </c:pt>
                <c:pt idx="5">
                  <c:v>1.5</c:v>
                </c:pt>
                <c:pt idx="6">
                  <c:v>1.3</c:v>
                </c:pt>
                <c:pt idx="7">
                  <c:v>2</c:v>
                </c:pt>
                <c:pt idx="8">
                  <c:v>2</c:v>
                </c:pt>
                <c:pt idx="9">
                  <c:v>2.2000000000000002</c:v>
                </c:pt>
                <c:pt idx="10">
                  <c:v>1.5</c:v>
                </c:pt>
                <c:pt idx="11">
                  <c:v>1.9</c:v>
                </c:pt>
              </c:numCache>
            </c:numRef>
          </c:val>
          <c:smooth val="0"/>
          <c:extLst>
            <c:ext xmlns:c16="http://schemas.microsoft.com/office/drawing/2014/chart" uri="{C3380CC4-5D6E-409C-BE32-E72D297353CC}">
              <c16:uniqueId val="{00000000-381B-3C41-ADE5-AA5711F90164}"/>
            </c:ext>
          </c:extLst>
        </c:ser>
        <c:ser>
          <c:idx val="1"/>
          <c:order val="1"/>
          <c:tx>
            <c:strRef>
              <c:f>Feuil1!$F$5</c:f>
              <c:strCache>
                <c:ptCount val="1"/>
                <c:pt idx="0">
                  <c:v>2019</c:v>
                </c:pt>
              </c:strCache>
            </c:strRef>
          </c:tx>
          <c:spPr>
            <a:ln w="31750" cap="rnd">
              <a:solidFill>
                <a:schemeClr val="accent2"/>
              </a:solidFill>
              <a:round/>
            </a:ln>
            <a:effectLst/>
          </c:spPr>
          <c:marker>
            <c:symbol val="circle"/>
            <c:size val="17"/>
            <c:spPr>
              <a:solidFill>
                <a:schemeClr val="accent2"/>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Feuil1!$G$6:$G$17</c:f>
              <c:numCache>
                <c:formatCode>General</c:formatCode>
                <c:ptCount val="12"/>
                <c:pt idx="0">
                  <c:v>2.8</c:v>
                </c:pt>
                <c:pt idx="1">
                  <c:v>2.7</c:v>
                </c:pt>
                <c:pt idx="2">
                  <c:v>3</c:v>
                </c:pt>
                <c:pt idx="3">
                  <c:v>2</c:v>
                </c:pt>
                <c:pt idx="4">
                  <c:v>1.3</c:v>
                </c:pt>
                <c:pt idx="5">
                  <c:v>1.6</c:v>
                </c:pt>
                <c:pt idx="6">
                  <c:v>1.5</c:v>
                </c:pt>
                <c:pt idx="7">
                  <c:v>1.6</c:v>
                </c:pt>
                <c:pt idx="8">
                  <c:v>0</c:v>
                </c:pt>
                <c:pt idx="9">
                  <c:v>1.1000000000000001</c:v>
                </c:pt>
                <c:pt idx="10">
                  <c:v>3</c:v>
                </c:pt>
                <c:pt idx="11">
                  <c:v>3</c:v>
                </c:pt>
              </c:numCache>
            </c:numRef>
          </c:val>
          <c:smooth val="0"/>
          <c:extLst>
            <c:ext xmlns:c16="http://schemas.microsoft.com/office/drawing/2014/chart" uri="{C3380CC4-5D6E-409C-BE32-E72D297353CC}">
              <c16:uniqueId val="{00000001-381B-3C41-ADE5-AA5711F90164}"/>
            </c:ext>
          </c:extLst>
        </c:ser>
        <c:ser>
          <c:idx val="2"/>
          <c:order val="2"/>
          <c:tx>
            <c:strRef>
              <c:f>Feuil1!$I$5</c:f>
              <c:strCache>
                <c:ptCount val="1"/>
                <c:pt idx="0">
                  <c:v>2018</c:v>
                </c:pt>
              </c:strCache>
            </c:strRef>
          </c:tx>
          <c:spPr>
            <a:ln w="31750" cap="rnd">
              <a:solidFill>
                <a:schemeClr val="accent3"/>
              </a:solidFill>
              <a:round/>
            </a:ln>
            <a:effectLst/>
          </c:spPr>
          <c:marker>
            <c:symbol val="circle"/>
            <c:size val="17"/>
            <c:spPr>
              <a:solidFill>
                <a:schemeClr val="accent3"/>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Feuil1!$J$6:$J$17</c:f>
              <c:numCache>
                <c:formatCode>General</c:formatCode>
                <c:ptCount val="12"/>
                <c:pt idx="0">
                  <c:v>1.7</c:v>
                </c:pt>
                <c:pt idx="1">
                  <c:v>1.7</c:v>
                </c:pt>
                <c:pt idx="2">
                  <c:v>2</c:v>
                </c:pt>
                <c:pt idx="3">
                  <c:v>1.7</c:v>
                </c:pt>
                <c:pt idx="4">
                  <c:v>1.7</c:v>
                </c:pt>
                <c:pt idx="5">
                  <c:v>3</c:v>
                </c:pt>
                <c:pt idx="6">
                  <c:v>5</c:v>
                </c:pt>
                <c:pt idx="7">
                  <c:v>1.7</c:v>
                </c:pt>
                <c:pt idx="8">
                  <c:v>4</c:v>
                </c:pt>
                <c:pt idx="9">
                  <c:v>1.5</c:v>
                </c:pt>
                <c:pt idx="10">
                  <c:v>2.2999999999999998</c:v>
                </c:pt>
                <c:pt idx="11">
                  <c:v>3</c:v>
                </c:pt>
              </c:numCache>
            </c:numRef>
          </c:val>
          <c:smooth val="0"/>
          <c:extLst>
            <c:ext xmlns:c16="http://schemas.microsoft.com/office/drawing/2014/chart" uri="{C3380CC4-5D6E-409C-BE32-E72D297353CC}">
              <c16:uniqueId val="{00000002-381B-3C41-ADE5-AA5711F90164}"/>
            </c:ext>
          </c:extLst>
        </c:ser>
        <c:dLbls>
          <c:dLblPos val="ctr"/>
          <c:showLegendKey val="0"/>
          <c:showVal val="1"/>
          <c:showCatName val="0"/>
          <c:showSerName val="0"/>
          <c:showPercent val="0"/>
          <c:showBubbleSize val="0"/>
        </c:dLbls>
        <c:marker val="1"/>
        <c:smooth val="0"/>
        <c:axId val="371343264"/>
        <c:axId val="371339984"/>
      </c:lineChart>
      <c:catAx>
        <c:axId val="37134326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fr-FR"/>
          </a:p>
        </c:txPr>
        <c:crossAx val="371339984"/>
        <c:crosses val="autoZero"/>
        <c:auto val="1"/>
        <c:lblAlgn val="ctr"/>
        <c:lblOffset val="100"/>
        <c:noMultiLvlLbl val="0"/>
      </c:catAx>
      <c:valAx>
        <c:axId val="37133998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7134326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9ABF8F-6527-9A4A-95DA-12A323F33301}" type="datetimeFigureOut">
              <a:rPr lang="fr-FR" smtClean="0"/>
              <a:t>15/04/2021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291F05-12FC-7142-806C-D239AB8CA70A}" type="slidenum">
              <a:rPr lang="fr-FR" smtClean="0"/>
              <a:t>‹N°›</a:t>
            </a:fld>
            <a:endParaRPr lang="fr-FR"/>
          </a:p>
        </p:txBody>
      </p:sp>
    </p:spTree>
    <p:extLst>
      <p:ext uri="{BB962C8B-B14F-4D97-AF65-F5344CB8AC3E}">
        <p14:creationId xmlns:p14="http://schemas.microsoft.com/office/powerpoint/2010/main" val="4328327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projet conçu en pleine crise sanitaire : constitution du comité de pilotage en septembre 2019, première version disponible en décembre 2020 !</a:t>
            </a:r>
          </a:p>
          <a:p>
            <a:r>
              <a:rPr lang="fr-FR" dirty="0"/>
              <a:t>Conçu par les acteurs de la PrEP et mise en œuvre par Pépite-Santé</a:t>
            </a:r>
          </a:p>
        </p:txBody>
      </p:sp>
      <p:sp>
        <p:nvSpPr>
          <p:cNvPr id="4" name="Espace réservé du numéro de diapositive 3"/>
          <p:cNvSpPr>
            <a:spLocks noGrp="1"/>
          </p:cNvSpPr>
          <p:nvPr>
            <p:ph type="sldNum" sz="quarter" idx="5"/>
          </p:nvPr>
        </p:nvSpPr>
        <p:spPr/>
        <p:txBody>
          <a:bodyPr/>
          <a:lstStyle/>
          <a:p>
            <a:fld id="{47291F05-12FC-7142-806C-D239AB8CA70A}" type="slidenum">
              <a:rPr lang="fr-FR" smtClean="0"/>
              <a:t>2</a:t>
            </a:fld>
            <a:endParaRPr lang="fr-FR"/>
          </a:p>
        </p:txBody>
      </p:sp>
    </p:spTree>
    <p:extLst>
      <p:ext uri="{BB962C8B-B14F-4D97-AF65-F5344CB8AC3E}">
        <p14:creationId xmlns:p14="http://schemas.microsoft.com/office/powerpoint/2010/main" val="4209862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20CA576A-CDC8-6C49-85E7-B429A788B04A}" type="slidenum">
              <a:rPr lang="fr-FR" smtClean="0"/>
              <a:t>18</a:t>
            </a:fld>
            <a:endParaRPr lang="fr-FR"/>
          </a:p>
        </p:txBody>
      </p:sp>
    </p:spTree>
    <p:extLst>
      <p:ext uri="{BB962C8B-B14F-4D97-AF65-F5344CB8AC3E}">
        <p14:creationId xmlns:p14="http://schemas.microsoft.com/office/powerpoint/2010/main" val="2265087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291F05-12FC-7142-806C-D239AB8CA70A}" type="slidenum">
              <a:rPr lang="fr-FR" smtClean="0"/>
              <a:t>3</a:t>
            </a:fld>
            <a:endParaRPr lang="fr-FR"/>
          </a:p>
        </p:txBody>
      </p:sp>
    </p:spTree>
    <p:extLst>
      <p:ext uri="{BB962C8B-B14F-4D97-AF65-F5344CB8AC3E}">
        <p14:creationId xmlns:p14="http://schemas.microsoft.com/office/powerpoint/2010/main" val="30414696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Après inscription, il est possible de réaliser les 4 modules de façon indépendante et dans l’ordre de son choix.</a:t>
            </a:r>
          </a:p>
          <a:p>
            <a:r>
              <a:rPr lang="fr-FR" dirty="0"/>
              <a:t>Globalement, la formation dure 4h</a:t>
            </a:r>
          </a:p>
        </p:txBody>
      </p:sp>
      <p:sp>
        <p:nvSpPr>
          <p:cNvPr id="4" name="Espace réservé du numéro de diapositive 3"/>
          <p:cNvSpPr>
            <a:spLocks noGrp="1"/>
          </p:cNvSpPr>
          <p:nvPr>
            <p:ph type="sldNum" sz="quarter" idx="5"/>
          </p:nvPr>
        </p:nvSpPr>
        <p:spPr/>
        <p:txBody>
          <a:bodyPr/>
          <a:lstStyle/>
          <a:p>
            <a:fld id="{47291F05-12FC-7142-806C-D239AB8CA70A}" type="slidenum">
              <a:rPr lang="fr-FR" smtClean="0"/>
              <a:t>4</a:t>
            </a:fld>
            <a:endParaRPr lang="fr-FR"/>
          </a:p>
        </p:txBody>
      </p:sp>
    </p:spTree>
    <p:extLst>
      <p:ext uri="{BB962C8B-B14F-4D97-AF65-F5344CB8AC3E}">
        <p14:creationId xmlns:p14="http://schemas.microsoft.com/office/powerpoint/2010/main" val="3483755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exemple de module : les consultations. Comme on le voit, il est découpé en plusieurs parties permettant de bien visualiser le « parcours » que l’on va suivre au sein du module. Chaque module se conclue par une évaluation des connaissances.</a:t>
            </a:r>
          </a:p>
          <a:p>
            <a:r>
              <a:rPr lang="fr-FR" dirty="0"/>
              <a:t>A l’issue de la formation, une fois les 4 modules parcourus et les 4 évaluation de connaissances </a:t>
            </a:r>
            <a:r>
              <a:rPr lang="fr-FR" dirty="0" err="1"/>
              <a:t>complétéesavec</a:t>
            </a:r>
            <a:r>
              <a:rPr lang="fr-FR" dirty="0"/>
              <a:t> succès, un magnifique certificat de formation est délivré !</a:t>
            </a:r>
          </a:p>
        </p:txBody>
      </p:sp>
      <p:sp>
        <p:nvSpPr>
          <p:cNvPr id="4" name="Espace réservé du numéro de diapositive 3"/>
          <p:cNvSpPr>
            <a:spLocks noGrp="1"/>
          </p:cNvSpPr>
          <p:nvPr>
            <p:ph type="sldNum" sz="quarter" idx="5"/>
          </p:nvPr>
        </p:nvSpPr>
        <p:spPr/>
        <p:txBody>
          <a:bodyPr/>
          <a:lstStyle/>
          <a:p>
            <a:fld id="{47291F05-12FC-7142-806C-D239AB8CA70A}" type="slidenum">
              <a:rPr lang="fr-FR" smtClean="0"/>
              <a:t>5</a:t>
            </a:fld>
            <a:endParaRPr lang="fr-FR"/>
          </a:p>
        </p:txBody>
      </p:sp>
    </p:spTree>
    <p:extLst>
      <p:ext uri="{BB962C8B-B14F-4D97-AF65-F5344CB8AC3E}">
        <p14:creationId xmlns:p14="http://schemas.microsoft.com/office/powerpoint/2010/main" val="3671442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291F05-12FC-7142-806C-D239AB8CA70A}" type="slidenum">
              <a:rPr lang="fr-FR" smtClean="0"/>
              <a:t>6</a:t>
            </a:fld>
            <a:endParaRPr lang="fr-FR"/>
          </a:p>
        </p:txBody>
      </p:sp>
    </p:spTree>
    <p:extLst>
      <p:ext uri="{BB962C8B-B14F-4D97-AF65-F5344CB8AC3E}">
        <p14:creationId xmlns:p14="http://schemas.microsoft.com/office/powerpoint/2010/main" val="3712052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291F05-12FC-7142-806C-D239AB8CA70A}" type="slidenum">
              <a:rPr lang="fr-FR" smtClean="0"/>
              <a:t>8</a:t>
            </a:fld>
            <a:endParaRPr lang="fr-FR"/>
          </a:p>
        </p:txBody>
      </p:sp>
    </p:spTree>
    <p:extLst>
      <p:ext uri="{BB962C8B-B14F-4D97-AF65-F5344CB8AC3E}">
        <p14:creationId xmlns:p14="http://schemas.microsoft.com/office/powerpoint/2010/main" val="3000114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291F05-12FC-7142-806C-D239AB8CA70A}" type="slidenum">
              <a:rPr lang="fr-FR" smtClean="0"/>
              <a:t>12</a:t>
            </a:fld>
            <a:endParaRPr lang="fr-FR"/>
          </a:p>
        </p:txBody>
      </p:sp>
    </p:spTree>
    <p:extLst>
      <p:ext uri="{BB962C8B-B14F-4D97-AF65-F5344CB8AC3E}">
        <p14:creationId xmlns:p14="http://schemas.microsoft.com/office/powerpoint/2010/main" val="41645111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291F05-12FC-7142-806C-D239AB8CA70A}" type="slidenum">
              <a:rPr lang="fr-FR" smtClean="0"/>
              <a:t>13</a:t>
            </a:fld>
            <a:endParaRPr lang="fr-FR"/>
          </a:p>
        </p:txBody>
      </p:sp>
    </p:spTree>
    <p:extLst>
      <p:ext uri="{BB962C8B-B14F-4D97-AF65-F5344CB8AC3E}">
        <p14:creationId xmlns:p14="http://schemas.microsoft.com/office/powerpoint/2010/main" val="33526747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47291F05-12FC-7142-806C-D239AB8CA70A}" type="slidenum">
              <a:rPr lang="fr-FR" smtClean="0"/>
              <a:t>17</a:t>
            </a:fld>
            <a:endParaRPr lang="fr-FR"/>
          </a:p>
        </p:txBody>
      </p:sp>
    </p:spTree>
    <p:extLst>
      <p:ext uri="{BB962C8B-B14F-4D97-AF65-F5344CB8AC3E}">
        <p14:creationId xmlns:p14="http://schemas.microsoft.com/office/powerpoint/2010/main" val="42826641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9602"/>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fr-FR"/>
              <a:t>Modifiez le style du titre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dirty="0"/>
          </a:p>
        </p:txBody>
      </p:sp>
      <p:sp>
        <p:nvSpPr>
          <p:cNvPr id="4" name="Date Placeholder 3"/>
          <p:cNvSpPr>
            <a:spLocks noGrp="1"/>
          </p:cNvSpPr>
          <p:nvPr>
            <p:ph type="dt" sz="half" idx="10"/>
          </p:nvPr>
        </p:nvSpPr>
        <p:spPr>
          <a:xfrm>
            <a:off x="8077204" y="6399763"/>
            <a:ext cx="2743200" cy="365125"/>
          </a:xfrm>
        </p:spPr>
        <p:txBody>
          <a:bodyPr/>
          <a:lstStyle/>
          <a:p>
            <a:fld id="{987C8F8A-A553-1647-815F-01D91CF63B42}" type="datetime11">
              <a:rPr lang="fr-FR" smtClean="0"/>
              <a:t>15:37:17</a:t>
            </a:fld>
            <a:endParaRPr lang="fr-FR" dirty="0"/>
          </a:p>
        </p:txBody>
      </p:sp>
      <p:sp>
        <p:nvSpPr>
          <p:cNvPr id="5" name="Footer Placeholder 4"/>
          <p:cNvSpPr>
            <a:spLocks noGrp="1"/>
          </p:cNvSpPr>
          <p:nvPr>
            <p:ph type="ftr" sz="quarter" idx="11"/>
          </p:nvPr>
        </p:nvSpPr>
        <p:spPr>
          <a:xfrm>
            <a:off x="1876424" y="5410201"/>
            <a:ext cx="5124886" cy="365125"/>
          </a:xfrm>
        </p:spPr>
        <p:txBody>
          <a:bodyPr/>
          <a:lstStyle/>
          <a:p>
            <a:endParaRPr lang="fr-FR"/>
          </a:p>
        </p:txBody>
      </p:sp>
      <p:sp>
        <p:nvSpPr>
          <p:cNvPr id="6" name="Slide Number Placeholder 5"/>
          <p:cNvSpPr>
            <a:spLocks noGrp="1"/>
          </p:cNvSpPr>
          <p:nvPr>
            <p:ph type="sldNum" sz="quarter" idx="12"/>
          </p:nvPr>
        </p:nvSpPr>
        <p:spPr>
          <a:xfrm>
            <a:off x="10949815" y="6411912"/>
            <a:ext cx="771089" cy="365125"/>
          </a:xfrm>
        </p:spPr>
        <p:txBody>
          <a:bodyPr/>
          <a:lstStyle/>
          <a:p>
            <a:fld id="{474A471F-8292-7B49-8AE5-BDE0B0DD2306}" type="slidenum">
              <a:rPr lang="fr-FR" smtClean="0"/>
              <a:t>‹N°›</a:t>
            </a:fld>
            <a:endParaRPr lang="fr-FR" dirty="0"/>
          </a:p>
        </p:txBody>
      </p:sp>
    </p:spTree>
    <p:extLst>
      <p:ext uri="{BB962C8B-B14F-4D97-AF65-F5344CB8AC3E}">
        <p14:creationId xmlns:p14="http://schemas.microsoft.com/office/powerpoint/2010/main" val="2235960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fr-FR"/>
              <a:t>Cliquez sur l'icône pour ajouter une image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112509A-E58B-AF4E-AD3A-30ED53F7D0DF}" type="datetime11">
              <a:rPr lang="fr-FR" smtClean="0"/>
              <a:t>15:37:17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24178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1CBD465-99C1-EE45-936D-22255CA0475B}" type="datetime11">
              <a:rPr lang="fr-FR" smtClean="0"/>
              <a:t>15:37:17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3057786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fr-FR"/>
              <a:t>Modifiez le style du titre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6F967433-B058-9B42-B9C5-8A00DFB8C5F3}" type="datetime11">
              <a:rPr lang="fr-FR" smtClean="0"/>
              <a:t>15:37:17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4A471F-8292-7B49-8AE5-BDE0B0DD2306}" type="slidenum">
              <a:rPr lang="fr-FR" smtClean="0"/>
              <a:t>‹N°›</a:t>
            </a:fld>
            <a:endParaRPr lang="fr-FR"/>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6689737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fr-FR"/>
              <a:t>Modifiez le style du titre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9390934-BA24-4646-A761-E79B7F00EC79}" type="datetime11">
              <a:rPr lang="fr-FR" smtClean="0"/>
              <a:t>15:37:17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799256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fr-FR"/>
              <a:t>Modifiez le style du titre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8F4BAEC3-5464-734B-8AED-E126D2FC0BB5}" type="datetime11">
              <a:rPr lang="fr-FR" smtClean="0"/>
              <a:t>15:37:17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7417953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fr-FR"/>
              <a:t>Modifiez le style du titre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fr-FR"/>
              <a:t>Cliquez sur l'icône pour ajouter une image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3BE56B8F-7B71-604C-B667-6A217CE841F9}" type="datetime11">
              <a:rPr lang="fr-FR" smtClean="0"/>
              <a:t>15:37:17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9078052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3CD068F-F548-2C4F-BC68-79ACEF2C3A8E}" type="datetime11">
              <a:rPr lang="fr-FR" smtClean="0"/>
              <a:t>15:37:17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36409114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A9AD6CF-CEA6-184B-BEF5-0000E157EF66}" type="datetime11">
              <a:rPr lang="fr-FR" smtClean="0"/>
              <a:t>15:37:17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2469109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ADFB849-48CD-3945-8848-22DF51B3F212}" type="datetime11">
              <a:rPr lang="fr-FR" smtClean="0"/>
              <a:t>15:37:17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1038500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fr-FR"/>
              <a:t>Modifiez le style du titre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0B0F78BA-AE68-F54C-8455-39826128C4D8}" type="datetime11">
              <a:rPr lang="fr-FR" smtClean="0"/>
              <a:t>15:37:17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33184950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CFA60AB-D57E-DB45-826F-5A1F1461FEC6}" type="datetime11">
              <a:rPr lang="fr-FR" smtClean="0"/>
              <a:t>15:37:17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3718392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fr-FR"/>
              <a:t>Modifiez le style du titre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141410" y="3073397"/>
            <a:ext cx="4878391"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72200" y="3073397"/>
            <a:ext cx="4875210" cy="2717801"/>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CD42958-1164-4049-994F-CB0E90F9FB75}" type="datetime11">
              <a:rPr lang="fr-FR" smtClean="0"/>
              <a:t>15:37:17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137593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F5C6F44-AA2B-8745-AA61-61C326C3C670}" type="datetime11">
              <a:rPr lang="fr-FR" smtClean="0"/>
              <a:t>15:37:17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1350604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F4067-A47A-1740-8E86-2E8328AFB7F9}" type="datetime11">
              <a:rPr lang="fr-FR" smtClean="0"/>
              <a:t>15:37:17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1780476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C26FA9F-2ED5-8241-8FC8-59231BE2F4F6}" type="datetime11">
              <a:rPr lang="fr-FR" smtClean="0"/>
              <a:t>15:37:17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2988461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BBC96C91-DF64-044A-A6CA-AF62C4A7400F}" type="datetime11">
              <a:rPr lang="fr-FR" smtClean="0"/>
              <a:t>15:37:17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74A471F-8292-7B49-8AE5-BDE0B0DD2306}" type="slidenum">
              <a:rPr lang="fr-FR" smtClean="0"/>
              <a:t>‹N°›</a:t>
            </a:fld>
            <a:endParaRPr lang="fr-FR"/>
          </a:p>
        </p:txBody>
      </p:sp>
    </p:spTree>
    <p:extLst>
      <p:ext uri="{BB962C8B-B14F-4D97-AF65-F5344CB8AC3E}">
        <p14:creationId xmlns:p14="http://schemas.microsoft.com/office/powerpoint/2010/main" val="701866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F5C9771-06B2-ED41-A611-71BDA039D4A9}" type="datetime11">
              <a:rPr lang="fr-FR" smtClean="0"/>
              <a:t>15:37:17</a:t>
            </a:fld>
            <a:endParaRPr lang="fr-FR"/>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74A471F-8292-7B49-8AE5-BDE0B0DD2306}" type="slidenum">
              <a:rPr lang="fr-FR" smtClean="0"/>
              <a:t>‹N°›</a:t>
            </a:fld>
            <a:endParaRPr lang="fr-FR"/>
          </a:p>
        </p:txBody>
      </p:sp>
    </p:spTree>
    <p:extLst>
      <p:ext uri="{BB962C8B-B14F-4D97-AF65-F5344CB8AC3E}">
        <p14:creationId xmlns:p14="http://schemas.microsoft.com/office/powerpoint/2010/main" val="238113528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hdr="0" ftr="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E3CEBE7-155D-FF4E-8274-52807514A7D6}"/>
              </a:ext>
            </a:extLst>
          </p:cNvPr>
          <p:cNvSpPr>
            <a:spLocks noGrp="1"/>
          </p:cNvSpPr>
          <p:nvPr>
            <p:ph type="ctrTitle"/>
          </p:nvPr>
        </p:nvSpPr>
        <p:spPr/>
        <p:txBody>
          <a:bodyPr/>
          <a:lstStyle/>
          <a:p>
            <a:r>
              <a:rPr lang="fr-FR" dirty="0"/>
              <a:t>La PrEP en Bretagne</a:t>
            </a:r>
          </a:p>
        </p:txBody>
      </p:sp>
      <p:sp>
        <p:nvSpPr>
          <p:cNvPr id="5" name="Sous-titre 4">
            <a:extLst>
              <a:ext uri="{FF2B5EF4-FFF2-40B4-BE49-F238E27FC236}">
                <a16:creationId xmlns:a16="http://schemas.microsoft.com/office/drawing/2014/main" id="{0A3A1CC2-4B98-564B-9EB5-16AAEF7527AA}"/>
              </a:ext>
            </a:extLst>
          </p:cNvPr>
          <p:cNvSpPr>
            <a:spLocks noGrp="1"/>
          </p:cNvSpPr>
          <p:nvPr>
            <p:ph type="subTitle" idx="1"/>
          </p:nvPr>
        </p:nvSpPr>
        <p:spPr/>
        <p:txBody>
          <a:bodyPr/>
          <a:lstStyle/>
          <a:p>
            <a:endParaRPr lang="fr-FR" dirty="0"/>
          </a:p>
        </p:txBody>
      </p:sp>
      <p:pic>
        <p:nvPicPr>
          <p:cNvPr id="6" name="Image 5">
            <a:extLst>
              <a:ext uri="{FF2B5EF4-FFF2-40B4-BE49-F238E27FC236}">
                <a16:creationId xmlns:a16="http://schemas.microsoft.com/office/drawing/2014/main" id="{1B55C580-B102-3945-996F-809629074C18}"/>
              </a:ext>
            </a:extLst>
          </p:cNvPr>
          <p:cNvPicPr>
            <a:picLocks noChangeAspect="1"/>
          </p:cNvPicPr>
          <p:nvPr/>
        </p:nvPicPr>
        <p:blipFill>
          <a:blip r:embed="rId2"/>
          <a:stretch>
            <a:fillRect/>
          </a:stretch>
        </p:blipFill>
        <p:spPr>
          <a:xfrm>
            <a:off x="2053196" y="268513"/>
            <a:ext cx="3029444" cy="1927228"/>
          </a:xfrm>
          <a:prstGeom prst="rect">
            <a:avLst/>
          </a:prstGeom>
        </p:spPr>
      </p:pic>
      <p:sp>
        <p:nvSpPr>
          <p:cNvPr id="2" name="Espace réservé de la date 1">
            <a:extLst>
              <a:ext uri="{FF2B5EF4-FFF2-40B4-BE49-F238E27FC236}">
                <a16:creationId xmlns:a16="http://schemas.microsoft.com/office/drawing/2014/main" id="{366D5896-5604-7A4E-A466-E8D51A2BBC54}"/>
              </a:ext>
            </a:extLst>
          </p:cNvPr>
          <p:cNvSpPr>
            <a:spLocks noGrp="1"/>
          </p:cNvSpPr>
          <p:nvPr>
            <p:ph type="dt" sz="half" idx="10"/>
          </p:nvPr>
        </p:nvSpPr>
        <p:spPr/>
        <p:txBody>
          <a:bodyPr/>
          <a:lstStyle/>
          <a:p>
            <a:fld id="{3775C852-F146-1541-9C8F-34110A47E5B8}" type="datetime11">
              <a:rPr lang="fr-FR" smtClean="0"/>
              <a:t>15:37:17</a:t>
            </a:fld>
            <a:endParaRPr lang="fr-FR" dirty="0"/>
          </a:p>
        </p:txBody>
      </p:sp>
      <p:sp>
        <p:nvSpPr>
          <p:cNvPr id="3" name="Espace réservé du numéro de diapositive 2">
            <a:extLst>
              <a:ext uri="{FF2B5EF4-FFF2-40B4-BE49-F238E27FC236}">
                <a16:creationId xmlns:a16="http://schemas.microsoft.com/office/drawing/2014/main" id="{09ED5186-308B-254D-B96C-F0F638430F5D}"/>
              </a:ext>
            </a:extLst>
          </p:cNvPr>
          <p:cNvSpPr>
            <a:spLocks noGrp="1"/>
          </p:cNvSpPr>
          <p:nvPr>
            <p:ph type="sldNum" sz="quarter" idx="12"/>
          </p:nvPr>
        </p:nvSpPr>
        <p:spPr/>
        <p:txBody>
          <a:bodyPr/>
          <a:lstStyle/>
          <a:p>
            <a:fld id="{474A471F-8292-7B49-8AE5-BDE0B0DD2306}" type="slidenum">
              <a:rPr lang="fr-FR" smtClean="0"/>
              <a:t>1</a:t>
            </a:fld>
            <a:endParaRPr lang="fr-FR" dirty="0"/>
          </a:p>
        </p:txBody>
      </p:sp>
    </p:spTree>
    <p:extLst>
      <p:ext uri="{BB962C8B-B14F-4D97-AF65-F5344CB8AC3E}">
        <p14:creationId xmlns:p14="http://schemas.microsoft.com/office/powerpoint/2010/main" val="2504540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DC9ED0-557B-244E-9BE4-8BBD81968A92}"/>
              </a:ext>
            </a:extLst>
          </p:cNvPr>
          <p:cNvSpPr/>
          <p:nvPr/>
        </p:nvSpPr>
        <p:spPr>
          <a:xfrm>
            <a:off x="1143989" y="166568"/>
            <a:ext cx="9904021" cy="6740307"/>
          </a:xfrm>
          <a:prstGeom prst="rect">
            <a:avLst/>
          </a:prstGeom>
        </p:spPr>
        <p:txBody>
          <a:bodyPr wrap="square">
            <a:spAutoFit/>
          </a:bodyPr>
          <a:lstStyle/>
          <a:p>
            <a:pPr fontAlgn="base"/>
            <a:r>
              <a:rPr lang="fr-FR" sz="1600" b="1" dirty="0">
                <a:solidFill>
                  <a:schemeClr val="tx2">
                    <a:lumMod val="75000"/>
                  </a:schemeClr>
                </a:solidFill>
                <a:latin typeface="Calibri" panose="020F0502020204030204" pitchFamily="34" charset="0"/>
              </a:rPr>
              <a:t>Réponse rapide n°1 : l</a:t>
            </a:r>
            <a:r>
              <a:rPr lang="fr-FR" sz="1400" b="1" dirty="0">
                <a:solidFill>
                  <a:schemeClr val="tx2">
                    <a:lumMod val="75000"/>
                  </a:schemeClr>
                </a:solidFill>
                <a:latin typeface="Arial" panose="020B0604020202020204" pitchFamily="34" charset="0"/>
              </a:rPr>
              <a:t>a PrEP est un outil à part entière de la stratégie de prévention de l’infection au VIH. Elle s’adresse à des personnes (à partir de l’âge de 15 ans) exposées au risque de VIH.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L’information sur la PrEP peut être donnée à toute personne potentiellement exposée au VIH au cours de sa vie sexuelle.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n°2 : </a:t>
            </a:r>
            <a:r>
              <a:rPr lang="fr-FR" sz="1400" b="1" dirty="0">
                <a:solidFill>
                  <a:schemeClr val="tx2">
                    <a:lumMod val="75000"/>
                  </a:schemeClr>
                </a:solidFill>
                <a:latin typeface="Arial" panose="020B0604020202020204" pitchFamily="34" charset="0"/>
              </a:rPr>
              <a:t>l’identification des personnes exposées au VIH, pour lesquelles la PrEP est adaptée, nécessite une approche individualisée qui tient compte des expositions passées et futures. </a:t>
            </a:r>
            <a:endParaRPr lang="fr-FR" sz="1400" b="1" dirty="0">
              <a:solidFill>
                <a:schemeClr val="tx2">
                  <a:lumMod val="75000"/>
                </a:schemeClr>
              </a:solidFill>
              <a:latin typeface="Segoe UI" panose="020B0502040204020203" pitchFamily="34" charset="0"/>
            </a:endParaRPr>
          </a:p>
          <a:p>
            <a:pPr fontAlgn="base"/>
            <a:r>
              <a:rPr lang="fr-FR" sz="1400" b="1" dirty="0">
                <a:latin typeface="Arial" panose="020B0604020202020204" pitchFamily="34" charset="0"/>
              </a:rPr>
              <a:t> </a:t>
            </a:r>
            <a:endParaRPr lang="fr-FR" sz="1400" b="1" dirty="0">
              <a:latin typeface="Segoe UI" panose="020B0502040204020203" pitchFamily="34" charset="0"/>
            </a:endParaRPr>
          </a:p>
          <a:p>
            <a:pPr fontAlgn="base"/>
            <a:r>
              <a:rPr lang="fr-FR" sz="1600" b="1" dirty="0">
                <a:solidFill>
                  <a:schemeClr val="accent2">
                    <a:lumMod val="40000"/>
                    <a:lumOff val="60000"/>
                  </a:schemeClr>
                </a:solidFill>
                <a:latin typeface="Calibri" panose="020F0502020204030204" pitchFamily="34" charset="0"/>
              </a:rPr>
              <a:t>Réponse rapide n°3 :</a:t>
            </a:r>
            <a:r>
              <a:rPr lang="fr-FR" sz="1600" b="1" u="sng" dirty="0">
                <a:solidFill>
                  <a:schemeClr val="accent2">
                    <a:lumMod val="40000"/>
                    <a:lumOff val="60000"/>
                  </a:schemeClr>
                </a:solidFill>
                <a:latin typeface="Calibri" panose="020F0502020204030204" pitchFamily="34" charset="0"/>
              </a:rPr>
              <a:t> </a:t>
            </a:r>
            <a:r>
              <a:rPr lang="fr-FR" sz="1400" b="1" u="sng" dirty="0">
                <a:latin typeface="Arial" panose="020B0604020202020204" pitchFamily="34" charset="0"/>
              </a:rPr>
              <a:t>les indications de la PrEP ne doivent pas être utilisées comme des critères de sélection mais servent à guider la discussion avec le patient et à l’aider à prendre une décision partagée </a:t>
            </a:r>
            <a:r>
              <a:rPr lang="fr-FR" sz="1400" b="1" dirty="0">
                <a:latin typeface="Arial" panose="020B0604020202020204" pitchFamily="34" charset="0"/>
              </a:rPr>
              <a:t>quant à l’utilisation de la PrEP. </a:t>
            </a:r>
            <a:endParaRPr lang="fr-FR" sz="1400" b="1" dirty="0">
              <a:latin typeface="Segoe UI" panose="020B0502040204020203" pitchFamily="34" charset="0"/>
            </a:endParaRPr>
          </a:p>
          <a:p>
            <a:pPr fontAlgn="base"/>
            <a:r>
              <a:rPr lang="fr-FR" sz="1400" b="1" dirty="0">
                <a:latin typeface="Arial" panose="020B0604020202020204" pitchFamily="34" charset="0"/>
              </a:rPr>
              <a:t> </a:t>
            </a:r>
            <a:endParaRPr lang="fr-FR" sz="1400" b="1" dirty="0">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n°4 : </a:t>
            </a:r>
            <a:r>
              <a:rPr lang="fr-FR" sz="1400" b="1" dirty="0">
                <a:solidFill>
                  <a:schemeClr val="tx2">
                    <a:lumMod val="75000"/>
                  </a:schemeClr>
                </a:solidFill>
                <a:latin typeface="Arial" panose="020B0604020202020204" pitchFamily="34" charset="0"/>
              </a:rPr>
              <a:t>tout médecin peut faire la première prescription et le renouvellement de la PrEP : en ville, en CeGIDD, en centre de santé, à l’hôpital, en établissement social ou médico- social, …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Pour être accompagné dans sa prescription, le médecin peut : </a:t>
            </a:r>
            <a:endParaRPr lang="fr-FR" sz="1400" b="1"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suivre une formation ouverte à distance (</a:t>
            </a:r>
            <a:r>
              <a:rPr lang="fr-FR" sz="1400" dirty="0" err="1">
                <a:solidFill>
                  <a:schemeClr val="tx2">
                    <a:lumMod val="75000"/>
                  </a:schemeClr>
                </a:solidFill>
                <a:latin typeface="Arial" panose="020B0604020202020204" pitchFamily="34" charset="0"/>
              </a:rPr>
              <a:t>formaprep</a:t>
            </a:r>
            <a:r>
              <a:rPr lang="fr-FR" sz="1400" dirty="0">
                <a:solidFill>
                  <a:schemeClr val="tx2">
                    <a:lumMod val="75000"/>
                  </a:schemeClr>
                </a:solidFill>
                <a:latin typeface="Arial" panose="020B0604020202020204" pitchFamily="34" charset="0"/>
              </a:rPr>
              <a:t> via </a:t>
            </a:r>
            <a:r>
              <a:rPr lang="fr-FR" sz="1400" dirty="0" err="1">
                <a:solidFill>
                  <a:schemeClr val="tx2">
                    <a:lumMod val="75000"/>
                  </a:schemeClr>
                </a:solidFill>
                <a:latin typeface="Arial" panose="020B0604020202020204" pitchFamily="34" charset="0"/>
              </a:rPr>
              <a:t>www.formaPrEP.org</a:t>
            </a:r>
            <a:r>
              <a:rPr lang="fr-FR" sz="1400" dirty="0">
                <a:solidFill>
                  <a:schemeClr val="tx2">
                    <a:lumMod val="75000"/>
                  </a:schemeClr>
                </a:solidFill>
                <a:latin typeface="Arial" panose="020B0604020202020204" pitchFamily="34" charset="0"/>
              </a:rPr>
              <a:t>), une formation médicale continue (ANDPC, FAF) ; </a:t>
            </a:r>
            <a:endParaRPr lang="fr-FR" sz="1400"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faire appel aux réseaux de santé expérimentés dans cette prise en charge, comme les CeGIDD (centre gratuit d’information, de dépistage et de diagnostic), les COREVIH (Coordination régionale de lutte contre l'infection à VIH) dont l’annuaire est disponible sur le site de la SFLS, ou à une CPTS (Communauté professionnelle territoriales de santé), une MSP (Maison de santé </a:t>
            </a:r>
            <a:r>
              <a:rPr lang="fr-FR" sz="1400" dirty="0" err="1">
                <a:solidFill>
                  <a:schemeClr val="tx2">
                    <a:lumMod val="75000"/>
                  </a:schemeClr>
                </a:solidFill>
                <a:latin typeface="Arial" panose="020B0604020202020204" pitchFamily="34" charset="0"/>
              </a:rPr>
              <a:t>pluriprofessionnelle</a:t>
            </a:r>
            <a:r>
              <a:rPr lang="fr-FR" sz="1400" dirty="0">
                <a:solidFill>
                  <a:schemeClr val="tx2">
                    <a:lumMod val="75000"/>
                  </a:schemeClr>
                </a:solidFill>
                <a:latin typeface="Arial" panose="020B0604020202020204" pitchFamily="34" charset="0"/>
              </a:rPr>
              <a:t>), les centres de santé qui incluraient la santé sexuelle dans leurs thématiques ; </a:t>
            </a:r>
            <a:endParaRPr lang="fr-FR" sz="1400"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consulter les sites d’aide à la prescription et au suivi (</a:t>
            </a:r>
            <a:r>
              <a:rPr lang="fr-FR" sz="1400" dirty="0" err="1">
                <a:solidFill>
                  <a:schemeClr val="tx2">
                    <a:lumMod val="75000"/>
                  </a:schemeClr>
                </a:solidFill>
                <a:latin typeface="Arial" panose="020B0604020202020204" pitchFamily="34" charset="0"/>
              </a:rPr>
              <a:t>VIHclic</a:t>
            </a:r>
            <a:r>
              <a:rPr lang="fr-FR" sz="1400" dirty="0">
                <a:solidFill>
                  <a:schemeClr val="tx2">
                    <a:lumMod val="75000"/>
                  </a:schemeClr>
                </a:solidFill>
                <a:latin typeface="Arial" panose="020B0604020202020204" pitchFamily="34" charset="0"/>
              </a:rPr>
              <a:t>, brochure AIDES, …) </a:t>
            </a:r>
            <a:endParaRPr lang="fr-FR" sz="1400"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n°5 : </a:t>
            </a:r>
            <a:r>
              <a:rPr lang="fr-FR" sz="1400" b="1" dirty="0">
                <a:solidFill>
                  <a:schemeClr val="tx2">
                    <a:lumMod val="75000"/>
                  </a:schemeClr>
                </a:solidFill>
                <a:latin typeface="Arial" panose="020B0604020202020204" pitchFamily="34" charset="0"/>
              </a:rPr>
              <a:t>si l’indication de PrEP est posée, celle-ci peut être initiée dès la première consultation en fonction des résultats récents d’une sérologie VIH, d’une estimation du débit de filtration glomérulaire par un dosage de la créatinine et d’une sérologie VHB. </a:t>
            </a:r>
          </a:p>
          <a:p>
            <a:pPr fontAlgn="base"/>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n°6 : </a:t>
            </a:r>
            <a:r>
              <a:rPr lang="fr-FR" sz="1400" b="1" dirty="0">
                <a:solidFill>
                  <a:schemeClr val="tx2">
                    <a:lumMod val="75000"/>
                  </a:schemeClr>
                </a:solidFill>
                <a:latin typeface="Arial" panose="020B0604020202020204" pitchFamily="34" charset="0"/>
              </a:rPr>
              <a:t>la consultation initiale et les consultations de suivi peuvent être réalisées en téléconsultation en accord avec la personne et dans le cadre de la réglementation. </a:t>
            </a:r>
            <a:endParaRPr lang="fr-FR" sz="1400" b="1" i="0" dirty="0">
              <a:solidFill>
                <a:schemeClr val="tx2">
                  <a:lumMod val="75000"/>
                </a:schemeClr>
              </a:solidFill>
              <a:effectLst/>
              <a:latin typeface="Segoe UI" panose="020B0502040204020203" pitchFamily="34" charset="0"/>
            </a:endParaRPr>
          </a:p>
        </p:txBody>
      </p:sp>
      <p:pic>
        <p:nvPicPr>
          <p:cNvPr id="3" name="Picture 2" descr="Haute Autorité de Santé">
            <a:extLst>
              <a:ext uri="{FF2B5EF4-FFF2-40B4-BE49-F238E27FC236}">
                <a16:creationId xmlns:a16="http://schemas.microsoft.com/office/drawing/2014/main" id="{6350C0AC-2084-0344-9FC1-38801B84DC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9296" y="3170554"/>
            <a:ext cx="1363393" cy="51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Espace réservé de la date 1">
            <a:extLst>
              <a:ext uri="{FF2B5EF4-FFF2-40B4-BE49-F238E27FC236}">
                <a16:creationId xmlns:a16="http://schemas.microsoft.com/office/drawing/2014/main" id="{FABE6D3F-9928-974F-804D-2CEFB56DF60D}"/>
              </a:ext>
            </a:extLst>
          </p:cNvPr>
          <p:cNvSpPr>
            <a:spLocks noGrp="1"/>
          </p:cNvSpPr>
          <p:nvPr>
            <p:ph type="dt" sz="half" idx="10"/>
          </p:nvPr>
        </p:nvSpPr>
        <p:spPr/>
        <p:txBody>
          <a:bodyPr/>
          <a:lstStyle/>
          <a:p>
            <a:fld id="{5E883882-7E70-9D40-9519-4DC57685F7F0}" type="datetime11">
              <a:rPr lang="fr-FR" smtClean="0"/>
              <a:t>15:37:17</a:t>
            </a:fld>
            <a:endParaRPr lang="fr-FR"/>
          </a:p>
        </p:txBody>
      </p:sp>
      <p:sp>
        <p:nvSpPr>
          <p:cNvPr id="5" name="Espace réservé du numéro de diapositive 4">
            <a:extLst>
              <a:ext uri="{FF2B5EF4-FFF2-40B4-BE49-F238E27FC236}">
                <a16:creationId xmlns:a16="http://schemas.microsoft.com/office/drawing/2014/main" id="{F7684A62-E597-694C-86D8-83EDAC7BCA39}"/>
              </a:ext>
            </a:extLst>
          </p:cNvPr>
          <p:cNvSpPr>
            <a:spLocks noGrp="1"/>
          </p:cNvSpPr>
          <p:nvPr>
            <p:ph type="sldNum" sz="quarter" idx="12"/>
          </p:nvPr>
        </p:nvSpPr>
        <p:spPr/>
        <p:txBody>
          <a:bodyPr/>
          <a:lstStyle/>
          <a:p>
            <a:fld id="{474A471F-8292-7B49-8AE5-BDE0B0DD2306}" type="slidenum">
              <a:rPr lang="fr-FR" smtClean="0"/>
              <a:t>10</a:t>
            </a:fld>
            <a:endParaRPr lang="fr-FR"/>
          </a:p>
        </p:txBody>
      </p:sp>
    </p:spTree>
    <p:extLst>
      <p:ext uri="{BB962C8B-B14F-4D97-AF65-F5344CB8AC3E}">
        <p14:creationId xmlns:p14="http://schemas.microsoft.com/office/powerpoint/2010/main" val="2470727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DC9ED0-557B-244E-9BE4-8BBD81968A92}"/>
              </a:ext>
            </a:extLst>
          </p:cNvPr>
          <p:cNvSpPr/>
          <p:nvPr/>
        </p:nvSpPr>
        <p:spPr>
          <a:xfrm>
            <a:off x="1143989" y="166568"/>
            <a:ext cx="9904021" cy="6740307"/>
          </a:xfrm>
          <a:prstGeom prst="rect">
            <a:avLst/>
          </a:prstGeom>
        </p:spPr>
        <p:txBody>
          <a:bodyPr wrap="square">
            <a:spAutoFit/>
          </a:bodyPr>
          <a:lstStyle/>
          <a:p>
            <a:pPr fontAlgn="base"/>
            <a:r>
              <a:rPr lang="fr-FR" sz="1600" b="1" dirty="0">
                <a:solidFill>
                  <a:schemeClr val="tx2">
                    <a:lumMod val="75000"/>
                  </a:schemeClr>
                </a:solidFill>
                <a:latin typeface="Calibri" panose="020F0502020204030204" pitchFamily="34" charset="0"/>
              </a:rPr>
              <a:t>Réponse rapide n°1 : l</a:t>
            </a:r>
            <a:r>
              <a:rPr lang="fr-FR" sz="1400" b="1" dirty="0">
                <a:solidFill>
                  <a:schemeClr val="tx2">
                    <a:lumMod val="75000"/>
                  </a:schemeClr>
                </a:solidFill>
                <a:latin typeface="Arial" panose="020B0604020202020204" pitchFamily="34" charset="0"/>
              </a:rPr>
              <a:t>a PrEP est un outil à part entière de la stratégie de prévention de l’infection au VIH. Elle s’adresse à des personnes (à partir de l’âge de 15 ans) exposées au risque de VIH.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L’information sur la PrEP peut être donnée à toute personne potentiellement exposée au VIH au cours de sa vie sexuelle.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n°2 : </a:t>
            </a:r>
            <a:r>
              <a:rPr lang="fr-FR" sz="1400" b="1" dirty="0">
                <a:solidFill>
                  <a:schemeClr val="tx2">
                    <a:lumMod val="75000"/>
                  </a:schemeClr>
                </a:solidFill>
                <a:latin typeface="Arial" panose="020B0604020202020204" pitchFamily="34" charset="0"/>
              </a:rPr>
              <a:t>l’identification des personnes exposées au VIH, pour lesquelles la PrEP est adaptée, nécessite une approche individualisée qui tient compte des expositions passées et futures.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n°3 : </a:t>
            </a:r>
            <a:r>
              <a:rPr lang="fr-FR" sz="1400" b="1" dirty="0">
                <a:solidFill>
                  <a:schemeClr val="tx2">
                    <a:lumMod val="75000"/>
                  </a:schemeClr>
                </a:solidFill>
                <a:latin typeface="Arial" panose="020B0604020202020204" pitchFamily="34" charset="0"/>
              </a:rPr>
              <a:t>les indications de la PrEP ne doivent pas être utilisées comme des critères de sélection mais servent à guider la discussion avec le patient et à l’aider à prendre une décision partagée quant à l’utilisation de la PrEP. </a:t>
            </a:r>
            <a:endParaRPr lang="fr-FR" sz="1400" b="1" dirty="0">
              <a:solidFill>
                <a:schemeClr val="tx2">
                  <a:lumMod val="75000"/>
                </a:schemeClr>
              </a:solidFill>
              <a:latin typeface="Segoe UI" panose="020B0502040204020203" pitchFamily="34" charset="0"/>
            </a:endParaRPr>
          </a:p>
          <a:p>
            <a:pPr fontAlgn="base"/>
            <a:r>
              <a:rPr lang="fr-FR" sz="1400" b="1" dirty="0">
                <a:latin typeface="Arial" panose="020B0604020202020204" pitchFamily="34" charset="0"/>
              </a:rPr>
              <a:t> </a:t>
            </a:r>
            <a:endParaRPr lang="fr-FR" sz="1400" b="1" dirty="0">
              <a:latin typeface="Segoe UI" panose="020B0502040204020203" pitchFamily="34" charset="0"/>
            </a:endParaRPr>
          </a:p>
          <a:p>
            <a:pPr fontAlgn="base"/>
            <a:r>
              <a:rPr lang="fr-FR" sz="1600" b="1" dirty="0">
                <a:solidFill>
                  <a:schemeClr val="accent2">
                    <a:lumMod val="40000"/>
                    <a:lumOff val="60000"/>
                  </a:schemeClr>
                </a:solidFill>
                <a:latin typeface="Calibri" panose="020F0502020204030204" pitchFamily="34" charset="0"/>
              </a:rPr>
              <a:t>Réponse rapide n°4 : </a:t>
            </a:r>
            <a:r>
              <a:rPr lang="fr-FR" sz="1400" b="1" u="sng" dirty="0">
                <a:latin typeface="Arial" panose="020B0604020202020204" pitchFamily="34" charset="0"/>
              </a:rPr>
              <a:t>tout médecin peut faire la première prescription et le renouvellement de la PrEP </a:t>
            </a:r>
            <a:r>
              <a:rPr lang="fr-FR" sz="1400" b="1" dirty="0">
                <a:latin typeface="Arial" panose="020B0604020202020204" pitchFamily="34" charset="0"/>
              </a:rPr>
              <a:t>: en ville, en CeGIDD, en centre de santé, à l’hôpital, en établissement social ou médico- social, …   </a:t>
            </a:r>
            <a:endParaRPr lang="fr-FR" sz="1400" b="1" dirty="0">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Pour être accompagné dans sa prescription, le médecin peut : </a:t>
            </a:r>
            <a:endParaRPr lang="fr-FR" sz="1400" b="1"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suivre une formation ouverte à distance (</a:t>
            </a:r>
            <a:r>
              <a:rPr lang="fr-FR" sz="1400" dirty="0" err="1">
                <a:solidFill>
                  <a:schemeClr val="tx2">
                    <a:lumMod val="75000"/>
                  </a:schemeClr>
                </a:solidFill>
                <a:latin typeface="Arial" panose="020B0604020202020204" pitchFamily="34" charset="0"/>
              </a:rPr>
              <a:t>formaprep</a:t>
            </a:r>
            <a:r>
              <a:rPr lang="fr-FR" sz="1400" dirty="0">
                <a:solidFill>
                  <a:schemeClr val="tx2">
                    <a:lumMod val="75000"/>
                  </a:schemeClr>
                </a:solidFill>
                <a:latin typeface="Arial" panose="020B0604020202020204" pitchFamily="34" charset="0"/>
              </a:rPr>
              <a:t> via </a:t>
            </a:r>
            <a:r>
              <a:rPr lang="fr-FR" sz="1400" dirty="0" err="1">
                <a:solidFill>
                  <a:schemeClr val="tx2">
                    <a:lumMod val="75000"/>
                  </a:schemeClr>
                </a:solidFill>
                <a:latin typeface="Arial" panose="020B0604020202020204" pitchFamily="34" charset="0"/>
              </a:rPr>
              <a:t>www.formaPrEP.org</a:t>
            </a:r>
            <a:r>
              <a:rPr lang="fr-FR" sz="1400" dirty="0">
                <a:solidFill>
                  <a:schemeClr val="tx2">
                    <a:lumMod val="75000"/>
                  </a:schemeClr>
                </a:solidFill>
                <a:latin typeface="Arial" panose="020B0604020202020204" pitchFamily="34" charset="0"/>
              </a:rPr>
              <a:t>), une formation médicale continue (ANDPC, FAF) ; </a:t>
            </a:r>
            <a:endParaRPr lang="fr-FR" sz="1400"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faire appel aux réseaux de santé expérimentés dans cette prise en charge, comme les CeGIDD (centre gratuit d’information, de dépistage et de diagnostic), les COREVIH (Coordination régionale de lutte contre l'infection à VIH) dont l’annuaire est disponible sur le site de la SFLS, ou à une CPTS (Communauté professionnelle territoriales de santé), une MSP (Maison de santé </a:t>
            </a:r>
            <a:r>
              <a:rPr lang="fr-FR" sz="1400" dirty="0" err="1">
                <a:solidFill>
                  <a:schemeClr val="tx2">
                    <a:lumMod val="75000"/>
                  </a:schemeClr>
                </a:solidFill>
                <a:latin typeface="Arial" panose="020B0604020202020204" pitchFamily="34" charset="0"/>
              </a:rPr>
              <a:t>pluriprofessionnelle</a:t>
            </a:r>
            <a:r>
              <a:rPr lang="fr-FR" sz="1400" dirty="0">
                <a:solidFill>
                  <a:schemeClr val="tx2">
                    <a:lumMod val="75000"/>
                  </a:schemeClr>
                </a:solidFill>
                <a:latin typeface="Arial" panose="020B0604020202020204" pitchFamily="34" charset="0"/>
              </a:rPr>
              <a:t>), les centres de santé qui incluraient la santé sexuelle dans leurs thématiques ; </a:t>
            </a:r>
            <a:endParaRPr lang="fr-FR" sz="1400"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consulter les sites d’aide à la prescription et au suivi (</a:t>
            </a:r>
            <a:r>
              <a:rPr lang="fr-FR" sz="1400" dirty="0" err="1">
                <a:solidFill>
                  <a:schemeClr val="tx2">
                    <a:lumMod val="75000"/>
                  </a:schemeClr>
                </a:solidFill>
                <a:latin typeface="Arial" panose="020B0604020202020204" pitchFamily="34" charset="0"/>
              </a:rPr>
              <a:t>VIHclic</a:t>
            </a:r>
            <a:r>
              <a:rPr lang="fr-FR" sz="1400" dirty="0">
                <a:solidFill>
                  <a:schemeClr val="tx2">
                    <a:lumMod val="75000"/>
                  </a:schemeClr>
                </a:solidFill>
                <a:latin typeface="Arial" panose="020B0604020202020204" pitchFamily="34" charset="0"/>
              </a:rPr>
              <a:t>, brochure AIDES, …) </a:t>
            </a:r>
            <a:endParaRPr lang="fr-FR" sz="1400" dirty="0">
              <a:solidFill>
                <a:schemeClr val="tx2">
                  <a:lumMod val="75000"/>
                </a:schemeClr>
              </a:solidFill>
              <a:latin typeface="Segoe UI" panose="020B0502040204020203" pitchFamily="34" charset="0"/>
            </a:endParaRPr>
          </a:p>
          <a:p>
            <a:pPr marL="533400" indent="-130175"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n°5 : </a:t>
            </a:r>
            <a:r>
              <a:rPr lang="fr-FR" sz="1400" b="1" dirty="0">
                <a:solidFill>
                  <a:schemeClr val="tx2">
                    <a:lumMod val="75000"/>
                  </a:schemeClr>
                </a:solidFill>
                <a:latin typeface="Arial" panose="020B0604020202020204" pitchFamily="34" charset="0"/>
              </a:rPr>
              <a:t>si l’indication de PrEP est posée, celle-ci peut être initiée dès la première consultation en fonction des résultats récents d’une sérologie VIH, d’une estimation du débit de filtration glomérulaire par un dosage de la créatinine et d’une sérologie VHB. </a:t>
            </a:r>
          </a:p>
          <a:p>
            <a:pPr fontAlgn="base"/>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n°6 : </a:t>
            </a:r>
            <a:r>
              <a:rPr lang="fr-FR" sz="1400" b="1" dirty="0">
                <a:solidFill>
                  <a:schemeClr val="tx2">
                    <a:lumMod val="75000"/>
                  </a:schemeClr>
                </a:solidFill>
                <a:latin typeface="Arial" panose="020B0604020202020204" pitchFamily="34" charset="0"/>
              </a:rPr>
              <a:t>la consultation initiale et les consultations de suivi peuvent être réalisées en téléconsultation en accord avec la personne et dans le cadre de la réglementation. </a:t>
            </a:r>
            <a:endParaRPr lang="fr-FR" sz="1400" b="1" i="0" dirty="0">
              <a:solidFill>
                <a:schemeClr val="tx2">
                  <a:lumMod val="75000"/>
                </a:schemeClr>
              </a:solidFill>
              <a:effectLst/>
              <a:latin typeface="Segoe UI" panose="020B0502040204020203" pitchFamily="34" charset="0"/>
            </a:endParaRPr>
          </a:p>
        </p:txBody>
      </p:sp>
      <p:pic>
        <p:nvPicPr>
          <p:cNvPr id="3" name="Picture 2" descr="Haute Autorité de Santé">
            <a:extLst>
              <a:ext uri="{FF2B5EF4-FFF2-40B4-BE49-F238E27FC236}">
                <a16:creationId xmlns:a16="http://schemas.microsoft.com/office/drawing/2014/main" id="{26123C58-FAEE-FD4C-8E9A-F6EA0B9F2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9296" y="3170554"/>
            <a:ext cx="1363393" cy="51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Espace réservé de la date 1">
            <a:extLst>
              <a:ext uri="{FF2B5EF4-FFF2-40B4-BE49-F238E27FC236}">
                <a16:creationId xmlns:a16="http://schemas.microsoft.com/office/drawing/2014/main" id="{0454E6A9-6350-AD49-8E65-315F921C4C2C}"/>
              </a:ext>
            </a:extLst>
          </p:cNvPr>
          <p:cNvSpPr>
            <a:spLocks noGrp="1"/>
          </p:cNvSpPr>
          <p:nvPr>
            <p:ph type="dt" sz="half" idx="10"/>
          </p:nvPr>
        </p:nvSpPr>
        <p:spPr/>
        <p:txBody>
          <a:bodyPr/>
          <a:lstStyle/>
          <a:p>
            <a:fld id="{FE0040EF-F505-994F-B455-B7642BA58D0D}" type="datetime11">
              <a:rPr lang="fr-FR" smtClean="0"/>
              <a:t>15:37:17</a:t>
            </a:fld>
            <a:endParaRPr lang="fr-FR"/>
          </a:p>
        </p:txBody>
      </p:sp>
      <p:sp>
        <p:nvSpPr>
          <p:cNvPr id="5" name="Espace réservé du numéro de diapositive 4">
            <a:extLst>
              <a:ext uri="{FF2B5EF4-FFF2-40B4-BE49-F238E27FC236}">
                <a16:creationId xmlns:a16="http://schemas.microsoft.com/office/drawing/2014/main" id="{AE26A909-A9CB-E549-883B-0459A62DC3BB}"/>
              </a:ext>
            </a:extLst>
          </p:cNvPr>
          <p:cNvSpPr>
            <a:spLocks noGrp="1"/>
          </p:cNvSpPr>
          <p:nvPr>
            <p:ph type="sldNum" sz="quarter" idx="12"/>
          </p:nvPr>
        </p:nvSpPr>
        <p:spPr/>
        <p:txBody>
          <a:bodyPr/>
          <a:lstStyle/>
          <a:p>
            <a:fld id="{474A471F-8292-7B49-8AE5-BDE0B0DD2306}" type="slidenum">
              <a:rPr lang="fr-FR" smtClean="0"/>
              <a:t>11</a:t>
            </a:fld>
            <a:endParaRPr lang="fr-FR"/>
          </a:p>
        </p:txBody>
      </p:sp>
    </p:spTree>
    <p:extLst>
      <p:ext uri="{BB962C8B-B14F-4D97-AF65-F5344CB8AC3E}">
        <p14:creationId xmlns:p14="http://schemas.microsoft.com/office/powerpoint/2010/main" val="397992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DC9ED0-557B-244E-9BE4-8BBD81968A92}"/>
              </a:ext>
            </a:extLst>
          </p:cNvPr>
          <p:cNvSpPr/>
          <p:nvPr/>
        </p:nvSpPr>
        <p:spPr>
          <a:xfrm>
            <a:off x="1143989" y="166568"/>
            <a:ext cx="9904021" cy="6740307"/>
          </a:xfrm>
          <a:prstGeom prst="rect">
            <a:avLst/>
          </a:prstGeom>
        </p:spPr>
        <p:txBody>
          <a:bodyPr wrap="square">
            <a:spAutoFit/>
          </a:bodyPr>
          <a:lstStyle/>
          <a:p>
            <a:pPr fontAlgn="base"/>
            <a:r>
              <a:rPr lang="fr-FR" sz="1600" b="1" dirty="0">
                <a:solidFill>
                  <a:schemeClr val="tx2">
                    <a:lumMod val="75000"/>
                  </a:schemeClr>
                </a:solidFill>
                <a:latin typeface="Calibri" panose="020F0502020204030204" pitchFamily="34" charset="0"/>
              </a:rPr>
              <a:t>Réponse rapide n°1 : l</a:t>
            </a:r>
            <a:r>
              <a:rPr lang="fr-FR" sz="1400" b="1" dirty="0">
                <a:solidFill>
                  <a:schemeClr val="tx2">
                    <a:lumMod val="75000"/>
                  </a:schemeClr>
                </a:solidFill>
                <a:latin typeface="Arial" panose="020B0604020202020204" pitchFamily="34" charset="0"/>
              </a:rPr>
              <a:t>a PrEP est un outil à part entière de la stratégie de prévention de l’infection au VIH. Elle s’adresse à des personnes (à partir de l’âge de 15 ans) exposées au risque de VIH.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L’information sur la PrEP peut être donnée à toute personne potentiellement exposée au VIH au cours de sa vie sexuelle.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n°2 : </a:t>
            </a:r>
            <a:r>
              <a:rPr lang="fr-FR" sz="1400" b="1" dirty="0">
                <a:solidFill>
                  <a:schemeClr val="tx2">
                    <a:lumMod val="75000"/>
                  </a:schemeClr>
                </a:solidFill>
                <a:latin typeface="Arial" panose="020B0604020202020204" pitchFamily="34" charset="0"/>
              </a:rPr>
              <a:t>l’identification des personnes exposées au VIH, pour lesquelles la PrEP est adaptée, nécessite une approche individualisée qui tient compte des expositions passées et futures.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n°3 : </a:t>
            </a:r>
            <a:r>
              <a:rPr lang="fr-FR" sz="1400" b="1" dirty="0">
                <a:solidFill>
                  <a:schemeClr val="tx2">
                    <a:lumMod val="75000"/>
                  </a:schemeClr>
                </a:solidFill>
                <a:latin typeface="Arial" panose="020B0604020202020204" pitchFamily="34" charset="0"/>
              </a:rPr>
              <a:t>les indications de la PrEP ne doivent pas être utilisées comme des critères de sélection mais servent à guider la discussion avec le patient et à l’aider à prendre une décision partagée quant à l’utilisation de la PrEP.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n°4: </a:t>
            </a:r>
            <a:r>
              <a:rPr lang="fr-FR" sz="1400" b="1" dirty="0">
                <a:solidFill>
                  <a:schemeClr val="tx2">
                    <a:lumMod val="75000"/>
                  </a:schemeClr>
                </a:solidFill>
                <a:latin typeface="Arial" panose="020B0604020202020204" pitchFamily="34" charset="0"/>
              </a:rPr>
              <a:t>en ville, en CeGIDD, en centre de santé, à l’hôpital, en établissement social ou médico- social, …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Pour être accompagné dans sa prescription, le médecin peut : </a:t>
            </a:r>
            <a:endParaRPr lang="fr-FR" sz="1400" b="1"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suivre une formation ouverte à distance (</a:t>
            </a:r>
            <a:r>
              <a:rPr lang="fr-FR" sz="1400" dirty="0" err="1">
                <a:solidFill>
                  <a:schemeClr val="tx2">
                    <a:lumMod val="75000"/>
                  </a:schemeClr>
                </a:solidFill>
                <a:latin typeface="Arial" panose="020B0604020202020204" pitchFamily="34" charset="0"/>
              </a:rPr>
              <a:t>formaprep</a:t>
            </a:r>
            <a:r>
              <a:rPr lang="fr-FR" sz="1400" dirty="0">
                <a:solidFill>
                  <a:schemeClr val="tx2">
                    <a:lumMod val="75000"/>
                  </a:schemeClr>
                </a:solidFill>
                <a:latin typeface="Arial" panose="020B0604020202020204" pitchFamily="34" charset="0"/>
              </a:rPr>
              <a:t> via </a:t>
            </a:r>
            <a:r>
              <a:rPr lang="fr-FR" sz="1400" dirty="0" err="1">
                <a:solidFill>
                  <a:schemeClr val="tx2">
                    <a:lumMod val="75000"/>
                  </a:schemeClr>
                </a:solidFill>
                <a:latin typeface="Arial" panose="020B0604020202020204" pitchFamily="34" charset="0"/>
              </a:rPr>
              <a:t>www.formaPrEP.org</a:t>
            </a:r>
            <a:r>
              <a:rPr lang="fr-FR" sz="1400" dirty="0">
                <a:solidFill>
                  <a:schemeClr val="tx2">
                    <a:lumMod val="75000"/>
                  </a:schemeClr>
                </a:solidFill>
                <a:latin typeface="Arial" panose="020B0604020202020204" pitchFamily="34" charset="0"/>
              </a:rPr>
              <a:t>), une formation médicale continue (ANDPC, FAF) ; </a:t>
            </a:r>
            <a:endParaRPr lang="fr-FR" sz="1400"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faire appel aux réseaux de santé expérimentés dans cette prise en charge, comme les CeGIDD (centre gratuit d’information, de dépistage et de diagnostic), les COREVIH (Coordination régionale de lutte contre l'infection à VIH) dont l’annuaire est disponible sur le site de la SFLS, ou à une CPTS (Communauté professionnelle territoriales de santé), une MSP (Maison de santé </a:t>
            </a:r>
            <a:r>
              <a:rPr lang="fr-FR" sz="1400" dirty="0" err="1">
                <a:solidFill>
                  <a:schemeClr val="tx2">
                    <a:lumMod val="75000"/>
                  </a:schemeClr>
                </a:solidFill>
                <a:latin typeface="Arial" panose="020B0604020202020204" pitchFamily="34" charset="0"/>
              </a:rPr>
              <a:t>pluriprofessionnelle</a:t>
            </a:r>
            <a:r>
              <a:rPr lang="fr-FR" sz="1400" dirty="0">
                <a:solidFill>
                  <a:schemeClr val="tx2">
                    <a:lumMod val="75000"/>
                  </a:schemeClr>
                </a:solidFill>
                <a:latin typeface="Arial" panose="020B0604020202020204" pitchFamily="34" charset="0"/>
              </a:rPr>
              <a:t>), les centres de santé qui incluraient la santé sexuelle dans leurs thématiques ; </a:t>
            </a:r>
            <a:endParaRPr lang="fr-FR" sz="1400"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consulter les sites d’aide à la prescription et au suivi (</a:t>
            </a:r>
            <a:r>
              <a:rPr lang="fr-FR" sz="1400" dirty="0" err="1">
                <a:solidFill>
                  <a:schemeClr val="tx2">
                    <a:lumMod val="75000"/>
                  </a:schemeClr>
                </a:solidFill>
                <a:latin typeface="Arial" panose="020B0604020202020204" pitchFamily="34" charset="0"/>
              </a:rPr>
              <a:t>VIHclic</a:t>
            </a:r>
            <a:r>
              <a:rPr lang="fr-FR" sz="1400" dirty="0">
                <a:solidFill>
                  <a:schemeClr val="tx2">
                    <a:lumMod val="75000"/>
                  </a:schemeClr>
                </a:solidFill>
                <a:latin typeface="Arial" panose="020B0604020202020204" pitchFamily="34" charset="0"/>
              </a:rPr>
              <a:t>, brochure AIDES, …) </a:t>
            </a:r>
            <a:endParaRPr lang="fr-FR" sz="1400" dirty="0">
              <a:solidFill>
                <a:schemeClr val="tx2">
                  <a:lumMod val="75000"/>
                </a:schemeClr>
              </a:solidFill>
              <a:latin typeface="Segoe UI" panose="020B0502040204020203" pitchFamily="34" charset="0"/>
            </a:endParaRPr>
          </a:p>
          <a:p>
            <a:pPr marL="533400" indent="-130175" fontAlgn="base"/>
            <a:r>
              <a:rPr lang="fr-FR" sz="1400" b="1" dirty="0">
                <a:latin typeface="Arial" panose="020B0604020202020204" pitchFamily="34" charset="0"/>
              </a:rPr>
              <a:t> </a:t>
            </a:r>
            <a:endParaRPr lang="fr-FR" sz="1400" b="1" dirty="0">
              <a:latin typeface="Segoe UI" panose="020B0502040204020203" pitchFamily="34" charset="0"/>
            </a:endParaRPr>
          </a:p>
          <a:p>
            <a:pPr fontAlgn="base"/>
            <a:r>
              <a:rPr lang="fr-FR" sz="1600" b="1" dirty="0">
                <a:solidFill>
                  <a:schemeClr val="accent2">
                    <a:lumMod val="40000"/>
                    <a:lumOff val="60000"/>
                  </a:schemeClr>
                </a:solidFill>
                <a:latin typeface="Calibri" panose="020F0502020204030204" pitchFamily="34" charset="0"/>
              </a:rPr>
              <a:t>Réponse rapide n°5 : </a:t>
            </a:r>
            <a:r>
              <a:rPr lang="fr-FR" sz="1400" b="1" dirty="0">
                <a:latin typeface="Arial" panose="020B0604020202020204" pitchFamily="34" charset="0"/>
              </a:rPr>
              <a:t>si l’indication de PrEP est posée</a:t>
            </a:r>
            <a:r>
              <a:rPr lang="fr-FR" sz="1400" b="1" u="sng" dirty="0">
                <a:latin typeface="Arial" panose="020B0604020202020204" pitchFamily="34" charset="0"/>
              </a:rPr>
              <a:t>, celle-ci peut être initiée dès la première consultation </a:t>
            </a:r>
            <a:r>
              <a:rPr lang="fr-FR" sz="1400" b="1" dirty="0">
                <a:latin typeface="Arial" panose="020B0604020202020204" pitchFamily="34" charset="0"/>
              </a:rPr>
              <a:t>en fonction des résultats récents d’une sérologie VIH, d’une estimation du débit de filtration glomérulaire par un dosage de la créatinine et d’une sérologie VHB. </a:t>
            </a:r>
          </a:p>
          <a:p>
            <a:pPr fontAlgn="base"/>
            <a:endParaRPr lang="fr-FR" sz="1400" b="1" dirty="0">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n°6 : </a:t>
            </a:r>
            <a:r>
              <a:rPr lang="fr-FR" sz="1400" b="1" dirty="0">
                <a:solidFill>
                  <a:schemeClr val="tx2">
                    <a:lumMod val="75000"/>
                  </a:schemeClr>
                </a:solidFill>
                <a:latin typeface="Arial" panose="020B0604020202020204" pitchFamily="34" charset="0"/>
              </a:rPr>
              <a:t>la consultation initiale et les consultations de suivi peuvent être réalisées en téléconsultation en accord avec la personne et dans le cadre de la réglementation. </a:t>
            </a:r>
            <a:endParaRPr lang="fr-FR" sz="1400" b="1" i="0" dirty="0">
              <a:solidFill>
                <a:schemeClr val="tx2">
                  <a:lumMod val="75000"/>
                </a:schemeClr>
              </a:solidFill>
              <a:effectLst/>
              <a:latin typeface="Segoe UI" panose="020B0502040204020203" pitchFamily="34" charset="0"/>
            </a:endParaRPr>
          </a:p>
        </p:txBody>
      </p:sp>
      <p:pic>
        <p:nvPicPr>
          <p:cNvPr id="3" name="Picture 2" descr="Haute Autorité de Santé">
            <a:extLst>
              <a:ext uri="{FF2B5EF4-FFF2-40B4-BE49-F238E27FC236}">
                <a16:creationId xmlns:a16="http://schemas.microsoft.com/office/drawing/2014/main" id="{124F74B5-14E3-2140-BB30-3C7CB3898D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9296" y="3170554"/>
            <a:ext cx="1363393" cy="51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Espace réservé de la date 1">
            <a:extLst>
              <a:ext uri="{FF2B5EF4-FFF2-40B4-BE49-F238E27FC236}">
                <a16:creationId xmlns:a16="http://schemas.microsoft.com/office/drawing/2014/main" id="{B1A94420-D630-F848-9208-954C0CBD7349}"/>
              </a:ext>
            </a:extLst>
          </p:cNvPr>
          <p:cNvSpPr>
            <a:spLocks noGrp="1"/>
          </p:cNvSpPr>
          <p:nvPr>
            <p:ph type="dt" sz="half" idx="10"/>
          </p:nvPr>
        </p:nvSpPr>
        <p:spPr/>
        <p:txBody>
          <a:bodyPr/>
          <a:lstStyle/>
          <a:p>
            <a:fld id="{1BEB399F-3D99-2549-B4D1-C80D7B9C4596}" type="datetime11">
              <a:rPr lang="fr-FR" smtClean="0"/>
              <a:t>15:37:17</a:t>
            </a:fld>
            <a:endParaRPr lang="fr-FR"/>
          </a:p>
        </p:txBody>
      </p:sp>
      <p:sp>
        <p:nvSpPr>
          <p:cNvPr id="5" name="Espace réservé du numéro de diapositive 4">
            <a:extLst>
              <a:ext uri="{FF2B5EF4-FFF2-40B4-BE49-F238E27FC236}">
                <a16:creationId xmlns:a16="http://schemas.microsoft.com/office/drawing/2014/main" id="{E733D088-0E1A-DF44-A399-7653534D55CE}"/>
              </a:ext>
            </a:extLst>
          </p:cNvPr>
          <p:cNvSpPr>
            <a:spLocks noGrp="1"/>
          </p:cNvSpPr>
          <p:nvPr>
            <p:ph type="sldNum" sz="quarter" idx="12"/>
          </p:nvPr>
        </p:nvSpPr>
        <p:spPr/>
        <p:txBody>
          <a:bodyPr/>
          <a:lstStyle/>
          <a:p>
            <a:fld id="{474A471F-8292-7B49-8AE5-BDE0B0DD2306}" type="slidenum">
              <a:rPr lang="fr-FR" smtClean="0"/>
              <a:t>12</a:t>
            </a:fld>
            <a:endParaRPr lang="fr-FR"/>
          </a:p>
        </p:txBody>
      </p:sp>
    </p:spTree>
    <p:extLst>
      <p:ext uri="{BB962C8B-B14F-4D97-AF65-F5344CB8AC3E}">
        <p14:creationId xmlns:p14="http://schemas.microsoft.com/office/powerpoint/2010/main" val="16429324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DC9ED0-557B-244E-9BE4-8BBD81968A92}"/>
              </a:ext>
            </a:extLst>
          </p:cNvPr>
          <p:cNvSpPr/>
          <p:nvPr/>
        </p:nvSpPr>
        <p:spPr>
          <a:xfrm>
            <a:off x="1143989" y="166568"/>
            <a:ext cx="9904021" cy="6740307"/>
          </a:xfrm>
          <a:prstGeom prst="rect">
            <a:avLst/>
          </a:prstGeom>
        </p:spPr>
        <p:txBody>
          <a:bodyPr wrap="square">
            <a:spAutoFit/>
          </a:bodyPr>
          <a:lstStyle/>
          <a:p>
            <a:pPr fontAlgn="base"/>
            <a:r>
              <a:rPr lang="fr-FR" sz="1600" b="1" dirty="0">
                <a:solidFill>
                  <a:schemeClr val="tx2">
                    <a:lumMod val="75000"/>
                  </a:schemeClr>
                </a:solidFill>
                <a:latin typeface="Calibri" panose="020F0502020204030204" pitchFamily="34" charset="0"/>
              </a:rPr>
              <a:t>Réponse rapide n°1 : l</a:t>
            </a:r>
            <a:r>
              <a:rPr lang="fr-FR" sz="1400" b="1" dirty="0">
                <a:solidFill>
                  <a:schemeClr val="tx2">
                    <a:lumMod val="75000"/>
                  </a:schemeClr>
                </a:solidFill>
                <a:latin typeface="Arial" panose="020B0604020202020204" pitchFamily="34" charset="0"/>
              </a:rPr>
              <a:t>a PrEP est un outil à part entière de la stratégie de prévention de l’infection au VIH. Elle s’adresse à des personnes (à partir de l’âge de 15 ans) exposées au risque de VIH.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L’information sur la PrEP peut être donnée à toute personne potentiellement exposée au VIH au cours de sa vie sexuelle.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n°2 : </a:t>
            </a:r>
            <a:r>
              <a:rPr lang="fr-FR" sz="1400" b="1" dirty="0">
                <a:solidFill>
                  <a:schemeClr val="tx2">
                    <a:lumMod val="75000"/>
                  </a:schemeClr>
                </a:solidFill>
                <a:latin typeface="Arial" panose="020B0604020202020204" pitchFamily="34" charset="0"/>
              </a:rPr>
              <a:t>l’identification des personnes exposées au VIH, pour lesquelles la PrEP est adaptée, nécessite une approche individualisée qui tient compte des expositions passées et futures.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n°3 : </a:t>
            </a:r>
            <a:r>
              <a:rPr lang="fr-FR" sz="1400" b="1" dirty="0">
                <a:solidFill>
                  <a:schemeClr val="tx2">
                    <a:lumMod val="75000"/>
                  </a:schemeClr>
                </a:solidFill>
                <a:latin typeface="Arial" panose="020B0604020202020204" pitchFamily="34" charset="0"/>
              </a:rPr>
              <a:t>les indications de la PrEP ne doivent pas être utilisées comme des critères de sélection mais servent à guider la discussion avec le patient et à l’aider à prendre une décision partagée quant à l’utilisation de la PrEP.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n°4: </a:t>
            </a:r>
            <a:r>
              <a:rPr lang="fr-FR" sz="1400" b="1" dirty="0">
                <a:solidFill>
                  <a:schemeClr val="tx2">
                    <a:lumMod val="75000"/>
                  </a:schemeClr>
                </a:solidFill>
                <a:latin typeface="Arial" panose="020B0604020202020204" pitchFamily="34" charset="0"/>
              </a:rPr>
              <a:t>en ville, en CeGIDD, en centre de santé, à l’hôpital, en établissement social ou médico- social, …   </a:t>
            </a:r>
            <a:endParaRPr lang="fr-FR" sz="1400" b="1" dirty="0">
              <a:solidFill>
                <a:schemeClr val="tx2">
                  <a:lumMod val="75000"/>
                </a:schemeClr>
              </a:solidFill>
              <a:latin typeface="Segoe UI" panose="020B0502040204020203" pitchFamily="34" charset="0"/>
            </a:endParaRPr>
          </a:p>
          <a:p>
            <a:pPr fontAlgn="base"/>
            <a:r>
              <a:rPr lang="fr-FR" sz="1400" b="1" dirty="0">
                <a:solidFill>
                  <a:schemeClr val="tx2">
                    <a:lumMod val="75000"/>
                  </a:schemeClr>
                </a:solidFill>
                <a:latin typeface="Arial" panose="020B0604020202020204" pitchFamily="34" charset="0"/>
              </a:rPr>
              <a:t>Pour être accompagné dans sa prescription, le médecin peut : </a:t>
            </a:r>
            <a:endParaRPr lang="fr-FR" sz="1400" b="1"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suivre une formation ouverte à distance (</a:t>
            </a:r>
            <a:r>
              <a:rPr lang="fr-FR" sz="1400" dirty="0" err="1">
                <a:solidFill>
                  <a:schemeClr val="tx2">
                    <a:lumMod val="75000"/>
                  </a:schemeClr>
                </a:solidFill>
                <a:latin typeface="Arial" panose="020B0604020202020204" pitchFamily="34" charset="0"/>
              </a:rPr>
              <a:t>formaprep</a:t>
            </a:r>
            <a:r>
              <a:rPr lang="fr-FR" sz="1400" dirty="0">
                <a:solidFill>
                  <a:schemeClr val="tx2">
                    <a:lumMod val="75000"/>
                  </a:schemeClr>
                </a:solidFill>
                <a:latin typeface="Arial" panose="020B0604020202020204" pitchFamily="34" charset="0"/>
              </a:rPr>
              <a:t> via </a:t>
            </a:r>
            <a:r>
              <a:rPr lang="fr-FR" sz="1400" dirty="0" err="1">
                <a:solidFill>
                  <a:schemeClr val="tx2">
                    <a:lumMod val="75000"/>
                  </a:schemeClr>
                </a:solidFill>
                <a:latin typeface="Arial" panose="020B0604020202020204" pitchFamily="34" charset="0"/>
              </a:rPr>
              <a:t>www.formaPrEP.org</a:t>
            </a:r>
            <a:r>
              <a:rPr lang="fr-FR" sz="1400" dirty="0">
                <a:solidFill>
                  <a:schemeClr val="tx2">
                    <a:lumMod val="75000"/>
                  </a:schemeClr>
                </a:solidFill>
                <a:latin typeface="Arial" panose="020B0604020202020204" pitchFamily="34" charset="0"/>
              </a:rPr>
              <a:t>), une formation médicale continue (ANDPC, FAF) ; </a:t>
            </a:r>
            <a:endParaRPr lang="fr-FR" sz="1400"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faire appel aux réseaux de santé expérimentés dans cette prise en charge, comme les CeGIDD (centre gratuit d’information, de dépistage et de diagnostic), les COREVIH (Coordination régionale de lutte contre l'infection à VIH) dont l’annuaire est disponible sur le site de la SFLS, ou à une CPTS (Communauté professionnelle territoriales de santé), une MSP (Maison de santé </a:t>
            </a:r>
            <a:r>
              <a:rPr lang="fr-FR" sz="1400" dirty="0" err="1">
                <a:solidFill>
                  <a:schemeClr val="tx2">
                    <a:lumMod val="75000"/>
                  </a:schemeClr>
                </a:solidFill>
                <a:latin typeface="Arial" panose="020B0604020202020204" pitchFamily="34" charset="0"/>
              </a:rPr>
              <a:t>pluriprofessionnelle</a:t>
            </a:r>
            <a:r>
              <a:rPr lang="fr-FR" sz="1400" dirty="0">
                <a:solidFill>
                  <a:schemeClr val="tx2">
                    <a:lumMod val="75000"/>
                  </a:schemeClr>
                </a:solidFill>
                <a:latin typeface="Arial" panose="020B0604020202020204" pitchFamily="34" charset="0"/>
              </a:rPr>
              <a:t>), les centres de santé qui incluraient la santé sexuelle dans leurs thématiques ; </a:t>
            </a:r>
            <a:endParaRPr lang="fr-FR" sz="1400" dirty="0">
              <a:solidFill>
                <a:schemeClr val="tx2">
                  <a:lumMod val="75000"/>
                </a:schemeClr>
              </a:solidFill>
              <a:latin typeface="Segoe UI" panose="020B0502040204020203" pitchFamily="34" charset="0"/>
            </a:endParaRPr>
          </a:p>
          <a:p>
            <a:pPr marL="533400" indent="-130175" fontAlgn="base">
              <a:buFont typeface="Arial" panose="020B0604020202020204" pitchFamily="34" charset="0"/>
              <a:buChar char="•"/>
            </a:pPr>
            <a:r>
              <a:rPr lang="fr-FR" sz="1400" dirty="0">
                <a:solidFill>
                  <a:schemeClr val="tx2">
                    <a:lumMod val="75000"/>
                  </a:schemeClr>
                </a:solidFill>
                <a:latin typeface="Arial" panose="020B0604020202020204" pitchFamily="34" charset="0"/>
              </a:rPr>
              <a:t>consulter les sites d’aide à la prescription et au suivi (</a:t>
            </a:r>
            <a:r>
              <a:rPr lang="fr-FR" sz="1400" dirty="0" err="1">
                <a:solidFill>
                  <a:schemeClr val="tx2">
                    <a:lumMod val="75000"/>
                  </a:schemeClr>
                </a:solidFill>
                <a:latin typeface="Arial" panose="020B0604020202020204" pitchFamily="34" charset="0"/>
              </a:rPr>
              <a:t>VIHclic</a:t>
            </a:r>
            <a:r>
              <a:rPr lang="fr-FR" sz="1400" dirty="0">
                <a:solidFill>
                  <a:schemeClr val="tx2">
                    <a:lumMod val="75000"/>
                  </a:schemeClr>
                </a:solidFill>
                <a:latin typeface="Arial" panose="020B0604020202020204" pitchFamily="34" charset="0"/>
              </a:rPr>
              <a:t>, brochure AIDES, …) </a:t>
            </a:r>
            <a:endParaRPr lang="fr-FR" sz="1400" dirty="0">
              <a:solidFill>
                <a:schemeClr val="tx2">
                  <a:lumMod val="75000"/>
                </a:schemeClr>
              </a:solidFill>
              <a:latin typeface="Segoe UI" panose="020B0502040204020203" pitchFamily="34" charset="0"/>
            </a:endParaRPr>
          </a:p>
          <a:p>
            <a:pPr marL="533400" indent="-130175" fontAlgn="base"/>
            <a:r>
              <a:rPr lang="fr-FR" sz="1400" b="1" dirty="0">
                <a:solidFill>
                  <a:schemeClr val="tx2">
                    <a:lumMod val="75000"/>
                  </a:schemeClr>
                </a:solidFill>
                <a:latin typeface="Arial" panose="020B0604020202020204" pitchFamily="34" charset="0"/>
              </a:rPr>
              <a:t> </a:t>
            </a:r>
            <a:endParaRPr lang="fr-FR" sz="1400" b="1" dirty="0">
              <a:solidFill>
                <a:schemeClr val="tx2">
                  <a:lumMod val="75000"/>
                </a:schemeClr>
              </a:solidFill>
              <a:latin typeface="Segoe UI" panose="020B0502040204020203" pitchFamily="34" charset="0"/>
            </a:endParaRPr>
          </a:p>
          <a:p>
            <a:pPr fontAlgn="base"/>
            <a:r>
              <a:rPr lang="fr-FR" sz="1600" b="1" dirty="0">
                <a:solidFill>
                  <a:schemeClr val="tx2">
                    <a:lumMod val="75000"/>
                  </a:schemeClr>
                </a:solidFill>
                <a:latin typeface="Calibri" panose="020F0502020204030204" pitchFamily="34" charset="0"/>
              </a:rPr>
              <a:t>Réponse rapide n°5 : </a:t>
            </a:r>
            <a:r>
              <a:rPr lang="fr-FR" sz="1400" b="1" dirty="0">
                <a:solidFill>
                  <a:schemeClr val="tx2">
                    <a:lumMod val="75000"/>
                  </a:schemeClr>
                </a:solidFill>
                <a:latin typeface="Arial" panose="020B0604020202020204" pitchFamily="34" charset="0"/>
              </a:rPr>
              <a:t>si l’indication de PrEP est posée, celle-ci peut être initiée dès la première consultation en fonction des résultats récents d’une sérologie VIH, d’une estimation du débit de filtration glomérulaire par un dosage de la créatinine et d’une sérologie VHB. </a:t>
            </a:r>
          </a:p>
          <a:p>
            <a:pPr fontAlgn="base"/>
            <a:endParaRPr lang="fr-FR" sz="1400" b="1" dirty="0">
              <a:latin typeface="Segoe UI" panose="020B0502040204020203" pitchFamily="34" charset="0"/>
            </a:endParaRPr>
          </a:p>
          <a:p>
            <a:pPr fontAlgn="base"/>
            <a:r>
              <a:rPr lang="fr-FR" sz="1600" b="1" dirty="0">
                <a:solidFill>
                  <a:schemeClr val="accent2">
                    <a:lumMod val="40000"/>
                    <a:lumOff val="60000"/>
                  </a:schemeClr>
                </a:solidFill>
                <a:latin typeface="Calibri" panose="020F0502020204030204" pitchFamily="34" charset="0"/>
              </a:rPr>
              <a:t>Réponse rapide n°6 : </a:t>
            </a:r>
            <a:r>
              <a:rPr lang="fr-FR" sz="1400" b="1" dirty="0">
                <a:latin typeface="Arial" panose="020B0604020202020204" pitchFamily="34" charset="0"/>
              </a:rPr>
              <a:t>la consultation initiale et les consultations de suivi peuvent être réalisées en </a:t>
            </a:r>
            <a:r>
              <a:rPr lang="fr-FR" sz="1400" b="1" u="sng" dirty="0">
                <a:latin typeface="Arial" panose="020B0604020202020204" pitchFamily="34" charset="0"/>
              </a:rPr>
              <a:t>téléconsultation</a:t>
            </a:r>
            <a:r>
              <a:rPr lang="fr-FR" sz="1400" b="1" dirty="0">
                <a:latin typeface="Arial" panose="020B0604020202020204" pitchFamily="34" charset="0"/>
              </a:rPr>
              <a:t> en accord avec la personne et dans le cadre de la réglementation. </a:t>
            </a:r>
            <a:endParaRPr lang="fr-FR" sz="1400" b="1" i="0" dirty="0">
              <a:effectLst/>
              <a:latin typeface="Segoe UI" panose="020B0502040204020203" pitchFamily="34" charset="0"/>
            </a:endParaRPr>
          </a:p>
        </p:txBody>
      </p:sp>
      <p:pic>
        <p:nvPicPr>
          <p:cNvPr id="5" name="Picture 2" descr="Haute Autorité de Santé">
            <a:extLst>
              <a:ext uri="{FF2B5EF4-FFF2-40B4-BE49-F238E27FC236}">
                <a16:creationId xmlns:a16="http://schemas.microsoft.com/office/drawing/2014/main" id="{4D447F93-04D1-6B41-A12D-880503E1D4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200000">
            <a:off x="-109296" y="3170554"/>
            <a:ext cx="1363393" cy="51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Espace réservé de la date 1">
            <a:extLst>
              <a:ext uri="{FF2B5EF4-FFF2-40B4-BE49-F238E27FC236}">
                <a16:creationId xmlns:a16="http://schemas.microsoft.com/office/drawing/2014/main" id="{5C499588-1311-BC47-980B-953EF6BAA88B}"/>
              </a:ext>
            </a:extLst>
          </p:cNvPr>
          <p:cNvSpPr>
            <a:spLocks noGrp="1"/>
          </p:cNvSpPr>
          <p:nvPr>
            <p:ph type="dt" sz="half" idx="10"/>
          </p:nvPr>
        </p:nvSpPr>
        <p:spPr/>
        <p:txBody>
          <a:bodyPr/>
          <a:lstStyle/>
          <a:p>
            <a:fld id="{716C131E-7643-9F4C-8E4E-73688F28AA61}" type="datetime11">
              <a:rPr lang="fr-FR" smtClean="0"/>
              <a:t>15:37:17</a:t>
            </a:fld>
            <a:endParaRPr lang="fr-FR"/>
          </a:p>
        </p:txBody>
      </p:sp>
      <p:sp>
        <p:nvSpPr>
          <p:cNvPr id="3" name="Espace réservé du numéro de diapositive 2">
            <a:extLst>
              <a:ext uri="{FF2B5EF4-FFF2-40B4-BE49-F238E27FC236}">
                <a16:creationId xmlns:a16="http://schemas.microsoft.com/office/drawing/2014/main" id="{C9375A19-9326-9A40-9B65-6A2067CCE9A6}"/>
              </a:ext>
            </a:extLst>
          </p:cNvPr>
          <p:cNvSpPr>
            <a:spLocks noGrp="1"/>
          </p:cNvSpPr>
          <p:nvPr>
            <p:ph type="sldNum" sz="quarter" idx="12"/>
          </p:nvPr>
        </p:nvSpPr>
        <p:spPr/>
        <p:txBody>
          <a:bodyPr/>
          <a:lstStyle/>
          <a:p>
            <a:fld id="{474A471F-8292-7B49-8AE5-BDE0B0DD2306}" type="slidenum">
              <a:rPr lang="fr-FR" smtClean="0"/>
              <a:t>13</a:t>
            </a:fld>
            <a:endParaRPr lang="fr-FR"/>
          </a:p>
        </p:txBody>
      </p:sp>
    </p:spTree>
    <p:extLst>
      <p:ext uri="{BB962C8B-B14F-4D97-AF65-F5344CB8AC3E}">
        <p14:creationId xmlns:p14="http://schemas.microsoft.com/office/powerpoint/2010/main" val="1204943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258CC0-046A-DC42-8457-388C7CDA0EC3}"/>
              </a:ext>
            </a:extLst>
          </p:cNvPr>
          <p:cNvSpPr>
            <a:spLocks noGrp="1"/>
          </p:cNvSpPr>
          <p:nvPr>
            <p:ph type="title"/>
          </p:nvPr>
        </p:nvSpPr>
        <p:spPr/>
        <p:txBody>
          <a:bodyPr/>
          <a:lstStyle/>
          <a:p>
            <a:r>
              <a:rPr lang="fr-FR" dirty="0"/>
              <a:t>Délais de RDV PrEP en Bretagne</a:t>
            </a:r>
          </a:p>
        </p:txBody>
      </p:sp>
      <p:sp>
        <p:nvSpPr>
          <p:cNvPr id="3" name="Espace réservé du texte 2">
            <a:extLst>
              <a:ext uri="{FF2B5EF4-FFF2-40B4-BE49-F238E27FC236}">
                <a16:creationId xmlns:a16="http://schemas.microsoft.com/office/drawing/2014/main" id="{9CF886F7-E39E-1A4D-B90B-327403CD93D4}"/>
              </a:ext>
            </a:extLst>
          </p:cNvPr>
          <p:cNvSpPr>
            <a:spLocks noGrp="1"/>
          </p:cNvSpPr>
          <p:nvPr>
            <p:ph type="body" idx="1"/>
          </p:nvPr>
        </p:nvSpPr>
        <p:spPr/>
        <p:txBody>
          <a:bodyPr/>
          <a:lstStyle/>
          <a:p>
            <a:r>
              <a:rPr lang="fr-FR" dirty="0"/>
              <a:t>Une enquête flash – Avril 2021</a:t>
            </a:r>
          </a:p>
        </p:txBody>
      </p:sp>
      <p:sp>
        <p:nvSpPr>
          <p:cNvPr id="4" name="Espace réservé de la date 3">
            <a:extLst>
              <a:ext uri="{FF2B5EF4-FFF2-40B4-BE49-F238E27FC236}">
                <a16:creationId xmlns:a16="http://schemas.microsoft.com/office/drawing/2014/main" id="{3822F1AA-3A1E-584B-BBCA-C25ACD1D2DBB}"/>
              </a:ext>
            </a:extLst>
          </p:cNvPr>
          <p:cNvSpPr>
            <a:spLocks noGrp="1"/>
          </p:cNvSpPr>
          <p:nvPr>
            <p:ph type="dt" sz="half" idx="10"/>
          </p:nvPr>
        </p:nvSpPr>
        <p:spPr/>
        <p:txBody>
          <a:bodyPr/>
          <a:lstStyle/>
          <a:p>
            <a:fld id="{BC0624F9-C53B-9846-A158-16C7A4EC50A5}" type="datetime11">
              <a:rPr lang="fr-FR" smtClean="0"/>
              <a:t>15:37:17</a:t>
            </a:fld>
            <a:endParaRPr lang="fr-FR"/>
          </a:p>
        </p:txBody>
      </p:sp>
      <p:sp>
        <p:nvSpPr>
          <p:cNvPr id="5" name="Espace réservé du numéro de diapositive 4">
            <a:extLst>
              <a:ext uri="{FF2B5EF4-FFF2-40B4-BE49-F238E27FC236}">
                <a16:creationId xmlns:a16="http://schemas.microsoft.com/office/drawing/2014/main" id="{1CF37943-A7E4-F742-8809-64A9AE269E62}"/>
              </a:ext>
            </a:extLst>
          </p:cNvPr>
          <p:cNvSpPr>
            <a:spLocks noGrp="1"/>
          </p:cNvSpPr>
          <p:nvPr>
            <p:ph type="sldNum" sz="quarter" idx="12"/>
          </p:nvPr>
        </p:nvSpPr>
        <p:spPr/>
        <p:txBody>
          <a:bodyPr/>
          <a:lstStyle/>
          <a:p>
            <a:fld id="{474A471F-8292-7B49-8AE5-BDE0B0DD2306}" type="slidenum">
              <a:rPr lang="fr-FR" smtClean="0"/>
              <a:t>14</a:t>
            </a:fld>
            <a:endParaRPr lang="fr-FR"/>
          </a:p>
        </p:txBody>
      </p:sp>
    </p:spTree>
    <p:extLst>
      <p:ext uri="{BB962C8B-B14F-4D97-AF65-F5344CB8AC3E}">
        <p14:creationId xmlns:p14="http://schemas.microsoft.com/office/powerpoint/2010/main" val="911377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3CC4267-E205-3147-AF85-CF69B511D86B}"/>
              </a:ext>
            </a:extLst>
          </p:cNvPr>
          <p:cNvSpPr>
            <a:spLocks noGrp="1"/>
          </p:cNvSpPr>
          <p:nvPr>
            <p:ph type="title"/>
          </p:nvPr>
        </p:nvSpPr>
        <p:spPr/>
        <p:txBody>
          <a:bodyPr/>
          <a:lstStyle/>
          <a:p>
            <a:r>
              <a:rPr lang="fr-FR" dirty="0"/>
              <a:t>Rappels</a:t>
            </a:r>
          </a:p>
        </p:txBody>
      </p:sp>
      <p:pic>
        <p:nvPicPr>
          <p:cNvPr id="6" name="Image 5">
            <a:extLst>
              <a:ext uri="{FF2B5EF4-FFF2-40B4-BE49-F238E27FC236}">
                <a16:creationId xmlns:a16="http://schemas.microsoft.com/office/drawing/2014/main" id="{3FFB4DF5-258F-C945-9B47-ED1BBE6D563A}"/>
              </a:ext>
            </a:extLst>
          </p:cNvPr>
          <p:cNvPicPr>
            <a:picLocks noChangeAspect="1"/>
          </p:cNvPicPr>
          <p:nvPr/>
        </p:nvPicPr>
        <p:blipFill>
          <a:blip r:embed="rId2"/>
          <a:stretch>
            <a:fillRect/>
          </a:stretch>
        </p:blipFill>
        <p:spPr>
          <a:xfrm>
            <a:off x="4069278" y="618518"/>
            <a:ext cx="6000997" cy="5768512"/>
          </a:xfrm>
          <a:prstGeom prst="rect">
            <a:avLst/>
          </a:prstGeom>
          <a:ln>
            <a:noFill/>
          </a:ln>
          <a:effectLst>
            <a:outerShdw blurRad="292100" dist="139700" dir="2700000" algn="tl" rotWithShape="0">
              <a:srgbClr val="333333">
                <a:alpha val="65000"/>
              </a:srgbClr>
            </a:outerShdw>
          </a:effectLst>
        </p:spPr>
      </p:pic>
      <p:sp>
        <p:nvSpPr>
          <p:cNvPr id="7" name="ZoneTexte 6">
            <a:extLst>
              <a:ext uri="{FF2B5EF4-FFF2-40B4-BE49-F238E27FC236}">
                <a16:creationId xmlns:a16="http://schemas.microsoft.com/office/drawing/2014/main" id="{4BCF0E12-AF16-3C45-ABC7-42E5B6FA06E5}"/>
              </a:ext>
            </a:extLst>
          </p:cNvPr>
          <p:cNvSpPr txBox="1"/>
          <p:nvPr/>
        </p:nvSpPr>
        <p:spPr>
          <a:xfrm flipH="1">
            <a:off x="1565761" y="6531429"/>
            <a:ext cx="6841969" cy="369332"/>
          </a:xfrm>
          <a:prstGeom prst="rect">
            <a:avLst/>
          </a:prstGeom>
          <a:noFill/>
        </p:spPr>
        <p:txBody>
          <a:bodyPr wrap="square" rtlCol="0">
            <a:spAutoFit/>
          </a:bodyPr>
          <a:lstStyle/>
          <a:p>
            <a:r>
              <a:rPr lang="fr-FR" dirty="0"/>
              <a:t>Données </a:t>
            </a:r>
            <a:r>
              <a:rPr lang="fr-FR" dirty="0" err="1"/>
              <a:t>Epiphare</a:t>
            </a:r>
            <a:r>
              <a:rPr lang="fr-FR" dirty="0"/>
              <a:t> , 1</a:t>
            </a:r>
            <a:r>
              <a:rPr lang="fr-FR" baseline="30000" dirty="0"/>
              <a:t>er</a:t>
            </a:r>
            <a:r>
              <a:rPr lang="fr-FR" dirty="0"/>
              <a:t> décembre 2020</a:t>
            </a:r>
          </a:p>
        </p:txBody>
      </p:sp>
      <p:sp>
        <p:nvSpPr>
          <p:cNvPr id="2" name="Espace réservé de la date 1">
            <a:extLst>
              <a:ext uri="{FF2B5EF4-FFF2-40B4-BE49-F238E27FC236}">
                <a16:creationId xmlns:a16="http://schemas.microsoft.com/office/drawing/2014/main" id="{575688B3-23EB-0041-B522-D3287590EFBE}"/>
              </a:ext>
            </a:extLst>
          </p:cNvPr>
          <p:cNvSpPr>
            <a:spLocks noGrp="1"/>
          </p:cNvSpPr>
          <p:nvPr>
            <p:ph type="dt" sz="half" idx="10"/>
          </p:nvPr>
        </p:nvSpPr>
        <p:spPr/>
        <p:txBody>
          <a:bodyPr/>
          <a:lstStyle/>
          <a:p>
            <a:fld id="{54CF5C22-36B9-9A40-962C-F364EA6ABAC9}" type="datetime11">
              <a:rPr lang="fr-FR" smtClean="0"/>
              <a:t>15:37:17</a:t>
            </a:fld>
            <a:endParaRPr lang="fr-FR"/>
          </a:p>
        </p:txBody>
      </p:sp>
      <p:sp>
        <p:nvSpPr>
          <p:cNvPr id="3" name="Espace réservé du numéro de diapositive 2">
            <a:extLst>
              <a:ext uri="{FF2B5EF4-FFF2-40B4-BE49-F238E27FC236}">
                <a16:creationId xmlns:a16="http://schemas.microsoft.com/office/drawing/2014/main" id="{E4244CB9-8BCF-C842-9AB2-157C9F53B3A8}"/>
              </a:ext>
            </a:extLst>
          </p:cNvPr>
          <p:cNvSpPr>
            <a:spLocks noGrp="1"/>
          </p:cNvSpPr>
          <p:nvPr>
            <p:ph type="sldNum" sz="quarter" idx="12"/>
          </p:nvPr>
        </p:nvSpPr>
        <p:spPr/>
        <p:txBody>
          <a:bodyPr/>
          <a:lstStyle/>
          <a:p>
            <a:fld id="{474A471F-8292-7B49-8AE5-BDE0B0DD2306}" type="slidenum">
              <a:rPr lang="fr-FR" smtClean="0"/>
              <a:t>15</a:t>
            </a:fld>
            <a:endParaRPr lang="fr-FR"/>
          </a:p>
        </p:txBody>
      </p:sp>
    </p:spTree>
    <p:extLst>
      <p:ext uri="{BB962C8B-B14F-4D97-AF65-F5344CB8AC3E}">
        <p14:creationId xmlns:p14="http://schemas.microsoft.com/office/powerpoint/2010/main" val="1867435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D6B199-765F-894A-8C37-3131C292383F}"/>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7C092426-1DE5-9A40-919D-865F6E14E30D}"/>
              </a:ext>
            </a:extLst>
          </p:cNvPr>
          <p:cNvSpPr>
            <a:spLocks noGrp="1"/>
          </p:cNvSpPr>
          <p:nvPr>
            <p:ph idx="1"/>
          </p:nvPr>
        </p:nvSpPr>
        <p:spPr/>
        <p:txBody>
          <a:bodyPr/>
          <a:lstStyle/>
          <a:p>
            <a:endParaRPr lang="fr-FR" dirty="0"/>
          </a:p>
        </p:txBody>
      </p:sp>
      <p:pic>
        <p:nvPicPr>
          <p:cNvPr id="4" name="Image 3">
            <a:extLst>
              <a:ext uri="{FF2B5EF4-FFF2-40B4-BE49-F238E27FC236}">
                <a16:creationId xmlns:a16="http://schemas.microsoft.com/office/drawing/2014/main" id="{1F958D5E-D5C7-B04F-8560-F18B47EC667A}"/>
              </a:ext>
            </a:extLst>
          </p:cNvPr>
          <p:cNvPicPr>
            <a:picLocks noChangeAspect="1"/>
          </p:cNvPicPr>
          <p:nvPr/>
        </p:nvPicPr>
        <p:blipFill>
          <a:blip r:embed="rId2"/>
          <a:stretch>
            <a:fillRect/>
          </a:stretch>
        </p:blipFill>
        <p:spPr>
          <a:xfrm>
            <a:off x="1141412" y="393700"/>
            <a:ext cx="9575800" cy="6070600"/>
          </a:xfrm>
          <a:prstGeom prst="rect">
            <a:avLst/>
          </a:prstGeom>
          <a:ln>
            <a:noFill/>
          </a:ln>
          <a:effectLst>
            <a:outerShdw blurRad="292100" dist="139700" dir="2700000" algn="tl" rotWithShape="0">
              <a:srgbClr val="333333">
                <a:alpha val="65000"/>
              </a:srgbClr>
            </a:outerShdw>
          </a:effectLst>
        </p:spPr>
      </p:pic>
      <p:sp>
        <p:nvSpPr>
          <p:cNvPr id="5" name="Cadre 4">
            <a:extLst>
              <a:ext uri="{FF2B5EF4-FFF2-40B4-BE49-F238E27FC236}">
                <a16:creationId xmlns:a16="http://schemas.microsoft.com/office/drawing/2014/main" id="{1126BCC8-3EE1-3745-BA22-F2F0397DE2E5}"/>
              </a:ext>
            </a:extLst>
          </p:cNvPr>
          <p:cNvSpPr/>
          <p:nvPr/>
        </p:nvSpPr>
        <p:spPr>
          <a:xfrm>
            <a:off x="1341912" y="1781299"/>
            <a:ext cx="9239002" cy="468188"/>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6" name="Image 5">
            <a:extLst>
              <a:ext uri="{FF2B5EF4-FFF2-40B4-BE49-F238E27FC236}">
                <a16:creationId xmlns:a16="http://schemas.microsoft.com/office/drawing/2014/main" id="{0386FC85-6EAA-FE41-9B34-512D7D64649A}"/>
              </a:ext>
            </a:extLst>
          </p:cNvPr>
          <p:cNvPicPr>
            <a:picLocks noChangeAspect="1"/>
          </p:cNvPicPr>
          <p:nvPr/>
        </p:nvPicPr>
        <p:blipFill>
          <a:blip r:embed="rId3"/>
          <a:stretch>
            <a:fillRect/>
          </a:stretch>
        </p:blipFill>
        <p:spPr>
          <a:xfrm>
            <a:off x="312449" y="3072328"/>
            <a:ext cx="10268465" cy="1287969"/>
          </a:xfrm>
          <a:prstGeom prst="rect">
            <a:avLst/>
          </a:prstGeom>
          <a:ln w="228600" cap="sq" cmpd="thickThin">
            <a:solidFill>
              <a:srgbClr val="000000"/>
            </a:solidFill>
            <a:prstDash val="solid"/>
            <a:miter lim="800000"/>
          </a:ln>
          <a:effectLst>
            <a:innerShdw blurRad="76200">
              <a:srgbClr val="000000"/>
            </a:innerShdw>
          </a:effectLst>
        </p:spPr>
      </p:pic>
      <p:sp>
        <p:nvSpPr>
          <p:cNvPr id="7" name="Espace réservé de la date 6">
            <a:extLst>
              <a:ext uri="{FF2B5EF4-FFF2-40B4-BE49-F238E27FC236}">
                <a16:creationId xmlns:a16="http://schemas.microsoft.com/office/drawing/2014/main" id="{F89A6A59-33CF-0440-BA17-2B7601F3AA88}"/>
              </a:ext>
            </a:extLst>
          </p:cNvPr>
          <p:cNvSpPr>
            <a:spLocks noGrp="1"/>
          </p:cNvSpPr>
          <p:nvPr>
            <p:ph type="dt" sz="half" idx="10"/>
          </p:nvPr>
        </p:nvSpPr>
        <p:spPr/>
        <p:txBody>
          <a:bodyPr/>
          <a:lstStyle/>
          <a:p>
            <a:fld id="{87306B03-3F64-E644-9A15-034013E7A48A}" type="datetime11">
              <a:rPr lang="fr-FR" smtClean="0"/>
              <a:t>15:37:17</a:t>
            </a:fld>
            <a:endParaRPr lang="fr-FR"/>
          </a:p>
        </p:txBody>
      </p:sp>
      <p:sp>
        <p:nvSpPr>
          <p:cNvPr id="8" name="Espace réservé du numéro de diapositive 7">
            <a:extLst>
              <a:ext uri="{FF2B5EF4-FFF2-40B4-BE49-F238E27FC236}">
                <a16:creationId xmlns:a16="http://schemas.microsoft.com/office/drawing/2014/main" id="{501BA193-7C2D-6F46-B9F4-6CA034B108B7}"/>
              </a:ext>
            </a:extLst>
          </p:cNvPr>
          <p:cNvSpPr>
            <a:spLocks noGrp="1"/>
          </p:cNvSpPr>
          <p:nvPr>
            <p:ph type="sldNum" sz="quarter" idx="12"/>
          </p:nvPr>
        </p:nvSpPr>
        <p:spPr/>
        <p:txBody>
          <a:bodyPr/>
          <a:lstStyle/>
          <a:p>
            <a:fld id="{474A471F-8292-7B49-8AE5-BDE0B0DD2306}" type="slidenum">
              <a:rPr lang="fr-FR" smtClean="0"/>
              <a:t>16</a:t>
            </a:fld>
            <a:endParaRPr lang="fr-FR"/>
          </a:p>
        </p:txBody>
      </p:sp>
    </p:spTree>
    <p:extLst>
      <p:ext uri="{BB962C8B-B14F-4D97-AF65-F5344CB8AC3E}">
        <p14:creationId xmlns:p14="http://schemas.microsoft.com/office/powerpoint/2010/main" val="47403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ircle(in)">
                                      <p:cBhvr>
                                        <p:cTn id="11"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944D6D8-7A8C-ED45-97D2-AF36D8401864}"/>
              </a:ext>
            </a:extLst>
          </p:cNvPr>
          <p:cNvSpPr>
            <a:spLocks noGrp="1"/>
          </p:cNvSpPr>
          <p:nvPr>
            <p:ph type="title"/>
          </p:nvPr>
        </p:nvSpPr>
        <p:spPr/>
        <p:txBody>
          <a:bodyPr/>
          <a:lstStyle/>
          <a:p>
            <a:r>
              <a:rPr lang="fr-FR" dirty="0"/>
              <a:t>Répartition PrEP et population en Bretagne</a:t>
            </a:r>
          </a:p>
        </p:txBody>
      </p:sp>
      <p:graphicFrame>
        <p:nvGraphicFramePr>
          <p:cNvPr id="4" name="Tableau 4">
            <a:extLst>
              <a:ext uri="{FF2B5EF4-FFF2-40B4-BE49-F238E27FC236}">
                <a16:creationId xmlns:a16="http://schemas.microsoft.com/office/drawing/2014/main" id="{43E5D283-4258-0B47-B7A3-81B5871E210E}"/>
              </a:ext>
            </a:extLst>
          </p:cNvPr>
          <p:cNvGraphicFramePr>
            <a:graphicFrameLocks noGrp="1"/>
          </p:cNvGraphicFramePr>
          <p:nvPr>
            <p:ph idx="1"/>
            <p:extLst>
              <p:ext uri="{D42A27DB-BD31-4B8C-83A1-F6EECF244321}">
                <p14:modId xmlns:p14="http://schemas.microsoft.com/office/powerpoint/2010/main" val="1207660055"/>
              </p:ext>
            </p:extLst>
          </p:nvPr>
        </p:nvGraphicFramePr>
        <p:xfrm>
          <a:off x="1226500" y="2696588"/>
          <a:ext cx="9906000" cy="1854200"/>
        </p:xfrm>
        <a:graphic>
          <a:graphicData uri="http://schemas.openxmlformats.org/drawingml/2006/table">
            <a:tbl>
              <a:tblPr firstRow="1" bandRow="1">
                <a:tableStyleId>{5C22544A-7EE6-4342-B048-85BDC9FD1C3A}</a:tableStyleId>
              </a:tblPr>
              <a:tblGrid>
                <a:gridCol w="2476500">
                  <a:extLst>
                    <a:ext uri="{9D8B030D-6E8A-4147-A177-3AD203B41FA5}">
                      <a16:colId xmlns:a16="http://schemas.microsoft.com/office/drawing/2014/main" val="2338461729"/>
                    </a:ext>
                  </a:extLst>
                </a:gridCol>
                <a:gridCol w="2476500">
                  <a:extLst>
                    <a:ext uri="{9D8B030D-6E8A-4147-A177-3AD203B41FA5}">
                      <a16:colId xmlns:a16="http://schemas.microsoft.com/office/drawing/2014/main" val="2053220289"/>
                    </a:ext>
                  </a:extLst>
                </a:gridCol>
                <a:gridCol w="2476500">
                  <a:extLst>
                    <a:ext uri="{9D8B030D-6E8A-4147-A177-3AD203B41FA5}">
                      <a16:colId xmlns:a16="http://schemas.microsoft.com/office/drawing/2014/main" val="3752275056"/>
                    </a:ext>
                  </a:extLst>
                </a:gridCol>
                <a:gridCol w="2476500">
                  <a:extLst>
                    <a:ext uri="{9D8B030D-6E8A-4147-A177-3AD203B41FA5}">
                      <a16:colId xmlns:a16="http://schemas.microsoft.com/office/drawing/2014/main" val="4130966726"/>
                    </a:ext>
                  </a:extLst>
                </a:gridCol>
              </a:tblGrid>
              <a:tr h="370840">
                <a:tc>
                  <a:txBody>
                    <a:bodyPr/>
                    <a:lstStyle/>
                    <a:p>
                      <a:endParaRPr lang="fr-FR" dirty="0"/>
                    </a:p>
                  </a:txBody>
                  <a:tcPr>
                    <a:solidFill>
                      <a:schemeClr val="bg2">
                        <a:lumMod val="75000"/>
                      </a:schemeClr>
                    </a:solidFill>
                  </a:tcPr>
                </a:tc>
                <a:tc>
                  <a:txBody>
                    <a:bodyPr/>
                    <a:lstStyle/>
                    <a:p>
                      <a:r>
                        <a:rPr lang="fr-FR" dirty="0"/>
                        <a:t>Nombre de PrEP</a:t>
                      </a:r>
                    </a:p>
                  </a:txBody>
                  <a:tcPr>
                    <a:solidFill>
                      <a:schemeClr val="bg2">
                        <a:lumMod val="75000"/>
                      </a:schemeClr>
                    </a:solidFill>
                  </a:tcPr>
                </a:tc>
                <a:tc>
                  <a:txBody>
                    <a:bodyPr/>
                    <a:lstStyle/>
                    <a:p>
                      <a:r>
                        <a:rPr lang="fr-FR" dirty="0"/>
                        <a:t>% </a:t>
                      </a:r>
                      <a:r>
                        <a:rPr lang="fr-FR" dirty="0" err="1"/>
                        <a:t>PreP</a:t>
                      </a:r>
                      <a:r>
                        <a:rPr lang="fr-FR" dirty="0"/>
                        <a:t> bretonne</a:t>
                      </a:r>
                    </a:p>
                  </a:txBody>
                  <a:tcPr>
                    <a:solidFill>
                      <a:schemeClr val="bg2">
                        <a:lumMod val="75000"/>
                      </a:schemeClr>
                    </a:solidFill>
                  </a:tcPr>
                </a:tc>
                <a:tc>
                  <a:txBody>
                    <a:bodyPr/>
                    <a:lstStyle/>
                    <a:p>
                      <a:r>
                        <a:rPr lang="fr-FR" dirty="0"/>
                        <a:t>% pop bretonne</a:t>
                      </a:r>
                    </a:p>
                  </a:txBody>
                  <a:tcPr>
                    <a:solidFill>
                      <a:schemeClr val="bg2">
                        <a:lumMod val="75000"/>
                      </a:schemeClr>
                    </a:solidFill>
                  </a:tcPr>
                </a:tc>
                <a:extLst>
                  <a:ext uri="{0D108BD9-81ED-4DB2-BD59-A6C34878D82A}">
                    <a16:rowId xmlns:a16="http://schemas.microsoft.com/office/drawing/2014/main" val="1864595282"/>
                  </a:ext>
                </a:extLst>
              </a:tr>
              <a:tr h="370840">
                <a:tc>
                  <a:txBody>
                    <a:bodyPr/>
                    <a:lstStyle/>
                    <a:p>
                      <a:r>
                        <a:rPr lang="fr-FR" dirty="0"/>
                        <a:t>Ille et vilaine</a:t>
                      </a:r>
                    </a:p>
                  </a:txBody>
                  <a:tcPr/>
                </a:tc>
                <a:tc>
                  <a:txBody>
                    <a:bodyPr/>
                    <a:lstStyle/>
                    <a:p>
                      <a:pPr algn="ctr"/>
                      <a:r>
                        <a:rPr lang="fr-FR" dirty="0"/>
                        <a:t>416</a:t>
                      </a:r>
                    </a:p>
                  </a:txBody>
                  <a:tcPr/>
                </a:tc>
                <a:tc>
                  <a:txBody>
                    <a:bodyPr/>
                    <a:lstStyle/>
                    <a:p>
                      <a:pPr algn="ctr"/>
                      <a:r>
                        <a:rPr lang="fr-FR" dirty="0"/>
                        <a:t>46 %</a:t>
                      </a:r>
                    </a:p>
                  </a:txBody>
                  <a:tcPr/>
                </a:tc>
                <a:tc>
                  <a:txBody>
                    <a:bodyPr/>
                    <a:lstStyle/>
                    <a:p>
                      <a:pPr algn="ctr"/>
                      <a:r>
                        <a:rPr lang="fr-FR" dirty="0"/>
                        <a:t>32 %</a:t>
                      </a:r>
                    </a:p>
                  </a:txBody>
                  <a:tcPr/>
                </a:tc>
                <a:extLst>
                  <a:ext uri="{0D108BD9-81ED-4DB2-BD59-A6C34878D82A}">
                    <a16:rowId xmlns:a16="http://schemas.microsoft.com/office/drawing/2014/main" val="1921101567"/>
                  </a:ext>
                </a:extLst>
              </a:tr>
              <a:tr h="370840">
                <a:tc>
                  <a:txBody>
                    <a:bodyPr/>
                    <a:lstStyle/>
                    <a:p>
                      <a:r>
                        <a:rPr lang="fr-FR" dirty="0"/>
                        <a:t>Finistère</a:t>
                      </a:r>
                    </a:p>
                  </a:txBody>
                  <a:tcPr/>
                </a:tc>
                <a:tc>
                  <a:txBody>
                    <a:bodyPr/>
                    <a:lstStyle/>
                    <a:p>
                      <a:pPr algn="ctr"/>
                      <a:r>
                        <a:rPr lang="fr-FR" dirty="0"/>
                        <a:t>309</a:t>
                      </a:r>
                    </a:p>
                  </a:txBody>
                  <a:tcPr/>
                </a:tc>
                <a:tc>
                  <a:txBody>
                    <a:bodyPr/>
                    <a:lstStyle/>
                    <a:p>
                      <a:pPr algn="ctr"/>
                      <a:r>
                        <a:rPr lang="fr-FR" dirty="0"/>
                        <a:t>34 %</a:t>
                      </a:r>
                    </a:p>
                  </a:txBody>
                  <a:tcPr/>
                </a:tc>
                <a:tc>
                  <a:txBody>
                    <a:bodyPr/>
                    <a:lstStyle/>
                    <a:p>
                      <a:pPr algn="ctr"/>
                      <a:r>
                        <a:rPr lang="fr-FR" dirty="0"/>
                        <a:t>27 %</a:t>
                      </a:r>
                    </a:p>
                  </a:txBody>
                  <a:tcPr/>
                </a:tc>
                <a:extLst>
                  <a:ext uri="{0D108BD9-81ED-4DB2-BD59-A6C34878D82A}">
                    <a16:rowId xmlns:a16="http://schemas.microsoft.com/office/drawing/2014/main" val="806931919"/>
                  </a:ext>
                </a:extLst>
              </a:tr>
              <a:tr h="370840">
                <a:tc>
                  <a:txBody>
                    <a:bodyPr/>
                    <a:lstStyle/>
                    <a:p>
                      <a:r>
                        <a:rPr lang="fr-FR" dirty="0"/>
                        <a:t>Morbihan</a:t>
                      </a:r>
                    </a:p>
                  </a:txBody>
                  <a:tcPr/>
                </a:tc>
                <a:tc>
                  <a:txBody>
                    <a:bodyPr/>
                    <a:lstStyle/>
                    <a:p>
                      <a:pPr algn="ctr"/>
                      <a:r>
                        <a:rPr lang="fr-FR" dirty="0"/>
                        <a:t>107</a:t>
                      </a:r>
                    </a:p>
                  </a:txBody>
                  <a:tcPr/>
                </a:tc>
                <a:tc>
                  <a:txBody>
                    <a:bodyPr/>
                    <a:lstStyle/>
                    <a:p>
                      <a:pPr algn="ctr"/>
                      <a:r>
                        <a:rPr lang="fr-FR" dirty="0"/>
                        <a:t>12 %</a:t>
                      </a:r>
                    </a:p>
                  </a:txBody>
                  <a:tcPr/>
                </a:tc>
                <a:tc>
                  <a:txBody>
                    <a:bodyPr/>
                    <a:lstStyle/>
                    <a:p>
                      <a:pPr algn="ctr"/>
                      <a:r>
                        <a:rPr lang="fr-FR" dirty="0"/>
                        <a:t>23 %</a:t>
                      </a:r>
                    </a:p>
                  </a:txBody>
                  <a:tcPr/>
                </a:tc>
                <a:extLst>
                  <a:ext uri="{0D108BD9-81ED-4DB2-BD59-A6C34878D82A}">
                    <a16:rowId xmlns:a16="http://schemas.microsoft.com/office/drawing/2014/main" val="2719360231"/>
                  </a:ext>
                </a:extLst>
              </a:tr>
              <a:tr h="370840">
                <a:tc>
                  <a:txBody>
                    <a:bodyPr/>
                    <a:lstStyle/>
                    <a:p>
                      <a:r>
                        <a:rPr lang="fr-FR" dirty="0"/>
                        <a:t>Côtes d’Armor</a:t>
                      </a:r>
                    </a:p>
                  </a:txBody>
                  <a:tcPr/>
                </a:tc>
                <a:tc>
                  <a:txBody>
                    <a:bodyPr/>
                    <a:lstStyle/>
                    <a:p>
                      <a:pPr algn="ctr"/>
                      <a:r>
                        <a:rPr lang="fr-FR" dirty="0"/>
                        <a:t>74</a:t>
                      </a:r>
                    </a:p>
                  </a:txBody>
                  <a:tcPr/>
                </a:tc>
                <a:tc>
                  <a:txBody>
                    <a:bodyPr/>
                    <a:lstStyle/>
                    <a:p>
                      <a:pPr algn="ctr"/>
                      <a:r>
                        <a:rPr lang="fr-FR" dirty="0"/>
                        <a:t>8 %</a:t>
                      </a:r>
                    </a:p>
                  </a:txBody>
                  <a:tcPr/>
                </a:tc>
                <a:tc>
                  <a:txBody>
                    <a:bodyPr/>
                    <a:lstStyle/>
                    <a:p>
                      <a:pPr algn="ctr"/>
                      <a:r>
                        <a:rPr lang="fr-FR" dirty="0"/>
                        <a:t>18 %</a:t>
                      </a:r>
                    </a:p>
                  </a:txBody>
                  <a:tcPr/>
                </a:tc>
                <a:extLst>
                  <a:ext uri="{0D108BD9-81ED-4DB2-BD59-A6C34878D82A}">
                    <a16:rowId xmlns:a16="http://schemas.microsoft.com/office/drawing/2014/main" val="1184243536"/>
                  </a:ext>
                </a:extLst>
              </a:tr>
            </a:tbl>
          </a:graphicData>
        </a:graphic>
      </p:graphicFrame>
      <p:sp>
        <p:nvSpPr>
          <p:cNvPr id="3" name="Espace réservé de la date 2">
            <a:extLst>
              <a:ext uri="{FF2B5EF4-FFF2-40B4-BE49-F238E27FC236}">
                <a16:creationId xmlns:a16="http://schemas.microsoft.com/office/drawing/2014/main" id="{DB997E61-5AEB-C144-8941-52000AE0FDBA}"/>
              </a:ext>
            </a:extLst>
          </p:cNvPr>
          <p:cNvSpPr>
            <a:spLocks noGrp="1"/>
          </p:cNvSpPr>
          <p:nvPr>
            <p:ph type="dt" sz="half" idx="10"/>
          </p:nvPr>
        </p:nvSpPr>
        <p:spPr/>
        <p:txBody>
          <a:bodyPr/>
          <a:lstStyle/>
          <a:p>
            <a:fld id="{1828D55E-C7BA-E642-8C4B-585CF3495C2C}" type="datetime11">
              <a:rPr lang="fr-FR" smtClean="0"/>
              <a:t>15:37:17</a:t>
            </a:fld>
            <a:endParaRPr lang="fr-FR"/>
          </a:p>
        </p:txBody>
      </p:sp>
      <p:sp>
        <p:nvSpPr>
          <p:cNvPr id="5" name="Espace réservé du numéro de diapositive 4">
            <a:extLst>
              <a:ext uri="{FF2B5EF4-FFF2-40B4-BE49-F238E27FC236}">
                <a16:creationId xmlns:a16="http://schemas.microsoft.com/office/drawing/2014/main" id="{94501986-4A0F-E74E-B686-D2E600552EC8}"/>
              </a:ext>
            </a:extLst>
          </p:cNvPr>
          <p:cNvSpPr>
            <a:spLocks noGrp="1"/>
          </p:cNvSpPr>
          <p:nvPr>
            <p:ph type="sldNum" sz="quarter" idx="12"/>
          </p:nvPr>
        </p:nvSpPr>
        <p:spPr/>
        <p:txBody>
          <a:bodyPr/>
          <a:lstStyle/>
          <a:p>
            <a:fld id="{474A471F-8292-7B49-8AE5-BDE0B0DD2306}" type="slidenum">
              <a:rPr lang="fr-FR" smtClean="0"/>
              <a:t>17</a:t>
            </a:fld>
            <a:endParaRPr lang="fr-FR"/>
          </a:p>
        </p:txBody>
      </p:sp>
    </p:spTree>
    <p:extLst>
      <p:ext uri="{BB962C8B-B14F-4D97-AF65-F5344CB8AC3E}">
        <p14:creationId xmlns:p14="http://schemas.microsoft.com/office/powerpoint/2010/main" val="41577310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9D0D60C8-CB29-2E44-B9B5-F0C3B120A409}"/>
              </a:ext>
            </a:extLst>
          </p:cNvPr>
          <p:cNvSpPr>
            <a:spLocks noGrp="1"/>
          </p:cNvSpPr>
          <p:nvPr>
            <p:ph type="title"/>
          </p:nvPr>
        </p:nvSpPr>
        <p:spPr>
          <a:xfrm>
            <a:off x="1141413" y="301658"/>
            <a:ext cx="9905998" cy="697583"/>
          </a:xfrm>
        </p:spPr>
        <p:txBody>
          <a:bodyPr>
            <a:noAutofit/>
          </a:bodyPr>
          <a:lstStyle/>
          <a:p>
            <a:r>
              <a:rPr lang="fr-FR" sz="2400" b="1" dirty="0"/>
              <a:t>Enquête « un jour donné » -  Rendez-vous </a:t>
            </a:r>
            <a:r>
              <a:rPr lang="fr-FR" sz="2400" b="1" dirty="0" err="1"/>
              <a:t>Prep</a:t>
            </a:r>
            <a:r>
              <a:rPr lang="fr-FR" sz="2400" b="1" dirty="0"/>
              <a:t> en Bretagne</a:t>
            </a:r>
          </a:p>
        </p:txBody>
      </p:sp>
      <p:sp>
        <p:nvSpPr>
          <p:cNvPr id="5" name="Espace réservé du contenu 4">
            <a:extLst>
              <a:ext uri="{FF2B5EF4-FFF2-40B4-BE49-F238E27FC236}">
                <a16:creationId xmlns:a16="http://schemas.microsoft.com/office/drawing/2014/main" id="{450A221A-4B9A-384F-B084-F99C6B031F2D}"/>
              </a:ext>
            </a:extLst>
          </p:cNvPr>
          <p:cNvSpPr>
            <a:spLocks noGrp="1"/>
          </p:cNvSpPr>
          <p:nvPr>
            <p:ph idx="1"/>
          </p:nvPr>
        </p:nvSpPr>
        <p:spPr>
          <a:xfrm>
            <a:off x="1293811" y="1227714"/>
            <a:ext cx="9648245" cy="622168"/>
          </a:xfrm>
        </p:spPr>
        <p:txBody>
          <a:bodyPr>
            <a:normAutofit lnSpcReduction="10000"/>
          </a:bodyPr>
          <a:lstStyle/>
          <a:p>
            <a:pPr marL="0" indent="0" algn="ctr">
              <a:buNone/>
            </a:pPr>
            <a:r>
              <a:rPr lang="fr-FR" sz="1600" b="1" dirty="0"/>
              <a:t>Appels passés le 12/04</a:t>
            </a:r>
            <a:br>
              <a:rPr lang="fr-FR" sz="1600" b="1" dirty="0"/>
            </a:br>
            <a:r>
              <a:rPr lang="fr-FR" sz="1600" b="1" dirty="0"/>
              <a:t>« Allo bonjour, je voudrais un RDV pour une PrEP, quelle va être la date à laquelle je verrai le médecin ? »</a:t>
            </a:r>
            <a:endParaRPr lang="fr-FR" sz="1600" dirty="0"/>
          </a:p>
        </p:txBody>
      </p:sp>
      <p:graphicFrame>
        <p:nvGraphicFramePr>
          <p:cNvPr id="2" name="Tableau 1"/>
          <p:cNvGraphicFramePr>
            <a:graphicFrameLocks noGrp="1"/>
          </p:cNvGraphicFramePr>
          <p:nvPr>
            <p:extLst>
              <p:ext uri="{D42A27DB-BD31-4B8C-83A1-F6EECF244321}">
                <p14:modId xmlns:p14="http://schemas.microsoft.com/office/powerpoint/2010/main" val="4234989699"/>
              </p:ext>
            </p:extLst>
          </p:nvPr>
        </p:nvGraphicFramePr>
        <p:xfrm>
          <a:off x="1293811" y="2078355"/>
          <a:ext cx="9648245" cy="4230735"/>
        </p:xfrm>
        <a:graphic>
          <a:graphicData uri="http://schemas.openxmlformats.org/drawingml/2006/table">
            <a:tbl>
              <a:tblPr firstRow="1" bandRow="1">
                <a:tableStyleId>{7DF18680-E054-41AD-8BC1-D1AEF772440D}</a:tableStyleId>
              </a:tblPr>
              <a:tblGrid>
                <a:gridCol w="2202110">
                  <a:extLst>
                    <a:ext uri="{9D8B030D-6E8A-4147-A177-3AD203B41FA5}">
                      <a16:colId xmlns:a16="http://schemas.microsoft.com/office/drawing/2014/main" val="20000"/>
                    </a:ext>
                  </a:extLst>
                </a:gridCol>
                <a:gridCol w="3834674">
                  <a:extLst>
                    <a:ext uri="{9D8B030D-6E8A-4147-A177-3AD203B41FA5}">
                      <a16:colId xmlns:a16="http://schemas.microsoft.com/office/drawing/2014/main" val="20001"/>
                    </a:ext>
                  </a:extLst>
                </a:gridCol>
                <a:gridCol w="3611461">
                  <a:extLst>
                    <a:ext uri="{9D8B030D-6E8A-4147-A177-3AD203B41FA5}">
                      <a16:colId xmlns:a16="http://schemas.microsoft.com/office/drawing/2014/main" val="20002"/>
                    </a:ext>
                  </a:extLst>
                </a:gridCol>
              </a:tblGrid>
              <a:tr h="276394">
                <a:tc>
                  <a:txBody>
                    <a:bodyPr/>
                    <a:lstStyle/>
                    <a:p>
                      <a:pPr algn="ctr"/>
                      <a:r>
                        <a:rPr lang="fr-FR" sz="1600" dirty="0"/>
                        <a:t>Ville</a:t>
                      </a:r>
                    </a:p>
                  </a:txBody>
                  <a:tcPr marL="109728" marR="109728" marT="54864" marB="54864"/>
                </a:tc>
                <a:tc>
                  <a:txBody>
                    <a:bodyPr/>
                    <a:lstStyle/>
                    <a:p>
                      <a:pPr algn="ctr"/>
                      <a:r>
                        <a:rPr lang="fr-FR" sz="1600" dirty="0" err="1"/>
                        <a:t>CeGidd</a:t>
                      </a:r>
                      <a:endParaRPr lang="fr-FR" sz="1600" dirty="0"/>
                    </a:p>
                  </a:txBody>
                  <a:tcPr marL="109728" marR="109728" marT="54864" marB="54864"/>
                </a:tc>
                <a:tc>
                  <a:txBody>
                    <a:bodyPr/>
                    <a:lstStyle/>
                    <a:p>
                      <a:pPr algn="ctr"/>
                      <a:r>
                        <a:rPr lang="fr-FR" sz="1600" dirty="0"/>
                        <a:t>Service</a:t>
                      </a:r>
                      <a:r>
                        <a:rPr lang="fr-FR" sz="1600" baseline="0" dirty="0"/>
                        <a:t> Consultation</a:t>
                      </a:r>
                      <a:endParaRPr lang="fr-FR" sz="1600" dirty="0"/>
                    </a:p>
                  </a:txBody>
                  <a:tcPr marL="109728" marR="109728" marT="54864" marB="54864"/>
                </a:tc>
                <a:extLst>
                  <a:ext uri="{0D108BD9-81ED-4DB2-BD59-A6C34878D82A}">
                    <a16:rowId xmlns:a16="http://schemas.microsoft.com/office/drawing/2014/main" val="10000"/>
                  </a:ext>
                </a:extLst>
              </a:tr>
              <a:tr h="276394">
                <a:tc>
                  <a:txBody>
                    <a:bodyPr/>
                    <a:lstStyle/>
                    <a:p>
                      <a:pPr algn="ctr"/>
                      <a:r>
                        <a:rPr lang="fr-FR" sz="1600" b="1" dirty="0"/>
                        <a:t>Quimper</a:t>
                      </a:r>
                    </a:p>
                  </a:txBody>
                  <a:tcPr marL="109728" marR="109728" marT="54864" marB="54864"/>
                </a:tc>
                <a:tc>
                  <a:txBody>
                    <a:bodyPr/>
                    <a:lstStyle/>
                    <a:p>
                      <a:pPr algn="ctr"/>
                      <a:r>
                        <a:rPr lang="fr-FR" sz="1600" dirty="0"/>
                        <a:t>-</a:t>
                      </a:r>
                    </a:p>
                  </a:txBody>
                  <a:tcPr marL="109728" marR="109728" marT="54864" marB="54864"/>
                </a:tc>
                <a:tc>
                  <a:txBody>
                    <a:bodyPr/>
                    <a:lstStyle/>
                    <a:p>
                      <a:pPr algn="ctr"/>
                      <a:r>
                        <a:rPr lang="fr-FR" sz="1600" dirty="0"/>
                        <a:t>15 avril (J3)</a:t>
                      </a:r>
                    </a:p>
                  </a:txBody>
                  <a:tcPr marL="109728" marR="109728" marT="54864" marB="54864"/>
                </a:tc>
                <a:extLst>
                  <a:ext uri="{0D108BD9-81ED-4DB2-BD59-A6C34878D82A}">
                    <a16:rowId xmlns:a16="http://schemas.microsoft.com/office/drawing/2014/main" val="10001"/>
                  </a:ext>
                </a:extLst>
              </a:tr>
              <a:tr h="276394">
                <a:tc>
                  <a:txBody>
                    <a:bodyPr/>
                    <a:lstStyle/>
                    <a:p>
                      <a:pPr algn="ctr"/>
                      <a:r>
                        <a:rPr lang="fr-FR" sz="1600" b="1" dirty="0"/>
                        <a:t>Brest</a:t>
                      </a:r>
                    </a:p>
                  </a:txBody>
                  <a:tcPr marL="109728" marR="109728" marT="54864" marB="54864"/>
                </a:tc>
                <a:tc>
                  <a:txBody>
                    <a:bodyPr/>
                    <a:lstStyle/>
                    <a:p>
                      <a:pPr algn="ctr"/>
                      <a:r>
                        <a:rPr lang="fr-FR" sz="1600" dirty="0"/>
                        <a:t>-</a:t>
                      </a:r>
                    </a:p>
                  </a:txBody>
                  <a:tcPr marL="109728" marR="109728" marT="54864" marB="54864"/>
                </a:tc>
                <a:tc>
                  <a:txBody>
                    <a:bodyPr/>
                    <a:lstStyle/>
                    <a:p>
                      <a:pPr algn="ctr"/>
                      <a:r>
                        <a:rPr lang="fr-FR" sz="1600" dirty="0"/>
                        <a:t>19 avril (J7)</a:t>
                      </a:r>
                    </a:p>
                  </a:txBody>
                  <a:tcPr marL="109728" marR="109728" marT="54864" marB="54864"/>
                </a:tc>
                <a:extLst>
                  <a:ext uri="{0D108BD9-81ED-4DB2-BD59-A6C34878D82A}">
                    <a16:rowId xmlns:a16="http://schemas.microsoft.com/office/drawing/2014/main" val="10002"/>
                  </a:ext>
                </a:extLst>
              </a:tr>
              <a:tr h="284455">
                <a:tc>
                  <a:txBody>
                    <a:bodyPr/>
                    <a:lstStyle/>
                    <a:p>
                      <a:pPr algn="ctr"/>
                      <a:r>
                        <a:rPr lang="fr-FR" sz="1600" b="1" dirty="0"/>
                        <a:t>Morlaix</a:t>
                      </a:r>
                    </a:p>
                  </a:txBody>
                  <a:tcPr marL="109728" marR="109728" marT="54864" marB="54864"/>
                </a:tc>
                <a:tc>
                  <a:txBody>
                    <a:bodyPr/>
                    <a:lstStyle/>
                    <a:p>
                      <a:pPr algn="ctr"/>
                      <a:r>
                        <a:rPr lang="fr-FR" sz="1600" dirty="0"/>
                        <a:t>12/04 (J0) ou semaine prochaine </a:t>
                      </a:r>
                    </a:p>
                  </a:txBody>
                  <a:tcPr marL="109728" marR="109728" marT="54864" marB="54864"/>
                </a:tc>
                <a:tc>
                  <a:txBody>
                    <a:bodyPr/>
                    <a:lstStyle/>
                    <a:p>
                      <a:pPr algn="ctr"/>
                      <a:r>
                        <a:rPr lang="fr-FR" sz="1600" dirty="0"/>
                        <a:t>-</a:t>
                      </a:r>
                    </a:p>
                  </a:txBody>
                  <a:tcPr marL="109728" marR="109728" marT="54864" marB="54864"/>
                </a:tc>
                <a:extLst>
                  <a:ext uri="{0D108BD9-81ED-4DB2-BD59-A6C34878D82A}">
                    <a16:rowId xmlns:a16="http://schemas.microsoft.com/office/drawing/2014/main" val="10003"/>
                  </a:ext>
                </a:extLst>
              </a:tr>
              <a:tr h="289732">
                <a:tc>
                  <a:txBody>
                    <a:bodyPr/>
                    <a:lstStyle/>
                    <a:p>
                      <a:pPr marL="0" marR="0" indent="0" algn="ctr" defTabSz="609608" rtl="0" eaLnBrk="1" fontAlgn="auto" latinLnBrk="0" hangingPunct="1">
                        <a:lnSpc>
                          <a:spcPct val="100000"/>
                        </a:lnSpc>
                        <a:spcBef>
                          <a:spcPts val="0"/>
                        </a:spcBef>
                        <a:spcAft>
                          <a:spcPts val="0"/>
                        </a:spcAft>
                        <a:buClrTx/>
                        <a:buSzTx/>
                        <a:buFontTx/>
                        <a:buNone/>
                        <a:tabLst/>
                        <a:defRPr/>
                      </a:pPr>
                      <a:r>
                        <a:rPr lang="fr-FR" sz="1600" b="1" dirty="0"/>
                        <a:t>Vannes</a:t>
                      </a:r>
                    </a:p>
                  </a:txBody>
                  <a:tcPr marL="109728" marR="109728" marT="54864" marB="54864"/>
                </a:tc>
                <a:tc>
                  <a:txBody>
                    <a:bodyPr/>
                    <a:lstStyle/>
                    <a:p>
                      <a:pPr algn="ctr"/>
                      <a:r>
                        <a:rPr lang="fr-FR" sz="1600" dirty="0"/>
                        <a:t>26 avril (J14)</a:t>
                      </a:r>
                    </a:p>
                  </a:txBody>
                  <a:tcPr marL="109728" marR="109728" marT="54864" marB="54864"/>
                </a:tc>
                <a:tc>
                  <a:txBody>
                    <a:bodyPr/>
                    <a:lstStyle/>
                    <a:p>
                      <a:pPr algn="ctr"/>
                      <a:r>
                        <a:rPr lang="fr-FR" sz="1600" b="0" baseline="0" dirty="0"/>
                        <a:t>Suivi uniquement</a:t>
                      </a:r>
                      <a:endParaRPr lang="fr-FR" sz="1600" b="0" dirty="0"/>
                    </a:p>
                  </a:txBody>
                  <a:tcPr marL="109728" marR="109728" marT="54864" marB="54864"/>
                </a:tc>
                <a:extLst>
                  <a:ext uri="{0D108BD9-81ED-4DB2-BD59-A6C34878D82A}">
                    <a16:rowId xmlns:a16="http://schemas.microsoft.com/office/drawing/2014/main" val="10004"/>
                  </a:ext>
                </a:extLst>
              </a:tr>
              <a:tr h="276394">
                <a:tc>
                  <a:txBody>
                    <a:bodyPr/>
                    <a:lstStyle/>
                    <a:p>
                      <a:pPr algn="ctr"/>
                      <a:r>
                        <a:rPr lang="fr-FR" sz="1600" b="1" dirty="0"/>
                        <a:t>Lorient</a:t>
                      </a:r>
                    </a:p>
                  </a:txBody>
                  <a:tcPr marL="109728" marR="109728" marT="54864" marB="54864"/>
                </a:tc>
                <a:tc>
                  <a:txBody>
                    <a:bodyPr/>
                    <a:lstStyle/>
                    <a:p>
                      <a:pPr algn="ctr"/>
                      <a:r>
                        <a:rPr lang="fr-FR" sz="1600" dirty="0"/>
                        <a:t>13 avril (J1)</a:t>
                      </a:r>
                    </a:p>
                  </a:txBody>
                  <a:tcPr marL="109728" marR="109728" marT="54864" marB="54864"/>
                </a:tc>
                <a:tc>
                  <a:txBody>
                    <a:bodyPr/>
                    <a:lstStyle/>
                    <a:p>
                      <a:pPr algn="ctr"/>
                      <a:r>
                        <a:rPr lang="fr-FR" sz="1600" b="0" baseline="0" dirty="0"/>
                        <a:t>Suivi uniquement</a:t>
                      </a:r>
                      <a:endParaRPr lang="fr-FR" sz="1600" b="0" dirty="0"/>
                    </a:p>
                  </a:txBody>
                  <a:tcPr marL="109728" marR="109728" marT="54864" marB="54864"/>
                </a:tc>
                <a:extLst>
                  <a:ext uri="{0D108BD9-81ED-4DB2-BD59-A6C34878D82A}">
                    <a16:rowId xmlns:a16="http://schemas.microsoft.com/office/drawing/2014/main" val="10005"/>
                  </a:ext>
                </a:extLst>
              </a:tr>
              <a:tr h="422569">
                <a:tc>
                  <a:txBody>
                    <a:bodyPr/>
                    <a:lstStyle/>
                    <a:p>
                      <a:pPr marL="0" marR="0" indent="0" algn="ctr" defTabSz="609608" rtl="0" eaLnBrk="1" fontAlgn="auto" latinLnBrk="0" hangingPunct="1">
                        <a:lnSpc>
                          <a:spcPct val="100000"/>
                        </a:lnSpc>
                        <a:spcBef>
                          <a:spcPts val="0"/>
                        </a:spcBef>
                        <a:spcAft>
                          <a:spcPts val="0"/>
                        </a:spcAft>
                        <a:buClrTx/>
                        <a:buSzTx/>
                        <a:buFontTx/>
                        <a:buNone/>
                        <a:tabLst/>
                        <a:defRPr/>
                      </a:pPr>
                      <a:r>
                        <a:rPr lang="fr-FR" sz="1600" b="1" dirty="0"/>
                        <a:t>Pontivy</a:t>
                      </a:r>
                    </a:p>
                  </a:txBody>
                  <a:tcPr marL="109728" marR="109728" marT="54864" marB="5486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J0 ou dans la semaine</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a:t>(lundi ou vendredi</a:t>
                      </a:r>
                      <a:r>
                        <a:rPr lang="fr-FR" sz="1600" baseline="0" dirty="0"/>
                        <a:t> en général)</a:t>
                      </a:r>
                    </a:p>
                  </a:txBody>
                  <a:tcPr marL="109728" marR="109728" marT="54864" marB="5486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mn-lt"/>
                          <a:ea typeface="+mn-ea"/>
                          <a:cs typeface="+mn-cs"/>
                        </a:rPr>
                        <a:t>Suivi uniquement</a:t>
                      </a:r>
                    </a:p>
                  </a:txBody>
                  <a:tcPr marL="109728" marR="109728" marT="54864" marB="54864"/>
                </a:tc>
                <a:extLst>
                  <a:ext uri="{0D108BD9-81ED-4DB2-BD59-A6C34878D82A}">
                    <a16:rowId xmlns:a16="http://schemas.microsoft.com/office/drawing/2014/main" val="10006"/>
                  </a:ext>
                </a:extLst>
              </a:tr>
              <a:tr h="0">
                <a:tc>
                  <a:txBody>
                    <a:bodyPr/>
                    <a:lstStyle/>
                    <a:p>
                      <a:pPr algn="ctr"/>
                      <a:r>
                        <a:rPr lang="fr-FR" sz="1600" b="1" dirty="0"/>
                        <a:t>Rennes</a:t>
                      </a:r>
                    </a:p>
                  </a:txBody>
                  <a:tcPr marL="109728" marR="109728" marT="54864" marB="54864"/>
                </a:tc>
                <a:tc>
                  <a:txBody>
                    <a:bodyPr/>
                    <a:lstStyle/>
                    <a:p>
                      <a:pPr algn="ctr"/>
                      <a:r>
                        <a:rPr lang="fr-FR" sz="1600" b="0" dirty="0"/>
                        <a:t>25/05/21(J43)</a:t>
                      </a:r>
                    </a:p>
                  </a:txBody>
                  <a:tcPr marL="109728" marR="109728" marT="54864" marB="54864"/>
                </a:tc>
                <a:tc>
                  <a:txBody>
                    <a:bodyPr/>
                    <a:lstStyle/>
                    <a:p>
                      <a:pPr algn="ctr"/>
                      <a:r>
                        <a:rPr lang="fr-FR" sz="1600" b="0" baseline="0" dirty="0"/>
                        <a:t>28/04/21 (J16)</a:t>
                      </a:r>
                    </a:p>
                    <a:p>
                      <a:pPr algn="ctr"/>
                      <a:r>
                        <a:rPr lang="fr-FR" sz="1600" b="0" baseline="0" dirty="0"/>
                        <a:t>27/05/21(J45)</a:t>
                      </a:r>
                    </a:p>
                  </a:txBody>
                  <a:tcPr marL="109728" marR="109728" marT="54864" marB="54864"/>
                </a:tc>
                <a:extLst>
                  <a:ext uri="{0D108BD9-81ED-4DB2-BD59-A6C34878D82A}">
                    <a16:rowId xmlns:a16="http://schemas.microsoft.com/office/drawing/2014/main" val="10007"/>
                  </a:ext>
                </a:extLst>
              </a:tr>
              <a:tr h="489843">
                <a:tc>
                  <a:txBody>
                    <a:bodyPr/>
                    <a:lstStyle/>
                    <a:p>
                      <a:pPr algn="ctr"/>
                      <a:r>
                        <a:rPr lang="fr-FR" sz="1600" b="1" dirty="0"/>
                        <a:t>St Malo</a:t>
                      </a:r>
                    </a:p>
                  </a:txBody>
                  <a:tcPr marL="109728" marR="109728" marT="54864" marB="54864"/>
                </a:tc>
                <a:tc>
                  <a:txBody>
                    <a:bodyPr/>
                    <a:lstStyle/>
                    <a:p>
                      <a:pPr algn="ctr"/>
                      <a:r>
                        <a:rPr lang="fr-FR" sz="1600" b="0" baseline="0" dirty="0"/>
                        <a:t>Suivi uniquement</a:t>
                      </a:r>
                      <a:endParaRPr lang="fr-FR" sz="1600" b="0" dirty="0"/>
                    </a:p>
                  </a:txBody>
                  <a:tcPr marL="109728" marR="109728" marT="54864" marB="54864"/>
                </a:tc>
                <a:tc>
                  <a:txBody>
                    <a:bodyPr/>
                    <a:lstStyle/>
                    <a:p>
                      <a:pPr algn="ctr"/>
                      <a:r>
                        <a:rPr lang="fr-FR" sz="1600" dirty="0"/>
                        <a:t>12/05/2021 (J30)</a:t>
                      </a:r>
                    </a:p>
                  </a:txBody>
                  <a:tcPr marL="109728" marR="109728" marT="54864" marB="54864"/>
                </a:tc>
                <a:extLst>
                  <a:ext uri="{0D108BD9-81ED-4DB2-BD59-A6C34878D82A}">
                    <a16:rowId xmlns:a16="http://schemas.microsoft.com/office/drawing/2014/main" val="10008"/>
                  </a:ext>
                </a:extLst>
              </a:tr>
              <a:tr h="424668">
                <a:tc>
                  <a:txBody>
                    <a:bodyPr/>
                    <a:lstStyle/>
                    <a:p>
                      <a:pPr marL="0" marR="0" indent="0" algn="ctr" defTabSz="609608" rtl="0" eaLnBrk="1" fontAlgn="auto" latinLnBrk="0" hangingPunct="1">
                        <a:lnSpc>
                          <a:spcPct val="100000"/>
                        </a:lnSpc>
                        <a:spcBef>
                          <a:spcPts val="0"/>
                        </a:spcBef>
                        <a:spcAft>
                          <a:spcPts val="0"/>
                        </a:spcAft>
                        <a:buClrTx/>
                        <a:buSzTx/>
                        <a:buFontTx/>
                        <a:buNone/>
                        <a:tabLst/>
                        <a:defRPr/>
                      </a:pPr>
                      <a:r>
                        <a:rPr lang="fr-FR" sz="1600" b="1" dirty="0"/>
                        <a:t>St Brieuc</a:t>
                      </a:r>
                    </a:p>
                  </a:txBody>
                  <a:tcPr marL="109728" marR="109728" marT="54864" marB="54864"/>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baseline="0" dirty="0"/>
                        <a:t>Suivi uniquement</a:t>
                      </a:r>
                      <a:endParaRPr lang="fr-FR" sz="1600" b="0" dirty="0"/>
                    </a:p>
                  </a:txBody>
                  <a:tcPr marL="109728" marR="109728" marT="54864" marB="54864"/>
                </a:tc>
                <a:tc>
                  <a:txBody>
                    <a:bodyPr/>
                    <a:lstStyle/>
                    <a:p>
                      <a:pPr algn="ctr"/>
                      <a:r>
                        <a:rPr lang="fr-FR" sz="1600" b="0" baseline="0" dirty="0"/>
                        <a:t>11/06/21 (J60)</a:t>
                      </a:r>
                      <a:endParaRPr lang="fr-FR" sz="1600" b="0" dirty="0"/>
                    </a:p>
                  </a:txBody>
                  <a:tcPr marL="109728" marR="109728" marT="54864" marB="54864"/>
                </a:tc>
                <a:extLst>
                  <a:ext uri="{0D108BD9-81ED-4DB2-BD59-A6C34878D82A}">
                    <a16:rowId xmlns:a16="http://schemas.microsoft.com/office/drawing/2014/main" val="10009"/>
                  </a:ext>
                </a:extLst>
              </a:tr>
            </a:tbl>
          </a:graphicData>
        </a:graphic>
      </p:graphicFrame>
      <p:sp>
        <p:nvSpPr>
          <p:cNvPr id="3" name="Espace réservé de la date 2">
            <a:extLst>
              <a:ext uri="{FF2B5EF4-FFF2-40B4-BE49-F238E27FC236}">
                <a16:creationId xmlns:a16="http://schemas.microsoft.com/office/drawing/2014/main" id="{0BBBF01E-FA78-2E43-BFFD-8ACCB1D13714}"/>
              </a:ext>
            </a:extLst>
          </p:cNvPr>
          <p:cNvSpPr>
            <a:spLocks noGrp="1"/>
          </p:cNvSpPr>
          <p:nvPr>
            <p:ph type="dt" sz="half" idx="10"/>
          </p:nvPr>
        </p:nvSpPr>
        <p:spPr/>
        <p:txBody>
          <a:bodyPr/>
          <a:lstStyle/>
          <a:p>
            <a:fld id="{9EF859CC-F201-1E4E-B2C5-B919B7A392F7}" type="datetime11">
              <a:rPr lang="fr-FR" smtClean="0"/>
              <a:t>15:37:17</a:t>
            </a:fld>
            <a:endParaRPr lang="fr-FR"/>
          </a:p>
        </p:txBody>
      </p:sp>
      <p:sp>
        <p:nvSpPr>
          <p:cNvPr id="6" name="Espace réservé du numéro de diapositive 5">
            <a:extLst>
              <a:ext uri="{FF2B5EF4-FFF2-40B4-BE49-F238E27FC236}">
                <a16:creationId xmlns:a16="http://schemas.microsoft.com/office/drawing/2014/main" id="{052F4F43-C39A-A64F-9B53-28BA87FEEDE7}"/>
              </a:ext>
            </a:extLst>
          </p:cNvPr>
          <p:cNvSpPr>
            <a:spLocks noGrp="1"/>
          </p:cNvSpPr>
          <p:nvPr>
            <p:ph type="sldNum" sz="quarter" idx="12"/>
          </p:nvPr>
        </p:nvSpPr>
        <p:spPr/>
        <p:txBody>
          <a:bodyPr/>
          <a:lstStyle/>
          <a:p>
            <a:fld id="{474A471F-8292-7B49-8AE5-BDE0B0DD2306}" type="slidenum">
              <a:rPr lang="fr-FR" smtClean="0"/>
              <a:t>18</a:t>
            </a:fld>
            <a:endParaRPr lang="fr-FR"/>
          </a:p>
        </p:txBody>
      </p:sp>
    </p:spTree>
    <p:extLst>
      <p:ext uri="{BB962C8B-B14F-4D97-AF65-F5344CB8AC3E}">
        <p14:creationId xmlns:p14="http://schemas.microsoft.com/office/powerpoint/2010/main" val="20715069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1B9627-F278-D344-AD31-B25E969E44FC}"/>
              </a:ext>
            </a:extLst>
          </p:cNvPr>
          <p:cNvSpPr>
            <a:spLocks noGrp="1"/>
          </p:cNvSpPr>
          <p:nvPr>
            <p:ph type="title"/>
          </p:nvPr>
        </p:nvSpPr>
        <p:spPr>
          <a:xfrm>
            <a:off x="1141413" y="397823"/>
            <a:ext cx="9905998" cy="675892"/>
          </a:xfrm>
        </p:spPr>
        <p:txBody>
          <a:bodyPr>
            <a:noAutofit/>
          </a:bodyPr>
          <a:lstStyle/>
          <a:p>
            <a:r>
              <a:rPr lang="fr-FR" sz="2800" dirty="0"/>
              <a:t>Evolution des délais de RDV à Rennes de 2018 à 2020 </a:t>
            </a:r>
          </a:p>
        </p:txBody>
      </p:sp>
      <p:graphicFrame>
        <p:nvGraphicFramePr>
          <p:cNvPr id="4" name="Graphique 3">
            <a:extLst>
              <a:ext uri="{FF2B5EF4-FFF2-40B4-BE49-F238E27FC236}">
                <a16:creationId xmlns:a16="http://schemas.microsoft.com/office/drawing/2014/main" id="{00000000-0008-0000-0000-000009000000}"/>
              </a:ext>
            </a:extLst>
          </p:cNvPr>
          <p:cNvGraphicFramePr>
            <a:graphicFrameLocks/>
          </p:cNvGraphicFramePr>
          <p:nvPr>
            <p:extLst>
              <p:ext uri="{D42A27DB-BD31-4B8C-83A1-F6EECF244321}">
                <p14:modId xmlns:p14="http://schemas.microsoft.com/office/powerpoint/2010/main" val="2187725821"/>
              </p:ext>
            </p:extLst>
          </p:nvPr>
        </p:nvGraphicFramePr>
        <p:xfrm>
          <a:off x="1141413" y="1282535"/>
          <a:ext cx="10212779" cy="4785756"/>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a:extLst>
              <a:ext uri="{FF2B5EF4-FFF2-40B4-BE49-F238E27FC236}">
                <a16:creationId xmlns:a16="http://schemas.microsoft.com/office/drawing/2014/main" id="{32B48AC5-8476-9345-96C6-1CD48011E3B8}"/>
              </a:ext>
            </a:extLst>
          </p:cNvPr>
          <p:cNvSpPr>
            <a:spLocks noGrp="1"/>
          </p:cNvSpPr>
          <p:nvPr>
            <p:ph type="dt" sz="half" idx="10"/>
          </p:nvPr>
        </p:nvSpPr>
        <p:spPr/>
        <p:txBody>
          <a:bodyPr/>
          <a:lstStyle/>
          <a:p>
            <a:fld id="{711FD027-0621-DF47-81BC-0201C373AB34}" type="datetime11">
              <a:rPr lang="fr-FR" smtClean="0"/>
              <a:t>15:37:17</a:t>
            </a:fld>
            <a:endParaRPr lang="fr-FR"/>
          </a:p>
        </p:txBody>
      </p:sp>
      <p:sp>
        <p:nvSpPr>
          <p:cNvPr id="5" name="Espace réservé du numéro de diapositive 4">
            <a:extLst>
              <a:ext uri="{FF2B5EF4-FFF2-40B4-BE49-F238E27FC236}">
                <a16:creationId xmlns:a16="http://schemas.microsoft.com/office/drawing/2014/main" id="{9AFB1E92-07D9-0240-BC3A-A2B18F6C2481}"/>
              </a:ext>
            </a:extLst>
          </p:cNvPr>
          <p:cNvSpPr>
            <a:spLocks noGrp="1"/>
          </p:cNvSpPr>
          <p:nvPr>
            <p:ph type="sldNum" sz="quarter" idx="12"/>
          </p:nvPr>
        </p:nvSpPr>
        <p:spPr/>
        <p:txBody>
          <a:bodyPr/>
          <a:lstStyle/>
          <a:p>
            <a:fld id="{474A471F-8292-7B49-8AE5-BDE0B0DD2306}" type="slidenum">
              <a:rPr lang="fr-FR" smtClean="0"/>
              <a:t>19</a:t>
            </a:fld>
            <a:endParaRPr lang="fr-FR"/>
          </a:p>
        </p:txBody>
      </p:sp>
    </p:spTree>
    <p:extLst>
      <p:ext uri="{BB962C8B-B14F-4D97-AF65-F5344CB8AC3E}">
        <p14:creationId xmlns:p14="http://schemas.microsoft.com/office/powerpoint/2010/main" val="23937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17680185-BDD5-E744-AEBB-3094A5D254A0}"/>
              </a:ext>
            </a:extLst>
          </p:cNvPr>
          <p:cNvSpPr>
            <a:spLocks noGrp="1"/>
          </p:cNvSpPr>
          <p:nvPr>
            <p:ph type="subTitle" idx="1"/>
          </p:nvPr>
        </p:nvSpPr>
        <p:spPr>
          <a:xfrm>
            <a:off x="1876424" y="4157662"/>
            <a:ext cx="9376075" cy="1100137"/>
          </a:xfrm>
        </p:spPr>
        <p:txBody>
          <a:bodyPr>
            <a:normAutofit/>
          </a:bodyPr>
          <a:lstStyle/>
          <a:p>
            <a:pPr algn="ctr"/>
            <a:r>
              <a:rPr lang="fr-FR" sz="2800" dirty="0"/>
              <a:t>Un outil de formation en ligne pour tous les acteurs de la santé qui s’intéressent à la PrEP ! </a:t>
            </a:r>
          </a:p>
        </p:txBody>
      </p:sp>
      <p:pic>
        <p:nvPicPr>
          <p:cNvPr id="4" name="Image 3">
            <a:extLst>
              <a:ext uri="{FF2B5EF4-FFF2-40B4-BE49-F238E27FC236}">
                <a16:creationId xmlns:a16="http://schemas.microsoft.com/office/drawing/2014/main" id="{781C1FC2-B4FA-7A43-9885-353A9CE8F762}"/>
              </a:ext>
            </a:extLst>
          </p:cNvPr>
          <p:cNvPicPr>
            <a:picLocks noChangeAspect="1"/>
          </p:cNvPicPr>
          <p:nvPr/>
        </p:nvPicPr>
        <p:blipFill>
          <a:blip r:embed="rId3"/>
          <a:stretch>
            <a:fillRect/>
          </a:stretch>
        </p:blipFill>
        <p:spPr>
          <a:xfrm>
            <a:off x="1807788" y="6110890"/>
            <a:ext cx="9513346" cy="494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Image 4">
            <a:extLst>
              <a:ext uri="{FF2B5EF4-FFF2-40B4-BE49-F238E27FC236}">
                <a16:creationId xmlns:a16="http://schemas.microsoft.com/office/drawing/2014/main" id="{329A497D-2206-3F45-B189-7A62C3DF3338}"/>
              </a:ext>
            </a:extLst>
          </p:cNvPr>
          <p:cNvPicPr>
            <a:picLocks noChangeAspect="1"/>
          </p:cNvPicPr>
          <p:nvPr/>
        </p:nvPicPr>
        <p:blipFill>
          <a:blip r:embed="rId4"/>
          <a:stretch>
            <a:fillRect/>
          </a:stretch>
        </p:blipFill>
        <p:spPr>
          <a:xfrm>
            <a:off x="2951088" y="1435621"/>
            <a:ext cx="6289823" cy="16219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Espace réservé de la date 1">
            <a:extLst>
              <a:ext uri="{FF2B5EF4-FFF2-40B4-BE49-F238E27FC236}">
                <a16:creationId xmlns:a16="http://schemas.microsoft.com/office/drawing/2014/main" id="{143699CC-03BE-4141-A010-EC0E5AAC6A52}"/>
              </a:ext>
            </a:extLst>
          </p:cNvPr>
          <p:cNvSpPr>
            <a:spLocks noGrp="1"/>
          </p:cNvSpPr>
          <p:nvPr>
            <p:ph type="dt" sz="half" idx="10"/>
          </p:nvPr>
        </p:nvSpPr>
        <p:spPr/>
        <p:txBody>
          <a:bodyPr/>
          <a:lstStyle/>
          <a:p>
            <a:fld id="{3A5A39C6-3D8C-D64C-B679-5CEBB0240023}" type="datetime11">
              <a:rPr lang="fr-FR" smtClean="0"/>
              <a:t>15:37:17</a:t>
            </a:fld>
            <a:endParaRPr lang="fr-FR" dirty="0"/>
          </a:p>
        </p:txBody>
      </p:sp>
      <p:sp>
        <p:nvSpPr>
          <p:cNvPr id="6" name="Espace réservé du numéro de diapositive 5">
            <a:extLst>
              <a:ext uri="{FF2B5EF4-FFF2-40B4-BE49-F238E27FC236}">
                <a16:creationId xmlns:a16="http://schemas.microsoft.com/office/drawing/2014/main" id="{FF433A75-F23F-A341-ABC6-DA6CE544CB45}"/>
              </a:ext>
            </a:extLst>
          </p:cNvPr>
          <p:cNvSpPr>
            <a:spLocks noGrp="1"/>
          </p:cNvSpPr>
          <p:nvPr>
            <p:ph type="sldNum" sz="quarter" idx="12"/>
          </p:nvPr>
        </p:nvSpPr>
        <p:spPr/>
        <p:txBody>
          <a:bodyPr/>
          <a:lstStyle/>
          <a:p>
            <a:fld id="{474A471F-8292-7B49-8AE5-BDE0B0DD2306}" type="slidenum">
              <a:rPr lang="fr-FR" smtClean="0"/>
              <a:t>2</a:t>
            </a:fld>
            <a:endParaRPr lang="fr-FR" dirty="0"/>
          </a:p>
        </p:txBody>
      </p:sp>
    </p:spTree>
    <p:extLst>
      <p:ext uri="{BB962C8B-B14F-4D97-AF65-F5344CB8AC3E}">
        <p14:creationId xmlns:p14="http://schemas.microsoft.com/office/powerpoint/2010/main" val="5840156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F1BF6AF9-4D2D-7B41-B1B6-03CACCE0CF29}"/>
              </a:ext>
            </a:extLst>
          </p:cNvPr>
          <p:cNvSpPr>
            <a:spLocks noGrp="1"/>
          </p:cNvSpPr>
          <p:nvPr>
            <p:ph type="title"/>
          </p:nvPr>
        </p:nvSpPr>
        <p:spPr/>
        <p:txBody>
          <a:bodyPr/>
          <a:lstStyle/>
          <a:p>
            <a:r>
              <a:rPr lang="fr-FR" dirty="0"/>
              <a:t>Discussion !</a:t>
            </a:r>
          </a:p>
        </p:txBody>
      </p:sp>
      <p:sp>
        <p:nvSpPr>
          <p:cNvPr id="5" name="Espace réservé du texte 4">
            <a:extLst>
              <a:ext uri="{FF2B5EF4-FFF2-40B4-BE49-F238E27FC236}">
                <a16:creationId xmlns:a16="http://schemas.microsoft.com/office/drawing/2014/main" id="{E3E1B9A4-FAFD-CA49-9435-3CC1F938E66A}"/>
              </a:ext>
            </a:extLst>
          </p:cNvPr>
          <p:cNvSpPr>
            <a:spLocks noGrp="1"/>
          </p:cNvSpPr>
          <p:nvPr>
            <p:ph type="body" idx="1"/>
          </p:nvPr>
        </p:nvSpPr>
        <p:spPr/>
        <p:txBody>
          <a:bodyPr/>
          <a:lstStyle/>
          <a:p>
            <a:endParaRPr lang="fr-FR"/>
          </a:p>
        </p:txBody>
      </p:sp>
      <p:pic>
        <p:nvPicPr>
          <p:cNvPr id="6" name="Image 5">
            <a:extLst>
              <a:ext uri="{FF2B5EF4-FFF2-40B4-BE49-F238E27FC236}">
                <a16:creationId xmlns:a16="http://schemas.microsoft.com/office/drawing/2014/main" id="{9137CDBD-4E10-4341-8417-B973C79C237A}"/>
              </a:ext>
            </a:extLst>
          </p:cNvPr>
          <p:cNvPicPr>
            <a:picLocks noChangeAspect="1"/>
          </p:cNvPicPr>
          <p:nvPr/>
        </p:nvPicPr>
        <p:blipFill>
          <a:blip r:embed="rId2"/>
          <a:stretch>
            <a:fillRect/>
          </a:stretch>
        </p:blipFill>
        <p:spPr>
          <a:xfrm>
            <a:off x="901289" y="232887"/>
            <a:ext cx="3029444" cy="1927228"/>
          </a:xfrm>
          <a:prstGeom prst="rect">
            <a:avLst/>
          </a:prstGeom>
        </p:spPr>
      </p:pic>
      <p:sp>
        <p:nvSpPr>
          <p:cNvPr id="7" name="Espace réservé de la date 6">
            <a:extLst>
              <a:ext uri="{FF2B5EF4-FFF2-40B4-BE49-F238E27FC236}">
                <a16:creationId xmlns:a16="http://schemas.microsoft.com/office/drawing/2014/main" id="{149586EA-D836-9B41-A009-1B280F3FA490}"/>
              </a:ext>
            </a:extLst>
          </p:cNvPr>
          <p:cNvSpPr>
            <a:spLocks noGrp="1"/>
          </p:cNvSpPr>
          <p:nvPr>
            <p:ph type="dt" sz="half" idx="10"/>
          </p:nvPr>
        </p:nvSpPr>
        <p:spPr/>
        <p:txBody>
          <a:bodyPr/>
          <a:lstStyle/>
          <a:p>
            <a:fld id="{FEEEF7C3-EBCC-504C-94F9-33ADC68D1050}" type="datetime11">
              <a:rPr lang="fr-FR" smtClean="0"/>
              <a:t>15:37:17</a:t>
            </a:fld>
            <a:endParaRPr lang="fr-FR"/>
          </a:p>
        </p:txBody>
      </p:sp>
      <p:sp>
        <p:nvSpPr>
          <p:cNvPr id="8" name="Espace réservé du numéro de diapositive 7">
            <a:extLst>
              <a:ext uri="{FF2B5EF4-FFF2-40B4-BE49-F238E27FC236}">
                <a16:creationId xmlns:a16="http://schemas.microsoft.com/office/drawing/2014/main" id="{34403420-88DC-E14C-BAD4-725A34D2140C}"/>
              </a:ext>
            </a:extLst>
          </p:cNvPr>
          <p:cNvSpPr>
            <a:spLocks noGrp="1"/>
          </p:cNvSpPr>
          <p:nvPr>
            <p:ph type="sldNum" sz="quarter" idx="12"/>
          </p:nvPr>
        </p:nvSpPr>
        <p:spPr/>
        <p:txBody>
          <a:bodyPr/>
          <a:lstStyle/>
          <a:p>
            <a:fld id="{474A471F-8292-7B49-8AE5-BDE0B0DD2306}" type="slidenum">
              <a:rPr lang="fr-FR" smtClean="0"/>
              <a:t>20</a:t>
            </a:fld>
            <a:endParaRPr lang="fr-FR"/>
          </a:p>
        </p:txBody>
      </p:sp>
    </p:spTree>
    <p:extLst>
      <p:ext uri="{BB962C8B-B14F-4D97-AF65-F5344CB8AC3E}">
        <p14:creationId xmlns:p14="http://schemas.microsoft.com/office/powerpoint/2010/main" val="37679028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32294AB-1D4E-6345-8DB8-15FB368E45C8}"/>
              </a:ext>
            </a:extLst>
          </p:cNvPr>
          <p:cNvSpPr>
            <a:spLocks noGrp="1"/>
          </p:cNvSpPr>
          <p:nvPr>
            <p:ph type="title"/>
          </p:nvPr>
        </p:nvSpPr>
        <p:spPr>
          <a:xfrm>
            <a:off x="2577828" y="890893"/>
            <a:ext cx="8654406" cy="1478570"/>
          </a:xfrm>
        </p:spPr>
        <p:txBody>
          <a:bodyPr>
            <a:normAutofit/>
          </a:bodyPr>
          <a:lstStyle/>
          <a:p>
            <a:pPr algn="ctr"/>
            <a:r>
              <a:rPr lang="fr-FR" dirty="0"/>
              <a:t>Une conception multidisciplinaire au service d’un parcours d’apprentissage </a:t>
            </a:r>
          </a:p>
        </p:txBody>
      </p:sp>
      <p:pic>
        <p:nvPicPr>
          <p:cNvPr id="3" name="Image 2">
            <a:extLst>
              <a:ext uri="{FF2B5EF4-FFF2-40B4-BE49-F238E27FC236}">
                <a16:creationId xmlns:a16="http://schemas.microsoft.com/office/drawing/2014/main" id="{47489D9A-BDC2-A445-B58E-A053BB076155}"/>
              </a:ext>
            </a:extLst>
          </p:cNvPr>
          <p:cNvPicPr>
            <a:picLocks noChangeAspect="1"/>
          </p:cNvPicPr>
          <p:nvPr/>
        </p:nvPicPr>
        <p:blipFill>
          <a:blip r:embed="rId3"/>
          <a:stretch>
            <a:fillRect/>
          </a:stretch>
        </p:blipFill>
        <p:spPr>
          <a:xfrm>
            <a:off x="375212" y="609938"/>
            <a:ext cx="1460934" cy="563812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4" name="Image 3">
            <a:extLst>
              <a:ext uri="{FF2B5EF4-FFF2-40B4-BE49-F238E27FC236}">
                <a16:creationId xmlns:a16="http://schemas.microsoft.com/office/drawing/2014/main" id="{4991B86E-D716-6F48-8C70-579622005C4A}"/>
              </a:ext>
            </a:extLst>
          </p:cNvPr>
          <p:cNvPicPr>
            <a:picLocks noChangeAspect="1"/>
          </p:cNvPicPr>
          <p:nvPr/>
        </p:nvPicPr>
        <p:blipFill>
          <a:blip r:embed="rId4"/>
          <a:stretch>
            <a:fillRect/>
          </a:stretch>
        </p:blipFill>
        <p:spPr>
          <a:xfrm>
            <a:off x="2577828" y="3074089"/>
            <a:ext cx="8777591" cy="151952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Espace réservé de la date 4">
            <a:extLst>
              <a:ext uri="{FF2B5EF4-FFF2-40B4-BE49-F238E27FC236}">
                <a16:creationId xmlns:a16="http://schemas.microsoft.com/office/drawing/2014/main" id="{54C1F967-2511-D640-9AF7-B6EF87A21F48}"/>
              </a:ext>
            </a:extLst>
          </p:cNvPr>
          <p:cNvSpPr>
            <a:spLocks noGrp="1"/>
          </p:cNvSpPr>
          <p:nvPr>
            <p:ph type="dt" sz="half" idx="10"/>
          </p:nvPr>
        </p:nvSpPr>
        <p:spPr/>
        <p:txBody>
          <a:bodyPr/>
          <a:lstStyle/>
          <a:p>
            <a:fld id="{9D221507-6E24-AA40-801A-E7CE74AE1C9B}" type="datetime11">
              <a:rPr lang="fr-FR" smtClean="0"/>
              <a:t>15:37:17</a:t>
            </a:fld>
            <a:endParaRPr lang="fr-FR"/>
          </a:p>
        </p:txBody>
      </p:sp>
      <p:sp>
        <p:nvSpPr>
          <p:cNvPr id="6" name="Espace réservé du numéro de diapositive 5">
            <a:extLst>
              <a:ext uri="{FF2B5EF4-FFF2-40B4-BE49-F238E27FC236}">
                <a16:creationId xmlns:a16="http://schemas.microsoft.com/office/drawing/2014/main" id="{4D06DCD8-D7D9-2D40-B233-A6994ACD664A}"/>
              </a:ext>
            </a:extLst>
          </p:cNvPr>
          <p:cNvSpPr>
            <a:spLocks noGrp="1"/>
          </p:cNvSpPr>
          <p:nvPr>
            <p:ph type="sldNum" sz="quarter" idx="12"/>
          </p:nvPr>
        </p:nvSpPr>
        <p:spPr/>
        <p:txBody>
          <a:bodyPr/>
          <a:lstStyle/>
          <a:p>
            <a:fld id="{474A471F-8292-7B49-8AE5-BDE0B0DD2306}" type="slidenum">
              <a:rPr lang="fr-FR" smtClean="0"/>
              <a:t>3</a:t>
            </a:fld>
            <a:endParaRPr lang="fr-FR"/>
          </a:p>
        </p:txBody>
      </p:sp>
    </p:spTree>
    <p:extLst>
      <p:ext uri="{BB962C8B-B14F-4D97-AF65-F5344CB8AC3E}">
        <p14:creationId xmlns:p14="http://schemas.microsoft.com/office/powerpoint/2010/main" val="2121805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AC05A65-4235-4B4C-AC92-AC5B5D478F90}"/>
              </a:ext>
            </a:extLst>
          </p:cNvPr>
          <p:cNvSpPr>
            <a:spLocks noGrp="1"/>
          </p:cNvSpPr>
          <p:nvPr>
            <p:ph type="title"/>
          </p:nvPr>
        </p:nvSpPr>
        <p:spPr>
          <a:xfrm>
            <a:off x="1143001" y="443420"/>
            <a:ext cx="9905998" cy="383431"/>
          </a:xfrm>
        </p:spPr>
        <p:txBody>
          <a:bodyPr>
            <a:normAutofit fontScale="90000"/>
          </a:bodyPr>
          <a:lstStyle/>
          <a:p>
            <a:r>
              <a:rPr lang="fr-FR" dirty="0"/>
              <a:t>Un outil de formation modulaire</a:t>
            </a:r>
          </a:p>
        </p:txBody>
      </p:sp>
      <p:pic>
        <p:nvPicPr>
          <p:cNvPr id="4" name="Image 3">
            <a:extLst>
              <a:ext uri="{FF2B5EF4-FFF2-40B4-BE49-F238E27FC236}">
                <a16:creationId xmlns:a16="http://schemas.microsoft.com/office/drawing/2014/main" id="{394364C9-2987-A842-B976-47D898886E26}"/>
              </a:ext>
            </a:extLst>
          </p:cNvPr>
          <p:cNvPicPr>
            <a:picLocks noChangeAspect="1"/>
          </p:cNvPicPr>
          <p:nvPr/>
        </p:nvPicPr>
        <p:blipFill rotWithShape="1">
          <a:blip r:embed="rId3"/>
          <a:srcRect t="7419"/>
          <a:stretch/>
        </p:blipFill>
        <p:spPr>
          <a:xfrm>
            <a:off x="2986102" y="1043492"/>
            <a:ext cx="5976870" cy="41757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ZoneTexte 4">
            <a:extLst>
              <a:ext uri="{FF2B5EF4-FFF2-40B4-BE49-F238E27FC236}">
                <a16:creationId xmlns:a16="http://schemas.microsoft.com/office/drawing/2014/main" id="{B41CED1E-E4E8-4B45-A2EA-12619EFD4BF0}"/>
              </a:ext>
            </a:extLst>
          </p:cNvPr>
          <p:cNvSpPr txBox="1"/>
          <p:nvPr/>
        </p:nvSpPr>
        <p:spPr>
          <a:xfrm>
            <a:off x="1143001" y="2334409"/>
            <a:ext cx="489236" cy="3693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fr-FR" dirty="0"/>
              <a:t>55’</a:t>
            </a:r>
          </a:p>
        </p:txBody>
      </p:sp>
      <p:sp>
        <p:nvSpPr>
          <p:cNvPr id="6" name="ZoneTexte 5">
            <a:extLst>
              <a:ext uri="{FF2B5EF4-FFF2-40B4-BE49-F238E27FC236}">
                <a16:creationId xmlns:a16="http://schemas.microsoft.com/office/drawing/2014/main" id="{4D088B62-0983-EB43-BC65-915363242A75}"/>
              </a:ext>
            </a:extLst>
          </p:cNvPr>
          <p:cNvSpPr txBox="1"/>
          <p:nvPr/>
        </p:nvSpPr>
        <p:spPr>
          <a:xfrm>
            <a:off x="10200940" y="2431228"/>
            <a:ext cx="489236" cy="36933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fr-FR" dirty="0"/>
              <a:t>46’</a:t>
            </a:r>
          </a:p>
        </p:txBody>
      </p:sp>
      <p:sp>
        <p:nvSpPr>
          <p:cNvPr id="7" name="ZoneTexte 6">
            <a:extLst>
              <a:ext uri="{FF2B5EF4-FFF2-40B4-BE49-F238E27FC236}">
                <a16:creationId xmlns:a16="http://schemas.microsoft.com/office/drawing/2014/main" id="{A297D427-3CF3-2441-BAA5-4297EDFD3903}"/>
              </a:ext>
            </a:extLst>
          </p:cNvPr>
          <p:cNvSpPr txBox="1"/>
          <p:nvPr/>
        </p:nvSpPr>
        <p:spPr>
          <a:xfrm>
            <a:off x="1158724" y="4849912"/>
            <a:ext cx="489236" cy="369332"/>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none" rtlCol="0">
            <a:spAutoFit/>
          </a:bodyPr>
          <a:lstStyle/>
          <a:p>
            <a:r>
              <a:rPr lang="fr-FR" dirty="0"/>
              <a:t>46’</a:t>
            </a:r>
          </a:p>
        </p:txBody>
      </p:sp>
      <p:sp>
        <p:nvSpPr>
          <p:cNvPr id="8" name="ZoneTexte 7">
            <a:extLst>
              <a:ext uri="{FF2B5EF4-FFF2-40B4-BE49-F238E27FC236}">
                <a16:creationId xmlns:a16="http://schemas.microsoft.com/office/drawing/2014/main" id="{B6A72028-0CEF-3F4B-9CC7-913945AAFC9B}"/>
              </a:ext>
            </a:extLst>
          </p:cNvPr>
          <p:cNvSpPr txBox="1"/>
          <p:nvPr/>
        </p:nvSpPr>
        <p:spPr>
          <a:xfrm>
            <a:off x="10330031" y="5034578"/>
            <a:ext cx="489236" cy="3693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none" rtlCol="0">
            <a:spAutoFit/>
          </a:bodyPr>
          <a:lstStyle/>
          <a:p>
            <a:r>
              <a:rPr lang="fr-FR" dirty="0"/>
              <a:t>44’</a:t>
            </a:r>
          </a:p>
        </p:txBody>
      </p:sp>
      <p:pic>
        <p:nvPicPr>
          <p:cNvPr id="3" name="Image 2">
            <a:extLst>
              <a:ext uri="{FF2B5EF4-FFF2-40B4-BE49-F238E27FC236}">
                <a16:creationId xmlns:a16="http://schemas.microsoft.com/office/drawing/2014/main" id="{8AE7B269-8D87-4B47-9AA3-8ED16CA8EEC3}"/>
              </a:ext>
            </a:extLst>
          </p:cNvPr>
          <p:cNvPicPr>
            <a:picLocks noChangeAspect="1"/>
          </p:cNvPicPr>
          <p:nvPr/>
        </p:nvPicPr>
        <p:blipFill>
          <a:blip r:embed="rId4"/>
          <a:stretch>
            <a:fillRect/>
          </a:stretch>
        </p:blipFill>
        <p:spPr>
          <a:xfrm>
            <a:off x="3534158" y="5504358"/>
            <a:ext cx="4880758" cy="91022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Espace réservé de la date 8">
            <a:extLst>
              <a:ext uri="{FF2B5EF4-FFF2-40B4-BE49-F238E27FC236}">
                <a16:creationId xmlns:a16="http://schemas.microsoft.com/office/drawing/2014/main" id="{30AC8944-2DE2-744D-BA61-6F649071AB43}"/>
              </a:ext>
            </a:extLst>
          </p:cNvPr>
          <p:cNvSpPr>
            <a:spLocks noGrp="1"/>
          </p:cNvSpPr>
          <p:nvPr>
            <p:ph type="dt" sz="half" idx="10"/>
          </p:nvPr>
        </p:nvSpPr>
        <p:spPr/>
        <p:txBody>
          <a:bodyPr/>
          <a:lstStyle/>
          <a:p>
            <a:fld id="{F81EC6BC-D4A2-FF4F-80BA-CE3E33B5A83B}" type="datetime11">
              <a:rPr lang="fr-FR" smtClean="0"/>
              <a:t>15:37:17</a:t>
            </a:fld>
            <a:endParaRPr lang="fr-FR"/>
          </a:p>
        </p:txBody>
      </p:sp>
      <p:sp>
        <p:nvSpPr>
          <p:cNvPr id="10" name="Espace réservé du numéro de diapositive 9">
            <a:extLst>
              <a:ext uri="{FF2B5EF4-FFF2-40B4-BE49-F238E27FC236}">
                <a16:creationId xmlns:a16="http://schemas.microsoft.com/office/drawing/2014/main" id="{8B00CFD5-B12A-0A4C-87BB-9DFD312DED69}"/>
              </a:ext>
            </a:extLst>
          </p:cNvPr>
          <p:cNvSpPr>
            <a:spLocks noGrp="1"/>
          </p:cNvSpPr>
          <p:nvPr>
            <p:ph type="sldNum" sz="quarter" idx="12"/>
          </p:nvPr>
        </p:nvSpPr>
        <p:spPr/>
        <p:txBody>
          <a:bodyPr/>
          <a:lstStyle/>
          <a:p>
            <a:fld id="{474A471F-8292-7B49-8AE5-BDE0B0DD2306}" type="slidenum">
              <a:rPr lang="fr-FR" smtClean="0"/>
              <a:t>4</a:t>
            </a:fld>
            <a:endParaRPr lang="fr-FR"/>
          </a:p>
        </p:txBody>
      </p:sp>
    </p:spTree>
    <p:extLst>
      <p:ext uri="{BB962C8B-B14F-4D97-AF65-F5344CB8AC3E}">
        <p14:creationId xmlns:p14="http://schemas.microsoft.com/office/powerpoint/2010/main" val="269957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3700A0-7670-A644-A780-AA22BE70DB1F}"/>
              </a:ext>
            </a:extLst>
          </p:cNvPr>
          <p:cNvSpPr>
            <a:spLocks noGrp="1"/>
          </p:cNvSpPr>
          <p:nvPr>
            <p:ph type="title"/>
          </p:nvPr>
        </p:nvSpPr>
        <p:spPr>
          <a:xfrm>
            <a:off x="1227473" y="1950430"/>
            <a:ext cx="4506352" cy="1478570"/>
          </a:xfrm>
        </p:spPr>
        <p:txBody>
          <a:bodyPr/>
          <a:lstStyle/>
          <a:p>
            <a:r>
              <a:rPr lang="fr-FR" dirty="0"/>
              <a:t>Exemple de déroulé : Les consultations </a:t>
            </a:r>
          </a:p>
        </p:txBody>
      </p:sp>
      <p:pic>
        <p:nvPicPr>
          <p:cNvPr id="3" name="Image 2">
            <a:extLst>
              <a:ext uri="{FF2B5EF4-FFF2-40B4-BE49-F238E27FC236}">
                <a16:creationId xmlns:a16="http://schemas.microsoft.com/office/drawing/2014/main" id="{EC6F3364-BF39-9449-8BB3-22366A0537DD}"/>
              </a:ext>
            </a:extLst>
          </p:cNvPr>
          <p:cNvPicPr>
            <a:picLocks noChangeAspect="1"/>
          </p:cNvPicPr>
          <p:nvPr/>
        </p:nvPicPr>
        <p:blipFill>
          <a:blip r:embed="rId3"/>
          <a:stretch>
            <a:fillRect/>
          </a:stretch>
        </p:blipFill>
        <p:spPr>
          <a:xfrm>
            <a:off x="5543774" y="430306"/>
            <a:ext cx="5060683" cy="571231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grpSp>
        <p:nvGrpSpPr>
          <p:cNvPr id="6" name="Groupe 5">
            <a:extLst>
              <a:ext uri="{FF2B5EF4-FFF2-40B4-BE49-F238E27FC236}">
                <a16:creationId xmlns:a16="http://schemas.microsoft.com/office/drawing/2014/main" id="{3E72CE90-5EC6-314E-B41D-80C638EEAFEA}"/>
              </a:ext>
            </a:extLst>
          </p:cNvPr>
          <p:cNvGrpSpPr/>
          <p:nvPr/>
        </p:nvGrpSpPr>
        <p:grpSpPr>
          <a:xfrm>
            <a:off x="1908732" y="4265104"/>
            <a:ext cx="3362515" cy="2361304"/>
            <a:chOff x="2181259" y="4168285"/>
            <a:chExt cx="3362515" cy="2361304"/>
          </a:xfrm>
        </p:grpSpPr>
        <p:pic>
          <p:nvPicPr>
            <p:cNvPr id="4" name="Image 3">
              <a:extLst>
                <a:ext uri="{FF2B5EF4-FFF2-40B4-BE49-F238E27FC236}">
                  <a16:creationId xmlns:a16="http://schemas.microsoft.com/office/drawing/2014/main" id="{4C1B59EE-26C7-5A4B-A943-1DB2C60F3529}"/>
                </a:ext>
              </a:extLst>
            </p:cNvPr>
            <p:cNvPicPr>
              <a:picLocks noChangeAspect="1"/>
            </p:cNvPicPr>
            <p:nvPr/>
          </p:nvPicPr>
          <p:blipFill>
            <a:blip r:embed="rId4"/>
            <a:stretch>
              <a:fillRect/>
            </a:stretch>
          </p:blipFill>
          <p:spPr>
            <a:xfrm>
              <a:off x="2181259" y="4168285"/>
              <a:ext cx="3362515" cy="2361304"/>
            </a:xfrm>
            <a:prstGeom prst="rect">
              <a:avLst/>
            </a:prstGeom>
          </p:spPr>
        </p:pic>
        <p:sp>
          <p:nvSpPr>
            <p:cNvPr id="5" name="ZoneTexte 4">
              <a:extLst>
                <a:ext uri="{FF2B5EF4-FFF2-40B4-BE49-F238E27FC236}">
                  <a16:creationId xmlns:a16="http://schemas.microsoft.com/office/drawing/2014/main" id="{66D5C86F-715B-464A-8DDF-F4B405A06F86}"/>
                </a:ext>
              </a:extLst>
            </p:cNvPr>
            <p:cNvSpPr txBox="1"/>
            <p:nvPr/>
          </p:nvSpPr>
          <p:spPr>
            <a:xfrm>
              <a:off x="2485018" y="4679576"/>
              <a:ext cx="2725270" cy="369332"/>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fr-FR" dirty="0"/>
                <a:t>…………………………...</a:t>
              </a:r>
            </a:p>
          </p:txBody>
        </p:sp>
      </p:grpSp>
      <p:sp>
        <p:nvSpPr>
          <p:cNvPr id="7" name="Espace réservé de la date 6">
            <a:extLst>
              <a:ext uri="{FF2B5EF4-FFF2-40B4-BE49-F238E27FC236}">
                <a16:creationId xmlns:a16="http://schemas.microsoft.com/office/drawing/2014/main" id="{A020ACB7-EEF5-1F44-AE66-F0AC7C455744}"/>
              </a:ext>
            </a:extLst>
          </p:cNvPr>
          <p:cNvSpPr>
            <a:spLocks noGrp="1"/>
          </p:cNvSpPr>
          <p:nvPr>
            <p:ph type="dt" sz="half" idx="10"/>
          </p:nvPr>
        </p:nvSpPr>
        <p:spPr/>
        <p:txBody>
          <a:bodyPr/>
          <a:lstStyle/>
          <a:p>
            <a:fld id="{09426780-CA11-6740-A5C2-B8DB9A7B72FC}" type="datetime11">
              <a:rPr lang="fr-FR" smtClean="0"/>
              <a:t>15:37:17</a:t>
            </a:fld>
            <a:endParaRPr lang="fr-FR"/>
          </a:p>
        </p:txBody>
      </p:sp>
      <p:sp>
        <p:nvSpPr>
          <p:cNvPr id="8" name="Espace réservé du numéro de diapositive 7">
            <a:extLst>
              <a:ext uri="{FF2B5EF4-FFF2-40B4-BE49-F238E27FC236}">
                <a16:creationId xmlns:a16="http://schemas.microsoft.com/office/drawing/2014/main" id="{640B3BD1-7B80-A14F-8211-F5C6C7C97607}"/>
              </a:ext>
            </a:extLst>
          </p:cNvPr>
          <p:cNvSpPr>
            <a:spLocks noGrp="1"/>
          </p:cNvSpPr>
          <p:nvPr>
            <p:ph type="sldNum" sz="quarter" idx="12"/>
          </p:nvPr>
        </p:nvSpPr>
        <p:spPr/>
        <p:txBody>
          <a:bodyPr/>
          <a:lstStyle/>
          <a:p>
            <a:fld id="{474A471F-8292-7B49-8AE5-BDE0B0DD2306}" type="slidenum">
              <a:rPr lang="fr-FR" smtClean="0"/>
              <a:t>5</a:t>
            </a:fld>
            <a:endParaRPr lang="fr-FR"/>
          </a:p>
        </p:txBody>
      </p:sp>
    </p:spTree>
    <p:extLst>
      <p:ext uri="{BB962C8B-B14F-4D97-AF65-F5344CB8AC3E}">
        <p14:creationId xmlns:p14="http://schemas.microsoft.com/office/powerpoint/2010/main" val="337129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F237C04-7999-8245-859B-F8C423094744}"/>
              </a:ext>
            </a:extLst>
          </p:cNvPr>
          <p:cNvSpPr>
            <a:spLocks noGrp="1"/>
          </p:cNvSpPr>
          <p:nvPr>
            <p:ph type="title"/>
          </p:nvPr>
        </p:nvSpPr>
        <p:spPr/>
        <p:txBody>
          <a:bodyPr>
            <a:normAutofit/>
          </a:bodyPr>
          <a:lstStyle/>
          <a:p>
            <a:r>
              <a:rPr lang="fr-FR" sz="6000" dirty="0"/>
              <a:t>GO !</a:t>
            </a:r>
          </a:p>
        </p:txBody>
      </p:sp>
      <p:sp>
        <p:nvSpPr>
          <p:cNvPr id="3" name="Rectangle 2">
            <a:extLst>
              <a:ext uri="{FF2B5EF4-FFF2-40B4-BE49-F238E27FC236}">
                <a16:creationId xmlns:a16="http://schemas.microsoft.com/office/drawing/2014/main" id="{394A24EB-D541-CC4E-AF25-619EB92B2A1D}"/>
              </a:ext>
            </a:extLst>
          </p:cNvPr>
          <p:cNvSpPr/>
          <p:nvPr/>
        </p:nvSpPr>
        <p:spPr>
          <a:xfrm>
            <a:off x="1056365" y="2456394"/>
            <a:ext cx="4755661" cy="584775"/>
          </a:xfrm>
          <a:prstGeom prst="rect">
            <a:avLst/>
          </a:prstGeom>
        </p:spPr>
        <p:txBody>
          <a:bodyPr wrap="none">
            <a:spAutoFit/>
          </a:bodyPr>
          <a:lstStyle/>
          <a:p>
            <a:r>
              <a:rPr lang="fr-FR" sz="3200" dirty="0"/>
              <a:t>https://</a:t>
            </a:r>
            <a:r>
              <a:rPr lang="fr-FR" sz="3200" dirty="0" err="1"/>
              <a:t>www.formaprep.org</a:t>
            </a:r>
            <a:endParaRPr lang="fr-FR" sz="3200" dirty="0"/>
          </a:p>
        </p:txBody>
      </p:sp>
      <p:pic>
        <p:nvPicPr>
          <p:cNvPr id="4" name="Image 3">
            <a:extLst>
              <a:ext uri="{FF2B5EF4-FFF2-40B4-BE49-F238E27FC236}">
                <a16:creationId xmlns:a16="http://schemas.microsoft.com/office/drawing/2014/main" id="{CEFF9A18-412A-554F-B351-FE026F9E7D2E}"/>
              </a:ext>
            </a:extLst>
          </p:cNvPr>
          <p:cNvPicPr>
            <a:picLocks noChangeAspect="1"/>
          </p:cNvPicPr>
          <p:nvPr/>
        </p:nvPicPr>
        <p:blipFill>
          <a:blip r:embed="rId3"/>
          <a:stretch>
            <a:fillRect/>
          </a:stretch>
        </p:blipFill>
        <p:spPr>
          <a:xfrm>
            <a:off x="6760723" y="1120205"/>
            <a:ext cx="4630366" cy="2559090"/>
          </a:xfrm>
          <a:prstGeom prst="rect">
            <a:avLst/>
          </a:prstGeom>
        </p:spPr>
      </p:pic>
      <p:sp>
        <p:nvSpPr>
          <p:cNvPr id="6" name="Bouée 5">
            <a:extLst>
              <a:ext uri="{FF2B5EF4-FFF2-40B4-BE49-F238E27FC236}">
                <a16:creationId xmlns:a16="http://schemas.microsoft.com/office/drawing/2014/main" id="{68F11FBD-7E3F-624B-A696-B113CC68AFC3}"/>
              </a:ext>
            </a:extLst>
          </p:cNvPr>
          <p:cNvSpPr/>
          <p:nvPr/>
        </p:nvSpPr>
        <p:spPr>
          <a:xfrm>
            <a:off x="9387191" y="2901047"/>
            <a:ext cx="1556426" cy="1245141"/>
          </a:xfrm>
          <a:prstGeom prst="donut">
            <a:avLst>
              <a:gd name="adj" fmla="val 7653"/>
            </a:avLst>
          </a:prstGeom>
          <a:solidFill>
            <a:srgbClr val="FF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a:extLst>
              <a:ext uri="{FF2B5EF4-FFF2-40B4-BE49-F238E27FC236}">
                <a16:creationId xmlns:a16="http://schemas.microsoft.com/office/drawing/2014/main" id="{99C0FD59-CC6D-2548-BDC0-970A7428E67F}"/>
              </a:ext>
            </a:extLst>
          </p:cNvPr>
          <p:cNvSpPr txBox="1"/>
          <p:nvPr/>
        </p:nvSpPr>
        <p:spPr>
          <a:xfrm>
            <a:off x="1141413" y="4573196"/>
            <a:ext cx="9537056" cy="646331"/>
          </a:xfrm>
          <a:prstGeom prst="rect">
            <a:avLst/>
          </a:prstGeom>
          <a:noFill/>
        </p:spPr>
        <p:txBody>
          <a:bodyPr wrap="square" rtlCol="0">
            <a:spAutoFit/>
          </a:bodyPr>
          <a:lstStyle/>
          <a:p>
            <a:r>
              <a:rPr lang="fr-FR" i="1" dirty="0"/>
              <a:t>Un outil amené à évoluer : ressources pratiques pour les prescripteurs, DPC, prise en compte des évolutions réglementaires, enrichissement avec les nouveaux outils de la PrEP…</a:t>
            </a:r>
          </a:p>
        </p:txBody>
      </p:sp>
      <p:pic>
        <p:nvPicPr>
          <p:cNvPr id="8" name="Image 7">
            <a:extLst>
              <a:ext uri="{FF2B5EF4-FFF2-40B4-BE49-F238E27FC236}">
                <a16:creationId xmlns:a16="http://schemas.microsoft.com/office/drawing/2014/main" id="{F1C90B74-BB8A-6A40-975F-F4F8D03C05A6}"/>
              </a:ext>
            </a:extLst>
          </p:cNvPr>
          <p:cNvPicPr>
            <a:picLocks noChangeAspect="1"/>
          </p:cNvPicPr>
          <p:nvPr/>
        </p:nvPicPr>
        <p:blipFill>
          <a:blip r:embed="rId4"/>
          <a:stretch>
            <a:fillRect/>
          </a:stretch>
        </p:blipFill>
        <p:spPr>
          <a:xfrm>
            <a:off x="2529225" y="5560242"/>
            <a:ext cx="7130374" cy="1079095"/>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5" name="Espace réservé de la date 4">
            <a:extLst>
              <a:ext uri="{FF2B5EF4-FFF2-40B4-BE49-F238E27FC236}">
                <a16:creationId xmlns:a16="http://schemas.microsoft.com/office/drawing/2014/main" id="{2BA9E153-7A17-4848-BE72-EC7D1F4976DB}"/>
              </a:ext>
            </a:extLst>
          </p:cNvPr>
          <p:cNvSpPr>
            <a:spLocks noGrp="1"/>
          </p:cNvSpPr>
          <p:nvPr>
            <p:ph type="dt" sz="half" idx="10"/>
          </p:nvPr>
        </p:nvSpPr>
        <p:spPr/>
        <p:txBody>
          <a:bodyPr/>
          <a:lstStyle/>
          <a:p>
            <a:fld id="{FF5A3C5D-22F6-CD44-849D-2D81BE6BB3EB}" type="datetime11">
              <a:rPr lang="fr-FR" smtClean="0"/>
              <a:t>15:37:17</a:t>
            </a:fld>
            <a:endParaRPr lang="fr-FR"/>
          </a:p>
        </p:txBody>
      </p:sp>
      <p:sp>
        <p:nvSpPr>
          <p:cNvPr id="9" name="Espace réservé du numéro de diapositive 8">
            <a:extLst>
              <a:ext uri="{FF2B5EF4-FFF2-40B4-BE49-F238E27FC236}">
                <a16:creationId xmlns:a16="http://schemas.microsoft.com/office/drawing/2014/main" id="{D573C1FB-2C65-6C47-91E2-E7ED83EDFAEC}"/>
              </a:ext>
            </a:extLst>
          </p:cNvPr>
          <p:cNvSpPr>
            <a:spLocks noGrp="1"/>
          </p:cNvSpPr>
          <p:nvPr>
            <p:ph type="sldNum" sz="quarter" idx="12"/>
          </p:nvPr>
        </p:nvSpPr>
        <p:spPr/>
        <p:txBody>
          <a:bodyPr/>
          <a:lstStyle/>
          <a:p>
            <a:fld id="{474A471F-8292-7B49-8AE5-BDE0B0DD2306}" type="slidenum">
              <a:rPr lang="fr-FR" smtClean="0"/>
              <a:t>6</a:t>
            </a:fld>
            <a:endParaRPr lang="fr-FR"/>
          </a:p>
        </p:txBody>
      </p:sp>
    </p:spTree>
    <p:extLst>
      <p:ext uri="{BB962C8B-B14F-4D97-AF65-F5344CB8AC3E}">
        <p14:creationId xmlns:p14="http://schemas.microsoft.com/office/powerpoint/2010/main" val="336514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226C864-6DBC-5D4E-A566-FB73C236C212}"/>
              </a:ext>
            </a:extLst>
          </p:cNvPr>
          <p:cNvSpPr>
            <a:spLocks noGrp="1"/>
          </p:cNvSpPr>
          <p:nvPr>
            <p:ph type="title"/>
          </p:nvPr>
        </p:nvSpPr>
        <p:spPr/>
        <p:txBody>
          <a:bodyPr/>
          <a:lstStyle/>
          <a:p>
            <a:r>
              <a:rPr lang="fr-FR" dirty="0"/>
              <a:t>Réponses rapides de la HAS</a:t>
            </a:r>
          </a:p>
        </p:txBody>
      </p:sp>
      <p:sp>
        <p:nvSpPr>
          <p:cNvPr id="3" name="Espace réservé du texte 2">
            <a:extLst>
              <a:ext uri="{FF2B5EF4-FFF2-40B4-BE49-F238E27FC236}">
                <a16:creationId xmlns:a16="http://schemas.microsoft.com/office/drawing/2014/main" id="{3B7BB682-B086-F34D-8D3A-0861FA786FD5}"/>
              </a:ext>
            </a:extLst>
          </p:cNvPr>
          <p:cNvSpPr>
            <a:spLocks noGrp="1"/>
          </p:cNvSpPr>
          <p:nvPr>
            <p:ph type="body" idx="1"/>
          </p:nvPr>
        </p:nvSpPr>
        <p:spPr/>
        <p:txBody>
          <a:bodyPr/>
          <a:lstStyle/>
          <a:p>
            <a:endParaRPr lang="fr-FR" dirty="0"/>
          </a:p>
        </p:txBody>
      </p:sp>
      <p:pic>
        <p:nvPicPr>
          <p:cNvPr id="1026" name="Picture 2" descr="Haute Autorité de Santé">
            <a:extLst>
              <a:ext uri="{FF2B5EF4-FFF2-40B4-BE49-F238E27FC236}">
                <a16:creationId xmlns:a16="http://schemas.microsoft.com/office/drawing/2014/main" id="{E7308037-4F00-3C4D-9579-D836BBF567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8524" y="981076"/>
            <a:ext cx="2311400" cy="8763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Espace réservé de la date 3">
            <a:extLst>
              <a:ext uri="{FF2B5EF4-FFF2-40B4-BE49-F238E27FC236}">
                <a16:creationId xmlns:a16="http://schemas.microsoft.com/office/drawing/2014/main" id="{C126DFB1-E57E-104B-AD05-A28DE042DD86}"/>
              </a:ext>
            </a:extLst>
          </p:cNvPr>
          <p:cNvSpPr>
            <a:spLocks noGrp="1"/>
          </p:cNvSpPr>
          <p:nvPr>
            <p:ph type="dt" sz="half" idx="10"/>
          </p:nvPr>
        </p:nvSpPr>
        <p:spPr/>
        <p:txBody>
          <a:bodyPr/>
          <a:lstStyle/>
          <a:p>
            <a:fld id="{DD19C3C7-E528-DF4A-B54C-709FC08DEDAB}" type="datetime11">
              <a:rPr lang="fr-FR" smtClean="0"/>
              <a:t>15:37:17</a:t>
            </a:fld>
            <a:endParaRPr lang="fr-FR"/>
          </a:p>
        </p:txBody>
      </p:sp>
      <p:sp>
        <p:nvSpPr>
          <p:cNvPr id="5" name="Espace réservé du numéro de diapositive 4">
            <a:extLst>
              <a:ext uri="{FF2B5EF4-FFF2-40B4-BE49-F238E27FC236}">
                <a16:creationId xmlns:a16="http://schemas.microsoft.com/office/drawing/2014/main" id="{6104C479-AA7D-2748-8445-120F43CC1C2C}"/>
              </a:ext>
            </a:extLst>
          </p:cNvPr>
          <p:cNvSpPr>
            <a:spLocks noGrp="1"/>
          </p:cNvSpPr>
          <p:nvPr>
            <p:ph type="sldNum" sz="quarter" idx="12"/>
          </p:nvPr>
        </p:nvSpPr>
        <p:spPr/>
        <p:txBody>
          <a:bodyPr/>
          <a:lstStyle/>
          <a:p>
            <a:fld id="{474A471F-8292-7B49-8AE5-BDE0B0DD2306}" type="slidenum">
              <a:rPr lang="fr-FR" smtClean="0"/>
              <a:t>7</a:t>
            </a:fld>
            <a:endParaRPr lang="fr-FR"/>
          </a:p>
        </p:txBody>
      </p:sp>
    </p:spTree>
    <p:extLst>
      <p:ext uri="{BB962C8B-B14F-4D97-AF65-F5344CB8AC3E}">
        <p14:creationId xmlns:p14="http://schemas.microsoft.com/office/powerpoint/2010/main" val="628128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6D78BFB4-6E17-9343-A3BD-A22AAA8D9E7A}"/>
              </a:ext>
            </a:extLst>
          </p:cNvPr>
          <p:cNvSpPr>
            <a:spLocks noGrp="1"/>
          </p:cNvSpPr>
          <p:nvPr>
            <p:ph type="title"/>
          </p:nvPr>
        </p:nvSpPr>
        <p:spPr/>
        <p:txBody>
          <a:bodyPr/>
          <a:lstStyle/>
          <a:p>
            <a:r>
              <a:rPr lang="fr-FR" dirty="0" err="1"/>
              <a:t>ChRonologie</a:t>
            </a:r>
            <a:endParaRPr lang="fr-FR" dirty="0"/>
          </a:p>
        </p:txBody>
      </p:sp>
      <p:sp>
        <p:nvSpPr>
          <p:cNvPr id="5" name="Espace réservé du contenu 4">
            <a:extLst>
              <a:ext uri="{FF2B5EF4-FFF2-40B4-BE49-F238E27FC236}">
                <a16:creationId xmlns:a16="http://schemas.microsoft.com/office/drawing/2014/main" id="{3F8462A8-2115-3A4B-A6C8-2BD743C3855A}"/>
              </a:ext>
            </a:extLst>
          </p:cNvPr>
          <p:cNvSpPr>
            <a:spLocks noGrp="1"/>
          </p:cNvSpPr>
          <p:nvPr>
            <p:ph idx="1"/>
          </p:nvPr>
        </p:nvSpPr>
        <p:spPr>
          <a:xfrm>
            <a:off x="1141413" y="2438023"/>
            <a:ext cx="10425277" cy="4234440"/>
          </a:xfrm>
        </p:spPr>
        <p:txBody>
          <a:bodyPr>
            <a:normAutofit fontScale="92500" lnSpcReduction="10000"/>
          </a:bodyPr>
          <a:lstStyle/>
          <a:p>
            <a:r>
              <a:rPr lang="fr-FR" dirty="0"/>
              <a:t>Volonté d’extension de la primo prescription de la PrEP en médecine générale dès 2019</a:t>
            </a:r>
          </a:p>
          <a:p>
            <a:r>
              <a:rPr lang="fr-FR" dirty="0"/>
              <a:t>Obstacle : prescription initiale des antirétroviraux et renouvellement annuel réservé aux hôpitaux</a:t>
            </a:r>
          </a:p>
          <a:p>
            <a:r>
              <a:rPr lang="fr-FR" dirty="0"/>
              <a:t>Projet de décret en conseil d’état en janvier 2021 : rejet pour des raisons juridiques</a:t>
            </a:r>
          </a:p>
          <a:p>
            <a:pPr lvl="1"/>
            <a:r>
              <a:rPr lang="fr-FR" dirty="0"/>
              <a:t>Non définition dans les textes de ce qu’est un « médecin </a:t>
            </a:r>
            <a:r>
              <a:rPr lang="fr-FR" dirty="0" err="1"/>
              <a:t>experimenté</a:t>
            </a:r>
            <a:r>
              <a:rPr lang="fr-FR" dirty="0"/>
              <a:t> »</a:t>
            </a:r>
          </a:p>
          <a:p>
            <a:r>
              <a:rPr lang="fr-FR" dirty="0"/>
              <a:t>Parades:</a:t>
            </a:r>
          </a:p>
          <a:p>
            <a:pPr lvl="1"/>
            <a:r>
              <a:rPr lang="fr-FR" dirty="0"/>
              <a:t>Position-</a:t>
            </a:r>
            <a:r>
              <a:rPr lang="fr-FR" dirty="0" err="1"/>
              <a:t>statement</a:t>
            </a:r>
            <a:r>
              <a:rPr lang="fr-FR" dirty="0"/>
              <a:t> SPILF / SFLS</a:t>
            </a:r>
          </a:p>
          <a:p>
            <a:pPr lvl="1"/>
            <a:r>
              <a:rPr lang="fr-FR" dirty="0"/>
              <a:t>Saisie de la HAS pour des « Recommandations rapides » par la DGS</a:t>
            </a:r>
          </a:p>
          <a:p>
            <a:r>
              <a:rPr lang="fr-FR" dirty="0"/>
              <a:t>Première réunion en février, texte validé le 6 avril !</a:t>
            </a:r>
          </a:p>
          <a:p>
            <a:endParaRPr lang="fr-FR" dirty="0"/>
          </a:p>
        </p:txBody>
      </p:sp>
      <p:pic>
        <p:nvPicPr>
          <p:cNvPr id="2050" name="Picture 2" descr="Vinyle autocollant/sticker Road Runner face droite voiture | Etsy">
            <a:extLst>
              <a:ext uri="{FF2B5EF4-FFF2-40B4-BE49-F238E27FC236}">
                <a16:creationId xmlns:a16="http://schemas.microsoft.com/office/drawing/2014/main" id="{EA08E01D-50E9-2E44-AC77-4B8B561E50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30937" y="85705"/>
            <a:ext cx="2547752" cy="20113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Espace réservé de la date 1">
            <a:extLst>
              <a:ext uri="{FF2B5EF4-FFF2-40B4-BE49-F238E27FC236}">
                <a16:creationId xmlns:a16="http://schemas.microsoft.com/office/drawing/2014/main" id="{9739BEF2-92C7-E044-92DA-1A4485DD78D2}"/>
              </a:ext>
            </a:extLst>
          </p:cNvPr>
          <p:cNvSpPr>
            <a:spLocks noGrp="1"/>
          </p:cNvSpPr>
          <p:nvPr>
            <p:ph type="dt" sz="half" idx="10"/>
          </p:nvPr>
        </p:nvSpPr>
        <p:spPr/>
        <p:txBody>
          <a:bodyPr/>
          <a:lstStyle/>
          <a:p>
            <a:fld id="{E5D686F4-9C78-6544-9600-13F23C70F8B1}" type="datetime11">
              <a:rPr lang="fr-FR" smtClean="0"/>
              <a:t>15:37:17</a:t>
            </a:fld>
            <a:endParaRPr lang="fr-FR"/>
          </a:p>
        </p:txBody>
      </p:sp>
      <p:sp>
        <p:nvSpPr>
          <p:cNvPr id="3" name="Espace réservé du numéro de diapositive 2">
            <a:extLst>
              <a:ext uri="{FF2B5EF4-FFF2-40B4-BE49-F238E27FC236}">
                <a16:creationId xmlns:a16="http://schemas.microsoft.com/office/drawing/2014/main" id="{F66F0CBA-25F5-A341-B2F2-2E2712614A4A}"/>
              </a:ext>
            </a:extLst>
          </p:cNvPr>
          <p:cNvSpPr>
            <a:spLocks noGrp="1"/>
          </p:cNvSpPr>
          <p:nvPr>
            <p:ph type="sldNum" sz="quarter" idx="12"/>
          </p:nvPr>
        </p:nvSpPr>
        <p:spPr/>
        <p:txBody>
          <a:bodyPr/>
          <a:lstStyle/>
          <a:p>
            <a:fld id="{474A471F-8292-7B49-8AE5-BDE0B0DD2306}" type="slidenum">
              <a:rPr lang="fr-FR" smtClean="0"/>
              <a:t>8</a:t>
            </a:fld>
            <a:endParaRPr lang="fr-FR"/>
          </a:p>
        </p:txBody>
      </p:sp>
    </p:spTree>
    <p:extLst>
      <p:ext uri="{BB962C8B-B14F-4D97-AF65-F5344CB8AC3E}">
        <p14:creationId xmlns:p14="http://schemas.microsoft.com/office/powerpoint/2010/main" val="22473519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ADC9ED0-557B-244E-9BE4-8BBD81968A92}"/>
              </a:ext>
            </a:extLst>
          </p:cNvPr>
          <p:cNvSpPr/>
          <p:nvPr/>
        </p:nvSpPr>
        <p:spPr>
          <a:xfrm>
            <a:off x="1143989" y="166568"/>
            <a:ext cx="9904021" cy="6740307"/>
          </a:xfrm>
          <a:prstGeom prst="rect">
            <a:avLst/>
          </a:prstGeom>
        </p:spPr>
        <p:txBody>
          <a:bodyPr wrap="square">
            <a:spAutoFit/>
          </a:bodyPr>
          <a:lstStyle/>
          <a:p>
            <a:pPr fontAlgn="base"/>
            <a:r>
              <a:rPr lang="fr-FR" sz="1600" b="1" dirty="0">
                <a:solidFill>
                  <a:schemeClr val="accent2">
                    <a:lumMod val="40000"/>
                    <a:lumOff val="60000"/>
                  </a:schemeClr>
                </a:solidFill>
                <a:latin typeface="Calibri" panose="020F0502020204030204" pitchFamily="34" charset="0"/>
              </a:rPr>
              <a:t>Réponse rapide n°1 : </a:t>
            </a:r>
            <a:r>
              <a:rPr lang="fr-FR" sz="1600" b="1" dirty="0">
                <a:latin typeface="Calibri" panose="020F0502020204030204" pitchFamily="34" charset="0"/>
              </a:rPr>
              <a:t>l</a:t>
            </a:r>
            <a:r>
              <a:rPr lang="fr-FR" sz="1400" b="1" dirty="0">
                <a:latin typeface="Arial" panose="020B0604020202020204" pitchFamily="34" charset="0"/>
              </a:rPr>
              <a:t>a PrEP est un outil à part entière de la stratégie de prévention de l’infection au VIH. Elle s’adresse à des personnes (à partir de l’âge de 15 ans) exposées au risque de VIH.  </a:t>
            </a:r>
            <a:endParaRPr lang="fr-FR" sz="1400" b="1" dirty="0">
              <a:latin typeface="Segoe UI" panose="020B0502040204020203" pitchFamily="34" charset="0"/>
            </a:endParaRPr>
          </a:p>
          <a:p>
            <a:pPr fontAlgn="base"/>
            <a:r>
              <a:rPr lang="fr-FR" sz="1400" b="1" dirty="0">
                <a:latin typeface="Arial" panose="020B0604020202020204" pitchFamily="34" charset="0"/>
              </a:rPr>
              <a:t>L’information sur la PrEP peut être donnée à toute personne potentiellement exposée au VIH au cours de sa vie sexuelle.  </a:t>
            </a:r>
            <a:endParaRPr lang="fr-FR" sz="1400" b="1" dirty="0">
              <a:latin typeface="Segoe UI" panose="020B0502040204020203" pitchFamily="34" charset="0"/>
            </a:endParaRPr>
          </a:p>
          <a:p>
            <a:pPr fontAlgn="base"/>
            <a:r>
              <a:rPr lang="fr-FR" sz="1400" b="1" dirty="0">
                <a:latin typeface="Arial" panose="020B0604020202020204" pitchFamily="34" charset="0"/>
              </a:rPr>
              <a:t> </a:t>
            </a:r>
            <a:endParaRPr lang="fr-FR" sz="1400" b="1" dirty="0">
              <a:latin typeface="Segoe UI" panose="020B0502040204020203" pitchFamily="34" charset="0"/>
            </a:endParaRPr>
          </a:p>
          <a:p>
            <a:pPr fontAlgn="base"/>
            <a:r>
              <a:rPr lang="fr-FR" sz="1600" b="1" dirty="0">
                <a:solidFill>
                  <a:schemeClr val="accent2">
                    <a:lumMod val="40000"/>
                    <a:lumOff val="60000"/>
                  </a:schemeClr>
                </a:solidFill>
                <a:latin typeface="Calibri" panose="020F0502020204030204" pitchFamily="34" charset="0"/>
              </a:rPr>
              <a:t>Réponse rapide n°2 : </a:t>
            </a:r>
            <a:r>
              <a:rPr lang="fr-FR" sz="1400" b="1" dirty="0">
                <a:latin typeface="Arial" panose="020B0604020202020204" pitchFamily="34" charset="0"/>
              </a:rPr>
              <a:t>l’identification des personnes exposées au VIH, pour lesquelles la PrEP est adaptée, nécessite une approche individualisée qui tient compte des expositions passées et futures. </a:t>
            </a:r>
            <a:endParaRPr lang="fr-FR" sz="1400" b="1" dirty="0">
              <a:latin typeface="Segoe UI" panose="020B0502040204020203" pitchFamily="34" charset="0"/>
            </a:endParaRPr>
          </a:p>
          <a:p>
            <a:pPr fontAlgn="base"/>
            <a:r>
              <a:rPr lang="fr-FR" sz="1400" b="1" dirty="0">
                <a:latin typeface="Arial" panose="020B0604020202020204" pitchFamily="34" charset="0"/>
              </a:rPr>
              <a:t> </a:t>
            </a:r>
            <a:endParaRPr lang="fr-FR" sz="1400" b="1" dirty="0">
              <a:latin typeface="Segoe UI" panose="020B0502040204020203" pitchFamily="34" charset="0"/>
            </a:endParaRPr>
          </a:p>
          <a:p>
            <a:pPr fontAlgn="base"/>
            <a:r>
              <a:rPr lang="fr-FR" sz="1600" b="1" dirty="0">
                <a:solidFill>
                  <a:schemeClr val="accent2">
                    <a:lumMod val="40000"/>
                    <a:lumOff val="60000"/>
                  </a:schemeClr>
                </a:solidFill>
                <a:latin typeface="Calibri" panose="020F0502020204030204" pitchFamily="34" charset="0"/>
              </a:rPr>
              <a:t>Réponse rapide n°3 : </a:t>
            </a:r>
            <a:r>
              <a:rPr lang="fr-FR" sz="1400" b="1" dirty="0">
                <a:latin typeface="Arial" panose="020B0604020202020204" pitchFamily="34" charset="0"/>
              </a:rPr>
              <a:t>les indications de la PrEP ne doivent pas être utilisées comme des critères de sélection mais servent à guider la discussion avec le patient et à l’aider à prendre une décision partagée quant à l’utilisation de la PrEP. </a:t>
            </a:r>
            <a:endParaRPr lang="fr-FR" sz="1400" b="1" dirty="0">
              <a:latin typeface="Segoe UI" panose="020B0502040204020203" pitchFamily="34" charset="0"/>
            </a:endParaRPr>
          </a:p>
          <a:p>
            <a:pPr fontAlgn="base"/>
            <a:r>
              <a:rPr lang="fr-FR" sz="1400" b="1" dirty="0">
                <a:latin typeface="Arial" panose="020B0604020202020204" pitchFamily="34" charset="0"/>
              </a:rPr>
              <a:t> </a:t>
            </a:r>
            <a:endParaRPr lang="fr-FR" sz="1400" b="1" dirty="0">
              <a:latin typeface="Segoe UI" panose="020B0502040204020203" pitchFamily="34" charset="0"/>
            </a:endParaRPr>
          </a:p>
          <a:p>
            <a:pPr fontAlgn="base"/>
            <a:r>
              <a:rPr lang="fr-FR" sz="1600" b="1" dirty="0">
                <a:solidFill>
                  <a:schemeClr val="accent2">
                    <a:lumMod val="40000"/>
                    <a:lumOff val="60000"/>
                  </a:schemeClr>
                </a:solidFill>
                <a:latin typeface="Calibri" panose="020F0502020204030204" pitchFamily="34" charset="0"/>
              </a:rPr>
              <a:t>Réponse rapide n°4 : </a:t>
            </a:r>
            <a:r>
              <a:rPr lang="fr-FR" sz="1400" b="1" dirty="0">
                <a:latin typeface="Arial" panose="020B0604020202020204" pitchFamily="34" charset="0"/>
              </a:rPr>
              <a:t>tout médecin peut faire la première prescription et le renouvellement de la PrEP : en ville, en CeGIDD, en centre de santé, à l’hôpital, en établissement social ou médico- social, …   </a:t>
            </a:r>
            <a:endParaRPr lang="fr-FR" sz="1400" b="1" dirty="0">
              <a:latin typeface="Segoe UI" panose="020B0502040204020203" pitchFamily="34" charset="0"/>
            </a:endParaRPr>
          </a:p>
          <a:p>
            <a:pPr fontAlgn="base"/>
            <a:r>
              <a:rPr lang="fr-FR" sz="1400" b="1" dirty="0">
                <a:latin typeface="Arial" panose="020B0604020202020204" pitchFamily="34" charset="0"/>
              </a:rPr>
              <a:t>Pour être accompagné dans sa prescription, le médecin peut : </a:t>
            </a:r>
            <a:endParaRPr lang="fr-FR" sz="1400" b="1" dirty="0">
              <a:latin typeface="Segoe UI" panose="020B0502040204020203" pitchFamily="34" charset="0"/>
            </a:endParaRPr>
          </a:p>
          <a:p>
            <a:pPr marL="533400" indent="-130175" fontAlgn="base">
              <a:buFont typeface="Arial" panose="020B0604020202020204" pitchFamily="34" charset="0"/>
              <a:buChar char="•"/>
            </a:pPr>
            <a:r>
              <a:rPr lang="fr-FR" sz="1400" dirty="0">
                <a:latin typeface="Arial" panose="020B0604020202020204" pitchFamily="34" charset="0"/>
              </a:rPr>
              <a:t>suivre une formation ouverte à distance (</a:t>
            </a:r>
            <a:r>
              <a:rPr lang="fr-FR" sz="1400" dirty="0" err="1">
                <a:latin typeface="Arial" panose="020B0604020202020204" pitchFamily="34" charset="0"/>
              </a:rPr>
              <a:t>formaprep</a:t>
            </a:r>
            <a:r>
              <a:rPr lang="fr-FR" sz="1400" dirty="0">
                <a:latin typeface="Arial" panose="020B0604020202020204" pitchFamily="34" charset="0"/>
              </a:rPr>
              <a:t> via </a:t>
            </a:r>
            <a:r>
              <a:rPr lang="fr-FR" sz="1400" dirty="0" err="1">
                <a:latin typeface="Arial" panose="020B0604020202020204" pitchFamily="34" charset="0"/>
              </a:rPr>
              <a:t>www.formaPrEP.org</a:t>
            </a:r>
            <a:r>
              <a:rPr lang="fr-FR" sz="1400" dirty="0">
                <a:latin typeface="Arial" panose="020B0604020202020204" pitchFamily="34" charset="0"/>
              </a:rPr>
              <a:t>), une formation médicale continue (ANDPC, FAF) ; </a:t>
            </a:r>
            <a:endParaRPr lang="fr-FR" sz="1400" dirty="0">
              <a:latin typeface="Segoe UI" panose="020B0502040204020203" pitchFamily="34" charset="0"/>
            </a:endParaRPr>
          </a:p>
          <a:p>
            <a:pPr marL="533400" indent="-130175" fontAlgn="base">
              <a:buFont typeface="Arial" panose="020B0604020202020204" pitchFamily="34" charset="0"/>
              <a:buChar char="•"/>
            </a:pPr>
            <a:r>
              <a:rPr lang="fr-FR" sz="1400" dirty="0">
                <a:latin typeface="Arial" panose="020B0604020202020204" pitchFamily="34" charset="0"/>
              </a:rPr>
              <a:t>faire appel aux réseaux de santé expérimentés dans cette prise en charge, comme les CeGIDD (centre gratuit d’information, de dépistage et de diagnostic), les COREVIH (Coordination régionale de lutte contre l'infection à VIH) dont l’annuaire est disponible sur le site de la SFLS, ou à une CPTS (Communauté professionnelle territoriales de santé), une MSP (Maison de santé </a:t>
            </a:r>
            <a:r>
              <a:rPr lang="fr-FR" sz="1400" dirty="0" err="1">
                <a:latin typeface="Arial" panose="020B0604020202020204" pitchFamily="34" charset="0"/>
              </a:rPr>
              <a:t>pluriprofessionnelle</a:t>
            </a:r>
            <a:r>
              <a:rPr lang="fr-FR" sz="1400" dirty="0">
                <a:latin typeface="Arial" panose="020B0604020202020204" pitchFamily="34" charset="0"/>
              </a:rPr>
              <a:t>), les centres de santé qui incluraient la santé sexuelle dans leurs thématiques ; </a:t>
            </a:r>
            <a:endParaRPr lang="fr-FR" sz="1400" dirty="0">
              <a:latin typeface="Segoe UI" panose="020B0502040204020203" pitchFamily="34" charset="0"/>
            </a:endParaRPr>
          </a:p>
          <a:p>
            <a:pPr marL="533400" indent="-130175" fontAlgn="base">
              <a:buFont typeface="Arial" panose="020B0604020202020204" pitchFamily="34" charset="0"/>
              <a:buChar char="•"/>
            </a:pPr>
            <a:r>
              <a:rPr lang="fr-FR" sz="1400" dirty="0">
                <a:latin typeface="Arial" panose="020B0604020202020204" pitchFamily="34" charset="0"/>
              </a:rPr>
              <a:t>consulter les sites d’aide à la prescription et au suivi (</a:t>
            </a:r>
            <a:r>
              <a:rPr lang="fr-FR" sz="1400" dirty="0" err="1">
                <a:latin typeface="Arial" panose="020B0604020202020204" pitchFamily="34" charset="0"/>
              </a:rPr>
              <a:t>VIHclic</a:t>
            </a:r>
            <a:r>
              <a:rPr lang="fr-FR" sz="1400" dirty="0">
                <a:latin typeface="Arial" panose="020B0604020202020204" pitchFamily="34" charset="0"/>
              </a:rPr>
              <a:t>, brochure AIDES, …) </a:t>
            </a:r>
            <a:endParaRPr lang="fr-FR" sz="1400" dirty="0">
              <a:latin typeface="Segoe UI" panose="020B0502040204020203" pitchFamily="34" charset="0"/>
            </a:endParaRPr>
          </a:p>
          <a:p>
            <a:pPr fontAlgn="base"/>
            <a:r>
              <a:rPr lang="fr-FR" sz="1400" b="1" dirty="0">
                <a:latin typeface="Arial" panose="020B0604020202020204" pitchFamily="34" charset="0"/>
              </a:rPr>
              <a:t> </a:t>
            </a:r>
            <a:endParaRPr lang="fr-FR" sz="1400" b="1" dirty="0">
              <a:latin typeface="Segoe UI" panose="020B0502040204020203" pitchFamily="34" charset="0"/>
            </a:endParaRPr>
          </a:p>
          <a:p>
            <a:pPr fontAlgn="base"/>
            <a:r>
              <a:rPr lang="fr-FR" sz="1600" b="1" dirty="0">
                <a:solidFill>
                  <a:schemeClr val="accent2">
                    <a:lumMod val="40000"/>
                    <a:lumOff val="60000"/>
                  </a:schemeClr>
                </a:solidFill>
                <a:latin typeface="Calibri" panose="020F0502020204030204" pitchFamily="34" charset="0"/>
              </a:rPr>
              <a:t>Réponse rapide n°5 : </a:t>
            </a:r>
            <a:r>
              <a:rPr lang="fr-FR" sz="1400" b="1" dirty="0">
                <a:latin typeface="Arial" panose="020B0604020202020204" pitchFamily="34" charset="0"/>
              </a:rPr>
              <a:t>si l’indication de PrEP est posée, celle-ci peut être initiée dès la première consultation en fonction des résultats récents d’une sérologie VIH, d’une estimation du débit de filtration glomérulaire par un dosage de la créatinine et d’une sérologie VHB. </a:t>
            </a:r>
          </a:p>
          <a:p>
            <a:pPr fontAlgn="base"/>
            <a:endParaRPr lang="fr-FR" sz="1400" b="1" dirty="0">
              <a:latin typeface="Segoe UI" panose="020B0502040204020203" pitchFamily="34" charset="0"/>
            </a:endParaRPr>
          </a:p>
          <a:p>
            <a:pPr fontAlgn="base"/>
            <a:r>
              <a:rPr lang="fr-FR" sz="1600" b="1" dirty="0">
                <a:solidFill>
                  <a:schemeClr val="accent2">
                    <a:lumMod val="40000"/>
                    <a:lumOff val="60000"/>
                  </a:schemeClr>
                </a:solidFill>
                <a:latin typeface="Calibri" panose="020F0502020204030204" pitchFamily="34" charset="0"/>
              </a:rPr>
              <a:t>Réponse rapide n°6 : </a:t>
            </a:r>
            <a:r>
              <a:rPr lang="fr-FR" sz="1400" b="1" dirty="0">
                <a:latin typeface="Arial" panose="020B0604020202020204" pitchFamily="34" charset="0"/>
              </a:rPr>
              <a:t>la consultation initiale et les consultations de suivi peuvent être réalisées en téléconsultation en accord avec la personne et dans le cadre de la réglementation. </a:t>
            </a:r>
            <a:endParaRPr lang="fr-FR" sz="1400" b="1" i="0" dirty="0">
              <a:effectLst/>
              <a:latin typeface="Segoe UI" panose="020B0502040204020203" pitchFamily="34" charset="0"/>
            </a:endParaRPr>
          </a:p>
        </p:txBody>
      </p:sp>
      <p:pic>
        <p:nvPicPr>
          <p:cNvPr id="3" name="Picture 2" descr="Haute Autorité de Santé">
            <a:extLst>
              <a:ext uri="{FF2B5EF4-FFF2-40B4-BE49-F238E27FC236}">
                <a16:creationId xmlns:a16="http://schemas.microsoft.com/office/drawing/2014/main" id="{C4BE0664-569B-244D-A9FA-BD9E3D040A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09296" y="3170554"/>
            <a:ext cx="1363393" cy="516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Espace réservé de la date 1">
            <a:extLst>
              <a:ext uri="{FF2B5EF4-FFF2-40B4-BE49-F238E27FC236}">
                <a16:creationId xmlns:a16="http://schemas.microsoft.com/office/drawing/2014/main" id="{63F4AAED-97CD-D544-8CE4-524C15ECF355}"/>
              </a:ext>
            </a:extLst>
          </p:cNvPr>
          <p:cNvSpPr>
            <a:spLocks noGrp="1"/>
          </p:cNvSpPr>
          <p:nvPr>
            <p:ph type="dt" sz="half" idx="10"/>
          </p:nvPr>
        </p:nvSpPr>
        <p:spPr/>
        <p:txBody>
          <a:bodyPr/>
          <a:lstStyle/>
          <a:p>
            <a:fld id="{37F51338-9642-2B4B-83D0-015C40225F49}" type="datetime11">
              <a:rPr lang="fr-FR" smtClean="0"/>
              <a:t>15:37:17</a:t>
            </a:fld>
            <a:endParaRPr lang="fr-FR"/>
          </a:p>
        </p:txBody>
      </p:sp>
      <p:sp>
        <p:nvSpPr>
          <p:cNvPr id="5" name="Espace réservé du numéro de diapositive 4">
            <a:extLst>
              <a:ext uri="{FF2B5EF4-FFF2-40B4-BE49-F238E27FC236}">
                <a16:creationId xmlns:a16="http://schemas.microsoft.com/office/drawing/2014/main" id="{73B855CB-19A0-214E-ACD0-78DF38EC8F24}"/>
              </a:ext>
            </a:extLst>
          </p:cNvPr>
          <p:cNvSpPr>
            <a:spLocks noGrp="1"/>
          </p:cNvSpPr>
          <p:nvPr>
            <p:ph type="sldNum" sz="quarter" idx="12"/>
          </p:nvPr>
        </p:nvSpPr>
        <p:spPr/>
        <p:txBody>
          <a:bodyPr/>
          <a:lstStyle/>
          <a:p>
            <a:fld id="{474A471F-8292-7B49-8AE5-BDE0B0DD2306}" type="slidenum">
              <a:rPr lang="fr-FR" smtClean="0"/>
              <a:t>9</a:t>
            </a:fld>
            <a:endParaRPr lang="fr-FR"/>
          </a:p>
        </p:txBody>
      </p:sp>
    </p:spTree>
    <p:extLst>
      <p:ext uri="{BB962C8B-B14F-4D97-AF65-F5344CB8AC3E}">
        <p14:creationId xmlns:p14="http://schemas.microsoft.com/office/powerpoint/2010/main" val="34135442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{A22CCA0B-0071-A146-9BB1-6FD769F49D27}tf10001122</Template>
  <TotalTime>278</TotalTime>
  <Words>2574</Words>
  <Application>Microsoft Macintosh PowerPoint</Application>
  <PresentationFormat>Grand écran</PresentationFormat>
  <Paragraphs>220</Paragraphs>
  <Slides>20</Slides>
  <Notes>10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20</vt:i4>
      </vt:variant>
    </vt:vector>
  </HeadingPairs>
  <TitlesOfParts>
    <vt:vector size="25" baseType="lpstr">
      <vt:lpstr>Arial</vt:lpstr>
      <vt:lpstr>Calibri</vt:lpstr>
      <vt:lpstr>Segoe UI</vt:lpstr>
      <vt:lpstr>Tw Cen MT</vt:lpstr>
      <vt:lpstr>Circuit</vt:lpstr>
      <vt:lpstr>La PrEP en Bretagne</vt:lpstr>
      <vt:lpstr>Présentation PowerPoint</vt:lpstr>
      <vt:lpstr>Une conception multidisciplinaire au service d’un parcours d’apprentissage </vt:lpstr>
      <vt:lpstr>Un outil de formation modulaire</vt:lpstr>
      <vt:lpstr>Exemple de déroulé : Les consultations </vt:lpstr>
      <vt:lpstr>GO !</vt:lpstr>
      <vt:lpstr>Réponses rapides de la HAS</vt:lpstr>
      <vt:lpstr>ChRonologie</vt:lpstr>
      <vt:lpstr>Présentation PowerPoint</vt:lpstr>
      <vt:lpstr>Présentation PowerPoint</vt:lpstr>
      <vt:lpstr>Présentation PowerPoint</vt:lpstr>
      <vt:lpstr>Présentation PowerPoint</vt:lpstr>
      <vt:lpstr>Présentation PowerPoint</vt:lpstr>
      <vt:lpstr>Délais de RDV PrEP en Bretagne</vt:lpstr>
      <vt:lpstr>Rappels</vt:lpstr>
      <vt:lpstr>Présentation PowerPoint</vt:lpstr>
      <vt:lpstr>Répartition PrEP et population en Bretagne</vt:lpstr>
      <vt:lpstr>Enquête « un jour donné » -  Rendez-vous Prep en Bretagne</vt:lpstr>
      <vt:lpstr>Evolution des délais de RDV à Rennes de 2018 à 2020 </vt:lpstr>
      <vt:lpstr>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FORMAPREP</dc:title>
  <dc:creator>Cedric Arvieux</dc:creator>
  <cp:lastModifiedBy>Cedric Arvieux</cp:lastModifiedBy>
  <cp:revision>25</cp:revision>
  <cp:lastPrinted>2021-03-30T08:46:23Z</cp:lastPrinted>
  <dcterms:created xsi:type="dcterms:W3CDTF">2021-03-29T08:45:59Z</dcterms:created>
  <dcterms:modified xsi:type="dcterms:W3CDTF">2021-04-15T13:39:14Z</dcterms:modified>
</cp:coreProperties>
</file>