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4" r:id="rId3"/>
    <p:sldId id="267" r:id="rId4"/>
    <p:sldId id="268" r:id="rId5"/>
    <p:sldId id="271" r:id="rId6"/>
    <p:sldId id="272" r:id="rId7"/>
    <p:sldId id="277" r:id="rId8"/>
    <p:sldId id="280" r:id="rId9"/>
    <p:sldId id="279" r:id="rId10"/>
    <p:sldId id="278" r:id="rId11"/>
    <p:sldId id="274" r:id="rId12"/>
    <p:sldId id="265" r:id="rId13"/>
    <p:sldId id="26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2"/>
    <a:srgbClr val="D9001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/>
    <p:restoredTop sz="94700"/>
  </p:normalViewPr>
  <p:slideViewPr>
    <p:cSldViewPr snapToGrid="0" snapToObjects="1">
      <p:cViewPr varScale="1">
        <p:scale>
          <a:sx n="113" d="100"/>
          <a:sy n="113" d="100"/>
        </p:scale>
        <p:origin x="16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0C1D19-DD48-42EC-AA89-7A7867406C88}" type="datetimeFigureOut">
              <a:rPr lang="en-US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C383AF-E184-48B4-85A7-0A5027B831F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92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CF3BC-42F6-4C62-9191-B5946F379658}" type="datetimeFigureOut">
              <a:rPr lang="en-US"/>
              <a:pPr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F6F93B-B257-43CC-ADF4-D0A9487734F9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3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61463" cy="5475288"/>
          </a:xfrm>
          <a:prstGeom prst="rect">
            <a:avLst/>
          </a:prstGeom>
          <a:solidFill>
            <a:srgbClr val="D90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aides-horizontal-pant-fl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37238"/>
            <a:ext cx="17430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984" y="610832"/>
            <a:ext cx="8113888" cy="1908215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984" y="2739970"/>
            <a:ext cx="6400800" cy="307777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>
          <a:xfrm>
            <a:off x="479984" y="6080164"/>
            <a:ext cx="2794000" cy="325437"/>
          </a:xfrm>
        </p:spPr>
        <p:txBody>
          <a:bodyPr/>
          <a:lstStyle>
            <a:lvl1pPr>
              <a:defRPr sz="1200" b="1" i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61463" cy="5475288"/>
          </a:xfrm>
          <a:prstGeom prst="rect">
            <a:avLst/>
          </a:prstGeom>
          <a:solidFill>
            <a:srgbClr val="2323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 descr="aides-horizontal-pant-fl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37238"/>
            <a:ext cx="17430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1" y="542471"/>
            <a:ext cx="7772400" cy="1198541"/>
          </a:xfrm>
        </p:spPr>
        <p:txBody>
          <a:bodyPr>
            <a:noAutofit/>
          </a:bodyPr>
          <a:lstStyle>
            <a:lvl1pPr algn="l">
              <a:defRPr sz="3700" b="1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8311" y="1741013"/>
            <a:ext cx="7772400" cy="50754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FFFFFF"/>
                </a:solidFill>
                <a:latin typeface="Robot light"/>
                <a:cs typeface="Robot light"/>
              </a:defRPr>
            </a:lvl2pPr>
            <a:lvl3pPr>
              <a:defRPr sz="2000">
                <a:solidFill>
                  <a:srgbClr val="FFFFFF"/>
                </a:solidFill>
                <a:latin typeface="Robot light"/>
                <a:cs typeface="Robot light"/>
              </a:defRPr>
            </a:lvl3pPr>
            <a:lvl4pPr>
              <a:defRPr sz="2000">
                <a:solidFill>
                  <a:srgbClr val="FFFFFF"/>
                </a:solidFill>
                <a:latin typeface="Robot light"/>
                <a:cs typeface="Robot light"/>
              </a:defRPr>
            </a:lvl4pPr>
            <a:lvl5pPr>
              <a:defRPr sz="2000">
                <a:solidFill>
                  <a:srgbClr val="FFFFFF"/>
                </a:solidFill>
                <a:latin typeface="Robot light"/>
                <a:cs typeface="Robot ligh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1" y="3218997"/>
            <a:ext cx="7772400" cy="507546"/>
          </a:xfrm>
        </p:spPr>
        <p:txBody>
          <a:bodyPr>
            <a:noAutofit/>
          </a:bodyPr>
          <a:lstStyle>
            <a:lvl1pPr marL="457200" indent="-457200">
              <a:buFont typeface="+mj-lt"/>
              <a:buAutoNum type="arabicPeriod"/>
              <a:defRPr sz="17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FFFFFF"/>
                </a:solidFill>
                <a:latin typeface="Robot light"/>
                <a:cs typeface="Robot light"/>
              </a:defRPr>
            </a:lvl2pPr>
            <a:lvl3pPr>
              <a:defRPr sz="2000">
                <a:solidFill>
                  <a:srgbClr val="FFFFFF"/>
                </a:solidFill>
                <a:latin typeface="Robot light"/>
                <a:cs typeface="Robot light"/>
              </a:defRPr>
            </a:lvl3pPr>
            <a:lvl4pPr>
              <a:defRPr sz="2000">
                <a:solidFill>
                  <a:srgbClr val="FFFFFF"/>
                </a:solidFill>
                <a:latin typeface="Robot light"/>
                <a:cs typeface="Robot light"/>
              </a:defRPr>
            </a:lvl4pPr>
            <a:lvl5pPr>
              <a:defRPr sz="2000">
                <a:solidFill>
                  <a:srgbClr val="FFFFFF"/>
                </a:solidFill>
                <a:latin typeface="Robot light"/>
                <a:cs typeface="Robot ligh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6021880"/>
            <a:ext cx="4733925" cy="422275"/>
          </a:xfrm>
        </p:spPr>
        <p:txBody>
          <a:bodyPr/>
          <a:lstStyle>
            <a:lvl1pPr>
              <a:defRPr sz="1600" b="1" i="0">
                <a:solidFill>
                  <a:srgbClr val="D9001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3"/>
          <p:cNvCxnSpPr/>
          <p:nvPr/>
        </p:nvCxnSpPr>
        <p:spPr>
          <a:xfrm>
            <a:off x="0" y="6245225"/>
            <a:ext cx="9144000" cy="0"/>
          </a:xfrm>
          <a:prstGeom prst="line">
            <a:avLst/>
          </a:prstGeom>
          <a:ln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RubanRouge_LogoAIDES2016.png"/>
          <p:cNvPicPr>
            <a:picLocks noChangeAspect="1"/>
          </p:cNvPicPr>
          <p:nvPr/>
        </p:nvPicPr>
        <p:blipFill>
          <a:blip r:embed="rId2"/>
          <a:srcRect l="28334" t="32249" r="59967" b="45322"/>
          <a:stretch>
            <a:fillRect/>
          </a:stretch>
        </p:blipFill>
        <p:spPr bwMode="auto">
          <a:xfrm>
            <a:off x="7589838" y="6269038"/>
            <a:ext cx="3968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-571500" y="24447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13"/>
            <a:ext cx="8229600" cy="461665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D9001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849878"/>
            <a:ext cx="5130801" cy="30777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2515452"/>
            <a:ext cx="5130801" cy="2981834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Arial"/>
                <a:cs typeface="Arial"/>
              </a:defRPr>
            </a:lvl1pPr>
            <a:lvl2pPr>
              <a:defRPr sz="1200" b="0" i="0">
                <a:latin typeface="Arial"/>
                <a:cs typeface="Arial"/>
              </a:defRPr>
            </a:lvl2pPr>
            <a:lvl3pPr>
              <a:defRPr sz="1200">
                <a:latin typeface="Robot light"/>
                <a:cs typeface="Robot light"/>
              </a:defRPr>
            </a:lvl3pPr>
            <a:lvl4pPr>
              <a:defRPr sz="1200">
                <a:latin typeface="Robot light"/>
                <a:cs typeface="Robot light"/>
              </a:defRPr>
            </a:lvl4pPr>
            <a:lvl5pPr>
              <a:defRPr sz="1200">
                <a:latin typeface="Robot light"/>
                <a:cs typeface="Robot ligh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57201" y="1315571"/>
            <a:ext cx="5130800" cy="415498"/>
          </a:xfrm>
        </p:spPr>
        <p:txBody>
          <a:bodyPr>
            <a:noAutofit/>
          </a:bodyPr>
          <a:lstStyle>
            <a:lvl1pPr marL="0" indent="0">
              <a:buNone/>
              <a:defRPr sz="2600" b="1" i="0">
                <a:latin typeface="Arial"/>
                <a:cs typeface="Arial"/>
              </a:defRPr>
            </a:lvl1pPr>
            <a:lvl2pPr>
              <a:defRPr sz="2700">
                <a:latin typeface="Roboto Bold"/>
                <a:cs typeface="Roboto Bold"/>
              </a:defRPr>
            </a:lvl2pPr>
            <a:lvl3pPr>
              <a:defRPr sz="2700">
                <a:latin typeface="Roboto Bold"/>
                <a:cs typeface="Roboto Bold"/>
              </a:defRPr>
            </a:lvl3pPr>
            <a:lvl4pPr>
              <a:defRPr sz="2700">
                <a:latin typeface="Roboto Bold"/>
                <a:cs typeface="Roboto Bold"/>
              </a:defRPr>
            </a:lvl4pPr>
            <a:lvl5pPr>
              <a:defRPr sz="2700">
                <a:latin typeface="Roboto Bold"/>
                <a:cs typeface="Roboto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5722471" y="1316038"/>
            <a:ext cx="2964329" cy="4181248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457200" y="6465835"/>
            <a:ext cx="3887788" cy="254000"/>
          </a:xfrm>
        </p:spPr>
        <p:txBody>
          <a:bodyPr/>
          <a:lstStyle>
            <a:lvl1pPr>
              <a:defRPr sz="1200" b="1" i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061325" y="6465888"/>
            <a:ext cx="893763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PAGE </a:t>
            </a:r>
            <a:fld id="{E00D6E79-9504-436E-B87C-2C7C65A37BB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"/>
          <p:cNvCxnSpPr/>
          <p:nvPr/>
        </p:nvCxnSpPr>
        <p:spPr>
          <a:xfrm>
            <a:off x="0" y="6245225"/>
            <a:ext cx="9144000" cy="0"/>
          </a:xfrm>
          <a:prstGeom prst="line">
            <a:avLst/>
          </a:prstGeom>
          <a:ln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RubanRouge_LogoAIDES2016.png"/>
          <p:cNvPicPr>
            <a:picLocks noChangeAspect="1"/>
          </p:cNvPicPr>
          <p:nvPr/>
        </p:nvPicPr>
        <p:blipFill>
          <a:blip r:embed="rId2"/>
          <a:srcRect l="28334" t="32249" r="59967" b="45322"/>
          <a:stretch>
            <a:fillRect/>
          </a:stretch>
        </p:blipFill>
        <p:spPr bwMode="auto">
          <a:xfrm>
            <a:off x="7589838" y="6269038"/>
            <a:ext cx="3968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4209143"/>
            <a:ext cx="8229600" cy="1342572"/>
          </a:xfrm>
        </p:spPr>
        <p:txBody>
          <a:bodyPr>
            <a:normAutofit/>
          </a:bodyPr>
          <a:lstStyle>
            <a:lvl1pPr>
              <a:defRPr sz="3500" b="0" i="0">
                <a:latin typeface="Arial"/>
                <a:cs typeface="Arial"/>
              </a:defRPr>
            </a:lvl1pPr>
            <a:lvl2pPr>
              <a:defRPr>
                <a:latin typeface="Roboto Thin"/>
                <a:cs typeface="Roboto Thin"/>
              </a:defRPr>
            </a:lvl2pPr>
            <a:lvl3pPr>
              <a:defRPr>
                <a:latin typeface="Roboto Thin"/>
                <a:cs typeface="Roboto Thin"/>
              </a:defRPr>
            </a:lvl3pPr>
            <a:lvl4pPr>
              <a:defRPr>
                <a:latin typeface="Roboto Thin"/>
                <a:cs typeface="Roboto Thin"/>
              </a:defRPr>
            </a:lvl4pPr>
            <a:lvl5pPr>
              <a:defRPr>
                <a:latin typeface="Roboto Thin"/>
                <a:cs typeface="Roboto Thin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5678488"/>
            <a:ext cx="5260975" cy="254226"/>
          </a:xfrm>
        </p:spPr>
        <p:txBody>
          <a:bodyPr/>
          <a:lstStyle>
            <a:lvl1pPr>
              <a:defRPr sz="1200" b="1" i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527613"/>
            <a:ext cx="8229600" cy="461665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D9001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457200" y="1306513"/>
            <a:ext cx="8229600" cy="2774950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57200" y="6468317"/>
            <a:ext cx="6467642" cy="336550"/>
          </a:xfrm>
        </p:spPr>
        <p:txBody>
          <a:bodyPr/>
          <a:lstStyle>
            <a:lvl1pPr>
              <a:defRPr sz="1200" b="1" i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061325" y="6465888"/>
            <a:ext cx="893763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PAGE </a:t>
            </a:r>
            <a:fld id="{E8D62953-0626-4A0D-A761-16EF47B4D8E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61463" cy="5475288"/>
          </a:xfrm>
          <a:prstGeom prst="rect">
            <a:avLst/>
          </a:prstGeom>
          <a:solidFill>
            <a:srgbClr val="D90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4" descr="aides-horizontal-pant-fl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837238"/>
            <a:ext cx="17430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2687638"/>
            <a:ext cx="24812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20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57200" y="4090988"/>
            <a:ext cx="22764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Arial"/>
                <a:cs typeface="Arial"/>
              </a:rPr>
              <a:t>NOUS RENCONTRER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Arial"/>
                <a:cs typeface="Arial"/>
              </a:rPr>
              <a:t>Tour Essor</a:t>
            </a: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Arial"/>
                <a:cs typeface="Arial"/>
              </a:rPr>
              <a:t>14 rue </a:t>
            </a:r>
            <a:r>
              <a:rPr lang="fr-FR" sz="1200" dirty="0" err="1">
                <a:solidFill>
                  <a:schemeClr val="bg1"/>
                </a:solidFill>
                <a:latin typeface="Arial"/>
                <a:cs typeface="Arial"/>
              </a:rPr>
              <a:t>Scandicci</a:t>
            </a:r>
            <a:endParaRPr lang="fr-FR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Arial"/>
                <a:cs typeface="Arial"/>
              </a:rPr>
              <a:t>93508 Pantin CEDEX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938463" y="4090988"/>
            <a:ext cx="2057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NOUS CONTACTER</a:t>
            </a:r>
          </a:p>
          <a:p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0805 160 011 </a:t>
            </a:r>
            <a:br>
              <a:rPr lang="fr-FR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(gratuit depuis un fixe)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383213" y="4070350"/>
            <a:ext cx="19542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Arial"/>
                <a:cs typeface="Arial"/>
              </a:rPr>
              <a:t>NOUS SUIVRE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Arial"/>
                <a:cs typeface="Arial"/>
              </a:rPr>
              <a:t>FB : aides</a:t>
            </a: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Arial"/>
                <a:cs typeface="Arial"/>
              </a:rPr>
              <a:t>TW : @</a:t>
            </a:r>
            <a:r>
              <a:rPr lang="fr-FR" sz="1200" dirty="0" err="1">
                <a:solidFill>
                  <a:schemeClr val="bg1"/>
                </a:solidFill>
                <a:latin typeface="Arial"/>
                <a:cs typeface="Arial"/>
              </a:rPr>
              <a:t>assoAIDES</a:t>
            </a:r>
            <a:endParaRPr lang="fr-FR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Image 8" descr="AIDES_URL_aides.org_souligne_roug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530" y="6140704"/>
            <a:ext cx="1347219" cy="2346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0375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Panorama Black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Panorama Black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Panorama Black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Panorama Black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Roboto regular"/>
          <a:ea typeface="Roboto regular" charset="0"/>
          <a:cs typeface="Roboto regular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Roboto regular"/>
          <a:ea typeface="Roboto regular" charset="0"/>
          <a:cs typeface="Robo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479425" y="611188"/>
            <a:ext cx="8113713" cy="1908175"/>
          </a:xfrm>
        </p:spPr>
        <p:txBody>
          <a:bodyPr/>
          <a:lstStyle/>
          <a:p>
            <a:r>
              <a:rPr lang="fr-FR" sz="4400" dirty="0">
                <a:latin typeface="Arial" pitchFamily="34" charset="0"/>
              </a:rPr>
              <a:t>Actions 2.0</a:t>
            </a:r>
            <a:br>
              <a:rPr lang="fr-FR" sz="4400" dirty="0">
                <a:latin typeface="Arial" pitchFamily="34" charset="0"/>
              </a:rPr>
            </a:br>
            <a:r>
              <a:rPr lang="fr-FR" sz="4400" dirty="0">
                <a:latin typeface="Arial" pitchFamily="34" charset="0"/>
              </a:rPr>
              <a:t>AIDES Bretagne</a:t>
            </a: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479425" y="2740025"/>
            <a:ext cx="6400800" cy="307975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Plénière du COREVIH du 15 Avril 2021</a:t>
            </a:r>
          </a:p>
          <a:p>
            <a:endParaRPr lang="fr-FR" dirty="0">
              <a:latin typeface="Arial" pitchFamily="34" charset="0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sz="quarter" idx="10"/>
          </p:nvPr>
        </p:nvSpPr>
        <p:spPr>
          <a:xfrm>
            <a:off x="479425" y="6080125"/>
            <a:ext cx="4771448" cy="325438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18" y="3256896"/>
            <a:ext cx="3933826" cy="1813868"/>
          </a:xfrm>
          <a:prstGeom prst="rect">
            <a:avLst/>
          </a:prstGeom>
        </p:spPr>
      </p:pic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592066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7. </a:t>
            </a:r>
            <a:r>
              <a:rPr lang="fr-FR" dirty="0"/>
              <a:t>Thématiques abordées</a:t>
            </a:r>
            <a:endParaRPr lang="fr-FR" dirty="0">
              <a:effectLst/>
            </a:endParaRP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10</a:t>
            </a:fld>
            <a:endParaRPr lang="en-US"/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9491" y="2909451"/>
            <a:ext cx="3061854" cy="44335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COVID-19</a:t>
            </a:r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200" y="6465888"/>
            <a:ext cx="4821382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9491" y="1676400"/>
            <a:ext cx="8257309" cy="27016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0" y="1119116"/>
            <a:ext cx="8007927" cy="12777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Beaucoup de demandes d’info autour du dépistage, de la </a:t>
            </a:r>
            <a:r>
              <a:rPr lang="fr-FR" dirty="0" err="1"/>
              <a:t>PrEP</a:t>
            </a:r>
            <a:r>
              <a:rPr lang="fr-FR" dirty="0"/>
              <a:t>, les IST, vaccination hépatites A et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Nettement moins de demandes autour des modes de transmission qu’il y a quelques années. La pipe n’affole plus.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9492" y="3463636"/>
            <a:ext cx="5015344" cy="27016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début de confinement, des questions sur les risques lors d’un rapport sexuel. </a:t>
            </a:r>
            <a:br>
              <a:rPr lang="fr-FR" dirty="0"/>
            </a:br>
            <a:r>
              <a:rPr lang="fr-FR" dirty="0"/>
              <a:t>Aides à produit  des « fiches pratiques en temps de COVID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Beaucoup d’échanges autour du sentiment d’isolement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Information sur le maintien des soirées </a:t>
            </a:r>
            <a:r>
              <a:rPr lang="fr-FR" dirty="0" err="1"/>
              <a:t>chemsex</a:t>
            </a:r>
            <a:r>
              <a:rPr lang="fr-FR" dirty="0"/>
              <a:t>/partouzes.</a:t>
            </a:r>
          </a:p>
        </p:txBody>
      </p:sp>
    </p:spTree>
    <p:extLst>
      <p:ext uri="{BB962C8B-B14F-4D97-AF65-F5344CB8AC3E}">
        <p14:creationId xmlns:p14="http://schemas.microsoft.com/office/powerpoint/2010/main" val="284486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592066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8. </a:t>
            </a:r>
            <a:r>
              <a:rPr lang="fr-FR" dirty="0"/>
              <a:t>Propositions / perspectives / réflexions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11</a:t>
            </a:fld>
            <a:endParaRPr lang="en-US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13962"/>
            <a:ext cx="8238223" cy="44300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Harmoniser nos pratiques au sein de AIDES et avec nos partenaires, ce que l’on entend par « entretien » sur nos départements respectifs.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Dénombrement et évaluation de nos orientations (vers la </a:t>
            </a:r>
            <a:r>
              <a:rPr lang="fr-FR" dirty="0" err="1"/>
              <a:t>PrEP</a:t>
            </a:r>
            <a:r>
              <a:rPr lang="fr-FR" dirty="0"/>
              <a:t>, le TPE, les </a:t>
            </a:r>
            <a:r>
              <a:rPr lang="fr-FR" dirty="0" err="1"/>
              <a:t>CeGIDD</a:t>
            </a:r>
            <a:r>
              <a:rPr lang="fr-FR" dirty="0"/>
              <a:t>, etc.).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Nb de personnes contactées lors de l’action.</a:t>
            </a:r>
            <a:br>
              <a:rPr lang="fr-FR" dirty="0"/>
            </a:br>
            <a:r>
              <a:rPr lang="fr-FR" sz="1600" i="1" dirty="0"/>
              <a:t>Par exemple sur Rennes, entre 70 et 100 personnes/action.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Intensifier nos actions en partenariat (</a:t>
            </a:r>
            <a:r>
              <a:rPr lang="fr-FR" dirty="0" err="1"/>
              <a:t>CeGGID</a:t>
            </a:r>
            <a:r>
              <a:rPr lang="fr-FR"/>
              <a:t>, ENIPSE</a:t>
            </a:r>
            <a:r>
              <a:rPr lang="fr-FR" dirty="0"/>
              <a:t>, ISKIS?).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Planning régional des actions 2.0 </a:t>
            </a:r>
            <a:r>
              <a:rPr lang="fr-FR" dirty="0">
                <a:sym typeface="Wingdings" panose="05000000000000000000" pitchFamily="2" charset="2"/>
              </a:rPr>
              <a:t> vision sur le nombre d’actions,  la géolocalisation, mutualisation des moyens humains.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i="1" dirty="0">
              <a:latin typeface="Arial" pitchFamily="34" charset="0"/>
            </a:endParaRPr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199" y="6465888"/>
            <a:ext cx="5043055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</p:spTree>
    <p:extLst>
      <p:ext uri="{BB962C8B-B14F-4D97-AF65-F5344CB8AC3E}">
        <p14:creationId xmlns:p14="http://schemas.microsoft.com/office/powerpoint/2010/main" val="309019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682389"/>
            <a:ext cx="8229600" cy="5445456"/>
          </a:xfrm>
        </p:spPr>
        <p:txBody>
          <a:bodyPr/>
          <a:lstStyle/>
          <a:p>
            <a:pPr marL="0" indent="0" algn="ctr"/>
            <a:r>
              <a:rPr lang="fr-FR" sz="3200" dirty="0">
                <a:latin typeface="Arial" pitchFamily="34" charset="0"/>
              </a:rPr>
              <a:t>Comment toucher nos publics de manière plus efficiente ?</a:t>
            </a:r>
          </a:p>
          <a:p>
            <a:pPr marL="0" indent="0" algn="ctr"/>
            <a:endParaRPr lang="fr-FR" dirty="0">
              <a:latin typeface="Arial" pitchFamily="34" charset="0"/>
            </a:endParaRPr>
          </a:p>
          <a:p>
            <a:pPr marL="0" indent="0" algn="ctr"/>
            <a:endParaRPr lang="fr-FR" dirty="0">
              <a:latin typeface="Arial" pitchFamily="34" charset="0"/>
            </a:endParaRPr>
          </a:p>
          <a:p>
            <a:pPr marL="0" indent="0" algn="ctr"/>
            <a:endParaRPr lang="fr-FR" dirty="0">
              <a:latin typeface="Arial" pitchFamily="34" charset="0"/>
            </a:endParaRPr>
          </a:p>
          <a:p>
            <a:pPr marL="0" indent="0" algn="ctr"/>
            <a:endParaRPr lang="fr-FR" dirty="0">
              <a:latin typeface="Arial" pitchFamily="34" charset="0"/>
            </a:endParaRPr>
          </a:p>
          <a:p>
            <a:pPr marL="0" indent="0" algn="ctr"/>
            <a:endParaRPr lang="fr-FR" b="1" dirty="0">
              <a:latin typeface="Arial" pitchFamily="34" charset="0"/>
            </a:endParaRPr>
          </a:p>
          <a:p>
            <a:pPr marL="0" indent="0" algn="ctr"/>
            <a:r>
              <a:rPr lang="fr-FR" b="1" dirty="0">
                <a:latin typeface="Arial" pitchFamily="34" charset="0"/>
              </a:rPr>
              <a:t>Faisons par la voie numérique ce que nous proposons par la voie physique !</a:t>
            </a:r>
          </a:p>
          <a:p>
            <a:pPr marL="0" indent="0"/>
            <a:endParaRPr lang="fr-FR" dirty="0">
              <a:latin typeface="Arial" pitchFamily="34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EC4CD15F-981A-4EBD-B8A2-FCAAD8D31DB5}" type="slidenum">
              <a:rPr lang="en-US"/>
              <a:pPr/>
              <a:t>12</a:t>
            </a:fld>
            <a:endParaRPr lang="en-US"/>
          </a:p>
        </p:txBody>
      </p:sp>
      <p:sp>
        <p:nvSpPr>
          <p:cNvPr id="1229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7200" y="6469063"/>
            <a:ext cx="6467475" cy="33655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04" y="1852229"/>
            <a:ext cx="3802991" cy="31057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49271" y="1871133"/>
            <a:ext cx="5445457" cy="5609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461963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1. Une action 2.0, c’est quoi ? Et pourquoi ?</a:t>
            </a: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2826327"/>
            <a:ext cx="8229599" cy="335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 principal moyen de rencontre aujourd'hui pour une majorité de HSH. </a:t>
            </a:r>
            <a:br>
              <a:rPr lang="fr-FR" dirty="0"/>
            </a:br>
            <a:r>
              <a:rPr lang="fr-FR" sz="1600" dirty="0"/>
              <a:t>Depuis des années : baisse de la fréquentation de certains établissements commerciaux et des LRE (lieux de rencontres extérieurs)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Contexte de crise sanitaire lié au Covid-19 : intensification de notre présence numérique pour maintenir le contact avec le public HSH, palier aux actions arrêtées et communiquer sur le maintien de celles qui ont pu perdurer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Possibilité de ciblage : HSH, personnes non </a:t>
            </a:r>
            <a:r>
              <a:rPr lang="fr-FR" dirty="0" err="1"/>
              <a:t>cisgenre</a:t>
            </a:r>
            <a:r>
              <a:rPr lang="fr-FR" dirty="0"/>
              <a:t>, TDS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Géolocalisation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effectLst/>
            </a:endParaRPr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1316038"/>
            <a:ext cx="8229600" cy="1223528"/>
          </a:xfrm>
        </p:spPr>
        <p:txBody>
          <a:bodyPr/>
          <a:lstStyle/>
          <a:p>
            <a:r>
              <a:rPr lang="fr-FR" dirty="0"/>
              <a:t>Aller vers les publics les plus vulnérables aux épidémies du VIH et des Hépatites sur les sites de rencontres Internet (ordi, tablettes, smartphones)</a:t>
            </a:r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200" y="6465888"/>
            <a:ext cx="4613564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3</a:t>
            </a:fld>
            <a:endParaRPr lang="en-US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962025"/>
            <a:ext cx="8326582" cy="631247"/>
          </a:xfrm>
        </p:spPr>
        <p:txBody>
          <a:bodyPr/>
          <a:lstStyle/>
          <a:p>
            <a:r>
              <a:rPr lang="fr-FR" dirty="0"/>
              <a:t>qui permettent de voir qui a envie de cul à proximité, avec les distances en mètres</a:t>
            </a:r>
            <a:endParaRPr lang="fr-FR" dirty="0">
              <a:effectLst/>
            </a:endParaRPr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527050"/>
            <a:ext cx="6843932" cy="414337"/>
          </a:xfrm>
        </p:spPr>
        <p:txBody>
          <a:bodyPr/>
          <a:lstStyle/>
          <a:p>
            <a:r>
              <a:rPr lang="fr-FR" dirty="0"/>
              <a:t>Des sites souvent </a:t>
            </a:r>
            <a:r>
              <a:rPr lang="fr-FR" dirty="0" err="1"/>
              <a:t>géolocalisés</a:t>
            </a:r>
            <a:r>
              <a:rPr lang="fr-FR" dirty="0"/>
              <a:t>,</a:t>
            </a:r>
            <a:endParaRPr lang="fr-FR" dirty="0">
              <a:effectLst/>
            </a:endParaRPr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199" y="6465888"/>
            <a:ext cx="4668983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1054" y="4245070"/>
            <a:ext cx="7187868" cy="8871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r-FR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4" y="1587675"/>
            <a:ext cx="8492837" cy="462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198" y="574676"/>
            <a:ext cx="8118765" cy="414337"/>
          </a:xfrm>
        </p:spPr>
        <p:txBody>
          <a:bodyPr/>
          <a:lstStyle/>
          <a:p>
            <a:r>
              <a:rPr lang="fr-FR" dirty="0"/>
              <a:t>… et on peut se géolocaliser à distance </a:t>
            </a:r>
            <a:endParaRPr lang="fr-FR" dirty="0">
              <a:effectLst/>
            </a:endParaRP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4</a:t>
            </a:fld>
            <a:endParaRPr lang="en-US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9883" y="1219200"/>
            <a:ext cx="8562335" cy="2036619"/>
          </a:xfrm>
        </p:spPr>
        <p:txBody>
          <a:bodyPr/>
          <a:lstStyle/>
          <a:p>
            <a:pPr algn="just"/>
            <a:r>
              <a:rPr lang="fr-FR" dirty="0"/>
              <a:t>Par exemple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sur des villes où nous n'intervenons pas physiquement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ou peu souvent : </a:t>
            </a:r>
            <a:r>
              <a:rPr lang="fr-FR" dirty="0">
                <a:latin typeface="Arial" pitchFamily="34" charset="0"/>
              </a:rPr>
              <a:t>actions mensuelles ou « one </a:t>
            </a:r>
            <a:r>
              <a:rPr lang="fr-FR" dirty="0" err="1">
                <a:latin typeface="Arial" pitchFamily="34" charset="0"/>
              </a:rPr>
              <a:t>shot</a:t>
            </a:r>
            <a:r>
              <a:rPr lang="fr-FR" dirty="0">
                <a:latin typeface="Arial" pitchFamily="34" charset="0"/>
              </a:rPr>
              <a:t> »</a:t>
            </a: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en amont d'une action, pour informer que nous serons présents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itchFamily="34" charset="0"/>
            </a:endParaRPr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200" y="6465888"/>
            <a:ext cx="4987636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1054" y="4245070"/>
            <a:ext cx="7187868" cy="88710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177800" y="2964873"/>
            <a:ext cx="4795981" cy="33045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fr-FR" sz="1600" i="1" dirty="0">
                <a:latin typeface="Arial" pitchFamily="34" charset="0"/>
              </a:rPr>
              <a:t>Nos actions sont principalement dans les grandes villes, nous avons une faible couverture dans une région très vaste.</a:t>
            </a:r>
          </a:p>
          <a:p>
            <a:pPr algn="ctr"/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En dehors des principaux centres urbains il est difficile pour les personnes d’accéder aux outils de la prévention diversifiée, au dépistage et aux soins. </a:t>
            </a:r>
          </a:p>
          <a:p>
            <a:pPr algn="ctr"/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D’ailleurs, on voit nettement sur le 35 qu’en dehors de Rennes les gens répondent davantage.</a:t>
            </a:r>
          </a:p>
          <a:p>
            <a:pPr algn="ctr"/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1" y="3255820"/>
            <a:ext cx="3981307" cy="2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4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609023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2. </a:t>
            </a:r>
            <a:r>
              <a:rPr lang="fr-FR" dirty="0"/>
              <a:t>Ce que l'on propose aux personnes</a:t>
            </a:r>
            <a:endParaRPr lang="fr-FR" dirty="0">
              <a:effectLst/>
            </a:endParaRP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5</a:t>
            </a:fld>
            <a:endParaRPr lang="en-US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60763"/>
            <a:ext cx="7758332" cy="49460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Entretiens individuels de RdR numériques, ou par la suite en physique, téléphone ou </a:t>
            </a:r>
            <a:r>
              <a:rPr lang="fr-FR" dirty="0" err="1"/>
              <a:t>visio</a:t>
            </a:r>
            <a:r>
              <a:rPr lang="fr-FR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Informations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Orientations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dirty="0"/>
              <a:t>Vers dépistages </a:t>
            </a:r>
            <a:r>
              <a:rPr lang="fr-FR" dirty="0" err="1"/>
              <a:t>CeGIDD</a:t>
            </a:r>
            <a:r>
              <a:rPr lang="fr-FR" dirty="0"/>
              <a:t>, Labo, Associatif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dirty="0"/>
              <a:t>TPE (avec possibilité d’accompagnement physique)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dirty="0" err="1"/>
              <a:t>PrEP</a:t>
            </a:r>
            <a:endParaRPr lang="fr-FR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dirty="0"/>
              <a:t>Soin,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Autotests, au local, par courrier ou livraison à domicile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Matériel de RDR, au local, par courrier ou livraison à domicile : préservatifs, gels, seringues pour le slam*,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Se déplacer en camion pour un </a:t>
            </a:r>
            <a:r>
              <a:rPr lang="fr-FR" dirty="0" err="1"/>
              <a:t>Trod</a:t>
            </a:r>
            <a:r>
              <a:rPr lang="fr-FR" dirty="0"/>
              <a:t> : </a:t>
            </a:r>
            <a:r>
              <a:rPr lang="fr-FR" dirty="0" err="1"/>
              <a:t>Dépist’Drive</a:t>
            </a:r>
            <a:r>
              <a:rPr lang="fr-FR" dirty="0"/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Rencontres collectives thématiques : Séropositifs au VIH, </a:t>
            </a:r>
            <a:r>
              <a:rPr lang="fr-FR" dirty="0" err="1"/>
              <a:t>Chemsexeurs</a:t>
            </a:r>
            <a:r>
              <a:rPr lang="fr-FR" dirty="0"/>
              <a:t>, etc.</a:t>
            </a:r>
            <a:endParaRPr lang="fr-FR" dirty="0">
              <a:effectLst/>
            </a:endParaRPr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199" y="6465888"/>
            <a:ext cx="5001491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</p:spTree>
    <p:extLst>
      <p:ext uri="{BB962C8B-B14F-4D97-AF65-F5344CB8AC3E}">
        <p14:creationId xmlns:p14="http://schemas.microsoft.com/office/powerpoint/2010/main" val="177884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712DD6C-AAC6-2445-B91F-405F31BD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359" y="71517"/>
            <a:ext cx="3688729" cy="2095197"/>
          </a:xfrm>
          <a:prstGeom prst="rect">
            <a:avLst/>
          </a:prstGeom>
        </p:spPr>
      </p:pic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592066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3. </a:t>
            </a:r>
            <a:r>
              <a:rPr lang="fr-FR" sz="3200" dirty="0"/>
              <a:t>Méthode d'intervention</a:t>
            </a: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6</a:t>
            </a:fld>
            <a:endParaRPr lang="en-US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9382" y="1399309"/>
            <a:ext cx="8705706" cy="46966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Mini 2 militants par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présentiel ou 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Plusieurs sites : </a:t>
            </a:r>
            <a:r>
              <a:rPr lang="fr-FR" dirty="0" err="1"/>
              <a:t>Grindr</a:t>
            </a:r>
            <a:r>
              <a:rPr lang="fr-FR" dirty="0"/>
              <a:t>, </a:t>
            </a:r>
            <a:r>
              <a:rPr lang="fr-FR" dirty="0" err="1"/>
              <a:t>Hornet</a:t>
            </a:r>
            <a:r>
              <a:rPr lang="fr-FR" dirty="0"/>
              <a:t>, </a:t>
            </a:r>
            <a:r>
              <a:rPr lang="fr-FR" dirty="0" err="1"/>
              <a:t>Gaymec</a:t>
            </a:r>
            <a:r>
              <a:rPr lang="fr-FR" dirty="0"/>
              <a:t>, </a:t>
            </a:r>
            <a:r>
              <a:rPr lang="fr-FR" dirty="0" err="1"/>
              <a:t>PlanetRomeo</a:t>
            </a:r>
            <a:r>
              <a:rPr lang="fr-FR" dirty="0"/>
              <a:t>, Coco, etc.</a:t>
            </a:r>
            <a:br>
              <a:rPr lang="fr-FR" dirty="0"/>
            </a:br>
            <a:r>
              <a:rPr lang="fr-FR" dirty="0"/>
              <a:t>Publics : HSH, TDS (</a:t>
            </a:r>
            <a:r>
              <a:rPr lang="fr-FR" dirty="0" err="1"/>
              <a:t>escorts</a:t>
            </a:r>
            <a:r>
              <a:rPr lang="fr-FR" dirty="0"/>
              <a:t>), personnes trans.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moyenne 2 à 3h /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Différents horaires et jours pour toucher des personnes aux habitudes de connexion différentes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également lors des Permanences de Santé Sexuelles au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Ouverture quasi quotidienne de la tablette en semaine sans aller vers les gens, pour vérifier s'il y a des messages ou que les gens nous contactent d'eux-mêmes.</a:t>
            </a:r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200" y="6465888"/>
            <a:ext cx="5444836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</p:spTree>
    <p:extLst>
      <p:ext uri="{BB962C8B-B14F-4D97-AF65-F5344CB8AC3E}">
        <p14:creationId xmlns:p14="http://schemas.microsoft.com/office/powerpoint/2010/main" val="85000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592066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4. </a:t>
            </a:r>
            <a:r>
              <a:rPr lang="fr-FR" dirty="0"/>
              <a:t>Quelle approche ?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>
              <a:latin typeface="Arial" pitchFamily="34" charset="0"/>
            </a:endParaRP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7</a:t>
            </a:fld>
            <a:endParaRPr lang="en-US"/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199" y="6465888"/>
            <a:ext cx="5624945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A875A6-A9A7-BC44-A4F5-C47031F4D913}"/>
              </a:ext>
            </a:extLst>
          </p:cNvPr>
          <p:cNvSpPr txBox="1"/>
          <p:nvPr/>
        </p:nvSpPr>
        <p:spPr>
          <a:xfrm>
            <a:off x="332509" y="1011382"/>
            <a:ext cx="8506691" cy="51123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C’est un terrain de drague, il faut donc accepter que certains n’aient pas envie de discuter, ou nous envoient des photos de leur sexe.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Ne pas avoir la personne en face peut mener à des erreurs d’interprétation, il faut donc souvent creuser davantage, reformuler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même temps les échanges sont longs car il y a parfois 10 min entre chaque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Certains sont beaucoup plus crus derrière leurs écrans ou se livrent davantage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On a parfois de belles rencontres comme une personne S+ qui nous dit qu’elle n’est jamais arrivé à pousser la porte de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l’asso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et à parler de sa séropositivité à qui que ce soit,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en tout cas des entretiens aussi riches qu’en commerces ou LRE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échanges les plus intéressants ont toujours lieu au moment de se déconnecter !</a:t>
            </a:r>
          </a:p>
        </p:txBody>
      </p:sp>
    </p:spTree>
    <p:extLst>
      <p:ext uri="{BB962C8B-B14F-4D97-AF65-F5344CB8AC3E}">
        <p14:creationId xmlns:p14="http://schemas.microsoft.com/office/powerpoint/2010/main" val="400005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527050"/>
            <a:ext cx="8229600" cy="592066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5. </a:t>
            </a:r>
            <a:r>
              <a:rPr lang="fr-FR" dirty="0"/>
              <a:t>Bilan Régional</a:t>
            </a:r>
            <a:endParaRPr lang="fr-FR" dirty="0">
              <a:effectLst/>
            </a:endParaRPr>
          </a:p>
        </p:txBody>
      </p:sp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8</a:t>
            </a:fld>
            <a:endParaRPr lang="en-US"/>
          </a:p>
        </p:txBody>
      </p:sp>
      <p:sp>
        <p:nvSpPr>
          <p:cNvPr id="1126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3964" y="969818"/>
            <a:ext cx="8761124" cy="1510146"/>
          </a:xfrm>
        </p:spPr>
        <p:txBody>
          <a:bodyPr/>
          <a:lstStyle/>
          <a:p>
            <a:r>
              <a:rPr lang="fr-FR" sz="2000" dirty="0" err="1"/>
              <a:t>Covid</a:t>
            </a:r>
            <a:r>
              <a:rPr lang="fr-FR" sz="2000" dirty="0"/>
              <a:t> :</a:t>
            </a:r>
            <a:br>
              <a:rPr lang="fr-FR" sz="1800" b="0" dirty="0"/>
            </a:br>
            <a:r>
              <a:rPr lang="fr-FR" sz="1800" b="0" dirty="0"/>
              <a:t>Baisse du nombre total de contacts au 1</a:t>
            </a:r>
            <a:r>
              <a:rPr lang="fr-FR" sz="1800" b="0" baseline="30000" dirty="0"/>
              <a:t>er</a:t>
            </a:r>
            <a:r>
              <a:rPr lang="fr-FR" sz="1800" b="0" dirty="0"/>
              <a:t> semestre 2020, mais très forte augmentation des contacts virtuels par rapport à 2019  grâce à l’adaptation de nos actions en ligne.</a:t>
            </a:r>
            <a:endParaRPr lang="fr-FR" sz="1600" b="0" dirty="0"/>
          </a:p>
          <a:p>
            <a:pPr algn="ctr"/>
            <a:r>
              <a:rPr lang="fr-FR" sz="1600" b="0" dirty="0"/>
              <a:t>Développement ou intensification d’actions exclusivement numériques</a:t>
            </a:r>
            <a:endParaRPr lang="fr-FR" sz="1800" b="0" dirty="0"/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199" y="6465888"/>
            <a:ext cx="4959927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45945"/>
              </p:ext>
            </p:extLst>
          </p:nvPr>
        </p:nvGraphicFramePr>
        <p:xfrm>
          <a:off x="457200" y="2479964"/>
          <a:ext cx="8229600" cy="1429088"/>
        </p:xfrm>
        <a:graphic>
          <a:graphicData uri="http://schemas.openxmlformats.org/drawingml/2006/table">
            <a:tbl>
              <a:tblPr/>
              <a:tblGrid>
                <a:gridCol w="98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552">
                <a:tc>
                  <a:txBody>
                    <a:bodyPr/>
                    <a:lstStyle/>
                    <a:p>
                      <a:pPr algn="just" rtl="0"/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d'actions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de contacts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d'entretiens </a:t>
                      </a:r>
                      <a:r>
                        <a:rPr lang="fr-FR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Autotests envoyés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 algn="just" rtl="0"/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Brest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545">
                <a:tc>
                  <a:txBody>
                    <a:bodyPr/>
                    <a:lstStyle/>
                    <a:p>
                      <a:pPr algn="just" rtl="0"/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Rennes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05">
                <a:tc>
                  <a:txBody>
                    <a:bodyPr/>
                    <a:lstStyle/>
                    <a:p>
                      <a:pPr algn="just" rtl="0"/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Lorient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05">
                <a:tc>
                  <a:txBody>
                    <a:bodyPr/>
                    <a:lstStyle/>
                    <a:p>
                      <a:pPr algn="just" rtl="0"/>
                      <a:r>
                        <a:rPr lang="fr-F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1570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18272" marR="18272" marT="18272" marB="182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60658" y="5237017"/>
            <a:ext cx="2701636" cy="8866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400" dirty="0"/>
              <a:t>Campagne de communication AIDES</a:t>
            </a:r>
            <a:br>
              <a:rPr lang="fr-FR" sz="1400" dirty="0"/>
            </a:br>
            <a:r>
              <a:rPr lang="fr-FR" sz="1400" dirty="0"/>
              <a:t>sur les applis de rencontre au premier </a:t>
            </a:r>
            <a:r>
              <a:rPr lang="fr-FR" sz="1400" dirty="0" err="1"/>
              <a:t>déconfinement</a:t>
            </a:r>
            <a:r>
              <a:rPr lang="fr-FR" sz="1400" dirty="0"/>
              <a:t> :</a:t>
            </a:r>
            <a:br>
              <a:rPr lang="fr-FR" sz="1400" dirty="0"/>
            </a:br>
            <a:r>
              <a:rPr lang="fr-FR" sz="1400" dirty="0"/>
              <a:t>24 autotests envoyés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3964" y="3909053"/>
            <a:ext cx="8761124" cy="8153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fr-FR" sz="1600" dirty="0"/>
              <a:t>Il faudra sans doute que l'on harmonise la définition d'un entretien...</a:t>
            </a:r>
          </a:p>
          <a:p>
            <a:endParaRPr lang="fr-FR" sz="800" dirty="0"/>
          </a:p>
          <a:p>
            <a:r>
              <a:rPr lang="fr-FR" dirty="0"/>
              <a:t>On peut rajouter à cela les permanences de santé sexuelle, sur lesquelles nous faisons aussi  des actions 2.0, ainsi qu’une présence régulière sur d’autres</a:t>
            </a:r>
            <a:br>
              <a:rPr lang="fr-FR" dirty="0"/>
            </a:br>
            <a:r>
              <a:rPr lang="fr-FR" dirty="0"/>
              <a:t>sites plus grands publics comme Facebook ou Twitter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04" y="4599709"/>
            <a:ext cx="2494643" cy="152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3964" y="4946073"/>
            <a:ext cx="6096040" cy="11776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867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PAGE </a:t>
            </a:r>
            <a:fld id="{FE0D5BA5-12B8-4568-9C84-CF61410CDA73}" type="slidenum">
              <a:rPr lang="en-US"/>
              <a:pPr/>
              <a:t>9</a:t>
            </a:fld>
            <a:endParaRPr lang="en-US"/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5822" y="1456626"/>
            <a:ext cx="7758332" cy="44141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Arial" pitchFamily="34" charset="0"/>
            </a:endParaRPr>
          </a:p>
        </p:txBody>
      </p:sp>
      <p:sp>
        <p:nvSpPr>
          <p:cNvPr id="1127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7199" y="6465888"/>
            <a:ext cx="5015345" cy="254000"/>
          </a:xfrm>
        </p:spPr>
        <p:txBody>
          <a:bodyPr/>
          <a:lstStyle/>
          <a:p>
            <a:r>
              <a:rPr lang="fr-FR" dirty="0">
                <a:latin typeface="Arial" pitchFamily="34" charset="0"/>
              </a:rPr>
              <a:t>Actions 2.0 AIDES Bretagne Plénière du COREVIH 15 Avril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A875A6-A9A7-BC44-A4F5-C47031F4D913}"/>
              </a:ext>
            </a:extLst>
          </p:cNvPr>
          <p:cNvSpPr txBox="1"/>
          <p:nvPr/>
        </p:nvSpPr>
        <p:spPr>
          <a:xfrm>
            <a:off x="166255" y="989278"/>
            <a:ext cx="8659091" cy="9642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Exemple des permanences de santé sexuelles au local de Rennes :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augmentation de notre présence 2.0 avec le COVID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Part déclarée des sites de rencontres : Janvier à Mars 2020, 23%, Juin à Décembre, 44%</a:t>
            </a:r>
            <a:endParaRPr lang="fr-FR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19179"/>
              </p:ext>
            </p:extLst>
          </p:nvPr>
        </p:nvGraphicFramePr>
        <p:xfrm>
          <a:off x="331587" y="2220692"/>
          <a:ext cx="8328425" cy="3880529"/>
        </p:xfrm>
        <a:graphic>
          <a:graphicData uri="http://schemas.openxmlformats.org/drawingml/2006/table">
            <a:tbl>
              <a:tblPr/>
              <a:tblGrid>
                <a:gridCol w="1665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563">
                <a:tc gridSpan="2">
                  <a:txBody>
                    <a:bodyPr/>
                    <a:lstStyle/>
                    <a:p>
                      <a:pPr rtl="0"/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janv à mars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 à déc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14">
                <a:tc rowSpan="6">
                  <a:txBody>
                    <a:bodyPr/>
                    <a:lstStyle/>
                    <a:p>
                      <a:pPr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AIDES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 une rencontre physique avec </a:t>
                      </a:r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un-e</a:t>
                      </a: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intervenant-e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8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Flyer-affiche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ou site de rencontre (</a:t>
                      </a: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Grindr</a:t>
                      </a: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PlanerRomeo</a:t>
                      </a: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Gaymec</a:t>
                      </a: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Hornet</a:t>
                      </a:r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etc.)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/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/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/>
                      <a:r>
                        <a:rPr lang="fr-F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8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de AIDES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5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Réseaux sociaux (Facebook, Twitter, etc)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7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moteur de recherche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776">
                <a:tc rowSpan="5">
                  <a:txBody>
                    <a:bodyPr/>
                    <a:lstStyle/>
                    <a:p>
                      <a:pPr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 structure ou association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 médico-sociale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7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Association communautaire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8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Cegidd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8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Hôpital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3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Association prévention santé sociale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843">
                <a:tc gridSpan="2">
                  <a:txBody>
                    <a:bodyPr/>
                    <a:lstStyle/>
                    <a:p>
                      <a:pPr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Ami, communauté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843">
                <a:tc gridSpan="2">
                  <a:txBody>
                    <a:bodyPr/>
                    <a:lstStyle/>
                    <a:p>
                      <a:pPr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Jemedepiste.com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843">
                <a:tc gridSpan="2">
                  <a:txBody>
                    <a:bodyPr/>
                    <a:lstStyle/>
                    <a:p>
                      <a:pPr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843">
                <a:tc gridSpan="2">
                  <a:txBody>
                    <a:bodyPr/>
                    <a:lstStyle/>
                    <a:p>
                      <a:pPr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renseigné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581" marR="2581" marT="2581" marB="25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6255" y="527050"/>
            <a:ext cx="8788833" cy="592066"/>
          </a:xfrm>
        </p:spPr>
        <p:txBody>
          <a:bodyPr/>
          <a:lstStyle/>
          <a:p>
            <a:pPr algn="ctr"/>
            <a:r>
              <a:rPr lang="fr-FR" sz="2400" dirty="0">
                <a:latin typeface="Arial" pitchFamily="34" charset="0"/>
              </a:rPr>
              <a:t>6. </a:t>
            </a:r>
            <a:r>
              <a:rPr lang="fr-FR" sz="2400" dirty="0"/>
              <a:t>Comment les personnes ont connaissance de l'action ?</a:t>
            </a:r>
            <a:br>
              <a:rPr lang="fr-FR" sz="2400" dirty="0"/>
            </a:br>
            <a:endParaRPr lang="fr-FR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16416"/>
      </p:ext>
    </p:extLst>
  </p:cSld>
  <p:clrMapOvr>
    <a:masterClrMapping/>
  </p:clrMapOvr>
</p:sld>
</file>

<file path=ppt/theme/theme1.xml><?xml version="1.0" encoding="utf-8"?>
<a:theme xmlns:a="http://schemas.openxmlformats.org/drawingml/2006/main" name="AIDES_Template_Powerpoint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AIDES_Template_Powerpoint_Arial</Template>
  <TotalTime>758</TotalTime>
  <Words>1329</Words>
  <Application>Microsoft Office PowerPoint</Application>
  <PresentationFormat>Affichage à l'écran (4:3)</PresentationFormat>
  <Paragraphs>212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Panorama Black</vt:lpstr>
      <vt:lpstr>Robot light</vt:lpstr>
      <vt:lpstr>Roboto Bold</vt:lpstr>
      <vt:lpstr>Roboto regular</vt:lpstr>
      <vt:lpstr>Roboto Thin</vt:lpstr>
      <vt:lpstr>AIDES_Template_Powerpoint_Arial</vt:lpstr>
      <vt:lpstr>Actions 2.0 AIDES Bretagne</vt:lpstr>
      <vt:lpstr>1. Une action 2.0, c’est quoi ? Et pourquoi ?</vt:lpstr>
      <vt:lpstr>Présentation PowerPoint</vt:lpstr>
      <vt:lpstr>Présentation PowerPoint</vt:lpstr>
      <vt:lpstr>2. Ce que l'on propose aux personnes</vt:lpstr>
      <vt:lpstr>3. Méthode d'intervention</vt:lpstr>
      <vt:lpstr>4. Quelle approche ?   </vt:lpstr>
      <vt:lpstr>5. Bilan Régional</vt:lpstr>
      <vt:lpstr>6. Comment les personnes ont connaissance de l'action ? </vt:lpstr>
      <vt:lpstr>7. Thématiques abordées</vt:lpstr>
      <vt:lpstr>8. Propositions / perspectives / réflexions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Charmaine Da Costa Soares</dc:creator>
  <cp:lastModifiedBy>Maxime MARAIS</cp:lastModifiedBy>
  <cp:revision>82</cp:revision>
  <cp:lastPrinted>2016-05-18T13:26:14Z</cp:lastPrinted>
  <dcterms:created xsi:type="dcterms:W3CDTF">2016-09-06T12:54:08Z</dcterms:created>
  <dcterms:modified xsi:type="dcterms:W3CDTF">2021-04-15T08:42:10Z</dcterms:modified>
</cp:coreProperties>
</file>