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9" r:id="rId12"/>
    <p:sldId id="268" r:id="rId13"/>
    <p:sldId id="270" r:id="rId14"/>
  </p:sldIdLst>
  <p:sldSz cx="9144000" cy="5715000" type="screen16x10"/>
  <p:notesSz cx="6797675" cy="9928225"/>
  <p:embeddedFontLs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20A0-8A96-47A6-8346-0EFA2CD999A0}">
  <a:tblStyle styleId="{C98620A0-8A96-47A6-8346-0EFA2CD999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74" y="120"/>
      </p:cViewPr>
      <p:guideLst>
        <p:guide orient="horz" pos="240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836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516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</a:t>
            </a: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f52ec1306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cf52ec13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09a9495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09a949538_0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d09a949538_0_7:notes"/>
          <p:cNvSpPr txBox="1">
            <a:spLocks noGrp="1"/>
          </p:cNvSpPr>
          <p:nvPr>
            <p:ph type="sldNum" idx="12"/>
          </p:nvPr>
        </p:nvSpPr>
        <p:spPr>
          <a:xfrm>
            <a:off x="3850836" y="9429516"/>
            <a:ext cx="29457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None/>
              <a:defRPr/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/>
            </a:lvl2pPr>
            <a:lvl3pPr lvl="2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/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/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/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/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01384" y="799632"/>
            <a:ext cx="8742617" cy="26654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 rot="5400000">
            <a:off x="2590889" y="-728219"/>
            <a:ext cx="4151313" cy="797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 rot="5400000">
            <a:off x="5059187" y="1740076"/>
            <a:ext cx="5196417" cy="199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 rot="5400000">
            <a:off x="995893" y="-191029"/>
            <a:ext cx="5196417" cy="585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de section">
  <p:cSld name="1_Titre de sec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rgbClr val="FFFF66"/>
              </a:buClr>
              <a:buSzPts val="2100"/>
              <a:buFont typeface="Trebuchet MS"/>
              <a:buNone/>
              <a:defRPr sz="21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Poppins"/>
              <a:buNone/>
              <a:defRPr sz="135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050"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050"/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050"/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050"/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050"/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None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Google Shape;59;p14"/>
          <p:cNvGraphicFramePr/>
          <p:nvPr/>
        </p:nvGraphicFramePr>
        <p:xfrm>
          <a:off x="690564" y="1066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{C98620A0-8A96-47A6-8346-0EFA2CD999A0}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Dates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Thèmes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Horaires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Lieux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juillet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B1513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9B151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Réunion Plénière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14h-18h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Quimper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Maison des associations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 septembre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B1513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0" i="0" u="none" strike="noStrike" cap="none">
                          <a:solidFill>
                            <a:srgbClr val="9B151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Journée Education thérapeutique du Patient 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Poppins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Journée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Poppins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fr-FR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Rennes  </a:t>
                      </a:r>
                      <a:br>
                        <a:rPr lang="fr-FR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fr-FR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Hôpital Sud</a:t>
                      </a:r>
                      <a:endParaRPr/>
                    </a:p>
                  </a:txBody>
                  <a:tcPr marL="81275" marR="81275" marT="38100" marB="381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Octobre-Novembre</a:t>
                      </a:r>
                      <a:endParaRPr/>
                    </a:p>
                  </a:txBody>
                  <a:tcPr marL="8475" marR="8475" marT="7950" marB="79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B1513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rgbClr val="9B151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Journée Inter-Corevih</a:t>
                      </a:r>
                      <a:endParaRPr/>
                    </a:p>
                  </a:txBody>
                  <a:tcPr marL="8475" marR="8475" marT="7950" marB="79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Journée</a:t>
                      </a:r>
                      <a:endParaRPr/>
                    </a:p>
                  </a:txBody>
                  <a:tcPr marL="8475" marR="8475" marT="7950" marB="79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 Narrow"/>
                        <a:buNone/>
                      </a:pPr>
                      <a:r>
                        <a:rPr lang="fr-FR" sz="13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À Déterminer</a:t>
                      </a:r>
                      <a:endParaRPr/>
                    </a:p>
                  </a:txBody>
                  <a:tcPr marL="8475" marR="8475" marT="7950" marB="79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 novembre</a:t>
                      </a:r>
                      <a:endParaRPr/>
                    </a:p>
                  </a:txBody>
                  <a:tcPr marL="33875" marR="33875" marT="31750" marB="31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B1513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0" i="0" u="none" strike="noStrike" cap="none">
                          <a:solidFill>
                            <a:srgbClr val="9B151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Plénière</a:t>
                      </a:r>
                      <a:endParaRPr/>
                    </a:p>
                  </a:txBody>
                  <a:tcPr marL="33875" marR="33875" marT="31750" marB="31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14h30-17h30</a:t>
                      </a:r>
                      <a:endParaRPr/>
                    </a:p>
                  </a:txBody>
                  <a:tcPr marL="33875" marR="33875" marT="31750" marB="31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 Narrow"/>
                        <a:buNone/>
                      </a:pPr>
                      <a:r>
                        <a:rPr lang="fr-FR" sz="15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Rennes</a:t>
                      </a:r>
                      <a:br>
                        <a:rPr lang="fr-FR" sz="15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fr-FR" sz="15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ARS</a:t>
                      </a:r>
                      <a:endParaRPr/>
                    </a:p>
                  </a:txBody>
                  <a:tcPr marL="33875" marR="33875" marT="31750" marB="31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325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Tex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539552" y="1177315"/>
            <a:ext cx="7560840" cy="40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373739"/>
              </a:buClr>
              <a:buSzPts val="1600"/>
              <a:buFont typeface="Poppins"/>
              <a:buChar char="–"/>
              <a:defRPr>
                <a:solidFill>
                  <a:srgbClr val="373739"/>
                </a:solidFill>
              </a:defRPr>
            </a:lvl2pPr>
            <a:lvl3pPr marL="1371600" lvl="2" indent="-313308" algn="l">
              <a:spcBef>
                <a:spcPts val="267"/>
              </a:spcBef>
              <a:spcAft>
                <a:spcPts val="0"/>
              </a:spcAft>
              <a:buClr>
                <a:srgbClr val="373739"/>
              </a:buClr>
              <a:buSzPts val="1334"/>
              <a:buFont typeface="Poppins"/>
              <a:buChar char="•"/>
              <a:defRPr>
                <a:solidFill>
                  <a:srgbClr val="373739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373739"/>
              </a:buClr>
              <a:buSzPts val="1200"/>
              <a:buFont typeface="Poppins"/>
              <a:buChar char="»"/>
              <a:defRPr>
                <a:solidFill>
                  <a:srgbClr val="37373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illustré">
  <p:cSld name="Texte illustré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539552" y="1117307"/>
            <a:ext cx="6912768" cy="402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Char char="•"/>
              <a:defRPr b="1" u="none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77334" y="1185335"/>
            <a:ext cx="7978422" cy="41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/>
            </a:lvl2pPr>
            <a:lvl3pPr marL="1371600" lvl="2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/>
            </a:lvl3pPr>
            <a:lvl4pPr marL="1828800" lvl="3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4pPr>
            <a:lvl5pPr marL="2286000" lvl="4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5pPr>
            <a:lvl6pPr marL="2743200" lvl="5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6pPr>
            <a:lvl7pPr marL="3200400" lvl="6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7pPr>
            <a:lvl8pPr marL="3657600" lvl="7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8pPr>
            <a:lvl9pPr marL="4114800" lvl="8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77334" y="1185335"/>
            <a:ext cx="3921478" cy="41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–"/>
              <a:defRPr sz="1600"/>
            </a:lvl2pPr>
            <a:lvl3pPr marL="1371600" lvl="2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•"/>
              <a:defRPr sz="1334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734278" y="1185335"/>
            <a:ext cx="3921477" cy="41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–"/>
              <a:defRPr sz="1600"/>
            </a:lvl2pPr>
            <a:lvl3pPr marL="1371600" lvl="2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•"/>
              <a:defRPr sz="1334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1" y="1279261"/>
            <a:ext cx="4040012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1" y="1812396"/>
            <a:ext cx="4040012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  <a:defRPr sz="1600"/>
            </a:lvl1pPr>
            <a:lvl2pPr marL="914400" lvl="1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–"/>
              <a:defRPr sz="1334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378" y="1279261"/>
            <a:ext cx="4041422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None/>
              <a:defRPr sz="1067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  <a:defRPr sz="1600"/>
            </a:lvl1pPr>
            <a:lvl2pPr marL="914400" lvl="1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–"/>
              <a:defRPr sz="1334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Poppins"/>
              <a:buChar char="»"/>
              <a:defRPr sz="10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489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34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575757" y="227544"/>
            <a:ext cx="5111044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Poppins"/>
              <a:buChar char="•"/>
              <a:defRPr sz="2133"/>
            </a:lvl1pPr>
            <a:lvl2pPr marL="914400" lvl="1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Char char="–"/>
              <a:defRPr sz="1867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  <a:defRPr sz="1600"/>
            </a:lvl3pPr>
            <a:lvl4pPr marL="1828800" lvl="3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–"/>
              <a:defRPr sz="1334"/>
            </a:lvl4pPr>
            <a:lvl5pPr marL="2286000" lvl="4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/>
            </a:lvl5pPr>
            <a:lvl6pPr marL="2743200" lvl="5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/>
            </a:lvl6pPr>
            <a:lvl7pPr marL="3200400" lvl="6" indent="-3133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/>
            </a:lvl7pPr>
            <a:lvl8pPr marL="3657600" lvl="7" indent="-31330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/>
            </a:lvl8pPr>
            <a:lvl9pPr marL="4114800" lvl="8" indent="-31330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57201" y="1195919"/>
            <a:ext cx="3008489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Font typeface="Poppins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34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pic" idx="2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Poppins"/>
              <a:buNone/>
              <a:defRPr sz="2133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None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None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Font typeface="Poppins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Font typeface="Poppins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891648"/>
            <a:ext cx="9144000" cy="60854"/>
          </a:xfrm>
          <a:prstGeom prst="rect">
            <a:avLst/>
          </a:prstGeom>
          <a:gradFill>
            <a:gsLst>
              <a:gs pos="0">
                <a:srgbClr val="9B1513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2" y="0"/>
            <a:ext cx="397933" cy="5715000"/>
          </a:xfrm>
          <a:prstGeom prst="rect">
            <a:avLst/>
          </a:prstGeom>
          <a:gradFill>
            <a:gsLst>
              <a:gs pos="0">
                <a:srgbClr val="0099CC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" y="0"/>
            <a:ext cx="397933" cy="5715000"/>
          </a:xfrm>
          <a:prstGeom prst="rect">
            <a:avLst/>
          </a:prstGeom>
          <a:solidFill>
            <a:srgbClr val="9B15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 rot="-5400000">
            <a:off x="-1307213" y="2751496"/>
            <a:ext cx="301236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Plénière  du COREVIH Bretagne – 15 avril 2021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" y="5486137"/>
            <a:ext cx="3739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677334" y="1185335"/>
            <a:ext cx="7978422" cy="41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Poppins"/>
              <a:buChar char="•"/>
              <a:defRPr sz="1867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3308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•"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»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3308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3308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3309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3309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4"/>
              <a:buFont typeface="Poppins"/>
              <a:buChar char="»"/>
              <a:defRPr sz="1334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17" name="Google Shape;17;p1" descr="LogoCoreVIH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403578" cy="239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irculaire/id/397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ctrTitle"/>
          </p:nvPr>
        </p:nvSpPr>
        <p:spPr>
          <a:xfrm>
            <a:off x="381000" y="1604561"/>
            <a:ext cx="8763000" cy="155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>
                <a:latin typeface="Calibri"/>
                <a:ea typeface="Calibri"/>
                <a:cs typeface="Calibri"/>
                <a:sym typeface="Calibri"/>
              </a:rPr>
              <a:t>Plénière du 15 avril 2021</a:t>
            </a:r>
            <a:br>
              <a:rPr lang="fr-FR" sz="3300" b="1">
                <a:latin typeface="Calibri"/>
                <a:ea typeface="Calibri"/>
                <a:cs typeface="Calibri"/>
                <a:sym typeface="Calibri"/>
              </a:rPr>
            </a:br>
            <a:r>
              <a:rPr lang="fr-FR" sz="3300" b="1">
                <a:latin typeface="Calibri"/>
                <a:ea typeface="Calibri"/>
                <a:cs typeface="Calibri"/>
                <a:sym typeface="Calibri"/>
              </a:rPr>
              <a:t>du</a:t>
            </a:r>
            <a:br>
              <a:rPr lang="fr-FR" sz="3300" b="1">
                <a:latin typeface="Calibri"/>
                <a:ea typeface="Calibri"/>
                <a:cs typeface="Calibri"/>
                <a:sym typeface="Calibri"/>
              </a:rPr>
            </a:br>
            <a:r>
              <a:rPr lang="fr-FR" sz="3300" b="1">
                <a:latin typeface="Calibri"/>
                <a:ea typeface="Calibri"/>
                <a:cs typeface="Calibri"/>
                <a:sym typeface="Calibri"/>
              </a:rPr>
              <a:t>COREVIH Bretagne</a:t>
            </a:r>
            <a:endParaRPr sz="3000"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1"/>
          </p:nvPr>
        </p:nvSpPr>
        <p:spPr>
          <a:xfrm>
            <a:off x="2133600" y="3467100"/>
            <a:ext cx="5505741" cy="69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425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fr-FR" sz="2100" b="1">
                <a:latin typeface="Calibri"/>
                <a:ea typeface="Calibri"/>
                <a:cs typeface="Calibri"/>
                <a:sym typeface="Calibri"/>
              </a:rPr>
              <a:t>CeGIDD : Travail autour de l’outil SILOXANE 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018" y="190500"/>
            <a:ext cx="2609560" cy="151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820993" y="4962832"/>
            <a:ext cx="78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TECs</a:t>
            </a:r>
            <a:r>
              <a:rPr lang="fr-FR" u="sng" dirty="0" smtClean="0"/>
              <a:t> COREVIH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Jean-Charles DUTHE - Camille MORLAT – Magali POISSON-VANNIER – Karen TOUBOULIC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933" b="1" dirty="0"/>
              <a:t>GROUPE 2 : </a:t>
            </a:r>
            <a:r>
              <a:rPr lang="fr-FR" sz="1933" dirty="0"/>
              <a:t>Amélioration des fiches de saisie </a:t>
            </a:r>
            <a:r>
              <a:rPr lang="fr-FR" sz="1933" dirty="0" err="1"/>
              <a:t>Siloxane</a:t>
            </a:r>
            <a:r>
              <a:rPr lang="fr-FR" sz="1933" dirty="0"/>
              <a:t>  </a:t>
            </a:r>
            <a:r>
              <a:rPr lang="fr-FR" sz="1933" dirty="0" smtClean="0"/>
              <a:t/>
            </a:r>
            <a:br>
              <a:rPr lang="fr-FR" sz="1933" dirty="0" smtClean="0"/>
            </a:br>
            <a:r>
              <a:rPr lang="fr-FR" sz="1933" dirty="0" smtClean="0"/>
              <a:t>Résultats et travaux en cours</a:t>
            </a:r>
            <a:endParaRPr lang="fr-FR" sz="1933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4256" y="1214240"/>
            <a:ext cx="8638973" cy="450076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000" b="1" dirty="0">
                <a:sym typeface="Arial"/>
              </a:rPr>
              <a:t>Enquête de satisfaction</a:t>
            </a:r>
          </a:p>
          <a:p>
            <a:r>
              <a:rPr lang="fr-FR" sz="1800" dirty="0">
                <a:sym typeface="Arial"/>
              </a:rPr>
              <a:t>20 répondants</a:t>
            </a:r>
          </a:p>
          <a:p>
            <a:r>
              <a:rPr lang="fr-FR" sz="1800" dirty="0">
                <a:sym typeface="Arial"/>
              </a:rPr>
              <a:t>85% estiment que la clarté des rubriques et/ou des items sont à améliorer</a:t>
            </a:r>
          </a:p>
          <a:p>
            <a:r>
              <a:rPr lang="fr-FR" sz="1800" dirty="0">
                <a:sym typeface="Arial"/>
              </a:rPr>
              <a:t>80% sont intéressés par un club </a:t>
            </a:r>
            <a:r>
              <a:rPr lang="fr-FR" sz="1800" dirty="0" smtClean="0">
                <a:sym typeface="Arial"/>
              </a:rPr>
              <a:t>utilisateur</a:t>
            </a:r>
          </a:p>
          <a:p>
            <a:r>
              <a:rPr lang="fr-FR" sz="1800" dirty="0"/>
              <a:t>65% souhaitent une amélioration de la fiche « Consultation ».</a:t>
            </a:r>
          </a:p>
          <a:p>
            <a:pPr lvl="1"/>
            <a:endParaRPr lang="fr-FR" sz="1400" dirty="0"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000" b="1" dirty="0" smtClean="0"/>
              <a:t>Axes d’amélioration définis</a:t>
            </a:r>
          </a:p>
          <a:p>
            <a:r>
              <a:rPr lang="fr-FR" sz="1800" dirty="0" smtClean="0">
                <a:sym typeface="Arial"/>
              </a:rPr>
              <a:t>Amélioration fiches : Consultation, Traitement, </a:t>
            </a:r>
            <a:r>
              <a:rPr lang="fr-FR" sz="1800" dirty="0" err="1" smtClean="0">
                <a:sym typeface="Arial"/>
              </a:rPr>
              <a:t>Post-Test</a:t>
            </a:r>
            <a:r>
              <a:rPr lang="fr-FR" sz="1800" dirty="0" smtClean="0">
                <a:sym typeface="Arial"/>
              </a:rPr>
              <a:t> et Bilan </a:t>
            </a:r>
          </a:p>
          <a:p>
            <a:r>
              <a:rPr lang="fr-FR" sz="1800" dirty="0" smtClean="0">
                <a:sym typeface="Arial"/>
              </a:rPr>
              <a:t>Création fiches : Sexologie et Gynécologie</a:t>
            </a:r>
          </a:p>
          <a:p>
            <a:r>
              <a:rPr lang="fr-FR" sz="1800" dirty="0" smtClean="0">
                <a:sym typeface="Arial"/>
              </a:rPr>
              <a:t>Refonte de la vaccination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192" y="4156883"/>
            <a:ext cx="3278037" cy="13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933" b="1" dirty="0"/>
              <a:t>GROUPE 2 : </a:t>
            </a:r>
            <a:r>
              <a:rPr lang="fr-FR" sz="1933" dirty="0"/>
              <a:t>Amélioration des fiches de saisie </a:t>
            </a:r>
            <a:r>
              <a:rPr lang="fr-FR" sz="1933" dirty="0" err="1"/>
              <a:t>Siloxane</a:t>
            </a:r>
            <a:r>
              <a:rPr lang="fr-FR" sz="1933" dirty="0"/>
              <a:t>  </a:t>
            </a:r>
            <a:r>
              <a:rPr lang="fr-FR" sz="1933" dirty="0" smtClean="0"/>
              <a:t/>
            </a:r>
            <a:br>
              <a:rPr lang="fr-FR" sz="1933" dirty="0" smtClean="0"/>
            </a:br>
            <a:r>
              <a:rPr lang="fr-FR" sz="1933" dirty="0" smtClean="0"/>
              <a:t>Résultats et travaux en cours</a:t>
            </a:r>
            <a:endParaRPr lang="fr-FR" sz="1933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4256" y="1214240"/>
            <a:ext cx="8638973" cy="4500760"/>
          </a:xfrm>
        </p:spPr>
        <p:txBody>
          <a:bodyPr/>
          <a:lstStyle/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000" b="1" dirty="0" smtClean="0"/>
              <a:t>Composition sous groupe de travail</a:t>
            </a:r>
            <a:endParaRPr lang="fr-FR" sz="2000" b="1" dirty="0"/>
          </a:p>
          <a:p>
            <a:r>
              <a:rPr lang="fr-FR" sz="1800" dirty="0">
                <a:sym typeface="Arial"/>
              </a:rPr>
              <a:t>Amélioration fiches : </a:t>
            </a:r>
            <a:endParaRPr lang="fr-FR" sz="1800" dirty="0" smtClean="0">
              <a:sym typeface="Arial"/>
            </a:endParaRPr>
          </a:p>
          <a:p>
            <a:pPr lvl="1"/>
            <a:r>
              <a:rPr lang="fr-FR" sz="1533" dirty="0" smtClean="0">
                <a:sym typeface="Arial"/>
              </a:rPr>
              <a:t>Traitement</a:t>
            </a:r>
            <a:r>
              <a:rPr lang="fr-FR" sz="1533" dirty="0">
                <a:sym typeface="Arial"/>
              </a:rPr>
              <a:t>, </a:t>
            </a:r>
            <a:r>
              <a:rPr lang="fr-FR" sz="1533" dirty="0" err="1">
                <a:sym typeface="Arial"/>
              </a:rPr>
              <a:t>Post-Test</a:t>
            </a:r>
            <a:r>
              <a:rPr lang="fr-FR" sz="1533" dirty="0">
                <a:sym typeface="Arial"/>
              </a:rPr>
              <a:t> et Bilan </a:t>
            </a:r>
            <a:r>
              <a:rPr lang="fr-FR" sz="1533" dirty="0" smtClean="0">
                <a:sym typeface="Arial"/>
              </a:rPr>
              <a:t>: François-Baptiste DREVILLON et Karen TOUBOULIC</a:t>
            </a:r>
          </a:p>
          <a:p>
            <a:pPr lvl="1"/>
            <a:r>
              <a:rPr lang="fr-FR" sz="1533" dirty="0" smtClean="0">
                <a:sym typeface="Arial"/>
              </a:rPr>
              <a:t>Consultation : </a:t>
            </a:r>
            <a:r>
              <a:rPr lang="fr-FR" sz="1533" dirty="0"/>
              <a:t>Mélanie </a:t>
            </a:r>
            <a:r>
              <a:rPr lang="fr-FR" sz="1533" dirty="0" smtClean="0"/>
              <a:t>TALLEC, </a:t>
            </a:r>
            <a:r>
              <a:rPr lang="fr-FR" sz="1533" dirty="0"/>
              <a:t>Nolwenn </a:t>
            </a:r>
            <a:r>
              <a:rPr lang="fr-FR" sz="1533" dirty="0" smtClean="0"/>
              <a:t>KEREBEL </a:t>
            </a:r>
            <a:r>
              <a:rPr lang="fr-FR" sz="1533" dirty="0"/>
              <a:t>et </a:t>
            </a:r>
            <a:r>
              <a:rPr lang="fr-FR" sz="1533" dirty="0" smtClean="0"/>
              <a:t>Camille MORLAT</a:t>
            </a:r>
            <a:endParaRPr lang="fr-FR" sz="1533" dirty="0">
              <a:sym typeface="Arial"/>
            </a:endParaRPr>
          </a:p>
          <a:p>
            <a:r>
              <a:rPr lang="fr-FR" sz="1800" dirty="0">
                <a:sym typeface="Arial"/>
              </a:rPr>
              <a:t>Création fiches : </a:t>
            </a:r>
            <a:endParaRPr lang="fr-FR" sz="1800" dirty="0" smtClean="0">
              <a:sym typeface="Arial"/>
            </a:endParaRPr>
          </a:p>
          <a:p>
            <a:pPr lvl="1"/>
            <a:r>
              <a:rPr lang="fr-FR" sz="1533" dirty="0">
                <a:sym typeface="Arial"/>
              </a:rPr>
              <a:t>Sexologie et Gynécologie : </a:t>
            </a:r>
            <a:r>
              <a:rPr lang="fr-FR" sz="1533" dirty="0"/>
              <a:t>Mélanie TALLEC, Nolwenn KEREBEL </a:t>
            </a:r>
            <a:r>
              <a:rPr lang="fr-FR" sz="1533" dirty="0" smtClean="0"/>
              <a:t>et </a:t>
            </a:r>
            <a:r>
              <a:rPr lang="fr-FR" sz="1533" dirty="0">
                <a:sym typeface="Arial"/>
              </a:rPr>
              <a:t>Karen </a:t>
            </a:r>
            <a:r>
              <a:rPr lang="fr-FR" sz="1533" dirty="0" smtClean="0">
                <a:sym typeface="Arial"/>
              </a:rPr>
              <a:t>TOUBOULIC</a:t>
            </a:r>
            <a:endParaRPr lang="fr-FR" dirty="0" smtClean="0"/>
          </a:p>
          <a:p>
            <a:r>
              <a:rPr lang="fr-FR" sz="1800" dirty="0">
                <a:sym typeface="Arial"/>
              </a:rPr>
              <a:t>Refonte de la vaccination : </a:t>
            </a:r>
            <a:r>
              <a:rPr lang="fr-FR" sz="1533" dirty="0">
                <a:sym typeface="Arial"/>
              </a:rPr>
              <a:t>Marion QUENET et Camille MORLAT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54" y="4022791"/>
            <a:ext cx="3599275" cy="15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933" b="1" dirty="0"/>
              <a:t>GROUPE 2 : </a:t>
            </a:r>
            <a:r>
              <a:rPr lang="fr-FR" sz="1933" dirty="0"/>
              <a:t>Amélioration des fiches de saisie </a:t>
            </a:r>
            <a:r>
              <a:rPr lang="fr-FR" sz="1933" dirty="0" err="1"/>
              <a:t>Siloxane</a:t>
            </a:r>
            <a:r>
              <a:rPr lang="fr-FR" sz="1933" dirty="0"/>
              <a:t>  </a:t>
            </a:r>
            <a:r>
              <a:rPr lang="fr-FR" sz="1933" dirty="0" smtClean="0"/>
              <a:t/>
            </a:r>
            <a:br>
              <a:rPr lang="fr-FR" sz="1933" dirty="0" smtClean="0"/>
            </a:br>
            <a:r>
              <a:rPr lang="fr-FR" sz="1933" dirty="0" smtClean="0"/>
              <a:t>Calendrier et perspectives</a:t>
            </a:r>
            <a:endParaRPr lang="fr-FR" sz="1933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4256" y="1214240"/>
            <a:ext cx="8638973" cy="450076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000" b="1" dirty="0" smtClean="0">
                <a:sym typeface="Arial"/>
              </a:rPr>
              <a:t>Calendrier</a:t>
            </a:r>
            <a:endParaRPr lang="fr-FR" sz="2000" b="1" dirty="0">
              <a:sym typeface="Arial"/>
            </a:endParaRPr>
          </a:p>
          <a:p>
            <a:r>
              <a:rPr lang="fr-FR" sz="1800" dirty="0"/>
              <a:t>Travail </a:t>
            </a:r>
            <a:r>
              <a:rPr lang="fr-FR" sz="1800" dirty="0" smtClean="0"/>
              <a:t>en </a:t>
            </a:r>
            <a:r>
              <a:rPr lang="fr-FR" sz="1800" dirty="0"/>
              <a:t>binômes TEC/personnel </a:t>
            </a:r>
            <a:r>
              <a:rPr lang="fr-FR" sz="1800" dirty="0" err="1" smtClean="0"/>
              <a:t>CeGIDD</a:t>
            </a:r>
            <a:r>
              <a:rPr lang="fr-FR" sz="1800" dirty="0"/>
              <a:t> </a:t>
            </a:r>
            <a:r>
              <a:rPr lang="fr-FR" sz="1800" dirty="0" smtClean="0"/>
              <a:t>régulier</a:t>
            </a:r>
          </a:p>
          <a:p>
            <a:r>
              <a:rPr lang="fr-FR" sz="1800" dirty="0" smtClean="0">
                <a:sym typeface="Arial"/>
              </a:rPr>
              <a:t>Prochaine réunion de groupe la deuxième quinzaine de mai 2021 (</a:t>
            </a:r>
            <a:r>
              <a:rPr lang="fr-FR" sz="1800" dirty="0" err="1" smtClean="0">
                <a:sym typeface="Arial"/>
              </a:rPr>
              <a:t>doodle</a:t>
            </a:r>
            <a:r>
              <a:rPr lang="fr-FR" sz="1800" smtClean="0">
                <a:sym typeface="Arial"/>
              </a:rPr>
              <a:t> en cours)</a:t>
            </a:r>
            <a:endParaRPr lang="fr-FR" sz="1800" dirty="0">
              <a:sym typeface="Arial"/>
            </a:endParaRPr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000" b="1" dirty="0" smtClean="0"/>
              <a:t>Perspectives pour la suite du groupe de travail</a:t>
            </a:r>
            <a:endParaRPr lang="fr-FR" sz="2000" b="1" dirty="0"/>
          </a:p>
          <a:p>
            <a:r>
              <a:rPr lang="fr-FR" sz="1800" dirty="0" smtClean="0">
                <a:sym typeface="Arial"/>
              </a:rPr>
              <a:t>Création d’un club utilisateurs</a:t>
            </a:r>
            <a:r>
              <a:rPr lang="fr-FR" sz="1800" dirty="0">
                <a:sym typeface="Arial"/>
              </a:rPr>
              <a:t> </a:t>
            </a:r>
          </a:p>
          <a:p>
            <a:r>
              <a:rPr lang="fr-FR" sz="1800" dirty="0" smtClean="0">
                <a:sym typeface="Arial"/>
              </a:rPr>
              <a:t>Améliorer les clarté des rubriques</a:t>
            </a:r>
            <a:endParaRPr lang="fr-FR" sz="1800" dirty="0">
              <a:sym typeface="Arial"/>
            </a:endParaRPr>
          </a:p>
          <a:p>
            <a:r>
              <a:rPr lang="fr-FR" sz="1800" dirty="0" smtClean="0">
                <a:sym typeface="Arial"/>
              </a:rPr>
              <a:t>Discussion concernant des passerelles pour la biologie</a:t>
            </a:r>
            <a:endParaRPr lang="fr-FR" sz="1800" dirty="0">
              <a:sym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54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616" y="2662204"/>
            <a:ext cx="7789333" cy="665428"/>
          </a:xfrm>
        </p:spPr>
        <p:txBody>
          <a:bodyPr/>
          <a:lstStyle/>
          <a:p>
            <a:r>
              <a:rPr lang="fr-FR" b="1" dirty="0" smtClean="0"/>
              <a:t>Merci de votre attention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540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646236" y="968074"/>
            <a:ext cx="8189100" cy="4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Constats : </a:t>
            </a:r>
            <a:endParaRPr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-Difficulté à produire un rapport automatique à partir de </a:t>
            </a:r>
            <a:r>
              <a:rPr lang="fr-FR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en adéquation avec les indicateurs demandés par le ministère (rapport Solen)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Utilisation différente de l’outil </a:t>
            </a:r>
            <a:r>
              <a:rPr lang="fr-FR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selon les centres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Contrôle qualité à standardiser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=&gt; Sollicitation de tous les utilisateurs de </a:t>
            </a:r>
            <a:r>
              <a:rPr lang="fr-FR" sz="15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en Bretagne (été 2020) pour améliorer la qualité des rapports SOLEN des </a:t>
            </a:r>
            <a:r>
              <a:rPr lang="fr-FR" sz="15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faciliter le recueil</a:t>
            </a:r>
            <a:endParaRPr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=&gt;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Réunion du 18 septembre 2020 à Rennes (10 personnes présentes (4 </a:t>
            </a:r>
            <a:r>
              <a:rPr lang="fr-FR" sz="1500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TECs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3 médecins, 1 Ingénieur, 1 IDE, 1 secrétaire))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Méthodologie proposée : 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Constitution de groupes de travail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 composés de 6 personnes dont au moins 1 TEC (animation)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 représentatifs des profils utilisateurs </a:t>
            </a:r>
            <a:r>
              <a:rPr lang="fr-FR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(Secrétaire, IDE, Médecins, …)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 favorisant les temps d’échange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 avec une interaction indispensable entre les groupes (lien via les </a:t>
            </a:r>
            <a:r>
              <a:rPr lang="fr-FR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TECs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dirty="0"/>
          </a:p>
        </p:txBody>
      </p:sp>
      <p:sp>
        <p:nvSpPr>
          <p:cNvPr id="81" name="Google Shape;81;p19"/>
          <p:cNvSpPr txBox="1"/>
          <p:nvPr/>
        </p:nvSpPr>
        <p:spPr>
          <a:xfrm>
            <a:off x="788217" y="123957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33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RAPPEL CONTEXTE</a:t>
            </a:r>
            <a:endParaRPr sz="2133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/>
        </p:nvSpPr>
        <p:spPr>
          <a:xfrm>
            <a:off x="594700" y="1646645"/>
            <a:ext cx="83109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AXE 1 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mise en conformité et harmonisation de la saisie des données dans le cadre du rapport SOLEN annuel de l’ARS </a:t>
            </a:r>
            <a:endParaRPr lang="fr-FR" sz="1500" b="0" i="0" u="none" strike="noStrike" cap="none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AXE 2 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évolution de </a:t>
            </a:r>
            <a:r>
              <a:rPr lang="fr-FR" sz="1500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dans les données nécessaires à la prise en charge (gynécologie, proctologie, assistance sociale, psychologue, …) et en lien avec les questionnaires développés pour les consultants dans certains </a:t>
            </a:r>
            <a:r>
              <a:rPr lang="fr-FR" sz="1500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(proposition de formulaire régional</a:t>
            </a:r>
            <a:r>
              <a:rPr lang="fr-FR" sz="1500" b="0" i="0" u="none" strike="noStrike" cap="none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AXE 3 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contrôle qualité des données </a:t>
            </a:r>
            <a:r>
              <a:rPr lang="fr-FR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20"/>
          <p:cNvSpPr txBox="1"/>
          <p:nvPr/>
        </p:nvSpPr>
        <p:spPr>
          <a:xfrm>
            <a:off x="863950" y="3545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33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AXES DE TRAVAIL RETENUS</a:t>
            </a:r>
            <a:endParaRPr sz="2133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791638" y="39008"/>
            <a:ext cx="77892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33" b="1" dirty="0"/>
              <a:t>GROUPE 1 : </a:t>
            </a:r>
            <a:r>
              <a:rPr lang="fr-FR" sz="1933" dirty="0"/>
              <a:t>mise en conformité et harmonisation de la saisie des données dans le cadre du rapport SOLEN annuel de l’ARS 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 </a:t>
            </a:r>
            <a:endParaRPr b="1" dirty="0"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838200" y="1104900"/>
            <a:ext cx="782602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endParaRPr sz="1800"/>
          </a:p>
        </p:txBody>
      </p:sp>
      <p:sp>
        <p:nvSpPr>
          <p:cNvPr id="94" name="Google Shape;94;p21"/>
          <p:cNvSpPr txBox="1"/>
          <p:nvPr/>
        </p:nvSpPr>
        <p:spPr>
          <a:xfrm>
            <a:off x="457201" y="1010380"/>
            <a:ext cx="8561437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Constats 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-Rapport automatique trop souvent retravaillé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-Manque de définitions communes des indicateurs de suivi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-Manque de repérage des données concernées par le rapport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-Beaucoup de données dans la partie textuelle « mémo » (perte d’information)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-Nécessité de savoir quelles requêtes construire pour extraire les bonnes données 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Objectif principal 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lang="fr-FR" sz="1500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Réaliser 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 rapport </a:t>
            </a:r>
            <a:r>
              <a:rPr lang="fr-FR" sz="15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d'activité </a:t>
            </a: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automatique harmonisé pour tous les centres </a:t>
            </a:r>
            <a:endParaRPr lang="fr-FR" sz="1500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Objectif secondaire </a:t>
            </a:r>
            <a:r>
              <a:rPr lang="fr-FR" sz="15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lang="fr-FR" sz="1500" i="1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500" i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faciliter </a:t>
            </a:r>
            <a:r>
              <a:rPr lang="fr-FR" sz="15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l’utilisation et le recueil des données</a:t>
            </a:r>
            <a:endParaRPr sz="1500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8992" y="3974690"/>
            <a:ext cx="3866621" cy="156966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Personnes du groupe :</a:t>
            </a:r>
            <a:endParaRPr lang="fr-FR" sz="1200" dirty="0"/>
          </a:p>
          <a:p>
            <a:pPr lvl="0"/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-France FREMAUX (Secrétaire </a:t>
            </a:r>
            <a:r>
              <a:rPr lang="fr-FR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LORIENT)</a:t>
            </a:r>
            <a:endParaRPr lang="fr-FR" sz="1200" dirty="0"/>
          </a:p>
          <a:p>
            <a:pPr lvl="0"/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-Patricia BLOT (IDE </a:t>
            </a:r>
            <a:r>
              <a:rPr lang="fr-FR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RENNES)</a:t>
            </a:r>
            <a:endParaRPr lang="fr-FR" sz="1200" dirty="0"/>
          </a:p>
          <a:p>
            <a:pPr lvl="0"/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-Elisabeth LE CLOAREC (IDE </a:t>
            </a:r>
            <a:r>
              <a:rPr lang="fr-FR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QUIMPER)</a:t>
            </a:r>
            <a:endParaRPr lang="fr-FR" sz="1200" dirty="0"/>
          </a:p>
          <a:p>
            <a:pPr lvl="0"/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-Jean-Charles DUTHE (TEC COREVIH)</a:t>
            </a:r>
            <a:endParaRPr lang="fr-FR" sz="1200" dirty="0"/>
          </a:p>
          <a:p>
            <a:pPr lvl="0"/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-Magali POISSON-VANNIER (TEC COREVIH)</a:t>
            </a:r>
            <a:endParaRPr lang="fr-FR" sz="1200" dirty="0"/>
          </a:p>
          <a:p>
            <a:pPr lvl="0"/>
            <a:r>
              <a:rPr lang="fr-FR" sz="12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ARS :</a:t>
            </a:r>
            <a:endParaRPr lang="fr-FR" sz="1200" dirty="0"/>
          </a:p>
          <a:p>
            <a:pPr lvl="0"/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-Anne LEFEVRE et Isabelle 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ROMON</a:t>
            </a:r>
            <a:endParaRPr lang="fr-FR"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838200" y="266701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CALENDRIER</a:t>
            </a:r>
            <a:endParaRPr/>
          </a:p>
        </p:txBody>
      </p:sp>
      <p:sp>
        <p:nvSpPr>
          <p:cNvPr id="100" name="Google Shape;100;p22"/>
          <p:cNvSpPr txBox="1"/>
          <p:nvPr/>
        </p:nvSpPr>
        <p:spPr>
          <a:xfrm>
            <a:off x="666562" y="1475362"/>
            <a:ext cx="811567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Plusieurs réunions en visioconférence 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-07/01/2021 (en groupe) : mise en place de la méthode de travail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-Travail </a:t>
            </a: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entre temps (en binômes TEC/personnel </a:t>
            </a:r>
            <a:r>
              <a:rPr lang="fr-FR" sz="18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-15/02/2021 et 12/03/2021 (en groupe) : présentation et validation des avancées des travaux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-&gt;</a:t>
            </a:r>
            <a:r>
              <a:rPr lang="fr-FR" sz="18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 </a:t>
            </a:r>
            <a:r>
              <a:rPr lang="fr-FR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travail </a:t>
            </a: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version </a:t>
            </a:r>
            <a:r>
              <a:rPr lang="fr-FR" sz="18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word</a:t>
            </a: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du document ARS SOLEN utilisé pour l’extraction automatique depuis SILOXANE (Mise en conformité de ce document avec la version du RA SOLEN en ligne)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-&gt;</a:t>
            </a:r>
            <a:r>
              <a:rPr lang="fr-FR" sz="18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</a:t>
            </a:r>
            <a:r>
              <a:rPr lang="fr-FR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lien avec le décret des </a:t>
            </a:r>
            <a:r>
              <a:rPr lang="fr-FR" sz="18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fr-FR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Instruction DGS/RI2 no 2015-195 du 3 juillet </a:t>
            </a:r>
            <a:r>
              <a:rPr lang="fr-FR" sz="18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2015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/>
        </p:nvSpPr>
        <p:spPr>
          <a:xfrm>
            <a:off x="609600" y="1409700"/>
            <a:ext cx="8372168" cy="383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 documents produits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-&gt;Document </a:t>
            </a:r>
            <a:r>
              <a:rPr lang="fr-FR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 SOLEN </a:t>
            </a:r>
            <a:r>
              <a:rPr lang="fr-FR" sz="21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harmonisation </a:t>
            </a:r>
            <a:r>
              <a:rPr lang="fr-FR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 définitions des indicateurs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-&gt;Document technique : mise </a:t>
            </a:r>
            <a:r>
              <a:rPr lang="fr-FR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conformité des requêtes dans l’outil </a:t>
            </a:r>
            <a:r>
              <a:rPr lang="fr-FR" sz="2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Siloxane</a:t>
            </a:r>
            <a:r>
              <a:rPr lang="fr-FR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-&gt;Documents </a:t>
            </a:r>
            <a:r>
              <a:rPr lang="fr-FR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Questions ARS-Ministère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i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</a:t>
            </a:r>
            <a:r>
              <a:rPr lang="fr-FR" sz="19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attente des réponses pour rectification définition/requêtes</a:t>
            </a:r>
            <a:endParaRPr sz="1900" i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parallèle : 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-Axes de propositions d’évolution de l’outil pour l’adapter au mieux aux indicateurs à recueillir (lien avec le groupe 2)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8200" y="266701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RESULTATS DU GROUPE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722489" y="3672419"/>
            <a:ext cx="7772400" cy="113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267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93" y="170896"/>
            <a:ext cx="8337408" cy="518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070555" y="641555"/>
            <a:ext cx="28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8546" y="5358661"/>
            <a:ext cx="8200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 smtClean="0"/>
              <a:t>* </a:t>
            </a: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Rapport (en ligne) à rendre habituellement pour le </a:t>
            </a:r>
            <a:r>
              <a:rPr lang="fr-FR" sz="10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30/04</a:t>
            </a:r>
            <a:r>
              <a:rPr lang="fr-FR" sz="1000" dirty="0" smtClean="0">
                <a:ea typeface="Poppins"/>
              </a:rPr>
              <a:t> </a:t>
            </a:r>
            <a:r>
              <a:rPr lang="fr-FR" sz="10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-&gt; </a:t>
            </a: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Report cette année (cause COVID) au </a:t>
            </a:r>
            <a:r>
              <a:rPr lang="fr-FR" sz="10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30/06</a:t>
            </a:r>
            <a:endParaRPr lang="fr-FR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933" b="1" dirty="0"/>
              <a:t>GROUPE 2 : </a:t>
            </a:r>
            <a:r>
              <a:rPr lang="fr-FR" sz="1933" dirty="0"/>
              <a:t>Amélioration des fiches de saisie </a:t>
            </a:r>
            <a:r>
              <a:rPr lang="fr-FR" sz="1933" dirty="0" err="1" smtClean="0"/>
              <a:t>Siloxane</a:t>
            </a:r>
            <a:r>
              <a:rPr lang="fr-FR" sz="1933" dirty="0" smtClean="0"/>
              <a:t>  Constitution du groupe de travail</a:t>
            </a:r>
            <a:endParaRPr lang="fr-FR" sz="1933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4257" y="1214240"/>
            <a:ext cx="7978422" cy="83978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1500" b="1" dirty="0">
                <a:sym typeface="Arial"/>
              </a:rPr>
              <a:t>Composition :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1500" dirty="0"/>
              <a:t>-</a:t>
            </a:r>
            <a:r>
              <a:rPr lang="fr-FR" sz="1500" dirty="0" smtClean="0">
                <a:sym typeface="Arial"/>
              </a:rPr>
              <a:t>2 </a:t>
            </a:r>
            <a:r>
              <a:rPr lang="fr-FR" sz="1500" dirty="0" err="1">
                <a:sym typeface="Arial"/>
              </a:rPr>
              <a:t>TECs</a:t>
            </a:r>
            <a:r>
              <a:rPr lang="fr-FR" sz="1500" dirty="0">
                <a:sym typeface="Arial"/>
              </a:rPr>
              <a:t> du COREVIH : animation au sein du groupe et lien avec les autres </a:t>
            </a:r>
            <a:r>
              <a:rPr lang="fr-FR" sz="1500" dirty="0" err="1" smtClean="0">
                <a:sym typeface="Arial"/>
              </a:rPr>
              <a:t>TECs</a:t>
            </a:r>
            <a:endParaRPr lang="fr-FR" sz="1500" dirty="0" smtClean="0"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1500" dirty="0" smtClean="0"/>
              <a:t>-</a:t>
            </a:r>
            <a:r>
              <a:rPr lang="fr-FR" sz="1500" dirty="0" smtClean="0">
                <a:sym typeface="Arial"/>
              </a:rPr>
              <a:t>6 </a:t>
            </a:r>
            <a:r>
              <a:rPr lang="fr-FR" sz="1500" dirty="0">
                <a:sym typeface="Arial"/>
              </a:rPr>
              <a:t>utilisateurs du CEGIDD : remontée des difficultés et propositions d’améliorations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99924" y="2025120"/>
            <a:ext cx="4306914" cy="1754326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Personnes du groupe :</a:t>
            </a:r>
            <a:endParaRPr lang="fr-FR" sz="1200" dirty="0"/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-François-Baptiste DREVILLON (IDE </a:t>
            </a:r>
            <a:r>
              <a:rPr lang="fr-FR" sz="1200" dirty="0" err="1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Quimper)</a:t>
            </a:r>
            <a:endParaRPr lang="fr-FR" sz="1200" dirty="0"/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-Marion QUENET (Médecin </a:t>
            </a:r>
            <a:r>
              <a:rPr lang="fr-FR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Saint Brieuc)</a:t>
            </a:r>
            <a:endParaRPr lang="fr-FR" sz="1200" dirty="0"/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-Mélanie TALLEC (IDE </a:t>
            </a:r>
            <a:r>
              <a:rPr lang="fr-FR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Brest)</a:t>
            </a:r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-Nolwenn KEREBEL (IDE </a:t>
            </a:r>
            <a:r>
              <a:rPr lang="fr-FR" sz="1200" dirty="0" err="1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CeGIDD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Brest)</a:t>
            </a:r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-Claudine BRAULT (Gynécologue </a:t>
            </a:r>
            <a:r>
              <a:rPr lang="fr-FR" sz="1200" dirty="0" err="1" smtClean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CeGIDD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Rennes)</a:t>
            </a:r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-Noémie RANNOU-MELLOT (Secrétaire </a:t>
            </a:r>
            <a:r>
              <a:rPr lang="fr-FR" sz="1200" dirty="0" err="1" smtClean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CeGIDD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Rennes)</a:t>
            </a:r>
            <a:endParaRPr lang="fr-FR" sz="1200" dirty="0"/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-Karen TOUBOULIC (TEC 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COREVIH)</a:t>
            </a:r>
            <a:endParaRPr lang="fr-FR" sz="1200" dirty="0"/>
          </a:p>
          <a:p>
            <a:pPr lvl="0"/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-Camille MORLAT </a:t>
            </a:r>
            <a:r>
              <a:rPr lang="fr-F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(TEC COREVIH</a:t>
            </a:r>
            <a:r>
              <a:rPr lang="fr-FR" sz="12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84257" y="4058685"/>
            <a:ext cx="86307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800"/>
            </a:pPr>
            <a:r>
              <a:rPr lang="fr-FR" sz="15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Fonctionnement :</a:t>
            </a:r>
            <a:endParaRPr lang="fr-FR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1">
              <a:buSzPts val="1800"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-Sous-groupes composés d’un TEC et de plusieurs utilisateurs pour un axe prioritaire d’amélioration</a:t>
            </a:r>
          </a:p>
          <a:p>
            <a:pPr lvl="1">
              <a:buSzPts val="1800"/>
            </a:pPr>
            <a:r>
              <a:rPr lang="fr-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-Réunions communes régulières : bilan et nouvelles propositions d’améliorations 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22" y="1931516"/>
            <a:ext cx="2724717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933" b="1" dirty="0"/>
              <a:t>GROUPE 2 : </a:t>
            </a:r>
            <a:r>
              <a:rPr lang="fr-FR" sz="1933" dirty="0"/>
              <a:t>Amélioration des fiches de saisie </a:t>
            </a:r>
            <a:r>
              <a:rPr lang="fr-FR" sz="1933" dirty="0" err="1"/>
              <a:t>Siloxane</a:t>
            </a:r>
            <a:r>
              <a:rPr lang="fr-FR" sz="1933" dirty="0"/>
              <a:t>  </a:t>
            </a:r>
            <a:r>
              <a:rPr lang="fr-FR" sz="1933" dirty="0" smtClean="0"/>
              <a:t/>
            </a:r>
            <a:br>
              <a:rPr lang="fr-FR" sz="1933" dirty="0" smtClean="0"/>
            </a:br>
            <a:r>
              <a:rPr lang="fr-FR" sz="1933" dirty="0" smtClean="0"/>
              <a:t>Base de travail</a:t>
            </a:r>
            <a:endParaRPr lang="fr-FR" sz="1933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4256" y="1214240"/>
            <a:ext cx="8638973" cy="450076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100" b="1" dirty="0">
                <a:sym typeface="Arial"/>
              </a:rPr>
              <a:t>Enquête de satisfaction</a:t>
            </a:r>
          </a:p>
          <a:p>
            <a:r>
              <a:rPr lang="fr-FR" sz="1800" dirty="0">
                <a:sym typeface="Arial"/>
              </a:rPr>
              <a:t>Questionnaire élaboré par les </a:t>
            </a:r>
            <a:r>
              <a:rPr lang="fr-FR" sz="1800" dirty="0" err="1">
                <a:sym typeface="Arial"/>
              </a:rPr>
              <a:t>TECs</a:t>
            </a:r>
            <a:r>
              <a:rPr lang="fr-FR" sz="1800" dirty="0">
                <a:sym typeface="Arial"/>
              </a:rPr>
              <a:t> et validé par les membres du </a:t>
            </a:r>
            <a:r>
              <a:rPr lang="fr-FR" sz="1800" dirty="0" smtClean="0">
                <a:sym typeface="Arial"/>
              </a:rPr>
              <a:t>groupe dès le 22/01/2021</a:t>
            </a:r>
            <a:endParaRPr lang="fr-FR" sz="1800" dirty="0">
              <a:sym typeface="Arial"/>
            </a:endParaRPr>
          </a:p>
          <a:p>
            <a:r>
              <a:rPr lang="fr-FR" sz="1800" dirty="0">
                <a:sym typeface="Arial"/>
              </a:rPr>
              <a:t>Diffusion à l’ensemble des </a:t>
            </a:r>
            <a:r>
              <a:rPr lang="fr-FR" sz="1800" dirty="0" smtClean="0">
                <a:sym typeface="Arial"/>
              </a:rPr>
              <a:t>utilisateurs le 04/03/2021</a:t>
            </a:r>
            <a:endParaRPr lang="fr-FR" sz="1800" dirty="0">
              <a:sym typeface="Arial"/>
            </a:endParaRP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fr-FR" sz="2100" b="1" dirty="0"/>
              <a:t>Réunion de travail du </a:t>
            </a:r>
            <a:r>
              <a:rPr lang="fr-FR" sz="2100" b="1" dirty="0" smtClean="0"/>
              <a:t>groupe le 26/03/2021</a:t>
            </a:r>
            <a:endParaRPr lang="fr-FR" sz="2100" b="1" dirty="0"/>
          </a:p>
          <a:p>
            <a:r>
              <a:rPr lang="fr-FR" sz="1800" dirty="0">
                <a:sym typeface="Arial"/>
              </a:rPr>
              <a:t>Restitution des résultats par les </a:t>
            </a:r>
            <a:r>
              <a:rPr lang="fr-FR" sz="1800" dirty="0" err="1">
                <a:sym typeface="Arial"/>
              </a:rPr>
              <a:t>TECs</a:t>
            </a:r>
            <a:r>
              <a:rPr lang="fr-FR" sz="1800" dirty="0">
                <a:sym typeface="Arial"/>
              </a:rPr>
              <a:t> </a:t>
            </a:r>
          </a:p>
          <a:p>
            <a:r>
              <a:rPr lang="fr-FR" sz="1800" dirty="0">
                <a:sym typeface="Arial"/>
              </a:rPr>
              <a:t>Détermination des axes d’amélioration prioritaires</a:t>
            </a:r>
          </a:p>
          <a:p>
            <a:r>
              <a:rPr lang="fr-FR" sz="1800" dirty="0">
                <a:sym typeface="Arial"/>
              </a:rPr>
              <a:t>Constitution des sous-groupes de travail (1 TEC et un ou plusieurs utilisateurs)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8" y="2116281"/>
            <a:ext cx="1705181" cy="17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5635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COREVIH1">
  <a:themeElements>
    <a:clrScheme name="Modèle COREVI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1030</Words>
  <Application>Microsoft Office PowerPoint</Application>
  <PresentationFormat>Affichage à l'écran (16:10)</PresentationFormat>
  <Paragraphs>131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Poppins</vt:lpstr>
      <vt:lpstr>Arial Narrow</vt:lpstr>
      <vt:lpstr>Trebuchet MS</vt:lpstr>
      <vt:lpstr>Calibri</vt:lpstr>
      <vt:lpstr>Modèle COREVIH1</vt:lpstr>
      <vt:lpstr>Plénière du 15 avril 2021 du COREVIH Bretagne</vt:lpstr>
      <vt:lpstr>Présentation PowerPoint</vt:lpstr>
      <vt:lpstr>Présentation PowerPoint</vt:lpstr>
      <vt:lpstr>GROUPE 1 : mise en conformité et harmonisation de la saisie des données dans le cadre du rapport SOLEN annuel de l’ARS   </vt:lpstr>
      <vt:lpstr>CALENDRIER</vt:lpstr>
      <vt:lpstr>RESULTATS DU GROUPE</vt:lpstr>
      <vt:lpstr>Présentation PowerPoint</vt:lpstr>
      <vt:lpstr>GROUPE 2 : Amélioration des fiches de saisie Siloxane  Constitution du groupe de travail</vt:lpstr>
      <vt:lpstr>GROUPE 2 : Amélioration des fiches de saisie Siloxane   Base de travail</vt:lpstr>
      <vt:lpstr>GROUPE 2 : Amélioration des fiches de saisie Siloxane   Résultats et travaux en cours</vt:lpstr>
      <vt:lpstr>GROUPE 2 : Amélioration des fiches de saisie Siloxane   Résultats et travaux en cours</vt:lpstr>
      <vt:lpstr>GROUPE 2 : Amélioration des fiches de saisie Siloxane   Calendrier et perspectives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Plénière du 15 avril 2021 du COREVIH Bretagne</dc:title>
  <dc:creator>corevih</dc:creator>
  <cp:lastModifiedBy>corevih</cp:lastModifiedBy>
  <cp:revision>12</cp:revision>
  <dcterms:modified xsi:type="dcterms:W3CDTF">2021-04-15T07:36:05Z</dcterms:modified>
</cp:coreProperties>
</file>