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83" r:id="rId4"/>
    <p:sldId id="284" r:id="rId5"/>
    <p:sldId id="290" r:id="rId6"/>
    <p:sldId id="285" r:id="rId7"/>
    <p:sldId id="286" r:id="rId8"/>
    <p:sldId id="287" r:id="rId9"/>
    <p:sldId id="288" r:id="rId10"/>
    <p:sldId id="289" r:id="rId11"/>
    <p:sldId id="291" r:id="rId12"/>
    <p:sldId id="275" r:id="rId13"/>
    <p:sldId id="292" r:id="rId14"/>
    <p:sldId id="282" r:id="rId15"/>
  </p:sldIdLst>
  <p:sldSz cx="10287000" cy="6858000" type="35mm"/>
  <p:notesSz cx="9874250" cy="67976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9999"/>
    <a:srgbClr val="4576F1"/>
    <a:srgbClr val="5B86F3"/>
    <a:srgbClr val="CC3300"/>
    <a:srgbClr val="FF6600"/>
    <a:srgbClr val="9B1513"/>
    <a:srgbClr val="BF4D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23" autoAdjust="0"/>
  </p:normalViewPr>
  <p:slideViewPr>
    <p:cSldViewPr snapToGrid="0">
      <p:cViewPr varScale="1">
        <p:scale>
          <a:sx n="84" d="100"/>
          <a:sy n="84" d="100"/>
        </p:scale>
        <p:origin x="-84" y="-276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101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1610352836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>
            <a:lvl1pPr defTabSz="919163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2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>
            <a:lvl1pPr algn="r" defTabSz="919163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2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6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b" anchorCtr="0" compatLnSpc="1">
            <a:prstTxWarp prst="textNoShape">
              <a:avLst/>
            </a:prstTxWarp>
          </a:bodyPr>
          <a:lstStyle>
            <a:lvl1pPr defTabSz="919163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2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6363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b" anchorCtr="0" compatLnSpc="1">
            <a:prstTxWarp prst="textNoShape">
              <a:avLst/>
            </a:prstTxWarp>
          </a:bodyPr>
          <a:lstStyle>
            <a:lvl1pPr algn="r" defTabSz="919163"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8B3471D-3A1D-4845-A28C-033C6F8E86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>
            <a:lvl1pPr defTabSz="919163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4350" y="0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>
            <a:lvl1pPr algn="r" defTabSz="919163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28950" y="508000"/>
            <a:ext cx="3824288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2663" y="3230563"/>
            <a:ext cx="7908925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6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b" anchorCtr="0" compatLnSpc="1">
            <a:prstTxWarp prst="textNoShape">
              <a:avLst/>
            </a:prstTxWarp>
          </a:bodyPr>
          <a:lstStyle>
            <a:lvl1pPr defTabSz="919163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4350" y="6456363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6" tIns="45958" rIns="91916" bIns="45958" numCol="1" anchor="b" anchorCtr="0" compatLnSpc="1">
            <a:prstTxWarp prst="textNoShape">
              <a:avLst/>
            </a:prstTxWarp>
          </a:bodyPr>
          <a:lstStyle>
            <a:lvl1pPr algn="r" defTabSz="919163"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AF685AC-C240-484E-9837-8F1DCE7FFE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4D9D2F-576D-4034-9C72-766BFEF55EB5}" type="slidenum">
              <a:rPr lang="fr-FR" smtClean="0">
                <a:latin typeface="Arial" charset="0"/>
                <a:ea typeface="ＭＳ Ｐゴシック"/>
                <a:cs typeface="ＭＳ Ｐゴシック"/>
              </a:rPr>
              <a:pPr/>
              <a:t>1</a:t>
            </a:fld>
            <a:endParaRPr lang="fr-FR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F91A5F-1075-450C-BC7C-E393E64B294E}" type="slidenum">
              <a:rPr lang="fr-FR" smtClean="0">
                <a:latin typeface="Arial" charset="0"/>
                <a:ea typeface="ＭＳ Ｐゴシック"/>
                <a:cs typeface="ＭＳ Ｐゴシック"/>
              </a:rPr>
              <a:pPr/>
              <a:t>2</a:t>
            </a:fld>
            <a:endParaRPr lang="fr-FR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D799A5-BFE7-451E-9EB9-EA1822E29345}" type="slidenum">
              <a:rPr lang="fr-FR" smtClean="0">
                <a:latin typeface="Arial" charset="0"/>
                <a:ea typeface="ＭＳ Ｐゴシック"/>
                <a:cs typeface="ＭＳ Ｐゴシック"/>
              </a:rPr>
              <a:pPr/>
              <a:t>8</a:t>
            </a:fld>
            <a:endParaRPr lang="fr-FR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2765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Nlles infections : 20% ne sont pas à risque; ¼ MSM testé chez son médecin, 10% hétéro multipartenaires avaient un test dans les 2 années précédentes 6 -&gt; coût / efficace (yazdan).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6675" y="0"/>
            <a:ext cx="447675" cy="6858000"/>
          </a:xfrm>
          <a:prstGeom prst="rect">
            <a:avLst/>
          </a:prstGeom>
          <a:gradFill rotWithShape="0">
            <a:gsLst>
              <a:gs pos="0">
                <a:srgbClr val="9B1513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fr-FR">
              <a:latin typeface="Arial" pitchFamily="34" charset="0"/>
              <a:ea typeface="ＭＳ Ｐゴシック" charset="-128"/>
              <a:cs typeface="+mn-cs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fr-FR">
              <a:latin typeface="Arial" pitchFamily="34" charset="0"/>
              <a:ea typeface="ＭＳ Ｐゴシック" charset="-128"/>
              <a:cs typeface="+mn-cs"/>
            </a:endParaRPr>
          </a:p>
        </p:txBody>
      </p:sp>
      <p:pic>
        <p:nvPicPr>
          <p:cNvPr id="6" name="Picture 5" descr="LogoCoreVI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0688" y="139700"/>
            <a:ext cx="3332162" cy="211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146300" y="1270000"/>
            <a:ext cx="184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fr-FR">
              <a:latin typeface="Arial" pitchFamily="34" charset="0"/>
              <a:ea typeface="ＭＳ Ｐゴシック" charset="-128"/>
              <a:cs typeface="+mn-cs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 rot="16200000">
            <a:off x="-1716088" y="4306888"/>
            <a:ext cx="3827463" cy="369888"/>
          </a:xfrm>
          <a:prstGeom prst="rect">
            <a:avLst/>
          </a:prstGeom>
          <a:noFill/>
          <a:ln w="11176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fr-FR" sz="1800" b="1" dirty="0">
                <a:solidFill>
                  <a:schemeClr val="bg1"/>
                </a:solidFill>
                <a:cs typeface="+mn-cs"/>
              </a:rPr>
              <a:t>Plénière COREVIH – </a:t>
            </a:r>
            <a:r>
              <a:rPr lang="fr-FR" sz="1800" b="1" dirty="0" smtClean="0">
                <a:solidFill>
                  <a:schemeClr val="bg1"/>
                </a:solidFill>
                <a:cs typeface="+mn-cs"/>
              </a:rPr>
              <a:t>26 avril 2012</a:t>
            </a:r>
            <a:endParaRPr lang="fr-FR" sz="18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18567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784225" y="2330450"/>
            <a:ext cx="87630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18567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886200"/>
            <a:ext cx="72390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491413" y="168275"/>
            <a:ext cx="2246312" cy="62357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47713" y="168275"/>
            <a:ext cx="6591300" cy="62357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7713" y="168275"/>
            <a:ext cx="8763000" cy="79851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762000" y="1422400"/>
            <a:ext cx="8975725" cy="4981575"/>
          </a:xfrm>
        </p:spPr>
        <p:txBody>
          <a:bodyPr/>
          <a:lstStyle/>
          <a:p>
            <a:pPr lvl="0"/>
            <a:endParaRPr lang="fr-FR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1600201"/>
            <a:ext cx="4543425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29225" y="1600201"/>
            <a:ext cx="4543425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372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E87FA9B-A7B2-4D65-95E0-051757B49E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62000" y="1422400"/>
            <a:ext cx="4411663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26063" y="1422400"/>
            <a:ext cx="4411662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 rot="10800000" flipH="1" flipV="1">
            <a:off x="0" y="1069975"/>
            <a:ext cx="10287000" cy="73025"/>
          </a:xfrm>
          <a:prstGeom prst="rect">
            <a:avLst/>
          </a:prstGeom>
          <a:gradFill rotWithShape="0">
            <a:gsLst>
              <a:gs pos="0">
                <a:srgbClr val="9B1513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fr-FR">
              <a:latin typeface="Arial" pitchFamily="34" charset="0"/>
              <a:ea typeface="ＭＳ Ｐゴシック" charset="-128"/>
              <a:cs typeface="+mn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gradFill rotWithShape="0">
            <a:gsLst>
              <a:gs pos="0">
                <a:srgbClr val="0099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fr-FR">
              <a:latin typeface="Arial" pitchFamily="34" charset="0"/>
              <a:ea typeface="ＭＳ Ｐゴシック" charset="-128"/>
              <a:cs typeface="+mn-cs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447675" cy="6858000"/>
          </a:xfrm>
          <a:prstGeom prst="rect">
            <a:avLst/>
          </a:prstGeom>
          <a:solidFill>
            <a:srgbClr val="9B1513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fr-FR">
              <a:latin typeface="Arial" pitchFamily="34" charset="0"/>
              <a:ea typeface="ＭＳ Ｐゴシック" charset="-128"/>
              <a:cs typeface="+mn-cs"/>
            </a:endParaRPr>
          </a:p>
        </p:txBody>
      </p:sp>
      <p:sp>
        <p:nvSpPr>
          <p:cNvPr id="3184646" name="Text Box 6"/>
          <p:cNvSpPr txBox="1">
            <a:spLocks noChangeArrowheads="1"/>
          </p:cNvSpPr>
          <p:nvPr/>
        </p:nvSpPr>
        <p:spPr bwMode="auto">
          <a:xfrm rot="16200000">
            <a:off x="-1728788" y="4167188"/>
            <a:ext cx="3827463" cy="369888"/>
          </a:xfrm>
          <a:prstGeom prst="rect">
            <a:avLst/>
          </a:prstGeom>
          <a:noFill/>
          <a:ln w="11176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fr-FR" sz="1800" b="1" dirty="0">
                <a:solidFill>
                  <a:schemeClr val="bg1"/>
                </a:solidFill>
                <a:cs typeface="+mn-cs"/>
              </a:rPr>
              <a:t>Plénière COREVIH – </a:t>
            </a:r>
            <a:r>
              <a:rPr lang="fr-FR" sz="1800" b="1" dirty="0" smtClean="0">
                <a:solidFill>
                  <a:schemeClr val="bg1"/>
                </a:solidFill>
                <a:cs typeface="+mn-cs"/>
              </a:rPr>
              <a:t>26 avril 2012</a:t>
            </a:r>
            <a:endParaRPr lang="fr-FR" sz="18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184648" name="Text Box 8"/>
          <p:cNvSpPr txBox="1">
            <a:spLocks noChangeArrowheads="1"/>
          </p:cNvSpPr>
          <p:nvPr/>
        </p:nvSpPr>
        <p:spPr bwMode="auto">
          <a:xfrm>
            <a:off x="0" y="65833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33FA6E26-B324-41CC-9E37-225FDFC01C18}" type="slidenum">
              <a:rPr lang="fr-FR">
                <a:solidFill>
                  <a:schemeClr val="bg1"/>
                </a:solidFill>
                <a:cs typeface="+mn-cs"/>
              </a:rPr>
              <a:pPr eaLnBrk="1" hangingPunct="1">
                <a:spcBef>
                  <a:spcPct val="50000"/>
                </a:spcBef>
                <a:defRPr/>
              </a:pPr>
              <a:t>‹N°›</a:t>
            </a:fld>
            <a:endParaRPr lang="fr-FR">
              <a:solidFill>
                <a:schemeClr val="bg1"/>
              </a:solidFill>
              <a:cs typeface="+mn-cs"/>
            </a:endParaRPr>
          </a:p>
        </p:txBody>
      </p:sp>
      <p:sp>
        <p:nvSpPr>
          <p:cNvPr id="10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747713" y="168275"/>
            <a:ext cx="8763000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32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22400"/>
            <a:ext cx="8975725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8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utur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/>
          <a:ea typeface="ＭＳ Ｐゴシック" charset="0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/>
          <a:ea typeface="ＭＳ Ｐゴシック" charset="0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0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0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/>
          <a:ea typeface="ＭＳ Ｐゴシック" charset="0"/>
          <a:cs typeface="Calibri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travail-emploi-sante.gouv.f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fls.aei.fr" TargetMode="External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ea typeface="ＭＳ Ｐゴシック"/>
                <a:cs typeface="ＭＳ Ｐゴシック"/>
              </a:rPr>
              <a:t>Réunion plénière du COREVIH Bretagne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Futura"/>
                <a:ea typeface="ＭＳ Ｐゴシック"/>
                <a:cs typeface="Calibri" pitchFamily="34" charset="0"/>
              </a:rPr>
              <a:t>26 avril 2012 - Rennes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latin typeface="Comic Sans MS" pitchFamily="66" charset="0"/>
                <a:ea typeface="ＭＳ Ｐゴシック"/>
                <a:cs typeface="ＭＳ Ｐゴシック"/>
              </a:rPr>
              <a:t>En pratique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Soutien (financier) DGS -&gt; ARS</a:t>
            </a:r>
          </a:p>
          <a:p>
            <a:pPr>
              <a:lnSpc>
                <a:spcPct val="90000"/>
              </a:lnSpc>
            </a:pPr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Soirées organisées par les COREVIH</a:t>
            </a:r>
          </a:p>
          <a:p>
            <a:pPr>
              <a:lnSpc>
                <a:spcPct val="90000"/>
              </a:lnSpc>
            </a:pPr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Appel aux MDG par l</a:t>
            </a:r>
            <a:r>
              <a:rPr lang="ja-JP" altLang="fr-FR" smtClean="0">
                <a:latin typeface="Calibri" pitchFamily="34" charset="0"/>
                <a:ea typeface="ＭＳ Ｐゴシック"/>
                <a:cs typeface="Calibri" pitchFamily="34" charset="0"/>
              </a:rPr>
              <a:t>’</a:t>
            </a:r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intermédiaire des asso de FMC locales</a:t>
            </a:r>
          </a:p>
          <a:p>
            <a:pPr>
              <a:lnSpc>
                <a:spcPct val="90000"/>
              </a:lnSpc>
            </a:pPr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Animateurs MDG / VIHologue :</a:t>
            </a:r>
          </a:p>
          <a:p>
            <a:pPr lvl="1">
              <a:lnSpc>
                <a:spcPct val="90000"/>
              </a:lnSpc>
            </a:pPr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Thèmes : intérêts du dépistage de masse, mission de santé publique (campagne nationale),</a:t>
            </a:r>
          </a:p>
          <a:p>
            <a:pPr lvl="1">
              <a:lnSpc>
                <a:spcPct val="90000"/>
              </a:lnSpc>
            </a:pPr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Distribution supports (affiches).</a:t>
            </a:r>
          </a:p>
        </p:txBody>
      </p:sp>
      <p:pic>
        <p:nvPicPr>
          <p:cNvPr id="29699" name="Picture 4" descr="Cliquez ici pour aller sur le site du ministère du travail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9738" y="950913"/>
            <a:ext cx="1379537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r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Tableau de bord</a:t>
            </a:r>
            <a:br>
              <a:rPr lang="fr-FR" smtClean="0">
                <a:ea typeface="ＭＳ Ｐゴシック"/>
                <a:cs typeface="ＭＳ Ｐゴシック"/>
              </a:rPr>
            </a:br>
            <a:r>
              <a:rPr lang="fr-FR" smtClean="0">
                <a:ea typeface="ＭＳ Ｐゴシック"/>
                <a:cs typeface="ＭＳ Ｐゴシック"/>
              </a:rPr>
              <a:t>« vie affective et sexuelle »</a:t>
            </a:r>
          </a:p>
        </p:txBody>
      </p:sp>
      <p:sp>
        <p:nvSpPr>
          <p:cNvPr id="30722" name="Sous-titr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fr-FR" smtClean="0">
              <a:latin typeface="Calibri" pitchFamily="34" charset="0"/>
              <a:ea typeface="ＭＳ Ｐゴシック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r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Questions diverses</a:t>
            </a:r>
          </a:p>
        </p:txBody>
      </p:sp>
      <p:sp>
        <p:nvSpPr>
          <p:cNvPr id="31746" name="Sous-titr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fr-FR" smtClean="0">
              <a:latin typeface="Calibri" pitchFamily="34" charset="0"/>
              <a:ea typeface="ＭＳ Ｐゴシック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Guide « Missions d’intérêt général »</a:t>
            </a:r>
          </a:p>
        </p:txBody>
      </p:sp>
      <p:sp>
        <p:nvSpPr>
          <p:cNvPr id="327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Mail de la DGOS reçu le 10 avril à 17h : réponses et commentaires demandés pour le 13 avril au plus tard…</a:t>
            </a:r>
          </a:p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Quelques aspects particuliers</a:t>
            </a:r>
          </a:p>
          <a:p>
            <a:pPr lvl="1"/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Insiste +++ sur le caractère non contraignant du texte pour les administrations</a:t>
            </a:r>
          </a:p>
          <a:p>
            <a:pPr lvl="1"/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Semble écarter l’activité de recueil des données épidémiologiques du financement du COREVIH !</a:t>
            </a:r>
          </a:p>
          <a:p>
            <a:pPr lvl="1"/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Des indicateurs de performances sont tournés vers la réalisation d’action et non sur la coordination des activités…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Formations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1538" y="142875"/>
            <a:ext cx="1066800" cy="781050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Espace réservé du text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defRPr/>
            </a:pPr>
            <a:r>
              <a:rPr lang="fr-FR" sz="2400" dirty="0" smtClean="0"/>
              <a:t>Dépistage</a:t>
            </a:r>
          </a:p>
          <a:p>
            <a:pPr lvl="1">
              <a:defRPr/>
            </a:pPr>
            <a:r>
              <a:rPr lang="fr-FR" sz="2000" dirty="0" smtClean="0"/>
              <a:t>21 &amp; 22 juin 2012</a:t>
            </a:r>
          </a:p>
          <a:p>
            <a:pPr lvl="1">
              <a:defRPr/>
            </a:pPr>
            <a:r>
              <a:rPr lang="fr-FR" sz="2000" dirty="0" smtClean="0"/>
              <a:t>Rennes, hôtel </a:t>
            </a:r>
            <a:r>
              <a:rPr lang="fr-FR" sz="2000" dirty="0"/>
              <a:t>Mercure </a:t>
            </a:r>
            <a:r>
              <a:rPr lang="fr-FR" sz="2000" dirty="0" smtClean="0"/>
              <a:t>Colombiers</a:t>
            </a:r>
          </a:p>
          <a:p>
            <a:pPr>
              <a:defRPr/>
            </a:pPr>
            <a:r>
              <a:rPr lang="fr-FR" sz="2400" dirty="0" smtClean="0"/>
              <a:t>Ecoute de la sexualité</a:t>
            </a:r>
          </a:p>
          <a:p>
            <a:pPr lvl="1">
              <a:defRPr/>
            </a:pPr>
            <a:r>
              <a:rPr lang="fr-FR" sz="2000" dirty="0" smtClean="0"/>
              <a:t>13 &amp; 14 juin</a:t>
            </a:r>
          </a:p>
          <a:p>
            <a:pPr lvl="1">
              <a:defRPr/>
            </a:pPr>
            <a:r>
              <a:rPr lang="fr-FR" sz="2000" dirty="0"/>
              <a:t>Rennes, hôtel Mercure </a:t>
            </a:r>
            <a:r>
              <a:rPr lang="fr-FR" sz="2000" dirty="0" smtClean="0"/>
              <a:t>Colombiers</a:t>
            </a:r>
          </a:p>
          <a:p>
            <a:pPr>
              <a:defRPr/>
            </a:pPr>
            <a:r>
              <a:rPr lang="fr-FR" sz="2400" dirty="0" smtClean="0"/>
              <a:t>Adolescents séropositif et conduites à risque</a:t>
            </a:r>
          </a:p>
          <a:p>
            <a:pPr lvl="1">
              <a:defRPr/>
            </a:pPr>
            <a:r>
              <a:rPr lang="fr-FR" sz="2000" dirty="0" smtClean="0"/>
              <a:t>20 &amp; 21 septembre, Paris</a:t>
            </a:r>
          </a:p>
          <a:p>
            <a:pPr>
              <a:defRPr/>
            </a:pPr>
            <a:r>
              <a:rPr lang="fr-FR" sz="2400" dirty="0" smtClean="0"/>
              <a:t>Journées des infirmières/VIH</a:t>
            </a:r>
          </a:p>
          <a:p>
            <a:pPr lvl="1">
              <a:defRPr/>
            </a:pPr>
            <a:r>
              <a:rPr lang="fr-FR" sz="2000" dirty="0" smtClean="0"/>
              <a:t>24 octobre (veille du congrès de la SFLS)</a:t>
            </a:r>
          </a:p>
          <a:p>
            <a:pPr lvl="1">
              <a:defRPr/>
            </a:pPr>
            <a:endParaRPr lang="fr-FR" sz="2000" dirty="0"/>
          </a:p>
          <a:p>
            <a:pPr marL="457200" lvl="1" indent="0">
              <a:buFontTx/>
              <a:buNone/>
              <a:defRPr/>
            </a:pPr>
            <a:r>
              <a:rPr lang="fr-FR" sz="2000" dirty="0" smtClean="0"/>
              <a:t>Inscriptions, renseignements : </a:t>
            </a:r>
            <a:r>
              <a:rPr lang="fr-FR" sz="2000" dirty="0" smtClean="0">
                <a:hlinkClick r:id="rId3"/>
              </a:rPr>
              <a:t>www.sfls.aei.fr</a:t>
            </a:r>
            <a:endParaRPr lang="fr-FR" sz="2000" dirty="0" smtClean="0"/>
          </a:p>
          <a:p>
            <a:pPr marL="457200" lvl="1" indent="0">
              <a:buFontTx/>
              <a:buNone/>
              <a:defRPr/>
            </a:pPr>
            <a:endParaRPr lang="fr-FR" sz="2000" dirty="0" smtClean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7882399" y="514077"/>
            <a:ext cx="1588878" cy="1009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ea typeface="ＭＳ Ｐゴシック"/>
                <a:cs typeface="ＭＳ Ｐゴシック"/>
              </a:rPr>
              <a:t>Ordre du jour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1296988"/>
            <a:ext cx="9525000" cy="4981575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Approbation du CR de la réunion du 8 février</a:t>
            </a:r>
          </a:p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Une journée annuelle du COREVIH Bretagne : concept et date</a:t>
            </a:r>
            <a:endParaRPr lang="fr-FR" sz="2400" smtClean="0">
              <a:latin typeface="Calibri" pitchFamily="34" charset="0"/>
              <a:ea typeface="ＭＳ Ｐゴシック"/>
              <a:cs typeface="Calibri" pitchFamily="34" charset="0"/>
            </a:endParaRPr>
          </a:p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Une journée destinée aux personnes séropositives suivies en Bretagne</a:t>
            </a:r>
          </a:p>
          <a:p>
            <a:r>
              <a:rPr 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Formation des médecins généralistes</a:t>
            </a:r>
          </a:p>
          <a:p>
            <a:pPr lvl="1"/>
            <a:r>
              <a:rPr lang="fr-FR" sz="2000" smtClean="0">
                <a:latin typeface="Calibri" pitchFamily="34" charset="0"/>
                <a:ea typeface="ＭＳ Ｐゴシック"/>
                <a:cs typeface="Calibri" pitchFamily="34" charset="0"/>
              </a:rPr>
              <a:t>Dépistage</a:t>
            </a:r>
          </a:p>
          <a:p>
            <a:pPr lvl="1"/>
            <a:r>
              <a:rPr lang="fr-FR" sz="2000" smtClean="0">
                <a:latin typeface="Calibri" pitchFamily="34" charset="0"/>
                <a:ea typeface="ＭＳ Ｐゴシック"/>
                <a:cs typeface="Calibri" pitchFamily="34" charset="0"/>
              </a:rPr>
              <a:t>Formation complémentaire au suivi de l’infection VIH</a:t>
            </a:r>
          </a:p>
          <a:p>
            <a:r>
              <a:rPr 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Tableau de bord « vie affective et sexuelle »</a:t>
            </a:r>
          </a:p>
          <a:p>
            <a:r>
              <a:rPr 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Questions diverses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Journée annuelle du COREVIH</a:t>
            </a:r>
          </a:p>
        </p:txBody>
      </p:sp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Permettre une réunion « élargie » du COREVIH</a:t>
            </a:r>
          </a:p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Une base scientifique</a:t>
            </a:r>
          </a:p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Une base conviviale !</a:t>
            </a:r>
          </a:p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Répondre aux attentes des différents collèges</a:t>
            </a:r>
          </a:p>
          <a:p>
            <a:pPr>
              <a:buFontTx/>
              <a:buNone/>
            </a:pPr>
            <a:endParaRPr lang="fr-FR" smtClean="0">
              <a:latin typeface="Calibri" pitchFamily="34" charset="0"/>
              <a:ea typeface="ＭＳ Ｐゴシック"/>
              <a:cs typeface="Calibri" pitchFamily="34" charset="0"/>
            </a:endParaRPr>
          </a:p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Contraintes</a:t>
            </a:r>
          </a:p>
          <a:p>
            <a:pPr lvl="1"/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Dates, lieu et thèmes définies précocement</a:t>
            </a:r>
          </a:p>
          <a:p>
            <a:pPr lvl="1"/>
            <a:endParaRPr lang="fr-FR" smtClean="0">
              <a:latin typeface="Calibri" pitchFamily="34" charset="0"/>
              <a:ea typeface="ＭＳ Ｐゴシック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Une journée destinée aux personnes séropositives suivies en Bretagne</a:t>
            </a:r>
          </a:p>
        </p:txBody>
      </p:sp>
      <p:sp>
        <p:nvSpPr>
          <p:cNvPr id="22530" name="Sous-titre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fr-FR" smtClean="0">
              <a:latin typeface="Calibri" pitchFamily="34" charset="0"/>
              <a:ea typeface="ＭＳ Ｐゴシック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Formation des médecins généralistes</a:t>
            </a:r>
          </a:p>
        </p:txBody>
      </p:sp>
      <p:sp>
        <p:nvSpPr>
          <p:cNvPr id="23554" name="Sous-titr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Dépistage</a:t>
            </a:r>
          </a:p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Formation sur la prise en charge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1525" y="1166813"/>
            <a:ext cx="8743950" cy="1470025"/>
          </a:xfrm>
        </p:spPr>
        <p:txBody>
          <a:bodyPr/>
          <a:lstStyle/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Dépistage du VIH</a:t>
            </a:r>
            <a:b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</a:br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Projet SPILF/CNGE/SFLS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4500" y="2852738"/>
            <a:ext cx="9234488" cy="3311525"/>
          </a:xfrm>
        </p:spPr>
        <p:txBody>
          <a:bodyPr/>
          <a:lstStyle/>
          <a:p>
            <a:r>
              <a:rPr lang="fr-FR" b="1" smtClean="0">
                <a:latin typeface="Calibri" pitchFamily="34" charset="0"/>
                <a:ea typeface="ＭＳ Ｐゴシック"/>
                <a:cs typeface="Calibri" pitchFamily="34" charset="0"/>
              </a:rPr>
              <a:t>Journée du 3 février 2012, Paris.</a:t>
            </a:r>
          </a:p>
          <a:p>
            <a:endParaRPr lang="fr-FR" b="1" smtClean="0">
              <a:latin typeface="Calibri" pitchFamily="34" charset="0"/>
              <a:ea typeface="ＭＳ Ｐゴシック"/>
              <a:cs typeface="Calibri" pitchFamily="34" charset="0"/>
            </a:endParaRPr>
          </a:p>
          <a:p>
            <a:pPr algn="l"/>
            <a:r>
              <a:rPr lang="fr-FR" sz="2800" b="1" smtClean="0">
                <a:latin typeface="Calibri" pitchFamily="34" charset="0"/>
                <a:ea typeface="ＭＳ Ｐゴシック"/>
                <a:cs typeface="Calibri" pitchFamily="34" charset="0"/>
              </a:rPr>
              <a:t>Intervenants :</a:t>
            </a:r>
            <a:r>
              <a:rPr 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 Y. Yazdanpanah, E. Billaud, C. Rabaud, P. Arsac, JP Aubert, A. Bottet.</a:t>
            </a:r>
          </a:p>
          <a:p>
            <a:pPr algn="l"/>
            <a:r>
              <a:rPr lang="fr-FR" sz="2800" b="1" smtClean="0">
                <a:latin typeface="Calibri" pitchFamily="34" charset="0"/>
                <a:ea typeface="ＭＳ Ｐゴシック"/>
                <a:cs typeface="Calibri" pitchFamily="34" charset="0"/>
              </a:rPr>
              <a:t>Présents :</a:t>
            </a:r>
            <a:r>
              <a:rPr 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 les membres désignés des COREVIH et du CNGE.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809625" y="6381750"/>
            <a:ext cx="947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latin typeface="Calibri" pitchFamily="34" charset="0"/>
                <a:ea typeface="Arial Unicode MS" pitchFamily="34" charset="-128"/>
                <a:cs typeface="Calibri" pitchFamily="34" charset="0"/>
              </a:rPr>
              <a:t>Benoît Rozé (réseau VIH C.H.I.C. Quimper), Plénière COREVIH-BZH 26/04/12</a:t>
            </a:r>
          </a:p>
        </p:txBody>
      </p:sp>
      <p:pic>
        <p:nvPicPr>
          <p:cNvPr id="24580" name="Picture 5" descr="spil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3" y="125413"/>
            <a:ext cx="1460500" cy="125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6" descr="SFLS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09025" y="188913"/>
            <a:ext cx="12954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7" descr="cnge-4197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122238"/>
            <a:ext cx="1216025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3413" y="3409950"/>
            <a:ext cx="62388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33575" y="4797425"/>
            <a:ext cx="620712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9875" y="260350"/>
            <a:ext cx="21177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Intérêt du dépistage </a:t>
            </a:r>
            <a:r>
              <a:rPr lang="fr-FR" u="sng" smtClean="0">
                <a:latin typeface="Calibri" pitchFamily="34" charset="0"/>
                <a:ea typeface="ＭＳ Ｐゴシック"/>
                <a:cs typeface="Calibri" pitchFamily="34" charset="0"/>
              </a:rPr>
              <a:t>généralisé</a:t>
            </a:r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/>
            </a:r>
            <a:b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</a:br>
            <a:r>
              <a:rPr lang="fr-FR" smtClean="0">
                <a:latin typeface="Calibri" pitchFamily="34" charset="0"/>
                <a:ea typeface="ＭＳ Ｐゴシック"/>
                <a:cs typeface="Calibri" pitchFamily="34" charset="0"/>
              </a:rPr>
              <a:t>en médecine ambulatoire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2287588"/>
            <a:ext cx="9258300" cy="4525962"/>
          </a:xfrm>
        </p:spPr>
        <p:txBody>
          <a:bodyPr/>
          <a:lstStyle/>
          <a:p>
            <a:r>
              <a:rPr 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Gros effectifs.</a:t>
            </a:r>
          </a:p>
          <a:p>
            <a:r>
              <a:rPr 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Dépistage ciblé = 1/3 nouveaux diagnostics à un stade avancé.</a:t>
            </a:r>
          </a:p>
          <a:p>
            <a:r>
              <a:rPr 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Barrières au dépistage ciblé en médecine générale : </a:t>
            </a:r>
          </a:p>
          <a:p>
            <a:pPr lvl="1"/>
            <a:r>
              <a:rPr lang="fr-FR" sz="2400" smtClean="0">
                <a:latin typeface="Calibri" pitchFamily="34" charset="0"/>
                <a:ea typeface="ＭＳ Ｐゴシック"/>
                <a:cs typeface="Calibri" pitchFamily="34" charset="0"/>
              </a:rPr>
              <a:t>Notion de risque</a:t>
            </a:r>
          </a:p>
          <a:p>
            <a:pPr lvl="1"/>
            <a:r>
              <a:rPr lang="fr-FR" sz="2400" smtClean="0">
                <a:latin typeface="Calibri" pitchFamily="34" charset="0"/>
                <a:ea typeface="ＭＳ Ｐゴシック"/>
                <a:cs typeface="Calibri" pitchFamily="34" charset="0"/>
              </a:rPr>
              <a:t>Acceptabilité du MDG à aborder la sexualité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274638"/>
            <a:ext cx="9674225" cy="774700"/>
          </a:xfrm>
        </p:spPr>
        <p:txBody>
          <a:bodyPr/>
          <a:lstStyle/>
          <a:p>
            <a:r>
              <a:rPr lang="fr-FR" sz="4000" smtClean="0">
                <a:latin typeface="Calibri" pitchFamily="34" charset="0"/>
                <a:ea typeface="ＭＳ Ｐゴシック"/>
                <a:cs typeface="Calibri" pitchFamily="34" charset="0"/>
              </a:rPr>
              <a:t>Changer de paradigme pour proposer le test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782763"/>
            <a:ext cx="5491163" cy="3575050"/>
          </a:xfrm>
        </p:spPr>
        <p:txBody>
          <a:bodyPr/>
          <a:lstStyle/>
          <a:p>
            <a:r>
              <a:rPr 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Mission collective comme la vaccination.</a:t>
            </a:r>
          </a:p>
          <a:p>
            <a:pPr>
              <a:buFontTx/>
              <a:buNone/>
            </a:pPr>
            <a:endParaRPr lang="fr-FR" sz="2800" smtClean="0">
              <a:latin typeface="Calibri" pitchFamily="34" charset="0"/>
              <a:ea typeface="ＭＳ Ｐゴシック"/>
              <a:cs typeface="Calibri" pitchFamily="34" charset="0"/>
            </a:endParaRPr>
          </a:p>
          <a:p>
            <a:r>
              <a:rPr 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Décontextualiser la sexualité.</a:t>
            </a:r>
          </a:p>
          <a:p>
            <a:pPr>
              <a:buFontTx/>
              <a:buNone/>
            </a:pPr>
            <a:endParaRPr lang="fr-FR" sz="2800" smtClean="0">
              <a:latin typeface="Calibri" pitchFamily="34" charset="0"/>
              <a:ea typeface="ＭＳ Ｐゴシック"/>
              <a:cs typeface="Calibri" pitchFamily="34" charset="0"/>
            </a:endParaRPr>
          </a:p>
          <a:p>
            <a:r>
              <a:rPr 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S</a:t>
            </a:r>
            <a:r>
              <a:rPr lang="ja-JP" alt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’</a:t>
            </a:r>
            <a:r>
              <a:rPr lang="fr-FR" sz="2800" smtClean="0">
                <a:latin typeface="Calibri" pitchFamily="34" charset="0"/>
                <a:ea typeface="ＭＳ Ｐゴシック"/>
                <a:cs typeface="Calibri" pitchFamily="34" charset="0"/>
              </a:rPr>
              <a:t>appuyer sur la campagne nationale.</a:t>
            </a:r>
          </a:p>
        </p:txBody>
      </p:sp>
      <p:pic>
        <p:nvPicPr>
          <p:cNvPr id="28675" name="Picture 5" descr="affiche-inpes-1er-decembre-2010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519863" y="2143125"/>
            <a:ext cx="2589212" cy="22367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Futura"/>
        <a:ea typeface=""/>
        <a:cs typeface=""/>
      </a:majorFont>
      <a:minorFont>
        <a:latin typeface="Futu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</TotalTime>
  <Words>402</Words>
  <Application>Microsoft Macintosh PowerPoint</Application>
  <PresentationFormat>Diapositives 35 mm</PresentationFormat>
  <Paragraphs>73</Paragraphs>
  <Slides>14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Modèle de conception</vt:lpstr>
      </vt:variant>
      <vt:variant>
        <vt:i4>3</vt:i4>
      </vt:variant>
      <vt:variant>
        <vt:lpstr>Titres des diapositives</vt:lpstr>
      </vt:variant>
      <vt:variant>
        <vt:i4>14</vt:i4>
      </vt:variant>
    </vt:vector>
  </HeadingPairs>
  <TitlesOfParts>
    <vt:vector size="23" baseType="lpstr">
      <vt:lpstr>Arial</vt:lpstr>
      <vt:lpstr>ＭＳ Ｐゴシック</vt:lpstr>
      <vt:lpstr>Futura</vt:lpstr>
      <vt:lpstr>Calibri</vt:lpstr>
      <vt:lpstr>Arial Unicode MS</vt:lpstr>
      <vt:lpstr>Comic Sans MS</vt:lpstr>
      <vt:lpstr>Nouvelle présentation</vt:lpstr>
      <vt:lpstr>Nouvelle présentation</vt:lpstr>
      <vt:lpstr>Nouvelle présentation</vt:lpstr>
      <vt:lpstr>Réunion plénière du COREVIH Bretagne</vt:lpstr>
      <vt:lpstr>Ordre du jour</vt:lpstr>
      <vt:lpstr>Journée annuelle du COREVIH</vt:lpstr>
      <vt:lpstr>Une journée destinée aux personnes séropositives suivies en Bretagne</vt:lpstr>
      <vt:lpstr>Formation des médecins généralistes</vt:lpstr>
      <vt:lpstr>Dépistage du VIH Projet SPILF/CNGE/SFLS</vt:lpstr>
      <vt:lpstr>Diapositive 7</vt:lpstr>
      <vt:lpstr>Intérêt du dépistage généralisé en médecine ambulatoire</vt:lpstr>
      <vt:lpstr>Changer de paradigme pour proposer le test</vt:lpstr>
      <vt:lpstr>En pratique</vt:lpstr>
      <vt:lpstr>Tableau de bord « vie affective et sexuelle »</vt:lpstr>
      <vt:lpstr>Questions diverses</vt:lpstr>
      <vt:lpstr>Guide « Missions d’intérêt général »</vt:lpstr>
      <vt:lpstr>Formations</vt:lpstr>
    </vt:vector>
  </TitlesOfParts>
  <Company>Cédric Arvieux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Cédric Arvieux</dc:creator>
  <cp:lastModifiedBy>Campeaux</cp:lastModifiedBy>
  <cp:revision>91</cp:revision>
  <cp:lastPrinted>2004-03-16T11:01:55Z</cp:lastPrinted>
  <dcterms:created xsi:type="dcterms:W3CDTF">2010-03-15T16:07:12Z</dcterms:created>
  <dcterms:modified xsi:type="dcterms:W3CDTF">2012-04-26T09:05:42Z</dcterms:modified>
</cp:coreProperties>
</file>