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298" r:id="rId57"/>
    <p:sldId id="300" r:id="rId58"/>
    <p:sldId id="301" r:id="rId59"/>
    <p:sldId id="265" r:id="rId60"/>
    <p:sldId id="299" r:id="rId61"/>
    <p:sldId id="266" r:id="rId62"/>
  </p:sldIdLst>
  <p:sldSz cx="9144000" cy="5715000" type="screen16x10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962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92419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88629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584838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981048" algn="l" defTabSz="39621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377257" algn="l" defTabSz="39621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773467" algn="l" defTabSz="39621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169676" algn="l" defTabSz="39621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99"/>
    <a:srgbClr val="4576F1"/>
    <a:srgbClr val="5B86F3"/>
    <a:srgbClr val="CC3300"/>
    <a:srgbClr val="FF6600"/>
    <a:srgbClr val="9B1513"/>
    <a:srgbClr val="BF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8" autoAdjust="0"/>
  </p:normalViewPr>
  <p:slideViewPr>
    <p:cSldViewPr snapToGrid="0">
      <p:cViewPr>
        <p:scale>
          <a:sx n="124" d="100"/>
          <a:sy n="124" d="100"/>
        </p:scale>
        <p:origin x="-1170" y="-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3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vieux:Documents:Boulot:COREVIH:Rapport%20d'activit&#233;:Travail%20en%202014:RA2013_%20Don&#233;es%20g&#233;n&#233;rales_BB_DCD_ETP_VFinale_2503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vieux:Library:Caches:TemporaryItems:Outlook%20Temp:RA2013_%20Don&#233;es%20g&#233;n&#233;rales_BB_DCD_ETP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Statut des patients co-infectés VIH/VHC et dernière PCR</a:t>
            </a:r>
          </a:p>
        </c:rich>
      </c:tx>
      <c:layout>
        <c:manualLayout>
          <c:xMode val="edge"/>
          <c:yMode val="edge"/>
          <c:x val="0.174448471718813"/>
          <c:y val="6.310981288629240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7651570833803E-2"/>
          <c:y val="0.196237074295075"/>
          <c:w val="0.86508048254650605"/>
          <c:h val="0.620969372084415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'Population VIH en Bretagne'!$E$362:$G$362</c:f>
              <c:strCache>
                <c:ptCount val="1"/>
                <c:pt idx="0">
                  <c:v>Spontanément guérie Réponse prolongée Rechuteur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1"/>
              <c:layout>
                <c:manualLayout>
                  <c:x val="-9.0628145166066296E-4"/>
                  <c:y val="1.6819013178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'Population VIH en Bretagne'!$E$361:$J$362</c:f>
              <c:multiLvlStrCache>
                <c:ptCount val="6"/>
                <c:lvl>
                  <c:pt idx="0">
                    <c:v>Spontanément guérie</c:v>
                  </c:pt>
                  <c:pt idx="1">
                    <c:v>Réponse prolongée</c:v>
                  </c:pt>
                  <c:pt idx="2">
                    <c:v>Rechuteur</c:v>
                  </c:pt>
                  <c:pt idx="3">
                    <c:v>PCR+</c:v>
                  </c:pt>
                  <c:pt idx="4">
                    <c:v>PCR-</c:v>
                  </c:pt>
                  <c:pt idx="5">
                    <c:v>Non renseigné</c:v>
                  </c:pt>
                </c:lvl>
                <c:lvl>
                  <c:pt idx="0">
                    <c:v>STATUT VHC</c:v>
                  </c:pt>
                  <c:pt idx="3">
                    <c:v>DERNIERE PCR réalisée</c:v>
                  </c:pt>
                </c:lvl>
              </c:multiLvlStrCache>
            </c:multiLvlStrRef>
          </c:cat>
          <c:val>
            <c:numRef>
              <c:f>'Population VIH en Bretagne'!$E$376:$J$376</c:f>
              <c:numCache>
                <c:formatCode>0.0%</c:formatCode>
                <c:ptCount val="6"/>
                <c:pt idx="0">
                  <c:v>0.18568232662192399</c:v>
                </c:pt>
                <c:pt idx="1">
                  <c:v>0.23266219239373601</c:v>
                </c:pt>
                <c:pt idx="2">
                  <c:v>4.0268456375838903E-2</c:v>
                </c:pt>
                <c:pt idx="3">
                  <c:v>0.47203579418344499</c:v>
                </c:pt>
                <c:pt idx="4">
                  <c:v>0.44071588366890402</c:v>
                </c:pt>
                <c:pt idx="5">
                  <c:v>7.1588366890380298E-2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277120"/>
        <c:axId val="38278656"/>
        <c:axId val="0"/>
      </c:bar3DChart>
      <c:catAx>
        <c:axId val="3827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278656"/>
        <c:crosses val="autoZero"/>
        <c:auto val="1"/>
        <c:lblAlgn val="ctr"/>
        <c:lblOffset val="100"/>
        <c:noMultiLvlLbl val="0"/>
      </c:catAx>
      <c:valAx>
        <c:axId val="382786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27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Activité AMP 2010 - 2013</a:t>
            </a:r>
          </a:p>
        </c:rich>
      </c:tx>
      <c:layout>
        <c:manualLayout>
          <c:xMode val="edge"/>
          <c:yMode val="edge"/>
          <c:x val="0.32502659748176599"/>
          <c:y val="5.753453912935960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783881853478E-2"/>
          <c:y val="0.25"/>
          <c:w val="0.94754386419509196"/>
          <c:h val="0.4787234042553190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2"/>
              <c:layout>
                <c:manualLayout>
                  <c:x val="2.0269414325699299E-3"/>
                  <c:y val="2.872340425531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333208152852801E-4"/>
                  <c:y val="2.872340425531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Procréation!$B$114:$M$115</c:f>
              <c:multiLvlStrCache>
                <c:ptCount val="12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  <c:pt idx="11">
                    <c:v>2013</c:v>
                  </c:pt>
                </c:lvl>
                <c:lvl>
                  <c:pt idx="0">
                    <c:v>Nombre total de cycles</c:v>
                  </c:pt>
                  <c:pt idx="4">
                    <c:v>Nb de grossesses</c:v>
                  </c:pt>
                  <c:pt idx="8">
                    <c:v>% grossesses /cycle</c:v>
                  </c:pt>
                </c:lvl>
              </c:multiLvlStrCache>
            </c:multiLvlStrRef>
          </c:cat>
          <c:val>
            <c:numRef>
              <c:f>Procréation!$B$120:$M$120</c:f>
              <c:numCache>
                <c:formatCode>General</c:formatCode>
                <c:ptCount val="12"/>
                <c:pt idx="0">
                  <c:v>172</c:v>
                </c:pt>
                <c:pt idx="1">
                  <c:v>170</c:v>
                </c:pt>
                <c:pt idx="2">
                  <c:v>156</c:v>
                </c:pt>
                <c:pt idx="3">
                  <c:v>160</c:v>
                </c:pt>
                <c:pt idx="4">
                  <c:v>30</c:v>
                </c:pt>
                <c:pt idx="5">
                  <c:v>20</c:v>
                </c:pt>
                <c:pt idx="6">
                  <c:v>15</c:v>
                </c:pt>
                <c:pt idx="7">
                  <c:v>21</c:v>
                </c:pt>
                <c:pt idx="8">
                  <c:v>21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415040"/>
        <c:axId val="105416576"/>
        <c:axId val="0"/>
      </c:bar3DChart>
      <c:catAx>
        <c:axId val="10541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5416576"/>
        <c:crosses val="autoZero"/>
        <c:auto val="1"/>
        <c:lblAlgn val="ctr"/>
        <c:lblOffset val="100"/>
        <c:tickMarkSkip val="1"/>
        <c:noMultiLvlLbl val="0"/>
      </c:catAx>
      <c:valAx>
        <c:axId val="10541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5415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7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/>
            </a:lvl1pPr>
          </a:lstStyle>
          <a:p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/>
            </a:lvl1pPr>
          </a:lstStyle>
          <a:p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fld id="{2F4AB313-D890-9048-B6DD-3888B823EB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9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/>
            </a:lvl1pPr>
          </a:lstStyle>
          <a:p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endParaRPr lang="fr-FR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0363" y="508000"/>
            <a:ext cx="408146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/>
            </a:lvl1pPr>
          </a:lstStyle>
          <a:p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fld id="{E6EC7D9A-8B07-8144-9C98-BA305997855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746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9621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92419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88629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5848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981048" algn="l" defTabSz="3962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77257" algn="l" defTabSz="3962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3467" algn="l" defTabSz="3962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69676" algn="l" defTabSz="3962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Penser</a:t>
            </a:r>
            <a:r>
              <a:rPr lang="fr-FR" baseline="0" dirty="0" smtClean="0"/>
              <a:t> à présenter Myriam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7D9A-8B07-8144-9C98-BA305997855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55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Direction déléguée pôles et projets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528B6-E429-D541-BF6E-F4E85B395053}" type="slidenum">
              <a:rPr lang="fr-FR"/>
              <a:pPr/>
              <a:t>4</a:t>
            </a:fld>
            <a:endParaRPr lang="fr-FR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5594333" y="6456699"/>
            <a:ext cx="427761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6" tIns="45958" rIns="91916" bIns="45958" anchor="b"/>
          <a:lstStyle>
            <a:lvl1pPr defTabSz="919163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C3247F5-0FB3-FE46-8480-D5251EF91AD0}" type="slidenum">
              <a:rPr lang="fr-FR"/>
              <a:pPr algn="r" eaLnBrk="1" hangingPunct="1"/>
              <a:t>4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08000"/>
            <a:ext cx="4081462" cy="255111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Direction déléguée pôles et projets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9AD93-3016-004C-81E2-9EE1759A9ED0}" type="slidenum">
              <a:rPr lang="fr-FR"/>
              <a:pPr/>
              <a:t>5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08000"/>
            <a:ext cx="4081462" cy="255111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Direction déléguée pôles et projets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4EC4F-2B8D-D245-B3D0-BFB9FA49FA96}" type="slidenum">
              <a:rPr lang="fr-FR"/>
              <a:pPr/>
              <a:t>9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08000"/>
            <a:ext cx="4081462" cy="255111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Dont 163 ne sont utilisées que chez un seul patient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7D9A-8B07-8144-9C98-BA305997855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76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666" name="Rectangle 2"/>
          <p:cNvSpPr>
            <a:spLocks noChangeArrowheads="1"/>
          </p:cNvSpPr>
          <p:nvPr/>
        </p:nvSpPr>
        <p:spPr bwMode="auto">
          <a:xfrm>
            <a:off x="59267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185667" name="Rectangle 3"/>
          <p:cNvSpPr>
            <a:spLocks noChangeArrowheads="1"/>
          </p:cNvSpPr>
          <p:nvPr/>
        </p:nvSpPr>
        <p:spPr bwMode="auto">
          <a:xfrm>
            <a:off x="1" y="0"/>
            <a:ext cx="397933" cy="5715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pic>
        <p:nvPicPr>
          <p:cNvPr id="3185669" name="Picture 5" descr="LogoCoreV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89" y="116417"/>
            <a:ext cx="2961922" cy="17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5673" name="Rectangle 9"/>
          <p:cNvSpPr>
            <a:spLocks noChangeArrowheads="1"/>
          </p:cNvSpPr>
          <p:nvPr/>
        </p:nvSpPr>
        <p:spPr bwMode="auto">
          <a:xfrm>
            <a:off x="1907822" y="1058333"/>
            <a:ext cx="160032" cy="2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>
            <a:spAutoFit/>
          </a:bodyPr>
          <a:lstStyle/>
          <a:p>
            <a:endParaRPr lang="fr-FR"/>
          </a:p>
        </p:txBody>
      </p:sp>
      <p:sp>
        <p:nvSpPr>
          <p:cNvPr id="31856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97089" y="1942042"/>
            <a:ext cx="7789333" cy="95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31856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4667" y="3238500"/>
            <a:ext cx="6434667" cy="1460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185677" name="Text Box 13"/>
          <p:cNvSpPr txBox="1">
            <a:spLocks noChangeArrowheads="1"/>
          </p:cNvSpPr>
          <p:nvPr/>
        </p:nvSpPr>
        <p:spPr bwMode="auto">
          <a:xfrm rot="-5400000">
            <a:off x="-1582991" y="2798043"/>
            <a:ext cx="3494278" cy="3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bg1"/>
                </a:solidFill>
              </a:rPr>
              <a:t>Plénière – 25 avril 2014 - LORIENT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15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034" y="140229"/>
            <a:ext cx="1996722" cy="51964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4634" y="140229"/>
            <a:ext cx="5858933" cy="51964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634" y="140229"/>
            <a:ext cx="7789333" cy="66542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77334" y="1185334"/>
            <a:ext cx="7978422" cy="4151313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330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0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672417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210" indent="0">
              <a:buNone/>
              <a:defRPr sz="1600"/>
            </a:lvl2pPr>
            <a:lvl3pPr marL="792419" indent="0">
              <a:buNone/>
              <a:defRPr sz="1400"/>
            </a:lvl3pPr>
            <a:lvl4pPr marL="1188629" indent="0">
              <a:buNone/>
              <a:defRPr sz="1200"/>
            </a:lvl4pPr>
            <a:lvl5pPr marL="1584838" indent="0">
              <a:buNone/>
              <a:defRPr sz="1200"/>
            </a:lvl5pPr>
            <a:lvl6pPr marL="1981048" indent="0">
              <a:buNone/>
              <a:defRPr sz="1200"/>
            </a:lvl6pPr>
            <a:lvl7pPr marL="2377257" indent="0">
              <a:buNone/>
              <a:defRPr sz="1200"/>
            </a:lvl7pPr>
            <a:lvl8pPr marL="2773467" indent="0">
              <a:buNone/>
              <a:defRPr sz="1200"/>
            </a:lvl8pPr>
            <a:lvl9pPr marL="3169676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472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185334"/>
            <a:ext cx="3921478" cy="41513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4278" y="1185334"/>
            <a:ext cx="3921477" cy="41513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1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12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279261"/>
            <a:ext cx="4041422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69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3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53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89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27542"/>
            <a:ext cx="5111044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89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19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210" indent="0">
              <a:buNone/>
              <a:defRPr sz="2400"/>
            </a:lvl2pPr>
            <a:lvl3pPr marL="792419" indent="0">
              <a:buNone/>
              <a:defRPr sz="2100"/>
            </a:lvl3pPr>
            <a:lvl4pPr marL="1188629" indent="0">
              <a:buNone/>
              <a:defRPr sz="1700"/>
            </a:lvl4pPr>
            <a:lvl5pPr marL="1584838" indent="0">
              <a:buNone/>
              <a:defRPr sz="1700"/>
            </a:lvl5pPr>
            <a:lvl6pPr marL="1981048" indent="0">
              <a:buNone/>
              <a:defRPr sz="1700"/>
            </a:lvl6pPr>
            <a:lvl7pPr marL="2377257" indent="0">
              <a:buNone/>
              <a:defRPr sz="1700"/>
            </a:lvl7pPr>
            <a:lvl8pPr marL="2773467" indent="0">
              <a:buNone/>
              <a:defRPr sz="1700"/>
            </a:lvl8pPr>
            <a:lvl9pPr marL="3169676" indent="0">
              <a:buNone/>
              <a:defRPr sz="17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161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891646"/>
            <a:ext cx="9144000" cy="60854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9B1513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1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1" y="0"/>
            <a:ext cx="397933" cy="5715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1582987" y="3381324"/>
            <a:ext cx="3494278" cy="3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9242" tIns="39621" rIns="79242" bIns="3962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bg1"/>
                </a:solidFill>
              </a:rPr>
              <a:t>Plénière – 25 avril 2014 - LORIENT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/>
        </p:nvSpPr>
        <p:spPr bwMode="auto">
          <a:xfrm>
            <a:off x="0" y="5486136"/>
            <a:ext cx="373945" cy="2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</a:pPr>
            <a:fld id="{7298761B-94C6-8045-859D-13021FBA9C5A}" type="slidenum">
              <a:rPr lang="fr-FR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31846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64634" y="140229"/>
            <a:ext cx="7789333" cy="66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31846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185334"/>
            <a:ext cx="7978422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5pPr>
      <a:lvl6pPr marL="396210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6pPr>
      <a:lvl7pPr marL="792419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7pPr>
      <a:lvl8pPr marL="1188629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8pPr>
      <a:lvl9pPr marL="1584838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9pPr>
    </p:titleStyle>
    <p:bodyStyle>
      <a:lvl1pPr marL="297157" indent="-297157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643840" indent="-247631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990524" indent="-19810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/>
          <a:ea typeface="+mn-ea"/>
          <a:cs typeface="Calibri"/>
        </a:defRPr>
      </a:lvl3pPr>
      <a:lvl4pPr marL="1386733" indent="-198105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/>
          <a:ea typeface="+mn-ea"/>
          <a:cs typeface="Calibri"/>
        </a:defRPr>
      </a:lvl4pPr>
      <a:lvl5pPr marL="1782943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/>
          <a:ea typeface="+mn-ea"/>
          <a:cs typeface="Calibri"/>
        </a:defRPr>
      </a:lvl5pPr>
      <a:lvl6pPr marL="2179152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5362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1571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7781" indent="-19810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10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19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38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048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57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467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676" algn="l" defTabSz="3962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evih-bretagne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evih-bretagne.fr/new/accueil.asp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7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Plénière du COREVIH</a:t>
            </a:r>
            <a:endParaRPr lang="fr-FR" dirty="0"/>
          </a:p>
        </p:txBody>
      </p:sp>
      <p:sp>
        <p:nvSpPr>
          <p:cNvPr id="34467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25 Avril 2014</a:t>
            </a:r>
          </a:p>
          <a:p>
            <a:r>
              <a:rPr lang="fr-FR" dirty="0" smtClean="0"/>
              <a:t>Lorient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2" name="Group 28"/>
          <p:cNvGraphicFramePr>
            <a:graphicFrameLocks noGrp="1"/>
          </p:cNvGraphicFramePr>
          <p:nvPr>
            <p:ph idx="1"/>
          </p:nvPr>
        </p:nvGraphicFramePr>
        <p:xfrm>
          <a:off x="637822" y="1579563"/>
          <a:ext cx="7625645" cy="3698876"/>
        </p:xfrm>
        <a:graphic>
          <a:graphicData uri="http://schemas.openxmlformats.org/drawingml/2006/table">
            <a:tbl>
              <a:tblPr/>
              <a:tblGrid>
                <a:gridCol w="5480756"/>
                <a:gridCol w="2144889"/>
              </a:tblGrid>
              <a:tr h="640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1  -  charges de personnel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378 198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3  -  charges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à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 caract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è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re hôtelier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154 101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4  -  charges d'amortissements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13 043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Frais de gestion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47 421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TOTAL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592 763 </a:t>
                      </a: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9" name="Rectangle 8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>
                <a:latin typeface="Futura" charset="0"/>
              </a:rPr>
              <a:t>DEPENSES PERENNES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903111" y="5344549"/>
            <a:ext cx="7710311" cy="3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1" dirty="0"/>
              <a:t>En attente de notification du FIR</a:t>
            </a:r>
          </a:p>
        </p:txBody>
      </p:sp>
    </p:spTree>
    <p:extLst>
      <p:ext uri="{BB962C8B-B14F-4D97-AF65-F5344CB8AC3E}">
        <p14:creationId xmlns:p14="http://schemas.microsoft.com/office/powerpoint/2010/main" val="29368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Futura" charset="0"/>
              </a:rPr>
              <a:t>EVOLUTIONS DEPENSES 2010-2013</a:t>
            </a:r>
          </a:p>
        </p:txBody>
      </p:sp>
      <p:graphicFrame>
        <p:nvGraphicFramePr>
          <p:cNvPr id="33893" name="Group 101"/>
          <p:cNvGraphicFramePr>
            <a:graphicFrameLocks noGrp="1"/>
          </p:cNvGraphicFramePr>
          <p:nvPr>
            <p:ph idx="1"/>
          </p:nvPr>
        </p:nvGraphicFramePr>
        <p:xfrm>
          <a:off x="677334" y="1185334"/>
          <a:ext cx="8297333" cy="4236457"/>
        </p:xfrm>
        <a:graphic>
          <a:graphicData uri="http://schemas.openxmlformats.org/drawingml/2006/table">
            <a:tbl>
              <a:tblPr/>
              <a:tblGrid>
                <a:gridCol w="4353278"/>
                <a:gridCol w="970844"/>
                <a:gridCol w="994833"/>
                <a:gridCol w="1018822"/>
                <a:gridCol w="959556"/>
              </a:tblGrid>
              <a:tr h="515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2010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2012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2013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1  -  charges de personnel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287 620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346 329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369 884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378 470</a:t>
                      </a: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3  -  charges à caractère hôtelier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54 599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83 948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125 842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112 584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4  -  charges d'amortissements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1734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11 105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10 454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12 487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2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Frais de gestion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34 604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38 604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46 604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47 421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TOTAL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378 557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479 986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552 784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550 962</a:t>
                      </a: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Epidémiologie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35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File active : 3072 patients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36735"/>
              </p:ext>
            </p:extLst>
          </p:nvPr>
        </p:nvGraphicFramePr>
        <p:xfrm>
          <a:off x="640032" y="1196267"/>
          <a:ext cx="824556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104" name="Document" r:id="rId4" imgW="6045200" imgH="3314700" progId="Word.Document.12">
                  <p:embed/>
                </p:oleObj>
              </mc:Choice>
              <mc:Fallback>
                <p:oleObj name="Document" r:id="rId4" imgW="6045200" imgH="331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32" y="1196267"/>
                        <a:ext cx="8245560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303381" y="5263065"/>
            <a:ext cx="3311254" cy="341626"/>
          </a:xfrm>
          <a:prstGeom prst="rect">
            <a:avLst/>
          </a:prstGeom>
        </p:spPr>
        <p:txBody>
          <a:bodyPr wrap="none" lIns="79242" tIns="39621" rIns="79242" bIns="39621">
            <a:spAutoFit/>
          </a:bodyPr>
          <a:lstStyle/>
          <a:p>
            <a:r>
              <a:rPr lang="fr-FR" sz="1700" b="1" dirty="0"/>
              <a:t>+3,6 % en 2013, +2,5% en 2012 </a:t>
            </a:r>
          </a:p>
        </p:txBody>
      </p:sp>
    </p:spTree>
    <p:extLst>
      <p:ext uri="{BB962C8B-B14F-4D97-AF65-F5344CB8AC3E}">
        <p14:creationId xmlns:p14="http://schemas.microsoft.com/office/powerpoint/2010/main" val="199230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petites files actives qui montent…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93" b="-13493"/>
          <a:stretch>
            <a:fillRect/>
          </a:stretch>
        </p:blipFill>
        <p:spPr bwMode="auto">
          <a:xfrm>
            <a:off x="627526" y="749609"/>
            <a:ext cx="8238378" cy="483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820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Peu de mouvement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38" b="-25838"/>
          <a:stretch>
            <a:fillRect/>
          </a:stretch>
        </p:blipFill>
        <p:spPr bwMode="auto">
          <a:xfrm>
            <a:off x="677334" y="264548"/>
            <a:ext cx="8205172" cy="580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595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long suivi antérieur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1" y="1168654"/>
            <a:ext cx="8101720" cy="424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0642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population qui se </a:t>
            </a:r>
            <a:r>
              <a:rPr lang="fr-FR" dirty="0" err="1" smtClean="0"/>
              <a:t>séniorise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29" y="1144576"/>
            <a:ext cx="6593816" cy="413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2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Modes de contamination : classique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3" y="1153828"/>
            <a:ext cx="4608542" cy="267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62" y="3444107"/>
            <a:ext cx="4591939" cy="227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08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de la maladie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5" y="1063969"/>
            <a:ext cx="6330227" cy="419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337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L’ordre 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215" y="1002035"/>
            <a:ext cx="8291891" cy="4151313"/>
          </a:xfrm>
        </p:spPr>
        <p:txBody>
          <a:bodyPr/>
          <a:lstStyle/>
          <a:p>
            <a:r>
              <a:rPr lang="fr-FR" sz="1800" dirty="0" smtClean="0"/>
              <a:t>Présentation du programme de l’après midi, modalités de vote.</a:t>
            </a:r>
          </a:p>
          <a:p>
            <a:r>
              <a:rPr lang="fr-FR" sz="1800" dirty="0" smtClean="0"/>
              <a:t>Présentation </a:t>
            </a:r>
            <a:r>
              <a:rPr lang="fr-FR" sz="1800" dirty="0"/>
              <a:t>du Rapport </a:t>
            </a:r>
            <a:r>
              <a:rPr lang="fr-FR" sz="1800" dirty="0" smtClean="0"/>
              <a:t>d’activité́ </a:t>
            </a:r>
            <a:r>
              <a:rPr lang="fr-FR" sz="1800" dirty="0"/>
              <a:t>2013</a:t>
            </a:r>
          </a:p>
          <a:p>
            <a:pPr lvl="1"/>
            <a:r>
              <a:rPr lang="fr-FR" sz="1800" dirty="0"/>
              <a:t>Budget</a:t>
            </a:r>
          </a:p>
          <a:p>
            <a:pPr lvl="2"/>
            <a:r>
              <a:rPr lang="fr-FR" sz="1400" dirty="0"/>
              <a:t>A-Marie </a:t>
            </a:r>
            <a:r>
              <a:rPr lang="fr-FR" sz="1400" dirty="0" err="1"/>
              <a:t>Lorho</a:t>
            </a:r>
            <a:endParaRPr lang="fr-FR" sz="1400" dirty="0"/>
          </a:p>
          <a:p>
            <a:pPr lvl="1"/>
            <a:r>
              <a:rPr lang="fr-FR" sz="1800" dirty="0" smtClean="0"/>
              <a:t>Epidémiologie</a:t>
            </a:r>
            <a:endParaRPr lang="fr-FR" sz="1800" dirty="0"/>
          </a:p>
          <a:p>
            <a:pPr lvl="2"/>
            <a:r>
              <a:rPr lang="fr-FR" sz="1400" dirty="0" err="1"/>
              <a:t>Cédric</a:t>
            </a:r>
            <a:r>
              <a:rPr lang="fr-FR" sz="1400" dirty="0"/>
              <a:t> Arvieux </a:t>
            </a:r>
          </a:p>
          <a:p>
            <a:pPr lvl="1"/>
            <a:r>
              <a:rPr lang="fr-FR" sz="1800" dirty="0" smtClean="0"/>
              <a:t>Activité́ </a:t>
            </a:r>
            <a:r>
              <a:rPr lang="fr-FR" sz="1800" dirty="0"/>
              <a:t>des groupes de travail</a:t>
            </a:r>
          </a:p>
          <a:p>
            <a:pPr lvl="2"/>
            <a:r>
              <a:rPr lang="fr-FR" sz="1400" dirty="0"/>
              <a:t>Hadija Chanvril </a:t>
            </a:r>
          </a:p>
          <a:p>
            <a:r>
              <a:rPr lang="fr-FR" sz="1800" dirty="0"/>
              <a:t>Discussion et vote du rapport d’</a:t>
            </a:r>
            <a:r>
              <a:rPr lang="fr-FR" sz="1800" dirty="0" err="1"/>
              <a:t>activite</a:t>
            </a:r>
            <a:r>
              <a:rPr lang="fr-FR" sz="1800" dirty="0"/>
              <a:t>́ 2013</a:t>
            </a:r>
          </a:p>
          <a:p>
            <a:r>
              <a:rPr lang="fr-FR" sz="1800" dirty="0" smtClean="0"/>
              <a:t>Présentation </a:t>
            </a:r>
            <a:r>
              <a:rPr lang="fr-FR" sz="1800" dirty="0"/>
              <a:t>du bilan 2013 par les membres du bureau du COREVIH</a:t>
            </a:r>
          </a:p>
          <a:p>
            <a:r>
              <a:rPr lang="fr-FR" sz="1800" dirty="0" smtClean="0"/>
              <a:t>Compte</a:t>
            </a:r>
            <a:r>
              <a:rPr lang="fr-FR" sz="1800" dirty="0"/>
              <a:t>-rendu de la rencontre du </a:t>
            </a:r>
            <a:r>
              <a:rPr lang="fr-FR" sz="1800" dirty="0" smtClean="0"/>
              <a:t>collège </a:t>
            </a:r>
            <a:r>
              <a:rPr lang="fr-FR" sz="1800" dirty="0"/>
              <a:t>3</a:t>
            </a:r>
          </a:p>
          <a:p>
            <a:pPr lvl="1"/>
            <a:r>
              <a:rPr lang="fr-FR" sz="1400" dirty="0"/>
              <a:t>Isabelle </a:t>
            </a:r>
            <a:r>
              <a:rPr lang="fr-FR" sz="1400" dirty="0" err="1"/>
              <a:t>Stéphant</a:t>
            </a:r>
            <a:endParaRPr lang="fr-FR" sz="1400" dirty="0"/>
          </a:p>
          <a:p>
            <a:r>
              <a:rPr lang="fr-FR" sz="1800" dirty="0"/>
              <a:t>Appel à candidature membres du bureau pour juillet </a:t>
            </a:r>
            <a:r>
              <a:rPr lang="fr-FR" sz="1800" dirty="0" smtClean="0"/>
              <a:t>2014</a:t>
            </a:r>
          </a:p>
          <a:p>
            <a:pPr lvl="1"/>
            <a:r>
              <a:rPr lang="fr-FR" sz="1400" dirty="0" smtClean="0"/>
              <a:t>Cédric Arvieux, Isabelle </a:t>
            </a:r>
            <a:r>
              <a:rPr lang="fr-FR" sz="1400" dirty="0" err="1" smtClean="0"/>
              <a:t>Stéphant</a:t>
            </a:r>
            <a:endParaRPr lang="fr-FR" sz="1400" dirty="0"/>
          </a:p>
          <a:p>
            <a:r>
              <a:rPr lang="fr-FR" sz="1800" dirty="0" smtClean="0"/>
              <a:t>Questions diverses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8300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population de moins en moins immunodéprimée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6" y="1068998"/>
            <a:ext cx="7505921" cy="422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3498393" y="5484168"/>
            <a:ext cx="1956898" cy="233904"/>
          </a:xfrm>
          <a:prstGeom prst="rect">
            <a:avLst/>
          </a:prstGeom>
        </p:spPr>
        <p:txBody>
          <a:bodyPr wrap="none" lIns="79242" tIns="39621" rIns="79242" bIns="39621">
            <a:spAutoFit/>
          </a:bodyPr>
          <a:lstStyle/>
          <a:p>
            <a:r>
              <a:rPr lang="fr-FR" dirty="0"/>
              <a:t>62,1% en 2012, 63,4% en 2013 </a:t>
            </a:r>
          </a:p>
        </p:txBody>
      </p:sp>
    </p:spTree>
    <p:extLst>
      <p:ext uri="{BB962C8B-B14F-4D97-AF65-F5344CB8AC3E}">
        <p14:creationId xmlns:p14="http://schemas.microsoft.com/office/powerpoint/2010/main" val="33577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100" dirty="0"/>
              <a:t>Encore quelques efforts pour compléter les données !!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8" y="1590085"/>
            <a:ext cx="8426767" cy="389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429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candidats pour les nouveaux traitements du VHC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779951"/>
              </p:ext>
            </p:extLst>
          </p:nvPr>
        </p:nvGraphicFramePr>
        <p:xfrm>
          <a:off x="0" y="1364845"/>
          <a:ext cx="9350666" cy="408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6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co-infections ont-elles été traitées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9" y="1138651"/>
            <a:ext cx="7983411" cy="415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9156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102 patients découvrant leur séropositivité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21" b="-12721"/>
          <a:stretch>
            <a:fillRect/>
          </a:stretch>
        </p:blipFill>
        <p:spPr bwMode="auto">
          <a:xfrm>
            <a:off x="693937" y="920786"/>
            <a:ext cx="4237099" cy="279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14" y="2909709"/>
            <a:ext cx="4781973" cy="252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54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c’est parfois « trop » tard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22" y="3084991"/>
            <a:ext cx="3494889" cy="242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3" y="1226501"/>
            <a:ext cx="4648185" cy="246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1475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4" y="954538"/>
            <a:ext cx="4615187" cy="260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3" y="3249314"/>
            <a:ext cx="5412130" cy="231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93474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270 lignes de traitement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2386"/>
          <a:stretch>
            <a:fillRect/>
          </a:stretch>
        </p:blipFill>
        <p:spPr bwMode="auto">
          <a:xfrm>
            <a:off x="677333" y="1185334"/>
            <a:ext cx="8274615" cy="438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95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majorité de non-nucléosidiques pour la 1</a:t>
            </a:r>
            <a:r>
              <a:rPr lang="fr-FR" baseline="30000" dirty="0" smtClean="0"/>
              <a:t>ère</a:t>
            </a:r>
            <a:r>
              <a:rPr lang="fr-FR" dirty="0" smtClean="0"/>
              <a:t> fois en 2013…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" y="2102579"/>
            <a:ext cx="6932084" cy="22895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834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…mais des initiations surtout à base d’antiprotéases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5" r="-8965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9107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 d’activité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11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COREVIH se reproduit… et participe à l’activité de recherche!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3" y="1244495"/>
            <a:ext cx="8096250" cy="382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1923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Via la PMA également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77863" y="1185863"/>
          <a:ext cx="7977187" cy="41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039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il faut également s’</a:t>
            </a:r>
            <a:r>
              <a:rPr lang="fr-FR" dirty="0"/>
              <a:t>o</a:t>
            </a:r>
            <a:r>
              <a:rPr lang="fr-FR" dirty="0" smtClean="0"/>
              <a:t>ccuper des enfants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280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Cadre 4"/>
          <p:cNvSpPr/>
          <p:nvPr/>
        </p:nvSpPr>
        <p:spPr bwMode="auto">
          <a:xfrm>
            <a:off x="4243917" y="2804583"/>
            <a:ext cx="1449916" cy="2254250"/>
          </a:xfrm>
          <a:prstGeom prst="frame">
            <a:avLst>
              <a:gd name="adj1" fmla="val 374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50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En conclusion des données épidémiologiques,</a:t>
            </a:r>
            <a:br>
              <a:rPr lang="fr-FR" sz="2400" dirty="0" smtClean="0"/>
            </a:br>
            <a:r>
              <a:rPr lang="fr-FR" sz="2400" dirty="0" smtClean="0"/>
              <a:t>cliniques et biologiques (1)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très important effort de recueil des données pour alimenter la base Nadis™</a:t>
            </a:r>
          </a:p>
          <a:p>
            <a:r>
              <a:rPr lang="fr-FR" dirty="0" smtClean="0"/>
              <a:t>Des données « solides »</a:t>
            </a:r>
          </a:p>
          <a:p>
            <a:pPr lvl="1"/>
            <a:r>
              <a:rPr lang="fr-FR" dirty="0" smtClean="0"/>
              <a:t>Une amélioration importante sur les données hépatites</a:t>
            </a:r>
          </a:p>
          <a:p>
            <a:r>
              <a:rPr lang="fr-FR" dirty="0" smtClean="0"/>
              <a:t>Un futur « rose » ?</a:t>
            </a:r>
          </a:p>
          <a:p>
            <a:pPr lvl="1"/>
            <a:r>
              <a:rPr lang="fr-FR" dirty="0" smtClean="0"/>
              <a:t>Uniformisation des bases de données</a:t>
            </a:r>
          </a:p>
          <a:p>
            <a:pPr lvl="1"/>
            <a:r>
              <a:rPr lang="fr-FR" dirty="0" smtClean="0"/>
              <a:t>Extraction semi-automatisée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668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En conclusion des données épidémiologiques,</a:t>
            </a:r>
            <a:br>
              <a:rPr lang="fr-FR" sz="2400" dirty="0">
                <a:solidFill>
                  <a:srgbClr val="000000"/>
                </a:solidFill>
              </a:rPr>
            </a:br>
            <a:r>
              <a:rPr lang="fr-FR" sz="2400" dirty="0">
                <a:solidFill>
                  <a:srgbClr val="000000"/>
                </a:solidFill>
              </a:rPr>
              <a:t>cliniques et biologiques </a:t>
            </a:r>
            <a:r>
              <a:rPr lang="fr-FR" sz="2400" dirty="0" smtClean="0">
                <a:solidFill>
                  <a:srgbClr val="000000"/>
                </a:solidFill>
              </a:rPr>
              <a:t>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Quelles pistes d’amélioration en Bretagne ?</a:t>
            </a:r>
          </a:p>
          <a:p>
            <a:pPr lvl="1"/>
            <a:r>
              <a:rPr lang="fr-FR" dirty="0" smtClean="0"/>
              <a:t>Des dépistages plus précoces</a:t>
            </a:r>
          </a:p>
          <a:p>
            <a:pPr lvl="1"/>
            <a:r>
              <a:rPr lang="fr-FR" dirty="0" smtClean="0"/>
              <a:t>Une meilleure uniformisation des lignes de traitement, la prise en compte des coûts</a:t>
            </a:r>
          </a:p>
          <a:p>
            <a:pPr lvl="1"/>
            <a:r>
              <a:rPr lang="fr-FR" dirty="0" smtClean="0"/>
              <a:t>Une attention particulière sur les co-infectés VIH-VHC pour les 3 ans à venir</a:t>
            </a:r>
          </a:p>
          <a:p>
            <a:pPr lvl="1"/>
            <a:r>
              <a:rPr lang="fr-FR" dirty="0" smtClean="0"/>
              <a:t>Un focus sur les enfants</a:t>
            </a:r>
          </a:p>
          <a:p>
            <a:pPr marL="396209" lvl="1" indent="0">
              <a:buNone/>
            </a:pPr>
            <a:r>
              <a:rPr lang="fr-FR" dirty="0" smtClean="0"/>
              <a:t>…</a:t>
            </a:r>
          </a:p>
          <a:p>
            <a:pPr marL="396209" lvl="1" indent="0">
              <a:buNone/>
            </a:pPr>
            <a:r>
              <a:rPr lang="fr-FR" dirty="0" smtClean="0"/>
              <a:t>C’est ouvert au débat !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130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du COREVIH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Hadija Chanvril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227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Forte mobilisation des acteurs bretons</a:t>
            </a:r>
          </a:p>
        </p:txBody>
      </p:sp>
      <p:graphicFrame>
        <p:nvGraphicFramePr>
          <p:cNvPr id="4130" name="Group 34"/>
          <p:cNvGraphicFramePr>
            <a:graphicFrameLocks noGrp="1"/>
          </p:cNvGraphicFramePr>
          <p:nvPr>
            <p:ph idx="1"/>
          </p:nvPr>
        </p:nvGraphicFramePr>
        <p:xfrm>
          <a:off x="677864" y="1185334"/>
          <a:ext cx="8142287" cy="1672168"/>
        </p:xfrm>
        <a:graphic>
          <a:graphicData uri="http://schemas.openxmlformats.org/drawingml/2006/table">
            <a:tbl>
              <a:tblPr/>
              <a:tblGrid>
                <a:gridCol w="1301750"/>
                <a:gridCol w="792162"/>
                <a:gridCol w="1079500"/>
                <a:gridCol w="792163"/>
                <a:gridCol w="1008062"/>
                <a:gridCol w="1657350"/>
                <a:gridCol w="1511300"/>
              </a:tblGrid>
              <a:tr h="38496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participants (nbr</a:t>
                      </a: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fr-F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Départements</a:t>
                      </a:r>
                      <a:endParaRPr kumimoji="0" lang="fr-F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22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29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35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Autres départements</a:t>
                      </a:r>
                      <a:endParaRPr kumimoji="0" lang="fr-F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Nombre de membres COREVIH</a:t>
                      </a:r>
                      <a:endParaRPr kumimoji="0" lang="fr-F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1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695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46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215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306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80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41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474</a:t>
                      </a:r>
                      <a:endParaRPr kumimoji="0" lang="fr-F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T="38100" marB="38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4128" name="Picture 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3037417"/>
            <a:ext cx="6119813" cy="23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b="1" dirty="0">
                <a:latin typeface="Futura" charset="0"/>
              </a:rPr>
              <a:t/>
            </a:r>
            <a:br>
              <a:rPr lang="fr-FR" sz="3200" b="1" dirty="0">
                <a:latin typeface="Futura" charset="0"/>
              </a:rPr>
            </a:br>
            <a:r>
              <a:rPr lang="fr-FR" dirty="0">
                <a:latin typeface="Arial Narrow" charset="0"/>
              </a:rPr>
              <a:t>Animation du fonctionnement</a:t>
            </a:r>
            <a:r>
              <a:rPr lang="fr-FR" sz="3200" b="1" dirty="0">
                <a:latin typeface="Futura" charset="0"/>
              </a:rPr>
              <a:t> </a:t>
            </a:r>
            <a:r>
              <a:rPr lang="fr-FR" sz="3200" dirty="0">
                <a:latin typeface="Futura" charset="0"/>
              </a:rPr>
              <a:t>	</a:t>
            </a:r>
            <a:br>
              <a:rPr lang="fr-FR" sz="3200" dirty="0">
                <a:latin typeface="Futura" charset="0"/>
              </a:rPr>
            </a:br>
            <a:endParaRPr lang="fr-FR" sz="3200" dirty="0">
              <a:latin typeface="Futura" charset="0"/>
            </a:endParaRPr>
          </a:p>
        </p:txBody>
      </p:sp>
      <p:graphicFrame>
        <p:nvGraphicFramePr>
          <p:cNvPr id="5168" name="Group 48"/>
          <p:cNvGraphicFramePr>
            <a:graphicFrameLocks noGrp="1"/>
          </p:cNvGraphicFramePr>
          <p:nvPr>
            <p:ph idx="1"/>
          </p:nvPr>
        </p:nvGraphicFramePr>
        <p:xfrm>
          <a:off x="684213" y="997479"/>
          <a:ext cx="8286750" cy="4170364"/>
        </p:xfrm>
        <a:graphic>
          <a:graphicData uri="http://schemas.openxmlformats.org/drawingml/2006/table">
            <a:tbl>
              <a:tblPr/>
              <a:tblGrid>
                <a:gridCol w="4248150"/>
                <a:gridCol w="4038600"/>
              </a:tblGrid>
              <a:tr h="347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Types réunions/ Ex. travaux 2013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PERSPECTIVES 2014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10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 réunions du Bureau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Organisation de la 1ère journée du COREVIH:  </a:t>
                      </a: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87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 participants 	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2</a:t>
                      </a:r>
                      <a:r>
                        <a:rPr kumimoji="0" 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ème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 journée du COREVIH 10 avril 2014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Questionnaires sur le fonctionnement du COREVIH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3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 séances plénières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Mono-infection VHC et COREVIH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utura" charset="0"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Mincho" charset="0"/>
                        <a:cs typeface="Times New Roman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• La transmission des informations et actualités relatives aux COREVIH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• Le bilan sur le fonctionnement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Mincho" charset="0"/>
                          <a:cs typeface="Times New Roman" charset="0"/>
                        </a:rPr>
                        <a:t>• Le vote des orientations du budget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Rencontre ARS /COREVIH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Groupe régional VAS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bilan du PLNS à mi-parcours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Groupe de travail autour de la fusion CDAG/CIDDIST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Groupe Régional VAS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Rencontres régulières avec le référent ARS: J-P Epaillard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6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Réunion de concertation  pluridisciplinaire (RCP)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77 dossiers soit 2.5% de la file active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13 médecins ont validé une action de DPC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Poursuite des RCP version DPC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Mise en œuvre des RCP cancer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3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Communication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97479"/>
            <a:ext cx="7977188" cy="4151313"/>
          </a:xfrm>
        </p:spPr>
        <p:txBody>
          <a:bodyPr/>
          <a:lstStyle/>
          <a:p>
            <a:pPr eaLnBrk="1" hangingPunct="1"/>
            <a:endParaRPr lang="fr-FR">
              <a:latin typeface="Futura" charset="0"/>
            </a:endParaRPr>
          </a:p>
          <a:p>
            <a:pPr eaLnBrk="1" hangingPunct="1"/>
            <a:endParaRPr lang="fr-FR" b="1">
              <a:latin typeface="Futura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4" y="1057011"/>
            <a:ext cx="39592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>
                <a:latin typeface="Arial Narrow" charset="0"/>
              </a:rPr>
              <a:t>BILAN 2013</a:t>
            </a:r>
          </a:p>
          <a:p>
            <a:r>
              <a:rPr lang="fr-FR" b="1">
                <a:latin typeface="Arial Narrow" charset="0"/>
              </a:rPr>
              <a:t>     </a:t>
            </a:r>
          </a:p>
          <a:p>
            <a:pPr>
              <a:buFontTx/>
              <a:buChar char="•"/>
            </a:pPr>
            <a:r>
              <a:rPr lang="fr-FR" b="1">
                <a:latin typeface="Arial Narrow" charset="0"/>
              </a:rPr>
              <a:t> Le bulletin d</a:t>
            </a:r>
            <a:r>
              <a:rPr lang="ja-JP" altLang="fr-FR" b="1">
                <a:latin typeface="Arial Narrow" charset="0"/>
              </a:rPr>
              <a:t>’</a:t>
            </a:r>
            <a:r>
              <a:rPr lang="fr-FR" b="1">
                <a:latin typeface="Arial Narrow" charset="0"/>
              </a:rPr>
              <a:t>information</a:t>
            </a:r>
            <a:r>
              <a:rPr lang="fr-FR">
                <a:latin typeface="Arial Narrow" charset="0"/>
              </a:rPr>
              <a:t> </a:t>
            </a:r>
          </a:p>
          <a:p>
            <a:r>
              <a:rPr lang="fr-FR">
                <a:latin typeface="Arial Narrow" charset="0"/>
              </a:rPr>
              <a:t> 2 bulletins dont Novembre 2013 « spécial 1er décembre » travaillé avec l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ensemble des collectifs sida bretons. </a:t>
            </a:r>
          </a:p>
          <a:p>
            <a:endParaRPr lang="fr-FR" b="1">
              <a:latin typeface="Arial Narrow" charset="0"/>
            </a:endParaRPr>
          </a:p>
          <a:p>
            <a:pPr>
              <a:buFontTx/>
              <a:buChar char="•"/>
            </a:pPr>
            <a:r>
              <a:rPr lang="fr-FR" b="1">
                <a:latin typeface="Arial Narrow" charset="0"/>
              </a:rPr>
              <a:t> Outils construits dans le cadre des commissions</a:t>
            </a:r>
          </a:p>
          <a:p>
            <a:r>
              <a:rPr lang="fr-FR">
                <a:latin typeface="Arial Narrow" charset="0"/>
              </a:rPr>
              <a:t> </a:t>
            </a:r>
            <a:r>
              <a:rPr lang="fr-FR" i="1" u="sng">
                <a:latin typeface="Arial Narrow" charset="0"/>
              </a:rPr>
              <a:t>Commission AES</a:t>
            </a:r>
          </a:p>
          <a:p>
            <a:r>
              <a:rPr lang="fr-FR">
                <a:latin typeface="Arial Narrow" charset="0"/>
              </a:rPr>
              <a:t>Création d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une affiche d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accompagnement au sondage lancé via le site internet du COREVIH </a:t>
            </a:r>
          </a:p>
          <a:p>
            <a:r>
              <a:rPr lang="fr-FR" i="1" u="sng">
                <a:latin typeface="Arial Narrow" charset="0"/>
              </a:rPr>
              <a:t>Commission prévention</a:t>
            </a:r>
            <a:r>
              <a:rPr lang="fr-FR" b="1" i="1">
                <a:latin typeface="Arial Narrow" charset="0"/>
              </a:rPr>
              <a:t> : </a:t>
            </a:r>
            <a:endParaRPr lang="fr-FR">
              <a:latin typeface="Arial Narrow" charset="0"/>
            </a:endParaRPr>
          </a:p>
          <a:p>
            <a:r>
              <a:rPr lang="fr-FR">
                <a:latin typeface="Arial Narrow" charset="0"/>
              </a:rPr>
              <a:t>Plaquettes recensant les adresses de dépistages et d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information sur chaque département.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16463" y="1117865"/>
            <a:ext cx="4176712" cy="41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b="1">
                <a:latin typeface="Arial Narrow" charset="0"/>
              </a:rPr>
              <a:t>Site internet : www.corevih-bretagne.fr </a:t>
            </a:r>
            <a:endParaRPr lang="fr-FR">
              <a:latin typeface="Arial Narrow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>
                <a:latin typeface="Arial Narrow" charset="0"/>
              </a:rPr>
              <a:t> 5 104 visites sur le site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>
                <a:latin typeface="Arial Narrow" charset="0"/>
              </a:rPr>
              <a:t>18 850 pages vues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fr-FR">
              <a:latin typeface="Arial Narrow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fr-FR">
              <a:latin typeface="Arial Narrow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b="1">
                <a:latin typeface="Arial Narrow" charset="0"/>
              </a:rPr>
              <a:t>Twitter : </a:t>
            </a:r>
            <a:endParaRPr lang="fr-FR">
              <a:latin typeface="Arial Narrow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>
                <a:latin typeface="Arial Narrow" charset="0"/>
              </a:rPr>
              <a:t>Nombre d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abonnés : 71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>
                <a:latin typeface="Arial Narrow" charset="0"/>
              </a:rPr>
              <a:t>Nombre d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abonnements : 64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>
                <a:latin typeface="Arial Narrow" charset="0"/>
              </a:rPr>
              <a:t>Nombres de followers : 127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>
              <a:latin typeface="Arial Narrow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>
              <a:latin typeface="Arial Narrow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b="1">
                <a:latin typeface="Arial Narrow" charset="0"/>
              </a:rPr>
              <a:t>PERSPECTIVES 2014</a:t>
            </a:r>
            <a:r>
              <a:rPr lang="fr-FR">
                <a:latin typeface="Arial Narrow" charset="0"/>
              </a:rPr>
              <a:t> :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Arial Narrow" charset="0"/>
              </a:rPr>
              <a:t>Refonte du site et mise en place d</a:t>
            </a:r>
            <a:r>
              <a:rPr lang="ja-JP" altLang="fr-FR">
                <a:latin typeface="Arial Narrow" charset="0"/>
              </a:rPr>
              <a:t>’</a:t>
            </a:r>
            <a:r>
              <a:rPr lang="fr-FR">
                <a:latin typeface="Arial Narrow" charset="0"/>
              </a:rPr>
              <a:t>un compte FACEBOOK COREVIH Bretagne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4" y="4837907"/>
            <a:ext cx="1152525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77470"/>
            <a:ext cx="617538" cy="7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Futura" charset="0"/>
              </a:rPr>
              <a:t>Rencontres nationales et internationales</a:t>
            </a:r>
          </a:p>
        </p:txBody>
      </p:sp>
      <p:graphicFrame>
        <p:nvGraphicFramePr>
          <p:cNvPr id="728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87639"/>
              </p:ext>
            </p:extLst>
          </p:nvPr>
        </p:nvGraphicFramePr>
        <p:xfrm>
          <a:off x="468313" y="997479"/>
          <a:ext cx="8424862" cy="4500564"/>
        </p:xfrm>
        <a:graphic>
          <a:graphicData uri="http://schemas.openxmlformats.org/drawingml/2006/table">
            <a:tbl>
              <a:tblPr/>
              <a:tblGrid>
                <a:gridCol w="3095625"/>
                <a:gridCol w="3703637"/>
                <a:gridCol w="1625600"/>
              </a:tblGrid>
              <a:tr h="656167">
                <a:tc>
                  <a:txBody>
                    <a:bodyPr/>
                    <a:lstStyle/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Types de réunions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Nombre de journées en 2013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Nombres de participations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Réunion nationale / inter COREVIH</a:t>
                      </a: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 Formations </a:t>
                      </a: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SFLS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EB406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Formation continue organisée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en partenariat </a:t>
                      </a: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avec l</a:t>
                      </a:r>
                      <a:r>
                        <a:rPr kumimoji="0" lang="ja-JP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industrie pharmaceutique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9388" algn="l"/>
                        </a:tabLst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Mont Saint Michel en partenariat avec VIIV HEALTHCARE et COREVIH Basse Normandie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Réunions Internationales</a:t>
                      </a: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En direct de ….</a:t>
                      </a: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Le COREVIH Bretagne vous a fait partager les points forts des rencontres internationales en</a:t>
                      </a: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temps réel via le 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hlinkClick r:id="rId2"/>
                        </a:rPr>
                        <a:t>www.corevih-bretagne.fr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Conference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on </a:t>
                      </a:r>
                      <a:r>
                        <a:rPr kumimoji="0" 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Retroviruses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and </a:t>
                      </a:r>
                      <a:r>
                        <a:rPr kumimoji="0" 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opportunistic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infections, Atlanta, Mars 2013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• International AIDS Society, Kuala Lumpur, Juillet 2013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• International </a:t>
                      </a:r>
                      <a:r>
                        <a:rPr kumimoji="0" 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Conference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on AIDS in </a:t>
                      </a:r>
                      <a:r>
                        <a:rPr kumimoji="0" 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Africa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(ICASA), Cape </a:t>
                      </a:r>
                      <a:r>
                        <a:rPr kumimoji="0" 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Town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, décembre 2013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8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834" y="1288521"/>
            <a:ext cx="6193366" cy="3130021"/>
          </a:xfrm>
          <a:noFill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fr-FR" sz="3500">
              <a:latin typeface="Calibri" charset="0"/>
              <a:cs typeface="Calibri" charset="0"/>
            </a:endParaRPr>
          </a:p>
          <a:p>
            <a:pPr algn="ctr">
              <a:buFontTx/>
              <a:buNone/>
            </a:pPr>
            <a:r>
              <a:rPr lang="fr-FR" sz="4700" b="1" u="sng">
                <a:latin typeface="Calibri" charset="0"/>
                <a:cs typeface="Calibri" charset="0"/>
              </a:rPr>
              <a:t>BUDGET 2013</a:t>
            </a:r>
          </a:p>
          <a:p>
            <a:pPr algn="ctr">
              <a:buFontTx/>
              <a:buNone/>
            </a:pPr>
            <a:endParaRPr lang="fr-FR" sz="4700" b="1" u="sng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Commission Dépistage 1/2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97479"/>
            <a:ext cx="8496300" cy="433916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b="1">
                <a:latin typeface="Arial Narrow" charset="0"/>
              </a:rPr>
              <a:t>BILAN 2013</a:t>
            </a:r>
          </a:p>
          <a:p>
            <a:pPr eaLnBrk="1" hangingPunct="1"/>
            <a:r>
              <a:rPr lang="fr-FR" sz="2000">
                <a:latin typeface="Arial Narrow" charset="0"/>
              </a:rPr>
              <a:t>Unité mobile: convention acquisition et fonctionnement AIRRDS/CHU RENNES</a:t>
            </a:r>
          </a:p>
          <a:p>
            <a:pPr eaLnBrk="1" hangingPunct="1"/>
            <a:r>
              <a:rPr lang="fr-FR" sz="2000">
                <a:latin typeface="Arial Narrow" charset="0"/>
              </a:rPr>
              <a:t>Logiciel commun: construction du cahier des charges du logiciel</a:t>
            </a:r>
          </a:p>
          <a:p>
            <a:pPr eaLnBrk="1" hangingPunct="1"/>
            <a:r>
              <a:rPr lang="fr-FR" sz="2000">
                <a:latin typeface="Arial Narrow" charset="0"/>
              </a:rPr>
              <a:t>Formation TROD: 6 participants ont reçu l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attestation de formation</a:t>
            </a:r>
          </a:p>
          <a:p>
            <a:pPr eaLnBrk="1" hangingPunct="1"/>
            <a:r>
              <a:rPr lang="fr-FR" sz="2000">
                <a:latin typeface="Arial Narrow" charset="0"/>
              </a:rPr>
              <a:t>Elaboration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un guide de procédure TRODs</a:t>
            </a:r>
          </a:p>
          <a:p>
            <a:pPr eaLnBrk="1" hangingPunct="1"/>
            <a:endParaRPr lang="fr-FR" sz="200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fr-FR" sz="2000" b="1">
                <a:latin typeface="Arial Narrow" charset="0"/>
              </a:rPr>
              <a:t>PERSPECTIVES 2014</a:t>
            </a:r>
          </a:p>
          <a:p>
            <a:pPr eaLnBrk="1" hangingPunct="1"/>
            <a:r>
              <a:rPr lang="fr-FR" sz="2000">
                <a:latin typeface="Arial Narrow" charset="0"/>
              </a:rPr>
              <a:t>Unité mobile: acquisition, mise en place du comité de pilotage (avril/mai) et évaluation du processus de mise en place (février/juin)</a:t>
            </a:r>
          </a:p>
          <a:p>
            <a:pPr eaLnBrk="1" hangingPunct="1"/>
            <a:r>
              <a:rPr lang="fr-FR" sz="2000">
                <a:latin typeface="Arial Narrow" charset="0"/>
              </a:rPr>
              <a:t>Logiciel commun: cahier des charges, gestion de la procédure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appel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offre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acquisition (janvier/avril). Suivi de la prestation, prise de contact avec les services informatiques des centres, calendrier du déploiement (mai/septembre</a:t>
            </a:r>
            <a:r>
              <a:rPr lang="fr-FR" sz="1800">
                <a:latin typeface="Arial Narrow" charset="0"/>
              </a:rPr>
              <a:t>). </a:t>
            </a:r>
          </a:p>
          <a:p>
            <a:pPr eaLnBrk="1" hangingPunct="1"/>
            <a:endParaRPr lang="fr-FR" sz="1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Commission Dépistage 2/2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4" y="1416845"/>
            <a:ext cx="7977187" cy="32927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2000">
                <a:latin typeface="Arial Narrow" charset="0"/>
              </a:rPr>
              <a:t>Reconduction de la formation TROD VIH et finalisation du guide de procédure</a:t>
            </a:r>
          </a:p>
          <a:p>
            <a:r>
              <a:rPr lang="fr-FR" sz="2000">
                <a:latin typeface="Arial Narrow" charset="0"/>
              </a:rPr>
              <a:t>Rencontre responsable CDAG /CIDDIST: (juin/juillet)</a:t>
            </a:r>
          </a:p>
          <a:p>
            <a:r>
              <a:rPr lang="fr-FR" sz="2000">
                <a:latin typeface="Arial Narrow" charset="0"/>
              </a:rPr>
              <a:t>Journée INTER COREVIH (Pays De la Loire, Haute et Basse Normandie) </a:t>
            </a:r>
            <a:r>
              <a:rPr lang="fr-FR" sz="2000" b="1">
                <a:latin typeface="Arial Narrow" charset="0"/>
              </a:rPr>
              <a:t>6 novembre au Mans</a:t>
            </a:r>
          </a:p>
          <a:p>
            <a:endParaRPr lang="fr-FR" sz="2000" b="1">
              <a:latin typeface="Arial Narrow" charset="0"/>
            </a:endParaRPr>
          </a:p>
          <a:p>
            <a:endParaRPr lang="fr-FR" sz="2000" b="1">
              <a:latin typeface="Arial Narrow" charset="0"/>
            </a:endParaRPr>
          </a:p>
          <a:p>
            <a:pPr>
              <a:buFontTx/>
              <a:buNone/>
            </a:pPr>
            <a:r>
              <a:rPr lang="fr-FR" sz="2000" b="1">
                <a:latin typeface="Arial Narrow" charset="0"/>
              </a:rPr>
              <a:t>CALENDRIER DES REUNIONS 2014: </a:t>
            </a:r>
          </a:p>
          <a:p>
            <a:r>
              <a:rPr lang="fr-FR" sz="2000">
                <a:latin typeface="Arial Narrow" charset="0"/>
              </a:rPr>
              <a:t>30 janvier 2014 </a:t>
            </a:r>
          </a:p>
          <a:p>
            <a:r>
              <a:rPr lang="fr-FR" sz="2000">
                <a:latin typeface="Arial Narrow" charset="0"/>
              </a:rPr>
              <a:t>8,10 et 15 avril, 3 juillet </a:t>
            </a:r>
          </a:p>
          <a:p>
            <a:r>
              <a:rPr lang="fr-FR" sz="2000">
                <a:latin typeface="Arial Narrow" charset="0"/>
              </a:rPr>
              <a:t>18 ou 20 novembre</a:t>
            </a:r>
            <a:r>
              <a:rPr lang="fr-FR" sz="2000" b="1">
                <a:latin typeface="Arial Narrow" charset="0"/>
              </a:rPr>
              <a:t> </a:t>
            </a:r>
          </a:p>
          <a:p>
            <a:endParaRPr lang="fr-FR" sz="2000" b="1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Commission ETP 1/2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77396"/>
            <a:ext cx="7561262" cy="40203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b="1">
                <a:latin typeface="Arial Narrow" charset="0"/>
              </a:rPr>
              <a:t>BILAN 2013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b="1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Enquête de satisfaction du parcours ETP auprès des patients </a:t>
            </a: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Suivi déploiement formation Myriade, sur l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ensemble des sites ETP-VIH de la région.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>
                <a:latin typeface="Arial Narrow" charset="0"/>
              </a:rPr>
              <a:t>	100 acteurs (88 en 2013) </a:t>
            </a: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Rédaction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une plaquette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information à destination des patients</a:t>
            </a:r>
          </a:p>
          <a:p>
            <a:pPr eaLnBrk="1" hangingPunct="1">
              <a:lnSpc>
                <a:spcPct val="80000"/>
              </a:lnSpc>
            </a:pPr>
            <a:endParaRPr lang="fr-FR" sz="2000" b="1">
              <a:latin typeface="Arial Narro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b="1">
                <a:latin typeface="Arial Narrow" charset="0"/>
              </a:rPr>
              <a:t>PERSPECTIVES 2014</a:t>
            </a:r>
          </a:p>
          <a:p>
            <a:pPr>
              <a:lnSpc>
                <a:spcPct val="80000"/>
              </a:lnSpc>
            </a:pPr>
            <a:endParaRPr lang="fr-FR" sz="2000" b="1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    Bilan de la formation Myriade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    Recensement des projets issus de la formation 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    Journée annuelle 1er trimestre 2015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    Edition et diffusion de la plaquette</a:t>
            </a:r>
          </a:p>
          <a:p>
            <a:pPr>
              <a:lnSpc>
                <a:spcPct val="80000"/>
              </a:lnSpc>
            </a:pPr>
            <a:endParaRPr lang="fr-FR" sz="2000">
              <a:latin typeface="Arial Narrow" charset="0"/>
            </a:endParaRPr>
          </a:p>
          <a:p>
            <a:pPr>
              <a:lnSpc>
                <a:spcPct val="80000"/>
              </a:lnSpc>
            </a:pPr>
            <a:endParaRPr lang="fr-FR" sz="2000">
              <a:latin typeface="Arial Narrow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 rot="10800000" flipV="1">
            <a:off x="682626" y="4622853"/>
            <a:ext cx="8143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fr-FR" altLang="ja-JP" b="1">
              <a:latin typeface="Arial Narrow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Commission ETP 2/2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9" y="1657615"/>
            <a:ext cx="7977187" cy="2992438"/>
          </a:xfrm>
          <a:noFill/>
          <a:ln/>
        </p:spPr>
        <p:txBody>
          <a:bodyPr/>
          <a:lstStyle/>
          <a:p>
            <a:r>
              <a:rPr lang="fr-FR" sz="2000">
                <a:latin typeface="Arial Narrow" charset="0"/>
              </a:rPr>
              <a:t>Amorcer le travail autour des modalités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évaluation de l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ETP. Un travail en lien avec l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ARS est souhaité </a:t>
            </a:r>
          </a:p>
          <a:p>
            <a:endParaRPr lang="fr-FR" sz="2000">
              <a:latin typeface="Arial Narrow" charset="0"/>
            </a:endParaRPr>
          </a:p>
          <a:p>
            <a:pPr>
              <a:buFontTx/>
              <a:buNone/>
            </a:pPr>
            <a:r>
              <a:rPr lang="fr-FR" sz="2000" b="1">
                <a:latin typeface="Arial Narrow" charset="0"/>
              </a:rPr>
              <a:t>CALENDRIER DES REUNIONS 2014:</a:t>
            </a:r>
            <a:r>
              <a:rPr lang="fr-FR" sz="2000">
                <a:latin typeface="Arial Narrow" charset="0"/>
              </a:rPr>
              <a:t> </a:t>
            </a:r>
          </a:p>
          <a:p>
            <a:pPr>
              <a:buFontTx/>
              <a:buNone/>
            </a:pPr>
            <a:endParaRPr lang="fr-FR" sz="2000">
              <a:latin typeface="Arial Narrow" charset="0"/>
            </a:endParaRPr>
          </a:p>
          <a:p>
            <a:pPr>
              <a:buFontTx/>
              <a:buNone/>
            </a:pPr>
            <a:r>
              <a:rPr lang="fr-FR" altLang="ja-JP" sz="2000">
                <a:latin typeface="Arial Narrow" charset="0"/>
                <a:ea typeface="MS PGothic" charset="0"/>
                <a:cs typeface="MS PGothic" charset="0"/>
              </a:rPr>
              <a:t>	Suite à de nombreux départs (retraites, changement de poste,…)</a:t>
            </a:r>
            <a:r>
              <a:rPr lang="fr-FR" altLang="ja-JP" sz="2000" b="1">
                <a:latin typeface="Arial Narrow" charset="0"/>
                <a:ea typeface="MS PGothic" charset="0"/>
                <a:cs typeface="MS PGothic" charset="0"/>
              </a:rPr>
              <a:t>un appel à candidature </a:t>
            </a:r>
            <a:r>
              <a:rPr lang="fr-FR" altLang="ja-JP" sz="2000">
                <a:latin typeface="Arial Narrow" charset="0"/>
                <a:ea typeface="MS PGothic" charset="0"/>
                <a:cs typeface="MS PGothic" charset="0"/>
              </a:rPr>
              <a:t>pour participer à la commission est lancé. Une réunion physique est prévue</a:t>
            </a:r>
            <a:r>
              <a:rPr lang="fr-FR" altLang="ja-JP" sz="2000" b="1">
                <a:latin typeface="Arial Narrow" charset="0"/>
                <a:ea typeface="MS PGothic" charset="0"/>
                <a:cs typeface="MS PGothic" charset="0"/>
              </a:rPr>
              <a:t> le 23 juin à St Brieuc</a:t>
            </a:r>
            <a:endParaRPr lang="fr-FR" sz="2000" b="1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Commission Prévention 1/2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057011"/>
            <a:ext cx="7921625" cy="42597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b="1">
                <a:latin typeface="Arial Narrow" charset="0"/>
              </a:rPr>
              <a:t>BILAN 2013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b="1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Organisation de visites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établissements gays et libertins: </a:t>
            </a:r>
            <a:r>
              <a:rPr lang="fr-FR" sz="2000" b="1">
                <a:latin typeface="Arial Narrow" charset="0"/>
              </a:rPr>
              <a:t>2</a:t>
            </a:r>
            <a:r>
              <a:rPr lang="fr-FR" sz="2000">
                <a:latin typeface="Arial Narrow" charset="0"/>
              </a:rPr>
              <a:t> visites et </a:t>
            </a:r>
            <a:r>
              <a:rPr lang="fr-FR" sz="2000" b="1">
                <a:latin typeface="Arial Narrow" charset="0"/>
              </a:rPr>
              <a:t>20 </a:t>
            </a:r>
            <a:r>
              <a:rPr lang="fr-FR" sz="2000">
                <a:latin typeface="Arial Narrow" charset="0"/>
              </a:rPr>
              <a:t>participants 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Journée mondiale de lutte contre le sida 1</a:t>
            </a:r>
            <a:r>
              <a:rPr lang="fr-FR" sz="2000" baseline="30000">
                <a:latin typeface="Arial Narrow" charset="0"/>
              </a:rPr>
              <a:t>er</a:t>
            </a:r>
            <a:r>
              <a:rPr lang="fr-FR" sz="2000">
                <a:latin typeface="Arial Narrow" charset="0"/>
              </a:rPr>
              <a:t> décembre</a:t>
            </a:r>
          </a:p>
          <a:p>
            <a:pPr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fr-FR" sz="2000">
                <a:latin typeface="Arial Narrow" charset="0"/>
              </a:rPr>
              <a:t>Réalisation et diffusion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un bulletin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information « spécial 1</a:t>
            </a:r>
            <a:r>
              <a:rPr lang="fr-FR" sz="2000" baseline="30000">
                <a:latin typeface="Arial Narrow" charset="0"/>
              </a:rPr>
              <a:t>er</a:t>
            </a:r>
            <a:r>
              <a:rPr lang="fr-FR" sz="2000">
                <a:latin typeface="Arial Narrow" charset="0"/>
              </a:rPr>
              <a:t> décembre » </a:t>
            </a:r>
          </a:p>
          <a:p>
            <a:pPr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fr-FR" sz="2000">
                <a:latin typeface="Arial Narrow" charset="0"/>
              </a:rPr>
              <a:t>Création de plaquettes adresses de dépistages en Bretagne: </a:t>
            </a:r>
            <a:r>
              <a:rPr lang="fr-FR" sz="2000" b="1">
                <a:latin typeface="Arial Narrow" charset="0"/>
              </a:rPr>
              <a:t>6 000 X 4</a:t>
            </a:r>
            <a:r>
              <a:rPr lang="fr-FR" sz="2000">
                <a:latin typeface="Arial Narrow" charset="0"/>
              </a:rPr>
              <a:t> départements</a:t>
            </a:r>
          </a:p>
          <a:p>
            <a:pPr eaLnBrk="1" hangingPunct="1">
              <a:lnSpc>
                <a:spcPct val="80000"/>
              </a:lnSpc>
              <a:buFont typeface="Courier New" charset="0"/>
              <a:buChar char="o"/>
            </a:pPr>
            <a:endParaRPr lang="fr-FR" sz="200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</a:rPr>
              <a:t>Animation territoriale du COREVIH: 7 et 8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fr-FR" sz="2000">
                <a:latin typeface="Arial Narrow" charset="0"/>
              </a:rPr>
              <a:t> Mise en place du PRODAPPS : Programme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Accompagnement de Professionnels en Promotion de la Santé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fr-FR" sz="2000">
                <a:latin typeface="Arial Narrow" charset="0"/>
              </a:rPr>
              <a:t>Réalisation et présentation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un état des lieux des acteurs sur les territoires de santé 7 et 8.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1" y="4953582"/>
            <a:ext cx="41767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FR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Commission Prévention 2/2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7864" y="1185333"/>
            <a:ext cx="7926387" cy="39528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 b="1" dirty="0">
                <a:latin typeface="Arial Narrow" charset="0"/>
              </a:rPr>
              <a:t>PERSPECTIVES 2014</a:t>
            </a:r>
          </a:p>
          <a:p>
            <a:pPr>
              <a:lnSpc>
                <a:spcPct val="80000"/>
              </a:lnSpc>
            </a:pPr>
            <a:endParaRPr lang="fr-FR" sz="2000" b="1" dirty="0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Organisation de visites d</a:t>
            </a:r>
            <a:r>
              <a:rPr lang="ja-JP" altLang="fr-FR" sz="2000" dirty="0">
                <a:latin typeface="Arial Narrow" charset="0"/>
              </a:rPr>
              <a:t>’</a:t>
            </a:r>
            <a:r>
              <a:rPr lang="fr-FR" sz="2000" dirty="0">
                <a:latin typeface="Arial Narrow" charset="0"/>
              </a:rPr>
              <a:t>établissements gays et libertins </a:t>
            </a:r>
          </a:p>
          <a:p>
            <a:pPr>
              <a:lnSpc>
                <a:spcPct val="80000"/>
              </a:lnSpc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Réédition de la  plaquette  adresses de dépistages en Bretagne</a:t>
            </a:r>
          </a:p>
          <a:p>
            <a:pPr>
              <a:lnSpc>
                <a:spcPct val="80000"/>
              </a:lnSpc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Réalisation et diffusion de 2 bulletins </a:t>
            </a:r>
          </a:p>
          <a:p>
            <a:pPr>
              <a:lnSpc>
                <a:spcPct val="80000"/>
              </a:lnSpc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latin typeface="Arial Narrow" charset="0"/>
              </a:rPr>
              <a:t>Colloque transidentité le 28 mai</a:t>
            </a:r>
            <a:r>
              <a:rPr lang="fr-FR" sz="2000" dirty="0">
                <a:latin typeface="Arial Narrow" charset="0"/>
              </a:rPr>
              <a:t> à Rennes</a:t>
            </a:r>
          </a:p>
          <a:p>
            <a:pPr>
              <a:lnSpc>
                <a:spcPct val="80000"/>
              </a:lnSpc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Animation territoriale du COREVIH : orienter les actions sur les territoires de santé 1, 2, 3 et 4</a:t>
            </a:r>
          </a:p>
          <a:p>
            <a:pPr>
              <a:lnSpc>
                <a:spcPct val="80000"/>
              </a:lnSpc>
            </a:pPr>
            <a:endParaRPr lang="fr-FR" sz="2000" b="1" dirty="0">
              <a:latin typeface="Arial Narro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>
                <a:latin typeface="Arial Narrow" charset="0"/>
              </a:rPr>
              <a:t>CALENDRIER DES REUNIONS 2014:</a:t>
            </a:r>
            <a:r>
              <a:rPr lang="fr-FR" sz="2000" dirty="0">
                <a:latin typeface="Arial Narrow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13 mars, 17 juin et 16 octobre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12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Commission Qualité des Soins 1/2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7011"/>
            <a:ext cx="7977188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b="1">
                <a:latin typeface="Futura" charset="0"/>
              </a:rPr>
              <a:t>	</a:t>
            </a:r>
            <a:endParaRPr lang="fr-FR" sz="4000">
              <a:latin typeface="Futura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848351" y="1734344"/>
            <a:ext cx="2252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539750" y="1197938"/>
            <a:ext cx="80645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2000" b="1" dirty="0">
                <a:latin typeface="Arial Narrow" charset="0"/>
              </a:rPr>
              <a:t>BILAN  2013</a:t>
            </a:r>
          </a:p>
          <a:p>
            <a:endParaRPr lang="fr-FR" sz="2000" dirty="0">
              <a:latin typeface="Arial Narrow" charset="0"/>
            </a:endParaRPr>
          </a:p>
          <a:p>
            <a:pPr>
              <a:buFontTx/>
              <a:buChar char="•"/>
            </a:pPr>
            <a:r>
              <a:rPr lang="fr-FR" sz="2000" dirty="0" smtClean="0">
                <a:latin typeface="Arial Narrow" charset="0"/>
              </a:rPr>
              <a:t> 1 </a:t>
            </a:r>
            <a:r>
              <a:rPr lang="fr-FR" sz="2000" dirty="0">
                <a:latin typeface="Arial Narrow" charset="0"/>
              </a:rPr>
              <a:t>réunion HDJS : 3 décembre 2013 (9 participants dont 6 membres du COREVIH </a:t>
            </a:r>
          </a:p>
          <a:p>
            <a:endParaRPr lang="fr-FR" sz="2000" dirty="0">
              <a:latin typeface="Arial Narrow" charset="0"/>
            </a:endParaRPr>
          </a:p>
          <a:p>
            <a:pPr>
              <a:buFontTx/>
              <a:buChar char="•"/>
            </a:pPr>
            <a:r>
              <a:rPr lang="fr-FR" sz="2000" dirty="0" smtClean="0">
                <a:latin typeface="Arial Narrow" charset="0"/>
              </a:rPr>
              <a:t> 6 </a:t>
            </a:r>
            <a:r>
              <a:rPr lang="fr-FR" sz="2000" dirty="0">
                <a:latin typeface="Arial Narrow" charset="0"/>
              </a:rPr>
              <a:t>réunions concernant la journée des Patients : 30 participants dont  24 membres du COREVIH</a:t>
            </a:r>
          </a:p>
          <a:p>
            <a:endParaRPr lang="fr-FR" sz="2000" dirty="0">
              <a:latin typeface="Arial Narrow" charset="0"/>
            </a:endParaRPr>
          </a:p>
          <a:p>
            <a:r>
              <a:rPr lang="fr-FR" sz="2000" dirty="0">
                <a:latin typeface="Arial Narrow" charset="0"/>
              </a:rPr>
              <a:t>L</a:t>
            </a:r>
            <a:r>
              <a:rPr lang="ja-JP" altLang="fr-FR" sz="2000" dirty="0">
                <a:latin typeface="Arial Narrow" charset="0"/>
              </a:rPr>
              <a:t>’</a:t>
            </a:r>
            <a:r>
              <a:rPr lang="fr-FR" sz="2000" dirty="0">
                <a:latin typeface="Arial Narrow" charset="0"/>
              </a:rPr>
              <a:t>exploitation  des 158 questionnaires reçues, nous a permis de :</a:t>
            </a:r>
          </a:p>
          <a:p>
            <a:pPr>
              <a:buFont typeface="Wingdings" charset="0"/>
              <a:buChar char="§"/>
            </a:pPr>
            <a:r>
              <a:rPr lang="fr-FR" sz="2000" dirty="0">
                <a:latin typeface="Arial Narrow" charset="0"/>
              </a:rPr>
              <a:t> Recevoir 86 demandes de programme</a:t>
            </a:r>
          </a:p>
          <a:p>
            <a:pPr>
              <a:buFont typeface="Wingdings" charset="0"/>
              <a:buChar char="§"/>
            </a:pPr>
            <a:r>
              <a:rPr lang="fr-FR" sz="2000" dirty="0" smtClean="0">
                <a:latin typeface="Arial Narrow" charset="0"/>
              </a:rPr>
              <a:t> 17 </a:t>
            </a:r>
            <a:r>
              <a:rPr lang="fr-FR" sz="2000" dirty="0">
                <a:latin typeface="Arial Narrow" charset="0"/>
              </a:rPr>
              <a:t>personnes souhaitant s</a:t>
            </a:r>
            <a:r>
              <a:rPr lang="ja-JP" altLang="fr-FR" sz="2000" dirty="0">
                <a:latin typeface="Arial Narrow" charset="0"/>
              </a:rPr>
              <a:t>’</a:t>
            </a:r>
            <a:r>
              <a:rPr lang="fr-FR" sz="2000" dirty="0">
                <a:latin typeface="Arial Narrow" charset="0"/>
              </a:rPr>
              <a:t>investir dans l</a:t>
            </a:r>
            <a:r>
              <a:rPr lang="ja-JP" altLang="fr-FR" sz="2000" dirty="0">
                <a:latin typeface="Arial Narrow" charset="0"/>
              </a:rPr>
              <a:t>’</a:t>
            </a:r>
            <a:r>
              <a:rPr lang="fr-FR" sz="2000" dirty="0">
                <a:latin typeface="Arial Narrow" charset="0"/>
              </a:rPr>
              <a:t>organisation de la rencontre. </a:t>
            </a:r>
          </a:p>
          <a:p>
            <a:pPr>
              <a:buFont typeface="Wingdings" charset="0"/>
              <a:buChar char="§"/>
            </a:pPr>
            <a:r>
              <a:rPr lang="fr-FR" sz="2000" dirty="0" smtClean="0">
                <a:latin typeface="Arial Narrow" charset="0"/>
              </a:rPr>
              <a:t> D</a:t>
            </a:r>
            <a:r>
              <a:rPr lang="ja-JP" altLang="fr-FR" sz="2000" dirty="0" smtClean="0">
                <a:latin typeface="Arial Narrow" charset="0"/>
              </a:rPr>
              <a:t>’</a:t>
            </a:r>
            <a:r>
              <a:rPr lang="fr-FR" sz="2000" dirty="0" smtClean="0">
                <a:latin typeface="Arial Narrow" charset="0"/>
              </a:rPr>
              <a:t>élaborer </a:t>
            </a:r>
            <a:r>
              <a:rPr lang="fr-FR" sz="2000" dirty="0">
                <a:latin typeface="Arial Narrow" charset="0"/>
              </a:rPr>
              <a:t>un programme </a:t>
            </a: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19501"/>
            <a:ext cx="144046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Commission Qualité des Soins 2/2</a:t>
            </a:r>
          </a:p>
        </p:txBody>
      </p:sp>
      <p:sp>
        <p:nvSpPr>
          <p:cNvPr id="3891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77864" y="1185334"/>
            <a:ext cx="7977187" cy="2812521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fr-FR" sz="2000" b="1">
                <a:latin typeface="Arial Narrow" charset="0"/>
              </a:rPr>
              <a:t>PERSPECTIVES 2014</a:t>
            </a:r>
          </a:p>
          <a:p>
            <a:endParaRPr lang="fr-FR" sz="2000" b="1">
              <a:latin typeface="Arial Narrow" charset="0"/>
            </a:endParaRPr>
          </a:p>
          <a:p>
            <a:r>
              <a:rPr lang="fr-FR" sz="2000">
                <a:latin typeface="Arial Narrow" charset="0"/>
              </a:rPr>
              <a:t> Organisation de la1ère journée des patients du </a:t>
            </a:r>
            <a:r>
              <a:rPr lang="fr-FR" sz="2000" b="1">
                <a:latin typeface="Arial Narrow" charset="0"/>
              </a:rPr>
              <a:t>18 janvier 2014</a:t>
            </a:r>
          </a:p>
          <a:p>
            <a:endParaRPr lang="fr-FR" sz="2000">
              <a:latin typeface="Arial Narrow" charset="0"/>
            </a:endParaRPr>
          </a:p>
          <a:p>
            <a:r>
              <a:rPr lang="fr-FR" sz="2000">
                <a:latin typeface="Arial Narrow" charset="0"/>
              </a:rPr>
              <a:t> Mise en place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une évaluation des HDJS sur Quimper </a:t>
            </a:r>
          </a:p>
          <a:p>
            <a:endParaRPr lang="fr-FR" sz="2000">
              <a:latin typeface="Arial Narrow" charset="0"/>
            </a:endParaRPr>
          </a:p>
          <a:p>
            <a:r>
              <a:rPr lang="fr-FR" sz="2000">
                <a:latin typeface="Arial Narrow" charset="0"/>
              </a:rPr>
              <a:t>La fiche de signalement du COREVIH: faire le point sur les fiches reçues, les réponses apportées (ou non) et améliorer la diffusion de cet outil.</a:t>
            </a:r>
          </a:p>
          <a:p>
            <a:pPr>
              <a:spcBef>
                <a:spcPct val="0"/>
              </a:spcBef>
              <a:buFont typeface="Wingdings" charset="0"/>
              <a:buChar char="§"/>
            </a:pPr>
            <a:endParaRPr lang="fr-FR" sz="20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Commission recherche clinique 1/2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85334"/>
            <a:ext cx="7854950" cy="251221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 b="1" dirty="0">
                <a:latin typeface="Arial Narrow" charset="0"/>
              </a:rPr>
              <a:t>BILAN 2013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9 centres hospitaliers ont participé des protocoles nationaux (ANRS et firmes pharmaceutiques) et aux 6 études régionales pilotées par la commission. 	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 Narrow" charset="0"/>
              </a:rPr>
              <a:t>aucune publication au nom du COREVIH Bretagne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>
              <a:latin typeface="Arial Narrow" charset="0"/>
            </a:endParaRPr>
          </a:p>
          <a:p>
            <a:pPr>
              <a:lnSpc>
                <a:spcPct val="80000"/>
              </a:lnSpc>
              <a:buFontTx/>
              <a:buChar char="o"/>
            </a:pPr>
            <a:r>
              <a:rPr lang="fr-FR" sz="2000" b="1" dirty="0">
                <a:latin typeface="Arial Narrow" charset="0"/>
              </a:rPr>
              <a:t>588 patients</a:t>
            </a:r>
            <a:r>
              <a:rPr lang="fr-FR" sz="2000" dirty="0">
                <a:latin typeface="Arial Narrow" charset="0"/>
              </a:rPr>
              <a:t> ont accepté la participation dans une nouvelle étude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fr-FR" sz="2000" b="1" dirty="0">
                <a:latin typeface="Arial Narrow" charset="0"/>
              </a:rPr>
              <a:t>280 patients</a:t>
            </a:r>
            <a:r>
              <a:rPr lang="fr-FR" sz="2000" dirty="0">
                <a:latin typeface="Arial Narrow" charset="0"/>
              </a:rPr>
              <a:t> ont continué cette année à être suivis dans un essai </a:t>
            </a:r>
            <a:r>
              <a:rPr lang="fr-FR" sz="2000" dirty="0" smtClean="0">
                <a:latin typeface="Arial Narrow" charset="0"/>
              </a:rPr>
              <a:t>clinique ou une cohorte</a:t>
            </a:r>
            <a:endParaRPr lang="fr-FR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Commission recherche clinique 2/2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7864" y="1185334"/>
            <a:ext cx="7977187" cy="32318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sz="2000" b="1">
                <a:latin typeface="Arial Narrow" charset="0"/>
              </a:rPr>
              <a:t>PERSPECTIVES 2014 </a:t>
            </a:r>
            <a:endParaRPr lang="fr-FR" sz="2000">
              <a:latin typeface="Arial Narrow" charset="0"/>
            </a:endParaRPr>
          </a:p>
          <a:p>
            <a:endParaRPr lang="fr-FR" sz="2000">
              <a:latin typeface="Arial Narrow" charset="0"/>
            </a:endParaRPr>
          </a:p>
          <a:p>
            <a:r>
              <a:rPr lang="fr-FR" sz="2000">
                <a:latin typeface="Arial Narrow" charset="0"/>
              </a:rPr>
              <a:t>la commission va s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efforcer de rentabiliser les efforts fournis en menant à leurs termes les projets en cours (risque fracturaire, ELICA, Rilpivirine). </a:t>
            </a:r>
          </a:p>
          <a:p>
            <a:endParaRPr lang="fr-FR" sz="2000">
              <a:latin typeface="Arial Narrow" charset="0"/>
            </a:endParaRPr>
          </a:p>
          <a:p>
            <a:r>
              <a:rPr lang="fr-FR" sz="2000">
                <a:latin typeface="Arial Narrow" charset="0"/>
              </a:rPr>
              <a:t>Communication au </a:t>
            </a:r>
            <a:r>
              <a:rPr lang="fr-FR" sz="2000" i="1">
                <a:latin typeface="Arial Narrow" charset="0"/>
              </a:rPr>
              <a:t>12th European Meeting on HIV &amp; Hepatitis </a:t>
            </a:r>
            <a:r>
              <a:rPr lang="fr-FR" sz="2000">
                <a:latin typeface="Arial Narrow" charset="0"/>
              </a:rPr>
              <a:t>(Barcelone, 2014) 	</a:t>
            </a:r>
          </a:p>
          <a:p>
            <a:endParaRPr lang="fr-FR" sz="2000">
              <a:latin typeface="Arial Narrow" charset="0"/>
            </a:endParaRPr>
          </a:p>
          <a:p>
            <a:pPr>
              <a:buFontTx/>
              <a:buNone/>
            </a:pPr>
            <a:r>
              <a:rPr lang="fr-FR" sz="2000" b="1">
                <a:latin typeface="Arial Narrow" charset="0"/>
              </a:rPr>
              <a:t>CALENDRIER DES REUNIONS 2014</a:t>
            </a:r>
            <a:r>
              <a:rPr lang="fr-FR" sz="2400" b="1">
                <a:latin typeface="Arial Narrow" charset="0"/>
              </a:rPr>
              <a:t> </a:t>
            </a:r>
            <a:endParaRPr lang="fr-FR" sz="2400">
              <a:latin typeface="Arial Narrow" charset="0"/>
            </a:endParaRPr>
          </a:p>
          <a:p>
            <a:r>
              <a:rPr lang="fr-FR" sz="2000">
                <a:latin typeface="Arial Narrow" charset="0"/>
              </a:rPr>
              <a:t>2 réunions (printemps et automne) </a:t>
            </a:r>
          </a:p>
          <a:p>
            <a:endParaRPr lang="fr-FR" sz="2000">
              <a:latin typeface="Arial Narrow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sz="1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Futura" charset="0"/>
              </a:rPr>
              <a:t>DEPENSES PERENNES</a:t>
            </a:r>
          </a:p>
        </p:txBody>
      </p:sp>
      <p:graphicFrame>
        <p:nvGraphicFramePr>
          <p:cNvPr id="5166" name="Group 46"/>
          <p:cNvGraphicFramePr>
            <a:graphicFrameLocks noGrp="1"/>
          </p:cNvGraphicFramePr>
          <p:nvPr>
            <p:ph idx="1"/>
          </p:nvPr>
        </p:nvGraphicFramePr>
        <p:xfrm>
          <a:off x="862189" y="1822979"/>
          <a:ext cx="7495823" cy="3554679"/>
        </p:xfrm>
        <a:graphic>
          <a:graphicData uri="http://schemas.openxmlformats.org/drawingml/2006/table">
            <a:tbl>
              <a:tblPr/>
              <a:tblGrid>
                <a:gridCol w="5386211"/>
                <a:gridCol w="2109612"/>
              </a:tblGrid>
              <a:tr h="6733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1  -  charges de personnel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378 470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Titre 3  -  charges à caractère hôtelier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112 584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Titre 4  -  charges d'amortissements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12 487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3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Frais de gestion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47 421 </a:t>
                      </a:r>
                      <a:r>
                        <a:rPr kumimoji="0" 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TOTAL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 1.50" charset="0"/>
                          <a:ea typeface="ＭＳ Ｐゴシック" charset="0"/>
                          <a:cs typeface="Times New Roman" charset="0"/>
                        </a:rPr>
                        <a:t>550 962 </a:t>
                      </a:r>
                      <a:r>
                        <a:rPr kumimoji="0" 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€</a:t>
                      </a:r>
                      <a:endParaRPr kumimoji="0" lang="fr-FR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b="1" dirty="0">
                <a:latin typeface="Arial Narrow" charset="0"/>
              </a:rPr>
              <a:t>Groupe Procréation Inter-Corevih Bretagne – Pays de Loire 1/2</a:t>
            </a:r>
            <a:endParaRPr lang="fr-FR" sz="2400" dirty="0">
              <a:latin typeface="Arial Narrow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997479"/>
            <a:ext cx="7926387" cy="4500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b="1" dirty="0">
                <a:latin typeface="Arial Narrow" charset="0"/>
              </a:rPr>
              <a:t>BILAN 2013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b="1" dirty="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>
                <a:latin typeface="Arial Narrow" charset="0"/>
              </a:rPr>
              <a:t>Rédaction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une lettre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information à destination des patients « AMP à risque virale » : Recommandations, harmonisation de la prise en charge </a:t>
            </a:r>
          </a:p>
          <a:p>
            <a:pPr eaLnBrk="1" hangingPunct="1">
              <a:lnSpc>
                <a:spcPct val="80000"/>
              </a:lnSpc>
            </a:pPr>
            <a:endParaRPr lang="fr-FR" sz="1800" dirty="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>
                <a:latin typeface="Arial Narrow" charset="0"/>
              </a:rPr>
              <a:t> Rédaction de recommandations concernant la procréation à destination des professionnels de santé </a:t>
            </a:r>
          </a:p>
          <a:p>
            <a:pPr eaLnBrk="1" hangingPunct="1">
              <a:lnSpc>
                <a:spcPct val="80000"/>
              </a:lnSpc>
            </a:pPr>
            <a:endParaRPr lang="fr-FR" sz="1800" dirty="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>
                <a:latin typeface="Arial Narrow" charset="0"/>
              </a:rPr>
              <a:t>2 plaquettes : guide pratique et fiche conseils  à destination des </a:t>
            </a:r>
            <a:r>
              <a:rPr lang="fr-FR" sz="1800" dirty="0" smtClean="0">
                <a:latin typeface="Arial Narrow" charset="0"/>
              </a:rPr>
              <a:t>Praticiens</a:t>
            </a:r>
            <a:endParaRPr lang="fr-FR" sz="1600" dirty="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600" dirty="0">
              <a:latin typeface="Arial Narro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b="1" dirty="0">
                <a:latin typeface="Arial Narrow" charset="0"/>
              </a:rPr>
              <a:t>PERSPECTIVES 2014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b="1" dirty="0">
                <a:latin typeface="Arial Narrow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dirty="0">
                <a:latin typeface="Arial Narrow" charset="0"/>
              </a:rPr>
              <a:t>Diffusion des plaquettes et de la lettre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information sur les  territoires des 2 COREVIH en organisant des réunions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information et de présentation de ces outils  sur chaque territoire afin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accompagner la diffusion des ces outils.</a:t>
            </a:r>
          </a:p>
          <a:p>
            <a:pPr eaLnBrk="1" hangingPunct="1">
              <a:lnSpc>
                <a:spcPct val="80000"/>
              </a:lnSpc>
            </a:pPr>
            <a:endParaRPr lang="fr-FR" sz="1800" dirty="0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>
                <a:latin typeface="Arial Narrow" charset="0"/>
              </a:rPr>
              <a:t> Projet inter-régional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observatoire procréation et VIH (outils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évaluation)</a:t>
            </a:r>
          </a:p>
          <a:p>
            <a:pPr eaLnBrk="1" hangingPunct="1">
              <a:lnSpc>
                <a:spcPct val="80000"/>
              </a:lnSpc>
            </a:pPr>
            <a:endParaRPr lang="fr-FR" sz="16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Arial Narrow" charset="0"/>
              </a:rPr>
              <a:t>Groupe Procréation Inter-Corevih Bretagne – Pays de Loire 2/2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606" y="1202533"/>
            <a:ext cx="4105275" cy="2461948"/>
          </a:xfrm>
          <a:noFill/>
          <a:ln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17" y="3075782"/>
            <a:ext cx="4032250" cy="24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Futura" charset="0"/>
              </a:rPr>
              <a:t/>
            </a:r>
            <a:br>
              <a:rPr lang="fr-FR" dirty="0">
                <a:latin typeface="Futura" charset="0"/>
              </a:rPr>
            </a:br>
            <a:r>
              <a:rPr lang="fr-FR" dirty="0">
                <a:latin typeface="Arial Narrow" charset="0"/>
              </a:rPr>
              <a:t>COOPERATION INTERNATIONALE</a:t>
            </a:r>
            <a:r>
              <a:rPr lang="fr-FR" b="1" dirty="0">
                <a:latin typeface="Arial Narrow" charset="0"/>
              </a:rPr>
              <a:t> </a:t>
            </a:r>
            <a:r>
              <a:rPr lang="fr-FR" dirty="0">
                <a:latin typeface="Arial Narrow" charset="0"/>
              </a:rPr>
              <a:t>1/2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7011"/>
            <a:ext cx="4824412" cy="426111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400" b="1">
                <a:latin typeface="Arial Narrow" charset="0"/>
              </a:rPr>
              <a:t>	</a:t>
            </a:r>
            <a:r>
              <a:rPr lang="fr-FR" sz="2000" b="1">
                <a:latin typeface="Arial Narrow" charset="0"/>
              </a:rPr>
              <a:t>OBJECTIFS </a:t>
            </a:r>
          </a:p>
          <a:p>
            <a:pPr eaLnBrk="1" hangingPunct="1"/>
            <a:r>
              <a:rPr lang="fr-FR" sz="2000">
                <a:latin typeface="Arial Narrow" charset="0"/>
              </a:rPr>
              <a:t>Améliorer la formation des personnels des sites de coopération ESTHER dans le domaine de l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utilisation de la base SIDA info, en rendant intelligible le travail réalisé. </a:t>
            </a:r>
          </a:p>
          <a:p>
            <a:pPr eaLnBrk="1" hangingPunct="1"/>
            <a:endParaRPr lang="fr-FR" sz="2000">
              <a:latin typeface="Arial Narrow" charset="0"/>
            </a:endParaRPr>
          </a:p>
          <a:p>
            <a:pPr eaLnBrk="1" hangingPunct="1"/>
            <a:r>
              <a:rPr lang="fr-FR" sz="2000">
                <a:latin typeface="Arial Narrow" charset="0"/>
              </a:rPr>
              <a:t>Créer les bases de données nécessaires au fonctionnement des services partenaires</a:t>
            </a:r>
          </a:p>
          <a:p>
            <a:pPr eaLnBrk="1" hangingPunct="1">
              <a:buFontTx/>
              <a:buNone/>
            </a:pPr>
            <a:r>
              <a:rPr lang="fr-FR" sz="2000" b="1">
                <a:latin typeface="Arial Narrow" charset="0"/>
              </a:rPr>
              <a:t>	 </a:t>
            </a:r>
            <a:r>
              <a:rPr lang="fr-FR" sz="2000" b="1">
                <a:latin typeface="Arial Narrow" charset="0"/>
                <a:cs typeface="Times New Roman" charset="0"/>
              </a:rPr>
              <a:t>	</a:t>
            </a:r>
            <a:endParaRPr lang="fr-FR" sz="2000" b="1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fr-FR" sz="2000" b="1">
                <a:latin typeface="Arial Narrow" charset="0"/>
              </a:rPr>
              <a:t>	MOYENS: </a:t>
            </a:r>
            <a:r>
              <a:rPr lang="fr-FR" sz="2000">
                <a:latin typeface="Arial Narrow" charset="0"/>
              </a:rPr>
              <a:t>Cofinancement avec le programme ESTHER. En 2013, le montant engagé par le COREVIH Bretagne est de 4 058,00 € pour une mission de 6 jours pour deux personnes </a:t>
            </a:r>
            <a:endParaRPr lang="fr-FR" sz="2000">
              <a:latin typeface="Arial Narrow" charset="0"/>
              <a:cs typeface="Times New Roman" charset="0"/>
            </a:endParaRPr>
          </a:p>
          <a:p>
            <a:pPr eaLnBrk="1" hangingPunct="1"/>
            <a:endParaRPr lang="fr-FR" sz="2000">
              <a:latin typeface="Arial Narrow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80" y="1431396"/>
            <a:ext cx="2976562" cy="35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COOPERATION INTERNATIONALE</a:t>
            </a:r>
            <a:r>
              <a:rPr lang="fr-FR" b="1" dirty="0">
                <a:latin typeface="Arial Narrow" charset="0"/>
              </a:rPr>
              <a:t> </a:t>
            </a:r>
            <a:r>
              <a:rPr lang="fr-FR" dirty="0">
                <a:latin typeface="Arial Narrow" charset="0"/>
              </a:rPr>
              <a:t>2/2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85334"/>
            <a:ext cx="8286750" cy="4151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b="1">
                <a:latin typeface="Arial Narrow" charset="0"/>
                <a:cs typeface="Times New Roman" charset="0"/>
              </a:rPr>
              <a:t>MISSION DES TECS</a:t>
            </a:r>
            <a:r>
              <a:rPr lang="fr-FR" sz="2000">
                <a:latin typeface="Arial Narrow" charset="0"/>
                <a:cs typeface="Times New Roman" charset="0"/>
              </a:rPr>
              <a:t> à Bujumbura (Burundi) autour de la base de données SIDA-INFO</a:t>
            </a:r>
            <a:r>
              <a:rPr lang="fr-FR" sz="2000" b="1">
                <a:latin typeface="Arial Narrow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b="1"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  <a:cs typeface="Times New Roman" charset="0"/>
              </a:rPr>
              <a:t>Etat des lieux de l</a:t>
            </a:r>
            <a:r>
              <a:rPr lang="ja-JP" altLang="fr-FR" sz="2000">
                <a:latin typeface="Arial Narrow" charset="0"/>
                <a:cs typeface="Times New Roman" charset="0"/>
              </a:rPr>
              <a:t>’</a:t>
            </a:r>
            <a:r>
              <a:rPr lang="fr-FR" sz="2000">
                <a:latin typeface="Arial Narrow" charset="0"/>
                <a:cs typeface="Times New Roman" charset="0"/>
              </a:rPr>
              <a:t>existant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  <a:cs typeface="Times New Roman" charset="0"/>
              </a:rPr>
              <a:t>Visites sur site auprès des équipes et recueil des demandes et attentes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  <a:cs typeface="Times New Roman" charset="0"/>
              </a:rPr>
              <a:t>Travail sur une base de données de gestion des résultats d</a:t>
            </a:r>
            <a:r>
              <a:rPr lang="ja-JP" altLang="fr-FR" sz="2000">
                <a:latin typeface="Arial Narrow" charset="0"/>
                <a:cs typeface="Times New Roman" charset="0"/>
              </a:rPr>
              <a:t>’</a:t>
            </a:r>
            <a:r>
              <a:rPr lang="fr-FR" sz="2000">
                <a:latin typeface="Arial Narrow" charset="0"/>
                <a:cs typeface="Times New Roman" charset="0"/>
              </a:rPr>
              <a:t>examen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  <a:cs typeface="Times New Roman" charset="0"/>
              </a:rPr>
              <a:t>Travail en partenariat avec Nantes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  <a:cs typeface="Times New Roman" charset="0"/>
              </a:rPr>
              <a:t>Rapport d</a:t>
            </a:r>
            <a:r>
              <a:rPr lang="ja-JP" altLang="fr-FR" sz="2000">
                <a:latin typeface="Arial Narrow" charset="0"/>
                <a:cs typeface="Times New Roman" charset="0"/>
              </a:rPr>
              <a:t>’</a:t>
            </a:r>
            <a:r>
              <a:rPr lang="fr-FR" sz="2000">
                <a:latin typeface="Arial Narrow" charset="0"/>
                <a:cs typeface="Times New Roman" charset="0"/>
              </a:rPr>
              <a:t>activité de la mission</a:t>
            </a:r>
          </a:p>
          <a:p>
            <a:pPr eaLnBrk="1" hangingPunct="1">
              <a:lnSpc>
                <a:spcPct val="80000"/>
              </a:lnSpc>
            </a:pPr>
            <a:endParaRPr lang="fr-FR" sz="2000">
              <a:latin typeface="Arial Narrow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>
                <a:latin typeface="Arial Narrow" charset="0"/>
                <a:cs typeface="Times New Roman" charset="0"/>
              </a:rPr>
              <a:t>Réflexion sur une base de données de virologie permettant le recueil des données de génotypages réalisés au Burundi</a:t>
            </a:r>
          </a:p>
          <a:p>
            <a:pPr>
              <a:lnSpc>
                <a:spcPct val="80000"/>
              </a:lnSpc>
            </a:pPr>
            <a:endParaRPr lang="fr-FR" sz="2000"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 Narrow" charset="0"/>
              </a:rPr>
              <a:t>NADIS 1/2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68313" y="997480"/>
            <a:ext cx="8496300" cy="456009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fr-FR" sz="1800" b="1" dirty="0">
                <a:latin typeface="Arial Narrow" charset="0"/>
              </a:rPr>
              <a:t>BILAN 2013</a:t>
            </a:r>
          </a:p>
          <a:p>
            <a:pPr eaLnBrk="1" hangingPunct="1">
              <a:lnSpc>
                <a:spcPct val="120000"/>
              </a:lnSpc>
            </a:pPr>
            <a:r>
              <a:rPr lang="fr-FR" sz="1800" b="1" dirty="0">
                <a:latin typeface="Arial Narrow" charset="0"/>
              </a:rPr>
              <a:t>8</a:t>
            </a:r>
            <a:r>
              <a:rPr lang="fr-FR" sz="1800" dirty="0">
                <a:latin typeface="Arial Narrow" charset="0"/>
              </a:rPr>
              <a:t> centres sont déployés : Rennes, Quimper, St Malo, St Brieuc, Vannes, Lorient, Pontivy, Morlaix. </a:t>
            </a:r>
            <a:endParaRPr lang="fr-FR" sz="1200" dirty="0">
              <a:latin typeface="Arial Narrow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800" dirty="0">
                <a:latin typeface="Arial Narrow" charset="0"/>
              </a:rPr>
              <a:t>Tests et validation de la version V5 de Nadis (migration vers la version V5 de Nadis, formations à la V5 et migration vers Dat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 err="1">
                <a:latin typeface="Arial Narrow" charset="0"/>
              </a:rPr>
              <a:t>aids</a:t>
            </a:r>
            <a:r>
              <a:rPr lang="fr-FR" sz="1800" dirty="0">
                <a:latin typeface="Arial Narrow" charset="0"/>
              </a:rPr>
              <a:t> V5</a:t>
            </a:r>
            <a:r>
              <a:rPr lang="fr-FR" sz="1800" dirty="0" smtClean="0">
                <a:latin typeface="Arial Narrow" charset="0"/>
              </a:rPr>
              <a:t>)</a:t>
            </a:r>
            <a:endParaRPr lang="fr-FR" sz="1200" dirty="0">
              <a:latin typeface="Arial Narrow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800" dirty="0">
                <a:latin typeface="Arial Narrow" charset="0"/>
              </a:rPr>
              <a:t>Mise en place des interfaces biologie pour les sites de Vannes et Quimper</a:t>
            </a:r>
            <a:r>
              <a:rPr lang="fr-FR" sz="1800" dirty="0" smtClean="0">
                <a:latin typeface="Arial Narrow" charset="0"/>
              </a:rPr>
              <a:t>.</a:t>
            </a:r>
            <a:endParaRPr lang="fr-FR" sz="1200" dirty="0">
              <a:latin typeface="Arial Narrow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800" dirty="0">
                <a:latin typeface="Arial Narrow" charset="0"/>
              </a:rPr>
              <a:t>Mise en place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une procédure qualité des données (Dat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 err="1">
                <a:latin typeface="Arial Narrow" charset="0"/>
              </a:rPr>
              <a:t>aids</a:t>
            </a:r>
            <a:r>
              <a:rPr lang="fr-FR" sz="1800" dirty="0">
                <a:latin typeface="Arial Narrow" charset="0"/>
              </a:rPr>
              <a:t>) : requêtes programmées pour le contrôle de données : recherche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incohérence, incomplétude, </a:t>
            </a:r>
            <a:endParaRPr lang="fr-FR" sz="1200" dirty="0">
              <a:latin typeface="Arial Narrow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800" dirty="0">
                <a:latin typeface="Arial Narrow" charset="0"/>
              </a:rPr>
              <a:t>Travail avec l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hébergeur sur la fiabilité du service </a:t>
            </a:r>
            <a:r>
              <a:rPr lang="fr-FR" sz="1800" dirty="0" smtClean="0">
                <a:latin typeface="Arial Narrow" charset="0"/>
              </a:rPr>
              <a:t>d</a:t>
            </a:r>
            <a:r>
              <a:rPr lang="ja-JP" altLang="fr-FR" sz="1800" dirty="0" smtClean="0">
                <a:latin typeface="Arial Narrow" charset="0"/>
              </a:rPr>
              <a:t>’</a:t>
            </a:r>
            <a:r>
              <a:rPr lang="fr-FR" sz="1800" dirty="0" smtClean="0">
                <a:latin typeface="Arial Narrow" charset="0"/>
              </a:rPr>
              <a:t>hébergement</a:t>
            </a:r>
            <a:endParaRPr lang="fr-FR" sz="1200" dirty="0">
              <a:latin typeface="Arial Narrow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800" dirty="0">
                <a:latin typeface="Arial Narrow" charset="0"/>
              </a:rPr>
              <a:t>Mise en place d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un espace de partage </a:t>
            </a:r>
            <a:r>
              <a:rPr lang="fr-FR" sz="1800" dirty="0" smtClean="0">
                <a:latin typeface="Arial Narrow" charset="0"/>
              </a:rPr>
              <a:t>documentaire</a:t>
            </a:r>
            <a:endParaRPr lang="fr-FR" sz="1200" dirty="0">
              <a:latin typeface="Arial Narrow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800" dirty="0">
                <a:latin typeface="Arial Narrow" charset="0"/>
              </a:rPr>
              <a:t>Maintenance de l</a:t>
            </a:r>
            <a:r>
              <a:rPr lang="ja-JP" altLang="fr-FR" sz="1800" dirty="0">
                <a:latin typeface="Arial Narrow" charset="0"/>
              </a:rPr>
              <a:t>’</a:t>
            </a:r>
            <a:r>
              <a:rPr lang="fr-FR" sz="1800" dirty="0">
                <a:latin typeface="Arial Narrow" charset="0"/>
              </a:rPr>
              <a:t>ensemble.</a:t>
            </a:r>
          </a:p>
        </p:txBody>
      </p:sp>
    </p:spTree>
    <p:extLst>
      <p:ext uri="{BB962C8B-B14F-4D97-AF65-F5344CB8AC3E}">
        <p14:creationId xmlns:p14="http://schemas.microsoft.com/office/powerpoint/2010/main" val="14701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</a:rPr>
              <a:t>NADIS 2/2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4" y="1185334"/>
            <a:ext cx="8142287" cy="335227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b="1">
                <a:latin typeface="Arial Narrow" charset="0"/>
              </a:rPr>
              <a:t>PERSPECTIVES 2014</a:t>
            </a:r>
          </a:p>
          <a:p>
            <a:pPr eaLnBrk="1" hangingPunct="1">
              <a:buFontTx/>
              <a:buNone/>
            </a:pPr>
            <a:endParaRPr lang="fr-FR" sz="2000" b="1">
              <a:latin typeface="Arial Narrow" charset="0"/>
            </a:endParaRPr>
          </a:p>
          <a:p>
            <a:pPr eaLnBrk="1" hangingPunct="1"/>
            <a:r>
              <a:rPr lang="fr-FR" sz="2000">
                <a:latin typeface="Arial Narrow" charset="0"/>
              </a:rPr>
              <a:t>Migration de version Nadis comprenant des évolutions demandées en 2013</a:t>
            </a:r>
          </a:p>
          <a:p>
            <a:pPr eaLnBrk="1" hangingPunct="1"/>
            <a:endParaRPr lang="fr-FR" sz="2000">
              <a:latin typeface="Arial Narrow" charset="0"/>
            </a:endParaRPr>
          </a:p>
          <a:p>
            <a:pPr eaLnBrk="1" hangingPunct="1"/>
            <a:r>
              <a:rPr lang="fr-FR" sz="2000">
                <a:latin typeface="Arial Narrow" charset="0"/>
              </a:rPr>
              <a:t>Mise en place des interfaces biologie sur Lorient et St Malo.</a:t>
            </a:r>
          </a:p>
          <a:p>
            <a:pPr eaLnBrk="1" hangingPunct="1"/>
            <a:endParaRPr lang="fr-FR" sz="2000">
              <a:latin typeface="Arial Narrow" charset="0"/>
            </a:endParaRPr>
          </a:p>
          <a:p>
            <a:pPr eaLnBrk="1" hangingPunct="1"/>
            <a:r>
              <a:rPr lang="fr-FR" sz="2000">
                <a:latin typeface="Arial Narrow" charset="0"/>
              </a:rPr>
              <a:t>Déploiement de NADIS et des interfaces sur Brest</a:t>
            </a:r>
          </a:p>
          <a:p>
            <a:pPr eaLnBrk="1" hangingPunct="1"/>
            <a:endParaRPr lang="fr-FR" sz="2000">
              <a:latin typeface="Arial Narrow" charset="0"/>
            </a:endParaRPr>
          </a:p>
          <a:p>
            <a:pPr eaLnBrk="1" hangingPunct="1"/>
            <a:r>
              <a:rPr lang="fr-FR" sz="2000">
                <a:latin typeface="Arial Narrow" charset="0"/>
              </a:rPr>
              <a:t> La mise en place des interfaces comptes rendus avec les différents Systèmes d</a:t>
            </a:r>
            <a:r>
              <a:rPr lang="ja-JP" altLang="fr-FR" sz="2000">
                <a:latin typeface="Arial Narrow" charset="0"/>
              </a:rPr>
              <a:t>’</a:t>
            </a:r>
            <a:r>
              <a:rPr lang="fr-FR" sz="2000">
                <a:latin typeface="Arial Narrow" charset="0"/>
              </a:rPr>
              <a:t>Information Hospitaliers bretons.</a:t>
            </a:r>
          </a:p>
          <a:p>
            <a:endParaRPr lang="fr-FR" sz="2000"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« moral » du COREVIH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Eric </a:t>
            </a:r>
            <a:r>
              <a:rPr lang="fr-FR" dirty="0" err="1" smtClean="0"/>
              <a:t>Maniscalco</a:t>
            </a:r>
            <a:r>
              <a:rPr lang="fr-FR" dirty="0" smtClean="0"/>
              <a:t>, Luc de St Martin, Elisabeth </a:t>
            </a:r>
            <a:r>
              <a:rPr lang="fr-FR" dirty="0" err="1" smtClean="0"/>
              <a:t>Boittin</a:t>
            </a:r>
            <a:r>
              <a:rPr lang="fr-FR" dirty="0" smtClean="0"/>
              <a:t>-Bardot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031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Compte-rendu de la réunion du collège 3 – Mars 2014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Isabelle </a:t>
            </a:r>
            <a:r>
              <a:rPr lang="fr-FR" dirty="0" err="1" smtClean="0"/>
              <a:t>Stéphant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8358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Candidatures au bureau pour la plénière de juillet 2014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Isabelle </a:t>
            </a:r>
            <a:r>
              <a:rPr lang="fr-FR" dirty="0" err="1" smtClean="0"/>
              <a:t>Stéphant</a:t>
            </a:r>
            <a:r>
              <a:rPr lang="fr-FR" dirty="0" smtClean="0"/>
              <a:t> – Cédric Arvieux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6635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diverses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7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1" y="129646"/>
            <a:ext cx="7473244" cy="665428"/>
          </a:xfrm>
        </p:spPr>
        <p:txBody>
          <a:bodyPr/>
          <a:lstStyle/>
          <a:p>
            <a:r>
              <a:rPr lang="fr-FR">
                <a:latin typeface="Futura" charset="0"/>
              </a:rPr>
              <a:t>RECETTES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1489" y="1227667"/>
            <a:ext cx="6523567" cy="332581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3100">
                <a:latin typeface="Calibri" charset="0"/>
                <a:cs typeface="Calibri" charset="0"/>
              </a:rPr>
              <a:t>MIG-FIR  592 763€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>
                <a:latin typeface="Calibri" charset="0"/>
                <a:cs typeface="Calibri" charset="0"/>
              </a:rPr>
              <a:t>Notification ARS de mai 2013</a:t>
            </a:r>
          </a:p>
          <a:p>
            <a:pPr marL="0" indent="0">
              <a:lnSpc>
                <a:spcPct val="90000"/>
              </a:lnSpc>
              <a:buNone/>
            </a:pPr>
            <a:endParaRPr lang="fr-FR">
              <a:latin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>
              <a:latin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>
              <a:latin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>
              <a:latin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>
                <a:latin typeface="Calibri" charset="0"/>
                <a:cs typeface="Calibri" charset="0"/>
              </a:rPr>
              <a:t>Soit un RESULTAT de +  41 801 euros </a:t>
            </a:r>
          </a:p>
          <a:p>
            <a:pPr marL="0" indent="0">
              <a:lnSpc>
                <a:spcPct val="90000"/>
              </a:lnSpc>
              <a:buNone/>
            </a:pPr>
            <a:endParaRPr lang="fr-FR" sz="21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nouveau site du COREVIH-Bretagne bientôt en ligne</a:t>
            </a:r>
            <a:br>
              <a:rPr lang="fr-FR" dirty="0" smtClean="0"/>
            </a:br>
            <a:r>
              <a:rPr lang="fr-FR" u="sng" dirty="0" smtClean="0">
                <a:hlinkClick r:id="rId2"/>
              </a:rPr>
              <a:t>Nouveau site du COREVIH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Quelques grands </a:t>
            </a:r>
            <a:r>
              <a:rPr lang="fr-FR" sz="2800" dirty="0"/>
              <a:t>RDV du COREVIH-Bretagne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Prochaine plénière</a:t>
            </a:r>
          </a:p>
          <a:p>
            <a:pPr lvl="1"/>
            <a:r>
              <a:rPr lang="fr-FR" dirty="0" smtClean="0"/>
              <a:t>Première </a:t>
            </a:r>
            <a:r>
              <a:rPr lang="fr-FR" u="sng" dirty="0" smtClean="0"/>
              <a:t>semaine de juillet</a:t>
            </a:r>
            <a:r>
              <a:rPr lang="fr-FR" dirty="0" smtClean="0"/>
              <a:t>, date définitive à déterminer</a:t>
            </a:r>
          </a:p>
          <a:p>
            <a:r>
              <a:rPr lang="fr-FR" u="sng" dirty="0" smtClean="0"/>
              <a:t>Colloque Transidentité </a:t>
            </a:r>
            <a:r>
              <a:rPr lang="fr-FR" dirty="0" smtClean="0"/>
              <a:t>à Rennes le mercredi 28 mai</a:t>
            </a:r>
          </a:p>
          <a:p>
            <a:r>
              <a:rPr lang="fr-FR" dirty="0" smtClean="0"/>
              <a:t>Suivez en direct le </a:t>
            </a:r>
            <a:r>
              <a:rPr lang="fr-FR" u="sng" dirty="0"/>
              <a:t>C</a:t>
            </a:r>
            <a:r>
              <a:rPr lang="fr-FR" u="sng" dirty="0" smtClean="0"/>
              <a:t>ongrès mondial du VIH</a:t>
            </a:r>
            <a:r>
              <a:rPr lang="fr-FR" dirty="0" smtClean="0"/>
              <a:t> du 21 au 25 juillet sur le nouveau site du COREVIH-Bretagne</a:t>
            </a:r>
          </a:p>
          <a:p>
            <a:r>
              <a:rPr lang="fr-FR" u="sng" dirty="0" smtClean="0"/>
              <a:t>Journée des COREVIH</a:t>
            </a:r>
            <a:r>
              <a:rPr lang="fr-FR" dirty="0" smtClean="0"/>
              <a:t> le 22 octobre à Paris, suivi du congrès de la SLFS</a:t>
            </a:r>
          </a:p>
          <a:p>
            <a:r>
              <a:rPr lang="fr-FR" u="sng" dirty="0" smtClean="0"/>
              <a:t>INTERCOREVIH dépistage</a:t>
            </a:r>
            <a:r>
              <a:rPr lang="fr-FR" dirty="0" smtClean="0"/>
              <a:t>, le 13 novembre au Mans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Futura" charset="0"/>
              </a:rPr>
              <a:t>DEPENSES NON PERENNES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185334"/>
            <a:ext cx="7385756" cy="4151313"/>
          </a:xfrm>
        </p:spPr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Convention Myriade = 29 605 €</a:t>
            </a:r>
          </a:p>
          <a:p>
            <a:pPr algn="just">
              <a:buFontTx/>
              <a:buNone/>
            </a:pPr>
            <a:r>
              <a:rPr lang="fr-FR">
                <a:latin typeface="Calibri" charset="0"/>
                <a:cs typeface="Calibri" charset="0"/>
              </a:rPr>
              <a:t>    Financement par reprise sur provisions de la provision 2009 </a:t>
            </a:r>
          </a:p>
          <a:p>
            <a:pPr>
              <a:buFontTx/>
              <a:buNone/>
            </a:pPr>
            <a:endParaRPr lang="fr-FR">
              <a:latin typeface="Calibri" charset="0"/>
              <a:cs typeface="Calibri" charset="0"/>
            </a:endParaRPr>
          </a:p>
          <a:p>
            <a:pPr algn="just"/>
            <a:r>
              <a:rPr lang="fr-FR">
                <a:latin typeface="Calibri" charset="0"/>
                <a:cs typeface="Calibri" charset="0"/>
              </a:rPr>
              <a:t>Cas particulier de la contribution à l</a:t>
            </a:r>
            <a:r>
              <a:rPr lang="ja-JP" altLang="fr-FR">
                <a:latin typeface="Calibri" charset="0"/>
                <a:cs typeface="Calibri" charset="0"/>
              </a:rPr>
              <a:t>’</a:t>
            </a:r>
            <a:r>
              <a:rPr lang="fr-FR">
                <a:latin typeface="Calibri" charset="0"/>
                <a:cs typeface="Calibri" charset="0"/>
              </a:rPr>
              <a:t>achat d</a:t>
            </a:r>
            <a:r>
              <a:rPr lang="ja-JP" altLang="fr-FR">
                <a:latin typeface="Calibri" charset="0"/>
                <a:cs typeface="Calibri" charset="0"/>
              </a:rPr>
              <a:t>’</a:t>
            </a:r>
            <a:r>
              <a:rPr lang="fr-FR">
                <a:latin typeface="Calibri" charset="0"/>
                <a:cs typeface="Calibri" charset="0"/>
              </a:rPr>
              <a:t>une unité mobile de dépistage VIH et à son fonctionnement pour une durée de 3 ans.</a:t>
            </a:r>
          </a:p>
          <a:p>
            <a:pPr>
              <a:buFontTx/>
              <a:buNone/>
            </a:pPr>
            <a:endParaRPr lang="fr-FR">
              <a:latin typeface="Calibri" charset="0"/>
              <a:cs typeface="Calibri" charset="0"/>
            </a:endParaRPr>
          </a:p>
          <a:p>
            <a:endParaRPr lang="fr-FR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latin typeface="Futura" charset="0"/>
              </a:rPr>
              <a:t>SOLDE PROVISION </a:t>
            </a:r>
            <a:br>
              <a:rPr lang="fr-FR" sz="2800">
                <a:latin typeface="Futura" charset="0"/>
              </a:rPr>
            </a:br>
            <a:r>
              <a:rPr lang="fr-FR" sz="2800">
                <a:latin typeface="Futura" charset="0"/>
              </a:rPr>
              <a:t>APRES REPRISE AU 31 12 2013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Calibri" charset="0"/>
              <a:cs typeface="Calibri" charset="0"/>
            </a:endParaRPr>
          </a:p>
          <a:p>
            <a:endParaRPr lang="fr-FR">
              <a:latin typeface="Calibri" charset="0"/>
              <a:cs typeface="Calibri" charset="0"/>
            </a:endParaRPr>
          </a:p>
          <a:p>
            <a:pPr algn="just"/>
            <a:r>
              <a:rPr lang="fr-FR">
                <a:latin typeface="Calibri" charset="0"/>
                <a:cs typeface="Calibri" charset="0"/>
              </a:rPr>
              <a:t>Au 31/12/2013, sur 254 795 € de provisions, </a:t>
            </a:r>
          </a:p>
          <a:p>
            <a:pPr algn="just">
              <a:buFontTx/>
              <a:buNone/>
            </a:pPr>
            <a:r>
              <a:rPr lang="fr-FR">
                <a:latin typeface="Calibri" charset="0"/>
                <a:cs typeface="Calibri" charset="0"/>
              </a:rPr>
              <a:t>29 605 € ont fait l</a:t>
            </a:r>
            <a:r>
              <a:rPr lang="ja-JP" altLang="fr-FR">
                <a:latin typeface="Calibri" charset="0"/>
                <a:cs typeface="Calibri" charset="0"/>
              </a:rPr>
              <a:t>’</a:t>
            </a:r>
            <a:r>
              <a:rPr lang="fr-FR">
                <a:latin typeface="Calibri" charset="0"/>
                <a:cs typeface="Calibri" charset="0"/>
              </a:rPr>
              <a:t>objet d</a:t>
            </a:r>
            <a:r>
              <a:rPr lang="ja-JP" altLang="fr-FR">
                <a:latin typeface="Calibri" charset="0"/>
                <a:cs typeface="Calibri" charset="0"/>
              </a:rPr>
              <a:t>’</a:t>
            </a:r>
            <a:r>
              <a:rPr lang="fr-FR">
                <a:latin typeface="Calibri" charset="0"/>
                <a:cs typeface="Calibri" charset="0"/>
              </a:rPr>
              <a:t>une reprise. </a:t>
            </a:r>
          </a:p>
          <a:p>
            <a:endParaRPr lang="fr-FR">
              <a:latin typeface="Calibri" charset="0"/>
              <a:cs typeface="Calibri" charset="0"/>
            </a:endParaRPr>
          </a:p>
          <a:p>
            <a:r>
              <a:rPr lang="fr-FR">
                <a:latin typeface="Calibri" charset="0"/>
                <a:cs typeface="Calibri" charset="0"/>
              </a:rPr>
              <a:t>Le solde des provisions est de </a:t>
            </a:r>
            <a:r>
              <a:rPr lang="fr-FR" b="1">
                <a:latin typeface="Calibri" charset="0"/>
                <a:cs typeface="Calibri" charset="0"/>
              </a:rPr>
              <a:t>225 190 €.</a:t>
            </a:r>
            <a:endParaRPr lang="fr-FR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58523" y="1378480"/>
            <a:ext cx="7727244" cy="2934229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endParaRPr lang="fr-FR" sz="5200">
              <a:latin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fr-FR" sz="4700" b="1" u="sng">
                <a:latin typeface="Calibri" charset="0"/>
                <a:cs typeface="Calibri" charset="0"/>
              </a:rPr>
              <a:t>BUDGET PREVISIONNEL </a:t>
            </a:r>
          </a:p>
          <a:p>
            <a:pPr marL="0" indent="0" algn="ctr">
              <a:buNone/>
            </a:pPr>
            <a:r>
              <a:rPr lang="fr-FR" sz="4700" b="1" u="sng">
                <a:latin typeface="Calibri" charset="0"/>
                <a:cs typeface="Calibri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7363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iapos COREVIH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Futura"/>
        <a:ea typeface="ＭＳ Ｐゴシック"/>
        <a:cs typeface=""/>
      </a:majorFont>
      <a:minorFont>
        <a:latin typeface="Futura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diapos COREVIH.pot</Template>
  <TotalTime>196</TotalTime>
  <Words>1910</Words>
  <Application>Microsoft Office PowerPoint</Application>
  <PresentationFormat>Affichage à l'écran (16:10)</PresentationFormat>
  <Paragraphs>419</Paragraphs>
  <Slides>61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3" baseType="lpstr">
      <vt:lpstr>Modèle diapos COREVIH</vt:lpstr>
      <vt:lpstr>Document</vt:lpstr>
      <vt:lpstr>Plénière du COREVIH</vt:lpstr>
      <vt:lpstr>L’ordre du jour</vt:lpstr>
      <vt:lpstr>Rapport d’activité</vt:lpstr>
      <vt:lpstr>Présentation PowerPoint</vt:lpstr>
      <vt:lpstr>DEPENSES PERENNES</vt:lpstr>
      <vt:lpstr>RECETTES</vt:lpstr>
      <vt:lpstr>DEPENSES NON PERENNES</vt:lpstr>
      <vt:lpstr>SOLDE PROVISION  APRES REPRISE AU 31 12 2013</vt:lpstr>
      <vt:lpstr>Présentation PowerPoint</vt:lpstr>
      <vt:lpstr>DEPENSES PERENNES</vt:lpstr>
      <vt:lpstr>EVOLUTIONS DEPENSES 2010-2013</vt:lpstr>
      <vt:lpstr>Epidémiologie</vt:lpstr>
      <vt:lpstr>File active : 3072 patients</vt:lpstr>
      <vt:lpstr>Des petites files actives qui montent…</vt:lpstr>
      <vt:lpstr>Peu de mouvement</vt:lpstr>
      <vt:lpstr>Un long suivi antérieur !</vt:lpstr>
      <vt:lpstr>Une population qui se séniorise</vt:lpstr>
      <vt:lpstr>Modes de contamination : classique</vt:lpstr>
      <vt:lpstr>Contrôle de la maladie</vt:lpstr>
      <vt:lpstr>Une population de moins en moins immunodéprimée</vt:lpstr>
      <vt:lpstr>Hépatites</vt:lpstr>
      <vt:lpstr>Quels candidats pour les nouveaux traitements du VHC ?</vt:lpstr>
      <vt:lpstr>Les co-infections ont-elles été traitées ?</vt:lpstr>
      <vt:lpstr>102 patients découvrant leur séropositivité</vt:lpstr>
      <vt:lpstr>ET c’est parfois « trop » tard</vt:lpstr>
      <vt:lpstr>Les traitements</vt:lpstr>
      <vt:lpstr>270 lignes de traitement !</vt:lpstr>
      <vt:lpstr>Une majorité de non-nucléosidiques pour la 1ère fois en 2013…</vt:lpstr>
      <vt:lpstr>…mais des initiations surtout à base d’antiprotéases</vt:lpstr>
      <vt:lpstr>Le COREVIH se reproduit… et participe à l’activité de recherche!</vt:lpstr>
      <vt:lpstr>Via la PMA également</vt:lpstr>
      <vt:lpstr>Mais il faut également s’occuper des enfants</vt:lpstr>
      <vt:lpstr>En conclusion des données épidémiologiques, cliniques et biologiques (1)</vt:lpstr>
      <vt:lpstr>En conclusion des données épidémiologiques, cliniques et biologiques (2)</vt:lpstr>
      <vt:lpstr>Actions du COREVIH</vt:lpstr>
      <vt:lpstr>Forte mobilisation des acteurs bretons</vt:lpstr>
      <vt:lpstr> Animation du fonctionnement   </vt:lpstr>
      <vt:lpstr>Communication</vt:lpstr>
      <vt:lpstr>Rencontres nationales et internationales</vt:lpstr>
      <vt:lpstr>Commission Dépistage 1/2</vt:lpstr>
      <vt:lpstr>Commission Dépistage 2/2</vt:lpstr>
      <vt:lpstr>Commission ETP 1/2</vt:lpstr>
      <vt:lpstr>Commission ETP 2/2</vt:lpstr>
      <vt:lpstr>Commission Prévention 1/2</vt:lpstr>
      <vt:lpstr>Commission Prévention 2/2</vt:lpstr>
      <vt:lpstr>Commission Qualité des Soins 1/2</vt:lpstr>
      <vt:lpstr>Commission Qualité des Soins 2/2</vt:lpstr>
      <vt:lpstr>Commission recherche clinique 1/2</vt:lpstr>
      <vt:lpstr>Commission recherche clinique 2/2</vt:lpstr>
      <vt:lpstr>Groupe Procréation Inter-Corevih Bretagne – Pays de Loire 1/2</vt:lpstr>
      <vt:lpstr>Groupe Procréation Inter-Corevih Bretagne – Pays de Loire 2/2</vt:lpstr>
      <vt:lpstr> COOPERATION INTERNATIONALE 1/2</vt:lpstr>
      <vt:lpstr>COOPERATION INTERNATIONALE 2/2</vt:lpstr>
      <vt:lpstr>NADIS 1/2</vt:lpstr>
      <vt:lpstr>NADIS 2/2</vt:lpstr>
      <vt:lpstr>Bilan « moral » du COREVIH</vt:lpstr>
      <vt:lpstr>Compte-rendu de la réunion du collège 3 – Mars 2014</vt:lpstr>
      <vt:lpstr>Candidatures au bureau pour la plénière de juillet 2014</vt:lpstr>
      <vt:lpstr>Questions diverses</vt:lpstr>
      <vt:lpstr>Le nouveau site du COREVIH-Bretagne bientôt en ligne Nouveau site du COREVIH</vt:lpstr>
      <vt:lpstr>Quelques grands RDV du COREVIH-Bretagne</vt:lpstr>
    </vt:vector>
  </TitlesOfParts>
  <Company>Cédric Arvieux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Arvieux</dc:creator>
  <cp:lastModifiedBy>DUCEPT Myriam</cp:lastModifiedBy>
  <cp:revision>47</cp:revision>
  <cp:lastPrinted>2004-03-16T11:01:55Z</cp:lastPrinted>
  <dcterms:created xsi:type="dcterms:W3CDTF">2010-03-15T16:07:12Z</dcterms:created>
  <dcterms:modified xsi:type="dcterms:W3CDTF">2014-04-28T07:28:31Z</dcterms:modified>
</cp:coreProperties>
</file>