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584" r:id="rId2"/>
    <p:sldId id="585" r:id="rId3"/>
    <p:sldId id="586" r:id="rId4"/>
    <p:sldId id="599" r:id="rId5"/>
    <p:sldId id="600" r:id="rId6"/>
    <p:sldId id="601" r:id="rId7"/>
    <p:sldId id="602" r:id="rId8"/>
    <p:sldId id="603" r:id="rId9"/>
    <p:sldId id="605" r:id="rId10"/>
    <p:sldId id="574" r:id="rId11"/>
    <p:sldId id="576" r:id="rId12"/>
    <p:sldId id="471" r:id="rId13"/>
    <p:sldId id="607" r:id="rId14"/>
    <p:sldId id="610" r:id="rId15"/>
    <p:sldId id="609" r:id="rId16"/>
    <p:sldId id="611" r:id="rId17"/>
    <p:sldId id="612" r:id="rId18"/>
    <p:sldId id="587" r:id="rId19"/>
    <p:sldId id="375" r:id="rId20"/>
    <p:sldId id="555" r:id="rId21"/>
    <p:sldId id="588" r:id="rId22"/>
    <p:sldId id="567" r:id="rId23"/>
    <p:sldId id="569" r:id="rId24"/>
    <p:sldId id="589" r:id="rId25"/>
    <p:sldId id="590" r:id="rId26"/>
    <p:sldId id="562" r:id="rId27"/>
    <p:sldId id="566" r:id="rId28"/>
    <p:sldId id="394" r:id="rId29"/>
    <p:sldId id="395" r:id="rId30"/>
    <p:sldId id="591" r:id="rId31"/>
    <p:sldId id="592" r:id="rId32"/>
    <p:sldId id="593" r:id="rId33"/>
    <p:sldId id="594" r:id="rId34"/>
    <p:sldId id="595" r:id="rId35"/>
    <p:sldId id="596" r:id="rId36"/>
    <p:sldId id="597" r:id="rId37"/>
    <p:sldId id="598" r:id="rId38"/>
    <p:sldId id="580" r:id="rId39"/>
    <p:sldId id="581" r:id="rId40"/>
    <p:sldId id="613" r:id="rId41"/>
    <p:sldId id="614" r:id="rId42"/>
    <p:sldId id="583" r:id="rId43"/>
  </p:sldIdLst>
  <p:sldSz cx="9144000" cy="5715000" type="screen16x10"/>
  <p:notesSz cx="7099300" cy="10234613"/>
  <p:custDataLst>
    <p:tags r:id="rId47"/>
  </p:custDataLst>
  <p:defaultTextStyle>
    <a:defPPr>
      <a:defRPr lang="fr-FR"/>
    </a:defPPr>
    <a:lvl1pPr algn="l" rtl="0" fontAlgn="base">
      <a:spcBef>
        <a:spcPct val="0"/>
      </a:spcBef>
      <a:spcAft>
        <a:spcPct val="0"/>
      </a:spcAft>
      <a:defRPr kern="1200">
        <a:solidFill>
          <a:schemeClr val="bg1"/>
        </a:solidFill>
        <a:latin typeface="Arial" charset="0"/>
        <a:ea typeface="+mn-ea"/>
        <a:cs typeface="Arial" charset="0"/>
      </a:defRPr>
    </a:lvl1pPr>
    <a:lvl2pPr marL="457200" algn="l" rtl="0" fontAlgn="base">
      <a:spcBef>
        <a:spcPct val="0"/>
      </a:spcBef>
      <a:spcAft>
        <a:spcPct val="0"/>
      </a:spcAft>
      <a:defRPr kern="1200">
        <a:solidFill>
          <a:schemeClr val="bg1"/>
        </a:solidFill>
        <a:latin typeface="Arial" charset="0"/>
        <a:ea typeface="+mn-ea"/>
        <a:cs typeface="Arial" charset="0"/>
      </a:defRPr>
    </a:lvl2pPr>
    <a:lvl3pPr marL="914400" algn="l" rtl="0" fontAlgn="base">
      <a:spcBef>
        <a:spcPct val="0"/>
      </a:spcBef>
      <a:spcAft>
        <a:spcPct val="0"/>
      </a:spcAft>
      <a:defRPr kern="1200">
        <a:solidFill>
          <a:schemeClr val="bg1"/>
        </a:solidFill>
        <a:latin typeface="Arial" charset="0"/>
        <a:ea typeface="+mn-ea"/>
        <a:cs typeface="Arial" charset="0"/>
      </a:defRPr>
    </a:lvl3pPr>
    <a:lvl4pPr marL="1371600" algn="l" rtl="0" fontAlgn="base">
      <a:spcBef>
        <a:spcPct val="0"/>
      </a:spcBef>
      <a:spcAft>
        <a:spcPct val="0"/>
      </a:spcAft>
      <a:defRPr kern="1200">
        <a:solidFill>
          <a:schemeClr val="bg1"/>
        </a:solidFill>
        <a:latin typeface="Arial" charset="0"/>
        <a:ea typeface="+mn-ea"/>
        <a:cs typeface="Arial" charset="0"/>
      </a:defRPr>
    </a:lvl4pPr>
    <a:lvl5pPr marL="1828800" algn="l" rtl="0" fontAlgn="base">
      <a:spcBef>
        <a:spcPct val="0"/>
      </a:spcBef>
      <a:spcAft>
        <a:spcPct val="0"/>
      </a:spcAft>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annick Darrat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FF66"/>
    <a:srgbClr val="1585FF"/>
    <a:srgbClr val="FF9933"/>
    <a:srgbClr val="FF00FF"/>
    <a:srgbClr val="FF6600"/>
    <a:srgbClr val="FFCB1A"/>
    <a:srgbClr val="59FF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147" autoAdjust="0"/>
    <p:restoredTop sz="80381" autoAdjust="0"/>
  </p:normalViewPr>
  <p:slideViewPr>
    <p:cSldViewPr snapToGrid="0" snapToObjects="1">
      <p:cViewPr varScale="1">
        <p:scale>
          <a:sx n="99" d="100"/>
          <a:sy n="99" d="100"/>
        </p:scale>
        <p:origin x="-120" y="-336"/>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6" d="100"/>
        <a:sy n="106" d="100"/>
      </p:scale>
      <p:origin x="0" y="5984"/>
    </p:cViewPr>
  </p:sorterViewPr>
  <p:notesViewPr>
    <p:cSldViewPr snapToGrid="0" snapToObjects="1">
      <p:cViewPr>
        <p:scale>
          <a:sx n="75" d="100"/>
          <a:sy n="75" d="100"/>
        </p:scale>
        <p:origin x="-2508" y="1062"/>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tags" Target="tags/tag1.xml"/><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tags" Target="../tags/tag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8"/>
          <p:cNvSpPr txBox="1">
            <a:spLocks noGrp="1" noChangeArrowheads="1"/>
          </p:cNvSpPr>
          <p:nvPr/>
        </p:nvSpPr>
        <p:spPr bwMode="auto">
          <a:xfrm>
            <a:off x="0" y="0"/>
            <a:ext cx="3551238" cy="512763"/>
          </a:xfrm>
          <a:prstGeom prst="rect">
            <a:avLst/>
          </a:prstGeom>
          <a:noFill/>
          <a:ln w="9525">
            <a:noFill/>
            <a:miter lim="800000"/>
            <a:headEnd/>
            <a:tailEnd/>
          </a:ln>
        </p:spPr>
        <p:txBody>
          <a:bodyPr lIns="99984" tIns="49992" rIns="99984" bIns="49992"/>
          <a:lstStyle/>
          <a:p>
            <a:pPr defTabSz="998538"/>
            <a:r>
              <a:rPr lang="fr-FR" sz="1500">
                <a:solidFill>
                  <a:schemeClr val="tx1"/>
                </a:solidFill>
                <a:latin typeface="Trebuchet MS" pitchFamily="34" charset="0"/>
                <a:ea typeface="Arial Unicode MS" pitchFamily="34" charset="-128"/>
                <a:cs typeface="Arial Unicode MS" pitchFamily="34" charset="-128"/>
              </a:rPr>
              <a:t>Le Meilleur de … la CROI 2014</a:t>
            </a:r>
          </a:p>
          <a:p>
            <a:pPr defTabSz="998538"/>
            <a:r>
              <a:rPr lang="fr-FR" sz="900">
                <a:solidFill>
                  <a:schemeClr val="tx1"/>
                </a:solidFill>
                <a:latin typeface="Trebuchet MS" pitchFamily="34" charset="0"/>
                <a:ea typeface="Arial Unicode MS" pitchFamily="34" charset="-128"/>
                <a:cs typeface="Arial Unicode MS" pitchFamily="34" charset="-128"/>
              </a:rPr>
              <a:t>C. Charpentier, B. Hoen, G. Peytavin, F. Raffi et J. Reynes</a:t>
            </a:r>
            <a:r>
              <a:rPr lang="fr-FR" sz="1500">
                <a:solidFill>
                  <a:schemeClr val="tx1"/>
                </a:solidFill>
                <a:latin typeface="Trebuchet MS" pitchFamily="34" charset="0"/>
                <a:ea typeface="Arial Unicode MS" pitchFamily="34" charset="-128"/>
                <a:cs typeface="Arial Unicode MS" pitchFamily="34" charset="-128"/>
              </a:rPr>
              <a:t> </a:t>
            </a:r>
          </a:p>
        </p:txBody>
      </p:sp>
      <p:sp>
        <p:nvSpPr>
          <p:cNvPr id="64515" name="Rectangle 7"/>
          <p:cNvSpPr txBox="1">
            <a:spLocks noGrp="1" noChangeArrowheads="1"/>
          </p:cNvSpPr>
          <p:nvPr/>
        </p:nvSpPr>
        <p:spPr bwMode="auto">
          <a:xfrm>
            <a:off x="4025900" y="9699625"/>
            <a:ext cx="3073400" cy="512763"/>
          </a:xfrm>
          <a:prstGeom prst="rect">
            <a:avLst/>
          </a:prstGeom>
          <a:noFill/>
          <a:ln w="9525">
            <a:noFill/>
            <a:miter lim="800000"/>
            <a:headEnd/>
            <a:tailEnd/>
          </a:ln>
        </p:spPr>
        <p:txBody>
          <a:bodyPr lIns="92055" tIns="46026" rIns="92055" bIns="46026" anchor="b"/>
          <a:lstStyle/>
          <a:p>
            <a:pPr algn="r" defTabSz="920750"/>
            <a:fld id="{4CF0AC89-815C-4F7B-BE04-26EF6B41C584}" type="slidenum">
              <a:rPr lang="fr-FR" sz="1200">
                <a:solidFill>
                  <a:schemeClr val="tx1"/>
                </a:solidFill>
                <a:ea typeface="Arial Unicode MS" pitchFamily="34" charset="-128"/>
                <a:cs typeface="Arial Unicode MS" pitchFamily="34" charset="-128"/>
              </a:rPr>
              <a:pPr algn="r" defTabSz="920750"/>
              <a:t>‹#›</a:t>
            </a:fld>
            <a:endParaRPr lang="fr-FR" sz="1200">
              <a:solidFill>
                <a:schemeClr val="tx1"/>
              </a:solidFill>
              <a:ea typeface="Arial Unicode MS" pitchFamily="34" charset="-128"/>
              <a:cs typeface="Arial Unicode MS" pitchFamily="34" charset="-128"/>
            </a:endParaRPr>
          </a:p>
        </p:txBody>
      </p:sp>
    </p:spTree>
    <p:custDataLst>
      <p:tags r:id="rId2"/>
    </p:custDataLst>
    <p:extLst>
      <p:ext uri="{BB962C8B-B14F-4D97-AF65-F5344CB8AC3E}">
        <p14:creationId xmlns:p14="http://schemas.microsoft.com/office/powerpoint/2010/main" val="39282544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4"/>
          <p:cNvSpPr>
            <a:spLocks noGrp="1" noRot="1" noChangeAspect="1" noChangeArrowheads="1" noTextEdit="1"/>
          </p:cNvSpPr>
          <p:nvPr>
            <p:ph type="sldImg" idx="2"/>
          </p:nvPr>
        </p:nvSpPr>
        <p:spPr bwMode="auto">
          <a:xfrm>
            <a:off x="482600" y="769938"/>
            <a:ext cx="6135688" cy="38354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709613" y="4860925"/>
            <a:ext cx="5680075" cy="4603750"/>
          </a:xfrm>
          <a:prstGeom prst="rect">
            <a:avLst/>
          </a:prstGeom>
          <a:noFill/>
          <a:ln w="9525">
            <a:noFill/>
            <a:miter lim="800000"/>
            <a:headEnd/>
            <a:tailEnd/>
          </a:ln>
        </p:spPr>
        <p:txBody>
          <a:bodyPr vert="horz" wrap="square" lIns="95493" tIns="47746" rIns="95493" bIns="47746" numCol="1" anchor="t" anchorCtr="0" compatLnSpc="1">
            <a:prstTxWarp prst="textNoShape">
              <a:avLst/>
            </a:prstTxWarp>
          </a:body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p>
        </p:txBody>
      </p:sp>
      <p:sp>
        <p:nvSpPr>
          <p:cNvPr id="32772" name="Rectangle 7"/>
          <p:cNvSpPr txBox="1">
            <a:spLocks noGrp="1" noChangeArrowheads="1"/>
          </p:cNvSpPr>
          <p:nvPr/>
        </p:nvSpPr>
        <p:spPr bwMode="auto">
          <a:xfrm>
            <a:off x="4025900" y="9699625"/>
            <a:ext cx="3073400" cy="512763"/>
          </a:xfrm>
          <a:prstGeom prst="rect">
            <a:avLst/>
          </a:prstGeom>
          <a:noFill/>
          <a:ln w="9525">
            <a:noFill/>
            <a:miter lim="800000"/>
            <a:headEnd/>
            <a:tailEnd/>
          </a:ln>
        </p:spPr>
        <p:txBody>
          <a:bodyPr lIns="92055" tIns="46026" rIns="92055" bIns="46026" anchor="b"/>
          <a:lstStyle/>
          <a:p>
            <a:pPr algn="r" defTabSz="920750"/>
            <a:fld id="{97A68FCA-87F6-4D09-A1A1-CE5F794F9E57}" type="slidenum">
              <a:rPr lang="fr-FR" sz="1200">
                <a:solidFill>
                  <a:schemeClr val="tx1"/>
                </a:solidFill>
                <a:ea typeface="Arial Unicode MS" pitchFamily="34" charset="-128"/>
                <a:cs typeface="Arial Unicode MS" pitchFamily="34" charset="-128"/>
              </a:rPr>
              <a:pPr algn="r" defTabSz="920750"/>
              <a:t>‹#›</a:t>
            </a:fld>
            <a:endParaRPr lang="fr-FR" sz="1200">
              <a:solidFill>
                <a:schemeClr val="tx1"/>
              </a:solidFill>
              <a:ea typeface="Arial Unicode MS" pitchFamily="34" charset="-128"/>
              <a:cs typeface="Arial Unicode MS" pitchFamily="34" charset="-128"/>
            </a:endParaRPr>
          </a:p>
        </p:txBody>
      </p:sp>
      <p:sp>
        <p:nvSpPr>
          <p:cNvPr id="6" name="Rectangle 8"/>
          <p:cNvSpPr txBox="1">
            <a:spLocks noGrp="1" noChangeArrowheads="1"/>
          </p:cNvSpPr>
          <p:nvPr/>
        </p:nvSpPr>
        <p:spPr bwMode="auto">
          <a:xfrm>
            <a:off x="0" y="0"/>
            <a:ext cx="3551238" cy="512763"/>
          </a:xfrm>
          <a:prstGeom prst="rect">
            <a:avLst/>
          </a:prstGeom>
          <a:noFill/>
          <a:ln w="9525">
            <a:noFill/>
            <a:miter lim="800000"/>
            <a:headEnd/>
            <a:tailEnd/>
          </a:ln>
        </p:spPr>
        <p:txBody>
          <a:bodyPr lIns="99984" tIns="49992" rIns="99984" bIns="49992"/>
          <a:lstStyle/>
          <a:p>
            <a:pPr defTabSz="998538"/>
            <a:r>
              <a:rPr lang="fr-FR" sz="1500">
                <a:solidFill>
                  <a:schemeClr val="tx1"/>
                </a:solidFill>
                <a:latin typeface="Trebuchet MS" pitchFamily="34" charset="0"/>
                <a:ea typeface="Arial Unicode MS" pitchFamily="34" charset="-128"/>
                <a:cs typeface="Arial Unicode MS" pitchFamily="34" charset="-128"/>
              </a:rPr>
              <a:t>Le Meilleur de … la CROI 2014</a:t>
            </a:r>
          </a:p>
          <a:p>
            <a:pPr defTabSz="998538"/>
            <a:r>
              <a:rPr lang="fr-FR" sz="900">
                <a:solidFill>
                  <a:schemeClr val="tx1"/>
                </a:solidFill>
                <a:latin typeface="Trebuchet MS" pitchFamily="34" charset="0"/>
                <a:ea typeface="Arial Unicode MS" pitchFamily="34" charset="-128"/>
                <a:cs typeface="Arial Unicode MS" pitchFamily="34" charset="-128"/>
              </a:rPr>
              <a:t>C. Charpentier, B. Hoen, G. Peytavin, F. Raffi et J. Reynes</a:t>
            </a:r>
            <a:r>
              <a:rPr lang="fr-FR" sz="1500">
                <a:solidFill>
                  <a:schemeClr val="tx1"/>
                </a:solidFill>
                <a:latin typeface="Trebuchet MS" pitchFamily="34" charset="0"/>
                <a:ea typeface="Arial Unicode MS" pitchFamily="34" charset="-128"/>
                <a:cs typeface="Arial Unicode MS" pitchFamily="34" charset="-128"/>
              </a:rPr>
              <a:t> </a:t>
            </a:r>
          </a:p>
        </p:txBody>
      </p:sp>
    </p:spTree>
    <p:extLst>
      <p:ext uri="{BB962C8B-B14F-4D97-AF65-F5344CB8AC3E}">
        <p14:creationId xmlns:p14="http://schemas.microsoft.com/office/powerpoint/2010/main" val="2776839573"/>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82600" y="769938"/>
            <a:ext cx="6135688" cy="3835400"/>
          </a:xfrm>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000" kern="1200" dirty="0" smtClean="0">
                <a:solidFill>
                  <a:schemeClr val="tx1"/>
                </a:solidFill>
                <a:effectLst/>
                <a:latin typeface="Arial" charset="0"/>
                <a:ea typeface="+mn-ea"/>
                <a:cs typeface="+mn-cs"/>
              </a:rPr>
              <a:t>Deborah </a:t>
            </a:r>
            <a:r>
              <a:rPr lang="fr-FR" sz="1000" kern="1200" dirty="0" err="1" smtClean="0">
                <a:solidFill>
                  <a:schemeClr val="tx1"/>
                </a:solidFill>
                <a:effectLst/>
                <a:latin typeface="Arial" charset="0"/>
                <a:ea typeface="+mn-ea"/>
                <a:cs typeface="+mn-cs"/>
              </a:rPr>
              <a:t>Persaud</a:t>
            </a:r>
            <a:r>
              <a:rPr lang="fr-FR" sz="1000" kern="1200" dirty="0" smtClean="0">
                <a:solidFill>
                  <a:schemeClr val="tx1"/>
                </a:solidFill>
                <a:effectLst/>
                <a:latin typeface="Arial" charset="0"/>
                <a:ea typeface="+mn-ea"/>
                <a:cs typeface="+mn-cs"/>
              </a:rPr>
              <a:t> (Abst 72, Harvard, USA) est revenue sur l’importance du contrôle virologique à un an chez les enfants infectés en périnatal, en analysant une cohorte de 144 enfants infectés à la naissance aux USA, dont l’âge moyen actuel est un peu supérieur à 14 ans. De multiples marqueurs de l’activation et de la l’immuno activation ont été analysés. Trois groupes ont été comparés : 14 enfants qui avaient un charge virale indétectable dès l’âge de 1 an, 53 entre 1 et 5 ans et 77 après 5 ans. </a:t>
            </a:r>
            <a:r>
              <a:rPr lang="fr-FR" sz="1000" b="1" kern="1200" dirty="0" smtClean="0">
                <a:solidFill>
                  <a:schemeClr val="tx1"/>
                </a:solidFill>
                <a:effectLst/>
                <a:latin typeface="Arial" charset="0"/>
                <a:ea typeface="+mn-ea"/>
                <a:cs typeface="+mn-cs"/>
              </a:rPr>
              <a:t>Le réservoir viral à 14 ans est beaucoup plus faible chez les enfants qui ont une CV indétectable depuis l’âge de 1 an</a:t>
            </a:r>
            <a:r>
              <a:rPr lang="fr-FR" sz="1000" kern="1200" dirty="0" smtClean="0">
                <a:solidFill>
                  <a:schemeClr val="tx1"/>
                </a:solidFill>
                <a:effectLst/>
                <a:latin typeface="Arial" charset="0"/>
                <a:ea typeface="+mn-ea"/>
                <a:cs typeface="+mn-cs"/>
              </a:rPr>
              <a:t>. Seulement 14% des enfants traités avant un an ont séroconvertis, contre 81% et 97% pour les deux autres groupes. ADN proviral bas et sérologie négative sont corrélés (quelque soit le groupe). Par contre les marqueurs d’activation immunologiques ne sont pas différents entre les groupes, ce qui pourrait être expliqué par le fait que la diminution de l’immunité initiale du tube digestive est irréversible et que la translocation bactérienne se poursuit même quand le réservoir AND VIH est bas.</a:t>
            </a:r>
          </a:p>
          <a:p>
            <a:endParaRPr lang="fr-FR" dirty="0"/>
          </a:p>
        </p:txBody>
      </p:sp>
    </p:spTree>
    <p:extLst>
      <p:ext uri="{BB962C8B-B14F-4D97-AF65-F5344CB8AC3E}">
        <p14:creationId xmlns:p14="http://schemas.microsoft.com/office/powerpoint/2010/main" val="1801877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Espace réservé de l'image des diapositives 1"/>
          <p:cNvSpPr>
            <a:spLocks noGrp="1" noRot="1" noChangeAspect="1"/>
          </p:cNvSpPr>
          <p:nvPr>
            <p:ph type="sldImg"/>
          </p:nvPr>
        </p:nvSpPr>
        <p:spPr>
          <a:xfrm>
            <a:off x="482600" y="769938"/>
            <a:ext cx="6135688" cy="3835400"/>
          </a:xfrm>
          <a:ln/>
        </p:spPr>
      </p:sp>
      <p:sp>
        <p:nvSpPr>
          <p:cNvPr id="147458" name="Espace réservé des commentaires 2"/>
          <p:cNvSpPr>
            <a:spLocks noGrp="1"/>
          </p:cNvSpPr>
          <p:nvPr>
            <p:ph type="body" idx="1"/>
          </p:nvPr>
        </p:nvSpPr>
        <p:spPr/>
        <p:txBody>
          <a:bodyPr/>
          <a:lstStyle/>
          <a:p>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82600" y="769938"/>
            <a:ext cx="6135688" cy="3835400"/>
          </a:xfrm>
        </p:spPr>
      </p:sp>
      <p:sp>
        <p:nvSpPr>
          <p:cNvPr id="3" name="Espace réservé des commentaires 2"/>
          <p:cNvSpPr>
            <a:spLocks noGrp="1"/>
          </p:cNvSpPr>
          <p:nvPr>
            <p:ph type="body" idx="1"/>
          </p:nvPr>
        </p:nvSpPr>
        <p:spPr/>
        <p:txBody>
          <a:bodyPr/>
          <a:lstStyle/>
          <a:p>
            <a:r>
              <a:rPr lang="fr-FR" dirty="0" smtClean="0"/>
              <a:t>Un</a:t>
            </a:r>
            <a:r>
              <a:rPr lang="fr-FR" baseline="0" dirty="0" smtClean="0"/>
              <a:t> peu has been avec l’option B+</a:t>
            </a:r>
            <a:endParaRPr lang="fr-FR" dirty="0"/>
          </a:p>
        </p:txBody>
      </p:sp>
    </p:spTree>
    <p:extLst>
      <p:ext uri="{BB962C8B-B14F-4D97-AF65-F5344CB8AC3E}">
        <p14:creationId xmlns:p14="http://schemas.microsoft.com/office/powerpoint/2010/main" val="2861957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Rot="1" noChangeAspect="1" noChangeArrowheads="1" noTextEdit="1"/>
          </p:cNvSpPr>
          <p:nvPr>
            <p:ph type="sldImg"/>
          </p:nvPr>
        </p:nvSpPr>
        <p:spPr>
          <a:xfrm>
            <a:off x="482600" y="769938"/>
            <a:ext cx="6135688" cy="3835400"/>
          </a:xfrm>
          <a:ln/>
        </p:spPr>
      </p:sp>
      <p:sp>
        <p:nvSpPr>
          <p:cNvPr id="186370" name="Rectangle 3"/>
          <p:cNvSpPr>
            <a:spLocks noGrp="1" noChangeArrowheads="1"/>
          </p:cNvSpPr>
          <p:nvPr>
            <p:ph type="body" idx="1"/>
          </p:nvPr>
        </p:nvSpPr>
        <p:spPr/>
        <p:txBody>
          <a:bodyPr/>
          <a:lstStyle/>
          <a:p>
            <a:r>
              <a:rPr lang="fr-FR" altLang="fr-FR" smtClean="0"/>
              <a:t>Dans un symposium consacré aux perspectives d'élimination de l'infection par le VIH chez les enfants, S. Ahmed, du Malawi, a brillamment démontré que l'option B+ de PTME a tellement d'avantages sur l'option A qu'elle doit être privilégiée y compris dans les pays à très faibles ressources.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Rot="1" noChangeAspect="1" noChangeArrowheads="1" noTextEdit="1"/>
          </p:cNvSpPr>
          <p:nvPr>
            <p:ph type="sldImg"/>
          </p:nvPr>
        </p:nvSpPr>
        <p:spPr>
          <a:xfrm>
            <a:off x="482600" y="769938"/>
            <a:ext cx="6135688" cy="3835400"/>
          </a:xfrm>
          <a:ln/>
        </p:spPr>
      </p:sp>
      <p:sp>
        <p:nvSpPr>
          <p:cNvPr id="188418" name="Rectangle 3"/>
          <p:cNvSpPr>
            <a:spLocks noGrp="1" noChangeArrowheads="1"/>
          </p:cNvSpPr>
          <p:nvPr>
            <p:ph type="body" idx="1"/>
          </p:nvPr>
        </p:nvSpPr>
        <p:spPr/>
        <p:txBody>
          <a:bodyPr/>
          <a:lstStyle/>
          <a:p>
            <a:r>
              <a:rPr lang="fr-FR" sz="1000" kern="1200" dirty="0" err="1" smtClean="0">
                <a:solidFill>
                  <a:schemeClr val="tx1"/>
                </a:solidFill>
                <a:effectLst/>
                <a:latin typeface="Arial" charset="0"/>
                <a:ea typeface="+mn-ea"/>
                <a:cs typeface="+mn-cs"/>
              </a:rPr>
              <a:t>Saeed</a:t>
            </a:r>
            <a:r>
              <a:rPr lang="fr-FR" sz="1000" kern="1200" dirty="0" smtClean="0">
                <a:solidFill>
                  <a:schemeClr val="tx1"/>
                </a:solidFill>
                <a:effectLst/>
                <a:latin typeface="Arial" charset="0"/>
                <a:ea typeface="+mn-ea"/>
                <a:cs typeface="+mn-cs"/>
              </a:rPr>
              <a:t> Ahmed (Malawi, Abst 158) a rappelé, à travers l’exemple très bien documenté du Malawi, que le passage de l’option A ou B à l’option B+ avaient de multiples avantages:</a:t>
            </a:r>
          </a:p>
          <a:p>
            <a:pPr lvl="0"/>
            <a:r>
              <a:rPr lang="fr-FR" sz="1000" kern="1200" dirty="0" smtClean="0">
                <a:solidFill>
                  <a:schemeClr val="tx1"/>
                </a:solidFill>
                <a:effectLst/>
                <a:latin typeface="Arial" charset="0"/>
                <a:ea typeface="+mn-ea"/>
                <a:cs typeface="+mn-cs"/>
              </a:rPr>
              <a:t>donner un accès facilité aux ARV du fait de la simplification de la procédure et de l’absence de nécessité de disposer de CD4</a:t>
            </a:r>
          </a:p>
          <a:p>
            <a:pPr lvl="0"/>
            <a:r>
              <a:rPr lang="fr-FR" sz="1000" kern="1200" dirty="0" smtClean="0">
                <a:solidFill>
                  <a:schemeClr val="tx1"/>
                </a:solidFill>
                <a:effectLst/>
                <a:latin typeface="Arial" charset="0"/>
                <a:ea typeface="+mn-ea"/>
                <a:cs typeface="+mn-cs"/>
              </a:rPr>
              <a:t>éviter les interruptions de traitements (qui dans l’étude SMART dans un autre contexte a montré que cela augmentait d’un facteur 2 le risque de décès ou d’aggravation clinique).``</a:t>
            </a:r>
          </a:p>
          <a:p>
            <a:pPr lvl="0"/>
            <a:r>
              <a:rPr lang="fr-FR" sz="1000" kern="1200" dirty="0" smtClean="0">
                <a:solidFill>
                  <a:schemeClr val="tx1"/>
                </a:solidFill>
                <a:effectLst/>
                <a:latin typeface="Arial" charset="0"/>
                <a:ea typeface="+mn-ea"/>
                <a:cs typeface="+mn-cs"/>
              </a:rPr>
              <a:t>le fait de démarrer avant 350 ou 500 CD4 indépendamment d’une symptomatologie clinique peut amener un bénéfice clinique pour les femmes.</a:t>
            </a:r>
          </a:p>
          <a:p>
            <a:pPr lvl="0"/>
            <a:r>
              <a:rPr lang="fr-FR" sz="1000" kern="1200" dirty="0" smtClean="0">
                <a:solidFill>
                  <a:schemeClr val="tx1"/>
                </a:solidFill>
                <a:effectLst/>
                <a:latin typeface="Arial" charset="0"/>
                <a:ea typeface="+mn-ea"/>
                <a:cs typeface="+mn-cs"/>
              </a:rPr>
              <a:t>la diminution de la transmission du VIH et un facteur majeur à prendre en compte.</a:t>
            </a:r>
          </a:p>
          <a:p>
            <a:r>
              <a:rPr lang="fr-FR" sz="1000" kern="1200" dirty="0" smtClean="0">
                <a:solidFill>
                  <a:schemeClr val="tx1"/>
                </a:solidFill>
                <a:effectLst/>
                <a:latin typeface="Arial" charset="0"/>
                <a:ea typeface="+mn-ea"/>
                <a:cs typeface="+mn-cs"/>
              </a:rPr>
              <a:t>Concernant l’efficacité intrinsèque, les options A/B et B+ n’ont pas été comparées frontalement dans un essai clinique.  Mais des données observationnelles vont dans le sens d’une meilleure efficacité à long terme de l’option B+. </a:t>
            </a:r>
            <a:r>
              <a:rPr lang="fr-FR" sz="1000" b="1" kern="1200" dirty="0" smtClean="0">
                <a:solidFill>
                  <a:schemeClr val="tx1"/>
                </a:solidFill>
                <a:effectLst/>
                <a:latin typeface="Arial" charset="0"/>
                <a:ea typeface="+mn-ea"/>
                <a:cs typeface="+mn-cs"/>
              </a:rPr>
              <a:t>Débuter le traitement avant la grossesse suivante est probablement le meilleur moyen de prévenir la transmission à l’enfant suivant</a:t>
            </a:r>
            <a:r>
              <a:rPr lang="fr-FR" sz="1000" kern="1200" dirty="0" smtClean="0">
                <a:solidFill>
                  <a:schemeClr val="tx1"/>
                </a:solidFill>
                <a:effectLst/>
                <a:latin typeface="Arial" charset="0"/>
                <a:ea typeface="+mn-ea"/>
                <a:cs typeface="+mn-cs"/>
              </a:rPr>
              <a:t>, comme cela est retrouvé dans l’étude EPF ou dans une autre grande étude d’Afrique du Sud, où la plus faible transmission est observée chez les femmes traitées avant la grossesse.</a:t>
            </a:r>
            <a:br>
              <a:rPr lang="fr-FR" sz="1000" kern="1200" dirty="0" smtClean="0">
                <a:solidFill>
                  <a:schemeClr val="tx1"/>
                </a:solidFill>
                <a:effectLst/>
                <a:latin typeface="Arial" charset="0"/>
                <a:ea typeface="+mn-ea"/>
                <a:cs typeface="+mn-cs"/>
              </a:rPr>
            </a:br>
            <a:r>
              <a:rPr lang="fr-FR" sz="1000" kern="1200" dirty="0" smtClean="0">
                <a:solidFill>
                  <a:schemeClr val="tx1"/>
                </a:solidFill>
                <a:effectLst/>
                <a:latin typeface="Arial" charset="0"/>
                <a:ea typeface="+mn-ea"/>
                <a:cs typeface="+mn-cs"/>
              </a:rPr>
              <a:t>Enfin, le rapport coût/efficacité : l’option A est 4 à 5 fois moins couteuse que les options B/B+ mais au moins 3 modélisations différentes de qualités montrent que </a:t>
            </a:r>
            <a:r>
              <a:rPr lang="fr-FR" sz="1000" b="1" kern="1200" dirty="0" smtClean="0">
                <a:solidFill>
                  <a:schemeClr val="tx1"/>
                </a:solidFill>
                <a:effectLst/>
                <a:latin typeface="Arial" charset="0"/>
                <a:ea typeface="+mn-ea"/>
                <a:cs typeface="+mn-cs"/>
              </a:rPr>
              <a:t>l’option B+ est la plus cout efficace à moyen et long terme</a:t>
            </a:r>
            <a:r>
              <a:rPr lang="fr-FR" sz="1000" kern="1200" dirty="0" smtClean="0">
                <a:solidFill>
                  <a:schemeClr val="tx1"/>
                </a:solidFill>
                <a:effectLst/>
                <a:latin typeface="Arial" charset="0"/>
                <a:ea typeface="+mn-ea"/>
                <a:cs typeface="+mn-cs"/>
              </a:rPr>
              <a:t>.</a:t>
            </a:r>
            <a:br>
              <a:rPr lang="fr-FR" sz="1000" kern="1200" dirty="0" smtClean="0">
                <a:solidFill>
                  <a:schemeClr val="tx1"/>
                </a:solidFill>
                <a:effectLst/>
                <a:latin typeface="Arial" charset="0"/>
                <a:ea typeface="+mn-ea"/>
                <a:cs typeface="+mn-cs"/>
              </a:rPr>
            </a:br>
            <a:r>
              <a:rPr lang="fr-FR" sz="1000" kern="1200" dirty="0" smtClean="0">
                <a:solidFill>
                  <a:schemeClr val="tx1"/>
                </a:solidFill>
                <a:effectLst/>
                <a:latin typeface="Arial" charset="0"/>
                <a:ea typeface="+mn-ea"/>
                <a:cs typeface="+mn-cs"/>
              </a:rPr>
              <a:t>Il reste néanmoins trois défis majeurs :</a:t>
            </a:r>
          </a:p>
          <a:p>
            <a:pPr lvl="0"/>
            <a:r>
              <a:rPr lang="fr-FR" sz="1000" b="1" kern="1200" dirty="0" smtClean="0">
                <a:solidFill>
                  <a:schemeClr val="tx1"/>
                </a:solidFill>
                <a:effectLst/>
                <a:latin typeface="Arial" charset="0"/>
                <a:ea typeface="+mn-ea"/>
                <a:cs typeface="+mn-cs"/>
              </a:rPr>
              <a:t>Dépistage des femmes à temps</a:t>
            </a:r>
            <a:r>
              <a:rPr lang="fr-FR" sz="1000" kern="1200" dirty="0" smtClean="0">
                <a:solidFill>
                  <a:schemeClr val="tx1"/>
                </a:solidFill>
                <a:effectLst/>
                <a:latin typeface="Arial" charset="0"/>
                <a:ea typeface="+mn-ea"/>
                <a:cs typeface="+mn-cs"/>
              </a:rPr>
              <a:t>, et de meilleure qualité, car dans les pays à très autres prévalences les tests rapides ne sont pas l’option idéale (sensibilité 77% au Malawi), probablement du fait du nombre important d’infections récentes.</a:t>
            </a:r>
          </a:p>
          <a:p>
            <a:pPr lvl="0"/>
            <a:r>
              <a:rPr lang="fr-FR" sz="1000" b="1" kern="1200" dirty="0" smtClean="0">
                <a:solidFill>
                  <a:schemeClr val="tx1"/>
                </a:solidFill>
                <a:effectLst/>
                <a:latin typeface="Arial" charset="0"/>
                <a:ea typeface="+mn-ea"/>
                <a:cs typeface="+mn-cs"/>
              </a:rPr>
              <a:t>Diminuer le nombre de perdues de vue</a:t>
            </a:r>
            <a:endParaRPr lang="fr-FR" sz="1000" kern="1200" dirty="0" smtClean="0">
              <a:solidFill>
                <a:schemeClr val="tx1"/>
              </a:solidFill>
              <a:effectLst/>
              <a:latin typeface="Arial" charset="0"/>
              <a:ea typeface="+mn-ea"/>
              <a:cs typeface="+mn-cs"/>
            </a:endParaRPr>
          </a:p>
          <a:p>
            <a:pPr lvl="0"/>
            <a:r>
              <a:rPr lang="fr-FR" sz="1000" b="1" kern="1200" dirty="0" smtClean="0">
                <a:solidFill>
                  <a:schemeClr val="tx1"/>
                </a:solidFill>
                <a:effectLst/>
                <a:latin typeface="Arial" charset="0"/>
                <a:ea typeface="+mn-ea"/>
                <a:cs typeface="+mn-cs"/>
              </a:rPr>
              <a:t>Intégration des enfants des mères séropositives dans les programmes de dépistage/traitement des enfants VIH+</a:t>
            </a:r>
            <a:r>
              <a:rPr lang="fr-FR" sz="1000" kern="1200" dirty="0" smtClean="0">
                <a:solidFill>
                  <a:schemeClr val="tx1"/>
                </a:solidFill>
                <a:effectLst/>
                <a:latin typeface="Arial" charset="0"/>
                <a:ea typeface="+mn-ea"/>
                <a:cs typeface="+mn-cs"/>
              </a:rPr>
              <a:t>: au Malawi moins de 40% des enfants nés de mères séro+ passent en service de soins et moins de 40% de ceux-là ont un test ADN. Pour ceux qui sont infectés, moins d’un quart est sous traitement ARV, alors que ces trois derniers indicateurs devraient être à 100% si on veut aller vers l’élimination de la transmission pédiatrique.</a:t>
            </a:r>
          </a:p>
          <a:p>
            <a:endParaRPr lang="fr-FR" altLang="fr-FR"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82600" y="769938"/>
            <a:ext cx="6135688" cy="3835400"/>
          </a:xfrm>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000" kern="1200" dirty="0" smtClean="0">
                <a:solidFill>
                  <a:schemeClr val="tx1"/>
                </a:solidFill>
                <a:effectLst/>
                <a:latin typeface="Arial" charset="0"/>
                <a:ea typeface="+mn-ea"/>
                <a:cs typeface="+mn-cs"/>
              </a:rPr>
              <a:t>Dans une vaste étude (Mary K. </a:t>
            </a:r>
            <a:r>
              <a:rPr lang="fr-FR" sz="1000" kern="1200" dirty="0" err="1" smtClean="0">
                <a:solidFill>
                  <a:schemeClr val="tx1"/>
                </a:solidFill>
                <a:effectLst/>
                <a:latin typeface="Arial" charset="0"/>
                <a:ea typeface="+mn-ea"/>
                <a:cs typeface="+mn-cs"/>
              </a:rPr>
              <a:t>Grabowski</a:t>
            </a:r>
            <a:r>
              <a:rPr lang="fr-FR" sz="1000" kern="1200" dirty="0" smtClean="0">
                <a:solidFill>
                  <a:schemeClr val="tx1"/>
                </a:solidFill>
                <a:effectLst/>
                <a:latin typeface="Arial" charset="0"/>
                <a:ea typeface="+mn-ea"/>
                <a:cs typeface="+mn-cs"/>
              </a:rPr>
              <a:t>, Abs. 146) menée dans la province de </a:t>
            </a:r>
            <a:r>
              <a:rPr lang="fr-FR" sz="1000" kern="1200" dirty="0" err="1" smtClean="0">
                <a:solidFill>
                  <a:schemeClr val="tx1"/>
                </a:solidFill>
                <a:effectLst/>
                <a:latin typeface="Arial" charset="0"/>
                <a:ea typeface="+mn-ea"/>
                <a:cs typeface="+mn-cs"/>
              </a:rPr>
              <a:t>Rakai</a:t>
            </a:r>
            <a:r>
              <a:rPr lang="fr-FR" sz="1000" kern="1200" dirty="0" smtClean="0">
                <a:solidFill>
                  <a:schemeClr val="tx1"/>
                </a:solidFill>
                <a:effectLst/>
                <a:latin typeface="Arial" charset="0"/>
                <a:ea typeface="+mn-ea"/>
                <a:cs typeface="+mn-cs"/>
              </a:rPr>
              <a:t> (un vrai creuset de communication pour la CROI !), 10 597 couples ont été suivis sur la période 1997-2011. Cette sous-étude c’est intéressée à l’introduction du VIH au sein des couples initialement séronégatifs. </a:t>
            </a:r>
            <a:r>
              <a:rPr lang="fr-FR" sz="1000" b="1" kern="1200" dirty="0" smtClean="0">
                <a:solidFill>
                  <a:schemeClr val="tx1"/>
                </a:solidFill>
                <a:effectLst/>
                <a:latin typeface="Arial" charset="0"/>
                <a:ea typeface="+mn-ea"/>
                <a:cs typeface="+mn-cs"/>
              </a:rPr>
              <a:t>Le risque global d’introduction du VIH est de 0.62/100 couples/an, 0.39 lié aux hommes et 0.24 pour les femmes</a:t>
            </a:r>
            <a:r>
              <a:rPr lang="fr-FR" sz="1000" kern="1200" dirty="0" smtClean="0">
                <a:solidFill>
                  <a:schemeClr val="tx1"/>
                </a:solidFill>
                <a:effectLst/>
                <a:latin typeface="Arial" charset="0"/>
                <a:ea typeface="+mn-ea"/>
                <a:cs typeface="+mn-cs"/>
              </a:rPr>
              <a:t>. </a:t>
            </a:r>
            <a:r>
              <a:rPr lang="fr-FR" sz="1000" b="1" kern="1200" dirty="0" smtClean="0">
                <a:solidFill>
                  <a:schemeClr val="tx1"/>
                </a:solidFill>
                <a:effectLst/>
                <a:latin typeface="Arial" charset="0"/>
                <a:ea typeface="+mn-ea"/>
                <a:cs typeface="+mn-cs"/>
              </a:rPr>
              <a:t>Le taux de transmission secondaire est très élevé au sein du couples : 20% pendant la période de séroconversion du partenaire</a:t>
            </a:r>
            <a:r>
              <a:rPr lang="fr-FR" sz="1000" kern="1200" dirty="0" smtClean="0">
                <a:solidFill>
                  <a:schemeClr val="tx1"/>
                </a:solidFill>
                <a:effectLst/>
                <a:latin typeface="Arial" charset="0"/>
                <a:ea typeface="+mn-ea"/>
                <a:cs typeface="+mn-cs"/>
              </a:rPr>
              <a:t>. Les hommes déclarent une relation extra conjugale à 30% des visites, les femmes à 2.1% des visites, la différence ne colle pas trop avec ce qui est observé épidémiologiquement : </a:t>
            </a:r>
            <a:r>
              <a:rPr lang="fr-FR" sz="1000" b="1" kern="1200" dirty="0" smtClean="0">
                <a:solidFill>
                  <a:schemeClr val="tx1"/>
                </a:solidFill>
                <a:effectLst/>
                <a:latin typeface="Arial" charset="0"/>
                <a:ea typeface="+mn-ea"/>
                <a:cs typeface="+mn-cs"/>
              </a:rPr>
              <a:t>à la visite de séroconversion 70% des hommes qui introduisent le virus dans le couple déclarent une relation extraconjugale, mais seulement 20% des femmes</a:t>
            </a:r>
            <a:r>
              <a:rPr lang="fr-FR" sz="1000" kern="1200" dirty="0" smtClean="0">
                <a:solidFill>
                  <a:schemeClr val="tx1"/>
                </a:solidFill>
                <a:effectLst/>
                <a:latin typeface="Arial" charset="0"/>
                <a:ea typeface="+mn-ea"/>
                <a:cs typeface="+mn-cs"/>
              </a:rPr>
              <a:t>. Par contre les femmes qui déclarent avoir des relations extraconjugales sont très à risque de transmission, sous-entendant que ces femmes doivent avoir d’importants facteurs de risque de transmission, dont on suppute que le principal doit être la non-protection des rapports.</a:t>
            </a:r>
          </a:p>
          <a:p>
            <a:endParaRPr lang="fr-FR" dirty="0"/>
          </a:p>
        </p:txBody>
      </p:sp>
    </p:spTree>
    <p:extLst>
      <p:ext uri="{BB962C8B-B14F-4D97-AF65-F5344CB8AC3E}">
        <p14:creationId xmlns:p14="http://schemas.microsoft.com/office/powerpoint/2010/main" val="4010104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82600" y="769938"/>
            <a:ext cx="6135688" cy="3835400"/>
          </a:xfrm>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000" kern="1200" dirty="0" smtClean="0">
                <a:solidFill>
                  <a:schemeClr val="tx1"/>
                </a:solidFill>
                <a:effectLst/>
                <a:latin typeface="Arial" charset="0"/>
                <a:ea typeface="+mn-ea"/>
                <a:cs typeface="+mn-cs"/>
              </a:rPr>
              <a:t>Au Malawi (Abs 147, AT. </a:t>
            </a:r>
            <a:r>
              <a:rPr lang="fr-FR" sz="1000" kern="1200" dirty="0" err="1" smtClean="0">
                <a:solidFill>
                  <a:schemeClr val="tx1"/>
                </a:solidFill>
                <a:effectLst/>
                <a:latin typeface="Arial" charset="0"/>
                <a:ea typeface="+mn-ea"/>
                <a:cs typeface="+mn-cs"/>
              </a:rPr>
              <a:t>Choko</a:t>
            </a:r>
            <a:r>
              <a:rPr lang="fr-FR" sz="1000" kern="1200" dirty="0" smtClean="0">
                <a:solidFill>
                  <a:schemeClr val="tx1"/>
                </a:solidFill>
                <a:effectLst/>
                <a:latin typeface="Arial" charset="0"/>
                <a:ea typeface="+mn-ea"/>
                <a:cs typeface="+mn-cs"/>
              </a:rPr>
              <a:t>) en 2011, </a:t>
            </a:r>
            <a:r>
              <a:rPr lang="fr-FR" sz="1000" b="1" kern="1200" dirty="0" smtClean="0">
                <a:solidFill>
                  <a:schemeClr val="tx1"/>
                </a:solidFill>
                <a:effectLst/>
                <a:latin typeface="Arial" charset="0"/>
                <a:ea typeface="+mn-ea"/>
                <a:cs typeface="+mn-cs"/>
              </a:rPr>
              <a:t>910 000 personnes vivent avec le VIH dont 66% ne connaissant pas leur statut, avec 46 000 nouvelles infections dans l’année</a:t>
            </a:r>
            <a:r>
              <a:rPr lang="fr-FR" sz="1000" kern="1200" dirty="0" smtClean="0">
                <a:solidFill>
                  <a:schemeClr val="tx1"/>
                </a:solidFill>
                <a:effectLst/>
                <a:latin typeface="Arial" charset="0"/>
                <a:ea typeface="+mn-ea"/>
                <a:cs typeface="+mn-cs"/>
              </a:rPr>
              <a:t> : le Malawi s’est donc intéressé aux nouvelles approches de dépistage et notamment </a:t>
            </a:r>
            <a:r>
              <a:rPr lang="fr-FR" sz="1000" b="1" kern="1200" dirty="0" smtClean="0">
                <a:solidFill>
                  <a:schemeClr val="tx1"/>
                </a:solidFill>
                <a:effectLst/>
                <a:latin typeface="Arial" charset="0"/>
                <a:ea typeface="+mn-ea"/>
                <a:cs typeface="+mn-cs"/>
              </a:rPr>
              <a:t>l’autotest</a:t>
            </a:r>
            <a:r>
              <a:rPr lang="fr-FR" sz="1000" kern="1200" dirty="0" smtClean="0">
                <a:solidFill>
                  <a:schemeClr val="tx1"/>
                </a:solidFill>
                <a:effectLst/>
                <a:latin typeface="Arial" charset="0"/>
                <a:ea typeface="+mn-ea"/>
                <a:cs typeface="+mn-cs"/>
              </a:rPr>
              <a:t>. Au cours d’une période de 12 mois, 76% des 16 660 résidents du quartier étudié se sont testés suite à une opération « porte à porte » par un conseiller-santé, et 89% ont retourné les kits réalisés avec le questionnaire complété. La population était plutôt enthousiaste quant à la méthode proposée. 43% de la population concernée ne s’était jamais testée auparavant. Le taux de séro+ était de 10.3% (en population générale, le taux est de 18.5% au Malawi). </a:t>
            </a:r>
            <a:r>
              <a:rPr lang="fr-FR" sz="1000" b="1" kern="1200" dirty="0" smtClean="0">
                <a:solidFill>
                  <a:schemeClr val="tx1"/>
                </a:solidFill>
                <a:effectLst/>
                <a:latin typeface="Arial" charset="0"/>
                <a:ea typeface="+mn-ea"/>
                <a:cs typeface="+mn-cs"/>
              </a:rPr>
              <a:t>La méthode a plus de succès auprès des jeunes que des plus âgés, et il y a peu de différence hommes/femmes</a:t>
            </a:r>
            <a:r>
              <a:rPr lang="fr-FR" sz="1000" kern="1200" dirty="0" smtClean="0">
                <a:solidFill>
                  <a:schemeClr val="tx1"/>
                </a:solidFill>
                <a:effectLst/>
                <a:latin typeface="Arial" charset="0"/>
                <a:ea typeface="+mn-ea"/>
                <a:cs typeface="+mn-cs"/>
              </a:rPr>
              <a:t>. Quel a été l’accès aux soins des dépistés positifs ? </a:t>
            </a:r>
            <a:r>
              <a:rPr lang="fr-FR" sz="1000" b="1" kern="1200" dirty="0" smtClean="0">
                <a:solidFill>
                  <a:schemeClr val="tx1"/>
                </a:solidFill>
                <a:effectLst/>
                <a:latin typeface="Arial" charset="0"/>
                <a:ea typeface="+mn-ea"/>
                <a:cs typeface="+mn-cs"/>
              </a:rPr>
              <a:t>Au moins 77% des personnes testées positives sont venues se faire suivre dans les centres de la même zone</a:t>
            </a:r>
            <a:r>
              <a:rPr lang="fr-FR" sz="1000" kern="1200" dirty="0" smtClean="0">
                <a:solidFill>
                  <a:schemeClr val="tx1"/>
                </a:solidFill>
                <a:effectLst/>
                <a:latin typeface="Arial" charset="0"/>
                <a:ea typeface="+mn-ea"/>
                <a:cs typeface="+mn-cs"/>
              </a:rPr>
              <a:t>, ce qui n’exclut pas que d’autres soient allés se faire suivre ailleurs. </a:t>
            </a:r>
            <a:r>
              <a:rPr lang="fr-FR" sz="1000" b="1" kern="1200" dirty="0" smtClean="0">
                <a:solidFill>
                  <a:schemeClr val="tx1"/>
                </a:solidFill>
                <a:effectLst/>
                <a:latin typeface="Arial" charset="0"/>
                <a:ea typeface="+mn-ea"/>
                <a:cs typeface="+mn-cs"/>
              </a:rPr>
              <a:t>287 personnes sur les 10 000 ayant répondu au questionnaire disent s’être sentie forcées à se tester (plus d’homme que de femmes (!)</a:t>
            </a:r>
            <a:r>
              <a:rPr lang="fr-FR" sz="1000" kern="1200" dirty="0" smtClean="0">
                <a:solidFill>
                  <a:schemeClr val="tx1"/>
                </a:solidFill>
                <a:effectLst/>
                <a:latin typeface="Arial" charset="0"/>
                <a:ea typeface="+mn-ea"/>
                <a:cs typeface="+mn-cs"/>
              </a:rPr>
              <a:t>, l’explication étant peut être que les femmes ayant déjà été testées au cours des consultations prénatales </a:t>
            </a:r>
            <a:r>
              <a:rPr lang="fr-FR" sz="1000" kern="1200" dirty="0" err="1" smtClean="0">
                <a:solidFill>
                  <a:schemeClr val="tx1"/>
                </a:solidFill>
                <a:effectLst/>
                <a:latin typeface="Arial" charset="0"/>
                <a:ea typeface="+mn-ea"/>
                <a:cs typeface="+mn-cs"/>
              </a:rPr>
              <a:t>faisaientt</a:t>
            </a:r>
            <a:r>
              <a:rPr lang="fr-FR" sz="1000" kern="1200" dirty="0" smtClean="0">
                <a:solidFill>
                  <a:schemeClr val="tx1"/>
                </a:solidFill>
                <a:effectLst/>
                <a:latin typeface="Arial" charset="0"/>
                <a:ea typeface="+mn-ea"/>
                <a:cs typeface="+mn-cs"/>
              </a:rPr>
              <a:t> pression sur leur mari pour qu’ils se testent également. </a:t>
            </a:r>
            <a:r>
              <a:rPr lang="fr-FR" sz="1000" kern="1200" dirty="0" err="1" smtClean="0">
                <a:solidFill>
                  <a:schemeClr val="tx1"/>
                </a:solidFill>
                <a:effectLst/>
                <a:latin typeface="Arial" charset="0"/>
                <a:ea typeface="+mn-ea"/>
                <a:cs typeface="+mn-cs"/>
              </a:rPr>
              <a:t>Nénamoins</a:t>
            </a:r>
            <a:r>
              <a:rPr lang="fr-FR" sz="1000" kern="1200" dirty="0" smtClean="0">
                <a:solidFill>
                  <a:schemeClr val="tx1"/>
                </a:solidFill>
                <a:effectLst/>
                <a:latin typeface="Arial" charset="0"/>
                <a:ea typeface="+mn-ea"/>
                <a:cs typeface="+mn-cs"/>
              </a:rPr>
              <a:t>, 94% de ceux qui disent s’être sentis forcés recommanderaient aux autres de se tester. Cette essai montre donc a la fois la faisabilité et le succès d’opération de ce type, avec un cout/efficacité qui n’a pas été étudié mais probablement excellent (2 conseillers communautaires pendant quelques semaines pour 10 000 personnes testées et 80% d’accès ultérieur au système de soins, cela ferait probablement rêver certains directeurs d’ARS !).</a:t>
            </a:r>
          </a:p>
          <a:p>
            <a:endParaRPr lang="fr-FR" dirty="0"/>
          </a:p>
        </p:txBody>
      </p:sp>
    </p:spTree>
    <p:extLst>
      <p:ext uri="{BB962C8B-B14F-4D97-AF65-F5344CB8AC3E}">
        <p14:creationId xmlns:p14="http://schemas.microsoft.com/office/powerpoint/2010/main" val="3246583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3" name="Espace réservé de l'image des diapositives 1"/>
          <p:cNvSpPr>
            <a:spLocks noGrp="1" noRot="1" noChangeAspect="1" noTextEdit="1"/>
          </p:cNvSpPr>
          <p:nvPr>
            <p:ph type="sldImg"/>
          </p:nvPr>
        </p:nvSpPr>
        <p:spPr>
          <a:xfrm>
            <a:off x="482600" y="769938"/>
            <a:ext cx="6135688" cy="3835400"/>
          </a:xfrm>
          <a:ln/>
        </p:spPr>
      </p:sp>
      <p:sp>
        <p:nvSpPr>
          <p:cNvPr id="458754" name="Espace réservé des commentaires 2"/>
          <p:cNvSpPr>
            <a:spLocks noGrp="1"/>
          </p:cNvSpPr>
          <p:nvPr>
            <p:ph type="body" idx="1"/>
          </p:nvPr>
        </p:nvSpPr>
        <p:spPr/>
        <p:txBody>
          <a:bodyPr/>
          <a:lstStyle/>
          <a:p>
            <a:r>
              <a:rPr lang="fr-FR" altLang="fr-FR" smtClean="0"/>
              <a:t>Des cas de contamination de VIH sont survenus chez les partenaires négatifs (nombre non précisé), mais aucun cas de transmission phylogénétiquement liée n’était observé.</a:t>
            </a:r>
          </a:p>
          <a:p>
            <a:endParaRPr lang="fr-FR" alt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1" name="Espace réservé de l'image des diapositives 1"/>
          <p:cNvSpPr>
            <a:spLocks noGrp="1" noRot="1" noChangeAspect="1" noTextEdit="1"/>
          </p:cNvSpPr>
          <p:nvPr>
            <p:ph type="sldImg"/>
          </p:nvPr>
        </p:nvSpPr>
        <p:spPr>
          <a:xfrm>
            <a:off x="482600" y="769938"/>
            <a:ext cx="6135688" cy="3835400"/>
          </a:xfrm>
          <a:ln/>
        </p:spPr>
      </p:sp>
      <p:sp>
        <p:nvSpPr>
          <p:cNvPr id="460802" name="Espace réservé des commentaires 2"/>
          <p:cNvSpPr>
            <a:spLocks noGrp="1"/>
          </p:cNvSpPr>
          <p:nvPr>
            <p:ph type="body" idx="1"/>
          </p:nvPr>
        </p:nvSpPr>
        <p:spPr/>
        <p:txBody>
          <a:bodyPr/>
          <a:lstStyle/>
          <a:p>
            <a:endParaRPr lang="fr-FR" alt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7" name="Espace réservé de l'image des diapositives 1"/>
          <p:cNvSpPr>
            <a:spLocks noGrp="1" noRot="1" noChangeAspect="1" noTextEdit="1"/>
          </p:cNvSpPr>
          <p:nvPr>
            <p:ph type="sldImg"/>
          </p:nvPr>
        </p:nvSpPr>
        <p:spPr>
          <a:xfrm>
            <a:off x="482600" y="769938"/>
            <a:ext cx="6135688" cy="3835400"/>
          </a:xfrm>
          <a:ln/>
        </p:spPr>
      </p:sp>
      <p:sp>
        <p:nvSpPr>
          <p:cNvPr id="464898" name="Espace réservé des commentaires 2"/>
          <p:cNvSpPr>
            <a:spLocks noGrp="1"/>
          </p:cNvSpPr>
          <p:nvPr>
            <p:ph type="body" idx="1"/>
          </p:nvPr>
        </p:nvSpPr>
        <p:spPr/>
        <p:txBody>
          <a:bodyPr/>
          <a:lstStyle/>
          <a:p>
            <a:pPr defTabSz="881063"/>
            <a:r>
              <a:rPr lang="fr-FR" altLang="fr-FR" smtClean="0"/>
              <a:t>Interprétation : le calcul de l’IC 95 % indique qu’il y a 2,5 % de probabilité que le risque de transmission intra-couple pour tous rapports soit supérieur à 3,9 %, et pour les rapports anaux supérieur à 9,2 %.</a:t>
            </a:r>
          </a:p>
          <a:p>
            <a:pPr defTabSz="881063"/>
            <a:endParaRPr lang="fr-FR" altLang="fr-FR" smtClean="0"/>
          </a:p>
          <a:p>
            <a:pPr defTabSz="881063"/>
            <a:endParaRPr lang="fr-FR" alt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Avec 270 combinaisons dont 160 prises par un patient</a:t>
            </a:r>
            <a:r>
              <a:rPr lang="fr-FR" baseline="0" dirty="0" smtClean="0"/>
              <a:t> « unique »</a:t>
            </a:r>
            <a:endParaRPr lang="fr-FR" dirty="0"/>
          </a:p>
        </p:txBody>
      </p:sp>
    </p:spTree>
    <p:extLst>
      <p:ext uri="{BB962C8B-B14F-4D97-AF65-F5344CB8AC3E}">
        <p14:creationId xmlns:p14="http://schemas.microsoft.com/office/powerpoint/2010/main" val="1356191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xfrm>
            <a:off x="482600" y="769938"/>
            <a:ext cx="6135688" cy="3835400"/>
          </a:xfrm>
          <a:ln/>
        </p:spPr>
      </p:sp>
      <p:sp>
        <p:nvSpPr>
          <p:cNvPr id="47106" name="Rectangle 3"/>
          <p:cNvSpPr>
            <a:spLocks noGrp="1" noChangeArrowheads="1"/>
          </p:cNvSpPr>
          <p:nvPr>
            <p:ph type="body" idx="1"/>
          </p:nvPr>
        </p:nvSpPr>
        <p:spPr/>
        <p:txBody>
          <a:bodyPr/>
          <a:lstStyle/>
          <a:p>
            <a:endParaRPr lang="fr-FR"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xfrm>
            <a:off x="482600" y="769938"/>
            <a:ext cx="6135688" cy="3835400"/>
          </a:xfrm>
          <a:ln/>
        </p:spPr>
      </p:sp>
      <p:sp>
        <p:nvSpPr>
          <p:cNvPr id="51202" name="Rectangle 3"/>
          <p:cNvSpPr>
            <a:spLocks noGrp="1" noChangeArrowheads="1"/>
          </p:cNvSpPr>
          <p:nvPr>
            <p:ph type="body" idx="1"/>
          </p:nvPr>
        </p:nvSpPr>
        <p:spPr/>
        <p:txBody>
          <a:bodyPr/>
          <a:lstStyle/>
          <a:p>
            <a:r>
              <a:rPr lang="fr-FR" altLang="fr-FR" smtClean="0"/>
              <a:t>Dans cet essai, un traitement  antirétroviral renforcé (5 médicaments) n'a pas montré de bénéfice supplémentaire par rapport à une trithérapie conventionnelle en termes de réduction de l'ADN proviral au terme de 24 mois de traitement.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82600" y="769938"/>
            <a:ext cx="6135688" cy="38354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762729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Espace réservé de l'image des diapositives 1"/>
          <p:cNvSpPr>
            <a:spLocks noGrp="1" noRot="1" noChangeAspect="1"/>
          </p:cNvSpPr>
          <p:nvPr>
            <p:ph type="sldImg"/>
          </p:nvPr>
        </p:nvSpPr>
        <p:spPr>
          <a:xfrm>
            <a:off x="482600" y="769938"/>
            <a:ext cx="6135688" cy="3835400"/>
          </a:xfrm>
          <a:ln/>
        </p:spPr>
      </p:sp>
      <p:sp>
        <p:nvSpPr>
          <p:cNvPr id="342018" name="Espace réservé des commentaires 2"/>
          <p:cNvSpPr>
            <a:spLocks noGrp="1"/>
          </p:cNvSpPr>
          <p:nvPr>
            <p:ph type="body" idx="1"/>
          </p:nvPr>
        </p:nvSpPr>
        <p:spPr/>
        <p:txBody>
          <a:bodyPr/>
          <a:lstStyle/>
          <a:p>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2"/>
          <p:cNvSpPr>
            <a:spLocks noGrp="1" noRot="1" noChangeAspect="1" noChangeArrowheads="1" noTextEdit="1"/>
          </p:cNvSpPr>
          <p:nvPr>
            <p:ph type="sldImg"/>
          </p:nvPr>
        </p:nvSpPr>
        <p:spPr>
          <a:xfrm>
            <a:off x="482600" y="769938"/>
            <a:ext cx="6135688" cy="3835400"/>
          </a:xfrm>
          <a:ln/>
        </p:spPr>
      </p:sp>
      <p:sp>
        <p:nvSpPr>
          <p:cNvPr id="235522" name="Rectangle 3"/>
          <p:cNvSpPr>
            <a:spLocks noGrp="1" noChangeArrowheads="1"/>
          </p:cNvSpPr>
          <p:nvPr>
            <p:ph type="body" idx="1"/>
          </p:nvPr>
        </p:nvSpPr>
        <p:spPr/>
        <p:txBody>
          <a:bodyPr/>
          <a:lstStyle/>
          <a:p>
            <a:endParaRPr lang="fr-FR" alt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2"/>
          <p:cNvSpPr>
            <a:spLocks noGrp="1" noRot="1" noChangeAspect="1" noChangeArrowheads="1" noTextEdit="1"/>
          </p:cNvSpPr>
          <p:nvPr>
            <p:ph type="sldImg"/>
          </p:nvPr>
        </p:nvSpPr>
        <p:spPr>
          <a:xfrm>
            <a:off x="482600" y="769938"/>
            <a:ext cx="6135688" cy="3835400"/>
          </a:xfrm>
          <a:ln/>
        </p:spPr>
      </p:sp>
      <p:sp>
        <p:nvSpPr>
          <p:cNvPr id="256002" name="Rectangle 3"/>
          <p:cNvSpPr>
            <a:spLocks noGrp="1" noChangeArrowheads="1"/>
          </p:cNvSpPr>
          <p:nvPr>
            <p:ph type="body" idx="1"/>
          </p:nvPr>
        </p:nvSpPr>
        <p:spPr/>
        <p:txBody>
          <a:bodyPr/>
          <a:lstStyle/>
          <a:p>
            <a:endParaRPr lang="fr-FR" alt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Espace réservé de l'image des diapositives 1"/>
          <p:cNvSpPr>
            <a:spLocks noGrp="1" noRot="1" noChangeAspect="1" noTextEdit="1"/>
          </p:cNvSpPr>
          <p:nvPr>
            <p:ph type="sldImg"/>
          </p:nvPr>
        </p:nvSpPr>
        <p:spPr>
          <a:ln/>
        </p:spPr>
      </p:sp>
      <p:sp>
        <p:nvSpPr>
          <p:cNvPr id="258050" name="Espace réservé des commentaires 2"/>
          <p:cNvSpPr>
            <a:spLocks noGrp="1"/>
          </p:cNvSpPr>
          <p:nvPr>
            <p:ph type="body" idx="1"/>
          </p:nvPr>
        </p:nvSpPr>
        <p:spPr/>
        <p:txBody>
          <a:bodyPr/>
          <a:lstStyle/>
          <a:p>
            <a:endParaRPr lang="fr-FR" alt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Espace réservé de l'image des diapositives 1"/>
          <p:cNvSpPr>
            <a:spLocks noGrp="1" noRot="1" noChangeAspect="1" noTextEdit="1"/>
          </p:cNvSpPr>
          <p:nvPr>
            <p:ph type="sldImg"/>
          </p:nvPr>
        </p:nvSpPr>
        <p:spPr>
          <a:ln/>
        </p:spPr>
      </p:sp>
      <p:sp>
        <p:nvSpPr>
          <p:cNvPr id="280578" name="Espace réservé des commentaires 2"/>
          <p:cNvSpPr>
            <a:spLocks noGrp="1"/>
          </p:cNvSpPr>
          <p:nvPr>
            <p:ph type="body" idx="1"/>
          </p:nvPr>
        </p:nvSpPr>
        <p:spPr/>
        <p:txBody>
          <a:bodyPr/>
          <a:lstStyle/>
          <a:p>
            <a:endParaRPr lang="fr-FR"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22313" y="2422261"/>
            <a:ext cx="7772400" cy="1250156"/>
          </a:xfrm>
        </p:spPr>
        <p:txBody>
          <a:bodyPr anchor="ctr"/>
          <a:lstStyle>
            <a:lvl1pPr marL="0" indent="0" algn="ctr">
              <a:buNone/>
              <a:defRPr sz="2800" b="1">
                <a:solidFill>
                  <a:srgbClr val="FFFF66"/>
                </a:solidFill>
                <a:latin typeface="Trebuchet M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dirty="0" smtClean="0"/>
              <a:t>Cliquez pour modifier les styles du texte du masque</a:t>
            </a:r>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22313" y="2422261"/>
            <a:ext cx="7772400" cy="1250156"/>
          </a:xfrm>
        </p:spPr>
        <p:txBody>
          <a:bodyPr anchor="ctr"/>
          <a:lstStyle>
            <a:lvl1pPr marL="0" indent="0">
              <a:buNone/>
              <a:defRPr sz="2800" b="1">
                <a:solidFill>
                  <a:srgbClr val="FFFF66"/>
                </a:solidFill>
                <a:latin typeface="Trebuchet M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tags" Target="../tags/tag2.xml"/><Relationship Id="rId8"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3575" y="96578"/>
            <a:ext cx="8812940" cy="780521"/>
          </a:xfrm>
          <a:prstGeom prst="rect">
            <a:avLst/>
          </a:prstGeom>
          <a:noFill/>
          <a:ln>
            <a:noFill/>
          </a:ln>
          <a:effectLst>
            <a:outerShdw dist="35921" dir="2700000" algn="ctr" rotWithShape="0">
              <a:schemeClr val="tx1"/>
            </a:outerShdw>
          </a:effectLst>
          <a:extLst/>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048" name="Rectangle 3"/>
          <p:cNvSpPr>
            <a:spLocks noGrp="1" noChangeArrowheads="1"/>
          </p:cNvSpPr>
          <p:nvPr>
            <p:ph type="body" idx="1"/>
          </p:nvPr>
        </p:nvSpPr>
        <p:spPr bwMode="auto">
          <a:xfrm>
            <a:off x="457209" y="1117865"/>
            <a:ext cx="8507413" cy="42597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2" name="ZoneTexte 1"/>
          <p:cNvSpPr txBox="1"/>
          <p:nvPr userDrawn="1"/>
        </p:nvSpPr>
        <p:spPr>
          <a:xfrm>
            <a:off x="0" y="5453390"/>
            <a:ext cx="536896" cy="253916"/>
          </a:xfrm>
          <a:prstGeom prst="rect">
            <a:avLst/>
          </a:prstGeom>
          <a:noFill/>
        </p:spPr>
        <p:txBody>
          <a:bodyPr wrap="square" rtlCol="0">
            <a:spAutoFit/>
          </a:bodyPr>
          <a:lstStyle/>
          <a:p>
            <a:fld id="{8703ABA1-BA8D-544D-8B2D-8AB45BB14CF7}" type="slidenum">
              <a:rPr lang="fr-FR" sz="1050" smtClean="0">
                <a:solidFill>
                  <a:schemeClr val="accent2">
                    <a:lumMod val="75000"/>
                  </a:schemeClr>
                </a:solidFill>
              </a:rPr>
              <a:t>‹#›</a:t>
            </a:fld>
            <a:endParaRPr lang="fr-FR" sz="1050" dirty="0">
              <a:solidFill>
                <a:schemeClr val="accent2">
                  <a:lumMod val="75000"/>
                </a:schemeClr>
              </a:solidFill>
            </a:endParaRPr>
          </a:p>
        </p:txBody>
      </p:sp>
      <p:pic>
        <p:nvPicPr>
          <p:cNvPr id="3" name="Image 2" descr="LogoCoreVIH Bretagne.eps"/>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466" y="207947"/>
            <a:ext cx="862860" cy="548922"/>
          </a:xfrm>
          <a:prstGeom prst="rect">
            <a:avLst/>
          </a:prstGeom>
        </p:spPr>
      </p:pic>
    </p:spTree>
    <p:custDataLst>
      <p:tags r:id="rId7"/>
    </p:custDataLst>
  </p:cSld>
  <p:clrMap bg1="lt1" tx1="dk1" bg2="lt2" tx2="dk2" accent1="accent1" accent2="accent2" accent3="accent3" accent4="accent4" accent5="accent5" accent6="accent6" hlink="hlink" folHlink="folHlink"/>
  <p:sldLayoutIdLst>
    <p:sldLayoutId id="2147483653" r:id="rId1"/>
    <p:sldLayoutId id="2147483652" r:id="rId2"/>
    <p:sldLayoutId id="2147483651" r:id="rId3"/>
    <p:sldLayoutId id="2147483650" r:id="rId4"/>
    <p:sldLayoutId id="2147483649" r:id="rId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rtl="0" eaLnBrk="0" fontAlgn="base" hangingPunct="0">
        <a:lnSpc>
          <a:spcPct val="90000"/>
        </a:lnSpc>
        <a:spcBef>
          <a:spcPct val="0"/>
        </a:spcBef>
        <a:spcAft>
          <a:spcPct val="0"/>
        </a:spcAft>
        <a:defRPr sz="2800">
          <a:solidFill>
            <a:srgbClr val="FFFF66"/>
          </a:solidFill>
          <a:latin typeface="+mj-lt"/>
          <a:ea typeface="+mj-ea"/>
          <a:cs typeface="+mj-cs"/>
        </a:defRPr>
      </a:lvl1pPr>
      <a:lvl2pPr algn="ctr" rtl="0" eaLnBrk="0" fontAlgn="base" hangingPunct="0">
        <a:lnSpc>
          <a:spcPct val="90000"/>
        </a:lnSpc>
        <a:spcBef>
          <a:spcPct val="0"/>
        </a:spcBef>
        <a:spcAft>
          <a:spcPct val="0"/>
        </a:spcAft>
        <a:defRPr sz="2800">
          <a:solidFill>
            <a:srgbClr val="FFFF66"/>
          </a:solidFill>
          <a:latin typeface="Arial" charset="0"/>
          <a:cs typeface="Arial" charset="0"/>
        </a:defRPr>
      </a:lvl2pPr>
      <a:lvl3pPr algn="ctr" rtl="0" eaLnBrk="0" fontAlgn="base" hangingPunct="0">
        <a:lnSpc>
          <a:spcPct val="90000"/>
        </a:lnSpc>
        <a:spcBef>
          <a:spcPct val="0"/>
        </a:spcBef>
        <a:spcAft>
          <a:spcPct val="0"/>
        </a:spcAft>
        <a:defRPr sz="2800">
          <a:solidFill>
            <a:srgbClr val="FFFF66"/>
          </a:solidFill>
          <a:latin typeface="Arial" charset="0"/>
          <a:cs typeface="Arial" charset="0"/>
        </a:defRPr>
      </a:lvl3pPr>
      <a:lvl4pPr algn="ctr" rtl="0" eaLnBrk="0" fontAlgn="base" hangingPunct="0">
        <a:lnSpc>
          <a:spcPct val="90000"/>
        </a:lnSpc>
        <a:spcBef>
          <a:spcPct val="0"/>
        </a:spcBef>
        <a:spcAft>
          <a:spcPct val="0"/>
        </a:spcAft>
        <a:defRPr sz="2800">
          <a:solidFill>
            <a:srgbClr val="FFFF66"/>
          </a:solidFill>
          <a:latin typeface="Arial" charset="0"/>
          <a:cs typeface="Arial" charset="0"/>
        </a:defRPr>
      </a:lvl4pPr>
      <a:lvl5pPr algn="ctr" rtl="0" eaLnBrk="0" fontAlgn="base" hangingPunct="0">
        <a:lnSpc>
          <a:spcPct val="90000"/>
        </a:lnSpc>
        <a:spcBef>
          <a:spcPct val="0"/>
        </a:spcBef>
        <a:spcAft>
          <a:spcPct val="0"/>
        </a:spcAft>
        <a:defRPr sz="2800">
          <a:solidFill>
            <a:srgbClr val="FFFF66"/>
          </a:solidFill>
          <a:latin typeface="Arial" charset="0"/>
          <a:cs typeface="Arial" charset="0"/>
        </a:defRPr>
      </a:lvl5pPr>
      <a:lvl6pPr marL="457200" algn="ctr" rtl="0" fontAlgn="base">
        <a:lnSpc>
          <a:spcPct val="90000"/>
        </a:lnSpc>
        <a:spcBef>
          <a:spcPct val="0"/>
        </a:spcBef>
        <a:spcAft>
          <a:spcPct val="0"/>
        </a:spcAft>
        <a:defRPr sz="2800">
          <a:solidFill>
            <a:srgbClr val="FFFF66"/>
          </a:solidFill>
          <a:latin typeface="Arial" charset="0"/>
          <a:cs typeface="Arial" charset="0"/>
        </a:defRPr>
      </a:lvl6pPr>
      <a:lvl7pPr marL="914400" algn="ctr" rtl="0" fontAlgn="base">
        <a:lnSpc>
          <a:spcPct val="90000"/>
        </a:lnSpc>
        <a:spcBef>
          <a:spcPct val="0"/>
        </a:spcBef>
        <a:spcAft>
          <a:spcPct val="0"/>
        </a:spcAft>
        <a:defRPr sz="2800">
          <a:solidFill>
            <a:srgbClr val="FFFF66"/>
          </a:solidFill>
          <a:latin typeface="Arial" charset="0"/>
          <a:cs typeface="Arial" charset="0"/>
        </a:defRPr>
      </a:lvl7pPr>
      <a:lvl8pPr marL="1371600" algn="ctr" rtl="0" fontAlgn="base">
        <a:lnSpc>
          <a:spcPct val="90000"/>
        </a:lnSpc>
        <a:spcBef>
          <a:spcPct val="0"/>
        </a:spcBef>
        <a:spcAft>
          <a:spcPct val="0"/>
        </a:spcAft>
        <a:defRPr sz="2800">
          <a:solidFill>
            <a:srgbClr val="FFFF66"/>
          </a:solidFill>
          <a:latin typeface="Arial" charset="0"/>
          <a:cs typeface="Arial" charset="0"/>
        </a:defRPr>
      </a:lvl8pPr>
      <a:lvl9pPr marL="1828800" algn="ctr" rtl="0" fontAlgn="base">
        <a:lnSpc>
          <a:spcPct val="90000"/>
        </a:lnSpc>
        <a:spcBef>
          <a:spcPct val="0"/>
        </a:spcBef>
        <a:spcAft>
          <a:spcPct val="0"/>
        </a:spcAft>
        <a:defRPr sz="2800">
          <a:solidFill>
            <a:srgbClr val="FFFF66"/>
          </a:solidFill>
          <a:latin typeface="Arial" charset="0"/>
          <a:cs typeface="Arial" charset="0"/>
        </a:defRPr>
      </a:lvl9pPr>
    </p:titleStyle>
    <p:bodyStyle>
      <a:lvl1pPr marL="342900" indent="-342900" algn="l" rtl="0" eaLnBrk="0" fontAlgn="base" hangingPunct="0">
        <a:spcBef>
          <a:spcPct val="0"/>
        </a:spcBef>
        <a:spcAft>
          <a:spcPct val="0"/>
        </a:spcAft>
        <a:buClr>
          <a:srgbClr val="FFFF00"/>
        </a:buClr>
        <a:buChar char="•"/>
        <a:defRPr sz="2400">
          <a:solidFill>
            <a:schemeClr val="bg1"/>
          </a:solidFill>
          <a:latin typeface="+mn-lt"/>
          <a:ea typeface="+mn-ea"/>
          <a:cs typeface="+mn-cs"/>
        </a:defRPr>
      </a:lvl1pPr>
      <a:lvl2pPr marL="742950" indent="-285750" algn="l" rtl="0" eaLnBrk="0" fontAlgn="base" hangingPunct="0">
        <a:spcBef>
          <a:spcPct val="0"/>
        </a:spcBef>
        <a:spcAft>
          <a:spcPct val="0"/>
        </a:spcAft>
        <a:buClr>
          <a:srgbClr val="FFFF00"/>
        </a:buClr>
        <a:buChar char="–"/>
        <a:defRPr sz="2400">
          <a:solidFill>
            <a:schemeClr val="bg1"/>
          </a:solidFill>
          <a:latin typeface="+mn-lt"/>
        </a:defRPr>
      </a:lvl2pPr>
      <a:lvl3pPr marL="1143000" indent="-228600" algn="l" rtl="0" eaLnBrk="0" fontAlgn="base" hangingPunct="0">
        <a:spcBef>
          <a:spcPct val="0"/>
        </a:spcBef>
        <a:spcAft>
          <a:spcPct val="0"/>
        </a:spcAft>
        <a:buClr>
          <a:srgbClr val="FFFF00"/>
        </a:buClr>
        <a:buChar char="•"/>
        <a:defRPr sz="2000">
          <a:solidFill>
            <a:schemeClr val="bg1"/>
          </a:solidFill>
          <a:latin typeface="+mn-lt"/>
        </a:defRPr>
      </a:lvl3pPr>
      <a:lvl4pPr marL="1600200" indent="-228600" algn="l" rtl="0" eaLnBrk="0" fontAlgn="base" hangingPunct="0">
        <a:spcBef>
          <a:spcPct val="0"/>
        </a:spcBef>
        <a:spcAft>
          <a:spcPct val="0"/>
        </a:spcAft>
        <a:buClr>
          <a:srgbClr val="FFFF00"/>
        </a:buClr>
        <a:buChar char="–"/>
        <a:defRPr sz="2000">
          <a:solidFill>
            <a:schemeClr val="bg1"/>
          </a:solidFill>
          <a:latin typeface="+mn-lt"/>
        </a:defRPr>
      </a:lvl4pPr>
      <a:lvl5pPr marL="2057400" indent="-228600" algn="l" rtl="0" eaLnBrk="0" fontAlgn="base" hangingPunct="0">
        <a:spcBef>
          <a:spcPct val="0"/>
        </a:spcBef>
        <a:spcAft>
          <a:spcPct val="0"/>
        </a:spcAft>
        <a:buClr>
          <a:srgbClr val="FFFF00"/>
        </a:buClr>
        <a:buChar char="»"/>
        <a:defRPr sz="2000">
          <a:solidFill>
            <a:schemeClr val="bg1"/>
          </a:solidFill>
          <a:latin typeface="+mn-lt"/>
        </a:defRPr>
      </a:lvl5pPr>
      <a:lvl6pPr marL="2514600" indent="-228600" algn="l" rtl="0" fontAlgn="base">
        <a:spcBef>
          <a:spcPct val="0"/>
        </a:spcBef>
        <a:spcAft>
          <a:spcPct val="0"/>
        </a:spcAft>
        <a:buClr>
          <a:srgbClr val="FFFF00"/>
        </a:buClr>
        <a:buChar char="»"/>
        <a:defRPr sz="2000">
          <a:solidFill>
            <a:schemeClr val="bg1"/>
          </a:solidFill>
          <a:latin typeface="+mn-lt"/>
        </a:defRPr>
      </a:lvl6pPr>
      <a:lvl7pPr marL="2971800" indent="-228600" algn="l" rtl="0" fontAlgn="base">
        <a:spcBef>
          <a:spcPct val="0"/>
        </a:spcBef>
        <a:spcAft>
          <a:spcPct val="0"/>
        </a:spcAft>
        <a:buClr>
          <a:srgbClr val="FFFF00"/>
        </a:buClr>
        <a:buChar char="»"/>
        <a:defRPr sz="2000">
          <a:solidFill>
            <a:schemeClr val="bg1"/>
          </a:solidFill>
          <a:latin typeface="+mn-lt"/>
        </a:defRPr>
      </a:lvl7pPr>
      <a:lvl8pPr marL="3429000" indent="-228600" algn="l" rtl="0" fontAlgn="base">
        <a:spcBef>
          <a:spcPct val="0"/>
        </a:spcBef>
        <a:spcAft>
          <a:spcPct val="0"/>
        </a:spcAft>
        <a:buClr>
          <a:srgbClr val="FFFF00"/>
        </a:buClr>
        <a:buChar char="»"/>
        <a:defRPr sz="2000">
          <a:solidFill>
            <a:schemeClr val="bg1"/>
          </a:solidFill>
          <a:latin typeface="+mn-lt"/>
        </a:defRPr>
      </a:lvl8pPr>
      <a:lvl9pPr marL="3886200" indent="-228600" algn="l" rtl="0" fontAlgn="base">
        <a:spcBef>
          <a:spcPct val="0"/>
        </a:spcBef>
        <a:spcAft>
          <a:spcPct val="0"/>
        </a:spcAft>
        <a:buClr>
          <a:srgbClr val="FFFF00"/>
        </a:buClr>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36.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4" Type="http://schemas.microsoft.com/office/2007/relationships/hdphoto" Target="../media/hdphoto1.wdp"/><Relationship Id="rId5" Type="http://schemas.openxmlformats.org/officeDocument/2006/relationships/image" Target="../media/image6.png"/><Relationship Id="rId6" Type="http://schemas.microsoft.com/office/2007/relationships/hdphoto" Target="../media/hdphoto2.wdp"/><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5715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bg1"/>
              </a:solidFill>
              <a:effectLst/>
              <a:latin typeface="Arial" charset="0"/>
            </a:endParaRPr>
          </a:p>
        </p:txBody>
      </p:sp>
      <p:sp>
        <p:nvSpPr>
          <p:cNvPr id="2" name="Espace réservé du texte 1"/>
          <p:cNvSpPr>
            <a:spLocks noGrp="1"/>
          </p:cNvSpPr>
          <p:nvPr>
            <p:ph type="body" idx="1"/>
          </p:nvPr>
        </p:nvSpPr>
        <p:spPr>
          <a:xfrm>
            <a:off x="2052669" y="2422261"/>
            <a:ext cx="6442044" cy="1250156"/>
          </a:xfrm>
        </p:spPr>
        <p:txBody>
          <a:bodyPr/>
          <a:lstStyle/>
          <a:p>
            <a:r>
              <a:rPr lang="fr-FR" dirty="0" smtClean="0">
                <a:solidFill>
                  <a:schemeClr val="tx2"/>
                </a:solidFill>
              </a:rPr>
              <a:t>Vous reprendrez bien un peu de CROI au petit-déjeuner…?</a:t>
            </a:r>
          </a:p>
          <a:p>
            <a:endParaRPr lang="fr-FR" dirty="0" smtClean="0">
              <a:solidFill>
                <a:schemeClr val="tx2"/>
              </a:solidFill>
            </a:endParaRPr>
          </a:p>
          <a:p>
            <a:endParaRPr lang="fr-FR" sz="1100" dirty="0">
              <a:solidFill>
                <a:schemeClr val="tx2"/>
              </a:solidFill>
            </a:endParaRPr>
          </a:p>
          <a:p>
            <a:pPr algn="l"/>
            <a:r>
              <a:rPr lang="fr-FR" sz="1100" dirty="0" smtClean="0">
                <a:solidFill>
                  <a:schemeClr val="tx2"/>
                </a:solidFill>
              </a:rPr>
              <a:t>Compte-rendu express du 21</a:t>
            </a:r>
            <a:r>
              <a:rPr lang="fr-FR" sz="1100" baseline="30000" dirty="0" smtClean="0">
                <a:solidFill>
                  <a:schemeClr val="tx2"/>
                </a:solidFill>
              </a:rPr>
              <a:t>ème</a:t>
            </a:r>
            <a:r>
              <a:rPr lang="fr-FR" sz="1100" dirty="0" smtClean="0">
                <a:solidFill>
                  <a:schemeClr val="tx2"/>
                </a:solidFill>
              </a:rPr>
              <a:t> congrès américain sur les rétrovirus et infections opportunistes – Boston, 3 au 6 mars 2014</a:t>
            </a:r>
            <a:endParaRPr lang="fr-FR" sz="1100" dirty="0">
              <a:solidFill>
                <a:schemeClr val="tx2"/>
              </a:solidFill>
            </a:endParaRPr>
          </a:p>
        </p:txBody>
      </p:sp>
      <p:sp>
        <p:nvSpPr>
          <p:cNvPr id="4" name="ZoneTexte 3"/>
          <p:cNvSpPr txBox="1"/>
          <p:nvPr/>
        </p:nvSpPr>
        <p:spPr>
          <a:xfrm>
            <a:off x="158758" y="5309860"/>
            <a:ext cx="4561417" cy="253916"/>
          </a:xfrm>
          <a:prstGeom prst="rect">
            <a:avLst/>
          </a:prstGeom>
          <a:noFill/>
        </p:spPr>
        <p:txBody>
          <a:bodyPr wrap="square" rtlCol="0">
            <a:spAutoFit/>
          </a:bodyPr>
          <a:lstStyle/>
          <a:p>
            <a:r>
              <a:rPr lang="fr-FR" sz="1050" i="1" dirty="0" smtClean="0">
                <a:solidFill>
                  <a:srgbClr val="000000"/>
                </a:solidFill>
              </a:rPr>
              <a:t>Dr Cédric Arvieux – COREVIH-Bretagne</a:t>
            </a:r>
            <a:endParaRPr lang="fr-FR" sz="1050" i="1" dirty="0">
              <a:solidFill>
                <a:srgbClr val="000000"/>
              </a:solidFill>
            </a:endParaRPr>
          </a:p>
        </p:txBody>
      </p:sp>
      <p:pic>
        <p:nvPicPr>
          <p:cNvPr id="5" name="Image 4" descr="LogoCoreVIH Bretag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1" y="218968"/>
            <a:ext cx="2645833" cy="16827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49895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r>
              <a:rPr lang="fr-FR" dirty="0" smtClean="0"/>
              <a:t>££££££</a:t>
            </a:r>
          </a:p>
          <a:p>
            <a:endParaRPr lang="fr-FR" dirty="0" smtClean="0"/>
          </a:p>
          <a:p>
            <a:r>
              <a:rPr lang="fr-FR" dirty="0" err="1" smtClean="0"/>
              <a:t>Monothérpie</a:t>
            </a:r>
            <a:r>
              <a:rPr lang="fr-FR" dirty="0" smtClean="0"/>
              <a:t> IP, ou comment gérer la crise !</a:t>
            </a:r>
          </a:p>
          <a:p>
            <a:endParaRPr lang="fr-FR" dirty="0" smtClean="0"/>
          </a:p>
          <a:p>
            <a:r>
              <a:rPr lang="fr-FR" dirty="0" smtClean="0"/>
              <a:t>££££££</a:t>
            </a:r>
            <a:endParaRPr lang="fr-FR" dirty="0"/>
          </a:p>
        </p:txBody>
      </p:sp>
    </p:spTree>
    <p:extLst>
      <p:ext uri="{BB962C8B-B14F-4D97-AF65-F5344CB8AC3E}">
        <p14:creationId xmlns:p14="http://schemas.microsoft.com/office/powerpoint/2010/main" val="17540044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Essai Pivot (an </a:t>
            </a:r>
            <a:r>
              <a:rPr lang="fr-FR" dirty="0" err="1" smtClean="0"/>
              <a:t>english</a:t>
            </a:r>
            <a:r>
              <a:rPr lang="fr-FR" dirty="0" smtClean="0"/>
              <a:t> one)</a:t>
            </a:r>
            <a:endParaRPr lang="fr-FR" dirty="0"/>
          </a:p>
        </p:txBody>
      </p:sp>
      <p:sp>
        <p:nvSpPr>
          <p:cNvPr id="3" name="Espace réservé du contenu 2"/>
          <p:cNvSpPr>
            <a:spLocks noGrp="1"/>
          </p:cNvSpPr>
          <p:nvPr>
            <p:ph idx="1"/>
          </p:nvPr>
        </p:nvSpPr>
        <p:spPr/>
        <p:txBody>
          <a:bodyPr/>
          <a:lstStyle/>
          <a:p>
            <a:r>
              <a:rPr lang="fr-FR" sz="1800" dirty="0" smtClean="0"/>
              <a:t>La monothérapie IP, est-ce économique ?</a:t>
            </a:r>
          </a:p>
          <a:p>
            <a:r>
              <a:rPr lang="fr-FR" sz="1800" dirty="0" smtClean="0"/>
              <a:t>Critère principal : préservation des options thérapeutiques</a:t>
            </a:r>
          </a:p>
          <a:p>
            <a:r>
              <a:rPr lang="fr-FR" sz="1800" dirty="0" smtClean="0"/>
              <a:t>Randomisé poursuite </a:t>
            </a:r>
            <a:r>
              <a:rPr lang="fr-FR" sz="1800" dirty="0"/>
              <a:t>trithérapie </a:t>
            </a:r>
            <a:r>
              <a:rPr lang="fr-FR" sz="1800" dirty="0" smtClean="0"/>
              <a:t>vs switch mono-IP (IP au choix)</a:t>
            </a:r>
          </a:p>
          <a:p>
            <a:r>
              <a:rPr lang="fr-FR" sz="1800" dirty="0" smtClean="0"/>
              <a:t>Suivi : 44 mois</a:t>
            </a:r>
            <a:endParaRPr lang="fr-FR" sz="1800" dirty="0"/>
          </a:p>
        </p:txBody>
      </p:sp>
      <p:graphicFrame>
        <p:nvGraphicFramePr>
          <p:cNvPr id="4" name="Tableau 3"/>
          <p:cNvGraphicFramePr>
            <a:graphicFrameLocks noGrp="1"/>
          </p:cNvGraphicFramePr>
          <p:nvPr>
            <p:extLst>
              <p:ext uri="{D42A27DB-BD31-4B8C-83A1-F6EECF244321}">
                <p14:modId xmlns:p14="http://schemas.microsoft.com/office/powerpoint/2010/main" val="1073586877"/>
              </p:ext>
            </p:extLst>
          </p:nvPr>
        </p:nvGraphicFramePr>
        <p:xfrm>
          <a:off x="112722" y="2391838"/>
          <a:ext cx="8921751" cy="3242421"/>
        </p:xfrm>
        <a:graphic>
          <a:graphicData uri="http://schemas.openxmlformats.org/drawingml/2006/table">
            <a:tbl>
              <a:tblPr firstRow="1" bandRow="1">
                <a:tableStyleId>{5C22544A-7EE6-4342-B048-85BDC9FD1C3A}</a:tableStyleId>
              </a:tblPr>
              <a:tblGrid>
                <a:gridCol w="1725336"/>
                <a:gridCol w="1855938"/>
                <a:gridCol w="1216239"/>
                <a:gridCol w="1542946"/>
                <a:gridCol w="1810304"/>
                <a:gridCol w="770988"/>
              </a:tblGrid>
              <a:tr h="495274">
                <a:tc gridSpan="2">
                  <a:txBody>
                    <a:bodyPr/>
                    <a:lstStyle/>
                    <a:p>
                      <a:pPr algn="l">
                        <a:lnSpc>
                          <a:spcPts val="1100"/>
                        </a:lnSpc>
                      </a:pPr>
                      <a:endParaRPr lang="fr-FR" sz="1000" dirty="0">
                        <a:solidFill>
                          <a:srgbClr val="FFFF66"/>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c hMerge="1">
                  <a:txBody>
                    <a:bodyPr/>
                    <a:lstStyle/>
                    <a:p>
                      <a:endParaRPr lang="fr-FR"/>
                    </a:p>
                  </a:txBody>
                  <a:tcPr/>
                </a:tc>
                <a:tc>
                  <a:txBody>
                    <a:bodyPr/>
                    <a:lstStyle/>
                    <a:p>
                      <a:pPr algn="ctr">
                        <a:lnSpc>
                          <a:spcPts val="1100"/>
                        </a:lnSpc>
                      </a:pPr>
                      <a:r>
                        <a:rPr lang="fr-FR" sz="1000" dirty="0" smtClean="0">
                          <a:solidFill>
                            <a:schemeClr val="tx1"/>
                          </a:solidFill>
                        </a:rPr>
                        <a:t>Trithérapie </a:t>
                      </a:r>
                    </a:p>
                    <a:p>
                      <a:pPr algn="ctr">
                        <a:lnSpc>
                          <a:spcPts val="1100"/>
                        </a:lnSpc>
                      </a:pPr>
                      <a:r>
                        <a:rPr lang="fr-FR" sz="1000" dirty="0" smtClean="0">
                          <a:solidFill>
                            <a:schemeClr val="tx1"/>
                          </a:solidFill>
                        </a:rPr>
                        <a:t>(n = 291)</a:t>
                      </a:r>
                      <a:endParaRPr lang="fr-FR" sz="1000" dirty="0">
                        <a:solidFill>
                          <a:schemeClr val="tx1"/>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B0F0"/>
                    </a:solidFill>
                  </a:tcPr>
                </a:tc>
                <a:tc>
                  <a:txBody>
                    <a:bodyPr/>
                    <a:lstStyle/>
                    <a:p>
                      <a:pPr algn="ctr">
                        <a:lnSpc>
                          <a:spcPts val="1100"/>
                        </a:lnSpc>
                      </a:pPr>
                      <a:r>
                        <a:rPr lang="fr-FR" sz="1000" dirty="0" smtClean="0">
                          <a:solidFill>
                            <a:schemeClr val="tx1"/>
                          </a:solidFill>
                        </a:rPr>
                        <a:t>Monothérapie IP/r</a:t>
                      </a:r>
                    </a:p>
                    <a:p>
                      <a:pPr algn="ctr">
                        <a:lnSpc>
                          <a:spcPts val="1100"/>
                        </a:lnSpc>
                      </a:pPr>
                      <a:r>
                        <a:rPr lang="fr-FR" sz="1000" dirty="0" smtClean="0">
                          <a:solidFill>
                            <a:schemeClr val="tx1"/>
                          </a:solidFill>
                        </a:rPr>
                        <a:t>(n = 296)</a:t>
                      </a:r>
                      <a:endParaRPr lang="fr-FR" sz="1000" dirty="0">
                        <a:solidFill>
                          <a:schemeClr val="tx1"/>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chemeClr val="accent2">
                        <a:lumMod val="20000"/>
                        <a:lumOff val="80000"/>
                      </a:schemeClr>
                    </a:solidFill>
                  </a:tcPr>
                </a:tc>
                <a:tc>
                  <a:txBody>
                    <a:bodyPr/>
                    <a:lstStyle/>
                    <a:p>
                      <a:pPr algn="ctr">
                        <a:lnSpc>
                          <a:spcPts val="1100"/>
                        </a:lnSpc>
                      </a:pPr>
                      <a:r>
                        <a:rPr lang="fr-FR" sz="1000" dirty="0" smtClean="0">
                          <a:solidFill>
                            <a:srgbClr val="FFFF66"/>
                          </a:solidFill>
                        </a:rPr>
                        <a:t>Différence </a:t>
                      </a:r>
                      <a:br>
                        <a:rPr lang="fr-FR" sz="1000" dirty="0" smtClean="0">
                          <a:solidFill>
                            <a:srgbClr val="FFFF66"/>
                          </a:solidFill>
                        </a:rPr>
                      </a:br>
                      <a:r>
                        <a:rPr lang="fr-FR" sz="1000" dirty="0" smtClean="0">
                          <a:solidFill>
                            <a:srgbClr val="FFFF66"/>
                          </a:solidFill>
                        </a:rPr>
                        <a:t>Tri – Mono IP/r</a:t>
                      </a:r>
                    </a:p>
                    <a:p>
                      <a:pPr algn="ctr">
                        <a:lnSpc>
                          <a:spcPts val="1100"/>
                        </a:lnSpc>
                      </a:pPr>
                      <a:r>
                        <a:rPr lang="fr-FR" sz="1000" dirty="0" smtClean="0">
                          <a:solidFill>
                            <a:srgbClr val="FFFF66"/>
                          </a:solidFill>
                        </a:rPr>
                        <a:t>(IC 95 %)</a:t>
                      </a:r>
                      <a:endParaRPr lang="fr-FR" sz="1000" dirty="0">
                        <a:solidFill>
                          <a:srgbClr val="FFFF66"/>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c>
                  <a:txBody>
                    <a:bodyPr/>
                    <a:lstStyle/>
                    <a:p>
                      <a:pPr algn="ctr">
                        <a:lnSpc>
                          <a:spcPts val="1100"/>
                        </a:lnSpc>
                      </a:pPr>
                      <a:r>
                        <a:rPr lang="fr-FR" sz="1000" dirty="0" smtClean="0">
                          <a:solidFill>
                            <a:srgbClr val="FFFF66"/>
                          </a:solidFill>
                        </a:rPr>
                        <a:t>p</a:t>
                      </a:r>
                      <a:endParaRPr lang="fr-FR" sz="1000" dirty="0">
                        <a:solidFill>
                          <a:srgbClr val="FFFF66"/>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r>
              <a:tr h="215874">
                <a:tc gridSpan="2">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lang="fr-FR" sz="1000" baseline="0" dirty="0" smtClean="0">
                          <a:solidFill>
                            <a:schemeClr val="bg1"/>
                          </a:solidFill>
                        </a:rPr>
                        <a:t>CD4 J0</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hMerge="1">
                  <a:txBody>
                    <a:bodyPr/>
                    <a:lstStyle/>
                    <a:p>
                      <a:endParaRPr lang="fr-FR"/>
                    </a:p>
                  </a:txBody>
                  <a:tcPr/>
                </a:tc>
                <a:tc>
                  <a:txBody>
                    <a:bodyPr/>
                    <a:lstStyle/>
                    <a:p>
                      <a:pPr algn="ctr">
                        <a:lnSpc>
                          <a:spcPts val="1100"/>
                        </a:lnSpc>
                      </a:pPr>
                      <a:r>
                        <a:rPr lang="fr-FR" sz="1000" dirty="0" smtClean="0">
                          <a:solidFill>
                            <a:schemeClr val="bg1"/>
                          </a:solidFill>
                        </a:rPr>
                        <a:t>512 (386-658)</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lnSpc>
                          <a:spcPts val="1100"/>
                        </a:lnSpc>
                      </a:pPr>
                      <a:r>
                        <a:rPr lang="fr-FR" sz="1000" dirty="0" smtClean="0">
                          <a:solidFill>
                            <a:schemeClr val="bg1"/>
                          </a:solidFill>
                        </a:rPr>
                        <a:t>516 (402-713)</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rowSpan="4">
                  <a:txBody>
                    <a:bodyPr/>
                    <a:lstStyle/>
                    <a:p>
                      <a:pPr marL="0" marR="0" indent="0" algn="ctr" defTabSz="914400" rtl="0" eaLnBrk="1" fontAlgn="auto" latinLnBrk="0" hangingPunct="1">
                        <a:lnSpc>
                          <a:spcPts val="1100"/>
                        </a:lnSpc>
                        <a:spcBef>
                          <a:spcPts val="0"/>
                        </a:spcBef>
                        <a:spcAft>
                          <a:spcPts val="0"/>
                        </a:spcAft>
                        <a:buClrTx/>
                        <a:buSzTx/>
                        <a:buFontTx/>
                        <a:buNone/>
                        <a:tabLst/>
                        <a:defRPr/>
                      </a:pP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38100" cap="flat" cmpd="sng" algn="ctr">
                      <a:solidFill>
                        <a:srgbClr val="FFFF66"/>
                      </a:solidFill>
                      <a:prstDash val="solid"/>
                      <a:round/>
                      <a:headEnd type="none" w="med" len="med"/>
                      <a:tailEnd type="none" w="med" len="med"/>
                    </a:lnB>
                    <a:noFill/>
                  </a:tcPr>
                </a:tc>
                <a:tc rowSpan="4">
                  <a:txBody>
                    <a:bodyPr/>
                    <a:lstStyle/>
                    <a:p>
                      <a:pPr marL="0" marR="0" indent="0" algn="ctr" defTabSz="914400" rtl="0" eaLnBrk="1" fontAlgn="auto" latinLnBrk="0" hangingPunct="1">
                        <a:lnSpc>
                          <a:spcPts val="1100"/>
                        </a:lnSpc>
                        <a:spcBef>
                          <a:spcPts val="0"/>
                        </a:spcBef>
                        <a:spcAft>
                          <a:spcPts val="0"/>
                        </a:spcAft>
                        <a:buClrTx/>
                        <a:buSzTx/>
                        <a:buFontTx/>
                        <a:buNone/>
                        <a:tabLst/>
                        <a:defRPr/>
                      </a:pP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38100" cap="flat" cmpd="sng" algn="ctr">
                      <a:solidFill>
                        <a:srgbClr val="FFFF66"/>
                      </a:solidFill>
                      <a:prstDash val="solid"/>
                      <a:round/>
                      <a:headEnd type="none" w="med" len="med"/>
                      <a:tailEnd type="none" w="med" len="med"/>
                    </a:lnB>
                    <a:noFill/>
                  </a:tcPr>
                </a:tc>
              </a:tr>
              <a:tr h="215874">
                <a:tc gridSpan="2">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lang="fr-FR" sz="1000" dirty="0" smtClean="0">
                          <a:solidFill>
                            <a:schemeClr val="bg1"/>
                          </a:solidFill>
                        </a:rPr>
                        <a:t>CD4 nadir</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hMerge="1">
                  <a:txBody>
                    <a:bodyPr/>
                    <a:lstStyle/>
                    <a:p>
                      <a:endParaRPr lang="fr-FR"/>
                    </a:p>
                  </a:txBody>
                  <a:tcPr/>
                </a:tc>
                <a:tc>
                  <a:txBody>
                    <a:bodyPr/>
                    <a:lstStyle/>
                    <a:p>
                      <a:pPr algn="ctr">
                        <a:lnSpc>
                          <a:spcPts val="1100"/>
                        </a:lnSpc>
                      </a:pPr>
                      <a:r>
                        <a:rPr lang="fr-FR" sz="1000" dirty="0" smtClean="0">
                          <a:solidFill>
                            <a:schemeClr val="bg1"/>
                          </a:solidFill>
                        </a:rPr>
                        <a:t>181 (90-258)</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lnSpc>
                          <a:spcPts val="1100"/>
                        </a:lnSpc>
                      </a:pPr>
                      <a:r>
                        <a:rPr lang="fr-FR" sz="1000" dirty="0" smtClean="0">
                          <a:solidFill>
                            <a:schemeClr val="bg1"/>
                          </a:solidFill>
                        </a:rPr>
                        <a:t>170 (80-239)</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vMerge="1">
                  <a:txBody>
                    <a:bodyPr/>
                    <a:lstStyle/>
                    <a:p>
                      <a:pPr marL="0" marR="0" indent="0" algn="ctr" defTabSz="914400" rtl="0" eaLnBrk="1" fontAlgn="auto" latinLnBrk="0" hangingPunct="1">
                        <a:lnSpc>
                          <a:spcPts val="1100"/>
                        </a:lnSpc>
                        <a:spcBef>
                          <a:spcPts val="0"/>
                        </a:spcBef>
                        <a:spcAft>
                          <a:spcPts val="0"/>
                        </a:spcAft>
                        <a:buClrTx/>
                        <a:buSzTx/>
                        <a:buFontTx/>
                        <a:buNone/>
                        <a:tabLst/>
                        <a:defRPr/>
                      </a:pPr>
                      <a:endParaRPr lang="fr-FR" sz="120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vMerge="1">
                  <a:txBody>
                    <a:bodyPr/>
                    <a:lstStyle/>
                    <a:p>
                      <a:pPr marL="0" marR="0" indent="0" algn="ctr" defTabSz="914400" rtl="0" eaLnBrk="1" fontAlgn="auto" latinLnBrk="0" hangingPunct="1">
                        <a:lnSpc>
                          <a:spcPts val="1100"/>
                        </a:lnSpc>
                        <a:spcBef>
                          <a:spcPts val="0"/>
                        </a:spcBef>
                        <a:spcAft>
                          <a:spcPts val="0"/>
                        </a:spcAft>
                        <a:buClrTx/>
                        <a:buSzTx/>
                        <a:buFontTx/>
                        <a:buNone/>
                        <a:tabLst/>
                        <a:defRPr/>
                      </a:pPr>
                      <a:endParaRPr lang="fr-FR" sz="120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215874">
                <a:tc gridSpan="2">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lang="fr-FR" sz="1000" dirty="0" smtClean="0">
                          <a:solidFill>
                            <a:schemeClr val="bg1"/>
                          </a:solidFill>
                        </a:rPr>
                        <a:t>Années</a:t>
                      </a:r>
                      <a:r>
                        <a:rPr lang="fr-FR" sz="1000" baseline="0" dirty="0" smtClean="0">
                          <a:solidFill>
                            <a:schemeClr val="bg1"/>
                          </a:solidFill>
                        </a:rPr>
                        <a:t> depuis début ARV</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hMerge="1">
                  <a:txBody>
                    <a:bodyPr/>
                    <a:lstStyle/>
                    <a:p>
                      <a:endParaRPr lang="fr-FR"/>
                    </a:p>
                  </a:txBody>
                  <a:tcPr/>
                </a:tc>
                <a:tc>
                  <a:txBody>
                    <a:bodyPr/>
                    <a:lstStyle/>
                    <a:p>
                      <a:pPr algn="ctr">
                        <a:lnSpc>
                          <a:spcPts val="1100"/>
                        </a:lnSpc>
                      </a:pPr>
                      <a:r>
                        <a:rPr lang="fr-FR" sz="1000" dirty="0" smtClean="0">
                          <a:solidFill>
                            <a:schemeClr val="bg1"/>
                          </a:solidFill>
                        </a:rPr>
                        <a:t>3,9 (2,0-6,4)</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lnSpc>
                          <a:spcPts val="1100"/>
                        </a:lnSpc>
                      </a:pPr>
                      <a:r>
                        <a:rPr lang="fr-FR" sz="1000" dirty="0" smtClean="0">
                          <a:solidFill>
                            <a:schemeClr val="bg1"/>
                          </a:solidFill>
                        </a:rPr>
                        <a:t>4,2 (2,4-6,9)</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vMerge="1">
                  <a:txBody>
                    <a:bodyPr/>
                    <a:lstStyle/>
                    <a:p>
                      <a:pPr marL="0" marR="0" indent="0" algn="ctr" defTabSz="914400" rtl="0" eaLnBrk="1" fontAlgn="auto" latinLnBrk="0" hangingPunct="1">
                        <a:lnSpc>
                          <a:spcPts val="1100"/>
                        </a:lnSpc>
                        <a:spcBef>
                          <a:spcPts val="0"/>
                        </a:spcBef>
                        <a:spcAft>
                          <a:spcPts val="0"/>
                        </a:spcAft>
                        <a:buClrTx/>
                        <a:buSzTx/>
                        <a:buFontTx/>
                        <a:buNone/>
                        <a:tabLst/>
                        <a:defRPr/>
                      </a:pPr>
                      <a:endParaRPr lang="fr-FR" sz="120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vMerge="1">
                  <a:txBody>
                    <a:bodyPr/>
                    <a:lstStyle/>
                    <a:p>
                      <a:pPr marL="0" marR="0" indent="0" algn="ctr" defTabSz="914400" rtl="0" eaLnBrk="1" fontAlgn="auto" latinLnBrk="0" hangingPunct="1">
                        <a:lnSpc>
                          <a:spcPts val="1100"/>
                        </a:lnSpc>
                        <a:spcBef>
                          <a:spcPts val="0"/>
                        </a:spcBef>
                        <a:spcAft>
                          <a:spcPts val="0"/>
                        </a:spcAft>
                        <a:buClrTx/>
                        <a:buSzTx/>
                        <a:buFontTx/>
                        <a:buNone/>
                        <a:tabLst/>
                        <a:defRPr/>
                      </a:pPr>
                      <a:endParaRPr lang="fr-FR" sz="120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355574">
                <a:tc>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lang="fr-FR" sz="1000" dirty="0" smtClean="0">
                          <a:solidFill>
                            <a:schemeClr val="bg1"/>
                          </a:solidFill>
                        </a:rPr>
                        <a:t>IP ou INNTI à J0</a:t>
                      </a: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38100" cap="flat" cmpd="sng" algn="ctr">
                      <a:solidFill>
                        <a:srgbClr val="FFFF66"/>
                      </a:solidFill>
                      <a:prstDash val="solid"/>
                      <a:round/>
                      <a:headEnd type="none" w="med" len="med"/>
                      <a:tailEnd type="none" w="med" len="med"/>
                    </a:lnB>
                    <a:noFill/>
                  </a:tcPr>
                </a:tc>
                <a:tc>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lang="fr-FR" sz="1000" dirty="0" smtClean="0">
                          <a:solidFill>
                            <a:schemeClr val="bg1"/>
                          </a:solidFill>
                        </a:rPr>
                        <a:t>IP</a:t>
                      </a:r>
                    </a:p>
                    <a:p>
                      <a:pPr marL="0" marR="0" indent="0" algn="l" defTabSz="914400" rtl="0" eaLnBrk="1" fontAlgn="auto" latinLnBrk="0" hangingPunct="1">
                        <a:lnSpc>
                          <a:spcPts val="1100"/>
                        </a:lnSpc>
                        <a:spcBef>
                          <a:spcPts val="0"/>
                        </a:spcBef>
                        <a:spcAft>
                          <a:spcPts val="0"/>
                        </a:spcAft>
                        <a:buClrTx/>
                        <a:buSzTx/>
                        <a:buFontTx/>
                        <a:buNone/>
                        <a:tabLst/>
                        <a:defRPr/>
                      </a:pPr>
                      <a:r>
                        <a:rPr lang="fr-FR" sz="1000" dirty="0" smtClean="0">
                          <a:solidFill>
                            <a:schemeClr val="bg1"/>
                          </a:solidFill>
                        </a:rPr>
                        <a:t>INNTI</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38100" cap="flat" cmpd="sng" algn="ctr">
                      <a:solidFill>
                        <a:srgbClr val="FFFF66"/>
                      </a:solidFill>
                      <a:prstDash val="solid"/>
                      <a:round/>
                      <a:headEnd type="none" w="med" len="med"/>
                      <a:tailEnd type="none" w="med" len="med"/>
                    </a:lnB>
                    <a:noFill/>
                  </a:tcPr>
                </a:tc>
                <a:tc>
                  <a:txBody>
                    <a:bodyPr/>
                    <a:lstStyle/>
                    <a:p>
                      <a:pPr algn="ctr">
                        <a:lnSpc>
                          <a:spcPts val="1100"/>
                        </a:lnSpc>
                      </a:pPr>
                      <a:r>
                        <a:rPr lang="fr-FR" sz="1000" dirty="0" smtClean="0">
                          <a:solidFill>
                            <a:schemeClr val="bg1"/>
                          </a:solidFill>
                        </a:rPr>
                        <a:t>134 (46 %)</a:t>
                      </a:r>
                    </a:p>
                    <a:p>
                      <a:pPr algn="ctr">
                        <a:lnSpc>
                          <a:spcPts val="1100"/>
                        </a:lnSpc>
                      </a:pPr>
                      <a:r>
                        <a:rPr lang="fr-FR" sz="1000" dirty="0" smtClean="0">
                          <a:solidFill>
                            <a:schemeClr val="bg1"/>
                          </a:solidFill>
                        </a:rPr>
                        <a:t>127 (54 %)</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38100" cap="flat" cmpd="sng" algn="ctr">
                      <a:solidFill>
                        <a:srgbClr val="FFFF66"/>
                      </a:solidFill>
                      <a:prstDash val="solid"/>
                      <a:round/>
                      <a:headEnd type="none" w="med" len="med"/>
                      <a:tailEnd type="none" w="med" len="med"/>
                    </a:lnB>
                    <a:noFill/>
                  </a:tcPr>
                </a:tc>
                <a:tc>
                  <a:txBody>
                    <a:bodyPr/>
                    <a:lstStyle/>
                    <a:p>
                      <a:pPr algn="ctr">
                        <a:lnSpc>
                          <a:spcPts val="1100"/>
                        </a:lnSpc>
                      </a:pPr>
                      <a:r>
                        <a:rPr lang="fr-FR" sz="1000" dirty="0" smtClean="0">
                          <a:solidFill>
                            <a:schemeClr val="bg1"/>
                          </a:solidFill>
                        </a:rPr>
                        <a:t>139 (47 %)</a:t>
                      </a:r>
                    </a:p>
                    <a:p>
                      <a:pPr algn="ctr">
                        <a:lnSpc>
                          <a:spcPts val="1100"/>
                        </a:lnSpc>
                      </a:pPr>
                      <a:r>
                        <a:rPr lang="fr-FR" sz="1000" dirty="0" smtClean="0">
                          <a:solidFill>
                            <a:schemeClr val="bg1"/>
                          </a:solidFill>
                        </a:rPr>
                        <a:t>155 (53 %)</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38100" cap="flat" cmpd="sng" algn="ctr">
                      <a:solidFill>
                        <a:srgbClr val="FFFF66"/>
                      </a:solidFill>
                      <a:prstDash val="solid"/>
                      <a:round/>
                      <a:headEnd type="none" w="med" len="med"/>
                      <a:tailEnd type="none" w="med" len="med"/>
                    </a:lnB>
                    <a:noFill/>
                  </a:tcPr>
                </a:tc>
                <a:tc vMerge="1">
                  <a:txBody>
                    <a:bodyPr/>
                    <a:lstStyle/>
                    <a:p>
                      <a:pPr marL="0" marR="0" indent="0" algn="ctr" defTabSz="914400" rtl="0" eaLnBrk="1" fontAlgn="auto" latinLnBrk="0" hangingPunct="1">
                        <a:lnSpc>
                          <a:spcPts val="1100"/>
                        </a:lnSpc>
                        <a:spcBef>
                          <a:spcPts val="0"/>
                        </a:spcBef>
                        <a:spcAft>
                          <a:spcPts val="0"/>
                        </a:spcAft>
                        <a:buClrTx/>
                        <a:buSzTx/>
                        <a:buFontTx/>
                        <a:buNone/>
                        <a:tabLst/>
                        <a:defRPr/>
                      </a:pPr>
                      <a:endParaRPr lang="fr-FR" sz="120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vMerge="1">
                  <a:txBody>
                    <a:bodyPr/>
                    <a:lstStyle/>
                    <a:p>
                      <a:pPr marL="0" marR="0" indent="0" algn="ctr" defTabSz="914400" rtl="0" eaLnBrk="1" fontAlgn="auto" latinLnBrk="0" hangingPunct="1">
                        <a:lnSpc>
                          <a:spcPts val="1100"/>
                        </a:lnSpc>
                        <a:spcBef>
                          <a:spcPts val="0"/>
                        </a:spcBef>
                        <a:spcAft>
                          <a:spcPts val="0"/>
                        </a:spcAft>
                        <a:buClrTx/>
                        <a:buSzTx/>
                        <a:buFontTx/>
                        <a:buNone/>
                        <a:tabLst/>
                        <a:defRPr/>
                      </a:pPr>
                      <a:endParaRPr lang="fr-FR" sz="1200" dirty="0">
                        <a:solidFill>
                          <a:schemeClr val="bg1"/>
                        </a:solidFill>
                      </a:endParaRPr>
                    </a:p>
                  </a:txBody>
                  <a:tcPr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355574">
                <a:tc gridSpan="2">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lang="fr-FR" sz="1000" dirty="0" smtClean="0">
                          <a:solidFill>
                            <a:schemeClr val="bg1"/>
                          </a:solidFill>
                        </a:rPr>
                        <a:t>Rebond CV &gt; 50 c/ml, confirmé, n (%)</a:t>
                      </a:r>
                      <a:endParaRPr lang="fr-FR" sz="1000" dirty="0">
                        <a:solidFill>
                          <a:schemeClr val="bg1"/>
                        </a:solidFill>
                      </a:endParaRPr>
                    </a:p>
                  </a:txBody>
                  <a:tcPr marL="91438" marR="91438" marT="38087" marB="38087" anchor="ctr">
                    <a:lnL w="381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381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CC"/>
                    </a:solidFill>
                  </a:tcPr>
                </a:tc>
                <a:tc hMerge="1">
                  <a:txBody>
                    <a:bodyPr/>
                    <a:lstStyle/>
                    <a:p>
                      <a:endParaRPr lang="fr-FR"/>
                    </a:p>
                  </a:txBody>
                  <a:tcPr/>
                </a:tc>
                <a:tc>
                  <a:txBody>
                    <a:bodyPr/>
                    <a:lstStyle/>
                    <a:p>
                      <a:pPr algn="ctr">
                        <a:lnSpc>
                          <a:spcPts val="1100"/>
                        </a:lnSpc>
                      </a:pPr>
                      <a:r>
                        <a:rPr lang="fr-FR" sz="1000" dirty="0" smtClean="0">
                          <a:solidFill>
                            <a:schemeClr val="bg1"/>
                          </a:solidFill>
                        </a:rPr>
                        <a:t>8 (3,2 %)</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381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CC"/>
                    </a:solidFill>
                  </a:tcPr>
                </a:tc>
                <a:tc>
                  <a:txBody>
                    <a:bodyPr/>
                    <a:lstStyle/>
                    <a:p>
                      <a:pPr algn="ctr">
                        <a:lnSpc>
                          <a:spcPts val="1100"/>
                        </a:lnSpc>
                      </a:pPr>
                      <a:r>
                        <a:rPr lang="fr-FR" sz="1000" dirty="0" smtClean="0">
                          <a:solidFill>
                            <a:schemeClr val="bg1"/>
                          </a:solidFill>
                        </a:rPr>
                        <a:t>95 (35,0 %)</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381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CC"/>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fr-FR" sz="1000" dirty="0" smtClean="0">
                          <a:solidFill>
                            <a:schemeClr val="bg1"/>
                          </a:solidFill>
                        </a:rPr>
                        <a:t>31,8 %</a:t>
                      </a:r>
                    </a:p>
                    <a:p>
                      <a:pPr marL="0" marR="0" indent="0" algn="ctr" defTabSz="914400" rtl="0" eaLnBrk="1" fontAlgn="auto" latinLnBrk="0" hangingPunct="1">
                        <a:lnSpc>
                          <a:spcPts val="1100"/>
                        </a:lnSpc>
                        <a:spcBef>
                          <a:spcPts val="0"/>
                        </a:spcBef>
                        <a:spcAft>
                          <a:spcPts val="0"/>
                        </a:spcAft>
                        <a:buClrTx/>
                        <a:buSzTx/>
                        <a:buFontTx/>
                        <a:buNone/>
                        <a:tabLst/>
                        <a:defRPr/>
                      </a:pPr>
                      <a:r>
                        <a:rPr lang="fr-FR" sz="1000" dirty="0" smtClean="0">
                          <a:solidFill>
                            <a:schemeClr val="bg1"/>
                          </a:solidFill>
                        </a:rPr>
                        <a:t>(24,6 à 39,0 %)</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381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CC"/>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fr-FR" sz="1000" dirty="0" smtClean="0">
                          <a:solidFill>
                            <a:schemeClr val="bg1"/>
                          </a:solidFill>
                        </a:rPr>
                        <a:t>&lt; 0,001</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38100" cap="flat" cmpd="sng" algn="ctr">
                      <a:solidFill>
                        <a:srgbClr val="FFFF66"/>
                      </a:solidFill>
                      <a:prstDash val="solid"/>
                      <a:round/>
                      <a:headEnd type="none" w="med" len="med"/>
                      <a:tailEnd type="none" w="med" len="med"/>
                    </a:lnR>
                    <a:lnT w="381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CC"/>
                    </a:solidFill>
                  </a:tcPr>
                </a:tc>
              </a:tr>
              <a:tr h="215874">
                <a:tc gridSpan="2">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lang="fr-FR" sz="1000" dirty="0" smtClean="0">
                          <a:solidFill>
                            <a:schemeClr val="bg1"/>
                          </a:solidFill>
                        </a:rPr>
                        <a:t>Perte d'options thérapeutiques à M36</a:t>
                      </a:r>
                      <a:r>
                        <a:rPr lang="fr-FR" sz="1000" baseline="0" dirty="0" smtClean="0">
                          <a:solidFill>
                            <a:schemeClr val="bg1"/>
                          </a:solidFill>
                        </a:rPr>
                        <a:t>, n (%)</a:t>
                      </a:r>
                      <a:endParaRPr lang="fr-FR" sz="1000" dirty="0">
                        <a:solidFill>
                          <a:schemeClr val="bg1"/>
                        </a:solidFill>
                      </a:endParaRPr>
                    </a:p>
                  </a:txBody>
                  <a:tcPr marL="91438" marR="91438" marT="38087" marB="38087" anchor="ctr">
                    <a:lnL w="381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CC"/>
                    </a:solidFill>
                  </a:tcPr>
                </a:tc>
                <a:tc hMerge="1">
                  <a:txBody>
                    <a:bodyPr/>
                    <a:lstStyle/>
                    <a:p>
                      <a:endParaRPr lang="fr-FR"/>
                    </a:p>
                  </a:txBody>
                  <a:tcPr/>
                </a:tc>
                <a:tc>
                  <a:txBody>
                    <a:bodyPr/>
                    <a:lstStyle/>
                    <a:p>
                      <a:pPr algn="ctr">
                        <a:lnSpc>
                          <a:spcPts val="1100"/>
                        </a:lnSpc>
                      </a:pPr>
                      <a:r>
                        <a:rPr lang="fr-FR" sz="1000" dirty="0" smtClean="0">
                          <a:solidFill>
                            <a:schemeClr val="bg1"/>
                          </a:solidFill>
                        </a:rPr>
                        <a:t>2 (0,7 %)</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CC"/>
                    </a:solidFill>
                  </a:tcPr>
                </a:tc>
                <a:tc>
                  <a:txBody>
                    <a:bodyPr/>
                    <a:lstStyle/>
                    <a:p>
                      <a:pPr algn="ctr">
                        <a:lnSpc>
                          <a:spcPts val="1100"/>
                        </a:lnSpc>
                      </a:pPr>
                      <a:r>
                        <a:rPr lang="fr-FR" sz="1000" dirty="0" smtClean="0">
                          <a:solidFill>
                            <a:schemeClr val="bg1"/>
                          </a:solidFill>
                        </a:rPr>
                        <a:t>6 (2,1 %)</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CC"/>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fr-FR" sz="1000" dirty="0" smtClean="0">
                          <a:solidFill>
                            <a:schemeClr val="bg1"/>
                          </a:solidFill>
                        </a:rPr>
                        <a:t>1,4 (-0,4 à 3,4 %)</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CC"/>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fr-FR" sz="1000" dirty="0" smtClean="0">
                          <a:solidFill>
                            <a:schemeClr val="bg1"/>
                          </a:solidFill>
                        </a:rPr>
                        <a:t>0,15</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381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CC"/>
                    </a:solidFill>
                  </a:tcPr>
                </a:tc>
              </a:tr>
              <a:tr h="215874">
                <a:tc gridSpan="2">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lang="fr-FR" sz="1000" dirty="0" smtClean="0">
                          <a:solidFill>
                            <a:schemeClr val="bg1"/>
                          </a:solidFill>
                        </a:rPr>
                        <a:t>Perte d'options thérapeutiques fin d'essai</a:t>
                      </a:r>
                      <a:r>
                        <a:rPr lang="fr-FR" sz="1000" baseline="0" dirty="0" smtClean="0">
                          <a:solidFill>
                            <a:schemeClr val="bg1"/>
                          </a:solidFill>
                        </a:rPr>
                        <a:t>, n (%)</a:t>
                      </a:r>
                      <a:endParaRPr lang="fr-FR" sz="1000" dirty="0" smtClean="0">
                        <a:solidFill>
                          <a:schemeClr val="bg1"/>
                        </a:solidFill>
                      </a:endParaRPr>
                    </a:p>
                  </a:txBody>
                  <a:tcPr marL="91438" marR="91438" marT="38087" marB="38087" anchor="ctr">
                    <a:lnL w="381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CC"/>
                    </a:solidFill>
                  </a:tcPr>
                </a:tc>
                <a:tc hMerge="1">
                  <a:txBody>
                    <a:bodyPr/>
                    <a:lstStyle/>
                    <a:p>
                      <a:endParaRPr lang="fr-FR"/>
                    </a:p>
                  </a:txBody>
                  <a:tcPr/>
                </a:tc>
                <a:tc>
                  <a:txBody>
                    <a:bodyPr/>
                    <a:lstStyle/>
                    <a:p>
                      <a:pPr algn="ctr">
                        <a:lnSpc>
                          <a:spcPts val="1100"/>
                        </a:lnSpc>
                      </a:pPr>
                      <a:r>
                        <a:rPr lang="fr-FR" sz="1000" dirty="0" smtClean="0">
                          <a:solidFill>
                            <a:schemeClr val="bg1"/>
                          </a:solidFill>
                        </a:rPr>
                        <a:t>4 (1,8 %)</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CC"/>
                    </a:solidFill>
                  </a:tcPr>
                </a:tc>
                <a:tc>
                  <a:txBody>
                    <a:bodyPr/>
                    <a:lstStyle/>
                    <a:p>
                      <a:pPr algn="ctr">
                        <a:lnSpc>
                          <a:spcPts val="1100"/>
                        </a:lnSpc>
                      </a:pPr>
                      <a:r>
                        <a:rPr lang="fr-FR" sz="1000" dirty="0" smtClean="0">
                          <a:solidFill>
                            <a:schemeClr val="bg1"/>
                          </a:solidFill>
                        </a:rPr>
                        <a:t>6 (2,1 %)</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CC"/>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fr-FR" sz="1000" dirty="0" smtClean="0">
                          <a:solidFill>
                            <a:schemeClr val="bg1"/>
                          </a:solidFill>
                        </a:rPr>
                        <a:t>0,2 % (-2,5 à 2,6 %)</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CC"/>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fr-FR" sz="1000" dirty="0" smtClean="0">
                          <a:solidFill>
                            <a:schemeClr val="bg1"/>
                          </a:solidFill>
                        </a:rPr>
                        <a:t>0,85</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381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CC"/>
                    </a:solidFill>
                  </a:tcPr>
                </a:tc>
              </a:tr>
              <a:tr h="215874">
                <a:tc gridSpan="2">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lang="fr-FR" sz="1000" dirty="0" smtClean="0">
                          <a:solidFill>
                            <a:schemeClr val="bg1"/>
                          </a:solidFill>
                        </a:rPr>
                        <a:t>Evolution</a:t>
                      </a:r>
                      <a:r>
                        <a:rPr lang="fr-FR" sz="1000" baseline="0" dirty="0" smtClean="0">
                          <a:solidFill>
                            <a:schemeClr val="bg1"/>
                          </a:solidFill>
                        </a:rPr>
                        <a:t> </a:t>
                      </a:r>
                      <a:r>
                        <a:rPr lang="fr-FR" sz="1000" dirty="0" smtClean="0">
                          <a:solidFill>
                            <a:schemeClr val="bg1"/>
                          </a:solidFill>
                        </a:rPr>
                        <a:t>CD4/mm</a:t>
                      </a:r>
                      <a:r>
                        <a:rPr lang="fr-FR" sz="1000" baseline="30000" dirty="0" smtClean="0">
                          <a:solidFill>
                            <a:schemeClr val="bg1"/>
                          </a:solidFill>
                        </a:rPr>
                        <a:t>3</a:t>
                      </a:r>
                      <a:r>
                        <a:rPr lang="fr-FR" sz="1000" dirty="0" smtClean="0">
                          <a:solidFill>
                            <a:schemeClr val="bg1"/>
                          </a:solidFill>
                        </a:rPr>
                        <a:t>,</a:t>
                      </a:r>
                      <a:r>
                        <a:rPr lang="fr-FR" sz="1000" baseline="0" dirty="0" smtClean="0">
                          <a:solidFill>
                            <a:schemeClr val="bg1"/>
                          </a:solidFill>
                        </a:rPr>
                        <a:t> </a:t>
                      </a:r>
                      <a:r>
                        <a:rPr lang="fr-FR" sz="1000" dirty="0" smtClean="0">
                          <a:solidFill>
                            <a:schemeClr val="bg1"/>
                          </a:solidFill>
                        </a:rPr>
                        <a:t>moyenne (ET)</a:t>
                      </a:r>
                    </a:p>
                  </a:txBody>
                  <a:tcPr marL="91438" marR="91438" marT="38087" marB="38087" anchor="ctr">
                    <a:lnL w="381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CC"/>
                    </a:solidFill>
                  </a:tcPr>
                </a:tc>
                <a:tc hMerge="1">
                  <a:txBody>
                    <a:bodyPr/>
                    <a:lstStyle/>
                    <a:p>
                      <a:endParaRPr lang="fr-FR"/>
                    </a:p>
                  </a:txBody>
                  <a:tcPr/>
                </a:tc>
                <a:tc>
                  <a:txBody>
                    <a:bodyPr/>
                    <a:lstStyle/>
                    <a:p>
                      <a:pPr algn="ctr">
                        <a:lnSpc>
                          <a:spcPts val="1100"/>
                        </a:lnSpc>
                      </a:pPr>
                      <a:r>
                        <a:rPr lang="fr-FR" sz="1000" dirty="0" smtClean="0">
                          <a:solidFill>
                            <a:schemeClr val="bg1"/>
                          </a:solidFill>
                        </a:rPr>
                        <a:t>+91 (9)</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CC"/>
                    </a:solidFill>
                  </a:tcPr>
                </a:tc>
                <a:tc>
                  <a:txBody>
                    <a:bodyPr/>
                    <a:lstStyle/>
                    <a:p>
                      <a:pPr algn="ctr">
                        <a:lnSpc>
                          <a:spcPts val="1100"/>
                        </a:lnSpc>
                      </a:pPr>
                      <a:r>
                        <a:rPr lang="fr-FR" sz="1000" dirty="0" smtClean="0">
                          <a:solidFill>
                            <a:schemeClr val="bg1"/>
                          </a:solidFill>
                        </a:rPr>
                        <a:t>+108 (9)</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CC"/>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fr-FR" sz="1000" dirty="0" smtClean="0">
                          <a:solidFill>
                            <a:schemeClr val="bg1"/>
                          </a:solidFill>
                        </a:rPr>
                        <a:t>+17 (-10 à +43)</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CC"/>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fr-FR" sz="1000" dirty="0" smtClean="0">
                          <a:solidFill>
                            <a:schemeClr val="bg1"/>
                          </a:solidFill>
                        </a:rPr>
                        <a:t>0,21</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381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CC"/>
                    </a:solidFill>
                  </a:tcPr>
                </a:tc>
              </a:tr>
              <a:tr h="215874">
                <a:tc gridSpan="2">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lang="fr-FR" sz="1000" dirty="0" smtClean="0">
                          <a:solidFill>
                            <a:schemeClr val="bg1"/>
                          </a:solidFill>
                        </a:rPr>
                        <a:t>Evénements</a:t>
                      </a:r>
                      <a:r>
                        <a:rPr lang="fr-FR" sz="1000" baseline="0" dirty="0" smtClean="0">
                          <a:solidFill>
                            <a:schemeClr val="bg1"/>
                          </a:solidFill>
                        </a:rPr>
                        <a:t> indésirables grade 3/4 %</a:t>
                      </a:r>
                      <a:endParaRPr lang="fr-FR" sz="1000" dirty="0" smtClean="0">
                        <a:solidFill>
                          <a:schemeClr val="bg1"/>
                        </a:solidFill>
                      </a:endParaRPr>
                    </a:p>
                  </a:txBody>
                  <a:tcPr marL="91438" marR="91438" marT="38087" marB="38087" anchor="ctr">
                    <a:lnL w="381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CC"/>
                    </a:solidFill>
                  </a:tcPr>
                </a:tc>
                <a:tc hMerge="1">
                  <a:txBody>
                    <a:bodyPr/>
                    <a:lstStyle/>
                    <a:p>
                      <a:endParaRPr lang="fr-FR"/>
                    </a:p>
                  </a:txBody>
                  <a:tcPr/>
                </a:tc>
                <a:tc>
                  <a:txBody>
                    <a:bodyPr/>
                    <a:lstStyle/>
                    <a:p>
                      <a:pPr algn="ctr">
                        <a:lnSpc>
                          <a:spcPts val="1100"/>
                        </a:lnSpc>
                      </a:pPr>
                      <a:r>
                        <a:rPr lang="fr-FR" sz="1000" dirty="0" smtClean="0">
                          <a:solidFill>
                            <a:schemeClr val="bg1"/>
                          </a:solidFill>
                        </a:rPr>
                        <a:t>55 %</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CC"/>
                    </a:solidFill>
                  </a:tcPr>
                </a:tc>
                <a:tc>
                  <a:txBody>
                    <a:bodyPr/>
                    <a:lstStyle/>
                    <a:p>
                      <a:pPr algn="ctr">
                        <a:lnSpc>
                          <a:spcPts val="1100"/>
                        </a:lnSpc>
                      </a:pPr>
                      <a:r>
                        <a:rPr lang="fr-FR" sz="1000" dirty="0" smtClean="0">
                          <a:solidFill>
                            <a:schemeClr val="bg1"/>
                          </a:solidFill>
                        </a:rPr>
                        <a:t>46 %</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CC"/>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fr-FR" sz="1000" dirty="0" smtClean="0">
                          <a:solidFill>
                            <a:schemeClr val="bg1"/>
                          </a:solidFill>
                        </a:rPr>
                        <a:t>-8,4 % (-16,4 à 0,3 %)</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CC"/>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fr-FR" sz="1000" dirty="0" smtClean="0">
                          <a:solidFill>
                            <a:schemeClr val="bg1"/>
                          </a:solidFill>
                        </a:rPr>
                        <a:t>0,043</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381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CC"/>
                    </a:solidFill>
                  </a:tcPr>
                </a:tc>
              </a:tr>
              <a:tr h="309007">
                <a:tc gridSpan="2">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lang="fr-FR" sz="1000" dirty="0" smtClean="0">
                          <a:solidFill>
                            <a:schemeClr val="bg1"/>
                          </a:solidFill>
                        </a:rPr>
                        <a:t>Evolution fonction </a:t>
                      </a:r>
                      <a:r>
                        <a:rPr lang="fr-FR" sz="1000" dirty="0" err="1" smtClean="0">
                          <a:solidFill>
                            <a:schemeClr val="bg1"/>
                          </a:solidFill>
                        </a:rPr>
                        <a:t>neuro-cognitives</a:t>
                      </a:r>
                      <a:r>
                        <a:rPr lang="fr-FR" sz="1000" dirty="0" smtClean="0">
                          <a:solidFill>
                            <a:schemeClr val="bg1"/>
                          </a:solidFill>
                        </a:rPr>
                        <a:t> (NPZ-5), moyenne (ET)</a:t>
                      </a:r>
                    </a:p>
                  </a:txBody>
                  <a:tcPr marL="91438" marR="91438" marT="38087" marB="38087" anchor="ctr">
                    <a:lnL w="381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CC"/>
                    </a:solidFill>
                  </a:tcPr>
                </a:tc>
                <a:tc hMerge="1">
                  <a:txBody>
                    <a:bodyPr/>
                    <a:lstStyle/>
                    <a:p>
                      <a:endParaRPr lang="fr-FR"/>
                    </a:p>
                  </a:txBody>
                  <a:tcPr/>
                </a:tc>
                <a:tc>
                  <a:txBody>
                    <a:bodyPr/>
                    <a:lstStyle/>
                    <a:p>
                      <a:pPr algn="ctr">
                        <a:lnSpc>
                          <a:spcPts val="1100"/>
                        </a:lnSpc>
                      </a:pPr>
                      <a:r>
                        <a:rPr lang="fr-FR" sz="1000" dirty="0" smtClean="0">
                          <a:solidFill>
                            <a:schemeClr val="bg1"/>
                          </a:solidFill>
                        </a:rPr>
                        <a:t>+0,51 (0,04)</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CC"/>
                    </a:solidFill>
                  </a:tcPr>
                </a:tc>
                <a:tc>
                  <a:txBody>
                    <a:bodyPr/>
                    <a:lstStyle/>
                    <a:p>
                      <a:pPr algn="ctr">
                        <a:lnSpc>
                          <a:spcPts val="1100"/>
                        </a:lnSpc>
                      </a:pPr>
                      <a:r>
                        <a:rPr lang="fr-FR" sz="1000" dirty="0" smtClean="0">
                          <a:solidFill>
                            <a:schemeClr val="bg1"/>
                          </a:solidFill>
                        </a:rPr>
                        <a:t>+0,50 (0,04)</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CC"/>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fr-FR" sz="1000" dirty="0" smtClean="0">
                          <a:solidFill>
                            <a:schemeClr val="bg1"/>
                          </a:solidFill>
                        </a:rPr>
                        <a:t>-0,01 (-0,11</a:t>
                      </a:r>
                      <a:r>
                        <a:rPr lang="fr-FR" sz="1000" baseline="0" dirty="0" smtClean="0">
                          <a:solidFill>
                            <a:schemeClr val="bg1"/>
                          </a:solidFill>
                        </a:rPr>
                        <a:t> à + 0,09)</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CC"/>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fr-FR" sz="1000" dirty="0" smtClean="0">
                          <a:solidFill>
                            <a:schemeClr val="bg1"/>
                          </a:solidFill>
                        </a:rPr>
                        <a:t>0,86</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381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CC"/>
                    </a:solidFill>
                  </a:tcPr>
                </a:tc>
              </a:tr>
              <a:tr h="215874">
                <a:tc gridSpan="2">
                  <a:txBody>
                    <a:bodyPr/>
                    <a:lstStyle/>
                    <a:p>
                      <a:pPr marL="0" marR="0" indent="0" algn="l" defTabSz="914400" rtl="0" eaLnBrk="1" fontAlgn="auto" latinLnBrk="0" hangingPunct="1">
                        <a:lnSpc>
                          <a:spcPts val="1100"/>
                        </a:lnSpc>
                        <a:spcBef>
                          <a:spcPts val="0"/>
                        </a:spcBef>
                        <a:spcAft>
                          <a:spcPts val="0"/>
                        </a:spcAft>
                        <a:buClrTx/>
                        <a:buSzTx/>
                        <a:buFontTx/>
                        <a:buNone/>
                        <a:tabLst/>
                        <a:defRPr/>
                      </a:pPr>
                      <a:r>
                        <a:rPr lang="fr-FR" sz="1000" dirty="0" smtClean="0">
                          <a:solidFill>
                            <a:schemeClr val="bg1"/>
                          </a:solidFill>
                        </a:rPr>
                        <a:t>Cout</a:t>
                      </a:r>
                      <a:r>
                        <a:rPr lang="fr-FR" sz="1000" baseline="0" dirty="0" smtClean="0">
                          <a:solidFill>
                            <a:schemeClr val="bg1"/>
                          </a:solidFill>
                        </a:rPr>
                        <a:t> des ARV (£), moyenne</a:t>
                      </a:r>
                      <a:endParaRPr lang="fr-FR" sz="1000" dirty="0" smtClean="0">
                        <a:solidFill>
                          <a:schemeClr val="bg1"/>
                        </a:solidFill>
                      </a:endParaRPr>
                    </a:p>
                  </a:txBody>
                  <a:tcPr marL="91438" marR="91438" marT="38087" marB="38087" anchor="ctr">
                    <a:lnL w="381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38100" cap="flat" cmpd="sng" algn="ctr">
                      <a:solidFill>
                        <a:srgbClr val="FFFF66"/>
                      </a:solidFill>
                      <a:prstDash val="solid"/>
                      <a:round/>
                      <a:headEnd type="none" w="med" len="med"/>
                      <a:tailEnd type="none" w="med" len="med"/>
                    </a:lnB>
                    <a:solidFill>
                      <a:srgbClr val="0000CC"/>
                    </a:solidFill>
                  </a:tcPr>
                </a:tc>
                <a:tc hMerge="1">
                  <a:txBody>
                    <a:bodyPr/>
                    <a:lstStyle/>
                    <a:p>
                      <a:endParaRPr lang="fr-FR"/>
                    </a:p>
                  </a:txBody>
                  <a:tcPr/>
                </a:tc>
                <a:tc>
                  <a:txBody>
                    <a:bodyPr/>
                    <a:lstStyle/>
                    <a:p>
                      <a:pPr algn="ctr">
                        <a:lnSpc>
                          <a:spcPts val="1100"/>
                        </a:lnSpc>
                      </a:pPr>
                      <a:r>
                        <a:rPr lang="fr-FR" sz="1000" dirty="0" smtClean="0">
                          <a:solidFill>
                            <a:schemeClr val="bg1"/>
                          </a:solidFill>
                        </a:rPr>
                        <a:t>30 230</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38100" cap="flat" cmpd="sng" algn="ctr">
                      <a:solidFill>
                        <a:srgbClr val="FFFF66"/>
                      </a:solidFill>
                      <a:prstDash val="solid"/>
                      <a:round/>
                      <a:headEnd type="none" w="med" len="med"/>
                      <a:tailEnd type="none" w="med" len="med"/>
                    </a:lnB>
                    <a:solidFill>
                      <a:srgbClr val="0000CC"/>
                    </a:solidFill>
                  </a:tcPr>
                </a:tc>
                <a:tc>
                  <a:txBody>
                    <a:bodyPr/>
                    <a:lstStyle/>
                    <a:p>
                      <a:pPr algn="ctr">
                        <a:lnSpc>
                          <a:spcPts val="1100"/>
                        </a:lnSpc>
                      </a:pPr>
                      <a:r>
                        <a:rPr lang="fr-FR" sz="1000" dirty="0" smtClean="0">
                          <a:solidFill>
                            <a:schemeClr val="bg1"/>
                          </a:solidFill>
                        </a:rPr>
                        <a:t>21 260</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38100" cap="flat" cmpd="sng" algn="ctr">
                      <a:solidFill>
                        <a:srgbClr val="FFFF66"/>
                      </a:solidFill>
                      <a:prstDash val="solid"/>
                      <a:round/>
                      <a:headEnd type="none" w="med" len="med"/>
                      <a:tailEnd type="none" w="med" len="med"/>
                    </a:lnB>
                    <a:solidFill>
                      <a:srgbClr val="0000CC"/>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fr-FR" sz="1000" dirty="0" smtClean="0">
                          <a:solidFill>
                            <a:schemeClr val="bg1"/>
                          </a:solidFill>
                        </a:rPr>
                        <a:t>-8 970</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38100" cap="flat" cmpd="sng" algn="ctr">
                      <a:solidFill>
                        <a:srgbClr val="FFFF66"/>
                      </a:solidFill>
                      <a:prstDash val="solid"/>
                      <a:round/>
                      <a:headEnd type="none" w="med" len="med"/>
                      <a:tailEnd type="none" w="med" len="med"/>
                    </a:lnB>
                    <a:solidFill>
                      <a:srgbClr val="0000CC"/>
                    </a:solidFill>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fr-FR" sz="1000" dirty="0" smtClean="0">
                          <a:solidFill>
                            <a:schemeClr val="bg1"/>
                          </a:solidFill>
                        </a:rPr>
                        <a:t>-</a:t>
                      </a:r>
                      <a:endParaRPr lang="fr-FR" sz="1000" dirty="0">
                        <a:solidFill>
                          <a:schemeClr val="bg1"/>
                        </a:solidFill>
                      </a:endParaRPr>
                    </a:p>
                  </a:txBody>
                  <a:tcPr marL="91438" marR="91438" marT="38087" marB="38087" anchor="ctr">
                    <a:lnL w="12700" cap="flat" cmpd="sng" algn="ctr">
                      <a:solidFill>
                        <a:srgbClr val="FFFF66"/>
                      </a:solidFill>
                      <a:prstDash val="solid"/>
                      <a:round/>
                      <a:headEnd type="none" w="med" len="med"/>
                      <a:tailEnd type="none" w="med" len="med"/>
                    </a:lnL>
                    <a:lnR w="381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38100" cap="flat" cmpd="sng" algn="ctr">
                      <a:solidFill>
                        <a:srgbClr val="FFFF66"/>
                      </a:solidFill>
                      <a:prstDash val="solid"/>
                      <a:round/>
                      <a:headEnd type="none" w="med" len="med"/>
                      <a:tailEnd type="none" w="med" len="med"/>
                    </a:lnB>
                    <a:solidFill>
                      <a:srgbClr val="0000CC"/>
                    </a:solidFill>
                  </a:tcPr>
                </a:tc>
              </a:tr>
            </a:tbl>
          </a:graphicData>
        </a:graphic>
      </p:graphicFrame>
      <p:sp>
        <p:nvSpPr>
          <p:cNvPr id="5" name="Cadre 4"/>
          <p:cNvSpPr/>
          <p:nvPr/>
        </p:nvSpPr>
        <p:spPr bwMode="auto">
          <a:xfrm>
            <a:off x="4900083" y="3873500"/>
            <a:ext cx="1566334" cy="391583"/>
          </a:xfrm>
          <a:prstGeom prst="fram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bg1"/>
              </a:solidFill>
              <a:effectLst/>
              <a:latin typeface="Arial" charset="0"/>
            </a:endParaRPr>
          </a:p>
        </p:txBody>
      </p:sp>
      <p:sp>
        <p:nvSpPr>
          <p:cNvPr id="6" name="Cadre 5"/>
          <p:cNvSpPr/>
          <p:nvPr/>
        </p:nvSpPr>
        <p:spPr bwMode="auto">
          <a:xfrm>
            <a:off x="6466417" y="5371308"/>
            <a:ext cx="1830916" cy="262948"/>
          </a:xfrm>
          <a:prstGeom prst="fram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bg1"/>
              </a:solidFill>
              <a:effectLst/>
              <a:latin typeface="Arial" charset="0"/>
            </a:endParaRPr>
          </a:p>
        </p:txBody>
      </p:sp>
      <p:sp>
        <p:nvSpPr>
          <p:cNvPr id="7" name="Cadre 6"/>
          <p:cNvSpPr/>
          <p:nvPr/>
        </p:nvSpPr>
        <p:spPr bwMode="auto">
          <a:xfrm>
            <a:off x="3697817" y="4888708"/>
            <a:ext cx="5336648" cy="262948"/>
          </a:xfrm>
          <a:prstGeom prst="fram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12512440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685800" y="1775359"/>
            <a:ext cx="7772400" cy="1225021"/>
          </a:xfrm>
          <a:prstGeom prst="rect">
            <a:avLst/>
          </a:prstGeom>
          <a:noFill/>
          <a:ln>
            <a:noFill/>
          </a:ln>
          <a:effectLst>
            <a:outerShdw dist="35921" dir="2700000" algn="ctr" rotWithShape="0">
              <a:schemeClr val="tx1"/>
            </a:outerShdw>
          </a:effectLst>
          <a:extLst/>
        </p:spPr>
        <p:txBody>
          <a:bodyPr anchor="ctr"/>
          <a:lstStyle/>
          <a:p>
            <a:pPr algn="ctr" eaLnBrk="0" hangingPunct="0">
              <a:lnSpc>
                <a:spcPct val="90000"/>
              </a:lnSpc>
              <a:defRPr/>
            </a:pPr>
            <a:r>
              <a:rPr lang="fr-FR" sz="3600" kern="0" dirty="0" smtClean="0">
                <a:solidFill>
                  <a:srgbClr val="FFFF66"/>
                </a:solidFill>
                <a:latin typeface="Trebuchet MS" pitchFamily="34" charset="0"/>
                <a:ea typeface="ＭＳ Ｐゴシック" pitchFamily="34" charset="-128"/>
                <a:cs typeface="+mj-cs"/>
              </a:rPr>
              <a:t>Les nouveautés thérapeutiques</a:t>
            </a:r>
            <a:r>
              <a:rPr lang="fr-FR" sz="3600" kern="0" dirty="0">
                <a:solidFill>
                  <a:srgbClr val="FFFF66"/>
                </a:solidFill>
                <a:latin typeface="Trebuchet MS" pitchFamily="34" charset="0"/>
                <a:ea typeface="ＭＳ Ｐゴシック" pitchFamily="34" charset="-128"/>
                <a:cs typeface="+mj-cs"/>
              </a:rPr>
              <a:t/>
            </a:r>
            <a:br>
              <a:rPr lang="fr-FR" sz="3600" kern="0" dirty="0">
                <a:solidFill>
                  <a:srgbClr val="FFFF66"/>
                </a:solidFill>
                <a:latin typeface="Trebuchet MS" pitchFamily="34" charset="0"/>
                <a:ea typeface="ＭＳ Ｐゴシック" pitchFamily="34" charset="-128"/>
                <a:cs typeface="+mj-cs"/>
              </a:rPr>
            </a:br>
            <a:endParaRPr lang="fr-FR" sz="3600" kern="0" dirty="0">
              <a:solidFill>
                <a:srgbClr val="FFFF66"/>
              </a:solidFill>
              <a:latin typeface="Trebuchet MS" pitchFamily="34" charset="0"/>
              <a:ea typeface="ＭＳ Ｐゴシック" pitchFamily="34" charset="-128"/>
              <a:cs typeface="+mj-cs"/>
            </a:endParaRP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p:txBody>
          <a:bodyPr/>
          <a:lstStyle/>
          <a:p>
            <a:r>
              <a:rPr lang="fr-FR" dirty="0" smtClean="0"/>
              <a:t>Comment choisir mon meilleur partenaire ?</a:t>
            </a:r>
            <a:endParaRPr lang="fr-FR" dirty="0"/>
          </a:p>
        </p:txBody>
      </p:sp>
    </p:spTree>
    <p:extLst>
      <p:ext uri="{BB962C8B-B14F-4D97-AF65-F5344CB8AC3E}">
        <p14:creationId xmlns:p14="http://schemas.microsoft.com/office/powerpoint/2010/main" val="26517484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4"/>
          <p:cNvSpPr>
            <a:spLocks noGrp="1"/>
          </p:cNvSpPr>
          <p:nvPr>
            <p:ph type="title"/>
          </p:nvPr>
        </p:nvSpPr>
        <p:spPr/>
        <p:txBody>
          <a:bodyPr/>
          <a:lstStyle/>
          <a:p>
            <a:pPr>
              <a:defRPr/>
            </a:pPr>
            <a:r>
              <a:rPr lang="fr-FR" altLang="fr-FR" dirty="0" smtClean="0"/>
              <a:t>Essai ACTG A5257 </a:t>
            </a:r>
          </a:p>
        </p:txBody>
      </p:sp>
      <p:sp>
        <p:nvSpPr>
          <p:cNvPr id="234498" name="Text Box 3"/>
          <p:cNvSpPr txBox="1">
            <a:spLocks noChangeArrowheads="1"/>
          </p:cNvSpPr>
          <p:nvPr/>
        </p:nvSpPr>
        <p:spPr bwMode="auto">
          <a:xfrm>
            <a:off x="5443538" y="5486137"/>
            <a:ext cx="3700462" cy="276999"/>
          </a:xfrm>
          <a:prstGeom prst="rect">
            <a:avLst/>
          </a:prstGeom>
          <a:noFill/>
          <a:ln w="9525">
            <a:noFill/>
            <a:miter lim="800000"/>
            <a:headEnd/>
            <a:tailEnd/>
          </a:ln>
        </p:spPr>
        <p:txBody>
          <a:bodyPr>
            <a:spAutoFit/>
          </a:bodyPr>
          <a:lstStyle/>
          <a:p>
            <a:pPr algn="r" eaLnBrk="0" hangingPunct="0"/>
            <a:r>
              <a:rPr lang="en-GB" altLang="fr-FR" sz="1200" i="1"/>
              <a:t>Landovitz RJ, CROI 2014, Abs. 85</a:t>
            </a:r>
          </a:p>
        </p:txBody>
      </p:sp>
      <p:sp>
        <p:nvSpPr>
          <p:cNvPr id="6" name="Espace réservé du contenu 3"/>
          <p:cNvSpPr txBox="1">
            <a:spLocks/>
          </p:cNvSpPr>
          <p:nvPr/>
        </p:nvSpPr>
        <p:spPr bwMode="auto">
          <a:xfrm>
            <a:off x="419103" y="3616855"/>
            <a:ext cx="8507412" cy="1132417"/>
          </a:xfrm>
          <a:prstGeom prst="rect">
            <a:avLst/>
          </a:prstGeom>
          <a:noFill/>
          <a:ln w="9525">
            <a:noFill/>
            <a:miter lim="800000"/>
            <a:headEnd/>
            <a:tailEnd/>
          </a:ln>
        </p:spPr>
        <p:txBody>
          <a:bodyPr/>
          <a:lstStyle/>
          <a:p>
            <a:pPr marL="342900" indent="-342900" eaLnBrk="0" hangingPunct="0">
              <a:buClr>
                <a:srgbClr val="FFFF00"/>
              </a:buClr>
              <a:buFontTx/>
              <a:buChar char="•"/>
              <a:defRPr/>
            </a:pPr>
            <a:r>
              <a:rPr lang="fr-FR" sz="1600" kern="0" dirty="0">
                <a:solidFill>
                  <a:srgbClr val="FFFF66"/>
                </a:solidFill>
                <a:latin typeface="+mn-lt"/>
                <a:cs typeface="+mn-cs"/>
              </a:rPr>
              <a:t>Critère principal composite : </a:t>
            </a:r>
            <a:r>
              <a:rPr lang="fr-FR" sz="1600" kern="0" dirty="0">
                <a:latin typeface="+mn-lt"/>
                <a:cs typeface="+mn-cs"/>
              </a:rPr>
              <a:t>délai de survenue d’un échec virologique (EV) </a:t>
            </a:r>
            <a:br>
              <a:rPr lang="fr-FR" sz="1600" kern="0" dirty="0">
                <a:latin typeface="+mn-lt"/>
                <a:cs typeface="+mn-cs"/>
              </a:rPr>
            </a:br>
            <a:r>
              <a:rPr lang="fr-FR" sz="1600" kern="0" dirty="0">
                <a:latin typeface="+mn-lt"/>
                <a:cs typeface="+mn-cs"/>
              </a:rPr>
              <a:t>ou d’un arrêt pour toxicité (ET) </a:t>
            </a:r>
            <a:r>
              <a:rPr lang="fr-FR" sz="1600" kern="0" dirty="0"/>
              <a:t>de la molécule du bras de randomisation</a:t>
            </a:r>
            <a:r>
              <a:rPr lang="fr-FR" sz="1600" kern="0" dirty="0">
                <a:latin typeface="+mn-lt"/>
                <a:cs typeface="+mn-cs"/>
              </a:rPr>
              <a:t/>
            </a:r>
            <a:br>
              <a:rPr lang="fr-FR" sz="1600" kern="0" dirty="0">
                <a:latin typeface="+mn-lt"/>
                <a:cs typeface="+mn-cs"/>
              </a:rPr>
            </a:br>
            <a:r>
              <a:rPr lang="fr-FR" sz="1600" kern="0" dirty="0">
                <a:solidFill>
                  <a:srgbClr val="FFFF66"/>
                </a:solidFill>
                <a:latin typeface="+mn-lt"/>
                <a:cs typeface="+mn-cs"/>
              </a:rPr>
              <a:t>Echec virologique défini</a:t>
            </a:r>
            <a:r>
              <a:rPr lang="fr-FR" sz="1600" kern="0" dirty="0">
                <a:latin typeface="+mn-lt"/>
                <a:cs typeface="+mn-cs"/>
              </a:rPr>
              <a:t> comme CV &gt; 1 000 c/ml à S16 ou &gt; 200 c/ml à partir de S24</a:t>
            </a:r>
            <a:br>
              <a:rPr lang="fr-FR" sz="1600" kern="0" dirty="0">
                <a:latin typeface="+mn-lt"/>
                <a:cs typeface="+mn-cs"/>
              </a:rPr>
            </a:br>
            <a:endParaRPr lang="fr-FR" sz="1600" kern="0" dirty="0">
              <a:latin typeface="+mn-lt"/>
              <a:cs typeface="+mn-cs"/>
            </a:endParaRPr>
          </a:p>
          <a:p>
            <a:pPr marL="342900" indent="-342900" eaLnBrk="0" hangingPunct="0">
              <a:buClr>
                <a:srgbClr val="FFFF00"/>
              </a:buClr>
              <a:buFontTx/>
              <a:buChar char="•"/>
              <a:defRPr/>
            </a:pPr>
            <a:r>
              <a:rPr lang="fr-FR" sz="1600" kern="0" dirty="0" smtClean="0">
                <a:solidFill>
                  <a:srgbClr val="FFFF66"/>
                </a:solidFill>
                <a:latin typeface="+mn-lt"/>
                <a:cs typeface="+mn-cs"/>
              </a:rPr>
              <a:t>1 </a:t>
            </a:r>
            <a:r>
              <a:rPr lang="fr-FR" sz="1600" kern="0" dirty="0">
                <a:solidFill>
                  <a:srgbClr val="FFFF66"/>
                </a:solidFill>
                <a:latin typeface="+mn-lt"/>
                <a:cs typeface="+mn-cs"/>
              </a:rPr>
              <a:t>809 patients éligibles inclus : </a:t>
            </a:r>
            <a:r>
              <a:rPr lang="fr-FR" sz="1600" kern="0" dirty="0">
                <a:latin typeface="+mn-lt"/>
                <a:cs typeface="+mn-cs"/>
              </a:rPr>
              <a:t>34 % blancs non hispaniques, 42 % noirs </a:t>
            </a:r>
            <a:br>
              <a:rPr lang="fr-FR" sz="1600" kern="0" dirty="0">
                <a:latin typeface="+mn-lt"/>
                <a:cs typeface="+mn-cs"/>
              </a:rPr>
            </a:br>
            <a:r>
              <a:rPr lang="fr-FR" sz="1600" kern="0" dirty="0">
                <a:latin typeface="+mn-lt"/>
                <a:cs typeface="+mn-cs"/>
              </a:rPr>
              <a:t>non hispaniques, 22 % hispaniques, 24 % femmes, moyenne d’âge : 37 ans</a:t>
            </a:r>
          </a:p>
          <a:p>
            <a:pPr marL="800100" lvl="1" indent="-342900" eaLnBrk="0" hangingPunct="0">
              <a:buClr>
                <a:srgbClr val="FFFF00"/>
              </a:buClr>
              <a:buFontTx/>
              <a:buChar char="•"/>
              <a:defRPr/>
            </a:pPr>
            <a:endParaRPr lang="fr-FR" sz="1600" kern="0" dirty="0">
              <a:latin typeface="+mn-lt"/>
              <a:cs typeface="+mn-cs"/>
            </a:endParaRPr>
          </a:p>
        </p:txBody>
      </p:sp>
      <p:grpSp>
        <p:nvGrpSpPr>
          <p:cNvPr id="234500" name="Groupe 15"/>
          <p:cNvGrpSpPr>
            <a:grpSpLocks/>
          </p:cNvGrpSpPr>
          <p:nvPr/>
        </p:nvGrpSpPr>
        <p:grpSpPr bwMode="auto">
          <a:xfrm>
            <a:off x="163513" y="1242221"/>
            <a:ext cx="8923812" cy="1661471"/>
            <a:chOff x="163513" y="1490663"/>
            <a:chExt cx="8923812" cy="1993765"/>
          </a:xfrm>
        </p:grpSpPr>
        <p:sp>
          <p:nvSpPr>
            <p:cNvPr id="7" name="ZoneTexte 6"/>
            <p:cNvSpPr txBox="1"/>
            <p:nvPr/>
          </p:nvSpPr>
          <p:spPr>
            <a:xfrm>
              <a:off x="163513" y="1941513"/>
              <a:ext cx="2012950" cy="819150"/>
            </a:xfrm>
            <a:prstGeom prst="rect">
              <a:avLst/>
            </a:prstGeom>
            <a:solidFill>
              <a:srgbClr val="002060"/>
            </a:solidFill>
          </p:spPr>
          <p:txBody>
            <a:bodyPr anchor="ctr"/>
            <a:lstStyle/>
            <a:p>
              <a:pPr>
                <a:defRPr/>
              </a:pPr>
              <a:r>
                <a:rPr lang="fr-FR" sz="1600" dirty="0">
                  <a:cs typeface="+mn-cs"/>
                </a:rPr>
                <a:t>1 809 patients VIH+ </a:t>
              </a:r>
              <a:br>
                <a:rPr lang="fr-FR" sz="1600" dirty="0">
                  <a:cs typeface="+mn-cs"/>
                </a:rPr>
              </a:br>
              <a:r>
                <a:rPr lang="fr-FR" sz="1600" dirty="0">
                  <a:cs typeface="+mn-cs"/>
                </a:rPr>
                <a:t>naïfs d’ARV</a:t>
              </a:r>
            </a:p>
            <a:p>
              <a:pPr marL="261938" indent="-261938">
                <a:buClr>
                  <a:srgbClr val="FFFF00"/>
                </a:buClr>
                <a:defRPr/>
              </a:pPr>
              <a:r>
                <a:rPr lang="fr-FR" sz="1600" dirty="0">
                  <a:cs typeface="+mn-cs"/>
                </a:rPr>
                <a:t>CV &gt; 1 000 c/ml</a:t>
              </a:r>
            </a:p>
          </p:txBody>
        </p:sp>
        <p:sp>
          <p:nvSpPr>
            <p:cNvPr id="234503" name="ZoneTexte 8"/>
            <p:cNvSpPr txBox="1">
              <a:spLocks noChangeArrowheads="1"/>
            </p:cNvSpPr>
            <p:nvPr/>
          </p:nvSpPr>
          <p:spPr bwMode="auto">
            <a:xfrm>
              <a:off x="3919538" y="1490663"/>
              <a:ext cx="5029200" cy="406265"/>
            </a:xfrm>
            <a:prstGeom prst="rect">
              <a:avLst/>
            </a:prstGeom>
            <a:solidFill>
              <a:srgbClr val="FFC000"/>
            </a:solidFill>
            <a:ln w="9525">
              <a:noFill/>
              <a:miter lim="800000"/>
              <a:headEnd/>
              <a:tailEnd/>
            </a:ln>
          </p:spPr>
          <p:txBody>
            <a:bodyPr>
              <a:spAutoFit/>
            </a:bodyPr>
            <a:lstStyle/>
            <a:p>
              <a:r>
                <a:rPr lang="fr-FR" altLang="fr-FR" sz="1600" b="1">
                  <a:solidFill>
                    <a:schemeClr val="tx1"/>
                  </a:solidFill>
                </a:rPr>
                <a:t>ATV 300 mg qd + RTV 100 mg qd + TDF/FTC qd</a:t>
              </a:r>
            </a:p>
          </p:txBody>
        </p:sp>
        <p:sp>
          <p:nvSpPr>
            <p:cNvPr id="234506" name="ZoneTexte 19"/>
            <p:cNvSpPr txBox="1">
              <a:spLocks noChangeArrowheads="1"/>
            </p:cNvSpPr>
            <p:nvPr/>
          </p:nvSpPr>
          <p:spPr bwMode="auto">
            <a:xfrm>
              <a:off x="8537575" y="3078163"/>
              <a:ext cx="549750" cy="406265"/>
            </a:xfrm>
            <a:prstGeom prst="rect">
              <a:avLst/>
            </a:prstGeom>
            <a:noFill/>
            <a:ln w="9525">
              <a:noFill/>
              <a:miter lim="800000"/>
              <a:headEnd/>
              <a:tailEnd/>
            </a:ln>
          </p:spPr>
          <p:txBody>
            <a:bodyPr wrap="none">
              <a:spAutoFit/>
            </a:bodyPr>
            <a:lstStyle/>
            <a:p>
              <a:r>
                <a:rPr lang="fr-FR" altLang="fr-FR" sz="1600"/>
                <a:t>S96</a:t>
              </a:r>
            </a:p>
          </p:txBody>
        </p:sp>
        <p:sp>
          <p:nvSpPr>
            <p:cNvPr id="234507" name="ZoneTexte 20"/>
            <p:cNvSpPr txBox="1">
              <a:spLocks noChangeArrowheads="1"/>
            </p:cNvSpPr>
            <p:nvPr/>
          </p:nvSpPr>
          <p:spPr bwMode="auto">
            <a:xfrm>
              <a:off x="3919538" y="2181225"/>
              <a:ext cx="5029200" cy="406265"/>
            </a:xfrm>
            <a:prstGeom prst="rect">
              <a:avLst/>
            </a:prstGeom>
            <a:solidFill>
              <a:srgbClr val="FF3399"/>
            </a:solidFill>
            <a:ln w="9525">
              <a:noFill/>
              <a:miter lim="800000"/>
              <a:headEnd/>
              <a:tailEnd/>
            </a:ln>
          </p:spPr>
          <p:txBody>
            <a:bodyPr>
              <a:spAutoFit/>
            </a:bodyPr>
            <a:lstStyle/>
            <a:p>
              <a:r>
                <a:rPr lang="fr-FR" altLang="fr-FR" sz="1600" b="1">
                  <a:solidFill>
                    <a:schemeClr val="tx1"/>
                  </a:solidFill>
                </a:rPr>
                <a:t>DRV 800 mg qd + RTV 100 mg qd + TDF/FTC qd</a:t>
              </a:r>
            </a:p>
          </p:txBody>
        </p:sp>
        <p:sp>
          <p:nvSpPr>
            <p:cNvPr id="234508" name="ZoneTexte 21"/>
            <p:cNvSpPr txBox="1">
              <a:spLocks noChangeArrowheads="1"/>
            </p:cNvSpPr>
            <p:nvPr/>
          </p:nvSpPr>
          <p:spPr bwMode="auto">
            <a:xfrm>
              <a:off x="3919538" y="2740025"/>
              <a:ext cx="5029200" cy="406265"/>
            </a:xfrm>
            <a:prstGeom prst="rect">
              <a:avLst/>
            </a:prstGeom>
            <a:solidFill>
              <a:srgbClr val="00FF00"/>
            </a:solidFill>
            <a:ln w="9525">
              <a:noFill/>
              <a:miter lim="800000"/>
              <a:headEnd/>
              <a:tailEnd/>
            </a:ln>
          </p:spPr>
          <p:txBody>
            <a:bodyPr>
              <a:spAutoFit/>
            </a:bodyPr>
            <a:lstStyle/>
            <a:p>
              <a:r>
                <a:rPr lang="fr-FR" altLang="fr-FR" sz="1600" b="1">
                  <a:solidFill>
                    <a:schemeClr val="tx1"/>
                  </a:solidFill>
                </a:rPr>
                <a:t>RAL 400 mg bid + TDF/FTC qd</a:t>
              </a:r>
            </a:p>
          </p:txBody>
        </p:sp>
        <p:cxnSp>
          <p:nvCxnSpPr>
            <p:cNvPr id="234509" name="Connecteur en angle 23"/>
            <p:cNvCxnSpPr>
              <a:cxnSpLocks noChangeShapeType="1"/>
              <a:stCxn id="7" idx="3"/>
              <a:endCxn id="234503" idx="1"/>
            </p:cNvCxnSpPr>
            <p:nvPr/>
          </p:nvCxnSpPr>
          <p:spPr bwMode="auto">
            <a:xfrm flipV="1">
              <a:off x="2176463" y="1693795"/>
              <a:ext cx="1743075" cy="657293"/>
            </a:xfrm>
            <a:prstGeom prst="bentConnector3">
              <a:avLst>
                <a:gd name="adj1" fmla="val 50000"/>
              </a:avLst>
            </a:prstGeom>
            <a:noFill/>
            <a:ln w="28575" algn="ctr">
              <a:solidFill>
                <a:schemeClr val="bg1"/>
              </a:solidFill>
              <a:round/>
              <a:headEnd/>
              <a:tailEnd type="triangle" w="med" len="med"/>
            </a:ln>
          </p:spPr>
        </p:cxnSp>
        <p:cxnSp>
          <p:nvCxnSpPr>
            <p:cNvPr id="234510" name="Connecteur droit avec flèche 30"/>
            <p:cNvCxnSpPr>
              <a:cxnSpLocks noChangeShapeType="1"/>
              <a:stCxn id="7" idx="3"/>
              <a:endCxn id="234507" idx="1"/>
            </p:cNvCxnSpPr>
            <p:nvPr/>
          </p:nvCxnSpPr>
          <p:spPr bwMode="auto">
            <a:xfrm>
              <a:off x="2176463" y="2351088"/>
              <a:ext cx="1743075" cy="33269"/>
            </a:xfrm>
            <a:prstGeom prst="straightConnector1">
              <a:avLst/>
            </a:prstGeom>
            <a:noFill/>
            <a:ln w="28575" algn="ctr">
              <a:solidFill>
                <a:schemeClr val="bg1"/>
              </a:solidFill>
              <a:round/>
              <a:headEnd/>
              <a:tailEnd type="triangle" w="med" len="med"/>
            </a:ln>
          </p:spPr>
        </p:cxnSp>
        <p:cxnSp>
          <p:nvCxnSpPr>
            <p:cNvPr id="234511" name="Connecteur en angle 32"/>
            <p:cNvCxnSpPr>
              <a:cxnSpLocks noChangeShapeType="1"/>
              <a:stCxn id="7" idx="3"/>
              <a:endCxn id="234508" idx="1"/>
            </p:cNvCxnSpPr>
            <p:nvPr/>
          </p:nvCxnSpPr>
          <p:spPr bwMode="auto">
            <a:xfrm>
              <a:off x="2176463" y="2351088"/>
              <a:ext cx="1743075" cy="592069"/>
            </a:xfrm>
            <a:prstGeom prst="bentConnector3">
              <a:avLst>
                <a:gd name="adj1" fmla="val 50000"/>
              </a:avLst>
            </a:prstGeom>
            <a:noFill/>
            <a:ln w="28575" algn="ctr">
              <a:solidFill>
                <a:schemeClr val="bg1"/>
              </a:solidFill>
              <a:round/>
              <a:headEnd/>
              <a:tailEnd type="triangle" w="med" len="med"/>
            </a:ln>
          </p:spPr>
        </p:cxnSp>
      </p:grpSp>
      <p:sp>
        <p:nvSpPr>
          <p:cNvPr id="234501" name="Text Box 5"/>
          <p:cNvSpPr txBox="1">
            <a:spLocks noChangeArrowheads="1"/>
          </p:cNvSpPr>
          <p:nvPr/>
        </p:nvSpPr>
        <p:spPr bwMode="auto">
          <a:xfrm>
            <a:off x="8689812" y="38366"/>
            <a:ext cx="398629" cy="246221"/>
          </a:xfrm>
          <a:prstGeom prst="rect">
            <a:avLst/>
          </a:prstGeom>
          <a:noFill/>
          <a:ln w="9525">
            <a:noFill/>
            <a:miter lim="800000"/>
            <a:headEnd/>
            <a:tailEnd/>
          </a:ln>
        </p:spPr>
        <p:txBody>
          <a:bodyPr wrap="none">
            <a:spAutoFit/>
          </a:bodyPr>
          <a:lstStyle/>
          <a:p>
            <a:pPr algn="r"/>
            <a:r>
              <a:rPr lang="fr-FR" sz="1000">
                <a:ea typeface="ＭＳ Ｐゴシック" pitchFamily="34" charset="-128"/>
              </a:rPr>
              <a:t>102</a:t>
            </a:r>
          </a:p>
        </p:txBody>
      </p:sp>
    </p:spTree>
    <p:custDataLst>
      <p:tags r:id="rId1"/>
    </p:custDataLst>
    <p:extLst>
      <p:ext uri="{BB962C8B-B14F-4D97-AF65-F5344CB8AC3E}">
        <p14:creationId xmlns:p14="http://schemas.microsoft.com/office/powerpoint/2010/main" val="24087853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4"/>
          <p:cNvSpPr>
            <a:spLocks noGrp="1"/>
          </p:cNvSpPr>
          <p:nvPr>
            <p:ph type="title"/>
          </p:nvPr>
        </p:nvSpPr>
        <p:spPr/>
        <p:txBody>
          <a:bodyPr/>
          <a:lstStyle/>
          <a:p>
            <a:pPr>
              <a:defRPr/>
            </a:pPr>
            <a:r>
              <a:rPr lang="fr-FR" altLang="fr-FR" dirty="0" smtClean="0"/>
              <a:t>Essai ACTG A5257 : un essai très complet !</a:t>
            </a:r>
          </a:p>
        </p:txBody>
      </p:sp>
      <p:sp>
        <p:nvSpPr>
          <p:cNvPr id="254978" name="Espace réservé du contenu 93"/>
          <p:cNvSpPr>
            <a:spLocks noGrp="1"/>
          </p:cNvSpPr>
          <p:nvPr>
            <p:ph idx="1"/>
          </p:nvPr>
        </p:nvSpPr>
        <p:spPr>
          <a:xfrm>
            <a:off x="457205" y="1117865"/>
            <a:ext cx="8120063" cy="4259792"/>
          </a:xfrm>
        </p:spPr>
        <p:txBody>
          <a:bodyPr/>
          <a:lstStyle/>
          <a:p>
            <a:pPr>
              <a:spcBef>
                <a:spcPts val="600"/>
              </a:spcBef>
            </a:pPr>
            <a:r>
              <a:rPr lang="fr-FR" altLang="fr-FR" sz="1600" dirty="0" smtClean="0"/>
              <a:t>Efficacité virologique</a:t>
            </a:r>
          </a:p>
          <a:p>
            <a:pPr lvl="1">
              <a:spcBef>
                <a:spcPts val="600"/>
              </a:spcBef>
            </a:pPr>
            <a:r>
              <a:rPr lang="fr-FR" altLang="fr-FR" sz="1600" dirty="0" smtClean="0"/>
              <a:t>ATV/r, DRV/r et RAL équivalents</a:t>
            </a:r>
          </a:p>
          <a:p>
            <a:pPr>
              <a:spcBef>
                <a:spcPts val="600"/>
              </a:spcBef>
            </a:pPr>
            <a:r>
              <a:rPr lang="fr-FR" altLang="fr-FR" sz="1600" dirty="0" smtClean="0"/>
              <a:t>Echecs virologiques avec résistance</a:t>
            </a:r>
          </a:p>
          <a:p>
            <a:pPr lvl="1">
              <a:spcBef>
                <a:spcPts val="600"/>
              </a:spcBef>
            </a:pPr>
            <a:r>
              <a:rPr lang="fr-FR" altLang="fr-FR" sz="1600" dirty="0" smtClean="0"/>
              <a:t>rares mais plus fréquents avec RAL</a:t>
            </a:r>
          </a:p>
          <a:p>
            <a:pPr>
              <a:spcBef>
                <a:spcPts val="600"/>
              </a:spcBef>
            </a:pPr>
            <a:r>
              <a:rPr lang="fr-FR" altLang="fr-FR" sz="1600" dirty="0" smtClean="0"/>
              <a:t>Tolérance</a:t>
            </a:r>
          </a:p>
          <a:p>
            <a:pPr lvl="1">
              <a:spcBef>
                <a:spcPts val="600"/>
              </a:spcBef>
            </a:pPr>
            <a:r>
              <a:rPr lang="fr-FR" altLang="fr-FR" sz="1600" dirty="0" smtClean="0"/>
              <a:t>moins bonne pour ATV/r </a:t>
            </a:r>
            <a:r>
              <a:rPr lang="fr-FR" altLang="fr-FR" sz="1600" i="1" dirty="0" smtClean="0"/>
              <a:t>(mais essentiellement hyperbilirubinémies)</a:t>
            </a:r>
          </a:p>
          <a:p>
            <a:pPr>
              <a:spcBef>
                <a:spcPts val="600"/>
              </a:spcBef>
            </a:pPr>
            <a:r>
              <a:rPr lang="fr-FR" altLang="fr-FR" sz="1600" dirty="0" smtClean="0"/>
              <a:t>Efficacité virologique et tolérance combinées</a:t>
            </a:r>
          </a:p>
          <a:p>
            <a:pPr lvl="1">
              <a:spcBef>
                <a:spcPts val="600"/>
              </a:spcBef>
            </a:pPr>
            <a:r>
              <a:rPr lang="fr-FR" altLang="fr-FR" sz="1600" dirty="0" smtClean="0"/>
              <a:t>RAL &gt; DRV/r et ATV/r</a:t>
            </a:r>
            <a:r>
              <a:rPr lang="fr-FR" altLang="fr-FR" sz="1600" dirty="0"/>
              <a:t> </a:t>
            </a:r>
            <a:r>
              <a:rPr lang="fr-FR" altLang="fr-FR" sz="1600" dirty="0" smtClean="0"/>
              <a:t>         DRV/r &gt;ATV/r</a:t>
            </a:r>
          </a:p>
          <a:p>
            <a:pPr>
              <a:spcBef>
                <a:spcPts val="600"/>
              </a:spcBef>
            </a:pPr>
            <a:r>
              <a:rPr lang="fr-FR" altLang="fr-FR" sz="1600" dirty="0" smtClean="0"/>
              <a:t>LDL-c et TG</a:t>
            </a:r>
          </a:p>
          <a:p>
            <a:pPr lvl="1">
              <a:spcBef>
                <a:spcPts val="600"/>
              </a:spcBef>
            </a:pPr>
            <a:r>
              <a:rPr lang="fr-FR" altLang="fr-FR" sz="1600" dirty="0" smtClean="0"/>
              <a:t>Augmentent a avec les 2 IP/r, pas d’augmentation avec RAL</a:t>
            </a:r>
          </a:p>
          <a:p>
            <a:pPr>
              <a:spcBef>
                <a:spcPts val="600"/>
              </a:spcBef>
            </a:pPr>
            <a:r>
              <a:rPr lang="fr-FR" altLang="fr-FR" sz="1600" dirty="0" smtClean="0"/>
              <a:t>Densité minérale osseuse</a:t>
            </a:r>
          </a:p>
          <a:p>
            <a:pPr lvl="1">
              <a:spcBef>
                <a:spcPts val="600"/>
              </a:spcBef>
            </a:pPr>
            <a:r>
              <a:rPr lang="fr-FR" altLang="fr-FR" sz="1600" dirty="0"/>
              <a:t>M</a:t>
            </a:r>
            <a:r>
              <a:rPr lang="fr-FR" altLang="fr-FR" sz="1600" dirty="0" smtClean="0"/>
              <a:t>oins de diminution avec RAL qu’avec les 2 IP/r </a:t>
            </a:r>
            <a:br>
              <a:rPr lang="fr-FR" altLang="fr-FR" sz="1600" dirty="0" smtClean="0"/>
            </a:br>
            <a:endParaRPr lang="fr-FR" altLang="fr-FR" sz="1600" dirty="0" smtClean="0"/>
          </a:p>
        </p:txBody>
      </p:sp>
      <p:sp>
        <p:nvSpPr>
          <p:cNvPr id="254979" name="Text Box 3"/>
          <p:cNvSpPr txBox="1">
            <a:spLocks noChangeArrowheads="1"/>
          </p:cNvSpPr>
          <p:nvPr/>
        </p:nvSpPr>
        <p:spPr bwMode="auto">
          <a:xfrm>
            <a:off x="5443538" y="5486138"/>
            <a:ext cx="3700462" cy="276999"/>
          </a:xfrm>
          <a:prstGeom prst="rect">
            <a:avLst/>
          </a:prstGeom>
          <a:noFill/>
          <a:ln w="9525">
            <a:noFill/>
            <a:miter lim="800000"/>
            <a:headEnd/>
            <a:tailEnd/>
          </a:ln>
        </p:spPr>
        <p:txBody>
          <a:bodyPr>
            <a:spAutoFit/>
          </a:bodyPr>
          <a:lstStyle/>
          <a:p>
            <a:pPr algn="r" eaLnBrk="0" hangingPunct="0"/>
            <a:r>
              <a:rPr lang="en-GB" altLang="fr-FR" sz="1200" i="1"/>
              <a:t>Landovitz RJ, CROI 2014, Abs. 85</a:t>
            </a:r>
          </a:p>
        </p:txBody>
      </p:sp>
      <p:sp>
        <p:nvSpPr>
          <p:cNvPr id="254980" name="Text Box 5"/>
          <p:cNvSpPr txBox="1">
            <a:spLocks noChangeArrowheads="1"/>
          </p:cNvSpPr>
          <p:nvPr/>
        </p:nvSpPr>
        <p:spPr bwMode="auto">
          <a:xfrm>
            <a:off x="8699332" y="38367"/>
            <a:ext cx="389111" cy="246221"/>
          </a:xfrm>
          <a:prstGeom prst="rect">
            <a:avLst/>
          </a:prstGeom>
          <a:noFill/>
          <a:ln w="9525">
            <a:noFill/>
            <a:miter lim="800000"/>
            <a:headEnd/>
            <a:tailEnd/>
          </a:ln>
        </p:spPr>
        <p:txBody>
          <a:bodyPr wrap="none">
            <a:spAutoFit/>
          </a:bodyPr>
          <a:lstStyle/>
          <a:p>
            <a:pPr algn="r"/>
            <a:r>
              <a:rPr lang="fr-FR" sz="1000">
                <a:ea typeface="ＭＳ Ｐゴシック" pitchFamily="34" charset="-128"/>
              </a:rPr>
              <a:t>112</a:t>
            </a:r>
          </a:p>
        </p:txBody>
      </p:sp>
    </p:spTree>
    <p:custDataLst>
      <p:tags r:id="rId1"/>
    </p:custDataLst>
    <p:extLst>
      <p:ext uri="{BB962C8B-B14F-4D97-AF65-F5344CB8AC3E}">
        <p14:creationId xmlns:p14="http://schemas.microsoft.com/office/powerpoint/2010/main" val="12761365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pPr>
              <a:defRPr/>
            </a:pPr>
            <a:r>
              <a:rPr lang="fr-FR" sz="2600" dirty="0" smtClean="0"/>
              <a:t>Essai NEAT001/ANRS143</a:t>
            </a:r>
          </a:p>
        </p:txBody>
      </p:sp>
      <p:sp>
        <p:nvSpPr>
          <p:cNvPr id="257026" name="Rectangle 44"/>
          <p:cNvSpPr>
            <a:spLocks noGrp="1" noChangeArrowheads="1"/>
          </p:cNvSpPr>
          <p:nvPr>
            <p:ph idx="1"/>
          </p:nvPr>
        </p:nvSpPr>
        <p:spPr>
          <a:xfrm>
            <a:off x="457201" y="1117866"/>
            <a:ext cx="8507413" cy="521229"/>
          </a:xfrm>
        </p:spPr>
        <p:txBody>
          <a:bodyPr/>
          <a:lstStyle/>
          <a:p>
            <a:r>
              <a:rPr lang="fr-FR" altLang="fr-FR" sz="2000" dirty="0" smtClean="0">
                <a:cs typeface="Arial" charset="0"/>
              </a:rPr>
              <a:t>Essai randomisé et multicentrique </a:t>
            </a:r>
            <a:r>
              <a:rPr lang="fr-FR" altLang="fr-FR" sz="2000" dirty="0">
                <a:cs typeface="Arial" charset="0"/>
              </a:rPr>
              <a:t> </a:t>
            </a:r>
            <a:r>
              <a:rPr lang="fr-FR" altLang="fr-FR" sz="2000" dirty="0" smtClean="0">
                <a:cs typeface="Arial" charset="0"/>
              </a:rPr>
              <a:t>(15 pays européens)</a:t>
            </a:r>
          </a:p>
        </p:txBody>
      </p:sp>
      <p:grpSp>
        <p:nvGrpSpPr>
          <p:cNvPr id="257027" name="Groupe 15"/>
          <p:cNvGrpSpPr>
            <a:grpSpLocks/>
          </p:cNvGrpSpPr>
          <p:nvPr/>
        </p:nvGrpSpPr>
        <p:grpSpPr bwMode="auto">
          <a:xfrm>
            <a:off x="285750" y="2016125"/>
            <a:ext cx="8680513" cy="2102856"/>
            <a:chOff x="285750" y="2419350"/>
            <a:chExt cx="8680513" cy="2523427"/>
          </a:xfrm>
        </p:grpSpPr>
        <p:sp>
          <p:nvSpPr>
            <p:cNvPr id="6" name="Text Box 6"/>
            <p:cNvSpPr txBox="1">
              <a:spLocks noChangeArrowheads="1"/>
            </p:cNvSpPr>
            <p:nvPr/>
          </p:nvSpPr>
          <p:spPr bwMode="auto">
            <a:xfrm>
              <a:off x="4179888" y="3798888"/>
              <a:ext cx="4252912" cy="566737"/>
            </a:xfrm>
            <a:prstGeom prst="rect">
              <a:avLst/>
            </a:prstGeom>
            <a:solidFill>
              <a:srgbClr val="FF6600"/>
            </a:solidFill>
            <a:ln>
              <a:solidFill>
                <a:srgbClr val="FF6600"/>
              </a:solidFill>
              <a:headEnd/>
              <a:tailEnd/>
            </a:ln>
          </p:spPr>
          <p:style>
            <a:lnRef idx="2">
              <a:schemeClr val="dk1"/>
            </a:lnRef>
            <a:fillRef idx="1">
              <a:schemeClr val="lt1"/>
            </a:fillRef>
            <a:effectRef idx="0">
              <a:schemeClr val="dk1"/>
            </a:effectRef>
            <a:fontRef idx="minor">
              <a:schemeClr val="dk1"/>
            </a:fontRef>
          </p:style>
          <p:txBody>
            <a:bodyPr lIns="0" tIns="0" rIns="0" bIns="0" anchor="ctr" anchorCtr="1"/>
            <a:lstStyle/>
            <a:p>
              <a:pPr marL="284163" indent="-284163" algn="ctr" defTabSz="796925" eaLnBrk="0" hangingPunct="0">
                <a:spcBef>
                  <a:spcPts val="0"/>
                </a:spcBef>
                <a:buClr>
                  <a:srgbClr val="FF6623"/>
                </a:buClr>
                <a:buSzPct val="125000"/>
                <a:buFont typeface="Symbol" pitchFamily="18" charset="2"/>
                <a:buNone/>
                <a:defRPr/>
              </a:pPr>
              <a:r>
                <a:rPr lang="en-US" sz="1600" b="1" dirty="0">
                  <a:solidFill>
                    <a:schemeClr val="tx1"/>
                  </a:solidFill>
                  <a:ea typeface="ＭＳ Ｐゴシック" pitchFamily="50" charset="-128"/>
                  <a:cs typeface="Arial"/>
                </a:rPr>
                <a:t>DRV/r 800/100 mg </a:t>
              </a:r>
              <a:r>
                <a:rPr lang="fr-FR" sz="1600" b="1" dirty="0">
                  <a:solidFill>
                    <a:schemeClr val="tx1"/>
                  </a:solidFill>
                  <a:ea typeface="ＭＳ Ｐゴシック" pitchFamily="50" charset="-128"/>
                  <a:cs typeface="Arial"/>
                </a:rPr>
                <a:t>x1/j</a:t>
              </a:r>
              <a:r>
                <a:rPr lang="en-US" sz="1600" b="1" dirty="0">
                  <a:solidFill>
                    <a:schemeClr val="tx1"/>
                  </a:solidFill>
                  <a:ea typeface="ＭＳ Ｐゴシック" pitchFamily="50" charset="-128"/>
                  <a:cs typeface="Arial"/>
                </a:rPr>
                <a:t>  + TDF/FTC </a:t>
              </a:r>
              <a:r>
                <a:rPr lang="fr-FR" sz="1600" b="1" dirty="0">
                  <a:solidFill>
                    <a:schemeClr val="tx1"/>
                  </a:solidFill>
                  <a:ea typeface="ＭＳ Ｐゴシック" pitchFamily="50" charset="-128"/>
                  <a:cs typeface="Arial"/>
                </a:rPr>
                <a:t>x1/j</a:t>
              </a:r>
              <a:r>
                <a:rPr lang="en-US" sz="1600" b="1" dirty="0">
                  <a:solidFill>
                    <a:schemeClr val="tx1"/>
                  </a:solidFill>
                  <a:ea typeface="ＭＳ Ｐゴシック" pitchFamily="50" charset="-128"/>
                  <a:cs typeface="Arial"/>
                </a:rPr>
                <a:t> </a:t>
              </a:r>
            </a:p>
          </p:txBody>
        </p:sp>
        <p:sp>
          <p:nvSpPr>
            <p:cNvPr id="7" name="Text Box 7"/>
            <p:cNvSpPr txBox="1">
              <a:spLocks noChangeArrowheads="1"/>
            </p:cNvSpPr>
            <p:nvPr/>
          </p:nvSpPr>
          <p:spPr bwMode="auto">
            <a:xfrm>
              <a:off x="4179888" y="2419350"/>
              <a:ext cx="4252912" cy="600075"/>
            </a:xfrm>
            <a:prstGeom prst="rect">
              <a:avLst/>
            </a:prstGeom>
            <a:solidFill>
              <a:srgbClr val="FFFF00"/>
            </a:solidFill>
            <a:ln>
              <a:solidFill>
                <a:srgbClr val="FFFF00"/>
              </a:solidFill>
              <a:headEnd/>
              <a:tailEnd/>
            </a:ln>
          </p:spPr>
          <p:style>
            <a:lnRef idx="2">
              <a:schemeClr val="dk1"/>
            </a:lnRef>
            <a:fillRef idx="1">
              <a:schemeClr val="lt1"/>
            </a:fillRef>
            <a:effectRef idx="0">
              <a:schemeClr val="dk1"/>
            </a:effectRef>
            <a:fontRef idx="minor">
              <a:schemeClr val="dk1"/>
            </a:fontRef>
          </p:style>
          <p:txBody>
            <a:bodyPr lIns="0" tIns="0" rIns="0" bIns="0" anchor="ctr" anchorCtr="1"/>
            <a:lstStyle/>
            <a:p>
              <a:pPr marL="284163" indent="-284163" algn="ctr" defTabSz="796925" eaLnBrk="0" hangingPunct="0">
                <a:spcBef>
                  <a:spcPts val="0"/>
                </a:spcBef>
                <a:buClr>
                  <a:srgbClr val="FF6623"/>
                </a:buClr>
                <a:buSzPct val="125000"/>
                <a:buFont typeface="Symbol" pitchFamily="18" charset="2"/>
                <a:buNone/>
                <a:defRPr/>
              </a:pPr>
              <a:r>
                <a:rPr lang="en-US" sz="1600" b="1" dirty="0">
                  <a:solidFill>
                    <a:schemeClr val="tx1"/>
                  </a:solidFill>
                  <a:ea typeface="ＭＳ Ｐゴシック" pitchFamily="50" charset="-128"/>
                  <a:cs typeface="Arial"/>
                </a:rPr>
                <a:t>DRV/r 800/100 mg </a:t>
              </a:r>
              <a:r>
                <a:rPr lang="fr-FR" sz="1600" b="1" dirty="0" smtClean="0">
                  <a:solidFill>
                    <a:schemeClr val="tx1"/>
                  </a:solidFill>
                  <a:ea typeface="ＭＳ Ｐゴシック" pitchFamily="50" charset="-128"/>
                  <a:cs typeface="Arial"/>
                </a:rPr>
                <a:t>x1/</a:t>
              </a:r>
              <a:r>
                <a:rPr lang="fr-FR" sz="1600" b="1" dirty="0">
                  <a:solidFill>
                    <a:schemeClr val="tx1"/>
                  </a:solidFill>
                  <a:ea typeface="ＭＳ Ｐゴシック" pitchFamily="50" charset="-128"/>
                  <a:cs typeface="Arial"/>
                </a:rPr>
                <a:t>j</a:t>
              </a:r>
              <a:r>
                <a:rPr lang="en-US" sz="1600" b="1" dirty="0">
                  <a:solidFill>
                    <a:schemeClr val="tx1"/>
                  </a:solidFill>
                  <a:ea typeface="ＭＳ Ｐゴシック" pitchFamily="50" charset="-128"/>
                  <a:cs typeface="Arial"/>
                </a:rPr>
                <a:t>  + RAL 400 mg </a:t>
              </a:r>
              <a:r>
                <a:rPr lang="fr-FR" sz="1600" b="1" dirty="0" smtClean="0">
                  <a:solidFill>
                    <a:schemeClr val="tx1"/>
                  </a:solidFill>
                  <a:ea typeface="ＭＳ Ｐゴシック" pitchFamily="50" charset="-128"/>
                  <a:cs typeface="Arial"/>
                </a:rPr>
                <a:t>x2/j</a:t>
              </a:r>
              <a:r>
                <a:rPr lang="en-US" sz="1600" b="1" dirty="0" smtClean="0">
                  <a:solidFill>
                    <a:schemeClr val="tx1"/>
                  </a:solidFill>
                  <a:ea typeface="ＭＳ Ｐゴシック" pitchFamily="50" charset="-128"/>
                  <a:cs typeface="Arial"/>
                </a:rPr>
                <a:t> </a:t>
              </a:r>
              <a:endParaRPr lang="en-US" sz="1600" b="1" dirty="0">
                <a:solidFill>
                  <a:schemeClr val="tx1"/>
                </a:solidFill>
                <a:ea typeface="ＭＳ Ｐゴシック" pitchFamily="50" charset="-128"/>
                <a:cs typeface="Arial"/>
              </a:endParaRPr>
            </a:p>
          </p:txBody>
        </p:sp>
        <p:sp>
          <p:nvSpPr>
            <p:cNvPr id="257033" name="Rectangle 18"/>
            <p:cNvSpPr>
              <a:spLocks noChangeArrowheads="1"/>
            </p:cNvSpPr>
            <p:nvPr/>
          </p:nvSpPr>
          <p:spPr bwMode="auto">
            <a:xfrm>
              <a:off x="5057775" y="4662488"/>
              <a:ext cx="990600" cy="228600"/>
            </a:xfrm>
            <a:prstGeom prst="rect">
              <a:avLst/>
            </a:prstGeom>
            <a:noFill/>
            <a:ln w="9525">
              <a:noFill/>
              <a:miter lim="800000"/>
              <a:headEnd/>
              <a:tailEnd/>
            </a:ln>
          </p:spPr>
          <p:txBody>
            <a:bodyPr wrap="none" lIns="0" tIns="0" rIns="0" bIns="0" anchor="ctr"/>
            <a:lstStyle/>
            <a:p>
              <a:pPr marL="284163" indent="-284163" algn="ctr" defTabSz="796925" eaLnBrk="0" hangingPunct="0">
                <a:spcBef>
                  <a:spcPct val="25000"/>
                </a:spcBef>
                <a:buClr>
                  <a:srgbClr val="FF6623"/>
                </a:buClr>
                <a:buSzPct val="125000"/>
                <a:buFont typeface="Symbol" pitchFamily="18" charset="2"/>
                <a:buNone/>
              </a:pPr>
              <a:endParaRPr lang="en-US" altLang="fr-FR" sz="1600" b="1">
                <a:ea typeface="ＭＳ Ｐゴシック" pitchFamily="34" charset="-128"/>
              </a:endParaRPr>
            </a:p>
          </p:txBody>
        </p:sp>
        <p:sp>
          <p:nvSpPr>
            <p:cNvPr id="257034" name="Rectangle 20"/>
            <p:cNvSpPr>
              <a:spLocks noChangeArrowheads="1"/>
            </p:cNvSpPr>
            <p:nvPr/>
          </p:nvSpPr>
          <p:spPr bwMode="auto">
            <a:xfrm>
              <a:off x="7712013" y="4647312"/>
              <a:ext cx="1254250" cy="295465"/>
            </a:xfrm>
            <a:prstGeom prst="rect">
              <a:avLst/>
            </a:prstGeom>
            <a:noFill/>
            <a:ln w="9525">
              <a:noFill/>
              <a:miter lim="800000"/>
              <a:headEnd/>
              <a:tailEnd/>
            </a:ln>
          </p:spPr>
          <p:txBody>
            <a:bodyPr wrap="none" lIns="0" tIns="0" rIns="0" bIns="0" anchor="ctr">
              <a:spAutoFit/>
            </a:bodyPr>
            <a:lstStyle/>
            <a:p>
              <a:pPr marL="284163" indent="-284163" algn="ctr" defTabSz="796925" eaLnBrk="0" hangingPunct="0">
                <a:spcBef>
                  <a:spcPct val="25000"/>
                </a:spcBef>
                <a:buClr>
                  <a:srgbClr val="FF6623"/>
                </a:buClr>
                <a:buSzPct val="125000"/>
                <a:buFont typeface="Symbol" pitchFamily="18" charset="2"/>
                <a:buNone/>
              </a:pPr>
              <a:r>
                <a:rPr lang="en-US" altLang="fr-FR" sz="1600" dirty="0">
                  <a:ea typeface="ＭＳ Ｐゴシック" pitchFamily="34" charset="-128"/>
                </a:rPr>
                <a:t>Minimum S96</a:t>
              </a:r>
            </a:p>
          </p:txBody>
        </p:sp>
        <p:cxnSp>
          <p:nvCxnSpPr>
            <p:cNvPr id="257036" name="Straight Arrow Connector 38"/>
            <p:cNvCxnSpPr>
              <a:cxnSpLocks noChangeShapeType="1"/>
            </p:cNvCxnSpPr>
            <p:nvPr/>
          </p:nvCxnSpPr>
          <p:spPr bwMode="auto">
            <a:xfrm flipV="1">
              <a:off x="8421688" y="4408488"/>
              <a:ext cx="0" cy="241300"/>
            </a:xfrm>
            <a:prstGeom prst="straightConnector1">
              <a:avLst/>
            </a:prstGeom>
            <a:noFill/>
            <a:ln w="28575" algn="ctr">
              <a:solidFill>
                <a:schemeClr val="bg1"/>
              </a:solidFill>
              <a:round/>
              <a:headEnd/>
              <a:tailEnd type="arrow" w="med" len="med"/>
            </a:ln>
          </p:spPr>
        </p:cxnSp>
        <p:sp>
          <p:nvSpPr>
            <p:cNvPr id="257037" name="Rectangle 20"/>
            <p:cNvSpPr>
              <a:spLocks noChangeArrowheads="1"/>
            </p:cNvSpPr>
            <p:nvPr/>
          </p:nvSpPr>
          <p:spPr bwMode="auto">
            <a:xfrm>
              <a:off x="285750" y="2562224"/>
              <a:ext cx="2909888" cy="1883592"/>
            </a:xfrm>
            <a:prstGeom prst="rect">
              <a:avLst/>
            </a:prstGeom>
            <a:solidFill>
              <a:srgbClr val="002060"/>
            </a:solidFill>
            <a:ln w="9525">
              <a:noFill/>
              <a:miter lim="800000"/>
              <a:headEnd/>
              <a:tailEnd/>
            </a:ln>
          </p:spPr>
          <p:txBody>
            <a:bodyPr>
              <a:spAutoFit/>
            </a:bodyPr>
            <a:lstStyle/>
            <a:p>
              <a:pPr marL="284163" indent="-284163" algn="ctr" defTabSz="796925" eaLnBrk="0" hangingPunct="0">
                <a:buClr>
                  <a:srgbClr val="FF6623"/>
                </a:buClr>
                <a:buSzPct val="125000"/>
                <a:buFont typeface="Symbol" pitchFamily="18" charset="2"/>
                <a:buNone/>
              </a:pPr>
              <a:r>
                <a:rPr lang="fr-FR" altLang="fr-FR" sz="1600" dirty="0">
                  <a:ea typeface="ＭＳ Ｐゴシック" pitchFamily="34" charset="-128"/>
                </a:rPr>
                <a:t>VIH+, naïfs d’ARV ≥ 18 ans</a:t>
              </a:r>
            </a:p>
            <a:p>
              <a:pPr marL="284163" indent="-284163" algn="ctr" defTabSz="796925" eaLnBrk="0" hangingPunct="0">
                <a:buClr>
                  <a:srgbClr val="FF6623"/>
                </a:buClr>
                <a:buSzPct val="125000"/>
                <a:buFont typeface="Symbol" pitchFamily="18" charset="2"/>
                <a:buNone/>
              </a:pPr>
              <a:r>
                <a:rPr lang="fr-FR" altLang="fr-FR" sz="1600" dirty="0">
                  <a:ea typeface="ＭＳ Ｐゴシック" pitchFamily="34" charset="-128"/>
                </a:rPr>
                <a:t>CV &gt; 1 000 c/ml</a:t>
              </a:r>
            </a:p>
            <a:p>
              <a:pPr marL="284163" indent="-284163" algn="ctr" defTabSz="796925" eaLnBrk="0" hangingPunct="0">
                <a:buClr>
                  <a:srgbClr val="FF6623"/>
                </a:buClr>
                <a:buSzPct val="125000"/>
                <a:buFont typeface="Symbol" pitchFamily="18" charset="2"/>
                <a:buNone/>
              </a:pPr>
              <a:r>
                <a:rPr lang="fr-FR" altLang="fr-FR" sz="1600" dirty="0">
                  <a:ea typeface="ＭＳ Ｐゴシック" pitchFamily="34" charset="-128"/>
                </a:rPr>
                <a:t>CD4 ≤ 500/mm</a:t>
              </a:r>
              <a:r>
                <a:rPr lang="fr-FR" altLang="fr-FR" sz="1600" baseline="30000" dirty="0">
                  <a:ea typeface="ＭＳ Ｐゴシック" pitchFamily="34" charset="-128"/>
                </a:rPr>
                <a:t>3</a:t>
              </a:r>
            </a:p>
            <a:p>
              <a:pPr marL="284163" indent="-284163" algn="ctr" defTabSz="796925" eaLnBrk="0" hangingPunct="0">
                <a:buClr>
                  <a:srgbClr val="FF6623"/>
                </a:buClr>
                <a:buSzPct val="125000"/>
                <a:buFont typeface="Symbol" pitchFamily="18" charset="2"/>
                <a:buNone/>
              </a:pPr>
              <a:r>
                <a:rPr lang="fr-FR" altLang="fr-FR" sz="1600" dirty="0">
                  <a:ea typeface="ＭＳ Ｐゴシック" pitchFamily="34" charset="-128"/>
                </a:rPr>
                <a:t>AgHBs négatif</a:t>
              </a:r>
            </a:p>
            <a:p>
              <a:pPr marL="284163" indent="-284163" algn="ctr" defTabSz="796925" eaLnBrk="0" hangingPunct="0">
                <a:buClr>
                  <a:srgbClr val="FF6623"/>
                </a:buClr>
                <a:buSzPct val="125000"/>
                <a:buFont typeface="Symbol" pitchFamily="18" charset="2"/>
                <a:buNone/>
              </a:pPr>
              <a:r>
                <a:rPr lang="fr-FR" altLang="fr-FR" sz="1600" dirty="0">
                  <a:ea typeface="ＭＳ Ｐゴシック" pitchFamily="34" charset="-128"/>
                </a:rPr>
                <a:t>Pas de mutations majeures de résistance (IAS-USA)</a:t>
              </a:r>
            </a:p>
          </p:txBody>
        </p:sp>
        <p:cxnSp>
          <p:nvCxnSpPr>
            <p:cNvPr id="26" name="Connecteur droit 25"/>
            <p:cNvCxnSpPr>
              <a:stCxn id="257037" idx="3"/>
              <a:endCxn id="7" idx="1"/>
            </p:cNvCxnSpPr>
            <p:nvPr/>
          </p:nvCxnSpPr>
          <p:spPr>
            <a:xfrm flipV="1">
              <a:off x="3195638" y="2719387"/>
              <a:ext cx="984250" cy="784633"/>
            </a:xfrm>
            <a:prstGeom prst="line">
              <a:avLst/>
            </a:prstGeom>
            <a:ln>
              <a:solidFill>
                <a:schemeClr val="bg1"/>
              </a:solidFill>
              <a:headEnd type="none" w="med" len="med"/>
              <a:tailEnd type="triangle" w="med" len="med"/>
            </a:ln>
          </p:spPr>
          <p:style>
            <a:lnRef idx="2">
              <a:schemeClr val="dk1"/>
            </a:lnRef>
            <a:fillRef idx="1">
              <a:schemeClr val="lt1"/>
            </a:fillRef>
            <a:effectRef idx="0">
              <a:schemeClr val="dk1"/>
            </a:effectRef>
            <a:fontRef idx="minor">
              <a:schemeClr val="dk1"/>
            </a:fontRef>
          </p:style>
        </p:cxnSp>
        <p:cxnSp>
          <p:nvCxnSpPr>
            <p:cNvPr id="27" name="Connecteur droit 26"/>
            <p:cNvCxnSpPr>
              <a:stCxn id="257037" idx="3"/>
              <a:endCxn id="6" idx="1"/>
            </p:cNvCxnSpPr>
            <p:nvPr/>
          </p:nvCxnSpPr>
          <p:spPr>
            <a:xfrm>
              <a:off x="3195638" y="3504020"/>
              <a:ext cx="984250" cy="578237"/>
            </a:xfrm>
            <a:prstGeom prst="line">
              <a:avLst/>
            </a:prstGeom>
            <a:ln>
              <a:solidFill>
                <a:schemeClr val="bg1"/>
              </a:solidFill>
              <a:headEnd type="none" w="med" len="med"/>
              <a:tailEnd type="triangle" w="med" len="med"/>
            </a:ln>
          </p:spPr>
          <p:style>
            <a:lnRef idx="2">
              <a:schemeClr val="dk1"/>
            </a:lnRef>
            <a:fillRef idx="1">
              <a:schemeClr val="lt1"/>
            </a:fillRef>
            <a:effectRef idx="0">
              <a:schemeClr val="dk1"/>
            </a:effectRef>
            <a:fontRef idx="minor">
              <a:schemeClr val="dk1"/>
            </a:fontRef>
          </p:style>
        </p:cxnSp>
      </p:grpSp>
      <p:sp>
        <p:nvSpPr>
          <p:cNvPr id="257028" name="Text Box 3"/>
          <p:cNvSpPr txBox="1">
            <a:spLocks noChangeArrowheads="1"/>
          </p:cNvSpPr>
          <p:nvPr/>
        </p:nvSpPr>
        <p:spPr bwMode="auto">
          <a:xfrm>
            <a:off x="6335714" y="5487459"/>
            <a:ext cx="2808287" cy="276999"/>
          </a:xfrm>
          <a:prstGeom prst="rect">
            <a:avLst/>
          </a:prstGeom>
          <a:noFill/>
          <a:ln w="9525">
            <a:noFill/>
            <a:miter lim="800000"/>
            <a:headEnd/>
            <a:tailEnd/>
          </a:ln>
        </p:spPr>
        <p:txBody>
          <a:bodyPr>
            <a:spAutoFit/>
          </a:bodyPr>
          <a:lstStyle/>
          <a:p>
            <a:pPr algn="r" eaLnBrk="0" hangingPunct="0"/>
            <a:r>
              <a:rPr lang="en-GB" altLang="fr-FR" sz="1200" i="1"/>
              <a:t>Raffi F, CROI 2014, Abs. 84LB</a:t>
            </a:r>
          </a:p>
        </p:txBody>
      </p:sp>
      <p:sp>
        <p:nvSpPr>
          <p:cNvPr id="257030" name="Text Box 5"/>
          <p:cNvSpPr txBox="1">
            <a:spLocks noChangeArrowheads="1"/>
          </p:cNvSpPr>
          <p:nvPr/>
        </p:nvSpPr>
        <p:spPr bwMode="auto">
          <a:xfrm>
            <a:off x="8699328" y="38365"/>
            <a:ext cx="389111" cy="246221"/>
          </a:xfrm>
          <a:prstGeom prst="rect">
            <a:avLst/>
          </a:prstGeom>
          <a:noFill/>
          <a:ln w="9525">
            <a:noFill/>
            <a:miter lim="800000"/>
            <a:headEnd/>
            <a:tailEnd/>
          </a:ln>
        </p:spPr>
        <p:txBody>
          <a:bodyPr wrap="none">
            <a:spAutoFit/>
          </a:bodyPr>
          <a:lstStyle/>
          <a:p>
            <a:pPr algn="r"/>
            <a:r>
              <a:rPr lang="fr-FR" sz="1000">
                <a:ea typeface="ＭＳ Ｐゴシック" pitchFamily="34" charset="-128"/>
              </a:rPr>
              <a:t>113</a:t>
            </a:r>
          </a:p>
        </p:txBody>
      </p:sp>
    </p:spTree>
    <p:custDataLst>
      <p:tags r:id="rId1"/>
    </p:custDataLst>
    <p:extLst>
      <p:ext uri="{BB962C8B-B14F-4D97-AF65-F5344CB8AC3E}">
        <p14:creationId xmlns:p14="http://schemas.microsoft.com/office/powerpoint/2010/main" val="40396619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p:txBody>
          <a:bodyPr/>
          <a:lstStyle/>
          <a:p>
            <a:pPr>
              <a:defRPr/>
            </a:pPr>
            <a:r>
              <a:rPr lang="fr-FR" sz="2600" dirty="0" smtClean="0"/>
              <a:t>Essai NEAT001/ANRS143</a:t>
            </a:r>
          </a:p>
        </p:txBody>
      </p:sp>
      <p:sp>
        <p:nvSpPr>
          <p:cNvPr id="279554" name="Espace réservé du contenu 2"/>
          <p:cNvSpPr>
            <a:spLocks noGrp="1"/>
          </p:cNvSpPr>
          <p:nvPr>
            <p:ph idx="1"/>
          </p:nvPr>
        </p:nvSpPr>
        <p:spPr>
          <a:xfrm>
            <a:off x="457209" y="2026869"/>
            <a:ext cx="8507413" cy="3350788"/>
          </a:xfrm>
        </p:spPr>
        <p:txBody>
          <a:bodyPr/>
          <a:lstStyle/>
          <a:p>
            <a:pPr>
              <a:lnSpc>
                <a:spcPct val="120000"/>
              </a:lnSpc>
              <a:spcBef>
                <a:spcPts val="600"/>
              </a:spcBef>
            </a:pPr>
            <a:r>
              <a:rPr lang="fr-FR" altLang="fr-FR" sz="2000" dirty="0" smtClean="0"/>
              <a:t>Efficacité virologique et clinique, à S96, en 1</a:t>
            </a:r>
            <a:r>
              <a:rPr lang="fr-FR" altLang="fr-FR" sz="2000" baseline="30000" dirty="0" smtClean="0"/>
              <a:t>ère</a:t>
            </a:r>
            <a:r>
              <a:rPr lang="fr-FR" altLang="fr-FR" sz="2000" dirty="0" smtClean="0"/>
              <a:t> ligne </a:t>
            </a:r>
          </a:p>
          <a:p>
            <a:pPr lvl="1">
              <a:lnSpc>
                <a:spcPct val="120000"/>
              </a:lnSpc>
              <a:spcBef>
                <a:spcPts val="600"/>
              </a:spcBef>
            </a:pPr>
            <a:r>
              <a:rPr lang="fr-FR" altLang="fr-FR" sz="2000" dirty="0"/>
              <a:t>RAL + DRV/r est non-inférieur à TDF/FTC + DRV/r</a:t>
            </a:r>
            <a:endParaRPr lang="fr-FR" altLang="fr-FR" sz="2000" dirty="0" smtClean="0"/>
          </a:p>
          <a:p>
            <a:pPr>
              <a:lnSpc>
                <a:spcPct val="120000"/>
              </a:lnSpc>
              <a:spcBef>
                <a:spcPts val="600"/>
              </a:spcBef>
            </a:pPr>
            <a:r>
              <a:rPr lang="fr-FR" altLang="fr-FR" sz="2000" dirty="0" smtClean="0"/>
              <a:t>Patients avec CD4 &lt; 200/mm</a:t>
            </a:r>
            <a:r>
              <a:rPr lang="fr-FR" altLang="fr-FR" sz="2000" baseline="30000" dirty="0" smtClean="0"/>
              <a:t>3</a:t>
            </a:r>
            <a:endParaRPr lang="fr-FR" altLang="fr-FR" sz="2000" dirty="0"/>
          </a:p>
          <a:p>
            <a:pPr lvl="1">
              <a:lnSpc>
                <a:spcPct val="120000"/>
              </a:lnSpc>
              <a:spcBef>
                <a:spcPts val="600"/>
              </a:spcBef>
            </a:pPr>
            <a:r>
              <a:rPr lang="fr-FR" altLang="fr-FR" sz="2000" dirty="0" smtClean="0"/>
              <a:t>RAL + DRV/r est inférieur à TDF/FTC + DRV/r</a:t>
            </a:r>
          </a:p>
          <a:p>
            <a:pPr>
              <a:lnSpc>
                <a:spcPct val="120000"/>
              </a:lnSpc>
              <a:spcBef>
                <a:spcPts val="600"/>
              </a:spcBef>
            </a:pPr>
            <a:r>
              <a:rPr lang="fr-FR" altLang="fr-FR" sz="2000" dirty="0" smtClean="0"/>
              <a:t>Pas de différence en termes d’incidence d’effets indésirables</a:t>
            </a:r>
          </a:p>
          <a:p>
            <a:pPr marL="457200" lvl="1" indent="0">
              <a:lnSpc>
                <a:spcPct val="120000"/>
              </a:lnSpc>
              <a:spcBef>
                <a:spcPts val="600"/>
              </a:spcBef>
              <a:buNone/>
            </a:pPr>
            <a:endParaRPr lang="fr-FR" altLang="fr-FR" sz="2000" dirty="0" smtClean="0"/>
          </a:p>
        </p:txBody>
      </p:sp>
      <p:sp>
        <p:nvSpPr>
          <p:cNvPr id="279555" name="Text Box 3"/>
          <p:cNvSpPr txBox="1">
            <a:spLocks noChangeArrowheads="1"/>
          </p:cNvSpPr>
          <p:nvPr/>
        </p:nvSpPr>
        <p:spPr bwMode="auto">
          <a:xfrm>
            <a:off x="6335714" y="5487459"/>
            <a:ext cx="2808287" cy="276999"/>
          </a:xfrm>
          <a:prstGeom prst="rect">
            <a:avLst/>
          </a:prstGeom>
          <a:noFill/>
          <a:ln w="9525">
            <a:noFill/>
            <a:miter lim="800000"/>
            <a:headEnd/>
            <a:tailEnd/>
          </a:ln>
        </p:spPr>
        <p:txBody>
          <a:bodyPr>
            <a:spAutoFit/>
          </a:bodyPr>
          <a:lstStyle/>
          <a:p>
            <a:pPr algn="r" eaLnBrk="0" hangingPunct="0"/>
            <a:r>
              <a:rPr lang="en-GB" altLang="fr-FR" sz="1200" i="1"/>
              <a:t>Raffi F, CROI 2014, Abs. 84LB</a:t>
            </a:r>
          </a:p>
        </p:txBody>
      </p:sp>
      <p:sp>
        <p:nvSpPr>
          <p:cNvPr id="279556" name="Text Box 5"/>
          <p:cNvSpPr txBox="1">
            <a:spLocks noChangeArrowheads="1"/>
          </p:cNvSpPr>
          <p:nvPr/>
        </p:nvSpPr>
        <p:spPr bwMode="auto">
          <a:xfrm>
            <a:off x="8685765" y="38365"/>
            <a:ext cx="402674" cy="246221"/>
          </a:xfrm>
          <a:prstGeom prst="rect">
            <a:avLst/>
          </a:prstGeom>
          <a:noFill/>
          <a:ln w="9525">
            <a:noFill/>
            <a:miter lim="800000"/>
            <a:headEnd/>
            <a:tailEnd/>
          </a:ln>
        </p:spPr>
        <p:txBody>
          <a:bodyPr wrap="none">
            <a:spAutoFit/>
          </a:bodyPr>
          <a:lstStyle/>
          <a:p>
            <a:pPr algn="r"/>
            <a:r>
              <a:rPr lang="fr-FR" sz="1000">
                <a:ea typeface="ＭＳ Ｐゴシック" pitchFamily="34" charset="-128"/>
              </a:rPr>
              <a:t>124</a:t>
            </a:r>
          </a:p>
        </p:txBody>
      </p:sp>
    </p:spTree>
    <p:custDataLst>
      <p:tags r:id="rId1"/>
    </p:custDataLst>
    <p:extLst>
      <p:ext uri="{BB962C8B-B14F-4D97-AF65-F5344CB8AC3E}">
        <p14:creationId xmlns:p14="http://schemas.microsoft.com/office/powerpoint/2010/main" val="7935697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Retrouver l’actualité des grands congrès dans les minutes qui suivent la fin des sessions</a:t>
            </a:r>
            <a:endParaRPr lang="fr-FR" dirty="0"/>
          </a:p>
        </p:txBody>
      </p:sp>
      <p:pic>
        <p:nvPicPr>
          <p:cNvPr id="5" name="Espace réservé du contenu 4"/>
          <p:cNvPicPr>
            <a:picLocks noGrp="1" noChangeAspect="1"/>
          </p:cNvPicPr>
          <p:nvPr>
            <p:ph idx="1"/>
          </p:nvPr>
        </p:nvPicPr>
        <p:blipFill rotWithShape="1">
          <a:blip r:embed="rId2"/>
          <a:srcRect l="-201" r="781"/>
          <a:stretch/>
        </p:blipFill>
        <p:spPr>
          <a:xfrm>
            <a:off x="2386581" y="975541"/>
            <a:ext cx="4400944" cy="4666039"/>
          </a:xfrm>
        </p:spPr>
      </p:pic>
    </p:spTree>
    <p:extLst>
      <p:ext uri="{BB962C8B-B14F-4D97-AF65-F5344CB8AC3E}">
        <p14:creationId xmlns:p14="http://schemas.microsoft.com/office/powerpoint/2010/main" val="12051983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808304" y="1781785"/>
            <a:ext cx="7772400" cy="1225021"/>
          </a:xfrm>
          <a:prstGeom prst="rect">
            <a:avLst/>
          </a:prstGeom>
          <a:noFill/>
          <a:ln>
            <a:noFill/>
          </a:ln>
          <a:effectLst>
            <a:outerShdw dist="35921" dir="2700000" algn="ctr" rotWithShape="0">
              <a:schemeClr val="tx1"/>
            </a:outerShdw>
          </a:effectLst>
          <a:extLst/>
        </p:spPr>
        <p:txBody>
          <a:bodyPr anchor="ctr"/>
          <a:lstStyle/>
          <a:p>
            <a:pPr algn="ctr" eaLnBrk="0" hangingPunct="0">
              <a:lnSpc>
                <a:spcPct val="90000"/>
              </a:lnSpc>
              <a:defRPr/>
            </a:pPr>
            <a:r>
              <a:rPr lang="fr-FR" sz="3600" kern="0" dirty="0" smtClean="0">
                <a:solidFill>
                  <a:srgbClr val="FFFF66"/>
                </a:solidFill>
                <a:latin typeface="Trebuchet MS" pitchFamily="34" charset="0"/>
                <a:ea typeface="ＭＳ Ｐゴシック" pitchFamily="34" charset="-128"/>
                <a:cs typeface="+mj-cs"/>
              </a:rPr>
              <a:t>Quelques données concernant les mères et leurs enfants…</a:t>
            </a:r>
            <a:r>
              <a:rPr lang="fr-FR" sz="3600" kern="0" dirty="0">
                <a:solidFill>
                  <a:srgbClr val="FFFF66"/>
                </a:solidFill>
                <a:latin typeface="Trebuchet MS" pitchFamily="34" charset="0"/>
                <a:ea typeface="ＭＳ Ｐゴシック" pitchFamily="34" charset="-128"/>
                <a:cs typeface="+mj-cs"/>
              </a:rPr>
              <a:t/>
            </a:r>
            <a:br>
              <a:rPr lang="fr-FR" sz="3600" kern="0" dirty="0">
                <a:solidFill>
                  <a:srgbClr val="FFFF66"/>
                </a:solidFill>
                <a:latin typeface="Trebuchet MS" pitchFamily="34" charset="0"/>
                <a:ea typeface="ＭＳ Ｐゴシック" pitchFamily="34" charset="-128"/>
                <a:cs typeface="+mj-cs"/>
              </a:rPr>
            </a:br>
            <a:endParaRPr lang="fr-FR" sz="3600" kern="0" dirty="0">
              <a:solidFill>
                <a:srgbClr val="FFFF66"/>
              </a:solidFill>
              <a:latin typeface="Trebuchet MS" pitchFamily="34" charset="0"/>
              <a:ea typeface="ＭＳ Ｐゴシック" pitchFamily="34" charset="-128"/>
              <a:cs typeface="+mj-cs"/>
            </a:endParaRP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r>
              <a:rPr lang="fr-FR" dirty="0" smtClean="0"/>
              <a:t>Quelques rappels</a:t>
            </a:r>
            <a:endParaRPr lang="fr-FR" dirty="0"/>
          </a:p>
        </p:txBody>
      </p:sp>
    </p:spTree>
    <p:extLst>
      <p:ext uri="{BB962C8B-B14F-4D97-AF65-F5344CB8AC3E}">
        <p14:creationId xmlns:p14="http://schemas.microsoft.com/office/powerpoint/2010/main" val="32864757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Quelles sont les questions actuelles ,</a:t>
            </a:r>
            <a:endParaRPr lang="fr-FR" dirty="0"/>
          </a:p>
        </p:txBody>
      </p:sp>
      <p:sp>
        <p:nvSpPr>
          <p:cNvPr id="16" name="Espace réservé du contenu 15"/>
          <p:cNvSpPr>
            <a:spLocks noGrp="1"/>
          </p:cNvSpPr>
          <p:nvPr>
            <p:ph idx="1"/>
          </p:nvPr>
        </p:nvSpPr>
        <p:spPr/>
        <p:txBody>
          <a:bodyPr/>
          <a:lstStyle/>
          <a:p>
            <a:pPr>
              <a:lnSpc>
                <a:spcPct val="120000"/>
              </a:lnSpc>
            </a:pPr>
            <a:r>
              <a:rPr lang="fr-FR" dirty="0" smtClean="0"/>
              <a:t>Quel est la meilleur traitement pour les mères ?</a:t>
            </a:r>
          </a:p>
          <a:p>
            <a:pPr lvl="1">
              <a:lnSpc>
                <a:spcPct val="120000"/>
              </a:lnSpc>
            </a:pPr>
            <a:r>
              <a:rPr lang="fr-FR" dirty="0" smtClean="0"/>
              <a:t>Meilleure tolérance</a:t>
            </a:r>
          </a:p>
          <a:p>
            <a:pPr lvl="1">
              <a:lnSpc>
                <a:spcPct val="120000"/>
              </a:lnSpc>
            </a:pPr>
            <a:r>
              <a:rPr lang="fr-FR" dirty="0" smtClean="0"/>
              <a:t>Peu d’impact sur la durée de la grossesse</a:t>
            </a:r>
          </a:p>
          <a:p>
            <a:pPr>
              <a:lnSpc>
                <a:spcPct val="120000"/>
              </a:lnSpc>
            </a:pPr>
            <a:r>
              <a:rPr lang="fr-FR" dirty="0" smtClean="0"/>
              <a:t>Quel est le meilleur traitement pour l’enfant ?</a:t>
            </a:r>
          </a:p>
          <a:p>
            <a:pPr lvl="1">
              <a:lnSpc>
                <a:spcPct val="120000"/>
              </a:lnSpc>
            </a:pPr>
            <a:r>
              <a:rPr lang="fr-FR" dirty="0" smtClean="0"/>
              <a:t>Réduction maximale du risque de transmission</a:t>
            </a:r>
          </a:p>
          <a:p>
            <a:pPr lvl="1">
              <a:lnSpc>
                <a:spcPct val="120000"/>
              </a:lnSpc>
            </a:pPr>
            <a:r>
              <a:rPr lang="fr-FR" dirty="0" smtClean="0"/>
              <a:t>Meilleure tolérance court et long terme</a:t>
            </a:r>
          </a:p>
        </p:txBody>
      </p:sp>
    </p:spTree>
    <p:extLst>
      <p:ext uri="{BB962C8B-B14F-4D97-AF65-F5344CB8AC3E}">
        <p14:creationId xmlns:p14="http://schemas.microsoft.com/office/powerpoint/2010/main" val="28245244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2400" dirty="0" smtClean="0"/>
              <a:t>Quelles sont les recommandations actuelles en France ?</a:t>
            </a:r>
            <a:endParaRPr lang="fr-FR" sz="2400" dirty="0"/>
          </a:p>
        </p:txBody>
      </p:sp>
      <p:sp>
        <p:nvSpPr>
          <p:cNvPr id="4" name="Espace réservé du contenu 3"/>
          <p:cNvSpPr>
            <a:spLocks noGrp="1"/>
          </p:cNvSpPr>
          <p:nvPr>
            <p:ph idx="1"/>
          </p:nvPr>
        </p:nvSpPr>
        <p:spPr/>
        <p:txBody>
          <a:bodyPr/>
          <a:lstStyle/>
          <a:p>
            <a:r>
              <a:rPr lang="fr-FR" dirty="0" smtClean="0"/>
              <a:t>Traitement précoce</a:t>
            </a:r>
          </a:p>
          <a:p>
            <a:r>
              <a:rPr lang="fr-FR" dirty="0" smtClean="0"/>
              <a:t>Choix préférentiel</a:t>
            </a:r>
          </a:p>
          <a:p>
            <a:pPr lvl="1"/>
            <a:r>
              <a:rPr lang="fr-FR" dirty="0" smtClean="0"/>
              <a:t>Trithérapie</a:t>
            </a:r>
          </a:p>
          <a:p>
            <a:pPr lvl="2"/>
            <a:r>
              <a:rPr lang="fr-FR" dirty="0" smtClean="0"/>
              <a:t>Tous les inhibiteurs nucléosidiques couramment utilisés</a:t>
            </a:r>
            <a:endParaRPr lang="fr-FR" dirty="0" smtClean="0"/>
          </a:p>
          <a:p>
            <a:pPr lvl="2"/>
            <a:r>
              <a:rPr lang="fr-FR" dirty="0" smtClean="0"/>
              <a:t>Lopinavir, atazanavir, darunavir.</a:t>
            </a:r>
            <a:endParaRPr lang="fr-FR" dirty="0" smtClean="0"/>
          </a:p>
          <a:p>
            <a:r>
              <a:rPr lang="fr-FR" dirty="0" smtClean="0"/>
              <a:t>Mais il y a des doutes..</a:t>
            </a:r>
          </a:p>
          <a:p>
            <a:pPr lvl="1"/>
            <a:r>
              <a:rPr lang="fr-FR" dirty="0" err="1" smtClean="0"/>
              <a:t>Retrovir</a:t>
            </a:r>
            <a:r>
              <a:rPr lang="fr-FR" dirty="0" smtClean="0"/>
              <a:t>®</a:t>
            </a:r>
            <a:endParaRPr lang="fr-FR" dirty="0" smtClean="0"/>
          </a:p>
          <a:p>
            <a:pPr lvl="1"/>
            <a:r>
              <a:rPr lang="fr-FR" dirty="0" smtClean="0"/>
              <a:t>Ténofovir (Truvada®, Viread®)</a:t>
            </a:r>
            <a:endParaRPr lang="fr-FR" dirty="0" smtClean="0"/>
          </a:p>
          <a:p>
            <a:pPr lvl="1"/>
            <a:r>
              <a:rPr lang="fr-FR" dirty="0" smtClean="0"/>
              <a:t>antiprotéases </a:t>
            </a:r>
            <a:r>
              <a:rPr lang="fr-FR" dirty="0" smtClean="0"/>
              <a:t>: accouchements prématurés</a:t>
            </a:r>
            <a:endParaRPr lang="fr-FR" dirty="0"/>
          </a:p>
        </p:txBody>
      </p:sp>
    </p:spTree>
    <p:extLst>
      <p:ext uri="{BB962C8B-B14F-4D97-AF65-F5344CB8AC3E}">
        <p14:creationId xmlns:p14="http://schemas.microsoft.com/office/powerpoint/2010/main" val="2769647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r>
              <a:rPr lang="fr-FR" dirty="0" smtClean="0"/>
              <a:t>Très attendue, données sur la toxicité fœtale du ténofovir </a:t>
            </a:r>
            <a:endParaRPr lang="fr-FR" dirty="0"/>
          </a:p>
        </p:txBody>
      </p:sp>
    </p:spTree>
    <p:extLst>
      <p:ext uri="{BB962C8B-B14F-4D97-AF65-F5344CB8AC3E}">
        <p14:creationId xmlns:p14="http://schemas.microsoft.com/office/powerpoint/2010/main" val="20750911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Dexa</a:t>
            </a:r>
            <a:r>
              <a:rPr lang="fr-FR" dirty="0" smtClean="0"/>
              <a:t> scan chez le nouveau-né…</a:t>
            </a:r>
            <a:endParaRPr lang="fr-FR" dirty="0"/>
          </a:p>
        </p:txBody>
      </p:sp>
      <p:sp>
        <p:nvSpPr>
          <p:cNvPr id="3" name="Espace réservé du contenu 2"/>
          <p:cNvSpPr>
            <a:spLocks noGrp="1"/>
          </p:cNvSpPr>
          <p:nvPr>
            <p:ph idx="1"/>
          </p:nvPr>
        </p:nvSpPr>
        <p:spPr/>
        <p:txBody>
          <a:bodyPr/>
          <a:lstStyle/>
          <a:p>
            <a:endParaRPr lang="fr-FR" dirty="0" smtClean="0"/>
          </a:p>
          <a:p>
            <a:r>
              <a:rPr lang="fr-FR" sz="2000" dirty="0" smtClean="0"/>
              <a:t>Prospectif, mais non </a:t>
            </a:r>
            <a:r>
              <a:rPr lang="fr-FR" sz="2000" dirty="0" smtClean="0"/>
              <a:t>randomisé, donc difficile à interpréter…</a:t>
            </a:r>
          </a:p>
          <a:p>
            <a:r>
              <a:rPr lang="fr-FR" sz="2000" dirty="0" smtClean="0"/>
              <a:t>Baisse significative du contenu minéral osseux (CMO) sous TDF</a:t>
            </a:r>
          </a:p>
          <a:p>
            <a:endParaRPr lang="fr-FR" dirty="0"/>
          </a:p>
          <a:p>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3309964856"/>
              </p:ext>
            </p:extLst>
          </p:nvPr>
        </p:nvGraphicFramePr>
        <p:xfrm>
          <a:off x="557216" y="2639221"/>
          <a:ext cx="8108951" cy="619126"/>
        </p:xfrm>
        <a:graphic>
          <a:graphicData uri="http://schemas.openxmlformats.org/drawingml/2006/table">
            <a:tbl>
              <a:tblPr firstRow="1" bandRow="1">
                <a:tableStyleId>{5C22544A-7EE6-4342-B048-85BDC9FD1C3A}</a:tableStyleId>
              </a:tblPr>
              <a:tblGrid>
                <a:gridCol w="2583733"/>
                <a:gridCol w="2212736"/>
                <a:gridCol w="1921238"/>
                <a:gridCol w="1391244"/>
              </a:tblGrid>
              <a:tr h="309563">
                <a:tc>
                  <a:txBody>
                    <a:bodyPr/>
                    <a:lstStyle/>
                    <a:p>
                      <a:endParaRPr lang="fr-FR" sz="1300" dirty="0">
                        <a:solidFill>
                          <a:srgbClr val="FFFF66"/>
                        </a:solidFill>
                      </a:endParaRPr>
                    </a:p>
                  </a:txBody>
                  <a:tcPr marL="91424" marR="91424" marT="38165" marB="38165"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c>
                  <a:txBody>
                    <a:bodyPr/>
                    <a:lstStyle/>
                    <a:p>
                      <a:pPr algn="ctr"/>
                      <a:r>
                        <a:rPr lang="fr-FR" sz="1300" dirty="0" smtClean="0">
                          <a:solidFill>
                            <a:srgbClr val="FFFF66"/>
                          </a:solidFill>
                        </a:rPr>
                        <a:t>Pas</a:t>
                      </a:r>
                      <a:r>
                        <a:rPr lang="fr-FR" sz="1300" baseline="0" dirty="0" smtClean="0">
                          <a:solidFill>
                            <a:srgbClr val="FFFF66"/>
                          </a:solidFill>
                        </a:rPr>
                        <a:t> de</a:t>
                      </a:r>
                      <a:r>
                        <a:rPr lang="fr-FR" sz="1300" dirty="0" smtClean="0">
                          <a:solidFill>
                            <a:srgbClr val="FFFF66"/>
                          </a:solidFill>
                        </a:rPr>
                        <a:t> TDF</a:t>
                      </a:r>
                      <a:endParaRPr lang="fr-FR" sz="1300" dirty="0">
                        <a:solidFill>
                          <a:srgbClr val="FFFF66"/>
                        </a:solidFill>
                      </a:endParaRPr>
                    </a:p>
                  </a:txBody>
                  <a:tcPr marL="91424" marR="91424" marT="38165" marB="38165"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c>
                  <a:txBody>
                    <a:bodyPr/>
                    <a:lstStyle/>
                    <a:p>
                      <a:pPr algn="ctr"/>
                      <a:r>
                        <a:rPr lang="fr-FR" sz="1300" dirty="0" smtClean="0">
                          <a:solidFill>
                            <a:srgbClr val="FFFF66"/>
                          </a:solidFill>
                        </a:rPr>
                        <a:t>TDF</a:t>
                      </a:r>
                      <a:endParaRPr lang="fr-FR" sz="1300" dirty="0">
                        <a:solidFill>
                          <a:srgbClr val="FFFF66"/>
                        </a:solidFill>
                      </a:endParaRPr>
                    </a:p>
                  </a:txBody>
                  <a:tcPr marL="91424" marR="91424" marT="38165" marB="38165"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c>
                  <a:txBody>
                    <a:bodyPr/>
                    <a:lstStyle/>
                    <a:p>
                      <a:pPr algn="ctr"/>
                      <a:r>
                        <a:rPr lang="el-GR" sz="1300" dirty="0" smtClean="0">
                          <a:solidFill>
                            <a:srgbClr val="FFFF66"/>
                          </a:solidFill>
                        </a:rPr>
                        <a:t>Δ</a:t>
                      </a:r>
                      <a:endParaRPr lang="fr-FR" sz="1300" dirty="0">
                        <a:solidFill>
                          <a:srgbClr val="FFFF66"/>
                        </a:solidFill>
                      </a:endParaRPr>
                    </a:p>
                  </a:txBody>
                  <a:tcPr marL="91424" marR="91424" marT="38165" marB="38165"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r>
              <a:tr h="309563">
                <a:tc>
                  <a:txBody>
                    <a:bodyPr/>
                    <a:lstStyle/>
                    <a:p>
                      <a:r>
                        <a:rPr lang="fr-FR" sz="1300" dirty="0" smtClean="0">
                          <a:solidFill>
                            <a:schemeClr val="bg1"/>
                          </a:solidFill>
                        </a:rPr>
                        <a:t>CMO CT moyen</a:t>
                      </a:r>
                      <a:endParaRPr lang="fr-FR" sz="1300" dirty="0">
                        <a:solidFill>
                          <a:schemeClr val="bg1"/>
                        </a:solidFill>
                      </a:endParaRPr>
                    </a:p>
                  </a:txBody>
                  <a:tcPr marL="91424" marR="91424" marT="38165" marB="38165"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300" dirty="0" smtClean="0">
                          <a:solidFill>
                            <a:schemeClr val="bg1"/>
                          </a:solidFill>
                        </a:rPr>
                        <a:t>63,8 g</a:t>
                      </a:r>
                      <a:endParaRPr lang="fr-FR" sz="1300" dirty="0">
                        <a:solidFill>
                          <a:schemeClr val="bg1"/>
                        </a:solidFill>
                      </a:endParaRPr>
                    </a:p>
                  </a:txBody>
                  <a:tcPr marL="91424" marR="91424" marT="38165" marB="38165"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300" dirty="0" smtClean="0">
                          <a:solidFill>
                            <a:schemeClr val="bg1"/>
                          </a:solidFill>
                        </a:rPr>
                        <a:t>56,0 g</a:t>
                      </a:r>
                      <a:endParaRPr lang="fr-FR" sz="1300" dirty="0">
                        <a:solidFill>
                          <a:schemeClr val="bg1"/>
                        </a:solidFill>
                      </a:endParaRPr>
                    </a:p>
                  </a:txBody>
                  <a:tcPr marL="91424" marR="91424" marT="38165" marB="38165"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300" dirty="0" smtClean="0">
                          <a:solidFill>
                            <a:schemeClr val="bg1"/>
                          </a:solidFill>
                        </a:rPr>
                        <a:t>-12,2 %</a:t>
                      </a:r>
                      <a:endParaRPr lang="fr-FR" sz="1300" dirty="0">
                        <a:solidFill>
                          <a:schemeClr val="bg1"/>
                        </a:solidFill>
                      </a:endParaRPr>
                    </a:p>
                  </a:txBody>
                  <a:tcPr marL="91424" marR="91424" marT="38165" marB="38165"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453160465"/>
              </p:ext>
            </p:extLst>
          </p:nvPr>
        </p:nvGraphicFramePr>
        <p:xfrm>
          <a:off x="508000" y="3857630"/>
          <a:ext cx="8110538" cy="914136"/>
        </p:xfrm>
        <a:graphic>
          <a:graphicData uri="http://schemas.openxmlformats.org/drawingml/2006/table">
            <a:tbl>
              <a:tblPr firstRow="1" bandRow="1">
                <a:tableStyleId>{5C22544A-7EE6-4342-B048-85BDC9FD1C3A}</a:tableStyleId>
              </a:tblPr>
              <a:tblGrid>
                <a:gridCol w="3054350"/>
                <a:gridCol w="4019550"/>
                <a:gridCol w="1036638"/>
              </a:tblGrid>
              <a:tr h="304712">
                <a:tc>
                  <a:txBody>
                    <a:bodyPr/>
                    <a:lstStyle/>
                    <a:p>
                      <a:endParaRPr lang="fr-FR" sz="1300" dirty="0">
                        <a:solidFill>
                          <a:srgbClr val="FFFF66"/>
                        </a:solidFill>
                      </a:endParaRPr>
                    </a:p>
                  </a:txBody>
                  <a:tcPr marL="91442" marR="91442" marT="38053" marB="38053"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c>
                  <a:txBody>
                    <a:bodyPr/>
                    <a:lstStyle/>
                    <a:p>
                      <a:pPr algn="ctr"/>
                      <a:r>
                        <a:rPr lang="fr-FR" sz="1300" dirty="0" smtClean="0">
                          <a:solidFill>
                            <a:srgbClr val="FFFF66"/>
                          </a:solidFill>
                        </a:rPr>
                        <a:t>Différence moyenne de CMO CT</a:t>
                      </a:r>
                      <a:endParaRPr lang="fr-FR" sz="1300" dirty="0">
                        <a:solidFill>
                          <a:srgbClr val="FFFF66"/>
                        </a:solidFill>
                      </a:endParaRPr>
                    </a:p>
                  </a:txBody>
                  <a:tcPr marL="91442" marR="91442" marT="38053" marB="38053"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c>
                  <a:txBody>
                    <a:bodyPr/>
                    <a:lstStyle/>
                    <a:p>
                      <a:pPr algn="ctr"/>
                      <a:r>
                        <a:rPr lang="fr-FR" sz="1300" dirty="0" smtClean="0">
                          <a:solidFill>
                            <a:srgbClr val="FFFF66"/>
                          </a:solidFill>
                        </a:rPr>
                        <a:t>p</a:t>
                      </a:r>
                      <a:endParaRPr lang="fr-FR" sz="1300" dirty="0">
                        <a:solidFill>
                          <a:srgbClr val="FFFF66"/>
                        </a:solidFill>
                      </a:endParaRPr>
                    </a:p>
                  </a:txBody>
                  <a:tcPr marL="91442" marR="91442" marT="38053" marB="38053"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r>
              <a:tr h="304712">
                <a:tc>
                  <a:txBody>
                    <a:bodyPr/>
                    <a:lstStyle/>
                    <a:p>
                      <a:r>
                        <a:rPr lang="fr-FR" sz="1300" dirty="0" smtClean="0">
                          <a:solidFill>
                            <a:schemeClr val="bg1"/>
                          </a:solidFill>
                        </a:rPr>
                        <a:t>CMO CT sans ajustement</a:t>
                      </a:r>
                      <a:endParaRPr lang="fr-FR" sz="1300" dirty="0">
                        <a:solidFill>
                          <a:schemeClr val="bg1"/>
                        </a:solidFill>
                      </a:endParaRPr>
                    </a:p>
                  </a:txBody>
                  <a:tcPr marL="91442" marR="91442" marT="38053" marB="38053"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300" dirty="0" smtClean="0">
                          <a:solidFill>
                            <a:schemeClr val="bg1"/>
                          </a:solidFill>
                        </a:rPr>
                        <a:t>7,8 g plus faible dans le bras TDF</a:t>
                      </a:r>
                      <a:endParaRPr lang="fr-FR" sz="1300" dirty="0">
                        <a:solidFill>
                          <a:schemeClr val="bg1"/>
                        </a:solidFill>
                      </a:endParaRPr>
                    </a:p>
                  </a:txBody>
                  <a:tcPr marL="91442" marR="91442" marT="38053" marB="38053"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300" dirty="0" smtClean="0">
                          <a:solidFill>
                            <a:schemeClr val="bg1"/>
                          </a:solidFill>
                        </a:rPr>
                        <a:t>0,002</a:t>
                      </a:r>
                      <a:endParaRPr lang="fr-FR" sz="1300" dirty="0">
                        <a:solidFill>
                          <a:schemeClr val="bg1"/>
                        </a:solidFill>
                      </a:endParaRPr>
                    </a:p>
                  </a:txBody>
                  <a:tcPr marL="91442" marR="91442" marT="38053" marB="38053"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3047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300" dirty="0" smtClean="0">
                          <a:solidFill>
                            <a:schemeClr val="bg1"/>
                          </a:solidFill>
                        </a:rPr>
                        <a:t>CMO CT avec ajustement</a:t>
                      </a:r>
                    </a:p>
                  </a:txBody>
                  <a:tcPr marL="91442" marR="91442" marT="38053" marB="38053"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300" dirty="0" smtClean="0">
                          <a:solidFill>
                            <a:schemeClr val="bg1"/>
                          </a:solidFill>
                        </a:rPr>
                        <a:t>6,4 g plus faible dans le bras TDF</a:t>
                      </a:r>
                      <a:endParaRPr lang="fr-FR" sz="1300" dirty="0">
                        <a:solidFill>
                          <a:schemeClr val="bg1"/>
                        </a:solidFill>
                      </a:endParaRPr>
                    </a:p>
                  </a:txBody>
                  <a:tcPr marL="91442" marR="91442" marT="38053" marB="38053"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300" dirty="0" smtClean="0">
                          <a:solidFill>
                            <a:schemeClr val="bg1"/>
                          </a:solidFill>
                        </a:rPr>
                        <a:t>0,004</a:t>
                      </a:r>
                      <a:endParaRPr lang="fr-FR" sz="1300" dirty="0">
                        <a:solidFill>
                          <a:schemeClr val="bg1"/>
                        </a:solidFill>
                      </a:endParaRPr>
                    </a:p>
                  </a:txBody>
                  <a:tcPr marL="91442" marR="91442" marT="38053" marB="38053"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8677691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Les résultats de la CROI dans le domaine</a:t>
            </a:r>
            <a:endParaRPr lang="fr-FR" dirty="0"/>
          </a:p>
        </p:txBody>
      </p:sp>
      <p:sp>
        <p:nvSpPr>
          <p:cNvPr id="4" name="Espace réservé du contenu 3"/>
          <p:cNvSpPr>
            <a:spLocks noGrp="1"/>
          </p:cNvSpPr>
          <p:nvPr>
            <p:ph idx="1"/>
          </p:nvPr>
        </p:nvSpPr>
        <p:spPr>
          <a:xfrm>
            <a:off x="224376" y="1033199"/>
            <a:ext cx="8507413" cy="4259792"/>
          </a:xfrm>
        </p:spPr>
        <p:txBody>
          <a:bodyPr/>
          <a:lstStyle/>
          <a:p>
            <a:pPr>
              <a:lnSpc>
                <a:spcPct val="110000"/>
              </a:lnSpc>
            </a:pPr>
            <a:r>
              <a:rPr lang="fr-FR" sz="2000" dirty="0" smtClean="0"/>
              <a:t>L’AZT n’est peut être pas bon pour le cœur…des filles !</a:t>
            </a:r>
          </a:p>
          <a:p>
            <a:pPr>
              <a:lnSpc>
                <a:spcPct val="110000"/>
              </a:lnSpc>
            </a:pPr>
            <a:r>
              <a:rPr lang="fr-FR" sz="2000" dirty="0" smtClean="0"/>
              <a:t>Le ténofovir n’est pas bon pour la croissance osseuse</a:t>
            </a:r>
          </a:p>
          <a:p>
            <a:pPr lvl="1">
              <a:lnSpc>
                <a:spcPct val="110000"/>
              </a:lnSpc>
            </a:pPr>
            <a:r>
              <a:rPr lang="fr-FR" sz="2000" dirty="0" smtClean="0"/>
              <a:t>Résultats court terme seulement</a:t>
            </a:r>
          </a:p>
          <a:p>
            <a:pPr>
              <a:lnSpc>
                <a:spcPct val="110000"/>
              </a:lnSpc>
            </a:pPr>
            <a:r>
              <a:rPr lang="fr-FR" sz="2000" dirty="0" smtClean="0"/>
              <a:t>Anti-</a:t>
            </a:r>
            <a:r>
              <a:rPr lang="fr-FR" sz="2000" dirty="0" err="1" smtClean="0"/>
              <a:t>préotéases</a:t>
            </a:r>
            <a:r>
              <a:rPr lang="fr-FR" sz="2000" dirty="0" smtClean="0"/>
              <a:t> </a:t>
            </a:r>
            <a:r>
              <a:rPr lang="fr-FR" sz="2000" dirty="0" smtClean="0"/>
              <a:t>: accouchements prématurés</a:t>
            </a:r>
          </a:p>
          <a:p>
            <a:pPr lvl="1">
              <a:lnSpc>
                <a:spcPct val="110000"/>
              </a:lnSpc>
            </a:pPr>
            <a:r>
              <a:rPr lang="fr-FR" sz="2000" dirty="0" smtClean="0"/>
              <a:t>Risque x1,5 à x2,03 en fonction des études</a:t>
            </a:r>
          </a:p>
          <a:p>
            <a:pPr lvl="1">
              <a:lnSpc>
                <a:spcPct val="110000"/>
              </a:lnSpc>
            </a:pPr>
            <a:endParaRPr lang="fr-FR" sz="2000" dirty="0"/>
          </a:p>
          <a:p>
            <a:pPr lvl="1">
              <a:lnSpc>
                <a:spcPct val="110000"/>
              </a:lnSpc>
            </a:pPr>
            <a:endParaRPr lang="fr-FR" sz="2000" dirty="0" smtClean="0"/>
          </a:p>
          <a:p>
            <a:pPr lvl="1">
              <a:lnSpc>
                <a:spcPct val="110000"/>
              </a:lnSpc>
              <a:buFont typeface="Wingdings" charset="0"/>
              <a:buChar char="à"/>
            </a:pPr>
            <a:r>
              <a:rPr lang="fr-FR" sz="2000" dirty="0" smtClean="0">
                <a:sym typeface="Wingdings"/>
              </a:rPr>
              <a:t>dans le cadre de la grossesse, toujours peser le risque de la </a:t>
            </a:r>
            <a:r>
              <a:rPr lang="fr-FR" sz="2000" dirty="0" err="1" smtClean="0">
                <a:sym typeface="Wingdings"/>
              </a:rPr>
              <a:t>fœtotoxicité</a:t>
            </a:r>
            <a:r>
              <a:rPr lang="fr-FR" sz="2000" dirty="0" smtClean="0">
                <a:sym typeface="Wingdings"/>
              </a:rPr>
              <a:t> versus le risque de changer un traitement qui fonctionne bien…</a:t>
            </a:r>
          </a:p>
          <a:p>
            <a:pPr lvl="1">
              <a:lnSpc>
                <a:spcPct val="110000"/>
              </a:lnSpc>
              <a:buFont typeface="Wingdings" charset="0"/>
              <a:buChar char="à"/>
            </a:pPr>
            <a:r>
              <a:rPr lang="fr-FR" sz="2000" dirty="0" smtClean="0">
                <a:sym typeface="Wingdings"/>
              </a:rPr>
              <a:t>Vastes études en cours, résultats dans 5 ans…</a:t>
            </a:r>
            <a:endParaRPr lang="fr-FR" sz="2000" dirty="0"/>
          </a:p>
        </p:txBody>
      </p:sp>
    </p:spTree>
    <p:extLst>
      <p:ext uri="{BB962C8B-B14F-4D97-AF65-F5344CB8AC3E}">
        <p14:creationId xmlns:p14="http://schemas.microsoft.com/office/powerpoint/2010/main" val="36317323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r>
              <a:rPr lang="fr-FR" dirty="0" smtClean="0"/>
              <a:t>Et dans le reste du Monde, c’est l’efavirenz qui est indiqué pour toute les grossesses !</a:t>
            </a:r>
            <a:endParaRPr lang="fr-FR" dirty="0"/>
          </a:p>
        </p:txBody>
      </p:sp>
    </p:spTree>
    <p:extLst>
      <p:ext uri="{BB962C8B-B14F-4D97-AF65-F5344CB8AC3E}">
        <p14:creationId xmlns:p14="http://schemas.microsoft.com/office/powerpoint/2010/main" val="25873680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Dans le reste du Monde…</a:t>
            </a:r>
            <a:endParaRPr lang="fr-FR" dirty="0"/>
          </a:p>
        </p:txBody>
      </p:sp>
      <p:sp>
        <p:nvSpPr>
          <p:cNvPr id="4" name="Espace réservé du contenu 3"/>
          <p:cNvSpPr>
            <a:spLocks noGrp="1"/>
          </p:cNvSpPr>
          <p:nvPr>
            <p:ph idx="1"/>
          </p:nvPr>
        </p:nvSpPr>
        <p:spPr/>
        <p:txBody>
          <a:bodyPr/>
          <a:lstStyle/>
          <a:p>
            <a:r>
              <a:rPr lang="fr-FR" sz="2000" dirty="0" smtClean="0"/>
              <a:t>Essai </a:t>
            </a:r>
            <a:r>
              <a:rPr lang="fr-FR" sz="2000" dirty="0" err="1" smtClean="0"/>
              <a:t>Promote</a:t>
            </a:r>
            <a:endParaRPr lang="fr-FR" sz="2000" dirty="0" smtClean="0"/>
          </a:p>
          <a:p>
            <a:pPr lvl="1"/>
            <a:r>
              <a:rPr lang="fr-FR" sz="2000" dirty="0" smtClean="0"/>
              <a:t>Efavirenz (EFV) versus Lopinavir (LPV/r)</a:t>
            </a:r>
          </a:p>
          <a:p>
            <a:pPr lvl="2"/>
            <a:r>
              <a:rPr lang="fr-FR" sz="1800" dirty="0" smtClean="0"/>
              <a:t>400 femmes avec également AZT et 3TC</a:t>
            </a:r>
            <a:endParaRPr lang="fr-FR" sz="1800" dirty="0"/>
          </a:p>
          <a:p>
            <a:pPr marL="457200" lvl="1" indent="0">
              <a:buNone/>
            </a:pPr>
            <a:r>
              <a:rPr lang="fr-FR" sz="2000" dirty="0" smtClean="0"/>
              <a:t> </a:t>
            </a:r>
            <a:r>
              <a:rPr lang="fr-FR" sz="2000" dirty="0" smtClean="0">
                <a:sym typeface="Wingdings"/>
              </a:rPr>
              <a:t> </a:t>
            </a:r>
            <a:r>
              <a:rPr lang="fr-FR" sz="2000" dirty="0" smtClean="0">
                <a:sym typeface="Wingdings"/>
              </a:rPr>
              <a:t>non infériorité du schéma avec EFV</a:t>
            </a:r>
          </a:p>
          <a:p>
            <a:pPr lvl="2"/>
            <a:r>
              <a:rPr lang="fr-FR" altLang="fr-FR" sz="1400" dirty="0" smtClean="0"/>
              <a:t>Taux </a:t>
            </a:r>
            <a:r>
              <a:rPr lang="fr-FR" altLang="fr-FR" sz="1400" dirty="0"/>
              <a:t>de transmission observé : 0,5 % (2/374)</a:t>
            </a:r>
          </a:p>
          <a:p>
            <a:pPr lvl="3"/>
            <a:r>
              <a:rPr lang="fr-FR" altLang="fr-FR" sz="1600" dirty="0"/>
              <a:t>1 transmission in utero sous LPV/r</a:t>
            </a:r>
          </a:p>
          <a:p>
            <a:pPr lvl="3"/>
            <a:r>
              <a:rPr lang="fr-FR" altLang="fr-FR" sz="1600" dirty="0"/>
              <a:t>1 transmission pendant l'allaitement sous LPV/r</a:t>
            </a:r>
          </a:p>
          <a:p>
            <a:pPr lvl="1"/>
            <a:r>
              <a:rPr lang="fr-FR" altLang="fr-FR" sz="1800" dirty="0"/>
              <a:t>Taux de survie sans infection par le VIH à la fin de l'étude</a:t>
            </a:r>
          </a:p>
          <a:p>
            <a:pPr lvl="2"/>
            <a:r>
              <a:rPr lang="fr-FR" altLang="fr-FR" sz="1600" dirty="0"/>
              <a:t>97,2 % sous EFV vs 92,9 % sous LPV/r, p = 0,10</a:t>
            </a:r>
          </a:p>
          <a:p>
            <a:pPr lvl="2"/>
            <a:endParaRPr lang="fr-FR" sz="1800" dirty="0"/>
          </a:p>
        </p:txBody>
      </p:sp>
      <p:graphicFrame>
        <p:nvGraphicFramePr>
          <p:cNvPr id="5" name="Group 6"/>
          <p:cNvGraphicFramePr>
            <a:graphicFrameLocks noGrp="1"/>
          </p:cNvGraphicFramePr>
          <p:nvPr>
            <p:extLst>
              <p:ext uri="{D42A27DB-BD31-4B8C-83A1-F6EECF244321}">
                <p14:modId xmlns:p14="http://schemas.microsoft.com/office/powerpoint/2010/main" val="257846857"/>
              </p:ext>
            </p:extLst>
          </p:nvPr>
        </p:nvGraphicFramePr>
        <p:xfrm>
          <a:off x="666750" y="3757086"/>
          <a:ext cx="7997824" cy="1620574"/>
        </p:xfrm>
        <a:graphic>
          <a:graphicData uri="http://schemas.openxmlformats.org/drawingml/2006/table">
            <a:tbl>
              <a:tblPr/>
              <a:tblGrid>
                <a:gridCol w="3037482"/>
                <a:gridCol w="1855443"/>
                <a:gridCol w="2003879"/>
                <a:gridCol w="1101020"/>
              </a:tblGrid>
              <a:tr h="312208">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fr-FR" sz="1300" b="0" i="0" u="none" strike="noStrike" cap="none" normalizeH="0" baseline="0" dirty="0" smtClean="0">
                        <a:ln>
                          <a:noFill/>
                        </a:ln>
                        <a:solidFill>
                          <a:srgbClr val="FFFF66"/>
                        </a:solidFill>
                        <a:effectLst/>
                        <a:latin typeface="Arial" charset="0"/>
                      </a:endParaRPr>
                    </a:p>
                  </a:txBody>
                  <a:tcPr marL="91447" marR="91447" marT="33785" marB="3378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fr-FR" sz="1300" b="1" i="0" u="none" strike="noStrike" cap="none" normalizeH="0" baseline="0" dirty="0" smtClean="0">
                          <a:ln>
                            <a:noFill/>
                          </a:ln>
                          <a:solidFill>
                            <a:schemeClr val="tx1"/>
                          </a:solidFill>
                          <a:effectLst/>
                          <a:latin typeface="Arial" charset="0"/>
                        </a:rPr>
                        <a:t>EFV</a:t>
                      </a:r>
                    </a:p>
                  </a:txBody>
                  <a:tcPr marL="91447" marR="91447" marT="33785" marB="3378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fr-FR" sz="1300" b="1" i="0" u="none" strike="noStrike" cap="none" normalizeH="0" baseline="0" dirty="0" smtClean="0">
                          <a:ln>
                            <a:noFill/>
                          </a:ln>
                          <a:solidFill>
                            <a:schemeClr val="tx1"/>
                          </a:solidFill>
                          <a:effectLst/>
                          <a:latin typeface="Arial" charset="0"/>
                        </a:rPr>
                        <a:t>LPV/r</a:t>
                      </a:r>
                    </a:p>
                  </a:txBody>
                  <a:tcPr marL="91447" marR="91447" marT="33785" marB="3378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fr-FR" sz="1300" b="1" i="0" u="none" strike="noStrike" cap="none" normalizeH="0" baseline="0" dirty="0" smtClean="0">
                          <a:ln>
                            <a:noFill/>
                          </a:ln>
                          <a:solidFill>
                            <a:srgbClr val="FFFF66"/>
                          </a:solidFill>
                          <a:effectLst/>
                          <a:latin typeface="Arial" charset="0"/>
                        </a:rPr>
                        <a:t>p</a:t>
                      </a:r>
                    </a:p>
                  </a:txBody>
                  <a:tcPr marL="91447" marR="91447" marT="33785" marB="3378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solidFill>
                      <a:srgbClr val="000066"/>
                    </a:solidFill>
                  </a:tcPr>
                </a:tc>
              </a:tr>
              <a:tr h="436563">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fr-FR" sz="1300" b="0" i="0" u="none" strike="noStrike" cap="none" normalizeH="0" baseline="0" dirty="0" smtClean="0">
                          <a:ln>
                            <a:noFill/>
                          </a:ln>
                          <a:solidFill>
                            <a:schemeClr val="bg1"/>
                          </a:solidFill>
                          <a:effectLst/>
                          <a:latin typeface="Arial" charset="0"/>
                        </a:rPr>
                        <a:t>Naissance prématurée</a:t>
                      </a:r>
                    </a:p>
                  </a:txBody>
                  <a:tcPr marL="91447" marR="91447" marT="33785" marB="3378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fr-FR" sz="1300" b="0" i="0" u="none" strike="noStrike" cap="none" normalizeH="0" baseline="0" dirty="0" smtClean="0">
                          <a:ln>
                            <a:noFill/>
                          </a:ln>
                          <a:solidFill>
                            <a:schemeClr val="bg1"/>
                          </a:solidFill>
                          <a:effectLst/>
                          <a:latin typeface="Arial" charset="0"/>
                        </a:rPr>
                        <a:t>14,7 % (26/177)</a:t>
                      </a:r>
                    </a:p>
                  </a:txBody>
                  <a:tcPr marL="91447" marR="91447" marT="33785" marB="3378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fr-FR" sz="1300" b="0" i="0" u="none" strike="noStrike" cap="none" normalizeH="0" baseline="0" dirty="0" smtClean="0">
                          <a:ln>
                            <a:noFill/>
                          </a:ln>
                          <a:solidFill>
                            <a:schemeClr val="bg1"/>
                          </a:solidFill>
                          <a:effectLst/>
                          <a:latin typeface="Arial" charset="0"/>
                        </a:rPr>
                        <a:t>16,2 % (29/179)</a:t>
                      </a:r>
                    </a:p>
                  </a:txBody>
                  <a:tcPr marL="91447" marR="91447" marT="33785" marB="3378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Arial" charset="0"/>
                        </a:rPr>
                        <a:t>0,70</a:t>
                      </a:r>
                    </a:p>
                  </a:txBody>
                  <a:tcPr marL="91447" marR="91447" marT="33785" marB="3378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435240">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fr-FR" sz="1300" b="0" i="0" u="none" strike="noStrike" cap="none" normalizeH="0" baseline="0" dirty="0" smtClean="0">
                          <a:ln>
                            <a:noFill/>
                          </a:ln>
                          <a:solidFill>
                            <a:schemeClr val="bg1"/>
                          </a:solidFill>
                          <a:effectLst/>
                          <a:latin typeface="Arial" charset="0"/>
                        </a:rPr>
                        <a:t>Fausses couches et mort-nés</a:t>
                      </a:r>
                    </a:p>
                  </a:txBody>
                  <a:tcPr marL="91447" marR="91447" marT="33785" marB="3378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fr-FR" sz="1300" b="0" i="0" u="none" strike="noStrike" cap="none" normalizeH="0" baseline="0" dirty="0" smtClean="0">
                          <a:ln>
                            <a:noFill/>
                          </a:ln>
                          <a:solidFill>
                            <a:schemeClr val="bg1"/>
                          </a:solidFill>
                          <a:effectLst/>
                          <a:latin typeface="Arial" charset="0"/>
                        </a:rPr>
                        <a:t>3,7 % (7/187)</a:t>
                      </a:r>
                    </a:p>
                  </a:txBody>
                  <a:tcPr marL="91447" marR="91447" marT="33785" marB="3378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fr-FR" sz="1300" b="0" i="0" u="none" strike="noStrike" cap="none" normalizeH="0" baseline="0" dirty="0" smtClean="0">
                          <a:ln>
                            <a:noFill/>
                          </a:ln>
                          <a:solidFill>
                            <a:schemeClr val="bg1"/>
                          </a:solidFill>
                          <a:effectLst/>
                          <a:latin typeface="Arial" charset="0"/>
                        </a:rPr>
                        <a:t>2,6 % (5/190)</a:t>
                      </a:r>
                    </a:p>
                  </a:txBody>
                  <a:tcPr marL="91447" marR="91447" marT="33785" marB="3378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fr-FR" sz="1300" b="0" i="0" u="none" strike="noStrike" cap="none" normalizeH="0" baseline="0" smtClean="0">
                          <a:ln>
                            <a:noFill/>
                          </a:ln>
                          <a:solidFill>
                            <a:schemeClr val="bg1"/>
                          </a:solidFill>
                          <a:effectLst/>
                          <a:latin typeface="Arial" charset="0"/>
                        </a:rPr>
                        <a:t>0,57</a:t>
                      </a:r>
                    </a:p>
                  </a:txBody>
                  <a:tcPr marL="91447" marR="91447" marT="33785" marB="3378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r h="436563">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fr-FR" sz="1300" b="0" i="0" u="none" strike="noStrike" cap="none" normalizeH="0" baseline="0" dirty="0" smtClean="0">
                          <a:ln>
                            <a:noFill/>
                          </a:ln>
                          <a:solidFill>
                            <a:schemeClr val="bg1"/>
                          </a:solidFill>
                          <a:effectLst/>
                          <a:latin typeface="Arial" charset="0"/>
                        </a:rPr>
                        <a:t>Mort du nouveau-né avant J28</a:t>
                      </a:r>
                    </a:p>
                  </a:txBody>
                  <a:tcPr marL="91447" marR="91447" marT="33785" marB="3378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fr-FR" sz="1300" b="0" i="0" u="none" strike="noStrike" cap="none" normalizeH="0" baseline="0" dirty="0" smtClean="0">
                          <a:ln>
                            <a:noFill/>
                          </a:ln>
                          <a:solidFill>
                            <a:schemeClr val="bg1"/>
                          </a:solidFill>
                          <a:effectLst/>
                          <a:latin typeface="Arial" charset="0"/>
                        </a:rPr>
                        <a:t>2,7 % (5/187)</a:t>
                      </a:r>
                    </a:p>
                  </a:txBody>
                  <a:tcPr marL="91447" marR="91447" marT="33785" marB="3378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fr-FR" sz="1300" b="0" i="0" u="none" strike="noStrike" cap="none" normalizeH="0" baseline="0" dirty="0" smtClean="0">
                          <a:ln>
                            <a:noFill/>
                          </a:ln>
                          <a:solidFill>
                            <a:schemeClr val="bg1"/>
                          </a:solidFill>
                          <a:effectLst/>
                          <a:latin typeface="Arial" charset="0"/>
                        </a:rPr>
                        <a:t>4,2 % (8/190)</a:t>
                      </a:r>
                    </a:p>
                  </a:txBody>
                  <a:tcPr marL="91447" marR="91447" marT="33785" marB="3378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fr-FR" sz="1300" b="0" i="0" u="none" strike="noStrike" cap="none" normalizeH="0" baseline="0" dirty="0" smtClean="0">
                          <a:ln>
                            <a:noFill/>
                          </a:ln>
                          <a:solidFill>
                            <a:schemeClr val="bg1"/>
                          </a:solidFill>
                          <a:effectLst/>
                          <a:latin typeface="Arial" charset="0"/>
                        </a:rPr>
                        <a:t>0,57</a:t>
                      </a:r>
                    </a:p>
                  </a:txBody>
                  <a:tcPr marL="91447" marR="91447" marT="33785" marB="33785" anchor="ctr" horzOverflow="overflow">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792170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essais (2) : ANRS 12174</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486765879"/>
              </p:ext>
            </p:extLst>
          </p:nvPr>
        </p:nvGraphicFramePr>
        <p:xfrm>
          <a:off x="211138" y="1678517"/>
          <a:ext cx="8932862" cy="3759880"/>
        </p:xfrm>
        <a:graphic>
          <a:graphicData uri="http://schemas.openxmlformats.org/drawingml/2006/table">
            <a:tbl>
              <a:tblPr firstRow="1" bandRow="1">
                <a:tableStyleId>{5C22544A-7EE6-4342-B048-85BDC9FD1C3A}</a:tableStyleId>
              </a:tblPr>
              <a:tblGrid>
                <a:gridCol w="1598699"/>
                <a:gridCol w="1473136"/>
                <a:gridCol w="1281034"/>
                <a:gridCol w="1468127"/>
                <a:gridCol w="1623056"/>
                <a:gridCol w="1488810"/>
              </a:tblGrid>
              <a:tr h="441938">
                <a:tc>
                  <a:txBody>
                    <a:bodyPr/>
                    <a:lstStyle/>
                    <a:p>
                      <a:r>
                        <a:rPr lang="fr-FR" sz="1200" b="1" dirty="0" smtClean="0">
                          <a:solidFill>
                            <a:srgbClr val="FFFF66"/>
                          </a:solidFill>
                        </a:rPr>
                        <a:t>Etudes</a:t>
                      </a:r>
                      <a:endParaRPr lang="fr-FR" sz="1200" b="1" dirty="0">
                        <a:solidFill>
                          <a:srgbClr val="FFFF66"/>
                        </a:solidFill>
                      </a:endParaRP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solidFill>
                      <a:srgbClr val="000066"/>
                    </a:solidFill>
                  </a:tcPr>
                </a:tc>
                <a:tc>
                  <a:txBody>
                    <a:bodyPr/>
                    <a:lstStyle/>
                    <a:p>
                      <a:pPr algn="ctr"/>
                      <a:r>
                        <a:rPr lang="fr-FR" sz="1200" b="1" dirty="0" smtClean="0">
                          <a:solidFill>
                            <a:srgbClr val="FFFF66"/>
                          </a:solidFill>
                        </a:rPr>
                        <a:t>CD4 mère</a:t>
                      </a:r>
                      <a:endParaRPr lang="fr-FR" sz="1200" b="1" dirty="0">
                        <a:solidFill>
                          <a:srgbClr val="FFFF66"/>
                        </a:solidFill>
                      </a:endParaRP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solidFill>
                      <a:srgbClr val="000066"/>
                    </a:solidFill>
                  </a:tcPr>
                </a:tc>
                <a:tc>
                  <a:txBody>
                    <a:bodyPr/>
                    <a:lstStyle/>
                    <a:p>
                      <a:pPr algn="ctr"/>
                      <a:r>
                        <a:rPr lang="fr-FR" sz="1200" b="1" dirty="0" smtClean="0">
                          <a:solidFill>
                            <a:srgbClr val="FFFF66"/>
                          </a:solidFill>
                        </a:rPr>
                        <a:t>ARV utilisé</a:t>
                      </a:r>
                      <a:endParaRPr lang="fr-FR" sz="1200" b="1" dirty="0">
                        <a:solidFill>
                          <a:srgbClr val="FFFF66"/>
                        </a:solidFill>
                      </a:endParaRP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solidFill>
                      <a:srgbClr val="000066"/>
                    </a:solidFill>
                  </a:tcPr>
                </a:tc>
                <a:tc>
                  <a:txBody>
                    <a:bodyPr/>
                    <a:lstStyle/>
                    <a:p>
                      <a:pPr algn="ctr"/>
                      <a:r>
                        <a:rPr lang="fr-FR" sz="1200" b="1" dirty="0" smtClean="0">
                          <a:solidFill>
                            <a:srgbClr val="FFFF66"/>
                          </a:solidFill>
                        </a:rPr>
                        <a:t>Durée ARV </a:t>
                      </a:r>
                      <a:r>
                        <a:rPr lang="fr-FR" sz="1200" b="1" dirty="0" err="1" smtClean="0">
                          <a:solidFill>
                            <a:srgbClr val="FFFF66"/>
                          </a:solidFill>
                        </a:rPr>
                        <a:t>PrEP</a:t>
                      </a:r>
                      <a:endParaRPr lang="fr-FR" sz="1200" b="1" dirty="0">
                        <a:solidFill>
                          <a:srgbClr val="FFFF66"/>
                        </a:solidFill>
                      </a:endParaRP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solidFill>
                      <a:srgbClr val="000066"/>
                    </a:solidFill>
                  </a:tcPr>
                </a:tc>
                <a:tc>
                  <a:txBody>
                    <a:bodyPr/>
                    <a:lstStyle/>
                    <a:p>
                      <a:pPr algn="ctr"/>
                      <a:r>
                        <a:rPr lang="fr-FR" sz="1200" b="1" dirty="0" smtClean="0">
                          <a:solidFill>
                            <a:srgbClr val="FFFF66"/>
                          </a:solidFill>
                        </a:rPr>
                        <a:t>Durée exposition ARV</a:t>
                      </a:r>
                      <a:endParaRPr lang="fr-FR" sz="1200" b="1" dirty="0">
                        <a:solidFill>
                          <a:srgbClr val="FFFF66"/>
                        </a:solidFill>
                      </a:endParaRP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solidFill>
                      <a:srgbClr val="000066"/>
                    </a:solidFill>
                  </a:tcPr>
                </a:tc>
                <a:tc>
                  <a:txBody>
                    <a:bodyPr/>
                    <a:lstStyle/>
                    <a:p>
                      <a:pPr algn="ctr"/>
                      <a:r>
                        <a:rPr lang="fr-FR" sz="1200" b="1" dirty="0" smtClean="0">
                          <a:solidFill>
                            <a:srgbClr val="FFFF66"/>
                          </a:solidFill>
                        </a:rPr>
                        <a:t>Transmission post-natale</a:t>
                      </a:r>
                      <a:endParaRPr lang="fr-FR" sz="1200" b="1" dirty="0">
                        <a:solidFill>
                          <a:srgbClr val="FFFF66"/>
                        </a:solidFill>
                      </a:endParaRP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solidFill>
                      <a:srgbClr val="000066"/>
                    </a:solidFill>
                  </a:tcPr>
                </a:tc>
              </a:tr>
              <a:tr h="441938">
                <a:tc>
                  <a:txBody>
                    <a:bodyPr/>
                    <a:lstStyle/>
                    <a:p>
                      <a:r>
                        <a:rPr lang="fr-FR" sz="1200" b="0" dirty="0" smtClean="0">
                          <a:solidFill>
                            <a:schemeClr val="bg1"/>
                          </a:solidFill>
                        </a:rPr>
                        <a:t>PEPI (Malawi)</a:t>
                      </a:r>
                      <a:endParaRPr lang="fr-FR" sz="1200" b="0" dirty="0">
                        <a:solidFill>
                          <a:schemeClr val="bg1"/>
                        </a:solidFill>
                      </a:endParaRP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0" dirty="0" smtClean="0">
                          <a:solidFill>
                            <a:schemeClr val="bg1"/>
                          </a:solidFill>
                        </a:rPr>
                        <a:t>&gt; 200</a:t>
                      </a:r>
                      <a:br>
                        <a:rPr lang="fr-FR" sz="1200" b="0" dirty="0" smtClean="0">
                          <a:solidFill>
                            <a:schemeClr val="bg1"/>
                          </a:solidFill>
                        </a:rPr>
                      </a:br>
                      <a:r>
                        <a:rPr lang="fr-FR" sz="1200" b="0" dirty="0" smtClean="0">
                          <a:solidFill>
                            <a:schemeClr val="bg1"/>
                          </a:solidFill>
                        </a:rPr>
                        <a:t>Médiane &gt; 400</a:t>
                      </a:r>
                      <a:endParaRPr lang="fr-FR" sz="1200" b="0" dirty="0">
                        <a:solidFill>
                          <a:schemeClr val="bg1"/>
                        </a:solidFill>
                      </a:endParaRP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0" dirty="0" smtClean="0">
                          <a:solidFill>
                            <a:schemeClr val="bg1"/>
                          </a:solidFill>
                        </a:rPr>
                        <a:t>NVP</a:t>
                      </a:r>
                      <a:endParaRPr lang="fr-FR" sz="1200" b="0" dirty="0">
                        <a:solidFill>
                          <a:schemeClr val="bg1"/>
                        </a:solidFill>
                      </a:endParaRP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0" dirty="0" smtClean="0">
                          <a:solidFill>
                            <a:schemeClr val="bg1"/>
                          </a:solidFill>
                        </a:rPr>
                        <a:t>Max 14 S</a:t>
                      </a:r>
                      <a:endParaRPr lang="fr-FR" sz="1200" b="0" dirty="0">
                        <a:solidFill>
                          <a:schemeClr val="bg1"/>
                        </a:solidFill>
                      </a:endParaRP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0" dirty="0" smtClean="0">
                          <a:solidFill>
                            <a:schemeClr val="bg1"/>
                          </a:solidFill>
                        </a:rPr>
                        <a:t>13</a:t>
                      </a:r>
                      <a:r>
                        <a:rPr lang="fr-FR" sz="1200" b="0" baseline="0" dirty="0" smtClean="0">
                          <a:solidFill>
                            <a:schemeClr val="bg1"/>
                          </a:solidFill>
                        </a:rPr>
                        <a:t> % encore exposés à M18</a:t>
                      </a:r>
                      <a:endParaRPr lang="fr-FR" sz="1200" b="0" dirty="0">
                        <a:solidFill>
                          <a:schemeClr val="bg1"/>
                        </a:solidFill>
                      </a:endParaRP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0" dirty="0" smtClean="0">
                          <a:solidFill>
                            <a:schemeClr val="bg1"/>
                          </a:solidFill>
                        </a:rPr>
                        <a:t>S6-M9 : 5,2 %</a:t>
                      </a:r>
                      <a:endParaRPr lang="fr-FR" sz="1200" b="0" dirty="0">
                        <a:solidFill>
                          <a:schemeClr val="bg1"/>
                        </a:solidFill>
                      </a:endParaRP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r>
              <a:tr h="441938">
                <a:tc>
                  <a:txBody>
                    <a:bodyPr/>
                    <a:lstStyle/>
                    <a:p>
                      <a:r>
                        <a:rPr lang="fr-FR" sz="1200" b="0" dirty="0" smtClean="0">
                          <a:solidFill>
                            <a:schemeClr val="bg1"/>
                          </a:solidFill>
                        </a:rPr>
                        <a:t>PEPI (Malawi)</a:t>
                      </a:r>
                      <a:endParaRPr lang="fr-FR" sz="1200" b="0" dirty="0">
                        <a:solidFill>
                          <a:schemeClr val="bg1"/>
                        </a:solidFill>
                      </a:endParaRP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0" dirty="0" smtClean="0">
                          <a:solidFill>
                            <a:schemeClr val="bg1"/>
                          </a:solidFill>
                        </a:rPr>
                        <a:t>&gt; 200</a:t>
                      </a:r>
                      <a:br>
                        <a:rPr lang="fr-FR" sz="1200" b="0" dirty="0" smtClean="0">
                          <a:solidFill>
                            <a:schemeClr val="bg1"/>
                          </a:solidFill>
                        </a:rPr>
                      </a:br>
                      <a:r>
                        <a:rPr lang="fr-FR" sz="1200" b="0" dirty="0" smtClean="0">
                          <a:solidFill>
                            <a:schemeClr val="bg1"/>
                          </a:solidFill>
                        </a:rPr>
                        <a:t>Médiane &gt; 400</a:t>
                      </a:r>
                      <a:endParaRPr lang="fr-FR" sz="1200" b="0" dirty="0">
                        <a:solidFill>
                          <a:schemeClr val="bg1"/>
                        </a:solidFill>
                      </a:endParaRP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0" dirty="0" smtClean="0">
                          <a:solidFill>
                            <a:schemeClr val="bg1"/>
                          </a:solidFill>
                        </a:rPr>
                        <a:t>NVP + ZDV</a:t>
                      </a:r>
                      <a:endParaRPr lang="fr-FR" sz="1200" b="0" dirty="0">
                        <a:solidFill>
                          <a:schemeClr val="bg1"/>
                        </a:solidFill>
                      </a:endParaRP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dirty="0" smtClean="0">
                          <a:solidFill>
                            <a:schemeClr val="bg1"/>
                          </a:solidFill>
                        </a:rPr>
                        <a:t>Max 14 S</a:t>
                      </a: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dirty="0" smtClean="0">
                          <a:solidFill>
                            <a:schemeClr val="bg1"/>
                          </a:solidFill>
                        </a:rPr>
                        <a:t>13</a:t>
                      </a:r>
                      <a:r>
                        <a:rPr lang="fr-FR" sz="1200" b="0" baseline="0" dirty="0" smtClean="0">
                          <a:solidFill>
                            <a:schemeClr val="bg1"/>
                          </a:solidFill>
                        </a:rPr>
                        <a:t> % encore exposés à M18</a:t>
                      </a:r>
                      <a:endParaRPr lang="fr-FR" sz="1200" b="0" dirty="0" smtClean="0">
                        <a:solidFill>
                          <a:schemeClr val="bg1"/>
                        </a:solidFill>
                      </a:endParaRP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dirty="0" smtClean="0">
                          <a:solidFill>
                            <a:schemeClr val="bg1"/>
                          </a:solidFill>
                        </a:rPr>
                        <a:t>S6-M9 : 6,3 %</a:t>
                      </a: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r>
              <a:tr h="609578">
                <a:tc>
                  <a:txBody>
                    <a:bodyPr/>
                    <a:lstStyle/>
                    <a:p>
                      <a:r>
                        <a:rPr lang="fr-FR" sz="1200" b="0" dirty="0" smtClean="0">
                          <a:solidFill>
                            <a:schemeClr val="bg1"/>
                          </a:solidFill>
                        </a:rPr>
                        <a:t>SWEN (Ouganda, Ethiopie, Inde)</a:t>
                      </a:r>
                      <a:endParaRPr lang="fr-FR" sz="1200" b="0" dirty="0">
                        <a:solidFill>
                          <a:schemeClr val="bg1"/>
                        </a:solidFill>
                      </a:endParaRP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dirty="0" smtClean="0">
                          <a:solidFill>
                            <a:schemeClr val="bg1"/>
                          </a:solidFill>
                        </a:rPr>
                        <a:t>&gt; 200</a:t>
                      </a:r>
                      <a:br>
                        <a:rPr lang="fr-FR" sz="1200" b="0" dirty="0" smtClean="0">
                          <a:solidFill>
                            <a:schemeClr val="bg1"/>
                          </a:solidFill>
                        </a:rPr>
                      </a:br>
                      <a:r>
                        <a:rPr lang="fr-FR" sz="1200" b="0" dirty="0" smtClean="0">
                          <a:solidFill>
                            <a:schemeClr val="bg1"/>
                          </a:solidFill>
                        </a:rPr>
                        <a:t>Médiane &gt; 400</a:t>
                      </a: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0" dirty="0" smtClean="0">
                          <a:solidFill>
                            <a:schemeClr val="bg1"/>
                          </a:solidFill>
                        </a:rPr>
                        <a:t>NVP</a:t>
                      </a:r>
                      <a:endParaRPr lang="fr-FR" sz="1200" b="0" dirty="0">
                        <a:solidFill>
                          <a:schemeClr val="bg1"/>
                        </a:solidFill>
                      </a:endParaRP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dirty="0" smtClean="0">
                          <a:solidFill>
                            <a:schemeClr val="bg1"/>
                          </a:solidFill>
                        </a:rPr>
                        <a:t>Max 6 S</a:t>
                      </a: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dirty="0" smtClean="0">
                          <a:solidFill>
                            <a:schemeClr val="bg1"/>
                          </a:solidFill>
                        </a:rPr>
                        <a:t>32 </a:t>
                      </a:r>
                      <a:r>
                        <a:rPr lang="fr-FR" sz="1200" b="0" baseline="0" dirty="0" smtClean="0">
                          <a:solidFill>
                            <a:schemeClr val="bg1"/>
                          </a:solidFill>
                        </a:rPr>
                        <a:t>% encore exposés à M6</a:t>
                      </a:r>
                      <a:endParaRPr lang="fr-FR" sz="1200" b="0" dirty="0" smtClean="0">
                        <a:solidFill>
                          <a:schemeClr val="bg1"/>
                        </a:solidFill>
                      </a:endParaRP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dirty="0" smtClean="0">
                          <a:solidFill>
                            <a:schemeClr val="bg1"/>
                          </a:solidFill>
                        </a:rPr>
                        <a:t>S6-M9 : 4,3 %</a:t>
                      </a: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r>
              <a:tr h="441938">
                <a:tc>
                  <a:txBody>
                    <a:bodyPr/>
                    <a:lstStyle/>
                    <a:p>
                      <a:r>
                        <a:rPr lang="fr-FR" sz="1200" b="0" dirty="0" smtClean="0">
                          <a:solidFill>
                            <a:schemeClr val="bg1"/>
                          </a:solidFill>
                        </a:rPr>
                        <a:t>MITRA</a:t>
                      </a:r>
                      <a:r>
                        <a:rPr lang="fr-FR" sz="1200" b="0" baseline="0" dirty="0" smtClean="0">
                          <a:solidFill>
                            <a:schemeClr val="bg1"/>
                          </a:solidFill>
                        </a:rPr>
                        <a:t> (Tanzanie)</a:t>
                      </a:r>
                      <a:endParaRPr lang="fr-FR" sz="1200" b="0" dirty="0">
                        <a:solidFill>
                          <a:schemeClr val="bg1"/>
                        </a:solidFill>
                      </a:endParaRP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dirty="0" smtClean="0">
                          <a:solidFill>
                            <a:schemeClr val="bg1"/>
                          </a:solidFill>
                        </a:rPr>
                        <a:t>269-611</a:t>
                      </a:r>
                      <a:br>
                        <a:rPr lang="fr-FR" sz="1200" b="0" dirty="0" smtClean="0">
                          <a:solidFill>
                            <a:schemeClr val="bg1"/>
                          </a:solidFill>
                        </a:rPr>
                      </a:br>
                      <a:r>
                        <a:rPr lang="fr-FR" sz="1200" b="0" dirty="0" smtClean="0">
                          <a:solidFill>
                            <a:schemeClr val="bg1"/>
                          </a:solidFill>
                        </a:rPr>
                        <a:t>Médiane 411</a:t>
                      </a: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0" dirty="0" smtClean="0">
                          <a:solidFill>
                            <a:schemeClr val="bg1"/>
                          </a:solidFill>
                        </a:rPr>
                        <a:t>3TC</a:t>
                      </a:r>
                      <a:endParaRPr lang="fr-FR" sz="1200" b="0" dirty="0">
                        <a:solidFill>
                          <a:schemeClr val="bg1"/>
                        </a:solidFill>
                      </a:endParaRP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dirty="0" smtClean="0">
                          <a:solidFill>
                            <a:schemeClr val="bg1"/>
                          </a:solidFill>
                        </a:rPr>
                        <a:t>Max 6 M</a:t>
                      </a: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dirty="0" smtClean="0">
                          <a:solidFill>
                            <a:schemeClr val="bg1"/>
                          </a:solidFill>
                        </a:rPr>
                        <a:t>Médiane 18 S</a:t>
                      </a: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dirty="0" smtClean="0">
                          <a:solidFill>
                            <a:schemeClr val="bg1"/>
                          </a:solidFill>
                        </a:rPr>
                        <a:t>S6-M6 : 1,1 %</a:t>
                      </a: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r>
              <a:tr h="441938">
                <a:tc>
                  <a:txBody>
                    <a:bodyPr/>
                    <a:lstStyle/>
                    <a:p>
                      <a:r>
                        <a:rPr lang="fr-FR" sz="1200" b="0" dirty="0" smtClean="0">
                          <a:solidFill>
                            <a:schemeClr val="bg1"/>
                          </a:solidFill>
                        </a:rPr>
                        <a:t>BAN (Malawi)</a:t>
                      </a:r>
                      <a:endParaRPr lang="fr-FR" sz="1200" b="0" dirty="0">
                        <a:solidFill>
                          <a:schemeClr val="bg1"/>
                        </a:solidFill>
                      </a:endParaRP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dirty="0" smtClean="0">
                          <a:solidFill>
                            <a:schemeClr val="bg1"/>
                          </a:solidFill>
                        </a:rPr>
                        <a:t>&gt; 250</a:t>
                      </a:r>
                      <a:br>
                        <a:rPr lang="fr-FR" sz="1200" b="0" dirty="0" smtClean="0">
                          <a:solidFill>
                            <a:schemeClr val="bg1"/>
                          </a:solidFill>
                        </a:rPr>
                      </a:br>
                      <a:r>
                        <a:rPr lang="fr-FR" sz="1200" b="0" dirty="0" smtClean="0">
                          <a:solidFill>
                            <a:schemeClr val="bg1"/>
                          </a:solidFill>
                        </a:rPr>
                        <a:t>Médiane 440</a:t>
                      </a: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0" dirty="0" smtClean="0">
                          <a:solidFill>
                            <a:schemeClr val="bg1"/>
                          </a:solidFill>
                        </a:rPr>
                        <a:t>NVP</a:t>
                      </a:r>
                      <a:endParaRPr lang="fr-FR" sz="1200" b="0" dirty="0">
                        <a:solidFill>
                          <a:schemeClr val="bg1"/>
                        </a:solidFill>
                      </a:endParaRP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dirty="0" smtClean="0">
                          <a:solidFill>
                            <a:schemeClr val="bg1"/>
                          </a:solidFill>
                        </a:rPr>
                        <a:t>Max 6 M</a:t>
                      </a: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dirty="0" smtClean="0">
                          <a:solidFill>
                            <a:schemeClr val="bg1"/>
                          </a:solidFill>
                        </a:rPr>
                        <a:t>96 % arrêt</a:t>
                      </a:r>
                      <a:r>
                        <a:rPr lang="fr-FR" sz="1200" b="0" baseline="0" dirty="0" smtClean="0">
                          <a:solidFill>
                            <a:schemeClr val="bg1"/>
                          </a:solidFill>
                        </a:rPr>
                        <a:t> avant S</a:t>
                      </a:r>
                      <a:r>
                        <a:rPr lang="fr-FR" sz="1200" b="0" dirty="0" smtClean="0">
                          <a:solidFill>
                            <a:schemeClr val="bg1"/>
                          </a:solidFill>
                        </a:rPr>
                        <a:t>32</a:t>
                      </a: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dirty="0" smtClean="0">
                          <a:solidFill>
                            <a:schemeClr val="bg1"/>
                          </a:solidFill>
                        </a:rPr>
                        <a:t>S2-M6 : 1,7 %</a:t>
                      </a:r>
                      <a:br>
                        <a:rPr lang="fr-FR" sz="1200" b="0" dirty="0" smtClean="0">
                          <a:solidFill>
                            <a:schemeClr val="bg1"/>
                          </a:solidFill>
                        </a:rPr>
                      </a:br>
                      <a:r>
                        <a:rPr lang="fr-FR" sz="1200" b="0" dirty="0" smtClean="0">
                          <a:solidFill>
                            <a:schemeClr val="bg1"/>
                          </a:solidFill>
                        </a:rPr>
                        <a:t>S2-S48 : 4 %</a:t>
                      </a: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r>
              <a:tr h="441938">
                <a:tc>
                  <a:txBody>
                    <a:bodyPr/>
                    <a:lstStyle/>
                    <a:p>
                      <a:r>
                        <a:rPr lang="fr-FR" sz="1200" b="0" dirty="0" smtClean="0">
                          <a:solidFill>
                            <a:schemeClr val="bg1"/>
                          </a:solidFill>
                        </a:rPr>
                        <a:t>HPTN 046 (Afrique du Sud)</a:t>
                      </a:r>
                      <a:endParaRPr lang="fr-FR" sz="1200" b="0" dirty="0">
                        <a:solidFill>
                          <a:schemeClr val="bg1"/>
                        </a:solidFill>
                      </a:endParaRP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dirty="0" smtClean="0">
                          <a:solidFill>
                            <a:schemeClr val="bg1"/>
                          </a:solidFill>
                        </a:rPr>
                        <a:t>&gt; 350</a:t>
                      </a:r>
                      <a:br>
                        <a:rPr lang="fr-FR" sz="1200" b="0" dirty="0" smtClean="0">
                          <a:solidFill>
                            <a:schemeClr val="bg1"/>
                          </a:solidFill>
                        </a:rPr>
                      </a:br>
                      <a:r>
                        <a:rPr lang="fr-FR" sz="1200" b="0" dirty="0" smtClean="0">
                          <a:solidFill>
                            <a:schemeClr val="bg1"/>
                          </a:solidFill>
                        </a:rPr>
                        <a:t>Médiane 530</a:t>
                      </a: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0" dirty="0" smtClean="0">
                          <a:solidFill>
                            <a:schemeClr val="bg1"/>
                          </a:solidFill>
                        </a:rPr>
                        <a:t>NVP</a:t>
                      </a:r>
                      <a:endParaRPr lang="fr-FR" sz="1200" b="0" dirty="0">
                        <a:solidFill>
                          <a:schemeClr val="bg1"/>
                        </a:solidFill>
                      </a:endParaRP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dirty="0" smtClean="0">
                          <a:solidFill>
                            <a:schemeClr val="bg1"/>
                          </a:solidFill>
                        </a:rPr>
                        <a:t>Max 6</a:t>
                      </a:r>
                      <a:r>
                        <a:rPr lang="fr-FR" sz="1200" b="0" baseline="0" dirty="0" smtClean="0">
                          <a:solidFill>
                            <a:schemeClr val="bg1"/>
                          </a:solidFill>
                        </a:rPr>
                        <a:t> M</a:t>
                      </a:r>
                      <a:endParaRPr lang="fr-FR" sz="1200" b="0" dirty="0" smtClean="0">
                        <a:solidFill>
                          <a:schemeClr val="bg1"/>
                        </a:solidFill>
                      </a:endParaRP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dirty="0" smtClean="0">
                          <a:solidFill>
                            <a:schemeClr val="bg1"/>
                          </a:solidFill>
                        </a:rPr>
                        <a:t>&gt; 6 M</a:t>
                      </a: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dirty="0" smtClean="0">
                          <a:solidFill>
                            <a:schemeClr val="bg1"/>
                          </a:solidFill>
                        </a:rPr>
                        <a:t>S6-M12 : 1,7%</a:t>
                      </a: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r>
              <a:tr h="498674">
                <a:tc>
                  <a:txBody>
                    <a:bodyPr/>
                    <a:lstStyle/>
                    <a:p>
                      <a:r>
                        <a:rPr lang="fr-FR" sz="1200" b="0" dirty="0" smtClean="0">
                          <a:solidFill>
                            <a:srgbClr val="FFFF00"/>
                          </a:solidFill>
                        </a:rPr>
                        <a:t>ANRS 12174</a:t>
                      </a:r>
                      <a:endParaRPr lang="fr-FR" sz="1200" b="0" dirty="0">
                        <a:solidFill>
                          <a:srgbClr val="FFFF00"/>
                        </a:solidFill>
                      </a:endParaRP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dirty="0" smtClean="0">
                          <a:solidFill>
                            <a:srgbClr val="FFFF00"/>
                          </a:solidFill>
                        </a:rPr>
                        <a:t>&gt; 350</a:t>
                      </a:r>
                      <a:br>
                        <a:rPr lang="fr-FR" sz="1200" b="0" dirty="0" smtClean="0">
                          <a:solidFill>
                            <a:srgbClr val="FFFF00"/>
                          </a:solidFill>
                        </a:rPr>
                      </a:br>
                      <a:r>
                        <a:rPr lang="fr-FR" sz="1200" b="0" dirty="0" smtClean="0">
                          <a:solidFill>
                            <a:srgbClr val="FFFF00"/>
                          </a:solidFill>
                        </a:rPr>
                        <a:t>Médiane 578</a:t>
                      </a: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0" dirty="0" smtClean="0">
                          <a:solidFill>
                            <a:srgbClr val="FFFF00"/>
                          </a:solidFill>
                        </a:rPr>
                        <a:t>LPV/r</a:t>
                      </a:r>
                      <a:br>
                        <a:rPr lang="fr-FR" sz="1200" b="0" dirty="0" smtClean="0">
                          <a:solidFill>
                            <a:srgbClr val="FFFF00"/>
                          </a:solidFill>
                        </a:rPr>
                      </a:br>
                      <a:r>
                        <a:rPr lang="fr-FR" sz="1200" b="0" dirty="0" smtClean="0">
                          <a:solidFill>
                            <a:srgbClr val="FFFF00"/>
                          </a:solidFill>
                        </a:rPr>
                        <a:t>ou 3TC</a:t>
                      </a:r>
                      <a:endParaRPr lang="fr-FR" sz="1200" b="0" dirty="0">
                        <a:solidFill>
                          <a:srgbClr val="FFFF00"/>
                        </a:solidFill>
                      </a:endParaRP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dirty="0" smtClean="0">
                          <a:solidFill>
                            <a:srgbClr val="FFFF00"/>
                          </a:solidFill>
                        </a:rPr>
                        <a:t>Max 12</a:t>
                      </a:r>
                      <a:r>
                        <a:rPr lang="fr-FR" sz="1200" b="0" baseline="0" dirty="0" smtClean="0">
                          <a:solidFill>
                            <a:srgbClr val="FFFF00"/>
                          </a:solidFill>
                        </a:rPr>
                        <a:t> M</a:t>
                      </a:r>
                      <a:endParaRPr lang="fr-FR" sz="1200" b="0" dirty="0" smtClean="0">
                        <a:solidFill>
                          <a:srgbClr val="FFFF00"/>
                        </a:solidFill>
                      </a:endParaRP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dirty="0" smtClean="0">
                          <a:solidFill>
                            <a:srgbClr val="FFFF00"/>
                          </a:solidFill>
                        </a:rPr>
                        <a:t>Max 12 M</a:t>
                      </a: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dirty="0" smtClean="0">
                          <a:solidFill>
                            <a:srgbClr val="FFFF00"/>
                          </a:solidFill>
                        </a:rPr>
                        <a:t>J7-M12 : 1,4 %</a:t>
                      </a:r>
                      <a:br>
                        <a:rPr lang="fr-FR" sz="1200" b="0" dirty="0" smtClean="0">
                          <a:solidFill>
                            <a:srgbClr val="FFFF00"/>
                          </a:solidFill>
                        </a:rPr>
                      </a:br>
                      <a:r>
                        <a:rPr lang="fr-FR" sz="1200" b="0" dirty="0" smtClean="0">
                          <a:solidFill>
                            <a:srgbClr val="FFFF00"/>
                          </a:solidFill>
                        </a:rPr>
                        <a:t>J7-M6 : 0,7 %</a:t>
                      </a:r>
                    </a:p>
                  </a:txBody>
                  <a:tcPr marL="91436" marR="91436" marT="38089" marB="38089" anchor="ct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ZoneTexte 4"/>
          <p:cNvSpPr txBox="1"/>
          <p:nvPr/>
        </p:nvSpPr>
        <p:spPr>
          <a:xfrm>
            <a:off x="1290646" y="826585"/>
            <a:ext cx="6664993" cy="369332"/>
          </a:xfrm>
          <a:prstGeom prst="rect">
            <a:avLst/>
          </a:prstGeom>
          <a:noFill/>
        </p:spPr>
        <p:txBody>
          <a:bodyPr wrap="none" rtlCol="0">
            <a:spAutoFit/>
          </a:bodyPr>
          <a:lstStyle/>
          <a:p>
            <a:r>
              <a:rPr lang="fr-FR" dirty="0" smtClean="0"/>
              <a:t>LPV vs 3Tc monothérapie du nouveau-né pendant l’allaitement.</a:t>
            </a:r>
            <a:endParaRPr lang="fr-FR" dirty="0"/>
          </a:p>
        </p:txBody>
      </p:sp>
      <p:sp>
        <p:nvSpPr>
          <p:cNvPr id="3" name="Cadre 2"/>
          <p:cNvSpPr/>
          <p:nvPr/>
        </p:nvSpPr>
        <p:spPr bwMode="auto">
          <a:xfrm>
            <a:off x="211138" y="4878917"/>
            <a:ext cx="8932862" cy="635000"/>
          </a:xfrm>
          <a:prstGeom prst="fram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bg1"/>
              </a:solidFill>
              <a:effectLst/>
              <a:latin typeface="Arial" charset="0"/>
            </a:endParaRPr>
          </a:p>
        </p:txBody>
      </p:sp>
      <p:sp>
        <p:nvSpPr>
          <p:cNvPr id="6" name="Vague 5"/>
          <p:cNvSpPr/>
          <p:nvPr/>
        </p:nvSpPr>
        <p:spPr bwMode="auto">
          <a:xfrm>
            <a:off x="782588" y="1678517"/>
            <a:ext cx="7735997" cy="3106432"/>
          </a:xfrm>
          <a:prstGeom prst="wave">
            <a:avLst>
              <a:gd name="adj1" fmla="val 17455"/>
              <a:gd name="adj2" fmla="val 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FR" sz="2400" dirty="0" smtClean="0">
                <a:solidFill>
                  <a:srgbClr val="FF0000"/>
                </a:solidFill>
              </a:rPr>
              <a:t>Rappel dans la cohorte EPF : femmes traitées avant la grossesse = ZERO transmission !</a:t>
            </a:r>
            <a:endParaRPr kumimoji="0" lang="fr-FR" sz="2400" b="0" i="0" u="none" strike="noStrike" cap="none" normalizeH="0" baseline="0" dirty="0" smtClean="0">
              <a:ln>
                <a:noFill/>
              </a:ln>
              <a:solidFill>
                <a:srgbClr val="FF0000"/>
              </a:solidFill>
              <a:effectLst/>
            </a:endParaRPr>
          </a:p>
        </p:txBody>
      </p:sp>
    </p:spTree>
    <p:extLst>
      <p:ext uri="{BB962C8B-B14F-4D97-AF65-F5344CB8AC3E}">
        <p14:creationId xmlns:p14="http://schemas.microsoft.com/office/powerpoint/2010/main" val="38751467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4"/>
          <p:cNvSpPr>
            <a:spLocks noGrp="1"/>
          </p:cNvSpPr>
          <p:nvPr>
            <p:ph type="title"/>
          </p:nvPr>
        </p:nvSpPr>
        <p:spPr/>
        <p:txBody>
          <a:bodyPr/>
          <a:lstStyle/>
          <a:p>
            <a:pPr>
              <a:defRPr/>
            </a:pPr>
            <a:r>
              <a:rPr lang="fr-FR" altLang="fr-FR" dirty="0" smtClean="0"/>
              <a:t>l'option B+ !!!!</a:t>
            </a:r>
          </a:p>
        </p:txBody>
      </p:sp>
      <p:sp>
        <p:nvSpPr>
          <p:cNvPr id="185346" name="Espace réservé du contenu 5"/>
          <p:cNvSpPr>
            <a:spLocks noGrp="1"/>
          </p:cNvSpPr>
          <p:nvPr>
            <p:ph idx="1"/>
          </p:nvPr>
        </p:nvSpPr>
        <p:spPr>
          <a:xfrm>
            <a:off x="457209" y="2959367"/>
            <a:ext cx="8507413" cy="2497667"/>
          </a:xfrm>
        </p:spPr>
        <p:txBody>
          <a:bodyPr/>
          <a:lstStyle/>
          <a:p>
            <a:pPr lvl="1">
              <a:lnSpc>
                <a:spcPct val="120000"/>
              </a:lnSpc>
            </a:pPr>
            <a:r>
              <a:rPr lang="fr-FR" altLang="fr-FR" sz="1400" dirty="0" smtClean="0"/>
              <a:t>Option B : jusqu'à la fin de l'allaitement</a:t>
            </a:r>
          </a:p>
          <a:p>
            <a:pPr lvl="1">
              <a:lnSpc>
                <a:spcPct val="120000"/>
              </a:lnSpc>
            </a:pPr>
            <a:r>
              <a:rPr lang="fr-FR" altLang="fr-FR" sz="1400" dirty="0" smtClean="0"/>
              <a:t>Option B +, à vie !</a:t>
            </a:r>
          </a:p>
          <a:p>
            <a:pPr lvl="1">
              <a:lnSpc>
                <a:spcPct val="120000"/>
              </a:lnSpc>
            </a:pPr>
            <a:endParaRPr lang="fr-FR" altLang="fr-FR" sz="1400" dirty="0" smtClean="0"/>
          </a:p>
          <a:p>
            <a:pPr>
              <a:lnSpc>
                <a:spcPct val="120000"/>
              </a:lnSpc>
            </a:pPr>
            <a:r>
              <a:rPr lang="fr-FR" altLang="fr-FR" sz="1600" dirty="0" smtClean="0"/>
              <a:t>Depuis 2013, l'OMS recommande aux pays qui le peuvent de recourir au schéma B+</a:t>
            </a:r>
            <a:endParaRPr lang="fr-FR" altLang="fr-FR" sz="1600" dirty="0"/>
          </a:p>
          <a:p>
            <a:pPr lvl="1">
              <a:lnSpc>
                <a:spcPct val="120000"/>
              </a:lnSpc>
            </a:pPr>
            <a:r>
              <a:rPr lang="fr-FR" altLang="fr-FR" sz="1600" dirty="0" smtClean="0"/>
              <a:t>20 pays d’Afrique subsaharienne en 2014</a:t>
            </a:r>
          </a:p>
        </p:txBody>
      </p:sp>
      <p:sp>
        <p:nvSpPr>
          <p:cNvPr id="185347" name="Text Box 3"/>
          <p:cNvSpPr txBox="1">
            <a:spLocks noChangeArrowheads="1"/>
          </p:cNvSpPr>
          <p:nvPr/>
        </p:nvSpPr>
        <p:spPr bwMode="auto">
          <a:xfrm>
            <a:off x="6335722" y="5486139"/>
            <a:ext cx="2808287" cy="276999"/>
          </a:xfrm>
          <a:prstGeom prst="rect">
            <a:avLst/>
          </a:prstGeom>
          <a:noFill/>
          <a:ln w="9525">
            <a:noFill/>
            <a:miter lim="800000"/>
            <a:headEnd/>
            <a:tailEnd/>
          </a:ln>
        </p:spPr>
        <p:txBody>
          <a:bodyPr>
            <a:spAutoFit/>
          </a:bodyPr>
          <a:lstStyle/>
          <a:p>
            <a:pPr algn="r" eaLnBrk="0" hangingPunct="0"/>
            <a:r>
              <a:rPr lang="en-GB" altLang="fr-FR" sz="1200" i="1">
                <a:solidFill>
                  <a:srgbClr val="FFFFFF"/>
                </a:solidFill>
              </a:rPr>
              <a:t>Ahmed S, CROI 2014, Abs. 158</a:t>
            </a:r>
          </a:p>
        </p:txBody>
      </p:sp>
      <p:grpSp>
        <p:nvGrpSpPr>
          <p:cNvPr id="185348" name="Groupe 11"/>
          <p:cNvGrpSpPr>
            <a:grpSpLocks/>
          </p:cNvGrpSpPr>
          <p:nvPr/>
        </p:nvGrpSpPr>
        <p:grpSpPr bwMode="auto">
          <a:xfrm>
            <a:off x="457204" y="1443299"/>
            <a:ext cx="8313331" cy="1320272"/>
            <a:chOff x="1370013" y="1731963"/>
            <a:chExt cx="7418930" cy="1584325"/>
          </a:xfrm>
        </p:grpSpPr>
        <p:sp>
          <p:nvSpPr>
            <p:cNvPr id="185350" name="Rectangle à coins arrondis 20"/>
            <p:cNvSpPr>
              <a:spLocks noChangeArrowheads="1"/>
            </p:cNvSpPr>
            <p:nvPr/>
          </p:nvSpPr>
          <p:spPr bwMode="auto">
            <a:xfrm>
              <a:off x="1370013" y="1731963"/>
              <a:ext cx="1298659" cy="573087"/>
            </a:xfrm>
            <a:prstGeom prst="roundRect">
              <a:avLst>
                <a:gd name="adj" fmla="val 16667"/>
              </a:avLst>
            </a:prstGeom>
            <a:solidFill>
              <a:schemeClr val="bg1"/>
            </a:solidFill>
            <a:ln w="9525">
              <a:noFill/>
              <a:round/>
              <a:headEnd/>
              <a:tailEnd/>
            </a:ln>
          </p:spPr>
          <p:txBody>
            <a:bodyPr anchor="ctr"/>
            <a:lstStyle/>
            <a:p>
              <a:pPr algn="ctr" eaLnBrk="0" hangingPunct="0">
                <a:spcBef>
                  <a:spcPct val="50000"/>
                </a:spcBef>
              </a:pPr>
              <a:r>
                <a:rPr lang="fr-FR" altLang="fr-FR" sz="1400" b="1">
                  <a:solidFill>
                    <a:srgbClr val="000066"/>
                  </a:solidFill>
                  <a:ea typeface="ＭＳ Ｐゴシック" pitchFamily="34" charset="-128"/>
                </a:rPr>
                <a:t>Grossesse</a:t>
              </a:r>
            </a:p>
          </p:txBody>
        </p:sp>
        <p:sp>
          <p:nvSpPr>
            <p:cNvPr id="185351" name="Rectangle à coins arrondis 20"/>
            <p:cNvSpPr>
              <a:spLocks noChangeArrowheads="1"/>
            </p:cNvSpPr>
            <p:nvPr/>
          </p:nvSpPr>
          <p:spPr bwMode="auto">
            <a:xfrm>
              <a:off x="2668672" y="1731963"/>
              <a:ext cx="1384428" cy="573087"/>
            </a:xfrm>
            <a:prstGeom prst="roundRect">
              <a:avLst>
                <a:gd name="adj" fmla="val 16667"/>
              </a:avLst>
            </a:prstGeom>
            <a:solidFill>
              <a:schemeClr val="bg1"/>
            </a:solidFill>
            <a:ln w="9525">
              <a:noFill/>
              <a:round/>
              <a:headEnd/>
              <a:tailEnd/>
            </a:ln>
          </p:spPr>
          <p:txBody>
            <a:bodyPr anchor="ctr"/>
            <a:lstStyle/>
            <a:p>
              <a:pPr algn="ctr" eaLnBrk="0" hangingPunct="0">
                <a:spcBef>
                  <a:spcPct val="50000"/>
                </a:spcBef>
              </a:pPr>
              <a:r>
                <a:rPr lang="fr-FR" altLang="fr-FR" sz="1400" b="1" dirty="0">
                  <a:solidFill>
                    <a:srgbClr val="000066"/>
                  </a:solidFill>
                  <a:ea typeface="ＭＳ Ｐゴシック" pitchFamily="34" charset="-128"/>
                </a:rPr>
                <a:t>Travail et accouchement</a:t>
              </a:r>
            </a:p>
          </p:txBody>
        </p:sp>
        <p:sp>
          <p:nvSpPr>
            <p:cNvPr id="185352" name="Rectangle à coins arrondis 20"/>
            <p:cNvSpPr>
              <a:spLocks noChangeArrowheads="1"/>
            </p:cNvSpPr>
            <p:nvPr/>
          </p:nvSpPr>
          <p:spPr bwMode="auto">
            <a:xfrm>
              <a:off x="4053101" y="1731963"/>
              <a:ext cx="1272357" cy="573087"/>
            </a:xfrm>
            <a:prstGeom prst="roundRect">
              <a:avLst>
                <a:gd name="adj" fmla="val 16667"/>
              </a:avLst>
            </a:prstGeom>
            <a:solidFill>
              <a:schemeClr val="bg1"/>
            </a:solidFill>
            <a:ln w="9525">
              <a:noFill/>
              <a:round/>
              <a:headEnd/>
              <a:tailEnd/>
            </a:ln>
          </p:spPr>
          <p:txBody>
            <a:bodyPr anchor="ctr"/>
            <a:lstStyle/>
            <a:p>
              <a:pPr algn="ctr" eaLnBrk="0" hangingPunct="0">
                <a:spcBef>
                  <a:spcPct val="50000"/>
                </a:spcBef>
              </a:pPr>
              <a:r>
                <a:rPr lang="fr-FR" altLang="fr-FR" sz="1400" b="1" dirty="0">
                  <a:solidFill>
                    <a:srgbClr val="000066"/>
                  </a:solidFill>
                  <a:ea typeface="ＭＳ Ｐゴシック" pitchFamily="34" charset="-128"/>
                </a:rPr>
                <a:t>Allaitement</a:t>
              </a:r>
            </a:p>
          </p:txBody>
        </p:sp>
        <p:sp>
          <p:nvSpPr>
            <p:cNvPr id="185353" name="Flèche vers la droite 2"/>
            <p:cNvSpPr>
              <a:spLocks noChangeArrowheads="1"/>
            </p:cNvSpPr>
            <p:nvPr/>
          </p:nvSpPr>
          <p:spPr bwMode="auto">
            <a:xfrm>
              <a:off x="1403350" y="2493963"/>
              <a:ext cx="6180138" cy="822325"/>
            </a:xfrm>
            <a:prstGeom prst="rightArrow">
              <a:avLst>
                <a:gd name="adj1" fmla="val 77389"/>
                <a:gd name="adj2" fmla="val 49999"/>
              </a:avLst>
            </a:prstGeom>
            <a:solidFill>
              <a:srgbClr val="FFFF66"/>
            </a:solidFill>
            <a:ln w="9525">
              <a:noFill/>
              <a:miter lim="800000"/>
              <a:headEnd/>
              <a:tailEnd/>
            </a:ln>
          </p:spPr>
          <p:txBody>
            <a:bodyPr/>
            <a:lstStyle/>
            <a:p>
              <a:endParaRPr lang="fr-FR" altLang="fr-FR" sz="2400" b="1">
                <a:solidFill>
                  <a:srgbClr val="FFFFFF"/>
                </a:solidFill>
              </a:endParaRPr>
            </a:p>
          </p:txBody>
        </p:sp>
        <p:sp>
          <p:nvSpPr>
            <p:cNvPr id="185354" name="ZoneTexte 3"/>
            <p:cNvSpPr txBox="1">
              <a:spLocks noChangeArrowheads="1"/>
            </p:cNvSpPr>
            <p:nvPr/>
          </p:nvSpPr>
          <p:spPr bwMode="auto">
            <a:xfrm>
              <a:off x="2833820" y="2493966"/>
              <a:ext cx="2739763" cy="738663"/>
            </a:xfrm>
            <a:prstGeom prst="rect">
              <a:avLst/>
            </a:prstGeom>
            <a:noFill/>
            <a:ln w="9525">
              <a:noFill/>
              <a:miter lim="800000"/>
              <a:headEnd/>
              <a:tailEnd/>
            </a:ln>
          </p:spPr>
          <p:txBody>
            <a:bodyPr wrap="none">
              <a:spAutoFit/>
            </a:bodyPr>
            <a:lstStyle/>
            <a:p>
              <a:pPr algn="ctr"/>
              <a:r>
                <a:rPr lang="fr-FR" altLang="fr-FR" sz="1400" b="1" dirty="0">
                  <a:solidFill>
                    <a:srgbClr val="000066"/>
                  </a:solidFill>
                </a:rPr>
                <a:t>Traitement ARV de la mère </a:t>
              </a:r>
              <a:r>
                <a:rPr lang="fr-FR" altLang="fr-FR" sz="2000" b="1" dirty="0">
                  <a:solidFill>
                    <a:srgbClr val="000066"/>
                  </a:solidFill>
                </a:rPr>
                <a:t>à vie</a:t>
              </a:r>
            </a:p>
            <a:p>
              <a:pPr algn="ctr"/>
              <a:r>
                <a:rPr lang="fr-FR" altLang="fr-FR" sz="1400" b="1" dirty="0">
                  <a:solidFill>
                    <a:srgbClr val="000066"/>
                  </a:solidFill>
                </a:rPr>
                <a:t>(STR : TDF + 3TC/FTC + EFV)</a:t>
              </a:r>
            </a:p>
          </p:txBody>
        </p:sp>
        <p:sp>
          <p:nvSpPr>
            <p:cNvPr id="185355" name="Rectangle 9"/>
            <p:cNvSpPr>
              <a:spLocks noChangeArrowheads="1"/>
            </p:cNvSpPr>
            <p:nvPr/>
          </p:nvSpPr>
          <p:spPr bwMode="auto">
            <a:xfrm>
              <a:off x="7634288" y="2703513"/>
              <a:ext cx="1154655" cy="443198"/>
            </a:xfrm>
            <a:prstGeom prst="rect">
              <a:avLst/>
            </a:prstGeom>
            <a:noFill/>
            <a:ln w="9525">
              <a:noFill/>
              <a:miter lim="800000"/>
              <a:headEnd/>
              <a:tailEnd/>
            </a:ln>
          </p:spPr>
          <p:txBody>
            <a:bodyPr wrap="none">
              <a:spAutoFit/>
            </a:bodyPr>
            <a:lstStyle/>
            <a:p>
              <a:r>
                <a:rPr lang="fr-FR" altLang="fr-FR" b="1" dirty="0">
                  <a:solidFill>
                    <a:srgbClr val="FFFFFF"/>
                  </a:solidFill>
                  <a:ea typeface="ＭＳ Ｐゴシック" pitchFamily="34" charset="-128"/>
                </a:rPr>
                <a:t>Option B+</a:t>
              </a:r>
              <a:endParaRPr lang="fr-FR" altLang="fr-FR" dirty="0">
                <a:solidFill>
                  <a:srgbClr val="FFFFFF"/>
                </a:solidFill>
                <a:ea typeface="ＭＳ Ｐゴシック" pitchFamily="34" charset="-128"/>
              </a:endParaRPr>
            </a:p>
          </p:txBody>
        </p:sp>
      </p:grpSp>
      <p:grpSp>
        <p:nvGrpSpPr>
          <p:cNvPr id="8" name="Grouper 7"/>
          <p:cNvGrpSpPr/>
          <p:nvPr/>
        </p:nvGrpSpPr>
        <p:grpSpPr>
          <a:xfrm>
            <a:off x="4974166" y="1443299"/>
            <a:ext cx="4161322" cy="477573"/>
            <a:chOff x="4974166" y="1443299"/>
            <a:chExt cx="4161322" cy="477573"/>
          </a:xfrm>
        </p:grpSpPr>
        <p:grpSp>
          <p:nvGrpSpPr>
            <p:cNvPr id="7" name="Grouper 6"/>
            <p:cNvGrpSpPr/>
            <p:nvPr/>
          </p:nvGrpSpPr>
          <p:grpSpPr>
            <a:xfrm>
              <a:off x="4974166" y="1443299"/>
              <a:ext cx="3825888" cy="477573"/>
              <a:chOff x="4974166" y="1443299"/>
              <a:chExt cx="3825888" cy="477573"/>
            </a:xfrm>
          </p:grpSpPr>
          <p:sp>
            <p:nvSpPr>
              <p:cNvPr id="13" name="Rectangle à coins arrondis 20"/>
              <p:cNvSpPr>
                <a:spLocks noChangeArrowheads="1"/>
              </p:cNvSpPr>
              <p:nvPr/>
            </p:nvSpPr>
            <p:spPr bwMode="auto">
              <a:xfrm>
                <a:off x="7344833" y="1443299"/>
                <a:ext cx="1455221" cy="477573"/>
              </a:xfrm>
              <a:prstGeom prst="roundRect">
                <a:avLst>
                  <a:gd name="adj" fmla="val 16667"/>
                </a:avLst>
              </a:prstGeom>
              <a:solidFill>
                <a:schemeClr val="bg1"/>
              </a:solidFill>
              <a:ln w="9525">
                <a:noFill/>
                <a:round/>
                <a:headEnd/>
                <a:tailEnd/>
              </a:ln>
            </p:spPr>
            <p:txBody>
              <a:bodyPr anchor="ctr"/>
              <a:lstStyle/>
              <a:p>
                <a:pPr algn="ctr" eaLnBrk="0" hangingPunct="0">
                  <a:spcBef>
                    <a:spcPct val="50000"/>
                  </a:spcBef>
                </a:pPr>
                <a:r>
                  <a:rPr lang="fr-FR" altLang="fr-FR" sz="1400" b="1">
                    <a:solidFill>
                      <a:srgbClr val="000066"/>
                    </a:solidFill>
                    <a:ea typeface="ＭＳ Ｐゴシック" pitchFamily="34" charset="-128"/>
                  </a:rPr>
                  <a:t>Grossesse</a:t>
                </a:r>
              </a:p>
            </p:txBody>
          </p:sp>
          <p:cxnSp>
            <p:nvCxnSpPr>
              <p:cNvPr id="3" name="Connecteur droit 2"/>
              <p:cNvCxnSpPr/>
              <p:nvPr/>
            </p:nvCxnSpPr>
            <p:spPr bwMode="auto">
              <a:xfrm flipV="1">
                <a:off x="4974166" y="1693333"/>
                <a:ext cx="2296584" cy="2"/>
              </a:xfrm>
              <a:prstGeom prst="line">
                <a:avLst/>
              </a:prstGeom>
              <a:solidFill>
                <a:schemeClr val="accent1"/>
              </a:solidFill>
              <a:ln w="9525" cap="flat" cmpd="sng" algn="ctr">
                <a:solidFill>
                  <a:schemeClr val="bg1"/>
                </a:solidFill>
                <a:prstDash val="sysDash"/>
                <a:round/>
                <a:headEnd type="none" w="med" len="med"/>
                <a:tailEnd type="none" w="med" len="med"/>
              </a:ln>
              <a:effectLst/>
            </p:spPr>
          </p:cxnSp>
        </p:grpSp>
        <p:sp>
          <p:nvSpPr>
            <p:cNvPr id="22" name="Rectangle à coins arrondis 20"/>
            <p:cNvSpPr>
              <a:spLocks noChangeArrowheads="1"/>
            </p:cNvSpPr>
            <p:nvPr/>
          </p:nvSpPr>
          <p:spPr bwMode="auto">
            <a:xfrm>
              <a:off x="8793740" y="1443299"/>
              <a:ext cx="341748" cy="477573"/>
            </a:xfrm>
            <a:prstGeom prst="roundRect">
              <a:avLst>
                <a:gd name="adj" fmla="val 16667"/>
              </a:avLst>
            </a:prstGeom>
            <a:solidFill>
              <a:schemeClr val="bg1"/>
            </a:solidFill>
            <a:ln w="9525">
              <a:noFill/>
              <a:round/>
              <a:headEnd/>
              <a:tailEnd/>
            </a:ln>
          </p:spPr>
          <p:txBody>
            <a:bodyPr anchor="ctr"/>
            <a:lstStyle/>
            <a:p>
              <a:pPr algn="ctr" eaLnBrk="0" hangingPunct="0">
                <a:spcBef>
                  <a:spcPct val="50000"/>
                </a:spcBef>
              </a:pPr>
              <a:endParaRPr lang="fr-FR" altLang="fr-FR" sz="1400" b="1" dirty="0">
                <a:solidFill>
                  <a:srgbClr val="000066"/>
                </a:solidFill>
                <a:ea typeface="ＭＳ Ｐゴシック" pitchFamily="34" charset="-128"/>
              </a:endParaRPr>
            </a:p>
          </p:txBody>
        </p:sp>
      </p:gr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4"/>
          <p:cNvSpPr>
            <a:spLocks noGrp="1"/>
          </p:cNvSpPr>
          <p:nvPr>
            <p:ph type="title"/>
          </p:nvPr>
        </p:nvSpPr>
        <p:spPr/>
        <p:txBody>
          <a:bodyPr/>
          <a:lstStyle/>
          <a:p>
            <a:pPr>
              <a:defRPr/>
            </a:pPr>
            <a:r>
              <a:rPr lang="fr-FR" altLang="fr-FR" smtClean="0"/>
              <a:t>PTME : c'est l'option B+ qui doit prévaloir (2) </a:t>
            </a:r>
            <a:br>
              <a:rPr lang="fr-FR" altLang="fr-FR" smtClean="0"/>
            </a:br>
            <a:r>
              <a:rPr lang="fr-FR" altLang="fr-FR" smtClean="0"/>
              <a:t>Ses avantages</a:t>
            </a:r>
          </a:p>
        </p:txBody>
      </p:sp>
      <p:sp>
        <p:nvSpPr>
          <p:cNvPr id="187394" name="Espace réservé du contenu 2"/>
          <p:cNvSpPr>
            <a:spLocks noGrp="1"/>
          </p:cNvSpPr>
          <p:nvPr>
            <p:ph idx="1"/>
          </p:nvPr>
        </p:nvSpPr>
        <p:spPr>
          <a:xfrm>
            <a:off x="457209" y="1375836"/>
            <a:ext cx="8507413" cy="3598334"/>
          </a:xfrm>
        </p:spPr>
        <p:txBody>
          <a:bodyPr/>
          <a:lstStyle/>
          <a:p>
            <a:pPr>
              <a:lnSpc>
                <a:spcPct val="150000"/>
              </a:lnSpc>
            </a:pPr>
            <a:r>
              <a:rPr lang="fr-FR" altLang="fr-FR" dirty="0" smtClean="0"/>
              <a:t>Simplification du programme de PTME</a:t>
            </a:r>
          </a:p>
          <a:p>
            <a:pPr>
              <a:lnSpc>
                <a:spcPct val="150000"/>
              </a:lnSpc>
            </a:pPr>
            <a:r>
              <a:rPr lang="fr-FR" altLang="fr-FR" dirty="0" smtClean="0"/>
              <a:t>Amélioration de la santé maternelle</a:t>
            </a:r>
          </a:p>
          <a:p>
            <a:pPr>
              <a:lnSpc>
                <a:spcPct val="150000"/>
              </a:lnSpc>
            </a:pPr>
            <a:r>
              <a:rPr lang="fr-FR" altLang="fr-FR" dirty="0" smtClean="0"/>
              <a:t>Réduction de la transmission du VIH au partenaire</a:t>
            </a:r>
          </a:p>
          <a:p>
            <a:pPr>
              <a:lnSpc>
                <a:spcPct val="150000"/>
              </a:lnSpc>
            </a:pPr>
            <a:r>
              <a:rPr lang="fr-FR" altLang="fr-FR" dirty="0" smtClean="0"/>
              <a:t>Cohérence du discours !</a:t>
            </a:r>
          </a:p>
          <a:p>
            <a:pPr>
              <a:lnSpc>
                <a:spcPct val="150000"/>
              </a:lnSpc>
            </a:pPr>
            <a:r>
              <a:rPr lang="fr-FR" altLang="fr-FR" dirty="0" smtClean="0"/>
              <a:t>Efficacité de la PTME renforcée</a:t>
            </a:r>
          </a:p>
          <a:p>
            <a:pPr>
              <a:lnSpc>
                <a:spcPct val="150000"/>
              </a:lnSpc>
            </a:pPr>
            <a:r>
              <a:rPr lang="fr-FR" altLang="fr-FR" dirty="0" smtClean="0"/>
              <a:t>Couteux, oui, mais…coût-efficace !</a:t>
            </a:r>
          </a:p>
          <a:p>
            <a:pPr marL="0" indent="0">
              <a:lnSpc>
                <a:spcPct val="150000"/>
              </a:lnSpc>
              <a:buNone/>
            </a:pPr>
            <a:endParaRPr lang="fr-FR" altLang="fr-FR" dirty="0" smtClean="0"/>
          </a:p>
        </p:txBody>
      </p:sp>
      <p:sp>
        <p:nvSpPr>
          <p:cNvPr id="187395" name="Text Box 3"/>
          <p:cNvSpPr txBox="1">
            <a:spLocks noChangeArrowheads="1"/>
          </p:cNvSpPr>
          <p:nvPr/>
        </p:nvSpPr>
        <p:spPr bwMode="auto">
          <a:xfrm>
            <a:off x="6335722" y="5486139"/>
            <a:ext cx="2808287" cy="276999"/>
          </a:xfrm>
          <a:prstGeom prst="rect">
            <a:avLst/>
          </a:prstGeom>
          <a:noFill/>
          <a:ln w="9525">
            <a:noFill/>
            <a:miter lim="800000"/>
            <a:headEnd/>
            <a:tailEnd/>
          </a:ln>
        </p:spPr>
        <p:txBody>
          <a:bodyPr>
            <a:spAutoFit/>
          </a:bodyPr>
          <a:lstStyle/>
          <a:p>
            <a:pPr algn="r" eaLnBrk="0" hangingPunct="0"/>
            <a:r>
              <a:rPr lang="en-GB" altLang="fr-FR" sz="1200" i="1" dirty="0">
                <a:solidFill>
                  <a:srgbClr val="FFFFFF"/>
                </a:solidFill>
              </a:rPr>
              <a:t>Ahmed S, CROI 2014, Abs. 158</a:t>
            </a: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L’excellent site </a:t>
            </a:r>
            <a:r>
              <a:rPr lang="fr-FR" dirty="0"/>
              <a:t>Internet </a:t>
            </a:r>
            <a:r>
              <a:rPr lang="fr-FR" dirty="0" smtClean="0"/>
              <a:t>du COREVIH !</a:t>
            </a:r>
            <a:endParaRPr lang="fr-FR" dirty="0"/>
          </a:p>
        </p:txBody>
      </p:sp>
      <p:pic>
        <p:nvPicPr>
          <p:cNvPr id="5" name="Espace réservé du contenu 4"/>
          <p:cNvPicPr>
            <a:picLocks noGrp="1" noChangeAspect="1"/>
          </p:cNvPicPr>
          <p:nvPr>
            <p:ph idx="1"/>
          </p:nvPr>
        </p:nvPicPr>
        <p:blipFill rotWithShape="1">
          <a:blip r:embed="rId2"/>
          <a:srcRect l="-812" r="-110"/>
          <a:stretch/>
        </p:blipFill>
        <p:spPr>
          <a:xfrm>
            <a:off x="886764" y="997434"/>
            <a:ext cx="4192939" cy="4259792"/>
          </a:xfrm>
          <a:prstGeom prst="rect">
            <a:avLst/>
          </a:prstGeom>
          <a:ln>
            <a:noFill/>
          </a:ln>
          <a:effectLst>
            <a:outerShdw blurRad="292100" dist="139700" dir="2700000" algn="tl" rotWithShape="0">
              <a:srgbClr val="333333">
                <a:alpha val="65000"/>
              </a:srgbClr>
            </a:outerShdw>
          </a:effectLst>
        </p:spPr>
      </p:pic>
      <p:sp>
        <p:nvSpPr>
          <p:cNvPr id="7" name="Ruban vers le haut 6"/>
          <p:cNvSpPr/>
          <p:nvPr/>
        </p:nvSpPr>
        <p:spPr bwMode="auto">
          <a:xfrm>
            <a:off x="5234437" y="3154247"/>
            <a:ext cx="3527871" cy="1226207"/>
          </a:xfrm>
          <a:prstGeom prst="ribbon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1400" dirty="0">
                <a:solidFill>
                  <a:srgbClr val="000000"/>
                </a:solidFill>
              </a:rPr>
              <a:t>Accompagné du non moins excellent compte twitter du @</a:t>
            </a:r>
            <a:r>
              <a:rPr lang="fr-FR" sz="1400" dirty="0" err="1">
                <a:solidFill>
                  <a:srgbClr val="000000"/>
                </a:solidFill>
              </a:rPr>
              <a:t>coreVIH_B</a:t>
            </a:r>
            <a:endParaRPr lang="fr-FR" sz="1400" dirty="0">
              <a:solidFill>
                <a:srgbClr val="000000"/>
              </a:solidFill>
            </a:endParaRPr>
          </a:p>
        </p:txBody>
      </p:sp>
      <p:sp>
        <p:nvSpPr>
          <p:cNvPr id="9" name="Cadre 8"/>
          <p:cNvSpPr/>
          <p:nvPr/>
        </p:nvSpPr>
        <p:spPr bwMode="auto">
          <a:xfrm>
            <a:off x="3722190" y="2956034"/>
            <a:ext cx="1226134" cy="2301192"/>
          </a:xfrm>
          <a:prstGeom prst="frame">
            <a:avLst>
              <a:gd name="adj1" fmla="val 625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10130453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Un exemple en Ouganda</a:t>
            </a:r>
            <a:endParaRPr lang="fr-FR" dirty="0"/>
          </a:p>
        </p:txBody>
      </p:sp>
      <p:sp>
        <p:nvSpPr>
          <p:cNvPr id="4" name="Espace réservé du contenu 3"/>
          <p:cNvSpPr>
            <a:spLocks noGrp="1"/>
          </p:cNvSpPr>
          <p:nvPr>
            <p:ph idx="1"/>
          </p:nvPr>
        </p:nvSpPr>
        <p:spPr>
          <a:xfrm>
            <a:off x="457209" y="1968502"/>
            <a:ext cx="8507413" cy="3409157"/>
          </a:xfrm>
        </p:spPr>
        <p:txBody>
          <a:bodyPr/>
          <a:lstStyle/>
          <a:p>
            <a:r>
              <a:rPr lang="fr-FR" dirty="0" smtClean="0"/>
              <a:t>7 </a:t>
            </a:r>
            <a:r>
              <a:rPr lang="fr-FR" dirty="0" smtClean="0"/>
              <a:t>grossesses/</a:t>
            </a:r>
            <a:r>
              <a:rPr lang="fr-FR" dirty="0" smtClean="0"/>
              <a:t>femme</a:t>
            </a:r>
          </a:p>
          <a:p>
            <a:pPr>
              <a:buFont typeface="Wingdings" charset="0"/>
              <a:buChar char="à"/>
            </a:pPr>
            <a:r>
              <a:rPr lang="fr-FR" dirty="0" smtClean="0"/>
              <a:t>Décision de passer à l’option B+</a:t>
            </a:r>
          </a:p>
          <a:p>
            <a:pPr marL="0" indent="0">
              <a:buNone/>
            </a:pPr>
            <a:endParaRPr lang="fr-FR" dirty="0"/>
          </a:p>
          <a:p>
            <a:r>
              <a:rPr lang="fr-FR" dirty="0" smtClean="0"/>
              <a:t>1 </a:t>
            </a:r>
            <a:r>
              <a:rPr lang="fr-FR" dirty="0"/>
              <a:t>527 462 </a:t>
            </a:r>
            <a:r>
              <a:rPr lang="fr-FR" dirty="0" smtClean="0"/>
              <a:t> </a:t>
            </a:r>
            <a:r>
              <a:rPr lang="fr-FR" dirty="0" smtClean="0"/>
              <a:t>accouchements </a:t>
            </a:r>
            <a:r>
              <a:rPr lang="fr-FR" dirty="0" smtClean="0"/>
              <a:t>entre 10/2012 à 12/2013</a:t>
            </a:r>
          </a:p>
          <a:p>
            <a:pPr lvl="1"/>
            <a:r>
              <a:rPr lang="fr-FR" dirty="0" smtClean="0"/>
              <a:t>8,2% infectées par le VIH</a:t>
            </a:r>
          </a:p>
          <a:p>
            <a:pPr lvl="1"/>
            <a:r>
              <a:rPr lang="fr-FR" dirty="0" smtClean="0"/>
              <a:t>Chute du taux de contamination à la naissance (ADN+)</a:t>
            </a:r>
          </a:p>
          <a:p>
            <a:pPr lvl="2"/>
            <a:r>
              <a:rPr lang="fr-FR" dirty="0" smtClean="0"/>
              <a:t>De 8.8% en 2012 </a:t>
            </a:r>
            <a:r>
              <a:rPr lang="fr-FR" dirty="0"/>
              <a:t>à 4.9</a:t>
            </a:r>
            <a:r>
              <a:rPr lang="fr-FR" dirty="0" smtClean="0"/>
              <a:t>%</a:t>
            </a:r>
            <a:r>
              <a:rPr lang="fr-FR" dirty="0"/>
              <a:t> </a:t>
            </a:r>
            <a:r>
              <a:rPr lang="fr-FR" dirty="0" smtClean="0"/>
              <a:t>en 2103 !</a:t>
            </a:r>
            <a:endParaRPr lang="fr-FR" dirty="0"/>
          </a:p>
        </p:txBody>
      </p:sp>
    </p:spTree>
    <p:extLst>
      <p:ext uri="{BB962C8B-B14F-4D97-AF65-F5344CB8AC3E}">
        <p14:creationId xmlns:p14="http://schemas.microsoft.com/office/powerpoint/2010/main" val="1553371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r>
              <a:rPr lang="fr-FR" dirty="0" smtClean="0"/>
              <a:t>Transmission… c’est la faute à qui ?</a:t>
            </a:r>
            <a:endParaRPr lang="fr-FR" dirty="0"/>
          </a:p>
        </p:txBody>
      </p:sp>
      <p:sp>
        <p:nvSpPr>
          <p:cNvPr id="3" name="ZoneTexte 2"/>
          <p:cNvSpPr txBox="1"/>
          <p:nvPr/>
        </p:nvSpPr>
        <p:spPr>
          <a:xfrm>
            <a:off x="3694805" y="5051655"/>
            <a:ext cx="5336940" cy="369332"/>
          </a:xfrm>
          <a:prstGeom prst="rect">
            <a:avLst/>
          </a:prstGeom>
          <a:noFill/>
        </p:spPr>
        <p:txBody>
          <a:bodyPr wrap="square" rtlCol="0">
            <a:spAutoFit/>
          </a:bodyPr>
          <a:lstStyle/>
          <a:p>
            <a:r>
              <a:rPr lang="fr-FR" dirty="0" err="1" smtClean="0"/>
              <a:t>PreP</a:t>
            </a:r>
            <a:r>
              <a:rPr lang="fr-FR" dirty="0" smtClean="0"/>
              <a:t>, PEP, </a:t>
            </a:r>
            <a:r>
              <a:rPr lang="fr-FR" dirty="0" err="1" smtClean="0"/>
              <a:t>TasP</a:t>
            </a:r>
            <a:r>
              <a:rPr lang="fr-FR" dirty="0"/>
              <a:t> </a:t>
            </a:r>
            <a:r>
              <a:rPr lang="fr-FR" dirty="0" smtClean="0"/>
              <a:t>sont dans un bateau…</a:t>
            </a:r>
            <a:endParaRPr lang="fr-FR" dirty="0"/>
          </a:p>
        </p:txBody>
      </p:sp>
    </p:spTree>
    <p:extLst>
      <p:ext uri="{BB962C8B-B14F-4D97-AF65-F5344CB8AC3E}">
        <p14:creationId xmlns:p14="http://schemas.microsoft.com/office/powerpoint/2010/main" val="832556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Eude dans le sud de l’Ouganda (</a:t>
            </a:r>
            <a:r>
              <a:rPr lang="fr-FR" dirty="0" err="1" smtClean="0"/>
              <a:t>Rakaï</a:t>
            </a:r>
            <a:r>
              <a:rPr lang="fr-FR" dirty="0" smtClean="0"/>
              <a:t>)</a:t>
            </a:r>
            <a:endParaRPr lang="fr-FR" dirty="0"/>
          </a:p>
        </p:txBody>
      </p:sp>
      <p:sp>
        <p:nvSpPr>
          <p:cNvPr id="4" name="Espace réservé du contenu 3"/>
          <p:cNvSpPr>
            <a:spLocks noGrp="1"/>
          </p:cNvSpPr>
          <p:nvPr>
            <p:ph idx="1"/>
          </p:nvPr>
        </p:nvSpPr>
        <p:spPr/>
        <p:txBody>
          <a:bodyPr/>
          <a:lstStyle/>
          <a:p>
            <a:r>
              <a:rPr lang="fr-FR" dirty="0" smtClean="0"/>
              <a:t>10 587 couples VIH négatifs</a:t>
            </a:r>
          </a:p>
          <a:p>
            <a:pPr lvl="1"/>
            <a:r>
              <a:rPr lang="fr-FR" dirty="0" smtClean="0"/>
              <a:t>Risque d’introductions du VIH</a:t>
            </a:r>
          </a:p>
          <a:p>
            <a:pPr lvl="2"/>
            <a:r>
              <a:rPr lang="fr-FR" dirty="0" smtClean="0"/>
              <a:t>0,62/100 couples par an</a:t>
            </a:r>
          </a:p>
          <a:p>
            <a:pPr lvl="3"/>
            <a:r>
              <a:rPr lang="fr-FR" dirty="0" smtClean="0"/>
              <a:t>0.39 lié à l’homme</a:t>
            </a:r>
          </a:p>
          <a:p>
            <a:pPr lvl="3"/>
            <a:r>
              <a:rPr lang="fr-FR" dirty="0" smtClean="0"/>
              <a:t>0.24 lié à la femme</a:t>
            </a:r>
          </a:p>
          <a:p>
            <a:pPr lvl="2"/>
            <a:r>
              <a:rPr lang="fr-FR" dirty="0" smtClean="0"/>
              <a:t>Risque +++ de transmission secondaire</a:t>
            </a:r>
          </a:p>
          <a:p>
            <a:pPr lvl="3"/>
            <a:r>
              <a:rPr lang="fr-FR" b="1" dirty="0" smtClean="0"/>
              <a:t>20%</a:t>
            </a:r>
          </a:p>
          <a:p>
            <a:r>
              <a:rPr lang="fr-FR" dirty="0" smtClean="0"/>
              <a:t>Le côté croustillant</a:t>
            </a:r>
          </a:p>
          <a:p>
            <a:pPr lvl="1"/>
            <a:r>
              <a:rPr lang="fr-FR" dirty="0" smtClean="0"/>
              <a:t>Lors de la visite de séroconversion</a:t>
            </a:r>
          </a:p>
          <a:p>
            <a:pPr lvl="2"/>
            <a:r>
              <a:rPr lang="fr-FR" dirty="0" smtClean="0"/>
              <a:t>70 % relation extraconjugale chez les hommes</a:t>
            </a:r>
          </a:p>
          <a:p>
            <a:pPr lvl="2"/>
            <a:r>
              <a:rPr lang="fr-FR" dirty="0" smtClean="0"/>
              <a:t>20 % chez les femmes</a:t>
            </a:r>
          </a:p>
          <a:p>
            <a:pPr lvl="3"/>
            <a:r>
              <a:rPr lang="fr-FR" dirty="0" smtClean="0"/>
              <a:t>Les femmes qui déclarent des relations extra conjugales sont très à risque de transmettre…</a:t>
            </a:r>
            <a:endParaRPr lang="fr-FR" dirty="0"/>
          </a:p>
        </p:txBody>
      </p:sp>
      <p:sp>
        <p:nvSpPr>
          <p:cNvPr id="5" name="ZoneTexte 4"/>
          <p:cNvSpPr txBox="1"/>
          <p:nvPr/>
        </p:nvSpPr>
        <p:spPr>
          <a:xfrm>
            <a:off x="6170083" y="5425364"/>
            <a:ext cx="2603500" cy="246221"/>
          </a:xfrm>
          <a:prstGeom prst="rect">
            <a:avLst/>
          </a:prstGeom>
          <a:noFill/>
        </p:spPr>
        <p:txBody>
          <a:bodyPr wrap="square" rtlCol="0">
            <a:spAutoFit/>
          </a:bodyPr>
          <a:lstStyle/>
          <a:p>
            <a:r>
              <a:rPr lang="fr-FR" sz="1000" dirty="0"/>
              <a:t>Mary K. </a:t>
            </a:r>
            <a:r>
              <a:rPr lang="fr-FR" sz="1000" dirty="0" err="1"/>
              <a:t>Grabowski</a:t>
            </a:r>
            <a:r>
              <a:rPr lang="fr-FR" sz="1000" dirty="0"/>
              <a:t>, Abs. 146</a:t>
            </a:r>
          </a:p>
        </p:txBody>
      </p:sp>
    </p:spTree>
    <p:extLst>
      <p:ext uri="{BB962C8B-B14F-4D97-AF65-F5344CB8AC3E}">
        <p14:creationId xmlns:p14="http://schemas.microsoft.com/office/powerpoint/2010/main" val="28577162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4" end="4"/>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5" end="5"/>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6" end="6"/>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a:t>
            </a:r>
            <a:r>
              <a:rPr lang="fr-FR" dirty="0" err="1" smtClean="0"/>
              <a:t>auto-test</a:t>
            </a:r>
            <a:r>
              <a:rPr lang="fr-FR" dirty="0" smtClean="0"/>
              <a:t> au Malawi</a:t>
            </a:r>
            <a:endParaRPr lang="fr-FR" dirty="0"/>
          </a:p>
        </p:txBody>
      </p:sp>
      <p:sp>
        <p:nvSpPr>
          <p:cNvPr id="4" name="Espace réservé du contenu 3"/>
          <p:cNvSpPr>
            <a:spLocks noGrp="1"/>
          </p:cNvSpPr>
          <p:nvPr>
            <p:ph idx="1"/>
          </p:nvPr>
        </p:nvSpPr>
        <p:spPr/>
        <p:txBody>
          <a:bodyPr/>
          <a:lstStyle/>
          <a:p>
            <a:pPr marL="0" indent="0">
              <a:buNone/>
            </a:pPr>
            <a:r>
              <a:rPr lang="fr-FR" sz="2000" dirty="0" smtClean="0"/>
              <a:t>METHODE</a:t>
            </a:r>
          </a:p>
          <a:p>
            <a:r>
              <a:rPr lang="fr-FR" sz="2000" dirty="0" smtClean="0"/>
              <a:t>Opération porte-à-porte</a:t>
            </a:r>
          </a:p>
          <a:p>
            <a:pPr lvl="1"/>
            <a:r>
              <a:rPr lang="fr-FR" sz="2000" dirty="0" smtClean="0"/>
              <a:t>16 600 résidents d’un quartier</a:t>
            </a:r>
          </a:p>
          <a:p>
            <a:r>
              <a:rPr lang="fr-FR" sz="2000" dirty="0" smtClean="0"/>
              <a:t> </a:t>
            </a:r>
            <a:r>
              <a:rPr lang="fr-FR" sz="2000" b="1" dirty="0" smtClean="0"/>
              <a:t>2</a:t>
            </a:r>
            <a:r>
              <a:rPr lang="fr-FR" sz="2000" dirty="0" smtClean="0"/>
              <a:t> agents communautaires pendant quelques semaines</a:t>
            </a:r>
          </a:p>
          <a:p>
            <a:pPr lvl="1"/>
            <a:r>
              <a:rPr lang="fr-FR" sz="2000" dirty="0" smtClean="0"/>
              <a:t>Counseling, remet test et questionnaire</a:t>
            </a:r>
          </a:p>
          <a:p>
            <a:pPr marL="0" indent="0">
              <a:buNone/>
            </a:pPr>
            <a:r>
              <a:rPr lang="fr-FR" sz="2000" dirty="0" smtClean="0"/>
              <a:t>RESULTATS</a:t>
            </a:r>
          </a:p>
          <a:p>
            <a:r>
              <a:rPr lang="fr-FR" sz="2000" dirty="0" smtClean="0"/>
              <a:t>Tests réalisés</a:t>
            </a:r>
          </a:p>
          <a:p>
            <a:pPr lvl="1"/>
            <a:r>
              <a:rPr lang="fr-FR" sz="2000" dirty="0" smtClean="0"/>
              <a:t>76% ! (10,3 % +)</a:t>
            </a:r>
          </a:p>
          <a:p>
            <a:pPr lvl="1"/>
            <a:r>
              <a:rPr lang="fr-FR" sz="2000" dirty="0" smtClean="0"/>
              <a:t>Retour questionnaire et kit utilisé : 89%</a:t>
            </a:r>
          </a:p>
          <a:p>
            <a:pPr lvl="1"/>
            <a:r>
              <a:rPr lang="fr-FR" sz="2000" dirty="0" smtClean="0"/>
              <a:t>43% jamais de test auparavant</a:t>
            </a:r>
          </a:p>
          <a:p>
            <a:pPr lvl="1"/>
            <a:r>
              <a:rPr lang="fr-FR" sz="2000" dirty="0" smtClean="0"/>
              <a:t>&gt; 77% de suivi post test+</a:t>
            </a:r>
          </a:p>
          <a:p>
            <a:r>
              <a:rPr lang="fr-FR" sz="2000" i="1" dirty="0" smtClean="0"/>
              <a:t>287/10 000 se sont sentis forcés de faire le test : essentiellement des hommes !</a:t>
            </a:r>
            <a:endParaRPr lang="fr-FR" sz="2000" i="1" dirty="0"/>
          </a:p>
        </p:txBody>
      </p:sp>
      <p:sp>
        <p:nvSpPr>
          <p:cNvPr id="5" name="ZoneTexte 4"/>
          <p:cNvSpPr txBox="1"/>
          <p:nvPr/>
        </p:nvSpPr>
        <p:spPr>
          <a:xfrm>
            <a:off x="6170083" y="5425364"/>
            <a:ext cx="2603500" cy="246221"/>
          </a:xfrm>
          <a:prstGeom prst="rect">
            <a:avLst/>
          </a:prstGeom>
          <a:noFill/>
        </p:spPr>
        <p:txBody>
          <a:bodyPr wrap="square" rtlCol="0">
            <a:spAutoFit/>
          </a:bodyPr>
          <a:lstStyle/>
          <a:p>
            <a:r>
              <a:rPr lang="fr-FR" sz="1000" dirty="0">
                <a:solidFill>
                  <a:srgbClr val="FFFFFF"/>
                </a:solidFill>
              </a:rPr>
              <a:t>Abs 147, AT. </a:t>
            </a:r>
            <a:r>
              <a:rPr lang="fr-FR" sz="1000" dirty="0" err="1">
                <a:solidFill>
                  <a:srgbClr val="FFFFFF"/>
                </a:solidFill>
              </a:rPr>
              <a:t>Choko</a:t>
            </a:r>
            <a:endParaRPr lang="fr-FR" sz="1000" dirty="0">
              <a:solidFill>
                <a:srgbClr val="FFFFFF"/>
              </a:solidFill>
            </a:endParaRPr>
          </a:p>
        </p:txBody>
      </p:sp>
    </p:spTree>
    <p:extLst>
      <p:ext uri="{BB962C8B-B14F-4D97-AF65-F5344CB8AC3E}">
        <p14:creationId xmlns:p14="http://schemas.microsoft.com/office/powerpoint/2010/main" val="15990373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2"/>
          <p:cNvSpPr>
            <a:spLocks noGrp="1"/>
          </p:cNvSpPr>
          <p:nvPr>
            <p:ph type="title"/>
          </p:nvPr>
        </p:nvSpPr>
        <p:spPr/>
        <p:txBody>
          <a:bodyPr/>
          <a:lstStyle/>
          <a:p>
            <a:pPr>
              <a:defRPr/>
            </a:pPr>
            <a:r>
              <a:rPr lang="fr-FR" smtClean="0"/>
              <a:t>Etude PARTNER : risque de transmission </a:t>
            </a:r>
            <a:br>
              <a:rPr lang="fr-FR" smtClean="0"/>
            </a:br>
            <a:r>
              <a:rPr lang="fr-FR" smtClean="0"/>
              <a:t>du VIH au sein de couples sérodifférents (1) </a:t>
            </a:r>
          </a:p>
        </p:txBody>
      </p:sp>
      <p:sp>
        <p:nvSpPr>
          <p:cNvPr id="457730" name="Espace réservé du contenu 3"/>
          <p:cNvSpPr>
            <a:spLocks noGrp="1"/>
          </p:cNvSpPr>
          <p:nvPr>
            <p:ph idx="1"/>
          </p:nvPr>
        </p:nvSpPr>
        <p:spPr>
          <a:xfrm>
            <a:off x="457200" y="1117865"/>
            <a:ext cx="8686800" cy="4259792"/>
          </a:xfrm>
        </p:spPr>
        <p:txBody>
          <a:bodyPr/>
          <a:lstStyle/>
          <a:p>
            <a:r>
              <a:rPr lang="fr-FR" altLang="fr-FR" sz="1800" dirty="0" smtClean="0"/>
              <a:t>Etude observationnelle multicentrique (75 sites européens)</a:t>
            </a:r>
            <a:br>
              <a:rPr lang="fr-FR" altLang="fr-FR" sz="1800" dirty="0" smtClean="0"/>
            </a:br>
            <a:endParaRPr lang="fr-FR" altLang="fr-FR" sz="1800" dirty="0" smtClean="0"/>
          </a:p>
          <a:p>
            <a:r>
              <a:rPr lang="fr-FR" altLang="fr-FR" sz="1800" dirty="0" smtClean="0"/>
              <a:t>767 couples sérodifférents (homo masculins et hétéro)</a:t>
            </a:r>
          </a:p>
          <a:p>
            <a:pPr lvl="1"/>
            <a:r>
              <a:rPr lang="fr-FR" altLang="fr-FR" sz="1600" dirty="0" smtClean="0"/>
              <a:t>Partenaire séropositif sous traitement ARV efficace (CV &lt; 200 c/ml)</a:t>
            </a:r>
          </a:p>
          <a:p>
            <a:pPr lvl="1"/>
            <a:r>
              <a:rPr lang="fr-FR" altLang="fr-FR" sz="1600" dirty="0" smtClean="0"/>
              <a:t>Rapports non protégés</a:t>
            </a:r>
          </a:p>
          <a:p>
            <a:pPr lvl="1"/>
            <a:r>
              <a:rPr lang="fr-FR" altLang="fr-FR" sz="1600" dirty="0" smtClean="0"/>
              <a:t>Pas d’utilisation de PEP ni de PrEP</a:t>
            </a:r>
          </a:p>
          <a:p>
            <a:pPr lvl="1"/>
            <a:r>
              <a:rPr lang="fr-FR" altLang="fr-FR" sz="1600" dirty="0" smtClean="0"/>
              <a:t>Estimation du risque de transmission du VIH phylogénétiquement lié </a:t>
            </a:r>
            <a:br>
              <a:rPr lang="fr-FR" altLang="fr-FR" sz="1600" dirty="0" smtClean="0"/>
            </a:br>
            <a:r>
              <a:rPr lang="fr-FR" altLang="fr-FR" sz="1600" dirty="0" smtClean="0"/>
              <a:t>entre les 2 partenaires du couple</a:t>
            </a:r>
          </a:p>
          <a:p>
            <a:pPr lvl="1"/>
            <a:endParaRPr lang="fr-FR" altLang="fr-FR" sz="1800" dirty="0" smtClean="0"/>
          </a:p>
          <a:p>
            <a:r>
              <a:rPr lang="fr-FR" altLang="fr-FR" sz="2800" b="1" dirty="0" smtClean="0"/>
              <a:t>Après 894 couple-années de suivi</a:t>
            </a:r>
          </a:p>
          <a:p>
            <a:pPr lvl="1"/>
            <a:r>
              <a:rPr lang="fr-FR" altLang="fr-FR" b="1" dirty="0" smtClean="0"/>
              <a:t>Aucun cas de transmission de VIH</a:t>
            </a:r>
          </a:p>
          <a:p>
            <a:pPr marL="457200" lvl="1" indent="0">
              <a:buNone/>
            </a:pPr>
            <a:r>
              <a:rPr lang="fr-FR" altLang="fr-FR" sz="1600" dirty="0" smtClean="0"/>
              <a:t>(fréquence élevée de rapports non protégés : 44 400 rapports)</a:t>
            </a:r>
          </a:p>
          <a:p>
            <a:pPr marL="457200" lvl="1" indent="0">
              <a:buNone/>
            </a:pPr>
            <a:endParaRPr lang="fr-FR" altLang="fr-FR" sz="1800" dirty="0" smtClean="0"/>
          </a:p>
          <a:p>
            <a:r>
              <a:rPr lang="fr-FR" altLang="fr-FR" sz="1800" dirty="0" smtClean="0"/>
              <a:t>Résultats préliminaires, suivi prolongé nécessaire (incertitude sur la limite supérieure du risque, surtout pour les rapports anaux réceptifs avec éjaculation)</a:t>
            </a:r>
          </a:p>
          <a:p>
            <a:pPr lvl="1"/>
            <a:endParaRPr lang="fr-FR" altLang="fr-FR" sz="1800" dirty="0" smtClean="0"/>
          </a:p>
        </p:txBody>
      </p:sp>
      <p:sp>
        <p:nvSpPr>
          <p:cNvPr id="457731" name="ZoneTexte 5"/>
          <p:cNvSpPr txBox="1">
            <a:spLocks noChangeArrowheads="1"/>
          </p:cNvSpPr>
          <p:nvPr/>
        </p:nvSpPr>
        <p:spPr bwMode="auto">
          <a:xfrm>
            <a:off x="6557172" y="5484814"/>
            <a:ext cx="2597949" cy="276999"/>
          </a:xfrm>
          <a:prstGeom prst="rect">
            <a:avLst/>
          </a:prstGeom>
          <a:noFill/>
          <a:ln w="9525">
            <a:noFill/>
            <a:miter lim="800000"/>
            <a:headEnd/>
            <a:tailEnd/>
          </a:ln>
        </p:spPr>
        <p:txBody>
          <a:bodyPr wrap="none">
            <a:spAutoFit/>
          </a:bodyPr>
          <a:lstStyle/>
          <a:p>
            <a:pPr algn="r"/>
            <a:r>
              <a:rPr lang="fr-FR" altLang="fr-FR" sz="1200" i="1"/>
              <a:t>Rodger A, CROI 2014, Abs. 153LB</a:t>
            </a:r>
          </a:p>
        </p:txBody>
      </p:sp>
    </p:spTree>
    <p:custDataLst>
      <p:tags r:id="rId1"/>
    </p:custDataLst>
    <p:extLst>
      <p:ext uri="{BB962C8B-B14F-4D97-AF65-F5344CB8AC3E}">
        <p14:creationId xmlns:p14="http://schemas.microsoft.com/office/powerpoint/2010/main" val="30734918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2"/>
          <p:cNvSpPr>
            <a:spLocks noGrp="1"/>
          </p:cNvSpPr>
          <p:nvPr>
            <p:ph type="title"/>
          </p:nvPr>
        </p:nvSpPr>
        <p:spPr/>
        <p:txBody>
          <a:bodyPr/>
          <a:lstStyle/>
          <a:p>
            <a:pPr>
              <a:defRPr/>
            </a:pPr>
            <a:r>
              <a:rPr lang="fr-FR" smtClean="0"/>
              <a:t>Etude PARTNER : risque de transmission </a:t>
            </a:r>
            <a:br>
              <a:rPr lang="fr-FR" smtClean="0"/>
            </a:br>
            <a:r>
              <a:rPr lang="fr-FR" smtClean="0"/>
              <a:t>du VIH au sein de couples sérodifférents (2) </a:t>
            </a:r>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4222875699"/>
              </p:ext>
            </p:extLst>
          </p:nvPr>
        </p:nvGraphicFramePr>
        <p:xfrm>
          <a:off x="457200" y="1206500"/>
          <a:ext cx="8507412" cy="4358780"/>
        </p:xfrm>
        <a:graphic>
          <a:graphicData uri="http://schemas.openxmlformats.org/drawingml/2006/table">
            <a:tbl>
              <a:tblPr firstRow="1" bandRow="1">
                <a:tableStyleId>{5C22544A-7EE6-4342-B048-85BDC9FD1C3A}</a:tableStyleId>
              </a:tblPr>
              <a:tblGrid>
                <a:gridCol w="2782481"/>
                <a:gridCol w="2138190"/>
                <a:gridCol w="1736469"/>
                <a:gridCol w="1850272"/>
              </a:tblGrid>
              <a:tr h="259090">
                <a:tc>
                  <a:txBody>
                    <a:bodyPr/>
                    <a:lstStyle/>
                    <a:p>
                      <a:endParaRPr lang="fr-FR" sz="1200" b="1" dirty="0">
                        <a:solidFill>
                          <a:schemeClr val="bg1"/>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c>
                  <a:txBody>
                    <a:bodyPr/>
                    <a:lstStyle/>
                    <a:p>
                      <a:pPr algn="ctr"/>
                      <a:r>
                        <a:rPr lang="fr-FR" sz="1200" b="1" dirty="0" smtClean="0">
                          <a:solidFill>
                            <a:srgbClr val="FFFF66"/>
                          </a:solidFill>
                        </a:rPr>
                        <a:t>Couples HSH (n = 282)</a:t>
                      </a:r>
                      <a:endParaRPr lang="fr-FR" sz="1200" b="1" dirty="0">
                        <a:solidFill>
                          <a:srgbClr val="FFFF66"/>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c gridSpan="2">
                  <a:txBody>
                    <a:bodyPr/>
                    <a:lstStyle/>
                    <a:p>
                      <a:pPr algn="ctr"/>
                      <a:r>
                        <a:rPr lang="fr-FR" sz="1200" b="1" dirty="0" smtClean="0">
                          <a:solidFill>
                            <a:srgbClr val="FFFF66"/>
                          </a:solidFill>
                        </a:rPr>
                        <a:t>Couples Hétéro (n = 485)</a:t>
                      </a:r>
                      <a:endParaRPr lang="fr-FR" sz="1200" b="1" dirty="0">
                        <a:solidFill>
                          <a:srgbClr val="FFFF66"/>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c hMerge="1">
                  <a:txBody>
                    <a:bodyPr/>
                    <a:lstStyle/>
                    <a:p>
                      <a:endParaRPr lang="fr-FR" sz="1400" b="0" dirty="0">
                        <a:solidFill>
                          <a:schemeClr val="bg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r h="259090">
                <a:tc>
                  <a:txBody>
                    <a:bodyPr/>
                    <a:lstStyle/>
                    <a:p>
                      <a:r>
                        <a:rPr lang="fr-FR" sz="1200" b="1" dirty="0" smtClean="0">
                          <a:solidFill>
                            <a:srgbClr val="FF6600"/>
                          </a:solidFill>
                        </a:rPr>
                        <a:t>Partenaires négatifs</a:t>
                      </a:r>
                      <a:endParaRPr lang="fr-FR" sz="1200" b="1" dirty="0">
                        <a:solidFill>
                          <a:srgbClr val="FF6600"/>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c>
                  <a:txBody>
                    <a:bodyPr/>
                    <a:lstStyle/>
                    <a:p>
                      <a:pPr algn="ctr"/>
                      <a:r>
                        <a:rPr lang="fr-FR" sz="1200" b="0" dirty="0" smtClean="0">
                          <a:solidFill>
                            <a:srgbClr val="FFFF66"/>
                          </a:solidFill>
                        </a:rPr>
                        <a:t>Partenaire</a:t>
                      </a:r>
                      <a:r>
                        <a:rPr lang="fr-FR" sz="1200" b="0" baseline="0" dirty="0" smtClean="0">
                          <a:solidFill>
                            <a:srgbClr val="FFFF66"/>
                          </a:solidFill>
                        </a:rPr>
                        <a:t> négatif</a:t>
                      </a:r>
                      <a:endParaRPr lang="fr-FR" sz="1200" b="0" dirty="0">
                        <a:solidFill>
                          <a:srgbClr val="FFFF66"/>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c>
                  <a:txBody>
                    <a:bodyPr/>
                    <a:lstStyle/>
                    <a:p>
                      <a:pPr algn="ctr"/>
                      <a:r>
                        <a:rPr lang="fr-FR" sz="1200" b="0" dirty="0" smtClean="0">
                          <a:solidFill>
                            <a:srgbClr val="FFFF66"/>
                          </a:solidFill>
                        </a:rPr>
                        <a:t>H négatif (n =</a:t>
                      </a:r>
                      <a:r>
                        <a:rPr lang="fr-FR" sz="1200" b="0" baseline="0" dirty="0" smtClean="0">
                          <a:solidFill>
                            <a:srgbClr val="FFFF66"/>
                          </a:solidFill>
                        </a:rPr>
                        <a:t> 245)</a:t>
                      </a:r>
                      <a:endParaRPr lang="fr-FR" sz="1200" b="0" dirty="0">
                        <a:solidFill>
                          <a:srgbClr val="FFFF66"/>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c>
                  <a:txBody>
                    <a:bodyPr/>
                    <a:lstStyle/>
                    <a:p>
                      <a:pPr algn="ctr"/>
                      <a:r>
                        <a:rPr lang="fr-FR" sz="1200" b="0" dirty="0" smtClean="0">
                          <a:solidFill>
                            <a:srgbClr val="FFFF66"/>
                          </a:solidFill>
                        </a:rPr>
                        <a:t>F négative (n = 240)</a:t>
                      </a:r>
                      <a:endParaRPr lang="fr-FR" sz="1200" b="0" dirty="0">
                        <a:solidFill>
                          <a:srgbClr val="FFFF66"/>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r>
              <a:tr h="259090">
                <a:tc gridSpan="4">
                  <a:txBody>
                    <a:bodyPr/>
                    <a:lstStyle/>
                    <a:p>
                      <a:r>
                        <a:rPr lang="fr-FR" sz="1200" b="0" dirty="0" smtClean="0">
                          <a:solidFill>
                            <a:srgbClr val="FFFF00"/>
                          </a:solidFill>
                        </a:rPr>
                        <a:t>A l’entrée dans</a:t>
                      </a:r>
                      <a:r>
                        <a:rPr lang="fr-FR" sz="1200" b="0" baseline="0" dirty="0" smtClean="0">
                          <a:solidFill>
                            <a:srgbClr val="FFFF00"/>
                          </a:solidFill>
                        </a:rPr>
                        <a:t> l’étude</a:t>
                      </a:r>
                      <a:endParaRPr lang="fr-FR" sz="1200" b="0" dirty="0">
                        <a:solidFill>
                          <a:srgbClr val="FFFF00"/>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2060"/>
                    </a:solidFill>
                  </a:tcPr>
                </a:tc>
                <a:tc hMerge="1">
                  <a:txBody>
                    <a:bodyPr/>
                    <a:lstStyle/>
                    <a:p>
                      <a:pPr algn="ctr"/>
                      <a:endParaRPr lang="fr-FR" sz="1400" b="0" dirty="0">
                        <a:solidFill>
                          <a:schemeClr val="bg1"/>
                        </a:solidFill>
                      </a:endParaRPr>
                    </a:p>
                  </a:txBody>
                  <a:tcP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hMerge="1">
                  <a:txBody>
                    <a:bodyPr/>
                    <a:lstStyle/>
                    <a:p>
                      <a:pPr algn="ctr"/>
                      <a:endParaRPr lang="fr-FR" sz="1400" b="0">
                        <a:solidFill>
                          <a:schemeClr val="bg1"/>
                        </a:solidFill>
                      </a:endParaRPr>
                    </a:p>
                  </a:txBody>
                  <a:tcP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hMerge="1">
                  <a:txBody>
                    <a:bodyPr/>
                    <a:lstStyle/>
                    <a:p>
                      <a:pPr algn="ctr"/>
                      <a:endParaRPr lang="fr-FR" sz="1400" b="0" dirty="0">
                        <a:solidFill>
                          <a:schemeClr val="bg1"/>
                        </a:solidFill>
                      </a:endParaRPr>
                    </a:p>
                  </a:txBody>
                  <a:tcP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441970">
                <a:tc>
                  <a:txBody>
                    <a:bodyPr/>
                    <a:lstStyle/>
                    <a:p>
                      <a:r>
                        <a:rPr lang="fr-FR" sz="1200" b="0" dirty="0" smtClean="0">
                          <a:solidFill>
                            <a:schemeClr val="bg1"/>
                          </a:solidFill>
                        </a:rPr>
                        <a:t>Années avec rapports sans préservatifs, médiane (IQR) </a:t>
                      </a:r>
                      <a:endParaRPr lang="fr-FR" sz="1200" b="0" dirty="0">
                        <a:solidFill>
                          <a:schemeClr val="bg1"/>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dirty="0" smtClean="0">
                          <a:solidFill>
                            <a:schemeClr val="bg1"/>
                          </a:solidFill>
                        </a:rPr>
                        <a:t>1,5 (0,5 - 3,5)</a:t>
                      </a:r>
                      <a:endParaRPr lang="fr-FR" sz="1200" b="0" dirty="0">
                        <a:solidFill>
                          <a:schemeClr val="bg1"/>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dirty="0" smtClean="0">
                          <a:solidFill>
                            <a:schemeClr val="bg1"/>
                          </a:solidFill>
                        </a:rPr>
                        <a:t>2,7 (0,6 - 6,9)</a:t>
                      </a:r>
                      <a:endParaRPr lang="fr-FR" sz="1200" b="0" dirty="0">
                        <a:solidFill>
                          <a:schemeClr val="bg1"/>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dirty="0" smtClean="0">
                          <a:solidFill>
                            <a:schemeClr val="bg1"/>
                          </a:solidFill>
                        </a:rPr>
                        <a:t>3,5 (0,7 - 10,6)</a:t>
                      </a:r>
                      <a:endParaRPr lang="fr-FR" sz="1200" b="0" dirty="0">
                        <a:solidFill>
                          <a:schemeClr val="bg1"/>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259090">
                <a:tc gridSpan="4">
                  <a:txBody>
                    <a:bodyPr/>
                    <a:lstStyle/>
                    <a:p>
                      <a:r>
                        <a:rPr lang="fr-FR" sz="1200" b="0" dirty="0" smtClean="0">
                          <a:solidFill>
                            <a:srgbClr val="FFFF00"/>
                          </a:solidFill>
                        </a:rPr>
                        <a:t>Durant le suivi</a:t>
                      </a:r>
                      <a:endParaRPr lang="fr-FR" sz="1200" b="0" dirty="0">
                        <a:solidFill>
                          <a:srgbClr val="FFFF00"/>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2060"/>
                    </a:solidFill>
                  </a:tcPr>
                </a:tc>
                <a:tc hMerge="1">
                  <a:txBody>
                    <a:bodyPr/>
                    <a:lstStyle/>
                    <a:p>
                      <a:pPr algn="ctr"/>
                      <a:endParaRPr lang="fr-FR" sz="1400" b="0" dirty="0">
                        <a:solidFill>
                          <a:schemeClr val="bg1"/>
                        </a:solidFill>
                      </a:endParaRPr>
                    </a:p>
                  </a:txBody>
                  <a:tcP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2060"/>
                    </a:solidFill>
                  </a:tcPr>
                </a:tc>
                <a:tc hMerge="1">
                  <a:txBody>
                    <a:bodyPr/>
                    <a:lstStyle/>
                    <a:p>
                      <a:pPr algn="ctr"/>
                      <a:endParaRPr lang="fr-FR" sz="1400" b="0" dirty="0">
                        <a:solidFill>
                          <a:schemeClr val="bg1"/>
                        </a:solidFill>
                      </a:endParaRPr>
                    </a:p>
                  </a:txBody>
                  <a:tcP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2060"/>
                    </a:solidFill>
                  </a:tcPr>
                </a:tc>
                <a:tc hMerge="1">
                  <a:txBody>
                    <a:bodyPr/>
                    <a:lstStyle/>
                    <a:p>
                      <a:pPr algn="ctr"/>
                      <a:endParaRPr lang="fr-FR" sz="1400" b="0" dirty="0">
                        <a:solidFill>
                          <a:schemeClr val="bg1"/>
                        </a:solidFill>
                      </a:endParaRPr>
                    </a:p>
                  </a:txBody>
                  <a:tcPr>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2060"/>
                    </a:solidFill>
                  </a:tcPr>
                </a:tc>
              </a:tr>
              <a:tr h="259090">
                <a:tc>
                  <a:txBody>
                    <a:bodyPr/>
                    <a:lstStyle/>
                    <a:p>
                      <a:r>
                        <a:rPr lang="fr-FR" sz="1200" b="0" dirty="0" smtClean="0">
                          <a:solidFill>
                            <a:schemeClr val="bg1"/>
                          </a:solidFill>
                        </a:rPr>
                        <a:t>Durée médiane, ans (IQR)</a:t>
                      </a:r>
                      <a:endParaRPr lang="fr-FR" sz="1200" b="0" dirty="0">
                        <a:solidFill>
                          <a:schemeClr val="bg1"/>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dirty="0" smtClean="0">
                          <a:solidFill>
                            <a:schemeClr val="bg1"/>
                          </a:solidFill>
                        </a:rPr>
                        <a:t>1,1 (0,7 - 1,9)</a:t>
                      </a:r>
                      <a:endParaRPr lang="fr-FR" sz="1200" b="0" dirty="0">
                        <a:solidFill>
                          <a:schemeClr val="bg1"/>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dirty="0" smtClean="0">
                          <a:solidFill>
                            <a:schemeClr val="bg1"/>
                          </a:solidFill>
                        </a:rPr>
                        <a:t>1,5 (1,0 - 2,0)</a:t>
                      </a:r>
                      <a:endParaRPr lang="fr-FR" sz="1200" b="0" dirty="0">
                        <a:solidFill>
                          <a:schemeClr val="bg1"/>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dirty="0" smtClean="0">
                          <a:solidFill>
                            <a:schemeClr val="bg1"/>
                          </a:solidFill>
                        </a:rPr>
                        <a:t>1,5 (0,9 - 2,0)</a:t>
                      </a:r>
                      <a:endParaRPr lang="fr-FR" sz="1200" b="0" dirty="0">
                        <a:solidFill>
                          <a:schemeClr val="bg1"/>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259090">
                <a:tc>
                  <a:txBody>
                    <a:bodyPr/>
                    <a:lstStyle/>
                    <a:p>
                      <a:r>
                        <a:rPr lang="fr-FR" sz="1200" b="0" dirty="0" smtClean="0">
                          <a:solidFill>
                            <a:schemeClr val="bg1"/>
                          </a:solidFill>
                        </a:rPr>
                        <a:t>IST, %</a:t>
                      </a:r>
                      <a:endParaRPr lang="fr-FR" sz="1200" b="0" dirty="0">
                        <a:solidFill>
                          <a:schemeClr val="bg1"/>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dirty="0" smtClean="0">
                          <a:solidFill>
                            <a:schemeClr val="bg1"/>
                          </a:solidFill>
                        </a:rPr>
                        <a:t>16 %</a:t>
                      </a:r>
                      <a:endParaRPr lang="fr-FR" sz="1200" b="0" dirty="0">
                        <a:solidFill>
                          <a:schemeClr val="bg1"/>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dirty="0" smtClean="0">
                          <a:solidFill>
                            <a:schemeClr val="bg1"/>
                          </a:solidFill>
                        </a:rPr>
                        <a:t>5 % </a:t>
                      </a:r>
                      <a:endParaRPr lang="fr-FR" sz="1200" b="0" dirty="0">
                        <a:solidFill>
                          <a:schemeClr val="bg1"/>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dirty="0" smtClean="0">
                          <a:solidFill>
                            <a:schemeClr val="bg1"/>
                          </a:solidFill>
                        </a:rPr>
                        <a:t>6 %</a:t>
                      </a:r>
                      <a:endParaRPr lang="fr-FR" sz="1200" b="0" dirty="0">
                        <a:solidFill>
                          <a:schemeClr val="bg1"/>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441970">
                <a:tc>
                  <a:txBody>
                    <a:bodyPr/>
                    <a:lstStyle/>
                    <a:p>
                      <a:r>
                        <a:rPr lang="fr-FR" sz="1200" b="0" dirty="0" smtClean="0">
                          <a:solidFill>
                            <a:schemeClr val="bg1"/>
                          </a:solidFill>
                        </a:rPr>
                        <a:t>Rapports sans préservatifs avec autres partenaires, %</a:t>
                      </a:r>
                      <a:endParaRPr lang="fr-FR" sz="1200" b="0" dirty="0">
                        <a:solidFill>
                          <a:schemeClr val="bg1"/>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dirty="0" smtClean="0">
                          <a:solidFill>
                            <a:schemeClr val="bg1"/>
                          </a:solidFill>
                        </a:rPr>
                        <a:t>34 %</a:t>
                      </a:r>
                      <a:endParaRPr lang="fr-FR" sz="1200" b="0" dirty="0">
                        <a:solidFill>
                          <a:schemeClr val="bg1"/>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dirty="0" smtClean="0">
                          <a:solidFill>
                            <a:schemeClr val="bg1"/>
                          </a:solidFill>
                        </a:rPr>
                        <a:t>3 %</a:t>
                      </a:r>
                      <a:endParaRPr lang="fr-FR" sz="1200" b="0" dirty="0">
                        <a:solidFill>
                          <a:schemeClr val="bg1"/>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dirty="0" smtClean="0">
                          <a:solidFill>
                            <a:schemeClr val="bg1"/>
                          </a:solidFill>
                        </a:rPr>
                        <a:t>4 %</a:t>
                      </a:r>
                      <a:endParaRPr lang="fr-FR" sz="1200" b="0" dirty="0">
                        <a:solidFill>
                          <a:schemeClr val="bg1"/>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441970">
                <a:tc>
                  <a:txBody>
                    <a:bodyPr/>
                    <a:lstStyle/>
                    <a:p>
                      <a:r>
                        <a:rPr lang="fr-FR" sz="1200" b="0" dirty="0" smtClean="0">
                          <a:solidFill>
                            <a:schemeClr val="bg1"/>
                          </a:solidFill>
                        </a:rPr>
                        <a:t>Rapports sans préservatifs/an, médiane (IQR)</a:t>
                      </a:r>
                      <a:endParaRPr lang="fr-FR" sz="1200" b="0" dirty="0">
                        <a:solidFill>
                          <a:schemeClr val="bg1"/>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dirty="0" smtClean="0">
                          <a:solidFill>
                            <a:schemeClr val="bg1"/>
                          </a:solidFill>
                        </a:rPr>
                        <a:t>48 (18 - 79)</a:t>
                      </a:r>
                      <a:endParaRPr lang="fr-FR" sz="1200" b="0" dirty="0">
                        <a:solidFill>
                          <a:schemeClr val="bg1"/>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dirty="0" smtClean="0">
                          <a:solidFill>
                            <a:schemeClr val="bg1"/>
                          </a:solidFill>
                        </a:rPr>
                        <a:t>37 (14 - 77)</a:t>
                      </a:r>
                      <a:endParaRPr lang="fr-FR" sz="1200" b="0" dirty="0">
                        <a:solidFill>
                          <a:schemeClr val="bg1"/>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dirty="0" smtClean="0">
                          <a:solidFill>
                            <a:schemeClr val="bg1"/>
                          </a:solidFill>
                        </a:rPr>
                        <a:t>38 (14 - 71)</a:t>
                      </a:r>
                      <a:endParaRPr lang="fr-FR" sz="1200" b="0" dirty="0">
                        <a:solidFill>
                          <a:schemeClr val="bg1"/>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259090">
                <a:tc>
                  <a:txBody>
                    <a:bodyPr/>
                    <a:lstStyle/>
                    <a:p>
                      <a:r>
                        <a:rPr lang="fr-FR" sz="1200" b="0" dirty="0" smtClean="0">
                          <a:solidFill>
                            <a:schemeClr val="bg1"/>
                          </a:solidFill>
                        </a:rPr>
                        <a:t>Total rapports sans préservatifs</a:t>
                      </a:r>
                      <a:endParaRPr lang="fr-FR" sz="1200" b="0" dirty="0">
                        <a:solidFill>
                          <a:schemeClr val="bg1"/>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dirty="0" smtClean="0">
                          <a:solidFill>
                            <a:schemeClr val="bg1"/>
                          </a:solidFill>
                        </a:rPr>
                        <a:t>16 400</a:t>
                      </a:r>
                      <a:endParaRPr lang="fr-FR" sz="1200" b="0" dirty="0">
                        <a:solidFill>
                          <a:schemeClr val="bg1"/>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dirty="0" smtClean="0">
                          <a:solidFill>
                            <a:schemeClr val="bg1"/>
                          </a:solidFill>
                        </a:rPr>
                        <a:t>14 000</a:t>
                      </a:r>
                      <a:endParaRPr lang="fr-FR" sz="1200" b="0" dirty="0">
                        <a:solidFill>
                          <a:schemeClr val="bg1"/>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dirty="0" smtClean="0">
                          <a:solidFill>
                            <a:schemeClr val="bg1"/>
                          </a:solidFill>
                        </a:rPr>
                        <a:t>14 000</a:t>
                      </a:r>
                      <a:endParaRPr lang="fr-FR" sz="1200" b="0" dirty="0">
                        <a:solidFill>
                          <a:schemeClr val="bg1"/>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2590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FF6600"/>
                          </a:solidFill>
                        </a:rPr>
                        <a:t>Partenaires positifs</a:t>
                      </a: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c>
                  <a:txBody>
                    <a:bodyPr/>
                    <a:lstStyle/>
                    <a:p>
                      <a:pPr algn="ctr"/>
                      <a:r>
                        <a:rPr lang="fr-FR" sz="1200" b="0" dirty="0" smtClean="0">
                          <a:solidFill>
                            <a:srgbClr val="FFFF66"/>
                          </a:solidFill>
                        </a:rPr>
                        <a:t>Partenaire</a:t>
                      </a:r>
                      <a:r>
                        <a:rPr lang="fr-FR" sz="1200" b="0" baseline="0" dirty="0" smtClean="0">
                          <a:solidFill>
                            <a:srgbClr val="FFFF66"/>
                          </a:solidFill>
                        </a:rPr>
                        <a:t> positif</a:t>
                      </a:r>
                      <a:endParaRPr lang="fr-FR" sz="1200" b="0" dirty="0">
                        <a:solidFill>
                          <a:srgbClr val="FFFF66"/>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c>
                  <a:txBody>
                    <a:bodyPr/>
                    <a:lstStyle/>
                    <a:p>
                      <a:pPr algn="ctr"/>
                      <a:r>
                        <a:rPr lang="fr-FR" sz="1200" b="0" dirty="0" smtClean="0">
                          <a:solidFill>
                            <a:srgbClr val="FFFF66"/>
                          </a:solidFill>
                        </a:rPr>
                        <a:t>F positive (n = 245)</a:t>
                      </a:r>
                      <a:endParaRPr lang="fr-FR" sz="1200" b="0" dirty="0">
                        <a:solidFill>
                          <a:srgbClr val="FFFF66"/>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c>
                  <a:txBody>
                    <a:bodyPr/>
                    <a:lstStyle/>
                    <a:p>
                      <a:pPr algn="ctr"/>
                      <a:r>
                        <a:rPr lang="fr-FR" sz="1200" b="0" dirty="0" smtClean="0">
                          <a:solidFill>
                            <a:srgbClr val="FFFF66"/>
                          </a:solidFill>
                        </a:rPr>
                        <a:t>H positif (n = 240)</a:t>
                      </a:r>
                      <a:endParaRPr lang="fr-FR" sz="1200" b="0" dirty="0">
                        <a:solidFill>
                          <a:srgbClr val="FFFF66"/>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solidFill>
                      <a:srgbClr val="000066"/>
                    </a:solidFill>
                  </a:tcPr>
                </a:tc>
              </a:tr>
              <a:tr h="259090">
                <a:tc>
                  <a:txBody>
                    <a:bodyPr/>
                    <a:lstStyle/>
                    <a:p>
                      <a:r>
                        <a:rPr lang="fr-FR" sz="1200" b="0" dirty="0" smtClean="0">
                          <a:solidFill>
                            <a:schemeClr val="bg1"/>
                          </a:solidFill>
                        </a:rPr>
                        <a:t>Durée ARV, médiane (IQR)</a:t>
                      </a:r>
                      <a:endParaRPr lang="fr-FR" sz="1200" b="0" dirty="0">
                        <a:solidFill>
                          <a:schemeClr val="bg1"/>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dirty="0" smtClean="0">
                          <a:solidFill>
                            <a:schemeClr val="bg1"/>
                          </a:solidFill>
                        </a:rPr>
                        <a:t>5 (2 - 11)</a:t>
                      </a:r>
                      <a:endParaRPr lang="fr-FR" sz="1200" b="0" dirty="0">
                        <a:solidFill>
                          <a:schemeClr val="bg1"/>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dirty="0" smtClean="0">
                          <a:solidFill>
                            <a:schemeClr val="bg1"/>
                          </a:solidFill>
                        </a:rPr>
                        <a:t>7 (3 - 14)</a:t>
                      </a:r>
                      <a:endParaRPr lang="fr-FR" sz="1200" b="0" dirty="0">
                        <a:solidFill>
                          <a:schemeClr val="bg1"/>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dirty="0" smtClean="0">
                          <a:solidFill>
                            <a:schemeClr val="bg1"/>
                          </a:solidFill>
                        </a:rPr>
                        <a:t>10 (4 - 15)</a:t>
                      </a:r>
                      <a:endParaRPr lang="fr-FR" sz="1200" b="0" dirty="0">
                        <a:solidFill>
                          <a:schemeClr val="bg1"/>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441970">
                <a:tc>
                  <a:txBody>
                    <a:bodyPr/>
                    <a:lstStyle/>
                    <a:p>
                      <a:r>
                        <a:rPr lang="fr-FR" sz="1200" b="0" dirty="0" smtClean="0">
                          <a:solidFill>
                            <a:schemeClr val="bg1"/>
                          </a:solidFill>
                        </a:rPr>
                        <a:t>Interruption ARV ≥ 4 j consécutifs lors du suivi</a:t>
                      </a:r>
                      <a:endParaRPr lang="fr-FR" sz="1200" b="0" dirty="0">
                        <a:solidFill>
                          <a:schemeClr val="bg1"/>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dirty="0" smtClean="0">
                          <a:solidFill>
                            <a:schemeClr val="bg1"/>
                          </a:solidFill>
                        </a:rPr>
                        <a:t>2 %</a:t>
                      </a:r>
                      <a:endParaRPr lang="fr-FR" sz="1200" b="0" dirty="0">
                        <a:solidFill>
                          <a:schemeClr val="bg1"/>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dirty="0" smtClean="0">
                          <a:solidFill>
                            <a:schemeClr val="bg1"/>
                          </a:solidFill>
                        </a:rPr>
                        <a:t>7 %</a:t>
                      </a:r>
                      <a:endParaRPr lang="fr-FR" sz="1200" b="0" dirty="0">
                        <a:solidFill>
                          <a:schemeClr val="bg1"/>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dirty="0" smtClean="0">
                          <a:solidFill>
                            <a:schemeClr val="bg1"/>
                          </a:solidFill>
                        </a:rPr>
                        <a:t>4 %</a:t>
                      </a:r>
                      <a:endParaRPr lang="fr-FR" sz="1200" b="0" dirty="0">
                        <a:solidFill>
                          <a:schemeClr val="bg1"/>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r h="259090">
                <a:tc>
                  <a:txBody>
                    <a:bodyPr/>
                    <a:lstStyle/>
                    <a:p>
                      <a:r>
                        <a:rPr lang="fr-FR" sz="1200" b="0" dirty="0" smtClean="0">
                          <a:solidFill>
                            <a:schemeClr val="bg1"/>
                          </a:solidFill>
                        </a:rPr>
                        <a:t>IST lors du suivi, %</a:t>
                      </a:r>
                      <a:endParaRPr lang="fr-FR" sz="1200" b="0" dirty="0">
                        <a:solidFill>
                          <a:schemeClr val="bg1"/>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dirty="0" smtClean="0">
                          <a:solidFill>
                            <a:schemeClr val="bg1"/>
                          </a:solidFill>
                        </a:rPr>
                        <a:t>16 %</a:t>
                      </a:r>
                      <a:endParaRPr lang="fr-FR" sz="1200" b="0" dirty="0">
                        <a:solidFill>
                          <a:schemeClr val="bg1"/>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dirty="0" smtClean="0">
                          <a:solidFill>
                            <a:schemeClr val="bg1"/>
                          </a:solidFill>
                        </a:rPr>
                        <a:t>4 %</a:t>
                      </a:r>
                      <a:endParaRPr lang="fr-FR" sz="1200" b="0" dirty="0">
                        <a:solidFill>
                          <a:schemeClr val="bg1"/>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c>
                  <a:txBody>
                    <a:bodyPr/>
                    <a:lstStyle/>
                    <a:p>
                      <a:pPr algn="ctr"/>
                      <a:r>
                        <a:rPr lang="fr-FR" sz="1200" b="0" dirty="0" smtClean="0">
                          <a:solidFill>
                            <a:schemeClr val="bg1"/>
                          </a:solidFill>
                        </a:rPr>
                        <a:t>5 %</a:t>
                      </a:r>
                      <a:endParaRPr lang="fr-FR" sz="1200" b="0" dirty="0">
                        <a:solidFill>
                          <a:schemeClr val="bg1"/>
                        </a:solidFill>
                      </a:endParaRPr>
                    </a:p>
                  </a:txBody>
                  <a:tcPr marT="38105" marB="38105">
                    <a:lnL w="12700" cap="flat" cmpd="sng" algn="ctr">
                      <a:solidFill>
                        <a:srgbClr val="FFFF66"/>
                      </a:solidFill>
                      <a:prstDash val="solid"/>
                      <a:round/>
                      <a:headEnd type="none" w="med" len="med"/>
                      <a:tailEnd type="none" w="med" len="med"/>
                    </a:lnL>
                    <a:lnR w="12700" cap="flat" cmpd="sng" algn="ctr">
                      <a:solidFill>
                        <a:srgbClr val="FFFF66"/>
                      </a:solidFill>
                      <a:prstDash val="solid"/>
                      <a:round/>
                      <a:headEnd type="none" w="med" len="med"/>
                      <a:tailEnd type="none" w="med" len="med"/>
                    </a:lnR>
                    <a:lnT w="12700" cap="flat" cmpd="sng" algn="ctr">
                      <a:solidFill>
                        <a:srgbClr val="FFFF66"/>
                      </a:solidFill>
                      <a:prstDash val="solid"/>
                      <a:round/>
                      <a:headEnd type="none" w="med" len="med"/>
                      <a:tailEnd type="none" w="med" len="med"/>
                    </a:lnT>
                    <a:lnB w="12700" cap="flat" cmpd="sng" algn="ctr">
                      <a:solidFill>
                        <a:srgbClr val="FFFF66"/>
                      </a:solidFill>
                      <a:prstDash val="solid"/>
                      <a:round/>
                      <a:headEnd type="none" w="med" len="med"/>
                      <a:tailEnd type="none" w="med" len="med"/>
                    </a:lnB>
                    <a:noFill/>
                  </a:tcPr>
                </a:tc>
              </a:tr>
            </a:tbl>
          </a:graphicData>
        </a:graphic>
      </p:graphicFrame>
      <p:sp>
        <p:nvSpPr>
          <p:cNvPr id="459854" name="ZoneTexte 7"/>
          <p:cNvSpPr txBox="1">
            <a:spLocks noChangeArrowheads="1"/>
          </p:cNvSpPr>
          <p:nvPr/>
        </p:nvSpPr>
        <p:spPr bwMode="auto">
          <a:xfrm>
            <a:off x="1928818" y="861219"/>
            <a:ext cx="6214837" cy="400110"/>
          </a:xfrm>
          <a:prstGeom prst="rect">
            <a:avLst/>
          </a:prstGeom>
          <a:noFill/>
          <a:ln w="9525">
            <a:noFill/>
            <a:miter lim="800000"/>
            <a:headEnd/>
            <a:tailEnd/>
          </a:ln>
        </p:spPr>
        <p:txBody>
          <a:bodyPr wrap="none">
            <a:spAutoFit/>
          </a:bodyPr>
          <a:lstStyle/>
          <a:p>
            <a:r>
              <a:rPr lang="fr-FR" altLang="fr-FR" sz="2000" b="1">
                <a:solidFill>
                  <a:srgbClr val="FFFF66"/>
                </a:solidFill>
              </a:rPr>
              <a:t>Caractéristiques des partenaires des 767 couples</a:t>
            </a:r>
          </a:p>
        </p:txBody>
      </p:sp>
      <p:sp>
        <p:nvSpPr>
          <p:cNvPr id="459855" name="ZoneTexte 8"/>
          <p:cNvSpPr txBox="1">
            <a:spLocks noChangeArrowheads="1"/>
          </p:cNvSpPr>
          <p:nvPr/>
        </p:nvSpPr>
        <p:spPr bwMode="auto">
          <a:xfrm>
            <a:off x="6557172" y="5484814"/>
            <a:ext cx="2597949" cy="276999"/>
          </a:xfrm>
          <a:prstGeom prst="rect">
            <a:avLst/>
          </a:prstGeom>
          <a:noFill/>
          <a:ln w="9525">
            <a:noFill/>
            <a:miter lim="800000"/>
            <a:headEnd/>
            <a:tailEnd/>
          </a:ln>
        </p:spPr>
        <p:txBody>
          <a:bodyPr wrap="none">
            <a:spAutoFit/>
          </a:bodyPr>
          <a:lstStyle/>
          <a:p>
            <a:pPr algn="r"/>
            <a:r>
              <a:rPr lang="fr-FR" altLang="fr-FR" sz="1200" i="1"/>
              <a:t>Rodger A, CROI 2014, Abs. 153LB</a:t>
            </a:r>
          </a:p>
        </p:txBody>
      </p:sp>
      <p:sp>
        <p:nvSpPr>
          <p:cNvPr id="2" name="Cadre 1"/>
          <p:cNvSpPr/>
          <p:nvPr/>
        </p:nvSpPr>
        <p:spPr bwMode="auto">
          <a:xfrm>
            <a:off x="3218600" y="3164056"/>
            <a:ext cx="5746012" cy="514569"/>
          </a:xfrm>
          <a:prstGeom prst="fram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bg1"/>
              </a:solidFill>
              <a:effectLst/>
              <a:latin typeface="Arial" charset="0"/>
            </a:endParaRPr>
          </a:p>
        </p:txBody>
      </p:sp>
      <p:sp>
        <p:nvSpPr>
          <p:cNvPr id="8" name="Cadre 7"/>
          <p:cNvSpPr/>
          <p:nvPr/>
        </p:nvSpPr>
        <p:spPr bwMode="auto">
          <a:xfrm>
            <a:off x="3180502" y="3573740"/>
            <a:ext cx="5746012" cy="514569"/>
          </a:xfrm>
          <a:prstGeom prst="fram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bg1"/>
              </a:solidFill>
              <a:effectLst/>
              <a:latin typeface="Arial" charset="0"/>
            </a:endParaRPr>
          </a:p>
        </p:txBody>
      </p:sp>
      <p:sp>
        <p:nvSpPr>
          <p:cNvPr id="9" name="Cadre 8"/>
          <p:cNvSpPr/>
          <p:nvPr/>
        </p:nvSpPr>
        <p:spPr bwMode="auto">
          <a:xfrm>
            <a:off x="3218600" y="5255176"/>
            <a:ext cx="5746012" cy="324779"/>
          </a:xfrm>
          <a:prstGeom prst="fram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bg1"/>
              </a:solidFill>
              <a:effectLst/>
              <a:latin typeface="Arial" charset="0"/>
            </a:endParaRPr>
          </a:p>
        </p:txBody>
      </p:sp>
    </p:spTree>
    <p:custDataLst>
      <p:tags r:id="rId1"/>
    </p:custDataLst>
    <p:extLst>
      <p:ext uri="{BB962C8B-B14F-4D97-AF65-F5344CB8AC3E}">
        <p14:creationId xmlns:p14="http://schemas.microsoft.com/office/powerpoint/2010/main" val="15267641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3" name="Rectangle 2"/>
          <p:cNvSpPr>
            <a:spLocks noChangeArrowheads="1"/>
          </p:cNvSpPr>
          <p:nvPr/>
        </p:nvSpPr>
        <p:spPr bwMode="auto">
          <a:xfrm>
            <a:off x="452447" y="1170782"/>
            <a:ext cx="8232775" cy="400110"/>
          </a:xfrm>
          <a:prstGeom prst="rect">
            <a:avLst/>
          </a:prstGeom>
          <a:noFill/>
          <a:ln w="9525">
            <a:noFill/>
            <a:miter lim="800000"/>
            <a:headEnd/>
            <a:tailEnd/>
          </a:ln>
        </p:spPr>
        <p:txBody>
          <a:bodyPr>
            <a:spAutoFit/>
          </a:bodyPr>
          <a:lstStyle/>
          <a:p>
            <a:pPr algn="ctr"/>
            <a:r>
              <a:rPr lang="fr-FR" altLang="fr-FR" sz="2000" b="1">
                <a:solidFill>
                  <a:srgbClr val="FFFF66"/>
                </a:solidFill>
              </a:rPr>
              <a:t>Taux de transmission du VIH au partenaire séronégatif</a:t>
            </a:r>
          </a:p>
        </p:txBody>
      </p:sp>
      <p:grpSp>
        <p:nvGrpSpPr>
          <p:cNvPr id="463874" name="Groupe 54"/>
          <p:cNvGrpSpPr>
            <a:grpSpLocks/>
          </p:cNvGrpSpPr>
          <p:nvPr/>
        </p:nvGrpSpPr>
        <p:grpSpPr bwMode="auto">
          <a:xfrm>
            <a:off x="216475" y="1575594"/>
            <a:ext cx="4753538" cy="2850885"/>
            <a:chOff x="216077" y="1890713"/>
            <a:chExt cx="4754519" cy="3421062"/>
          </a:xfrm>
        </p:grpSpPr>
        <p:cxnSp>
          <p:nvCxnSpPr>
            <p:cNvPr id="37" name="Straight Connector 36"/>
            <p:cNvCxnSpPr/>
            <p:nvPr/>
          </p:nvCxnSpPr>
          <p:spPr>
            <a:xfrm>
              <a:off x="2206642" y="4664075"/>
              <a:ext cx="2029243" cy="0"/>
            </a:xfrm>
            <a:prstGeom prst="line">
              <a:avLst/>
            </a:prstGeom>
            <a:ln w="28575">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206642" y="3741738"/>
              <a:ext cx="852664" cy="0"/>
            </a:xfrm>
            <a:prstGeom prst="line">
              <a:avLst/>
            </a:prstGeom>
            <a:ln w="28575">
              <a:solidFill>
                <a:srgbClr val="FF6600"/>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230460" y="2906713"/>
              <a:ext cx="0" cy="904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22653" y="2906713"/>
              <a:ext cx="0" cy="904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14847" y="2906713"/>
              <a:ext cx="0" cy="904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407039" y="2906713"/>
              <a:ext cx="0" cy="904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91426" y="2906713"/>
              <a:ext cx="0" cy="904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85207" y="2906713"/>
              <a:ext cx="0" cy="904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14582" y="3001963"/>
              <a:ext cx="238015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30460" y="2989263"/>
              <a:ext cx="0" cy="232251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799233" y="2906713"/>
              <a:ext cx="0" cy="904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63919" name="TextBox 5"/>
            <p:cNvSpPr txBox="1">
              <a:spLocks noChangeArrowheads="1"/>
            </p:cNvSpPr>
            <p:nvPr/>
          </p:nvSpPr>
          <p:spPr bwMode="auto">
            <a:xfrm>
              <a:off x="2096871" y="2584450"/>
              <a:ext cx="270307" cy="332399"/>
            </a:xfrm>
            <a:prstGeom prst="rect">
              <a:avLst/>
            </a:prstGeom>
            <a:noFill/>
            <a:ln w="9525">
              <a:noFill/>
              <a:miter lim="800000"/>
              <a:headEnd/>
              <a:tailEnd/>
            </a:ln>
          </p:spPr>
          <p:txBody>
            <a:bodyPr wrap="none">
              <a:spAutoFit/>
            </a:bodyPr>
            <a:lstStyle/>
            <a:p>
              <a:pPr algn="ctr"/>
              <a:r>
                <a:rPr lang="fr-FR" altLang="fr-FR" sz="1200"/>
                <a:t>0</a:t>
              </a:r>
            </a:p>
          </p:txBody>
        </p:sp>
        <p:sp>
          <p:nvSpPr>
            <p:cNvPr id="463920" name="TextBox 7"/>
            <p:cNvSpPr txBox="1">
              <a:spLocks noChangeArrowheads="1"/>
            </p:cNvSpPr>
            <p:nvPr/>
          </p:nvSpPr>
          <p:spPr bwMode="auto">
            <a:xfrm>
              <a:off x="2420038" y="2584450"/>
              <a:ext cx="398674" cy="332399"/>
            </a:xfrm>
            <a:prstGeom prst="rect">
              <a:avLst/>
            </a:prstGeom>
            <a:noFill/>
            <a:ln w="9525">
              <a:noFill/>
              <a:miter lim="800000"/>
              <a:headEnd/>
              <a:tailEnd/>
            </a:ln>
          </p:spPr>
          <p:txBody>
            <a:bodyPr wrap="none">
              <a:spAutoFit/>
            </a:bodyPr>
            <a:lstStyle/>
            <a:p>
              <a:pPr algn="ctr"/>
              <a:r>
                <a:rPr lang="fr-FR" altLang="fr-FR" sz="1200"/>
                <a:t>0,2</a:t>
              </a:r>
            </a:p>
          </p:txBody>
        </p:sp>
        <p:sp>
          <p:nvSpPr>
            <p:cNvPr id="463921" name="TextBox 9"/>
            <p:cNvSpPr txBox="1">
              <a:spLocks noChangeArrowheads="1"/>
            </p:cNvSpPr>
            <p:nvPr/>
          </p:nvSpPr>
          <p:spPr bwMode="auto">
            <a:xfrm>
              <a:off x="2812151" y="2584450"/>
              <a:ext cx="398674" cy="332399"/>
            </a:xfrm>
            <a:prstGeom prst="rect">
              <a:avLst/>
            </a:prstGeom>
            <a:noFill/>
            <a:ln w="9525">
              <a:noFill/>
              <a:miter lim="800000"/>
              <a:headEnd/>
              <a:tailEnd/>
            </a:ln>
          </p:spPr>
          <p:txBody>
            <a:bodyPr wrap="none">
              <a:spAutoFit/>
            </a:bodyPr>
            <a:lstStyle/>
            <a:p>
              <a:pPr algn="ctr"/>
              <a:r>
                <a:rPr lang="fr-FR" altLang="fr-FR" sz="1200"/>
                <a:t>0,4</a:t>
              </a:r>
            </a:p>
          </p:txBody>
        </p:sp>
        <p:sp>
          <p:nvSpPr>
            <p:cNvPr id="463922" name="TextBox 11"/>
            <p:cNvSpPr txBox="1">
              <a:spLocks noChangeArrowheads="1"/>
            </p:cNvSpPr>
            <p:nvPr/>
          </p:nvSpPr>
          <p:spPr bwMode="auto">
            <a:xfrm>
              <a:off x="3199501" y="2584450"/>
              <a:ext cx="398674" cy="332399"/>
            </a:xfrm>
            <a:prstGeom prst="rect">
              <a:avLst/>
            </a:prstGeom>
            <a:noFill/>
            <a:ln w="9525">
              <a:noFill/>
              <a:miter lim="800000"/>
              <a:headEnd/>
              <a:tailEnd/>
            </a:ln>
          </p:spPr>
          <p:txBody>
            <a:bodyPr wrap="none">
              <a:spAutoFit/>
            </a:bodyPr>
            <a:lstStyle/>
            <a:p>
              <a:pPr algn="ctr"/>
              <a:r>
                <a:rPr lang="fr-FR" altLang="fr-FR" sz="1200"/>
                <a:t>0,6</a:t>
              </a:r>
            </a:p>
          </p:txBody>
        </p:sp>
        <p:sp>
          <p:nvSpPr>
            <p:cNvPr id="463923" name="TextBox 13"/>
            <p:cNvSpPr txBox="1">
              <a:spLocks noChangeArrowheads="1"/>
            </p:cNvSpPr>
            <p:nvPr/>
          </p:nvSpPr>
          <p:spPr bwMode="auto">
            <a:xfrm>
              <a:off x="3986901" y="2584450"/>
              <a:ext cx="398674" cy="332399"/>
            </a:xfrm>
            <a:prstGeom prst="rect">
              <a:avLst/>
            </a:prstGeom>
            <a:noFill/>
            <a:ln w="9525">
              <a:noFill/>
              <a:miter lim="800000"/>
              <a:headEnd/>
              <a:tailEnd/>
            </a:ln>
          </p:spPr>
          <p:txBody>
            <a:bodyPr wrap="none">
              <a:spAutoFit/>
            </a:bodyPr>
            <a:lstStyle/>
            <a:p>
              <a:pPr algn="ctr"/>
              <a:r>
                <a:rPr lang="fr-FR" altLang="fr-FR" sz="1200"/>
                <a:t>1,0</a:t>
              </a:r>
            </a:p>
          </p:txBody>
        </p:sp>
        <p:sp>
          <p:nvSpPr>
            <p:cNvPr id="463924" name="TextBox 15"/>
            <p:cNvSpPr txBox="1">
              <a:spLocks noChangeArrowheads="1"/>
            </p:cNvSpPr>
            <p:nvPr/>
          </p:nvSpPr>
          <p:spPr bwMode="auto">
            <a:xfrm>
              <a:off x="4382188" y="2584450"/>
              <a:ext cx="398674" cy="332399"/>
            </a:xfrm>
            <a:prstGeom prst="rect">
              <a:avLst/>
            </a:prstGeom>
            <a:noFill/>
            <a:ln w="9525">
              <a:noFill/>
              <a:miter lim="800000"/>
              <a:headEnd/>
              <a:tailEnd/>
            </a:ln>
          </p:spPr>
          <p:txBody>
            <a:bodyPr wrap="none">
              <a:spAutoFit/>
            </a:bodyPr>
            <a:lstStyle/>
            <a:p>
              <a:pPr algn="ctr"/>
              <a:r>
                <a:rPr lang="fr-FR" altLang="fr-FR" sz="1200"/>
                <a:t>1,2</a:t>
              </a:r>
            </a:p>
          </p:txBody>
        </p:sp>
        <p:sp>
          <p:nvSpPr>
            <p:cNvPr id="463925" name="TextBox 26"/>
            <p:cNvSpPr txBox="1">
              <a:spLocks noChangeArrowheads="1"/>
            </p:cNvSpPr>
            <p:nvPr/>
          </p:nvSpPr>
          <p:spPr bwMode="auto">
            <a:xfrm>
              <a:off x="3596376" y="2584450"/>
              <a:ext cx="398674" cy="332399"/>
            </a:xfrm>
            <a:prstGeom prst="rect">
              <a:avLst/>
            </a:prstGeom>
            <a:noFill/>
            <a:ln w="9525">
              <a:noFill/>
              <a:miter lim="800000"/>
              <a:headEnd/>
              <a:tailEnd/>
            </a:ln>
          </p:spPr>
          <p:txBody>
            <a:bodyPr wrap="none">
              <a:spAutoFit/>
            </a:bodyPr>
            <a:lstStyle/>
            <a:p>
              <a:pPr algn="ctr"/>
              <a:r>
                <a:rPr lang="fr-FR" altLang="fr-FR" sz="1200"/>
                <a:t>0,8</a:t>
              </a:r>
            </a:p>
          </p:txBody>
        </p:sp>
        <p:sp>
          <p:nvSpPr>
            <p:cNvPr id="463926" name="TextBox 29"/>
            <p:cNvSpPr txBox="1">
              <a:spLocks noChangeArrowheads="1"/>
            </p:cNvSpPr>
            <p:nvPr/>
          </p:nvSpPr>
          <p:spPr bwMode="auto">
            <a:xfrm>
              <a:off x="2411279" y="1890713"/>
              <a:ext cx="2559317" cy="627864"/>
            </a:xfrm>
            <a:prstGeom prst="rect">
              <a:avLst/>
            </a:prstGeom>
            <a:noFill/>
            <a:ln w="9525">
              <a:noFill/>
              <a:miter lim="800000"/>
              <a:headEnd/>
              <a:tailEnd/>
            </a:ln>
          </p:spPr>
          <p:txBody>
            <a:bodyPr wrap="none">
              <a:spAutoFit/>
            </a:bodyPr>
            <a:lstStyle/>
            <a:p>
              <a:pPr algn="ctr"/>
              <a:r>
                <a:rPr lang="fr-FR" altLang="fr-FR" sz="1400" b="1"/>
                <a:t>Taux de transmission</a:t>
              </a:r>
            </a:p>
            <a:p>
              <a:pPr algn="ctr"/>
              <a:r>
                <a:rPr lang="fr-FR" altLang="fr-FR" sz="1400" b="1"/>
                <a:t>intra-couple (pour 100 CAS)</a:t>
              </a:r>
            </a:p>
          </p:txBody>
        </p:sp>
        <p:sp>
          <p:nvSpPr>
            <p:cNvPr id="463927" name="TextBox 30"/>
            <p:cNvSpPr txBox="1">
              <a:spLocks noChangeArrowheads="1"/>
            </p:cNvSpPr>
            <p:nvPr/>
          </p:nvSpPr>
          <p:spPr bwMode="auto">
            <a:xfrm>
              <a:off x="446958" y="3387725"/>
              <a:ext cx="1589801" cy="775597"/>
            </a:xfrm>
            <a:prstGeom prst="rect">
              <a:avLst/>
            </a:prstGeom>
            <a:noFill/>
            <a:ln w="9525">
              <a:noFill/>
              <a:miter lim="800000"/>
              <a:headEnd/>
              <a:tailEnd/>
            </a:ln>
          </p:spPr>
          <p:txBody>
            <a:bodyPr wrap="none">
              <a:spAutoFit/>
            </a:bodyPr>
            <a:lstStyle/>
            <a:p>
              <a:pPr algn="r"/>
              <a:r>
                <a:rPr lang="fr-FR" altLang="fr-FR"/>
                <a:t>Tous rapports</a:t>
              </a:r>
              <a:br>
                <a:rPr lang="fr-FR" altLang="fr-FR"/>
              </a:br>
              <a:r>
                <a:rPr lang="fr-FR" altLang="fr-FR"/>
                <a:t>(CAS = 894)</a:t>
              </a:r>
            </a:p>
          </p:txBody>
        </p:sp>
        <p:sp>
          <p:nvSpPr>
            <p:cNvPr id="463928" name="TextBox 31"/>
            <p:cNvSpPr txBox="1">
              <a:spLocks noChangeArrowheads="1"/>
            </p:cNvSpPr>
            <p:nvPr/>
          </p:nvSpPr>
          <p:spPr bwMode="auto">
            <a:xfrm>
              <a:off x="216077" y="4310063"/>
              <a:ext cx="1820681" cy="775597"/>
            </a:xfrm>
            <a:prstGeom prst="rect">
              <a:avLst/>
            </a:prstGeom>
            <a:noFill/>
            <a:ln w="9525">
              <a:noFill/>
              <a:miter lim="800000"/>
              <a:headEnd/>
              <a:tailEnd/>
            </a:ln>
          </p:spPr>
          <p:txBody>
            <a:bodyPr wrap="none">
              <a:spAutoFit/>
            </a:bodyPr>
            <a:lstStyle/>
            <a:p>
              <a:pPr algn="r"/>
              <a:r>
                <a:rPr lang="fr-FR" altLang="fr-FR"/>
                <a:t>Rapports anaux</a:t>
              </a:r>
              <a:br>
                <a:rPr lang="fr-FR" altLang="fr-FR"/>
              </a:br>
              <a:r>
                <a:rPr lang="fr-FR" altLang="fr-FR"/>
                <a:t>(CAS = 374)</a:t>
              </a:r>
            </a:p>
          </p:txBody>
        </p:sp>
        <p:sp>
          <p:nvSpPr>
            <p:cNvPr id="33" name="Oval 32"/>
            <p:cNvSpPr/>
            <p:nvPr/>
          </p:nvSpPr>
          <p:spPr>
            <a:xfrm>
              <a:off x="2117724" y="3633788"/>
              <a:ext cx="215945" cy="215900"/>
            </a:xfrm>
            <a:prstGeom prst="ellipse">
              <a:avLst/>
            </a:prstGeom>
            <a:solidFill>
              <a:srgbClr val="FF6600"/>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34" name="Oval 33"/>
            <p:cNvSpPr/>
            <p:nvPr/>
          </p:nvSpPr>
          <p:spPr>
            <a:xfrm>
              <a:off x="2117724" y="4556125"/>
              <a:ext cx="215945" cy="215900"/>
            </a:xfrm>
            <a:prstGeom prst="ellipse">
              <a:avLst/>
            </a:prstGeom>
            <a:solidFill>
              <a:srgbClr val="FFFF00"/>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grpSp>
      <p:sp>
        <p:nvSpPr>
          <p:cNvPr id="463875" name="TextBox 60"/>
          <p:cNvSpPr txBox="1">
            <a:spLocks noChangeArrowheads="1"/>
          </p:cNvSpPr>
          <p:nvPr/>
        </p:nvSpPr>
        <p:spPr bwMode="auto">
          <a:xfrm>
            <a:off x="5782211" y="1575594"/>
            <a:ext cx="2646878" cy="523220"/>
          </a:xfrm>
          <a:prstGeom prst="rect">
            <a:avLst/>
          </a:prstGeom>
          <a:noFill/>
          <a:ln w="9525">
            <a:noFill/>
            <a:miter lim="800000"/>
            <a:headEnd/>
            <a:tailEnd/>
          </a:ln>
        </p:spPr>
        <p:txBody>
          <a:bodyPr wrap="none">
            <a:spAutoFit/>
          </a:bodyPr>
          <a:lstStyle/>
          <a:p>
            <a:pPr algn="ctr"/>
            <a:r>
              <a:rPr lang="fr-FR" altLang="fr-FR" sz="1400" b="1"/>
              <a:t>Risque à 10 ans (%) </a:t>
            </a:r>
            <a:br>
              <a:rPr lang="fr-FR" altLang="fr-FR" sz="1400" b="1"/>
            </a:br>
            <a:r>
              <a:rPr lang="fr-FR" altLang="fr-FR" sz="1400" b="1"/>
              <a:t>de transmission intra-couple</a:t>
            </a:r>
          </a:p>
        </p:txBody>
      </p:sp>
      <p:grpSp>
        <p:nvGrpSpPr>
          <p:cNvPr id="463876" name="Groupe 56"/>
          <p:cNvGrpSpPr>
            <a:grpSpLocks/>
          </p:cNvGrpSpPr>
          <p:nvPr/>
        </p:nvGrpSpPr>
        <p:grpSpPr bwMode="auto">
          <a:xfrm>
            <a:off x="2551115" y="4424374"/>
            <a:ext cx="4283451" cy="369332"/>
            <a:chOff x="2551577" y="5308631"/>
            <a:chExt cx="4283502" cy="444440"/>
          </a:xfrm>
        </p:grpSpPr>
        <p:sp>
          <p:nvSpPr>
            <p:cNvPr id="70" name="Oval 69"/>
            <p:cNvSpPr/>
            <p:nvPr/>
          </p:nvSpPr>
          <p:spPr>
            <a:xfrm>
              <a:off x="2551577" y="5422551"/>
              <a:ext cx="216024" cy="216024"/>
            </a:xfrm>
            <a:prstGeom prst="ellipse">
              <a:avLst/>
            </a:prstGeom>
            <a:solidFill>
              <a:schemeClr val="bg1"/>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3906" name="TextBox 71"/>
            <p:cNvSpPr txBox="1">
              <a:spLocks noChangeArrowheads="1"/>
            </p:cNvSpPr>
            <p:nvPr/>
          </p:nvSpPr>
          <p:spPr bwMode="auto">
            <a:xfrm>
              <a:off x="2816225" y="5308631"/>
              <a:ext cx="2109121" cy="444440"/>
            </a:xfrm>
            <a:prstGeom prst="rect">
              <a:avLst/>
            </a:prstGeom>
            <a:noFill/>
            <a:ln w="9525">
              <a:noFill/>
              <a:miter lim="800000"/>
              <a:headEnd/>
              <a:tailEnd/>
            </a:ln>
          </p:spPr>
          <p:txBody>
            <a:bodyPr wrap="none" anchor="ctr">
              <a:spAutoFit/>
            </a:bodyPr>
            <a:lstStyle/>
            <a:p>
              <a:r>
                <a:rPr lang="fr-FR" altLang="fr-FR"/>
                <a:t>Taux/risque estimé</a:t>
              </a:r>
            </a:p>
          </p:txBody>
        </p:sp>
        <p:sp>
          <p:nvSpPr>
            <p:cNvPr id="463907" name="TextBox 72"/>
            <p:cNvSpPr txBox="1">
              <a:spLocks noChangeArrowheads="1"/>
            </p:cNvSpPr>
            <p:nvPr/>
          </p:nvSpPr>
          <p:spPr bwMode="auto">
            <a:xfrm>
              <a:off x="5829300" y="5308631"/>
              <a:ext cx="1005779" cy="444440"/>
            </a:xfrm>
            <a:prstGeom prst="rect">
              <a:avLst/>
            </a:prstGeom>
            <a:noFill/>
            <a:ln w="9525">
              <a:noFill/>
              <a:miter lim="800000"/>
              <a:headEnd/>
              <a:tailEnd/>
            </a:ln>
          </p:spPr>
          <p:txBody>
            <a:bodyPr wrap="none" anchor="ctr">
              <a:spAutoFit/>
            </a:bodyPr>
            <a:lstStyle/>
            <a:p>
              <a:r>
                <a:rPr lang="fr-FR" altLang="fr-FR"/>
                <a:t>IC 95 %</a:t>
              </a:r>
            </a:p>
          </p:txBody>
        </p:sp>
      </p:grpSp>
      <p:sp>
        <p:nvSpPr>
          <p:cNvPr id="463877" name="ZoneTexte 57"/>
          <p:cNvSpPr txBox="1">
            <a:spLocks noChangeArrowheads="1"/>
          </p:cNvSpPr>
          <p:nvPr/>
        </p:nvSpPr>
        <p:spPr bwMode="auto">
          <a:xfrm>
            <a:off x="231776" y="4995338"/>
            <a:ext cx="2539941" cy="307777"/>
          </a:xfrm>
          <a:prstGeom prst="rect">
            <a:avLst/>
          </a:prstGeom>
          <a:noFill/>
          <a:ln w="9525">
            <a:noFill/>
            <a:miter lim="800000"/>
            <a:headEnd/>
            <a:tailEnd/>
          </a:ln>
        </p:spPr>
        <p:txBody>
          <a:bodyPr wrap="none">
            <a:spAutoFit/>
          </a:bodyPr>
          <a:lstStyle/>
          <a:p>
            <a:r>
              <a:rPr lang="fr-FR" altLang="fr-FR" sz="1400"/>
              <a:t>CAS : couple-années de suivi</a:t>
            </a:r>
          </a:p>
        </p:txBody>
      </p:sp>
      <p:grpSp>
        <p:nvGrpSpPr>
          <p:cNvPr id="463878" name="Groupe 55"/>
          <p:cNvGrpSpPr>
            <a:grpSpLocks/>
          </p:cNvGrpSpPr>
          <p:nvPr/>
        </p:nvGrpSpPr>
        <p:grpSpPr bwMode="auto">
          <a:xfrm>
            <a:off x="5316539" y="2153709"/>
            <a:ext cx="3265810" cy="2455333"/>
            <a:chOff x="5316538" y="2584450"/>
            <a:chExt cx="3265061" cy="2946400"/>
          </a:xfrm>
        </p:grpSpPr>
        <p:cxnSp>
          <p:nvCxnSpPr>
            <p:cNvPr id="43" name="Straight Connector 42"/>
            <p:cNvCxnSpPr/>
            <p:nvPr/>
          </p:nvCxnSpPr>
          <p:spPr>
            <a:xfrm>
              <a:off x="5814899" y="4664075"/>
              <a:ext cx="2326741" cy="0"/>
            </a:xfrm>
            <a:prstGeom prst="line">
              <a:avLst/>
            </a:prstGeom>
            <a:ln w="28575">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799027" y="3741738"/>
              <a:ext cx="1042748" cy="0"/>
            </a:xfrm>
            <a:prstGeom prst="line">
              <a:avLst/>
            </a:prstGeom>
            <a:ln w="28575">
              <a:solidFill>
                <a:srgbClr val="FF6600"/>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824422" y="2906713"/>
              <a:ext cx="0" cy="904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318020" y="2906713"/>
              <a:ext cx="0" cy="904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811620" y="2906713"/>
              <a:ext cx="0" cy="904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303632" y="2906713"/>
              <a:ext cx="0" cy="904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290831" y="2906713"/>
              <a:ext cx="0" cy="904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808550" y="3001963"/>
              <a:ext cx="248228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824422" y="2989263"/>
              <a:ext cx="0" cy="232251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797231" y="2906713"/>
              <a:ext cx="0" cy="904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63892" name="TextBox 53"/>
            <p:cNvSpPr txBox="1">
              <a:spLocks noChangeArrowheads="1"/>
            </p:cNvSpPr>
            <p:nvPr/>
          </p:nvSpPr>
          <p:spPr bwMode="auto">
            <a:xfrm>
              <a:off x="5691030" y="2584450"/>
              <a:ext cx="270189" cy="332399"/>
            </a:xfrm>
            <a:prstGeom prst="rect">
              <a:avLst/>
            </a:prstGeom>
            <a:noFill/>
            <a:ln w="9525">
              <a:noFill/>
              <a:miter lim="800000"/>
              <a:headEnd/>
              <a:tailEnd/>
            </a:ln>
          </p:spPr>
          <p:txBody>
            <a:bodyPr wrap="none">
              <a:spAutoFit/>
            </a:bodyPr>
            <a:lstStyle/>
            <a:p>
              <a:pPr algn="ctr"/>
              <a:r>
                <a:rPr lang="fr-FR" altLang="fr-FR" sz="1200"/>
                <a:t>0</a:t>
              </a:r>
            </a:p>
          </p:txBody>
        </p:sp>
        <p:sp>
          <p:nvSpPr>
            <p:cNvPr id="463893" name="TextBox 54"/>
            <p:cNvSpPr txBox="1">
              <a:spLocks noChangeArrowheads="1"/>
            </p:cNvSpPr>
            <p:nvPr/>
          </p:nvSpPr>
          <p:spPr bwMode="auto">
            <a:xfrm>
              <a:off x="6181568" y="2584450"/>
              <a:ext cx="270189" cy="332399"/>
            </a:xfrm>
            <a:prstGeom prst="rect">
              <a:avLst/>
            </a:prstGeom>
            <a:noFill/>
            <a:ln w="9525">
              <a:noFill/>
              <a:miter lim="800000"/>
              <a:headEnd/>
              <a:tailEnd/>
            </a:ln>
          </p:spPr>
          <p:txBody>
            <a:bodyPr wrap="none">
              <a:spAutoFit/>
            </a:bodyPr>
            <a:lstStyle/>
            <a:p>
              <a:pPr algn="ctr"/>
              <a:r>
                <a:rPr lang="fr-FR" altLang="fr-FR" sz="1200"/>
                <a:t>2</a:t>
              </a:r>
            </a:p>
          </p:txBody>
        </p:sp>
        <p:sp>
          <p:nvSpPr>
            <p:cNvPr id="463894" name="TextBox 55"/>
            <p:cNvSpPr txBox="1">
              <a:spLocks noChangeArrowheads="1"/>
            </p:cNvSpPr>
            <p:nvPr/>
          </p:nvSpPr>
          <p:spPr bwMode="auto">
            <a:xfrm>
              <a:off x="6674486" y="2584450"/>
              <a:ext cx="270189" cy="332399"/>
            </a:xfrm>
            <a:prstGeom prst="rect">
              <a:avLst/>
            </a:prstGeom>
            <a:noFill/>
            <a:ln w="9525">
              <a:noFill/>
              <a:miter lim="800000"/>
              <a:headEnd/>
              <a:tailEnd/>
            </a:ln>
          </p:spPr>
          <p:txBody>
            <a:bodyPr wrap="none">
              <a:spAutoFit/>
            </a:bodyPr>
            <a:lstStyle/>
            <a:p>
              <a:pPr algn="ctr"/>
              <a:r>
                <a:rPr lang="fr-FR" altLang="fr-FR" sz="1200"/>
                <a:t>4</a:t>
              </a:r>
            </a:p>
          </p:txBody>
        </p:sp>
        <p:sp>
          <p:nvSpPr>
            <p:cNvPr id="463895" name="TextBox 56"/>
            <p:cNvSpPr txBox="1">
              <a:spLocks noChangeArrowheads="1"/>
            </p:cNvSpPr>
            <p:nvPr/>
          </p:nvSpPr>
          <p:spPr bwMode="auto">
            <a:xfrm>
              <a:off x="7167405" y="2584450"/>
              <a:ext cx="270189" cy="332399"/>
            </a:xfrm>
            <a:prstGeom prst="rect">
              <a:avLst/>
            </a:prstGeom>
            <a:noFill/>
            <a:ln w="9525">
              <a:noFill/>
              <a:miter lim="800000"/>
              <a:headEnd/>
              <a:tailEnd/>
            </a:ln>
          </p:spPr>
          <p:txBody>
            <a:bodyPr wrap="none">
              <a:spAutoFit/>
            </a:bodyPr>
            <a:lstStyle/>
            <a:p>
              <a:pPr algn="ctr"/>
              <a:r>
                <a:rPr lang="fr-FR" altLang="fr-FR" sz="1200"/>
                <a:t>6</a:t>
              </a:r>
            </a:p>
          </p:txBody>
        </p:sp>
        <p:sp>
          <p:nvSpPr>
            <p:cNvPr id="463896" name="TextBox 58"/>
            <p:cNvSpPr txBox="1">
              <a:spLocks noChangeArrowheads="1"/>
            </p:cNvSpPr>
            <p:nvPr/>
          </p:nvSpPr>
          <p:spPr bwMode="auto">
            <a:xfrm>
              <a:off x="8110460" y="2584450"/>
              <a:ext cx="355755" cy="332399"/>
            </a:xfrm>
            <a:prstGeom prst="rect">
              <a:avLst/>
            </a:prstGeom>
            <a:noFill/>
            <a:ln w="9525">
              <a:noFill/>
              <a:miter lim="800000"/>
              <a:headEnd/>
              <a:tailEnd/>
            </a:ln>
          </p:spPr>
          <p:txBody>
            <a:bodyPr wrap="none">
              <a:spAutoFit/>
            </a:bodyPr>
            <a:lstStyle/>
            <a:p>
              <a:pPr algn="ctr"/>
              <a:r>
                <a:rPr lang="fr-FR" altLang="fr-FR" sz="1200"/>
                <a:t>10</a:t>
              </a:r>
            </a:p>
          </p:txBody>
        </p:sp>
        <p:sp>
          <p:nvSpPr>
            <p:cNvPr id="463897" name="TextBox 59"/>
            <p:cNvSpPr txBox="1">
              <a:spLocks noChangeArrowheads="1"/>
            </p:cNvSpPr>
            <p:nvPr/>
          </p:nvSpPr>
          <p:spPr bwMode="auto">
            <a:xfrm>
              <a:off x="7661118" y="2584450"/>
              <a:ext cx="270189" cy="332399"/>
            </a:xfrm>
            <a:prstGeom prst="rect">
              <a:avLst/>
            </a:prstGeom>
            <a:noFill/>
            <a:ln w="9525">
              <a:noFill/>
              <a:miter lim="800000"/>
              <a:headEnd/>
              <a:tailEnd/>
            </a:ln>
          </p:spPr>
          <p:txBody>
            <a:bodyPr wrap="none">
              <a:spAutoFit/>
            </a:bodyPr>
            <a:lstStyle/>
            <a:p>
              <a:pPr algn="ctr"/>
              <a:r>
                <a:rPr lang="fr-FR" altLang="fr-FR" sz="1200"/>
                <a:t>8</a:t>
              </a:r>
            </a:p>
          </p:txBody>
        </p:sp>
        <p:sp>
          <p:nvSpPr>
            <p:cNvPr id="64" name="Oval 63"/>
            <p:cNvSpPr/>
            <p:nvPr/>
          </p:nvSpPr>
          <p:spPr>
            <a:xfrm>
              <a:off x="5711734" y="3633788"/>
              <a:ext cx="215851" cy="215900"/>
            </a:xfrm>
            <a:prstGeom prst="ellipse">
              <a:avLst/>
            </a:prstGeom>
            <a:solidFill>
              <a:srgbClr val="FF6600"/>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sp>
          <p:nvSpPr>
            <p:cNvPr id="65" name="Oval 64"/>
            <p:cNvSpPr/>
            <p:nvPr/>
          </p:nvSpPr>
          <p:spPr>
            <a:xfrm>
              <a:off x="5711734" y="4556125"/>
              <a:ext cx="215851" cy="215900"/>
            </a:xfrm>
            <a:prstGeom prst="ellipse">
              <a:avLst/>
            </a:prstGeom>
            <a:solidFill>
              <a:srgbClr val="FFFF00"/>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fr-FR"/>
            </a:p>
          </p:txBody>
        </p:sp>
        <p:cxnSp>
          <p:nvCxnSpPr>
            <p:cNvPr id="69" name="Straight Connector 68"/>
            <p:cNvCxnSpPr/>
            <p:nvPr/>
          </p:nvCxnSpPr>
          <p:spPr>
            <a:xfrm>
              <a:off x="5316538" y="5530850"/>
              <a:ext cx="40630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63901" name="ZoneTexte 65"/>
            <p:cNvSpPr txBox="1">
              <a:spLocks noChangeArrowheads="1"/>
            </p:cNvSpPr>
            <p:nvPr/>
          </p:nvSpPr>
          <p:spPr bwMode="auto">
            <a:xfrm>
              <a:off x="6557963" y="3789363"/>
              <a:ext cx="709186" cy="406265"/>
            </a:xfrm>
            <a:prstGeom prst="rect">
              <a:avLst/>
            </a:prstGeom>
            <a:noFill/>
            <a:ln w="9525">
              <a:noFill/>
              <a:miter lim="800000"/>
              <a:headEnd/>
              <a:tailEnd/>
            </a:ln>
          </p:spPr>
          <p:txBody>
            <a:bodyPr wrap="none">
              <a:spAutoFit/>
            </a:bodyPr>
            <a:lstStyle/>
            <a:p>
              <a:r>
                <a:rPr lang="fr-FR" altLang="fr-FR" sz="1600"/>
                <a:t>3,9 %</a:t>
              </a:r>
            </a:p>
          </p:txBody>
        </p:sp>
        <p:sp>
          <p:nvSpPr>
            <p:cNvPr id="463902" name="ZoneTexte 66"/>
            <p:cNvSpPr txBox="1">
              <a:spLocks noChangeArrowheads="1"/>
            </p:cNvSpPr>
            <p:nvPr/>
          </p:nvSpPr>
          <p:spPr bwMode="auto">
            <a:xfrm>
              <a:off x="7872413" y="4664075"/>
              <a:ext cx="709186" cy="406265"/>
            </a:xfrm>
            <a:prstGeom prst="rect">
              <a:avLst/>
            </a:prstGeom>
            <a:noFill/>
            <a:ln w="9525">
              <a:noFill/>
              <a:miter lim="800000"/>
              <a:headEnd/>
              <a:tailEnd/>
            </a:ln>
          </p:spPr>
          <p:txBody>
            <a:bodyPr wrap="none">
              <a:spAutoFit/>
            </a:bodyPr>
            <a:lstStyle/>
            <a:p>
              <a:r>
                <a:rPr lang="fr-FR" altLang="fr-FR" sz="1600"/>
                <a:t>9,2 %</a:t>
              </a:r>
            </a:p>
          </p:txBody>
        </p:sp>
      </p:grpSp>
      <p:sp>
        <p:nvSpPr>
          <p:cNvPr id="463879" name="ZoneTexte 61"/>
          <p:cNvSpPr txBox="1">
            <a:spLocks noChangeArrowheads="1"/>
          </p:cNvSpPr>
          <p:nvPr/>
        </p:nvSpPr>
        <p:spPr bwMode="auto">
          <a:xfrm>
            <a:off x="6557172" y="5484814"/>
            <a:ext cx="2597949" cy="276999"/>
          </a:xfrm>
          <a:prstGeom prst="rect">
            <a:avLst/>
          </a:prstGeom>
          <a:noFill/>
          <a:ln w="9525">
            <a:noFill/>
            <a:miter lim="800000"/>
            <a:headEnd/>
            <a:tailEnd/>
          </a:ln>
        </p:spPr>
        <p:txBody>
          <a:bodyPr wrap="none">
            <a:spAutoFit/>
          </a:bodyPr>
          <a:lstStyle/>
          <a:p>
            <a:pPr algn="r"/>
            <a:r>
              <a:rPr lang="fr-FR" altLang="fr-FR" sz="1200" i="1"/>
              <a:t>Rodger A, CROI 2014, Abs. 153LB</a:t>
            </a:r>
          </a:p>
        </p:txBody>
      </p:sp>
      <p:sp>
        <p:nvSpPr>
          <p:cNvPr id="51255" name="Titre 1"/>
          <p:cNvSpPr>
            <a:spLocks noGrp="1"/>
          </p:cNvSpPr>
          <p:nvPr>
            <p:ph type="title"/>
          </p:nvPr>
        </p:nvSpPr>
        <p:spPr/>
        <p:txBody>
          <a:bodyPr/>
          <a:lstStyle/>
          <a:p>
            <a:pPr>
              <a:defRPr/>
            </a:pPr>
            <a:r>
              <a:rPr lang="fr-FR" smtClean="0"/>
              <a:t>Etude PARTNER : risque de transmission </a:t>
            </a:r>
            <a:br>
              <a:rPr lang="fr-FR" smtClean="0"/>
            </a:br>
            <a:r>
              <a:rPr lang="fr-FR" smtClean="0"/>
              <a:t>du VIH au sein de couples sérodifférents (4) </a:t>
            </a:r>
          </a:p>
        </p:txBody>
      </p:sp>
      <p:sp>
        <p:nvSpPr>
          <p:cNvPr id="2" name="Cadre 1"/>
          <p:cNvSpPr/>
          <p:nvPr/>
        </p:nvSpPr>
        <p:spPr bwMode="auto">
          <a:xfrm>
            <a:off x="2022327" y="1992589"/>
            <a:ext cx="591723" cy="2705973"/>
          </a:xfrm>
          <a:prstGeom prst="fram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bg1"/>
              </a:solidFill>
              <a:effectLst/>
              <a:latin typeface="Arial" charset="0"/>
            </a:endParaRPr>
          </a:p>
        </p:txBody>
      </p:sp>
      <p:sp>
        <p:nvSpPr>
          <p:cNvPr id="59" name="Cadre 58"/>
          <p:cNvSpPr/>
          <p:nvPr/>
        </p:nvSpPr>
        <p:spPr bwMode="auto">
          <a:xfrm>
            <a:off x="5528546" y="1992589"/>
            <a:ext cx="600504" cy="2705973"/>
          </a:xfrm>
          <a:prstGeom prst="fram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bg1"/>
              </a:solidFill>
              <a:effectLst/>
              <a:latin typeface="Arial" charset="0"/>
            </a:endParaRPr>
          </a:p>
        </p:txBody>
      </p:sp>
    </p:spTree>
    <p:custDataLst>
      <p:tags r:id="rId1"/>
    </p:custDataLst>
    <p:extLst>
      <p:ext uri="{BB962C8B-B14F-4D97-AF65-F5344CB8AC3E}">
        <p14:creationId xmlns:p14="http://schemas.microsoft.com/office/powerpoint/2010/main" val="57183228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fade">
                                      <p:cBhvr>
                                        <p:cTn id="14" dur="2000"/>
                                        <p:tgtEl>
                                          <p:spTgt spid="59"/>
                                        </p:tgtEl>
                                      </p:cBhvr>
                                    </p:animEffect>
                                    <p:anim calcmode="lin" valueType="num">
                                      <p:cBhvr>
                                        <p:cTn id="15" dur="2000" fill="hold"/>
                                        <p:tgtEl>
                                          <p:spTgt spid="59"/>
                                        </p:tgtEl>
                                        <p:attrNameLst>
                                          <p:attrName>ppt_w</p:attrName>
                                        </p:attrNameLst>
                                      </p:cBhvr>
                                      <p:tavLst>
                                        <p:tav tm="0" fmla="#ppt_w*sin(2.5*pi*$)">
                                          <p:val>
                                            <p:fltVal val="0"/>
                                          </p:val>
                                        </p:tav>
                                        <p:tav tm="100000">
                                          <p:val>
                                            <p:fltVal val="1"/>
                                          </p:val>
                                        </p:tav>
                                      </p:tavLst>
                                    </p:anim>
                                    <p:anim calcmode="lin" valueType="num">
                                      <p:cBhvr>
                                        <p:cTn id="16" dur="2000" fill="hold"/>
                                        <p:tgtEl>
                                          <p:spTgt spid="59"/>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1" nodeType="clickEffect">
                                  <p:stCondLst>
                                    <p:cond delay="0"/>
                                  </p:stCondLst>
                                  <p:childTnLst>
                                    <p:animMotion origin="layout" path="M 0 0 L 0.22038 -0.00194 " pathEditMode="relative" ptsTypes="AA">
                                      <p:cBhvr>
                                        <p:cTn id="20" dur="2000" fill="hold"/>
                                        <p:tgtEl>
                                          <p:spTgt spid="2"/>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1" nodeType="clickEffect">
                                  <p:stCondLst>
                                    <p:cond delay="0"/>
                                  </p:stCondLst>
                                  <p:childTnLst>
                                    <p:animMotion origin="layout" path="M 0 0 L 0.23828 -0.00223 " pathEditMode="relative" ptsTypes="AA">
                                      <p:cBhvr>
                                        <p:cTn id="24" dur="2000" fill="hold"/>
                                        <p:tgtEl>
                                          <p:spTgt spid="5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9" grpId="0" animBg="1"/>
      <p:bldP spid="59"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Pourquoi l’étude Partner est essentielle</a:t>
            </a:r>
            <a:endParaRPr lang="fr-FR" dirty="0"/>
          </a:p>
        </p:txBody>
      </p:sp>
      <p:sp>
        <p:nvSpPr>
          <p:cNvPr id="4" name="Espace réservé du contenu 3"/>
          <p:cNvSpPr>
            <a:spLocks noGrp="1"/>
          </p:cNvSpPr>
          <p:nvPr>
            <p:ph idx="1"/>
          </p:nvPr>
        </p:nvSpPr>
        <p:spPr>
          <a:xfrm>
            <a:off x="457209" y="1608667"/>
            <a:ext cx="8507413" cy="3492500"/>
          </a:xfrm>
        </p:spPr>
        <p:txBody>
          <a:bodyPr/>
          <a:lstStyle/>
          <a:p>
            <a:pPr>
              <a:lnSpc>
                <a:spcPct val="120000"/>
              </a:lnSpc>
            </a:pPr>
            <a:r>
              <a:rPr lang="fr-FR" dirty="0" smtClean="0"/>
              <a:t>Elle conforte les données de l’avis Suisse</a:t>
            </a:r>
          </a:p>
          <a:p>
            <a:pPr>
              <a:lnSpc>
                <a:spcPct val="120000"/>
              </a:lnSpc>
            </a:pPr>
            <a:r>
              <a:rPr lang="fr-FR" dirty="0" smtClean="0"/>
              <a:t>C’est la première étude qui élimine clairement « l’effet préservatif »</a:t>
            </a:r>
          </a:p>
          <a:p>
            <a:pPr>
              <a:lnSpc>
                <a:spcPct val="120000"/>
              </a:lnSpc>
            </a:pPr>
            <a:r>
              <a:rPr lang="fr-FR" dirty="0" smtClean="0"/>
              <a:t>Il n’y a aucune transmission, quels que soient le type de rapport ! </a:t>
            </a:r>
            <a:endParaRPr lang="fr-FR" dirty="0"/>
          </a:p>
        </p:txBody>
      </p:sp>
    </p:spTree>
    <p:extLst>
      <p:ext uri="{BB962C8B-B14F-4D97-AF65-F5344CB8AC3E}">
        <p14:creationId xmlns:p14="http://schemas.microsoft.com/office/powerpoint/2010/main" val="15818184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r>
              <a:rPr lang="fr-FR" dirty="0" smtClean="0"/>
              <a:t>L’avenir de la PrEP ?</a:t>
            </a:r>
            <a:endParaRPr lang="fr-FR" dirty="0"/>
          </a:p>
        </p:txBody>
      </p:sp>
    </p:spTree>
    <p:extLst>
      <p:ext uri="{BB962C8B-B14F-4D97-AF65-F5344CB8AC3E}">
        <p14:creationId xmlns:p14="http://schemas.microsoft.com/office/powerpoint/2010/main" val="17188084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GSK744 LP (injection IM)</a:t>
            </a:r>
            <a:endParaRPr lang="fr-FR" dirty="0"/>
          </a:p>
        </p:txBody>
      </p:sp>
      <p:sp>
        <p:nvSpPr>
          <p:cNvPr id="4" name="Espace réservé du contenu 3"/>
          <p:cNvSpPr>
            <a:spLocks noGrp="1"/>
          </p:cNvSpPr>
          <p:nvPr>
            <p:ph idx="1"/>
          </p:nvPr>
        </p:nvSpPr>
        <p:spPr>
          <a:xfrm>
            <a:off x="457202" y="1117865"/>
            <a:ext cx="4020376" cy="4259792"/>
          </a:xfrm>
        </p:spPr>
        <p:txBody>
          <a:bodyPr/>
          <a:lstStyle/>
          <a:p>
            <a:r>
              <a:rPr lang="fr-FR" sz="1800" dirty="0" smtClean="0"/>
              <a:t>Dérivé </a:t>
            </a:r>
            <a:r>
              <a:rPr lang="fr-FR" sz="1800" dirty="0" err="1" smtClean="0"/>
              <a:t>dolutégravir</a:t>
            </a:r>
            <a:endParaRPr lang="fr-FR" sz="1800" dirty="0" smtClean="0"/>
          </a:p>
          <a:p>
            <a:r>
              <a:rPr lang="fr-FR" sz="1800" dirty="0" smtClean="0"/>
              <a:t>Nano-</a:t>
            </a:r>
            <a:r>
              <a:rPr lang="fr-FR" sz="1800" dirty="0" err="1" smtClean="0"/>
              <a:t>supsension</a:t>
            </a:r>
            <a:endParaRPr lang="fr-FR" sz="1800" dirty="0" smtClean="0"/>
          </a:p>
          <a:p>
            <a:r>
              <a:rPr lang="fr-FR" sz="1800" dirty="0" smtClean="0"/>
              <a:t>Chez le macaque (SHIV)</a:t>
            </a:r>
          </a:p>
          <a:p>
            <a:pPr lvl="1"/>
            <a:r>
              <a:rPr lang="fr-FR" sz="1800" dirty="0" smtClean="0"/>
              <a:t>Une injection IM de GSK144 LAP</a:t>
            </a:r>
          </a:p>
          <a:p>
            <a:pPr lvl="1"/>
            <a:r>
              <a:rPr lang="fr-FR" sz="1800" dirty="0" smtClean="0"/>
              <a:t>Inoculation intrarectales répétées</a:t>
            </a:r>
          </a:p>
          <a:p>
            <a:endParaRPr lang="fr-FR" sz="1800" dirty="0"/>
          </a:p>
          <a:p>
            <a:r>
              <a:rPr lang="fr-FR" sz="1800" dirty="0" smtClean="0"/>
              <a:t>Fonctionne idem en inoculations vaginales</a:t>
            </a:r>
            <a:endParaRPr lang="fr-FR" sz="1800" dirty="0"/>
          </a:p>
        </p:txBody>
      </p:sp>
      <p:grpSp>
        <p:nvGrpSpPr>
          <p:cNvPr id="5" name="Groupe 107"/>
          <p:cNvGrpSpPr>
            <a:grpSpLocks/>
          </p:cNvGrpSpPr>
          <p:nvPr/>
        </p:nvGrpSpPr>
        <p:grpSpPr bwMode="auto">
          <a:xfrm>
            <a:off x="4623049" y="2998870"/>
            <a:ext cx="4053178" cy="2454520"/>
            <a:chOff x="4911782" y="1771650"/>
            <a:chExt cx="4053178" cy="2945425"/>
          </a:xfrm>
        </p:grpSpPr>
        <p:grpSp>
          <p:nvGrpSpPr>
            <p:cNvPr id="6" name="Groupe 15395"/>
            <p:cNvGrpSpPr>
              <a:grpSpLocks/>
            </p:cNvGrpSpPr>
            <p:nvPr/>
          </p:nvGrpSpPr>
          <p:grpSpPr bwMode="auto">
            <a:xfrm>
              <a:off x="5426075" y="2232025"/>
              <a:ext cx="3133725" cy="1592263"/>
              <a:chOff x="4840288" y="3759200"/>
              <a:chExt cx="1758950" cy="893763"/>
            </a:xfrm>
          </p:grpSpPr>
          <p:sp>
            <p:nvSpPr>
              <p:cNvPr id="31" name="Line 20"/>
              <p:cNvSpPr>
                <a:spLocks noChangeShapeType="1"/>
              </p:cNvSpPr>
              <p:nvPr/>
            </p:nvSpPr>
            <p:spPr bwMode="auto">
              <a:xfrm flipH="1">
                <a:off x="5994400" y="3765550"/>
                <a:ext cx="123825" cy="0"/>
              </a:xfrm>
              <a:prstGeom prst="line">
                <a:avLst/>
              </a:prstGeom>
              <a:noFill/>
              <a:ln w="28575">
                <a:solidFill>
                  <a:srgbClr val="00CCFF"/>
                </a:solidFill>
                <a:round/>
                <a:headEnd/>
                <a:tailEnd/>
              </a:ln>
            </p:spPr>
            <p:txBody>
              <a:bodyPr/>
              <a:lstStyle/>
              <a:p>
                <a:endParaRPr lang="fr-FR"/>
              </a:p>
            </p:txBody>
          </p:sp>
          <p:sp>
            <p:nvSpPr>
              <p:cNvPr id="32" name="Freeform 21"/>
              <p:cNvSpPr>
                <a:spLocks/>
              </p:cNvSpPr>
              <p:nvPr/>
            </p:nvSpPr>
            <p:spPr bwMode="auto">
              <a:xfrm>
                <a:off x="5153025" y="3759200"/>
                <a:ext cx="546100" cy="847725"/>
              </a:xfrm>
              <a:custGeom>
                <a:avLst/>
                <a:gdLst>
                  <a:gd name="T0" fmla="*/ 2147483647 w 688"/>
                  <a:gd name="T1" fmla="*/ 2147483647 h 1067"/>
                  <a:gd name="T2" fmla="*/ 2147483647 w 688"/>
                  <a:gd name="T3" fmla="*/ 2147483647 h 1067"/>
                  <a:gd name="T4" fmla="*/ 2147483647 w 688"/>
                  <a:gd name="T5" fmla="*/ 2147483647 h 1067"/>
                  <a:gd name="T6" fmla="*/ 2147483647 w 688"/>
                  <a:gd name="T7" fmla="*/ 2147483647 h 1067"/>
                  <a:gd name="T8" fmla="*/ 2147483647 w 688"/>
                  <a:gd name="T9" fmla="*/ 2147483647 h 1067"/>
                  <a:gd name="T10" fmla="*/ 2147483647 w 688"/>
                  <a:gd name="T11" fmla="*/ 2147483647 h 1067"/>
                  <a:gd name="T12" fmla="*/ 2147483647 w 688"/>
                  <a:gd name="T13" fmla="*/ 2147483647 h 1067"/>
                  <a:gd name="T14" fmla="*/ 2147483647 w 688"/>
                  <a:gd name="T15" fmla="*/ 2147483647 h 1067"/>
                  <a:gd name="T16" fmla="*/ 0 w 688"/>
                  <a:gd name="T17" fmla="*/ 2147483647 h 1067"/>
                  <a:gd name="T18" fmla="*/ 0 w 688"/>
                  <a:gd name="T19" fmla="*/ 0 h 10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8"/>
                  <a:gd name="T31" fmla="*/ 0 h 1067"/>
                  <a:gd name="T32" fmla="*/ 688 w 688"/>
                  <a:gd name="T33" fmla="*/ 1067 h 10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8" h="1067">
                    <a:moveTo>
                      <a:pt x="688" y="1067"/>
                    </a:moveTo>
                    <a:lnTo>
                      <a:pt x="688" y="994"/>
                    </a:lnTo>
                    <a:lnTo>
                      <a:pt x="345" y="994"/>
                    </a:lnTo>
                    <a:lnTo>
                      <a:pt x="345" y="907"/>
                    </a:lnTo>
                    <a:lnTo>
                      <a:pt x="231" y="907"/>
                    </a:lnTo>
                    <a:lnTo>
                      <a:pt x="231" y="801"/>
                    </a:lnTo>
                    <a:lnTo>
                      <a:pt x="110" y="801"/>
                    </a:lnTo>
                    <a:lnTo>
                      <a:pt x="110" y="531"/>
                    </a:lnTo>
                    <a:lnTo>
                      <a:pt x="0" y="531"/>
                    </a:lnTo>
                    <a:lnTo>
                      <a:pt x="0" y="0"/>
                    </a:lnTo>
                  </a:path>
                </a:pathLst>
              </a:custGeom>
              <a:noFill/>
              <a:ln w="28575">
                <a:solidFill>
                  <a:srgbClr val="FF6600"/>
                </a:solidFill>
                <a:prstDash val="solid"/>
                <a:round/>
                <a:headEnd/>
                <a:tailEnd/>
              </a:ln>
            </p:spPr>
            <p:txBody>
              <a:bodyPr/>
              <a:lstStyle/>
              <a:p>
                <a:endParaRPr lang="fr-FR"/>
              </a:p>
            </p:txBody>
          </p:sp>
          <p:sp>
            <p:nvSpPr>
              <p:cNvPr id="33" name="Line 22"/>
              <p:cNvSpPr>
                <a:spLocks noChangeShapeType="1"/>
              </p:cNvSpPr>
              <p:nvPr/>
            </p:nvSpPr>
            <p:spPr bwMode="auto">
              <a:xfrm flipH="1">
                <a:off x="5994400" y="3889375"/>
                <a:ext cx="123825" cy="0"/>
              </a:xfrm>
              <a:prstGeom prst="line">
                <a:avLst/>
              </a:prstGeom>
              <a:noFill/>
              <a:ln w="28575">
                <a:solidFill>
                  <a:srgbClr val="FF6600"/>
                </a:solidFill>
                <a:round/>
                <a:headEnd/>
                <a:tailEnd/>
              </a:ln>
            </p:spPr>
            <p:txBody>
              <a:bodyPr/>
              <a:lstStyle/>
              <a:p>
                <a:endParaRPr lang="fr-FR"/>
              </a:p>
            </p:txBody>
          </p:sp>
          <p:sp>
            <p:nvSpPr>
              <p:cNvPr id="34" name="Line 26"/>
              <p:cNvSpPr>
                <a:spLocks noChangeShapeType="1"/>
              </p:cNvSpPr>
              <p:nvPr/>
            </p:nvSpPr>
            <p:spPr bwMode="auto">
              <a:xfrm flipV="1">
                <a:off x="4883150" y="4606925"/>
                <a:ext cx="0" cy="46038"/>
              </a:xfrm>
              <a:prstGeom prst="line">
                <a:avLst/>
              </a:prstGeom>
              <a:noFill/>
              <a:ln w="6350">
                <a:solidFill>
                  <a:srgbClr val="FFFFFF"/>
                </a:solidFill>
                <a:round/>
                <a:headEnd/>
                <a:tailEnd/>
              </a:ln>
            </p:spPr>
            <p:txBody>
              <a:bodyPr/>
              <a:lstStyle/>
              <a:p>
                <a:endParaRPr lang="fr-FR"/>
              </a:p>
            </p:txBody>
          </p:sp>
          <p:sp>
            <p:nvSpPr>
              <p:cNvPr id="35" name="Freeform 27"/>
              <p:cNvSpPr>
                <a:spLocks/>
              </p:cNvSpPr>
              <p:nvPr/>
            </p:nvSpPr>
            <p:spPr bwMode="auto">
              <a:xfrm>
                <a:off x="4840288" y="3759200"/>
                <a:ext cx="42863" cy="169863"/>
              </a:xfrm>
              <a:custGeom>
                <a:avLst/>
                <a:gdLst>
                  <a:gd name="T0" fmla="*/ 0 w 55"/>
                  <a:gd name="T1" fmla="*/ 0 h 213"/>
                  <a:gd name="T2" fmla="*/ 2147483647 w 55"/>
                  <a:gd name="T3" fmla="*/ 0 h 213"/>
                  <a:gd name="T4" fmla="*/ 2147483647 w 55"/>
                  <a:gd name="T5" fmla="*/ 2147483647 h 213"/>
                  <a:gd name="T6" fmla="*/ 0 60000 65536"/>
                  <a:gd name="T7" fmla="*/ 0 60000 65536"/>
                  <a:gd name="T8" fmla="*/ 0 60000 65536"/>
                  <a:gd name="T9" fmla="*/ 0 w 55"/>
                  <a:gd name="T10" fmla="*/ 0 h 213"/>
                  <a:gd name="T11" fmla="*/ 55 w 55"/>
                  <a:gd name="T12" fmla="*/ 213 h 213"/>
                </a:gdLst>
                <a:ahLst/>
                <a:cxnLst>
                  <a:cxn ang="T6">
                    <a:pos x="T0" y="T1"/>
                  </a:cxn>
                  <a:cxn ang="T7">
                    <a:pos x="T2" y="T3"/>
                  </a:cxn>
                  <a:cxn ang="T8">
                    <a:pos x="T4" y="T5"/>
                  </a:cxn>
                </a:cxnLst>
                <a:rect l="T9" t="T10" r="T11" b="T12"/>
                <a:pathLst>
                  <a:path w="55" h="213">
                    <a:moveTo>
                      <a:pt x="0" y="0"/>
                    </a:moveTo>
                    <a:lnTo>
                      <a:pt x="55" y="0"/>
                    </a:lnTo>
                    <a:lnTo>
                      <a:pt x="55" y="213"/>
                    </a:lnTo>
                  </a:path>
                </a:pathLst>
              </a:custGeom>
              <a:noFill/>
              <a:ln w="6350">
                <a:solidFill>
                  <a:srgbClr val="FFFFFF"/>
                </a:solidFill>
                <a:prstDash val="solid"/>
                <a:round/>
                <a:headEnd/>
                <a:tailEnd/>
              </a:ln>
            </p:spPr>
            <p:txBody>
              <a:bodyPr/>
              <a:lstStyle/>
              <a:p>
                <a:endParaRPr lang="fr-FR"/>
              </a:p>
            </p:txBody>
          </p:sp>
          <p:sp>
            <p:nvSpPr>
              <p:cNvPr id="36" name="Line 28"/>
              <p:cNvSpPr>
                <a:spLocks noChangeShapeType="1"/>
              </p:cNvSpPr>
              <p:nvPr/>
            </p:nvSpPr>
            <p:spPr bwMode="auto">
              <a:xfrm>
                <a:off x="4840288" y="3929063"/>
                <a:ext cx="42863" cy="0"/>
              </a:xfrm>
              <a:prstGeom prst="line">
                <a:avLst/>
              </a:prstGeom>
              <a:noFill/>
              <a:ln w="6350">
                <a:solidFill>
                  <a:srgbClr val="FFFFFF"/>
                </a:solidFill>
                <a:round/>
                <a:headEnd/>
                <a:tailEnd/>
              </a:ln>
            </p:spPr>
            <p:txBody>
              <a:bodyPr/>
              <a:lstStyle/>
              <a:p>
                <a:endParaRPr lang="fr-FR"/>
              </a:p>
            </p:txBody>
          </p:sp>
          <p:sp>
            <p:nvSpPr>
              <p:cNvPr id="37" name="Line 29"/>
              <p:cNvSpPr>
                <a:spLocks noChangeShapeType="1"/>
              </p:cNvSpPr>
              <p:nvPr/>
            </p:nvSpPr>
            <p:spPr bwMode="auto">
              <a:xfrm>
                <a:off x="4840288" y="4097338"/>
                <a:ext cx="42863" cy="0"/>
              </a:xfrm>
              <a:prstGeom prst="line">
                <a:avLst/>
              </a:prstGeom>
              <a:noFill/>
              <a:ln w="6350">
                <a:solidFill>
                  <a:srgbClr val="FFFFFF"/>
                </a:solidFill>
                <a:round/>
                <a:headEnd/>
                <a:tailEnd/>
              </a:ln>
            </p:spPr>
            <p:txBody>
              <a:bodyPr/>
              <a:lstStyle/>
              <a:p>
                <a:endParaRPr lang="fr-FR"/>
              </a:p>
            </p:txBody>
          </p:sp>
          <p:sp>
            <p:nvSpPr>
              <p:cNvPr id="38" name="Line 30"/>
              <p:cNvSpPr>
                <a:spLocks noChangeShapeType="1"/>
              </p:cNvSpPr>
              <p:nvPr/>
            </p:nvSpPr>
            <p:spPr bwMode="auto">
              <a:xfrm flipV="1">
                <a:off x="4883150" y="4097338"/>
                <a:ext cx="0" cy="169863"/>
              </a:xfrm>
              <a:prstGeom prst="line">
                <a:avLst/>
              </a:prstGeom>
              <a:noFill/>
              <a:ln w="6350">
                <a:solidFill>
                  <a:srgbClr val="FFFFFF"/>
                </a:solidFill>
                <a:round/>
                <a:headEnd/>
                <a:tailEnd/>
              </a:ln>
            </p:spPr>
            <p:txBody>
              <a:bodyPr/>
              <a:lstStyle/>
              <a:p>
                <a:endParaRPr lang="fr-FR"/>
              </a:p>
            </p:txBody>
          </p:sp>
          <p:sp>
            <p:nvSpPr>
              <p:cNvPr id="39" name="Line 31"/>
              <p:cNvSpPr>
                <a:spLocks noChangeShapeType="1"/>
              </p:cNvSpPr>
              <p:nvPr/>
            </p:nvSpPr>
            <p:spPr bwMode="auto">
              <a:xfrm>
                <a:off x="4840288" y="4267200"/>
                <a:ext cx="42863" cy="0"/>
              </a:xfrm>
              <a:prstGeom prst="line">
                <a:avLst/>
              </a:prstGeom>
              <a:noFill/>
              <a:ln w="6350">
                <a:solidFill>
                  <a:srgbClr val="FFFFFF"/>
                </a:solidFill>
                <a:round/>
                <a:headEnd/>
                <a:tailEnd/>
              </a:ln>
            </p:spPr>
            <p:txBody>
              <a:bodyPr/>
              <a:lstStyle/>
              <a:p>
                <a:endParaRPr lang="fr-FR"/>
              </a:p>
            </p:txBody>
          </p:sp>
          <p:sp>
            <p:nvSpPr>
              <p:cNvPr id="40" name="Line 32"/>
              <p:cNvSpPr>
                <a:spLocks noChangeShapeType="1"/>
              </p:cNvSpPr>
              <p:nvPr/>
            </p:nvSpPr>
            <p:spPr bwMode="auto">
              <a:xfrm flipV="1">
                <a:off x="4883150" y="3929063"/>
                <a:ext cx="0" cy="168275"/>
              </a:xfrm>
              <a:prstGeom prst="line">
                <a:avLst/>
              </a:prstGeom>
              <a:noFill/>
              <a:ln w="6350">
                <a:solidFill>
                  <a:srgbClr val="FFFFFF"/>
                </a:solidFill>
                <a:round/>
                <a:headEnd/>
                <a:tailEnd/>
              </a:ln>
            </p:spPr>
            <p:txBody>
              <a:bodyPr/>
              <a:lstStyle/>
              <a:p>
                <a:endParaRPr lang="fr-FR"/>
              </a:p>
            </p:txBody>
          </p:sp>
          <p:sp>
            <p:nvSpPr>
              <p:cNvPr id="41" name="Line 33"/>
              <p:cNvSpPr>
                <a:spLocks noChangeShapeType="1"/>
              </p:cNvSpPr>
              <p:nvPr/>
            </p:nvSpPr>
            <p:spPr bwMode="auto">
              <a:xfrm flipV="1">
                <a:off x="5692775" y="4606925"/>
                <a:ext cx="0" cy="46038"/>
              </a:xfrm>
              <a:prstGeom prst="line">
                <a:avLst/>
              </a:prstGeom>
              <a:noFill/>
              <a:ln w="6350">
                <a:solidFill>
                  <a:srgbClr val="FFFFFF"/>
                </a:solidFill>
                <a:round/>
                <a:headEnd/>
                <a:tailEnd/>
              </a:ln>
            </p:spPr>
            <p:txBody>
              <a:bodyPr/>
              <a:lstStyle/>
              <a:p>
                <a:endParaRPr lang="fr-FR"/>
              </a:p>
            </p:txBody>
          </p:sp>
          <p:sp>
            <p:nvSpPr>
              <p:cNvPr id="42" name="Line 34"/>
              <p:cNvSpPr>
                <a:spLocks noChangeShapeType="1"/>
              </p:cNvSpPr>
              <p:nvPr/>
            </p:nvSpPr>
            <p:spPr bwMode="auto">
              <a:xfrm>
                <a:off x="5511800" y="4606925"/>
                <a:ext cx="180975" cy="0"/>
              </a:xfrm>
              <a:prstGeom prst="line">
                <a:avLst/>
              </a:prstGeom>
              <a:noFill/>
              <a:ln w="6350">
                <a:solidFill>
                  <a:srgbClr val="FFFFFF"/>
                </a:solidFill>
                <a:round/>
                <a:headEnd/>
                <a:tailEnd/>
              </a:ln>
            </p:spPr>
            <p:txBody>
              <a:bodyPr/>
              <a:lstStyle/>
              <a:p>
                <a:endParaRPr lang="fr-FR"/>
              </a:p>
            </p:txBody>
          </p:sp>
          <p:sp>
            <p:nvSpPr>
              <p:cNvPr id="43" name="Line 35"/>
              <p:cNvSpPr>
                <a:spLocks noChangeShapeType="1"/>
              </p:cNvSpPr>
              <p:nvPr/>
            </p:nvSpPr>
            <p:spPr bwMode="auto">
              <a:xfrm flipV="1">
                <a:off x="5511800" y="4606925"/>
                <a:ext cx="0" cy="46038"/>
              </a:xfrm>
              <a:prstGeom prst="line">
                <a:avLst/>
              </a:prstGeom>
              <a:noFill/>
              <a:ln w="6350">
                <a:solidFill>
                  <a:srgbClr val="FFFFFF"/>
                </a:solidFill>
                <a:round/>
                <a:headEnd/>
                <a:tailEnd/>
              </a:ln>
            </p:spPr>
            <p:txBody>
              <a:bodyPr/>
              <a:lstStyle/>
              <a:p>
                <a:endParaRPr lang="fr-FR"/>
              </a:p>
            </p:txBody>
          </p:sp>
          <p:sp>
            <p:nvSpPr>
              <p:cNvPr id="44" name="Line 36"/>
              <p:cNvSpPr>
                <a:spLocks noChangeShapeType="1"/>
              </p:cNvSpPr>
              <p:nvPr/>
            </p:nvSpPr>
            <p:spPr bwMode="auto">
              <a:xfrm flipV="1">
                <a:off x="5332413" y="4606925"/>
                <a:ext cx="0" cy="46038"/>
              </a:xfrm>
              <a:prstGeom prst="line">
                <a:avLst/>
              </a:prstGeom>
              <a:noFill/>
              <a:ln w="6350">
                <a:solidFill>
                  <a:srgbClr val="FFFFFF"/>
                </a:solidFill>
                <a:round/>
                <a:headEnd/>
                <a:tailEnd/>
              </a:ln>
            </p:spPr>
            <p:txBody>
              <a:bodyPr/>
              <a:lstStyle/>
              <a:p>
                <a:endParaRPr lang="fr-FR"/>
              </a:p>
            </p:txBody>
          </p:sp>
          <p:sp>
            <p:nvSpPr>
              <p:cNvPr id="45" name="Line 37"/>
              <p:cNvSpPr>
                <a:spLocks noChangeShapeType="1"/>
              </p:cNvSpPr>
              <p:nvPr/>
            </p:nvSpPr>
            <p:spPr bwMode="auto">
              <a:xfrm>
                <a:off x="5332413" y="4606925"/>
                <a:ext cx="179388" cy="0"/>
              </a:xfrm>
              <a:prstGeom prst="line">
                <a:avLst/>
              </a:prstGeom>
              <a:noFill/>
              <a:ln w="6350">
                <a:solidFill>
                  <a:srgbClr val="FFFFFF"/>
                </a:solidFill>
                <a:round/>
                <a:headEnd/>
                <a:tailEnd/>
              </a:ln>
            </p:spPr>
            <p:txBody>
              <a:bodyPr/>
              <a:lstStyle/>
              <a:p>
                <a:endParaRPr lang="fr-FR"/>
              </a:p>
            </p:txBody>
          </p:sp>
          <p:sp>
            <p:nvSpPr>
              <p:cNvPr id="46" name="Line 38"/>
              <p:cNvSpPr>
                <a:spLocks noChangeShapeType="1"/>
              </p:cNvSpPr>
              <p:nvPr/>
            </p:nvSpPr>
            <p:spPr bwMode="auto">
              <a:xfrm flipV="1">
                <a:off x="5151438" y="4606925"/>
                <a:ext cx="0" cy="46038"/>
              </a:xfrm>
              <a:prstGeom prst="line">
                <a:avLst/>
              </a:prstGeom>
              <a:noFill/>
              <a:ln w="6350">
                <a:solidFill>
                  <a:srgbClr val="FFFFFF"/>
                </a:solidFill>
                <a:round/>
                <a:headEnd/>
                <a:tailEnd/>
              </a:ln>
            </p:spPr>
            <p:txBody>
              <a:bodyPr/>
              <a:lstStyle/>
              <a:p>
                <a:endParaRPr lang="fr-FR"/>
              </a:p>
            </p:txBody>
          </p:sp>
          <p:sp>
            <p:nvSpPr>
              <p:cNvPr id="47" name="Line 39"/>
              <p:cNvSpPr>
                <a:spLocks noChangeShapeType="1"/>
              </p:cNvSpPr>
              <p:nvPr/>
            </p:nvSpPr>
            <p:spPr bwMode="auto">
              <a:xfrm>
                <a:off x="4840288" y="4435475"/>
                <a:ext cx="42863" cy="0"/>
              </a:xfrm>
              <a:prstGeom prst="line">
                <a:avLst/>
              </a:prstGeom>
              <a:noFill/>
              <a:ln w="6350">
                <a:solidFill>
                  <a:srgbClr val="FFFFFF"/>
                </a:solidFill>
                <a:round/>
                <a:headEnd/>
                <a:tailEnd/>
              </a:ln>
            </p:spPr>
            <p:txBody>
              <a:bodyPr/>
              <a:lstStyle/>
              <a:p>
                <a:endParaRPr lang="fr-FR"/>
              </a:p>
            </p:txBody>
          </p:sp>
          <p:sp>
            <p:nvSpPr>
              <p:cNvPr id="48" name="Line 40"/>
              <p:cNvSpPr>
                <a:spLocks noChangeShapeType="1"/>
              </p:cNvSpPr>
              <p:nvPr/>
            </p:nvSpPr>
            <p:spPr bwMode="auto">
              <a:xfrm flipV="1">
                <a:off x="4883150" y="4435475"/>
                <a:ext cx="0" cy="171450"/>
              </a:xfrm>
              <a:prstGeom prst="line">
                <a:avLst/>
              </a:prstGeom>
              <a:noFill/>
              <a:ln w="6350">
                <a:solidFill>
                  <a:srgbClr val="FFFFFF"/>
                </a:solidFill>
                <a:round/>
                <a:headEnd/>
                <a:tailEnd/>
              </a:ln>
            </p:spPr>
            <p:txBody>
              <a:bodyPr/>
              <a:lstStyle/>
              <a:p>
                <a:endParaRPr lang="fr-FR"/>
              </a:p>
            </p:txBody>
          </p:sp>
          <p:sp>
            <p:nvSpPr>
              <p:cNvPr id="49" name="Line 41"/>
              <p:cNvSpPr>
                <a:spLocks noChangeShapeType="1"/>
              </p:cNvSpPr>
              <p:nvPr/>
            </p:nvSpPr>
            <p:spPr bwMode="auto">
              <a:xfrm>
                <a:off x="4840288" y="4606925"/>
                <a:ext cx="42863" cy="0"/>
              </a:xfrm>
              <a:prstGeom prst="line">
                <a:avLst/>
              </a:prstGeom>
              <a:noFill/>
              <a:ln w="6350">
                <a:solidFill>
                  <a:srgbClr val="FFFFFF"/>
                </a:solidFill>
                <a:round/>
                <a:headEnd/>
                <a:tailEnd/>
              </a:ln>
            </p:spPr>
            <p:txBody>
              <a:bodyPr/>
              <a:lstStyle/>
              <a:p>
                <a:endParaRPr lang="fr-FR"/>
              </a:p>
            </p:txBody>
          </p:sp>
          <p:sp>
            <p:nvSpPr>
              <p:cNvPr id="50" name="Line 42"/>
              <p:cNvSpPr>
                <a:spLocks noChangeShapeType="1"/>
              </p:cNvSpPr>
              <p:nvPr/>
            </p:nvSpPr>
            <p:spPr bwMode="auto">
              <a:xfrm flipV="1">
                <a:off x="4970463" y="4606925"/>
                <a:ext cx="0" cy="46038"/>
              </a:xfrm>
              <a:prstGeom prst="line">
                <a:avLst/>
              </a:prstGeom>
              <a:noFill/>
              <a:ln w="6350">
                <a:solidFill>
                  <a:srgbClr val="FFFFFF"/>
                </a:solidFill>
                <a:round/>
                <a:headEnd/>
                <a:tailEnd/>
              </a:ln>
            </p:spPr>
            <p:txBody>
              <a:bodyPr/>
              <a:lstStyle/>
              <a:p>
                <a:endParaRPr lang="fr-FR"/>
              </a:p>
            </p:txBody>
          </p:sp>
          <p:sp>
            <p:nvSpPr>
              <p:cNvPr id="51" name="Line 43"/>
              <p:cNvSpPr>
                <a:spLocks noChangeShapeType="1"/>
              </p:cNvSpPr>
              <p:nvPr/>
            </p:nvSpPr>
            <p:spPr bwMode="auto">
              <a:xfrm>
                <a:off x="4883150" y="4606925"/>
                <a:ext cx="87313" cy="0"/>
              </a:xfrm>
              <a:prstGeom prst="line">
                <a:avLst/>
              </a:prstGeom>
              <a:noFill/>
              <a:ln w="6350">
                <a:solidFill>
                  <a:srgbClr val="FFFFFF"/>
                </a:solidFill>
                <a:round/>
                <a:headEnd/>
                <a:tailEnd/>
              </a:ln>
            </p:spPr>
            <p:txBody>
              <a:bodyPr/>
              <a:lstStyle/>
              <a:p>
                <a:endParaRPr lang="fr-FR"/>
              </a:p>
            </p:txBody>
          </p:sp>
          <p:sp>
            <p:nvSpPr>
              <p:cNvPr id="52" name="Line 45"/>
              <p:cNvSpPr>
                <a:spLocks noChangeShapeType="1"/>
              </p:cNvSpPr>
              <p:nvPr/>
            </p:nvSpPr>
            <p:spPr bwMode="auto">
              <a:xfrm>
                <a:off x="4970463" y="4606925"/>
                <a:ext cx="180975" cy="0"/>
              </a:xfrm>
              <a:prstGeom prst="line">
                <a:avLst/>
              </a:prstGeom>
              <a:noFill/>
              <a:ln w="6350">
                <a:solidFill>
                  <a:srgbClr val="FFFFFF"/>
                </a:solidFill>
                <a:round/>
                <a:headEnd/>
                <a:tailEnd/>
              </a:ln>
            </p:spPr>
            <p:txBody>
              <a:bodyPr/>
              <a:lstStyle/>
              <a:p>
                <a:endParaRPr lang="fr-FR"/>
              </a:p>
            </p:txBody>
          </p:sp>
          <p:sp>
            <p:nvSpPr>
              <p:cNvPr id="53" name="Line 46"/>
              <p:cNvSpPr>
                <a:spLocks noChangeShapeType="1"/>
              </p:cNvSpPr>
              <p:nvPr/>
            </p:nvSpPr>
            <p:spPr bwMode="auto">
              <a:xfrm>
                <a:off x="5151438" y="4606925"/>
                <a:ext cx="180975" cy="0"/>
              </a:xfrm>
              <a:prstGeom prst="line">
                <a:avLst/>
              </a:prstGeom>
              <a:noFill/>
              <a:ln w="6350">
                <a:solidFill>
                  <a:srgbClr val="FFFFFF"/>
                </a:solidFill>
                <a:round/>
                <a:headEnd/>
                <a:tailEnd/>
              </a:ln>
            </p:spPr>
            <p:txBody>
              <a:bodyPr/>
              <a:lstStyle/>
              <a:p>
                <a:endParaRPr lang="fr-FR"/>
              </a:p>
            </p:txBody>
          </p:sp>
          <p:sp>
            <p:nvSpPr>
              <p:cNvPr id="54" name="Line 48"/>
              <p:cNvSpPr>
                <a:spLocks noChangeShapeType="1"/>
              </p:cNvSpPr>
              <p:nvPr/>
            </p:nvSpPr>
            <p:spPr bwMode="auto">
              <a:xfrm flipV="1">
                <a:off x="6597650" y="4606925"/>
                <a:ext cx="0" cy="46038"/>
              </a:xfrm>
              <a:prstGeom prst="line">
                <a:avLst/>
              </a:prstGeom>
              <a:noFill/>
              <a:ln w="6350">
                <a:solidFill>
                  <a:srgbClr val="FFFFFF"/>
                </a:solidFill>
                <a:round/>
                <a:headEnd/>
                <a:tailEnd/>
              </a:ln>
            </p:spPr>
            <p:txBody>
              <a:bodyPr/>
              <a:lstStyle/>
              <a:p>
                <a:endParaRPr lang="fr-FR"/>
              </a:p>
            </p:txBody>
          </p:sp>
          <p:sp>
            <p:nvSpPr>
              <p:cNvPr id="55" name="Line 49"/>
              <p:cNvSpPr>
                <a:spLocks noChangeShapeType="1"/>
              </p:cNvSpPr>
              <p:nvPr/>
            </p:nvSpPr>
            <p:spPr bwMode="auto">
              <a:xfrm>
                <a:off x="6597650" y="4606925"/>
                <a:ext cx="1588" cy="0"/>
              </a:xfrm>
              <a:prstGeom prst="line">
                <a:avLst/>
              </a:prstGeom>
              <a:noFill/>
              <a:ln w="6350">
                <a:solidFill>
                  <a:srgbClr val="FFFFFF"/>
                </a:solidFill>
                <a:round/>
                <a:headEnd/>
                <a:tailEnd/>
              </a:ln>
            </p:spPr>
            <p:txBody>
              <a:bodyPr/>
              <a:lstStyle/>
              <a:p>
                <a:endParaRPr lang="fr-FR"/>
              </a:p>
            </p:txBody>
          </p:sp>
          <p:sp>
            <p:nvSpPr>
              <p:cNvPr id="56" name="Line 50"/>
              <p:cNvSpPr>
                <a:spLocks noChangeShapeType="1"/>
              </p:cNvSpPr>
              <p:nvPr/>
            </p:nvSpPr>
            <p:spPr bwMode="auto">
              <a:xfrm flipV="1">
                <a:off x="6415088" y="4606925"/>
                <a:ext cx="0" cy="46038"/>
              </a:xfrm>
              <a:prstGeom prst="line">
                <a:avLst/>
              </a:prstGeom>
              <a:noFill/>
              <a:ln w="6350">
                <a:solidFill>
                  <a:srgbClr val="FFFFFF"/>
                </a:solidFill>
                <a:round/>
                <a:headEnd/>
                <a:tailEnd/>
              </a:ln>
            </p:spPr>
            <p:txBody>
              <a:bodyPr/>
              <a:lstStyle/>
              <a:p>
                <a:endParaRPr lang="fr-FR"/>
              </a:p>
            </p:txBody>
          </p:sp>
          <p:sp>
            <p:nvSpPr>
              <p:cNvPr id="57" name="Line 51"/>
              <p:cNvSpPr>
                <a:spLocks noChangeShapeType="1"/>
              </p:cNvSpPr>
              <p:nvPr/>
            </p:nvSpPr>
            <p:spPr bwMode="auto">
              <a:xfrm>
                <a:off x="6415088" y="4606925"/>
                <a:ext cx="182563" cy="0"/>
              </a:xfrm>
              <a:prstGeom prst="line">
                <a:avLst/>
              </a:prstGeom>
              <a:noFill/>
              <a:ln w="6350">
                <a:solidFill>
                  <a:srgbClr val="FFFFFF"/>
                </a:solidFill>
                <a:round/>
                <a:headEnd/>
                <a:tailEnd/>
              </a:ln>
            </p:spPr>
            <p:txBody>
              <a:bodyPr/>
              <a:lstStyle/>
              <a:p>
                <a:endParaRPr lang="fr-FR"/>
              </a:p>
            </p:txBody>
          </p:sp>
          <p:sp>
            <p:nvSpPr>
              <p:cNvPr id="58" name="Line 52"/>
              <p:cNvSpPr>
                <a:spLocks noChangeShapeType="1"/>
              </p:cNvSpPr>
              <p:nvPr/>
            </p:nvSpPr>
            <p:spPr bwMode="auto">
              <a:xfrm flipV="1">
                <a:off x="6234113" y="4606925"/>
                <a:ext cx="0" cy="46038"/>
              </a:xfrm>
              <a:prstGeom prst="line">
                <a:avLst/>
              </a:prstGeom>
              <a:noFill/>
              <a:ln w="6350">
                <a:solidFill>
                  <a:srgbClr val="FFFFFF"/>
                </a:solidFill>
                <a:round/>
                <a:headEnd/>
                <a:tailEnd/>
              </a:ln>
            </p:spPr>
            <p:txBody>
              <a:bodyPr/>
              <a:lstStyle/>
              <a:p>
                <a:endParaRPr lang="fr-FR"/>
              </a:p>
            </p:txBody>
          </p:sp>
          <p:sp>
            <p:nvSpPr>
              <p:cNvPr id="59" name="Line 53"/>
              <p:cNvSpPr>
                <a:spLocks noChangeShapeType="1"/>
              </p:cNvSpPr>
              <p:nvPr/>
            </p:nvSpPr>
            <p:spPr bwMode="auto">
              <a:xfrm>
                <a:off x="6053138" y="4606925"/>
                <a:ext cx="180975" cy="0"/>
              </a:xfrm>
              <a:prstGeom prst="line">
                <a:avLst/>
              </a:prstGeom>
              <a:noFill/>
              <a:ln w="6350">
                <a:solidFill>
                  <a:srgbClr val="FFFFFF"/>
                </a:solidFill>
                <a:round/>
                <a:headEnd/>
                <a:tailEnd/>
              </a:ln>
            </p:spPr>
            <p:txBody>
              <a:bodyPr/>
              <a:lstStyle/>
              <a:p>
                <a:endParaRPr lang="fr-FR"/>
              </a:p>
            </p:txBody>
          </p:sp>
          <p:sp>
            <p:nvSpPr>
              <p:cNvPr id="60" name="Line 54"/>
              <p:cNvSpPr>
                <a:spLocks noChangeShapeType="1"/>
              </p:cNvSpPr>
              <p:nvPr/>
            </p:nvSpPr>
            <p:spPr bwMode="auto">
              <a:xfrm flipV="1">
                <a:off x="6053138" y="4606925"/>
                <a:ext cx="0" cy="46038"/>
              </a:xfrm>
              <a:prstGeom prst="line">
                <a:avLst/>
              </a:prstGeom>
              <a:noFill/>
              <a:ln w="6350">
                <a:solidFill>
                  <a:srgbClr val="FFFFFF"/>
                </a:solidFill>
                <a:round/>
                <a:headEnd/>
                <a:tailEnd/>
              </a:ln>
            </p:spPr>
            <p:txBody>
              <a:bodyPr/>
              <a:lstStyle/>
              <a:p>
                <a:endParaRPr lang="fr-FR"/>
              </a:p>
            </p:txBody>
          </p:sp>
          <p:sp>
            <p:nvSpPr>
              <p:cNvPr id="61" name="Line 55"/>
              <p:cNvSpPr>
                <a:spLocks noChangeShapeType="1"/>
              </p:cNvSpPr>
              <p:nvPr/>
            </p:nvSpPr>
            <p:spPr bwMode="auto">
              <a:xfrm flipV="1">
                <a:off x="5872163" y="4606925"/>
                <a:ext cx="0" cy="46038"/>
              </a:xfrm>
              <a:prstGeom prst="line">
                <a:avLst/>
              </a:prstGeom>
              <a:noFill/>
              <a:ln w="6350">
                <a:solidFill>
                  <a:srgbClr val="FFFFFF"/>
                </a:solidFill>
                <a:round/>
                <a:headEnd/>
                <a:tailEnd/>
              </a:ln>
            </p:spPr>
            <p:txBody>
              <a:bodyPr/>
              <a:lstStyle/>
              <a:p>
                <a:endParaRPr lang="fr-FR"/>
              </a:p>
            </p:txBody>
          </p:sp>
          <p:sp>
            <p:nvSpPr>
              <p:cNvPr id="62" name="Line 56"/>
              <p:cNvSpPr>
                <a:spLocks noChangeShapeType="1"/>
              </p:cNvSpPr>
              <p:nvPr/>
            </p:nvSpPr>
            <p:spPr bwMode="auto">
              <a:xfrm>
                <a:off x="5872163" y="4606925"/>
                <a:ext cx="180975" cy="0"/>
              </a:xfrm>
              <a:prstGeom prst="line">
                <a:avLst/>
              </a:prstGeom>
              <a:noFill/>
              <a:ln w="6350">
                <a:solidFill>
                  <a:srgbClr val="FFFFFF"/>
                </a:solidFill>
                <a:round/>
                <a:headEnd/>
                <a:tailEnd/>
              </a:ln>
            </p:spPr>
            <p:txBody>
              <a:bodyPr/>
              <a:lstStyle/>
              <a:p>
                <a:endParaRPr lang="fr-FR"/>
              </a:p>
            </p:txBody>
          </p:sp>
          <p:sp>
            <p:nvSpPr>
              <p:cNvPr id="63" name="Line 57"/>
              <p:cNvSpPr>
                <a:spLocks noChangeShapeType="1"/>
              </p:cNvSpPr>
              <p:nvPr/>
            </p:nvSpPr>
            <p:spPr bwMode="auto">
              <a:xfrm>
                <a:off x="6234113" y="4606925"/>
                <a:ext cx="180975" cy="0"/>
              </a:xfrm>
              <a:prstGeom prst="line">
                <a:avLst/>
              </a:prstGeom>
              <a:noFill/>
              <a:ln w="6350">
                <a:solidFill>
                  <a:srgbClr val="FFFFFF"/>
                </a:solidFill>
                <a:round/>
                <a:headEnd/>
                <a:tailEnd/>
              </a:ln>
            </p:spPr>
            <p:txBody>
              <a:bodyPr/>
              <a:lstStyle/>
              <a:p>
                <a:endParaRPr lang="fr-FR"/>
              </a:p>
            </p:txBody>
          </p:sp>
          <p:sp>
            <p:nvSpPr>
              <p:cNvPr id="64" name="Line 58"/>
              <p:cNvSpPr>
                <a:spLocks noChangeShapeType="1"/>
              </p:cNvSpPr>
              <p:nvPr/>
            </p:nvSpPr>
            <p:spPr bwMode="auto">
              <a:xfrm flipV="1">
                <a:off x="4883150" y="4267200"/>
                <a:ext cx="0" cy="168275"/>
              </a:xfrm>
              <a:prstGeom prst="line">
                <a:avLst/>
              </a:prstGeom>
              <a:noFill/>
              <a:ln w="6350">
                <a:solidFill>
                  <a:srgbClr val="FFFFFF"/>
                </a:solidFill>
                <a:round/>
                <a:headEnd/>
                <a:tailEnd/>
              </a:ln>
            </p:spPr>
            <p:txBody>
              <a:bodyPr/>
              <a:lstStyle/>
              <a:p>
                <a:endParaRPr lang="fr-FR"/>
              </a:p>
            </p:txBody>
          </p:sp>
          <p:sp>
            <p:nvSpPr>
              <p:cNvPr id="65" name="Line 59"/>
              <p:cNvSpPr>
                <a:spLocks noChangeShapeType="1"/>
              </p:cNvSpPr>
              <p:nvPr/>
            </p:nvSpPr>
            <p:spPr bwMode="auto">
              <a:xfrm>
                <a:off x="5692775" y="4606925"/>
                <a:ext cx="179388" cy="0"/>
              </a:xfrm>
              <a:prstGeom prst="line">
                <a:avLst/>
              </a:prstGeom>
              <a:noFill/>
              <a:ln w="6350">
                <a:solidFill>
                  <a:srgbClr val="FFFFFF"/>
                </a:solidFill>
                <a:round/>
                <a:headEnd/>
                <a:tailEnd/>
              </a:ln>
            </p:spPr>
            <p:txBody>
              <a:bodyPr/>
              <a:lstStyle/>
              <a:p>
                <a:endParaRPr lang="fr-FR"/>
              </a:p>
            </p:txBody>
          </p:sp>
          <p:sp>
            <p:nvSpPr>
              <p:cNvPr id="66" name="Freeform 61"/>
              <p:cNvSpPr>
                <a:spLocks/>
              </p:cNvSpPr>
              <p:nvPr/>
            </p:nvSpPr>
            <p:spPr bwMode="auto">
              <a:xfrm>
                <a:off x="4973638" y="3759200"/>
                <a:ext cx="1625600" cy="777875"/>
              </a:xfrm>
              <a:custGeom>
                <a:avLst/>
                <a:gdLst>
                  <a:gd name="T0" fmla="*/ 2147483647 w 2032"/>
                  <a:gd name="T1" fmla="*/ 2147483647 h 981"/>
                  <a:gd name="T2" fmla="*/ 2147483647 w 2032"/>
                  <a:gd name="T3" fmla="*/ 2147483647 h 981"/>
                  <a:gd name="T4" fmla="*/ 2147483647 w 2032"/>
                  <a:gd name="T5" fmla="*/ 2147483647 h 981"/>
                  <a:gd name="T6" fmla="*/ 2147483647 w 2032"/>
                  <a:gd name="T7" fmla="*/ 2147483647 h 981"/>
                  <a:gd name="T8" fmla="*/ 2147483647 w 2032"/>
                  <a:gd name="T9" fmla="*/ 2147483647 h 981"/>
                  <a:gd name="T10" fmla="*/ 2147483647 w 2032"/>
                  <a:gd name="T11" fmla="*/ 2147483647 h 981"/>
                  <a:gd name="T12" fmla="*/ 2147483647 w 2032"/>
                  <a:gd name="T13" fmla="*/ 2147483647 h 981"/>
                  <a:gd name="T14" fmla="*/ 2147483647 w 2032"/>
                  <a:gd name="T15" fmla="*/ 2147483647 h 981"/>
                  <a:gd name="T16" fmla="*/ 2147483647 w 2032"/>
                  <a:gd name="T17" fmla="*/ 2147483647 h 981"/>
                  <a:gd name="T18" fmla="*/ 2147483647 w 2032"/>
                  <a:gd name="T19" fmla="*/ 2147483647 h 981"/>
                  <a:gd name="T20" fmla="*/ 2147483647 w 2032"/>
                  <a:gd name="T21" fmla="*/ 2147483647 h 981"/>
                  <a:gd name="T22" fmla="*/ 2147483647 w 2032"/>
                  <a:gd name="T23" fmla="*/ 2147483647 h 981"/>
                  <a:gd name="T24" fmla="*/ 2147483647 w 2032"/>
                  <a:gd name="T25" fmla="*/ 2147483647 h 981"/>
                  <a:gd name="T26" fmla="*/ 2147483647 w 2032"/>
                  <a:gd name="T27" fmla="*/ 2147483647 h 981"/>
                  <a:gd name="T28" fmla="*/ 2147483647 w 2032"/>
                  <a:gd name="T29" fmla="*/ 2147483647 h 981"/>
                  <a:gd name="T30" fmla="*/ 2147483647 w 2032"/>
                  <a:gd name="T31" fmla="*/ 2147483647 h 981"/>
                  <a:gd name="T32" fmla="*/ 2147483647 w 2032"/>
                  <a:gd name="T33" fmla="*/ 0 h 981"/>
                  <a:gd name="T34" fmla="*/ 0 w 2032"/>
                  <a:gd name="T35" fmla="*/ 0 h 9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32"/>
                  <a:gd name="T55" fmla="*/ 0 h 981"/>
                  <a:gd name="T56" fmla="*/ 2032 w 2032"/>
                  <a:gd name="T57" fmla="*/ 981 h 9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32" h="981">
                    <a:moveTo>
                      <a:pt x="2032" y="981"/>
                    </a:moveTo>
                    <a:lnTo>
                      <a:pt x="1924" y="981"/>
                    </a:lnTo>
                    <a:lnTo>
                      <a:pt x="1924" y="900"/>
                    </a:lnTo>
                    <a:lnTo>
                      <a:pt x="1821" y="900"/>
                    </a:lnTo>
                    <a:lnTo>
                      <a:pt x="1821" y="801"/>
                    </a:lnTo>
                    <a:lnTo>
                      <a:pt x="1481" y="801"/>
                    </a:lnTo>
                    <a:lnTo>
                      <a:pt x="1481" y="720"/>
                    </a:lnTo>
                    <a:lnTo>
                      <a:pt x="1250" y="720"/>
                    </a:lnTo>
                    <a:lnTo>
                      <a:pt x="1250" y="544"/>
                    </a:lnTo>
                    <a:lnTo>
                      <a:pt x="1129" y="544"/>
                    </a:lnTo>
                    <a:lnTo>
                      <a:pt x="1129" y="441"/>
                    </a:lnTo>
                    <a:lnTo>
                      <a:pt x="1024" y="441"/>
                    </a:lnTo>
                    <a:lnTo>
                      <a:pt x="1024" y="360"/>
                    </a:lnTo>
                    <a:lnTo>
                      <a:pt x="896" y="360"/>
                    </a:lnTo>
                    <a:lnTo>
                      <a:pt x="896" y="105"/>
                    </a:lnTo>
                    <a:lnTo>
                      <a:pt x="797" y="105"/>
                    </a:lnTo>
                    <a:lnTo>
                      <a:pt x="797" y="0"/>
                    </a:lnTo>
                    <a:lnTo>
                      <a:pt x="0" y="0"/>
                    </a:lnTo>
                  </a:path>
                </a:pathLst>
              </a:custGeom>
              <a:noFill/>
              <a:ln w="28575">
                <a:solidFill>
                  <a:srgbClr val="00CCFF"/>
                </a:solidFill>
                <a:prstDash val="solid"/>
                <a:round/>
                <a:headEnd/>
                <a:tailEnd/>
              </a:ln>
            </p:spPr>
            <p:txBody>
              <a:bodyPr/>
              <a:lstStyle/>
              <a:p>
                <a:endParaRPr lang="fr-FR"/>
              </a:p>
            </p:txBody>
          </p:sp>
          <p:sp>
            <p:nvSpPr>
              <p:cNvPr id="67" name="Line 62"/>
              <p:cNvSpPr>
                <a:spLocks noChangeShapeType="1"/>
              </p:cNvSpPr>
              <p:nvPr/>
            </p:nvSpPr>
            <p:spPr bwMode="auto">
              <a:xfrm>
                <a:off x="6597650" y="4537075"/>
                <a:ext cx="0" cy="69850"/>
              </a:xfrm>
              <a:prstGeom prst="line">
                <a:avLst/>
              </a:prstGeom>
              <a:noFill/>
              <a:ln w="28575">
                <a:solidFill>
                  <a:srgbClr val="00CCFF"/>
                </a:solidFill>
                <a:round/>
                <a:headEnd/>
                <a:tailEnd/>
              </a:ln>
            </p:spPr>
            <p:txBody>
              <a:bodyPr/>
              <a:lstStyle/>
              <a:p>
                <a:endParaRPr lang="fr-FR"/>
              </a:p>
            </p:txBody>
          </p:sp>
        </p:grpSp>
        <p:sp>
          <p:nvSpPr>
            <p:cNvPr id="7" name="ZoneTexte 74"/>
            <p:cNvSpPr txBox="1">
              <a:spLocks noChangeArrowheads="1"/>
            </p:cNvSpPr>
            <p:nvPr/>
          </p:nvSpPr>
          <p:spPr bwMode="auto">
            <a:xfrm>
              <a:off x="5192337" y="3608388"/>
              <a:ext cx="270251" cy="332399"/>
            </a:xfrm>
            <a:prstGeom prst="rect">
              <a:avLst/>
            </a:prstGeom>
            <a:noFill/>
            <a:ln w="9525">
              <a:noFill/>
              <a:miter lim="800000"/>
              <a:headEnd/>
              <a:tailEnd/>
            </a:ln>
          </p:spPr>
          <p:txBody>
            <a:bodyPr wrap="none">
              <a:spAutoFit/>
            </a:bodyPr>
            <a:lstStyle/>
            <a:p>
              <a:pPr algn="r"/>
              <a:r>
                <a:rPr lang="fr-FR" altLang="fr-FR" sz="1200"/>
                <a:t>0</a:t>
              </a:r>
            </a:p>
          </p:txBody>
        </p:sp>
        <p:sp>
          <p:nvSpPr>
            <p:cNvPr id="8" name="ZoneTexte 75"/>
            <p:cNvSpPr txBox="1">
              <a:spLocks noChangeArrowheads="1"/>
            </p:cNvSpPr>
            <p:nvPr/>
          </p:nvSpPr>
          <p:spPr bwMode="auto">
            <a:xfrm>
              <a:off x="5106751" y="3305175"/>
              <a:ext cx="355837" cy="332399"/>
            </a:xfrm>
            <a:prstGeom prst="rect">
              <a:avLst/>
            </a:prstGeom>
            <a:noFill/>
            <a:ln w="9525">
              <a:noFill/>
              <a:miter lim="800000"/>
              <a:headEnd/>
              <a:tailEnd/>
            </a:ln>
          </p:spPr>
          <p:txBody>
            <a:bodyPr wrap="none">
              <a:spAutoFit/>
            </a:bodyPr>
            <a:lstStyle/>
            <a:p>
              <a:pPr algn="r"/>
              <a:r>
                <a:rPr lang="fr-FR" altLang="fr-FR" sz="1200"/>
                <a:t>20</a:t>
              </a:r>
            </a:p>
          </p:txBody>
        </p:sp>
        <p:sp>
          <p:nvSpPr>
            <p:cNvPr id="9" name="ZoneTexte 76"/>
            <p:cNvSpPr txBox="1">
              <a:spLocks noChangeArrowheads="1"/>
            </p:cNvSpPr>
            <p:nvPr/>
          </p:nvSpPr>
          <p:spPr bwMode="auto">
            <a:xfrm>
              <a:off x="5106751" y="3003549"/>
              <a:ext cx="355837" cy="332399"/>
            </a:xfrm>
            <a:prstGeom prst="rect">
              <a:avLst/>
            </a:prstGeom>
            <a:noFill/>
            <a:ln w="9525">
              <a:noFill/>
              <a:miter lim="800000"/>
              <a:headEnd/>
              <a:tailEnd/>
            </a:ln>
          </p:spPr>
          <p:txBody>
            <a:bodyPr wrap="none">
              <a:spAutoFit/>
            </a:bodyPr>
            <a:lstStyle/>
            <a:p>
              <a:pPr algn="r"/>
              <a:r>
                <a:rPr lang="fr-FR" altLang="fr-FR" sz="1200" dirty="0"/>
                <a:t>40</a:t>
              </a:r>
            </a:p>
          </p:txBody>
        </p:sp>
        <p:sp>
          <p:nvSpPr>
            <p:cNvPr id="10" name="ZoneTexte 77"/>
            <p:cNvSpPr txBox="1">
              <a:spLocks noChangeArrowheads="1"/>
            </p:cNvSpPr>
            <p:nvPr/>
          </p:nvSpPr>
          <p:spPr bwMode="auto">
            <a:xfrm>
              <a:off x="5106751" y="2700339"/>
              <a:ext cx="355837" cy="332399"/>
            </a:xfrm>
            <a:prstGeom prst="rect">
              <a:avLst/>
            </a:prstGeom>
            <a:noFill/>
            <a:ln w="9525">
              <a:noFill/>
              <a:miter lim="800000"/>
              <a:headEnd/>
              <a:tailEnd/>
            </a:ln>
          </p:spPr>
          <p:txBody>
            <a:bodyPr wrap="none">
              <a:spAutoFit/>
            </a:bodyPr>
            <a:lstStyle/>
            <a:p>
              <a:pPr algn="r"/>
              <a:r>
                <a:rPr lang="fr-FR" altLang="fr-FR" sz="1200"/>
                <a:t>60</a:t>
              </a:r>
            </a:p>
          </p:txBody>
        </p:sp>
        <p:sp>
          <p:nvSpPr>
            <p:cNvPr id="11" name="ZoneTexte 78"/>
            <p:cNvSpPr txBox="1">
              <a:spLocks noChangeArrowheads="1"/>
            </p:cNvSpPr>
            <p:nvPr/>
          </p:nvSpPr>
          <p:spPr bwMode="auto">
            <a:xfrm>
              <a:off x="5106751" y="2397125"/>
              <a:ext cx="355837" cy="332399"/>
            </a:xfrm>
            <a:prstGeom prst="rect">
              <a:avLst/>
            </a:prstGeom>
            <a:noFill/>
            <a:ln w="9525">
              <a:noFill/>
              <a:miter lim="800000"/>
              <a:headEnd/>
              <a:tailEnd/>
            </a:ln>
          </p:spPr>
          <p:txBody>
            <a:bodyPr wrap="none">
              <a:spAutoFit/>
            </a:bodyPr>
            <a:lstStyle/>
            <a:p>
              <a:pPr algn="r"/>
              <a:r>
                <a:rPr lang="fr-FR" altLang="fr-FR" sz="1200"/>
                <a:t>80</a:t>
              </a:r>
            </a:p>
          </p:txBody>
        </p:sp>
        <p:sp>
          <p:nvSpPr>
            <p:cNvPr id="12" name="ZoneTexte 79"/>
            <p:cNvSpPr txBox="1">
              <a:spLocks noChangeArrowheads="1"/>
            </p:cNvSpPr>
            <p:nvPr/>
          </p:nvSpPr>
          <p:spPr bwMode="auto">
            <a:xfrm>
              <a:off x="5021166" y="2095500"/>
              <a:ext cx="441422" cy="332399"/>
            </a:xfrm>
            <a:prstGeom prst="rect">
              <a:avLst/>
            </a:prstGeom>
            <a:noFill/>
            <a:ln w="9525">
              <a:noFill/>
              <a:miter lim="800000"/>
              <a:headEnd/>
              <a:tailEnd/>
            </a:ln>
          </p:spPr>
          <p:txBody>
            <a:bodyPr wrap="none">
              <a:spAutoFit/>
            </a:bodyPr>
            <a:lstStyle/>
            <a:p>
              <a:pPr algn="r"/>
              <a:r>
                <a:rPr lang="fr-FR" altLang="fr-FR" sz="1200"/>
                <a:t>100</a:t>
              </a:r>
            </a:p>
          </p:txBody>
        </p:sp>
        <p:sp>
          <p:nvSpPr>
            <p:cNvPr id="13" name="ZoneTexte 96"/>
            <p:cNvSpPr txBox="1">
              <a:spLocks noChangeArrowheads="1"/>
            </p:cNvSpPr>
            <p:nvPr/>
          </p:nvSpPr>
          <p:spPr bwMode="auto">
            <a:xfrm>
              <a:off x="5316127" y="3829050"/>
              <a:ext cx="321497" cy="332399"/>
            </a:xfrm>
            <a:prstGeom prst="rect">
              <a:avLst/>
            </a:prstGeom>
            <a:noFill/>
            <a:ln w="9525">
              <a:noFill/>
              <a:miter lim="800000"/>
              <a:headEnd/>
              <a:tailEnd/>
            </a:ln>
          </p:spPr>
          <p:txBody>
            <a:bodyPr wrap="none">
              <a:spAutoFit/>
            </a:bodyPr>
            <a:lstStyle/>
            <a:p>
              <a:pPr algn="ctr"/>
              <a:r>
                <a:rPr lang="fr-FR" altLang="fr-FR" sz="1200"/>
                <a:t>-1</a:t>
              </a:r>
            </a:p>
          </p:txBody>
        </p:sp>
        <p:sp>
          <p:nvSpPr>
            <p:cNvPr id="14" name="ZoneTexte 97"/>
            <p:cNvSpPr txBox="1">
              <a:spLocks noChangeArrowheads="1"/>
            </p:cNvSpPr>
            <p:nvPr/>
          </p:nvSpPr>
          <p:spPr bwMode="auto">
            <a:xfrm>
              <a:off x="5522725" y="3829050"/>
              <a:ext cx="270251" cy="332399"/>
            </a:xfrm>
            <a:prstGeom prst="rect">
              <a:avLst/>
            </a:prstGeom>
            <a:noFill/>
            <a:ln w="9525">
              <a:noFill/>
              <a:miter lim="800000"/>
              <a:headEnd/>
              <a:tailEnd/>
            </a:ln>
          </p:spPr>
          <p:txBody>
            <a:bodyPr wrap="none">
              <a:spAutoFit/>
            </a:bodyPr>
            <a:lstStyle/>
            <a:p>
              <a:pPr algn="ctr"/>
              <a:r>
                <a:rPr lang="fr-FR" altLang="fr-FR" sz="1200"/>
                <a:t>0</a:t>
              </a:r>
            </a:p>
          </p:txBody>
        </p:sp>
        <p:sp>
          <p:nvSpPr>
            <p:cNvPr id="15" name="ZoneTexte 98"/>
            <p:cNvSpPr txBox="1">
              <a:spLocks noChangeArrowheads="1"/>
            </p:cNvSpPr>
            <p:nvPr/>
          </p:nvSpPr>
          <p:spPr bwMode="auto">
            <a:xfrm>
              <a:off x="5848162" y="3829050"/>
              <a:ext cx="270251" cy="332399"/>
            </a:xfrm>
            <a:prstGeom prst="rect">
              <a:avLst/>
            </a:prstGeom>
            <a:noFill/>
            <a:ln w="9525">
              <a:noFill/>
              <a:miter lim="800000"/>
              <a:headEnd/>
              <a:tailEnd/>
            </a:ln>
          </p:spPr>
          <p:txBody>
            <a:bodyPr wrap="none">
              <a:spAutoFit/>
            </a:bodyPr>
            <a:lstStyle/>
            <a:p>
              <a:pPr algn="ctr"/>
              <a:r>
                <a:rPr lang="fr-FR" altLang="fr-FR" sz="1200"/>
                <a:t>2</a:t>
              </a:r>
            </a:p>
          </p:txBody>
        </p:sp>
        <p:sp>
          <p:nvSpPr>
            <p:cNvPr id="16" name="ZoneTexte 99"/>
            <p:cNvSpPr txBox="1">
              <a:spLocks noChangeArrowheads="1"/>
            </p:cNvSpPr>
            <p:nvPr/>
          </p:nvSpPr>
          <p:spPr bwMode="auto">
            <a:xfrm>
              <a:off x="6167250" y="3829050"/>
              <a:ext cx="270251" cy="332399"/>
            </a:xfrm>
            <a:prstGeom prst="rect">
              <a:avLst/>
            </a:prstGeom>
            <a:noFill/>
            <a:ln w="9525">
              <a:noFill/>
              <a:miter lim="800000"/>
              <a:headEnd/>
              <a:tailEnd/>
            </a:ln>
          </p:spPr>
          <p:txBody>
            <a:bodyPr wrap="none">
              <a:spAutoFit/>
            </a:bodyPr>
            <a:lstStyle/>
            <a:p>
              <a:pPr algn="ctr"/>
              <a:r>
                <a:rPr lang="fr-FR" altLang="fr-FR" sz="1200"/>
                <a:t>4</a:t>
              </a:r>
            </a:p>
          </p:txBody>
        </p:sp>
        <p:sp>
          <p:nvSpPr>
            <p:cNvPr id="17" name="ZoneTexte 100"/>
            <p:cNvSpPr txBox="1">
              <a:spLocks noChangeArrowheads="1"/>
            </p:cNvSpPr>
            <p:nvPr/>
          </p:nvSpPr>
          <p:spPr bwMode="auto">
            <a:xfrm>
              <a:off x="6487925" y="3829050"/>
              <a:ext cx="270251" cy="332399"/>
            </a:xfrm>
            <a:prstGeom prst="rect">
              <a:avLst/>
            </a:prstGeom>
            <a:noFill/>
            <a:ln w="9525">
              <a:noFill/>
              <a:miter lim="800000"/>
              <a:headEnd/>
              <a:tailEnd/>
            </a:ln>
          </p:spPr>
          <p:txBody>
            <a:bodyPr wrap="none">
              <a:spAutoFit/>
            </a:bodyPr>
            <a:lstStyle/>
            <a:p>
              <a:pPr algn="ctr"/>
              <a:r>
                <a:rPr lang="fr-FR" altLang="fr-FR" sz="1200"/>
                <a:t>6</a:t>
              </a:r>
            </a:p>
          </p:txBody>
        </p:sp>
        <p:sp>
          <p:nvSpPr>
            <p:cNvPr id="18" name="ZoneTexte 101"/>
            <p:cNvSpPr txBox="1">
              <a:spLocks noChangeArrowheads="1"/>
            </p:cNvSpPr>
            <p:nvPr/>
          </p:nvSpPr>
          <p:spPr bwMode="auto">
            <a:xfrm>
              <a:off x="6810187" y="3829050"/>
              <a:ext cx="270251" cy="332399"/>
            </a:xfrm>
            <a:prstGeom prst="rect">
              <a:avLst/>
            </a:prstGeom>
            <a:noFill/>
            <a:ln w="9525">
              <a:noFill/>
              <a:miter lim="800000"/>
              <a:headEnd/>
              <a:tailEnd/>
            </a:ln>
          </p:spPr>
          <p:txBody>
            <a:bodyPr wrap="none">
              <a:spAutoFit/>
            </a:bodyPr>
            <a:lstStyle/>
            <a:p>
              <a:pPr algn="ctr"/>
              <a:r>
                <a:rPr lang="fr-FR" altLang="fr-FR" sz="1200"/>
                <a:t>8</a:t>
              </a:r>
            </a:p>
          </p:txBody>
        </p:sp>
        <p:sp>
          <p:nvSpPr>
            <p:cNvPr id="19" name="ZoneTexte 102"/>
            <p:cNvSpPr txBox="1">
              <a:spLocks noChangeArrowheads="1"/>
            </p:cNvSpPr>
            <p:nvPr/>
          </p:nvSpPr>
          <p:spPr bwMode="auto">
            <a:xfrm>
              <a:off x="7086482" y="3829050"/>
              <a:ext cx="355837" cy="332399"/>
            </a:xfrm>
            <a:prstGeom prst="rect">
              <a:avLst/>
            </a:prstGeom>
            <a:noFill/>
            <a:ln w="9525">
              <a:noFill/>
              <a:miter lim="800000"/>
              <a:headEnd/>
              <a:tailEnd/>
            </a:ln>
          </p:spPr>
          <p:txBody>
            <a:bodyPr wrap="none">
              <a:spAutoFit/>
            </a:bodyPr>
            <a:lstStyle/>
            <a:p>
              <a:pPr algn="ctr"/>
              <a:r>
                <a:rPr lang="fr-FR" altLang="fr-FR" sz="1200"/>
                <a:t>10</a:t>
              </a:r>
            </a:p>
          </p:txBody>
        </p:sp>
        <p:sp>
          <p:nvSpPr>
            <p:cNvPr id="20" name="ZoneTexte 103"/>
            <p:cNvSpPr txBox="1">
              <a:spLocks noChangeArrowheads="1"/>
            </p:cNvSpPr>
            <p:nvPr/>
          </p:nvSpPr>
          <p:spPr bwMode="auto">
            <a:xfrm>
              <a:off x="7414301" y="3829050"/>
              <a:ext cx="355837" cy="332399"/>
            </a:xfrm>
            <a:prstGeom prst="rect">
              <a:avLst/>
            </a:prstGeom>
            <a:noFill/>
            <a:ln w="9525">
              <a:noFill/>
              <a:miter lim="800000"/>
              <a:headEnd/>
              <a:tailEnd/>
            </a:ln>
          </p:spPr>
          <p:txBody>
            <a:bodyPr wrap="none">
              <a:spAutoFit/>
            </a:bodyPr>
            <a:lstStyle/>
            <a:p>
              <a:pPr algn="ctr"/>
              <a:r>
                <a:rPr lang="fr-FR" altLang="fr-FR" sz="1200"/>
                <a:t>12</a:t>
              </a:r>
            </a:p>
          </p:txBody>
        </p:sp>
        <p:sp>
          <p:nvSpPr>
            <p:cNvPr id="21" name="ZoneTexte 104"/>
            <p:cNvSpPr txBox="1">
              <a:spLocks noChangeArrowheads="1"/>
            </p:cNvSpPr>
            <p:nvPr/>
          </p:nvSpPr>
          <p:spPr bwMode="auto">
            <a:xfrm>
              <a:off x="7731801" y="3829050"/>
              <a:ext cx="355837" cy="332399"/>
            </a:xfrm>
            <a:prstGeom prst="rect">
              <a:avLst/>
            </a:prstGeom>
            <a:noFill/>
            <a:ln w="9525">
              <a:noFill/>
              <a:miter lim="800000"/>
              <a:headEnd/>
              <a:tailEnd/>
            </a:ln>
          </p:spPr>
          <p:txBody>
            <a:bodyPr wrap="none">
              <a:spAutoFit/>
            </a:bodyPr>
            <a:lstStyle/>
            <a:p>
              <a:pPr algn="ctr"/>
              <a:r>
                <a:rPr lang="fr-FR" altLang="fr-FR" sz="1200"/>
                <a:t>14</a:t>
              </a:r>
            </a:p>
          </p:txBody>
        </p:sp>
        <p:sp>
          <p:nvSpPr>
            <p:cNvPr id="22" name="ZoneTexte 105"/>
            <p:cNvSpPr txBox="1">
              <a:spLocks noChangeArrowheads="1"/>
            </p:cNvSpPr>
            <p:nvPr/>
          </p:nvSpPr>
          <p:spPr bwMode="auto">
            <a:xfrm>
              <a:off x="8054063" y="3829050"/>
              <a:ext cx="355837" cy="332399"/>
            </a:xfrm>
            <a:prstGeom prst="rect">
              <a:avLst/>
            </a:prstGeom>
            <a:noFill/>
            <a:ln w="9525">
              <a:noFill/>
              <a:miter lim="800000"/>
              <a:headEnd/>
              <a:tailEnd/>
            </a:ln>
          </p:spPr>
          <p:txBody>
            <a:bodyPr wrap="none">
              <a:spAutoFit/>
            </a:bodyPr>
            <a:lstStyle/>
            <a:p>
              <a:pPr algn="ctr"/>
              <a:r>
                <a:rPr lang="fr-FR" altLang="fr-FR" sz="1200"/>
                <a:t>16</a:t>
              </a:r>
            </a:p>
          </p:txBody>
        </p:sp>
        <p:sp>
          <p:nvSpPr>
            <p:cNvPr id="23" name="ZoneTexte 106"/>
            <p:cNvSpPr txBox="1">
              <a:spLocks noChangeArrowheads="1"/>
            </p:cNvSpPr>
            <p:nvPr/>
          </p:nvSpPr>
          <p:spPr bwMode="auto">
            <a:xfrm>
              <a:off x="8379501" y="3829050"/>
              <a:ext cx="355837" cy="332399"/>
            </a:xfrm>
            <a:prstGeom prst="rect">
              <a:avLst/>
            </a:prstGeom>
            <a:noFill/>
            <a:ln w="9525">
              <a:noFill/>
              <a:miter lim="800000"/>
              <a:headEnd/>
              <a:tailEnd/>
            </a:ln>
          </p:spPr>
          <p:txBody>
            <a:bodyPr wrap="none">
              <a:spAutoFit/>
            </a:bodyPr>
            <a:lstStyle/>
            <a:p>
              <a:pPr algn="ctr"/>
              <a:r>
                <a:rPr lang="fr-FR" altLang="fr-FR" sz="1200"/>
                <a:t>18</a:t>
              </a:r>
            </a:p>
          </p:txBody>
        </p:sp>
        <p:sp>
          <p:nvSpPr>
            <p:cNvPr id="24" name="ZoneTexte 107"/>
            <p:cNvSpPr txBox="1">
              <a:spLocks noChangeArrowheads="1"/>
            </p:cNvSpPr>
            <p:nvPr/>
          </p:nvSpPr>
          <p:spPr bwMode="auto">
            <a:xfrm>
              <a:off x="7702550" y="2105026"/>
              <a:ext cx="1097251" cy="332399"/>
            </a:xfrm>
            <a:prstGeom prst="rect">
              <a:avLst/>
            </a:prstGeom>
            <a:noFill/>
            <a:ln w="9525">
              <a:noFill/>
              <a:miter lim="800000"/>
              <a:headEnd/>
              <a:tailEnd/>
            </a:ln>
          </p:spPr>
          <p:txBody>
            <a:bodyPr wrap="none">
              <a:spAutoFit/>
            </a:bodyPr>
            <a:lstStyle/>
            <a:p>
              <a:r>
                <a:rPr lang="fr-FR" altLang="fr-FR" sz="1200"/>
                <a:t>GSK744 LAP</a:t>
              </a:r>
            </a:p>
          </p:txBody>
        </p:sp>
        <p:sp>
          <p:nvSpPr>
            <p:cNvPr id="25" name="ZoneTexte 108"/>
            <p:cNvSpPr txBox="1">
              <a:spLocks noChangeArrowheads="1"/>
            </p:cNvSpPr>
            <p:nvPr/>
          </p:nvSpPr>
          <p:spPr bwMode="auto">
            <a:xfrm>
              <a:off x="7702550" y="2322514"/>
              <a:ext cx="1262410" cy="332399"/>
            </a:xfrm>
            <a:prstGeom prst="rect">
              <a:avLst/>
            </a:prstGeom>
            <a:noFill/>
            <a:ln w="9525">
              <a:noFill/>
              <a:miter lim="800000"/>
              <a:headEnd/>
              <a:tailEnd/>
            </a:ln>
          </p:spPr>
          <p:txBody>
            <a:bodyPr wrap="none">
              <a:spAutoFit/>
            </a:bodyPr>
            <a:lstStyle/>
            <a:p>
              <a:r>
                <a:rPr lang="fr-FR" altLang="fr-FR" sz="1200"/>
                <a:t>Sans traitement</a:t>
              </a:r>
            </a:p>
          </p:txBody>
        </p:sp>
        <p:sp>
          <p:nvSpPr>
            <p:cNvPr id="26" name="ZoneTexte 109"/>
            <p:cNvSpPr txBox="1">
              <a:spLocks noChangeArrowheads="1"/>
            </p:cNvSpPr>
            <p:nvPr/>
          </p:nvSpPr>
          <p:spPr bwMode="auto">
            <a:xfrm>
              <a:off x="5979046" y="4106864"/>
              <a:ext cx="1954757" cy="332399"/>
            </a:xfrm>
            <a:prstGeom prst="rect">
              <a:avLst/>
            </a:prstGeom>
            <a:noFill/>
            <a:ln w="9525">
              <a:noFill/>
              <a:miter lim="800000"/>
              <a:headEnd/>
              <a:tailEnd/>
            </a:ln>
          </p:spPr>
          <p:txBody>
            <a:bodyPr wrap="none">
              <a:spAutoFit/>
            </a:bodyPr>
            <a:lstStyle/>
            <a:p>
              <a:pPr algn="ctr"/>
              <a:r>
                <a:rPr lang="fr-FR" altLang="fr-FR" sz="1200" b="1"/>
                <a:t>Semaines post-injection</a:t>
              </a:r>
            </a:p>
          </p:txBody>
        </p:sp>
        <p:sp>
          <p:nvSpPr>
            <p:cNvPr id="27" name="ZoneTexte 110"/>
            <p:cNvSpPr txBox="1">
              <a:spLocks noChangeArrowheads="1"/>
            </p:cNvSpPr>
            <p:nvPr/>
          </p:nvSpPr>
          <p:spPr bwMode="auto">
            <a:xfrm>
              <a:off x="4911782" y="1771650"/>
              <a:ext cx="1209561" cy="332399"/>
            </a:xfrm>
            <a:prstGeom prst="rect">
              <a:avLst/>
            </a:prstGeom>
            <a:noFill/>
            <a:ln w="9525">
              <a:noFill/>
              <a:miter lim="800000"/>
              <a:headEnd/>
              <a:tailEnd/>
            </a:ln>
          </p:spPr>
          <p:txBody>
            <a:bodyPr wrap="none">
              <a:spAutoFit/>
            </a:bodyPr>
            <a:lstStyle/>
            <a:p>
              <a:pPr algn="ctr"/>
              <a:r>
                <a:rPr lang="fr-FR" altLang="fr-FR" sz="1200" b="1"/>
                <a:t>Avirémies (%)</a:t>
              </a:r>
            </a:p>
          </p:txBody>
        </p:sp>
        <p:sp>
          <p:nvSpPr>
            <p:cNvPr id="28" name="ZoneTexte 111"/>
            <p:cNvSpPr txBox="1">
              <a:spLocks noChangeArrowheads="1"/>
            </p:cNvSpPr>
            <p:nvPr/>
          </p:nvSpPr>
          <p:spPr bwMode="auto">
            <a:xfrm>
              <a:off x="7040563" y="3436938"/>
              <a:ext cx="916312" cy="332399"/>
            </a:xfrm>
            <a:prstGeom prst="rect">
              <a:avLst/>
            </a:prstGeom>
            <a:noFill/>
            <a:ln w="9525">
              <a:noFill/>
              <a:miter lim="800000"/>
              <a:headEnd/>
              <a:tailEnd/>
            </a:ln>
          </p:spPr>
          <p:txBody>
            <a:bodyPr wrap="none">
              <a:spAutoFit/>
            </a:bodyPr>
            <a:lstStyle/>
            <a:p>
              <a:r>
                <a:rPr lang="fr-FR" altLang="fr-FR" sz="1200"/>
                <a:t>p &lt; 0,0001</a:t>
              </a:r>
            </a:p>
          </p:txBody>
        </p:sp>
        <p:sp>
          <p:nvSpPr>
            <p:cNvPr id="29" name="Flèche vers le bas 28"/>
            <p:cNvSpPr/>
            <p:nvPr/>
          </p:nvSpPr>
          <p:spPr bwMode="auto">
            <a:xfrm flipV="1">
              <a:off x="5316538" y="4129088"/>
              <a:ext cx="292100" cy="255587"/>
            </a:xfrm>
            <a:prstGeom prst="downArrow">
              <a:avLst/>
            </a:prstGeom>
            <a:solidFill>
              <a:srgbClr val="00B0F0"/>
            </a:solidFill>
            <a:ln w="9525" cap="flat" cmpd="sng" algn="ctr">
              <a:solidFill>
                <a:schemeClr val="tx1"/>
              </a:solidFill>
              <a:prstDash val="solid"/>
              <a:round/>
              <a:headEnd type="none" w="med" len="med"/>
              <a:tailEnd type="none" w="med" len="med"/>
            </a:ln>
            <a:effectLst/>
          </p:spPr>
          <p:txBody>
            <a:bodyPr/>
            <a:lstStyle/>
            <a:p>
              <a:pPr>
                <a:defRPr/>
              </a:pPr>
              <a:endParaRPr lang="fr-FR" sz="2400">
                <a:ln>
                  <a:solidFill>
                    <a:srgbClr val="14EAEF"/>
                  </a:solidFill>
                </a:ln>
                <a:solidFill>
                  <a:srgbClr val="14EAEF"/>
                </a:solidFill>
                <a:cs typeface="+mn-cs"/>
              </a:endParaRPr>
            </a:p>
          </p:txBody>
        </p:sp>
        <p:sp>
          <p:nvSpPr>
            <p:cNvPr id="30" name="ZoneTexte 113"/>
            <p:cNvSpPr txBox="1">
              <a:spLocks noChangeArrowheads="1"/>
            </p:cNvSpPr>
            <p:nvPr/>
          </p:nvSpPr>
          <p:spPr bwMode="auto">
            <a:xfrm>
              <a:off x="4956031" y="4384676"/>
              <a:ext cx="1097251" cy="332399"/>
            </a:xfrm>
            <a:prstGeom prst="rect">
              <a:avLst/>
            </a:prstGeom>
            <a:noFill/>
            <a:ln w="9525">
              <a:noFill/>
              <a:miter lim="800000"/>
              <a:headEnd/>
              <a:tailEnd/>
            </a:ln>
          </p:spPr>
          <p:txBody>
            <a:bodyPr wrap="none">
              <a:spAutoFit/>
            </a:bodyPr>
            <a:lstStyle/>
            <a:p>
              <a:pPr algn="ctr"/>
              <a:r>
                <a:rPr lang="fr-FR" altLang="fr-FR" sz="1200"/>
                <a:t>GSK744 LAP</a:t>
              </a:r>
            </a:p>
          </p:txBody>
        </p:sp>
      </p:grpSp>
      <p:sp>
        <p:nvSpPr>
          <p:cNvPr id="68" name="ZoneTexte 114"/>
          <p:cNvSpPr txBox="1">
            <a:spLocks noChangeArrowheads="1"/>
          </p:cNvSpPr>
          <p:nvPr/>
        </p:nvSpPr>
        <p:spPr bwMode="auto">
          <a:xfrm>
            <a:off x="5105341" y="2476319"/>
            <a:ext cx="2954855" cy="523220"/>
          </a:xfrm>
          <a:prstGeom prst="rect">
            <a:avLst/>
          </a:prstGeom>
          <a:noFill/>
          <a:ln w="9525">
            <a:noFill/>
            <a:miter lim="800000"/>
            <a:headEnd/>
            <a:tailEnd/>
          </a:ln>
        </p:spPr>
        <p:txBody>
          <a:bodyPr wrap="none">
            <a:spAutoFit/>
          </a:bodyPr>
          <a:lstStyle/>
          <a:p>
            <a:pPr algn="ctr"/>
            <a:r>
              <a:rPr lang="fr-FR" altLang="fr-FR" sz="1400" b="1">
                <a:solidFill>
                  <a:srgbClr val="FFFF66"/>
                </a:solidFill>
              </a:rPr>
              <a:t>Nombre d’animaux avirémiques</a:t>
            </a:r>
          </a:p>
          <a:p>
            <a:pPr algn="ctr"/>
            <a:r>
              <a:rPr lang="fr-FR" altLang="fr-FR" sz="1400" b="1">
                <a:solidFill>
                  <a:srgbClr val="FFFF66"/>
                </a:solidFill>
              </a:rPr>
              <a:t> post 1 injection de GSK744 LAP</a:t>
            </a:r>
          </a:p>
        </p:txBody>
      </p:sp>
      <p:sp>
        <p:nvSpPr>
          <p:cNvPr id="69" name="Flèche vers le bas 68"/>
          <p:cNvSpPr/>
          <p:nvPr/>
        </p:nvSpPr>
        <p:spPr bwMode="auto">
          <a:xfrm>
            <a:off x="6199200" y="1273650"/>
            <a:ext cx="672041" cy="2003033"/>
          </a:xfrm>
          <a:prstGeom prst="downArrow">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17663374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1.53873E-6 4.44444E-6 L 0.00365 0.21638 " pathEditMode="relative" rAng="0" ptsTypes="AA">
                                      <p:cBhvr>
                                        <p:cTn id="10" dur="2000" fill="hold"/>
                                        <p:tgtEl>
                                          <p:spTgt spid="69"/>
                                        </p:tgtEl>
                                        <p:attrNameLst>
                                          <p:attrName>ppt_x</p:attrName>
                                          <p:attrName>ppt_y</p:attrName>
                                        </p:attrNameLst>
                                      </p:cBhvr>
                                      <p:rCtr x="174" y="10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r>
              <a:rPr lang="fr-FR" dirty="0" smtClean="0"/>
              <a:t>Les News</a:t>
            </a:r>
            <a:endParaRPr lang="fr-FR" dirty="0"/>
          </a:p>
        </p:txBody>
      </p:sp>
    </p:spTree>
    <p:extLst>
      <p:ext uri="{BB962C8B-B14F-4D97-AF65-F5344CB8AC3E}">
        <p14:creationId xmlns:p14="http://schemas.microsoft.com/office/powerpoint/2010/main" val="39070990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En résumé</a:t>
            </a:r>
            <a:endParaRPr lang="fr-FR" dirty="0"/>
          </a:p>
        </p:txBody>
      </p:sp>
      <p:sp>
        <p:nvSpPr>
          <p:cNvPr id="4" name="Espace réservé du contenu 3"/>
          <p:cNvSpPr>
            <a:spLocks noGrp="1"/>
          </p:cNvSpPr>
          <p:nvPr>
            <p:ph idx="1"/>
          </p:nvPr>
        </p:nvSpPr>
        <p:spPr/>
        <p:txBody>
          <a:bodyPr/>
          <a:lstStyle/>
          <a:p>
            <a:r>
              <a:rPr lang="fr-FR" dirty="0" smtClean="0"/>
              <a:t>On a beaucoup parlé d’hépatite C !</a:t>
            </a:r>
          </a:p>
          <a:p>
            <a:pPr lvl="1"/>
            <a:r>
              <a:rPr lang="fr-FR" dirty="0" smtClean="0"/>
              <a:t>Mais c’est la suite…</a:t>
            </a:r>
          </a:p>
          <a:p>
            <a:r>
              <a:rPr lang="fr-FR" dirty="0" smtClean="0"/>
              <a:t>Prévention</a:t>
            </a:r>
          </a:p>
          <a:p>
            <a:pPr lvl="1"/>
            <a:r>
              <a:rPr lang="fr-FR" dirty="0" err="1" smtClean="0"/>
              <a:t>Auto-tests</a:t>
            </a:r>
            <a:r>
              <a:rPr lang="fr-FR" dirty="0" smtClean="0"/>
              <a:t> : c’est la suite aussi !</a:t>
            </a:r>
          </a:p>
          <a:p>
            <a:pPr lvl="1"/>
            <a:r>
              <a:rPr lang="fr-FR" dirty="0" smtClean="0"/>
              <a:t>Nouvelles armes en PrEP</a:t>
            </a:r>
          </a:p>
          <a:p>
            <a:pPr lvl="1"/>
            <a:r>
              <a:rPr lang="fr-FR" dirty="0" err="1" smtClean="0"/>
              <a:t>TasP</a:t>
            </a:r>
            <a:r>
              <a:rPr lang="fr-FR" dirty="0" smtClean="0"/>
              <a:t> : les preuves (quasi) finales</a:t>
            </a:r>
          </a:p>
          <a:p>
            <a:r>
              <a:rPr lang="fr-FR" dirty="0" smtClean="0"/>
              <a:t>Thérapeutique</a:t>
            </a:r>
          </a:p>
          <a:p>
            <a:pPr lvl="1"/>
            <a:r>
              <a:rPr lang="fr-FR" dirty="0" smtClean="0"/>
              <a:t>Pas de grandes nouveautés dans le domaine du VIH</a:t>
            </a:r>
          </a:p>
          <a:p>
            <a:pPr lvl="2"/>
            <a:r>
              <a:rPr lang="fr-FR" dirty="0" smtClean="0"/>
              <a:t>Probablement du fait des excellents résultats déjà acquis !</a:t>
            </a:r>
          </a:p>
          <a:p>
            <a:pPr lvl="2"/>
            <a:endParaRPr lang="fr-FR" dirty="0" smtClean="0"/>
          </a:p>
          <a:p>
            <a:endParaRPr lang="fr-FR" dirty="0" smtClean="0"/>
          </a:p>
          <a:p>
            <a:endParaRPr lang="fr-FR" dirty="0"/>
          </a:p>
        </p:txBody>
      </p:sp>
    </p:spTree>
    <p:extLst>
      <p:ext uri="{BB962C8B-B14F-4D97-AF65-F5344CB8AC3E}">
        <p14:creationId xmlns:p14="http://schemas.microsoft.com/office/powerpoint/2010/main" val="5417427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Données 2013 du COREVIH</a:t>
            </a:r>
            <a:endParaRPr lang="fr-FR" dirty="0"/>
          </a:p>
        </p:txBody>
      </p:sp>
      <p:pic>
        <p:nvPicPr>
          <p:cNvPr id="5" name="Image 4"/>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57210" y="1117865"/>
            <a:ext cx="5457044" cy="3064155"/>
          </a:xfrm>
          <a:prstGeom prst="rect">
            <a:avLst/>
          </a:prstGeom>
          <a:ln>
            <a:noFill/>
          </a:ln>
          <a:effectLst>
            <a:outerShdw blurRad="292100" dist="139700" dir="2700000" algn="tl" rotWithShape="0">
              <a:srgbClr val="333333">
                <a:alpha val="65000"/>
              </a:srgbClr>
            </a:outerShdw>
            <a:softEdge rad="63500"/>
          </a:effectLst>
        </p:spPr>
      </p:pic>
      <p:pic>
        <p:nvPicPr>
          <p:cNvPr id="6" name="Espace réservé du contenu 5"/>
          <p:cNvPicPr>
            <a:picLocks noGrp="1"/>
          </p:cNvPicPr>
          <p:nvPr>
            <p:ph idx="1"/>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t="4798" b="4798"/>
          <a:stretch>
            <a:fillRect/>
          </a:stretch>
        </p:blipFill>
        <p:spPr bwMode="auto">
          <a:xfrm>
            <a:off x="5434933" y="3811804"/>
            <a:ext cx="3199108" cy="1511933"/>
          </a:xfrm>
          <a:prstGeom prst="rect">
            <a:avLst/>
          </a:prstGeom>
          <a:ln>
            <a:noFill/>
          </a:ln>
          <a:effectLst>
            <a:outerShdw blurRad="292100" dist="139700" dir="2700000" algn="tl" rotWithShape="0">
              <a:srgbClr val="333333">
                <a:alpha val="65000"/>
              </a:srgbClr>
            </a:outerShdw>
            <a:softEdge rad="63500"/>
          </a:effectLst>
        </p:spPr>
      </p:pic>
    </p:spTree>
    <p:extLst>
      <p:ext uri="{BB962C8B-B14F-4D97-AF65-F5344CB8AC3E}">
        <p14:creationId xmlns:p14="http://schemas.microsoft.com/office/powerpoint/2010/main" val="33137547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r>
              <a:rPr lang="fr-FR" dirty="0" smtClean="0"/>
              <a:t>Merci !</a:t>
            </a:r>
            <a:endParaRPr lang="fr-FR" dirty="0"/>
          </a:p>
        </p:txBody>
      </p:sp>
    </p:spTree>
    <p:extLst>
      <p:ext uri="{BB962C8B-B14F-4D97-AF65-F5344CB8AC3E}">
        <p14:creationId xmlns:p14="http://schemas.microsoft.com/office/powerpoint/2010/main" val="18058972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Guérison du VIH</a:t>
            </a:r>
            <a:endParaRPr lang="fr-FR" dirty="0"/>
          </a:p>
        </p:txBody>
      </p:sp>
      <p:sp>
        <p:nvSpPr>
          <p:cNvPr id="4" name="Espace réservé du contenu 3"/>
          <p:cNvSpPr>
            <a:spLocks noGrp="1"/>
          </p:cNvSpPr>
          <p:nvPr>
            <p:ph idx="1"/>
          </p:nvPr>
        </p:nvSpPr>
        <p:spPr/>
        <p:txBody>
          <a:bodyPr/>
          <a:lstStyle/>
          <a:p>
            <a:r>
              <a:rPr lang="fr-FR" dirty="0" smtClean="0"/>
              <a:t>Il n’y a toujours que deux personnes guéries</a:t>
            </a:r>
          </a:p>
          <a:p>
            <a:pPr lvl="1"/>
            <a:r>
              <a:rPr lang="fr-FR" dirty="0" smtClean="0"/>
              <a:t>Le « patient de Berlin »</a:t>
            </a:r>
          </a:p>
          <a:p>
            <a:pPr lvl="1"/>
            <a:r>
              <a:rPr lang="fr-FR" dirty="0" smtClean="0"/>
              <a:t>Le bébé du Mississipi</a:t>
            </a:r>
          </a:p>
          <a:p>
            <a:pPr lvl="1"/>
            <a:endParaRPr lang="fr-FR" dirty="0"/>
          </a:p>
          <a:p>
            <a:pPr lvl="1"/>
            <a:r>
              <a:rPr lang="fr-FR" dirty="0" smtClean="0"/>
              <a:t>Mais pas les deux autres adultes </a:t>
            </a:r>
            <a:r>
              <a:rPr lang="fr-FR" dirty="0" smtClean="0"/>
              <a:t>(patients de Boston) greffés </a:t>
            </a:r>
            <a:r>
              <a:rPr lang="fr-FR" dirty="0" smtClean="0"/>
              <a:t>médullaires</a:t>
            </a:r>
            <a:r>
              <a:rPr lang="fr-FR" dirty="0" smtClean="0"/>
              <a:t>…</a:t>
            </a:r>
          </a:p>
          <a:p>
            <a:pPr lvl="2"/>
            <a:r>
              <a:rPr lang="fr-FR" dirty="0" smtClean="0"/>
              <a:t>Récidive a moyen terme</a:t>
            </a:r>
            <a:endParaRPr lang="fr-FR" dirty="0"/>
          </a:p>
        </p:txBody>
      </p:sp>
    </p:spTree>
    <p:extLst>
      <p:ext uri="{BB962C8B-B14F-4D97-AF65-F5344CB8AC3E}">
        <p14:creationId xmlns:p14="http://schemas.microsoft.com/office/powerpoint/2010/main" val="28754864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Des données sur la précocité du traitement</a:t>
            </a:r>
            <a:endParaRPr lang="fr-FR" dirty="0"/>
          </a:p>
        </p:txBody>
      </p:sp>
      <p:sp>
        <p:nvSpPr>
          <p:cNvPr id="4" name="Espace réservé du contenu 3"/>
          <p:cNvSpPr>
            <a:spLocks noGrp="1"/>
          </p:cNvSpPr>
          <p:nvPr>
            <p:ph idx="1"/>
          </p:nvPr>
        </p:nvSpPr>
        <p:spPr>
          <a:xfrm>
            <a:off x="269421" y="1117865"/>
            <a:ext cx="8695201" cy="4259792"/>
          </a:xfrm>
        </p:spPr>
        <p:txBody>
          <a:bodyPr/>
          <a:lstStyle/>
          <a:p>
            <a:pPr>
              <a:lnSpc>
                <a:spcPct val="120000"/>
              </a:lnSpc>
            </a:pPr>
            <a:r>
              <a:rPr lang="fr-FR" sz="2000" dirty="0" smtClean="0"/>
              <a:t>Chez l’enfant</a:t>
            </a:r>
            <a:r>
              <a:rPr lang="fr-FR" sz="2000" baseline="30000" dirty="0" smtClean="0"/>
              <a:t>1</a:t>
            </a:r>
            <a:endParaRPr lang="fr-FR" sz="2000" dirty="0" smtClean="0"/>
          </a:p>
          <a:p>
            <a:pPr lvl="1">
              <a:lnSpc>
                <a:spcPct val="120000"/>
              </a:lnSpc>
            </a:pPr>
            <a:r>
              <a:rPr lang="fr-FR" sz="2000" dirty="0" smtClean="0"/>
              <a:t>144 enfants VIH+ à la naissance aux USA</a:t>
            </a:r>
          </a:p>
          <a:p>
            <a:pPr lvl="1">
              <a:lnSpc>
                <a:spcPct val="120000"/>
              </a:lnSpc>
            </a:pPr>
            <a:r>
              <a:rPr lang="fr-FR" sz="2000" dirty="0" smtClean="0"/>
              <a:t>3 groupes</a:t>
            </a:r>
          </a:p>
          <a:p>
            <a:pPr lvl="2">
              <a:lnSpc>
                <a:spcPct val="120000"/>
              </a:lnSpc>
            </a:pPr>
            <a:r>
              <a:rPr lang="fr-FR" sz="1800" dirty="0" smtClean="0"/>
              <a:t>CV indétectable &gt; 1 an (n=14)</a:t>
            </a:r>
          </a:p>
          <a:p>
            <a:pPr lvl="2">
              <a:lnSpc>
                <a:spcPct val="120000"/>
              </a:lnSpc>
            </a:pPr>
            <a:r>
              <a:rPr lang="fr-FR" sz="1800" dirty="0" smtClean="0"/>
              <a:t>…entre 1 et 5 ans… (n=53)</a:t>
            </a:r>
          </a:p>
          <a:p>
            <a:pPr lvl="2">
              <a:lnSpc>
                <a:spcPct val="120000"/>
              </a:lnSpc>
            </a:pPr>
            <a:r>
              <a:rPr lang="fr-FR" sz="1800" dirty="0" smtClean="0"/>
              <a:t>… après 5 ans (n=77).</a:t>
            </a:r>
          </a:p>
          <a:p>
            <a:pPr lvl="1">
              <a:lnSpc>
                <a:spcPct val="120000"/>
              </a:lnSpc>
            </a:pPr>
            <a:r>
              <a:rPr lang="fr-FR" sz="2000" dirty="0" smtClean="0"/>
              <a:t>Résultats</a:t>
            </a:r>
          </a:p>
          <a:p>
            <a:pPr lvl="2">
              <a:lnSpc>
                <a:spcPct val="120000"/>
              </a:lnSpc>
            </a:pPr>
            <a:r>
              <a:rPr lang="fr-FR" sz="1800" dirty="0" smtClean="0"/>
              <a:t>CV est indétectable tôt : </a:t>
            </a:r>
            <a:r>
              <a:rPr lang="fr-FR" sz="1800" b="1" dirty="0" smtClean="0"/>
              <a:t>ADN </a:t>
            </a:r>
            <a:r>
              <a:rPr lang="fr-FR" sz="1800" b="1" dirty="0"/>
              <a:t>proviral à 14 ans beaucoup plus </a:t>
            </a:r>
            <a:r>
              <a:rPr lang="fr-FR" sz="1800" b="1" dirty="0" smtClean="0"/>
              <a:t>bas</a:t>
            </a:r>
          </a:p>
          <a:p>
            <a:pPr lvl="2">
              <a:lnSpc>
                <a:spcPct val="120000"/>
              </a:lnSpc>
            </a:pPr>
            <a:r>
              <a:rPr lang="fr-FR" sz="1800" b="1" dirty="0" smtClean="0"/>
              <a:t>Pas de différence sur les marqueurs d’activation immunologique</a:t>
            </a:r>
            <a:endParaRPr lang="fr-FR" sz="1800" dirty="0"/>
          </a:p>
        </p:txBody>
      </p:sp>
      <p:sp>
        <p:nvSpPr>
          <p:cNvPr id="5" name="Text Box 3"/>
          <p:cNvSpPr txBox="1">
            <a:spLocks noChangeArrowheads="1"/>
          </p:cNvSpPr>
          <p:nvPr/>
        </p:nvSpPr>
        <p:spPr bwMode="auto">
          <a:xfrm>
            <a:off x="6335722" y="5486139"/>
            <a:ext cx="2808287" cy="276999"/>
          </a:xfrm>
          <a:prstGeom prst="rect">
            <a:avLst/>
          </a:prstGeom>
          <a:noFill/>
          <a:ln w="9525">
            <a:noFill/>
            <a:miter lim="800000"/>
            <a:headEnd/>
            <a:tailEnd/>
          </a:ln>
        </p:spPr>
        <p:txBody>
          <a:bodyPr>
            <a:spAutoFit/>
          </a:bodyPr>
          <a:lstStyle/>
          <a:p>
            <a:pPr algn="r" eaLnBrk="0" hangingPunct="0"/>
            <a:r>
              <a:rPr lang="en-GB" altLang="fr-FR" sz="1200" i="1" baseline="30000" dirty="0" smtClean="0">
                <a:solidFill>
                  <a:srgbClr val="FFFFFF"/>
                </a:solidFill>
              </a:rPr>
              <a:t>1</a:t>
            </a:r>
            <a:r>
              <a:rPr lang="en-GB" altLang="fr-FR" sz="1200" i="1" dirty="0" smtClean="0">
                <a:solidFill>
                  <a:srgbClr val="FFFFFF"/>
                </a:solidFill>
              </a:rPr>
              <a:t>D. </a:t>
            </a:r>
            <a:r>
              <a:rPr lang="en-GB" altLang="fr-FR" sz="1200" i="1" dirty="0" err="1" smtClean="0">
                <a:solidFill>
                  <a:srgbClr val="FFFFFF"/>
                </a:solidFill>
              </a:rPr>
              <a:t>Persaud</a:t>
            </a:r>
            <a:r>
              <a:rPr lang="en-GB" altLang="fr-FR" sz="1200" i="1" dirty="0" smtClean="0">
                <a:solidFill>
                  <a:srgbClr val="FFFFFF"/>
                </a:solidFill>
              </a:rPr>
              <a:t>, Abst 72</a:t>
            </a:r>
            <a:endParaRPr lang="en-GB" altLang="fr-FR" sz="1200" i="1" dirty="0">
              <a:solidFill>
                <a:srgbClr val="FFFFFF"/>
              </a:solidFill>
            </a:endParaRPr>
          </a:p>
        </p:txBody>
      </p:sp>
    </p:spTree>
    <p:extLst>
      <p:ext uri="{BB962C8B-B14F-4D97-AF65-F5344CB8AC3E}">
        <p14:creationId xmlns:p14="http://schemas.microsoft.com/office/powerpoint/2010/main" val="10159931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Traitement précoce chez l’adulte</a:t>
            </a:r>
            <a:endParaRPr lang="fr-FR" dirty="0"/>
          </a:p>
        </p:txBody>
      </p:sp>
      <p:sp>
        <p:nvSpPr>
          <p:cNvPr id="4" name="Espace réservé du contenu 3"/>
          <p:cNvSpPr>
            <a:spLocks noGrp="1"/>
          </p:cNvSpPr>
          <p:nvPr>
            <p:ph idx="1"/>
          </p:nvPr>
        </p:nvSpPr>
        <p:spPr>
          <a:xfrm>
            <a:off x="457209" y="2167981"/>
            <a:ext cx="8507413" cy="3209676"/>
          </a:xfrm>
        </p:spPr>
        <p:txBody>
          <a:bodyPr/>
          <a:lstStyle/>
          <a:p>
            <a:r>
              <a:rPr lang="fr-FR" dirty="0" smtClean="0"/>
              <a:t>Cinq n’est pas supérieur à deux…</a:t>
            </a:r>
          </a:p>
          <a:p>
            <a:pPr lvl="1"/>
            <a:r>
              <a:rPr lang="fr-FR" dirty="0" smtClean="0"/>
              <a:t>Essai </a:t>
            </a:r>
            <a:r>
              <a:rPr lang="fr-FR" dirty="0" err="1" smtClean="0"/>
              <a:t>Optiprim</a:t>
            </a:r>
            <a:endParaRPr lang="fr-FR" dirty="0" smtClean="0"/>
          </a:p>
          <a:p>
            <a:pPr lvl="2"/>
            <a:r>
              <a:rPr lang="fr-FR" dirty="0" smtClean="0"/>
              <a:t>Comparaison tri versus penta-thérapie en primo-infection</a:t>
            </a:r>
            <a:endParaRPr lang="fr-FR" dirty="0"/>
          </a:p>
        </p:txBody>
      </p:sp>
    </p:spTree>
    <p:extLst>
      <p:ext uri="{BB962C8B-B14F-4D97-AF65-F5344CB8AC3E}">
        <p14:creationId xmlns:p14="http://schemas.microsoft.com/office/powerpoint/2010/main" val="2707779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4"/>
          <p:cNvSpPr>
            <a:spLocks noGrp="1"/>
          </p:cNvSpPr>
          <p:nvPr>
            <p:ph type="title"/>
          </p:nvPr>
        </p:nvSpPr>
        <p:spPr/>
        <p:txBody>
          <a:bodyPr/>
          <a:lstStyle/>
          <a:p>
            <a:pPr>
              <a:defRPr/>
            </a:pPr>
            <a:r>
              <a:rPr lang="fr-FR" altLang="fr-FR" dirty="0" smtClean="0"/>
              <a:t>Essai OPTIPRIM-ANRS147 : penta- vs tri- thérapie dans la primo-infection à VIH (1)</a:t>
            </a:r>
          </a:p>
        </p:txBody>
      </p:sp>
      <p:sp>
        <p:nvSpPr>
          <p:cNvPr id="46082" name="Espace réservé du contenu 5"/>
          <p:cNvSpPr>
            <a:spLocks noGrp="1"/>
          </p:cNvSpPr>
          <p:nvPr>
            <p:ph idx="1"/>
          </p:nvPr>
        </p:nvSpPr>
        <p:spPr>
          <a:xfrm>
            <a:off x="457200" y="3063875"/>
            <a:ext cx="8469313" cy="1707886"/>
          </a:xfrm>
        </p:spPr>
        <p:txBody>
          <a:bodyPr/>
          <a:lstStyle/>
          <a:p>
            <a:r>
              <a:rPr lang="fr-FR" altLang="fr-FR" sz="2000" dirty="0" smtClean="0">
                <a:solidFill>
                  <a:srgbClr val="FFFF66"/>
                </a:solidFill>
              </a:rPr>
              <a:t>Critères d’inclusion</a:t>
            </a:r>
          </a:p>
          <a:p>
            <a:pPr lvl="1"/>
            <a:r>
              <a:rPr lang="fr-FR" altLang="fr-FR" sz="1800" dirty="0" smtClean="0"/>
              <a:t>Western Blot ≤ 4 bandes</a:t>
            </a:r>
          </a:p>
          <a:p>
            <a:pPr lvl="1"/>
            <a:r>
              <a:rPr lang="fr-FR" altLang="fr-FR" sz="1800" dirty="0" smtClean="0"/>
              <a:t>ARN VIH plasmatique +</a:t>
            </a:r>
          </a:p>
          <a:p>
            <a:pPr lvl="1"/>
            <a:r>
              <a:rPr lang="fr-FR" altLang="fr-FR" sz="1800" dirty="0" smtClean="0"/>
              <a:t>CD4 &gt; 500/mm</a:t>
            </a:r>
            <a:r>
              <a:rPr lang="fr-FR" altLang="fr-FR" sz="1800" baseline="30000" dirty="0" smtClean="0"/>
              <a:t>3</a:t>
            </a:r>
            <a:r>
              <a:rPr lang="fr-FR" altLang="fr-FR" sz="1800" dirty="0" smtClean="0"/>
              <a:t> chez les sujets asymptomatiques</a:t>
            </a:r>
            <a:br>
              <a:rPr lang="fr-FR" altLang="fr-FR" sz="1800" dirty="0" smtClean="0"/>
            </a:br>
            <a:endParaRPr lang="fr-FR" altLang="fr-FR" sz="1800" dirty="0" smtClean="0"/>
          </a:p>
          <a:p>
            <a:r>
              <a:rPr lang="fr-FR" altLang="fr-FR" sz="2000" dirty="0" smtClean="0">
                <a:solidFill>
                  <a:srgbClr val="FFFF66"/>
                </a:solidFill>
              </a:rPr>
              <a:t>Critère de jugement principal : </a:t>
            </a:r>
            <a:r>
              <a:rPr lang="fr-FR" altLang="fr-FR" sz="2000" dirty="0" smtClean="0"/>
              <a:t>≠</a:t>
            </a:r>
            <a:r>
              <a:rPr lang="fr-FR" altLang="fr-FR" sz="2000" dirty="0" smtClean="0">
                <a:solidFill>
                  <a:srgbClr val="FFFF66"/>
                </a:solidFill>
              </a:rPr>
              <a:t> </a:t>
            </a:r>
            <a:r>
              <a:rPr lang="fr-FR" altLang="fr-FR" sz="1800" dirty="0" smtClean="0"/>
              <a:t>entre les 2 bras sur ADN VIH à M24</a:t>
            </a:r>
          </a:p>
          <a:p>
            <a:endParaRPr lang="fr-FR" altLang="fr-FR" sz="2000" dirty="0" smtClean="0"/>
          </a:p>
        </p:txBody>
      </p:sp>
      <p:sp>
        <p:nvSpPr>
          <p:cNvPr id="46083" name="Text Box 3"/>
          <p:cNvSpPr txBox="1">
            <a:spLocks noChangeArrowheads="1"/>
          </p:cNvSpPr>
          <p:nvPr/>
        </p:nvSpPr>
        <p:spPr bwMode="auto">
          <a:xfrm>
            <a:off x="6335720" y="5486139"/>
            <a:ext cx="2808287" cy="276999"/>
          </a:xfrm>
          <a:prstGeom prst="rect">
            <a:avLst/>
          </a:prstGeom>
          <a:noFill/>
          <a:ln w="9525">
            <a:noFill/>
            <a:miter lim="800000"/>
            <a:headEnd/>
            <a:tailEnd/>
          </a:ln>
        </p:spPr>
        <p:txBody>
          <a:bodyPr>
            <a:spAutoFit/>
          </a:bodyPr>
          <a:lstStyle/>
          <a:p>
            <a:pPr algn="r" eaLnBrk="0" hangingPunct="0"/>
            <a:r>
              <a:rPr lang="en-GB" altLang="fr-FR" sz="1200" i="1">
                <a:solidFill>
                  <a:srgbClr val="FFFFFF"/>
                </a:solidFill>
              </a:rPr>
              <a:t>Cheret A, CROI 2014, Abs. 549LB</a:t>
            </a:r>
          </a:p>
        </p:txBody>
      </p:sp>
      <p:sp>
        <p:nvSpPr>
          <p:cNvPr id="2" name="Rectangle 1"/>
          <p:cNvSpPr/>
          <p:nvPr/>
        </p:nvSpPr>
        <p:spPr>
          <a:xfrm>
            <a:off x="463550" y="834761"/>
            <a:ext cx="4616450" cy="400110"/>
          </a:xfrm>
          <a:prstGeom prst="rect">
            <a:avLst/>
          </a:prstGeom>
        </p:spPr>
        <p:txBody>
          <a:bodyPr>
            <a:spAutoFit/>
          </a:bodyPr>
          <a:lstStyle/>
          <a:p>
            <a:pPr marL="342900" indent="-342900" eaLnBrk="0" hangingPunct="0">
              <a:buClr>
                <a:srgbClr val="FFFF00"/>
              </a:buClr>
              <a:buFontTx/>
              <a:buChar char="•"/>
              <a:defRPr/>
            </a:pPr>
            <a:r>
              <a:rPr lang="fr-FR" sz="2000" kern="0" dirty="0">
                <a:solidFill>
                  <a:srgbClr val="FFFFFF"/>
                </a:solidFill>
                <a:latin typeface="Arial"/>
                <a:cs typeface="+mn-cs"/>
              </a:rPr>
              <a:t>Schéma de l’essai</a:t>
            </a:r>
          </a:p>
        </p:txBody>
      </p:sp>
      <p:grpSp>
        <p:nvGrpSpPr>
          <p:cNvPr id="46085" name="Groupe 22"/>
          <p:cNvGrpSpPr>
            <a:grpSpLocks/>
          </p:cNvGrpSpPr>
          <p:nvPr/>
        </p:nvGrpSpPr>
        <p:grpSpPr bwMode="auto">
          <a:xfrm>
            <a:off x="198445" y="923396"/>
            <a:ext cx="8728075" cy="2228460"/>
            <a:chOff x="198438" y="1108075"/>
            <a:chExt cx="8728075" cy="2674152"/>
          </a:xfrm>
        </p:grpSpPr>
        <p:sp>
          <p:nvSpPr>
            <p:cNvPr id="46088" name="Rectangle à coins arrondis 7"/>
            <p:cNvSpPr>
              <a:spLocks noChangeArrowheads="1"/>
            </p:cNvSpPr>
            <p:nvPr/>
          </p:nvSpPr>
          <p:spPr bwMode="auto">
            <a:xfrm>
              <a:off x="198438" y="2579688"/>
              <a:ext cx="3929062" cy="654050"/>
            </a:xfrm>
            <a:prstGeom prst="roundRect">
              <a:avLst>
                <a:gd name="adj" fmla="val 16667"/>
              </a:avLst>
            </a:prstGeom>
            <a:solidFill>
              <a:srgbClr val="FF9900"/>
            </a:solidFill>
            <a:ln w="9525">
              <a:noFill/>
              <a:round/>
              <a:headEnd/>
              <a:tailEnd/>
            </a:ln>
          </p:spPr>
          <p:txBody>
            <a:bodyPr/>
            <a:lstStyle/>
            <a:p>
              <a:endParaRPr lang="fr-FR" altLang="fr-FR" sz="2400">
                <a:solidFill>
                  <a:srgbClr val="FFFFFF"/>
                </a:solidFill>
              </a:endParaRPr>
            </a:p>
          </p:txBody>
        </p:sp>
        <p:sp>
          <p:nvSpPr>
            <p:cNvPr id="46089" name="Rectangle à coins arrondis 8"/>
            <p:cNvSpPr>
              <a:spLocks noChangeArrowheads="1"/>
            </p:cNvSpPr>
            <p:nvPr/>
          </p:nvSpPr>
          <p:spPr bwMode="auto">
            <a:xfrm>
              <a:off x="198438" y="1616075"/>
              <a:ext cx="3929062" cy="798513"/>
            </a:xfrm>
            <a:prstGeom prst="roundRect">
              <a:avLst>
                <a:gd name="adj" fmla="val 11338"/>
              </a:avLst>
            </a:prstGeom>
            <a:solidFill>
              <a:srgbClr val="FF00FF"/>
            </a:solidFill>
            <a:ln w="9525">
              <a:noFill/>
              <a:round/>
              <a:headEnd/>
              <a:tailEnd/>
            </a:ln>
          </p:spPr>
          <p:txBody>
            <a:bodyPr/>
            <a:lstStyle/>
            <a:p>
              <a:endParaRPr lang="fr-FR" altLang="fr-FR" sz="2400">
                <a:solidFill>
                  <a:srgbClr val="FFFFFF"/>
                </a:solidFill>
              </a:endParaRPr>
            </a:p>
          </p:txBody>
        </p:sp>
        <p:sp>
          <p:nvSpPr>
            <p:cNvPr id="46090" name="ZoneTexte 9"/>
            <p:cNvSpPr txBox="1">
              <a:spLocks noChangeArrowheads="1"/>
            </p:cNvSpPr>
            <p:nvPr/>
          </p:nvSpPr>
          <p:spPr bwMode="auto">
            <a:xfrm>
              <a:off x="246063" y="1662113"/>
              <a:ext cx="3632575" cy="849463"/>
            </a:xfrm>
            <a:prstGeom prst="rect">
              <a:avLst/>
            </a:prstGeom>
            <a:noFill/>
            <a:ln w="9525">
              <a:noFill/>
              <a:miter lim="800000"/>
              <a:headEnd/>
              <a:tailEnd/>
            </a:ln>
          </p:spPr>
          <p:txBody>
            <a:bodyPr wrap="none">
              <a:spAutoFit/>
            </a:bodyPr>
            <a:lstStyle/>
            <a:p>
              <a:r>
                <a:rPr lang="fr-FR" altLang="fr-FR" sz="1600" b="1">
                  <a:solidFill>
                    <a:schemeClr val="tx1"/>
                  </a:solidFill>
                </a:rPr>
                <a:t>Bras 1 (n = 45)</a:t>
              </a:r>
            </a:p>
            <a:p>
              <a:r>
                <a:rPr lang="fr-FR" altLang="fr-FR" sz="1200" b="1">
                  <a:solidFill>
                    <a:schemeClr val="tx1"/>
                  </a:solidFill>
                </a:rPr>
                <a:t>DRV/r 800/100 mg qd + TDF/FTC 245/200 mg qd </a:t>
              </a:r>
              <a:br>
                <a:rPr lang="fr-FR" altLang="fr-FR" sz="1200" b="1">
                  <a:solidFill>
                    <a:schemeClr val="tx1"/>
                  </a:solidFill>
                </a:rPr>
              </a:br>
              <a:r>
                <a:rPr lang="fr-FR" altLang="fr-FR" sz="1200" b="1">
                  <a:solidFill>
                    <a:schemeClr val="tx1"/>
                  </a:solidFill>
                </a:rPr>
                <a:t>+ RAL 400 mg bid + MVC 150 mg bid</a:t>
              </a:r>
            </a:p>
          </p:txBody>
        </p:sp>
        <p:sp>
          <p:nvSpPr>
            <p:cNvPr id="46091" name="ZoneTexte 10"/>
            <p:cNvSpPr txBox="1">
              <a:spLocks noChangeArrowheads="1"/>
            </p:cNvSpPr>
            <p:nvPr/>
          </p:nvSpPr>
          <p:spPr bwMode="auto">
            <a:xfrm>
              <a:off x="246063" y="2620963"/>
              <a:ext cx="3632575" cy="627864"/>
            </a:xfrm>
            <a:prstGeom prst="rect">
              <a:avLst/>
            </a:prstGeom>
            <a:noFill/>
            <a:ln w="9525">
              <a:noFill/>
              <a:miter lim="800000"/>
              <a:headEnd/>
              <a:tailEnd/>
            </a:ln>
          </p:spPr>
          <p:txBody>
            <a:bodyPr wrap="none">
              <a:spAutoFit/>
            </a:bodyPr>
            <a:lstStyle/>
            <a:p>
              <a:r>
                <a:rPr lang="fr-FR" altLang="fr-FR" sz="1600" b="1">
                  <a:solidFill>
                    <a:schemeClr val="tx1"/>
                  </a:solidFill>
                </a:rPr>
                <a:t>Bras 2 (n = 45)</a:t>
              </a:r>
            </a:p>
            <a:p>
              <a:r>
                <a:rPr lang="fr-FR" altLang="fr-FR" sz="1200" b="1">
                  <a:solidFill>
                    <a:schemeClr val="tx1"/>
                  </a:solidFill>
                </a:rPr>
                <a:t>DRV/r 800/100 mg qd + TDF/FTC 245/200 mg qd</a:t>
              </a:r>
            </a:p>
          </p:txBody>
        </p:sp>
        <p:sp>
          <p:nvSpPr>
            <p:cNvPr id="46092" name="Rectangle 15"/>
            <p:cNvSpPr>
              <a:spLocks noChangeArrowheads="1"/>
            </p:cNvSpPr>
            <p:nvPr/>
          </p:nvSpPr>
          <p:spPr bwMode="auto">
            <a:xfrm>
              <a:off x="4359275" y="3154363"/>
              <a:ext cx="1880793" cy="627864"/>
            </a:xfrm>
            <a:prstGeom prst="rect">
              <a:avLst/>
            </a:prstGeom>
            <a:noFill/>
            <a:ln w="9525">
              <a:noFill/>
              <a:miter lim="800000"/>
              <a:headEnd/>
              <a:tailEnd/>
            </a:ln>
          </p:spPr>
          <p:txBody>
            <a:bodyPr wrap="none">
              <a:spAutoFit/>
            </a:bodyPr>
            <a:lstStyle/>
            <a:p>
              <a:r>
                <a:rPr lang="fr-FR" altLang="fr-FR" sz="1400">
                  <a:solidFill>
                    <a:srgbClr val="FFFFFF"/>
                  </a:solidFill>
                </a:rPr>
                <a:t>Inclusion simultanée</a:t>
              </a:r>
            </a:p>
            <a:p>
              <a:r>
                <a:rPr lang="fr-FR" altLang="fr-FR" sz="1400">
                  <a:solidFill>
                    <a:srgbClr val="FFFFFF"/>
                  </a:solidFill>
                </a:rPr>
                <a:t>Cohorte CO6 PRIMO</a:t>
              </a:r>
              <a:endParaRPr lang="fr-FR" altLang="fr-FR" sz="1600">
                <a:solidFill>
                  <a:srgbClr val="FFFFFF"/>
                </a:solidFill>
              </a:endParaRPr>
            </a:p>
          </p:txBody>
        </p:sp>
        <p:sp>
          <p:nvSpPr>
            <p:cNvPr id="46093" name="Rectangle 16"/>
            <p:cNvSpPr>
              <a:spLocks noChangeArrowheads="1"/>
            </p:cNvSpPr>
            <p:nvPr/>
          </p:nvSpPr>
          <p:spPr bwMode="auto">
            <a:xfrm>
              <a:off x="6767513" y="2778125"/>
              <a:ext cx="583814" cy="406265"/>
            </a:xfrm>
            <a:prstGeom prst="rect">
              <a:avLst/>
            </a:prstGeom>
            <a:noFill/>
            <a:ln w="9525">
              <a:noFill/>
              <a:miter lim="800000"/>
              <a:headEnd/>
              <a:tailEnd/>
            </a:ln>
          </p:spPr>
          <p:txBody>
            <a:bodyPr wrap="none">
              <a:spAutoFit/>
            </a:bodyPr>
            <a:lstStyle/>
            <a:p>
              <a:r>
                <a:rPr lang="fr-FR" altLang="fr-FR" sz="1600">
                  <a:solidFill>
                    <a:srgbClr val="FFFFFF"/>
                  </a:solidFill>
                </a:rPr>
                <a:t>M24</a:t>
              </a:r>
              <a:endParaRPr lang="fr-FR" altLang="fr-FR">
                <a:solidFill>
                  <a:srgbClr val="FFFFFF"/>
                </a:solidFill>
              </a:endParaRPr>
            </a:p>
          </p:txBody>
        </p:sp>
        <p:sp>
          <p:nvSpPr>
            <p:cNvPr id="46094" name="Rectangle 17"/>
            <p:cNvSpPr>
              <a:spLocks noChangeArrowheads="1"/>
            </p:cNvSpPr>
            <p:nvPr/>
          </p:nvSpPr>
          <p:spPr bwMode="auto">
            <a:xfrm>
              <a:off x="8010525" y="2778125"/>
              <a:ext cx="583814" cy="406265"/>
            </a:xfrm>
            <a:prstGeom prst="rect">
              <a:avLst/>
            </a:prstGeom>
            <a:noFill/>
            <a:ln w="9525">
              <a:noFill/>
              <a:miter lim="800000"/>
              <a:headEnd/>
              <a:tailEnd/>
            </a:ln>
          </p:spPr>
          <p:txBody>
            <a:bodyPr wrap="none">
              <a:spAutoFit/>
            </a:bodyPr>
            <a:lstStyle/>
            <a:p>
              <a:r>
                <a:rPr lang="fr-FR" altLang="fr-FR" sz="1600">
                  <a:solidFill>
                    <a:srgbClr val="FFFFFF"/>
                  </a:solidFill>
                </a:rPr>
                <a:t>M30</a:t>
              </a:r>
              <a:endParaRPr lang="fr-FR" altLang="fr-FR">
                <a:solidFill>
                  <a:srgbClr val="FFFFFF"/>
                </a:solidFill>
              </a:endParaRPr>
            </a:p>
          </p:txBody>
        </p:sp>
        <p:sp>
          <p:nvSpPr>
            <p:cNvPr id="46095" name="Rectangle 19"/>
            <p:cNvSpPr>
              <a:spLocks noChangeArrowheads="1"/>
            </p:cNvSpPr>
            <p:nvPr/>
          </p:nvSpPr>
          <p:spPr bwMode="auto">
            <a:xfrm>
              <a:off x="7051675" y="1765301"/>
              <a:ext cx="1452563" cy="627864"/>
            </a:xfrm>
            <a:prstGeom prst="rect">
              <a:avLst/>
            </a:prstGeom>
            <a:solidFill>
              <a:srgbClr val="000066"/>
            </a:solidFill>
            <a:ln w="9525">
              <a:noFill/>
              <a:miter lim="800000"/>
              <a:headEnd/>
              <a:tailEnd/>
            </a:ln>
          </p:spPr>
          <p:txBody>
            <a:bodyPr>
              <a:spAutoFit/>
            </a:bodyPr>
            <a:lstStyle/>
            <a:p>
              <a:pPr algn="ctr"/>
              <a:r>
                <a:rPr lang="fr-FR" altLang="fr-FR" sz="1400">
                  <a:solidFill>
                    <a:srgbClr val="FFFF66"/>
                  </a:solidFill>
                </a:rPr>
                <a:t>Interruption </a:t>
              </a:r>
            </a:p>
            <a:p>
              <a:pPr algn="ctr"/>
              <a:r>
                <a:rPr lang="fr-FR" altLang="fr-FR" sz="1400">
                  <a:solidFill>
                    <a:srgbClr val="FFFF66"/>
                  </a:solidFill>
                </a:rPr>
                <a:t>du traitement *</a:t>
              </a:r>
              <a:endParaRPr lang="fr-FR" altLang="fr-FR" sz="1600">
                <a:solidFill>
                  <a:srgbClr val="FFFF66"/>
                </a:solidFill>
              </a:endParaRPr>
            </a:p>
          </p:txBody>
        </p:sp>
        <p:sp>
          <p:nvSpPr>
            <p:cNvPr id="46096" name="Rectangle 23"/>
            <p:cNvSpPr>
              <a:spLocks noChangeArrowheads="1"/>
            </p:cNvSpPr>
            <p:nvPr/>
          </p:nvSpPr>
          <p:spPr bwMode="auto">
            <a:xfrm>
              <a:off x="4408488" y="2778125"/>
              <a:ext cx="298780" cy="406265"/>
            </a:xfrm>
            <a:prstGeom prst="rect">
              <a:avLst/>
            </a:prstGeom>
            <a:noFill/>
            <a:ln w="9525">
              <a:noFill/>
              <a:miter lim="800000"/>
              <a:headEnd/>
              <a:tailEnd/>
            </a:ln>
          </p:spPr>
          <p:txBody>
            <a:bodyPr wrap="none">
              <a:spAutoFit/>
            </a:bodyPr>
            <a:lstStyle/>
            <a:p>
              <a:r>
                <a:rPr lang="fr-FR" altLang="fr-FR" sz="1600">
                  <a:solidFill>
                    <a:srgbClr val="FFFFFF"/>
                  </a:solidFill>
                </a:rPr>
                <a:t>0</a:t>
              </a:r>
              <a:endParaRPr lang="fr-FR" altLang="fr-FR">
                <a:solidFill>
                  <a:srgbClr val="FFFFFF"/>
                </a:solidFill>
              </a:endParaRPr>
            </a:p>
          </p:txBody>
        </p:sp>
        <p:cxnSp>
          <p:nvCxnSpPr>
            <p:cNvPr id="46097" name="Connecteur droit avec flèche 24"/>
            <p:cNvCxnSpPr>
              <a:cxnSpLocks noChangeShapeType="1"/>
            </p:cNvCxnSpPr>
            <p:nvPr/>
          </p:nvCxnSpPr>
          <p:spPr bwMode="auto">
            <a:xfrm>
              <a:off x="4403725" y="2579688"/>
              <a:ext cx="4522788" cy="0"/>
            </a:xfrm>
            <a:prstGeom prst="straightConnector1">
              <a:avLst/>
            </a:prstGeom>
            <a:noFill/>
            <a:ln w="28575" algn="ctr">
              <a:solidFill>
                <a:schemeClr val="bg1"/>
              </a:solidFill>
              <a:round/>
              <a:headEnd/>
              <a:tailEnd type="triangle" w="med" len="med"/>
            </a:ln>
          </p:spPr>
        </p:cxnSp>
        <p:cxnSp>
          <p:nvCxnSpPr>
            <p:cNvPr id="46098" name="Connecteur droit 26"/>
            <p:cNvCxnSpPr>
              <a:cxnSpLocks noChangeShapeType="1"/>
            </p:cNvCxnSpPr>
            <p:nvPr/>
          </p:nvCxnSpPr>
          <p:spPr bwMode="auto">
            <a:xfrm>
              <a:off x="8345488" y="2579688"/>
              <a:ext cx="0" cy="153987"/>
            </a:xfrm>
            <a:prstGeom prst="line">
              <a:avLst/>
            </a:prstGeom>
            <a:noFill/>
            <a:ln w="12700" algn="ctr">
              <a:solidFill>
                <a:srgbClr val="FFFFFF"/>
              </a:solidFill>
              <a:round/>
              <a:headEnd/>
              <a:tailEnd/>
            </a:ln>
          </p:spPr>
        </p:cxnSp>
        <p:cxnSp>
          <p:nvCxnSpPr>
            <p:cNvPr id="46099" name="Connecteur droit 28"/>
            <p:cNvCxnSpPr>
              <a:cxnSpLocks noChangeShapeType="1"/>
            </p:cNvCxnSpPr>
            <p:nvPr/>
          </p:nvCxnSpPr>
          <p:spPr bwMode="auto">
            <a:xfrm>
              <a:off x="7051675" y="2579688"/>
              <a:ext cx="0" cy="153987"/>
            </a:xfrm>
            <a:prstGeom prst="line">
              <a:avLst/>
            </a:prstGeom>
            <a:noFill/>
            <a:ln w="12700" algn="ctr">
              <a:solidFill>
                <a:srgbClr val="FFFFFF"/>
              </a:solidFill>
              <a:round/>
              <a:headEnd/>
              <a:tailEnd/>
            </a:ln>
          </p:spPr>
        </p:cxnSp>
        <p:cxnSp>
          <p:nvCxnSpPr>
            <p:cNvPr id="46100" name="Connecteur droit 29"/>
            <p:cNvCxnSpPr>
              <a:cxnSpLocks noChangeShapeType="1"/>
            </p:cNvCxnSpPr>
            <p:nvPr/>
          </p:nvCxnSpPr>
          <p:spPr bwMode="auto">
            <a:xfrm>
              <a:off x="4548188" y="2579688"/>
              <a:ext cx="0" cy="153987"/>
            </a:xfrm>
            <a:prstGeom prst="line">
              <a:avLst/>
            </a:prstGeom>
            <a:noFill/>
            <a:ln w="12700" algn="ctr">
              <a:solidFill>
                <a:srgbClr val="FFFFFF"/>
              </a:solidFill>
              <a:round/>
              <a:headEnd/>
              <a:tailEnd/>
            </a:ln>
          </p:spPr>
        </p:cxnSp>
        <p:sp>
          <p:nvSpPr>
            <p:cNvPr id="46101" name="Rectangle 30"/>
            <p:cNvSpPr>
              <a:spLocks noChangeArrowheads="1"/>
            </p:cNvSpPr>
            <p:nvPr/>
          </p:nvSpPr>
          <p:spPr bwMode="auto">
            <a:xfrm>
              <a:off x="6175375" y="1108075"/>
              <a:ext cx="1762021" cy="664798"/>
            </a:xfrm>
            <a:prstGeom prst="rect">
              <a:avLst/>
            </a:prstGeom>
            <a:solidFill>
              <a:srgbClr val="000066"/>
            </a:solidFill>
            <a:ln w="9525">
              <a:noFill/>
              <a:miter lim="800000"/>
              <a:headEnd/>
              <a:tailEnd/>
            </a:ln>
          </p:spPr>
          <p:txBody>
            <a:bodyPr wrap="none">
              <a:spAutoFit/>
            </a:bodyPr>
            <a:lstStyle/>
            <a:p>
              <a:r>
                <a:rPr lang="fr-FR" altLang="fr-FR" sz="1400"/>
                <a:t>Critère de jugement</a:t>
              </a:r>
            </a:p>
            <a:p>
              <a:r>
                <a:rPr lang="fr-FR" altLang="fr-FR" sz="1600"/>
                <a:t>ADN-VIH à M24</a:t>
              </a:r>
            </a:p>
          </p:txBody>
        </p:sp>
        <p:cxnSp>
          <p:nvCxnSpPr>
            <p:cNvPr id="46102" name="Connecteur droit avec flèche 2047"/>
            <p:cNvCxnSpPr>
              <a:cxnSpLocks noChangeShapeType="1"/>
            </p:cNvCxnSpPr>
            <p:nvPr/>
          </p:nvCxnSpPr>
          <p:spPr bwMode="auto">
            <a:xfrm>
              <a:off x="7051675" y="1662113"/>
              <a:ext cx="0" cy="917575"/>
            </a:xfrm>
            <a:prstGeom prst="straightConnector1">
              <a:avLst/>
            </a:prstGeom>
            <a:noFill/>
            <a:ln w="57150" algn="ctr">
              <a:solidFill>
                <a:srgbClr val="FF6600"/>
              </a:solidFill>
              <a:round/>
              <a:headEnd/>
              <a:tailEnd type="triangle" w="med" len="med"/>
            </a:ln>
          </p:spPr>
        </p:cxnSp>
      </p:grpSp>
      <p:sp>
        <p:nvSpPr>
          <p:cNvPr id="3" name="Rectangle 2"/>
          <p:cNvSpPr/>
          <p:nvPr/>
        </p:nvSpPr>
        <p:spPr>
          <a:xfrm>
            <a:off x="296870" y="4908113"/>
            <a:ext cx="8502650" cy="806887"/>
          </a:xfrm>
          <a:prstGeom prst="rect">
            <a:avLst/>
          </a:prstGeom>
        </p:spPr>
        <p:txBody>
          <a:bodyPr>
            <a:spAutoFit/>
          </a:bodyPr>
          <a:lstStyle/>
          <a:p>
            <a:pPr eaLnBrk="0" hangingPunct="0">
              <a:lnSpc>
                <a:spcPct val="120000"/>
              </a:lnSpc>
              <a:buClr>
                <a:srgbClr val="FFFF00"/>
              </a:buClr>
              <a:defRPr/>
            </a:pPr>
            <a:r>
              <a:rPr lang="fr-FR" altLang="fr-FR" sz="1700" kern="0" dirty="0">
                <a:solidFill>
                  <a:srgbClr val="FFFFFF"/>
                </a:solidFill>
                <a:latin typeface="Arial"/>
              </a:rPr>
              <a:t>* </a:t>
            </a:r>
            <a:r>
              <a:rPr lang="fr-FR" altLang="fr-FR" sz="1100" kern="0" dirty="0">
                <a:solidFill>
                  <a:srgbClr val="FFFFFF"/>
                </a:solidFill>
                <a:latin typeface="Arial"/>
              </a:rPr>
              <a:t>Traitement ARV interrompu à M24 si CV &lt; 50 c/ml et (CD4 </a:t>
            </a:r>
            <a:r>
              <a:rPr lang="fr-FR" altLang="fr-FR" sz="1100" u="sng" kern="0" dirty="0">
                <a:solidFill>
                  <a:srgbClr val="FFFFFF"/>
                </a:solidFill>
                <a:latin typeface="Arial"/>
              </a:rPr>
              <a:t>&gt;</a:t>
            </a:r>
            <a:r>
              <a:rPr lang="fr-FR" altLang="fr-FR" sz="1100" kern="0" dirty="0">
                <a:solidFill>
                  <a:srgbClr val="FFFFFF"/>
                </a:solidFill>
                <a:latin typeface="Arial"/>
              </a:rPr>
              <a:t> 500/mm</a:t>
            </a:r>
            <a:r>
              <a:rPr lang="fr-FR" altLang="fr-FR" sz="1100" kern="0" baseline="30000" dirty="0">
                <a:solidFill>
                  <a:srgbClr val="FFFFFF"/>
                </a:solidFill>
                <a:latin typeface="Arial"/>
              </a:rPr>
              <a:t>3</a:t>
            </a:r>
            <a:r>
              <a:rPr lang="fr-FR" altLang="fr-FR" sz="1100" kern="0" dirty="0">
                <a:solidFill>
                  <a:srgbClr val="FFFFFF"/>
                </a:solidFill>
                <a:latin typeface="Arial"/>
              </a:rPr>
              <a:t> ou </a:t>
            </a:r>
            <a:r>
              <a:rPr lang="fr-FR" altLang="fr-FR" sz="1100" u="sng" kern="0" dirty="0">
                <a:solidFill>
                  <a:srgbClr val="FFFFFF"/>
                </a:solidFill>
                <a:latin typeface="Arial"/>
              </a:rPr>
              <a:t>&gt;</a:t>
            </a:r>
            <a:r>
              <a:rPr lang="fr-FR" altLang="fr-FR" sz="1100" kern="0" dirty="0">
                <a:solidFill>
                  <a:srgbClr val="FFFFFF"/>
                </a:solidFill>
                <a:latin typeface="Arial"/>
              </a:rPr>
              <a:t> 30 %)</a:t>
            </a:r>
          </a:p>
          <a:p>
            <a:pPr eaLnBrk="0" hangingPunct="0">
              <a:lnSpc>
                <a:spcPct val="120000"/>
              </a:lnSpc>
              <a:buClr>
                <a:srgbClr val="FFFF00"/>
              </a:buClr>
              <a:defRPr/>
            </a:pPr>
            <a:r>
              <a:rPr lang="fr-FR" altLang="fr-FR" sz="1100" kern="0" dirty="0">
                <a:solidFill>
                  <a:srgbClr val="FFFFFF"/>
                </a:solidFill>
                <a:latin typeface="Arial"/>
              </a:rPr>
              <a:t>   Réintroduction du traitement recommandé si CV </a:t>
            </a:r>
            <a:r>
              <a:rPr lang="fr-FR" altLang="fr-FR" sz="1100" u="sng" kern="0" dirty="0">
                <a:solidFill>
                  <a:srgbClr val="FFFFFF"/>
                </a:solidFill>
                <a:latin typeface="Arial"/>
              </a:rPr>
              <a:t>&gt;</a:t>
            </a:r>
            <a:r>
              <a:rPr lang="fr-FR" altLang="fr-FR" sz="1100" kern="0" dirty="0">
                <a:solidFill>
                  <a:srgbClr val="FFFFFF"/>
                </a:solidFill>
                <a:latin typeface="Arial"/>
              </a:rPr>
              <a:t> 50 000 c/ml ou (CD4 &lt; 500/mm</a:t>
            </a:r>
            <a:r>
              <a:rPr lang="fr-FR" altLang="fr-FR" sz="1100" kern="0" baseline="30000" dirty="0">
                <a:solidFill>
                  <a:srgbClr val="FFFFFF"/>
                </a:solidFill>
                <a:latin typeface="Arial"/>
              </a:rPr>
              <a:t>3</a:t>
            </a:r>
            <a:r>
              <a:rPr lang="fr-FR" altLang="fr-FR" sz="1100" kern="0" dirty="0">
                <a:solidFill>
                  <a:srgbClr val="FFFFFF"/>
                </a:solidFill>
                <a:latin typeface="Arial"/>
              </a:rPr>
              <a:t/>
            </a:r>
            <a:br>
              <a:rPr lang="fr-FR" altLang="fr-FR" sz="1100" kern="0" dirty="0">
                <a:solidFill>
                  <a:srgbClr val="FFFFFF"/>
                </a:solidFill>
                <a:latin typeface="Arial"/>
              </a:rPr>
            </a:br>
            <a:r>
              <a:rPr lang="fr-FR" altLang="fr-FR" sz="1100" kern="0" dirty="0">
                <a:solidFill>
                  <a:srgbClr val="FFFFFF"/>
                </a:solidFill>
                <a:latin typeface="Arial"/>
              </a:rPr>
              <a:t>   et &lt; 30 %)   </a:t>
            </a:r>
          </a:p>
        </p:txBody>
      </p:sp>
      <p:sp>
        <p:nvSpPr>
          <p:cNvPr id="46087" name="Text Box 5"/>
          <p:cNvSpPr txBox="1">
            <a:spLocks noChangeArrowheads="1"/>
          </p:cNvSpPr>
          <p:nvPr/>
        </p:nvSpPr>
        <p:spPr bwMode="auto">
          <a:xfrm>
            <a:off x="8761130" y="38368"/>
            <a:ext cx="327308" cy="246221"/>
          </a:xfrm>
          <a:prstGeom prst="rect">
            <a:avLst/>
          </a:prstGeom>
          <a:noFill/>
          <a:ln w="9525">
            <a:noFill/>
            <a:miter lim="800000"/>
            <a:headEnd/>
            <a:tailEnd/>
          </a:ln>
        </p:spPr>
        <p:txBody>
          <a:bodyPr wrap="none">
            <a:spAutoFit/>
          </a:bodyPr>
          <a:lstStyle/>
          <a:p>
            <a:pPr algn="r"/>
            <a:r>
              <a:rPr lang="fr-FR" sz="1000">
                <a:ea typeface="ＭＳ Ｐゴシック" pitchFamily="34" charset="-128"/>
              </a:rPr>
              <a:t>15</a:t>
            </a:r>
          </a:p>
        </p:txBody>
      </p:sp>
    </p:spTree>
    <p:custDataLst>
      <p:tags r:id="rId1"/>
    </p:custDataLst>
    <p:extLst>
      <p:ext uri="{BB962C8B-B14F-4D97-AF65-F5344CB8AC3E}">
        <p14:creationId xmlns:p14="http://schemas.microsoft.com/office/powerpoint/2010/main" val="25320545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4"/>
          <p:cNvSpPr>
            <a:spLocks noGrp="1"/>
          </p:cNvSpPr>
          <p:nvPr>
            <p:ph type="title"/>
          </p:nvPr>
        </p:nvSpPr>
        <p:spPr/>
        <p:txBody>
          <a:bodyPr/>
          <a:lstStyle/>
          <a:p>
            <a:pPr>
              <a:defRPr/>
            </a:pPr>
            <a:r>
              <a:rPr lang="fr-FR" altLang="fr-FR" dirty="0" smtClean="0"/>
              <a:t>Essai OPTIPRIM-ANRS147 : penta- vs tri- thérapie dans la primo-infection à VIH</a:t>
            </a:r>
          </a:p>
        </p:txBody>
      </p:sp>
      <p:sp>
        <p:nvSpPr>
          <p:cNvPr id="50178" name="Espace réservé du contenu 3"/>
          <p:cNvSpPr>
            <a:spLocks noGrp="1"/>
          </p:cNvSpPr>
          <p:nvPr>
            <p:ph idx="1"/>
          </p:nvPr>
        </p:nvSpPr>
        <p:spPr>
          <a:xfrm>
            <a:off x="865791" y="4350846"/>
            <a:ext cx="2832452" cy="672042"/>
          </a:xfrm>
        </p:spPr>
        <p:txBody>
          <a:bodyPr/>
          <a:lstStyle/>
          <a:p>
            <a:pPr marL="0" indent="0" algn="ctr">
              <a:buNone/>
            </a:pPr>
            <a:r>
              <a:rPr lang="fr-FR" altLang="fr-FR" sz="1400" dirty="0" smtClean="0"/>
              <a:t>Diminution de l’ADN proviral</a:t>
            </a:r>
          </a:p>
        </p:txBody>
      </p:sp>
      <p:sp>
        <p:nvSpPr>
          <p:cNvPr id="50179" name="Text Box 3"/>
          <p:cNvSpPr txBox="1">
            <a:spLocks noChangeArrowheads="1"/>
          </p:cNvSpPr>
          <p:nvPr/>
        </p:nvSpPr>
        <p:spPr bwMode="auto">
          <a:xfrm>
            <a:off x="6335720" y="5486139"/>
            <a:ext cx="2808287" cy="276999"/>
          </a:xfrm>
          <a:prstGeom prst="rect">
            <a:avLst/>
          </a:prstGeom>
          <a:noFill/>
          <a:ln w="9525">
            <a:noFill/>
            <a:miter lim="800000"/>
            <a:headEnd/>
            <a:tailEnd/>
          </a:ln>
        </p:spPr>
        <p:txBody>
          <a:bodyPr>
            <a:spAutoFit/>
          </a:bodyPr>
          <a:lstStyle/>
          <a:p>
            <a:pPr algn="r" eaLnBrk="0" hangingPunct="0"/>
            <a:r>
              <a:rPr lang="fr-FR" altLang="fr-FR" sz="1200" i="1">
                <a:solidFill>
                  <a:srgbClr val="FFFFFF"/>
                </a:solidFill>
              </a:rPr>
              <a:t>Cheret A, CROI 2014, Abs. 549LB</a:t>
            </a:r>
          </a:p>
        </p:txBody>
      </p:sp>
      <p:grpSp>
        <p:nvGrpSpPr>
          <p:cNvPr id="50206" name="Groupe 172"/>
          <p:cNvGrpSpPr>
            <a:grpSpLocks/>
          </p:cNvGrpSpPr>
          <p:nvPr/>
        </p:nvGrpSpPr>
        <p:grpSpPr bwMode="auto">
          <a:xfrm>
            <a:off x="-26532" y="2059951"/>
            <a:ext cx="4064897" cy="2037326"/>
            <a:chOff x="2092025" y="1791989"/>
            <a:chExt cx="5073950" cy="3040731"/>
          </a:xfrm>
        </p:grpSpPr>
        <p:grpSp>
          <p:nvGrpSpPr>
            <p:cNvPr id="50208" name="Groupe 6270"/>
            <p:cNvGrpSpPr>
              <a:grpSpLocks/>
            </p:cNvGrpSpPr>
            <p:nvPr/>
          </p:nvGrpSpPr>
          <p:grpSpPr bwMode="auto">
            <a:xfrm>
              <a:off x="2092025" y="1791989"/>
              <a:ext cx="5073950" cy="3040731"/>
              <a:chOff x="2261961" y="1791335"/>
              <a:chExt cx="5074098" cy="3041903"/>
            </a:xfrm>
          </p:grpSpPr>
          <p:cxnSp>
            <p:nvCxnSpPr>
              <p:cNvPr id="9" name="Connecteur droit 8"/>
              <p:cNvCxnSpPr/>
              <p:nvPr/>
            </p:nvCxnSpPr>
            <p:spPr bwMode="auto">
              <a:xfrm rot="5400000">
                <a:off x="3205250" y="4399313"/>
                <a:ext cx="82582" cy="3175"/>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bwMode="auto">
              <a:xfrm rot="5400000">
                <a:off x="3363211" y="4400107"/>
                <a:ext cx="82582" cy="1587"/>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bwMode="auto">
              <a:xfrm>
                <a:off x="3005233" y="4361199"/>
                <a:ext cx="4311776"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bwMode="auto">
              <a:xfrm rot="5400000">
                <a:off x="3686276" y="4399313"/>
                <a:ext cx="82582" cy="3175"/>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bwMode="auto">
              <a:xfrm rot="5400000">
                <a:off x="4153809" y="4400107"/>
                <a:ext cx="82582" cy="1587"/>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bwMode="auto">
              <a:xfrm rot="5400000">
                <a:off x="5112686" y="4400107"/>
                <a:ext cx="82582" cy="1587"/>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bwMode="auto">
              <a:xfrm rot="5400000">
                <a:off x="6065214" y="4400107"/>
                <a:ext cx="82582" cy="1587"/>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bwMode="auto">
              <a:xfrm rot="5400000">
                <a:off x="7019329" y="4400107"/>
                <a:ext cx="82582"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0221" name="ZoneTexte 16"/>
              <p:cNvSpPr txBox="1">
                <a:spLocks noChangeArrowheads="1"/>
              </p:cNvSpPr>
              <p:nvPr/>
            </p:nvSpPr>
            <p:spPr bwMode="auto">
              <a:xfrm>
                <a:off x="3073299" y="4442629"/>
                <a:ext cx="345087" cy="390606"/>
              </a:xfrm>
              <a:prstGeom prst="rect">
                <a:avLst/>
              </a:prstGeom>
              <a:noFill/>
              <a:ln w="9525">
                <a:noFill/>
                <a:miter lim="800000"/>
                <a:headEnd/>
                <a:tailEnd/>
              </a:ln>
            </p:spPr>
            <p:txBody>
              <a:bodyPr>
                <a:spAutoFit/>
              </a:bodyPr>
              <a:lstStyle/>
              <a:p>
                <a:pPr algn="ctr"/>
                <a:r>
                  <a:rPr lang="fr-FR" altLang="fr-FR" sz="1100"/>
                  <a:t>0</a:t>
                </a:r>
              </a:p>
            </p:txBody>
          </p:sp>
          <p:sp>
            <p:nvSpPr>
              <p:cNvPr id="50222" name="ZoneTexte 17"/>
              <p:cNvSpPr txBox="1">
                <a:spLocks noChangeArrowheads="1"/>
              </p:cNvSpPr>
              <p:nvPr/>
            </p:nvSpPr>
            <p:spPr bwMode="auto">
              <a:xfrm>
                <a:off x="3176486" y="4442632"/>
                <a:ext cx="454374" cy="390606"/>
              </a:xfrm>
              <a:prstGeom prst="rect">
                <a:avLst/>
              </a:prstGeom>
              <a:noFill/>
              <a:ln w="9525">
                <a:noFill/>
                <a:miter lim="800000"/>
                <a:headEnd/>
                <a:tailEnd/>
              </a:ln>
            </p:spPr>
            <p:txBody>
              <a:bodyPr>
                <a:spAutoFit/>
              </a:bodyPr>
              <a:lstStyle/>
              <a:p>
                <a:pPr algn="ctr"/>
                <a:r>
                  <a:rPr lang="fr-FR" altLang="fr-FR" sz="1100"/>
                  <a:t>1</a:t>
                </a:r>
              </a:p>
            </p:txBody>
          </p:sp>
          <p:sp>
            <p:nvSpPr>
              <p:cNvPr id="50223" name="ZoneTexte 18"/>
              <p:cNvSpPr txBox="1">
                <a:spLocks noChangeArrowheads="1"/>
              </p:cNvSpPr>
              <p:nvPr/>
            </p:nvSpPr>
            <p:spPr bwMode="auto">
              <a:xfrm>
                <a:off x="3499660" y="4442632"/>
                <a:ext cx="454374" cy="390606"/>
              </a:xfrm>
              <a:prstGeom prst="rect">
                <a:avLst/>
              </a:prstGeom>
              <a:noFill/>
              <a:ln w="9525">
                <a:noFill/>
                <a:miter lim="800000"/>
                <a:headEnd/>
                <a:tailEnd/>
              </a:ln>
            </p:spPr>
            <p:txBody>
              <a:bodyPr>
                <a:spAutoFit/>
              </a:bodyPr>
              <a:lstStyle/>
              <a:p>
                <a:pPr algn="ctr"/>
                <a:r>
                  <a:rPr lang="fr-FR" altLang="fr-FR" sz="1100"/>
                  <a:t>3</a:t>
                </a:r>
              </a:p>
            </p:txBody>
          </p:sp>
          <p:sp>
            <p:nvSpPr>
              <p:cNvPr id="50224" name="ZoneTexte 19"/>
              <p:cNvSpPr txBox="1">
                <a:spLocks noChangeArrowheads="1"/>
              </p:cNvSpPr>
              <p:nvPr/>
            </p:nvSpPr>
            <p:spPr bwMode="auto">
              <a:xfrm>
                <a:off x="3969276" y="4442632"/>
                <a:ext cx="454374" cy="390606"/>
              </a:xfrm>
              <a:prstGeom prst="rect">
                <a:avLst/>
              </a:prstGeom>
              <a:noFill/>
              <a:ln w="9525">
                <a:noFill/>
                <a:miter lim="800000"/>
                <a:headEnd/>
                <a:tailEnd/>
              </a:ln>
            </p:spPr>
            <p:txBody>
              <a:bodyPr>
                <a:spAutoFit/>
              </a:bodyPr>
              <a:lstStyle/>
              <a:p>
                <a:pPr algn="ctr"/>
                <a:r>
                  <a:rPr lang="fr-FR" altLang="fr-FR" sz="1100"/>
                  <a:t>6</a:t>
                </a:r>
              </a:p>
            </p:txBody>
          </p:sp>
          <p:sp>
            <p:nvSpPr>
              <p:cNvPr id="50225" name="ZoneTexte 20"/>
              <p:cNvSpPr txBox="1">
                <a:spLocks noChangeArrowheads="1"/>
              </p:cNvSpPr>
              <p:nvPr/>
            </p:nvSpPr>
            <p:spPr bwMode="auto">
              <a:xfrm>
                <a:off x="4923639" y="4442632"/>
                <a:ext cx="454374" cy="390606"/>
              </a:xfrm>
              <a:prstGeom prst="rect">
                <a:avLst/>
              </a:prstGeom>
              <a:noFill/>
              <a:ln w="9525">
                <a:noFill/>
                <a:miter lim="800000"/>
                <a:headEnd/>
                <a:tailEnd/>
              </a:ln>
            </p:spPr>
            <p:txBody>
              <a:bodyPr>
                <a:spAutoFit/>
              </a:bodyPr>
              <a:lstStyle/>
              <a:p>
                <a:pPr algn="ctr"/>
                <a:r>
                  <a:rPr lang="fr-FR" altLang="fr-FR" sz="1100"/>
                  <a:t>12</a:t>
                </a:r>
              </a:p>
            </p:txBody>
          </p:sp>
          <p:sp>
            <p:nvSpPr>
              <p:cNvPr id="50226" name="ZoneTexte 21"/>
              <p:cNvSpPr txBox="1">
                <a:spLocks noChangeArrowheads="1"/>
              </p:cNvSpPr>
              <p:nvPr/>
            </p:nvSpPr>
            <p:spPr bwMode="auto">
              <a:xfrm>
                <a:off x="5878659" y="4442632"/>
                <a:ext cx="454374" cy="390606"/>
              </a:xfrm>
              <a:prstGeom prst="rect">
                <a:avLst/>
              </a:prstGeom>
              <a:noFill/>
              <a:ln w="9525">
                <a:noFill/>
                <a:miter lim="800000"/>
                <a:headEnd/>
                <a:tailEnd/>
              </a:ln>
            </p:spPr>
            <p:txBody>
              <a:bodyPr>
                <a:spAutoFit/>
              </a:bodyPr>
              <a:lstStyle/>
              <a:p>
                <a:pPr algn="ctr"/>
                <a:r>
                  <a:rPr lang="fr-FR" altLang="fr-FR" sz="1100" dirty="0"/>
                  <a:t>18</a:t>
                </a:r>
              </a:p>
            </p:txBody>
          </p:sp>
          <p:sp>
            <p:nvSpPr>
              <p:cNvPr id="50227" name="ZoneTexte 22"/>
              <p:cNvSpPr txBox="1">
                <a:spLocks noChangeArrowheads="1"/>
              </p:cNvSpPr>
              <p:nvPr/>
            </p:nvSpPr>
            <p:spPr bwMode="auto">
              <a:xfrm>
                <a:off x="6772400" y="4442632"/>
                <a:ext cx="563659" cy="390606"/>
              </a:xfrm>
              <a:prstGeom prst="rect">
                <a:avLst/>
              </a:prstGeom>
              <a:noFill/>
              <a:ln w="9525">
                <a:noFill/>
                <a:miter lim="800000"/>
                <a:headEnd/>
                <a:tailEnd/>
              </a:ln>
            </p:spPr>
            <p:txBody>
              <a:bodyPr>
                <a:spAutoFit/>
              </a:bodyPr>
              <a:lstStyle/>
              <a:p>
                <a:pPr algn="ctr"/>
                <a:r>
                  <a:rPr lang="fr-FR" altLang="fr-FR" sz="1100"/>
                  <a:t>24</a:t>
                </a:r>
              </a:p>
            </p:txBody>
          </p:sp>
          <p:sp>
            <p:nvSpPr>
              <p:cNvPr id="50228" name="ZoneTexte 2"/>
              <p:cNvSpPr txBox="1">
                <a:spLocks noChangeArrowheads="1"/>
              </p:cNvSpPr>
              <p:nvPr/>
            </p:nvSpPr>
            <p:spPr bwMode="auto">
              <a:xfrm rot="16200000">
                <a:off x="1256721" y="2945566"/>
                <a:ext cx="2471508" cy="461027"/>
              </a:xfrm>
              <a:prstGeom prst="rect">
                <a:avLst/>
              </a:prstGeom>
              <a:noFill/>
              <a:ln w="9525">
                <a:noFill/>
                <a:miter lim="800000"/>
                <a:headEnd/>
                <a:tailEnd/>
              </a:ln>
            </p:spPr>
            <p:txBody>
              <a:bodyPr wrap="none">
                <a:spAutoFit/>
              </a:bodyPr>
              <a:lstStyle/>
              <a:p>
                <a:pPr algn="ctr"/>
                <a:r>
                  <a:rPr lang="fr-FR" altLang="fr-FR" sz="900" b="1">
                    <a:solidFill>
                      <a:srgbClr val="FFFFFF"/>
                    </a:solidFill>
                  </a:rPr>
                  <a:t>ADN proviral</a:t>
                </a:r>
              </a:p>
              <a:p>
                <a:pPr algn="ctr"/>
                <a:r>
                  <a:rPr lang="fr-FR" altLang="fr-FR" sz="900" b="1">
                    <a:solidFill>
                      <a:srgbClr val="FFFFFF"/>
                    </a:solidFill>
                  </a:rPr>
                  <a:t>(log</a:t>
                </a:r>
                <a:r>
                  <a:rPr lang="fr-FR" altLang="fr-FR" sz="900" b="1" baseline="-25000">
                    <a:solidFill>
                      <a:srgbClr val="FFFFFF"/>
                    </a:solidFill>
                  </a:rPr>
                  <a:t>10</a:t>
                </a:r>
                <a:r>
                  <a:rPr lang="fr-FR" altLang="fr-FR" sz="900" b="1">
                    <a:solidFill>
                      <a:srgbClr val="FFFFFF"/>
                    </a:solidFill>
                  </a:rPr>
                  <a:t> copies/million PBMC</a:t>
                </a:r>
                <a:endParaRPr lang="fr-FR" altLang="fr-FR" sz="900">
                  <a:solidFill>
                    <a:srgbClr val="FFFFFF"/>
                  </a:solidFill>
                  <a:latin typeface="Verdana" pitchFamily="34" charset="0"/>
                </a:endParaRPr>
              </a:p>
            </p:txBody>
          </p:sp>
          <p:cxnSp>
            <p:nvCxnSpPr>
              <p:cNvPr id="50229" name="Connecteur droit 29"/>
              <p:cNvCxnSpPr>
                <a:cxnSpLocks noChangeShapeType="1"/>
              </p:cNvCxnSpPr>
              <p:nvPr/>
            </p:nvCxnSpPr>
            <p:spPr bwMode="auto">
              <a:xfrm flipH="1" flipV="1">
                <a:off x="2998870" y="1982374"/>
                <a:ext cx="370" cy="2386064"/>
              </a:xfrm>
              <a:prstGeom prst="line">
                <a:avLst/>
              </a:prstGeom>
              <a:noFill/>
              <a:ln w="12700" algn="ctr">
                <a:solidFill>
                  <a:schemeClr val="bg1"/>
                </a:solidFill>
                <a:round/>
                <a:headEnd/>
                <a:tailEnd/>
              </a:ln>
            </p:spPr>
          </p:cxnSp>
          <p:cxnSp>
            <p:nvCxnSpPr>
              <p:cNvPr id="31" name="Connecteur droit 30"/>
              <p:cNvCxnSpPr/>
              <p:nvPr/>
            </p:nvCxnSpPr>
            <p:spPr bwMode="auto">
              <a:xfrm>
                <a:off x="2922680" y="4356434"/>
                <a:ext cx="76202" cy="1589"/>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 name="Connecteur droit 31"/>
              <p:cNvCxnSpPr/>
              <p:nvPr/>
            </p:nvCxnSpPr>
            <p:spPr bwMode="auto">
              <a:xfrm>
                <a:off x="2922680" y="3968935"/>
                <a:ext cx="76202" cy="1589"/>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Connecteur droit 32"/>
              <p:cNvCxnSpPr/>
              <p:nvPr/>
            </p:nvCxnSpPr>
            <p:spPr bwMode="auto">
              <a:xfrm>
                <a:off x="2922680" y="3571907"/>
                <a:ext cx="76202" cy="1589"/>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Connecteur droit 33"/>
              <p:cNvCxnSpPr/>
              <p:nvPr/>
            </p:nvCxnSpPr>
            <p:spPr bwMode="auto">
              <a:xfrm>
                <a:off x="2922680" y="3174879"/>
                <a:ext cx="76202" cy="1589"/>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Connecteur droit 34"/>
              <p:cNvCxnSpPr/>
              <p:nvPr/>
            </p:nvCxnSpPr>
            <p:spPr bwMode="auto">
              <a:xfrm>
                <a:off x="2922680" y="2777851"/>
                <a:ext cx="76202" cy="0"/>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Connecteur droit 35"/>
              <p:cNvCxnSpPr/>
              <p:nvPr/>
            </p:nvCxnSpPr>
            <p:spPr bwMode="auto">
              <a:xfrm>
                <a:off x="2922680" y="1982207"/>
                <a:ext cx="76202"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0236" name="ZoneTexte 17"/>
              <p:cNvSpPr txBox="1">
                <a:spLocks noChangeArrowheads="1"/>
              </p:cNvSpPr>
              <p:nvPr/>
            </p:nvSpPr>
            <p:spPr bwMode="auto">
              <a:xfrm>
                <a:off x="2492474" y="4167023"/>
                <a:ext cx="446924" cy="390606"/>
              </a:xfrm>
              <a:prstGeom prst="rect">
                <a:avLst/>
              </a:prstGeom>
              <a:noFill/>
              <a:ln w="9525">
                <a:noFill/>
                <a:miter lim="800000"/>
                <a:headEnd/>
                <a:tailEnd/>
              </a:ln>
            </p:spPr>
            <p:txBody>
              <a:bodyPr anchor="ctr">
                <a:spAutoFit/>
              </a:bodyPr>
              <a:lstStyle/>
              <a:p>
                <a:pPr algn="r"/>
                <a:r>
                  <a:rPr lang="fr-FR" altLang="fr-FR" sz="1100"/>
                  <a:t>0</a:t>
                </a:r>
              </a:p>
            </p:txBody>
          </p:sp>
          <p:sp>
            <p:nvSpPr>
              <p:cNvPr id="50237" name="ZoneTexte 17"/>
              <p:cNvSpPr txBox="1">
                <a:spLocks noChangeArrowheads="1"/>
              </p:cNvSpPr>
              <p:nvPr/>
            </p:nvSpPr>
            <p:spPr bwMode="auto">
              <a:xfrm>
                <a:off x="2492474" y="3771076"/>
                <a:ext cx="446924" cy="390606"/>
              </a:xfrm>
              <a:prstGeom prst="rect">
                <a:avLst/>
              </a:prstGeom>
              <a:noFill/>
              <a:ln w="9525">
                <a:noFill/>
                <a:miter lim="800000"/>
                <a:headEnd/>
                <a:tailEnd/>
              </a:ln>
            </p:spPr>
            <p:txBody>
              <a:bodyPr anchor="ctr">
                <a:spAutoFit/>
              </a:bodyPr>
              <a:lstStyle/>
              <a:p>
                <a:pPr algn="r"/>
                <a:r>
                  <a:rPr lang="fr-FR" altLang="fr-FR" sz="1100"/>
                  <a:t>1</a:t>
                </a:r>
              </a:p>
            </p:txBody>
          </p:sp>
          <p:sp>
            <p:nvSpPr>
              <p:cNvPr id="50238" name="ZoneTexte 17"/>
              <p:cNvSpPr txBox="1">
                <a:spLocks noChangeArrowheads="1"/>
              </p:cNvSpPr>
              <p:nvPr/>
            </p:nvSpPr>
            <p:spPr bwMode="auto">
              <a:xfrm>
                <a:off x="2492474" y="3375128"/>
                <a:ext cx="446924" cy="390606"/>
              </a:xfrm>
              <a:prstGeom prst="rect">
                <a:avLst/>
              </a:prstGeom>
              <a:noFill/>
              <a:ln w="9525">
                <a:noFill/>
                <a:miter lim="800000"/>
                <a:headEnd/>
                <a:tailEnd/>
              </a:ln>
            </p:spPr>
            <p:txBody>
              <a:bodyPr anchor="ctr">
                <a:spAutoFit/>
              </a:bodyPr>
              <a:lstStyle/>
              <a:p>
                <a:pPr algn="r"/>
                <a:r>
                  <a:rPr lang="fr-FR" altLang="fr-FR" sz="1100"/>
                  <a:t>2</a:t>
                </a:r>
              </a:p>
            </p:txBody>
          </p:sp>
          <p:sp>
            <p:nvSpPr>
              <p:cNvPr id="50239" name="ZoneTexte 17"/>
              <p:cNvSpPr txBox="1">
                <a:spLocks noChangeArrowheads="1"/>
              </p:cNvSpPr>
              <p:nvPr/>
            </p:nvSpPr>
            <p:spPr bwMode="auto">
              <a:xfrm>
                <a:off x="2492474" y="2979179"/>
                <a:ext cx="446924" cy="390606"/>
              </a:xfrm>
              <a:prstGeom prst="rect">
                <a:avLst/>
              </a:prstGeom>
              <a:noFill/>
              <a:ln w="9525">
                <a:noFill/>
                <a:miter lim="800000"/>
                <a:headEnd/>
                <a:tailEnd/>
              </a:ln>
            </p:spPr>
            <p:txBody>
              <a:bodyPr anchor="ctr">
                <a:spAutoFit/>
              </a:bodyPr>
              <a:lstStyle/>
              <a:p>
                <a:pPr algn="r"/>
                <a:r>
                  <a:rPr lang="fr-FR" altLang="fr-FR" sz="1100"/>
                  <a:t>3</a:t>
                </a:r>
              </a:p>
            </p:txBody>
          </p:sp>
          <p:sp>
            <p:nvSpPr>
              <p:cNvPr id="50240" name="ZoneTexte 17"/>
              <p:cNvSpPr txBox="1">
                <a:spLocks noChangeArrowheads="1"/>
              </p:cNvSpPr>
              <p:nvPr/>
            </p:nvSpPr>
            <p:spPr bwMode="auto">
              <a:xfrm>
                <a:off x="2492474" y="2583231"/>
                <a:ext cx="446924" cy="390606"/>
              </a:xfrm>
              <a:prstGeom prst="rect">
                <a:avLst/>
              </a:prstGeom>
              <a:noFill/>
              <a:ln w="9525">
                <a:noFill/>
                <a:miter lim="800000"/>
                <a:headEnd/>
                <a:tailEnd/>
              </a:ln>
            </p:spPr>
            <p:txBody>
              <a:bodyPr anchor="ctr">
                <a:spAutoFit/>
              </a:bodyPr>
              <a:lstStyle/>
              <a:p>
                <a:pPr algn="r"/>
                <a:r>
                  <a:rPr lang="fr-FR" altLang="fr-FR" sz="1100"/>
                  <a:t>4</a:t>
                </a:r>
              </a:p>
            </p:txBody>
          </p:sp>
          <p:sp>
            <p:nvSpPr>
              <p:cNvPr id="50241" name="ZoneTexte 17"/>
              <p:cNvSpPr txBox="1">
                <a:spLocks noChangeArrowheads="1"/>
              </p:cNvSpPr>
              <p:nvPr/>
            </p:nvSpPr>
            <p:spPr bwMode="auto">
              <a:xfrm>
                <a:off x="2492474" y="1791335"/>
                <a:ext cx="446924" cy="390606"/>
              </a:xfrm>
              <a:prstGeom prst="rect">
                <a:avLst/>
              </a:prstGeom>
              <a:noFill/>
              <a:ln w="9525">
                <a:noFill/>
                <a:miter lim="800000"/>
                <a:headEnd/>
                <a:tailEnd/>
              </a:ln>
            </p:spPr>
            <p:txBody>
              <a:bodyPr anchor="ctr">
                <a:spAutoFit/>
              </a:bodyPr>
              <a:lstStyle/>
              <a:p>
                <a:pPr algn="r"/>
                <a:r>
                  <a:rPr lang="fr-FR" altLang="fr-FR" sz="1100"/>
                  <a:t>6</a:t>
                </a:r>
              </a:p>
            </p:txBody>
          </p:sp>
          <p:cxnSp>
            <p:nvCxnSpPr>
              <p:cNvPr id="45" name="Connecteur droit 44"/>
              <p:cNvCxnSpPr/>
              <p:nvPr/>
            </p:nvCxnSpPr>
            <p:spPr bwMode="auto">
              <a:xfrm>
                <a:off x="2922680" y="2379235"/>
                <a:ext cx="76202"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0243" name="ZoneTexte 17"/>
              <p:cNvSpPr txBox="1">
                <a:spLocks noChangeArrowheads="1"/>
              </p:cNvSpPr>
              <p:nvPr/>
            </p:nvSpPr>
            <p:spPr bwMode="auto">
              <a:xfrm>
                <a:off x="2492474" y="2187281"/>
                <a:ext cx="446924" cy="390606"/>
              </a:xfrm>
              <a:prstGeom prst="rect">
                <a:avLst/>
              </a:prstGeom>
              <a:noFill/>
              <a:ln w="9525">
                <a:noFill/>
                <a:miter lim="800000"/>
                <a:headEnd/>
                <a:tailEnd/>
              </a:ln>
            </p:spPr>
            <p:txBody>
              <a:bodyPr anchor="ctr">
                <a:spAutoFit/>
              </a:bodyPr>
              <a:lstStyle/>
              <a:p>
                <a:pPr algn="r"/>
                <a:r>
                  <a:rPr lang="fr-FR" altLang="fr-FR" sz="1100"/>
                  <a:t>5</a:t>
                </a:r>
              </a:p>
            </p:txBody>
          </p:sp>
          <p:sp>
            <p:nvSpPr>
              <p:cNvPr id="50244" name="Freeform 58"/>
              <p:cNvSpPr>
                <a:spLocks/>
              </p:cNvSpPr>
              <p:nvPr/>
            </p:nvSpPr>
            <p:spPr bwMode="auto">
              <a:xfrm>
                <a:off x="3146425" y="2335213"/>
                <a:ext cx="101600"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noFill/>
              <a:ln w="28575" cap="flat">
                <a:solidFill>
                  <a:srgbClr val="EE7203"/>
                </a:solidFill>
                <a:prstDash val="solid"/>
                <a:miter lim="800000"/>
                <a:headEnd/>
                <a:tailEnd/>
              </a:ln>
            </p:spPr>
            <p:txBody>
              <a:bodyPr/>
              <a:lstStyle/>
              <a:p>
                <a:endParaRPr lang="fr-FR" sz="1600"/>
              </a:p>
            </p:txBody>
          </p:sp>
          <p:sp>
            <p:nvSpPr>
              <p:cNvPr id="50245" name="Freeform 59"/>
              <p:cNvSpPr>
                <a:spLocks/>
              </p:cNvSpPr>
              <p:nvPr/>
            </p:nvSpPr>
            <p:spPr bwMode="auto">
              <a:xfrm>
                <a:off x="3197225" y="2335213"/>
                <a:ext cx="0" cy="1054100"/>
              </a:xfrm>
              <a:custGeom>
                <a:avLst/>
                <a:gdLst>
                  <a:gd name="T0" fmla="*/ 2147483647 h 1303"/>
                  <a:gd name="T1" fmla="*/ 2147483647 h 1303"/>
                  <a:gd name="T2" fmla="*/ 0 h 1303"/>
                  <a:gd name="T3" fmla="*/ 0 60000 65536"/>
                  <a:gd name="T4" fmla="*/ 0 60000 65536"/>
                  <a:gd name="T5" fmla="*/ 0 60000 65536"/>
                  <a:gd name="T6" fmla="*/ 0 h 1303"/>
                  <a:gd name="T7" fmla="*/ 1303 h 1303"/>
                </a:gdLst>
                <a:ahLst/>
                <a:cxnLst>
                  <a:cxn ang="T3">
                    <a:pos x="0" y="T0"/>
                  </a:cxn>
                  <a:cxn ang="T4">
                    <a:pos x="0" y="T1"/>
                  </a:cxn>
                  <a:cxn ang="T5">
                    <a:pos x="0" y="T2"/>
                  </a:cxn>
                </a:cxnLst>
                <a:rect l="0" t="T6" r="0" b="T7"/>
                <a:pathLst>
                  <a:path h="1303">
                    <a:moveTo>
                      <a:pt x="0" y="1303"/>
                    </a:moveTo>
                    <a:lnTo>
                      <a:pt x="0" y="1303"/>
                    </a:lnTo>
                    <a:lnTo>
                      <a:pt x="0" y="0"/>
                    </a:lnTo>
                  </a:path>
                </a:pathLst>
              </a:custGeom>
              <a:noFill/>
              <a:ln w="28575" cap="flat">
                <a:solidFill>
                  <a:srgbClr val="EE7203"/>
                </a:solidFill>
                <a:prstDash val="solid"/>
                <a:miter lim="800000"/>
                <a:headEnd/>
                <a:tailEnd/>
              </a:ln>
            </p:spPr>
            <p:txBody>
              <a:bodyPr/>
              <a:lstStyle/>
              <a:p>
                <a:endParaRPr lang="fr-FR" sz="1600"/>
              </a:p>
            </p:txBody>
          </p:sp>
          <p:sp>
            <p:nvSpPr>
              <p:cNvPr id="50246" name="Freeform 60"/>
              <p:cNvSpPr>
                <a:spLocks/>
              </p:cNvSpPr>
              <p:nvPr/>
            </p:nvSpPr>
            <p:spPr bwMode="auto">
              <a:xfrm>
                <a:off x="3146425" y="3389313"/>
                <a:ext cx="101600"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noFill/>
              <a:ln w="28575" cap="flat">
                <a:solidFill>
                  <a:srgbClr val="EE7203"/>
                </a:solidFill>
                <a:prstDash val="solid"/>
                <a:miter lim="800000"/>
                <a:headEnd/>
                <a:tailEnd/>
              </a:ln>
            </p:spPr>
            <p:txBody>
              <a:bodyPr/>
              <a:lstStyle/>
              <a:p>
                <a:endParaRPr lang="fr-FR" sz="1600"/>
              </a:p>
            </p:txBody>
          </p:sp>
          <p:sp>
            <p:nvSpPr>
              <p:cNvPr id="50247" name="Freeform 62"/>
              <p:cNvSpPr>
                <a:spLocks/>
              </p:cNvSpPr>
              <p:nvPr/>
            </p:nvSpPr>
            <p:spPr bwMode="auto">
              <a:xfrm>
                <a:off x="3278188" y="2371725"/>
                <a:ext cx="0" cy="1092200"/>
              </a:xfrm>
              <a:custGeom>
                <a:avLst/>
                <a:gdLst>
                  <a:gd name="T0" fmla="*/ 2147483647 h 1350"/>
                  <a:gd name="T1" fmla="*/ 2147483647 h 1350"/>
                  <a:gd name="T2" fmla="*/ 0 h 1350"/>
                  <a:gd name="T3" fmla="*/ 0 60000 65536"/>
                  <a:gd name="T4" fmla="*/ 0 60000 65536"/>
                  <a:gd name="T5" fmla="*/ 0 60000 65536"/>
                  <a:gd name="T6" fmla="*/ 0 h 1350"/>
                  <a:gd name="T7" fmla="*/ 1350 h 1350"/>
                </a:gdLst>
                <a:ahLst/>
                <a:cxnLst>
                  <a:cxn ang="T3">
                    <a:pos x="0" y="T0"/>
                  </a:cxn>
                  <a:cxn ang="T4">
                    <a:pos x="0" y="T1"/>
                  </a:cxn>
                  <a:cxn ang="T5">
                    <a:pos x="0" y="T2"/>
                  </a:cxn>
                </a:cxnLst>
                <a:rect l="0" t="T6" r="0" b="T7"/>
                <a:pathLst>
                  <a:path h="1350">
                    <a:moveTo>
                      <a:pt x="0" y="1350"/>
                    </a:moveTo>
                    <a:lnTo>
                      <a:pt x="0" y="1350"/>
                    </a:lnTo>
                    <a:lnTo>
                      <a:pt x="0" y="0"/>
                    </a:lnTo>
                  </a:path>
                </a:pathLst>
              </a:custGeom>
              <a:noFill/>
              <a:ln w="4" cap="flat">
                <a:solidFill>
                  <a:srgbClr val="1D1D1B"/>
                </a:solidFill>
                <a:prstDash val="solid"/>
                <a:miter lim="800000"/>
                <a:headEnd/>
                <a:tailEnd/>
              </a:ln>
            </p:spPr>
            <p:txBody>
              <a:bodyPr/>
              <a:lstStyle/>
              <a:p>
                <a:endParaRPr lang="fr-FR" sz="1600"/>
              </a:p>
            </p:txBody>
          </p:sp>
          <p:sp>
            <p:nvSpPr>
              <p:cNvPr id="50248" name="Freeform 64"/>
              <p:cNvSpPr>
                <a:spLocks/>
              </p:cNvSpPr>
              <p:nvPr/>
            </p:nvSpPr>
            <p:spPr bwMode="auto">
              <a:xfrm>
                <a:off x="3302000" y="2517775"/>
                <a:ext cx="101600"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noFill/>
              <a:ln w="28575" cap="flat">
                <a:solidFill>
                  <a:srgbClr val="EE7203"/>
                </a:solidFill>
                <a:prstDash val="solid"/>
                <a:miter lim="800000"/>
                <a:headEnd/>
                <a:tailEnd/>
              </a:ln>
            </p:spPr>
            <p:txBody>
              <a:bodyPr/>
              <a:lstStyle/>
              <a:p>
                <a:endParaRPr lang="fr-FR" sz="1600"/>
              </a:p>
            </p:txBody>
          </p:sp>
          <p:sp>
            <p:nvSpPr>
              <p:cNvPr id="50249" name="Freeform 65"/>
              <p:cNvSpPr>
                <a:spLocks/>
              </p:cNvSpPr>
              <p:nvPr/>
            </p:nvSpPr>
            <p:spPr bwMode="auto">
              <a:xfrm>
                <a:off x="3352800" y="2517775"/>
                <a:ext cx="0" cy="966788"/>
              </a:xfrm>
              <a:custGeom>
                <a:avLst/>
                <a:gdLst>
                  <a:gd name="T0" fmla="*/ 2147483647 h 1194"/>
                  <a:gd name="T1" fmla="*/ 2147483647 h 1194"/>
                  <a:gd name="T2" fmla="*/ 0 h 1194"/>
                  <a:gd name="T3" fmla="*/ 0 60000 65536"/>
                  <a:gd name="T4" fmla="*/ 0 60000 65536"/>
                  <a:gd name="T5" fmla="*/ 0 60000 65536"/>
                  <a:gd name="T6" fmla="*/ 0 h 1194"/>
                  <a:gd name="T7" fmla="*/ 1194 h 1194"/>
                </a:gdLst>
                <a:ahLst/>
                <a:cxnLst>
                  <a:cxn ang="T3">
                    <a:pos x="0" y="T0"/>
                  </a:cxn>
                  <a:cxn ang="T4">
                    <a:pos x="0" y="T1"/>
                  </a:cxn>
                  <a:cxn ang="T5">
                    <a:pos x="0" y="T2"/>
                  </a:cxn>
                </a:cxnLst>
                <a:rect l="0" t="T6" r="0" b="T7"/>
                <a:pathLst>
                  <a:path h="1194">
                    <a:moveTo>
                      <a:pt x="0" y="1194"/>
                    </a:moveTo>
                    <a:lnTo>
                      <a:pt x="0" y="1194"/>
                    </a:lnTo>
                    <a:lnTo>
                      <a:pt x="0" y="0"/>
                    </a:lnTo>
                  </a:path>
                </a:pathLst>
              </a:custGeom>
              <a:solidFill>
                <a:srgbClr val="FFFFFF"/>
              </a:solidFill>
              <a:ln w="28575" cap="flat">
                <a:solidFill>
                  <a:srgbClr val="FF9900"/>
                </a:solidFill>
                <a:prstDash val="solid"/>
                <a:miter lim="800000"/>
                <a:headEnd/>
                <a:tailEnd/>
              </a:ln>
            </p:spPr>
            <p:txBody>
              <a:bodyPr/>
              <a:lstStyle/>
              <a:p>
                <a:endParaRPr lang="fr-FR" sz="1600"/>
              </a:p>
            </p:txBody>
          </p:sp>
          <p:sp>
            <p:nvSpPr>
              <p:cNvPr id="50250" name="Freeform 66"/>
              <p:cNvSpPr>
                <a:spLocks/>
              </p:cNvSpPr>
              <p:nvPr/>
            </p:nvSpPr>
            <p:spPr bwMode="auto">
              <a:xfrm>
                <a:off x="3302000" y="3484563"/>
                <a:ext cx="101600"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noFill/>
              <a:ln w="28575" cap="flat">
                <a:solidFill>
                  <a:srgbClr val="EE7203"/>
                </a:solidFill>
                <a:prstDash val="solid"/>
                <a:miter lim="800000"/>
                <a:headEnd/>
                <a:tailEnd/>
              </a:ln>
            </p:spPr>
            <p:txBody>
              <a:bodyPr/>
              <a:lstStyle/>
              <a:p>
                <a:endParaRPr lang="fr-FR" sz="1600"/>
              </a:p>
            </p:txBody>
          </p:sp>
          <p:sp>
            <p:nvSpPr>
              <p:cNvPr id="50251" name="Freeform 69"/>
              <p:cNvSpPr>
                <a:spLocks/>
              </p:cNvSpPr>
              <p:nvPr/>
            </p:nvSpPr>
            <p:spPr bwMode="auto">
              <a:xfrm>
                <a:off x="3387725" y="3570288"/>
                <a:ext cx="101600"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noFill/>
              <a:ln w="28575" cap="flat">
                <a:solidFill>
                  <a:srgbClr val="FF00FF"/>
                </a:solidFill>
                <a:prstDash val="solid"/>
                <a:miter lim="800000"/>
                <a:headEnd/>
                <a:tailEnd/>
              </a:ln>
            </p:spPr>
            <p:txBody>
              <a:bodyPr/>
              <a:lstStyle/>
              <a:p>
                <a:endParaRPr lang="fr-FR" sz="1600"/>
              </a:p>
            </p:txBody>
          </p:sp>
          <p:sp>
            <p:nvSpPr>
              <p:cNvPr id="50252" name="Freeform 70"/>
              <p:cNvSpPr>
                <a:spLocks/>
              </p:cNvSpPr>
              <p:nvPr/>
            </p:nvSpPr>
            <p:spPr bwMode="auto">
              <a:xfrm>
                <a:off x="3621088" y="2709863"/>
                <a:ext cx="101600"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noFill/>
              <a:ln w="28575" cap="flat">
                <a:solidFill>
                  <a:srgbClr val="EE7203"/>
                </a:solidFill>
                <a:prstDash val="solid"/>
                <a:miter lim="800000"/>
                <a:headEnd/>
                <a:tailEnd/>
              </a:ln>
            </p:spPr>
            <p:txBody>
              <a:bodyPr/>
              <a:lstStyle/>
              <a:p>
                <a:endParaRPr lang="fr-FR" sz="1600"/>
              </a:p>
            </p:txBody>
          </p:sp>
          <p:sp>
            <p:nvSpPr>
              <p:cNvPr id="50253" name="Freeform 71"/>
              <p:cNvSpPr>
                <a:spLocks/>
              </p:cNvSpPr>
              <p:nvPr/>
            </p:nvSpPr>
            <p:spPr bwMode="auto">
              <a:xfrm>
                <a:off x="3671888" y="2709863"/>
                <a:ext cx="0" cy="938213"/>
              </a:xfrm>
              <a:custGeom>
                <a:avLst/>
                <a:gdLst>
                  <a:gd name="T0" fmla="*/ 2147483647 h 1158"/>
                  <a:gd name="T1" fmla="*/ 2147483647 h 1158"/>
                  <a:gd name="T2" fmla="*/ 0 h 1158"/>
                  <a:gd name="T3" fmla="*/ 0 60000 65536"/>
                  <a:gd name="T4" fmla="*/ 0 60000 65536"/>
                  <a:gd name="T5" fmla="*/ 0 60000 65536"/>
                  <a:gd name="T6" fmla="*/ 0 h 1158"/>
                  <a:gd name="T7" fmla="*/ 1158 h 1158"/>
                </a:gdLst>
                <a:ahLst/>
                <a:cxnLst>
                  <a:cxn ang="T3">
                    <a:pos x="0" y="T0"/>
                  </a:cxn>
                  <a:cxn ang="T4">
                    <a:pos x="0" y="T1"/>
                  </a:cxn>
                  <a:cxn ang="T5">
                    <a:pos x="0" y="T2"/>
                  </a:cxn>
                </a:cxnLst>
                <a:rect l="0" t="T6" r="0" b="T7"/>
                <a:pathLst>
                  <a:path h="1158">
                    <a:moveTo>
                      <a:pt x="0" y="1158"/>
                    </a:moveTo>
                    <a:lnTo>
                      <a:pt x="0" y="1158"/>
                    </a:lnTo>
                    <a:lnTo>
                      <a:pt x="0" y="0"/>
                    </a:lnTo>
                  </a:path>
                </a:pathLst>
              </a:custGeom>
              <a:noFill/>
              <a:ln w="28575" cap="flat">
                <a:solidFill>
                  <a:srgbClr val="EE7203"/>
                </a:solidFill>
                <a:prstDash val="solid"/>
                <a:miter lim="800000"/>
                <a:headEnd/>
                <a:tailEnd/>
              </a:ln>
            </p:spPr>
            <p:txBody>
              <a:bodyPr/>
              <a:lstStyle/>
              <a:p>
                <a:endParaRPr lang="fr-FR" sz="1600"/>
              </a:p>
            </p:txBody>
          </p:sp>
          <p:sp>
            <p:nvSpPr>
              <p:cNvPr id="50254" name="Freeform 72"/>
              <p:cNvSpPr>
                <a:spLocks/>
              </p:cNvSpPr>
              <p:nvPr/>
            </p:nvSpPr>
            <p:spPr bwMode="auto">
              <a:xfrm>
                <a:off x="3621088" y="3648075"/>
                <a:ext cx="101600"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noFill/>
              <a:ln w="28575" cap="flat">
                <a:solidFill>
                  <a:srgbClr val="EE7203"/>
                </a:solidFill>
                <a:prstDash val="solid"/>
                <a:miter lim="800000"/>
                <a:headEnd/>
                <a:tailEnd/>
              </a:ln>
            </p:spPr>
            <p:txBody>
              <a:bodyPr/>
              <a:lstStyle/>
              <a:p>
                <a:endParaRPr lang="fr-FR" sz="1600"/>
              </a:p>
            </p:txBody>
          </p:sp>
          <p:sp>
            <p:nvSpPr>
              <p:cNvPr id="50255" name="Freeform 76"/>
              <p:cNvSpPr>
                <a:spLocks/>
              </p:cNvSpPr>
              <p:nvPr/>
            </p:nvSpPr>
            <p:spPr bwMode="auto">
              <a:xfrm>
                <a:off x="4103688" y="2938463"/>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noFill/>
              <a:ln w="28575" cap="flat">
                <a:solidFill>
                  <a:srgbClr val="EE7203"/>
                </a:solidFill>
                <a:prstDash val="solid"/>
                <a:miter lim="800000"/>
                <a:headEnd/>
                <a:tailEnd/>
              </a:ln>
            </p:spPr>
            <p:txBody>
              <a:bodyPr/>
              <a:lstStyle/>
              <a:p>
                <a:endParaRPr lang="fr-FR" sz="1600"/>
              </a:p>
            </p:txBody>
          </p:sp>
          <p:sp>
            <p:nvSpPr>
              <p:cNvPr id="50256" name="Freeform 77"/>
              <p:cNvSpPr>
                <a:spLocks/>
              </p:cNvSpPr>
              <p:nvPr/>
            </p:nvSpPr>
            <p:spPr bwMode="auto">
              <a:xfrm>
                <a:off x="4154488" y="2938463"/>
                <a:ext cx="0" cy="660400"/>
              </a:xfrm>
              <a:custGeom>
                <a:avLst/>
                <a:gdLst>
                  <a:gd name="T0" fmla="*/ 2147483647 h 817"/>
                  <a:gd name="T1" fmla="*/ 2147483647 h 817"/>
                  <a:gd name="T2" fmla="*/ 0 h 817"/>
                  <a:gd name="T3" fmla="*/ 0 60000 65536"/>
                  <a:gd name="T4" fmla="*/ 0 60000 65536"/>
                  <a:gd name="T5" fmla="*/ 0 60000 65536"/>
                  <a:gd name="T6" fmla="*/ 0 h 817"/>
                  <a:gd name="T7" fmla="*/ 817 h 817"/>
                </a:gdLst>
                <a:ahLst/>
                <a:cxnLst>
                  <a:cxn ang="T3">
                    <a:pos x="0" y="T0"/>
                  </a:cxn>
                  <a:cxn ang="T4">
                    <a:pos x="0" y="T1"/>
                  </a:cxn>
                  <a:cxn ang="T5">
                    <a:pos x="0" y="T2"/>
                  </a:cxn>
                </a:cxnLst>
                <a:rect l="0" t="T6" r="0" b="T7"/>
                <a:pathLst>
                  <a:path h="817">
                    <a:moveTo>
                      <a:pt x="0" y="817"/>
                    </a:moveTo>
                    <a:lnTo>
                      <a:pt x="0" y="817"/>
                    </a:lnTo>
                    <a:lnTo>
                      <a:pt x="0" y="0"/>
                    </a:lnTo>
                  </a:path>
                </a:pathLst>
              </a:custGeom>
              <a:noFill/>
              <a:ln w="28575" cap="flat">
                <a:solidFill>
                  <a:srgbClr val="EE7203"/>
                </a:solidFill>
                <a:prstDash val="solid"/>
                <a:miter lim="800000"/>
                <a:headEnd/>
                <a:tailEnd/>
              </a:ln>
            </p:spPr>
            <p:txBody>
              <a:bodyPr/>
              <a:lstStyle/>
              <a:p>
                <a:endParaRPr lang="fr-FR" sz="1600"/>
              </a:p>
            </p:txBody>
          </p:sp>
          <p:sp>
            <p:nvSpPr>
              <p:cNvPr id="50257" name="Freeform 78"/>
              <p:cNvSpPr>
                <a:spLocks/>
              </p:cNvSpPr>
              <p:nvPr/>
            </p:nvSpPr>
            <p:spPr bwMode="auto">
              <a:xfrm>
                <a:off x="4103688" y="3598863"/>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noFill/>
              <a:ln w="28575" cap="flat">
                <a:solidFill>
                  <a:srgbClr val="EE7203"/>
                </a:solidFill>
                <a:prstDash val="solid"/>
                <a:miter lim="800000"/>
                <a:headEnd/>
                <a:tailEnd/>
              </a:ln>
            </p:spPr>
            <p:txBody>
              <a:bodyPr/>
              <a:lstStyle/>
              <a:p>
                <a:endParaRPr lang="fr-FR" sz="1600"/>
              </a:p>
            </p:txBody>
          </p:sp>
          <p:sp>
            <p:nvSpPr>
              <p:cNvPr id="50258" name="Freeform 79"/>
              <p:cNvSpPr>
                <a:spLocks/>
              </p:cNvSpPr>
              <p:nvPr/>
            </p:nvSpPr>
            <p:spPr bwMode="auto">
              <a:xfrm>
                <a:off x="4186238" y="2828925"/>
                <a:ext cx="100013"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noFill/>
              <a:ln w="4" cap="flat">
                <a:solidFill>
                  <a:srgbClr val="1D1D1B"/>
                </a:solidFill>
                <a:prstDash val="solid"/>
                <a:miter lim="800000"/>
                <a:headEnd/>
                <a:tailEnd/>
              </a:ln>
            </p:spPr>
            <p:txBody>
              <a:bodyPr/>
              <a:lstStyle/>
              <a:p>
                <a:endParaRPr lang="fr-FR" sz="1600"/>
              </a:p>
            </p:txBody>
          </p:sp>
          <p:sp>
            <p:nvSpPr>
              <p:cNvPr id="50259" name="Freeform 80"/>
              <p:cNvSpPr>
                <a:spLocks/>
              </p:cNvSpPr>
              <p:nvPr/>
            </p:nvSpPr>
            <p:spPr bwMode="auto">
              <a:xfrm>
                <a:off x="4235450" y="2828925"/>
                <a:ext cx="0" cy="1071563"/>
              </a:xfrm>
              <a:custGeom>
                <a:avLst/>
                <a:gdLst>
                  <a:gd name="T0" fmla="*/ 2147483647 h 1325"/>
                  <a:gd name="T1" fmla="*/ 2147483647 h 1325"/>
                  <a:gd name="T2" fmla="*/ 0 h 1325"/>
                  <a:gd name="T3" fmla="*/ 0 60000 65536"/>
                  <a:gd name="T4" fmla="*/ 0 60000 65536"/>
                  <a:gd name="T5" fmla="*/ 0 60000 65536"/>
                  <a:gd name="T6" fmla="*/ 0 h 1325"/>
                  <a:gd name="T7" fmla="*/ 1325 h 1325"/>
                </a:gdLst>
                <a:ahLst/>
                <a:cxnLst>
                  <a:cxn ang="T3">
                    <a:pos x="0" y="T0"/>
                  </a:cxn>
                  <a:cxn ang="T4">
                    <a:pos x="0" y="T1"/>
                  </a:cxn>
                  <a:cxn ang="T5">
                    <a:pos x="0" y="T2"/>
                  </a:cxn>
                </a:cxnLst>
                <a:rect l="0" t="T6" r="0" b="T7"/>
                <a:pathLst>
                  <a:path h="1325">
                    <a:moveTo>
                      <a:pt x="0" y="1325"/>
                    </a:moveTo>
                    <a:lnTo>
                      <a:pt x="0" y="1325"/>
                    </a:lnTo>
                    <a:lnTo>
                      <a:pt x="0" y="0"/>
                    </a:lnTo>
                  </a:path>
                </a:pathLst>
              </a:custGeom>
              <a:noFill/>
              <a:ln w="28575" cap="flat">
                <a:solidFill>
                  <a:srgbClr val="BBE0E3"/>
                </a:solidFill>
                <a:prstDash val="solid"/>
                <a:miter lim="800000"/>
                <a:headEnd/>
                <a:tailEnd/>
              </a:ln>
            </p:spPr>
            <p:txBody>
              <a:bodyPr/>
              <a:lstStyle/>
              <a:p>
                <a:endParaRPr lang="fr-FR" sz="1600"/>
              </a:p>
            </p:txBody>
          </p:sp>
          <p:sp>
            <p:nvSpPr>
              <p:cNvPr id="50260" name="Freeform 81"/>
              <p:cNvSpPr>
                <a:spLocks/>
              </p:cNvSpPr>
              <p:nvPr/>
            </p:nvSpPr>
            <p:spPr bwMode="auto">
              <a:xfrm>
                <a:off x="4186238" y="3900488"/>
                <a:ext cx="100013"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noFill/>
              <a:ln w="28575" cap="flat">
                <a:solidFill>
                  <a:srgbClr val="BBE0E3"/>
                </a:solidFill>
                <a:prstDash val="solid"/>
                <a:miter lim="800000"/>
                <a:headEnd/>
                <a:tailEnd/>
              </a:ln>
            </p:spPr>
            <p:txBody>
              <a:bodyPr/>
              <a:lstStyle/>
              <a:p>
                <a:endParaRPr lang="fr-FR" sz="1600"/>
              </a:p>
            </p:txBody>
          </p:sp>
          <p:sp>
            <p:nvSpPr>
              <p:cNvPr id="50261" name="Freeform 82"/>
              <p:cNvSpPr>
                <a:spLocks/>
              </p:cNvSpPr>
              <p:nvPr/>
            </p:nvSpPr>
            <p:spPr bwMode="auto">
              <a:xfrm>
                <a:off x="5049838" y="2978150"/>
                <a:ext cx="103188"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noFill/>
              <a:ln w="28575" cap="flat">
                <a:solidFill>
                  <a:srgbClr val="EE7203"/>
                </a:solidFill>
                <a:prstDash val="solid"/>
                <a:miter lim="800000"/>
                <a:headEnd/>
                <a:tailEnd/>
              </a:ln>
            </p:spPr>
            <p:txBody>
              <a:bodyPr/>
              <a:lstStyle/>
              <a:p>
                <a:endParaRPr lang="fr-FR" sz="1600"/>
              </a:p>
            </p:txBody>
          </p:sp>
          <p:sp>
            <p:nvSpPr>
              <p:cNvPr id="50262" name="Freeform 83"/>
              <p:cNvSpPr>
                <a:spLocks/>
              </p:cNvSpPr>
              <p:nvPr/>
            </p:nvSpPr>
            <p:spPr bwMode="auto">
              <a:xfrm>
                <a:off x="5102225" y="2978150"/>
                <a:ext cx="0" cy="790575"/>
              </a:xfrm>
              <a:custGeom>
                <a:avLst/>
                <a:gdLst>
                  <a:gd name="T0" fmla="*/ 2147483647 h 977"/>
                  <a:gd name="T1" fmla="*/ 2147483647 h 977"/>
                  <a:gd name="T2" fmla="*/ 0 h 977"/>
                  <a:gd name="T3" fmla="*/ 0 60000 65536"/>
                  <a:gd name="T4" fmla="*/ 0 60000 65536"/>
                  <a:gd name="T5" fmla="*/ 0 60000 65536"/>
                  <a:gd name="T6" fmla="*/ 0 h 977"/>
                  <a:gd name="T7" fmla="*/ 977 h 977"/>
                </a:gdLst>
                <a:ahLst/>
                <a:cxnLst>
                  <a:cxn ang="T3">
                    <a:pos x="0" y="T0"/>
                  </a:cxn>
                  <a:cxn ang="T4">
                    <a:pos x="0" y="T1"/>
                  </a:cxn>
                  <a:cxn ang="T5">
                    <a:pos x="0" y="T2"/>
                  </a:cxn>
                </a:cxnLst>
                <a:rect l="0" t="T6" r="0" b="T7"/>
                <a:pathLst>
                  <a:path h="977">
                    <a:moveTo>
                      <a:pt x="0" y="977"/>
                    </a:moveTo>
                    <a:lnTo>
                      <a:pt x="0" y="977"/>
                    </a:lnTo>
                    <a:lnTo>
                      <a:pt x="0" y="0"/>
                    </a:lnTo>
                  </a:path>
                </a:pathLst>
              </a:custGeom>
              <a:noFill/>
              <a:ln w="28575" cap="flat">
                <a:solidFill>
                  <a:srgbClr val="EE7203"/>
                </a:solidFill>
                <a:prstDash val="solid"/>
                <a:miter lim="800000"/>
                <a:headEnd/>
                <a:tailEnd/>
              </a:ln>
            </p:spPr>
            <p:txBody>
              <a:bodyPr/>
              <a:lstStyle/>
              <a:p>
                <a:endParaRPr lang="fr-FR" sz="1600"/>
              </a:p>
            </p:txBody>
          </p:sp>
          <p:sp>
            <p:nvSpPr>
              <p:cNvPr id="50263" name="Freeform 84"/>
              <p:cNvSpPr>
                <a:spLocks/>
              </p:cNvSpPr>
              <p:nvPr/>
            </p:nvSpPr>
            <p:spPr bwMode="auto">
              <a:xfrm>
                <a:off x="5049838" y="3768725"/>
                <a:ext cx="103188"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noFill/>
              <a:ln w="28575" cap="flat">
                <a:solidFill>
                  <a:srgbClr val="EE7203"/>
                </a:solidFill>
                <a:prstDash val="solid"/>
                <a:miter lim="800000"/>
                <a:headEnd/>
                <a:tailEnd/>
              </a:ln>
            </p:spPr>
            <p:txBody>
              <a:bodyPr/>
              <a:lstStyle/>
              <a:p>
                <a:endParaRPr lang="fr-FR" sz="1600"/>
              </a:p>
            </p:txBody>
          </p:sp>
          <p:sp>
            <p:nvSpPr>
              <p:cNvPr id="50264" name="Freeform 85"/>
              <p:cNvSpPr>
                <a:spLocks/>
              </p:cNvSpPr>
              <p:nvPr/>
            </p:nvSpPr>
            <p:spPr bwMode="auto">
              <a:xfrm>
                <a:off x="5135563" y="2849563"/>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noFill/>
              <a:ln w="28575" cap="flat">
                <a:solidFill>
                  <a:srgbClr val="BBE0E3"/>
                </a:solidFill>
                <a:prstDash val="solid"/>
                <a:miter lim="800000"/>
                <a:headEnd/>
                <a:tailEnd/>
              </a:ln>
            </p:spPr>
            <p:txBody>
              <a:bodyPr/>
              <a:lstStyle/>
              <a:p>
                <a:endParaRPr lang="fr-FR" sz="1600"/>
              </a:p>
            </p:txBody>
          </p:sp>
          <p:sp>
            <p:nvSpPr>
              <p:cNvPr id="50265" name="Freeform 86"/>
              <p:cNvSpPr>
                <a:spLocks/>
              </p:cNvSpPr>
              <p:nvPr/>
            </p:nvSpPr>
            <p:spPr bwMode="auto">
              <a:xfrm>
                <a:off x="5186363" y="2849563"/>
                <a:ext cx="0" cy="1119188"/>
              </a:xfrm>
              <a:custGeom>
                <a:avLst/>
                <a:gdLst>
                  <a:gd name="T0" fmla="*/ 2147483647 h 1385"/>
                  <a:gd name="T1" fmla="*/ 2147483647 h 1385"/>
                  <a:gd name="T2" fmla="*/ 0 h 1385"/>
                  <a:gd name="T3" fmla="*/ 0 60000 65536"/>
                  <a:gd name="T4" fmla="*/ 0 60000 65536"/>
                  <a:gd name="T5" fmla="*/ 0 60000 65536"/>
                  <a:gd name="T6" fmla="*/ 0 h 1385"/>
                  <a:gd name="T7" fmla="*/ 1385 h 1385"/>
                </a:gdLst>
                <a:ahLst/>
                <a:cxnLst>
                  <a:cxn ang="T3">
                    <a:pos x="0" y="T0"/>
                  </a:cxn>
                  <a:cxn ang="T4">
                    <a:pos x="0" y="T1"/>
                  </a:cxn>
                  <a:cxn ang="T5">
                    <a:pos x="0" y="T2"/>
                  </a:cxn>
                </a:cxnLst>
                <a:rect l="0" t="T6" r="0" b="T7"/>
                <a:pathLst>
                  <a:path h="1385">
                    <a:moveTo>
                      <a:pt x="0" y="1385"/>
                    </a:moveTo>
                    <a:lnTo>
                      <a:pt x="0" y="1385"/>
                    </a:lnTo>
                    <a:lnTo>
                      <a:pt x="0" y="0"/>
                    </a:lnTo>
                  </a:path>
                </a:pathLst>
              </a:custGeom>
              <a:noFill/>
              <a:ln w="28575" cap="flat">
                <a:solidFill>
                  <a:srgbClr val="BBE0E3"/>
                </a:solidFill>
                <a:prstDash val="solid"/>
                <a:miter lim="800000"/>
                <a:headEnd/>
                <a:tailEnd/>
              </a:ln>
            </p:spPr>
            <p:txBody>
              <a:bodyPr/>
              <a:lstStyle/>
              <a:p>
                <a:endParaRPr lang="fr-FR" sz="1600"/>
              </a:p>
            </p:txBody>
          </p:sp>
          <p:sp>
            <p:nvSpPr>
              <p:cNvPr id="50266" name="Freeform 87"/>
              <p:cNvSpPr>
                <a:spLocks/>
              </p:cNvSpPr>
              <p:nvPr/>
            </p:nvSpPr>
            <p:spPr bwMode="auto">
              <a:xfrm>
                <a:off x="5135563" y="3968750"/>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noFill/>
              <a:ln w="28575" cap="flat">
                <a:solidFill>
                  <a:srgbClr val="BBE0E3"/>
                </a:solidFill>
                <a:prstDash val="solid"/>
                <a:miter lim="800000"/>
                <a:headEnd/>
                <a:tailEnd/>
              </a:ln>
            </p:spPr>
            <p:txBody>
              <a:bodyPr/>
              <a:lstStyle/>
              <a:p>
                <a:endParaRPr lang="fr-FR" sz="1600"/>
              </a:p>
            </p:txBody>
          </p:sp>
          <p:sp>
            <p:nvSpPr>
              <p:cNvPr id="50267" name="Freeform 88"/>
              <p:cNvSpPr>
                <a:spLocks/>
              </p:cNvSpPr>
              <p:nvPr/>
            </p:nvSpPr>
            <p:spPr bwMode="auto">
              <a:xfrm>
                <a:off x="6011863" y="3035300"/>
                <a:ext cx="103188"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noFill/>
              <a:ln w="28575" cap="flat">
                <a:solidFill>
                  <a:srgbClr val="EE7203"/>
                </a:solidFill>
                <a:prstDash val="solid"/>
                <a:miter lim="800000"/>
                <a:headEnd/>
                <a:tailEnd/>
              </a:ln>
            </p:spPr>
            <p:txBody>
              <a:bodyPr/>
              <a:lstStyle/>
              <a:p>
                <a:endParaRPr lang="fr-FR" sz="1600"/>
              </a:p>
            </p:txBody>
          </p:sp>
          <p:sp>
            <p:nvSpPr>
              <p:cNvPr id="50268" name="Freeform 89"/>
              <p:cNvSpPr>
                <a:spLocks/>
              </p:cNvSpPr>
              <p:nvPr/>
            </p:nvSpPr>
            <p:spPr bwMode="auto">
              <a:xfrm>
                <a:off x="6062663" y="3035300"/>
                <a:ext cx="0" cy="717550"/>
              </a:xfrm>
              <a:custGeom>
                <a:avLst/>
                <a:gdLst>
                  <a:gd name="T0" fmla="*/ 2147483647 h 887"/>
                  <a:gd name="T1" fmla="*/ 2147483647 h 887"/>
                  <a:gd name="T2" fmla="*/ 0 h 887"/>
                  <a:gd name="T3" fmla="*/ 0 60000 65536"/>
                  <a:gd name="T4" fmla="*/ 0 60000 65536"/>
                  <a:gd name="T5" fmla="*/ 0 60000 65536"/>
                  <a:gd name="T6" fmla="*/ 0 h 887"/>
                  <a:gd name="T7" fmla="*/ 887 h 887"/>
                </a:gdLst>
                <a:ahLst/>
                <a:cxnLst>
                  <a:cxn ang="T3">
                    <a:pos x="0" y="T0"/>
                  </a:cxn>
                  <a:cxn ang="T4">
                    <a:pos x="0" y="T1"/>
                  </a:cxn>
                  <a:cxn ang="T5">
                    <a:pos x="0" y="T2"/>
                  </a:cxn>
                </a:cxnLst>
                <a:rect l="0" t="T6" r="0" b="T7"/>
                <a:pathLst>
                  <a:path h="887">
                    <a:moveTo>
                      <a:pt x="0" y="887"/>
                    </a:moveTo>
                    <a:lnTo>
                      <a:pt x="0" y="887"/>
                    </a:lnTo>
                    <a:lnTo>
                      <a:pt x="0" y="0"/>
                    </a:lnTo>
                  </a:path>
                </a:pathLst>
              </a:custGeom>
              <a:noFill/>
              <a:ln w="28575" cap="flat">
                <a:solidFill>
                  <a:srgbClr val="EE7203"/>
                </a:solidFill>
                <a:prstDash val="solid"/>
                <a:miter lim="800000"/>
                <a:headEnd/>
                <a:tailEnd/>
              </a:ln>
            </p:spPr>
            <p:txBody>
              <a:bodyPr/>
              <a:lstStyle/>
              <a:p>
                <a:endParaRPr lang="fr-FR" sz="1600"/>
              </a:p>
            </p:txBody>
          </p:sp>
          <p:sp>
            <p:nvSpPr>
              <p:cNvPr id="50269" name="Freeform 90"/>
              <p:cNvSpPr>
                <a:spLocks/>
              </p:cNvSpPr>
              <p:nvPr/>
            </p:nvSpPr>
            <p:spPr bwMode="auto">
              <a:xfrm>
                <a:off x="6011863" y="3752850"/>
                <a:ext cx="103188"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noFill/>
              <a:ln w="28575" cap="flat">
                <a:solidFill>
                  <a:srgbClr val="EE7203"/>
                </a:solidFill>
                <a:prstDash val="solid"/>
                <a:miter lim="800000"/>
                <a:headEnd/>
                <a:tailEnd/>
              </a:ln>
            </p:spPr>
            <p:txBody>
              <a:bodyPr/>
              <a:lstStyle/>
              <a:p>
                <a:endParaRPr lang="fr-FR" sz="1600"/>
              </a:p>
            </p:txBody>
          </p:sp>
          <p:sp>
            <p:nvSpPr>
              <p:cNvPr id="50270" name="Freeform 91"/>
              <p:cNvSpPr>
                <a:spLocks/>
              </p:cNvSpPr>
              <p:nvPr/>
            </p:nvSpPr>
            <p:spPr bwMode="auto">
              <a:xfrm>
                <a:off x="6097588" y="2938463"/>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noFill/>
              <a:ln w="28575" cap="flat">
                <a:solidFill>
                  <a:srgbClr val="FF00FF"/>
                </a:solidFill>
                <a:prstDash val="solid"/>
                <a:miter lim="800000"/>
                <a:headEnd/>
                <a:tailEnd/>
              </a:ln>
            </p:spPr>
            <p:txBody>
              <a:bodyPr/>
              <a:lstStyle/>
              <a:p>
                <a:endParaRPr lang="fr-FR" sz="1600"/>
              </a:p>
            </p:txBody>
          </p:sp>
          <p:sp>
            <p:nvSpPr>
              <p:cNvPr id="50271" name="Freeform 92"/>
              <p:cNvSpPr>
                <a:spLocks/>
              </p:cNvSpPr>
              <p:nvPr/>
            </p:nvSpPr>
            <p:spPr bwMode="auto">
              <a:xfrm>
                <a:off x="6148388" y="2938463"/>
                <a:ext cx="0" cy="1016000"/>
              </a:xfrm>
              <a:custGeom>
                <a:avLst/>
                <a:gdLst>
                  <a:gd name="T0" fmla="*/ 2147483647 h 1256"/>
                  <a:gd name="T1" fmla="*/ 2147483647 h 1256"/>
                  <a:gd name="T2" fmla="*/ 0 h 1256"/>
                  <a:gd name="T3" fmla="*/ 0 60000 65536"/>
                  <a:gd name="T4" fmla="*/ 0 60000 65536"/>
                  <a:gd name="T5" fmla="*/ 0 60000 65536"/>
                  <a:gd name="T6" fmla="*/ 0 h 1256"/>
                  <a:gd name="T7" fmla="*/ 1256 h 1256"/>
                </a:gdLst>
                <a:ahLst/>
                <a:cxnLst>
                  <a:cxn ang="T3">
                    <a:pos x="0" y="T0"/>
                  </a:cxn>
                  <a:cxn ang="T4">
                    <a:pos x="0" y="T1"/>
                  </a:cxn>
                  <a:cxn ang="T5">
                    <a:pos x="0" y="T2"/>
                  </a:cxn>
                </a:cxnLst>
                <a:rect l="0" t="T6" r="0" b="T7"/>
                <a:pathLst>
                  <a:path h="1256">
                    <a:moveTo>
                      <a:pt x="0" y="1256"/>
                    </a:moveTo>
                    <a:lnTo>
                      <a:pt x="0" y="1256"/>
                    </a:lnTo>
                    <a:lnTo>
                      <a:pt x="0" y="0"/>
                    </a:lnTo>
                  </a:path>
                </a:pathLst>
              </a:custGeom>
              <a:noFill/>
              <a:ln w="28575" cap="flat">
                <a:solidFill>
                  <a:srgbClr val="BBE0E3"/>
                </a:solidFill>
                <a:prstDash val="solid"/>
                <a:miter lim="800000"/>
                <a:headEnd/>
                <a:tailEnd/>
              </a:ln>
            </p:spPr>
            <p:txBody>
              <a:bodyPr/>
              <a:lstStyle/>
              <a:p>
                <a:endParaRPr lang="fr-FR" sz="1600"/>
              </a:p>
            </p:txBody>
          </p:sp>
          <p:sp>
            <p:nvSpPr>
              <p:cNvPr id="50272" name="Freeform 93"/>
              <p:cNvSpPr>
                <a:spLocks/>
              </p:cNvSpPr>
              <p:nvPr/>
            </p:nvSpPr>
            <p:spPr bwMode="auto">
              <a:xfrm>
                <a:off x="6097588" y="3954463"/>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noFill/>
              <a:ln w="28575" cap="flat">
                <a:solidFill>
                  <a:srgbClr val="BBE0E3"/>
                </a:solidFill>
                <a:prstDash val="solid"/>
                <a:miter lim="800000"/>
                <a:headEnd/>
                <a:tailEnd/>
              </a:ln>
            </p:spPr>
            <p:txBody>
              <a:bodyPr/>
              <a:lstStyle/>
              <a:p>
                <a:endParaRPr lang="fr-FR" sz="1600"/>
              </a:p>
            </p:txBody>
          </p:sp>
          <p:sp>
            <p:nvSpPr>
              <p:cNvPr id="50273" name="Freeform 94"/>
              <p:cNvSpPr>
                <a:spLocks/>
              </p:cNvSpPr>
              <p:nvPr/>
            </p:nvSpPr>
            <p:spPr bwMode="auto">
              <a:xfrm>
                <a:off x="6970713" y="3089275"/>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noFill/>
              <a:ln w="28575" cap="flat">
                <a:solidFill>
                  <a:srgbClr val="EE7203"/>
                </a:solidFill>
                <a:prstDash val="solid"/>
                <a:miter lim="800000"/>
                <a:headEnd/>
                <a:tailEnd/>
              </a:ln>
            </p:spPr>
            <p:txBody>
              <a:bodyPr/>
              <a:lstStyle/>
              <a:p>
                <a:endParaRPr lang="fr-FR" sz="1600"/>
              </a:p>
            </p:txBody>
          </p:sp>
          <p:sp>
            <p:nvSpPr>
              <p:cNvPr id="50274" name="Freeform 95"/>
              <p:cNvSpPr>
                <a:spLocks/>
              </p:cNvSpPr>
              <p:nvPr/>
            </p:nvSpPr>
            <p:spPr bwMode="auto">
              <a:xfrm>
                <a:off x="7021513" y="3089275"/>
                <a:ext cx="0" cy="719138"/>
              </a:xfrm>
              <a:custGeom>
                <a:avLst/>
                <a:gdLst>
                  <a:gd name="T0" fmla="*/ 2147483647 h 887"/>
                  <a:gd name="T1" fmla="*/ 2147483647 h 887"/>
                  <a:gd name="T2" fmla="*/ 0 h 887"/>
                  <a:gd name="T3" fmla="*/ 0 60000 65536"/>
                  <a:gd name="T4" fmla="*/ 0 60000 65536"/>
                  <a:gd name="T5" fmla="*/ 0 60000 65536"/>
                  <a:gd name="T6" fmla="*/ 0 h 887"/>
                  <a:gd name="T7" fmla="*/ 887 h 887"/>
                </a:gdLst>
                <a:ahLst/>
                <a:cxnLst>
                  <a:cxn ang="T3">
                    <a:pos x="0" y="T0"/>
                  </a:cxn>
                  <a:cxn ang="T4">
                    <a:pos x="0" y="T1"/>
                  </a:cxn>
                  <a:cxn ang="T5">
                    <a:pos x="0" y="T2"/>
                  </a:cxn>
                </a:cxnLst>
                <a:rect l="0" t="T6" r="0" b="T7"/>
                <a:pathLst>
                  <a:path h="887">
                    <a:moveTo>
                      <a:pt x="0" y="887"/>
                    </a:moveTo>
                    <a:lnTo>
                      <a:pt x="0" y="887"/>
                    </a:lnTo>
                    <a:lnTo>
                      <a:pt x="0" y="0"/>
                    </a:lnTo>
                  </a:path>
                </a:pathLst>
              </a:custGeom>
              <a:noFill/>
              <a:ln w="28575" cap="flat">
                <a:solidFill>
                  <a:srgbClr val="EE7203"/>
                </a:solidFill>
                <a:prstDash val="solid"/>
                <a:miter lim="800000"/>
                <a:headEnd/>
                <a:tailEnd/>
              </a:ln>
            </p:spPr>
            <p:txBody>
              <a:bodyPr/>
              <a:lstStyle/>
              <a:p>
                <a:endParaRPr lang="fr-FR" sz="1600"/>
              </a:p>
            </p:txBody>
          </p:sp>
          <p:sp>
            <p:nvSpPr>
              <p:cNvPr id="50275" name="Freeform 96"/>
              <p:cNvSpPr>
                <a:spLocks/>
              </p:cNvSpPr>
              <p:nvPr/>
            </p:nvSpPr>
            <p:spPr bwMode="auto">
              <a:xfrm>
                <a:off x="6970713" y="3808413"/>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noFill/>
              <a:ln w="28575" cap="flat">
                <a:solidFill>
                  <a:srgbClr val="EE7203"/>
                </a:solidFill>
                <a:prstDash val="solid"/>
                <a:miter lim="800000"/>
                <a:headEnd/>
                <a:tailEnd/>
              </a:ln>
            </p:spPr>
            <p:txBody>
              <a:bodyPr/>
              <a:lstStyle/>
              <a:p>
                <a:endParaRPr lang="fr-FR" sz="1600"/>
              </a:p>
            </p:txBody>
          </p:sp>
          <p:sp>
            <p:nvSpPr>
              <p:cNvPr id="50276" name="Freeform 97"/>
              <p:cNvSpPr>
                <a:spLocks/>
              </p:cNvSpPr>
              <p:nvPr/>
            </p:nvSpPr>
            <p:spPr bwMode="auto">
              <a:xfrm>
                <a:off x="7050088" y="2832100"/>
                <a:ext cx="100013"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noFill/>
              <a:ln w="28575" cap="flat">
                <a:solidFill>
                  <a:srgbClr val="BBE0E3"/>
                </a:solidFill>
                <a:prstDash val="solid"/>
                <a:miter lim="800000"/>
                <a:headEnd/>
                <a:tailEnd/>
              </a:ln>
            </p:spPr>
            <p:txBody>
              <a:bodyPr/>
              <a:lstStyle/>
              <a:p>
                <a:endParaRPr lang="fr-FR" sz="1600"/>
              </a:p>
            </p:txBody>
          </p:sp>
          <p:sp>
            <p:nvSpPr>
              <p:cNvPr id="50277" name="Freeform 99"/>
              <p:cNvSpPr>
                <a:spLocks/>
              </p:cNvSpPr>
              <p:nvPr/>
            </p:nvSpPr>
            <p:spPr bwMode="auto">
              <a:xfrm>
                <a:off x="7050088" y="4184650"/>
                <a:ext cx="100013"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noFill/>
              <a:ln w="28575" cap="flat">
                <a:solidFill>
                  <a:srgbClr val="BBE0E3"/>
                </a:solidFill>
                <a:prstDash val="solid"/>
                <a:miter lim="800000"/>
                <a:headEnd/>
                <a:tailEnd/>
              </a:ln>
            </p:spPr>
            <p:txBody>
              <a:bodyPr/>
              <a:lstStyle/>
              <a:p>
                <a:endParaRPr lang="fr-FR" sz="1600"/>
              </a:p>
            </p:txBody>
          </p:sp>
          <p:sp>
            <p:nvSpPr>
              <p:cNvPr id="50278" name="Freeform 100"/>
              <p:cNvSpPr>
                <a:spLocks/>
              </p:cNvSpPr>
              <p:nvPr/>
            </p:nvSpPr>
            <p:spPr bwMode="auto">
              <a:xfrm>
                <a:off x="3173413" y="2728913"/>
                <a:ext cx="47625" cy="258763"/>
              </a:xfrm>
              <a:custGeom>
                <a:avLst/>
                <a:gdLst>
                  <a:gd name="T0" fmla="*/ 2147483647 w 50"/>
                  <a:gd name="T1" fmla="*/ 2147483647 h 321"/>
                  <a:gd name="T2" fmla="*/ 2147483647 w 50"/>
                  <a:gd name="T3" fmla="*/ 2147483647 h 321"/>
                  <a:gd name="T4" fmla="*/ 0 w 50"/>
                  <a:gd name="T5" fmla="*/ 2147483647 h 321"/>
                  <a:gd name="T6" fmla="*/ 0 w 50"/>
                  <a:gd name="T7" fmla="*/ 0 h 321"/>
                  <a:gd name="T8" fmla="*/ 2147483647 w 50"/>
                  <a:gd name="T9" fmla="*/ 0 h 321"/>
                  <a:gd name="T10" fmla="*/ 2147483647 w 50"/>
                  <a:gd name="T11" fmla="*/ 2147483647 h 321"/>
                  <a:gd name="T12" fmla="*/ 0 60000 65536"/>
                  <a:gd name="T13" fmla="*/ 0 60000 65536"/>
                  <a:gd name="T14" fmla="*/ 0 60000 65536"/>
                  <a:gd name="T15" fmla="*/ 0 60000 65536"/>
                  <a:gd name="T16" fmla="*/ 0 60000 65536"/>
                  <a:gd name="T17" fmla="*/ 0 60000 65536"/>
                  <a:gd name="T18" fmla="*/ 0 w 50"/>
                  <a:gd name="T19" fmla="*/ 0 h 321"/>
                  <a:gd name="T20" fmla="*/ 50 w 50"/>
                  <a:gd name="T21" fmla="*/ 321 h 321"/>
                </a:gdLst>
                <a:ahLst/>
                <a:cxnLst>
                  <a:cxn ang="T12">
                    <a:pos x="T0" y="T1"/>
                  </a:cxn>
                  <a:cxn ang="T13">
                    <a:pos x="T2" y="T3"/>
                  </a:cxn>
                  <a:cxn ang="T14">
                    <a:pos x="T4" y="T5"/>
                  </a:cxn>
                  <a:cxn ang="T15">
                    <a:pos x="T6" y="T7"/>
                  </a:cxn>
                  <a:cxn ang="T16">
                    <a:pos x="T8" y="T9"/>
                  </a:cxn>
                  <a:cxn ang="T17">
                    <a:pos x="T10" y="T11"/>
                  </a:cxn>
                </a:cxnLst>
                <a:rect l="T18" t="T19" r="T20" b="T21"/>
                <a:pathLst>
                  <a:path w="50" h="321">
                    <a:moveTo>
                      <a:pt x="50" y="321"/>
                    </a:moveTo>
                    <a:lnTo>
                      <a:pt x="50" y="321"/>
                    </a:lnTo>
                    <a:lnTo>
                      <a:pt x="0" y="321"/>
                    </a:lnTo>
                    <a:lnTo>
                      <a:pt x="0" y="0"/>
                    </a:lnTo>
                    <a:lnTo>
                      <a:pt x="50" y="0"/>
                    </a:lnTo>
                    <a:lnTo>
                      <a:pt x="50" y="321"/>
                    </a:lnTo>
                    <a:close/>
                  </a:path>
                </a:pathLst>
              </a:custGeom>
              <a:solidFill>
                <a:srgbClr val="FFFFFF"/>
              </a:solidFill>
              <a:ln w="28575">
                <a:solidFill>
                  <a:srgbClr val="EE7203"/>
                </a:solidFill>
                <a:prstDash val="solid"/>
                <a:round/>
                <a:headEnd/>
                <a:tailEnd/>
              </a:ln>
            </p:spPr>
            <p:txBody>
              <a:bodyPr/>
              <a:lstStyle/>
              <a:p>
                <a:endParaRPr lang="fr-FR" sz="1600"/>
              </a:p>
            </p:txBody>
          </p:sp>
          <p:sp>
            <p:nvSpPr>
              <p:cNvPr id="50279" name="Freeform 101"/>
              <p:cNvSpPr>
                <a:spLocks/>
              </p:cNvSpPr>
              <p:nvPr/>
            </p:nvSpPr>
            <p:spPr bwMode="auto">
              <a:xfrm>
                <a:off x="3173413" y="2728913"/>
                <a:ext cx="47625" cy="258763"/>
              </a:xfrm>
              <a:custGeom>
                <a:avLst/>
                <a:gdLst>
                  <a:gd name="T0" fmla="*/ 2147483647 w 50"/>
                  <a:gd name="T1" fmla="*/ 2147483647 h 321"/>
                  <a:gd name="T2" fmla="*/ 2147483647 w 50"/>
                  <a:gd name="T3" fmla="*/ 2147483647 h 321"/>
                  <a:gd name="T4" fmla="*/ 0 w 50"/>
                  <a:gd name="T5" fmla="*/ 2147483647 h 321"/>
                  <a:gd name="T6" fmla="*/ 0 w 50"/>
                  <a:gd name="T7" fmla="*/ 0 h 321"/>
                  <a:gd name="T8" fmla="*/ 2147483647 w 50"/>
                  <a:gd name="T9" fmla="*/ 0 h 321"/>
                  <a:gd name="T10" fmla="*/ 2147483647 w 50"/>
                  <a:gd name="T11" fmla="*/ 2147483647 h 321"/>
                  <a:gd name="T12" fmla="*/ 0 60000 65536"/>
                  <a:gd name="T13" fmla="*/ 0 60000 65536"/>
                  <a:gd name="T14" fmla="*/ 0 60000 65536"/>
                  <a:gd name="T15" fmla="*/ 0 60000 65536"/>
                  <a:gd name="T16" fmla="*/ 0 60000 65536"/>
                  <a:gd name="T17" fmla="*/ 0 60000 65536"/>
                  <a:gd name="T18" fmla="*/ 0 w 50"/>
                  <a:gd name="T19" fmla="*/ 0 h 321"/>
                  <a:gd name="T20" fmla="*/ 50 w 50"/>
                  <a:gd name="T21" fmla="*/ 321 h 321"/>
                </a:gdLst>
                <a:ahLst/>
                <a:cxnLst>
                  <a:cxn ang="T12">
                    <a:pos x="T0" y="T1"/>
                  </a:cxn>
                  <a:cxn ang="T13">
                    <a:pos x="T2" y="T3"/>
                  </a:cxn>
                  <a:cxn ang="T14">
                    <a:pos x="T4" y="T5"/>
                  </a:cxn>
                  <a:cxn ang="T15">
                    <a:pos x="T6" y="T7"/>
                  </a:cxn>
                  <a:cxn ang="T16">
                    <a:pos x="T8" y="T9"/>
                  </a:cxn>
                  <a:cxn ang="T17">
                    <a:pos x="T10" y="T11"/>
                  </a:cxn>
                </a:cxnLst>
                <a:rect l="T18" t="T19" r="T20" b="T21"/>
                <a:pathLst>
                  <a:path w="50" h="321">
                    <a:moveTo>
                      <a:pt x="50" y="321"/>
                    </a:moveTo>
                    <a:lnTo>
                      <a:pt x="50" y="321"/>
                    </a:lnTo>
                    <a:lnTo>
                      <a:pt x="0" y="321"/>
                    </a:lnTo>
                    <a:lnTo>
                      <a:pt x="0" y="0"/>
                    </a:lnTo>
                    <a:lnTo>
                      <a:pt x="50" y="0"/>
                    </a:lnTo>
                    <a:lnTo>
                      <a:pt x="50" y="321"/>
                    </a:lnTo>
                    <a:close/>
                  </a:path>
                </a:pathLst>
              </a:custGeom>
              <a:noFill/>
              <a:ln w="28575" cap="flat">
                <a:solidFill>
                  <a:srgbClr val="EE7203"/>
                </a:solidFill>
                <a:prstDash val="solid"/>
                <a:miter lim="800000"/>
                <a:headEnd/>
                <a:tailEnd/>
              </a:ln>
            </p:spPr>
            <p:txBody>
              <a:bodyPr/>
              <a:lstStyle/>
              <a:p>
                <a:endParaRPr lang="fr-FR" sz="1600"/>
              </a:p>
            </p:txBody>
          </p:sp>
          <p:sp>
            <p:nvSpPr>
              <p:cNvPr id="50280" name="Freeform 102"/>
              <p:cNvSpPr>
                <a:spLocks/>
              </p:cNvSpPr>
              <p:nvPr/>
            </p:nvSpPr>
            <p:spPr bwMode="auto">
              <a:xfrm>
                <a:off x="3254375" y="2778125"/>
                <a:ext cx="47625" cy="269875"/>
              </a:xfrm>
              <a:custGeom>
                <a:avLst/>
                <a:gdLst>
                  <a:gd name="T0" fmla="*/ 2147483647 w 50"/>
                  <a:gd name="T1" fmla="*/ 2147483647 h 335"/>
                  <a:gd name="T2" fmla="*/ 2147483647 w 50"/>
                  <a:gd name="T3" fmla="*/ 2147483647 h 335"/>
                  <a:gd name="T4" fmla="*/ 0 w 50"/>
                  <a:gd name="T5" fmla="*/ 2147483647 h 335"/>
                  <a:gd name="T6" fmla="*/ 0 w 50"/>
                  <a:gd name="T7" fmla="*/ 0 h 335"/>
                  <a:gd name="T8" fmla="*/ 2147483647 w 50"/>
                  <a:gd name="T9" fmla="*/ 0 h 335"/>
                  <a:gd name="T10" fmla="*/ 2147483647 w 50"/>
                  <a:gd name="T11" fmla="*/ 2147483647 h 335"/>
                  <a:gd name="T12" fmla="*/ 0 60000 65536"/>
                  <a:gd name="T13" fmla="*/ 0 60000 65536"/>
                  <a:gd name="T14" fmla="*/ 0 60000 65536"/>
                  <a:gd name="T15" fmla="*/ 0 60000 65536"/>
                  <a:gd name="T16" fmla="*/ 0 60000 65536"/>
                  <a:gd name="T17" fmla="*/ 0 60000 65536"/>
                  <a:gd name="T18" fmla="*/ 0 w 50"/>
                  <a:gd name="T19" fmla="*/ 0 h 335"/>
                  <a:gd name="T20" fmla="*/ 50 w 50"/>
                  <a:gd name="T21" fmla="*/ 335 h 335"/>
                </a:gdLst>
                <a:ahLst/>
                <a:cxnLst>
                  <a:cxn ang="T12">
                    <a:pos x="T0" y="T1"/>
                  </a:cxn>
                  <a:cxn ang="T13">
                    <a:pos x="T2" y="T3"/>
                  </a:cxn>
                  <a:cxn ang="T14">
                    <a:pos x="T4" y="T5"/>
                  </a:cxn>
                  <a:cxn ang="T15">
                    <a:pos x="T6" y="T7"/>
                  </a:cxn>
                  <a:cxn ang="T16">
                    <a:pos x="T8" y="T9"/>
                  </a:cxn>
                  <a:cxn ang="T17">
                    <a:pos x="T10" y="T11"/>
                  </a:cxn>
                </a:cxnLst>
                <a:rect l="T18" t="T19" r="T20" b="T21"/>
                <a:pathLst>
                  <a:path w="50" h="335">
                    <a:moveTo>
                      <a:pt x="50" y="335"/>
                    </a:moveTo>
                    <a:lnTo>
                      <a:pt x="50" y="335"/>
                    </a:lnTo>
                    <a:lnTo>
                      <a:pt x="0" y="335"/>
                    </a:lnTo>
                    <a:lnTo>
                      <a:pt x="0" y="0"/>
                    </a:lnTo>
                    <a:lnTo>
                      <a:pt x="50" y="0"/>
                    </a:lnTo>
                    <a:lnTo>
                      <a:pt x="50" y="335"/>
                    </a:lnTo>
                    <a:close/>
                  </a:path>
                </a:pathLst>
              </a:custGeom>
              <a:solidFill>
                <a:srgbClr val="B4B4B4"/>
              </a:solidFill>
              <a:ln w="0">
                <a:solidFill>
                  <a:srgbClr val="000000"/>
                </a:solidFill>
                <a:prstDash val="solid"/>
                <a:round/>
                <a:headEnd/>
                <a:tailEnd/>
              </a:ln>
            </p:spPr>
            <p:txBody>
              <a:bodyPr/>
              <a:lstStyle/>
              <a:p>
                <a:endParaRPr lang="fr-FR" sz="1600"/>
              </a:p>
            </p:txBody>
          </p:sp>
          <p:sp>
            <p:nvSpPr>
              <p:cNvPr id="50281" name="Freeform 103"/>
              <p:cNvSpPr>
                <a:spLocks/>
              </p:cNvSpPr>
              <p:nvPr/>
            </p:nvSpPr>
            <p:spPr bwMode="auto">
              <a:xfrm>
                <a:off x="3254375" y="2778125"/>
                <a:ext cx="47625" cy="269875"/>
              </a:xfrm>
              <a:custGeom>
                <a:avLst/>
                <a:gdLst>
                  <a:gd name="T0" fmla="*/ 2147483647 w 50"/>
                  <a:gd name="T1" fmla="*/ 2147483647 h 335"/>
                  <a:gd name="T2" fmla="*/ 2147483647 w 50"/>
                  <a:gd name="T3" fmla="*/ 2147483647 h 335"/>
                  <a:gd name="T4" fmla="*/ 0 w 50"/>
                  <a:gd name="T5" fmla="*/ 2147483647 h 335"/>
                  <a:gd name="T6" fmla="*/ 0 w 50"/>
                  <a:gd name="T7" fmla="*/ 0 h 335"/>
                  <a:gd name="T8" fmla="*/ 2147483647 w 50"/>
                  <a:gd name="T9" fmla="*/ 0 h 335"/>
                  <a:gd name="T10" fmla="*/ 2147483647 w 50"/>
                  <a:gd name="T11" fmla="*/ 2147483647 h 335"/>
                  <a:gd name="T12" fmla="*/ 0 60000 65536"/>
                  <a:gd name="T13" fmla="*/ 0 60000 65536"/>
                  <a:gd name="T14" fmla="*/ 0 60000 65536"/>
                  <a:gd name="T15" fmla="*/ 0 60000 65536"/>
                  <a:gd name="T16" fmla="*/ 0 60000 65536"/>
                  <a:gd name="T17" fmla="*/ 0 60000 65536"/>
                  <a:gd name="T18" fmla="*/ 0 w 50"/>
                  <a:gd name="T19" fmla="*/ 0 h 335"/>
                  <a:gd name="T20" fmla="*/ 50 w 50"/>
                  <a:gd name="T21" fmla="*/ 335 h 335"/>
                </a:gdLst>
                <a:ahLst/>
                <a:cxnLst>
                  <a:cxn ang="T12">
                    <a:pos x="T0" y="T1"/>
                  </a:cxn>
                  <a:cxn ang="T13">
                    <a:pos x="T2" y="T3"/>
                  </a:cxn>
                  <a:cxn ang="T14">
                    <a:pos x="T4" y="T5"/>
                  </a:cxn>
                  <a:cxn ang="T15">
                    <a:pos x="T6" y="T7"/>
                  </a:cxn>
                  <a:cxn ang="T16">
                    <a:pos x="T8" y="T9"/>
                  </a:cxn>
                  <a:cxn ang="T17">
                    <a:pos x="T10" y="T11"/>
                  </a:cxn>
                </a:cxnLst>
                <a:rect l="T18" t="T19" r="T20" b="T21"/>
                <a:pathLst>
                  <a:path w="50" h="335">
                    <a:moveTo>
                      <a:pt x="50" y="335"/>
                    </a:moveTo>
                    <a:lnTo>
                      <a:pt x="50" y="335"/>
                    </a:lnTo>
                    <a:lnTo>
                      <a:pt x="0" y="335"/>
                    </a:lnTo>
                    <a:lnTo>
                      <a:pt x="0" y="0"/>
                    </a:lnTo>
                    <a:lnTo>
                      <a:pt x="50" y="0"/>
                    </a:lnTo>
                    <a:lnTo>
                      <a:pt x="50" y="335"/>
                    </a:lnTo>
                    <a:close/>
                  </a:path>
                </a:pathLst>
              </a:custGeom>
              <a:noFill/>
              <a:ln w="4" cap="flat">
                <a:solidFill>
                  <a:srgbClr val="1D1D1B"/>
                </a:solidFill>
                <a:prstDash val="solid"/>
                <a:miter lim="800000"/>
                <a:headEnd/>
                <a:tailEnd/>
              </a:ln>
            </p:spPr>
            <p:txBody>
              <a:bodyPr/>
              <a:lstStyle/>
              <a:p>
                <a:endParaRPr lang="fr-FR" sz="1600"/>
              </a:p>
            </p:txBody>
          </p:sp>
          <p:sp>
            <p:nvSpPr>
              <p:cNvPr id="50282" name="Freeform 104"/>
              <p:cNvSpPr>
                <a:spLocks/>
              </p:cNvSpPr>
              <p:nvPr/>
            </p:nvSpPr>
            <p:spPr bwMode="auto">
              <a:xfrm>
                <a:off x="3414713" y="2982913"/>
                <a:ext cx="47625" cy="231775"/>
              </a:xfrm>
              <a:custGeom>
                <a:avLst/>
                <a:gdLst>
                  <a:gd name="T0" fmla="*/ 2147483647 w 50"/>
                  <a:gd name="T1" fmla="*/ 2147483647 h 287"/>
                  <a:gd name="T2" fmla="*/ 2147483647 w 50"/>
                  <a:gd name="T3" fmla="*/ 2147483647 h 287"/>
                  <a:gd name="T4" fmla="*/ 0 w 50"/>
                  <a:gd name="T5" fmla="*/ 2147483647 h 287"/>
                  <a:gd name="T6" fmla="*/ 0 w 50"/>
                  <a:gd name="T7" fmla="*/ 0 h 287"/>
                  <a:gd name="T8" fmla="*/ 2147483647 w 50"/>
                  <a:gd name="T9" fmla="*/ 0 h 287"/>
                  <a:gd name="T10" fmla="*/ 2147483647 w 50"/>
                  <a:gd name="T11" fmla="*/ 2147483647 h 287"/>
                  <a:gd name="T12" fmla="*/ 0 60000 65536"/>
                  <a:gd name="T13" fmla="*/ 0 60000 65536"/>
                  <a:gd name="T14" fmla="*/ 0 60000 65536"/>
                  <a:gd name="T15" fmla="*/ 0 60000 65536"/>
                  <a:gd name="T16" fmla="*/ 0 60000 65536"/>
                  <a:gd name="T17" fmla="*/ 0 60000 65536"/>
                  <a:gd name="T18" fmla="*/ 0 w 50"/>
                  <a:gd name="T19" fmla="*/ 0 h 287"/>
                  <a:gd name="T20" fmla="*/ 50 w 50"/>
                  <a:gd name="T21" fmla="*/ 287 h 287"/>
                </a:gdLst>
                <a:ahLst/>
                <a:cxnLst>
                  <a:cxn ang="T12">
                    <a:pos x="T0" y="T1"/>
                  </a:cxn>
                  <a:cxn ang="T13">
                    <a:pos x="T2" y="T3"/>
                  </a:cxn>
                  <a:cxn ang="T14">
                    <a:pos x="T4" y="T5"/>
                  </a:cxn>
                  <a:cxn ang="T15">
                    <a:pos x="T6" y="T7"/>
                  </a:cxn>
                  <a:cxn ang="T16">
                    <a:pos x="T8" y="T9"/>
                  </a:cxn>
                  <a:cxn ang="T17">
                    <a:pos x="T10" y="T11"/>
                  </a:cxn>
                </a:cxnLst>
                <a:rect l="T18" t="T19" r="T20" b="T21"/>
                <a:pathLst>
                  <a:path w="50" h="287">
                    <a:moveTo>
                      <a:pt x="50" y="287"/>
                    </a:moveTo>
                    <a:lnTo>
                      <a:pt x="50" y="287"/>
                    </a:lnTo>
                    <a:lnTo>
                      <a:pt x="0" y="287"/>
                    </a:lnTo>
                    <a:lnTo>
                      <a:pt x="0" y="0"/>
                    </a:lnTo>
                    <a:lnTo>
                      <a:pt x="50" y="0"/>
                    </a:lnTo>
                    <a:lnTo>
                      <a:pt x="50" y="287"/>
                    </a:lnTo>
                    <a:close/>
                  </a:path>
                </a:pathLst>
              </a:custGeom>
              <a:solidFill>
                <a:srgbClr val="B4B4B4"/>
              </a:solidFill>
              <a:ln w="0">
                <a:solidFill>
                  <a:srgbClr val="000000"/>
                </a:solidFill>
                <a:prstDash val="solid"/>
                <a:round/>
                <a:headEnd/>
                <a:tailEnd/>
              </a:ln>
            </p:spPr>
            <p:txBody>
              <a:bodyPr/>
              <a:lstStyle/>
              <a:p>
                <a:endParaRPr lang="fr-FR" sz="1600"/>
              </a:p>
            </p:txBody>
          </p:sp>
          <p:sp>
            <p:nvSpPr>
              <p:cNvPr id="50283" name="Freeform 105"/>
              <p:cNvSpPr>
                <a:spLocks/>
              </p:cNvSpPr>
              <p:nvPr/>
            </p:nvSpPr>
            <p:spPr bwMode="auto">
              <a:xfrm>
                <a:off x="3414713" y="2982913"/>
                <a:ext cx="47625" cy="231775"/>
              </a:xfrm>
              <a:custGeom>
                <a:avLst/>
                <a:gdLst>
                  <a:gd name="T0" fmla="*/ 2147483647 w 50"/>
                  <a:gd name="T1" fmla="*/ 2147483647 h 287"/>
                  <a:gd name="T2" fmla="*/ 2147483647 w 50"/>
                  <a:gd name="T3" fmla="*/ 2147483647 h 287"/>
                  <a:gd name="T4" fmla="*/ 0 w 50"/>
                  <a:gd name="T5" fmla="*/ 2147483647 h 287"/>
                  <a:gd name="T6" fmla="*/ 0 w 50"/>
                  <a:gd name="T7" fmla="*/ 0 h 287"/>
                  <a:gd name="T8" fmla="*/ 2147483647 w 50"/>
                  <a:gd name="T9" fmla="*/ 0 h 287"/>
                  <a:gd name="T10" fmla="*/ 2147483647 w 50"/>
                  <a:gd name="T11" fmla="*/ 2147483647 h 287"/>
                  <a:gd name="T12" fmla="*/ 0 60000 65536"/>
                  <a:gd name="T13" fmla="*/ 0 60000 65536"/>
                  <a:gd name="T14" fmla="*/ 0 60000 65536"/>
                  <a:gd name="T15" fmla="*/ 0 60000 65536"/>
                  <a:gd name="T16" fmla="*/ 0 60000 65536"/>
                  <a:gd name="T17" fmla="*/ 0 60000 65536"/>
                  <a:gd name="T18" fmla="*/ 0 w 50"/>
                  <a:gd name="T19" fmla="*/ 0 h 287"/>
                  <a:gd name="T20" fmla="*/ 50 w 50"/>
                  <a:gd name="T21" fmla="*/ 287 h 287"/>
                </a:gdLst>
                <a:ahLst/>
                <a:cxnLst>
                  <a:cxn ang="T12">
                    <a:pos x="T0" y="T1"/>
                  </a:cxn>
                  <a:cxn ang="T13">
                    <a:pos x="T2" y="T3"/>
                  </a:cxn>
                  <a:cxn ang="T14">
                    <a:pos x="T4" y="T5"/>
                  </a:cxn>
                  <a:cxn ang="T15">
                    <a:pos x="T6" y="T7"/>
                  </a:cxn>
                  <a:cxn ang="T16">
                    <a:pos x="T8" y="T9"/>
                  </a:cxn>
                  <a:cxn ang="T17">
                    <a:pos x="T10" y="T11"/>
                  </a:cxn>
                </a:cxnLst>
                <a:rect l="T18" t="T19" r="T20" b="T21"/>
                <a:pathLst>
                  <a:path w="50" h="287">
                    <a:moveTo>
                      <a:pt x="50" y="287"/>
                    </a:moveTo>
                    <a:lnTo>
                      <a:pt x="50" y="287"/>
                    </a:lnTo>
                    <a:lnTo>
                      <a:pt x="0" y="287"/>
                    </a:lnTo>
                    <a:lnTo>
                      <a:pt x="0" y="0"/>
                    </a:lnTo>
                    <a:lnTo>
                      <a:pt x="50" y="0"/>
                    </a:lnTo>
                    <a:lnTo>
                      <a:pt x="50" y="287"/>
                    </a:lnTo>
                    <a:close/>
                  </a:path>
                </a:pathLst>
              </a:custGeom>
              <a:noFill/>
              <a:ln w="4" cap="flat">
                <a:solidFill>
                  <a:srgbClr val="1D1D1B"/>
                </a:solidFill>
                <a:prstDash val="solid"/>
                <a:miter lim="800000"/>
                <a:headEnd/>
                <a:tailEnd/>
              </a:ln>
            </p:spPr>
            <p:txBody>
              <a:bodyPr/>
              <a:lstStyle/>
              <a:p>
                <a:endParaRPr lang="fr-FR" sz="1600"/>
              </a:p>
            </p:txBody>
          </p:sp>
          <p:sp>
            <p:nvSpPr>
              <p:cNvPr id="50284" name="Freeform 106"/>
              <p:cNvSpPr>
                <a:spLocks/>
              </p:cNvSpPr>
              <p:nvPr/>
            </p:nvSpPr>
            <p:spPr bwMode="auto">
              <a:xfrm>
                <a:off x="3733800" y="3106738"/>
                <a:ext cx="47625" cy="225425"/>
              </a:xfrm>
              <a:custGeom>
                <a:avLst/>
                <a:gdLst>
                  <a:gd name="T0" fmla="*/ 2147483647 w 51"/>
                  <a:gd name="T1" fmla="*/ 2147483647 h 279"/>
                  <a:gd name="T2" fmla="*/ 2147483647 w 51"/>
                  <a:gd name="T3" fmla="*/ 2147483647 h 279"/>
                  <a:gd name="T4" fmla="*/ 0 w 51"/>
                  <a:gd name="T5" fmla="*/ 2147483647 h 279"/>
                  <a:gd name="T6" fmla="*/ 0 w 51"/>
                  <a:gd name="T7" fmla="*/ 0 h 279"/>
                  <a:gd name="T8" fmla="*/ 2147483647 w 51"/>
                  <a:gd name="T9" fmla="*/ 0 h 279"/>
                  <a:gd name="T10" fmla="*/ 2147483647 w 51"/>
                  <a:gd name="T11" fmla="*/ 2147483647 h 279"/>
                  <a:gd name="T12" fmla="*/ 0 60000 65536"/>
                  <a:gd name="T13" fmla="*/ 0 60000 65536"/>
                  <a:gd name="T14" fmla="*/ 0 60000 65536"/>
                  <a:gd name="T15" fmla="*/ 0 60000 65536"/>
                  <a:gd name="T16" fmla="*/ 0 60000 65536"/>
                  <a:gd name="T17" fmla="*/ 0 60000 65536"/>
                  <a:gd name="T18" fmla="*/ 0 w 51"/>
                  <a:gd name="T19" fmla="*/ 0 h 279"/>
                  <a:gd name="T20" fmla="*/ 51 w 51"/>
                  <a:gd name="T21" fmla="*/ 279 h 279"/>
                </a:gdLst>
                <a:ahLst/>
                <a:cxnLst>
                  <a:cxn ang="T12">
                    <a:pos x="T0" y="T1"/>
                  </a:cxn>
                  <a:cxn ang="T13">
                    <a:pos x="T2" y="T3"/>
                  </a:cxn>
                  <a:cxn ang="T14">
                    <a:pos x="T4" y="T5"/>
                  </a:cxn>
                  <a:cxn ang="T15">
                    <a:pos x="T6" y="T7"/>
                  </a:cxn>
                  <a:cxn ang="T16">
                    <a:pos x="T8" y="T9"/>
                  </a:cxn>
                  <a:cxn ang="T17">
                    <a:pos x="T10" y="T11"/>
                  </a:cxn>
                </a:cxnLst>
                <a:rect l="T18" t="T19" r="T20" b="T21"/>
                <a:pathLst>
                  <a:path w="51" h="279">
                    <a:moveTo>
                      <a:pt x="51" y="279"/>
                    </a:moveTo>
                    <a:lnTo>
                      <a:pt x="51" y="279"/>
                    </a:lnTo>
                    <a:lnTo>
                      <a:pt x="0" y="279"/>
                    </a:lnTo>
                    <a:lnTo>
                      <a:pt x="0" y="0"/>
                    </a:lnTo>
                    <a:lnTo>
                      <a:pt x="51" y="0"/>
                    </a:lnTo>
                    <a:lnTo>
                      <a:pt x="51" y="279"/>
                    </a:lnTo>
                    <a:close/>
                  </a:path>
                </a:pathLst>
              </a:custGeom>
              <a:solidFill>
                <a:srgbClr val="B4B4B4"/>
              </a:solidFill>
              <a:ln w="0">
                <a:solidFill>
                  <a:srgbClr val="000000"/>
                </a:solidFill>
                <a:prstDash val="solid"/>
                <a:round/>
                <a:headEnd/>
                <a:tailEnd/>
              </a:ln>
            </p:spPr>
            <p:txBody>
              <a:bodyPr/>
              <a:lstStyle/>
              <a:p>
                <a:endParaRPr lang="fr-FR" sz="1600"/>
              </a:p>
            </p:txBody>
          </p:sp>
          <p:sp>
            <p:nvSpPr>
              <p:cNvPr id="50285" name="Freeform 107"/>
              <p:cNvSpPr>
                <a:spLocks/>
              </p:cNvSpPr>
              <p:nvPr/>
            </p:nvSpPr>
            <p:spPr bwMode="auto">
              <a:xfrm>
                <a:off x="3733800" y="3106738"/>
                <a:ext cx="47625" cy="225425"/>
              </a:xfrm>
              <a:custGeom>
                <a:avLst/>
                <a:gdLst>
                  <a:gd name="T0" fmla="*/ 2147483647 w 51"/>
                  <a:gd name="T1" fmla="*/ 2147483647 h 279"/>
                  <a:gd name="T2" fmla="*/ 2147483647 w 51"/>
                  <a:gd name="T3" fmla="*/ 2147483647 h 279"/>
                  <a:gd name="T4" fmla="*/ 0 w 51"/>
                  <a:gd name="T5" fmla="*/ 2147483647 h 279"/>
                  <a:gd name="T6" fmla="*/ 0 w 51"/>
                  <a:gd name="T7" fmla="*/ 0 h 279"/>
                  <a:gd name="T8" fmla="*/ 2147483647 w 51"/>
                  <a:gd name="T9" fmla="*/ 0 h 279"/>
                  <a:gd name="T10" fmla="*/ 2147483647 w 51"/>
                  <a:gd name="T11" fmla="*/ 2147483647 h 279"/>
                  <a:gd name="T12" fmla="*/ 0 60000 65536"/>
                  <a:gd name="T13" fmla="*/ 0 60000 65536"/>
                  <a:gd name="T14" fmla="*/ 0 60000 65536"/>
                  <a:gd name="T15" fmla="*/ 0 60000 65536"/>
                  <a:gd name="T16" fmla="*/ 0 60000 65536"/>
                  <a:gd name="T17" fmla="*/ 0 60000 65536"/>
                  <a:gd name="T18" fmla="*/ 0 w 51"/>
                  <a:gd name="T19" fmla="*/ 0 h 279"/>
                  <a:gd name="T20" fmla="*/ 51 w 51"/>
                  <a:gd name="T21" fmla="*/ 279 h 279"/>
                </a:gdLst>
                <a:ahLst/>
                <a:cxnLst>
                  <a:cxn ang="T12">
                    <a:pos x="T0" y="T1"/>
                  </a:cxn>
                  <a:cxn ang="T13">
                    <a:pos x="T2" y="T3"/>
                  </a:cxn>
                  <a:cxn ang="T14">
                    <a:pos x="T4" y="T5"/>
                  </a:cxn>
                  <a:cxn ang="T15">
                    <a:pos x="T6" y="T7"/>
                  </a:cxn>
                  <a:cxn ang="T16">
                    <a:pos x="T8" y="T9"/>
                  </a:cxn>
                  <a:cxn ang="T17">
                    <a:pos x="T10" y="T11"/>
                  </a:cxn>
                </a:cxnLst>
                <a:rect l="T18" t="T19" r="T20" b="T21"/>
                <a:pathLst>
                  <a:path w="51" h="279">
                    <a:moveTo>
                      <a:pt x="51" y="279"/>
                    </a:moveTo>
                    <a:lnTo>
                      <a:pt x="51" y="279"/>
                    </a:lnTo>
                    <a:lnTo>
                      <a:pt x="0" y="279"/>
                    </a:lnTo>
                    <a:lnTo>
                      <a:pt x="0" y="0"/>
                    </a:lnTo>
                    <a:lnTo>
                      <a:pt x="51" y="0"/>
                    </a:lnTo>
                    <a:lnTo>
                      <a:pt x="51" y="279"/>
                    </a:lnTo>
                    <a:close/>
                  </a:path>
                </a:pathLst>
              </a:custGeom>
              <a:noFill/>
              <a:ln w="4" cap="flat">
                <a:solidFill>
                  <a:srgbClr val="1D1D1B"/>
                </a:solidFill>
                <a:prstDash val="solid"/>
                <a:miter lim="800000"/>
                <a:headEnd/>
                <a:tailEnd/>
              </a:ln>
            </p:spPr>
            <p:txBody>
              <a:bodyPr/>
              <a:lstStyle/>
              <a:p>
                <a:endParaRPr lang="fr-FR" sz="1600"/>
              </a:p>
            </p:txBody>
          </p:sp>
          <p:sp>
            <p:nvSpPr>
              <p:cNvPr id="50286" name="Freeform 108"/>
              <p:cNvSpPr>
                <a:spLocks/>
              </p:cNvSpPr>
              <p:nvPr/>
            </p:nvSpPr>
            <p:spPr bwMode="auto">
              <a:xfrm>
                <a:off x="4211638" y="3228975"/>
                <a:ext cx="47625" cy="266700"/>
              </a:xfrm>
              <a:custGeom>
                <a:avLst/>
                <a:gdLst>
                  <a:gd name="T0" fmla="*/ 2147483647 w 50"/>
                  <a:gd name="T1" fmla="*/ 2147483647 h 329"/>
                  <a:gd name="T2" fmla="*/ 2147483647 w 50"/>
                  <a:gd name="T3" fmla="*/ 2147483647 h 329"/>
                  <a:gd name="T4" fmla="*/ 0 w 50"/>
                  <a:gd name="T5" fmla="*/ 2147483647 h 329"/>
                  <a:gd name="T6" fmla="*/ 0 w 50"/>
                  <a:gd name="T7" fmla="*/ 0 h 329"/>
                  <a:gd name="T8" fmla="*/ 2147483647 w 50"/>
                  <a:gd name="T9" fmla="*/ 0 h 329"/>
                  <a:gd name="T10" fmla="*/ 2147483647 w 50"/>
                  <a:gd name="T11" fmla="*/ 2147483647 h 329"/>
                  <a:gd name="T12" fmla="*/ 0 60000 65536"/>
                  <a:gd name="T13" fmla="*/ 0 60000 65536"/>
                  <a:gd name="T14" fmla="*/ 0 60000 65536"/>
                  <a:gd name="T15" fmla="*/ 0 60000 65536"/>
                  <a:gd name="T16" fmla="*/ 0 60000 65536"/>
                  <a:gd name="T17" fmla="*/ 0 60000 65536"/>
                  <a:gd name="T18" fmla="*/ 0 w 50"/>
                  <a:gd name="T19" fmla="*/ 0 h 329"/>
                  <a:gd name="T20" fmla="*/ 50 w 50"/>
                  <a:gd name="T21" fmla="*/ 329 h 329"/>
                </a:gdLst>
                <a:ahLst/>
                <a:cxnLst>
                  <a:cxn ang="T12">
                    <a:pos x="T0" y="T1"/>
                  </a:cxn>
                  <a:cxn ang="T13">
                    <a:pos x="T2" y="T3"/>
                  </a:cxn>
                  <a:cxn ang="T14">
                    <a:pos x="T4" y="T5"/>
                  </a:cxn>
                  <a:cxn ang="T15">
                    <a:pos x="T6" y="T7"/>
                  </a:cxn>
                  <a:cxn ang="T16">
                    <a:pos x="T8" y="T9"/>
                  </a:cxn>
                  <a:cxn ang="T17">
                    <a:pos x="T10" y="T11"/>
                  </a:cxn>
                </a:cxnLst>
                <a:rect l="T18" t="T19" r="T20" b="T21"/>
                <a:pathLst>
                  <a:path w="50" h="329">
                    <a:moveTo>
                      <a:pt x="50" y="329"/>
                    </a:moveTo>
                    <a:lnTo>
                      <a:pt x="50" y="329"/>
                    </a:lnTo>
                    <a:lnTo>
                      <a:pt x="0" y="329"/>
                    </a:lnTo>
                    <a:lnTo>
                      <a:pt x="0" y="0"/>
                    </a:lnTo>
                    <a:lnTo>
                      <a:pt x="50" y="0"/>
                    </a:lnTo>
                    <a:lnTo>
                      <a:pt x="50" y="329"/>
                    </a:lnTo>
                    <a:close/>
                  </a:path>
                </a:pathLst>
              </a:custGeom>
              <a:solidFill>
                <a:srgbClr val="B4B4B4"/>
              </a:solidFill>
              <a:ln w="28575">
                <a:solidFill>
                  <a:srgbClr val="BBE0E3"/>
                </a:solidFill>
                <a:prstDash val="solid"/>
                <a:round/>
                <a:headEnd/>
                <a:tailEnd/>
              </a:ln>
            </p:spPr>
            <p:txBody>
              <a:bodyPr/>
              <a:lstStyle/>
              <a:p>
                <a:endParaRPr lang="fr-FR" sz="1600"/>
              </a:p>
            </p:txBody>
          </p:sp>
          <p:sp>
            <p:nvSpPr>
              <p:cNvPr id="50287" name="Freeform 109"/>
              <p:cNvSpPr>
                <a:spLocks/>
              </p:cNvSpPr>
              <p:nvPr/>
            </p:nvSpPr>
            <p:spPr bwMode="auto">
              <a:xfrm>
                <a:off x="4211638" y="3228975"/>
                <a:ext cx="47625" cy="266700"/>
              </a:xfrm>
              <a:custGeom>
                <a:avLst/>
                <a:gdLst>
                  <a:gd name="T0" fmla="*/ 2147483647 w 50"/>
                  <a:gd name="T1" fmla="*/ 2147483647 h 329"/>
                  <a:gd name="T2" fmla="*/ 2147483647 w 50"/>
                  <a:gd name="T3" fmla="*/ 2147483647 h 329"/>
                  <a:gd name="T4" fmla="*/ 0 w 50"/>
                  <a:gd name="T5" fmla="*/ 2147483647 h 329"/>
                  <a:gd name="T6" fmla="*/ 0 w 50"/>
                  <a:gd name="T7" fmla="*/ 0 h 329"/>
                  <a:gd name="T8" fmla="*/ 2147483647 w 50"/>
                  <a:gd name="T9" fmla="*/ 0 h 329"/>
                  <a:gd name="T10" fmla="*/ 2147483647 w 50"/>
                  <a:gd name="T11" fmla="*/ 2147483647 h 329"/>
                  <a:gd name="T12" fmla="*/ 0 60000 65536"/>
                  <a:gd name="T13" fmla="*/ 0 60000 65536"/>
                  <a:gd name="T14" fmla="*/ 0 60000 65536"/>
                  <a:gd name="T15" fmla="*/ 0 60000 65536"/>
                  <a:gd name="T16" fmla="*/ 0 60000 65536"/>
                  <a:gd name="T17" fmla="*/ 0 60000 65536"/>
                  <a:gd name="T18" fmla="*/ 0 w 50"/>
                  <a:gd name="T19" fmla="*/ 0 h 329"/>
                  <a:gd name="T20" fmla="*/ 50 w 50"/>
                  <a:gd name="T21" fmla="*/ 329 h 329"/>
                </a:gdLst>
                <a:ahLst/>
                <a:cxnLst>
                  <a:cxn ang="T12">
                    <a:pos x="T0" y="T1"/>
                  </a:cxn>
                  <a:cxn ang="T13">
                    <a:pos x="T2" y="T3"/>
                  </a:cxn>
                  <a:cxn ang="T14">
                    <a:pos x="T4" y="T5"/>
                  </a:cxn>
                  <a:cxn ang="T15">
                    <a:pos x="T6" y="T7"/>
                  </a:cxn>
                  <a:cxn ang="T16">
                    <a:pos x="T8" y="T9"/>
                  </a:cxn>
                  <a:cxn ang="T17">
                    <a:pos x="T10" y="T11"/>
                  </a:cxn>
                </a:cxnLst>
                <a:rect l="T18" t="T19" r="T20" b="T21"/>
                <a:pathLst>
                  <a:path w="50" h="329">
                    <a:moveTo>
                      <a:pt x="50" y="329"/>
                    </a:moveTo>
                    <a:lnTo>
                      <a:pt x="50" y="329"/>
                    </a:lnTo>
                    <a:lnTo>
                      <a:pt x="0" y="329"/>
                    </a:lnTo>
                    <a:lnTo>
                      <a:pt x="0" y="0"/>
                    </a:lnTo>
                    <a:lnTo>
                      <a:pt x="50" y="0"/>
                    </a:lnTo>
                    <a:lnTo>
                      <a:pt x="50" y="329"/>
                    </a:lnTo>
                    <a:close/>
                  </a:path>
                </a:pathLst>
              </a:custGeom>
              <a:noFill/>
              <a:ln w="28575" cap="flat">
                <a:solidFill>
                  <a:srgbClr val="BBE0E3"/>
                </a:solidFill>
                <a:prstDash val="solid"/>
                <a:miter lim="800000"/>
                <a:headEnd/>
                <a:tailEnd/>
              </a:ln>
            </p:spPr>
            <p:txBody>
              <a:bodyPr/>
              <a:lstStyle/>
              <a:p>
                <a:endParaRPr lang="fr-FR" sz="1600"/>
              </a:p>
            </p:txBody>
          </p:sp>
          <p:sp>
            <p:nvSpPr>
              <p:cNvPr id="50288" name="Freeform 110"/>
              <p:cNvSpPr>
                <a:spLocks/>
              </p:cNvSpPr>
              <p:nvPr/>
            </p:nvSpPr>
            <p:spPr bwMode="auto">
              <a:xfrm>
                <a:off x="3328988" y="2870200"/>
                <a:ext cx="47625" cy="239713"/>
              </a:xfrm>
              <a:custGeom>
                <a:avLst/>
                <a:gdLst>
                  <a:gd name="T0" fmla="*/ 2147483647 w 50"/>
                  <a:gd name="T1" fmla="*/ 2147483647 h 296"/>
                  <a:gd name="T2" fmla="*/ 2147483647 w 50"/>
                  <a:gd name="T3" fmla="*/ 2147483647 h 296"/>
                  <a:gd name="T4" fmla="*/ 0 w 50"/>
                  <a:gd name="T5" fmla="*/ 2147483647 h 296"/>
                  <a:gd name="T6" fmla="*/ 0 w 50"/>
                  <a:gd name="T7" fmla="*/ 0 h 296"/>
                  <a:gd name="T8" fmla="*/ 2147483647 w 50"/>
                  <a:gd name="T9" fmla="*/ 0 h 296"/>
                  <a:gd name="T10" fmla="*/ 2147483647 w 50"/>
                  <a:gd name="T11" fmla="*/ 2147483647 h 296"/>
                  <a:gd name="T12" fmla="*/ 0 60000 65536"/>
                  <a:gd name="T13" fmla="*/ 0 60000 65536"/>
                  <a:gd name="T14" fmla="*/ 0 60000 65536"/>
                  <a:gd name="T15" fmla="*/ 0 60000 65536"/>
                  <a:gd name="T16" fmla="*/ 0 60000 65536"/>
                  <a:gd name="T17" fmla="*/ 0 60000 65536"/>
                  <a:gd name="T18" fmla="*/ 0 w 50"/>
                  <a:gd name="T19" fmla="*/ 0 h 296"/>
                  <a:gd name="T20" fmla="*/ 50 w 50"/>
                  <a:gd name="T21" fmla="*/ 296 h 296"/>
                </a:gdLst>
                <a:ahLst/>
                <a:cxnLst>
                  <a:cxn ang="T12">
                    <a:pos x="T0" y="T1"/>
                  </a:cxn>
                  <a:cxn ang="T13">
                    <a:pos x="T2" y="T3"/>
                  </a:cxn>
                  <a:cxn ang="T14">
                    <a:pos x="T4" y="T5"/>
                  </a:cxn>
                  <a:cxn ang="T15">
                    <a:pos x="T6" y="T7"/>
                  </a:cxn>
                  <a:cxn ang="T16">
                    <a:pos x="T8" y="T9"/>
                  </a:cxn>
                  <a:cxn ang="T17">
                    <a:pos x="T10" y="T11"/>
                  </a:cxn>
                </a:cxnLst>
                <a:rect l="T18" t="T19" r="T20" b="T21"/>
                <a:pathLst>
                  <a:path w="50" h="296">
                    <a:moveTo>
                      <a:pt x="50" y="296"/>
                    </a:moveTo>
                    <a:lnTo>
                      <a:pt x="50" y="296"/>
                    </a:lnTo>
                    <a:lnTo>
                      <a:pt x="0" y="296"/>
                    </a:lnTo>
                    <a:lnTo>
                      <a:pt x="0" y="0"/>
                    </a:lnTo>
                    <a:lnTo>
                      <a:pt x="50" y="0"/>
                    </a:lnTo>
                    <a:lnTo>
                      <a:pt x="50" y="296"/>
                    </a:lnTo>
                    <a:close/>
                  </a:path>
                </a:pathLst>
              </a:custGeom>
              <a:solidFill>
                <a:srgbClr val="FFFFFF"/>
              </a:solidFill>
              <a:ln w="28575">
                <a:solidFill>
                  <a:srgbClr val="EE7203"/>
                </a:solidFill>
                <a:prstDash val="solid"/>
                <a:round/>
                <a:headEnd/>
                <a:tailEnd/>
              </a:ln>
            </p:spPr>
            <p:txBody>
              <a:bodyPr/>
              <a:lstStyle/>
              <a:p>
                <a:endParaRPr lang="fr-FR" sz="1600"/>
              </a:p>
            </p:txBody>
          </p:sp>
          <p:sp>
            <p:nvSpPr>
              <p:cNvPr id="50289" name="Freeform 111"/>
              <p:cNvSpPr>
                <a:spLocks/>
              </p:cNvSpPr>
              <p:nvPr/>
            </p:nvSpPr>
            <p:spPr bwMode="auto">
              <a:xfrm>
                <a:off x="3328988" y="2870200"/>
                <a:ext cx="47625" cy="239713"/>
              </a:xfrm>
              <a:custGeom>
                <a:avLst/>
                <a:gdLst>
                  <a:gd name="T0" fmla="*/ 2147483647 w 50"/>
                  <a:gd name="T1" fmla="*/ 2147483647 h 296"/>
                  <a:gd name="T2" fmla="*/ 2147483647 w 50"/>
                  <a:gd name="T3" fmla="*/ 2147483647 h 296"/>
                  <a:gd name="T4" fmla="*/ 0 w 50"/>
                  <a:gd name="T5" fmla="*/ 2147483647 h 296"/>
                  <a:gd name="T6" fmla="*/ 0 w 50"/>
                  <a:gd name="T7" fmla="*/ 0 h 296"/>
                  <a:gd name="T8" fmla="*/ 2147483647 w 50"/>
                  <a:gd name="T9" fmla="*/ 0 h 296"/>
                  <a:gd name="T10" fmla="*/ 2147483647 w 50"/>
                  <a:gd name="T11" fmla="*/ 2147483647 h 296"/>
                  <a:gd name="T12" fmla="*/ 0 60000 65536"/>
                  <a:gd name="T13" fmla="*/ 0 60000 65536"/>
                  <a:gd name="T14" fmla="*/ 0 60000 65536"/>
                  <a:gd name="T15" fmla="*/ 0 60000 65536"/>
                  <a:gd name="T16" fmla="*/ 0 60000 65536"/>
                  <a:gd name="T17" fmla="*/ 0 60000 65536"/>
                  <a:gd name="T18" fmla="*/ 0 w 50"/>
                  <a:gd name="T19" fmla="*/ 0 h 296"/>
                  <a:gd name="T20" fmla="*/ 50 w 50"/>
                  <a:gd name="T21" fmla="*/ 296 h 296"/>
                </a:gdLst>
                <a:ahLst/>
                <a:cxnLst>
                  <a:cxn ang="T12">
                    <a:pos x="T0" y="T1"/>
                  </a:cxn>
                  <a:cxn ang="T13">
                    <a:pos x="T2" y="T3"/>
                  </a:cxn>
                  <a:cxn ang="T14">
                    <a:pos x="T4" y="T5"/>
                  </a:cxn>
                  <a:cxn ang="T15">
                    <a:pos x="T6" y="T7"/>
                  </a:cxn>
                  <a:cxn ang="T16">
                    <a:pos x="T8" y="T9"/>
                  </a:cxn>
                  <a:cxn ang="T17">
                    <a:pos x="T10" y="T11"/>
                  </a:cxn>
                </a:cxnLst>
                <a:rect l="T18" t="T19" r="T20" b="T21"/>
                <a:pathLst>
                  <a:path w="50" h="296">
                    <a:moveTo>
                      <a:pt x="50" y="296"/>
                    </a:moveTo>
                    <a:lnTo>
                      <a:pt x="50" y="296"/>
                    </a:lnTo>
                    <a:lnTo>
                      <a:pt x="0" y="296"/>
                    </a:lnTo>
                    <a:lnTo>
                      <a:pt x="0" y="0"/>
                    </a:lnTo>
                    <a:lnTo>
                      <a:pt x="50" y="0"/>
                    </a:lnTo>
                    <a:lnTo>
                      <a:pt x="50" y="296"/>
                    </a:lnTo>
                    <a:close/>
                  </a:path>
                </a:pathLst>
              </a:custGeom>
              <a:noFill/>
              <a:ln w="28575" cap="flat">
                <a:solidFill>
                  <a:srgbClr val="EE7203"/>
                </a:solidFill>
                <a:prstDash val="solid"/>
                <a:miter lim="800000"/>
                <a:headEnd/>
                <a:tailEnd/>
              </a:ln>
            </p:spPr>
            <p:txBody>
              <a:bodyPr/>
              <a:lstStyle/>
              <a:p>
                <a:endParaRPr lang="fr-FR" sz="1600"/>
              </a:p>
            </p:txBody>
          </p:sp>
          <p:sp>
            <p:nvSpPr>
              <p:cNvPr id="50290" name="Freeform 112"/>
              <p:cNvSpPr>
                <a:spLocks/>
              </p:cNvSpPr>
              <p:nvPr/>
            </p:nvSpPr>
            <p:spPr bwMode="auto">
              <a:xfrm>
                <a:off x="3648075" y="3060700"/>
                <a:ext cx="47625" cy="230188"/>
              </a:xfrm>
              <a:custGeom>
                <a:avLst/>
                <a:gdLst>
                  <a:gd name="T0" fmla="*/ 2147483647 w 50"/>
                  <a:gd name="T1" fmla="*/ 2147483647 h 286"/>
                  <a:gd name="T2" fmla="*/ 2147483647 w 50"/>
                  <a:gd name="T3" fmla="*/ 2147483647 h 286"/>
                  <a:gd name="T4" fmla="*/ 0 w 50"/>
                  <a:gd name="T5" fmla="*/ 2147483647 h 286"/>
                  <a:gd name="T6" fmla="*/ 0 w 50"/>
                  <a:gd name="T7" fmla="*/ 0 h 286"/>
                  <a:gd name="T8" fmla="*/ 2147483647 w 50"/>
                  <a:gd name="T9" fmla="*/ 0 h 286"/>
                  <a:gd name="T10" fmla="*/ 2147483647 w 50"/>
                  <a:gd name="T11" fmla="*/ 2147483647 h 286"/>
                  <a:gd name="T12" fmla="*/ 0 60000 65536"/>
                  <a:gd name="T13" fmla="*/ 0 60000 65536"/>
                  <a:gd name="T14" fmla="*/ 0 60000 65536"/>
                  <a:gd name="T15" fmla="*/ 0 60000 65536"/>
                  <a:gd name="T16" fmla="*/ 0 60000 65536"/>
                  <a:gd name="T17" fmla="*/ 0 60000 65536"/>
                  <a:gd name="T18" fmla="*/ 0 w 50"/>
                  <a:gd name="T19" fmla="*/ 0 h 286"/>
                  <a:gd name="T20" fmla="*/ 50 w 50"/>
                  <a:gd name="T21" fmla="*/ 286 h 286"/>
                </a:gdLst>
                <a:ahLst/>
                <a:cxnLst>
                  <a:cxn ang="T12">
                    <a:pos x="T0" y="T1"/>
                  </a:cxn>
                  <a:cxn ang="T13">
                    <a:pos x="T2" y="T3"/>
                  </a:cxn>
                  <a:cxn ang="T14">
                    <a:pos x="T4" y="T5"/>
                  </a:cxn>
                  <a:cxn ang="T15">
                    <a:pos x="T6" y="T7"/>
                  </a:cxn>
                  <a:cxn ang="T16">
                    <a:pos x="T8" y="T9"/>
                  </a:cxn>
                  <a:cxn ang="T17">
                    <a:pos x="T10" y="T11"/>
                  </a:cxn>
                </a:cxnLst>
                <a:rect l="T18" t="T19" r="T20" b="T21"/>
                <a:pathLst>
                  <a:path w="50" h="286">
                    <a:moveTo>
                      <a:pt x="50" y="286"/>
                    </a:moveTo>
                    <a:lnTo>
                      <a:pt x="50" y="286"/>
                    </a:lnTo>
                    <a:lnTo>
                      <a:pt x="0" y="286"/>
                    </a:lnTo>
                    <a:lnTo>
                      <a:pt x="0" y="0"/>
                    </a:lnTo>
                    <a:lnTo>
                      <a:pt x="50" y="0"/>
                    </a:lnTo>
                    <a:lnTo>
                      <a:pt x="50" y="286"/>
                    </a:lnTo>
                    <a:close/>
                  </a:path>
                </a:pathLst>
              </a:custGeom>
              <a:solidFill>
                <a:srgbClr val="FFFFFF"/>
              </a:solidFill>
              <a:ln w="28575">
                <a:solidFill>
                  <a:srgbClr val="EE7203"/>
                </a:solidFill>
                <a:prstDash val="solid"/>
                <a:round/>
                <a:headEnd/>
                <a:tailEnd/>
              </a:ln>
            </p:spPr>
            <p:txBody>
              <a:bodyPr/>
              <a:lstStyle/>
              <a:p>
                <a:endParaRPr lang="fr-FR" sz="1600"/>
              </a:p>
            </p:txBody>
          </p:sp>
          <p:sp>
            <p:nvSpPr>
              <p:cNvPr id="50291" name="Freeform 113"/>
              <p:cNvSpPr>
                <a:spLocks/>
              </p:cNvSpPr>
              <p:nvPr/>
            </p:nvSpPr>
            <p:spPr bwMode="auto">
              <a:xfrm>
                <a:off x="3648075" y="3060700"/>
                <a:ext cx="47625" cy="230188"/>
              </a:xfrm>
              <a:custGeom>
                <a:avLst/>
                <a:gdLst>
                  <a:gd name="T0" fmla="*/ 2147483647 w 50"/>
                  <a:gd name="T1" fmla="*/ 2147483647 h 286"/>
                  <a:gd name="T2" fmla="*/ 2147483647 w 50"/>
                  <a:gd name="T3" fmla="*/ 2147483647 h 286"/>
                  <a:gd name="T4" fmla="*/ 0 w 50"/>
                  <a:gd name="T5" fmla="*/ 2147483647 h 286"/>
                  <a:gd name="T6" fmla="*/ 0 w 50"/>
                  <a:gd name="T7" fmla="*/ 0 h 286"/>
                  <a:gd name="T8" fmla="*/ 2147483647 w 50"/>
                  <a:gd name="T9" fmla="*/ 0 h 286"/>
                  <a:gd name="T10" fmla="*/ 2147483647 w 50"/>
                  <a:gd name="T11" fmla="*/ 2147483647 h 286"/>
                  <a:gd name="T12" fmla="*/ 0 60000 65536"/>
                  <a:gd name="T13" fmla="*/ 0 60000 65536"/>
                  <a:gd name="T14" fmla="*/ 0 60000 65536"/>
                  <a:gd name="T15" fmla="*/ 0 60000 65536"/>
                  <a:gd name="T16" fmla="*/ 0 60000 65536"/>
                  <a:gd name="T17" fmla="*/ 0 60000 65536"/>
                  <a:gd name="T18" fmla="*/ 0 w 50"/>
                  <a:gd name="T19" fmla="*/ 0 h 286"/>
                  <a:gd name="T20" fmla="*/ 50 w 50"/>
                  <a:gd name="T21" fmla="*/ 286 h 286"/>
                </a:gdLst>
                <a:ahLst/>
                <a:cxnLst>
                  <a:cxn ang="T12">
                    <a:pos x="T0" y="T1"/>
                  </a:cxn>
                  <a:cxn ang="T13">
                    <a:pos x="T2" y="T3"/>
                  </a:cxn>
                  <a:cxn ang="T14">
                    <a:pos x="T4" y="T5"/>
                  </a:cxn>
                  <a:cxn ang="T15">
                    <a:pos x="T6" y="T7"/>
                  </a:cxn>
                  <a:cxn ang="T16">
                    <a:pos x="T8" y="T9"/>
                  </a:cxn>
                  <a:cxn ang="T17">
                    <a:pos x="T10" y="T11"/>
                  </a:cxn>
                </a:cxnLst>
                <a:rect l="T18" t="T19" r="T20" b="T21"/>
                <a:pathLst>
                  <a:path w="50" h="286">
                    <a:moveTo>
                      <a:pt x="50" y="286"/>
                    </a:moveTo>
                    <a:lnTo>
                      <a:pt x="50" y="286"/>
                    </a:lnTo>
                    <a:lnTo>
                      <a:pt x="0" y="286"/>
                    </a:lnTo>
                    <a:lnTo>
                      <a:pt x="0" y="0"/>
                    </a:lnTo>
                    <a:lnTo>
                      <a:pt x="50" y="0"/>
                    </a:lnTo>
                    <a:lnTo>
                      <a:pt x="50" y="286"/>
                    </a:lnTo>
                    <a:close/>
                  </a:path>
                </a:pathLst>
              </a:custGeom>
              <a:noFill/>
              <a:ln w="28575" cap="flat">
                <a:solidFill>
                  <a:srgbClr val="EE7203"/>
                </a:solidFill>
                <a:prstDash val="solid"/>
                <a:miter lim="800000"/>
                <a:headEnd/>
                <a:tailEnd/>
              </a:ln>
            </p:spPr>
            <p:txBody>
              <a:bodyPr/>
              <a:lstStyle/>
              <a:p>
                <a:endParaRPr lang="fr-FR" sz="1600"/>
              </a:p>
            </p:txBody>
          </p:sp>
          <p:sp>
            <p:nvSpPr>
              <p:cNvPr id="50292" name="Freeform 114"/>
              <p:cNvSpPr>
                <a:spLocks/>
              </p:cNvSpPr>
              <p:nvPr/>
            </p:nvSpPr>
            <p:spPr bwMode="auto">
              <a:xfrm>
                <a:off x="4130675" y="3186113"/>
                <a:ext cx="47625" cy="155575"/>
              </a:xfrm>
              <a:custGeom>
                <a:avLst/>
                <a:gdLst>
                  <a:gd name="T0" fmla="*/ 2147483647 w 51"/>
                  <a:gd name="T1" fmla="*/ 2147483647 h 194"/>
                  <a:gd name="T2" fmla="*/ 2147483647 w 51"/>
                  <a:gd name="T3" fmla="*/ 2147483647 h 194"/>
                  <a:gd name="T4" fmla="*/ 0 w 51"/>
                  <a:gd name="T5" fmla="*/ 2147483647 h 194"/>
                  <a:gd name="T6" fmla="*/ 0 w 51"/>
                  <a:gd name="T7" fmla="*/ 0 h 194"/>
                  <a:gd name="T8" fmla="*/ 2147483647 w 51"/>
                  <a:gd name="T9" fmla="*/ 0 h 194"/>
                  <a:gd name="T10" fmla="*/ 2147483647 w 51"/>
                  <a:gd name="T11" fmla="*/ 2147483647 h 194"/>
                  <a:gd name="T12" fmla="*/ 0 60000 65536"/>
                  <a:gd name="T13" fmla="*/ 0 60000 65536"/>
                  <a:gd name="T14" fmla="*/ 0 60000 65536"/>
                  <a:gd name="T15" fmla="*/ 0 60000 65536"/>
                  <a:gd name="T16" fmla="*/ 0 60000 65536"/>
                  <a:gd name="T17" fmla="*/ 0 60000 65536"/>
                  <a:gd name="T18" fmla="*/ 0 w 51"/>
                  <a:gd name="T19" fmla="*/ 0 h 194"/>
                  <a:gd name="T20" fmla="*/ 51 w 51"/>
                  <a:gd name="T21" fmla="*/ 194 h 194"/>
                </a:gdLst>
                <a:ahLst/>
                <a:cxnLst>
                  <a:cxn ang="T12">
                    <a:pos x="T0" y="T1"/>
                  </a:cxn>
                  <a:cxn ang="T13">
                    <a:pos x="T2" y="T3"/>
                  </a:cxn>
                  <a:cxn ang="T14">
                    <a:pos x="T4" y="T5"/>
                  </a:cxn>
                  <a:cxn ang="T15">
                    <a:pos x="T6" y="T7"/>
                  </a:cxn>
                  <a:cxn ang="T16">
                    <a:pos x="T8" y="T9"/>
                  </a:cxn>
                  <a:cxn ang="T17">
                    <a:pos x="T10" y="T11"/>
                  </a:cxn>
                </a:cxnLst>
                <a:rect l="T18" t="T19" r="T20" b="T21"/>
                <a:pathLst>
                  <a:path w="51" h="194">
                    <a:moveTo>
                      <a:pt x="51" y="194"/>
                    </a:moveTo>
                    <a:lnTo>
                      <a:pt x="51" y="194"/>
                    </a:lnTo>
                    <a:lnTo>
                      <a:pt x="0" y="194"/>
                    </a:lnTo>
                    <a:lnTo>
                      <a:pt x="0" y="0"/>
                    </a:lnTo>
                    <a:lnTo>
                      <a:pt x="51" y="0"/>
                    </a:lnTo>
                    <a:lnTo>
                      <a:pt x="51" y="194"/>
                    </a:lnTo>
                    <a:close/>
                  </a:path>
                </a:pathLst>
              </a:custGeom>
              <a:solidFill>
                <a:srgbClr val="FFFFFF"/>
              </a:solidFill>
              <a:ln w="28575">
                <a:solidFill>
                  <a:srgbClr val="EE7203"/>
                </a:solidFill>
                <a:prstDash val="solid"/>
                <a:round/>
                <a:headEnd/>
                <a:tailEnd/>
              </a:ln>
            </p:spPr>
            <p:txBody>
              <a:bodyPr/>
              <a:lstStyle/>
              <a:p>
                <a:endParaRPr lang="fr-FR" sz="1600"/>
              </a:p>
            </p:txBody>
          </p:sp>
          <p:sp>
            <p:nvSpPr>
              <p:cNvPr id="50293" name="Freeform 115"/>
              <p:cNvSpPr>
                <a:spLocks/>
              </p:cNvSpPr>
              <p:nvPr/>
            </p:nvSpPr>
            <p:spPr bwMode="auto">
              <a:xfrm>
                <a:off x="4130675" y="3186113"/>
                <a:ext cx="47625" cy="155575"/>
              </a:xfrm>
              <a:custGeom>
                <a:avLst/>
                <a:gdLst>
                  <a:gd name="T0" fmla="*/ 2147483647 w 51"/>
                  <a:gd name="T1" fmla="*/ 2147483647 h 194"/>
                  <a:gd name="T2" fmla="*/ 2147483647 w 51"/>
                  <a:gd name="T3" fmla="*/ 2147483647 h 194"/>
                  <a:gd name="T4" fmla="*/ 0 w 51"/>
                  <a:gd name="T5" fmla="*/ 2147483647 h 194"/>
                  <a:gd name="T6" fmla="*/ 0 w 51"/>
                  <a:gd name="T7" fmla="*/ 0 h 194"/>
                  <a:gd name="T8" fmla="*/ 2147483647 w 51"/>
                  <a:gd name="T9" fmla="*/ 0 h 194"/>
                  <a:gd name="T10" fmla="*/ 2147483647 w 51"/>
                  <a:gd name="T11" fmla="*/ 2147483647 h 194"/>
                  <a:gd name="T12" fmla="*/ 0 60000 65536"/>
                  <a:gd name="T13" fmla="*/ 0 60000 65536"/>
                  <a:gd name="T14" fmla="*/ 0 60000 65536"/>
                  <a:gd name="T15" fmla="*/ 0 60000 65536"/>
                  <a:gd name="T16" fmla="*/ 0 60000 65536"/>
                  <a:gd name="T17" fmla="*/ 0 60000 65536"/>
                  <a:gd name="T18" fmla="*/ 0 w 51"/>
                  <a:gd name="T19" fmla="*/ 0 h 194"/>
                  <a:gd name="T20" fmla="*/ 51 w 51"/>
                  <a:gd name="T21" fmla="*/ 194 h 194"/>
                </a:gdLst>
                <a:ahLst/>
                <a:cxnLst>
                  <a:cxn ang="T12">
                    <a:pos x="T0" y="T1"/>
                  </a:cxn>
                  <a:cxn ang="T13">
                    <a:pos x="T2" y="T3"/>
                  </a:cxn>
                  <a:cxn ang="T14">
                    <a:pos x="T4" y="T5"/>
                  </a:cxn>
                  <a:cxn ang="T15">
                    <a:pos x="T6" y="T7"/>
                  </a:cxn>
                  <a:cxn ang="T16">
                    <a:pos x="T8" y="T9"/>
                  </a:cxn>
                  <a:cxn ang="T17">
                    <a:pos x="T10" y="T11"/>
                  </a:cxn>
                </a:cxnLst>
                <a:rect l="T18" t="T19" r="T20" b="T21"/>
                <a:pathLst>
                  <a:path w="51" h="194">
                    <a:moveTo>
                      <a:pt x="51" y="194"/>
                    </a:moveTo>
                    <a:lnTo>
                      <a:pt x="51" y="194"/>
                    </a:lnTo>
                    <a:lnTo>
                      <a:pt x="0" y="194"/>
                    </a:lnTo>
                    <a:lnTo>
                      <a:pt x="0" y="0"/>
                    </a:lnTo>
                    <a:lnTo>
                      <a:pt x="51" y="0"/>
                    </a:lnTo>
                    <a:lnTo>
                      <a:pt x="51" y="194"/>
                    </a:lnTo>
                    <a:close/>
                  </a:path>
                </a:pathLst>
              </a:custGeom>
              <a:noFill/>
              <a:ln w="28575" cap="flat">
                <a:solidFill>
                  <a:srgbClr val="EE7203"/>
                </a:solidFill>
                <a:prstDash val="solid"/>
                <a:miter lim="800000"/>
                <a:headEnd/>
                <a:tailEnd/>
              </a:ln>
            </p:spPr>
            <p:txBody>
              <a:bodyPr/>
              <a:lstStyle/>
              <a:p>
                <a:endParaRPr lang="fr-FR" sz="1600"/>
              </a:p>
            </p:txBody>
          </p:sp>
          <p:sp>
            <p:nvSpPr>
              <p:cNvPr id="50294" name="Freeform 116"/>
              <p:cNvSpPr>
                <a:spLocks/>
              </p:cNvSpPr>
              <p:nvPr/>
            </p:nvSpPr>
            <p:spPr bwMode="auto">
              <a:xfrm>
                <a:off x="5162550" y="3263900"/>
                <a:ext cx="49213" cy="279400"/>
              </a:xfrm>
              <a:custGeom>
                <a:avLst/>
                <a:gdLst>
                  <a:gd name="T0" fmla="*/ 2147483647 w 51"/>
                  <a:gd name="T1" fmla="*/ 2147483647 h 345"/>
                  <a:gd name="T2" fmla="*/ 2147483647 w 51"/>
                  <a:gd name="T3" fmla="*/ 2147483647 h 345"/>
                  <a:gd name="T4" fmla="*/ 0 w 51"/>
                  <a:gd name="T5" fmla="*/ 2147483647 h 345"/>
                  <a:gd name="T6" fmla="*/ 0 w 51"/>
                  <a:gd name="T7" fmla="*/ 0 h 345"/>
                  <a:gd name="T8" fmla="*/ 2147483647 w 51"/>
                  <a:gd name="T9" fmla="*/ 0 h 345"/>
                  <a:gd name="T10" fmla="*/ 2147483647 w 51"/>
                  <a:gd name="T11" fmla="*/ 2147483647 h 345"/>
                  <a:gd name="T12" fmla="*/ 0 60000 65536"/>
                  <a:gd name="T13" fmla="*/ 0 60000 65536"/>
                  <a:gd name="T14" fmla="*/ 0 60000 65536"/>
                  <a:gd name="T15" fmla="*/ 0 60000 65536"/>
                  <a:gd name="T16" fmla="*/ 0 60000 65536"/>
                  <a:gd name="T17" fmla="*/ 0 60000 65536"/>
                  <a:gd name="T18" fmla="*/ 0 w 51"/>
                  <a:gd name="T19" fmla="*/ 0 h 345"/>
                  <a:gd name="T20" fmla="*/ 51 w 51"/>
                  <a:gd name="T21" fmla="*/ 345 h 345"/>
                </a:gdLst>
                <a:ahLst/>
                <a:cxnLst>
                  <a:cxn ang="T12">
                    <a:pos x="T0" y="T1"/>
                  </a:cxn>
                  <a:cxn ang="T13">
                    <a:pos x="T2" y="T3"/>
                  </a:cxn>
                  <a:cxn ang="T14">
                    <a:pos x="T4" y="T5"/>
                  </a:cxn>
                  <a:cxn ang="T15">
                    <a:pos x="T6" y="T7"/>
                  </a:cxn>
                  <a:cxn ang="T16">
                    <a:pos x="T8" y="T9"/>
                  </a:cxn>
                  <a:cxn ang="T17">
                    <a:pos x="T10" y="T11"/>
                  </a:cxn>
                </a:cxnLst>
                <a:rect l="T18" t="T19" r="T20" b="T21"/>
                <a:pathLst>
                  <a:path w="51" h="345">
                    <a:moveTo>
                      <a:pt x="51" y="345"/>
                    </a:moveTo>
                    <a:lnTo>
                      <a:pt x="51" y="345"/>
                    </a:lnTo>
                    <a:lnTo>
                      <a:pt x="0" y="345"/>
                    </a:lnTo>
                    <a:lnTo>
                      <a:pt x="0" y="0"/>
                    </a:lnTo>
                    <a:lnTo>
                      <a:pt x="51" y="0"/>
                    </a:lnTo>
                    <a:lnTo>
                      <a:pt x="51" y="345"/>
                    </a:lnTo>
                    <a:close/>
                  </a:path>
                </a:pathLst>
              </a:custGeom>
              <a:solidFill>
                <a:srgbClr val="B4B4B4"/>
              </a:solidFill>
              <a:ln w="28575">
                <a:solidFill>
                  <a:srgbClr val="BBE0E3"/>
                </a:solidFill>
                <a:prstDash val="solid"/>
                <a:round/>
                <a:headEnd/>
                <a:tailEnd/>
              </a:ln>
            </p:spPr>
            <p:txBody>
              <a:bodyPr/>
              <a:lstStyle/>
              <a:p>
                <a:endParaRPr lang="fr-FR" sz="1600"/>
              </a:p>
            </p:txBody>
          </p:sp>
          <p:sp>
            <p:nvSpPr>
              <p:cNvPr id="50295" name="Freeform 117"/>
              <p:cNvSpPr>
                <a:spLocks/>
              </p:cNvSpPr>
              <p:nvPr/>
            </p:nvSpPr>
            <p:spPr bwMode="auto">
              <a:xfrm>
                <a:off x="5162550" y="3263900"/>
                <a:ext cx="49213" cy="279400"/>
              </a:xfrm>
              <a:custGeom>
                <a:avLst/>
                <a:gdLst>
                  <a:gd name="T0" fmla="*/ 2147483647 w 51"/>
                  <a:gd name="T1" fmla="*/ 2147483647 h 345"/>
                  <a:gd name="T2" fmla="*/ 2147483647 w 51"/>
                  <a:gd name="T3" fmla="*/ 2147483647 h 345"/>
                  <a:gd name="T4" fmla="*/ 0 w 51"/>
                  <a:gd name="T5" fmla="*/ 2147483647 h 345"/>
                  <a:gd name="T6" fmla="*/ 0 w 51"/>
                  <a:gd name="T7" fmla="*/ 0 h 345"/>
                  <a:gd name="T8" fmla="*/ 2147483647 w 51"/>
                  <a:gd name="T9" fmla="*/ 0 h 345"/>
                  <a:gd name="T10" fmla="*/ 2147483647 w 51"/>
                  <a:gd name="T11" fmla="*/ 2147483647 h 345"/>
                  <a:gd name="T12" fmla="*/ 0 60000 65536"/>
                  <a:gd name="T13" fmla="*/ 0 60000 65536"/>
                  <a:gd name="T14" fmla="*/ 0 60000 65536"/>
                  <a:gd name="T15" fmla="*/ 0 60000 65536"/>
                  <a:gd name="T16" fmla="*/ 0 60000 65536"/>
                  <a:gd name="T17" fmla="*/ 0 60000 65536"/>
                  <a:gd name="T18" fmla="*/ 0 w 51"/>
                  <a:gd name="T19" fmla="*/ 0 h 345"/>
                  <a:gd name="T20" fmla="*/ 51 w 51"/>
                  <a:gd name="T21" fmla="*/ 345 h 345"/>
                </a:gdLst>
                <a:ahLst/>
                <a:cxnLst>
                  <a:cxn ang="T12">
                    <a:pos x="T0" y="T1"/>
                  </a:cxn>
                  <a:cxn ang="T13">
                    <a:pos x="T2" y="T3"/>
                  </a:cxn>
                  <a:cxn ang="T14">
                    <a:pos x="T4" y="T5"/>
                  </a:cxn>
                  <a:cxn ang="T15">
                    <a:pos x="T6" y="T7"/>
                  </a:cxn>
                  <a:cxn ang="T16">
                    <a:pos x="T8" y="T9"/>
                  </a:cxn>
                  <a:cxn ang="T17">
                    <a:pos x="T10" y="T11"/>
                  </a:cxn>
                </a:cxnLst>
                <a:rect l="T18" t="T19" r="T20" b="T21"/>
                <a:pathLst>
                  <a:path w="51" h="345">
                    <a:moveTo>
                      <a:pt x="51" y="345"/>
                    </a:moveTo>
                    <a:lnTo>
                      <a:pt x="51" y="345"/>
                    </a:lnTo>
                    <a:lnTo>
                      <a:pt x="0" y="345"/>
                    </a:lnTo>
                    <a:lnTo>
                      <a:pt x="0" y="0"/>
                    </a:lnTo>
                    <a:lnTo>
                      <a:pt x="51" y="0"/>
                    </a:lnTo>
                    <a:lnTo>
                      <a:pt x="51" y="345"/>
                    </a:lnTo>
                    <a:close/>
                  </a:path>
                </a:pathLst>
              </a:custGeom>
              <a:noFill/>
              <a:ln w="28575" cap="flat">
                <a:solidFill>
                  <a:srgbClr val="BBE0E3"/>
                </a:solidFill>
                <a:prstDash val="solid"/>
                <a:miter lim="800000"/>
                <a:headEnd/>
                <a:tailEnd/>
              </a:ln>
            </p:spPr>
            <p:txBody>
              <a:bodyPr/>
              <a:lstStyle/>
              <a:p>
                <a:endParaRPr lang="fr-FR" sz="1600"/>
              </a:p>
            </p:txBody>
          </p:sp>
          <p:sp>
            <p:nvSpPr>
              <p:cNvPr id="50296" name="Freeform 118"/>
              <p:cNvSpPr>
                <a:spLocks/>
              </p:cNvSpPr>
              <p:nvPr/>
            </p:nvSpPr>
            <p:spPr bwMode="auto">
              <a:xfrm>
                <a:off x="5080000" y="3273425"/>
                <a:ext cx="47625" cy="195263"/>
              </a:xfrm>
              <a:custGeom>
                <a:avLst/>
                <a:gdLst>
                  <a:gd name="T0" fmla="*/ 2147483647 w 50"/>
                  <a:gd name="T1" fmla="*/ 2147483647 h 243"/>
                  <a:gd name="T2" fmla="*/ 2147483647 w 50"/>
                  <a:gd name="T3" fmla="*/ 2147483647 h 243"/>
                  <a:gd name="T4" fmla="*/ 0 w 50"/>
                  <a:gd name="T5" fmla="*/ 2147483647 h 243"/>
                  <a:gd name="T6" fmla="*/ 0 w 50"/>
                  <a:gd name="T7" fmla="*/ 0 h 243"/>
                  <a:gd name="T8" fmla="*/ 2147483647 w 50"/>
                  <a:gd name="T9" fmla="*/ 0 h 243"/>
                  <a:gd name="T10" fmla="*/ 2147483647 w 50"/>
                  <a:gd name="T11" fmla="*/ 2147483647 h 243"/>
                  <a:gd name="T12" fmla="*/ 0 60000 65536"/>
                  <a:gd name="T13" fmla="*/ 0 60000 65536"/>
                  <a:gd name="T14" fmla="*/ 0 60000 65536"/>
                  <a:gd name="T15" fmla="*/ 0 60000 65536"/>
                  <a:gd name="T16" fmla="*/ 0 60000 65536"/>
                  <a:gd name="T17" fmla="*/ 0 60000 65536"/>
                  <a:gd name="T18" fmla="*/ 0 w 50"/>
                  <a:gd name="T19" fmla="*/ 0 h 243"/>
                  <a:gd name="T20" fmla="*/ 50 w 50"/>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50" h="243">
                    <a:moveTo>
                      <a:pt x="50" y="243"/>
                    </a:moveTo>
                    <a:lnTo>
                      <a:pt x="50" y="243"/>
                    </a:lnTo>
                    <a:lnTo>
                      <a:pt x="0" y="243"/>
                    </a:lnTo>
                    <a:lnTo>
                      <a:pt x="0" y="0"/>
                    </a:lnTo>
                    <a:lnTo>
                      <a:pt x="50" y="0"/>
                    </a:lnTo>
                    <a:lnTo>
                      <a:pt x="50" y="243"/>
                    </a:lnTo>
                    <a:close/>
                  </a:path>
                </a:pathLst>
              </a:custGeom>
              <a:solidFill>
                <a:srgbClr val="FFFFFF"/>
              </a:solidFill>
              <a:ln w="28575">
                <a:solidFill>
                  <a:srgbClr val="EE7203"/>
                </a:solidFill>
                <a:prstDash val="solid"/>
                <a:round/>
                <a:headEnd/>
                <a:tailEnd/>
              </a:ln>
            </p:spPr>
            <p:txBody>
              <a:bodyPr/>
              <a:lstStyle/>
              <a:p>
                <a:endParaRPr lang="fr-FR" sz="1600"/>
              </a:p>
            </p:txBody>
          </p:sp>
          <p:sp>
            <p:nvSpPr>
              <p:cNvPr id="50297" name="Freeform 119"/>
              <p:cNvSpPr>
                <a:spLocks/>
              </p:cNvSpPr>
              <p:nvPr/>
            </p:nvSpPr>
            <p:spPr bwMode="auto">
              <a:xfrm>
                <a:off x="5080000" y="3273425"/>
                <a:ext cx="47625" cy="195263"/>
              </a:xfrm>
              <a:custGeom>
                <a:avLst/>
                <a:gdLst>
                  <a:gd name="T0" fmla="*/ 2147483647 w 50"/>
                  <a:gd name="T1" fmla="*/ 2147483647 h 243"/>
                  <a:gd name="T2" fmla="*/ 2147483647 w 50"/>
                  <a:gd name="T3" fmla="*/ 2147483647 h 243"/>
                  <a:gd name="T4" fmla="*/ 0 w 50"/>
                  <a:gd name="T5" fmla="*/ 2147483647 h 243"/>
                  <a:gd name="T6" fmla="*/ 0 w 50"/>
                  <a:gd name="T7" fmla="*/ 0 h 243"/>
                  <a:gd name="T8" fmla="*/ 2147483647 w 50"/>
                  <a:gd name="T9" fmla="*/ 0 h 243"/>
                  <a:gd name="T10" fmla="*/ 2147483647 w 50"/>
                  <a:gd name="T11" fmla="*/ 2147483647 h 243"/>
                  <a:gd name="T12" fmla="*/ 0 60000 65536"/>
                  <a:gd name="T13" fmla="*/ 0 60000 65536"/>
                  <a:gd name="T14" fmla="*/ 0 60000 65536"/>
                  <a:gd name="T15" fmla="*/ 0 60000 65536"/>
                  <a:gd name="T16" fmla="*/ 0 60000 65536"/>
                  <a:gd name="T17" fmla="*/ 0 60000 65536"/>
                  <a:gd name="T18" fmla="*/ 0 w 50"/>
                  <a:gd name="T19" fmla="*/ 0 h 243"/>
                  <a:gd name="T20" fmla="*/ 50 w 50"/>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50" h="243">
                    <a:moveTo>
                      <a:pt x="50" y="243"/>
                    </a:moveTo>
                    <a:lnTo>
                      <a:pt x="50" y="243"/>
                    </a:lnTo>
                    <a:lnTo>
                      <a:pt x="0" y="243"/>
                    </a:lnTo>
                    <a:lnTo>
                      <a:pt x="0" y="0"/>
                    </a:lnTo>
                    <a:lnTo>
                      <a:pt x="50" y="0"/>
                    </a:lnTo>
                    <a:lnTo>
                      <a:pt x="50" y="243"/>
                    </a:lnTo>
                    <a:close/>
                  </a:path>
                </a:pathLst>
              </a:custGeom>
              <a:noFill/>
              <a:ln w="28575" cap="flat">
                <a:solidFill>
                  <a:srgbClr val="EE7203"/>
                </a:solidFill>
                <a:prstDash val="solid"/>
                <a:miter lim="800000"/>
                <a:headEnd/>
                <a:tailEnd/>
              </a:ln>
            </p:spPr>
            <p:txBody>
              <a:bodyPr/>
              <a:lstStyle/>
              <a:p>
                <a:endParaRPr lang="fr-FR" sz="1600"/>
              </a:p>
            </p:txBody>
          </p:sp>
          <p:sp>
            <p:nvSpPr>
              <p:cNvPr id="50298" name="Freeform 120"/>
              <p:cNvSpPr>
                <a:spLocks/>
              </p:cNvSpPr>
              <p:nvPr/>
            </p:nvSpPr>
            <p:spPr bwMode="auto">
              <a:xfrm>
                <a:off x="6119813" y="3317875"/>
                <a:ext cx="47625" cy="258763"/>
              </a:xfrm>
              <a:custGeom>
                <a:avLst/>
                <a:gdLst>
                  <a:gd name="T0" fmla="*/ 2147483647 w 51"/>
                  <a:gd name="T1" fmla="*/ 2147483647 h 320"/>
                  <a:gd name="T2" fmla="*/ 2147483647 w 51"/>
                  <a:gd name="T3" fmla="*/ 2147483647 h 320"/>
                  <a:gd name="T4" fmla="*/ 0 w 51"/>
                  <a:gd name="T5" fmla="*/ 2147483647 h 320"/>
                  <a:gd name="T6" fmla="*/ 0 w 51"/>
                  <a:gd name="T7" fmla="*/ 0 h 320"/>
                  <a:gd name="T8" fmla="*/ 2147483647 w 51"/>
                  <a:gd name="T9" fmla="*/ 0 h 320"/>
                  <a:gd name="T10" fmla="*/ 2147483647 w 51"/>
                  <a:gd name="T11" fmla="*/ 2147483647 h 320"/>
                  <a:gd name="T12" fmla="*/ 0 60000 65536"/>
                  <a:gd name="T13" fmla="*/ 0 60000 65536"/>
                  <a:gd name="T14" fmla="*/ 0 60000 65536"/>
                  <a:gd name="T15" fmla="*/ 0 60000 65536"/>
                  <a:gd name="T16" fmla="*/ 0 60000 65536"/>
                  <a:gd name="T17" fmla="*/ 0 60000 65536"/>
                  <a:gd name="T18" fmla="*/ 0 w 51"/>
                  <a:gd name="T19" fmla="*/ 0 h 320"/>
                  <a:gd name="T20" fmla="*/ 51 w 51"/>
                  <a:gd name="T21" fmla="*/ 320 h 320"/>
                </a:gdLst>
                <a:ahLst/>
                <a:cxnLst>
                  <a:cxn ang="T12">
                    <a:pos x="T0" y="T1"/>
                  </a:cxn>
                  <a:cxn ang="T13">
                    <a:pos x="T2" y="T3"/>
                  </a:cxn>
                  <a:cxn ang="T14">
                    <a:pos x="T4" y="T5"/>
                  </a:cxn>
                  <a:cxn ang="T15">
                    <a:pos x="T6" y="T7"/>
                  </a:cxn>
                  <a:cxn ang="T16">
                    <a:pos x="T8" y="T9"/>
                  </a:cxn>
                  <a:cxn ang="T17">
                    <a:pos x="T10" y="T11"/>
                  </a:cxn>
                </a:cxnLst>
                <a:rect l="T18" t="T19" r="T20" b="T21"/>
                <a:pathLst>
                  <a:path w="51" h="320">
                    <a:moveTo>
                      <a:pt x="51" y="320"/>
                    </a:moveTo>
                    <a:lnTo>
                      <a:pt x="51" y="320"/>
                    </a:lnTo>
                    <a:lnTo>
                      <a:pt x="0" y="320"/>
                    </a:lnTo>
                    <a:lnTo>
                      <a:pt x="0" y="0"/>
                    </a:lnTo>
                    <a:lnTo>
                      <a:pt x="51" y="0"/>
                    </a:lnTo>
                    <a:lnTo>
                      <a:pt x="51" y="320"/>
                    </a:lnTo>
                    <a:close/>
                  </a:path>
                </a:pathLst>
              </a:custGeom>
              <a:solidFill>
                <a:srgbClr val="B4B4B4"/>
              </a:solidFill>
              <a:ln w="28575">
                <a:solidFill>
                  <a:srgbClr val="BBE0E3"/>
                </a:solidFill>
                <a:prstDash val="solid"/>
                <a:round/>
                <a:headEnd/>
                <a:tailEnd/>
              </a:ln>
            </p:spPr>
            <p:txBody>
              <a:bodyPr/>
              <a:lstStyle/>
              <a:p>
                <a:endParaRPr lang="fr-FR" sz="1600"/>
              </a:p>
            </p:txBody>
          </p:sp>
          <p:sp>
            <p:nvSpPr>
              <p:cNvPr id="50299" name="Freeform 121"/>
              <p:cNvSpPr>
                <a:spLocks/>
              </p:cNvSpPr>
              <p:nvPr/>
            </p:nvSpPr>
            <p:spPr bwMode="auto">
              <a:xfrm>
                <a:off x="6119813" y="3317875"/>
                <a:ext cx="47625" cy="258763"/>
              </a:xfrm>
              <a:custGeom>
                <a:avLst/>
                <a:gdLst>
                  <a:gd name="T0" fmla="*/ 2147483647 w 51"/>
                  <a:gd name="T1" fmla="*/ 2147483647 h 320"/>
                  <a:gd name="T2" fmla="*/ 2147483647 w 51"/>
                  <a:gd name="T3" fmla="*/ 2147483647 h 320"/>
                  <a:gd name="T4" fmla="*/ 0 w 51"/>
                  <a:gd name="T5" fmla="*/ 2147483647 h 320"/>
                  <a:gd name="T6" fmla="*/ 0 w 51"/>
                  <a:gd name="T7" fmla="*/ 0 h 320"/>
                  <a:gd name="T8" fmla="*/ 2147483647 w 51"/>
                  <a:gd name="T9" fmla="*/ 0 h 320"/>
                  <a:gd name="T10" fmla="*/ 2147483647 w 51"/>
                  <a:gd name="T11" fmla="*/ 2147483647 h 320"/>
                  <a:gd name="T12" fmla="*/ 0 60000 65536"/>
                  <a:gd name="T13" fmla="*/ 0 60000 65536"/>
                  <a:gd name="T14" fmla="*/ 0 60000 65536"/>
                  <a:gd name="T15" fmla="*/ 0 60000 65536"/>
                  <a:gd name="T16" fmla="*/ 0 60000 65536"/>
                  <a:gd name="T17" fmla="*/ 0 60000 65536"/>
                  <a:gd name="T18" fmla="*/ 0 w 51"/>
                  <a:gd name="T19" fmla="*/ 0 h 320"/>
                  <a:gd name="T20" fmla="*/ 51 w 51"/>
                  <a:gd name="T21" fmla="*/ 320 h 320"/>
                </a:gdLst>
                <a:ahLst/>
                <a:cxnLst>
                  <a:cxn ang="T12">
                    <a:pos x="T0" y="T1"/>
                  </a:cxn>
                  <a:cxn ang="T13">
                    <a:pos x="T2" y="T3"/>
                  </a:cxn>
                  <a:cxn ang="T14">
                    <a:pos x="T4" y="T5"/>
                  </a:cxn>
                  <a:cxn ang="T15">
                    <a:pos x="T6" y="T7"/>
                  </a:cxn>
                  <a:cxn ang="T16">
                    <a:pos x="T8" y="T9"/>
                  </a:cxn>
                  <a:cxn ang="T17">
                    <a:pos x="T10" y="T11"/>
                  </a:cxn>
                </a:cxnLst>
                <a:rect l="T18" t="T19" r="T20" b="T21"/>
                <a:pathLst>
                  <a:path w="51" h="320">
                    <a:moveTo>
                      <a:pt x="51" y="320"/>
                    </a:moveTo>
                    <a:lnTo>
                      <a:pt x="51" y="320"/>
                    </a:lnTo>
                    <a:lnTo>
                      <a:pt x="0" y="320"/>
                    </a:lnTo>
                    <a:lnTo>
                      <a:pt x="0" y="0"/>
                    </a:lnTo>
                    <a:lnTo>
                      <a:pt x="51" y="0"/>
                    </a:lnTo>
                    <a:lnTo>
                      <a:pt x="51" y="320"/>
                    </a:lnTo>
                    <a:close/>
                  </a:path>
                </a:pathLst>
              </a:custGeom>
              <a:noFill/>
              <a:ln w="28575" cap="flat">
                <a:solidFill>
                  <a:srgbClr val="BBE0E3"/>
                </a:solidFill>
                <a:prstDash val="solid"/>
                <a:miter lim="800000"/>
                <a:headEnd/>
                <a:tailEnd/>
              </a:ln>
            </p:spPr>
            <p:txBody>
              <a:bodyPr/>
              <a:lstStyle/>
              <a:p>
                <a:endParaRPr lang="fr-FR" sz="1600"/>
              </a:p>
            </p:txBody>
          </p:sp>
          <p:sp>
            <p:nvSpPr>
              <p:cNvPr id="50300" name="Freeform 122"/>
              <p:cNvSpPr>
                <a:spLocks/>
              </p:cNvSpPr>
              <p:nvPr/>
            </p:nvSpPr>
            <p:spPr bwMode="auto">
              <a:xfrm>
                <a:off x="6037263" y="3305175"/>
                <a:ext cx="49213" cy="177800"/>
              </a:xfrm>
              <a:custGeom>
                <a:avLst/>
                <a:gdLst>
                  <a:gd name="T0" fmla="*/ 2147483647 w 50"/>
                  <a:gd name="T1" fmla="*/ 2147483647 h 219"/>
                  <a:gd name="T2" fmla="*/ 2147483647 w 50"/>
                  <a:gd name="T3" fmla="*/ 2147483647 h 219"/>
                  <a:gd name="T4" fmla="*/ 0 w 50"/>
                  <a:gd name="T5" fmla="*/ 2147483647 h 219"/>
                  <a:gd name="T6" fmla="*/ 0 w 50"/>
                  <a:gd name="T7" fmla="*/ 0 h 219"/>
                  <a:gd name="T8" fmla="*/ 2147483647 w 50"/>
                  <a:gd name="T9" fmla="*/ 0 h 219"/>
                  <a:gd name="T10" fmla="*/ 2147483647 w 50"/>
                  <a:gd name="T11" fmla="*/ 2147483647 h 219"/>
                  <a:gd name="T12" fmla="*/ 0 60000 65536"/>
                  <a:gd name="T13" fmla="*/ 0 60000 65536"/>
                  <a:gd name="T14" fmla="*/ 0 60000 65536"/>
                  <a:gd name="T15" fmla="*/ 0 60000 65536"/>
                  <a:gd name="T16" fmla="*/ 0 60000 65536"/>
                  <a:gd name="T17" fmla="*/ 0 60000 65536"/>
                  <a:gd name="T18" fmla="*/ 0 w 50"/>
                  <a:gd name="T19" fmla="*/ 0 h 219"/>
                  <a:gd name="T20" fmla="*/ 50 w 50"/>
                  <a:gd name="T21" fmla="*/ 219 h 219"/>
                </a:gdLst>
                <a:ahLst/>
                <a:cxnLst>
                  <a:cxn ang="T12">
                    <a:pos x="T0" y="T1"/>
                  </a:cxn>
                  <a:cxn ang="T13">
                    <a:pos x="T2" y="T3"/>
                  </a:cxn>
                  <a:cxn ang="T14">
                    <a:pos x="T4" y="T5"/>
                  </a:cxn>
                  <a:cxn ang="T15">
                    <a:pos x="T6" y="T7"/>
                  </a:cxn>
                  <a:cxn ang="T16">
                    <a:pos x="T8" y="T9"/>
                  </a:cxn>
                  <a:cxn ang="T17">
                    <a:pos x="T10" y="T11"/>
                  </a:cxn>
                </a:cxnLst>
                <a:rect l="T18" t="T19" r="T20" b="T21"/>
                <a:pathLst>
                  <a:path w="50" h="219">
                    <a:moveTo>
                      <a:pt x="50" y="219"/>
                    </a:moveTo>
                    <a:lnTo>
                      <a:pt x="50" y="219"/>
                    </a:lnTo>
                    <a:lnTo>
                      <a:pt x="0" y="219"/>
                    </a:lnTo>
                    <a:lnTo>
                      <a:pt x="0" y="0"/>
                    </a:lnTo>
                    <a:lnTo>
                      <a:pt x="50" y="0"/>
                    </a:lnTo>
                    <a:lnTo>
                      <a:pt x="50" y="219"/>
                    </a:lnTo>
                    <a:close/>
                  </a:path>
                </a:pathLst>
              </a:custGeom>
              <a:solidFill>
                <a:srgbClr val="FFFFFF"/>
              </a:solidFill>
              <a:ln w="28575">
                <a:solidFill>
                  <a:srgbClr val="EE7203"/>
                </a:solidFill>
                <a:prstDash val="solid"/>
                <a:round/>
                <a:headEnd/>
                <a:tailEnd/>
              </a:ln>
            </p:spPr>
            <p:txBody>
              <a:bodyPr/>
              <a:lstStyle/>
              <a:p>
                <a:endParaRPr lang="fr-FR" sz="1600"/>
              </a:p>
            </p:txBody>
          </p:sp>
          <p:sp>
            <p:nvSpPr>
              <p:cNvPr id="50301" name="Freeform 123"/>
              <p:cNvSpPr>
                <a:spLocks/>
              </p:cNvSpPr>
              <p:nvPr/>
            </p:nvSpPr>
            <p:spPr bwMode="auto">
              <a:xfrm>
                <a:off x="6037263" y="3305175"/>
                <a:ext cx="49213" cy="177800"/>
              </a:xfrm>
              <a:custGeom>
                <a:avLst/>
                <a:gdLst>
                  <a:gd name="T0" fmla="*/ 2147483647 w 50"/>
                  <a:gd name="T1" fmla="*/ 2147483647 h 219"/>
                  <a:gd name="T2" fmla="*/ 2147483647 w 50"/>
                  <a:gd name="T3" fmla="*/ 2147483647 h 219"/>
                  <a:gd name="T4" fmla="*/ 0 w 50"/>
                  <a:gd name="T5" fmla="*/ 2147483647 h 219"/>
                  <a:gd name="T6" fmla="*/ 0 w 50"/>
                  <a:gd name="T7" fmla="*/ 0 h 219"/>
                  <a:gd name="T8" fmla="*/ 2147483647 w 50"/>
                  <a:gd name="T9" fmla="*/ 0 h 219"/>
                  <a:gd name="T10" fmla="*/ 2147483647 w 50"/>
                  <a:gd name="T11" fmla="*/ 2147483647 h 219"/>
                  <a:gd name="T12" fmla="*/ 0 60000 65536"/>
                  <a:gd name="T13" fmla="*/ 0 60000 65536"/>
                  <a:gd name="T14" fmla="*/ 0 60000 65536"/>
                  <a:gd name="T15" fmla="*/ 0 60000 65536"/>
                  <a:gd name="T16" fmla="*/ 0 60000 65536"/>
                  <a:gd name="T17" fmla="*/ 0 60000 65536"/>
                  <a:gd name="T18" fmla="*/ 0 w 50"/>
                  <a:gd name="T19" fmla="*/ 0 h 219"/>
                  <a:gd name="T20" fmla="*/ 50 w 50"/>
                  <a:gd name="T21" fmla="*/ 219 h 219"/>
                </a:gdLst>
                <a:ahLst/>
                <a:cxnLst>
                  <a:cxn ang="T12">
                    <a:pos x="T0" y="T1"/>
                  </a:cxn>
                  <a:cxn ang="T13">
                    <a:pos x="T2" y="T3"/>
                  </a:cxn>
                  <a:cxn ang="T14">
                    <a:pos x="T4" y="T5"/>
                  </a:cxn>
                  <a:cxn ang="T15">
                    <a:pos x="T6" y="T7"/>
                  </a:cxn>
                  <a:cxn ang="T16">
                    <a:pos x="T8" y="T9"/>
                  </a:cxn>
                  <a:cxn ang="T17">
                    <a:pos x="T10" y="T11"/>
                  </a:cxn>
                </a:cxnLst>
                <a:rect l="T18" t="T19" r="T20" b="T21"/>
                <a:pathLst>
                  <a:path w="50" h="219">
                    <a:moveTo>
                      <a:pt x="50" y="219"/>
                    </a:moveTo>
                    <a:lnTo>
                      <a:pt x="50" y="219"/>
                    </a:lnTo>
                    <a:lnTo>
                      <a:pt x="0" y="219"/>
                    </a:lnTo>
                    <a:lnTo>
                      <a:pt x="0" y="0"/>
                    </a:lnTo>
                    <a:lnTo>
                      <a:pt x="50" y="0"/>
                    </a:lnTo>
                    <a:lnTo>
                      <a:pt x="50" y="219"/>
                    </a:lnTo>
                    <a:close/>
                  </a:path>
                </a:pathLst>
              </a:custGeom>
              <a:noFill/>
              <a:ln w="28575" cap="flat">
                <a:solidFill>
                  <a:srgbClr val="EE7203"/>
                </a:solidFill>
                <a:prstDash val="solid"/>
                <a:miter lim="800000"/>
                <a:headEnd/>
                <a:tailEnd/>
              </a:ln>
            </p:spPr>
            <p:txBody>
              <a:bodyPr/>
              <a:lstStyle/>
              <a:p>
                <a:endParaRPr lang="fr-FR" sz="1600"/>
              </a:p>
            </p:txBody>
          </p:sp>
          <p:sp>
            <p:nvSpPr>
              <p:cNvPr id="50302" name="Freeform 124"/>
              <p:cNvSpPr>
                <a:spLocks/>
              </p:cNvSpPr>
              <p:nvPr/>
            </p:nvSpPr>
            <p:spPr bwMode="auto">
              <a:xfrm>
                <a:off x="7075488" y="3330575"/>
                <a:ext cx="47625" cy="339725"/>
              </a:xfrm>
              <a:custGeom>
                <a:avLst/>
                <a:gdLst>
                  <a:gd name="T0" fmla="*/ 2147483647 w 50"/>
                  <a:gd name="T1" fmla="*/ 2147483647 h 420"/>
                  <a:gd name="T2" fmla="*/ 2147483647 w 50"/>
                  <a:gd name="T3" fmla="*/ 2147483647 h 420"/>
                  <a:gd name="T4" fmla="*/ 0 w 50"/>
                  <a:gd name="T5" fmla="*/ 2147483647 h 420"/>
                  <a:gd name="T6" fmla="*/ 0 w 50"/>
                  <a:gd name="T7" fmla="*/ 0 h 420"/>
                  <a:gd name="T8" fmla="*/ 2147483647 w 50"/>
                  <a:gd name="T9" fmla="*/ 0 h 420"/>
                  <a:gd name="T10" fmla="*/ 2147483647 w 50"/>
                  <a:gd name="T11" fmla="*/ 2147483647 h 420"/>
                  <a:gd name="T12" fmla="*/ 0 60000 65536"/>
                  <a:gd name="T13" fmla="*/ 0 60000 65536"/>
                  <a:gd name="T14" fmla="*/ 0 60000 65536"/>
                  <a:gd name="T15" fmla="*/ 0 60000 65536"/>
                  <a:gd name="T16" fmla="*/ 0 60000 65536"/>
                  <a:gd name="T17" fmla="*/ 0 60000 65536"/>
                  <a:gd name="T18" fmla="*/ 0 w 50"/>
                  <a:gd name="T19" fmla="*/ 0 h 420"/>
                  <a:gd name="T20" fmla="*/ 50 w 50"/>
                  <a:gd name="T21" fmla="*/ 420 h 420"/>
                </a:gdLst>
                <a:ahLst/>
                <a:cxnLst>
                  <a:cxn ang="T12">
                    <a:pos x="T0" y="T1"/>
                  </a:cxn>
                  <a:cxn ang="T13">
                    <a:pos x="T2" y="T3"/>
                  </a:cxn>
                  <a:cxn ang="T14">
                    <a:pos x="T4" y="T5"/>
                  </a:cxn>
                  <a:cxn ang="T15">
                    <a:pos x="T6" y="T7"/>
                  </a:cxn>
                  <a:cxn ang="T16">
                    <a:pos x="T8" y="T9"/>
                  </a:cxn>
                  <a:cxn ang="T17">
                    <a:pos x="T10" y="T11"/>
                  </a:cxn>
                </a:cxnLst>
                <a:rect l="T18" t="T19" r="T20" b="T21"/>
                <a:pathLst>
                  <a:path w="50" h="420">
                    <a:moveTo>
                      <a:pt x="50" y="420"/>
                    </a:moveTo>
                    <a:lnTo>
                      <a:pt x="50" y="420"/>
                    </a:lnTo>
                    <a:lnTo>
                      <a:pt x="0" y="420"/>
                    </a:lnTo>
                    <a:lnTo>
                      <a:pt x="0" y="0"/>
                    </a:lnTo>
                    <a:lnTo>
                      <a:pt x="50" y="0"/>
                    </a:lnTo>
                    <a:lnTo>
                      <a:pt x="50" y="420"/>
                    </a:lnTo>
                    <a:close/>
                  </a:path>
                </a:pathLst>
              </a:custGeom>
              <a:solidFill>
                <a:srgbClr val="B4B4B4"/>
              </a:solidFill>
              <a:ln w="0">
                <a:solidFill>
                  <a:srgbClr val="BBE0E3"/>
                </a:solidFill>
                <a:prstDash val="solid"/>
                <a:round/>
                <a:headEnd/>
                <a:tailEnd/>
              </a:ln>
            </p:spPr>
            <p:txBody>
              <a:bodyPr/>
              <a:lstStyle/>
              <a:p>
                <a:endParaRPr lang="fr-FR" sz="1600"/>
              </a:p>
            </p:txBody>
          </p:sp>
          <p:sp>
            <p:nvSpPr>
              <p:cNvPr id="50303" name="Freeform 125"/>
              <p:cNvSpPr>
                <a:spLocks/>
              </p:cNvSpPr>
              <p:nvPr/>
            </p:nvSpPr>
            <p:spPr bwMode="auto">
              <a:xfrm>
                <a:off x="7075488" y="3330575"/>
                <a:ext cx="47625" cy="339725"/>
              </a:xfrm>
              <a:custGeom>
                <a:avLst/>
                <a:gdLst>
                  <a:gd name="T0" fmla="*/ 2147483647 w 50"/>
                  <a:gd name="T1" fmla="*/ 2147483647 h 420"/>
                  <a:gd name="T2" fmla="*/ 2147483647 w 50"/>
                  <a:gd name="T3" fmla="*/ 2147483647 h 420"/>
                  <a:gd name="T4" fmla="*/ 0 w 50"/>
                  <a:gd name="T5" fmla="*/ 2147483647 h 420"/>
                  <a:gd name="T6" fmla="*/ 0 w 50"/>
                  <a:gd name="T7" fmla="*/ 0 h 420"/>
                  <a:gd name="T8" fmla="*/ 2147483647 w 50"/>
                  <a:gd name="T9" fmla="*/ 0 h 420"/>
                  <a:gd name="T10" fmla="*/ 2147483647 w 50"/>
                  <a:gd name="T11" fmla="*/ 2147483647 h 420"/>
                  <a:gd name="T12" fmla="*/ 0 60000 65536"/>
                  <a:gd name="T13" fmla="*/ 0 60000 65536"/>
                  <a:gd name="T14" fmla="*/ 0 60000 65536"/>
                  <a:gd name="T15" fmla="*/ 0 60000 65536"/>
                  <a:gd name="T16" fmla="*/ 0 60000 65536"/>
                  <a:gd name="T17" fmla="*/ 0 60000 65536"/>
                  <a:gd name="T18" fmla="*/ 0 w 50"/>
                  <a:gd name="T19" fmla="*/ 0 h 420"/>
                  <a:gd name="T20" fmla="*/ 50 w 50"/>
                  <a:gd name="T21" fmla="*/ 420 h 420"/>
                </a:gdLst>
                <a:ahLst/>
                <a:cxnLst>
                  <a:cxn ang="T12">
                    <a:pos x="T0" y="T1"/>
                  </a:cxn>
                  <a:cxn ang="T13">
                    <a:pos x="T2" y="T3"/>
                  </a:cxn>
                  <a:cxn ang="T14">
                    <a:pos x="T4" y="T5"/>
                  </a:cxn>
                  <a:cxn ang="T15">
                    <a:pos x="T6" y="T7"/>
                  </a:cxn>
                  <a:cxn ang="T16">
                    <a:pos x="T8" y="T9"/>
                  </a:cxn>
                  <a:cxn ang="T17">
                    <a:pos x="T10" y="T11"/>
                  </a:cxn>
                </a:cxnLst>
                <a:rect l="T18" t="T19" r="T20" b="T21"/>
                <a:pathLst>
                  <a:path w="50" h="420">
                    <a:moveTo>
                      <a:pt x="50" y="420"/>
                    </a:moveTo>
                    <a:lnTo>
                      <a:pt x="50" y="420"/>
                    </a:lnTo>
                    <a:lnTo>
                      <a:pt x="0" y="420"/>
                    </a:lnTo>
                    <a:lnTo>
                      <a:pt x="0" y="0"/>
                    </a:lnTo>
                    <a:lnTo>
                      <a:pt x="50" y="0"/>
                    </a:lnTo>
                    <a:lnTo>
                      <a:pt x="50" y="420"/>
                    </a:lnTo>
                    <a:close/>
                  </a:path>
                </a:pathLst>
              </a:custGeom>
              <a:noFill/>
              <a:ln w="4" cap="flat">
                <a:solidFill>
                  <a:srgbClr val="BBE0E3"/>
                </a:solidFill>
                <a:prstDash val="solid"/>
                <a:miter lim="800000"/>
                <a:headEnd/>
                <a:tailEnd/>
              </a:ln>
            </p:spPr>
            <p:txBody>
              <a:bodyPr/>
              <a:lstStyle/>
              <a:p>
                <a:endParaRPr lang="fr-FR" sz="1600"/>
              </a:p>
            </p:txBody>
          </p:sp>
          <p:sp>
            <p:nvSpPr>
              <p:cNvPr id="50304" name="Freeform 126"/>
              <p:cNvSpPr>
                <a:spLocks/>
              </p:cNvSpPr>
              <p:nvPr/>
            </p:nvSpPr>
            <p:spPr bwMode="auto">
              <a:xfrm>
                <a:off x="6997700" y="3352800"/>
                <a:ext cx="49213" cy="177800"/>
              </a:xfrm>
              <a:custGeom>
                <a:avLst/>
                <a:gdLst>
                  <a:gd name="T0" fmla="*/ 2147483647 w 51"/>
                  <a:gd name="T1" fmla="*/ 2147483647 h 220"/>
                  <a:gd name="T2" fmla="*/ 2147483647 w 51"/>
                  <a:gd name="T3" fmla="*/ 2147483647 h 220"/>
                  <a:gd name="T4" fmla="*/ 0 w 51"/>
                  <a:gd name="T5" fmla="*/ 2147483647 h 220"/>
                  <a:gd name="T6" fmla="*/ 0 w 51"/>
                  <a:gd name="T7" fmla="*/ 0 h 220"/>
                  <a:gd name="T8" fmla="*/ 2147483647 w 51"/>
                  <a:gd name="T9" fmla="*/ 0 h 220"/>
                  <a:gd name="T10" fmla="*/ 2147483647 w 51"/>
                  <a:gd name="T11" fmla="*/ 2147483647 h 220"/>
                  <a:gd name="T12" fmla="*/ 0 60000 65536"/>
                  <a:gd name="T13" fmla="*/ 0 60000 65536"/>
                  <a:gd name="T14" fmla="*/ 0 60000 65536"/>
                  <a:gd name="T15" fmla="*/ 0 60000 65536"/>
                  <a:gd name="T16" fmla="*/ 0 60000 65536"/>
                  <a:gd name="T17" fmla="*/ 0 60000 65536"/>
                  <a:gd name="T18" fmla="*/ 0 w 51"/>
                  <a:gd name="T19" fmla="*/ 0 h 220"/>
                  <a:gd name="T20" fmla="*/ 51 w 51"/>
                  <a:gd name="T21" fmla="*/ 220 h 220"/>
                </a:gdLst>
                <a:ahLst/>
                <a:cxnLst>
                  <a:cxn ang="T12">
                    <a:pos x="T0" y="T1"/>
                  </a:cxn>
                  <a:cxn ang="T13">
                    <a:pos x="T2" y="T3"/>
                  </a:cxn>
                  <a:cxn ang="T14">
                    <a:pos x="T4" y="T5"/>
                  </a:cxn>
                  <a:cxn ang="T15">
                    <a:pos x="T6" y="T7"/>
                  </a:cxn>
                  <a:cxn ang="T16">
                    <a:pos x="T8" y="T9"/>
                  </a:cxn>
                  <a:cxn ang="T17">
                    <a:pos x="T10" y="T11"/>
                  </a:cxn>
                </a:cxnLst>
                <a:rect l="T18" t="T19" r="T20" b="T21"/>
                <a:pathLst>
                  <a:path w="51" h="220">
                    <a:moveTo>
                      <a:pt x="51" y="220"/>
                    </a:moveTo>
                    <a:lnTo>
                      <a:pt x="51" y="220"/>
                    </a:lnTo>
                    <a:lnTo>
                      <a:pt x="0" y="220"/>
                    </a:lnTo>
                    <a:lnTo>
                      <a:pt x="0" y="0"/>
                    </a:lnTo>
                    <a:lnTo>
                      <a:pt x="51" y="0"/>
                    </a:lnTo>
                    <a:lnTo>
                      <a:pt x="51" y="220"/>
                    </a:lnTo>
                    <a:close/>
                  </a:path>
                </a:pathLst>
              </a:custGeom>
              <a:solidFill>
                <a:srgbClr val="FFFFFF"/>
              </a:solidFill>
              <a:ln w="28575">
                <a:solidFill>
                  <a:srgbClr val="EE7203"/>
                </a:solidFill>
                <a:prstDash val="solid"/>
                <a:round/>
                <a:headEnd/>
                <a:tailEnd/>
              </a:ln>
            </p:spPr>
            <p:txBody>
              <a:bodyPr/>
              <a:lstStyle/>
              <a:p>
                <a:endParaRPr lang="fr-FR" sz="1600"/>
              </a:p>
            </p:txBody>
          </p:sp>
          <p:sp>
            <p:nvSpPr>
              <p:cNvPr id="50305" name="Freeform 127"/>
              <p:cNvSpPr>
                <a:spLocks/>
              </p:cNvSpPr>
              <p:nvPr/>
            </p:nvSpPr>
            <p:spPr bwMode="auto">
              <a:xfrm>
                <a:off x="6997700" y="3352800"/>
                <a:ext cx="49213" cy="177800"/>
              </a:xfrm>
              <a:custGeom>
                <a:avLst/>
                <a:gdLst>
                  <a:gd name="T0" fmla="*/ 2147483647 w 51"/>
                  <a:gd name="T1" fmla="*/ 2147483647 h 220"/>
                  <a:gd name="T2" fmla="*/ 2147483647 w 51"/>
                  <a:gd name="T3" fmla="*/ 2147483647 h 220"/>
                  <a:gd name="T4" fmla="*/ 0 w 51"/>
                  <a:gd name="T5" fmla="*/ 2147483647 h 220"/>
                  <a:gd name="T6" fmla="*/ 0 w 51"/>
                  <a:gd name="T7" fmla="*/ 0 h 220"/>
                  <a:gd name="T8" fmla="*/ 2147483647 w 51"/>
                  <a:gd name="T9" fmla="*/ 0 h 220"/>
                  <a:gd name="T10" fmla="*/ 2147483647 w 51"/>
                  <a:gd name="T11" fmla="*/ 2147483647 h 220"/>
                  <a:gd name="T12" fmla="*/ 0 60000 65536"/>
                  <a:gd name="T13" fmla="*/ 0 60000 65536"/>
                  <a:gd name="T14" fmla="*/ 0 60000 65536"/>
                  <a:gd name="T15" fmla="*/ 0 60000 65536"/>
                  <a:gd name="T16" fmla="*/ 0 60000 65536"/>
                  <a:gd name="T17" fmla="*/ 0 60000 65536"/>
                  <a:gd name="T18" fmla="*/ 0 w 51"/>
                  <a:gd name="T19" fmla="*/ 0 h 220"/>
                  <a:gd name="T20" fmla="*/ 51 w 51"/>
                  <a:gd name="T21" fmla="*/ 220 h 220"/>
                </a:gdLst>
                <a:ahLst/>
                <a:cxnLst>
                  <a:cxn ang="T12">
                    <a:pos x="T0" y="T1"/>
                  </a:cxn>
                  <a:cxn ang="T13">
                    <a:pos x="T2" y="T3"/>
                  </a:cxn>
                  <a:cxn ang="T14">
                    <a:pos x="T4" y="T5"/>
                  </a:cxn>
                  <a:cxn ang="T15">
                    <a:pos x="T6" y="T7"/>
                  </a:cxn>
                  <a:cxn ang="T16">
                    <a:pos x="T8" y="T9"/>
                  </a:cxn>
                  <a:cxn ang="T17">
                    <a:pos x="T10" y="T11"/>
                  </a:cxn>
                </a:cxnLst>
                <a:rect l="T18" t="T19" r="T20" b="T21"/>
                <a:pathLst>
                  <a:path w="51" h="220">
                    <a:moveTo>
                      <a:pt x="51" y="220"/>
                    </a:moveTo>
                    <a:lnTo>
                      <a:pt x="51" y="220"/>
                    </a:lnTo>
                    <a:lnTo>
                      <a:pt x="0" y="220"/>
                    </a:lnTo>
                    <a:lnTo>
                      <a:pt x="0" y="0"/>
                    </a:lnTo>
                    <a:lnTo>
                      <a:pt x="51" y="0"/>
                    </a:lnTo>
                    <a:lnTo>
                      <a:pt x="51" y="220"/>
                    </a:lnTo>
                    <a:close/>
                  </a:path>
                </a:pathLst>
              </a:custGeom>
              <a:noFill/>
              <a:ln w="28575" cap="flat">
                <a:solidFill>
                  <a:srgbClr val="EE7203"/>
                </a:solidFill>
                <a:prstDash val="solid"/>
                <a:miter lim="800000"/>
                <a:headEnd/>
                <a:tailEnd/>
              </a:ln>
            </p:spPr>
            <p:txBody>
              <a:bodyPr/>
              <a:lstStyle/>
              <a:p>
                <a:endParaRPr lang="fr-FR" sz="1600"/>
              </a:p>
            </p:txBody>
          </p:sp>
          <p:sp>
            <p:nvSpPr>
              <p:cNvPr id="50306" name="Freeform 128"/>
              <p:cNvSpPr>
                <a:spLocks/>
              </p:cNvSpPr>
              <p:nvPr/>
            </p:nvSpPr>
            <p:spPr bwMode="auto">
              <a:xfrm>
                <a:off x="3270250" y="2944813"/>
                <a:ext cx="3827463" cy="511175"/>
              </a:xfrm>
              <a:custGeom>
                <a:avLst/>
                <a:gdLst>
                  <a:gd name="T0" fmla="*/ 0 w 4004"/>
                  <a:gd name="T1" fmla="*/ 0 h 633"/>
                  <a:gd name="T2" fmla="*/ 0 w 4004"/>
                  <a:gd name="T3" fmla="*/ 0 h 633"/>
                  <a:gd name="T4" fmla="*/ 2147483647 w 4004"/>
                  <a:gd name="T5" fmla="*/ 2147483647 h 633"/>
                  <a:gd name="T6" fmla="*/ 2147483647 w 4004"/>
                  <a:gd name="T7" fmla="*/ 2147483647 h 633"/>
                  <a:gd name="T8" fmla="*/ 2147483647 w 4004"/>
                  <a:gd name="T9" fmla="*/ 2147483647 h 633"/>
                  <a:gd name="T10" fmla="*/ 2147483647 w 4004"/>
                  <a:gd name="T11" fmla="*/ 2147483647 h 633"/>
                  <a:gd name="T12" fmla="*/ 2147483647 w 4004"/>
                  <a:gd name="T13" fmla="*/ 2147483647 h 633"/>
                  <a:gd name="T14" fmla="*/ 2147483647 w 4004"/>
                  <a:gd name="T15" fmla="*/ 2147483647 h 633"/>
                  <a:gd name="T16" fmla="*/ 2147483647 w 4004"/>
                  <a:gd name="T17" fmla="*/ 2147483647 h 633"/>
                  <a:gd name="T18" fmla="*/ 2147483647 w 4004"/>
                  <a:gd name="T19" fmla="*/ 2147483647 h 633"/>
                  <a:gd name="T20" fmla="*/ 2147483647 w 4004"/>
                  <a:gd name="T21" fmla="*/ 2147483647 h 633"/>
                  <a:gd name="T22" fmla="*/ 2147483647 w 4004"/>
                  <a:gd name="T23" fmla="*/ 2147483647 h 633"/>
                  <a:gd name="T24" fmla="*/ 2147483647 w 4004"/>
                  <a:gd name="T25" fmla="*/ 2147483647 h 633"/>
                  <a:gd name="T26" fmla="*/ 2147483647 w 4004"/>
                  <a:gd name="T27" fmla="*/ 2147483647 h 633"/>
                  <a:gd name="T28" fmla="*/ 2147483647 w 4004"/>
                  <a:gd name="T29" fmla="*/ 2147483647 h 633"/>
                  <a:gd name="T30" fmla="*/ 2147483647 w 4004"/>
                  <a:gd name="T31" fmla="*/ 2147483647 h 633"/>
                  <a:gd name="T32" fmla="*/ 2147483647 w 4004"/>
                  <a:gd name="T33" fmla="*/ 2147483647 h 633"/>
                  <a:gd name="T34" fmla="*/ 2147483647 w 4004"/>
                  <a:gd name="T35" fmla="*/ 2147483647 h 633"/>
                  <a:gd name="T36" fmla="*/ 2147483647 w 4004"/>
                  <a:gd name="T37" fmla="*/ 2147483647 h 633"/>
                  <a:gd name="T38" fmla="*/ 2147483647 w 4004"/>
                  <a:gd name="T39" fmla="*/ 2147483647 h 6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04"/>
                  <a:gd name="T61" fmla="*/ 0 h 633"/>
                  <a:gd name="T62" fmla="*/ 4004 w 4004"/>
                  <a:gd name="T63" fmla="*/ 633 h 63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04" h="633">
                    <a:moveTo>
                      <a:pt x="0" y="0"/>
                    </a:moveTo>
                    <a:lnTo>
                      <a:pt x="0" y="0"/>
                    </a:lnTo>
                    <a:lnTo>
                      <a:pt x="154" y="112"/>
                    </a:lnTo>
                    <a:lnTo>
                      <a:pt x="283" y="200"/>
                    </a:lnTo>
                    <a:lnTo>
                      <a:pt x="379" y="255"/>
                    </a:lnTo>
                    <a:lnTo>
                      <a:pt x="489" y="318"/>
                    </a:lnTo>
                    <a:lnTo>
                      <a:pt x="574" y="348"/>
                    </a:lnTo>
                    <a:lnTo>
                      <a:pt x="719" y="385"/>
                    </a:lnTo>
                    <a:lnTo>
                      <a:pt x="869" y="415"/>
                    </a:lnTo>
                    <a:lnTo>
                      <a:pt x="1011" y="437"/>
                    </a:lnTo>
                    <a:lnTo>
                      <a:pt x="1191" y="460"/>
                    </a:lnTo>
                    <a:lnTo>
                      <a:pt x="1393" y="473"/>
                    </a:lnTo>
                    <a:lnTo>
                      <a:pt x="1596" y="485"/>
                    </a:lnTo>
                    <a:lnTo>
                      <a:pt x="1778" y="497"/>
                    </a:lnTo>
                    <a:lnTo>
                      <a:pt x="2208" y="530"/>
                    </a:lnTo>
                    <a:lnTo>
                      <a:pt x="2434" y="548"/>
                    </a:lnTo>
                    <a:lnTo>
                      <a:pt x="2638" y="571"/>
                    </a:lnTo>
                    <a:lnTo>
                      <a:pt x="3191" y="605"/>
                    </a:lnTo>
                    <a:lnTo>
                      <a:pt x="3381" y="615"/>
                    </a:lnTo>
                    <a:lnTo>
                      <a:pt x="4004" y="633"/>
                    </a:lnTo>
                  </a:path>
                </a:pathLst>
              </a:custGeom>
              <a:noFill/>
              <a:ln w="24" cap="flat">
                <a:solidFill>
                  <a:srgbClr val="66A0DC"/>
                </a:solidFill>
                <a:prstDash val="solid"/>
                <a:miter lim="800000"/>
                <a:headEnd/>
                <a:tailEnd/>
              </a:ln>
            </p:spPr>
            <p:txBody>
              <a:bodyPr/>
              <a:lstStyle/>
              <a:p>
                <a:endParaRPr lang="fr-FR" sz="1600"/>
              </a:p>
            </p:txBody>
          </p:sp>
          <p:sp>
            <p:nvSpPr>
              <p:cNvPr id="50307" name="Freeform 129"/>
              <p:cNvSpPr>
                <a:spLocks/>
              </p:cNvSpPr>
              <p:nvPr/>
            </p:nvSpPr>
            <p:spPr bwMode="auto">
              <a:xfrm>
                <a:off x="3206750" y="2890838"/>
                <a:ext cx="3827463" cy="527050"/>
              </a:xfrm>
              <a:custGeom>
                <a:avLst/>
                <a:gdLst>
                  <a:gd name="T0" fmla="*/ 0 w 4005"/>
                  <a:gd name="T1" fmla="*/ 0 h 653"/>
                  <a:gd name="T2" fmla="*/ 0 w 4005"/>
                  <a:gd name="T3" fmla="*/ 0 h 653"/>
                  <a:gd name="T4" fmla="*/ 2147483647 w 4005"/>
                  <a:gd name="T5" fmla="*/ 2147483647 h 653"/>
                  <a:gd name="T6" fmla="*/ 2147483647 w 4005"/>
                  <a:gd name="T7" fmla="*/ 2147483647 h 653"/>
                  <a:gd name="T8" fmla="*/ 2147483647 w 4005"/>
                  <a:gd name="T9" fmla="*/ 2147483647 h 653"/>
                  <a:gd name="T10" fmla="*/ 2147483647 w 4005"/>
                  <a:gd name="T11" fmla="*/ 2147483647 h 653"/>
                  <a:gd name="T12" fmla="*/ 2147483647 w 4005"/>
                  <a:gd name="T13" fmla="*/ 2147483647 h 653"/>
                  <a:gd name="T14" fmla="*/ 2147483647 w 4005"/>
                  <a:gd name="T15" fmla="*/ 2147483647 h 653"/>
                  <a:gd name="T16" fmla="*/ 2147483647 w 4005"/>
                  <a:gd name="T17" fmla="*/ 2147483647 h 653"/>
                  <a:gd name="T18" fmla="*/ 2147483647 w 4005"/>
                  <a:gd name="T19" fmla="*/ 2147483647 h 653"/>
                  <a:gd name="T20" fmla="*/ 2147483647 w 4005"/>
                  <a:gd name="T21" fmla="*/ 2147483647 h 653"/>
                  <a:gd name="T22" fmla="*/ 2147483647 w 4005"/>
                  <a:gd name="T23" fmla="*/ 2147483647 h 653"/>
                  <a:gd name="T24" fmla="*/ 2147483647 w 4005"/>
                  <a:gd name="T25" fmla="*/ 2147483647 h 653"/>
                  <a:gd name="T26" fmla="*/ 2147483647 w 4005"/>
                  <a:gd name="T27" fmla="*/ 2147483647 h 653"/>
                  <a:gd name="T28" fmla="*/ 2147483647 w 4005"/>
                  <a:gd name="T29" fmla="*/ 2147483647 h 653"/>
                  <a:gd name="T30" fmla="*/ 2147483647 w 4005"/>
                  <a:gd name="T31" fmla="*/ 2147483647 h 653"/>
                  <a:gd name="T32" fmla="*/ 2147483647 w 4005"/>
                  <a:gd name="T33" fmla="*/ 2147483647 h 653"/>
                  <a:gd name="T34" fmla="*/ 2147483647 w 4005"/>
                  <a:gd name="T35" fmla="*/ 2147483647 h 653"/>
                  <a:gd name="T36" fmla="*/ 2147483647 w 4005"/>
                  <a:gd name="T37" fmla="*/ 2147483647 h 653"/>
                  <a:gd name="T38" fmla="*/ 2147483647 w 4005"/>
                  <a:gd name="T39" fmla="*/ 2147483647 h 653"/>
                  <a:gd name="T40" fmla="*/ 2147483647 w 4005"/>
                  <a:gd name="T41" fmla="*/ 2147483647 h 653"/>
                  <a:gd name="T42" fmla="*/ 2147483647 w 4005"/>
                  <a:gd name="T43" fmla="*/ 2147483647 h 6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05"/>
                  <a:gd name="T67" fmla="*/ 0 h 653"/>
                  <a:gd name="T68" fmla="*/ 4005 w 4005"/>
                  <a:gd name="T69" fmla="*/ 653 h 6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05" h="653">
                    <a:moveTo>
                      <a:pt x="0" y="0"/>
                    </a:moveTo>
                    <a:lnTo>
                      <a:pt x="0" y="0"/>
                    </a:lnTo>
                    <a:lnTo>
                      <a:pt x="147" y="128"/>
                    </a:lnTo>
                    <a:lnTo>
                      <a:pt x="224" y="177"/>
                    </a:lnTo>
                    <a:lnTo>
                      <a:pt x="336" y="231"/>
                    </a:lnTo>
                    <a:lnTo>
                      <a:pt x="446" y="300"/>
                    </a:lnTo>
                    <a:lnTo>
                      <a:pt x="554" y="342"/>
                    </a:lnTo>
                    <a:lnTo>
                      <a:pt x="670" y="385"/>
                    </a:lnTo>
                    <a:lnTo>
                      <a:pt x="873" y="464"/>
                    </a:lnTo>
                    <a:lnTo>
                      <a:pt x="979" y="499"/>
                    </a:lnTo>
                    <a:lnTo>
                      <a:pt x="1090" y="517"/>
                    </a:lnTo>
                    <a:lnTo>
                      <a:pt x="1218" y="530"/>
                    </a:lnTo>
                    <a:lnTo>
                      <a:pt x="1596" y="551"/>
                    </a:lnTo>
                    <a:lnTo>
                      <a:pt x="1799" y="568"/>
                    </a:lnTo>
                    <a:lnTo>
                      <a:pt x="2124" y="586"/>
                    </a:lnTo>
                    <a:lnTo>
                      <a:pt x="2331" y="598"/>
                    </a:lnTo>
                    <a:lnTo>
                      <a:pt x="2518" y="605"/>
                    </a:lnTo>
                    <a:lnTo>
                      <a:pt x="2718" y="612"/>
                    </a:lnTo>
                    <a:lnTo>
                      <a:pt x="2829" y="622"/>
                    </a:lnTo>
                    <a:lnTo>
                      <a:pt x="3341" y="639"/>
                    </a:lnTo>
                    <a:lnTo>
                      <a:pt x="3687" y="653"/>
                    </a:lnTo>
                    <a:lnTo>
                      <a:pt x="4005" y="653"/>
                    </a:lnTo>
                  </a:path>
                </a:pathLst>
              </a:custGeom>
              <a:noFill/>
              <a:ln w="28575" cap="flat">
                <a:solidFill>
                  <a:srgbClr val="F28500"/>
                </a:solidFill>
                <a:prstDash val="solid"/>
                <a:miter lim="800000"/>
                <a:headEnd/>
                <a:tailEnd/>
              </a:ln>
            </p:spPr>
            <p:txBody>
              <a:bodyPr/>
              <a:lstStyle/>
              <a:p>
                <a:endParaRPr lang="fr-FR" sz="1600"/>
              </a:p>
            </p:txBody>
          </p:sp>
          <p:sp>
            <p:nvSpPr>
              <p:cNvPr id="50308" name="Freeform 133"/>
              <p:cNvSpPr>
                <a:spLocks/>
              </p:cNvSpPr>
              <p:nvPr/>
            </p:nvSpPr>
            <p:spPr bwMode="auto">
              <a:xfrm>
                <a:off x="3146425" y="2335213"/>
                <a:ext cx="101600"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noFill/>
              <a:ln w="28575" cap="flat">
                <a:solidFill>
                  <a:srgbClr val="FF9900"/>
                </a:solidFill>
                <a:prstDash val="solid"/>
                <a:miter lim="800000"/>
                <a:headEnd/>
                <a:tailEnd/>
              </a:ln>
            </p:spPr>
            <p:txBody>
              <a:bodyPr/>
              <a:lstStyle/>
              <a:p>
                <a:endParaRPr lang="fr-FR" sz="1600"/>
              </a:p>
            </p:txBody>
          </p:sp>
          <p:sp>
            <p:nvSpPr>
              <p:cNvPr id="50309" name="Freeform 134"/>
              <p:cNvSpPr>
                <a:spLocks/>
              </p:cNvSpPr>
              <p:nvPr/>
            </p:nvSpPr>
            <p:spPr bwMode="auto">
              <a:xfrm>
                <a:off x="3197225" y="2335213"/>
                <a:ext cx="0" cy="1054100"/>
              </a:xfrm>
              <a:custGeom>
                <a:avLst/>
                <a:gdLst>
                  <a:gd name="T0" fmla="*/ 2147483647 h 1303"/>
                  <a:gd name="T1" fmla="*/ 2147483647 h 1303"/>
                  <a:gd name="T2" fmla="*/ 0 h 1303"/>
                  <a:gd name="T3" fmla="*/ 0 60000 65536"/>
                  <a:gd name="T4" fmla="*/ 0 60000 65536"/>
                  <a:gd name="T5" fmla="*/ 0 60000 65536"/>
                  <a:gd name="T6" fmla="*/ 0 h 1303"/>
                  <a:gd name="T7" fmla="*/ 1303 h 1303"/>
                </a:gdLst>
                <a:ahLst/>
                <a:cxnLst>
                  <a:cxn ang="T3">
                    <a:pos x="0" y="T0"/>
                  </a:cxn>
                  <a:cxn ang="T4">
                    <a:pos x="0" y="T1"/>
                  </a:cxn>
                  <a:cxn ang="T5">
                    <a:pos x="0" y="T2"/>
                  </a:cxn>
                </a:cxnLst>
                <a:rect l="0" t="T6" r="0" b="T7"/>
                <a:pathLst>
                  <a:path h="1303">
                    <a:moveTo>
                      <a:pt x="0" y="1303"/>
                    </a:moveTo>
                    <a:lnTo>
                      <a:pt x="0" y="1303"/>
                    </a:lnTo>
                    <a:lnTo>
                      <a:pt x="0" y="0"/>
                    </a:lnTo>
                  </a:path>
                </a:pathLst>
              </a:custGeom>
              <a:noFill/>
              <a:ln w="28575" cap="flat">
                <a:solidFill>
                  <a:srgbClr val="FF9900"/>
                </a:solidFill>
                <a:prstDash val="solid"/>
                <a:miter lim="800000"/>
                <a:headEnd/>
                <a:tailEnd/>
              </a:ln>
            </p:spPr>
            <p:txBody>
              <a:bodyPr/>
              <a:lstStyle/>
              <a:p>
                <a:endParaRPr lang="fr-FR" sz="1600"/>
              </a:p>
            </p:txBody>
          </p:sp>
          <p:sp>
            <p:nvSpPr>
              <p:cNvPr id="50310" name="Freeform 135"/>
              <p:cNvSpPr>
                <a:spLocks/>
              </p:cNvSpPr>
              <p:nvPr/>
            </p:nvSpPr>
            <p:spPr bwMode="auto">
              <a:xfrm>
                <a:off x="3146425" y="3389313"/>
                <a:ext cx="101600"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noFill/>
              <a:ln w="28575" cap="flat">
                <a:solidFill>
                  <a:srgbClr val="FF9900"/>
                </a:solidFill>
                <a:prstDash val="solid"/>
                <a:miter lim="800000"/>
                <a:headEnd/>
                <a:tailEnd/>
              </a:ln>
            </p:spPr>
            <p:txBody>
              <a:bodyPr/>
              <a:lstStyle/>
              <a:p>
                <a:endParaRPr lang="fr-FR" sz="1600"/>
              </a:p>
            </p:txBody>
          </p:sp>
          <p:sp>
            <p:nvSpPr>
              <p:cNvPr id="50311" name="Freeform 136"/>
              <p:cNvSpPr>
                <a:spLocks/>
              </p:cNvSpPr>
              <p:nvPr/>
            </p:nvSpPr>
            <p:spPr bwMode="auto">
              <a:xfrm>
                <a:off x="3227388" y="2371725"/>
                <a:ext cx="101600"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noFill/>
              <a:ln w="28575" cap="flat">
                <a:solidFill>
                  <a:srgbClr val="FF00FF"/>
                </a:solidFill>
                <a:prstDash val="solid"/>
                <a:miter lim="800000"/>
                <a:headEnd/>
                <a:tailEnd/>
              </a:ln>
            </p:spPr>
            <p:txBody>
              <a:bodyPr/>
              <a:lstStyle/>
              <a:p>
                <a:endParaRPr lang="fr-FR" sz="1600"/>
              </a:p>
            </p:txBody>
          </p:sp>
          <p:sp>
            <p:nvSpPr>
              <p:cNvPr id="50312" name="Freeform 137"/>
              <p:cNvSpPr>
                <a:spLocks/>
              </p:cNvSpPr>
              <p:nvPr/>
            </p:nvSpPr>
            <p:spPr bwMode="auto">
              <a:xfrm>
                <a:off x="3278188" y="2371725"/>
                <a:ext cx="0" cy="1092200"/>
              </a:xfrm>
              <a:custGeom>
                <a:avLst/>
                <a:gdLst>
                  <a:gd name="T0" fmla="*/ 2147483647 h 1350"/>
                  <a:gd name="T1" fmla="*/ 2147483647 h 1350"/>
                  <a:gd name="T2" fmla="*/ 0 h 1350"/>
                  <a:gd name="T3" fmla="*/ 0 60000 65536"/>
                  <a:gd name="T4" fmla="*/ 0 60000 65536"/>
                  <a:gd name="T5" fmla="*/ 0 60000 65536"/>
                  <a:gd name="T6" fmla="*/ 0 h 1350"/>
                  <a:gd name="T7" fmla="*/ 1350 h 1350"/>
                </a:gdLst>
                <a:ahLst/>
                <a:cxnLst>
                  <a:cxn ang="T3">
                    <a:pos x="0" y="T0"/>
                  </a:cxn>
                  <a:cxn ang="T4">
                    <a:pos x="0" y="T1"/>
                  </a:cxn>
                  <a:cxn ang="T5">
                    <a:pos x="0" y="T2"/>
                  </a:cxn>
                </a:cxnLst>
                <a:rect l="0" t="T6" r="0" b="T7"/>
                <a:pathLst>
                  <a:path h="1350">
                    <a:moveTo>
                      <a:pt x="0" y="1350"/>
                    </a:moveTo>
                    <a:lnTo>
                      <a:pt x="0" y="1350"/>
                    </a:lnTo>
                    <a:lnTo>
                      <a:pt x="0" y="0"/>
                    </a:lnTo>
                  </a:path>
                </a:pathLst>
              </a:custGeom>
              <a:noFill/>
              <a:ln w="28575" cap="flat">
                <a:solidFill>
                  <a:srgbClr val="FF00FF"/>
                </a:solidFill>
                <a:prstDash val="solid"/>
                <a:miter lim="800000"/>
                <a:headEnd/>
                <a:tailEnd/>
              </a:ln>
            </p:spPr>
            <p:txBody>
              <a:bodyPr/>
              <a:lstStyle/>
              <a:p>
                <a:endParaRPr lang="fr-FR" sz="1600"/>
              </a:p>
            </p:txBody>
          </p:sp>
          <p:sp>
            <p:nvSpPr>
              <p:cNvPr id="50313" name="Freeform 138"/>
              <p:cNvSpPr>
                <a:spLocks/>
              </p:cNvSpPr>
              <p:nvPr/>
            </p:nvSpPr>
            <p:spPr bwMode="auto">
              <a:xfrm>
                <a:off x="3227388" y="3463925"/>
                <a:ext cx="101600"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noFill/>
              <a:ln w="28575" cap="flat">
                <a:solidFill>
                  <a:srgbClr val="FF00FF"/>
                </a:solidFill>
                <a:prstDash val="solid"/>
                <a:miter lim="800000"/>
                <a:headEnd/>
                <a:tailEnd/>
              </a:ln>
            </p:spPr>
            <p:txBody>
              <a:bodyPr/>
              <a:lstStyle/>
              <a:p>
                <a:endParaRPr lang="fr-FR" sz="1600"/>
              </a:p>
            </p:txBody>
          </p:sp>
          <p:sp>
            <p:nvSpPr>
              <p:cNvPr id="50314" name="Freeform 139"/>
              <p:cNvSpPr>
                <a:spLocks/>
              </p:cNvSpPr>
              <p:nvPr/>
            </p:nvSpPr>
            <p:spPr bwMode="auto">
              <a:xfrm>
                <a:off x="3302000" y="2517775"/>
                <a:ext cx="101600"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noFill/>
              <a:ln w="28575" cap="flat">
                <a:solidFill>
                  <a:srgbClr val="FF9900"/>
                </a:solidFill>
                <a:prstDash val="solid"/>
                <a:miter lim="800000"/>
                <a:headEnd/>
                <a:tailEnd/>
              </a:ln>
            </p:spPr>
            <p:txBody>
              <a:bodyPr/>
              <a:lstStyle/>
              <a:p>
                <a:endParaRPr lang="fr-FR" sz="1600"/>
              </a:p>
            </p:txBody>
          </p:sp>
          <p:sp>
            <p:nvSpPr>
              <p:cNvPr id="50315" name="Freeform 140"/>
              <p:cNvSpPr>
                <a:spLocks/>
              </p:cNvSpPr>
              <p:nvPr/>
            </p:nvSpPr>
            <p:spPr bwMode="auto">
              <a:xfrm>
                <a:off x="3352800" y="2517775"/>
                <a:ext cx="0" cy="966788"/>
              </a:xfrm>
              <a:custGeom>
                <a:avLst/>
                <a:gdLst>
                  <a:gd name="T0" fmla="*/ 2147483647 h 1194"/>
                  <a:gd name="T1" fmla="*/ 2147483647 h 1194"/>
                  <a:gd name="T2" fmla="*/ 0 h 1194"/>
                  <a:gd name="T3" fmla="*/ 0 60000 65536"/>
                  <a:gd name="T4" fmla="*/ 0 60000 65536"/>
                  <a:gd name="T5" fmla="*/ 0 60000 65536"/>
                  <a:gd name="T6" fmla="*/ 0 h 1194"/>
                  <a:gd name="T7" fmla="*/ 1194 h 1194"/>
                </a:gdLst>
                <a:ahLst/>
                <a:cxnLst>
                  <a:cxn ang="T3">
                    <a:pos x="0" y="T0"/>
                  </a:cxn>
                  <a:cxn ang="T4">
                    <a:pos x="0" y="T1"/>
                  </a:cxn>
                  <a:cxn ang="T5">
                    <a:pos x="0" y="T2"/>
                  </a:cxn>
                </a:cxnLst>
                <a:rect l="0" t="T6" r="0" b="T7"/>
                <a:pathLst>
                  <a:path h="1194">
                    <a:moveTo>
                      <a:pt x="0" y="1194"/>
                    </a:moveTo>
                    <a:lnTo>
                      <a:pt x="0" y="1194"/>
                    </a:lnTo>
                    <a:lnTo>
                      <a:pt x="0" y="0"/>
                    </a:lnTo>
                  </a:path>
                </a:pathLst>
              </a:custGeom>
              <a:noFill/>
              <a:ln w="28575" cap="flat">
                <a:solidFill>
                  <a:srgbClr val="FF9900"/>
                </a:solidFill>
                <a:prstDash val="solid"/>
                <a:miter lim="800000"/>
                <a:headEnd/>
                <a:tailEnd/>
              </a:ln>
            </p:spPr>
            <p:txBody>
              <a:bodyPr/>
              <a:lstStyle/>
              <a:p>
                <a:endParaRPr lang="fr-FR" sz="1600"/>
              </a:p>
            </p:txBody>
          </p:sp>
          <p:sp>
            <p:nvSpPr>
              <p:cNvPr id="50316" name="Freeform 141"/>
              <p:cNvSpPr>
                <a:spLocks/>
              </p:cNvSpPr>
              <p:nvPr/>
            </p:nvSpPr>
            <p:spPr bwMode="auto">
              <a:xfrm>
                <a:off x="3302000" y="3484563"/>
                <a:ext cx="101600"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noFill/>
              <a:ln w="28575" cap="flat">
                <a:solidFill>
                  <a:srgbClr val="FF9900"/>
                </a:solidFill>
                <a:prstDash val="solid"/>
                <a:miter lim="800000"/>
                <a:headEnd/>
                <a:tailEnd/>
              </a:ln>
            </p:spPr>
            <p:txBody>
              <a:bodyPr/>
              <a:lstStyle/>
              <a:p>
                <a:endParaRPr lang="fr-FR" sz="1600"/>
              </a:p>
            </p:txBody>
          </p:sp>
          <p:sp>
            <p:nvSpPr>
              <p:cNvPr id="50317" name="Freeform 142"/>
              <p:cNvSpPr>
                <a:spLocks/>
              </p:cNvSpPr>
              <p:nvPr/>
            </p:nvSpPr>
            <p:spPr bwMode="auto">
              <a:xfrm>
                <a:off x="3387725" y="2641600"/>
                <a:ext cx="101600"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noFill/>
              <a:ln w="28575" cap="flat">
                <a:solidFill>
                  <a:srgbClr val="FF00FF"/>
                </a:solidFill>
                <a:prstDash val="solid"/>
                <a:miter lim="800000"/>
                <a:headEnd/>
                <a:tailEnd/>
              </a:ln>
            </p:spPr>
            <p:txBody>
              <a:bodyPr/>
              <a:lstStyle/>
              <a:p>
                <a:endParaRPr lang="fr-FR" sz="1600"/>
              </a:p>
            </p:txBody>
          </p:sp>
          <p:sp>
            <p:nvSpPr>
              <p:cNvPr id="50318" name="Freeform 143"/>
              <p:cNvSpPr>
                <a:spLocks/>
              </p:cNvSpPr>
              <p:nvPr/>
            </p:nvSpPr>
            <p:spPr bwMode="auto">
              <a:xfrm>
                <a:off x="3438525" y="2641600"/>
                <a:ext cx="0" cy="928688"/>
              </a:xfrm>
              <a:custGeom>
                <a:avLst/>
                <a:gdLst>
                  <a:gd name="T0" fmla="*/ 2147483647 h 1147"/>
                  <a:gd name="T1" fmla="*/ 2147483647 h 1147"/>
                  <a:gd name="T2" fmla="*/ 0 h 1147"/>
                  <a:gd name="T3" fmla="*/ 0 60000 65536"/>
                  <a:gd name="T4" fmla="*/ 0 60000 65536"/>
                  <a:gd name="T5" fmla="*/ 0 60000 65536"/>
                  <a:gd name="T6" fmla="*/ 0 h 1147"/>
                  <a:gd name="T7" fmla="*/ 1147 h 1147"/>
                </a:gdLst>
                <a:ahLst/>
                <a:cxnLst>
                  <a:cxn ang="T3">
                    <a:pos x="0" y="T0"/>
                  </a:cxn>
                  <a:cxn ang="T4">
                    <a:pos x="0" y="T1"/>
                  </a:cxn>
                  <a:cxn ang="T5">
                    <a:pos x="0" y="T2"/>
                  </a:cxn>
                </a:cxnLst>
                <a:rect l="0" t="T6" r="0" b="T7"/>
                <a:pathLst>
                  <a:path h="1147">
                    <a:moveTo>
                      <a:pt x="0" y="1147"/>
                    </a:moveTo>
                    <a:lnTo>
                      <a:pt x="0" y="1147"/>
                    </a:lnTo>
                    <a:lnTo>
                      <a:pt x="0" y="0"/>
                    </a:lnTo>
                  </a:path>
                </a:pathLst>
              </a:custGeom>
              <a:noFill/>
              <a:ln w="28575" cap="flat">
                <a:solidFill>
                  <a:srgbClr val="FF00FF"/>
                </a:solidFill>
                <a:prstDash val="solid"/>
                <a:miter lim="800000"/>
                <a:headEnd/>
                <a:tailEnd/>
              </a:ln>
            </p:spPr>
            <p:txBody>
              <a:bodyPr/>
              <a:lstStyle/>
              <a:p>
                <a:endParaRPr lang="fr-FR" sz="1600"/>
              </a:p>
            </p:txBody>
          </p:sp>
          <p:sp>
            <p:nvSpPr>
              <p:cNvPr id="50319" name="Freeform 145"/>
              <p:cNvSpPr>
                <a:spLocks/>
              </p:cNvSpPr>
              <p:nvPr/>
            </p:nvSpPr>
            <p:spPr bwMode="auto">
              <a:xfrm>
                <a:off x="3621088" y="2709863"/>
                <a:ext cx="101600"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noFill/>
              <a:ln w="28575" cap="flat">
                <a:solidFill>
                  <a:srgbClr val="FF9900"/>
                </a:solidFill>
                <a:prstDash val="solid"/>
                <a:miter lim="800000"/>
                <a:headEnd/>
                <a:tailEnd/>
              </a:ln>
            </p:spPr>
            <p:txBody>
              <a:bodyPr/>
              <a:lstStyle/>
              <a:p>
                <a:endParaRPr lang="fr-FR" sz="1600"/>
              </a:p>
            </p:txBody>
          </p:sp>
          <p:sp>
            <p:nvSpPr>
              <p:cNvPr id="50320" name="Freeform 146"/>
              <p:cNvSpPr>
                <a:spLocks/>
              </p:cNvSpPr>
              <p:nvPr/>
            </p:nvSpPr>
            <p:spPr bwMode="auto">
              <a:xfrm>
                <a:off x="3671888" y="2709863"/>
                <a:ext cx="0" cy="938213"/>
              </a:xfrm>
              <a:custGeom>
                <a:avLst/>
                <a:gdLst>
                  <a:gd name="T0" fmla="*/ 2147483647 h 1158"/>
                  <a:gd name="T1" fmla="*/ 2147483647 h 1158"/>
                  <a:gd name="T2" fmla="*/ 0 h 1158"/>
                  <a:gd name="T3" fmla="*/ 0 60000 65536"/>
                  <a:gd name="T4" fmla="*/ 0 60000 65536"/>
                  <a:gd name="T5" fmla="*/ 0 60000 65536"/>
                  <a:gd name="T6" fmla="*/ 0 h 1158"/>
                  <a:gd name="T7" fmla="*/ 1158 h 1158"/>
                </a:gdLst>
                <a:ahLst/>
                <a:cxnLst>
                  <a:cxn ang="T3">
                    <a:pos x="0" y="T0"/>
                  </a:cxn>
                  <a:cxn ang="T4">
                    <a:pos x="0" y="T1"/>
                  </a:cxn>
                  <a:cxn ang="T5">
                    <a:pos x="0" y="T2"/>
                  </a:cxn>
                </a:cxnLst>
                <a:rect l="0" t="T6" r="0" b="T7"/>
                <a:pathLst>
                  <a:path h="1158">
                    <a:moveTo>
                      <a:pt x="0" y="1158"/>
                    </a:moveTo>
                    <a:lnTo>
                      <a:pt x="0" y="1158"/>
                    </a:lnTo>
                    <a:lnTo>
                      <a:pt x="0" y="0"/>
                    </a:lnTo>
                  </a:path>
                </a:pathLst>
              </a:custGeom>
              <a:noFill/>
              <a:ln w="28575" cap="flat">
                <a:solidFill>
                  <a:srgbClr val="FF9900"/>
                </a:solidFill>
                <a:prstDash val="solid"/>
                <a:miter lim="800000"/>
                <a:headEnd/>
                <a:tailEnd/>
              </a:ln>
            </p:spPr>
            <p:txBody>
              <a:bodyPr/>
              <a:lstStyle/>
              <a:p>
                <a:endParaRPr lang="fr-FR" sz="1600"/>
              </a:p>
            </p:txBody>
          </p:sp>
          <p:sp>
            <p:nvSpPr>
              <p:cNvPr id="50321" name="Freeform 147"/>
              <p:cNvSpPr>
                <a:spLocks/>
              </p:cNvSpPr>
              <p:nvPr/>
            </p:nvSpPr>
            <p:spPr bwMode="auto">
              <a:xfrm>
                <a:off x="3621088" y="3648075"/>
                <a:ext cx="101600"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noFill/>
              <a:ln w="28575" cap="flat">
                <a:solidFill>
                  <a:srgbClr val="FF9900"/>
                </a:solidFill>
                <a:prstDash val="solid"/>
                <a:miter lim="800000"/>
                <a:headEnd/>
                <a:tailEnd/>
              </a:ln>
            </p:spPr>
            <p:txBody>
              <a:bodyPr/>
              <a:lstStyle/>
              <a:p>
                <a:endParaRPr lang="fr-FR" sz="1600"/>
              </a:p>
            </p:txBody>
          </p:sp>
          <p:sp>
            <p:nvSpPr>
              <p:cNvPr id="50322" name="Freeform 148"/>
              <p:cNvSpPr>
                <a:spLocks/>
              </p:cNvSpPr>
              <p:nvPr/>
            </p:nvSpPr>
            <p:spPr bwMode="auto">
              <a:xfrm>
                <a:off x="3706813" y="2765425"/>
                <a:ext cx="101600"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noFill/>
              <a:ln w="28575" cap="flat">
                <a:solidFill>
                  <a:srgbClr val="FF00FF"/>
                </a:solidFill>
                <a:prstDash val="solid"/>
                <a:miter lim="800000"/>
                <a:headEnd/>
                <a:tailEnd/>
              </a:ln>
            </p:spPr>
            <p:txBody>
              <a:bodyPr/>
              <a:lstStyle/>
              <a:p>
                <a:endParaRPr lang="fr-FR" sz="1600"/>
              </a:p>
            </p:txBody>
          </p:sp>
          <p:sp>
            <p:nvSpPr>
              <p:cNvPr id="50323" name="Freeform 149"/>
              <p:cNvSpPr>
                <a:spLocks/>
              </p:cNvSpPr>
              <p:nvPr/>
            </p:nvSpPr>
            <p:spPr bwMode="auto">
              <a:xfrm>
                <a:off x="3757613" y="2765425"/>
                <a:ext cx="0" cy="914400"/>
              </a:xfrm>
              <a:custGeom>
                <a:avLst/>
                <a:gdLst>
                  <a:gd name="T0" fmla="*/ 2147483647 h 1129"/>
                  <a:gd name="T1" fmla="*/ 2147483647 h 1129"/>
                  <a:gd name="T2" fmla="*/ 0 h 1129"/>
                  <a:gd name="T3" fmla="*/ 0 60000 65536"/>
                  <a:gd name="T4" fmla="*/ 0 60000 65536"/>
                  <a:gd name="T5" fmla="*/ 0 60000 65536"/>
                  <a:gd name="T6" fmla="*/ 0 h 1129"/>
                  <a:gd name="T7" fmla="*/ 1129 h 1129"/>
                </a:gdLst>
                <a:ahLst/>
                <a:cxnLst>
                  <a:cxn ang="T3">
                    <a:pos x="0" y="T0"/>
                  </a:cxn>
                  <a:cxn ang="T4">
                    <a:pos x="0" y="T1"/>
                  </a:cxn>
                  <a:cxn ang="T5">
                    <a:pos x="0" y="T2"/>
                  </a:cxn>
                </a:cxnLst>
                <a:rect l="0" t="T6" r="0" b="T7"/>
                <a:pathLst>
                  <a:path h="1129">
                    <a:moveTo>
                      <a:pt x="0" y="1129"/>
                    </a:moveTo>
                    <a:lnTo>
                      <a:pt x="0" y="1129"/>
                    </a:lnTo>
                    <a:lnTo>
                      <a:pt x="0" y="0"/>
                    </a:lnTo>
                  </a:path>
                </a:pathLst>
              </a:custGeom>
              <a:noFill/>
              <a:ln w="28575" cap="flat">
                <a:solidFill>
                  <a:srgbClr val="FF00FF"/>
                </a:solidFill>
                <a:prstDash val="solid"/>
                <a:miter lim="800000"/>
                <a:headEnd/>
                <a:tailEnd/>
              </a:ln>
            </p:spPr>
            <p:txBody>
              <a:bodyPr/>
              <a:lstStyle/>
              <a:p>
                <a:endParaRPr lang="fr-FR" sz="1600"/>
              </a:p>
            </p:txBody>
          </p:sp>
          <p:sp>
            <p:nvSpPr>
              <p:cNvPr id="50324" name="Freeform 150"/>
              <p:cNvSpPr>
                <a:spLocks/>
              </p:cNvSpPr>
              <p:nvPr/>
            </p:nvSpPr>
            <p:spPr bwMode="auto">
              <a:xfrm>
                <a:off x="3706813" y="3679825"/>
                <a:ext cx="101600"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noFill/>
              <a:ln w="28575" cap="flat">
                <a:solidFill>
                  <a:srgbClr val="FF00FF"/>
                </a:solidFill>
                <a:prstDash val="solid"/>
                <a:miter lim="800000"/>
                <a:headEnd/>
                <a:tailEnd/>
              </a:ln>
            </p:spPr>
            <p:txBody>
              <a:bodyPr/>
              <a:lstStyle/>
              <a:p>
                <a:endParaRPr lang="fr-FR" sz="1600"/>
              </a:p>
            </p:txBody>
          </p:sp>
          <p:sp>
            <p:nvSpPr>
              <p:cNvPr id="50325" name="Freeform 151"/>
              <p:cNvSpPr>
                <a:spLocks/>
              </p:cNvSpPr>
              <p:nvPr/>
            </p:nvSpPr>
            <p:spPr bwMode="auto">
              <a:xfrm>
                <a:off x="4103688" y="2938463"/>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noFill/>
              <a:ln w="28575" cap="flat">
                <a:solidFill>
                  <a:srgbClr val="FF9900"/>
                </a:solidFill>
                <a:prstDash val="solid"/>
                <a:miter lim="800000"/>
                <a:headEnd/>
                <a:tailEnd/>
              </a:ln>
            </p:spPr>
            <p:txBody>
              <a:bodyPr/>
              <a:lstStyle/>
              <a:p>
                <a:endParaRPr lang="fr-FR" sz="1600"/>
              </a:p>
            </p:txBody>
          </p:sp>
          <p:sp>
            <p:nvSpPr>
              <p:cNvPr id="50326" name="Freeform 152"/>
              <p:cNvSpPr>
                <a:spLocks/>
              </p:cNvSpPr>
              <p:nvPr/>
            </p:nvSpPr>
            <p:spPr bwMode="auto">
              <a:xfrm>
                <a:off x="4154488" y="2938463"/>
                <a:ext cx="0" cy="660400"/>
              </a:xfrm>
              <a:custGeom>
                <a:avLst/>
                <a:gdLst>
                  <a:gd name="T0" fmla="*/ 2147483647 h 817"/>
                  <a:gd name="T1" fmla="*/ 2147483647 h 817"/>
                  <a:gd name="T2" fmla="*/ 0 h 817"/>
                  <a:gd name="T3" fmla="*/ 0 60000 65536"/>
                  <a:gd name="T4" fmla="*/ 0 60000 65536"/>
                  <a:gd name="T5" fmla="*/ 0 60000 65536"/>
                  <a:gd name="T6" fmla="*/ 0 h 817"/>
                  <a:gd name="T7" fmla="*/ 817 h 817"/>
                </a:gdLst>
                <a:ahLst/>
                <a:cxnLst>
                  <a:cxn ang="T3">
                    <a:pos x="0" y="T0"/>
                  </a:cxn>
                  <a:cxn ang="T4">
                    <a:pos x="0" y="T1"/>
                  </a:cxn>
                  <a:cxn ang="T5">
                    <a:pos x="0" y="T2"/>
                  </a:cxn>
                </a:cxnLst>
                <a:rect l="0" t="T6" r="0" b="T7"/>
                <a:pathLst>
                  <a:path h="817">
                    <a:moveTo>
                      <a:pt x="0" y="817"/>
                    </a:moveTo>
                    <a:lnTo>
                      <a:pt x="0" y="817"/>
                    </a:lnTo>
                    <a:lnTo>
                      <a:pt x="0" y="0"/>
                    </a:lnTo>
                  </a:path>
                </a:pathLst>
              </a:custGeom>
              <a:noFill/>
              <a:ln w="28575" cap="flat">
                <a:solidFill>
                  <a:srgbClr val="FF9900"/>
                </a:solidFill>
                <a:prstDash val="solid"/>
                <a:miter lim="800000"/>
                <a:headEnd/>
                <a:tailEnd/>
              </a:ln>
            </p:spPr>
            <p:txBody>
              <a:bodyPr/>
              <a:lstStyle/>
              <a:p>
                <a:endParaRPr lang="fr-FR" sz="1600"/>
              </a:p>
            </p:txBody>
          </p:sp>
          <p:sp>
            <p:nvSpPr>
              <p:cNvPr id="50327" name="Freeform 153"/>
              <p:cNvSpPr>
                <a:spLocks/>
              </p:cNvSpPr>
              <p:nvPr/>
            </p:nvSpPr>
            <p:spPr bwMode="auto">
              <a:xfrm>
                <a:off x="4103688" y="3598863"/>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noFill/>
              <a:ln w="28575" cap="flat">
                <a:solidFill>
                  <a:srgbClr val="FF9900"/>
                </a:solidFill>
                <a:prstDash val="solid"/>
                <a:miter lim="800000"/>
                <a:headEnd/>
                <a:tailEnd/>
              </a:ln>
            </p:spPr>
            <p:txBody>
              <a:bodyPr/>
              <a:lstStyle/>
              <a:p>
                <a:endParaRPr lang="fr-FR" sz="1600"/>
              </a:p>
            </p:txBody>
          </p:sp>
          <p:sp>
            <p:nvSpPr>
              <p:cNvPr id="50328" name="Freeform 154"/>
              <p:cNvSpPr>
                <a:spLocks/>
              </p:cNvSpPr>
              <p:nvPr/>
            </p:nvSpPr>
            <p:spPr bwMode="auto">
              <a:xfrm>
                <a:off x="4186238" y="2828925"/>
                <a:ext cx="100013"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noFill/>
              <a:ln w="28575" cap="flat">
                <a:solidFill>
                  <a:srgbClr val="FF00FF"/>
                </a:solidFill>
                <a:prstDash val="solid"/>
                <a:miter lim="800000"/>
                <a:headEnd/>
                <a:tailEnd/>
              </a:ln>
            </p:spPr>
            <p:txBody>
              <a:bodyPr/>
              <a:lstStyle/>
              <a:p>
                <a:endParaRPr lang="fr-FR" sz="1600"/>
              </a:p>
            </p:txBody>
          </p:sp>
          <p:sp>
            <p:nvSpPr>
              <p:cNvPr id="50329" name="Freeform 155"/>
              <p:cNvSpPr>
                <a:spLocks/>
              </p:cNvSpPr>
              <p:nvPr/>
            </p:nvSpPr>
            <p:spPr bwMode="auto">
              <a:xfrm>
                <a:off x="4235450" y="2828925"/>
                <a:ext cx="0" cy="1071563"/>
              </a:xfrm>
              <a:custGeom>
                <a:avLst/>
                <a:gdLst>
                  <a:gd name="T0" fmla="*/ 2147483647 h 1325"/>
                  <a:gd name="T1" fmla="*/ 2147483647 h 1325"/>
                  <a:gd name="T2" fmla="*/ 0 h 1325"/>
                  <a:gd name="T3" fmla="*/ 0 60000 65536"/>
                  <a:gd name="T4" fmla="*/ 0 60000 65536"/>
                  <a:gd name="T5" fmla="*/ 0 60000 65536"/>
                  <a:gd name="T6" fmla="*/ 0 h 1325"/>
                  <a:gd name="T7" fmla="*/ 1325 h 1325"/>
                </a:gdLst>
                <a:ahLst/>
                <a:cxnLst>
                  <a:cxn ang="T3">
                    <a:pos x="0" y="T0"/>
                  </a:cxn>
                  <a:cxn ang="T4">
                    <a:pos x="0" y="T1"/>
                  </a:cxn>
                  <a:cxn ang="T5">
                    <a:pos x="0" y="T2"/>
                  </a:cxn>
                </a:cxnLst>
                <a:rect l="0" t="T6" r="0" b="T7"/>
                <a:pathLst>
                  <a:path h="1325">
                    <a:moveTo>
                      <a:pt x="0" y="1325"/>
                    </a:moveTo>
                    <a:lnTo>
                      <a:pt x="0" y="1325"/>
                    </a:lnTo>
                    <a:lnTo>
                      <a:pt x="0" y="0"/>
                    </a:lnTo>
                  </a:path>
                </a:pathLst>
              </a:custGeom>
              <a:noFill/>
              <a:ln w="28575" cap="flat">
                <a:solidFill>
                  <a:srgbClr val="FF00FF"/>
                </a:solidFill>
                <a:prstDash val="solid"/>
                <a:miter lim="800000"/>
                <a:headEnd/>
                <a:tailEnd/>
              </a:ln>
            </p:spPr>
            <p:txBody>
              <a:bodyPr/>
              <a:lstStyle/>
              <a:p>
                <a:endParaRPr lang="fr-FR" sz="1600"/>
              </a:p>
            </p:txBody>
          </p:sp>
          <p:sp>
            <p:nvSpPr>
              <p:cNvPr id="50330" name="Freeform 156"/>
              <p:cNvSpPr>
                <a:spLocks/>
              </p:cNvSpPr>
              <p:nvPr/>
            </p:nvSpPr>
            <p:spPr bwMode="auto">
              <a:xfrm>
                <a:off x="4186238" y="3900488"/>
                <a:ext cx="100013"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noFill/>
              <a:ln w="28575" cap="flat">
                <a:solidFill>
                  <a:srgbClr val="FF00FF"/>
                </a:solidFill>
                <a:prstDash val="solid"/>
                <a:miter lim="800000"/>
                <a:headEnd/>
                <a:tailEnd/>
              </a:ln>
            </p:spPr>
            <p:txBody>
              <a:bodyPr/>
              <a:lstStyle/>
              <a:p>
                <a:endParaRPr lang="fr-FR" sz="1600"/>
              </a:p>
            </p:txBody>
          </p:sp>
          <p:sp>
            <p:nvSpPr>
              <p:cNvPr id="50331" name="Freeform 157"/>
              <p:cNvSpPr>
                <a:spLocks/>
              </p:cNvSpPr>
              <p:nvPr/>
            </p:nvSpPr>
            <p:spPr bwMode="auto">
              <a:xfrm>
                <a:off x="5049838" y="2978150"/>
                <a:ext cx="103188"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noFill/>
              <a:ln w="28575" cap="flat">
                <a:solidFill>
                  <a:srgbClr val="FF9900"/>
                </a:solidFill>
                <a:prstDash val="solid"/>
                <a:miter lim="800000"/>
                <a:headEnd/>
                <a:tailEnd/>
              </a:ln>
            </p:spPr>
            <p:txBody>
              <a:bodyPr/>
              <a:lstStyle/>
              <a:p>
                <a:endParaRPr lang="fr-FR" sz="1600"/>
              </a:p>
            </p:txBody>
          </p:sp>
          <p:sp>
            <p:nvSpPr>
              <p:cNvPr id="50332" name="Freeform 158"/>
              <p:cNvSpPr>
                <a:spLocks/>
              </p:cNvSpPr>
              <p:nvPr/>
            </p:nvSpPr>
            <p:spPr bwMode="auto">
              <a:xfrm>
                <a:off x="5102225" y="2978150"/>
                <a:ext cx="0" cy="790575"/>
              </a:xfrm>
              <a:custGeom>
                <a:avLst/>
                <a:gdLst>
                  <a:gd name="T0" fmla="*/ 2147483647 h 977"/>
                  <a:gd name="T1" fmla="*/ 2147483647 h 977"/>
                  <a:gd name="T2" fmla="*/ 0 h 977"/>
                  <a:gd name="T3" fmla="*/ 0 60000 65536"/>
                  <a:gd name="T4" fmla="*/ 0 60000 65536"/>
                  <a:gd name="T5" fmla="*/ 0 60000 65536"/>
                  <a:gd name="T6" fmla="*/ 0 h 977"/>
                  <a:gd name="T7" fmla="*/ 977 h 977"/>
                </a:gdLst>
                <a:ahLst/>
                <a:cxnLst>
                  <a:cxn ang="T3">
                    <a:pos x="0" y="T0"/>
                  </a:cxn>
                  <a:cxn ang="T4">
                    <a:pos x="0" y="T1"/>
                  </a:cxn>
                  <a:cxn ang="T5">
                    <a:pos x="0" y="T2"/>
                  </a:cxn>
                </a:cxnLst>
                <a:rect l="0" t="T6" r="0" b="T7"/>
                <a:pathLst>
                  <a:path h="977">
                    <a:moveTo>
                      <a:pt x="0" y="977"/>
                    </a:moveTo>
                    <a:lnTo>
                      <a:pt x="0" y="977"/>
                    </a:lnTo>
                    <a:lnTo>
                      <a:pt x="0" y="0"/>
                    </a:lnTo>
                  </a:path>
                </a:pathLst>
              </a:custGeom>
              <a:noFill/>
              <a:ln w="28575" cap="flat">
                <a:solidFill>
                  <a:srgbClr val="FF9900"/>
                </a:solidFill>
                <a:prstDash val="solid"/>
                <a:miter lim="800000"/>
                <a:headEnd/>
                <a:tailEnd/>
              </a:ln>
            </p:spPr>
            <p:txBody>
              <a:bodyPr/>
              <a:lstStyle/>
              <a:p>
                <a:endParaRPr lang="fr-FR" sz="1600"/>
              </a:p>
            </p:txBody>
          </p:sp>
          <p:sp>
            <p:nvSpPr>
              <p:cNvPr id="50333" name="Freeform 159"/>
              <p:cNvSpPr>
                <a:spLocks/>
              </p:cNvSpPr>
              <p:nvPr/>
            </p:nvSpPr>
            <p:spPr bwMode="auto">
              <a:xfrm>
                <a:off x="5049838" y="3768725"/>
                <a:ext cx="103188"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noFill/>
              <a:ln w="28575" cap="flat">
                <a:solidFill>
                  <a:srgbClr val="FF9900"/>
                </a:solidFill>
                <a:prstDash val="solid"/>
                <a:miter lim="800000"/>
                <a:headEnd/>
                <a:tailEnd/>
              </a:ln>
            </p:spPr>
            <p:txBody>
              <a:bodyPr/>
              <a:lstStyle/>
              <a:p>
                <a:endParaRPr lang="fr-FR" sz="1600"/>
              </a:p>
            </p:txBody>
          </p:sp>
          <p:sp>
            <p:nvSpPr>
              <p:cNvPr id="50334" name="Freeform 160"/>
              <p:cNvSpPr>
                <a:spLocks/>
              </p:cNvSpPr>
              <p:nvPr/>
            </p:nvSpPr>
            <p:spPr bwMode="auto">
              <a:xfrm>
                <a:off x="5135563" y="2849563"/>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noFill/>
              <a:ln w="28575" cap="flat">
                <a:solidFill>
                  <a:srgbClr val="FF00FF"/>
                </a:solidFill>
                <a:prstDash val="solid"/>
                <a:miter lim="800000"/>
                <a:headEnd/>
                <a:tailEnd/>
              </a:ln>
            </p:spPr>
            <p:txBody>
              <a:bodyPr/>
              <a:lstStyle/>
              <a:p>
                <a:endParaRPr lang="fr-FR" sz="1600"/>
              </a:p>
            </p:txBody>
          </p:sp>
          <p:sp>
            <p:nvSpPr>
              <p:cNvPr id="50335" name="Freeform 161"/>
              <p:cNvSpPr>
                <a:spLocks/>
              </p:cNvSpPr>
              <p:nvPr/>
            </p:nvSpPr>
            <p:spPr bwMode="auto">
              <a:xfrm>
                <a:off x="5186363" y="2849563"/>
                <a:ext cx="0" cy="1119188"/>
              </a:xfrm>
              <a:custGeom>
                <a:avLst/>
                <a:gdLst>
                  <a:gd name="T0" fmla="*/ 2147483647 h 1385"/>
                  <a:gd name="T1" fmla="*/ 2147483647 h 1385"/>
                  <a:gd name="T2" fmla="*/ 0 h 1385"/>
                  <a:gd name="T3" fmla="*/ 0 60000 65536"/>
                  <a:gd name="T4" fmla="*/ 0 60000 65536"/>
                  <a:gd name="T5" fmla="*/ 0 60000 65536"/>
                  <a:gd name="T6" fmla="*/ 0 h 1385"/>
                  <a:gd name="T7" fmla="*/ 1385 h 1385"/>
                </a:gdLst>
                <a:ahLst/>
                <a:cxnLst>
                  <a:cxn ang="T3">
                    <a:pos x="0" y="T0"/>
                  </a:cxn>
                  <a:cxn ang="T4">
                    <a:pos x="0" y="T1"/>
                  </a:cxn>
                  <a:cxn ang="T5">
                    <a:pos x="0" y="T2"/>
                  </a:cxn>
                </a:cxnLst>
                <a:rect l="0" t="T6" r="0" b="T7"/>
                <a:pathLst>
                  <a:path h="1385">
                    <a:moveTo>
                      <a:pt x="0" y="1385"/>
                    </a:moveTo>
                    <a:lnTo>
                      <a:pt x="0" y="1385"/>
                    </a:lnTo>
                    <a:lnTo>
                      <a:pt x="0" y="0"/>
                    </a:lnTo>
                  </a:path>
                </a:pathLst>
              </a:custGeom>
              <a:noFill/>
              <a:ln w="28575" cap="flat">
                <a:solidFill>
                  <a:srgbClr val="FF00FF"/>
                </a:solidFill>
                <a:prstDash val="solid"/>
                <a:miter lim="800000"/>
                <a:headEnd/>
                <a:tailEnd/>
              </a:ln>
            </p:spPr>
            <p:txBody>
              <a:bodyPr/>
              <a:lstStyle/>
              <a:p>
                <a:endParaRPr lang="fr-FR" sz="1600"/>
              </a:p>
            </p:txBody>
          </p:sp>
          <p:sp>
            <p:nvSpPr>
              <p:cNvPr id="50336" name="Freeform 162"/>
              <p:cNvSpPr>
                <a:spLocks/>
              </p:cNvSpPr>
              <p:nvPr/>
            </p:nvSpPr>
            <p:spPr bwMode="auto">
              <a:xfrm>
                <a:off x="5135563" y="3968750"/>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noFill/>
              <a:ln w="28575" cap="flat">
                <a:solidFill>
                  <a:srgbClr val="FF00FF"/>
                </a:solidFill>
                <a:prstDash val="solid"/>
                <a:miter lim="800000"/>
                <a:headEnd/>
                <a:tailEnd/>
              </a:ln>
            </p:spPr>
            <p:txBody>
              <a:bodyPr/>
              <a:lstStyle/>
              <a:p>
                <a:endParaRPr lang="fr-FR" sz="1600"/>
              </a:p>
            </p:txBody>
          </p:sp>
          <p:sp>
            <p:nvSpPr>
              <p:cNvPr id="50337" name="Freeform 163"/>
              <p:cNvSpPr>
                <a:spLocks/>
              </p:cNvSpPr>
              <p:nvPr/>
            </p:nvSpPr>
            <p:spPr bwMode="auto">
              <a:xfrm>
                <a:off x="6011863" y="3035300"/>
                <a:ext cx="103188"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noFill/>
              <a:ln w="28575" cap="flat">
                <a:solidFill>
                  <a:srgbClr val="FF9900"/>
                </a:solidFill>
                <a:prstDash val="solid"/>
                <a:miter lim="800000"/>
                <a:headEnd/>
                <a:tailEnd/>
              </a:ln>
            </p:spPr>
            <p:txBody>
              <a:bodyPr/>
              <a:lstStyle/>
              <a:p>
                <a:endParaRPr lang="fr-FR" sz="1600"/>
              </a:p>
            </p:txBody>
          </p:sp>
          <p:sp>
            <p:nvSpPr>
              <p:cNvPr id="50338" name="Freeform 164"/>
              <p:cNvSpPr>
                <a:spLocks/>
              </p:cNvSpPr>
              <p:nvPr/>
            </p:nvSpPr>
            <p:spPr bwMode="auto">
              <a:xfrm>
                <a:off x="6062663" y="3035300"/>
                <a:ext cx="0" cy="717550"/>
              </a:xfrm>
              <a:custGeom>
                <a:avLst/>
                <a:gdLst>
                  <a:gd name="T0" fmla="*/ 2147483647 h 887"/>
                  <a:gd name="T1" fmla="*/ 2147483647 h 887"/>
                  <a:gd name="T2" fmla="*/ 0 h 887"/>
                  <a:gd name="T3" fmla="*/ 0 60000 65536"/>
                  <a:gd name="T4" fmla="*/ 0 60000 65536"/>
                  <a:gd name="T5" fmla="*/ 0 60000 65536"/>
                  <a:gd name="T6" fmla="*/ 0 h 887"/>
                  <a:gd name="T7" fmla="*/ 887 h 887"/>
                </a:gdLst>
                <a:ahLst/>
                <a:cxnLst>
                  <a:cxn ang="T3">
                    <a:pos x="0" y="T0"/>
                  </a:cxn>
                  <a:cxn ang="T4">
                    <a:pos x="0" y="T1"/>
                  </a:cxn>
                  <a:cxn ang="T5">
                    <a:pos x="0" y="T2"/>
                  </a:cxn>
                </a:cxnLst>
                <a:rect l="0" t="T6" r="0" b="T7"/>
                <a:pathLst>
                  <a:path h="887">
                    <a:moveTo>
                      <a:pt x="0" y="887"/>
                    </a:moveTo>
                    <a:lnTo>
                      <a:pt x="0" y="887"/>
                    </a:lnTo>
                    <a:lnTo>
                      <a:pt x="0" y="0"/>
                    </a:lnTo>
                  </a:path>
                </a:pathLst>
              </a:custGeom>
              <a:noFill/>
              <a:ln w="28575" cap="flat">
                <a:solidFill>
                  <a:srgbClr val="FF9900"/>
                </a:solidFill>
                <a:prstDash val="solid"/>
                <a:miter lim="800000"/>
                <a:headEnd/>
                <a:tailEnd/>
              </a:ln>
            </p:spPr>
            <p:txBody>
              <a:bodyPr/>
              <a:lstStyle/>
              <a:p>
                <a:endParaRPr lang="fr-FR" sz="1600"/>
              </a:p>
            </p:txBody>
          </p:sp>
          <p:sp>
            <p:nvSpPr>
              <p:cNvPr id="50339" name="Freeform 165"/>
              <p:cNvSpPr>
                <a:spLocks/>
              </p:cNvSpPr>
              <p:nvPr/>
            </p:nvSpPr>
            <p:spPr bwMode="auto">
              <a:xfrm>
                <a:off x="6011863" y="3752850"/>
                <a:ext cx="103188"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noFill/>
              <a:ln w="28575" cap="flat">
                <a:solidFill>
                  <a:srgbClr val="FF9900"/>
                </a:solidFill>
                <a:prstDash val="solid"/>
                <a:miter lim="800000"/>
                <a:headEnd/>
                <a:tailEnd/>
              </a:ln>
            </p:spPr>
            <p:txBody>
              <a:bodyPr/>
              <a:lstStyle/>
              <a:p>
                <a:endParaRPr lang="fr-FR" sz="1600"/>
              </a:p>
            </p:txBody>
          </p:sp>
          <p:sp>
            <p:nvSpPr>
              <p:cNvPr id="50340" name="Freeform 166"/>
              <p:cNvSpPr>
                <a:spLocks/>
              </p:cNvSpPr>
              <p:nvPr/>
            </p:nvSpPr>
            <p:spPr bwMode="auto">
              <a:xfrm>
                <a:off x="6097588" y="2938463"/>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noFill/>
              <a:ln w="28575" cap="flat">
                <a:solidFill>
                  <a:srgbClr val="FF00FF"/>
                </a:solidFill>
                <a:prstDash val="solid"/>
                <a:miter lim="800000"/>
                <a:headEnd/>
                <a:tailEnd/>
              </a:ln>
            </p:spPr>
            <p:txBody>
              <a:bodyPr/>
              <a:lstStyle/>
              <a:p>
                <a:endParaRPr lang="fr-FR" sz="1600"/>
              </a:p>
            </p:txBody>
          </p:sp>
          <p:sp>
            <p:nvSpPr>
              <p:cNvPr id="50341" name="Freeform 167"/>
              <p:cNvSpPr>
                <a:spLocks/>
              </p:cNvSpPr>
              <p:nvPr/>
            </p:nvSpPr>
            <p:spPr bwMode="auto">
              <a:xfrm>
                <a:off x="6148388" y="2938463"/>
                <a:ext cx="0" cy="1016000"/>
              </a:xfrm>
              <a:custGeom>
                <a:avLst/>
                <a:gdLst>
                  <a:gd name="T0" fmla="*/ 2147483647 h 1256"/>
                  <a:gd name="T1" fmla="*/ 2147483647 h 1256"/>
                  <a:gd name="T2" fmla="*/ 0 h 1256"/>
                  <a:gd name="T3" fmla="*/ 0 60000 65536"/>
                  <a:gd name="T4" fmla="*/ 0 60000 65536"/>
                  <a:gd name="T5" fmla="*/ 0 60000 65536"/>
                  <a:gd name="T6" fmla="*/ 0 h 1256"/>
                  <a:gd name="T7" fmla="*/ 1256 h 1256"/>
                </a:gdLst>
                <a:ahLst/>
                <a:cxnLst>
                  <a:cxn ang="T3">
                    <a:pos x="0" y="T0"/>
                  </a:cxn>
                  <a:cxn ang="T4">
                    <a:pos x="0" y="T1"/>
                  </a:cxn>
                  <a:cxn ang="T5">
                    <a:pos x="0" y="T2"/>
                  </a:cxn>
                </a:cxnLst>
                <a:rect l="0" t="T6" r="0" b="T7"/>
                <a:pathLst>
                  <a:path h="1256">
                    <a:moveTo>
                      <a:pt x="0" y="1256"/>
                    </a:moveTo>
                    <a:lnTo>
                      <a:pt x="0" y="1256"/>
                    </a:lnTo>
                    <a:lnTo>
                      <a:pt x="0" y="0"/>
                    </a:lnTo>
                  </a:path>
                </a:pathLst>
              </a:custGeom>
              <a:noFill/>
              <a:ln w="28575" cap="flat">
                <a:solidFill>
                  <a:srgbClr val="FF00FF"/>
                </a:solidFill>
                <a:prstDash val="solid"/>
                <a:miter lim="800000"/>
                <a:headEnd/>
                <a:tailEnd/>
              </a:ln>
            </p:spPr>
            <p:txBody>
              <a:bodyPr/>
              <a:lstStyle/>
              <a:p>
                <a:endParaRPr lang="fr-FR" sz="1600"/>
              </a:p>
            </p:txBody>
          </p:sp>
          <p:sp>
            <p:nvSpPr>
              <p:cNvPr id="50342" name="Freeform 168"/>
              <p:cNvSpPr>
                <a:spLocks/>
              </p:cNvSpPr>
              <p:nvPr/>
            </p:nvSpPr>
            <p:spPr bwMode="auto">
              <a:xfrm>
                <a:off x="6097588" y="3954463"/>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noFill/>
              <a:ln w="28575" cap="flat">
                <a:solidFill>
                  <a:srgbClr val="FF00FF"/>
                </a:solidFill>
                <a:prstDash val="solid"/>
                <a:miter lim="800000"/>
                <a:headEnd/>
                <a:tailEnd/>
              </a:ln>
            </p:spPr>
            <p:txBody>
              <a:bodyPr/>
              <a:lstStyle/>
              <a:p>
                <a:endParaRPr lang="fr-FR" sz="1600"/>
              </a:p>
            </p:txBody>
          </p:sp>
          <p:sp>
            <p:nvSpPr>
              <p:cNvPr id="50343" name="Freeform 169"/>
              <p:cNvSpPr>
                <a:spLocks/>
              </p:cNvSpPr>
              <p:nvPr/>
            </p:nvSpPr>
            <p:spPr bwMode="auto">
              <a:xfrm>
                <a:off x="6970713" y="3089275"/>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noFill/>
              <a:ln w="28575" cap="flat">
                <a:solidFill>
                  <a:srgbClr val="FF9900"/>
                </a:solidFill>
                <a:prstDash val="solid"/>
                <a:miter lim="800000"/>
                <a:headEnd/>
                <a:tailEnd/>
              </a:ln>
            </p:spPr>
            <p:txBody>
              <a:bodyPr/>
              <a:lstStyle/>
              <a:p>
                <a:endParaRPr lang="fr-FR" sz="1600"/>
              </a:p>
            </p:txBody>
          </p:sp>
          <p:sp>
            <p:nvSpPr>
              <p:cNvPr id="50344" name="Freeform 170"/>
              <p:cNvSpPr>
                <a:spLocks/>
              </p:cNvSpPr>
              <p:nvPr/>
            </p:nvSpPr>
            <p:spPr bwMode="auto">
              <a:xfrm>
                <a:off x="7021513" y="3089275"/>
                <a:ext cx="0" cy="719138"/>
              </a:xfrm>
              <a:custGeom>
                <a:avLst/>
                <a:gdLst>
                  <a:gd name="T0" fmla="*/ 2147483647 h 887"/>
                  <a:gd name="T1" fmla="*/ 2147483647 h 887"/>
                  <a:gd name="T2" fmla="*/ 0 h 887"/>
                  <a:gd name="T3" fmla="*/ 0 60000 65536"/>
                  <a:gd name="T4" fmla="*/ 0 60000 65536"/>
                  <a:gd name="T5" fmla="*/ 0 60000 65536"/>
                  <a:gd name="T6" fmla="*/ 0 h 887"/>
                  <a:gd name="T7" fmla="*/ 887 h 887"/>
                </a:gdLst>
                <a:ahLst/>
                <a:cxnLst>
                  <a:cxn ang="T3">
                    <a:pos x="0" y="T0"/>
                  </a:cxn>
                  <a:cxn ang="T4">
                    <a:pos x="0" y="T1"/>
                  </a:cxn>
                  <a:cxn ang="T5">
                    <a:pos x="0" y="T2"/>
                  </a:cxn>
                </a:cxnLst>
                <a:rect l="0" t="T6" r="0" b="T7"/>
                <a:pathLst>
                  <a:path h="887">
                    <a:moveTo>
                      <a:pt x="0" y="887"/>
                    </a:moveTo>
                    <a:lnTo>
                      <a:pt x="0" y="887"/>
                    </a:lnTo>
                    <a:lnTo>
                      <a:pt x="0" y="0"/>
                    </a:lnTo>
                  </a:path>
                </a:pathLst>
              </a:custGeom>
              <a:noFill/>
              <a:ln w="28575" cap="flat">
                <a:solidFill>
                  <a:srgbClr val="FF9900"/>
                </a:solidFill>
                <a:prstDash val="solid"/>
                <a:miter lim="800000"/>
                <a:headEnd/>
                <a:tailEnd/>
              </a:ln>
            </p:spPr>
            <p:txBody>
              <a:bodyPr/>
              <a:lstStyle/>
              <a:p>
                <a:endParaRPr lang="fr-FR" sz="1600"/>
              </a:p>
            </p:txBody>
          </p:sp>
          <p:sp>
            <p:nvSpPr>
              <p:cNvPr id="50345" name="Freeform 171"/>
              <p:cNvSpPr>
                <a:spLocks/>
              </p:cNvSpPr>
              <p:nvPr/>
            </p:nvSpPr>
            <p:spPr bwMode="auto">
              <a:xfrm>
                <a:off x="6970713" y="3808413"/>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noFill/>
              <a:ln w="28575" cap="flat">
                <a:solidFill>
                  <a:srgbClr val="FF9900"/>
                </a:solidFill>
                <a:prstDash val="solid"/>
                <a:miter lim="800000"/>
                <a:headEnd/>
                <a:tailEnd/>
              </a:ln>
            </p:spPr>
            <p:txBody>
              <a:bodyPr/>
              <a:lstStyle/>
              <a:p>
                <a:endParaRPr lang="fr-FR" sz="1600"/>
              </a:p>
            </p:txBody>
          </p:sp>
          <p:sp>
            <p:nvSpPr>
              <p:cNvPr id="50346" name="Freeform 172"/>
              <p:cNvSpPr>
                <a:spLocks/>
              </p:cNvSpPr>
              <p:nvPr/>
            </p:nvSpPr>
            <p:spPr bwMode="auto">
              <a:xfrm>
                <a:off x="7050088" y="2832100"/>
                <a:ext cx="100013"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noFill/>
              <a:ln w="28575" cap="flat">
                <a:solidFill>
                  <a:srgbClr val="FF00FF"/>
                </a:solidFill>
                <a:prstDash val="solid"/>
                <a:miter lim="800000"/>
                <a:headEnd/>
                <a:tailEnd/>
              </a:ln>
            </p:spPr>
            <p:txBody>
              <a:bodyPr/>
              <a:lstStyle/>
              <a:p>
                <a:endParaRPr lang="fr-FR" sz="1600"/>
              </a:p>
            </p:txBody>
          </p:sp>
          <p:sp>
            <p:nvSpPr>
              <p:cNvPr id="50347" name="Freeform 173"/>
              <p:cNvSpPr>
                <a:spLocks/>
              </p:cNvSpPr>
              <p:nvPr/>
            </p:nvSpPr>
            <p:spPr bwMode="auto">
              <a:xfrm>
                <a:off x="7099300" y="2832100"/>
                <a:ext cx="0" cy="1352550"/>
              </a:xfrm>
              <a:custGeom>
                <a:avLst/>
                <a:gdLst>
                  <a:gd name="T0" fmla="*/ 2147483647 h 1671"/>
                  <a:gd name="T1" fmla="*/ 2147483647 h 1671"/>
                  <a:gd name="T2" fmla="*/ 0 h 1671"/>
                  <a:gd name="T3" fmla="*/ 0 60000 65536"/>
                  <a:gd name="T4" fmla="*/ 0 60000 65536"/>
                  <a:gd name="T5" fmla="*/ 0 60000 65536"/>
                  <a:gd name="T6" fmla="*/ 0 h 1671"/>
                  <a:gd name="T7" fmla="*/ 1671 h 1671"/>
                </a:gdLst>
                <a:ahLst/>
                <a:cxnLst>
                  <a:cxn ang="T3">
                    <a:pos x="0" y="T0"/>
                  </a:cxn>
                  <a:cxn ang="T4">
                    <a:pos x="0" y="T1"/>
                  </a:cxn>
                  <a:cxn ang="T5">
                    <a:pos x="0" y="T2"/>
                  </a:cxn>
                </a:cxnLst>
                <a:rect l="0" t="T6" r="0" b="T7"/>
                <a:pathLst>
                  <a:path h="1671">
                    <a:moveTo>
                      <a:pt x="0" y="1671"/>
                    </a:moveTo>
                    <a:lnTo>
                      <a:pt x="0" y="1671"/>
                    </a:lnTo>
                    <a:lnTo>
                      <a:pt x="0" y="0"/>
                    </a:lnTo>
                  </a:path>
                </a:pathLst>
              </a:custGeom>
              <a:noFill/>
              <a:ln w="28575" cap="flat">
                <a:solidFill>
                  <a:srgbClr val="FF00FF"/>
                </a:solidFill>
                <a:prstDash val="solid"/>
                <a:miter lim="800000"/>
                <a:headEnd/>
                <a:tailEnd/>
              </a:ln>
            </p:spPr>
            <p:txBody>
              <a:bodyPr/>
              <a:lstStyle/>
              <a:p>
                <a:endParaRPr lang="fr-FR" sz="1600"/>
              </a:p>
            </p:txBody>
          </p:sp>
          <p:sp>
            <p:nvSpPr>
              <p:cNvPr id="50348" name="Freeform 174"/>
              <p:cNvSpPr>
                <a:spLocks/>
              </p:cNvSpPr>
              <p:nvPr/>
            </p:nvSpPr>
            <p:spPr bwMode="auto">
              <a:xfrm>
                <a:off x="7050088" y="4184650"/>
                <a:ext cx="100013"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noFill/>
              <a:ln w="28575" cap="flat">
                <a:solidFill>
                  <a:srgbClr val="FF00FF"/>
                </a:solidFill>
                <a:prstDash val="solid"/>
                <a:miter lim="800000"/>
                <a:headEnd/>
                <a:tailEnd/>
              </a:ln>
            </p:spPr>
            <p:txBody>
              <a:bodyPr/>
              <a:lstStyle/>
              <a:p>
                <a:endParaRPr lang="fr-FR" sz="1600"/>
              </a:p>
            </p:txBody>
          </p:sp>
          <p:sp>
            <p:nvSpPr>
              <p:cNvPr id="50349" name="Freeform 175"/>
              <p:cNvSpPr>
                <a:spLocks/>
              </p:cNvSpPr>
              <p:nvPr/>
            </p:nvSpPr>
            <p:spPr bwMode="auto">
              <a:xfrm>
                <a:off x="3173413" y="2728913"/>
                <a:ext cx="47625" cy="258763"/>
              </a:xfrm>
              <a:custGeom>
                <a:avLst/>
                <a:gdLst>
                  <a:gd name="T0" fmla="*/ 2147483647 w 50"/>
                  <a:gd name="T1" fmla="*/ 2147483647 h 321"/>
                  <a:gd name="T2" fmla="*/ 2147483647 w 50"/>
                  <a:gd name="T3" fmla="*/ 2147483647 h 321"/>
                  <a:gd name="T4" fmla="*/ 0 w 50"/>
                  <a:gd name="T5" fmla="*/ 2147483647 h 321"/>
                  <a:gd name="T6" fmla="*/ 0 w 50"/>
                  <a:gd name="T7" fmla="*/ 0 h 321"/>
                  <a:gd name="T8" fmla="*/ 2147483647 w 50"/>
                  <a:gd name="T9" fmla="*/ 0 h 321"/>
                  <a:gd name="T10" fmla="*/ 2147483647 w 50"/>
                  <a:gd name="T11" fmla="*/ 2147483647 h 321"/>
                  <a:gd name="T12" fmla="*/ 0 60000 65536"/>
                  <a:gd name="T13" fmla="*/ 0 60000 65536"/>
                  <a:gd name="T14" fmla="*/ 0 60000 65536"/>
                  <a:gd name="T15" fmla="*/ 0 60000 65536"/>
                  <a:gd name="T16" fmla="*/ 0 60000 65536"/>
                  <a:gd name="T17" fmla="*/ 0 60000 65536"/>
                  <a:gd name="T18" fmla="*/ 0 w 50"/>
                  <a:gd name="T19" fmla="*/ 0 h 321"/>
                  <a:gd name="T20" fmla="*/ 50 w 50"/>
                  <a:gd name="T21" fmla="*/ 321 h 321"/>
                </a:gdLst>
                <a:ahLst/>
                <a:cxnLst>
                  <a:cxn ang="T12">
                    <a:pos x="T0" y="T1"/>
                  </a:cxn>
                  <a:cxn ang="T13">
                    <a:pos x="T2" y="T3"/>
                  </a:cxn>
                  <a:cxn ang="T14">
                    <a:pos x="T4" y="T5"/>
                  </a:cxn>
                  <a:cxn ang="T15">
                    <a:pos x="T6" y="T7"/>
                  </a:cxn>
                  <a:cxn ang="T16">
                    <a:pos x="T8" y="T9"/>
                  </a:cxn>
                  <a:cxn ang="T17">
                    <a:pos x="T10" y="T11"/>
                  </a:cxn>
                </a:cxnLst>
                <a:rect l="T18" t="T19" r="T20" b="T21"/>
                <a:pathLst>
                  <a:path w="50" h="321">
                    <a:moveTo>
                      <a:pt x="50" y="321"/>
                    </a:moveTo>
                    <a:lnTo>
                      <a:pt x="50" y="321"/>
                    </a:lnTo>
                    <a:lnTo>
                      <a:pt x="0" y="321"/>
                    </a:lnTo>
                    <a:lnTo>
                      <a:pt x="0" y="0"/>
                    </a:lnTo>
                    <a:lnTo>
                      <a:pt x="50" y="0"/>
                    </a:lnTo>
                    <a:lnTo>
                      <a:pt x="50" y="321"/>
                    </a:lnTo>
                    <a:close/>
                  </a:path>
                </a:pathLst>
              </a:custGeom>
              <a:solidFill>
                <a:srgbClr val="EE7203"/>
              </a:solidFill>
              <a:ln w="28575">
                <a:solidFill>
                  <a:srgbClr val="EE7203"/>
                </a:solidFill>
                <a:prstDash val="solid"/>
                <a:round/>
                <a:headEnd/>
                <a:tailEnd/>
              </a:ln>
            </p:spPr>
            <p:txBody>
              <a:bodyPr/>
              <a:lstStyle/>
              <a:p>
                <a:endParaRPr lang="fr-FR" sz="1600"/>
              </a:p>
            </p:txBody>
          </p:sp>
          <p:sp>
            <p:nvSpPr>
              <p:cNvPr id="50350" name="Freeform 176"/>
              <p:cNvSpPr>
                <a:spLocks/>
              </p:cNvSpPr>
              <p:nvPr/>
            </p:nvSpPr>
            <p:spPr bwMode="auto">
              <a:xfrm>
                <a:off x="3173413" y="2728913"/>
                <a:ext cx="47625" cy="258763"/>
              </a:xfrm>
              <a:custGeom>
                <a:avLst/>
                <a:gdLst>
                  <a:gd name="T0" fmla="*/ 2147483647 w 50"/>
                  <a:gd name="T1" fmla="*/ 2147483647 h 321"/>
                  <a:gd name="T2" fmla="*/ 2147483647 w 50"/>
                  <a:gd name="T3" fmla="*/ 2147483647 h 321"/>
                  <a:gd name="T4" fmla="*/ 0 w 50"/>
                  <a:gd name="T5" fmla="*/ 2147483647 h 321"/>
                  <a:gd name="T6" fmla="*/ 0 w 50"/>
                  <a:gd name="T7" fmla="*/ 0 h 321"/>
                  <a:gd name="T8" fmla="*/ 2147483647 w 50"/>
                  <a:gd name="T9" fmla="*/ 0 h 321"/>
                  <a:gd name="T10" fmla="*/ 2147483647 w 50"/>
                  <a:gd name="T11" fmla="*/ 2147483647 h 321"/>
                  <a:gd name="T12" fmla="*/ 0 60000 65536"/>
                  <a:gd name="T13" fmla="*/ 0 60000 65536"/>
                  <a:gd name="T14" fmla="*/ 0 60000 65536"/>
                  <a:gd name="T15" fmla="*/ 0 60000 65536"/>
                  <a:gd name="T16" fmla="*/ 0 60000 65536"/>
                  <a:gd name="T17" fmla="*/ 0 60000 65536"/>
                  <a:gd name="T18" fmla="*/ 0 w 50"/>
                  <a:gd name="T19" fmla="*/ 0 h 321"/>
                  <a:gd name="T20" fmla="*/ 50 w 50"/>
                  <a:gd name="T21" fmla="*/ 321 h 321"/>
                </a:gdLst>
                <a:ahLst/>
                <a:cxnLst>
                  <a:cxn ang="T12">
                    <a:pos x="T0" y="T1"/>
                  </a:cxn>
                  <a:cxn ang="T13">
                    <a:pos x="T2" y="T3"/>
                  </a:cxn>
                  <a:cxn ang="T14">
                    <a:pos x="T4" y="T5"/>
                  </a:cxn>
                  <a:cxn ang="T15">
                    <a:pos x="T6" y="T7"/>
                  </a:cxn>
                  <a:cxn ang="T16">
                    <a:pos x="T8" y="T9"/>
                  </a:cxn>
                  <a:cxn ang="T17">
                    <a:pos x="T10" y="T11"/>
                  </a:cxn>
                </a:cxnLst>
                <a:rect l="T18" t="T19" r="T20" b="T21"/>
                <a:pathLst>
                  <a:path w="50" h="321">
                    <a:moveTo>
                      <a:pt x="50" y="321"/>
                    </a:moveTo>
                    <a:lnTo>
                      <a:pt x="50" y="321"/>
                    </a:lnTo>
                    <a:lnTo>
                      <a:pt x="0" y="321"/>
                    </a:lnTo>
                    <a:lnTo>
                      <a:pt x="0" y="0"/>
                    </a:lnTo>
                    <a:lnTo>
                      <a:pt x="50" y="0"/>
                    </a:lnTo>
                    <a:lnTo>
                      <a:pt x="50" y="321"/>
                    </a:lnTo>
                    <a:close/>
                  </a:path>
                </a:pathLst>
              </a:custGeom>
              <a:solidFill>
                <a:srgbClr val="FF9900"/>
              </a:solidFill>
              <a:ln w="28575" cap="flat">
                <a:solidFill>
                  <a:srgbClr val="FF9900"/>
                </a:solidFill>
                <a:prstDash val="solid"/>
                <a:miter lim="800000"/>
                <a:headEnd/>
                <a:tailEnd/>
              </a:ln>
            </p:spPr>
            <p:txBody>
              <a:bodyPr/>
              <a:lstStyle/>
              <a:p>
                <a:endParaRPr lang="fr-FR" sz="1600"/>
              </a:p>
            </p:txBody>
          </p:sp>
          <p:sp>
            <p:nvSpPr>
              <p:cNvPr id="50351" name="Freeform 177"/>
              <p:cNvSpPr>
                <a:spLocks/>
              </p:cNvSpPr>
              <p:nvPr/>
            </p:nvSpPr>
            <p:spPr bwMode="auto">
              <a:xfrm>
                <a:off x="3254375" y="2778125"/>
                <a:ext cx="47625" cy="269875"/>
              </a:xfrm>
              <a:custGeom>
                <a:avLst/>
                <a:gdLst>
                  <a:gd name="T0" fmla="*/ 2147483647 w 50"/>
                  <a:gd name="T1" fmla="*/ 2147483647 h 335"/>
                  <a:gd name="T2" fmla="*/ 2147483647 w 50"/>
                  <a:gd name="T3" fmla="*/ 2147483647 h 335"/>
                  <a:gd name="T4" fmla="*/ 0 w 50"/>
                  <a:gd name="T5" fmla="*/ 2147483647 h 335"/>
                  <a:gd name="T6" fmla="*/ 0 w 50"/>
                  <a:gd name="T7" fmla="*/ 0 h 335"/>
                  <a:gd name="T8" fmla="*/ 2147483647 w 50"/>
                  <a:gd name="T9" fmla="*/ 0 h 335"/>
                  <a:gd name="T10" fmla="*/ 2147483647 w 50"/>
                  <a:gd name="T11" fmla="*/ 2147483647 h 335"/>
                  <a:gd name="T12" fmla="*/ 0 60000 65536"/>
                  <a:gd name="T13" fmla="*/ 0 60000 65536"/>
                  <a:gd name="T14" fmla="*/ 0 60000 65536"/>
                  <a:gd name="T15" fmla="*/ 0 60000 65536"/>
                  <a:gd name="T16" fmla="*/ 0 60000 65536"/>
                  <a:gd name="T17" fmla="*/ 0 60000 65536"/>
                  <a:gd name="T18" fmla="*/ 0 w 50"/>
                  <a:gd name="T19" fmla="*/ 0 h 335"/>
                  <a:gd name="T20" fmla="*/ 50 w 50"/>
                  <a:gd name="T21" fmla="*/ 335 h 335"/>
                </a:gdLst>
                <a:ahLst/>
                <a:cxnLst>
                  <a:cxn ang="T12">
                    <a:pos x="T0" y="T1"/>
                  </a:cxn>
                  <a:cxn ang="T13">
                    <a:pos x="T2" y="T3"/>
                  </a:cxn>
                  <a:cxn ang="T14">
                    <a:pos x="T4" y="T5"/>
                  </a:cxn>
                  <a:cxn ang="T15">
                    <a:pos x="T6" y="T7"/>
                  </a:cxn>
                  <a:cxn ang="T16">
                    <a:pos x="T8" y="T9"/>
                  </a:cxn>
                  <a:cxn ang="T17">
                    <a:pos x="T10" y="T11"/>
                  </a:cxn>
                </a:cxnLst>
                <a:rect l="T18" t="T19" r="T20" b="T21"/>
                <a:pathLst>
                  <a:path w="50" h="335">
                    <a:moveTo>
                      <a:pt x="50" y="335"/>
                    </a:moveTo>
                    <a:lnTo>
                      <a:pt x="50" y="335"/>
                    </a:lnTo>
                    <a:lnTo>
                      <a:pt x="0" y="335"/>
                    </a:lnTo>
                    <a:lnTo>
                      <a:pt x="0" y="0"/>
                    </a:lnTo>
                    <a:lnTo>
                      <a:pt x="50" y="0"/>
                    </a:lnTo>
                    <a:lnTo>
                      <a:pt x="50" y="335"/>
                    </a:lnTo>
                    <a:close/>
                  </a:path>
                </a:pathLst>
              </a:custGeom>
              <a:solidFill>
                <a:srgbClr val="FF00FF"/>
              </a:solidFill>
              <a:ln w="0">
                <a:solidFill>
                  <a:srgbClr val="FF00FF"/>
                </a:solidFill>
                <a:prstDash val="solid"/>
                <a:round/>
                <a:headEnd/>
                <a:tailEnd/>
              </a:ln>
            </p:spPr>
            <p:txBody>
              <a:bodyPr/>
              <a:lstStyle/>
              <a:p>
                <a:endParaRPr lang="fr-FR" sz="1600"/>
              </a:p>
            </p:txBody>
          </p:sp>
          <p:sp>
            <p:nvSpPr>
              <p:cNvPr id="50352" name="Freeform 178"/>
              <p:cNvSpPr>
                <a:spLocks/>
              </p:cNvSpPr>
              <p:nvPr/>
            </p:nvSpPr>
            <p:spPr bwMode="auto">
              <a:xfrm>
                <a:off x="3254375" y="2778125"/>
                <a:ext cx="47625" cy="269875"/>
              </a:xfrm>
              <a:custGeom>
                <a:avLst/>
                <a:gdLst>
                  <a:gd name="T0" fmla="*/ 2147483647 w 50"/>
                  <a:gd name="T1" fmla="*/ 2147483647 h 335"/>
                  <a:gd name="T2" fmla="*/ 2147483647 w 50"/>
                  <a:gd name="T3" fmla="*/ 2147483647 h 335"/>
                  <a:gd name="T4" fmla="*/ 0 w 50"/>
                  <a:gd name="T5" fmla="*/ 2147483647 h 335"/>
                  <a:gd name="T6" fmla="*/ 0 w 50"/>
                  <a:gd name="T7" fmla="*/ 0 h 335"/>
                  <a:gd name="T8" fmla="*/ 2147483647 w 50"/>
                  <a:gd name="T9" fmla="*/ 0 h 335"/>
                  <a:gd name="T10" fmla="*/ 2147483647 w 50"/>
                  <a:gd name="T11" fmla="*/ 2147483647 h 335"/>
                  <a:gd name="T12" fmla="*/ 0 60000 65536"/>
                  <a:gd name="T13" fmla="*/ 0 60000 65536"/>
                  <a:gd name="T14" fmla="*/ 0 60000 65536"/>
                  <a:gd name="T15" fmla="*/ 0 60000 65536"/>
                  <a:gd name="T16" fmla="*/ 0 60000 65536"/>
                  <a:gd name="T17" fmla="*/ 0 60000 65536"/>
                  <a:gd name="T18" fmla="*/ 0 w 50"/>
                  <a:gd name="T19" fmla="*/ 0 h 335"/>
                  <a:gd name="T20" fmla="*/ 50 w 50"/>
                  <a:gd name="T21" fmla="*/ 335 h 335"/>
                </a:gdLst>
                <a:ahLst/>
                <a:cxnLst>
                  <a:cxn ang="T12">
                    <a:pos x="T0" y="T1"/>
                  </a:cxn>
                  <a:cxn ang="T13">
                    <a:pos x="T2" y="T3"/>
                  </a:cxn>
                  <a:cxn ang="T14">
                    <a:pos x="T4" y="T5"/>
                  </a:cxn>
                  <a:cxn ang="T15">
                    <a:pos x="T6" y="T7"/>
                  </a:cxn>
                  <a:cxn ang="T16">
                    <a:pos x="T8" y="T9"/>
                  </a:cxn>
                  <a:cxn ang="T17">
                    <a:pos x="T10" y="T11"/>
                  </a:cxn>
                </a:cxnLst>
                <a:rect l="T18" t="T19" r="T20" b="T21"/>
                <a:pathLst>
                  <a:path w="50" h="335">
                    <a:moveTo>
                      <a:pt x="50" y="335"/>
                    </a:moveTo>
                    <a:lnTo>
                      <a:pt x="50" y="335"/>
                    </a:lnTo>
                    <a:lnTo>
                      <a:pt x="0" y="335"/>
                    </a:lnTo>
                    <a:lnTo>
                      <a:pt x="0" y="0"/>
                    </a:lnTo>
                    <a:lnTo>
                      <a:pt x="50" y="0"/>
                    </a:lnTo>
                    <a:lnTo>
                      <a:pt x="50" y="335"/>
                    </a:lnTo>
                    <a:close/>
                  </a:path>
                </a:pathLst>
              </a:custGeom>
              <a:noFill/>
              <a:ln w="4" cap="flat">
                <a:solidFill>
                  <a:srgbClr val="FF00FF"/>
                </a:solidFill>
                <a:prstDash val="solid"/>
                <a:miter lim="800000"/>
                <a:headEnd/>
                <a:tailEnd/>
              </a:ln>
            </p:spPr>
            <p:txBody>
              <a:bodyPr/>
              <a:lstStyle/>
              <a:p>
                <a:endParaRPr lang="fr-FR" sz="1600"/>
              </a:p>
            </p:txBody>
          </p:sp>
          <p:sp>
            <p:nvSpPr>
              <p:cNvPr id="50353" name="Freeform 179"/>
              <p:cNvSpPr>
                <a:spLocks/>
              </p:cNvSpPr>
              <p:nvPr/>
            </p:nvSpPr>
            <p:spPr bwMode="auto">
              <a:xfrm>
                <a:off x="3414713" y="2982913"/>
                <a:ext cx="47625" cy="231775"/>
              </a:xfrm>
              <a:custGeom>
                <a:avLst/>
                <a:gdLst>
                  <a:gd name="T0" fmla="*/ 2147483647 w 50"/>
                  <a:gd name="T1" fmla="*/ 2147483647 h 287"/>
                  <a:gd name="T2" fmla="*/ 2147483647 w 50"/>
                  <a:gd name="T3" fmla="*/ 2147483647 h 287"/>
                  <a:gd name="T4" fmla="*/ 0 w 50"/>
                  <a:gd name="T5" fmla="*/ 2147483647 h 287"/>
                  <a:gd name="T6" fmla="*/ 0 w 50"/>
                  <a:gd name="T7" fmla="*/ 0 h 287"/>
                  <a:gd name="T8" fmla="*/ 2147483647 w 50"/>
                  <a:gd name="T9" fmla="*/ 0 h 287"/>
                  <a:gd name="T10" fmla="*/ 2147483647 w 50"/>
                  <a:gd name="T11" fmla="*/ 2147483647 h 287"/>
                  <a:gd name="T12" fmla="*/ 0 60000 65536"/>
                  <a:gd name="T13" fmla="*/ 0 60000 65536"/>
                  <a:gd name="T14" fmla="*/ 0 60000 65536"/>
                  <a:gd name="T15" fmla="*/ 0 60000 65536"/>
                  <a:gd name="T16" fmla="*/ 0 60000 65536"/>
                  <a:gd name="T17" fmla="*/ 0 60000 65536"/>
                  <a:gd name="T18" fmla="*/ 0 w 50"/>
                  <a:gd name="T19" fmla="*/ 0 h 287"/>
                  <a:gd name="T20" fmla="*/ 50 w 50"/>
                  <a:gd name="T21" fmla="*/ 287 h 287"/>
                </a:gdLst>
                <a:ahLst/>
                <a:cxnLst>
                  <a:cxn ang="T12">
                    <a:pos x="T0" y="T1"/>
                  </a:cxn>
                  <a:cxn ang="T13">
                    <a:pos x="T2" y="T3"/>
                  </a:cxn>
                  <a:cxn ang="T14">
                    <a:pos x="T4" y="T5"/>
                  </a:cxn>
                  <a:cxn ang="T15">
                    <a:pos x="T6" y="T7"/>
                  </a:cxn>
                  <a:cxn ang="T16">
                    <a:pos x="T8" y="T9"/>
                  </a:cxn>
                  <a:cxn ang="T17">
                    <a:pos x="T10" y="T11"/>
                  </a:cxn>
                </a:cxnLst>
                <a:rect l="T18" t="T19" r="T20" b="T21"/>
                <a:pathLst>
                  <a:path w="50" h="287">
                    <a:moveTo>
                      <a:pt x="50" y="287"/>
                    </a:moveTo>
                    <a:lnTo>
                      <a:pt x="50" y="287"/>
                    </a:lnTo>
                    <a:lnTo>
                      <a:pt x="0" y="287"/>
                    </a:lnTo>
                    <a:lnTo>
                      <a:pt x="0" y="0"/>
                    </a:lnTo>
                    <a:lnTo>
                      <a:pt x="50" y="0"/>
                    </a:lnTo>
                    <a:lnTo>
                      <a:pt x="50" y="287"/>
                    </a:lnTo>
                    <a:close/>
                  </a:path>
                </a:pathLst>
              </a:custGeom>
              <a:solidFill>
                <a:srgbClr val="B4B4B4"/>
              </a:solidFill>
              <a:ln w="0">
                <a:solidFill>
                  <a:srgbClr val="000000"/>
                </a:solidFill>
                <a:prstDash val="solid"/>
                <a:round/>
                <a:headEnd/>
                <a:tailEnd/>
              </a:ln>
            </p:spPr>
            <p:txBody>
              <a:bodyPr/>
              <a:lstStyle/>
              <a:p>
                <a:endParaRPr lang="fr-FR" sz="1600"/>
              </a:p>
            </p:txBody>
          </p:sp>
          <p:sp>
            <p:nvSpPr>
              <p:cNvPr id="50354" name="Freeform 180"/>
              <p:cNvSpPr>
                <a:spLocks/>
              </p:cNvSpPr>
              <p:nvPr/>
            </p:nvSpPr>
            <p:spPr bwMode="auto">
              <a:xfrm>
                <a:off x="3414713" y="2982913"/>
                <a:ext cx="47625" cy="231775"/>
              </a:xfrm>
              <a:custGeom>
                <a:avLst/>
                <a:gdLst>
                  <a:gd name="T0" fmla="*/ 2147483647 w 50"/>
                  <a:gd name="T1" fmla="*/ 2147483647 h 287"/>
                  <a:gd name="T2" fmla="*/ 2147483647 w 50"/>
                  <a:gd name="T3" fmla="*/ 2147483647 h 287"/>
                  <a:gd name="T4" fmla="*/ 0 w 50"/>
                  <a:gd name="T5" fmla="*/ 2147483647 h 287"/>
                  <a:gd name="T6" fmla="*/ 0 w 50"/>
                  <a:gd name="T7" fmla="*/ 0 h 287"/>
                  <a:gd name="T8" fmla="*/ 2147483647 w 50"/>
                  <a:gd name="T9" fmla="*/ 0 h 287"/>
                  <a:gd name="T10" fmla="*/ 2147483647 w 50"/>
                  <a:gd name="T11" fmla="*/ 2147483647 h 287"/>
                  <a:gd name="T12" fmla="*/ 0 60000 65536"/>
                  <a:gd name="T13" fmla="*/ 0 60000 65536"/>
                  <a:gd name="T14" fmla="*/ 0 60000 65536"/>
                  <a:gd name="T15" fmla="*/ 0 60000 65536"/>
                  <a:gd name="T16" fmla="*/ 0 60000 65536"/>
                  <a:gd name="T17" fmla="*/ 0 60000 65536"/>
                  <a:gd name="T18" fmla="*/ 0 w 50"/>
                  <a:gd name="T19" fmla="*/ 0 h 287"/>
                  <a:gd name="T20" fmla="*/ 50 w 50"/>
                  <a:gd name="T21" fmla="*/ 287 h 287"/>
                </a:gdLst>
                <a:ahLst/>
                <a:cxnLst>
                  <a:cxn ang="T12">
                    <a:pos x="T0" y="T1"/>
                  </a:cxn>
                  <a:cxn ang="T13">
                    <a:pos x="T2" y="T3"/>
                  </a:cxn>
                  <a:cxn ang="T14">
                    <a:pos x="T4" y="T5"/>
                  </a:cxn>
                  <a:cxn ang="T15">
                    <a:pos x="T6" y="T7"/>
                  </a:cxn>
                  <a:cxn ang="T16">
                    <a:pos x="T8" y="T9"/>
                  </a:cxn>
                  <a:cxn ang="T17">
                    <a:pos x="T10" y="T11"/>
                  </a:cxn>
                </a:cxnLst>
                <a:rect l="T18" t="T19" r="T20" b="T21"/>
                <a:pathLst>
                  <a:path w="50" h="287">
                    <a:moveTo>
                      <a:pt x="50" y="287"/>
                    </a:moveTo>
                    <a:lnTo>
                      <a:pt x="50" y="287"/>
                    </a:lnTo>
                    <a:lnTo>
                      <a:pt x="0" y="287"/>
                    </a:lnTo>
                    <a:lnTo>
                      <a:pt x="0" y="0"/>
                    </a:lnTo>
                    <a:lnTo>
                      <a:pt x="50" y="0"/>
                    </a:lnTo>
                    <a:lnTo>
                      <a:pt x="50" y="287"/>
                    </a:lnTo>
                    <a:close/>
                  </a:path>
                </a:pathLst>
              </a:custGeom>
              <a:solidFill>
                <a:srgbClr val="FF00FF"/>
              </a:solidFill>
              <a:ln w="4" cap="flat">
                <a:solidFill>
                  <a:srgbClr val="FF00FF"/>
                </a:solidFill>
                <a:prstDash val="solid"/>
                <a:miter lim="800000"/>
                <a:headEnd/>
                <a:tailEnd/>
              </a:ln>
            </p:spPr>
            <p:txBody>
              <a:bodyPr/>
              <a:lstStyle/>
              <a:p>
                <a:endParaRPr lang="fr-FR" sz="1600"/>
              </a:p>
            </p:txBody>
          </p:sp>
          <p:sp>
            <p:nvSpPr>
              <p:cNvPr id="50355" name="Freeform 181"/>
              <p:cNvSpPr>
                <a:spLocks/>
              </p:cNvSpPr>
              <p:nvPr/>
            </p:nvSpPr>
            <p:spPr bwMode="auto">
              <a:xfrm>
                <a:off x="3733800" y="3106738"/>
                <a:ext cx="47625" cy="225425"/>
              </a:xfrm>
              <a:custGeom>
                <a:avLst/>
                <a:gdLst>
                  <a:gd name="T0" fmla="*/ 2147483647 w 51"/>
                  <a:gd name="T1" fmla="*/ 2147483647 h 279"/>
                  <a:gd name="T2" fmla="*/ 2147483647 w 51"/>
                  <a:gd name="T3" fmla="*/ 2147483647 h 279"/>
                  <a:gd name="T4" fmla="*/ 0 w 51"/>
                  <a:gd name="T5" fmla="*/ 2147483647 h 279"/>
                  <a:gd name="T6" fmla="*/ 0 w 51"/>
                  <a:gd name="T7" fmla="*/ 0 h 279"/>
                  <a:gd name="T8" fmla="*/ 2147483647 w 51"/>
                  <a:gd name="T9" fmla="*/ 0 h 279"/>
                  <a:gd name="T10" fmla="*/ 2147483647 w 51"/>
                  <a:gd name="T11" fmla="*/ 2147483647 h 279"/>
                  <a:gd name="T12" fmla="*/ 0 60000 65536"/>
                  <a:gd name="T13" fmla="*/ 0 60000 65536"/>
                  <a:gd name="T14" fmla="*/ 0 60000 65536"/>
                  <a:gd name="T15" fmla="*/ 0 60000 65536"/>
                  <a:gd name="T16" fmla="*/ 0 60000 65536"/>
                  <a:gd name="T17" fmla="*/ 0 60000 65536"/>
                  <a:gd name="T18" fmla="*/ 0 w 51"/>
                  <a:gd name="T19" fmla="*/ 0 h 279"/>
                  <a:gd name="T20" fmla="*/ 51 w 51"/>
                  <a:gd name="T21" fmla="*/ 279 h 279"/>
                </a:gdLst>
                <a:ahLst/>
                <a:cxnLst>
                  <a:cxn ang="T12">
                    <a:pos x="T0" y="T1"/>
                  </a:cxn>
                  <a:cxn ang="T13">
                    <a:pos x="T2" y="T3"/>
                  </a:cxn>
                  <a:cxn ang="T14">
                    <a:pos x="T4" y="T5"/>
                  </a:cxn>
                  <a:cxn ang="T15">
                    <a:pos x="T6" y="T7"/>
                  </a:cxn>
                  <a:cxn ang="T16">
                    <a:pos x="T8" y="T9"/>
                  </a:cxn>
                  <a:cxn ang="T17">
                    <a:pos x="T10" y="T11"/>
                  </a:cxn>
                </a:cxnLst>
                <a:rect l="T18" t="T19" r="T20" b="T21"/>
                <a:pathLst>
                  <a:path w="51" h="279">
                    <a:moveTo>
                      <a:pt x="51" y="279"/>
                    </a:moveTo>
                    <a:lnTo>
                      <a:pt x="51" y="279"/>
                    </a:lnTo>
                    <a:lnTo>
                      <a:pt x="0" y="279"/>
                    </a:lnTo>
                    <a:lnTo>
                      <a:pt x="0" y="0"/>
                    </a:lnTo>
                    <a:lnTo>
                      <a:pt x="51" y="0"/>
                    </a:lnTo>
                    <a:lnTo>
                      <a:pt x="51" y="279"/>
                    </a:lnTo>
                    <a:close/>
                  </a:path>
                </a:pathLst>
              </a:custGeom>
              <a:solidFill>
                <a:srgbClr val="FF00FF"/>
              </a:solidFill>
              <a:ln w="0">
                <a:solidFill>
                  <a:srgbClr val="FF00FF"/>
                </a:solidFill>
                <a:prstDash val="solid"/>
                <a:round/>
                <a:headEnd/>
                <a:tailEnd/>
              </a:ln>
            </p:spPr>
            <p:txBody>
              <a:bodyPr/>
              <a:lstStyle/>
              <a:p>
                <a:endParaRPr lang="fr-FR" sz="1600"/>
              </a:p>
            </p:txBody>
          </p:sp>
          <p:sp>
            <p:nvSpPr>
              <p:cNvPr id="50356" name="Freeform 182"/>
              <p:cNvSpPr>
                <a:spLocks/>
              </p:cNvSpPr>
              <p:nvPr/>
            </p:nvSpPr>
            <p:spPr bwMode="auto">
              <a:xfrm>
                <a:off x="3733800" y="3106738"/>
                <a:ext cx="47625" cy="225425"/>
              </a:xfrm>
              <a:custGeom>
                <a:avLst/>
                <a:gdLst>
                  <a:gd name="T0" fmla="*/ 2147483647 w 51"/>
                  <a:gd name="T1" fmla="*/ 2147483647 h 279"/>
                  <a:gd name="T2" fmla="*/ 2147483647 w 51"/>
                  <a:gd name="T3" fmla="*/ 2147483647 h 279"/>
                  <a:gd name="T4" fmla="*/ 0 w 51"/>
                  <a:gd name="T5" fmla="*/ 2147483647 h 279"/>
                  <a:gd name="T6" fmla="*/ 0 w 51"/>
                  <a:gd name="T7" fmla="*/ 0 h 279"/>
                  <a:gd name="T8" fmla="*/ 2147483647 w 51"/>
                  <a:gd name="T9" fmla="*/ 0 h 279"/>
                  <a:gd name="T10" fmla="*/ 2147483647 w 51"/>
                  <a:gd name="T11" fmla="*/ 2147483647 h 279"/>
                  <a:gd name="T12" fmla="*/ 0 60000 65536"/>
                  <a:gd name="T13" fmla="*/ 0 60000 65536"/>
                  <a:gd name="T14" fmla="*/ 0 60000 65536"/>
                  <a:gd name="T15" fmla="*/ 0 60000 65536"/>
                  <a:gd name="T16" fmla="*/ 0 60000 65536"/>
                  <a:gd name="T17" fmla="*/ 0 60000 65536"/>
                  <a:gd name="T18" fmla="*/ 0 w 51"/>
                  <a:gd name="T19" fmla="*/ 0 h 279"/>
                  <a:gd name="T20" fmla="*/ 51 w 51"/>
                  <a:gd name="T21" fmla="*/ 279 h 279"/>
                </a:gdLst>
                <a:ahLst/>
                <a:cxnLst>
                  <a:cxn ang="T12">
                    <a:pos x="T0" y="T1"/>
                  </a:cxn>
                  <a:cxn ang="T13">
                    <a:pos x="T2" y="T3"/>
                  </a:cxn>
                  <a:cxn ang="T14">
                    <a:pos x="T4" y="T5"/>
                  </a:cxn>
                  <a:cxn ang="T15">
                    <a:pos x="T6" y="T7"/>
                  </a:cxn>
                  <a:cxn ang="T16">
                    <a:pos x="T8" y="T9"/>
                  </a:cxn>
                  <a:cxn ang="T17">
                    <a:pos x="T10" y="T11"/>
                  </a:cxn>
                </a:cxnLst>
                <a:rect l="T18" t="T19" r="T20" b="T21"/>
                <a:pathLst>
                  <a:path w="51" h="279">
                    <a:moveTo>
                      <a:pt x="51" y="279"/>
                    </a:moveTo>
                    <a:lnTo>
                      <a:pt x="51" y="279"/>
                    </a:lnTo>
                    <a:lnTo>
                      <a:pt x="0" y="279"/>
                    </a:lnTo>
                    <a:lnTo>
                      <a:pt x="0" y="0"/>
                    </a:lnTo>
                    <a:lnTo>
                      <a:pt x="51" y="0"/>
                    </a:lnTo>
                    <a:lnTo>
                      <a:pt x="51" y="279"/>
                    </a:lnTo>
                    <a:close/>
                  </a:path>
                </a:pathLst>
              </a:custGeom>
              <a:noFill/>
              <a:ln w="4" cap="flat">
                <a:solidFill>
                  <a:srgbClr val="FF00FF"/>
                </a:solidFill>
                <a:prstDash val="solid"/>
                <a:miter lim="800000"/>
                <a:headEnd/>
                <a:tailEnd/>
              </a:ln>
            </p:spPr>
            <p:txBody>
              <a:bodyPr/>
              <a:lstStyle/>
              <a:p>
                <a:endParaRPr lang="fr-FR" sz="1600"/>
              </a:p>
            </p:txBody>
          </p:sp>
          <p:sp>
            <p:nvSpPr>
              <p:cNvPr id="50357" name="Freeform 183"/>
              <p:cNvSpPr>
                <a:spLocks/>
              </p:cNvSpPr>
              <p:nvPr/>
            </p:nvSpPr>
            <p:spPr bwMode="auto">
              <a:xfrm>
                <a:off x="4211638" y="3228975"/>
                <a:ext cx="47625" cy="266700"/>
              </a:xfrm>
              <a:custGeom>
                <a:avLst/>
                <a:gdLst>
                  <a:gd name="T0" fmla="*/ 2147483647 w 50"/>
                  <a:gd name="T1" fmla="*/ 2147483647 h 329"/>
                  <a:gd name="T2" fmla="*/ 2147483647 w 50"/>
                  <a:gd name="T3" fmla="*/ 2147483647 h 329"/>
                  <a:gd name="T4" fmla="*/ 0 w 50"/>
                  <a:gd name="T5" fmla="*/ 2147483647 h 329"/>
                  <a:gd name="T6" fmla="*/ 0 w 50"/>
                  <a:gd name="T7" fmla="*/ 0 h 329"/>
                  <a:gd name="T8" fmla="*/ 2147483647 w 50"/>
                  <a:gd name="T9" fmla="*/ 0 h 329"/>
                  <a:gd name="T10" fmla="*/ 2147483647 w 50"/>
                  <a:gd name="T11" fmla="*/ 2147483647 h 329"/>
                  <a:gd name="T12" fmla="*/ 0 60000 65536"/>
                  <a:gd name="T13" fmla="*/ 0 60000 65536"/>
                  <a:gd name="T14" fmla="*/ 0 60000 65536"/>
                  <a:gd name="T15" fmla="*/ 0 60000 65536"/>
                  <a:gd name="T16" fmla="*/ 0 60000 65536"/>
                  <a:gd name="T17" fmla="*/ 0 60000 65536"/>
                  <a:gd name="T18" fmla="*/ 0 w 50"/>
                  <a:gd name="T19" fmla="*/ 0 h 329"/>
                  <a:gd name="T20" fmla="*/ 50 w 50"/>
                  <a:gd name="T21" fmla="*/ 329 h 329"/>
                </a:gdLst>
                <a:ahLst/>
                <a:cxnLst>
                  <a:cxn ang="T12">
                    <a:pos x="T0" y="T1"/>
                  </a:cxn>
                  <a:cxn ang="T13">
                    <a:pos x="T2" y="T3"/>
                  </a:cxn>
                  <a:cxn ang="T14">
                    <a:pos x="T4" y="T5"/>
                  </a:cxn>
                  <a:cxn ang="T15">
                    <a:pos x="T6" y="T7"/>
                  </a:cxn>
                  <a:cxn ang="T16">
                    <a:pos x="T8" y="T9"/>
                  </a:cxn>
                  <a:cxn ang="T17">
                    <a:pos x="T10" y="T11"/>
                  </a:cxn>
                </a:cxnLst>
                <a:rect l="T18" t="T19" r="T20" b="T21"/>
                <a:pathLst>
                  <a:path w="50" h="329">
                    <a:moveTo>
                      <a:pt x="50" y="329"/>
                    </a:moveTo>
                    <a:lnTo>
                      <a:pt x="50" y="329"/>
                    </a:lnTo>
                    <a:lnTo>
                      <a:pt x="0" y="329"/>
                    </a:lnTo>
                    <a:lnTo>
                      <a:pt x="0" y="0"/>
                    </a:lnTo>
                    <a:lnTo>
                      <a:pt x="50" y="0"/>
                    </a:lnTo>
                    <a:lnTo>
                      <a:pt x="50" y="329"/>
                    </a:lnTo>
                    <a:close/>
                  </a:path>
                </a:pathLst>
              </a:custGeom>
              <a:solidFill>
                <a:srgbClr val="BBE0E3"/>
              </a:solidFill>
              <a:ln w="28575">
                <a:solidFill>
                  <a:srgbClr val="BBE0E3"/>
                </a:solidFill>
                <a:prstDash val="solid"/>
                <a:round/>
                <a:headEnd/>
                <a:tailEnd/>
              </a:ln>
            </p:spPr>
            <p:txBody>
              <a:bodyPr/>
              <a:lstStyle/>
              <a:p>
                <a:endParaRPr lang="fr-FR" sz="1600"/>
              </a:p>
            </p:txBody>
          </p:sp>
          <p:sp>
            <p:nvSpPr>
              <p:cNvPr id="50358" name="Freeform 184"/>
              <p:cNvSpPr>
                <a:spLocks/>
              </p:cNvSpPr>
              <p:nvPr/>
            </p:nvSpPr>
            <p:spPr bwMode="auto">
              <a:xfrm>
                <a:off x="4211638" y="3228975"/>
                <a:ext cx="47625" cy="266700"/>
              </a:xfrm>
              <a:custGeom>
                <a:avLst/>
                <a:gdLst>
                  <a:gd name="T0" fmla="*/ 2147483647 w 50"/>
                  <a:gd name="T1" fmla="*/ 2147483647 h 329"/>
                  <a:gd name="T2" fmla="*/ 2147483647 w 50"/>
                  <a:gd name="T3" fmla="*/ 2147483647 h 329"/>
                  <a:gd name="T4" fmla="*/ 0 w 50"/>
                  <a:gd name="T5" fmla="*/ 2147483647 h 329"/>
                  <a:gd name="T6" fmla="*/ 0 w 50"/>
                  <a:gd name="T7" fmla="*/ 0 h 329"/>
                  <a:gd name="T8" fmla="*/ 2147483647 w 50"/>
                  <a:gd name="T9" fmla="*/ 0 h 329"/>
                  <a:gd name="T10" fmla="*/ 2147483647 w 50"/>
                  <a:gd name="T11" fmla="*/ 2147483647 h 329"/>
                  <a:gd name="T12" fmla="*/ 0 60000 65536"/>
                  <a:gd name="T13" fmla="*/ 0 60000 65536"/>
                  <a:gd name="T14" fmla="*/ 0 60000 65536"/>
                  <a:gd name="T15" fmla="*/ 0 60000 65536"/>
                  <a:gd name="T16" fmla="*/ 0 60000 65536"/>
                  <a:gd name="T17" fmla="*/ 0 60000 65536"/>
                  <a:gd name="T18" fmla="*/ 0 w 50"/>
                  <a:gd name="T19" fmla="*/ 0 h 329"/>
                  <a:gd name="T20" fmla="*/ 50 w 50"/>
                  <a:gd name="T21" fmla="*/ 329 h 329"/>
                </a:gdLst>
                <a:ahLst/>
                <a:cxnLst>
                  <a:cxn ang="T12">
                    <a:pos x="T0" y="T1"/>
                  </a:cxn>
                  <a:cxn ang="T13">
                    <a:pos x="T2" y="T3"/>
                  </a:cxn>
                  <a:cxn ang="T14">
                    <a:pos x="T4" y="T5"/>
                  </a:cxn>
                  <a:cxn ang="T15">
                    <a:pos x="T6" y="T7"/>
                  </a:cxn>
                  <a:cxn ang="T16">
                    <a:pos x="T8" y="T9"/>
                  </a:cxn>
                  <a:cxn ang="T17">
                    <a:pos x="T10" y="T11"/>
                  </a:cxn>
                </a:cxnLst>
                <a:rect l="T18" t="T19" r="T20" b="T21"/>
                <a:pathLst>
                  <a:path w="50" h="329">
                    <a:moveTo>
                      <a:pt x="50" y="329"/>
                    </a:moveTo>
                    <a:lnTo>
                      <a:pt x="50" y="329"/>
                    </a:lnTo>
                    <a:lnTo>
                      <a:pt x="0" y="329"/>
                    </a:lnTo>
                    <a:lnTo>
                      <a:pt x="0" y="0"/>
                    </a:lnTo>
                    <a:lnTo>
                      <a:pt x="50" y="0"/>
                    </a:lnTo>
                    <a:lnTo>
                      <a:pt x="50" y="329"/>
                    </a:lnTo>
                    <a:close/>
                  </a:path>
                </a:pathLst>
              </a:custGeom>
              <a:solidFill>
                <a:srgbClr val="FF00FF"/>
              </a:solidFill>
              <a:ln w="28575" cap="flat">
                <a:solidFill>
                  <a:srgbClr val="FF00FF"/>
                </a:solidFill>
                <a:prstDash val="solid"/>
                <a:miter lim="800000"/>
                <a:headEnd/>
                <a:tailEnd/>
              </a:ln>
            </p:spPr>
            <p:txBody>
              <a:bodyPr/>
              <a:lstStyle/>
              <a:p>
                <a:endParaRPr lang="fr-FR" sz="1600"/>
              </a:p>
            </p:txBody>
          </p:sp>
          <p:sp>
            <p:nvSpPr>
              <p:cNvPr id="50359" name="Freeform 185"/>
              <p:cNvSpPr>
                <a:spLocks/>
              </p:cNvSpPr>
              <p:nvPr/>
            </p:nvSpPr>
            <p:spPr bwMode="auto">
              <a:xfrm>
                <a:off x="3328988" y="2870200"/>
                <a:ext cx="47625" cy="239713"/>
              </a:xfrm>
              <a:custGeom>
                <a:avLst/>
                <a:gdLst>
                  <a:gd name="T0" fmla="*/ 2147483647 w 50"/>
                  <a:gd name="T1" fmla="*/ 2147483647 h 296"/>
                  <a:gd name="T2" fmla="*/ 2147483647 w 50"/>
                  <a:gd name="T3" fmla="*/ 2147483647 h 296"/>
                  <a:gd name="T4" fmla="*/ 0 w 50"/>
                  <a:gd name="T5" fmla="*/ 2147483647 h 296"/>
                  <a:gd name="T6" fmla="*/ 0 w 50"/>
                  <a:gd name="T7" fmla="*/ 0 h 296"/>
                  <a:gd name="T8" fmla="*/ 2147483647 w 50"/>
                  <a:gd name="T9" fmla="*/ 0 h 296"/>
                  <a:gd name="T10" fmla="*/ 2147483647 w 50"/>
                  <a:gd name="T11" fmla="*/ 2147483647 h 296"/>
                  <a:gd name="T12" fmla="*/ 0 60000 65536"/>
                  <a:gd name="T13" fmla="*/ 0 60000 65536"/>
                  <a:gd name="T14" fmla="*/ 0 60000 65536"/>
                  <a:gd name="T15" fmla="*/ 0 60000 65536"/>
                  <a:gd name="T16" fmla="*/ 0 60000 65536"/>
                  <a:gd name="T17" fmla="*/ 0 60000 65536"/>
                  <a:gd name="T18" fmla="*/ 0 w 50"/>
                  <a:gd name="T19" fmla="*/ 0 h 296"/>
                  <a:gd name="T20" fmla="*/ 50 w 50"/>
                  <a:gd name="T21" fmla="*/ 296 h 296"/>
                </a:gdLst>
                <a:ahLst/>
                <a:cxnLst>
                  <a:cxn ang="T12">
                    <a:pos x="T0" y="T1"/>
                  </a:cxn>
                  <a:cxn ang="T13">
                    <a:pos x="T2" y="T3"/>
                  </a:cxn>
                  <a:cxn ang="T14">
                    <a:pos x="T4" y="T5"/>
                  </a:cxn>
                  <a:cxn ang="T15">
                    <a:pos x="T6" y="T7"/>
                  </a:cxn>
                  <a:cxn ang="T16">
                    <a:pos x="T8" y="T9"/>
                  </a:cxn>
                  <a:cxn ang="T17">
                    <a:pos x="T10" y="T11"/>
                  </a:cxn>
                </a:cxnLst>
                <a:rect l="T18" t="T19" r="T20" b="T21"/>
                <a:pathLst>
                  <a:path w="50" h="296">
                    <a:moveTo>
                      <a:pt x="50" y="296"/>
                    </a:moveTo>
                    <a:lnTo>
                      <a:pt x="50" y="296"/>
                    </a:lnTo>
                    <a:lnTo>
                      <a:pt x="0" y="296"/>
                    </a:lnTo>
                    <a:lnTo>
                      <a:pt x="0" y="0"/>
                    </a:lnTo>
                    <a:lnTo>
                      <a:pt x="50" y="0"/>
                    </a:lnTo>
                    <a:lnTo>
                      <a:pt x="50" y="296"/>
                    </a:lnTo>
                    <a:close/>
                  </a:path>
                </a:pathLst>
              </a:custGeom>
              <a:solidFill>
                <a:srgbClr val="FF9900"/>
              </a:solidFill>
              <a:ln w="28575">
                <a:solidFill>
                  <a:srgbClr val="FF9900"/>
                </a:solidFill>
                <a:prstDash val="solid"/>
                <a:round/>
                <a:headEnd/>
                <a:tailEnd/>
              </a:ln>
            </p:spPr>
            <p:txBody>
              <a:bodyPr/>
              <a:lstStyle/>
              <a:p>
                <a:endParaRPr lang="fr-FR" sz="1600"/>
              </a:p>
            </p:txBody>
          </p:sp>
          <p:sp>
            <p:nvSpPr>
              <p:cNvPr id="50360" name="Freeform 187"/>
              <p:cNvSpPr>
                <a:spLocks/>
              </p:cNvSpPr>
              <p:nvPr/>
            </p:nvSpPr>
            <p:spPr bwMode="auto">
              <a:xfrm>
                <a:off x="3648075" y="3060700"/>
                <a:ext cx="47625" cy="230188"/>
              </a:xfrm>
              <a:custGeom>
                <a:avLst/>
                <a:gdLst>
                  <a:gd name="T0" fmla="*/ 2147483647 w 50"/>
                  <a:gd name="T1" fmla="*/ 2147483647 h 286"/>
                  <a:gd name="T2" fmla="*/ 2147483647 w 50"/>
                  <a:gd name="T3" fmla="*/ 2147483647 h 286"/>
                  <a:gd name="T4" fmla="*/ 0 w 50"/>
                  <a:gd name="T5" fmla="*/ 2147483647 h 286"/>
                  <a:gd name="T6" fmla="*/ 0 w 50"/>
                  <a:gd name="T7" fmla="*/ 0 h 286"/>
                  <a:gd name="T8" fmla="*/ 2147483647 w 50"/>
                  <a:gd name="T9" fmla="*/ 0 h 286"/>
                  <a:gd name="T10" fmla="*/ 2147483647 w 50"/>
                  <a:gd name="T11" fmla="*/ 2147483647 h 286"/>
                  <a:gd name="T12" fmla="*/ 0 60000 65536"/>
                  <a:gd name="T13" fmla="*/ 0 60000 65536"/>
                  <a:gd name="T14" fmla="*/ 0 60000 65536"/>
                  <a:gd name="T15" fmla="*/ 0 60000 65536"/>
                  <a:gd name="T16" fmla="*/ 0 60000 65536"/>
                  <a:gd name="T17" fmla="*/ 0 60000 65536"/>
                  <a:gd name="T18" fmla="*/ 0 w 50"/>
                  <a:gd name="T19" fmla="*/ 0 h 286"/>
                  <a:gd name="T20" fmla="*/ 50 w 50"/>
                  <a:gd name="T21" fmla="*/ 286 h 286"/>
                </a:gdLst>
                <a:ahLst/>
                <a:cxnLst>
                  <a:cxn ang="T12">
                    <a:pos x="T0" y="T1"/>
                  </a:cxn>
                  <a:cxn ang="T13">
                    <a:pos x="T2" y="T3"/>
                  </a:cxn>
                  <a:cxn ang="T14">
                    <a:pos x="T4" y="T5"/>
                  </a:cxn>
                  <a:cxn ang="T15">
                    <a:pos x="T6" y="T7"/>
                  </a:cxn>
                  <a:cxn ang="T16">
                    <a:pos x="T8" y="T9"/>
                  </a:cxn>
                  <a:cxn ang="T17">
                    <a:pos x="T10" y="T11"/>
                  </a:cxn>
                </a:cxnLst>
                <a:rect l="T18" t="T19" r="T20" b="T21"/>
                <a:pathLst>
                  <a:path w="50" h="286">
                    <a:moveTo>
                      <a:pt x="50" y="286"/>
                    </a:moveTo>
                    <a:lnTo>
                      <a:pt x="50" y="286"/>
                    </a:lnTo>
                    <a:lnTo>
                      <a:pt x="0" y="286"/>
                    </a:lnTo>
                    <a:lnTo>
                      <a:pt x="0" y="0"/>
                    </a:lnTo>
                    <a:lnTo>
                      <a:pt x="50" y="0"/>
                    </a:lnTo>
                    <a:lnTo>
                      <a:pt x="50" y="286"/>
                    </a:lnTo>
                    <a:close/>
                  </a:path>
                </a:pathLst>
              </a:custGeom>
              <a:solidFill>
                <a:srgbClr val="FF9900"/>
              </a:solidFill>
              <a:ln w="28575">
                <a:solidFill>
                  <a:srgbClr val="FF9900"/>
                </a:solidFill>
                <a:prstDash val="solid"/>
                <a:round/>
                <a:headEnd/>
                <a:tailEnd/>
              </a:ln>
            </p:spPr>
            <p:txBody>
              <a:bodyPr/>
              <a:lstStyle/>
              <a:p>
                <a:endParaRPr lang="fr-FR" sz="1600"/>
              </a:p>
            </p:txBody>
          </p:sp>
          <p:sp>
            <p:nvSpPr>
              <p:cNvPr id="50361" name="Freeform 189"/>
              <p:cNvSpPr>
                <a:spLocks/>
              </p:cNvSpPr>
              <p:nvPr/>
            </p:nvSpPr>
            <p:spPr bwMode="auto">
              <a:xfrm>
                <a:off x="4130675" y="3186113"/>
                <a:ext cx="47625" cy="155575"/>
              </a:xfrm>
              <a:custGeom>
                <a:avLst/>
                <a:gdLst>
                  <a:gd name="T0" fmla="*/ 2147483647 w 51"/>
                  <a:gd name="T1" fmla="*/ 2147483647 h 194"/>
                  <a:gd name="T2" fmla="*/ 2147483647 w 51"/>
                  <a:gd name="T3" fmla="*/ 2147483647 h 194"/>
                  <a:gd name="T4" fmla="*/ 0 w 51"/>
                  <a:gd name="T5" fmla="*/ 2147483647 h 194"/>
                  <a:gd name="T6" fmla="*/ 0 w 51"/>
                  <a:gd name="T7" fmla="*/ 0 h 194"/>
                  <a:gd name="T8" fmla="*/ 2147483647 w 51"/>
                  <a:gd name="T9" fmla="*/ 0 h 194"/>
                  <a:gd name="T10" fmla="*/ 2147483647 w 51"/>
                  <a:gd name="T11" fmla="*/ 2147483647 h 194"/>
                  <a:gd name="T12" fmla="*/ 0 60000 65536"/>
                  <a:gd name="T13" fmla="*/ 0 60000 65536"/>
                  <a:gd name="T14" fmla="*/ 0 60000 65536"/>
                  <a:gd name="T15" fmla="*/ 0 60000 65536"/>
                  <a:gd name="T16" fmla="*/ 0 60000 65536"/>
                  <a:gd name="T17" fmla="*/ 0 60000 65536"/>
                  <a:gd name="T18" fmla="*/ 0 w 51"/>
                  <a:gd name="T19" fmla="*/ 0 h 194"/>
                  <a:gd name="T20" fmla="*/ 51 w 51"/>
                  <a:gd name="T21" fmla="*/ 194 h 194"/>
                </a:gdLst>
                <a:ahLst/>
                <a:cxnLst>
                  <a:cxn ang="T12">
                    <a:pos x="T0" y="T1"/>
                  </a:cxn>
                  <a:cxn ang="T13">
                    <a:pos x="T2" y="T3"/>
                  </a:cxn>
                  <a:cxn ang="T14">
                    <a:pos x="T4" y="T5"/>
                  </a:cxn>
                  <a:cxn ang="T15">
                    <a:pos x="T6" y="T7"/>
                  </a:cxn>
                  <a:cxn ang="T16">
                    <a:pos x="T8" y="T9"/>
                  </a:cxn>
                  <a:cxn ang="T17">
                    <a:pos x="T10" y="T11"/>
                  </a:cxn>
                </a:cxnLst>
                <a:rect l="T18" t="T19" r="T20" b="T21"/>
                <a:pathLst>
                  <a:path w="51" h="194">
                    <a:moveTo>
                      <a:pt x="51" y="194"/>
                    </a:moveTo>
                    <a:lnTo>
                      <a:pt x="51" y="194"/>
                    </a:lnTo>
                    <a:lnTo>
                      <a:pt x="0" y="194"/>
                    </a:lnTo>
                    <a:lnTo>
                      <a:pt x="0" y="0"/>
                    </a:lnTo>
                    <a:lnTo>
                      <a:pt x="51" y="0"/>
                    </a:lnTo>
                    <a:lnTo>
                      <a:pt x="51" y="194"/>
                    </a:lnTo>
                    <a:close/>
                  </a:path>
                </a:pathLst>
              </a:custGeom>
              <a:solidFill>
                <a:srgbClr val="FF9900"/>
              </a:solidFill>
              <a:ln w="28575">
                <a:solidFill>
                  <a:srgbClr val="FF9900"/>
                </a:solidFill>
                <a:prstDash val="solid"/>
                <a:round/>
                <a:headEnd/>
                <a:tailEnd/>
              </a:ln>
            </p:spPr>
            <p:txBody>
              <a:bodyPr/>
              <a:lstStyle/>
              <a:p>
                <a:endParaRPr lang="fr-FR" sz="1600"/>
              </a:p>
            </p:txBody>
          </p:sp>
          <p:sp>
            <p:nvSpPr>
              <p:cNvPr id="50362" name="Freeform 191"/>
              <p:cNvSpPr>
                <a:spLocks/>
              </p:cNvSpPr>
              <p:nvPr/>
            </p:nvSpPr>
            <p:spPr bwMode="auto">
              <a:xfrm>
                <a:off x="5162550" y="3263900"/>
                <a:ext cx="49213" cy="279400"/>
              </a:xfrm>
              <a:custGeom>
                <a:avLst/>
                <a:gdLst>
                  <a:gd name="T0" fmla="*/ 2147483647 w 51"/>
                  <a:gd name="T1" fmla="*/ 2147483647 h 345"/>
                  <a:gd name="T2" fmla="*/ 2147483647 w 51"/>
                  <a:gd name="T3" fmla="*/ 2147483647 h 345"/>
                  <a:gd name="T4" fmla="*/ 0 w 51"/>
                  <a:gd name="T5" fmla="*/ 2147483647 h 345"/>
                  <a:gd name="T6" fmla="*/ 0 w 51"/>
                  <a:gd name="T7" fmla="*/ 0 h 345"/>
                  <a:gd name="T8" fmla="*/ 2147483647 w 51"/>
                  <a:gd name="T9" fmla="*/ 0 h 345"/>
                  <a:gd name="T10" fmla="*/ 2147483647 w 51"/>
                  <a:gd name="T11" fmla="*/ 2147483647 h 345"/>
                  <a:gd name="T12" fmla="*/ 0 60000 65536"/>
                  <a:gd name="T13" fmla="*/ 0 60000 65536"/>
                  <a:gd name="T14" fmla="*/ 0 60000 65536"/>
                  <a:gd name="T15" fmla="*/ 0 60000 65536"/>
                  <a:gd name="T16" fmla="*/ 0 60000 65536"/>
                  <a:gd name="T17" fmla="*/ 0 60000 65536"/>
                  <a:gd name="T18" fmla="*/ 0 w 51"/>
                  <a:gd name="T19" fmla="*/ 0 h 345"/>
                  <a:gd name="T20" fmla="*/ 51 w 51"/>
                  <a:gd name="T21" fmla="*/ 345 h 345"/>
                </a:gdLst>
                <a:ahLst/>
                <a:cxnLst>
                  <a:cxn ang="T12">
                    <a:pos x="T0" y="T1"/>
                  </a:cxn>
                  <a:cxn ang="T13">
                    <a:pos x="T2" y="T3"/>
                  </a:cxn>
                  <a:cxn ang="T14">
                    <a:pos x="T4" y="T5"/>
                  </a:cxn>
                  <a:cxn ang="T15">
                    <a:pos x="T6" y="T7"/>
                  </a:cxn>
                  <a:cxn ang="T16">
                    <a:pos x="T8" y="T9"/>
                  </a:cxn>
                  <a:cxn ang="T17">
                    <a:pos x="T10" y="T11"/>
                  </a:cxn>
                </a:cxnLst>
                <a:rect l="T18" t="T19" r="T20" b="T21"/>
                <a:pathLst>
                  <a:path w="51" h="345">
                    <a:moveTo>
                      <a:pt x="51" y="345"/>
                    </a:moveTo>
                    <a:lnTo>
                      <a:pt x="51" y="345"/>
                    </a:lnTo>
                    <a:lnTo>
                      <a:pt x="0" y="345"/>
                    </a:lnTo>
                    <a:lnTo>
                      <a:pt x="0" y="0"/>
                    </a:lnTo>
                    <a:lnTo>
                      <a:pt x="51" y="0"/>
                    </a:lnTo>
                    <a:lnTo>
                      <a:pt x="51" y="345"/>
                    </a:lnTo>
                    <a:close/>
                  </a:path>
                </a:pathLst>
              </a:custGeom>
              <a:solidFill>
                <a:srgbClr val="BBE0E3"/>
              </a:solidFill>
              <a:ln w="28575">
                <a:solidFill>
                  <a:srgbClr val="BBE0E3"/>
                </a:solidFill>
                <a:prstDash val="solid"/>
                <a:round/>
                <a:headEnd/>
                <a:tailEnd/>
              </a:ln>
            </p:spPr>
            <p:txBody>
              <a:bodyPr/>
              <a:lstStyle/>
              <a:p>
                <a:endParaRPr lang="fr-FR" sz="1600"/>
              </a:p>
            </p:txBody>
          </p:sp>
          <p:sp>
            <p:nvSpPr>
              <p:cNvPr id="50363" name="Freeform 192"/>
              <p:cNvSpPr>
                <a:spLocks/>
              </p:cNvSpPr>
              <p:nvPr/>
            </p:nvSpPr>
            <p:spPr bwMode="auto">
              <a:xfrm>
                <a:off x="5162550" y="3263900"/>
                <a:ext cx="49213" cy="279400"/>
              </a:xfrm>
              <a:custGeom>
                <a:avLst/>
                <a:gdLst>
                  <a:gd name="T0" fmla="*/ 2147483647 w 51"/>
                  <a:gd name="T1" fmla="*/ 2147483647 h 345"/>
                  <a:gd name="T2" fmla="*/ 2147483647 w 51"/>
                  <a:gd name="T3" fmla="*/ 2147483647 h 345"/>
                  <a:gd name="T4" fmla="*/ 0 w 51"/>
                  <a:gd name="T5" fmla="*/ 2147483647 h 345"/>
                  <a:gd name="T6" fmla="*/ 0 w 51"/>
                  <a:gd name="T7" fmla="*/ 0 h 345"/>
                  <a:gd name="T8" fmla="*/ 2147483647 w 51"/>
                  <a:gd name="T9" fmla="*/ 0 h 345"/>
                  <a:gd name="T10" fmla="*/ 2147483647 w 51"/>
                  <a:gd name="T11" fmla="*/ 2147483647 h 345"/>
                  <a:gd name="T12" fmla="*/ 0 60000 65536"/>
                  <a:gd name="T13" fmla="*/ 0 60000 65536"/>
                  <a:gd name="T14" fmla="*/ 0 60000 65536"/>
                  <a:gd name="T15" fmla="*/ 0 60000 65536"/>
                  <a:gd name="T16" fmla="*/ 0 60000 65536"/>
                  <a:gd name="T17" fmla="*/ 0 60000 65536"/>
                  <a:gd name="T18" fmla="*/ 0 w 51"/>
                  <a:gd name="T19" fmla="*/ 0 h 345"/>
                  <a:gd name="T20" fmla="*/ 51 w 51"/>
                  <a:gd name="T21" fmla="*/ 345 h 345"/>
                </a:gdLst>
                <a:ahLst/>
                <a:cxnLst>
                  <a:cxn ang="T12">
                    <a:pos x="T0" y="T1"/>
                  </a:cxn>
                  <a:cxn ang="T13">
                    <a:pos x="T2" y="T3"/>
                  </a:cxn>
                  <a:cxn ang="T14">
                    <a:pos x="T4" y="T5"/>
                  </a:cxn>
                  <a:cxn ang="T15">
                    <a:pos x="T6" y="T7"/>
                  </a:cxn>
                  <a:cxn ang="T16">
                    <a:pos x="T8" y="T9"/>
                  </a:cxn>
                  <a:cxn ang="T17">
                    <a:pos x="T10" y="T11"/>
                  </a:cxn>
                </a:cxnLst>
                <a:rect l="T18" t="T19" r="T20" b="T21"/>
                <a:pathLst>
                  <a:path w="51" h="345">
                    <a:moveTo>
                      <a:pt x="51" y="345"/>
                    </a:moveTo>
                    <a:lnTo>
                      <a:pt x="51" y="345"/>
                    </a:lnTo>
                    <a:lnTo>
                      <a:pt x="0" y="345"/>
                    </a:lnTo>
                    <a:lnTo>
                      <a:pt x="0" y="0"/>
                    </a:lnTo>
                    <a:lnTo>
                      <a:pt x="51" y="0"/>
                    </a:lnTo>
                    <a:lnTo>
                      <a:pt x="51" y="345"/>
                    </a:lnTo>
                    <a:close/>
                  </a:path>
                </a:pathLst>
              </a:custGeom>
              <a:solidFill>
                <a:srgbClr val="FF00FF"/>
              </a:solidFill>
              <a:ln w="28575" cap="flat">
                <a:solidFill>
                  <a:srgbClr val="FF00FF"/>
                </a:solidFill>
                <a:prstDash val="solid"/>
                <a:miter lim="800000"/>
                <a:headEnd/>
                <a:tailEnd/>
              </a:ln>
            </p:spPr>
            <p:txBody>
              <a:bodyPr/>
              <a:lstStyle/>
              <a:p>
                <a:endParaRPr lang="fr-FR" sz="1600"/>
              </a:p>
            </p:txBody>
          </p:sp>
          <p:sp>
            <p:nvSpPr>
              <p:cNvPr id="50364" name="Freeform 193"/>
              <p:cNvSpPr>
                <a:spLocks/>
              </p:cNvSpPr>
              <p:nvPr/>
            </p:nvSpPr>
            <p:spPr bwMode="auto">
              <a:xfrm>
                <a:off x="5080000" y="3273425"/>
                <a:ext cx="47625" cy="195263"/>
              </a:xfrm>
              <a:custGeom>
                <a:avLst/>
                <a:gdLst>
                  <a:gd name="T0" fmla="*/ 2147483647 w 50"/>
                  <a:gd name="T1" fmla="*/ 2147483647 h 243"/>
                  <a:gd name="T2" fmla="*/ 2147483647 w 50"/>
                  <a:gd name="T3" fmla="*/ 2147483647 h 243"/>
                  <a:gd name="T4" fmla="*/ 0 w 50"/>
                  <a:gd name="T5" fmla="*/ 2147483647 h 243"/>
                  <a:gd name="T6" fmla="*/ 0 w 50"/>
                  <a:gd name="T7" fmla="*/ 0 h 243"/>
                  <a:gd name="T8" fmla="*/ 2147483647 w 50"/>
                  <a:gd name="T9" fmla="*/ 0 h 243"/>
                  <a:gd name="T10" fmla="*/ 2147483647 w 50"/>
                  <a:gd name="T11" fmla="*/ 2147483647 h 243"/>
                  <a:gd name="T12" fmla="*/ 0 60000 65536"/>
                  <a:gd name="T13" fmla="*/ 0 60000 65536"/>
                  <a:gd name="T14" fmla="*/ 0 60000 65536"/>
                  <a:gd name="T15" fmla="*/ 0 60000 65536"/>
                  <a:gd name="T16" fmla="*/ 0 60000 65536"/>
                  <a:gd name="T17" fmla="*/ 0 60000 65536"/>
                  <a:gd name="T18" fmla="*/ 0 w 50"/>
                  <a:gd name="T19" fmla="*/ 0 h 243"/>
                  <a:gd name="T20" fmla="*/ 50 w 50"/>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50" h="243">
                    <a:moveTo>
                      <a:pt x="50" y="243"/>
                    </a:moveTo>
                    <a:lnTo>
                      <a:pt x="50" y="243"/>
                    </a:lnTo>
                    <a:lnTo>
                      <a:pt x="0" y="243"/>
                    </a:lnTo>
                    <a:lnTo>
                      <a:pt x="0" y="0"/>
                    </a:lnTo>
                    <a:lnTo>
                      <a:pt x="50" y="0"/>
                    </a:lnTo>
                    <a:lnTo>
                      <a:pt x="50" y="243"/>
                    </a:lnTo>
                    <a:close/>
                  </a:path>
                </a:pathLst>
              </a:custGeom>
              <a:solidFill>
                <a:srgbClr val="FF9900"/>
              </a:solidFill>
              <a:ln w="28575">
                <a:solidFill>
                  <a:srgbClr val="FF9900"/>
                </a:solidFill>
                <a:prstDash val="solid"/>
                <a:round/>
                <a:headEnd/>
                <a:tailEnd/>
              </a:ln>
            </p:spPr>
            <p:txBody>
              <a:bodyPr/>
              <a:lstStyle/>
              <a:p>
                <a:endParaRPr lang="fr-FR" sz="1600"/>
              </a:p>
            </p:txBody>
          </p:sp>
          <p:sp>
            <p:nvSpPr>
              <p:cNvPr id="50365" name="Freeform 195"/>
              <p:cNvSpPr>
                <a:spLocks/>
              </p:cNvSpPr>
              <p:nvPr/>
            </p:nvSpPr>
            <p:spPr bwMode="auto">
              <a:xfrm>
                <a:off x="6119813" y="3317875"/>
                <a:ext cx="47625" cy="258763"/>
              </a:xfrm>
              <a:custGeom>
                <a:avLst/>
                <a:gdLst>
                  <a:gd name="T0" fmla="*/ 2147483647 w 51"/>
                  <a:gd name="T1" fmla="*/ 2147483647 h 320"/>
                  <a:gd name="T2" fmla="*/ 2147483647 w 51"/>
                  <a:gd name="T3" fmla="*/ 2147483647 h 320"/>
                  <a:gd name="T4" fmla="*/ 0 w 51"/>
                  <a:gd name="T5" fmla="*/ 2147483647 h 320"/>
                  <a:gd name="T6" fmla="*/ 0 w 51"/>
                  <a:gd name="T7" fmla="*/ 0 h 320"/>
                  <a:gd name="T8" fmla="*/ 2147483647 w 51"/>
                  <a:gd name="T9" fmla="*/ 0 h 320"/>
                  <a:gd name="T10" fmla="*/ 2147483647 w 51"/>
                  <a:gd name="T11" fmla="*/ 2147483647 h 320"/>
                  <a:gd name="T12" fmla="*/ 0 60000 65536"/>
                  <a:gd name="T13" fmla="*/ 0 60000 65536"/>
                  <a:gd name="T14" fmla="*/ 0 60000 65536"/>
                  <a:gd name="T15" fmla="*/ 0 60000 65536"/>
                  <a:gd name="T16" fmla="*/ 0 60000 65536"/>
                  <a:gd name="T17" fmla="*/ 0 60000 65536"/>
                  <a:gd name="T18" fmla="*/ 0 w 51"/>
                  <a:gd name="T19" fmla="*/ 0 h 320"/>
                  <a:gd name="T20" fmla="*/ 51 w 51"/>
                  <a:gd name="T21" fmla="*/ 320 h 320"/>
                </a:gdLst>
                <a:ahLst/>
                <a:cxnLst>
                  <a:cxn ang="T12">
                    <a:pos x="T0" y="T1"/>
                  </a:cxn>
                  <a:cxn ang="T13">
                    <a:pos x="T2" y="T3"/>
                  </a:cxn>
                  <a:cxn ang="T14">
                    <a:pos x="T4" y="T5"/>
                  </a:cxn>
                  <a:cxn ang="T15">
                    <a:pos x="T6" y="T7"/>
                  </a:cxn>
                  <a:cxn ang="T16">
                    <a:pos x="T8" y="T9"/>
                  </a:cxn>
                  <a:cxn ang="T17">
                    <a:pos x="T10" y="T11"/>
                  </a:cxn>
                </a:cxnLst>
                <a:rect l="T18" t="T19" r="T20" b="T21"/>
                <a:pathLst>
                  <a:path w="51" h="320">
                    <a:moveTo>
                      <a:pt x="51" y="320"/>
                    </a:moveTo>
                    <a:lnTo>
                      <a:pt x="51" y="320"/>
                    </a:lnTo>
                    <a:lnTo>
                      <a:pt x="0" y="320"/>
                    </a:lnTo>
                    <a:lnTo>
                      <a:pt x="0" y="0"/>
                    </a:lnTo>
                    <a:lnTo>
                      <a:pt x="51" y="0"/>
                    </a:lnTo>
                    <a:lnTo>
                      <a:pt x="51" y="320"/>
                    </a:lnTo>
                    <a:close/>
                  </a:path>
                </a:pathLst>
              </a:custGeom>
              <a:solidFill>
                <a:srgbClr val="BBE0E3"/>
              </a:solidFill>
              <a:ln w="28575">
                <a:solidFill>
                  <a:srgbClr val="BBE0E3"/>
                </a:solidFill>
                <a:prstDash val="solid"/>
                <a:round/>
                <a:headEnd/>
                <a:tailEnd/>
              </a:ln>
            </p:spPr>
            <p:txBody>
              <a:bodyPr/>
              <a:lstStyle/>
              <a:p>
                <a:endParaRPr lang="fr-FR" sz="1600"/>
              </a:p>
            </p:txBody>
          </p:sp>
          <p:sp>
            <p:nvSpPr>
              <p:cNvPr id="50366" name="Freeform 196"/>
              <p:cNvSpPr>
                <a:spLocks/>
              </p:cNvSpPr>
              <p:nvPr/>
            </p:nvSpPr>
            <p:spPr bwMode="auto">
              <a:xfrm>
                <a:off x="6119813" y="3317875"/>
                <a:ext cx="47625" cy="258763"/>
              </a:xfrm>
              <a:custGeom>
                <a:avLst/>
                <a:gdLst>
                  <a:gd name="T0" fmla="*/ 2147483647 w 51"/>
                  <a:gd name="T1" fmla="*/ 2147483647 h 320"/>
                  <a:gd name="T2" fmla="*/ 2147483647 w 51"/>
                  <a:gd name="T3" fmla="*/ 2147483647 h 320"/>
                  <a:gd name="T4" fmla="*/ 0 w 51"/>
                  <a:gd name="T5" fmla="*/ 2147483647 h 320"/>
                  <a:gd name="T6" fmla="*/ 0 w 51"/>
                  <a:gd name="T7" fmla="*/ 0 h 320"/>
                  <a:gd name="T8" fmla="*/ 2147483647 w 51"/>
                  <a:gd name="T9" fmla="*/ 0 h 320"/>
                  <a:gd name="T10" fmla="*/ 2147483647 w 51"/>
                  <a:gd name="T11" fmla="*/ 2147483647 h 320"/>
                  <a:gd name="T12" fmla="*/ 0 60000 65536"/>
                  <a:gd name="T13" fmla="*/ 0 60000 65536"/>
                  <a:gd name="T14" fmla="*/ 0 60000 65536"/>
                  <a:gd name="T15" fmla="*/ 0 60000 65536"/>
                  <a:gd name="T16" fmla="*/ 0 60000 65536"/>
                  <a:gd name="T17" fmla="*/ 0 60000 65536"/>
                  <a:gd name="T18" fmla="*/ 0 w 51"/>
                  <a:gd name="T19" fmla="*/ 0 h 320"/>
                  <a:gd name="T20" fmla="*/ 51 w 51"/>
                  <a:gd name="T21" fmla="*/ 320 h 320"/>
                </a:gdLst>
                <a:ahLst/>
                <a:cxnLst>
                  <a:cxn ang="T12">
                    <a:pos x="T0" y="T1"/>
                  </a:cxn>
                  <a:cxn ang="T13">
                    <a:pos x="T2" y="T3"/>
                  </a:cxn>
                  <a:cxn ang="T14">
                    <a:pos x="T4" y="T5"/>
                  </a:cxn>
                  <a:cxn ang="T15">
                    <a:pos x="T6" y="T7"/>
                  </a:cxn>
                  <a:cxn ang="T16">
                    <a:pos x="T8" y="T9"/>
                  </a:cxn>
                  <a:cxn ang="T17">
                    <a:pos x="T10" y="T11"/>
                  </a:cxn>
                </a:cxnLst>
                <a:rect l="T18" t="T19" r="T20" b="T21"/>
                <a:pathLst>
                  <a:path w="51" h="320">
                    <a:moveTo>
                      <a:pt x="51" y="320"/>
                    </a:moveTo>
                    <a:lnTo>
                      <a:pt x="51" y="320"/>
                    </a:lnTo>
                    <a:lnTo>
                      <a:pt x="0" y="320"/>
                    </a:lnTo>
                    <a:lnTo>
                      <a:pt x="0" y="0"/>
                    </a:lnTo>
                    <a:lnTo>
                      <a:pt x="51" y="0"/>
                    </a:lnTo>
                    <a:lnTo>
                      <a:pt x="51" y="320"/>
                    </a:lnTo>
                    <a:close/>
                  </a:path>
                </a:pathLst>
              </a:custGeom>
              <a:solidFill>
                <a:srgbClr val="FF00FF"/>
              </a:solidFill>
              <a:ln w="28575" cap="flat">
                <a:solidFill>
                  <a:srgbClr val="FF00FF"/>
                </a:solidFill>
                <a:prstDash val="solid"/>
                <a:miter lim="800000"/>
                <a:headEnd/>
                <a:tailEnd/>
              </a:ln>
            </p:spPr>
            <p:txBody>
              <a:bodyPr/>
              <a:lstStyle/>
              <a:p>
                <a:endParaRPr lang="fr-FR" sz="1600"/>
              </a:p>
            </p:txBody>
          </p:sp>
          <p:sp>
            <p:nvSpPr>
              <p:cNvPr id="50367" name="Freeform 197"/>
              <p:cNvSpPr>
                <a:spLocks/>
              </p:cNvSpPr>
              <p:nvPr/>
            </p:nvSpPr>
            <p:spPr bwMode="auto">
              <a:xfrm>
                <a:off x="6037263" y="3305175"/>
                <a:ext cx="49213" cy="177800"/>
              </a:xfrm>
              <a:custGeom>
                <a:avLst/>
                <a:gdLst>
                  <a:gd name="T0" fmla="*/ 2147483647 w 50"/>
                  <a:gd name="T1" fmla="*/ 2147483647 h 219"/>
                  <a:gd name="T2" fmla="*/ 2147483647 w 50"/>
                  <a:gd name="T3" fmla="*/ 2147483647 h 219"/>
                  <a:gd name="T4" fmla="*/ 0 w 50"/>
                  <a:gd name="T5" fmla="*/ 2147483647 h 219"/>
                  <a:gd name="T6" fmla="*/ 0 w 50"/>
                  <a:gd name="T7" fmla="*/ 0 h 219"/>
                  <a:gd name="T8" fmla="*/ 2147483647 w 50"/>
                  <a:gd name="T9" fmla="*/ 0 h 219"/>
                  <a:gd name="T10" fmla="*/ 2147483647 w 50"/>
                  <a:gd name="T11" fmla="*/ 2147483647 h 219"/>
                  <a:gd name="T12" fmla="*/ 0 60000 65536"/>
                  <a:gd name="T13" fmla="*/ 0 60000 65536"/>
                  <a:gd name="T14" fmla="*/ 0 60000 65536"/>
                  <a:gd name="T15" fmla="*/ 0 60000 65536"/>
                  <a:gd name="T16" fmla="*/ 0 60000 65536"/>
                  <a:gd name="T17" fmla="*/ 0 60000 65536"/>
                  <a:gd name="T18" fmla="*/ 0 w 50"/>
                  <a:gd name="T19" fmla="*/ 0 h 219"/>
                  <a:gd name="T20" fmla="*/ 50 w 50"/>
                  <a:gd name="T21" fmla="*/ 219 h 219"/>
                </a:gdLst>
                <a:ahLst/>
                <a:cxnLst>
                  <a:cxn ang="T12">
                    <a:pos x="T0" y="T1"/>
                  </a:cxn>
                  <a:cxn ang="T13">
                    <a:pos x="T2" y="T3"/>
                  </a:cxn>
                  <a:cxn ang="T14">
                    <a:pos x="T4" y="T5"/>
                  </a:cxn>
                  <a:cxn ang="T15">
                    <a:pos x="T6" y="T7"/>
                  </a:cxn>
                  <a:cxn ang="T16">
                    <a:pos x="T8" y="T9"/>
                  </a:cxn>
                  <a:cxn ang="T17">
                    <a:pos x="T10" y="T11"/>
                  </a:cxn>
                </a:cxnLst>
                <a:rect l="T18" t="T19" r="T20" b="T21"/>
                <a:pathLst>
                  <a:path w="50" h="219">
                    <a:moveTo>
                      <a:pt x="50" y="219"/>
                    </a:moveTo>
                    <a:lnTo>
                      <a:pt x="50" y="219"/>
                    </a:lnTo>
                    <a:lnTo>
                      <a:pt x="0" y="219"/>
                    </a:lnTo>
                    <a:lnTo>
                      <a:pt x="0" y="0"/>
                    </a:lnTo>
                    <a:lnTo>
                      <a:pt x="50" y="0"/>
                    </a:lnTo>
                    <a:lnTo>
                      <a:pt x="50" y="219"/>
                    </a:lnTo>
                    <a:close/>
                  </a:path>
                </a:pathLst>
              </a:custGeom>
              <a:solidFill>
                <a:srgbClr val="FFFFFF"/>
              </a:solidFill>
              <a:ln w="28575">
                <a:solidFill>
                  <a:srgbClr val="EE7203"/>
                </a:solidFill>
                <a:prstDash val="solid"/>
                <a:round/>
                <a:headEnd/>
                <a:tailEnd/>
              </a:ln>
            </p:spPr>
            <p:txBody>
              <a:bodyPr/>
              <a:lstStyle/>
              <a:p>
                <a:endParaRPr lang="fr-FR" sz="1600"/>
              </a:p>
            </p:txBody>
          </p:sp>
          <p:sp>
            <p:nvSpPr>
              <p:cNvPr id="50368" name="Freeform 198"/>
              <p:cNvSpPr>
                <a:spLocks/>
              </p:cNvSpPr>
              <p:nvPr/>
            </p:nvSpPr>
            <p:spPr bwMode="auto">
              <a:xfrm>
                <a:off x="6037263" y="3305175"/>
                <a:ext cx="49213" cy="177800"/>
              </a:xfrm>
              <a:custGeom>
                <a:avLst/>
                <a:gdLst>
                  <a:gd name="T0" fmla="*/ 2147483647 w 50"/>
                  <a:gd name="T1" fmla="*/ 2147483647 h 219"/>
                  <a:gd name="T2" fmla="*/ 2147483647 w 50"/>
                  <a:gd name="T3" fmla="*/ 2147483647 h 219"/>
                  <a:gd name="T4" fmla="*/ 0 w 50"/>
                  <a:gd name="T5" fmla="*/ 2147483647 h 219"/>
                  <a:gd name="T6" fmla="*/ 0 w 50"/>
                  <a:gd name="T7" fmla="*/ 0 h 219"/>
                  <a:gd name="T8" fmla="*/ 2147483647 w 50"/>
                  <a:gd name="T9" fmla="*/ 0 h 219"/>
                  <a:gd name="T10" fmla="*/ 2147483647 w 50"/>
                  <a:gd name="T11" fmla="*/ 2147483647 h 219"/>
                  <a:gd name="T12" fmla="*/ 0 60000 65536"/>
                  <a:gd name="T13" fmla="*/ 0 60000 65536"/>
                  <a:gd name="T14" fmla="*/ 0 60000 65536"/>
                  <a:gd name="T15" fmla="*/ 0 60000 65536"/>
                  <a:gd name="T16" fmla="*/ 0 60000 65536"/>
                  <a:gd name="T17" fmla="*/ 0 60000 65536"/>
                  <a:gd name="T18" fmla="*/ 0 w 50"/>
                  <a:gd name="T19" fmla="*/ 0 h 219"/>
                  <a:gd name="T20" fmla="*/ 50 w 50"/>
                  <a:gd name="T21" fmla="*/ 219 h 219"/>
                </a:gdLst>
                <a:ahLst/>
                <a:cxnLst>
                  <a:cxn ang="T12">
                    <a:pos x="T0" y="T1"/>
                  </a:cxn>
                  <a:cxn ang="T13">
                    <a:pos x="T2" y="T3"/>
                  </a:cxn>
                  <a:cxn ang="T14">
                    <a:pos x="T4" y="T5"/>
                  </a:cxn>
                  <a:cxn ang="T15">
                    <a:pos x="T6" y="T7"/>
                  </a:cxn>
                  <a:cxn ang="T16">
                    <a:pos x="T8" y="T9"/>
                  </a:cxn>
                  <a:cxn ang="T17">
                    <a:pos x="T10" y="T11"/>
                  </a:cxn>
                </a:cxnLst>
                <a:rect l="T18" t="T19" r="T20" b="T21"/>
                <a:pathLst>
                  <a:path w="50" h="219">
                    <a:moveTo>
                      <a:pt x="50" y="219"/>
                    </a:moveTo>
                    <a:lnTo>
                      <a:pt x="50" y="219"/>
                    </a:lnTo>
                    <a:lnTo>
                      <a:pt x="0" y="219"/>
                    </a:lnTo>
                    <a:lnTo>
                      <a:pt x="0" y="0"/>
                    </a:lnTo>
                    <a:lnTo>
                      <a:pt x="50" y="0"/>
                    </a:lnTo>
                    <a:lnTo>
                      <a:pt x="50" y="219"/>
                    </a:lnTo>
                    <a:close/>
                  </a:path>
                </a:pathLst>
              </a:custGeom>
              <a:solidFill>
                <a:srgbClr val="FF9900"/>
              </a:solidFill>
              <a:ln w="28575" cap="flat">
                <a:solidFill>
                  <a:srgbClr val="FF9900"/>
                </a:solidFill>
                <a:prstDash val="solid"/>
                <a:miter lim="800000"/>
                <a:headEnd/>
                <a:tailEnd/>
              </a:ln>
            </p:spPr>
            <p:txBody>
              <a:bodyPr/>
              <a:lstStyle/>
              <a:p>
                <a:endParaRPr lang="fr-FR" sz="1600"/>
              </a:p>
            </p:txBody>
          </p:sp>
          <p:sp>
            <p:nvSpPr>
              <p:cNvPr id="50369" name="Freeform 199"/>
              <p:cNvSpPr>
                <a:spLocks/>
              </p:cNvSpPr>
              <p:nvPr/>
            </p:nvSpPr>
            <p:spPr bwMode="auto">
              <a:xfrm>
                <a:off x="7075488" y="3330575"/>
                <a:ext cx="47625" cy="339725"/>
              </a:xfrm>
              <a:custGeom>
                <a:avLst/>
                <a:gdLst>
                  <a:gd name="T0" fmla="*/ 2147483647 w 50"/>
                  <a:gd name="T1" fmla="*/ 2147483647 h 420"/>
                  <a:gd name="T2" fmla="*/ 2147483647 w 50"/>
                  <a:gd name="T3" fmla="*/ 2147483647 h 420"/>
                  <a:gd name="T4" fmla="*/ 0 w 50"/>
                  <a:gd name="T5" fmla="*/ 2147483647 h 420"/>
                  <a:gd name="T6" fmla="*/ 0 w 50"/>
                  <a:gd name="T7" fmla="*/ 0 h 420"/>
                  <a:gd name="T8" fmla="*/ 2147483647 w 50"/>
                  <a:gd name="T9" fmla="*/ 0 h 420"/>
                  <a:gd name="T10" fmla="*/ 2147483647 w 50"/>
                  <a:gd name="T11" fmla="*/ 2147483647 h 420"/>
                  <a:gd name="T12" fmla="*/ 0 60000 65536"/>
                  <a:gd name="T13" fmla="*/ 0 60000 65536"/>
                  <a:gd name="T14" fmla="*/ 0 60000 65536"/>
                  <a:gd name="T15" fmla="*/ 0 60000 65536"/>
                  <a:gd name="T16" fmla="*/ 0 60000 65536"/>
                  <a:gd name="T17" fmla="*/ 0 60000 65536"/>
                  <a:gd name="T18" fmla="*/ 0 w 50"/>
                  <a:gd name="T19" fmla="*/ 0 h 420"/>
                  <a:gd name="T20" fmla="*/ 50 w 50"/>
                  <a:gd name="T21" fmla="*/ 420 h 420"/>
                </a:gdLst>
                <a:ahLst/>
                <a:cxnLst>
                  <a:cxn ang="T12">
                    <a:pos x="T0" y="T1"/>
                  </a:cxn>
                  <a:cxn ang="T13">
                    <a:pos x="T2" y="T3"/>
                  </a:cxn>
                  <a:cxn ang="T14">
                    <a:pos x="T4" y="T5"/>
                  </a:cxn>
                  <a:cxn ang="T15">
                    <a:pos x="T6" y="T7"/>
                  </a:cxn>
                  <a:cxn ang="T16">
                    <a:pos x="T8" y="T9"/>
                  </a:cxn>
                  <a:cxn ang="T17">
                    <a:pos x="T10" y="T11"/>
                  </a:cxn>
                </a:cxnLst>
                <a:rect l="T18" t="T19" r="T20" b="T21"/>
                <a:pathLst>
                  <a:path w="50" h="420">
                    <a:moveTo>
                      <a:pt x="50" y="420"/>
                    </a:moveTo>
                    <a:lnTo>
                      <a:pt x="50" y="420"/>
                    </a:lnTo>
                    <a:lnTo>
                      <a:pt x="0" y="420"/>
                    </a:lnTo>
                    <a:lnTo>
                      <a:pt x="0" y="0"/>
                    </a:lnTo>
                    <a:lnTo>
                      <a:pt x="50" y="0"/>
                    </a:lnTo>
                    <a:lnTo>
                      <a:pt x="50" y="420"/>
                    </a:lnTo>
                    <a:close/>
                  </a:path>
                </a:pathLst>
              </a:custGeom>
              <a:solidFill>
                <a:srgbClr val="BBE0E3"/>
              </a:solidFill>
              <a:ln w="0">
                <a:solidFill>
                  <a:srgbClr val="BBE0E3"/>
                </a:solidFill>
                <a:prstDash val="solid"/>
                <a:round/>
                <a:headEnd/>
                <a:tailEnd/>
              </a:ln>
            </p:spPr>
            <p:txBody>
              <a:bodyPr/>
              <a:lstStyle/>
              <a:p>
                <a:endParaRPr lang="fr-FR" sz="1600"/>
              </a:p>
            </p:txBody>
          </p:sp>
          <p:sp>
            <p:nvSpPr>
              <p:cNvPr id="50370" name="Freeform 200"/>
              <p:cNvSpPr>
                <a:spLocks/>
              </p:cNvSpPr>
              <p:nvPr/>
            </p:nvSpPr>
            <p:spPr bwMode="auto">
              <a:xfrm>
                <a:off x="7075488" y="3330575"/>
                <a:ext cx="47625" cy="339725"/>
              </a:xfrm>
              <a:custGeom>
                <a:avLst/>
                <a:gdLst>
                  <a:gd name="T0" fmla="*/ 2147483647 w 50"/>
                  <a:gd name="T1" fmla="*/ 2147483647 h 420"/>
                  <a:gd name="T2" fmla="*/ 2147483647 w 50"/>
                  <a:gd name="T3" fmla="*/ 2147483647 h 420"/>
                  <a:gd name="T4" fmla="*/ 0 w 50"/>
                  <a:gd name="T5" fmla="*/ 2147483647 h 420"/>
                  <a:gd name="T6" fmla="*/ 0 w 50"/>
                  <a:gd name="T7" fmla="*/ 0 h 420"/>
                  <a:gd name="T8" fmla="*/ 2147483647 w 50"/>
                  <a:gd name="T9" fmla="*/ 0 h 420"/>
                  <a:gd name="T10" fmla="*/ 2147483647 w 50"/>
                  <a:gd name="T11" fmla="*/ 2147483647 h 420"/>
                  <a:gd name="T12" fmla="*/ 0 60000 65536"/>
                  <a:gd name="T13" fmla="*/ 0 60000 65536"/>
                  <a:gd name="T14" fmla="*/ 0 60000 65536"/>
                  <a:gd name="T15" fmla="*/ 0 60000 65536"/>
                  <a:gd name="T16" fmla="*/ 0 60000 65536"/>
                  <a:gd name="T17" fmla="*/ 0 60000 65536"/>
                  <a:gd name="T18" fmla="*/ 0 w 50"/>
                  <a:gd name="T19" fmla="*/ 0 h 420"/>
                  <a:gd name="T20" fmla="*/ 50 w 50"/>
                  <a:gd name="T21" fmla="*/ 420 h 420"/>
                </a:gdLst>
                <a:ahLst/>
                <a:cxnLst>
                  <a:cxn ang="T12">
                    <a:pos x="T0" y="T1"/>
                  </a:cxn>
                  <a:cxn ang="T13">
                    <a:pos x="T2" y="T3"/>
                  </a:cxn>
                  <a:cxn ang="T14">
                    <a:pos x="T4" y="T5"/>
                  </a:cxn>
                  <a:cxn ang="T15">
                    <a:pos x="T6" y="T7"/>
                  </a:cxn>
                  <a:cxn ang="T16">
                    <a:pos x="T8" y="T9"/>
                  </a:cxn>
                  <a:cxn ang="T17">
                    <a:pos x="T10" y="T11"/>
                  </a:cxn>
                </a:cxnLst>
                <a:rect l="T18" t="T19" r="T20" b="T21"/>
                <a:pathLst>
                  <a:path w="50" h="420">
                    <a:moveTo>
                      <a:pt x="50" y="420"/>
                    </a:moveTo>
                    <a:lnTo>
                      <a:pt x="50" y="420"/>
                    </a:lnTo>
                    <a:lnTo>
                      <a:pt x="0" y="420"/>
                    </a:lnTo>
                    <a:lnTo>
                      <a:pt x="0" y="0"/>
                    </a:lnTo>
                    <a:lnTo>
                      <a:pt x="50" y="0"/>
                    </a:lnTo>
                    <a:lnTo>
                      <a:pt x="50" y="420"/>
                    </a:lnTo>
                    <a:close/>
                  </a:path>
                </a:pathLst>
              </a:custGeom>
              <a:solidFill>
                <a:srgbClr val="FF00FF"/>
              </a:solidFill>
              <a:ln w="4" cap="flat">
                <a:solidFill>
                  <a:srgbClr val="FF00FF"/>
                </a:solidFill>
                <a:prstDash val="solid"/>
                <a:miter lim="800000"/>
                <a:headEnd/>
                <a:tailEnd/>
              </a:ln>
            </p:spPr>
            <p:txBody>
              <a:bodyPr/>
              <a:lstStyle/>
              <a:p>
                <a:endParaRPr lang="fr-FR" sz="1600"/>
              </a:p>
            </p:txBody>
          </p:sp>
          <p:sp>
            <p:nvSpPr>
              <p:cNvPr id="50371" name="Freeform 201"/>
              <p:cNvSpPr>
                <a:spLocks/>
              </p:cNvSpPr>
              <p:nvPr/>
            </p:nvSpPr>
            <p:spPr bwMode="auto">
              <a:xfrm>
                <a:off x="6997700" y="3352800"/>
                <a:ext cx="49213" cy="177800"/>
              </a:xfrm>
              <a:custGeom>
                <a:avLst/>
                <a:gdLst>
                  <a:gd name="T0" fmla="*/ 2147483647 w 51"/>
                  <a:gd name="T1" fmla="*/ 2147483647 h 220"/>
                  <a:gd name="T2" fmla="*/ 2147483647 w 51"/>
                  <a:gd name="T3" fmla="*/ 2147483647 h 220"/>
                  <a:gd name="T4" fmla="*/ 0 w 51"/>
                  <a:gd name="T5" fmla="*/ 2147483647 h 220"/>
                  <a:gd name="T6" fmla="*/ 0 w 51"/>
                  <a:gd name="T7" fmla="*/ 0 h 220"/>
                  <a:gd name="T8" fmla="*/ 2147483647 w 51"/>
                  <a:gd name="T9" fmla="*/ 0 h 220"/>
                  <a:gd name="T10" fmla="*/ 2147483647 w 51"/>
                  <a:gd name="T11" fmla="*/ 2147483647 h 220"/>
                  <a:gd name="T12" fmla="*/ 0 60000 65536"/>
                  <a:gd name="T13" fmla="*/ 0 60000 65536"/>
                  <a:gd name="T14" fmla="*/ 0 60000 65536"/>
                  <a:gd name="T15" fmla="*/ 0 60000 65536"/>
                  <a:gd name="T16" fmla="*/ 0 60000 65536"/>
                  <a:gd name="T17" fmla="*/ 0 60000 65536"/>
                  <a:gd name="T18" fmla="*/ 0 w 51"/>
                  <a:gd name="T19" fmla="*/ 0 h 220"/>
                  <a:gd name="T20" fmla="*/ 51 w 51"/>
                  <a:gd name="T21" fmla="*/ 220 h 220"/>
                </a:gdLst>
                <a:ahLst/>
                <a:cxnLst>
                  <a:cxn ang="T12">
                    <a:pos x="T0" y="T1"/>
                  </a:cxn>
                  <a:cxn ang="T13">
                    <a:pos x="T2" y="T3"/>
                  </a:cxn>
                  <a:cxn ang="T14">
                    <a:pos x="T4" y="T5"/>
                  </a:cxn>
                  <a:cxn ang="T15">
                    <a:pos x="T6" y="T7"/>
                  </a:cxn>
                  <a:cxn ang="T16">
                    <a:pos x="T8" y="T9"/>
                  </a:cxn>
                  <a:cxn ang="T17">
                    <a:pos x="T10" y="T11"/>
                  </a:cxn>
                </a:cxnLst>
                <a:rect l="T18" t="T19" r="T20" b="T21"/>
                <a:pathLst>
                  <a:path w="51" h="220">
                    <a:moveTo>
                      <a:pt x="51" y="220"/>
                    </a:moveTo>
                    <a:lnTo>
                      <a:pt x="51" y="220"/>
                    </a:lnTo>
                    <a:lnTo>
                      <a:pt x="0" y="220"/>
                    </a:lnTo>
                    <a:lnTo>
                      <a:pt x="0" y="0"/>
                    </a:lnTo>
                    <a:lnTo>
                      <a:pt x="51" y="0"/>
                    </a:lnTo>
                    <a:lnTo>
                      <a:pt x="51" y="220"/>
                    </a:lnTo>
                    <a:close/>
                  </a:path>
                </a:pathLst>
              </a:custGeom>
              <a:solidFill>
                <a:srgbClr val="FF9900"/>
              </a:solidFill>
              <a:ln w="28575">
                <a:solidFill>
                  <a:srgbClr val="FF9900"/>
                </a:solidFill>
                <a:prstDash val="solid"/>
                <a:round/>
                <a:headEnd/>
                <a:tailEnd/>
              </a:ln>
            </p:spPr>
            <p:txBody>
              <a:bodyPr/>
              <a:lstStyle/>
              <a:p>
                <a:endParaRPr lang="fr-FR" sz="1600"/>
              </a:p>
            </p:txBody>
          </p:sp>
          <p:sp>
            <p:nvSpPr>
              <p:cNvPr id="50372" name="Freeform 203"/>
              <p:cNvSpPr>
                <a:spLocks/>
              </p:cNvSpPr>
              <p:nvPr/>
            </p:nvSpPr>
            <p:spPr bwMode="auto">
              <a:xfrm>
                <a:off x="3270250" y="2944813"/>
                <a:ext cx="3827463" cy="511175"/>
              </a:xfrm>
              <a:custGeom>
                <a:avLst/>
                <a:gdLst>
                  <a:gd name="T0" fmla="*/ 0 w 4004"/>
                  <a:gd name="T1" fmla="*/ 0 h 633"/>
                  <a:gd name="T2" fmla="*/ 0 w 4004"/>
                  <a:gd name="T3" fmla="*/ 0 h 633"/>
                  <a:gd name="T4" fmla="*/ 2147483647 w 4004"/>
                  <a:gd name="T5" fmla="*/ 2147483647 h 633"/>
                  <a:gd name="T6" fmla="*/ 2147483647 w 4004"/>
                  <a:gd name="T7" fmla="*/ 2147483647 h 633"/>
                  <a:gd name="T8" fmla="*/ 2147483647 w 4004"/>
                  <a:gd name="T9" fmla="*/ 2147483647 h 633"/>
                  <a:gd name="T10" fmla="*/ 2147483647 w 4004"/>
                  <a:gd name="T11" fmla="*/ 2147483647 h 633"/>
                  <a:gd name="T12" fmla="*/ 2147483647 w 4004"/>
                  <a:gd name="T13" fmla="*/ 2147483647 h 633"/>
                  <a:gd name="T14" fmla="*/ 2147483647 w 4004"/>
                  <a:gd name="T15" fmla="*/ 2147483647 h 633"/>
                  <a:gd name="T16" fmla="*/ 2147483647 w 4004"/>
                  <a:gd name="T17" fmla="*/ 2147483647 h 633"/>
                  <a:gd name="T18" fmla="*/ 2147483647 w 4004"/>
                  <a:gd name="T19" fmla="*/ 2147483647 h 633"/>
                  <a:gd name="T20" fmla="*/ 2147483647 w 4004"/>
                  <a:gd name="T21" fmla="*/ 2147483647 h 633"/>
                  <a:gd name="T22" fmla="*/ 2147483647 w 4004"/>
                  <a:gd name="T23" fmla="*/ 2147483647 h 633"/>
                  <a:gd name="T24" fmla="*/ 2147483647 w 4004"/>
                  <a:gd name="T25" fmla="*/ 2147483647 h 633"/>
                  <a:gd name="T26" fmla="*/ 2147483647 w 4004"/>
                  <a:gd name="T27" fmla="*/ 2147483647 h 633"/>
                  <a:gd name="T28" fmla="*/ 2147483647 w 4004"/>
                  <a:gd name="T29" fmla="*/ 2147483647 h 633"/>
                  <a:gd name="T30" fmla="*/ 2147483647 w 4004"/>
                  <a:gd name="T31" fmla="*/ 2147483647 h 633"/>
                  <a:gd name="T32" fmla="*/ 2147483647 w 4004"/>
                  <a:gd name="T33" fmla="*/ 2147483647 h 633"/>
                  <a:gd name="T34" fmla="*/ 2147483647 w 4004"/>
                  <a:gd name="T35" fmla="*/ 2147483647 h 633"/>
                  <a:gd name="T36" fmla="*/ 2147483647 w 4004"/>
                  <a:gd name="T37" fmla="*/ 2147483647 h 633"/>
                  <a:gd name="T38" fmla="*/ 2147483647 w 4004"/>
                  <a:gd name="T39" fmla="*/ 2147483647 h 6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04"/>
                  <a:gd name="T61" fmla="*/ 0 h 633"/>
                  <a:gd name="T62" fmla="*/ 4004 w 4004"/>
                  <a:gd name="T63" fmla="*/ 633 h 63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04" h="633">
                    <a:moveTo>
                      <a:pt x="0" y="0"/>
                    </a:moveTo>
                    <a:lnTo>
                      <a:pt x="0" y="0"/>
                    </a:lnTo>
                    <a:lnTo>
                      <a:pt x="154" y="112"/>
                    </a:lnTo>
                    <a:lnTo>
                      <a:pt x="283" y="200"/>
                    </a:lnTo>
                    <a:lnTo>
                      <a:pt x="379" y="255"/>
                    </a:lnTo>
                    <a:lnTo>
                      <a:pt x="489" y="318"/>
                    </a:lnTo>
                    <a:lnTo>
                      <a:pt x="574" y="348"/>
                    </a:lnTo>
                    <a:lnTo>
                      <a:pt x="719" y="385"/>
                    </a:lnTo>
                    <a:lnTo>
                      <a:pt x="869" y="415"/>
                    </a:lnTo>
                    <a:lnTo>
                      <a:pt x="1011" y="437"/>
                    </a:lnTo>
                    <a:lnTo>
                      <a:pt x="1191" y="460"/>
                    </a:lnTo>
                    <a:lnTo>
                      <a:pt x="1393" y="473"/>
                    </a:lnTo>
                    <a:lnTo>
                      <a:pt x="1596" y="485"/>
                    </a:lnTo>
                    <a:lnTo>
                      <a:pt x="1778" y="497"/>
                    </a:lnTo>
                    <a:lnTo>
                      <a:pt x="2208" y="530"/>
                    </a:lnTo>
                    <a:lnTo>
                      <a:pt x="2434" y="548"/>
                    </a:lnTo>
                    <a:lnTo>
                      <a:pt x="2638" y="571"/>
                    </a:lnTo>
                    <a:lnTo>
                      <a:pt x="3191" y="605"/>
                    </a:lnTo>
                    <a:lnTo>
                      <a:pt x="3381" y="615"/>
                    </a:lnTo>
                    <a:lnTo>
                      <a:pt x="4004" y="633"/>
                    </a:lnTo>
                  </a:path>
                </a:pathLst>
              </a:custGeom>
              <a:noFill/>
              <a:ln w="28575" cap="flat">
                <a:solidFill>
                  <a:srgbClr val="FF00FF"/>
                </a:solidFill>
                <a:prstDash val="solid"/>
                <a:miter lim="800000"/>
                <a:headEnd/>
                <a:tailEnd/>
              </a:ln>
            </p:spPr>
            <p:txBody>
              <a:bodyPr/>
              <a:lstStyle/>
              <a:p>
                <a:endParaRPr lang="fr-FR" sz="1600"/>
              </a:p>
            </p:txBody>
          </p:sp>
          <p:sp>
            <p:nvSpPr>
              <p:cNvPr id="50373" name="Freeform 204"/>
              <p:cNvSpPr>
                <a:spLocks/>
              </p:cNvSpPr>
              <p:nvPr/>
            </p:nvSpPr>
            <p:spPr bwMode="auto">
              <a:xfrm>
                <a:off x="3206750" y="2890838"/>
                <a:ext cx="3827463" cy="527050"/>
              </a:xfrm>
              <a:custGeom>
                <a:avLst/>
                <a:gdLst>
                  <a:gd name="T0" fmla="*/ 0 w 4005"/>
                  <a:gd name="T1" fmla="*/ 0 h 653"/>
                  <a:gd name="T2" fmla="*/ 0 w 4005"/>
                  <a:gd name="T3" fmla="*/ 0 h 653"/>
                  <a:gd name="T4" fmla="*/ 2147483647 w 4005"/>
                  <a:gd name="T5" fmla="*/ 2147483647 h 653"/>
                  <a:gd name="T6" fmla="*/ 2147483647 w 4005"/>
                  <a:gd name="T7" fmla="*/ 2147483647 h 653"/>
                  <a:gd name="T8" fmla="*/ 2147483647 w 4005"/>
                  <a:gd name="T9" fmla="*/ 2147483647 h 653"/>
                  <a:gd name="T10" fmla="*/ 2147483647 w 4005"/>
                  <a:gd name="T11" fmla="*/ 2147483647 h 653"/>
                  <a:gd name="T12" fmla="*/ 2147483647 w 4005"/>
                  <a:gd name="T13" fmla="*/ 2147483647 h 653"/>
                  <a:gd name="T14" fmla="*/ 2147483647 w 4005"/>
                  <a:gd name="T15" fmla="*/ 2147483647 h 653"/>
                  <a:gd name="T16" fmla="*/ 2147483647 w 4005"/>
                  <a:gd name="T17" fmla="*/ 2147483647 h 653"/>
                  <a:gd name="T18" fmla="*/ 2147483647 w 4005"/>
                  <a:gd name="T19" fmla="*/ 2147483647 h 653"/>
                  <a:gd name="T20" fmla="*/ 2147483647 w 4005"/>
                  <a:gd name="T21" fmla="*/ 2147483647 h 653"/>
                  <a:gd name="T22" fmla="*/ 2147483647 w 4005"/>
                  <a:gd name="T23" fmla="*/ 2147483647 h 653"/>
                  <a:gd name="T24" fmla="*/ 2147483647 w 4005"/>
                  <a:gd name="T25" fmla="*/ 2147483647 h 653"/>
                  <a:gd name="T26" fmla="*/ 2147483647 w 4005"/>
                  <a:gd name="T27" fmla="*/ 2147483647 h 653"/>
                  <a:gd name="T28" fmla="*/ 2147483647 w 4005"/>
                  <a:gd name="T29" fmla="*/ 2147483647 h 653"/>
                  <a:gd name="T30" fmla="*/ 2147483647 w 4005"/>
                  <a:gd name="T31" fmla="*/ 2147483647 h 653"/>
                  <a:gd name="T32" fmla="*/ 2147483647 w 4005"/>
                  <a:gd name="T33" fmla="*/ 2147483647 h 653"/>
                  <a:gd name="T34" fmla="*/ 2147483647 w 4005"/>
                  <a:gd name="T35" fmla="*/ 2147483647 h 653"/>
                  <a:gd name="T36" fmla="*/ 2147483647 w 4005"/>
                  <a:gd name="T37" fmla="*/ 2147483647 h 653"/>
                  <a:gd name="T38" fmla="*/ 2147483647 w 4005"/>
                  <a:gd name="T39" fmla="*/ 2147483647 h 653"/>
                  <a:gd name="T40" fmla="*/ 2147483647 w 4005"/>
                  <a:gd name="T41" fmla="*/ 2147483647 h 653"/>
                  <a:gd name="T42" fmla="*/ 2147483647 w 4005"/>
                  <a:gd name="T43" fmla="*/ 2147483647 h 6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05"/>
                  <a:gd name="T67" fmla="*/ 0 h 653"/>
                  <a:gd name="T68" fmla="*/ 4005 w 4005"/>
                  <a:gd name="T69" fmla="*/ 653 h 6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05" h="653">
                    <a:moveTo>
                      <a:pt x="0" y="0"/>
                    </a:moveTo>
                    <a:lnTo>
                      <a:pt x="0" y="0"/>
                    </a:lnTo>
                    <a:lnTo>
                      <a:pt x="147" y="128"/>
                    </a:lnTo>
                    <a:lnTo>
                      <a:pt x="224" y="177"/>
                    </a:lnTo>
                    <a:lnTo>
                      <a:pt x="336" y="231"/>
                    </a:lnTo>
                    <a:lnTo>
                      <a:pt x="446" y="300"/>
                    </a:lnTo>
                    <a:lnTo>
                      <a:pt x="554" y="342"/>
                    </a:lnTo>
                    <a:lnTo>
                      <a:pt x="670" y="385"/>
                    </a:lnTo>
                    <a:lnTo>
                      <a:pt x="873" y="464"/>
                    </a:lnTo>
                    <a:lnTo>
                      <a:pt x="979" y="499"/>
                    </a:lnTo>
                    <a:lnTo>
                      <a:pt x="1090" y="517"/>
                    </a:lnTo>
                    <a:lnTo>
                      <a:pt x="1218" y="530"/>
                    </a:lnTo>
                    <a:lnTo>
                      <a:pt x="1596" y="551"/>
                    </a:lnTo>
                    <a:lnTo>
                      <a:pt x="1799" y="568"/>
                    </a:lnTo>
                    <a:lnTo>
                      <a:pt x="2124" y="586"/>
                    </a:lnTo>
                    <a:lnTo>
                      <a:pt x="2331" y="598"/>
                    </a:lnTo>
                    <a:lnTo>
                      <a:pt x="2518" y="605"/>
                    </a:lnTo>
                    <a:lnTo>
                      <a:pt x="2718" y="612"/>
                    </a:lnTo>
                    <a:lnTo>
                      <a:pt x="2829" y="622"/>
                    </a:lnTo>
                    <a:lnTo>
                      <a:pt x="3341" y="639"/>
                    </a:lnTo>
                    <a:lnTo>
                      <a:pt x="3687" y="653"/>
                    </a:lnTo>
                    <a:lnTo>
                      <a:pt x="4005" y="653"/>
                    </a:lnTo>
                  </a:path>
                </a:pathLst>
              </a:custGeom>
              <a:noFill/>
              <a:ln w="28575" cap="flat">
                <a:solidFill>
                  <a:srgbClr val="FF9900"/>
                </a:solidFill>
                <a:prstDash val="solid"/>
                <a:miter lim="800000"/>
                <a:headEnd/>
                <a:tailEnd/>
              </a:ln>
            </p:spPr>
            <p:txBody>
              <a:bodyPr/>
              <a:lstStyle/>
              <a:p>
                <a:endParaRPr lang="fr-FR" sz="1600"/>
              </a:p>
            </p:txBody>
          </p:sp>
        </p:grpSp>
        <p:sp>
          <p:nvSpPr>
            <p:cNvPr id="50209" name="ZoneTexte 25"/>
            <p:cNvSpPr txBox="1">
              <a:spLocks noChangeArrowheads="1"/>
            </p:cNvSpPr>
            <p:nvPr/>
          </p:nvSpPr>
          <p:spPr bwMode="auto">
            <a:xfrm>
              <a:off x="5207000" y="2362200"/>
              <a:ext cx="768896" cy="390456"/>
            </a:xfrm>
            <a:prstGeom prst="rect">
              <a:avLst/>
            </a:prstGeom>
            <a:noFill/>
            <a:ln w="9525">
              <a:noFill/>
              <a:miter lim="800000"/>
              <a:headEnd/>
              <a:tailEnd/>
            </a:ln>
          </p:spPr>
          <p:txBody>
            <a:bodyPr wrap="none">
              <a:spAutoFit/>
            </a:bodyPr>
            <a:lstStyle/>
            <a:p>
              <a:r>
                <a:rPr lang="fr-FR" altLang="fr-FR" sz="1100" b="1"/>
                <a:t>Bras 2</a:t>
              </a:r>
            </a:p>
          </p:txBody>
        </p:sp>
        <p:cxnSp>
          <p:nvCxnSpPr>
            <p:cNvPr id="179" name="Connecteur droit 178"/>
            <p:cNvCxnSpPr/>
            <p:nvPr/>
          </p:nvCxnSpPr>
          <p:spPr bwMode="auto">
            <a:xfrm>
              <a:off x="4973638" y="2241550"/>
              <a:ext cx="233362" cy="1588"/>
            </a:xfrm>
            <a:prstGeom prst="line">
              <a:avLst/>
            </a:prstGeom>
            <a:ln>
              <a:solidFill>
                <a:srgbClr val="FF00FF"/>
              </a:solidFill>
            </a:ln>
            <a:effectLst/>
          </p:spPr>
          <p:style>
            <a:lnRef idx="2">
              <a:schemeClr val="accent1"/>
            </a:lnRef>
            <a:fillRef idx="0">
              <a:schemeClr val="accent1"/>
            </a:fillRef>
            <a:effectRef idx="1">
              <a:schemeClr val="accent1"/>
            </a:effectRef>
            <a:fontRef idx="minor">
              <a:schemeClr val="tx1"/>
            </a:fontRef>
          </p:style>
        </p:cxnSp>
        <p:cxnSp>
          <p:nvCxnSpPr>
            <p:cNvPr id="180" name="Connecteur droit 179"/>
            <p:cNvCxnSpPr/>
            <p:nvPr/>
          </p:nvCxnSpPr>
          <p:spPr bwMode="auto">
            <a:xfrm>
              <a:off x="4973638" y="2513013"/>
              <a:ext cx="233362" cy="1587"/>
            </a:xfrm>
            <a:prstGeom prst="line">
              <a:avLst/>
            </a:prstGeom>
            <a:ln>
              <a:solidFill>
                <a:srgbClr val="FF9900"/>
              </a:solidFill>
            </a:ln>
            <a:effectLst/>
          </p:spPr>
          <p:style>
            <a:lnRef idx="2">
              <a:schemeClr val="accent1"/>
            </a:lnRef>
            <a:fillRef idx="0">
              <a:schemeClr val="accent1"/>
            </a:fillRef>
            <a:effectRef idx="1">
              <a:schemeClr val="accent1"/>
            </a:effectRef>
            <a:fontRef idx="minor">
              <a:schemeClr val="tx1"/>
            </a:fontRef>
          </p:style>
        </p:cxnSp>
        <p:sp>
          <p:nvSpPr>
            <p:cNvPr id="50212" name="ZoneTexte 25"/>
            <p:cNvSpPr txBox="1">
              <a:spLocks noChangeArrowheads="1"/>
            </p:cNvSpPr>
            <p:nvPr/>
          </p:nvSpPr>
          <p:spPr bwMode="auto">
            <a:xfrm>
              <a:off x="5207000" y="2117726"/>
              <a:ext cx="768896" cy="390456"/>
            </a:xfrm>
            <a:prstGeom prst="rect">
              <a:avLst/>
            </a:prstGeom>
            <a:noFill/>
            <a:ln w="9525">
              <a:noFill/>
              <a:miter lim="800000"/>
              <a:headEnd/>
              <a:tailEnd/>
            </a:ln>
          </p:spPr>
          <p:txBody>
            <a:bodyPr wrap="none">
              <a:spAutoFit/>
            </a:bodyPr>
            <a:lstStyle/>
            <a:p>
              <a:r>
                <a:rPr lang="fr-FR" altLang="fr-FR" sz="1100" b="1"/>
                <a:t>Bras 1</a:t>
              </a:r>
            </a:p>
          </p:txBody>
        </p:sp>
      </p:grpSp>
      <p:sp>
        <p:nvSpPr>
          <p:cNvPr id="50207" name="Text Box 5"/>
          <p:cNvSpPr txBox="1">
            <a:spLocks noChangeArrowheads="1"/>
          </p:cNvSpPr>
          <p:nvPr/>
        </p:nvSpPr>
        <p:spPr bwMode="auto">
          <a:xfrm>
            <a:off x="8761130" y="38368"/>
            <a:ext cx="327308" cy="246221"/>
          </a:xfrm>
          <a:prstGeom prst="rect">
            <a:avLst/>
          </a:prstGeom>
          <a:noFill/>
          <a:ln w="9525">
            <a:noFill/>
            <a:miter lim="800000"/>
            <a:headEnd/>
            <a:tailEnd/>
          </a:ln>
        </p:spPr>
        <p:txBody>
          <a:bodyPr wrap="none">
            <a:spAutoFit/>
          </a:bodyPr>
          <a:lstStyle/>
          <a:p>
            <a:pPr algn="r"/>
            <a:r>
              <a:rPr lang="fr-FR" sz="1000">
                <a:ea typeface="ＭＳ Ｐゴシック" pitchFamily="34" charset="-128"/>
              </a:rPr>
              <a:t>17</a:t>
            </a:r>
          </a:p>
        </p:txBody>
      </p:sp>
      <p:sp>
        <p:nvSpPr>
          <p:cNvPr id="174" name="Espace réservé du contenu 3"/>
          <p:cNvSpPr txBox="1">
            <a:spLocks/>
          </p:cNvSpPr>
          <p:nvPr/>
        </p:nvSpPr>
        <p:spPr bwMode="auto">
          <a:xfrm>
            <a:off x="4491232" y="4350846"/>
            <a:ext cx="4448786" cy="410104"/>
          </a:xfrm>
          <a:prstGeom prst="rect">
            <a:avLst/>
          </a:prstGeom>
          <a:noFill/>
          <a:ln w="9525">
            <a:noFill/>
            <a:miter lim="800000"/>
            <a:headEnd/>
            <a:tailEnd/>
          </a:ln>
        </p:spPr>
        <p:txBody>
          <a:bodyPr/>
          <a:lstStyle/>
          <a:p>
            <a:pPr algn="ctr" eaLnBrk="0" hangingPunct="0">
              <a:buClr>
                <a:srgbClr val="FFFF00"/>
              </a:buClr>
            </a:pPr>
            <a:r>
              <a:rPr lang="fr-FR" altLang="fr-FR" sz="1400" dirty="0"/>
              <a:t>Pourcentage de patients avec CV &lt; 50 c/ml</a:t>
            </a:r>
            <a:endParaRPr lang="fr-FR" altLang="fr-FR" sz="1100" dirty="0"/>
          </a:p>
        </p:txBody>
      </p:sp>
      <p:grpSp>
        <p:nvGrpSpPr>
          <p:cNvPr id="175" name="Groupe 137"/>
          <p:cNvGrpSpPr>
            <a:grpSpLocks/>
          </p:cNvGrpSpPr>
          <p:nvPr/>
        </p:nvGrpSpPr>
        <p:grpSpPr bwMode="auto">
          <a:xfrm>
            <a:off x="3905275" y="2010453"/>
            <a:ext cx="5315410" cy="2029422"/>
            <a:chOff x="1608714" y="1871663"/>
            <a:chExt cx="6470514" cy="3033447"/>
          </a:xfrm>
        </p:grpSpPr>
        <p:grpSp>
          <p:nvGrpSpPr>
            <p:cNvPr id="176" name="Groupe 1"/>
            <p:cNvGrpSpPr>
              <a:grpSpLocks/>
            </p:cNvGrpSpPr>
            <p:nvPr/>
          </p:nvGrpSpPr>
          <p:grpSpPr bwMode="auto">
            <a:xfrm>
              <a:off x="2297113" y="4460875"/>
              <a:ext cx="4578350" cy="76200"/>
              <a:chOff x="2297113" y="4460875"/>
              <a:chExt cx="4578350" cy="76200"/>
            </a:xfrm>
          </p:grpSpPr>
          <p:cxnSp>
            <p:nvCxnSpPr>
              <p:cNvPr id="301" name="Connecteur droit 300"/>
              <p:cNvCxnSpPr/>
              <p:nvPr/>
            </p:nvCxnSpPr>
            <p:spPr bwMode="auto">
              <a:xfrm rot="5400000">
                <a:off x="2259830" y="4498181"/>
                <a:ext cx="76200" cy="1587"/>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2" name="Connecteur droit 301"/>
              <p:cNvCxnSpPr/>
              <p:nvPr/>
            </p:nvCxnSpPr>
            <p:spPr bwMode="auto">
              <a:xfrm rot="5400000">
                <a:off x="2444782" y="4497387"/>
                <a:ext cx="76200" cy="3175"/>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3" name="Connecteur droit 302"/>
              <p:cNvCxnSpPr/>
              <p:nvPr/>
            </p:nvCxnSpPr>
            <p:spPr bwMode="auto">
              <a:xfrm>
                <a:off x="2305073" y="4464050"/>
                <a:ext cx="4570619"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4" name="Connecteur droit 303"/>
              <p:cNvCxnSpPr/>
              <p:nvPr/>
            </p:nvCxnSpPr>
            <p:spPr bwMode="auto">
              <a:xfrm rot="5400000">
                <a:off x="2828181" y="4498181"/>
                <a:ext cx="76200" cy="1587"/>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5" name="Connecteur droit 304"/>
              <p:cNvCxnSpPr/>
              <p:nvPr/>
            </p:nvCxnSpPr>
            <p:spPr bwMode="auto">
              <a:xfrm rot="5400000">
                <a:off x="3392562" y="4497387"/>
                <a:ext cx="76200" cy="3175"/>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6" name="Connecteur droit 305"/>
              <p:cNvCxnSpPr/>
              <p:nvPr/>
            </p:nvCxnSpPr>
            <p:spPr bwMode="auto">
              <a:xfrm rot="5400000">
                <a:off x="4524501" y="4497387"/>
                <a:ext cx="76200" cy="3175"/>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7" name="Connecteur droit 306"/>
              <p:cNvCxnSpPr/>
              <p:nvPr/>
            </p:nvCxnSpPr>
            <p:spPr bwMode="auto">
              <a:xfrm rot="5400000">
                <a:off x="5656439" y="4497387"/>
                <a:ext cx="76200" cy="3175"/>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8" name="Connecteur droit 307"/>
              <p:cNvCxnSpPr/>
              <p:nvPr/>
            </p:nvCxnSpPr>
            <p:spPr bwMode="auto">
              <a:xfrm rot="5400000">
                <a:off x="6799490" y="4497387"/>
                <a:ext cx="76200" cy="3175"/>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77" name="ZoneTexte 17"/>
            <p:cNvSpPr txBox="1">
              <a:spLocks noChangeArrowheads="1"/>
            </p:cNvSpPr>
            <p:nvPr/>
          </p:nvSpPr>
          <p:spPr bwMode="auto">
            <a:xfrm>
              <a:off x="2111375" y="4537075"/>
              <a:ext cx="371475" cy="368035"/>
            </a:xfrm>
            <a:prstGeom prst="rect">
              <a:avLst/>
            </a:prstGeom>
            <a:noFill/>
            <a:ln w="9525">
              <a:noFill/>
              <a:miter lim="800000"/>
              <a:headEnd/>
              <a:tailEnd/>
            </a:ln>
          </p:spPr>
          <p:txBody>
            <a:bodyPr>
              <a:spAutoFit/>
            </a:bodyPr>
            <a:lstStyle/>
            <a:p>
              <a:pPr algn="ctr"/>
              <a:r>
                <a:rPr lang="fr-FR" altLang="fr-FR" sz="1000"/>
                <a:t>0</a:t>
              </a:r>
            </a:p>
          </p:txBody>
        </p:sp>
        <p:sp>
          <p:nvSpPr>
            <p:cNvPr id="178" name="ZoneTexte 18"/>
            <p:cNvSpPr txBox="1">
              <a:spLocks noChangeArrowheads="1"/>
            </p:cNvSpPr>
            <p:nvPr/>
          </p:nvSpPr>
          <p:spPr bwMode="auto">
            <a:xfrm>
              <a:off x="2238375" y="4537075"/>
              <a:ext cx="487363" cy="368035"/>
            </a:xfrm>
            <a:prstGeom prst="rect">
              <a:avLst/>
            </a:prstGeom>
            <a:noFill/>
            <a:ln w="9525">
              <a:noFill/>
              <a:miter lim="800000"/>
              <a:headEnd/>
              <a:tailEnd/>
            </a:ln>
          </p:spPr>
          <p:txBody>
            <a:bodyPr>
              <a:spAutoFit/>
            </a:bodyPr>
            <a:lstStyle/>
            <a:p>
              <a:pPr algn="ctr"/>
              <a:r>
                <a:rPr lang="fr-FR" altLang="fr-FR" sz="1000"/>
                <a:t>1</a:t>
              </a:r>
            </a:p>
          </p:txBody>
        </p:sp>
        <p:sp>
          <p:nvSpPr>
            <p:cNvPr id="181" name="ZoneTexte 19"/>
            <p:cNvSpPr txBox="1">
              <a:spLocks noChangeArrowheads="1"/>
            </p:cNvSpPr>
            <p:nvPr/>
          </p:nvSpPr>
          <p:spPr bwMode="auto">
            <a:xfrm>
              <a:off x="2620963" y="4537075"/>
              <a:ext cx="488951" cy="368035"/>
            </a:xfrm>
            <a:prstGeom prst="rect">
              <a:avLst/>
            </a:prstGeom>
            <a:noFill/>
            <a:ln w="9525">
              <a:noFill/>
              <a:miter lim="800000"/>
              <a:headEnd/>
              <a:tailEnd/>
            </a:ln>
          </p:spPr>
          <p:txBody>
            <a:bodyPr>
              <a:spAutoFit/>
            </a:bodyPr>
            <a:lstStyle/>
            <a:p>
              <a:pPr algn="ctr"/>
              <a:r>
                <a:rPr lang="fr-FR" altLang="fr-FR" sz="1000"/>
                <a:t>3</a:t>
              </a:r>
            </a:p>
          </p:txBody>
        </p:sp>
        <p:sp>
          <p:nvSpPr>
            <p:cNvPr id="182" name="ZoneTexte 20"/>
            <p:cNvSpPr txBox="1">
              <a:spLocks noChangeArrowheads="1"/>
            </p:cNvSpPr>
            <p:nvPr/>
          </p:nvSpPr>
          <p:spPr bwMode="auto">
            <a:xfrm>
              <a:off x="3187700" y="4537075"/>
              <a:ext cx="488951" cy="368035"/>
            </a:xfrm>
            <a:prstGeom prst="rect">
              <a:avLst/>
            </a:prstGeom>
            <a:noFill/>
            <a:ln w="9525">
              <a:noFill/>
              <a:miter lim="800000"/>
              <a:headEnd/>
              <a:tailEnd/>
            </a:ln>
          </p:spPr>
          <p:txBody>
            <a:bodyPr>
              <a:spAutoFit/>
            </a:bodyPr>
            <a:lstStyle/>
            <a:p>
              <a:pPr algn="ctr"/>
              <a:r>
                <a:rPr lang="fr-FR" altLang="fr-FR" sz="1000"/>
                <a:t>6</a:t>
              </a:r>
            </a:p>
          </p:txBody>
        </p:sp>
        <p:sp>
          <p:nvSpPr>
            <p:cNvPr id="183" name="ZoneTexte 21"/>
            <p:cNvSpPr txBox="1">
              <a:spLocks noChangeArrowheads="1"/>
            </p:cNvSpPr>
            <p:nvPr/>
          </p:nvSpPr>
          <p:spPr bwMode="auto">
            <a:xfrm>
              <a:off x="4314825" y="4537075"/>
              <a:ext cx="488951" cy="368035"/>
            </a:xfrm>
            <a:prstGeom prst="rect">
              <a:avLst/>
            </a:prstGeom>
            <a:noFill/>
            <a:ln w="9525">
              <a:noFill/>
              <a:miter lim="800000"/>
              <a:headEnd/>
              <a:tailEnd/>
            </a:ln>
          </p:spPr>
          <p:txBody>
            <a:bodyPr>
              <a:spAutoFit/>
            </a:bodyPr>
            <a:lstStyle/>
            <a:p>
              <a:pPr algn="ctr"/>
              <a:r>
                <a:rPr lang="fr-FR" altLang="fr-FR" sz="1000"/>
                <a:t>12</a:t>
              </a:r>
            </a:p>
          </p:txBody>
        </p:sp>
        <p:sp>
          <p:nvSpPr>
            <p:cNvPr id="184" name="ZoneTexte 22"/>
            <p:cNvSpPr txBox="1">
              <a:spLocks noChangeArrowheads="1"/>
            </p:cNvSpPr>
            <p:nvPr/>
          </p:nvSpPr>
          <p:spPr bwMode="auto">
            <a:xfrm>
              <a:off x="5449889" y="4537075"/>
              <a:ext cx="488951" cy="368035"/>
            </a:xfrm>
            <a:prstGeom prst="rect">
              <a:avLst/>
            </a:prstGeom>
            <a:noFill/>
            <a:ln w="9525">
              <a:noFill/>
              <a:miter lim="800000"/>
              <a:headEnd/>
              <a:tailEnd/>
            </a:ln>
          </p:spPr>
          <p:txBody>
            <a:bodyPr>
              <a:spAutoFit/>
            </a:bodyPr>
            <a:lstStyle/>
            <a:p>
              <a:pPr algn="ctr"/>
              <a:r>
                <a:rPr lang="fr-FR" altLang="fr-FR" sz="1000"/>
                <a:t>18</a:t>
              </a:r>
            </a:p>
          </p:txBody>
        </p:sp>
        <p:sp>
          <p:nvSpPr>
            <p:cNvPr id="185" name="ZoneTexte 23"/>
            <p:cNvSpPr txBox="1">
              <a:spLocks noChangeArrowheads="1"/>
            </p:cNvSpPr>
            <p:nvPr/>
          </p:nvSpPr>
          <p:spPr bwMode="auto">
            <a:xfrm>
              <a:off x="6527800" y="4537075"/>
              <a:ext cx="606425" cy="368035"/>
            </a:xfrm>
            <a:prstGeom prst="rect">
              <a:avLst/>
            </a:prstGeom>
            <a:noFill/>
            <a:ln w="9525">
              <a:noFill/>
              <a:miter lim="800000"/>
              <a:headEnd/>
              <a:tailEnd/>
            </a:ln>
          </p:spPr>
          <p:txBody>
            <a:bodyPr>
              <a:spAutoFit/>
            </a:bodyPr>
            <a:lstStyle/>
            <a:p>
              <a:pPr algn="ctr"/>
              <a:r>
                <a:rPr lang="fr-FR" altLang="fr-FR" sz="1000"/>
                <a:t>24</a:t>
              </a:r>
            </a:p>
          </p:txBody>
        </p:sp>
        <p:sp>
          <p:nvSpPr>
            <p:cNvPr id="186" name="ZoneTexte 24"/>
            <p:cNvSpPr txBox="1">
              <a:spLocks noChangeArrowheads="1"/>
            </p:cNvSpPr>
            <p:nvPr/>
          </p:nvSpPr>
          <p:spPr bwMode="auto">
            <a:xfrm>
              <a:off x="3995738" y="3238499"/>
              <a:ext cx="2517410" cy="1058102"/>
            </a:xfrm>
            <a:prstGeom prst="rect">
              <a:avLst/>
            </a:prstGeom>
            <a:noFill/>
            <a:ln w="9525">
              <a:noFill/>
              <a:miter lim="800000"/>
              <a:headEnd/>
              <a:tailEnd/>
            </a:ln>
          </p:spPr>
          <p:txBody>
            <a:bodyPr wrap="none">
              <a:spAutoFit/>
            </a:bodyPr>
            <a:lstStyle/>
            <a:p>
              <a:r>
                <a:rPr lang="fr-FR" altLang="fr-FR" sz="1000"/>
                <a:t>p = 0,01 pour la différence à M3</a:t>
              </a:r>
              <a:br>
                <a:rPr lang="fr-FR" altLang="fr-FR" sz="1000"/>
              </a:br>
              <a:r>
                <a:rPr lang="fr-FR" altLang="fr-FR" sz="1000"/>
                <a:t>p = 0,04 pour la différence à M6</a:t>
              </a:r>
            </a:p>
            <a:p>
              <a:r>
                <a:rPr lang="fr-FR" altLang="fr-FR" sz="1000"/>
                <a:t>p = 0,02 pour la différence à M12</a:t>
              </a:r>
            </a:p>
            <a:p>
              <a:r>
                <a:rPr lang="fr-FR" altLang="fr-FR" sz="1000"/>
                <a:t>p = 0,04 pour la différence à M18</a:t>
              </a:r>
            </a:p>
          </p:txBody>
        </p:sp>
        <p:sp>
          <p:nvSpPr>
            <p:cNvPr id="187" name="ZoneTexte 28"/>
            <p:cNvSpPr txBox="1">
              <a:spLocks noChangeArrowheads="1"/>
            </p:cNvSpPr>
            <p:nvPr/>
          </p:nvSpPr>
          <p:spPr bwMode="auto">
            <a:xfrm>
              <a:off x="6493875" y="2555875"/>
              <a:ext cx="580613" cy="368035"/>
            </a:xfrm>
            <a:prstGeom prst="rect">
              <a:avLst/>
            </a:prstGeom>
            <a:noFill/>
            <a:ln w="9525">
              <a:noFill/>
              <a:miter lim="800000"/>
              <a:headEnd/>
              <a:tailEnd/>
            </a:ln>
          </p:spPr>
          <p:txBody>
            <a:bodyPr wrap="none">
              <a:spAutoFit/>
            </a:bodyPr>
            <a:lstStyle/>
            <a:p>
              <a:pPr algn="ctr"/>
              <a:r>
                <a:rPr lang="fr-FR" altLang="fr-FR" sz="1000">
                  <a:solidFill>
                    <a:srgbClr val="FF9900"/>
                  </a:solidFill>
                </a:rPr>
                <a:t>91 %</a:t>
              </a:r>
            </a:p>
          </p:txBody>
        </p:sp>
        <p:sp>
          <p:nvSpPr>
            <p:cNvPr id="188" name="ZoneTexte 29"/>
            <p:cNvSpPr txBox="1">
              <a:spLocks noChangeArrowheads="1"/>
            </p:cNvSpPr>
            <p:nvPr/>
          </p:nvSpPr>
          <p:spPr bwMode="auto">
            <a:xfrm>
              <a:off x="6585950" y="1871663"/>
              <a:ext cx="580613" cy="368035"/>
            </a:xfrm>
            <a:prstGeom prst="rect">
              <a:avLst/>
            </a:prstGeom>
            <a:noFill/>
            <a:ln w="9525">
              <a:noFill/>
              <a:miter lim="800000"/>
              <a:headEnd/>
              <a:tailEnd/>
            </a:ln>
          </p:spPr>
          <p:txBody>
            <a:bodyPr wrap="none">
              <a:spAutoFit/>
            </a:bodyPr>
            <a:lstStyle/>
            <a:p>
              <a:pPr algn="ctr"/>
              <a:r>
                <a:rPr lang="fr-FR" altLang="fr-FR" sz="1000">
                  <a:solidFill>
                    <a:srgbClr val="FF00FF"/>
                  </a:solidFill>
                </a:rPr>
                <a:t>93 %</a:t>
              </a:r>
            </a:p>
          </p:txBody>
        </p:sp>
        <p:sp>
          <p:nvSpPr>
            <p:cNvPr id="189" name="ZoneTexte 30"/>
            <p:cNvSpPr txBox="1">
              <a:spLocks noChangeArrowheads="1"/>
            </p:cNvSpPr>
            <p:nvPr/>
          </p:nvSpPr>
          <p:spPr bwMode="auto">
            <a:xfrm>
              <a:off x="5581063" y="2555875"/>
              <a:ext cx="580613" cy="368035"/>
            </a:xfrm>
            <a:prstGeom prst="rect">
              <a:avLst/>
            </a:prstGeom>
            <a:noFill/>
            <a:ln w="9525">
              <a:noFill/>
              <a:miter lim="800000"/>
              <a:headEnd/>
              <a:tailEnd/>
            </a:ln>
          </p:spPr>
          <p:txBody>
            <a:bodyPr wrap="none">
              <a:spAutoFit/>
            </a:bodyPr>
            <a:lstStyle/>
            <a:p>
              <a:pPr algn="ctr"/>
              <a:r>
                <a:rPr lang="fr-FR" altLang="fr-FR" sz="1000">
                  <a:solidFill>
                    <a:srgbClr val="FF9900"/>
                  </a:solidFill>
                </a:rPr>
                <a:t>82 %</a:t>
              </a:r>
            </a:p>
          </p:txBody>
        </p:sp>
        <p:sp>
          <p:nvSpPr>
            <p:cNvPr id="190" name="ZoneTexte 31"/>
            <p:cNvSpPr txBox="1">
              <a:spLocks noChangeArrowheads="1"/>
            </p:cNvSpPr>
            <p:nvPr/>
          </p:nvSpPr>
          <p:spPr bwMode="auto">
            <a:xfrm>
              <a:off x="4449175" y="2657475"/>
              <a:ext cx="580613" cy="368035"/>
            </a:xfrm>
            <a:prstGeom prst="rect">
              <a:avLst/>
            </a:prstGeom>
            <a:noFill/>
            <a:ln w="9525">
              <a:noFill/>
              <a:miter lim="800000"/>
              <a:headEnd/>
              <a:tailEnd/>
            </a:ln>
          </p:spPr>
          <p:txBody>
            <a:bodyPr wrap="none">
              <a:spAutoFit/>
            </a:bodyPr>
            <a:lstStyle/>
            <a:p>
              <a:pPr algn="ctr"/>
              <a:r>
                <a:rPr lang="fr-FR" altLang="fr-FR" sz="1000">
                  <a:solidFill>
                    <a:srgbClr val="FF9900"/>
                  </a:solidFill>
                </a:rPr>
                <a:t>78 %</a:t>
              </a:r>
            </a:p>
          </p:txBody>
        </p:sp>
        <p:sp>
          <p:nvSpPr>
            <p:cNvPr id="191" name="ZoneTexte 32"/>
            <p:cNvSpPr txBox="1">
              <a:spLocks noChangeArrowheads="1"/>
            </p:cNvSpPr>
            <p:nvPr/>
          </p:nvSpPr>
          <p:spPr bwMode="auto">
            <a:xfrm>
              <a:off x="3318876" y="2757489"/>
              <a:ext cx="580613" cy="368035"/>
            </a:xfrm>
            <a:prstGeom prst="rect">
              <a:avLst/>
            </a:prstGeom>
            <a:noFill/>
            <a:ln w="9525">
              <a:noFill/>
              <a:miter lim="800000"/>
              <a:headEnd/>
              <a:tailEnd/>
            </a:ln>
          </p:spPr>
          <p:txBody>
            <a:bodyPr wrap="none">
              <a:spAutoFit/>
            </a:bodyPr>
            <a:lstStyle/>
            <a:p>
              <a:pPr algn="ctr"/>
              <a:r>
                <a:rPr lang="fr-FR" altLang="fr-FR" sz="1000">
                  <a:solidFill>
                    <a:srgbClr val="FF9900"/>
                  </a:solidFill>
                </a:rPr>
                <a:t>71 %</a:t>
              </a:r>
            </a:p>
          </p:txBody>
        </p:sp>
        <p:sp>
          <p:nvSpPr>
            <p:cNvPr id="192" name="ZoneTexte 33"/>
            <p:cNvSpPr txBox="1">
              <a:spLocks noChangeArrowheads="1"/>
            </p:cNvSpPr>
            <p:nvPr/>
          </p:nvSpPr>
          <p:spPr bwMode="auto">
            <a:xfrm>
              <a:off x="2258425" y="2936874"/>
              <a:ext cx="580613" cy="368035"/>
            </a:xfrm>
            <a:prstGeom prst="rect">
              <a:avLst/>
            </a:prstGeom>
            <a:noFill/>
            <a:ln w="9525">
              <a:noFill/>
              <a:miter lim="800000"/>
              <a:headEnd/>
              <a:tailEnd/>
            </a:ln>
          </p:spPr>
          <p:txBody>
            <a:bodyPr wrap="none">
              <a:spAutoFit/>
            </a:bodyPr>
            <a:lstStyle/>
            <a:p>
              <a:pPr algn="ctr"/>
              <a:r>
                <a:rPr lang="fr-FR" altLang="fr-FR" sz="1000">
                  <a:solidFill>
                    <a:srgbClr val="FF9900"/>
                  </a:solidFill>
                </a:rPr>
                <a:t>60 %</a:t>
              </a:r>
            </a:p>
          </p:txBody>
        </p:sp>
        <p:sp>
          <p:nvSpPr>
            <p:cNvPr id="193" name="ZoneTexte 34"/>
            <p:cNvSpPr txBox="1">
              <a:spLocks noChangeArrowheads="1"/>
            </p:cNvSpPr>
            <p:nvPr/>
          </p:nvSpPr>
          <p:spPr bwMode="auto">
            <a:xfrm>
              <a:off x="2896600" y="3640139"/>
              <a:ext cx="580613" cy="368035"/>
            </a:xfrm>
            <a:prstGeom prst="rect">
              <a:avLst/>
            </a:prstGeom>
            <a:noFill/>
            <a:ln w="9525">
              <a:noFill/>
              <a:miter lim="800000"/>
              <a:headEnd/>
              <a:tailEnd/>
            </a:ln>
          </p:spPr>
          <p:txBody>
            <a:bodyPr wrap="none">
              <a:spAutoFit/>
            </a:bodyPr>
            <a:lstStyle/>
            <a:p>
              <a:pPr algn="ctr"/>
              <a:r>
                <a:rPr lang="fr-FR" altLang="fr-FR" sz="1000">
                  <a:solidFill>
                    <a:srgbClr val="FF00FF"/>
                  </a:solidFill>
                </a:rPr>
                <a:t>31 %</a:t>
              </a:r>
            </a:p>
          </p:txBody>
        </p:sp>
        <p:sp>
          <p:nvSpPr>
            <p:cNvPr id="194" name="ZoneTexte 35"/>
            <p:cNvSpPr txBox="1">
              <a:spLocks noChangeArrowheads="1"/>
            </p:cNvSpPr>
            <p:nvPr/>
          </p:nvSpPr>
          <p:spPr bwMode="auto">
            <a:xfrm>
              <a:off x="2960895" y="2235200"/>
              <a:ext cx="580613" cy="368035"/>
            </a:xfrm>
            <a:prstGeom prst="rect">
              <a:avLst/>
            </a:prstGeom>
            <a:noFill/>
            <a:ln w="9525">
              <a:noFill/>
              <a:miter lim="800000"/>
              <a:headEnd/>
              <a:tailEnd/>
            </a:ln>
          </p:spPr>
          <p:txBody>
            <a:bodyPr wrap="none">
              <a:spAutoFit/>
            </a:bodyPr>
            <a:lstStyle/>
            <a:p>
              <a:pPr algn="ctr"/>
              <a:r>
                <a:rPr lang="fr-FR" altLang="fr-FR" sz="1000">
                  <a:solidFill>
                    <a:srgbClr val="FF00FF"/>
                  </a:solidFill>
                </a:rPr>
                <a:t>89 %</a:t>
              </a:r>
            </a:p>
          </p:txBody>
        </p:sp>
        <p:sp>
          <p:nvSpPr>
            <p:cNvPr id="195" name="ZoneTexte 36"/>
            <p:cNvSpPr txBox="1">
              <a:spLocks noChangeArrowheads="1"/>
            </p:cNvSpPr>
            <p:nvPr/>
          </p:nvSpPr>
          <p:spPr bwMode="auto">
            <a:xfrm>
              <a:off x="4324558" y="1871663"/>
              <a:ext cx="580613" cy="368035"/>
            </a:xfrm>
            <a:prstGeom prst="rect">
              <a:avLst/>
            </a:prstGeom>
            <a:noFill/>
            <a:ln w="9525">
              <a:noFill/>
              <a:miter lim="800000"/>
              <a:headEnd/>
              <a:tailEnd/>
            </a:ln>
          </p:spPr>
          <p:txBody>
            <a:bodyPr wrap="none">
              <a:spAutoFit/>
            </a:bodyPr>
            <a:lstStyle/>
            <a:p>
              <a:pPr algn="ctr"/>
              <a:r>
                <a:rPr lang="fr-FR" altLang="fr-FR" sz="1000">
                  <a:solidFill>
                    <a:srgbClr val="FF00FF"/>
                  </a:solidFill>
                </a:rPr>
                <a:t>96 %</a:t>
              </a:r>
            </a:p>
          </p:txBody>
        </p:sp>
        <p:sp>
          <p:nvSpPr>
            <p:cNvPr id="196" name="ZoneTexte 37"/>
            <p:cNvSpPr txBox="1">
              <a:spLocks noChangeArrowheads="1"/>
            </p:cNvSpPr>
            <p:nvPr/>
          </p:nvSpPr>
          <p:spPr bwMode="auto">
            <a:xfrm>
              <a:off x="5448508" y="1871663"/>
              <a:ext cx="580613" cy="368035"/>
            </a:xfrm>
            <a:prstGeom prst="rect">
              <a:avLst/>
            </a:prstGeom>
            <a:noFill/>
            <a:ln w="9525">
              <a:noFill/>
              <a:miter lim="800000"/>
              <a:headEnd/>
              <a:tailEnd/>
            </a:ln>
          </p:spPr>
          <p:txBody>
            <a:bodyPr wrap="none">
              <a:spAutoFit/>
            </a:bodyPr>
            <a:lstStyle/>
            <a:p>
              <a:pPr algn="ctr"/>
              <a:r>
                <a:rPr lang="fr-FR" altLang="fr-FR" sz="1000">
                  <a:solidFill>
                    <a:srgbClr val="FF00FF"/>
                  </a:solidFill>
                </a:rPr>
                <a:t>96 %</a:t>
              </a:r>
            </a:p>
          </p:txBody>
        </p:sp>
        <p:cxnSp>
          <p:nvCxnSpPr>
            <p:cNvPr id="197" name="Connecteur droit 3"/>
            <p:cNvCxnSpPr>
              <a:cxnSpLocks noChangeShapeType="1"/>
            </p:cNvCxnSpPr>
            <p:nvPr/>
          </p:nvCxnSpPr>
          <p:spPr bwMode="auto">
            <a:xfrm flipV="1">
              <a:off x="2297113" y="1971675"/>
              <a:ext cx="0" cy="2489200"/>
            </a:xfrm>
            <a:prstGeom prst="line">
              <a:avLst/>
            </a:prstGeom>
            <a:noFill/>
            <a:ln w="12700" algn="ctr">
              <a:solidFill>
                <a:schemeClr val="bg1"/>
              </a:solidFill>
              <a:round/>
              <a:headEnd/>
              <a:tailEnd/>
            </a:ln>
          </p:spPr>
        </p:cxnSp>
        <p:cxnSp>
          <p:nvCxnSpPr>
            <p:cNvPr id="198" name="Connecteur droit 197"/>
            <p:cNvCxnSpPr/>
            <p:nvPr/>
          </p:nvCxnSpPr>
          <p:spPr bwMode="auto">
            <a:xfrm>
              <a:off x="2219344" y="4464050"/>
              <a:ext cx="76203"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9" name="Connecteur droit 198"/>
            <p:cNvCxnSpPr/>
            <p:nvPr/>
          </p:nvCxnSpPr>
          <p:spPr bwMode="auto">
            <a:xfrm>
              <a:off x="2219344" y="3983038"/>
              <a:ext cx="76203" cy="1587"/>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0" name="Connecteur droit 199"/>
            <p:cNvCxnSpPr/>
            <p:nvPr/>
          </p:nvCxnSpPr>
          <p:spPr bwMode="auto">
            <a:xfrm>
              <a:off x="2219344" y="3503613"/>
              <a:ext cx="76203" cy="1587"/>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1" name="Connecteur droit 200"/>
            <p:cNvCxnSpPr/>
            <p:nvPr/>
          </p:nvCxnSpPr>
          <p:spPr bwMode="auto">
            <a:xfrm>
              <a:off x="2219344" y="3022600"/>
              <a:ext cx="76203"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2" name="Connecteur droit 201"/>
            <p:cNvCxnSpPr/>
            <p:nvPr/>
          </p:nvCxnSpPr>
          <p:spPr bwMode="auto">
            <a:xfrm>
              <a:off x="2219344" y="2541588"/>
              <a:ext cx="76203" cy="1587"/>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3" name="Connecteur droit 202"/>
            <p:cNvCxnSpPr/>
            <p:nvPr/>
          </p:nvCxnSpPr>
          <p:spPr bwMode="auto">
            <a:xfrm>
              <a:off x="2219344" y="2060575"/>
              <a:ext cx="76203"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4" name="ZoneTexte 17"/>
            <p:cNvSpPr txBox="1">
              <a:spLocks noChangeArrowheads="1"/>
            </p:cNvSpPr>
            <p:nvPr/>
          </p:nvSpPr>
          <p:spPr bwMode="auto">
            <a:xfrm>
              <a:off x="1790700" y="4280827"/>
              <a:ext cx="447675" cy="368035"/>
            </a:xfrm>
            <a:prstGeom prst="rect">
              <a:avLst/>
            </a:prstGeom>
            <a:noFill/>
            <a:ln w="9525">
              <a:noFill/>
              <a:miter lim="800000"/>
              <a:headEnd/>
              <a:tailEnd/>
            </a:ln>
          </p:spPr>
          <p:txBody>
            <a:bodyPr anchor="ctr">
              <a:spAutoFit/>
            </a:bodyPr>
            <a:lstStyle/>
            <a:p>
              <a:pPr algn="r"/>
              <a:r>
                <a:rPr lang="fr-FR" altLang="fr-FR" sz="1000"/>
                <a:t>0</a:t>
              </a:r>
            </a:p>
          </p:txBody>
        </p:sp>
        <p:sp>
          <p:nvSpPr>
            <p:cNvPr id="205" name="ZoneTexte 17"/>
            <p:cNvSpPr txBox="1">
              <a:spLocks noChangeArrowheads="1"/>
            </p:cNvSpPr>
            <p:nvPr/>
          </p:nvSpPr>
          <p:spPr bwMode="auto">
            <a:xfrm>
              <a:off x="1790700" y="3799814"/>
              <a:ext cx="447675" cy="368035"/>
            </a:xfrm>
            <a:prstGeom prst="rect">
              <a:avLst/>
            </a:prstGeom>
            <a:noFill/>
            <a:ln w="9525">
              <a:noFill/>
              <a:miter lim="800000"/>
              <a:headEnd/>
              <a:tailEnd/>
            </a:ln>
          </p:spPr>
          <p:txBody>
            <a:bodyPr anchor="ctr">
              <a:spAutoFit/>
            </a:bodyPr>
            <a:lstStyle/>
            <a:p>
              <a:pPr algn="r"/>
              <a:r>
                <a:rPr lang="fr-FR" altLang="fr-FR" sz="1000"/>
                <a:t>20</a:t>
              </a:r>
            </a:p>
          </p:txBody>
        </p:sp>
        <p:sp>
          <p:nvSpPr>
            <p:cNvPr id="206" name="ZoneTexte 17"/>
            <p:cNvSpPr txBox="1">
              <a:spLocks noChangeArrowheads="1"/>
            </p:cNvSpPr>
            <p:nvPr/>
          </p:nvSpPr>
          <p:spPr bwMode="auto">
            <a:xfrm>
              <a:off x="1790700" y="3319597"/>
              <a:ext cx="447675" cy="368035"/>
            </a:xfrm>
            <a:prstGeom prst="rect">
              <a:avLst/>
            </a:prstGeom>
            <a:noFill/>
            <a:ln w="9525">
              <a:noFill/>
              <a:miter lim="800000"/>
              <a:headEnd/>
              <a:tailEnd/>
            </a:ln>
          </p:spPr>
          <p:txBody>
            <a:bodyPr anchor="ctr">
              <a:spAutoFit/>
            </a:bodyPr>
            <a:lstStyle/>
            <a:p>
              <a:pPr algn="r"/>
              <a:r>
                <a:rPr lang="fr-FR" altLang="fr-FR" sz="1000"/>
                <a:t>40</a:t>
              </a:r>
            </a:p>
          </p:txBody>
        </p:sp>
        <p:sp>
          <p:nvSpPr>
            <p:cNvPr id="207" name="ZoneTexte 17"/>
            <p:cNvSpPr txBox="1">
              <a:spLocks noChangeArrowheads="1"/>
            </p:cNvSpPr>
            <p:nvPr/>
          </p:nvSpPr>
          <p:spPr bwMode="auto">
            <a:xfrm>
              <a:off x="1790700" y="2838584"/>
              <a:ext cx="447675" cy="368035"/>
            </a:xfrm>
            <a:prstGeom prst="rect">
              <a:avLst/>
            </a:prstGeom>
            <a:noFill/>
            <a:ln w="9525">
              <a:noFill/>
              <a:miter lim="800000"/>
              <a:headEnd/>
              <a:tailEnd/>
            </a:ln>
          </p:spPr>
          <p:txBody>
            <a:bodyPr anchor="ctr">
              <a:spAutoFit/>
            </a:bodyPr>
            <a:lstStyle/>
            <a:p>
              <a:pPr algn="r"/>
              <a:r>
                <a:rPr lang="fr-FR" altLang="fr-FR" sz="1000"/>
                <a:t>60</a:t>
              </a:r>
            </a:p>
          </p:txBody>
        </p:sp>
        <p:sp>
          <p:nvSpPr>
            <p:cNvPr id="208" name="ZoneTexte 17"/>
            <p:cNvSpPr txBox="1">
              <a:spLocks noChangeArrowheads="1"/>
            </p:cNvSpPr>
            <p:nvPr/>
          </p:nvSpPr>
          <p:spPr bwMode="auto">
            <a:xfrm>
              <a:off x="1790700" y="2357573"/>
              <a:ext cx="447675" cy="368035"/>
            </a:xfrm>
            <a:prstGeom prst="rect">
              <a:avLst/>
            </a:prstGeom>
            <a:noFill/>
            <a:ln w="9525">
              <a:noFill/>
              <a:miter lim="800000"/>
              <a:headEnd/>
              <a:tailEnd/>
            </a:ln>
          </p:spPr>
          <p:txBody>
            <a:bodyPr anchor="ctr">
              <a:spAutoFit/>
            </a:bodyPr>
            <a:lstStyle/>
            <a:p>
              <a:pPr algn="r"/>
              <a:r>
                <a:rPr lang="fr-FR" altLang="fr-FR" sz="1000"/>
                <a:t>80</a:t>
              </a:r>
            </a:p>
          </p:txBody>
        </p:sp>
        <p:sp>
          <p:nvSpPr>
            <p:cNvPr id="209" name="ZoneTexte 17"/>
            <p:cNvSpPr txBox="1">
              <a:spLocks noChangeArrowheads="1"/>
            </p:cNvSpPr>
            <p:nvPr/>
          </p:nvSpPr>
          <p:spPr bwMode="auto">
            <a:xfrm>
              <a:off x="1608714" y="1877352"/>
              <a:ext cx="629661" cy="368035"/>
            </a:xfrm>
            <a:prstGeom prst="rect">
              <a:avLst/>
            </a:prstGeom>
            <a:noFill/>
            <a:ln w="9525">
              <a:noFill/>
              <a:miter lim="800000"/>
              <a:headEnd/>
              <a:tailEnd/>
            </a:ln>
          </p:spPr>
          <p:txBody>
            <a:bodyPr wrap="square" anchor="ctr">
              <a:spAutoFit/>
            </a:bodyPr>
            <a:lstStyle/>
            <a:p>
              <a:pPr algn="r"/>
              <a:r>
                <a:rPr lang="fr-FR" altLang="fr-FR" sz="1000" dirty="0"/>
                <a:t>100</a:t>
              </a:r>
            </a:p>
          </p:txBody>
        </p:sp>
        <p:sp>
          <p:nvSpPr>
            <p:cNvPr id="210" name="ZoneTexte 25"/>
            <p:cNvSpPr txBox="1">
              <a:spLocks noChangeArrowheads="1"/>
            </p:cNvSpPr>
            <p:nvPr/>
          </p:nvSpPr>
          <p:spPr bwMode="auto">
            <a:xfrm>
              <a:off x="7377113" y="3871914"/>
              <a:ext cx="702115" cy="368035"/>
            </a:xfrm>
            <a:prstGeom prst="rect">
              <a:avLst/>
            </a:prstGeom>
            <a:noFill/>
            <a:ln w="9525">
              <a:noFill/>
              <a:miter lim="800000"/>
              <a:headEnd/>
              <a:tailEnd/>
            </a:ln>
          </p:spPr>
          <p:txBody>
            <a:bodyPr wrap="none">
              <a:spAutoFit/>
            </a:bodyPr>
            <a:lstStyle/>
            <a:p>
              <a:r>
                <a:rPr lang="fr-FR" altLang="fr-FR" sz="1000" b="1"/>
                <a:t>Bras 2</a:t>
              </a:r>
            </a:p>
          </p:txBody>
        </p:sp>
        <p:cxnSp>
          <p:nvCxnSpPr>
            <p:cNvPr id="211" name="Connecteur droit 210"/>
            <p:cNvCxnSpPr/>
            <p:nvPr/>
          </p:nvCxnSpPr>
          <p:spPr bwMode="auto">
            <a:xfrm>
              <a:off x="7143991" y="3751263"/>
              <a:ext cx="233374" cy="1587"/>
            </a:xfrm>
            <a:prstGeom prst="line">
              <a:avLst/>
            </a:prstGeom>
            <a:ln>
              <a:solidFill>
                <a:srgbClr val="FF00FF"/>
              </a:solidFill>
            </a:ln>
            <a:effectLst/>
          </p:spPr>
          <p:style>
            <a:lnRef idx="2">
              <a:schemeClr val="accent1"/>
            </a:lnRef>
            <a:fillRef idx="0">
              <a:schemeClr val="accent1"/>
            </a:fillRef>
            <a:effectRef idx="1">
              <a:schemeClr val="accent1"/>
            </a:effectRef>
            <a:fontRef idx="minor">
              <a:schemeClr val="tx1"/>
            </a:fontRef>
          </p:style>
        </p:cxnSp>
        <p:cxnSp>
          <p:nvCxnSpPr>
            <p:cNvPr id="212" name="Connecteur droit 211"/>
            <p:cNvCxnSpPr/>
            <p:nvPr/>
          </p:nvCxnSpPr>
          <p:spPr bwMode="auto">
            <a:xfrm>
              <a:off x="7143991" y="4021138"/>
              <a:ext cx="233374" cy="1587"/>
            </a:xfrm>
            <a:prstGeom prst="line">
              <a:avLst/>
            </a:prstGeom>
            <a:ln>
              <a:solidFill>
                <a:srgbClr val="FF9900"/>
              </a:solidFill>
            </a:ln>
            <a:effectLst/>
          </p:spPr>
          <p:style>
            <a:lnRef idx="2">
              <a:schemeClr val="accent1"/>
            </a:lnRef>
            <a:fillRef idx="0">
              <a:schemeClr val="accent1"/>
            </a:fillRef>
            <a:effectRef idx="1">
              <a:schemeClr val="accent1"/>
            </a:effectRef>
            <a:fontRef idx="minor">
              <a:schemeClr val="tx1"/>
            </a:fontRef>
          </p:style>
        </p:cxnSp>
        <p:sp>
          <p:nvSpPr>
            <p:cNvPr id="213" name="ZoneTexte 25"/>
            <p:cNvSpPr txBox="1">
              <a:spLocks noChangeArrowheads="1"/>
            </p:cNvSpPr>
            <p:nvPr/>
          </p:nvSpPr>
          <p:spPr bwMode="auto">
            <a:xfrm>
              <a:off x="7377113" y="3627438"/>
              <a:ext cx="702115" cy="368035"/>
            </a:xfrm>
            <a:prstGeom prst="rect">
              <a:avLst/>
            </a:prstGeom>
            <a:noFill/>
            <a:ln w="9525">
              <a:noFill/>
              <a:miter lim="800000"/>
              <a:headEnd/>
              <a:tailEnd/>
            </a:ln>
          </p:spPr>
          <p:txBody>
            <a:bodyPr wrap="none">
              <a:spAutoFit/>
            </a:bodyPr>
            <a:lstStyle/>
            <a:p>
              <a:r>
                <a:rPr lang="fr-FR" altLang="fr-FR" sz="1000" b="1"/>
                <a:t>Bras 1</a:t>
              </a:r>
            </a:p>
          </p:txBody>
        </p:sp>
        <p:sp>
          <p:nvSpPr>
            <p:cNvPr id="214" name="Freeform 54"/>
            <p:cNvSpPr>
              <a:spLocks/>
            </p:cNvSpPr>
            <p:nvPr/>
          </p:nvSpPr>
          <p:spPr bwMode="auto">
            <a:xfrm>
              <a:off x="2386013" y="4002088"/>
              <a:ext cx="101600"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solidFill>
              <a:srgbClr val="FF9900"/>
            </a:solidFill>
            <a:ln w="19050" cap="flat">
              <a:solidFill>
                <a:srgbClr val="FF9900"/>
              </a:solidFill>
              <a:prstDash val="solid"/>
              <a:miter lim="800000"/>
              <a:headEnd/>
              <a:tailEnd/>
            </a:ln>
          </p:spPr>
          <p:txBody>
            <a:bodyPr/>
            <a:lstStyle/>
            <a:p>
              <a:endParaRPr lang="fr-FR" sz="1200"/>
            </a:p>
          </p:txBody>
        </p:sp>
        <p:sp>
          <p:nvSpPr>
            <p:cNvPr id="215" name="Freeform 55"/>
            <p:cNvSpPr>
              <a:spLocks/>
            </p:cNvSpPr>
            <p:nvPr/>
          </p:nvSpPr>
          <p:spPr bwMode="auto">
            <a:xfrm>
              <a:off x="2436813" y="4002088"/>
              <a:ext cx="0" cy="420687"/>
            </a:xfrm>
            <a:custGeom>
              <a:avLst/>
              <a:gdLst>
                <a:gd name="T0" fmla="*/ 2147483647 h 605"/>
                <a:gd name="T1" fmla="*/ 2147483647 h 605"/>
                <a:gd name="T2" fmla="*/ 0 h 605"/>
                <a:gd name="T3" fmla="*/ 0 60000 65536"/>
                <a:gd name="T4" fmla="*/ 0 60000 65536"/>
                <a:gd name="T5" fmla="*/ 0 60000 65536"/>
                <a:gd name="T6" fmla="*/ 0 h 605"/>
                <a:gd name="T7" fmla="*/ 605 h 605"/>
              </a:gdLst>
              <a:ahLst/>
              <a:cxnLst>
                <a:cxn ang="T3">
                  <a:pos x="0" y="T0"/>
                </a:cxn>
                <a:cxn ang="T4">
                  <a:pos x="0" y="T1"/>
                </a:cxn>
                <a:cxn ang="T5">
                  <a:pos x="0" y="T2"/>
                </a:cxn>
              </a:cxnLst>
              <a:rect l="0" t="T6" r="0" b="T7"/>
              <a:pathLst>
                <a:path h="605">
                  <a:moveTo>
                    <a:pt x="0" y="605"/>
                  </a:moveTo>
                  <a:lnTo>
                    <a:pt x="0" y="605"/>
                  </a:lnTo>
                  <a:lnTo>
                    <a:pt x="0" y="0"/>
                  </a:lnTo>
                </a:path>
              </a:pathLst>
            </a:custGeom>
            <a:solidFill>
              <a:srgbClr val="FF9900"/>
            </a:solidFill>
            <a:ln w="19050" cap="flat">
              <a:solidFill>
                <a:srgbClr val="FF9900"/>
              </a:solidFill>
              <a:prstDash val="solid"/>
              <a:miter lim="800000"/>
              <a:headEnd/>
              <a:tailEnd/>
            </a:ln>
          </p:spPr>
          <p:txBody>
            <a:bodyPr/>
            <a:lstStyle/>
            <a:p>
              <a:endParaRPr lang="fr-FR" sz="1200"/>
            </a:p>
          </p:txBody>
        </p:sp>
        <p:sp>
          <p:nvSpPr>
            <p:cNvPr id="216" name="Freeform 56"/>
            <p:cNvSpPr>
              <a:spLocks/>
            </p:cNvSpPr>
            <p:nvPr/>
          </p:nvSpPr>
          <p:spPr bwMode="auto">
            <a:xfrm>
              <a:off x="2386013" y="4422775"/>
              <a:ext cx="101600"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solidFill>
              <a:srgbClr val="FF9900"/>
            </a:solidFill>
            <a:ln w="19050" cap="flat">
              <a:solidFill>
                <a:srgbClr val="FF9900"/>
              </a:solidFill>
              <a:prstDash val="solid"/>
              <a:miter lim="800000"/>
              <a:headEnd/>
              <a:tailEnd/>
            </a:ln>
          </p:spPr>
          <p:txBody>
            <a:bodyPr/>
            <a:lstStyle/>
            <a:p>
              <a:endParaRPr lang="fr-FR" sz="1200"/>
            </a:p>
          </p:txBody>
        </p:sp>
        <p:sp>
          <p:nvSpPr>
            <p:cNvPr id="217" name="Freeform 57"/>
            <p:cNvSpPr>
              <a:spLocks/>
            </p:cNvSpPr>
            <p:nvPr/>
          </p:nvSpPr>
          <p:spPr bwMode="auto">
            <a:xfrm>
              <a:off x="2535238" y="2224088"/>
              <a:ext cx="4348162" cy="2247900"/>
            </a:xfrm>
            <a:custGeom>
              <a:avLst/>
              <a:gdLst>
                <a:gd name="T0" fmla="*/ 0 w 4559"/>
                <a:gd name="T1" fmla="*/ 2147483647 h 3235"/>
                <a:gd name="T2" fmla="*/ 0 w 4559"/>
                <a:gd name="T3" fmla="*/ 2147483647 h 3235"/>
                <a:gd name="T4" fmla="*/ 2147483647 w 4559"/>
                <a:gd name="T5" fmla="*/ 2147483647 h 3235"/>
                <a:gd name="T6" fmla="*/ 2147483647 w 4559"/>
                <a:gd name="T7" fmla="*/ 2147483647 h 3235"/>
                <a:gd name="T8" fmla="*/ 2147483647 w 4559"/>
                <a:gd name="T9" fmla="*/ 0 h 3235"/>
                <a:gd name="T10" fmla="*/ 2147483647 w 4559"/>
                <a:gd name="T11" fmla="*/ 0 h 3235"/>
                <a:gd name="T12" fmla="*/ 2147483647 w 4559"/>
                <a:gd name="T13" fmla="*/ 2147483647 h 3235"/>
                <a:gd name="T14" fmla="*/ 0 60000 65536"/>
                <a:gd name="T15" fmla="*/ 0 60000 65536"/>
                <a:gd name="T16" fmla="*/ 0 60000 65536"/>
                <a:gd name="T17" fmla="*/ 0 60000 65536"/>
                <a:gd name="T18" fmla="*/ 0 60000 65536"/>
                <a:gd name="T19" fmla="*/ 0 60000 65536"/>
                <a:gd name="T20" fmla="*/ 0 60000 65536"/>
                <a:gd name="T21" fmla="*/ 0 w 4559"/>
                <a:gd name="T22" fmla="*/ 0 h 3235"/>
                <a:gd name="T23" fmla="*/ 4559 w 4559"/>
                <a:gd name="T24" fmla="*/ 3235 h 3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59" h="3235">
                  <a:moveTo>
                    <a:pt x="0" y="3235"/>
                  </a:moveTo>
                  <a:lnTo>
                    <a:pt x="0" y="3235"/>
                  </a:lnTo>
                  <a:lnTo>
                    <a:pt x="392" y="2186"/>
                  </a:lnTo>
                  <a:lnTo>
                    <a:pt x="996" y="225"/>
                  </a:lnTo>
                  <a:lnTo>
                    <a:pt x="2180" y="0"/>
                  </a:lnTo>
                  <a:lnTo>
                    <a:pt x="3376" y="0"/>
                  </a:lnTo>
                  <a:lnTo>
                    <a:pt x="4559" y="71"/>
                  </a:lnTo>
                </a:path>
              </a:pathLst>
            </a:custGeom>
            <a:noFill/>
            <a:ln w="24" cap="flat">
              <a:solidFill>
                <a:srgbClr val="66A0DC"/>
              </a:solidFill>
              <a:prstDash val="solid"/>
              <a:miter lim="800000"/>
              <a:headEnd/>
              <a:tailEnd/>
            </a:ln>
          </p:spPr>
          <p:txBody>
            <a:bodyPr/>
            <a:lstStyle/>
            <a:p>
              <a:endParaRPr lang="fr-FR" sz="1200"/>
            </a:p>
          </p:txBody>
        </p:sp>
        <p:sp>
          <p:nvSpPr>
            <p:cNvPr id="218" name="Freeform 58"/>
            <p:cNvSpPr>
              <a:spLocks/>
            </p:cNvSpPr>
            <p:nvPr/>
          </p:nvSpPr>
          <p:spPr bwMode="auto">
            <a:xfrm>
              <a:off x="2436813" y="2330450"/>
              <a:ext cx="4348162" cy="1876425"/>
            </a:xfrm>
            <a:custGeom>
              <a:avLst/>
              <a:gdLst>
                <a:gd name="T0" fmla="*/ 0 w 4559"/>
                <a:gd name="T1" fmla="*/ 2147483647 h 2701"/>
                <a:gd name="T2" fmla="*/ 0 w 4559"/>
                <a:gd name="T3" fmla="*/ 2147483647 h 2701"/>
                <a:gd name="T4" fmla="*/ 2147483647 w 4559"/>
                <a:gd name="T5" fmla="*/ 2147483647 h 2701"/>
                <a:gd name="T6" fmla="*/ 2147483647 w 4559"/>
                <a:gd name="T7" fmla="*/ 2147483647 h 2701"/>
                <a:gd name="T8" fmla="*/ 2147483647 w 4559"/>
                <a:gd name="T9" fmla="*/ 2147483647 h 2701"/>
                <a:gd name="T10" fmla="*/ 2147483647 w 4559"/>
                <a:gd name="T11" fmla="*/ 2147483647 h 2701"/>
                <a:gd name="T12" fmla="*/ 2147483647 w 4559"/>
                <a:gd name="T13" fmla="*/ 0 h 2701"/>
                <a:gd name="T14" fmla="*/ 0 60000 65536"/>
                <a:gd name="T15" fmla="*/ 0 60000 65536"/>
                <a:gd name="T16" fmla="*/ 0 60000 65536"/>
                <a:gd name="T17" fmla="*/ 0 60000 65536"/>
                <a:gd name="T18" fmla="*/ 0 60000 65536"/>
                <a:gd name="T19" fmla="*/ 0 60000 65536"/>
                <a:gd name="T20" fmla="*/ 0 60000 65536"/>
                <a:gd name="T21" fmla="*/ 0 w 4559"/>
                <a:gd name="T22" fmla="*/ 0 h 2701"/>
                <a:gd name="T23" fmla="*/ 4559 w 4559"/>
                <a:gd name="T24" fmla="*/ 2701 h 27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59" h="2701">
                  <a:moveTo>
                    <a:pt x="0" y="2701"/>
                  </a:moveTo>
                  <a:lnTo>
                    <a:pt x="0" y="2701"/>
                  </a:lnTo>
                  <a:lnTo>
                    <a:pt x="405" y="1036"/>
                  </a:lnTo>
                  <a:lnTo>
                    <a:pt x="1003" y="656"/>
                  </a:lnTo>
                  <a:lnTo>
                    <a:pt x="2186" y="438"/>
                  </a:lnTo>
                  <a:lnTo>
                    <a:pt x="3376" y="290"/>
                  </a:lnTo>
                  <a:lnTo>
                    <a:pt x="4559" y="0"/>
                  </a:lnTo>
                </a:path>
              </a:pathLst>
            </a:custGeom>
            <a:noFill/>
            <a:ln w="24" cap="flat">
              <a:solidFill>
                <a:srgbClr val="FF9900"/>
              </a:solidFill>
              <a:prstDash val="solid"/>
              <a:miter lim="800000"/>
              <a:headEnd/>
              <a:tailEnd/>
            </a:ln>
          </p:spPr>
          <p:txBody>
            <a:bodyPr/>
            <a:lstStyle/>
            <a:p>
              <a:endParaRPr lang="fr-FR" sz="1200"/>
            </a:p>
          </p:txBody>
        </p:sp>
        <p:sp>
          <p:nvSpPr>
            <p:cNvPr id="219" name="Freeform 60"/>
            <p:cNvSpPr>
              <a:spLocks/>
            </p:cNvSpPr>
            <p:nvPr/>
          </p:nvSpPr>
          <p:spPr bwMode="auto">
            <a:xfrm>
              <a:off x="2770188" y="2728913"/>
              <a:ext cx="100012"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solidFill>
              <a:srgbClr val="FF9900"/>
            </a:solidFill>
            <a:ln w="19050" cap="flat">
              <a:solidFill>
                <a:srgbClr val="FF9900"/>
              </a:solidFill>
              <a:prstDash val="solid"/>
              <a:miter lim="800000"/>
              <a:headEnd/>
              <a:tailEnd/>
            </a:ln>
          </p:spPr>
          <p:txBody>
            <a:bodyPr/>
            <a:lstStyle/>
            <a:p>
              <a:endParaRPr lang="fr-FR" sz="1200"/>
            </a:p>
          </p:txBody>
        </p:sp>
        <p:sp>
          <p:nvSpPr>
            <p:cNvPr id="220" name="Freeform 61"/>
            <p:cNvSpPr>
              <a:spLocks/>
            </p:cNvSpPr>
            <p:nvPr/>
          </p:nvSpPr>
          <p:spPr bwMode="auto">
            <a:xfrm>
              <a:off x="2819400" y="2728913"/>
              <a:ext cx="0" cy="657225"/>
            </a:xfrm>
            <a:custGeom>
              <a:avLst/>
              <a:gdLst>
                <a:gd name="T0" fmla="*/ 2147483647 h 947"/>
                <a:gd name="T1" fmla="*/ 2147483647 h 947"/>
                <a:gd name="T2" fmla="*/ 0 h 947"/>
                <a:gd name="T3" fmla="*/ 0 60000 65536"/>
                <a:gd name="T4" fmla="*/ 0 60000 65536"/>
                <a:gd name="T5" fmla="*/ 0 60000 65536"/>
                <a:gd name="T6" fmla="*/ 0 h 947"/>
                <a:gd name="T7" fmla="*/ 947 h 947"/>
              </a:gdLst>
              <a:ahLst/>
              <a:cxnLst>
                <a:cxn ang="T3">
                  <a:pos x="0" y="T0"/>
                </a:cxn>
                <a:cxn ang="T4">
                  <a:pos x="0" y="T1"/>
                </a:cxn>
                <a:cxn ang="T5">
                  <a:pos x="0" y="T2"/>
                </a:cxn>
              </a:cxnLst>
              <a:rect l="0" t="T6" r="0" b="T7"/>
              <a:pathLst>
                <a:path h="947">
                  <a:moveTo>
                    <a:pt x="0" y="947"/>
                  </a:moveTo>
                  <a:lnTo>
                    <a:pt x="0" y="947"/>
                  </a:lnTo>
                  <a:lnTo>
                    <a:pt x="0" y="0"/>
                  </a:lnTo>
                </a:path>
              </a:pathLst>
            </a:custGeom>
            <a:solidFill>
              <a:srgbClr val="FF9900"/>
            </a:solidFill>
            <a:ln w="19050" cap="flat">
              <a:solidFill>
                <a:srgbClr val="FF9900"/>
              </a:solidFill>
              <a:prstDash val="solid"/>
              <a:miter lim="800000"/>
              <a:headEnd/>
              <a:tailEnd/>
            </a:ln>
          </p:spPr>
          <p:txBody>
            <a:bodyPr/>
            <a:lstStyle/>
            <a:p>
              <a:endParaRPr lang="fr-FR" sz="1200"/>
            </a:p>
          </p:txBody>
        </p:sp>
        <p:sp>
          <p:nvSpPr>
            <p:cNvPr id="221" name="Freeform 62"/>
            <p:cNvSpPr>
              <a:spLocks/>
            </p:cNvSpPr>
            <p:nvPr/>
          </p:nvSpPr>
          <p:spPr bwMode="auto">
            <a:xfrm>
              <a:off x="2770188" y="3386138"/>
              <a:ext cx="100012"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solidFill>
              <a:srgbClr val="FF9900"/>
            </a:solidFill>
            <a:ln w="19050" cap="flat">
              <a:solidFill>
                <a:srgbClr val="FF9900"/>
              </a:solidFill>
              <a:prstDash val="solid"/>
              <a:miter lim="800000"/>
              <a:headEnd/>
              <a:tailEnd/>
            </a:ln>
          </p:spPr>
          <p:txBody>
            <a:bodyPr/>
            <a:lstStyle/>
            <a:p>
              <a:endParaRPr lang="fr-FR" sz="1200"/>
            </a:p>
          </p:txBody>
        </p:sp>
        <p:sp>
          <p:nvSpPr>
            <p:cNvPr id="222" name="Freeform 64"/>
            <p:cNvSpPr>
              <a:spLocks/>
            </p:cNvSpPr>
            <p:nvPr/>
          </p:nvSpPr>
          <p:spPr bwMode="auto">
            <a:xfrm>
              <a:off x="3336925" y="2490788"/>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solidFill>
              <a:srgbClr val="FF9900"/>
            </a:solidFill>
            <a:ln w="19050" cap="flat">
              <a:solidFill>
                <a:srgbClr val="FF9900"/>
              </a:solidFill>
              <a:prstDash val="solid"/>
              <a:miter lim="800000"/>
              <a:headEnd/>
              <a:tailEnd/>
            </a:ln>
          </p:spPr>
          <p:txBody>
            <a:bodyPr/>
            <a:lstStyle/>
            <a:p>
              <a:endParaRPr lang="fr-FR" sz="1200"/>
            </a:p>
          </p:txBody>
        </p:sp>
        <p:sp>
          <p:nvSpPr>
            <p:cNvPr id="223" name="Freeform 65"/>
            <p:cNvSpPr>
              <a:spLocks/>
            </p:cNvSpPr>
            <p:nvPr/>
          </p:nvSpPr>
          <p:spPr bwMode="auto">
            <a:xfrm>
              <a:off x="3387725" y="2490788"/>
              <a:ext cx="0" cy="615950"/>
            </a:xfrm>
            <a:custGeom>
              <a:avLst/>
              <a:gdLst>
                <a:gd name="T0" fmla="*/ 2147483647 h 887"/>
                <a:gd name="T1" fmla="*/ 2147483647 h 887"/>
                <a:gd name="T2" fmla="*/ 0 h 887"/>
                <a:gd name="T3" fmla="*/ 0 60000 65536"/>
                <a:gd name="T4" fmla="*/ 0 60000 65536"/>
                <a:gd name="T5" fmla="*/ 0 60000 65536"/>
                <a:gd name="T6" fmla="*/ 0 h 887"/>
                <a:gd name="T7" fmla="*/ 887 h 887"/>
              </a:gdLst>
              <a:ahLst/>
              <a:cxnLst>
                <a:cxn ang="T3">
                  <a:pos x="0" y="T0"/>
                </a:cxn>
                <a:cxn ang="T4">
                  <a:pos x="0" y="T1"/>
                </a:cxn>
                <a:cxn ang="T5">
                  <a:pos x="0" y="T2"/>
                </a:cxn>
              </a:cxnLst>
              <a:rect l="0" t="T6" r="0" b="T7"/>
              <a:pathLst>
                <a:path h="887">
                  <a:moveTo>
                    <a:pt x="0" y="887"/>
                  </a:moveTo>
                  <a:lnTo>
                    <a:pt x="0" y="887"/>
                  </a:lnTo>
                  <a:lnTo>
                    <a:pt x="0" y="0"/>
                  </a:lnTo>
                </a:path>
              </a:pathLst>
            </a:custGeom>
            <a:solidFill>
              <a:srgbClr val="FF9900"/>
            </a:solidFill>
            <a:ln w="19050" cap="flat">
              <a:solidFill>
                <a:srgbClr val="FF9900"/>
              </a:solidFill>
              <a:prstDash val="solid"/>
              <a:miter lim="800000"/>
              <a:headEnd/>
              <a:tailEnd/>
            </a:ln>
          </p:spPr>
          <p:txBody>
            <a:bodyPr/>
            <a:lstStyle/>
            <a:p>
              <a:endParaRPr lang="fr-FR" sz="1200"/>
            </a:p>
          </p:txBody>
        </p:sp>
        <p:sp>
          <p:nvSpPr>
            <p:cNvPr id="224" name="Freeform 66"/>
            <p:cNvSpPr>
              <a:spLocks/>
            </p:cNvSpPr>
            <p:nvPr/>
          </p:nvSpPr>
          <p:spPr bwMode="auto">
            <a:xfrm>
              <a:off x="3336925" y="3106738"/>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solidFill>
              <a:srgbClr val="FF9900"/>
            </a:solidFill>
            <a:ln w="19050" cap="flat">
              <a:solidFill>
                <a:srgbClr val="FF9900"/>
              </a:solidFill>
              <a:prstDash val="solid"/>
              <a:miter lim="800000"/>
              <a:headEnd/>
              <a:tailEnd/>
            </a:ln>
          </p:spPr>
          <p:txBody>
            <a:bodyPr/>
            <a:lstStyle/>
            <a:p>
              <a:endParaRPr lang="fr-FR" sz="1200"/>
            </a:p>
          </p:txBody>
        </p:sp>
        <p:sp>
          <p:nvSpPr>
            <p:cNvPr id="225" name="Freeform 68"/>
            <p:cNvSpPr>
              <a:spLocks/>
            </p:cNvSpPr>
            <p:nvPr/>
          </p:nvSpPr>
          <p:spPr bwMode="auto">
            <a:xfrm>
              <a:off x="4467225" y="2351088"/>
              <a:ext cx="101600"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solidFill>
              <a:srgbClr val="FF9900"/>
            </a:solidFill>
            <a:ln w="19050" cap="flat">
              <a:solidFill>
                <a:srgbClr val="FF9900"/>
              </a:solidFill>
              <a:prstDash val="solid"/>
              <a:miter lim="800000"/>
              <a:headEnd/>
              <a:tailEnd/>
            </a:ln>
          </p:spPr>
          <p:txBody>
            <a:bodyPr/>
            <a:lstStyle/>
            <a:p>
              <a:endParaRPr lang="fr-FR" sz="1200"/>
            </a:p>
          </p:txBody>
        </p:sp>
        <p:sp>
          <p:nvSpPr>
            <p:cNvPr id="226" name="Freeform 69"/>
            <p:cNvSpPr>
              <a:spLocks/>
            </p:cNvSpPr>
            <p:nvPr/>
          </p:nvSpPr>
          <p:spPr bwMode="auto">
            <a:xfrm>
              <a:off x="4518025" y="2351088"/>
              <a:ext cx="0" cy="569912"/>
            </a:xfrm>
            <a:custGeom>
              <a:avLst/>
              <a:gdLst>
                <a:gd name="T0" fmla="*/ 2147483647 h 822"/>
                <a:gd name="T1" fmla="*/ 2147483647 h 822"/>
                <a:gd name="T2" fmla="*/ 0 h 822"/>
                <a:gd name="T3" fmla="*/ 0 60000 65536"/>
                <a:gd name="T4" fmla="*/ 0 60000 65536"/>
                <a:gd name="T5" fmla="*/ 0 60000 65536"/>
                <a:gd name="T6" fmla="*/ 0 h 822"/>
                <a:gd name="T7" fmla="*/ 822 h 822"/>
              </a:gdLst>
              <a:ahLst/>
              <a:cxnLst>
                <a:cxn ang="T3">
                  <a:pos x="0" y="T0"/>
                </a:cxn>
                <a:cxn ang="T4">
                  <a:pos x="0" y="T1"/>
                </a:cxn>
                <a:cxn ang="T5">
                  <a:pos x="0" y="T2"/>
                </a:cxn>
              </a:cxnLst>
              <a:rect l="0" t="T6" r="0" b="T7"/>
              <a:pathLst>
                <a:path h="822">
                  <a:moveTo>
                    <a:pt x="0" y="822"/>
                  </a:moveTo>
                  <a:lnTo>
                    <a:pt x="0" y="822"/>
                  </a:lnTo>
                  <a:lnTo>
                    <a:pt x="0" y="0"/>
                  </a:lnTo>
                </a:path>
              </a:pathLst>
            </a:custGeom>
            <a:solidFill>
              <a:srgbClr val="FF9900"/>
            </a:solidFill>
            <a:ln w="19050" cap="flat">
              <a:solidFill>
                <a:srgbClr val="FF9900"/>
              </a:solidFill>
              <a:prstDash val="solid"/>
              <a:miter lim="800000"/>
              <a:headEnd/>
              <a:tailEnd/>
            </a:ln>
          </p:spPr>
          <p:txBody>
            <a:bodyPr/>
            <a:lstStyle/>
            <a:p>
              <a:endParaRPr lang="fr-FR" sz="1200"/>
            </a:p>
          </p:txBody>
        </p:sp>
        <p:sp>
          <p:nvSpPr>
            <p:cNvPr id="227" name="Freeform 70"/>
            <p:cNvSpPr>
              <a:spLocks/>
            </p:cNvSpPr>
            <p:nvPr/>
          </p:nvSpPr>
          <p:spPr bwMode="auto">
            <a:xfrm>
              <a:off x="4467225" y="2921000"/>
              <a:ext cx="101600"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solidFill>
              <a:srgbClr val="FF9900"/>
            </a:solidFill>
            <a:ln w="19050" cap="flat">
              <a:solidFill>
                <a:srgbClr val="FF9900"/>
              </a:solidFill>
              <a:prstDash val="solid"/>
              <a:miter lim="800000"/>
              <a:headEnd/>
              <a:tailEnd/>
            </a:ln>
          </p:spPr>
          <p:txBody>
            <a:bodyPr/>
            <a:lstStyle/>
            <a:p>
              <a:endParaRPr lang="fr-FR" sz="1200"/>
            </a:p>
          </p:txBody>
        </p:sp>
        <p:sp>
          <p:nvSpPr>
            <p:cNvPr id="228" name="Freeform 72"/>
            <p:cNvSpPr>
              <a:spLocks/>
            </p:cNvSpPr>
            <p:nvPr/>
          </p:nvSpPr>
          <p:spPr bwMode="auto">
            <a:xfrm>
              <a:off x="5605463" y="2268538"/>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solidFill>
              <a:srgbClr val="FF9900"/>
            </a:solidFill>
            <a:ln w="19050" cap="flat">
              <a:solidFill>
                <a:srgbClr val="FF9900"/>
              </a:solidFill>
              <a:prstDash val="solid"/>
              <a:miter lim="800000"/>
              <a:headEnd/>
              <a:tailEnd/>
            </a:ln>
          </p:spPr>
          <p:txBody>
            <a:bodyPr/>
            <a:lstStyle/>
            <a:p>
              <a:endParaRPr lang="fr-FR" sz="1200"/>
            </a:p>
          </p:txBody>
        </p:sp>
        <p:sp>
          <p:nvSpPr>
            <p:cNvPr id="229" name="Freeform 73"/>
            <p:cNvSpPr>
              <a:spLocks/>
            </p:cNvSpPr>
            <p:nvPr/>
          </p:nvSpPr>
          <p:spPr bwMode="auto">
            <a:xfrm>
              <a:off x="5656263" y="2268538"/>
              <a:ext cx="0" cy="530225"/>
            </a:xfrm>
            <a:custGeom>
              <a:avLst/>
              <a:gdLst>
                <a:gd name="T0" fmla="*/ 2147483647 h 763"/>
                <a:gd name="T1" fmla="*/ 2147483647 h 763"/>
                <a:gd name="T2" fmla="*/ 0 h 763"/>
                <a:gd name="T3" fmla="*/ 0 60000 65536"/>
                <a:gd name="T4" fmla="*/ 0 60000 65536"/>
                <a:gd name="T5" fmla="*/ 0 60000 65536"/>
                <a:gd name="T6" fmla="*/ 0 h 763"/>
                <a:gd name="T7" fmla="*/ 763 h 763"/>
              </a:gdLst>
              <a:ahLst/>
              <a:cxnLst>
                <a:cxn ang="T3">
                  <a:pos x="0" y="T0"/>
                </a:cxn>
                <a:cxn ang="T4">
                  <a:pos x="0" y="T1"/>
                </a:cxn>
                <a:cxn ang="T5">
                  <a:pos x="0" y="T2"/>
                </a:cxn>
              </a:cxnLst>
              <a:rect l="0" t="T6" r="0" b="T7"/>
              <a:pathLst>
                <a:path h="763">
                  <a:moveTo>
                    <a:pt x="0" y="763"/>
                  </a:moveTo>
                  <a:lnTo>
                    <a:pt x="0" y="763"/>
                  </a:lnTo>
                  <a:lnTo>
                    <a:pt x="0" y="0"/>
                  </a:lnTo>
                </a:path>
              </a:pathLst>
            </a:custGeom>
            <a:solidFill>
              <a:srgbClr val="FF9900"/>
            </a:solidFill>
            <a:ln w="19050" cap="flat">
              <a:solidFill>
                <a:srgbClr val="FF9900"/>
              </a:solidFill>
              <a:prstDash val="solid"/>
              <a:miter lim="800000"/>
              <a:headEnd/>
              <a:tailEnd/>
            </a:ln>
          </p:spPr>
          <p:txBody>
            <a:bodyPr/>
            <a:lstStyle/>
            <a:p>
              <a:endParaRPr lang="fr-FR" sz="1200"/>
            </a:p>
          </p:txBody>
        </p:sp>
        <p:sp>
          <p:nvSpPr>
            <p:cNvPr id="230" name="Freeform 74"/>
            <p:cNvSpPr>
              <a:spLocks/>
            </p:cNvSpPr>
            <p:nvPr/>
          </p:nvSpPr>
          <p:spPr bwMode="auto">
            <a:xfrm>
              <a:off x="5605463" y="2798763"/>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solidFill>
              <a:srgbClr val="FF9900"/>
            </a:solidFill>
            <a:ln w="19050" cap="flat">
              <a:solidFill>
                <a:srgbClr val="FF9900"/>
              </a:solidFill>
              <a:prstDash val="solid"/>
              <a:miter lim="800000"/>
              <a:headEnd/>
              <a:tailEnd/>
            </a:ln>
          </p:spPr>
          <p:txBody>
            <a:bodyPr/>
            <a:lstStyle/>
            <a:p>
              <a:endParaRPr lang="fr-FR" sz="1200"/>
            </a:p>
          </p:txBody>
        </p:sp>
        <p:sp>
          <p:nvSpPr>
            <p:cNvPr id="231" name="Freeform 76"/>
            <p:cNvSpPr>
              <a:spLocks/>
            </p:cNvSpPr>
            <p:nvPr/>
          </p:nvSpPr>
          <p:spPr bwMode="auto">
            <a:xfrm>
              <a:off x="6734175" y="2128838"/>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solidFill>
              <a:srgbClr val="FF9900"/>
            </a:solidFill>
            <a:ln w="19050" cap="flat">
              <a:solidFill>
                <a:srgbClr val="FF9900"/>
              </a:solidFill>
              <a:prstDash val="solid"/>
              <a:miter lim="800000"/>
              <a:headEnd/>
              <a:tailEnd/>
            </a:ln>
          </p:spPr>
          <p:txBody>
            <a:bodyPr/>
            <a:lstStyle/>
            <a:p>
              <a:endParaRPr lang="fr-FR" sz="1200"/>
            </a:p>
          </p:txBody>
        </p:sp>
        <p:sp>
          <p:nvSpPr>
            <p:cNvPr id="232" name="Freeform 77"/>
            <p:cNvSpPr>
              <a:spLocks/>
            </p:cNvSpPr>
            <p:nvPr/>
          </p:nvSpPr>
          <p:spPr bwMode="auto">
            <a:xfrm>
              <a:off x="6784975" y="2128838"/>
              <a:ext cx="0" cy="392112"/>
            </a:xfrm>
            <a:custGeom>
              <a:avLst/>
              <a:gdLst>
                <a:gd name="T0" fmla="*/ 2147483647 h 566"/>
                <a:gd name="T1" fmla="*/ 2147483647 h 566"/>
                <a:gd name="T2" fmla="*/ 0 h 566"/>
                <a:gd name="T3" fmla="*/ 0 60000 65536"/>
                <a:gd name="T4" fmla="*/ 0 60000 65536"/>
                <a:gd name="T5" fmla="*/ 0 60000 65536"/>
                <a:gd name="T6" fmla="*/ 0 h 566"/>
                <a:gd name="T7" fmla="*/ 566 h 566"/>
              </a:gdLst>
              <a:ahLst/>
              <a:cxnLst>
                <a:cxn ang="T3">
                  <a:pos x="0" y="T0"/>
                </a:cxn>
                <a:cxn ang="T4">
                  <a:pos x="0" y="T1"/>
                </a:cxn>
                <a:cxn ang="T5">
                  <a:pos x="0" y="T2"/>
                </a:cxn>
              </a:cxnLst>
              <a:rect l="0" t="T6" r="0" b="T7"/>
              <a:pathLst>
                <a:path h="566">
                  <a:moveTo>
                    <a:pt x="0" y="566"/>
                  </a:moveTo>
                  <a:lnTo>
                    <a:pt x="0" y="566"/>
                  </a:lnTo>
                  <a:lnTo>
                    <a:pt x="0" y="0"/>
                  </a:lnTo>
                </a:path>
              </a:pathLst>
            </a:custGeom>
            <a:solidFill>
              <a:srgbClr val="FF9900"/>
            </a:solidFill>
            <a:ln w="19050" cap="flat">
              <a:solidFill>
                <a:srgbClr val="FF9900"/>
              </a:solidFill>
              <a:prstDash val="solid"/>
              <a:miter lim="800000"/>
              <a:headEnd/>
              <a:tailEnd/>
            </a:ln>
          </p:spPr>
          <p:txBody>
            <a:bodyPr/>
            <a:lstStyle/>
            <a:p>
              <a:endParaRPr lang="fr-FR" sz="1200"/>
            </a:p>
          </p:txBody>
        </p:sp>
        <p:sp>
          <p:nvSpPr>
            <p:cNvPr id="233" name="Freeform 78"/>
            <p:cNvSpPr>
              <a:spLocks/>
            </p:cNvSpPr>
            <p:nvPr/>
          </p:nvSpPr>
          <p:spPr bwMode="auto">
            <a:xfrm>
              <a:off x="6734175" y="2520950"/>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solidFill>
              <a:srgbClr val="FF9900"/>
            </a:solidFill>
            <a:ln w="19050" cap="flat">
              <a:solidFill>
                <a:srgbClr val="FF9900"/>
              </a:solidFill>
              <a:prstDash val="solid"/>
              <a:miter lim="800000"/>
              <a:headEnd/>
              <a:tailEnd/>
            </a:ln>
          </p:spPr>
          <p:txBody>
            <a:bodyPr/>
            <a:lstStyle/>
            <a:p>
              <a:endParaRPr lang="fr-FR" sz="1200"/>
            </a:p>
          </p:txBody>
        </p:sp>
        <p:sp>
          <p:nvSpPr>
            <p:cNvPr id="234" name="Freeform 79"/>
            <p:cNvSpPr>
              <a:spLocks/>
            </p:cNvSpPr>
            <p:nvPr/>
          </p:nvSpPr>
          <p:spPr bwMode="auto">
            <a:xfrm>
              <a:off x="6832600" y="2117725"/>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noFill/>
            <a:ln w="28575" cap="flat">
              <a:solidFill>
                <a:srgbClr val="FF00FF"/>
              </a:solidFill>
              <a:prstDash val="solid"/>
              <a:miter lim="800000"/>
              <a:headEnd/>
              <a:tailEnd/>
            </a:ln>
          </p:spPr>
          <p:txBody>
            <a:bodyPr/>
            <a:lstStyle/>
            <a:p>
              <a:endParaRPr lang="fr-FR" sz="1200"/>
            </a:p>
          </p:txBody>
        </p:sp>
        <p:sp>
          <p:nvSpPr>
            <p:cNvPr id="235" name="Freeform 80"/>
            <p:cNvSpPr>
              <a:spLocks/>
            </p:cNvSpPr>
            <p:nvPr/>
          </p:nvSpPr>
          <p:spPr bwMode="auto">
            <a:xfrm>
              <a:off x="6883400" y="2117725"/>
              <a:ext cx="0" cy="327025"/>
            </a:xfrm>
            <a:custGeom>
              <a:avLst/>
              <a:gdLst>
                <a:gd name="T0" fmla="*/ 2147483647 h 470"/>
                <a:gd name="T1" fmla="*/ 2147483647 h 470"/>
                <a:gd name="T2" fmla="*/ 0 h 470"/>
                <a:gd name="T3" fmla="*/ 0 60000 65536"/>
                <a:gd name="T4" fmla="*/ 0 60000 65536"/>
                <a:gd name="T5" fmla="*/ 0 60000 65536"/>
                <a:gd name="T6" fmla="*/ 0 h 470"/>
                <a:gd name="T7" fmla="*/ 470 h 470"/>
              </a:gdLst>
              <a:ahLst/>
              <a:cxnLst>
                <a:cxn ang="T3">
                  <a:pos x="0" y="T0"/>
                </a:cxn>
                <a:cxn ang="T4">
                  <a:pos x="0" y="T1"/>
                </a:cxn>
                <a:cxn ang="T5">
                  <a:pos x="0" y="T2"/>
                </a:cxn>
              </a:cxnLst>
              <a:rect l="0" t="T6" r="0" b="T7"/>
              <a:pathLst>
                <a:path h="470">
                  <a:moveTo>
                    <a:pt x="0" y="470"/>
                  </a:moveTo>
                  <a:lnTo>
                    <a:pt x="0" y="470"/>
                  </a:lnTo>
                  <a:lnTo>
                    <a:pt x="0" y="0"/>
                  </a:lnTo>
                </a:path>
              </a:pathLst>
            </a:custGeom>
            <a:solidFill>
              <a:srgbClr val="FF00FF"/>
            </a:solidFill>
            <a:ln w="28575" cap="flat">
              <a:solidFill>
                <a:srgbClr val="FF00FF"/>
              </a:solidFill>
              <a:prstDash val="solid"/>
              <a:miter lim="800000"/>
              <a:headEnd/>
              <a:tailEnd/>
            </a:ln>
          </p:spPr>
          <p:txBody>
            <a:bodyPr/>
            <a:lstStyle/>
            <a:p>
              <a:endParaRPr lang="fr-FR" sz="1200"/>
            </a:p>
          </p:txBody>
        </p:sp>
        <p:sp>
          <p:nvSpPr>
            <p:cNvPr id="236" name="Freeform 81"/>
            <p:cNvSpPr>
              <a:spLocks/>
            </p:cNvSpPr>
            <p:nvPr/>
          </p:nvSpPr>
          <p:spPr bwMode="auto">
            <a:xfrm>
              <a:off x="6832600" y="2444750"/>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noFill/>
            <a:ln w="28575" cap="flat">
              <a:solidFill>
                <a:srgbClr val="FF00FF"/>
              </a:solidFill>
              <a:prstDash val="solid"/>
              <a:miter lim="800000"/>
              <a:headEnd/>
              <a:tailEnd/>
            </a:ln>
          </p:spPr>
          <p:txBody>
            <a:bodyPr/>
            <a:lstStyle/>
            <a:p>
              <a:endParaRPr lang="fr-FR" sz="1200"/>
            </a:p>
          </p:txBody>
        </p:sp>
        <p:sp>
          <p:nvSpPr>
            <p:cNvPr id="237" name="Freeform 83"/>
            <p:cNvSpPr>
              <a:spLocks/>
            </p:cNvSpPr>
            <p:nvPr/>
          </p:nvSpPr>
          <p:spPr bwMode="auto">
            <a:xfrm>
              <a:off x="4587875" y="2197100"/>
              <a:ext cx="73025" cy="53975"/>
            </a:xfrm>
            <a:custGeom>
              <a:avLst/>
              <a:gdLst>
                <a:gd name="T0" fmla="*/ 2147483647 w 76"/>
                <a:gd name="T1" fmla="*/ 2147483647 h 76"/>
                <a:gd name="T2" fmla="*/ 2147483647 w 76"/>
                <a:gd name="T3" fmla="*/ 2147483647 h 76"/>
                <a:gd name="T4" fmla="*/ 2147483647 w 76"/>
                <a:gd name="T5" fmla="*/ 2147483647 h 76"/>
                <a:gd name="T6" fmla="*/ 0 w 76"/>
                <a:gd name="T7" fmla="*/ 2147483647 h 76"/>
                <a:gd name="T8" fmla="*/ 2147483647 w 76"/>
                <a:gd name="T9" fmla="*/ 0 h 76"/>
                <a:gd name="T10" fmla="*/ 2147483647 w 76"/>
                <a:gd name="T11" fmla="*/ 2147483647 h 76"/>
                <a:gd name="T12" fmla="*/ 0 60000 65536"/>
                <a:gd name="T13" fmla="*/ 0 60000 65536"/>
                <a:gd name="T14" fmla="*/ 0 60000 65536"/>
                <a:gd name="T15" fmla="*/ 0 60000 65536"/>
                <a:gd name="T16" fmla="*/ 0 60000 65536"/>
                <a:gd name="T17" fmla="*/ 0 60000 65536"/>
                <a:gd name="T18" fmla="*/ 0 w 76"/>
                <a:gd name="T19" fmla="*/ 0 h 76"/>
                <a:gd name="T20" fmla="*/ 76 w 76"/>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76" h="76">
                  <a:moveTo>
                    <a:pt x="76" y="38"/>
                  </a:moveTo>
                  <a:lnTo>
                    <a:pt x="76" y="38"/>
                  </a:lnTo>
                  <a:cubicBezTo>
                    <a:pt x="76" y="59"/>
                    <a:pt x="59" y="76"/>
                    <a:pt x="38" y="76"/>
                  </a:cubicBezTo>
                  <a:cubicBezTo>
                    <a:pt x="17" y="76"/>
                    <a:pt x="0" y="59"/>
                    <a:pt x="0" y="38"/>
                  </a:cubicBezTo>
                  <a:cubicBezTo>
                    <a:pt x="0" y="17"/>
                    <a:pt x="17" y="0"/>
                    <a:pt x="38" y="0"/>
                  </a:cubicBezTo>
                  <a:cubicBezTo>
                    <a:pt x="59" y="0"/>
                    <a:pt x="76" y="17"/>
                    <a:pt x="76" y="38"/>
                  </a:cubicBezTo>
                  <a:close/>
                </a:path>
              </a:pathLst>
            </a:custGeom>
            <a:solidFill>
              <a:srgbClr val="FF00FF"/>
            </a:solidFill>
            <a:ln w="28575">
              <a:solidFill>
                <a:srgbClr val="FF00FF"/>
              </a:solidFill>
              <a:prstDash val="solid"/>
              <a:round/>
              <a:headEnd/>
              <a:tailEnd/>
            </a:ln>
          </p:spPr>
          <p:txBody>
            <a:bodyPr/>
            <a:lstStyle/>
            <a:p>
              <a:endParaRPr lang="fr-FR" sz="1200"/>
            </a:p>
          </p:txBody>
        </p:sp>
        <p:sp>
          <p:nvSpPr>
            <p:cNvPr id="238" name="Freeform 85"/>
            <p:cNvSpPr>
              <a:spLocks/>
            </p:cNvSpPr>
            <p:nvPr/>
          </p:nvSpPr>
          <p:spPr bwMode="auto">
            <a:xfrm>
              <a:off x="5707063" y="2117725"/>
              <a:ext cx="101600"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solidFill>
              <a:srgbClr val="FF00FF"/>
            </a:solidFill>
            <a:ln w="28575" cap="flat">
              <a:solidFill>
                <a:srgbClr val="FF00FF"/>
              </a:solidFill>
              <a:prstDash val="solid"/>
              <a:miter lim="800000"/>
              <a:headEnd/>
              <a:tailEnd/>
            </a:ln>
          </p:spPr>
          <p:txBody>
            <a:bodyPr/>
            <a:lstStyle/>
            <a:p>
              <a:endParaRPr lang="fr-FR" sz="1200"/>
            </a:p>
          </p:txBody>
        </p:sp>
        <p:sp>
          <p:nvSpPr>
            <p:cNvPr id="239" name="Freeform 86"/>
            <p:cNvSpPr>
              <a:spLocks/>
            </p:cNvSpPr>
            <p:nvPr/>
          </p:nvSpPr>
          <p:spPr bwMode="auto">
            <a:xfrm>
              <a:off x="5757863" y="2117725"/>
              <a:ext cx="0" cy="249238"/>
            </a:xfrm>
            <a:custGeom>
              <a:avLst/>
              <a:gdLst>
                <a:gd name="T0" fmla="*/ 2147483647 h 359"/>
                <a:gd name="T1" fmla="*/ 2147483647 h 359"/>
                <a:gd name="T2" fmla="*/ 0 h 359"/>
                <a:gd name="T3" fmla="*/ 0 60000 65536"/>
                <a:gd name="T4" fmla="*/ 0 60000 65536"/>
                <a:gd name="T5" fmla="*/ 0 60000 65536"/>
                <a:gd name="T6" fmla="*/ 0 h 359"/>
                <a:gd name="T7" fmla="*/ 359 h 359"/>
              </a:gdLst>
              <a:ahLst/>
              <a:cxnLst>
                <a:cxn ang="T3">
                  <a:pos x="0" y="T0"/>
                </a:cxn>
                <a:cxn ang="T4">
                  <a:pos x="0" y="T1"/>
                </a:cxn>
                <a:cxn ang="T5">
                  <a:pos x="0" y="T2"/>
                </a:cxn>
              </a:cxnLst>
              <a:rect l="0" t="T6" r="0" b="T7"/>
              <a:pathLst>
                <a:path h="359">
                  <a:moveTo>
                    <a:pt x="0" y="359"/>
                  </a:moveTo>
                  <a:lnTo>
                    <a:pt x="0" y="359"/>
                  </a:lnTo>
                  <a:lnTo>
                    <a:pt x="0" y="0"/>
                  </a:lnTo>
                </a:path>
              </a:pathLst>
            </a:custGeom>
            <a:solidFill>
              <a:srgbClr val="FF00FF"/>
            </a:solidFill>
            <a:ln w="28575" cap="flat">
              <a:solidFill>
                <a:srgbClr val="FF00FF"/>
              </a:solidFill>
              <a:prstDash val="solid"/>
              <a:miter lim="800000"/>
              <a:headEnd/>
              <a:tailEnd/>
            </a:ln>
          </p:spPr>
          <p:txBody>
            <a:bodyPr/>
            <a:lstStyle/>
            <a:p>
              <a:endParaRPr lang="fr-FR" sz="1200"/>
            </a:p>
          </p:txBody>
        </p:sp>
        <p:sp>
          <p:nvSpPr>
            <p:cNvPr id="240" name="Freeform 87"/>
            <p:cNvSpPr>
              <a:spLocks/>
            </p:cNvSpPr>
            <p:nvPr/>
          </p:nvSpPr>
          <p:spPr bwMode="auto">
            <a:xfrm>
              <a:off x="5707063" y="2366963"/>
              <a:ext cx="101600"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solidFill>
              <a:srgbClr val="FF00FF"/>
            </a:solidFill>
            <a:ln w="28575" cap="flat">
              <a:solidFill>
                <a:srgbClr val="FF00FF"/>
              </a:solidFill>
              <a:prstDash val="solid"/>
              <a:miter lim="800000"/>
              <a:headEnd/>
              <a:tailEnd/>
            </a:ln>
          </p:spPr>
          <p:txBody>
            <a:bodyPr/>
            <a:lstStyle/>
            <a:p>
              <a:endParaRPr lang="fr-FR" sz="1200"/>
            </a:p>
          </p:txBody>
        </p:sp>
        <p:sp>
          <p:nvSpPr>
            <p:cNvPr id="241" name="Freeform 88"/>
            <p:cNvSpPr>
              <a:spLocks/>
            </p:cNvSpPr>
            <p:nvPr/>
          </p:nvSpPr>
          <p:spPr bwMode="auto">
            <a:xfrm>
              <a:off x="4573588" y="2117725"/>
              <a:ext cx="101600"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solidFill>
              <a:srgbClr val="FF00FF"/>
            </a:solidFill>
            <a:ln w="28575" cap="flat">
              <a:solidFill>
                <a:srgbClr val="FF00FF"/>
              </a:solidFill>
              <a:prstDash val="solid"/>
              <a:miter lim="800000"/>
              <a:headEnd/>
              <a:tailEnd/>
            </a:ln>
          </p:spPr>
          <p:txBody>
            <a:bodyPr/>
            <a:lstStyle/>
            <a:p>
              <a:endParaRPr lang="fr-FR" sz="1200"/>
            </a:p>
          </p:txBody>
        </p:sp>
        <p:sp>
          <p:nvSpPr>
            <p:cNvPr id="242" name="Freeform 89"/>
            <p:cNvSpPr>
              <a:spLocks/>
            </p:cNvSpPr>
            <p:nvPr/>
          </p:nvSpPr>
          <p:spPr bwMode="auto">
            <a:xfrm>
              <a:off x="4624388" y="2117725"/>
              <a:ext cx="0" cy="249238"/>
            </a:xfrm>
            <a:custGeom>
              <a:avLst/>
              <a:gdLst>
                <a:gd name="T0" fmla="*/ 2147483647 h 359"/>
                <a:gd name="T1" fmla="*/ 2147483647 h 359"/>
                <a:gd name="T2" fmla="*/ 0 h 359"/>
                <a:gd name="T3" fmla="*/ 0 60000 65536"/>
                <a:gd name="T4" fmla="*/ 0 60000 65536"/>
                <a:gd name="T5" fmla="*/ 0 60000 65536"/>
                <a:gd name="T6" fmla="*/ 0 h 359"/>
                <a:gd name="T7" fmla="*/ 359 h 359"/>
              </a:gdLst>
              <a:ahLst/>
              <a:cxnLst>
                <a:cxn ang="T3">
                  <a:pos x="0" y="T0"/>
                </a:cxn>
                <a:cxn ang="T4">
                  <a:pos x="0" y="T1"/>
                </a:cxn>
                <a:cxn ang="T5">
                  <a:pos x="0" y="T2"/>
                </a:cxn>
              </a:cxnLst>
              <a:rect l="0" t="T6" r="0" b="T7"/>
              <a:pathLst>
                <a:path h="359">
                  <a:moveTo>
                    <a:pt x="0" y="359"/>
                  </a:moveTo>
                  <a:lnTo>
                    <a:pt x="0" y="359"/>
                  </a:lnTo>
                  <a:lnTo>
                    <a:pt x="0" y="0"/>
                  </a:lnTo>
                </a:path>
              </a:pathLst>
            </a:custGeom>
            <a:solidFill>
              <a:srgbClr val="FF00FF"/>
            </a:solidFill>
            <a:ln w="28575" cap="flat">
              <a:solidFill>
                <a:srgbClr val="FF00FF"/>
              </a:solidFill>
              <a:prstDash val="solid"/>
              <a:miter lim="800000"/>
              <a:headEnd/>
              <a:tailEnd/>
            </a:ln>
          </p:spPr>
          <p:txBody>
            <a:bodyPr/>
            <a:lstStyle/>
            <a:p>
              <a:endParaRPr lang="fr-FR" sz="1200"/>
            </a:p>
          </p:txBody>
        </p:sp>
        <p:sp>
          <p:nvSpPr>
            <p:cNvPr id="243" name="Freeform 90"/>
            <p:cNvSpPr>
              <a:spLocks/>
            </p:cNvSpPr>
            <p:nvPr/>
          </p:nvSpPr>
          <p:spPr bwMode="auto">
            <a:xfrm>
              <a:off x="4573588" y="2366963"/>
              <a:ext cx="101600"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solidFill>
              <a:srgbClr val="FF00FF"/>
            </a:solidFill>
            <a:ln w="28575" cap="flat">
              <a:solidFill>
                <a:srgbClr val="FF00FF"/>
              </a:solidFill>
              <a:prstDash val="solid"/>
              <a:miter lim="800000"/>
              <a:headEnd/>
              <a:tailEnd/>
            </a:ln>
          </p:spPr>
          <p:txBody>
            <a:bodyPr/>
            <a:lstStyle/>
            <a:p>
              <a:endParaRPr lang="fr-FR" sz="1200"/>
            </a:p>
          </p:txBody>
        </p:sp>
        <p:sp>
          <p:nvSpPr>
            <p:cNvPr id="244" name="Freeform 91"/>
            <p:cNvSpPr>
              <a:spLocks/>
            </p:cNvSpPr>
            <p:nvPr/>
          </p:nvSpPr>
          <p:spPr bwMode="auto">
            <a:xfrm>
              <a:off x="3438525" y="2362200"/>
              <a:ext cx="71438" cy="52388"/>
            </a:xfrm>
            <a:custGeom>
              <a:avLst/>
              <a:gdLst>
                <a:gd name="T0" fmla="*/ 2147483647 w 75"/>
                <a:gd name="T1" fmla="*/ 2147483647 h 75"/>
                <a:gd name="T2" fmla="*/ 2147483647 w 75"/>
                <a:gd name="T3" fmla="*/ 2147483647 h 75"/>
                <a:gd name="T4" fmla="*/ 2147483647 w 75"/>
                <a:gd name="T5" fmla="*/ 2147483647 h 75"/>
                <a:gd name="T6" fmla="*/ 0 w 75"/>
                <a:gd name="T7" fmla="*/ 2147483647 h 75"/>
                <a:gd name="T8" fmla="*/ 2147483647 w 75"/>
                <a:gd name="T9" fmla="*/ 0 h 75"/>
                <a:gd name="T10" fmla="*/ 2147483647 w 75"/>
                <a:gd name="T11" fmla="*/ 2147483647 h 75"/>
                <a:gd name="T12" fmla="*/ 0 60000 65536"/>
                <a:gd name="T13" fmla="*/ 0 60000 65536"/>
                <a:gd name="T14" fmla="*/ 0 60000 65536"/>
                <a:gd name="T15" fmla="*/ 0 60000 65536"/>
                <a:gd name="T16" fmla="*/ 0 60000 65536"/>
                <a:gd name="T17" fmla="*/ 0 60000 65536"/>
                <a:gd name="T18" fmla="*/ 0 w 75"/>
                <a:gd name="T19" fmla="*/ 0 h 75"/>
                <a:gd name="T20" fmla="*/ 75 w 75"/>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75" h="75">
                  <a:moveTo>
                    <a:pt x="75" y="37"/>
                  </a:moveTo>
                  <a:lnTo>
                    <a:pt x="75" y="37"/>
                  </a:lnTo>
                  <a:cubicBezTo>
                    <a:pt x="75" y="58"/>
                    <a:pt x="58" y="75"/>
                    <a:pt x="38" y="75"/>
                  </a:cubicBezTo>
                  <a:cubicBezTo>
                    <a:pt x="17" y="75"/>
                    <a:pt x="0" y="58"/>
                    <a:pt x="0" y="37"/>
                  </a:cubicBezTo>
                  <a:cubicBezTo>
                    <a:pt x="0" y="16"/>
                    <a:pt x="17" y="0"/>
                    <a:pt x="38" y="0"/>
                  </a:cubicBezTo>
                  <a:cubicBezTo>
                    <a:pt x="58" y="0"/>
                    <a:pt x="75" y="16"/>
                    <a:pt x="75" y="37"/>
                  </a:cubicBezTo>
                  <a:close/>
                </a:path>
              </a:pathLst>
            </a:custGeom>
            <a:solidFill>
              <a:srgbClr val="FF00FF"/>
            </a:solidFill>
            <a:ln w="28575">
              <a:solidFill>
                <a:srgbClr val="FF00FF"/>
              </a:solidFill>
              <a:prstDash val="solid"/>
              <a:round/>
              <a:headEnd/>
              <a:tailEnd/>
            </a:ln>
          </p:spPr>
          <p:txBody>
            <a:bodyPr/>
            <a:lstStyle/>
            <a:p>
              <a:endParaRPr lang="fr-FR" sz="1200"/>
            </a:p>
          </p:txBody>
        </p:sp>
        <p:sp>
          <p:nvSpPr>
            <p:cNvPr id="245" name="Freeform 92"/>
            <p:cNvSpPr>
              <a:spLocks/>
            </p:cNvSpPr>
            <p:nvPr/>
          </p:nvSpPr>
          <p:spPr bwMode="auto">
            <a:xfrm>
              <a:off x="3424238" y="2162175"/>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solidFill>
              <a:srgbClr val="FF00FF"/>
            </a:solidFill>
            <a:ln w="28575" cap="flat">
              <a:solidFill>
                <a:srgbClr val="FF00FF"/>
              </a:solidFill>
              <a:prstDash val="solid"/>
              <a:miter lim="800000"/>
              <a:headEnd/>
              <a:tailEnd/>
            </a:ln>
          </p:spPr>
          <p:txBody>
            <a:bodyPr/>
            <a:lstStyle/>
            <a:p>
              <a:endParaRPr lang="fr-FR" sz="1200"/>
            </a:p>
          </p:txBody>
        </p:sp>
        <p:sp>
          <p:nvSpPr>
            <p:cNvPr id="246" name="Freeform 93"/>
            <p:cNvSpPr>
              <a:spLocks/>
            </p:cNvSpPr>
            <p:nvPr/>
          </p:nvSpPr>
          <p:spPr bwMode="auto">
            <a:xfrm>
              <a:off x="3475038" y="2162175"/>
              <a:ext cx="0" cy="423863"/>
            </a:xfrm>
            <a:custGeom>
              <a:avLst/>
              <a:gdLst>
                <a:gd name="T0" fmla="*/ 2147483647 h 611"/>
                <a:gd name="T1" fmla="*/ 2147483647 h 611"/>
                <a:gd name="T2" fmla="*/ 0 h 611"/>
                <a:gd name="T3" fmla="*/ 0 60000 65536"/>
                <a:gd name="T4" fmla="*/ 0 60000 65536"/>
                <a:gd name="T5" fmla="*/ 0 60000 65536"/>
                <a:gd name="T6" fmla="*/ 0 h 611"/>
                <a:gd name="T7" fmla="*/ 611 h 611"/>
              </a:gdLst>
              <a:ahLst/>
              <a:cxnLst>
                <a:cxn ang="T3">
                  <a:pos x="0" y="T0"/>
                </a:cxn>
                <a:cxn ang="T4">
                  <a:pos x="0" y="T1"/>
                </a:cxn>
                <a:cxn ang="T5">
                  <a:pos x="0" y="T2"/>
                </a:cxn>
              </a:cxnLst>
              <a:rect l="0" t="T6" r="0" b="T7"/>
              <a:pathLst>
                <a:path h="611">
                  <a:moveTo>
                    <a:pt x="0" y="611"/>
                  </a:moveTo>
                  <a:lnTo>
                    <a:pt x="0" y="611"/>
                  </a:lnTo>
                  <a:lnTo>
                    <a:pt x="0" y="0"/>
                  </a:lnTo>
                </a:path>
              </a:pathLst>
            </a:custGeom>
            <a:solidFill>
              <a:srgbClr val="FF00FF"/>
            </a:solidFill>
            <a:ln w="28575" cap="flat">
              <a:solidFill>
                <a:srgbClr val="FF00FF"/>
              </a:solidFill>
              <a:prstDash val="solid"/>
              <a:miter lim="800000"/>
              <a:headEnd/>
              <a:tailEnd/>
            </a:ln>
          </p:spPr>
          <p:txBody>
            <a:bodyPr/>
            <a:lstStyle/>
            <a:p>
              <a:endParaRPr lang="fr-FR" sz="1200"/>
            </a:p>
          </p:txBody>
        </p:sp>
        <p:sp>
          <p:nvSpPr>
            <p:cNvPr id="247" name="Freeform 94"/>
            <p:cNvSpPr>
              <a:spLocks/>
            </p:cNvSpPr>
            <p:nvPr/>
          </p:nvSpPr>
          <p:spPr bwMode="auto">
            <a:xfrm>
              <a:off x="3424238" y="2586038"/>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solidFill>
              <a:srgbClr val="FF00FF"/>
            </a:solidFill>
            <a:ln w="28575" cap="flat">
              <a:solidFill>
                <a:srgbClr val="FF00FF"/>
              </a:solidFill>
              <a:prstDash val="solid"/>
              <a:miter lim="800000"/>
              <a:headEnd/>
              <a:tailEnd/>
            </a:ln>
          </p:spPr>
          <p:txBody>
            <a:bodyPr/>
            <a:lstStyle/>
            <a:p>
              <a:endParaRPr lang="fr-FR" sz="1200"/>
            </a:p>
          </p:txBody>
        </p:sp>
        <p:sp>
          <p:nvSpPr>
            <p:cNvPr id="248" name="Freeform 95"/>
            <p:cNvSpPr>
              <a:spLocks/>
            </p:cNvSpPr>
            <p:nvPr/>
          </p:nvSpPr>
          <p:spPr bwMode="auto">
            <a:xfrm>
              <a:off x="2886075" y="3711575"/>
              <a:ext cx="71438" cy="53975"/>
            </a:xfrm>
            <a:custGeom>
              <a:avLst/>
              <a:gdLst>
                <a:gd name="T0" fmla="*/ 2147483647 w 75"/>
                <a:gd name="T1" fmla="*/ 2147483647 h 76"/>
                <a:gd name="T2" fmla="*/ 2147483647 w 75"/>
                <a:gd name="T3" fmla="*/ 2147483647 h 76"/>
                <a:gd name="T4" fmla="*/ 2147483647 w 75"/>
                <a:gd name="T5" fmla="*/ 2147483647 h 76"/>
                <a:gd name="T6" fmla="*/ 0 w 75"/>
                <a:gd name="T7" fmla="*/ 2147483647 h 76"/>
                <a:gd name="T8" fmla="*/ 2147483647 w 75"/>
                <a:gd name="T9" fmla="*/ 0 h 76"/>
                <a:gd name="T10" fmla="*/ 2147483647 w 75"/>
                <a:gd name="T11" fmla="*/ 2147483647 h 76"/>
                <a:gd name="T12" fmla="*/ 0 60000 65536"/>
                <a:gd name="T13" fmla="*/ 0 60000 65536"/>
                <a:gd name="T14" fmla="*/ 0 60000 65536"/>
                <a:gd name="T15" fmla="*/ 0 60000 65536"/>
                <a:gd name="T16" fmla="*/ 0 60000 65536"/>
                <a:gd name="T17" fmla="*/ 0 60000 65536"/>
                <a:gd name="T18" fmla="*/ 0 w 75"/>
                <a:gd name="T19" fmla="*/ 0 h 76"/>
                <a:gd name="T20" fmla="*/ 75 w 75"/>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75" h="76">
                  <a:moveTo>
                    <a:pt x="75" y="38"/>
                  </a:moveTo>
                  <a:lnTo>
                    <a:pt x="75" y="38"/>
                  </a:lnTo>
                  <a:cubicBezTo>
                    <a:pt x="75" y="59"/>
                    <a:pt x="58" y="76"/>
                    <a:pt x="38" y="76"/>
                  </a:cubicBezTo>
                  <a:cubicBezTo>
                    <a:pt x="17" y="76"/>
                    <a:pt x="0" y="59"/>
                    <a:pt x="0" y="38"/>
                  </a:cubicBezTo>
                  <a:cubicBezTo>
                    <a:pt x="0" y="17"/>
                    <a:pt x="17" y="0"/>
                    <a:pt x="38" y="0"/>
                  </a:cubicBezTo>
                  <a:cubicBezTo>
                    <a:pt x="58" y="0"/>
                    <a:pt x="75" y="17"/>
                    <a:pt x="75" y="38"/>
                  </a:cubicBezTo>
                  <a:close/>
                </a:path>
              </a:pathLst>
            </a:custGeom>
            <a:solidFill>
              <a:srgbClr val="FF00FF"/>
            </a:solidFill>
            <a:ln w="28575">
              <a:solidFill>
                <a:srgbClr val="FF00FF"/>
              </a:solidFill>
              <a:prstDash val="solid"/>
              <a:round/>
              <a:headEnd/>
              <a:tailEnd/>
            </a:ln>
          </p:spPr>
          <p:txBody>
            <a:bodyPr/>
            <a:lstStyle/>
            <a:p>
              <a:endParaRPr lang="fr-FR" sz="1200"/>
            </a:p>
          </p:txBody>
        </p:sp>
        <p:sp>
          <p:nvSpPr>
            <p:cNvPr id="249" name="Freeform 96"/>
            <p:cNvSpPr>
              <a:spLocks/>
            </p:cNvSpPr>
            <p:nvPr/>
          </p:nvSpPr>
          <p:spPr bwMode="auto">
            <a:xfrm>
              <a:off x="2498725" y="4445000"/>
              <a:ext cx="71438" cy="52388"/>
            </a:xfrm>
            <a:custGeom>
              <a:avLst/>
              <a:gdLst>
                <a:gd name="T0" fmla="*/ 2147483647 w 75"/>
                <a:gd name="T1" fmla="*/ 2147483647 h 76"/>
                <a:gd name="T2" fmla="*/ 2147483647 w 75"/>
                <a:gd name="T3" fmla="*/ 2147483647 h 76"/>
                <a:gd name="T4" fmla="*/ 2147483647 w 75"/>
                <a:gd name="T5" fmla="*/ 2147483647 h 76"/>
                <a:gd name="T6" fmla="*/ 0 w 75"/>
                <a:gd name="T7" fmla="*/ 2147483647 h 76"/>
                <a:gd name="T8" fmla="*/ 2147483647 w 75"/>
                <a:gd name="T9" fmla="*/ 0 h 76"/>
                <a:gd name="T10" fmla="*/ 2147483647 w 75"/>
                <a:gd name="T11" fmla="*/ 2147483647 h 76"/>
                <a:gd name="T12" fmla="*/ 0 60000 65536"/>
                <a:gd name="T13" fmla="*/ 0 60000 65536"/>
                <a:gd name="T14" fmla="*/ 0 60000 65536"/>
                <a:gd name="T15" fmla="*/ 0 60000 65536"/>
                <a:gd name="T16" fmla="*/ 0 60000 65536"/>
                <a:gd name="T17" fmla="*/ 0 60000 65536"/>
                <a:gd name="T18" fmla="*/ 0 w 75"/>
                <a:gd name="T19" fmla="*/ 0 h 76"/>
                <a:gd name="T20" fmla="*/ 75 w 75"/>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75" h="76">
                  <a:moveTo>
                    <a:pt x="75" y="38"/>
                  </a:moveTo>
                  <a:lnTo>
                    <a:pt x="75" y="38"/>
                  </a:lnTo>
                  <a:cubicBezTo>
                    <a:pt x="75" y="59"/>
                    <a:pt x="59" y="76"/>
                    <a:pt x="38" y="76"/>
                  </a:cubicBezTo>
                  <a:cubicBezTo>
                    <a:pt x="17" y="76"/>
                    <a:pt x="0" y="59"/>
                    <a:pt x="0" y="38"/>
                  </a:cubicBezTo>
                  <a:cubicBezTo>
                    <a:pt x="0" y="17"/>
                    <a:pt x="17" y="0"/>
                    <a:pt x="38" y="0"/>
                  </a:cubicBezTo>
                  <a:cubicBezTo>
                    <a:pt x="59" y="0"/>
                    <a:pt x="75" y="17"/>
                    <a:pt x="75" y="38"/>
                  </a:cubicBezTo>
                  <a:close/>
                </a:path>
              </a:pathLst>
            </a:custGeom>
            <a:solidFill>
              <a:srgbClr val="66A0DC"/>
            </a:solidFill>
            <a:ln w="0">
              <a:solidFill>
                <a:srgbClr val="000000"/>
              </a:solidFill>
              <a:prstDash val="solid"/>
              <a:round/>
              <a:headEnd/>
              <a:tailEnd/>
            </a:ln>
          </p:spPr>
          <p:txBody>
            <a:bodyPr/>
            <a:lstStyle/>
            <a:p>
              <a:endParaRPr lang="fr-FR" sz="1200"/>
            </a:p>
          </p:txBody>
        </p:sp>
        <p:sp>
          <p:nvSpPr>
            <p:cNvPr id="250" name="Freeform 97"/>
            <p:cNvSpPr>
              <a:spLocks/>
            </p:cNvSpPr>
            <p:nvPr/>
          </p:nvSpPr>
          <p:spPr bwMode="auto">
            <a:xfrm>
              <a:off x="2870200" y="3409950"/>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solidFill>
              <a:srgbClr val="FF00FF"/>
            </a:solidFill>
            <a:ln w="28575" cap="flat">
              <a:solidFill>
                <a:srgbClr val="FF00FF"/>
              </a:solidFill>
              <a:prstDash val="solid"/>
              <a:miter lim="800000"/>
              <a:headEnd/>
              <a:tailEnd/>
            </a:ln>
          </p:spPr>
          <p:txBody>
            <a:bodyPr/>
            <a:lstStyle/>
            <a:p>
              <a:endParaRPr lang="fr-FR" sz="1200"/>
            </a:p>
          </p:txBody>
        </p:sp>
        <p:sp>
          <p:nvSpPr>
            <p:cNvPr id="251" name="Freeform 98"/>
            <p:cNvSpPr>
              <a:spLocks/>
            </p:cNvSpPr>
            <p:nvPr/>
          </p:nvSpPr>
          <p:spPr bwMode="auto">
            <a:xfrm>
              <a:off x="2922588" y="3409950"/>
              <a:ext cx="0" cy="658813"/>
            </a:xfrm>
            <a:custGeom>
              <a:avLst/>
              <a:gdLst>
                <a:gd name="T0" fmla="*/ 2147483647 h 947"/>
                <a:gd name="T1" fmla="*/ 2147483647 h 947"/>
                <a:gd name="T2" fmla="*/ 0 h 947"/>
                <a:gd name="T3" fmla="*/ 0 60000 65536"/>
                <a:gd name="T4" fmla="*/ 0 60000 65536"/>
                <a:gd name="T5" fmla="*/ 0 60000 65536"/>
                <a:gd name="T6" fmla="*/ 0 h 947"/>
                <a:gd name="T7" fmla="*/ 947 h 947"/>
              </a:gdLst>
              <a:ahLst/>
              <a:cxnLst>
                <a:cxn ang="T3">
                  <a:pos x="0" y="T0"/>
                </a:cxn>
                <a:cxn ang="T4">
                  <a:pos x="0" y="T1"/>
                </a:cxn>
                <a:cxn ang="T5">
                  <a:pos x="0" y="T2"/>
                </a:cxn>
              </a:cxnLst>
              <a:rect l="0" t="T6" r="0" b="T7"/>
              <a:pathLst>
                <a:path h="947">
                  <a:moveTo>
                    <a:pt x="0" y="947"/>
                  </a:moveTo>
                  <a:lnTo>
                    <a:pt x="0" y="947"/>
                  </a:lnTo>
                  <a:lnTo>
                    <a:pt x="0" y="0"/>
                  </a:lnTo>
                </a:path>
              </a:pathLst>
            </a:custGeom>
            <a:solidFill>
              <a:srgbClr val="FF00FF"/>
            </a:solidFill>
            <a:ln w="28575" cap="flat">
              <a:solidFill>
                <a:srgbClr val="FF00FF"/>
              </a:solidFill>
              <a:prstDash val="solid"/>
              <a:miter lim="800000"/>
              <a:headEnd/>
              <a:tailEnd/>
            </a:ln>
          </p:spPr>
          <p:txBody>
            <a:bodyPr/>
            <a:lstStyle/>
            <a:p>
              <a:endParaRPr lang="fr-FR" sz="1200"/>
            </a:p>
          </p:txBody>
        </p:sp>
        <p:sp>
          <p:nvSpPr>
            <p:cNvPr id="252" name="Freeform 99"/>
            <p:cNvSpPr>
              <a:spLocks/>
            </p:cNvSpPr>
            <p:nvPr/>
          </p:nvSpPr>
          <p:spPr bwMode="auto">
            <a:xfrm>
              <a:off x="2870200" y="4068763"/>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solidFill>
              <a:srgbClr val="FF00FF"/>
            </a:solidFill>
            <a:ln w="28575" cap="flat">
              <a:solidFill>
                <a:srgbClr val="FF00FF"/>
              </a:solidFill>
              <a:prstDash val="solid"/>
              <a:miter lim="800000"/>
              <a:headEnd/>
              <a:tailEnd/>
            </a:ln>
          </p:spPr>
          <p:txBody>
            <a:bodyPr/>
            <a:lstStyle/>
            <a:p>
              <a:endParaRPr lang="fr-FR" sz="1200"/>
            </a:p>
          </p:txBody>
        </p:sp>
        <p:sp>
          <p:nvSpPr>
            <p:cNvPr id="253" name="Freeform 100"/>
            <p:cNvSpPr>
              <a:spLocks/>
            </p:cNvSpPr>
            <p:nvPr/>
          </p:nvSpPr>
          <p:spPr bwMode="auto">
            <a:xfrm>
              <a:off x="5721350" y="2193925"/>
              <a:ext cx="73025" cy="52388"/>
            </a:xfrm>
            <a:custGeom>
              <a:avLst/>
              <a:gdLst>
                <a:gd name="T0" fmla="*/ 2147483647 w 76"/>
                <a:gd name="T1" fmla="*/ 2147483647 h 76"/>
                <a:gd name="T2" fmla="*/ 2147483647 w 76"/>
                <a:gd name="T3" fmla="*/ 2147483647 h 76"/>
                <a:gd name="T4" fmla="*/ 2147483647 w 76"/>
                <a:gd name="T5" fmla="*/ 2147483647 h 76"/>
                <a:gd name="T6" fmla="*/ 0 w 76"/>
                <a:gd name="T7" fmla="*/ 2147483647 h 76"/>
                <a:gd name="T8" fmla="*/ 2147483647 w 76"/>
                <a:gd name="T9" fmla="*/ 0 h 76"/>
                <a:gd name="T10" fmla="*/ 2147483647 w 76"/>
                <a:gd name="T11" fmla="*/ 2147483647 h 76"/>
                <a:gd name="T12" fmla="*/ 0 60000 65536"/>
                <a:gd name="T13" fmla="*/ 0 60000 65536"/>
                <a:gd name="T14" fmla="*/ 0 60000 65536"/>
                <a:gd name="T15" fmla="*/ 0 60000 65536"/>
                <a:gd name="T16" fmla="*/ 0 60000 65536"/>
                <a:gd name="T17" fmla="*/ 0 60000 65536"/>
                <a:gd name="T18" fmla="*/ 0 w 76"/>
                <a:gd name="T19" fmla="*/ 0 h 76"/>
                <a:gd name="T20" fmla="*/ 76 w 76"/>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76" h="76">
                  <a:moveTo>
                    <a:pt x="76" y="38"/>
                  </a:moveTo>
                  <a:lnTo>
                    <a:pt x="76" y="38"/>
                  </a:lnTo>
                  <a:cubicBezTo>
                    <a:pt x="76" y="59"/>
                    <a:pt x="59" y="76"/>
                    <a:pt x="38" y="76"/>
                  </a:cubicBezTo>
                  <a:cubicBezTo>
                    <a:pt x="17" y="76"/>
                    <a:pt x="0" y="59"/>
                    <a:pt x="0" y="38"/>
                  </a:cubicBezTo>
                  <a:cubicBezTo>
                    <a:pt x="0" y="17"/>
                    <a:pt x="17" y="0"/>
                    <a:pt x="38" y="0"/>
                  </a:cubicBezTo>
                  <a:cubicBezTo>
                    <a:pt x="59" y="0"/>
                    <a:pt x="76" y="17"/>
                    <a:pt x="76" y="38"/>
                  </a:cubicBezTo>
                  <a:close/>
                </a:path>
              </a:pathLst>
            </a:custGeom>
            <a:solidFill>
              <a:srgbClr val="FF00FF"/>
            </a:solidFill>
            <a:ln w="28575">
              <a:solidFill>
                <a:srgbClr val="FF00FF"/>
              </a:solidFill>
              <a:prstDash val="solid"/>
              <a:round/>
              <a:headEnd/>
              <a:tailEnd/>
            </a:ln>
          </p:spPr>
          <p:txBody>
            <a:bodyPr/>
            <a:lstStyle/>
            <a:p>
              <a:endParaRPr lang="fr-FR" sz="1200"/>
            </a:p>
          </p:txBody>
        </p:sp>
        <p:sp>
          <p:nvSpPr>
            <p:cNvPr id="254" name="Freeform 104"/>
            <p:cNvSpPr>
              <a:spLocks/>
            </p:cNvSpPr>
            <p:nvPr/>
          </p:nvSpPr>
          <p:spPr bwMode="auto">
            <a:xfrm>
              <a:off x="2386013" y="4002088"/>
              <a:ext cx="101600"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solidFill>
              <a:srgbClr val="FF9900"/>
            </a:solidFill>
            <a:ln w="19050" cap="flat">
              <a:solidFill>
                <a:srgbClr val="FF9900"/>
              </a:solidFill>
              <a:prstDash val="solid"/>
              <a:miter lim="800000"/>
              <a:headEnd/>
              <a:tailEnd/>
            </a:ln>
          </p:spPr>
          <p:txBody>
            <a:bodyPr/>
            <a:lstStyle/>
            <a:p>
              <a:endParaRPr lang="fr-FR" sz="1200"/>
            </a:p>
          </p:txBody>
        </p:sp>
        <p:sp>
          <p:nvSpPr>
            <p:cNvPr id="255" name="Freeform 105"/>
            <p:cNvSpPr>
              <a:spLocks/>
            </p:cNvSpPr>
            <p:nvPr/>
          </p:nvSpPr>
          <p:spPr bwMode="auto">
            <a:xfrm>
              <a:off x="2436813" y="4002088"/>
              <a:ext cx="0" cy="420687"/>
            </a:xfrm>
            <a:custGeom>
              <a:avLst/>
              <a:gdLst>
                <a:gd name="T0" fmla="*/ 2147483647 h 605"/>
                <a:gd name="T1" fmla="*/ 2147483647 h 605"/>
                <a:gd name="T2" fmla="*/ 0 h 605"/>
                <a:gd name="T3" fmla="*/ 0 60000 65536"/>
                <a:gd name="T4" fmla="*/ 0 60000 65536"/>
                <a:gd name="T5" fmla="*/ 0 60000 65536"/>
                <a:gd name="T6" fmla="*/ 0 h 605"/>
                <a:gd name="T7" fmla="*/ 605 h 605"/>
              </a:gdLst>
              <a:ahLst/>
              <a:cxnLst>
                <a:cxn ang="T3">
                  <a:pos x="0" y="T0"/>
                </a:cxn>
                <a:cxn ang="T4">
                  <a:pos x="0" y="T1"/>
                </a:cxn>
                <a:cxn ang="T5">
                  <a:pos x="0" y="T2"/>
                </a:cxn>
              </a:cxnLst>
              <a:rect l="0" t="T6" r="0" b="T7"/>
              <a:pathLst>
                <a:path h="605">
                  <a:moveTo>
                    <a:pt x="0" y="605"/>
                  </a:moveTo>
                  <a:lnTo>
                    <a:pt x="0" y="605"/>
                  </a:lnTo>
                  <a:lnTo>
                    <a:pt x="0" y="0"/>
                  </a:lnTo>
                </a:path>
              </a:pathLst>
            </a:custGeom>
            <a:solidFill>
              <a:srgbClr val="FF9900"/>
            </a:solidFill>
            <a:ln w="19050" cap="flat">
              <a:solidFill>
                <a:srgbClr val="FF9900"/>
              </a:solidFill>
              <a:prstDash val="solid"/>
              <a:miter lim="800000"/>
              <a:headEnd/>
              <a:tailEnd/>
            </a:ln>
          </p:spPr>
          <p:txBody>
            <a:bodyPr/>
            <a:lstStyle/>
            <a:p>
              <a:endParaRPr lang="fr-FR" sz="1200"/>
            </a:p>
          </p:txBody>
        </p:sp>
        <p:sp>
          <p:nvSpPr>
            <p:cNvPr id="256" name="Freeform 106"/>
            <p:cNvSpPr>
              <a:spLocks/>
            </p:cNvSpPr>
            <p:nvPr/>
          </p:nvSpPr>
          <p:spPr bwMode="auto">
            <a:xfrm>
              <a:off x="2386013" y="4422775"/>
              <a:ext cx="101600"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solidFill>
              <a:srgbClr val="FF9900"/>
            </a:solidFill>
            <a:ln w="19050" cap="flat">
              <a:solidFill>
                <a:srgbClr val="FF9900"/>
              </a:solidFill>
              <a:prstDash val="solid"/>
              <a:miter lim="800000"/>
              <a:headEnd/>
              <a:tailEnd/>
            </a:ln>
          </p:spPr>
          <p:txBody>
            <a:bodyPr/>
            <a:lstStyle/>
            <a:p>
              <a:endParaRPr lang="fr-FR" sz="1200"/>
            </a:p>
          </p:txBody>
        </p:sp>
        <p:sp>
          <p:nvSpPr>
            <p:cNvPr id="257" name="Freeform 107"/>
            <p:cNvSpPr>
              <a:spLocks/>
            </p:cNvSpPr>
            <p:nvPr/>
          </p:nvSpPr>
          <p:spPr bwMode="auto">
            <a:xfrm>
              <a:off x="2535238" y="2224088"/>
              <a:ext cx="4348162" cy="2247900"/>
            </a:xfrm>
            <a:custGeom>
              <a:avLst/>
              <a:gdLst>
                <a:gd name="T0" fmla="*/ 0 w 4559"/>
                <a:gd name="T1" fmla="*/ 2147483647 h 3235"/>
                <a:gd name="T2" fmla="*/ 0 w 4559"/>
                <a:gd name="T3" fmla="*/ 2147483647 h 3235"/>
                <a:gd name="T4" fmla="*/ 2147483647 w 4559"/>
                <a:gd name="T5" fmla="*/ 2147483647 h 3235"/>
                <a:gd name="T6" fmla="*/ 2147483647 w 4559"/>
                <a:gd name="T7" fmla="*/ 2147483647 h 3235"/>
                <a:gd name="T8" fmla="*/ 2147483647 w 4559"/>
                <a:gd name="T9" fmla="*/ 0 h 3235"/>
                <a:gd name="T10" fmla="*/ 2147483647 w 4559"/>
                <a:gd name="T11" fmla="*/ 0 h 3235"/>
                <a:gd name="T12" fmla="*/ 2147483647 w 4559"/>
                <a:gd name="T13" fmla="*/ 2147483647 h 3235"/>
                <a:gd name="T14" fmla="*/ 0 60000 65536"/>
                <a:gd name="T15" fmla="*/ 0 60000 65536"/>
                <a:gd name="T16" fmla="*/ 0 60000 65536"/>
                <a:gd name="T17" fmla="*/ 0 60000 65536"/>
                <a:gd name="T18" fmla="*/ 0 60000 65536"/>
                <a:gd name="T19" fmla="*/ 0 60000 65536"/>
                <a:gd name="T20" fmla="*/ 0 60000 65536"/>
                <a:gd name="T21" fmla="*/ 0 w 4559"/>
                <a:gd name="T22" fmla="*/ 0 h 3235"/>
                <a:gd name="T23" fmla="*/ 4559 w 4559"/>
                <a:gd name="T24" fmla="*/ 3235 h 3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59" h="3235">
                  <a:moveTo>
                    <a:pt x="0" y="3235"/>
                  </a:moveTo>
                  <a:lnTo>
                    <a:pt x="0" y="3235"/>
                  </a:lnTo>
                  <a:lnTo>
                    <a:pt x="392" y="2186"/>
                  </a:lnTo>
                  <a:lnTo>
                    <a:pt x="996" y="225"/>
                  </a:lnTo>
                  <a:lnTo>
                    <a:pt x="2180" y="0"/>
                  </a:lnTo>
                  <a:lnTo>
                    <a:pt x="3376" y="0"/>
                  </a:lnTo>
                  <a:lnTo>
                    <a:pt x="4559" y="71"/>
                  </a:lnTo>
                </a:path>
              </a:pathLst>
            </a:custGeom>
            <a:noFill/>
            <a:ln w="28575" cap="flat">
              <a:solidFill>
                <a:srgbClr val="FF00FF"/>
              </a:solidFill>
              <a:prstDash val="solid"/>
              <a:miter lim="800000"/>
              <a:headEnd/>
              <a:tailEnd/>
            </a:ln>
          </p:spPr>
          <p:txBody>
            <a:bodyPr/>
            <a:lstStyle/>
            <a:p>
              <a:endParaRPr lang="fr-FR" sz="1200"/>
            </a:p>
          </p:txBody>
        </p:sp>
        <p:sp>
          <p:nvSpPr>
            <p:cNvPr id="258" name="Freeform 108"/>
            <p:cNvSpPr>
              <a:spLocks/>
            </p:cNvSpPr>
            <p:nvPr/>
          </p:nvSpPr>
          <p:spPr bwMode="auto">
            <a:xfrm>
              <a:off x="2436813" y="2330450"/>
              <a:ext cx="4348162" cy="1876425"/>
            </a:xfrm>
            <a:custGeom>
              <a:avLst/>
              <a:gdLst>
                <a:gd name="T0" fmla="*/ 0 w 4559"/>
                <a:gd name="T1" fmla="*/ 2147483647 h 2701"/>
                <a:gd name="T2" fmla="*/ 0 w 4559"/>
                <a:gd name="T3" fmla="*/ 2147483647 h 2701"/>
                <a:gd name="T4" fmla="*/ 2147483647 w 4559"/>
                <a:gd name="T5" fmla="*/ 2147483647 h 2701"/>
                <a:gd name="T6" fmla="*/ 2147483647 w 4559"/>
                <a:gd name="T7" fmla="*/ 2147483647 h 2701"/>
                <a:gd name="T8" fmla="*/ 2147483647 w 4559"/>
                <a:gd name="T9" fmla="*/ 2147483647 h 2701"/>
                <a:gd name="T10" fmla="*/ 2147483647 w 4559"/>
                <a:gd name="T11" fmla="*/ 2147483647 h 2701"/>
                <a:gd name="T12" fmla="*/ 2147483647 w 4559"/>
                <a:gd name="T13" fmla="*/ 0 h 2701"/>
                <a:gd name="T14" fmla="*/ 0 60000 65536"/>
                <a:gd name="T15" fmla="*/ 0 60000 65536"/>
                <a:gd name="T16" fmla="*/ 0 60000 65536"/>
                <a:gd name="T17" fmla="*/ 0 60000 65536"/>
                <a:gd name="T18" fmla="*/ 0 60000 65536"/>
                <a:gd name="T19" fmla="*/ 0 60000 65536"/>
                <a:gd name="T20" fmla="*/ 0 60000 65536"/>
                <a:gd name="T21" fmla="*/ 0 w 4559"/>
                <a:gd name="T22" fmla="*/ 0 h 2701"/>
                <a:gd name="T23" fmla="*/ 4559 w 4559"/>
                <a:gd name="T24" fmla="*/ 2701 h 27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59" h="2701">
                  <a:moveTo>
                    <a:pt x="0" y="2701"/>
                  </a:moveTo>
                  <a:lnTo>
                    <a:pt x="0" y="2701"/>
                  </a:lnTo>
                  <a:lnTo>
                    <a:pt x="405" y="1036"/>
                  </a:lnTo>
                  <a:lnTo>
                    <a:pt x="1003" y="656"/>
                  </a:lnTo>
                  <a:lnTo>
                    <a:pt x="2186" y="438"/>
                  </a:lnTo>
                  <a:lnTo>
                    <a:pt x="3376" y="290"/>
                  </a:lnTo>
                  <a:lnTo>
                    <a:pt x="4559" y="0"/>
                  </a:lnTo>
                </a:path>
              </a:pathLst>
            </a:custGeom>
            <a:noFill/>
            <a:ln w="28575" cap="flat">
              <a:solidFill>
                <a:srgbClr val="F28500"/>
              </a:solidFill>
              <a:prstDash val="solid"/>
              <a:miter lim="800000"/>
              <a:headEnd/>
              <a:tailEnd/>
            </a:ln>
          </p:spPr>
          <p:txBody>
            <a:bodyPr/>
            <a:lstStyle/>
            <a:p>
              <a:endParaRPr lang="fr-FR" sz="1200"/>
            </a:p>
          </p:txBody>
        </p:sp>
        <p:sp>
          <p:nvSpPr>
            <p:cNvPr id="259" name="Freeform 109"/>
            <p:cNvSpPr>
              <a:spLocks/>
            </p:cNvSpPr>
            <p:nvPr/>
          </p:nvSpPr>
          <p:spPr bwMode="auto">
            <a:xfrm>
              <a:off x="2400300" y="4181475"/>
              <a:ext cx="73025" cy="52388"/>
            </a:xfrm>
            <a:custGeom>
              <a:avLst/>
              <a:gdLst>
                <a:gd name="T0" fmla="*/ 2147483647 w 76"/>
                <a:gd name="T1" fmla="*/ 2147483647 h 76"/>
                <a:gd name="T2" fmla="*/ 2147483647 w 76"/>
                <a:gd name="T3" fmla="*/ 2147483647 h 76"/>
                <a:gd name="T4" fmla="*/ 0 w 76"/>
                <a:gd name="T5" fmla="*/ 2147483647 h 76"/>
                <a:gd name="T6" fmla="*/ 0 w 76"/>
                <a:gd name="T7" fmla="*/ 0 h 76"/>
                <a:gd name="T8" fmla="*/ 2147483647 w 76"/>
                <a:gd name="T9" fmla="*/ 0 h 76"/>
                <a:gd name="T10" fmla="*/ 2147483647 w 76"/>
                <a:gd name="T11" fmla="*/ 2147483647 h 76"/>
                <a:gd name="T12" fmla="*/ 0 60000 65536"/>
                <a:gd name="T13" fmla="*/ 0 60000 65536"/>
                <a:gd name="T14" fmla="*/ 0 60000 65536"/>
                <a:gd name="T15" fmla="*/ 0 60000 65536"/>
                <a:gd name="T16" fmla="*/ 0 60000 65536"/>
                <a:gd name="T17" fmla="*/ 0 60000 65536"/>
                <a:gd name="T18" fmla="*/ 0 w 76"/>
                <a:gd name="T19" fmla="*/ 0 h 76"/>
                <a:gd name="T20" fmla="*/ 76 w 76"/>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76" h="76">
                  <a:moveTo>
                    <a:pt x="76" y="76"/>
                  </a:moveTo>
                  <a:lnTo>
                    <a:pt x="76" y="76"/>
                  </a:lnTo>
                  <a:lnTo>
                    <a:pt x="0" y="76"/>
                  </a:lnTo>
                  <a:lnTo>
                    <a:pt x="0" y="0"/>
                  </a:lnTo>
                  <a:lnTo>
                    <a:pt x="76" y="0"/>
                  </a:lnTo>
                  <a:lnTo>
                    <a:pt x="76" y="76"/>
                  </a:lnTo>
                  <a:close/>
                </a:path>
              </a:pathLst>
            </a:custGeom>
            <a:solidFill>
              <a:srgbClr val="FF9900"/>
            </a:solidFill>
            <a:ln w="19050">
              <a:solidFill>
                <a:srgbClr val="FF9900"/>
              </a:solidFill>
              <a:prstDash val="solid"/>
              <a:round/>
              <a:headEnd/>
              <a:tailEnd/>
            </a:ln>
          </p:spPr>
          <p:txBody>
            <a:bodyPr/>
            <a:lstStyle/>
            <a:p>
              <a:endParaRPr lang="fr-FR" sz="1200"/>
            </a:p>
          </p:txBody>
        </p:sp>
        <p:sp>
          <p:nvSpPr>
            <p:cNvPr id="260" name="Freeform 110"/>
            <p:cNvSpPr>
              <a:spLocks/>
            </p:cNvSpPr>
            <p:nvPr/>
          </p:nvSpPr>
          <p:spPr bwMode="auto">
            <a:xfrm>
              <a:off x="2770188" y="2728913"/>
              <a:ext cx="100012"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solidFill>
              <a:srgbClr val="FF9900"/>
            </a:solidFill>
            <a:ln w="19050" cap="flat">
              <a:solidFill>
                <a:srgbClr val="FF9900"/>
              </a:solidFill>
              <a:prstDash val="solid"/>
              <a:miter lim="800000"/>
              <a:headEnd/>
              <a:tailEnd/>
            </a:ln>
          </p:spPr>
          <p:txBody>
            <a:bodyPr/>
            <a:lstStyle/>
            <a:p>
              <a:endParaRPr lang="fr-FR" sz="1200"/>
            </a:p>
          </p:txBody>
        </p:sp>
        <p:sp>
          <p:nvSpPr>
            <p:cNvPr id="261" name="Freeform 111"/>
            <p:cNvSpPr>
              <a:spLocks/>
            </p:cNvSpPr>
            <p:nvPr/>
          </p:nvSpPr>
          <p:spPr bwMode="auto">
            <a:xfrm>
              <a:off x="2819400" y="2728913"/>
              <a:ext cx="0" cy="657225"/>
            </a:xfrm>
            <a:custGeom>
              <a:avLst/>
              <a:gdLst>
                <a:gd name="T0" fmla="*/ 2147483647 h 947"/>
                <a:gd name="T1" fmla="*/ 2147483647 h 947"/>
                <a:gd name="T2" fmla="*/ 0 h 947"/>
                <a:gd name="T3" fmla="*/ 0 60000 65536"/>
                <a:gd name="T4" fmla="*/ 0 60000 65536"/>
                <a:gd name="T5" fmla="*/ 0 60000 65536"/>
                <a:gd name="T6" fmla="*/ 0 h 947"/>
                <a:gd name="T7" fmla="*/ 947 h 947"/>
              </a:gdLst>
              <a:ahLst/>
              <a:cxnLst>
                <a:cxn ang="T3">
                  <a:pos x="0" y="T0"/>
                </a:cxn>
                <a:cxn ang="T4">
                  <a:pos x="0" y="T1"/>
                </a:cxn>
                <a:cxn ang="T5">
                  <a:pos x="0" y="T2"/>
                </a:cxn>
              </a:cxnLst>
              <a:rect l="0" t="T6" r="0" b="T7"/>
              <a:pathLst>
                <a:path h="947">
                  <a:moveTo>
                    <a:pt x="0" y="947"/>
                  </a:moveTo>
                  <a:lnTo>
                    <a:pt x="0" y="947"/>
                  </a:lnTo>
                  <a:lnTo>
                    <a:pt x="0" y="0"/>
                  </a:lnTo>
                </a:path>
              </a:pathLst>
            </a:custGeom>
            <a:solidFill>
              <a:srgbClr val="FF9900"/>
            </a:solidFill>
            <a:ln w="19050" cap="flat">
              <a:solidFill>
                <a:srgbClr val="FF9900"/>
              </a:solidFill>
              <a:prstDash val="solid"/>
              <a:miter lim="800000"/>
              <a:headEnd/>
              <a:tailEnd/>
            </a:ln>
          </p:spPr>
          <p:txBody>
            <a:bodyPr/>
            <a:lstStyle/>
            <a:p>
              <a:endParaRPr lang="fr-FR" sz="1200"/>
            </a:p>
          </p:txBody>
        </p:sp>
        <p:sp>
          <p:nvSpPr>
            <p:cNvPr id="262" name="Freeform 112"/>
            <p:cNvSpPr>
              <a:spLocks/>
            </p:cNvSpPr>
            <p:nvPr/>
          </p:nvSpPr>
          <p:spPr bwMode="auto">
            <a:xfrm>
              <a:off x="2770188" y="3386138"/>
              <a:ext cx="100012"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solidFill>
              <a:srgbClr val="FF9900"/>
            </a:solidFill>
            <a:ln w="19050" cap="flat">
              <a:solidFill>
                <a:srgbClr val="FF9900"/>
              </a:solidFill>
              <a:prstDash val="solid"/>
              <a:miter lim="800000"/>
              <a:headEnd/>
              <a:tailEnd/>
            </a:ln>
          </p:spPr>
          <p:txBody>
            <a:bodyPr/>
            <a:lstStyle/>
            <a:p>
              <a:endParaRPr lang="fr-FR" sz="1200"/>
            </a:p>
          </p:txBody>
        </p:sp>
        <p:sp>
          <p:nvSpPr>
            <p:cNvPr id="263" name="Freeform 113"/>
            <p:cNvSpPr>
              <a:spLocks/>
            </p:cNvSpPr>
            <p:nvPr/>
          </p:nvSpPr>
          <p:spPr bwMode="auto">
            <a:xfrm>
              <a:off x="2784475" y="3027363"/>
              <a:ext cx="71438" cy="53975"/>
            </a:xfrm>
            <a:custGeom>
              <a:avLst/>
              <a:gdLst>
                <a:gd name="T0" fmla="*/ 2147483647 w 76"/>
                <a:gd name="T1" fmla="*/ 2147483647 h 76"/>
                <a:gd name="T2" fmla="*/ 2147483647 w 76"/>
                <a:gd name="T3" fmla="*/ 2147483647 h 76"/>
                <a:gd name="T4" fmla="*/ 0 w 76"/>
                <a:gd name="T5" fmla="*/ 2147483647 h 76"/>
                <a:gd name="T6" fmla="*/ 0 w 76"/>
                <a:gd name="T7" fmla="*/ 0 h 76"/>
                <a:gd name="T8" fmla="*/ 2147483647 w 76"/>
                <a:gd name="T9" fmla="*/ 0 h 76"/>
                <a:gd name="T10" fmla="*/ 2147483647 w 76"/>
                <a:gd name="T11" fmla="*/ 2147483647 h 76"/>
                <a:gd name="T12" fmla="*/ 0 60000 65536"/>
                <a:gd name="T13" fmla="*/ 0 60000 65536"/>
                <a:gd name="T14" fmla="*/ 0 60000 65536"/>
                <a:gd name="T15" fmla="*/ 0 60000 65536"/>
                <a:gd name="T16" fmla="*/ 0 60000 65536"/>
                <a:gd name="T17" fmla="*/ 0 60000 65536"/>
                <a:gd name="T18" fmla="*/ 0 w 76"/>
                <a:gd name="T19" fmla="*/ 0 h 76"/>
                <a:gd name="T20" fmla="*/ 76 w 76"/>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76" h="76">
                  <a:moveTo>
                    <a:pt x="76" y="76"/>
                  </a:moveTo>
                  <a:lnTo>
                    <a:pt x="76" y="76"/>
                  </a:lnTo>
                  <a:lnTo>
                    <a:pt x="0" y="76"/>
                  </a:lnTo>
                  <a:lnTo>
                    <a:pt x="0" y="0"/>
                  </a:lnTo>
                  <a:lnTo>
                    <a:pt x="76" y="0"/>
                  </a:lnTo>
                  <a:lnTo>
                    <a:pt x="76" y="76"/>
                  </a:lnTo>
                  <a:close/>
                </a:path>
              </a:pathLst>
            </a:custGeom>
            <a:solidFill>
              <a:srgbClr val="FF9900"/>
            </a:solidFill>
            <a:ln w="19050">
              <a:solidFill>
                <a:srgbClr val="FF9900"/>
              </a:solidFill>
              <a:prstDash val="solid"/>
              <a:round/>
              <a:headEnd/>
              <a:tailEnd/>
            </a:ln>
          </p:spPr>
          <p:txBody>
            <a:bodyPr/>
            <a:lstStyle/>
            <a:p>
              <a:endParaRPr lang="fr-FR" sz="1200"/>
            </a:p>
          </p:txBody>
        </p:sp>
        <p:sp>
          <p:nvSpPr>
            <p:cNvPr id="264" name="Freeform 114"/>
            <p:cNvSpPr>
              <a:spLocks/>
            </p:cNvSpPr>
            <p:nvPr/>
          </p:nvSpPr>
          <p:spPr bwMode="auto">
            <a:xfrm>
              <a:off x="3336925" y="2490788"/>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solidFill>
              <a:srgbClr val="FF9900"/>
            </a:solidFill>
            <a:ln w="19050" cap="flat">
              <a:solidFill>
                <a:srgbClr val="FF9900"/>
              </a:solidFill>
              <a:prstDash val="solid"/>
              <a:miter lim="800000"/>
              <a:headEnd/>
              <a:tailEnd/>
            </a:ln>
          </p:spPr>
          <p:txBody>
            <a:bodyPr/>
            <a:lstStyle/>
            <a:p>
              <a:endParaRPr lang="fr-FR" sz="1200"/>
            </a:p>
          </p:txBody>
        </p:sp>
        <p:sp>
          <p:nvSpPr>
            <p:cNvPr id="265" name="Freeform 115"/>
            <p:cNvSpPr>
              <a:spLocks/>
            </p:cNvSpPr>
            <p:nvPr/>
          </p:nvSpPr>
          <p:spPr bwMode="auto">
            <a:xfrm>
              <a:off x="3387725" y="2490788"/>
              <a:ext cx="0" cy="615950"/>
            </a:xfrm>
            <a:custGeom>
              <a:avLst/>
              <a:gdLst>
                <a:gd name="T0" fmla="*/ 2147483647 h 887"/>
                <a:gd name="T1" fmla="*/ 2147483647 h 887"/>
                <a:gd name="T2" fmla="*/ 0 h 887"/>
                <a:gd name="T3" fmla="*/ 0 60000 65536"/>
                <a:gd name="T4" fmla="*/ 0 60000 65536"/>
                <a:gd name="T5" fmla="*/ 0 60000 65536"/>
                <a:gd name="T6" fmla="*/ 0 h 887"/>
                <a:gd name="T7" fmla="*/ 887 h 887"/>
              </a:gdLst>
              <a:ahLst/>
              <a:cxnLst>
                <a:cxn ang="T3">
                  <a:pos x="0" y="T0"/>
                </a:cxn>
                <a:cxn ang="T4">
                  <a:pos x="0" y="T1"/>
                </a:cxn>
                <a:cxn ang="T5">
                  <a:pos x="0" y="T2"/>
                </a:cxn>
              </a:cxnLst>
              <a:rect l="0" t="T6" r="0" b="T7"/>
              <a:pathLst>
                <a:path h="887">
                  <a:moveTo>
                    <a:pt x="0" y="887"/>
                  </a:moveTo>
                  <a:lnTo>
                    <a:pt x="0" y="887"/>
                  </a:lnTo>
                  <a:lnTo>
                    <a:pt x="0" y="0"/>
                  </a:lnTo>
                </a:path>
              </a:pathLst>
            </a:custGeom>
            <a:solidFill>
              <a:srgbClr val="FF9900"/>
            </a:solidFill>
            <a:ln w="19050" cap="flat">
              <a:solidFill>
                <a:srgbClr val="FF9900"/>
              </a:solidFill>
              <a:prstDash val="solid"/>
              <a:miter lim="800000"/>
              <a:headEnd/>
              <a:tailEnd/>
            </a:ln>
          </p:spPr>
          <p:txBody>
            <a:bodyPr/>
            <a:lstStyle/>
            <a:p>
              <a:endParaRPr lang="fr-FR" sz="1200"/>
            </a:p>
          </p:txBody>
        </p:sp>
        <p:sp>
          <p:nvSpPr>
            <p:cNvPr id="266" name="Freeform 116"/>
            <p:cNvSpPr>
              <a:spLocks/>
            </p:cNvSpPr>
            <p:nvPr/>
          </p:nvSpPr>
          <p:spPr bwMode="auto">
            <a:xfrm>
              <a:off x="3336925" y="3106738"/>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solidFill>
              <a:srgbClr val="FF9900"/>
            </a:solidFill>
            <a:ln w="19050" cap="flat">
              <a:solidFill>
                <a:srgbClr val="FF9900"/>
              </a:solidFill>
              <a:prstDash val="solid"/>
              <a:miter lim="800000"/>
              <a:headEnd/>
              <a:tailEnd/>
            </a:ln>
          </p:spPr>
          <p:txBody>
            <a:bodyPr/>
            <a:lstStyle/>
            <a:p>
              <a:endParaRPr lang="fr-FR" sz="1200"/>
            </a:p>
          </p:txBody>
        </p:sp>
        <p:sp>
          <p:nvSpPr>
            <p:cNvPr id="267" name="Freeform 117"/>
            <p:cNvSpPr>
              <a:spLocks/>
            </p:cNvSpPr>
            <p:nvPr/>
          </p:nvSpPr>
          <p:spPr bwMode="auto">
            <a:xfrm>
              <a:off x="3352800" y="2767013"/>
              <a:ext cx="71438" cy="52387"/>
            </a:xfrm>
            <a:custGeom>
              <a:avLst/>
              <a:gdLst>
                <a:gd name="T0" fmla="*/ 2147483647 w 75"/>
                <a:gd name="T1" fmla="*/ 2147483647 h 75"/>
                <a:gd name="T2" fmla="*/ 2147483647 w 75"/>
                <a:gd name="T3" fmla="*/ 2147483647 h 75"/>
                <a:gd name="T4" fmla="*/ 0 w 75"/>
                <a:gd name="T5" fmla="*/ 2147483647 h 75"/>
                <a:gd name="T6" fmla="*/ 0 w 75"/>
                <a:gd name="T7" fmla="*/ 0 h 75"/>
                <a:gd name="T8" fmla="*/ 2147483647 w 75"/>
                <a:gd name="T9" fmla="*/ 0 h 75"/>
                <a:gd name="T10" fmla="*/ 2147483647 w 75"/>
                <a:gd name="T11" fmla="*/ 2147483647 h 75"/>
                <a:gd name="T12" fmla="*/ 0 60000 65536"/>
                <a:gd name="T13" fmla="*/ 0 60000 65536"/>
                <a:gd name="T14" fmla="*/ 0 60000 65536"/>
                <a:gd name="T15" fmla="*/ 0 60000 65536"/>
                <a:gd name="T16" fmla="*/ 0 60000 65536"/>
                <a:gd name="T17" fmla="*/ 0 60000 65536"/>
                <a:gd name="T18" fmla="*/ 0 w 75"/>
                <a:gd name="T19" fmla="*/ 0 h 75"/>
                <a:gd name="T20" fmla="*/ 75 w 75"/>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75" h="75">
                  <a:moveTo>
                    <a:pt x="75" y="75"/>
                  </a:moveTo>
                  <a:lnTo>
                    <a:pt x="75" y="75"/>
                  </a:lnTo>
                  <a:lnTo>
                    <a:pt x="0" y="75"/>
                  </a:lnTo>
                  <a:lnTo>
                    <a:pt x="0" y="0"/>
                  </a:lnTo>
                  <a:lnTo>
                    <a:pt x="75" y="0"/>
                  </a:lnTo>
                  <a:lnTo>
                    <a:pt x="75" y="75"/>
                  </a:lnTo>
                  <a:close/>
                </a:path>
              </a:pathLst>
            </a:custGeom>
            <a:solidFill>
              <a:srgbClr val="FF9900"/>
            </a:solidFill>
            <a:ln w="19050">
              <a:solidFill>
                <a:srgbClr val="FF9900"/>
              </a:solidFill>
              <a:prstDash val="solid"/>
              <a:round/>
              <a:headEnd/>
              <a:tailEnd/>
            </a:ln>
          </p:spPr>
          <p:txBody>
            <a:bodyPr/>
            <a:lstStyle/>
            <a:p>
              <a:endParaRPr lang="fr-FR" sz="1200"/>
            </a:p>
          </p:txBody>
        </p:sp>
        <p:sp>
          <p:nvSpPr>
            <p:cNvPr id="268" name="Freeform 118"/>
            <p:cNvSpPr>
              <a:spLocks/>
            </p:cNvSpPr>
            <p:nvPr/>
          </p:nvSpPr>
          <p:spPr bwMode="auto">
            <a:xfrm>
              <a:off x="4467225" y="2351088"/>
              <a:ext cx="101600"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solidFill>
              <a:srgbClr val="FF9900"/>
            </a:solidFill>
            <a:ln w="19050" cap="flat">
              <a:solidFill>
                <a:srgbClr val="FF9900"/>
              </a:solidFill>
              <a:prstDash val="solid"/>
              <a:miter lim="800000"/>
              <a:headEnd/>
              <a:tailEnd/>
            </a:ln>
          </p:spPr>
          <p:txBody>
            <a:bodyPr/>
            <a:lstStyle/>
            <a:p>
              <a:endParaRPr lang="fr-FR" sz="1200"/>
            </a:p>
          </p:txBody>
        </p:sp>
        <p:sp>
          <p:nvSpPr>
            <p:cNvPr id="269" name="Freeform 119"/>
            <p:cNvSpPr>
              <a:spLocks/>
            </p:cNvSpPr>
            <p:nvPr/>
          </p:nvSpPr>
          <p:spPr bwMode="auto">
            <a:xfrm>
              <a:off x="4518025" y="2351088"/>
              <a:ext cx="0" cy="569912"/>
            </a:xfrm>
            <a:custGeom>
              <a:avLst/>
              <a:gdLst>
                <a:gd name="T0" fmla="*/ 2147483647 h 822"/>
                <a:gd name="T1" fmla="*/ 2147483647 h 822"/>
                <a:gd name="T2" fmla="*/ 0 h 822"/>
                <a:gd name="T3" fmla="*/ 0 60000 65536"/>
                <a:gd name="T4" fmla="*/ 0 60000 65536"/>
                <a:gd name="T5" fmla="*/ 0 60000 65536"/>
                <a:gd name="T6" fmla="*/ 0 h 822"/>
                <a:gd name="T7" fmla="*/ 822 h 822"/>
              </a:gdLst>
              <a:ahLst/>
              <a:cxnLst>
                <a:cxn ang="T3">
                  <a:pos x="0" y="T0"/>
                </a:cxn>
                <a:cxn ang="T4">
                  <a:pos x="0" y="T1"/>
                </a:cxn>
                <a:cxn ang="T5">
                  <a:pos x="0" y="T2"/>
                </a:cxn>
              </a:cxnLst>
              <a:rect l="0" t="T6" r="0" b="T7"/>
              <a:pathLst>
                <a:path h="822">
                  <a:moveTo>
                    <a:pt x="0" y="822"/>
                  </a:moveTo>
                  <a:lnTo>
                    <a:pt x="0" y="822"/>
                  </a:lnTo>
                  <a:lnTo>
                    <a:pt x="0" y="0"/>
                  </a:lnTo>
                </a:path>
              </a:pathLst>
            </a:custGeom>
            <a:solidFill>
              <a:srgbClr val="FF9900"/>
            </a:solidFill>
            <a:ln w="19050" cap="flat">
              <a:solidFill>
                <a:srgbClr val="FF9900"/>
              </a:solidFill>
              <a:prstDash val="solid"/>
              <a:miter lim="800000"/>
              <a:headEnd/>
              <a:tailEnd/>
            </a:ln>
          </p:spPr>
          <p:txBody>
            <a:bodyPr/>
            <a:lstStyle/>
            <a:p>
              <a:endParaRPr lang="fr-FR" sz="1200"/>
            </a:p>
          </p:txBody>
        </p:sp>
        <p:sp>
          <p:nvSpPr>
            <p:cNvPr id="270" name="Freeform 120"/>
            <p:cNvSpPr>
              <a:spLocks/>
            </p:cNvSpPr>
            <p:nvPr/>
          </p:nvSpPr>
          <p:spPr bwMode="auto">
            <a:xfrm>
              <a:off x="4467225" y="2921000"/>
              <a:ext cx="101600"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solidFill>
              <a:srgbClr val="FF9900"/>
            </a:solidFill>
            <a:ln w="19050" cap="flat">
              <a:solidFill>
                <a:srgbClr val="FF9900"/>
              </a:solidFill>
              <a:prstDash val="solid"/>
              <a:miter lim="800000"/>
              <a:headEnd/>
              <a:tailEnd/>
            </a:ln>
          </p:spPr>
          <p:txBody>
            <a:bodyPr/>
            <a:lstStyle/>
            <a:p>
              <a:endParaRPr lang="fr-FR" sz="1200"/>
            </a:p>
          </p:txBody>
        </p:sp>
        <p:sp>
          <p:nvSpPr>
            <p:cNvPr id="271" name="Freeform 121"/>
            <p:cNvSpPr>
              <a:spLocks/>
            </p:cNvSpPr>
            <p:nvPr/>
          </p:nvSpPr>
          <p:spPr bwMode="auto">
            <a:xfrm>
              <a:off x="4481513" y="2608263"/>
              <a:ext cx="73025" cy="52387"/>
            </a:xfrm>
            <a:custGeom>
              <a:avLst/>
              <a:gdLst>
                <a:gd name="T0" fmla="*/ 2147483647 w 76"/>
                <a:gd name="T1" fmla="*/ 2147483647 h 76"/>
                <a:gd name="T2" fmla="*/ 2147483647 w 76"/>
                <a:gd name="T3" fmla="*/ 2147483647 h 76"/>
                <a:gd name="T4" fmla="*/ 0 w 76"/>
                <a:gd name="T5" fmla="*/ 2147483647 h 76"/>
                <a:gd name="T6" fmla="*/ 0 w 76"/>
                <a:gd name="T7" fmla="*/ 0 h 76"/>
                <a:gd name="T8" fmla="*/ 2147483647 w 76"/>
                <a:gd name="T9" fmla="*/ 0 h 76"/>
                <a:gd name="T10" fmla="*/ 2147483647 w 76"/>
                <a:gd name="T11" fmla="*/ 2147483647 h 76"/>
                <a:gd name="T12" fmla="*/ 0 60000 65536"/>
                <a:gd name="T13" fmla="*/ 0 60000 65536"/>
                <a:gd name="T14" fmla="*/ 0 60000 65536"/>
                <a:gd name="T15" fmla="*/ 0 60000 65536"/>
                <a:gd name="T16" fmla="*/ 0 60000 65536"/>
                <a:gd name="T17" fmla="*/ 0 60000 65536"/>
                <a:gd name="T18" fmla="*/ 0 w 76"/>
                <a:gd name="T19" fmla="*/ 0 h 76"/>
                <a:gd name="T20" fmla="*/ 76 w 76"/>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76" h="76">
                  <a:moveTo>
                    <a:pt x="76" y="76"/>
                  </a:moveTo>
                  <a:lnTo>
                    <a:pt x="76" y="76"/>
                  </a:lnTo>
                  <a:lnTo>
                    <a:pt x="0" y="76"/>
                  </a:lnTo>
                  <a:lnTo>
                    <a:pt x="0" y="0"/>
                  </a:lnTo>
                  <a:lnTo>
                    <a:pt x="76" y="0"/>
                  </a:lnTo>
                  <a:lnTo>
                    <a:pt x="76" y="76"/>
                  </a:lnTo>
                  <a:close/>
                </a:path>
              </a:pathLst>
            </a:custGeom>
            <a:solidFill>
              <a:srgbClr val="FF9900"/>
            </a:solidFill>
            <a:ln w="19050">
              <a:solidFill>
                <a:srgbClr val="FF9900"/>
              </a:solidFill>
              <a:prstDash val="solid"/>
              <a:round/>
              <a:headEnd/>
              <a:tailEnd/>
            </a:ln>
          </p:spPr>
          <p:txBody>
            <a:bodyPr/>
            <a:lstStyle/>
            <a:p>
              <a:endParaRPr lang="fr-FR" sz="1200"/>
            </a:p>
          </p:txBody>
        </p:sp>
        <p:sp>
          <p:nvSpPr>
            <p:cNvPr id="272" name="Freeform 122"/>
            <p:cNvSpPr>
              <a:spLocks/>
            </p:cNvSpPr>
            <p:nvPr/>
          </p:nvSpPr>
          <p:spPr bwMode="auto">
            <a:xfrm>
              <a:off x="5605463" y="2268538"/>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solidFill>
              <a:srgbClr val="FF9900"/>
            </a:solidFill>
            <a:ln w="19050" cap="flat">
              <a:solidFill>
                <a:srgbClr val="FF9900"/>
              </a:solidFill>
              <a:prstDash val="solid"/>
              <a:miter lim="800000"/>
              <a:headEnd/>
              <a:tailEnd/>
            </a:ln>
          </p:spPr>
          <p:txBody>
            <a:bodyPr/>
            <a:lstStyle/>
            <a:p>
              <a:endParaRPr lang="fr-FR" sz="1200"/>
            </a:p>
          </p:txBody>
        </p:sp>
        <p:sp>
          <p:nvSpPr>
            <p:cNvPr id="273" name="Freeform 123"/>
            <p:cNvSpPr>
              <a:spLocks/>
            </p:cNvSpPr>
            <p:nvPr/>
          </p:nvSpPr>
          <p:spPr bwMode="auto">
            <a:xfrm>
              <a:off x="5656263" y="2268538"/>
              <a:ext cx="0" cy="530225"/>
            </a:xfrm>
            <a:custGeom>
              <a:avLst/>
              <a:gdLst>
                <a:gd name="T0" fmla="*/ 2147483647 h 763"/>
                <a:gd name="T1" fmla="*/ 2147483647 h 763"/>
                <a:gd name="T2" fmla="*/ 0 h 763"/>
                <a:gd name="T3" fmla="*/ 0 60000 65536"/>
                <a:gd name="T4" fmla="*/ 0 60000 65536"/>
                <a:gd name="T5" fmla="*/ 0 60000 65536"/>
                <a:gd name="T6" fmla="*/ 0 h 763"/>
                <a:gd name="T7" fmla="*/ 763 h 763"/>
              </a:gdLst>
              <a:ahLst/>
              <a:cxnLst>
                <a:cxn ang="T3">
                  <a:pos x="0" y="T0"/>
                </a:cxn>
                <a:cxn ang="T4">
                  <a:pos x="0" y="T1"/>
                </a:cxn>
                <a:cxn ang="T5">
                  <a:pos x="0" y="T2"/>
                </a:cxn>
              </a:cxnLst>
              <a:rect l="0" t="T6" r="0" b="T7"/>
              <a:pathLst>
                <a:path h="763">
                  <a:moveTo>
                    <a:pt x="0" y="763"/>
                  </a:moveTo>
                  <a:lnTo>
                    <a:pt x="0" y="763"/>
                  </a:lnTo>
                  <a:lnTo>
                    <a:pt x="0" y="0"/>
                  </a:lnTo>
                </a:path>
              </a:pathLst>
            </a:custGeom>
            <a:solidFill>
              <a:srgbClr val="FF9900"/>
            </a:solidFill>
            <a:ln w="19050" cap="flat">
              <a:solidFill>
                <a:srgbClr val="FF9900"/>
              </a:solidFill>
              <a:prstDash val="solid"/>
              <a:miter lim="800000"/>
              <a:headEnd/>
              <a:tailEnd/>
            </a:ln>
          </p:spPr>
          <p:txBody>
            <a:bodyPr/>
            <a:lstStyle/>
            <a:p>
              <a:endParaRPr lang="fr-FR" sz="1200"/>
            </a:p>
          </p:txBody>
        </p:sp>
        <p:sp>
          <p:nvSpPr>
            <p:cNvPr id="274" name="Freeform 124"/>
            <p:cNvSpPr>
              <a:spLocks/>
            </p:cNvSpPr>
            <p:nvPr/>
          </p:nvSpPr>
          <p:spPr bwMode="auto">
            <a:xfrm>
              <a:off x="5605463" y="2798763"/>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solidFill>
              <a:srgbClr val="FF9900"/>
            </a:solidFill>
            <a:ln w="19050" cap="flat">
              <a:solidFill>
                <a:srgbClr val="FF9900"/>
              </a:solidFill>
              <a:prstDash val="solid"/>
              <a:miter lim="800000"/>
              <a:headEnd/>
              <a:tailEnd/>
            </a:ln>
          </p:spPr>
          <p:txBody>
            <a:bodyPr/>
            <a:lstStyle/>
            <a:p>
              <a:endParaRPr lang="fr-FR" sz="1200"/>
            </a:p>
          </p:txBody>
        </p:sp>
        <p:sp>
          <p:nvSpPr>
            <p:cNvPr id="275" name="Freeform 125"/>
            <p:cNvSpPr>
              <a:spLocks/>
            </p:cNvSpPr>
            <p:nvPr/>
          </p:nvSpPr>
          <p:spPr bwMode="auto">
            <a:xfrm>
              <a:off x="5619750" y="2506663"/>
              <a:ext cx="73025" cy="50800"/>
            </a:xfrm>
            <a:custGeom>
              <a:avLst/>
              <a:gdLst>
                <a:gd name="T0" fmla="*/ 2147483647 w 76"/>
                <a:gd name="T1" fmla="*/ 2147483647 h 75"/>
                <a:gd name="T2" fmla="*/ 2147483647 w 76"/>
                <a:gd name="T3" fmla="*/ 2147483647 h 75"/>
                <a:gd name="T4" fmla="*/ 0 w 76"/>
                <a:gd name="T5" fmla="*/ 2147483647 h 75"/>
                <a:gd name="T6" fmla="*/ 0 w 76"/>
                <a:gd name="T7" fmla="*/ 0 h 75"/>
                <a:gd name="T8" fmla="*/ 2147483647 w 76"/>
                <a:gd name="T9" fmla="*/ 0 h 75"/>
                <a:gd name="T10" fmla="*/ 2147483647 w 76"/>
                <a:gd name="T11" fmla="*/ 2147483647 h 75"/>
                <a:gd name="T12" fmla="*/ 0 60000 65536"/>
                <a:gd name="T13" fmla="*/ 0 60000 65536"/>
                <a:gd name="T14" fmla="*/ 0 60000 65536"/>
                <a:gd name="T15" fmla="*/ 0 60000 65536"/>
                <a:gd name="T16" fmla="*/ 0 60000 65536"/>
                <a:gd name="T17" fmla="*/ 0 60000 65536"/>
                <a:gd name="T18" fmla="*/ 0 w 76"/>
                <a:gd name="T19" fmla="*/ 0 h 75"/>
                <a:gd name="T20" fmla="*/ 76 w 76"/>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76" h="75">
                  <a:moveTo>
                    <a:pt x="76" y="75"/>
                  </a:moveTo>
                  <a:lnTo>
                    <a:pt x="76" y="75"/>
                  </a:lnTo>
                  <a:lnTo>
                    <a:pt x="0" y="75"/>
                  </a:lnTo>
                  <a:lnTo>
                    <a:pt x="0" y="0"/>
                  </a:lnTo>
                  <a:lnTo>
                    <a:pt x="76" y="0"/>
                  </a:lnTo>
                  <a:lnTo>
                    <a:pt x="76" y="75"/>
                  </a:lnTo>
                  <a:close/>
                </a:path>
              </a:pathLst>
            </a:custGeom>
            <a:solidFill>
              <a:srgbClr val="FF9900"/>
            </a:solidFill>
            <a:ln w="19050">
              <a:solidFill>
                <a:srgbClr val="FF9900"/>
              </a:solidFill>
              <a:prstDash val="solid"/>
              <a:round/>
              <a:headEnd/>
              <a:tailEnd/>
            </a:ln>
          </p:spPr>
          <p:txBody>
            <a:bodyPr/>
            <a:lstStyle/>
            <a:p>
              <a:endParaRPr lang="fr-FR" sz="1200"/>
            </a:p>
          </p:txBody>
        </p:sp>
        <p:sp>
          <p:nvSpPr>
            <p:cNvPr id="276" name="Freeform 126"/>
            <p:cNvSpPr>
              <a:spLocks/>
            </p:cNvSpPr>
            <p:nvPr/>
          </p:nvSpPr>
          <p:spPr bwMode="auto">
            <a:xfrm>
              <a:off x="6734175" y="2128838"/>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solidFill>
              <a:srgbClr val="FF9900"/>
            </a:solidFill>
            <a:ln w="19050" cap="flat">
              <a:solidFill>
                <a:srgbClr val="FF9900"/>
              </a:solidFill>
              <a:prstDash val="solid"/>
              <a:miter lim="800000"/>
              <a:headEnd/>
              <a:tailEnd/>
            </a:ln>
          </p:spPr>
          <p:txBody>
            <a:bodyPr/>
            <a:lstStyle/>
            <a:p>
              <a:endParaRPr lang="fr-FR" sz="1200"/>
            </a:p>
          </p:txBody>
        </p:sp>
        <p:sp>
          <p:nvSpPr>
            <p:cNvPr id="277" name="Freeform 127"/>
            <p:cNvSpPr>
              <a:spLocks/>
            </p:cNvSpPr>
            <p:nvPr/>
          </p:nvSpPr>
          <p:spPr bwMode="auto">
            <a:xfrm>
              <a:off x="6784975" y="2128838"/>
              <a:ext cx="0" cy="392112"/>
            </a:xfrm>
            <a:custGeom>
              <a:avLst/>
              <a:gdLst>
                <a:gd name="T0" fmla="*/ 2147483647 h 566"/>
                <a:gd name="T1" fmla="*/ 2147483647 h 566"/>
                <a:gd name="T2" fmla="*/ 0 h 566"/>
                <a:gd name="T3" fmla="*/ 0 60000 65536"/>
                <a:gd name="T4" fmla="*/ 0 60000 65536"/>
                <a:gd name="T5" fmla="*/ 0 60000 65536"/>
                <a:gd name="T6" fmla="*/ 0 h 566"/>
                <a:gd name="T7" fmla="*/ 566 h 566"/>
              </a:gdLst>
              <a:ahLst/>
              <a:cxnLst>
                <a:cxn ang="T3">
                  <a:pos x="0" y="T0"/>
                </a:cxn>
                <a:cxn ang="T4">
                  <a:pos x="0" y="T1"/>
                </a:cxn>
                <a:cxn ang="T5">
                  <a:pos x="0" y="T2"/>
                </a:cxn>
              </a:cxnLst>
              <a:rect l="0" t="T6" r="0" b="T7"/>
              <a:pathLst>
                <a:path h="566">
                  <a:moveTo>
                    <a:pt x="0" y="566"/>
                  </a:moveTo>
                  <a:lnTo>
                    <a:pt x="0" y="566"/>
                  </a:lnTo>
                  <a:lnTo>
                    <a:pt x="0" y="0"/>
                  </a:lnTo>
                </a:path>
              </a:pathLst>
            </a:custGeom>
            <a:solidFill>
              <a:srgbClr val="FF9900"/>
            </a:solidFill>
            <a:ln w="19050" cap="flat">
              <a:solidFill>
                <a:srgbClr val="FF9900"/>
              </a:solidFill>
              <a:prstDash val="solid"/>
              <a:miter lim="800000"/>
              <a:headEnd/>
              <a:tailEnd/>
            </a:ln>
          </p:spPr>
          <p:txBody>
            <a:bodyPr/>
            <a:lstStyle/>
            <a:p>
              <a:endParaRPr lang="fr-FR" sz="1200"/>
            </a:p>
          </p:txBody>
        </p:sp>
        <p:sp>
          <p:nvSpPr>
            <p:cNvPr id="278" name="Freeform 128"/>
            <p:cNvSpPr>
              <a:spLocks/>
            </p:cNvSpPr>
            <p:nvPr/>
          </p:nvSpPr>
          <p:spPr bwMode="auto">
            <a:xfrm>
              <a:off x="6734175" y="2520950"/>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solidFill>
              <a:srgbClr val="FF9900"/>
            </a:solidFill>
            <a:ln w="19050" cap="flat">
              <a:solidFill>
                <a:srgbClr val="FF9900"/>
              </a:solidFill>
              <a:prstDash val="solid"/>
              <a:miter lim="800000"/>
              <a:headEnd/>
              <a:tailEnd/>
            </a:ln>
          </p:spPr>
          <p:txBody>
            <a:bodyPr/>
            <a:lstStyle/>
            <a:p>
              <a:endParaRPr lang="fr-FR" sz="1200"/>
            </a:p>
          </p:txBody>
        </p:sp>
        <p:sp>
          <p:nvSpPr>
            <p:cNvPr id="279" name="Freeform 129"/>
            <p:cNvSpPr>
              <a:spLocks/>
            </p:cNvSpPr>
            <p:nvPr/>
          </p:nvSpPr>
          <p:spPr bwMode="auto">
            <a:xfrm>
              <a:off x="6832600" y="2117725"/>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noFill/>
            <a:ln w="28575" cap="flat">
              <a:solidFill>
                <a:srgbClr val="FF00FF"/>
              </a:solidFill>
              <a:prstDash val="solid"/>
              <a:miter lim="800000"/>
              <a:headEnd/>
              <a:tailEnd/>
            </a:ln>
          </p:spPr>
          <p:txBody>
            <a:bodyPr/>
            <a:lstStyle/>
            <a:p>
              <a:endParaRPr lang="fr-FR" sz="1200"/>
            </a:p>
          </p:txBody>
        </p:sp>
        <p:sp>
          <p:nvSpPr>
            <p:cNvPr id="280" name="Freeform 130"/>
            <p:cNvSpPr>
              <a:spLocks/>
            </p:cNvSpPr>
            <p:nvPr/>
          </p:nvSpPr>
          <p:spPr bwMode="auto">
            <a:xfrm>
              <a:off x="6883400" y="2117725"/>
              <a:ext cx="0" cy="327025"/>
            </a:xfrm>
            <a:custGeom>
              <a:avLst/>
              <a:gdLst>
                <a:gd name="T0" fmla="*/ 2147483647 h 470"/>
                <a:gd name="T1" fmla="*/ 2147483647 h 470"/>
                <a:gd name="T2" fmla="*/ 0 h 470"/>
                <a:gd name="T3" fmla="*/ 0 60000 65536"/>
                <a:gd name="T4" fmla="*/ 0 60000 65536"/>
                <a:gd name="T5" fmla="*/ 0 60000 65536"/>
                <a:gd name="T6" fmla="*/ 0 h 470"/>
                <a:gd name="T7" fmla="*/ 470 h 470"/>
              </a:gdLst>
              <a:ahLst/>
              <a:cxnLst>
                <a:cxn ang="T3">
                  <a:pos x="0" y="T0"/>
                </a:cxn>
                <a:cxn ang="T4">
                  <a:pos x="0" y="T1"/>
                </a:cxn>
                <a:cxn ang="T5">
                  <a:pos x="0" y="T2"/>
                </a:cxn>
              </a:cxnLst>
              <a:rect l="0" t="T6" r="0" b="T7"/>
              <a:pathLst>
                <a:path h="470">
                  <a:moveTo>
                    <a:pt x="0" y="470"/>
                  </a:moveTo>
                  <a:lnTo>
                    <a:pt x="0" y="470"/>
                  </a:lnTo>
                  <a:lnTo>
                    <a:pt x="0" y="0"/>
                  </a:lnTo>
                </a:path>
              </a:pathLst>
            </a:custGeom>
            <a:solidFill>
              <a:srgbClr val="FF00FF"/>
            </a:solidFill>
            <a:ln w="28575" cap="flat">
              <a:solidFill>
                <a:srgbClr val="FF00FF"/>
              </a:solidFill>
              <a:prstDash val="solid"/>
              <a:miter lim="800000"/>
              <a:headEnd/>
              <a:tailEnd/>
            </a:ln>
          </p:spPr>
          <p:txBody>
            <a:bodyPr/>
            <a:lstStyle/>
            <a:p>
              <a:endParaRPr lang="fr-FR" sz="1200"/>
            </a:p>
          </p:txBody>
        </p:sp>
        <p:sp>
          <p:nvSpPr>
            <p:cNvPr id="281" name="Freeform 131"/>
            <p:cNvSpPr>
              <a:spLocks/>
            </p:cNvSpPr>
            <p:nvPr/>
          </p:nvSpPr>
          <p:spPr bwMode="auto">
            <a:xfrm>
              <a:off x="6832600" y="2444750"/>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noFill/>
            <a:ln w="28575" cap="flat">
              <a:solidFill>
                <a:srgbClr val="FF00FF"/>
              </a:solidFill>
              <a:prstDash val="solid"/>
              <a:miter lim="800000"/>
              <a:headEnd/>
              <a:tailEnd/>
            </a:ln>
          </p:spPr>
          <p:txBody>
            <a:bodyPr/>
            <a:lstStyle/>
            <a:p>
              <a:endParaRPr lang="fr-FR" sz="1200"/>
            </a:p>
          </p:txBody>
        </p:sp>
        <p:sp>
          <p:nvSpPr>
            <p:cNvPr id="282" name="Freeform 132"/>
            <p:cNvSpPr>
              <a:spLocks/>
            </p:cNvSpPr>
            <p:nvPr/>
          </p:nvSpPr>
          <p:spPr bwMode="auto">
            <a:xfrm>
              <a:off x="6748463" y="2303463"/>
              <a:ext cx="73025" cy="52387"/>
            </a:xfrm>
            <a:custGeom>
              <a:avLst/>
              <a:gdLst>
                <a:gd name="T0" fmla="*/ 2147483647 w 75"/>
                <a:gd name="T1" fmla="*/ 2147483647 h 76"/>
                <a:gd name="T2" fmla="*/ 2147483647 w 75"/>
                <a:gd name="T3" fmla="*/ 2147483647 h 76"/>
                <a:gd name="T4" fmla="*/ 0 w 75"/>
                <a:gd name="T5" fmla="*/ 2147483647 h 76"/>
                <a:gd name="T6" fmla="*/ 0 w 75"/>
                <a:gd name="T7" fmla="*/ 0 h 76"/>
                <a:gd name="T8" fmla="*/ 2147483647 w 75"/>
                <a:gd name="T9" fmla="*/ 0 h 76"/>
                <a:gd name="T10" fmla="*/ 2147483647 w 75"/>
                <a:gd name="T11" fmla="*/ 2147483647 h 76"/>
                <a:gd name="T12" fmla="*/ 0 60000 65536"/>
                <a:gd name="T13" fmla="*/ 0 60000 65536"/>
                <a:gd name="T14" fmla="*/ 0 60000 65536"/>
                <a:gd name="T15" fmla="*/ 0 60000 65536"/>
                <a:gd name="T16" fmla="*/ 0 60000 65536"/>
                <a:gd name="T17" fmla="*/ 0 60000 65536"/>
                <a:gd name="T18" fmla="*/ 0 w 75"/>
                <a:gd name="T19" fmla="*/ 0 h 76"/>
                <a:gd name="T20" fmla="*/ 75 w 75"/>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75" h="76">
                  <a:moveTo>
                    <a:pt x="75" y="76"/>
                  </a:moveTo>
                  <a:lnTo>
                    <a:pt x="75" y="76"/>
                  </a:lnTo>
                  <a:lnTo>
                    <a:pt x="0" y="76"/>
                  </a:lnTo>
                  <a:lnTo>
                    <a:pt x="0" y="0"/>
                  </a:lnTo>
                  <a:lnTo>
                    <a:pt x="75" y="0"/>
                  </a:lnTo>
                  <a:lnTo>
                    <a:pt x="75" y="76"/>
                  </a:lnTo>
                  <a:close/>
                </a:path>
              </a:pathLst>
            </a:custGeom>
            <a:solidFill>
              <a:srgbClr val="FF9900"/>
            </a:solidFill>
            <a:ln w="19050">
              <a:solidFill>
                <a:srgbClr val="FF9900"/>
              </a:solidFill>
              <a:prstDash val="solid"/>
              <a:round/>
              <a:headEnd/>
              <a:tailEnd/>
            </a:ln>
          </p:spPr>
          <p:txBody>
            <a:bodyPr/>
            <a:lstStyle/>
            <a:p>
              <a:endParaRPr lang="fr-FR" sz="1200"/>
            </a:p>
          </p:txBody>
        </p:sp>
        <p:sp>
          <p:nvSpPr>
            <p:cNvPr id="283" name="Freeform 133"/>
            <p:cNvSpPr>
              <a:spLocks/>
            </p:cNvSpPr>
            <p:nvPr/>
          </p:nvSpPr>
          <p:spPr bwMode="auto">
            <a:xfrm>
              <a:off x="4587875" y="2197100"/>
              <a:ext cx="73025" cy="53975"/>
            </a:xfrm>
            <a:custGeom>
              <a:avLst/>
              <a:gdLst>
                <a:gd name="T0" fmla="*/ 2147483647 w 76"/>
                <a:gd name="T1" fmla="*/ 2147483647 h 76"/>
                <a:gd name="T2" fmla="*/ 2147483647 w 76"/>
                <a:gd name="T3" fmla="*/ 2147483647 h 76"/>
                <a:gd name="T4" fmla="*/ 2147483647 w 76"/>
                <a:gd name="T5" fmla="*/ 2147483647 h 76"/>
                <a:gd name="T6" fmla="*/ 0 w 76"/>
                <a:gd name="T7" fmla="*/ 2147483647 h 76"/>
                <a:gd name="T8" fmla="*/ 2147483647 w 76"/>
                <a:gd name="T9" fmla="*/ 0 h 76"/>
                <a:gd name="T10" fmla="*/ 2147483647 w 76"/>
                <a:gd name="T11" fmla="*/ 2147483647 h 76"/>
                <a:gd name="T12" fmla="*/ 0 60000 65536"/>
                <a:gd name="T13" fmla="*/ 0 60000 65536"/>
                <a:gd name="T14" fmla="*/ 0 60000 65536"/>
                <a:gd name="T15" fmla="*/ 0 60000 65536"/>
                <a:gd name="T16" fmla="*/ 0 60000 65536"/>
                <a:gd name="T17" fmla="*/ 0 60000 65536"/>
                <a:gd name="T18" fmla="*/ 0 w 76"/>
                <a:gd name="T19" fmla="*/ 0 h 76"/>
                <a:gd name="T20" fmla="*/ 76 w 76"/>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76" h="76">
                  <a:moveTo>
                    <a:pt x="76" y="38"/>
                  </a:moveTo>
                  <a:lnTo>
                    <a:pt x="76" y="38"/>
                  </a:lnTo>
                  <a:cubicBezTo>
                    <a:pt x="76" y="59"/>
                    <a:pt x="59" y="76"/>
                    <a:pt x="38" y="76"/>
                  </a:cubicBezTo>
                  <a:cubicBezTo>
                    <a:pt x="17" y="76"/>
                    <a:pt x="0" y="59"/>
                    <a:pt x="0" y="38"/>
                  </a:cubicBezTo>
                  <a:cubicBezTo>
                    <a:pt x="0" y="17"/>
                    <a:pt x="17" y="0"/>
                    <a:pt x="38" y="0"/>
                  </a:cubicBezTo>
                  <a:cubicBezTo>
                    <a:pt x="59" y="0"/>
                    <a:pt x="76" y="17"/>
                    <a:pt x="76" y="38"/>
                  </a:cubicBezTo>
                  <a:close/>
                </a:path>
              </a:pathLst>
            </a:custGeom>
            <a:solidFill>
              <a:srgbClr val="FF00FF"/>
            </a:solidFill>
            <a:ln w="28575">
              <a:solidFill>
                <a:srgbClr val="FF00FF"/>
              </a:solidFill>
              <a:prstDash val="solid"/>
              <a:round/>
              <a:headEnd/>
              <a:tailEnd/>
            </a:ln>
          </p:spPr>
          <p:txBody>
            <a:bodyPr/>
            <a:lstStyle/>
            <a:p>
              <a:endParaRPr lang="fr-FR" sz="1200"/>
            </a:p>
          </p:txBody>
        </p:sp>
        <p:sp>
          <p:nvSpPr>
            <p:cNvPr id="284" name="Freeform 134"/>
            <p:cNvSpPr>
              <a:spLocks/>
            </p:cNvSpPr>
            <p:nvPr/>
          </p:nvSpPr>
          <p:spPr bwMode="auto">
            <a:xfrm>
              <a:off x="6846888" y="2251075"/>
              <a:ext cx="71437" cy="50800"/>
            </a:xfrm>
            <a:custGeom>
              <a:avLst/>
              <a:gdLst>
                <a:gd name="T0" fmla="*/ 2147483647 w 76"/>
                <a:gd name="T1" fmla="*/ 2147483647 h 75"/>
                <a:gd name="T2" fmla="*/ 2147483647 w 76"/>
                <a:gd name="T3" fmla="*/ 2147483647 h 75"/>
                <a:gd name="T4" fmla="*/ 2147483647 w 76"/>
                <a:gd name="T5" fmla="*/ 2147483647 h 75"/>
                <a:gd name="T6" fmla="*/ 0 w 76"/>
                <a:gd name="T7" fmla="*/ 2147483647 h 75"/>
                <a:gd name="T8" fmla="*/ 2147483647 w 76"/>
                <a:gd name="T9" fmla="*/ 0 h 75"/>
                <a:gd name="T10" fmla="*/ 2147483647 w 76"/>
                <a:gd name="T11" fmla="*/ 2147483647 h 75"/>
                <a:gd name="T12" fmla="*/ 0 60000 65536"/>
                <a:gd name="T13" fmla="*/ 0 60000 65536"/>
                <a:gd name="T14" fmla="*/ 0 60000 65536"/>
                <a:gd name="T15" fmla="*/ 0 60000 65536"/>
                <a:gd name="T16" fmla="*/ 0 60000 65536"/>
                <a:gd name="T17" fmla="*/ 0 60000 65536"/>
                <a:gd name="T18" fmla="*/ 0 w 76"/>
                <a:gd name="T19" fmla="*/ 0 h 75"/>
                <a:gd name="T20" fmla="*/ 76 w 76"/>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76" h="75">
                  <a:moveTo>
                    <a:pt x="76" y="38"/>
                  </a:moveTo>
                  <a:lnTo>
                    <a:pt x="76" y="38"/>
                  </a:lnTo>
                  <a:cubicBezTo>
                    <a:pt x="76" y="58"/>
                    <a:pt x="59" y="75"/>
                    <a:pt x="38" y="75"/>
                  </a:cubicBezTo>
                  <a:cubicBezTo>
                    <a:pt x="17" y="75"/>
                    <a:pt x="0" y="58"/>
                    <a:pt x="0" y="38"/>
                  </a:cubicBezTo>
                  <a:cubicBezTo>
                    <a:pt x="0" y="17"/>
                    <a:pt x="17" y="0"/>
                    <a:pt x="38" y="0"/>
                  </a:cubicBezTo>
                  <a:cubicBezTo>
                    <a:pt x="59" y="0"/>
                    <a:pt x="76" y="17"/>
                    <a:pt x="76" y="38"/>
                  </a:cubicBezTo>
                  <a:close/>
                </a:path>
              </a:pathLst>
            </a:custGeom>
            <a:solidFill>
              <a:srgbClr val="FF00FF"/>
            </a:solidFill>
            <a:ln w="28575">
              <a:solidFill>
                <a:srgbClr val="FF00FF"/>
              </a:solidFill>
              <a:prstDash val="solid"/>
              <a:round/>
              <a:headEnd/>
              <a:tailEnd/>
            </a:ln>
          </p:spPr>
          <p:txBody>
            <a:bodyPr/>
            <a:lstStyle/>
            <a:p>
              <a:endParaRPr lang="fr-FR" sz="1200"/>
            </a:p>
          </p:txBody>
        </p:sp>
        <p:sp>
          <p:nvSpPr>
            <p:cNvPr id="285" name="Freeform 135"/>
            <p:cNvSpPr>
              <a:spLocks/>
            </p:cNvSpPr>
            <p:nvPr/>
          </p:nvSpPr>
          <p:spPr bwMode="auto">
            <a:xfrm>
              <a:off x="5707063" y="2117725"/>
              <a:ext cx="101600"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solidFill>
              <a:srgbClr val="FF00FF"/>
            </a:solidFill>
            <a:ln w="28575" cap="flat">
              <a:solidFill>
                <a:srgbClr val="FF00FF"/>
              </a:solidFill>
              <a:prstDash val="solid"/>
              <a:miter lim="800000"/>
              <a:headEnd/>
              <a:tailEnd/>
            </a:ln>
          </p:spPr>
          <p:txBody>
            <a:bodyPr/>
            <a:lstStyle/>
            <a:p>
              <a:endParaRPr lang="fr-FR" sz="1200"/>
            </a:p>
          </p:txBody>
        </p:sp>
        <p:sp>
          <p:nvSpPr>
            <p:cNvPr id="286" name="Freeform 136"/>
            <p:cNvSpPr>
              <a:spLocks/>
            </p:cNvSpPr>
            <p:nvPr/>
          </p:nvSpPr>
          <p:spPr bwMode="auto">
            <a:xfrm>
              <a:off x="5757863" y="2117725"/>
              <a:ext cx="0" cy="249238"/>
            </a:xfrm>
            <a:custGeom>
              <a:avLst/>
              <a:gdLst>
                <a:gd name="T0" fmla="*/ 2147483647 h 359"/>
                <a:gd name="T1" fmla="*/ 2147483647 h 359"/>
                <a:gd name="T2" fmla="*/ 0 h 359"/>
                <a:gd name="T3" fmla="*/ 0 60000 65536"/>
                <a:gd name="T4" fmla="*/ 0 60000 65536"/>
                <a:gd name="T5" fmla="*/ 0 60000 65536"/>
                <a:gd name="T6" fmla="*/ 0 h 359"/>
                <a:gd name="T7" fmla="*/ 359 h 359"/>
              </a:gdLst>
              <a:ahLst/>
              <a:cxnLst>
                <a:cxn ang="T3">
                  <a:pos x="0" y="T0"/>
                </a:cxn>
                <a:cxn ang="T4">
                  <a:pos x="0" y="T1"/>
                </a:cxn>
                <a:cxn ang="T5">
                  <a:pos x="0" y="T2"/>
                </a:cxn>
              </a:cxnLst>
              <a:rect l="0" t="T6" r="0" b="T7"/>
              <a:pathLst>
                <a:path h="359">
                  <a:moveTo>
                    <a:pt x="0" y="359"/>
                  </a:moveTo>
                  <a:lnTo>
                    <a:pt x="0" y="359"/>
                  </a:lnTo>
                  <a:lnTo>
                    <a:pt x="0" y="0"/>
                  </a:lnTo>
                </a:path>
              </a:pathLst>
            </a:custGeom>
            <a:solidFill>
              <a:srgbClr val="FF00FF"/>
            </a:solidFill>
            <a:ln w="28575" cap="flat">
              <a:solidFill>
                <a:srgbClr val="FF00FF"/>
              </a:solidFill>
              <a:prstDash val="solid"/>
              <a:miter lim="800000"/>
              <a:headEnd/>
              <a:tailEnd/>
            </a:ln>
          </p:spPr>
          <p:txBody>
            <a:bodyPr/>
            <a:lstStyle/>
            <a:p>
              <a:endParaRPr lang="fr-FR" sz="1200"/>
            </a:p>
          </p:txBody>
        </p:sp>
        <p:sp>
          <p:nvSpPr>
            <p:cNvPr id="287" name="Freeform 137"/>
            <p:cNvSpPr>
              <a:spLocks/>
            </p:cNvSpPr>
            <p:nvPr/>
          </p:nvSpPr>
          <p:spPr bwMode="auto">
            <a:xfrm>
              <a:off x="5707063" y="2366963"/>
              <a:ext cx="101600"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solidFill>
              <a:srgbClr val="FF00FF"/>
            </a:solidFill>
            <a:ln w="28575" cap="flat">
              <a:solidFill>
                <a:srgbClr val="FF00FF"/>
              </a:solidFill>
              <a:prstDash val="solid"/>
              <a:miter lim="800000"/>
              <a:headEnd/>
              <a:tailEnd/>
            </a:ln>
          </p:spPr>
          <p:txBody>
            <a:bodyPr/>
            <a:lstStyle/>
            <a:p>
              <a:endParaRPr lang="fr-FR" sz="1200"/>
            </a:p>
          </p:txBody>
        </p:sp>
        <p:sp>
          <p:nvSpPr>
            <p:cNvPr id="288" name="Freeform 138"/>
            <p:cNvSpPr>
              <a:spLocks/>
            </p:cNvSpPr>
            <p:nvPr/>
          </p:nvSpPr>
          <p:spPr bwMode="auto">
            <a:xfrm>
              <a:off x="4573588" y="2117725"/>
              <a:ext cx="101600"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solidFill>
              <a:srgbClr val="FF00FF"/>
            </a:solidFill>
            <a:ln w="28575" cap="flat">
              <a:solidFill>
                <a:srgbClr val="FF00FF"/>
              </a:solidFill>
              <a:prstDash val="solid"/>
              <a:miter lim="800000"/>
              <a:headEnd/>
              <a:tailEnd/>
            </a:ln>
          </p:spPr>
          <p:txBody>
            <a:bodyPr/>
            <a:lstStyle/>
            <a:p>
              <a:endParaRPr lang="fr-FR" sz="1200"/>
            </a:p>
          </p:txBody>
        </p:sp>
        <p:sp>
          <p:nvSpPr>
            <p:cNvPr id="289" name="Freeform 139"/>
            <p:cNvSpPr>
              <a:spLocks/>
            </p:cNvSpPr>
            <p:nvPr/>
          </p:nvSpPr>
          <p:spPr bwMode="auto">
            <a:xfrm>
              <a:off x="4624388" y="2117725"/>
              <a:ext cx="0" cy="249238"/>
            </a:xfrm>
            <a:custGeom>
              <a:avLst/>
              <a:gdLst>
                <a:gd name="T0" fmla="*/ 2147483647 h 359"/>
                <a:gd name="T1" fmla="*/ 2147483647 h 359"/>
                <a:gd name="T2" fmla="*/ 0 h 359"/>
                <a:gd name="T3" fmla="*/ 0 60000 65536"/>
                <a:gd name="T4" fmla="*/ 0 60000 65536"/>
                <a:gd name="T5" fmla="*/ 0 60000 65536"/>
                <a:gd name="T6" fmla="*/ 0 h 359"/>
                <a:gd name="T7" fmla="*/ 359 h 359"/>
              </a:gdLst>
              <a:ahLst/>
              <a:cxnLst>
                <a:cxn ang="T3">
                  <a:pos x="0" y="T0"/>
                </a:cxn>
                <a:cxn ang="T4">
                  <a:pos x="0" y="T1"/>
                </a:cxn>
                <a:cxn ang="T5">
                  <a:pos x="0" y="T2"/>
                </a:cxn>
              </a:cxnLst>
              <a:rect l="0" t="T6" r="0" b="T7"/>
              <a:pathLst>
                <a:path h="359">
                  <a:moveTo>
                    <a:pt x="0" y="359"/>
                  </a:moveTo>
                  <a:lnTo>
                    <a:pt x="0" y="359"/>
                  </a:lnTo>
                  <a:lnTo>
                    <a:pt x="0" y="0"/>
                  </a:lnTo>
                </a:path>
              </a:pathLst>
            </a:custGeom>
            <a:solidFill>
              <a:srgbClr val="FF00FF"/>
            </a:solidFill>
            <a:ln w="28575" cap="flat">
              <a:solidFill>
                <a:srgbClr val="FF00FF"/>
              </a:solidFill>
              <a:prstDash val="solid"/>
              <a:miter lim="800000"/>
              <a:headEnd/>
              <a:tailEnd/>
            </a:ln>
          </p:spPr>
          <p:txBody>
            <a:bodyPr/>
            <a:lstStyle/>
            <a:p>
              <a:endParaRPr lang="fr-FR" sz="1200"/>
            </a:p>
          </p:txBody>
        </p:sp>
        <p:sp>
          <p:nvSpPr>
            <p:cNvPr id="290" name="Freeform 140"/>
            <p:cNvSpPr>
              <a:spLocks/>
            </p:cNvSpPr>
            <p:nvPr/>
          </p:nvSpPr>
          <p:spPr bwMode="auto">
            <a:xfrm>
              <a:off x="4573588" y="2366963"/>
              <a:ext cx="101600" cy="0"/>
            </a:xfrm>
            <a:custGeom>
              <a:avLst/>
              <a:gdLst>
                <a:gd name="T0" fmla="*/ 0 w 106"/>
                <a:gd name="T1" fmla="*/ 0 w 106"/>
                <a:gd name="T2" fmla="*/ 2147483647 w 106"/>
                <a:gd name="T3" fmla="*/ 0 60000 65536"/>
                <a:gd name="T4" fmla="*/ 0 60000 65536"/>
                <a:gd name="T5" fmla="*/ 0 60000 65536"/>
                <a:gd name="T6" fmla="*/ 0 w 106"/>
                <a:gd name="T7" fmla="*/ 106 w 106"/>
              </a:gdLst>
              <a:ahLst/>
              <a:cxnLst>
                <a:cxn ang="T3">
                  <a:pos x="T0" y="0"/>
                </a:cxn>
                <a:cxn ang="T4">
                  <a:pos x="T1" y="0"/>
                </a:cxn>
                <a:cxn ang="T5">
                  <a:pos x="T2" y="0"/>
                </a:cxn>
              </a:cxnLst>
              <a:rect l="T6" t="0" r="T7" b="0"/>
              <a:pathLst>
                <a:path w="106">
                  <a:moveTo>
                    <a:pt x="0" y="0"/>
                  </a:moveTo>
                  <a:lnTo>
                    <a:pt x="0" y="0"/>
                  </a:lnTo>
                  <a:lnTo>
                    <a:pt x="106" y="0"/>
                  </a:lnTo>
                </a:path>
              </a:pathLst>
            </a:custGeom>
            <a:solidFill>
              <a:srgbClr val="FF00FF"/>
            </a:solidFill>
            <a:ln w="28575" cap="flat">
              <a:solidFill>
                <a:srgbClr val="FF00FF"/>
              </a:solidFill>
              <a:prstDash val="solid"/>
              <a:miter lim="800000"/>
              <a:headEnd/>
              <a:tailEnd/>
            </a:ln>
          </p:spPr>
          <p:txBody>
            <a:bodyPr/>
            <a:lstStyle/>
            <a:p>
              <a:endParaRPr lang="fr-FR" sz="1200"/>
            </a:p>
          </p:txBody>
        </p:sp>
        <p:sp>
          <p:nvSpPr>
            <p:cNvPr id="291" name="Freeform 141"/>
            <p:cNvSpPr>
              <a:spLocks/>
            </p:cNvSpPr>
            <p:nvPr/>
          </p:nvSpPr>
          <p:spPr bwMode="auto">
            <a:xfrm>
              <a:off x="3438525" y="2362200"/>
              <a:ext cx="71438" cy="52388"/>
            </a:xfrm>
            <a:custGeom>
              <a:avLst/>
              <a:gdLst>
                <a:gd name="T0" fmla="*/ 2147483647 w 75"/>
                <a:gd name="T1" fmla="*/ 2147483647 h 75"/>
                <a:gd name="T2" fmla="*/ 2147483647 w 75"/>
                <a:gd name="T3" fmla="*/ 2147483647 h 75"/>
                <a:gd name="T4" fmla="*/ 2147483647 w 75"/>
                <a:gd name="T5" fmla="*/ 2147483647 h 75"/>
                <a:gd name="T6" fmla="*/ 0 w 75"/>
                <a:gd name="T7" fmla="*/ 2147483647 h 75"/>
                <a:gd name="T8" fmla="*/ 2147483647 w 75"/>
                <a:gd name="T9" fmla="*/ 0 h 75"/>
                <a:gd name="T10" fmla="*/ 2147483647 w 75"/>
                <a:gd name="T11" fmla="*/ 2147483647 h 75"/>
                <a:gd name="T12" fmla="*/ 0 60000 65536"/>
                <a:gd name="T13" fmla="*/ 0 60000 65536"/>
                <a:gd name="T14" fmla="*/ 0 60000 65536"/>
                <a:gd name="T15" fmla="*/ 0 60000 65536"/>
                <a:gd name="T16" fmla="*/ 0 60000 65536"/>
                <a:gd name="T17" fmla="*/ 0 60000 65536"/>
                <a:gd name="T18" fmla="*/ 0 w 75"/>
                <a:gd name="T19" fmla="*/ 0 h 75"/>
                <a:gd name="T20" fmla="*/ 75 w 75"/>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75" h="75">
                  <a:moveTo>
                    <a:pt x="75" y="37"/>
                  </a:moveTo>
                  <a:lnTo>
                    <a:pt x="75" y="37"/>
                  </a:lnTo>
                  <a:cubicBezTo>
                    <a:pt x="75" y="58"/>
                    <a:pt x="58" y="75"/>
                    <a:pt x="38" y="75"/>
                  </a:cubicBezTo>
                  <a:cubicBezTo>
                    <a:pt x="17" y="75"/>
                    <a:pt x="0" y="58"/>
                    <a:pt x="0" y="37"/>
                  </a:cubicBezTo>
                  <a:cubicBezTo>
                    <a:pt x="0" y="16"/>
                    <a:pt x="17" y="0"/>
                    <a:pt x="38" y="0"/>
                  </a:cubicBezTo>
                  <a:cubicBezTo>
                    <a:pt x="58" y="0"/>
                    <a:pt x="75" y="16"/>
                    <a:pt x="75" y="37"/>
                  </a:cubicBezTo>
                  <a:close/>
                </a:path>
              </a:pathLst>
            </a:custGeom>
            <a:solidFill>
              <a:srgbClr val="FF00FF"/>
            </a:solidFill>
            <a:ln w="28575">
              <a:solidFill>
                <a:srgbClr val="FF00FF"/>
              </a:solidFill>
              <a:prstDash val="solid"/>
              <a:round/>
              <a:headEnd/>
              <a:tailEnd/>
            </a:ln>
          </p:spPr>
          <p:txBody>
            <a:bodyPr/>
            <a:lstStyle/>
            <a:p>
              <a:endParaRPr lang="fr-FR" sz="1200"/>
            </a:p>
          </p:txBody>
        </p:sp>
        <p:sp>
          <p:nvSpPr>
            <p:cNvPr id="292" name="Freeform 142"/>
            <p:cNvSpPr>
              <a:spLocks/>
            </p:cNvSpPr>
            <p:nvPr/>
          </p:nvSpPr>
          <p:spPr bwMode="auto">
            <a:xfrm>
              <a:off x="3424238" y="2162175"/>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solidFill>
              <a:srgbClr val="FF00FF"/>
            </a:solidFill>
            <a:ln w="28575" cap="flat">
              <a:solidFill>
                <a:srgbClr val="FF00FF"/>
              </a:solidFill>
              <a:prstDash val="solid"/>
              <a:miter lim="800000"/>
              <a:headEnd/>
              <a:tailEnd/>
            </a:ln>
          </p:spPr>
          <p:txBody>
            <a:bodyPr/>
            <a:lstStyle/>
            <a:p>
              <a:endParaRPr lang="fr-FR" sz="1200"/>
            </a:p>
          </p:txBody>
        </p:sp>
        <p:sp>
          <p:nvSpPr>
            <p:cNvPr id="293" name="Freeform 143"/>
            <p:cNvSpPr>
              <a:spLocks/>
            </p:cNvSpPr>
            <p:nvPr/>
          </p:nvSpPr>
          <p:spPr bwMode="auto">
            <a:xfrm>
              <a:off x="3475038" y="2162175"/>
              <a:ext cx="0" cy="423863"/>
            </a:xfrm>
            <a:custGeom>
              <a:avLst/>
              <a:gdLst>
                <a:gd name="T0" fmla="*/ 2147483647 h 611"/>
                <a:gd name="T1" fmla="*/ 2147483647 h 611"/>
                <a:gd name="T2" fmla="*/ 0 h 611"/>
                <a:gd name="T3" fmla="*/ 0 60000 65536"/>
                <a:gd name="T4" fmla="*/ 0 60000 65536"/>
                <a:gd name="T5" fmla="*/ 0 60000 65536"/>
                <a:gd name="T6" fmla="*/ 0 h 611"/>
                <a:gd name="T7" fmla="*/ 611 h 611"/>
              </a:gdLst>
              <a:ahLst/>
              <a:cxnLst>
                <a:cxn ang="T3">
                  <a:pos x="0" y="T0"/>
                </a:cxn>
                <a:cxn ang="T4">
                  <a:pos x="0" y="T1"/>
                </a:cxn>
                <a:cxn ang="T5">
                  <a:pos x="0" y="T2"/>
                </a:cxn>
              </a:cxnLst>
              <a:rect l="0" t="T6" r="0" b="T7"/>
              <a:pathLst>
                <a:path h="611">
                  <a:moveTo>
                    <a:pt x="0" y="611"/>
                  </a:moveTo>
                  <a:lnTo>
                    <a:pt x="0" y="611"/>
                  </a:lnTo>
                  <a:lnTo>
                    <a:pt x="0" y="0"/>
                  </a:lnTo>
                </a:path>
              </a:pathLst>
            </a:custGeom>
            <a:solidFill>
              <a:srgbClr val="FF00FF"/>
            </a:solidFill>
            <a:ln w="28575" cap="flat">
              <a:solidFill>
                <a:srgbClr val="FF00FF"/>
              </a:solidFill>
              <a:prstDash val="solid"/>
              <a:miter lim="800000"/>
              <a:headEnd/>
              <a:tailEnd/>
            </a:ln>
          </p:spPr>
          <p:txBody>
            <a:bodyPr/>
            <a:lstStyle/>
            <a:p>
              <a:endParaRPr lang="fr-FR" sz="1200"/>
            </a:p>
          </p:txBody>
        </p:sp>
        <p:sp>
          <p:nvSpPr>
            <p:cNvPr id="294" name="Freeform 144"/>
            <p:cNvSpPr>
              <a:spLocks/>
            </p:cNvSpPr>
            <p:nvPr/>
          </p:nvSpPr>
          <p:spPr bwMode="auto">
            <a:xfrm>
              <a:off x="3424238" y="2586038"/>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solidFill>
              <a:srgbClr val="FF00FF"/>
            </a:solidFill>
            <a:ln w="28575" cap="flat">
              <a:solidFill>
                <a:srgbClr val="FF00FF"/>
              </a:solidFill>
              <a:prstDash val="solid"/>
              <a:miter lim="800000"/>
              <a:headEnd/>
              <a:tailEnd/>
            </a:ln>
          </p:spPr>
          <p:txBody>
            <a:bodyPr/>
            <a:lstStyle/>
            <a:p>
              <a:endParaRPr lang="fr-FR" sz="1200"/>
            </a:p>
          </p:txBody>
        </p:sp>
        <p:sp>
          <p:nvSpPr>
            <p:cNvPr id="295" name="Freeform 145"/>
            <p:cNvSpPr>
              <a:spLocks/>
            </p:cNvSpPr>
            <p:nvPr/>
          </p:nvSpPr>
          <p:spPr bwMode="auto">
            <a:xfrm>
              <a:off x="2886075" y="3711575"/>
              <a:ext cx="71438" cy="53975"/>
            </a:xfrm>
            <a:custGeom>
              <a:avLst/>
              <a:gdLst>
                <a:gd name="T0" fmla="*/ 2147483647 w 75"/>
                <a:gd name="T1" fmla="*/ 2147483647 h 76"/>
                <a:gd name="T2" fmla="*/ 2147483647 w 75"/>
                <a:gd name="T3" fmla="*/ 2147483647 h 76"/>
                <a:gd name="T4" fmla="*/ 2147483647 w 75"/>
                <a:gd name="T5" fmla="*/ 2147483647 h 76"/>
                <a:gd name="T6" fmla="*/ 0 w 75"/>
                <a:gd name="T7" fmla="*/ 2147483647 h 76"/>
                <a:gd name="T8" fmla="*/ 2147483647 w 75"/>
                <a:gd name="T9" fmla="*/ 0 h 76"/>
                <a:gd name="T10" fmla="*/ 2147483647 w 75"/>
                <a:gd name="T11" fmla="*/ 2147483647 h 76"/>
                <a:gd name="T12" fmla="*/ 0 60000 65536"/>
                <a:gd name="T13" fmla="*/ 0 60000 65536"/>
                <a:gd name="T14" fmla="*/ 0 60000 65536"/>
                <a:gd name="T15" fmla="*/ 0 60000 65536"/>
                <a:gd name="T16" fmla="*/ 0 60000 65536"/>
                <a:gd name="T17" fmla="*/ 0 60000 65536"/>
                <a:gd name="T18" fmla="*/ 0 w 75"/>
                <a:gd name="T19" fmla="*/ 0 h 76"/>
                <a:gd name="T20" fmla="*/ 75 w 75"/>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75" h="76">
                  <a:moveTo>
                    <a:pt x="75" y="38"/>
                  </a:moveTo>
                  <a:lnTo>
                    <a:pt x="75" y="38"/>
                  </a:lnTo>
                  <a:cubicBezTo>
                    <a:pt x="75" y="59"/>
                    <a:pt x="58" y="76"/>
                    <a:pt x="38" y="76"/>
                  </a:cubicBezTo>
                  <a:cubicBezTo>
                    <a:pt x="17" y="76"/>
                    <a:pt x="0" y="59"/>
                    <a:pt x="0" y="38"/>
                  </a:cubicBezTo>
                  <a:cubicBezTo>
                    <a:pt x="0" y="17"/>
                    <a:pt x="17" y="0"/>
                    <a:pt x="38" y="0"/>
                  </a:cubicBezTo>
                  <a:cubicBezTo>
                    <a:pt x="58" y="0"/>
                    <a:pt x="75" y="17"/>
                    <a:pt x="75" y="38"/>
                  </a:cubicBezTo>
                  <a:close/>
                </a:path>
              </a:pathLst>
            </a:custGeom>
            <a:solidFill>
              <a:srgbClr val="FF00FF"/>
            </a:solidFill>
            <a:ln w="28575">
              <a:solidFill>
                <a:srgbClr val="FF00FF"/>
              </a:solidFill>
              <a:prstDash val="solid"/>
              <a:round/>
              <a:headEnd/>
              <a:tailEnd/>
            </a:ln>
          </p:spPr>
          <p:txBody>
            <a:bodyPr/>
            <a:lstStyle/>
            <a:p>
              <a:endParaRPr lang="fr-FR" sz="1200"/>
            </a:p>
          </p:txBody>
        </p:sp>
        <p:sp>
          <p:nvSpPr>
            <p:cNvPr id="296" name="Freeform 146"/>
            <p:cNvSpPr>
              <a:spLocks/>
            </p:cNvSpPr>
            <p:nvPr/>
          </p:nvSpPr>
          <p:spPr bwMode="auto">
            <a:xfrm>
              <a:off x="2498725" y="4445000"/>
              <a:ext cx="71438" cy="52388"/>
            </a:xfrm>
            <a:custGeom>
              <a:avLst/>
              <a:gdLst>
                <a:gd name="T0" fmla="*/ 2147483647 w 75"/>
                <a:gd name="T1" fmla="*/ 2147483647 h 76"/>
                <a:gd name="T2" fmla="*/ 2147483647 w 75"/>
                <a:gd name="T3" fmla="*/ 2147483647 h 76"/>
                <a:gd name="T4" fmla="*/ 2147483647 w 75"/>
                <a:gd name="T5" fmla="*/ 2147483647 h 76"/>
                <a:gd name="T6" fmla="*/ 0 w 75"/>
                <a:gd name="T7" fmla="*/ 2147483647 h 76"/>
                <a:gd name="T8" fmla="*/ 2147483647 w 75"/>
                <a:gd name="T9" fmla="*/ 0 h 76"/>
                <a:gd name="T10" fmla="*/ 2147483647 w 75"/>
                <a:gd name="T11" fmla="*/ 2147483647 h 76"/>
                <a:gd name="T12" fmla="*/ 0 60000 65536"/>
                <a:gd name="T13" fmla="*/ 0 60000 65536"/>
                <a:gd name="T14" fmla="*/ 0 60000 65536"/>
                <a:gd name="T15" fmla="*/ 0 60000 65536"/>
                <a:gd name="T16" fmla="*/ 0 60000 65536"/>
                <a:gd name="T17" fmla="*/ 0 60000 65536"/>
                <a:gd name="T18" fmla="*/ 0 w 75"/>
                <a:gd name="T19" fmla="*/ 0 h 76"/>
                <a:gd name="T20" fmla="*/ 75 w 75"/>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75" h="76">
                  <a:moveTo>
                    <a:pt x="75" y="38"/>
                  </a:moveTo>
                  <a:lnTo>
                    <a:pt x="75" y="38"/>
                  </a:lnTo>
                  <a:cubicBezTo>
                    <a:pt x="75" y="59"/>
                    <a:pt x="59" y="76"/>
                    <a:pt x="38" y="76"/>
                  </a:cubicBezTo>
                  <a:cubicBezTo>
                    <a:pt x="17" y="76"/>
                    <a:pt x="0" y="59"/>
                    <a:pt x="0" y="38"/>
                  </a:cubicBezTo>
                  <a:cubicBezTo>
                    <a:pt x="0" y="17"/>
                    <a:pt x="17" y="0"/>
                    <a:pt x="38" y="0"/>
                  </a:cubicBezTo>
                  <a:cubicBezTo>
                    <a:pt x="59" y="0"/>
                    <a:pt x="75" y="17"/>
                    <a:pt x="75" y="38"/>
                  </a:cubicBezTo>
                  <a:close/>
                </a:path>
              </a:pathLst>
            </a:custGeom>
            <a:solidFill>
              <a:srgbClr val="FF00FF"/>
            </a:solidFill>
            <a:ln w="28575">
              <a:solidFill>
                <a:srgbClr val="FF00FF"/>
              </a:solidFill>
              <a:prstDash val="solid"/>
              <a:round/>
              <a:headEnd/>
              <a:tailEnd/>
            </a:ln>
          </p:spPr>
          <p:txBody>
            <a:bodyPr/>
            <a:lstStyle/>
            <a:p>
              <a:endParaRPr lang="fr-FR" sz="1200"/>
            </a:p>
          </p:txBody>
        </p:sp>
        <p:sp>
          <p:nvSpPr>
            <p:cNvPr id="297" name="Freeform 147"/>
            <p:cNvSpPr>
              <a:spLocks/>
            </p:cNvSpPr>
            <p:nvPr/>
          </p:nvSpPr>
          <p:spPr bwMode="auto">
            <a:xfrm>
              <a:off x="2870200" y="3409950"/>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solidFill>
              <a:srgbClr val="FF00FF"/>
            </a:solidFill>
            <a:ln w="28575" cap="flat">
              <a:solidFill>
                <a:srgbClr val="FF00FF"/>
              </a:solidFill>
              <a:prstDash val="solid"/>
              <a:miter lim="800000"/>
              <a:headEnd/>
              <a:tailEnd/>
            </a:ln>
          </p:spPr>
          <p:txBody>
            <a:bodyPr/>
            <a:lstStyle/>
            <a:p>
              <a:endParaRPr lang="fr-FR" sz="1200"/>
            </a:p>
          </p:txBody>
        </p:sp>
        <p:sp>
          <p:nvSpPr>
            <p:cNvPr id="298" name="Freeform 148"/>
            <p:cNvSpPr>
              <a:spLocks/>
            </p:cNvSpPr>
            <p:nvPr/>
          </p:nvSpPr>
          <p:spPr bwMode="auto">
            <a:xfrm>
              <a:off x="2922588" y="3409950"/>
              <a:ext cx="0" cy="658813"/>
            </a:xfrm>
            <a:custGeom>
              <a:avLst/>
              <a:gdLst>
                <a:gd name="T0" fmla="*/ 2147483647 h 947"/>
                <a:gd name="T1" fmla="*/ 2147483647 h 947"/>
                <a:gd name="T2" fmla="*/ 0 h 947"/>
                <a:gd name="T3" fmla="*/ 0 60000 65536"/>
                <a:gd name="T4" fmla="*/ 0 60000 65536"/>
                <a:gd name="T5" fmla="*/ 0 60000 65536"/>
                <a:gd name="T6" fmla="*/ 0 h 947"/>
                <a:gd name="T7" fmla="*/ 947 h 947"/>
              </a:gdLst>
              <a:ahLst/>
              <a:cxnLst>
                <a:cxn ang="T3">
                  <a:pos x="0" y="T0"/>
                </a:cxn>
                <a:cxn ang="T4">
                  <a:pos x="0" y="T1"/>
                </a:cxn>
                <a:cxn ang="T5">
                  <a:pos x="0" y="T2"/>
                </a:cxn>
              </a:cxnLst>
              <a:rect l="0" t="T6" r="0" b="T7"/>
              <a:pathLst>
                <a:path h="947">
                  <a:moveTo>
                    <a:pt x="0" y="947"/>
                  </a:moveTo>
                  <a:lnTo>
                    <a:pt x="0" y="947"/>
                  </a:lnTo>
                  <a:lnTo>
                    <a:pt x="0" y="0"/>
                  </a:lnTo>
                </a:path>
              </a:pathLst>
            </a:custGeom>
            <a:solidFill>
              <a:srgbClr val="FF00FF"/>
            </a:solidFill>
            <a:ln w="28575" cap="flat">
              <a:solidFill>
                <a:srgbClr val="FF00FF"/>
              </a:solidFill>
              <a:prstDash val="solid"/>
              <a:miter lim="800000"/>
              <a:headEnd/>
              <a:tailEnd/>
            </a:ln>
          </p:spPr>
          <p:txBody>
            <a:bodyPr/>
            <a:lstStyle/>
            <a:p>
              <a:endParaRPr lang="fr-FR" sz="1200"/>
            </a:p>
          </p:txBody>
        </p:sp>
        <p:sp>
          <p:nvSpPr>
            <p:cNvPr id="299" name="Freeform 149"/>
            <p:cNvSpPr>
              <a:spLocks/>
            </p:cNvSpPr>
            <p:nvPr/>
          </p:nvSpPr>
          <p:spPr bwMode="auto">
            <a:xfrm>
              <a:off x="2870200" y="4068763"/>
              <a:ext cx="101600" cy="0"/>
            </a:xfrm>
            <a:custGeom>
              <a:avLst/>
              <a:gdLst>
                <a:gd name="T0" fmla="*/ 0 w 107"/>
                <a:gd name="T1" fmla="*/ 0 w 107"/>
                <a:gd name="T2" fmla="*/ 2147483647 w 107"/>
                <a:gd name="T3" fmla="*/ 0 60000 65536"/>
                <a:gd name="T4" fmla="*/ 0 60000 65536"/>
                <a:gd name="T5" fmla="*/ 0 60000 65536"/>
                <a:gd name="T6" fmla="*/ 0 w 107"/>
                <a:gd name="T7" fmla="*/ 107 w 107"/>
              </a:gdLst>
              <a:ahLst/>
              <a:cxnLst>
                <a:cxn ang="T3">
                  <a:pos x="T0" y="0"/>
                </a:cxn>
                <a:cxn ang="T4">
                  <a:pos x="T1" y="0"/>
                </a:cxn>
                <a:cxn ang="T5">
                  <a:pos x="T2" y="0"/>
                </a:cxn>
              </a:cxnLst>
              <a:rect l="T6" t="0" r="T7" b="0"/>
              <a:pathLst>
                <a:path w="107">
                  <a:moveTo>
                    <a:pt x="0" y="0"/>
                  </a:moveTo>
                  <a:lnTo>
                    <a:pt x="0" y="0"/>
                  </a:lnTo>
                  <a:lnTo>
                    <a:pt x="107" y="0"/>
                  </a:lnTo>
                </a:path>
              </a:pathLst>
            </a:custGeom>
            <a:solidFill>
              <a:srgbClr val="FF00FF"/>
            </a:solidFill>
            <a:ln w="28575" cap="flat">
              <a:solidFill>
                <a:srgbClr val="FF00FF"/>
              </a:solidFill>
              <a:prstDash val="solid"/>
              <a:miter lim="800000"/>
              <a:headEnd/>
              <a:tailEnd/>
            </a:ln>
          </p:spPr>
          <p:txBody>
            <a:bodyPr/>
            <a:lstStyle/>
            <a:p>
              <a:endParaRPr lang="fr-FR" sz="1200"/>
            </a:p>
          </p:txBody>
        </p:sp>
        <p:sp>
          <p:nvSpPr>
            <p:cNvPr id="300" name="Freeform 150"/>
            <p:cNvSpPr>
              <a:spLocks/>
            </p:cNvSpPr>
            <p:nvPr/>
          </p:nvSpPr>
          <p:spPr bwMode="auto">
            <a:xfrm>
              <a:off x="5721350" y="2193925"/>
              <a:ext cx="73025" cy="52388"/>
            </a:xfrm>
            <a:custGeom>
              <a:avLst/>
              <a:gdLst>
                <a:gd name="T0" fmla="*/ 2147483647 w 76"/>
                <a:gd name="T1" fmla="*/ 2147483647 h 76"/>
                <a:gd name="T2" fmla="*/ 2147483647 w 76"/>
                <a:gd name="T3" fmla="*/ 2147483647 h 76"/>
                <a:gd name="T4" fmla="*/ 2147483647 w 76"/>
                <a:gd name="T5" fmla="*/ 2147483647 h 76"/>
                <a:gd name="T6" fmla="*/ 0 w 76"/>
                <a:gd name="T7" fmla="*/ 2147483647 h 76"/>
                <a:gd name="T8" fmla="*/ 2147483647 w 76"/>
                <a:gd name="T9" fmla="*/ 0 h 76"/>
                <a:gd name="T10" fmla="*/ 2147483647 w 76"/>
                <a:gd name="T11" fmla="*/ 2147483647 h 76"/>
                <a:gd name="T12" fmla="*/ 0 60000 65536"/>
                <a:gd name="T13" fmla="*/ 0 60000 65536"/>
                <a:gd name="T14" fmla="*/ 0 60000 65536"/>
                <a:gd name="T15" fmla="*/ 0 60000 65536"/>
                <a:gd name="T16" fmla="*/ 0 60000 65536"/>
                <a:gd name="T17" fmla="*/ 0 60000 65536"/>
                <a:gd name="T18" fmla="*/ 0 w 76"/>
                <a:gd name="T19" fmla="*/ 0 h 76"/>
                <a:gd name="T20" fmla="*/ 76 w 76"/>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76" h="76">
                  <a:moveTo>
                    <a:pt x="76" y="38"/>
                  </a:moveTo>
                  <a:lnTo>
                    <a:pt x="76" y="38"/>
                  </a:lnTo>
                  <a:cubicBezTo>
                    <a:pt x="76" y="59"/>
                    <a:pt x="59" y="76"/>
                    <a:pt x="38" y="76"/>
                  </a:cubicBezTo>
                  <a:cubicBezTo>
                    <a:pt x="17" y="76"/>
                    <a:pt x="0" y="59"/>
                    <a:pt x="0" y="38"/>
                  </a:cubicBezTo>
                  <a:cubicBezTo>
                    <a:pt x="0" y="17"/>
                    <a:pt x="17" y="0"/>
                    <a:pt x="38" y="0"/>
                  </a:cubicBezTo>
                  <a:cubicBezTo>
                    <a:pt x="59" y="0"/>
                    <a:pt x="76" y="17"/>
                    <a:pt x="76" y="38"/>
                  </a:cubicBezTo>
                  <a:close/>
                </a:path>
              </a:pathLst>
            </a:custGeom>
            <a:solidFill>
              <a:srgbClr val="FF00FF"/>
            </a:solidFill>
            <a:ln w="28575">
              <a:solidFill>
                <a:srgbClr val="FF00FF"/>
              </a:solidFill>
              <a:prstDash val="solid"/>
              <a:round/>
              <a:headEnd/>
              <a:tailEnd/>
            </a:ln>
          </p:spPr>
          <p:txBody>
            <a:bodyPr/>
            <a:lstStyle/>
            <a:p>
              <a:endParaRPr lang="fr-FR" sz="1200"/>
            </a:p>
          </p:txBody>
        </p:sp>
      </p:grpSp>
    </p:spTree>
    <p:custDataLst>
      <p:tags r:id="rId1"/>
    </p:custDataLst>
    <p:extLst>
      <p:ext uri="{BB962C8B-B14F-4D97-AF65-F5344CB8AC3E}">
        <p14:creationId xmlns:p14="http://schemas.microsoft.com/office/powerpoint/2010/main" val="37460684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03/08/2005 15:03:22&quot;&gt;&lt;Slide id=&quot;258&quot; dur=&quot;.922&quot;/&gt;&lt;Slide id=&quot;280&quot; dur=&quot;.563&quot;/&gt;&lt;Slide id=&quot;281&quot; dur=&quot;.343&quot;/&gt;&lt;Slide id=&quot;282&quot; dur=&quot;.266&quot;/&gt;&lt;Slide id=&quot;283&quot; dur=&quot;.328&quot;/&gt;&lt;Slide id=&quot;282&quot; dur=&quot;.141&quot;/&gt;&lt;Slide id=&quot;281&quot; dur=&quot;.078&quot;/&gt;&lt;Slide id=&quot;280&quot; dur=&quot;.187&quot;/&gt;&lt;Slide id=&quot;258&quot; dur=&quot;.454&quot;/&gt;&lt;/Timings&gt;&lt;/WMTools&gt;"/>
  <p:tag name="ARTICULATE_SLIDE_COUNT" val="225"/>
  <p:tag name="ARTICULATE_SLIDE_THUMBNAIL_REFRESH" val="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ROI 2014">
  <a:themeElements>
    <a:clrScheme name="EACS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ACS 2007">
      <a:majorFont>
        <a:latin typeface="Arial"/>
        <a:ea typeface=""/>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bg1"/>
            </a:solidFill>
            <a:effectLst/>
            <a:latin typeface="Arial" charset="0"/>
          </a:defRPr>
        </a:defPPr>
      </a:lstStyle>
    </a:lnDef>
  </a:objectDefaults>
  <a:extraClrSchemeLst>
    <a:extraClrScheme>
      <a:clrScheme name="EACS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ACS 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ACS 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ACS 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ACS 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ACS 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ACS 20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ACS 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ACS 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ACS 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ACS 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ACS 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Médian.thmx</Template>
  <TotalTime>5116</TotalTime>
  <Words>3131</Words>
  <Application>Microsoft Macintosh PowerPoint</Application>
  <PresentationFormat>Présentation à l'écran (16:10)</PresentationFormat>
  <Paragraphs>569</Paragraphs>
  <Slides>42</Slides>
  <Notes>19</Notes>
  <HiddenSlides>0</HiddenSlides>
  <MMClips>0</MMClips>
  <ScaleCrop>false</ScaleCrop>
  <HeadingPairs>
    <vt:vector size="4" baseType="variant">
      <vt:variant>
        <vt:lpstr>Thème</vt:lpstr>
      </vt:variant>
      <vt:variant>
        <vt:i4>1</vt:i4>
      </vt:variant>
      <vt:variant>
        <vt:lpstr>Titres des diapositives</vt:lpstr>
      </vt:variant>
      <vt:variant>
        <vt:i4>42</vt:i4>
      </vt:variant>
    </vt:vector>
  </HeadingPairs>
  <TitlesOfParts>
    <vt:vector size="43" baseType="lpstr">
      <vt:lpstr>CROI 2014</vt:lpstr>
      <vt:lpstr>Présentation PowerPoint</vt:lpstr>
      <vt:lpstr>Présentation PowerPoint</vt:lpstr>
      <vt:lpstr>L’excellent site Internet du COREVIH !</vt:lpstr>
      <vt:lpstr>Présentation PowerPoint</vt:lpstr>
      <vt:lpstr>Guérison du VIH</vt:lpstr>
      <vt:lpstr>Des données sur la précocité du traitement</vt:lpstr>
      <vt:lpstr>Traitement précoce chez l’adulte</vt:lpstr>
      <vt:lpstr>Essai OPTIPRIM-ANRS147 : penta- vs tri- thérapie dans la primo-infection à VIH (1)</vt:lpstr>
      <vt:lpstr>Essai OPTIPRIM-ANRS147 : penta- vs tri- thérapie dans la primo-infection à VIH</vt:lpstr>
      <vt:lpstr>Présentation PowerPoint</vt:lpstr>
      <vt:lpstr>Essai Pivot (an english one)</vt:lpstr>
      <vt:lpstr>Présentation PowerPoint</vt:lpstr>
      <vt:lpstr>Présentation PowerPoint</vt:lpstr>
      <vt:lpstr>Essai ACTG A5257 </vt:lpstr>
      <vt:lpstr>Essai ACTG A5257 : un essai très complet !</vt:lpstr>
      <vt:lpstr>Essai NEAT001/ANRS143</vt:lpstr>
      <vt:lpstr>Essai NEAT001/ANRS143</vt:lpstr>
      <vt:lpstr>Retrouver l’actualité des grands congrès dans les minutes qui suivent la fin des sessions</vt:lpstr>
      <vt:lpstr>Présentation PowerPoint</vt:lpstr>
      <vt:lpstr>Quelles sont les questions actuelles ,</vt:lpstr>
      <vt:lpstr>Quelles sont les recommandations actuelles en France ?</vt:lpstr>
      <vt:lpstr>Présentation PowerPoint</vt:lpstr>
      <vt:lpstr>Dexa scan chez le nouveau-né…</vt:lpstr>
      <vt:lpstr>Les résultats de la CROI dans le domaine</vt:lpstr>
      <vt:lpstr>Présentation PowerPoint</vt:lpstr>
      <vt:lpstr>Dans le reste du Monde…</vt:lpstr>
      <vt:lpstr>Quelques essais (2) : ANRS 12174</vt:lpstr>
      <vt:lpstr>l'option B+ !!!!</vt:lpstr>
      <vt:lpstr>PTME : c'est l'option B+ qui doit prévaloir (2)  Ses avantages</vt:lpstr>
      <vt:lpstr>Un exemple en Ouganda</vt:lpstr>
      <vt:lpstr>Présentation PowerPoint</vt:lpstr>
      <vt:lpstr>Eude dans le sud de l’Ouganda (Rakaï)</vt:lpstr>
      <vt:lpstr>L’auto-test au Malawi</vt:lpstr>
      <vt:lpstr>Etude PARTNER : risque de transmission  du VIH au sein de couples sérodifférents (1) </vt:lpstr>
      <vt:lpstr>Etude PARTNER : risque de transmission  du VIH au sein de couples sérodifférents (2) </vt:lpstr>
      <vt:lpstr>Etude PARTNER : risque de transmission  du VIH au sein de couples sérodifférents (4) </vt:lpstr>
      <vt:lpstr>Pourquoi l’étude Partner est essentielle</vt:lpstr>
      <vt:lpstr>Présentation PowerPoint</vt:lpstr>
      <vt:lpstr>GSK744 LP (injection IM)</vt:lpstr>
      <vt:lpstr>En résumé</vt:lpstr>
      <vt:lpstr>Données 2013 du COREVIH</vt:lpstr>
      <vt:lpstr>Présentation PowerPoint</vt:lpstr>
    </vt:vector>
  </TitlesOfParts>
  <Company>AEI - www.aei.fr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Meilleur de la CROI 2014</dc:title>
  <dc:creator>C. Charpentier, B. Hoen, G. Peytavin, F. Raffi, J. Reynes</dc:creator>
  <cp:keywords>Version 2</cp:keywords>
  <cp:lastModifiedBy>Cédric Arvieux</cp:lastModifiedBy>
  <cp:revision>875</cp:revision>
  <cp:lastPrinted>2014-03-14T10:50:54Z</cp:lastPrinted>
  <dcterms:created xsi:type="dcterms:W3CDTF">2005-01-17T22:37:16Z</dcterms:created>
  <dcterms:modified xsi:type="dcterms:W3CDTF">2014-04-10T07:31:06Z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C9503166-E943-4CBD-8269-3FB063098C4F</vt:lpwstr>
  </property>
  <property fmtid="{D5CDD505-2E9C-101B-9397-08002B2CF9AE}" pid="3" name="ArticulatePath">
    <vt:lpwstr>CCDias-13032014-Version relue FRGPBHJR</vt:lpwstr>
  </property>
</Properties>
</file>