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handoutMasterIdLst>
    <p:handoutMasterId r:id="rId18"/>
  </p:handoutMasterIdLst>
  <p:sldIdLst>
    <p:sldId id="264" r:id="rId2"/>
    <p:sldId id="282" r:id="rId3"/>
    <p:sldId id="280" r:id="rId4"/>
    <p:sldId id="281" r:id="rId5"/>
    <p:sldId id="260" r:id="rId6"/>
    <p:sldId id="273" r:id="rId7"/>
    <p:sldId id="270" r:id="rId8"/>
    <p:sldId id="268" r:id="rId9"/>
    <p:sldId id="269" r:id="rId10"/>
    <p:sldId id="267" r:id="rId11"/>
    <p:sldId id="261" r:id="rId12"/>
    <p:sldId id="271" r:id="rId13"/>
    <p:sldId id="272" r:id="rId14"/>
    <p:sldId id="279" r:id="rId15"/>
    <p:sldId id="277" r:id="rId16"/>
  </p:sldIdLst>
  <p:sldSz cx="12192000" cy="6858000"/>
  <p:notesSz cx="6881813" cy="10015538"/>
  <p:defaultTextStyle>
    <a:defPPr>
      <a:defRPr lang="fr-FR"/>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577" autoAdjust="0"/>
    <p:restoredTop sz="94660"/>
  </p:normalViewPr>
  <p:slideViewPr>
    <p:cSldViewPr snapToGrid="0">
      <p:cViewPr varScale="1">
        <p:scale>
          <a:sx n="113" d="100"/>
          <a:sy n="113" d="100"/>
        </p:scale>
        <p:origin x="-450" y="-10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82119" cy="502516"/>
          </a:xfrm>
          <a:prstGeom prst="rect">
            <a:avLst/>
          </a:prstGeom>
        </p:spPr>
        <p:txBody>
          <a:bodyPr vert="horz" lIns="96551" tIns="48276" rIns="96551" bIns="48276" rtlCol="0"/>
          <a:lstStyle>
            <a:lvl1pPr algn="l">
              <a:defRPr sz="1300"/>
            </a:lvl1pPr>
          </a:lstStyle>
          <a:p>
            <a:endParaRPr lang="fr-FR"/>
          </a:p>
        </p:txBody>
      </p:sp>
      <p:sp>
        <p:nvSpPr>
          <p:cNvPr id="3" name="Espace réservé de la date 2"/>
          <p:cNvSpPr>
            <a:spLocks noGrp="1"/>
          </p:cNvSpPr>
          <p:nvPr>
            <p:ph type="dt" sz="quarter" idx="1"/>
          </p:nvPr>
        </p:nvSpPr>
        <p:spPr>
          <a:xfrm>
            <a:off x="3898102" y="0"/>
            <a:ext cx="2982119" cy="502516"/>
          </a:xfrm>
          <a:prstGeom prst="rect">
            <a:avLst/>
          </a:prstGeom>
        </p:spPr>
        <p:txBody>
          <a:bodyPr vert="horz" lIns="96551" tIns="48276" rIns="96551" bIns="48276" rtlCol="0"/>
          <a:lstStyle>
            <a:lvl1pPr algn="r">
              <a:defRPr sz="1300"/>
            </a:lvl1pPr>
          </a:lstStyle>
          <a:p>
            <a:fld id="{7919C692-1D24-489E-99E9-F059098F6B19}" type="datetimeFigureOut">
              <a:rPr lang="fr-FR" smtClean="0"/>
              <a:t>16/07/2014</a:t>
            </a:fld>
            <a:endParaRPr lang="fr-FR"/>
          </a:p>
        </p:txBody>
      </p:sp>
      <p:sp>
        <p:nvSpPr>
          <p:cNvPr id="4" name="Espace réservé du pied de page 3"/>
          <p:cNvSpPr>
            <a:spLocks noGrp="1"/>
          </p:cNvSpPr>
          <p:nvPr>
            <p:ph type="ftr" sz="quarter" idx="2"/>
          </p:nvPr>
        </p:nvSpPr>
        <p:spPr>
          <a:xfrm>
            <a:off x="0" y="9513023"/>
            <a:ext cx="2982119" cy="502515"/>
          </a:xfrm>
          <a:prstGeom prst="rect">
            <a:avLst/>
          </a:prstGeom>
        </p:spPr>
        <p:txBody>
          <a:bodyPr vert="horz" lIns="96551" tIns="48276" rIns="96551" bIns="48276" rtlCol="0" anchor="b"/>
          <a:lstStyle>
            <a:lvl1pPr algn="l">
              <a:defRPr sz="1300"/>
            </a:lvl1pPr>
          </a:lstStyle>
          <a:p>
            <a:endParaRPr lang="fr-FR"/>
          </a:p>
        </p:txBody>
      </p:sp>
      <p:sp>
        <p:nvSpPr>
          <p:cNvPr id="5" name="Espace réservé du numéro de diapositive 4"/>
          <p:cNvSpPr>
            <a:spLocks noGrp="1"/>
          </p:cNvSpPr>
          <p:nvPr>
            <p:ph type="sldNum" sz="quarter" idx="3"/>
          </p:nvPr>
        </p:nvSpPr>
        <p:spPr>
          <a:xfrm>
            <a:off x="3898102" y="9513023"/>
            <a:ext cx="2982119" cy="502515"/>
          </a:xfrm>
          <a:prstGeom prst="rect">
            <a:avLst/>
          </a:prstGeom>
        </p:spPr>
        <p:txBody>
          <a:bodyPr vert="horz" lIns="96551" tIns="48276" rIns="96551" bIns="48276" rtlCol="0" anchor="b"/>
          <a:lstStyle>
            <a:lvl1pPr algn="r">
              <a:defRPr sz="1300"/>
            </a:lvl1pPr>
          </a:lstStyle>
          <a:p>
            <a:fld id="{84A33595-228F-4F74-8BC3-D74A8E6A3175}" type="slidenum">
              <a:rPr lang="fr-FR" smtClean="0"/>
              <a:t>‹N°›</a:t>
            </a:fld>
            <a:endParaRPr lang="fr-FR"/>
          </a:p>
        </p:txBody>
      </p:sp>
    </p:spTree>
    <p:extLst>
      <p:ext uri="{BB962C8B-B14F-4D97-AF65-F5344CB8AC3E}">
        <p14:creationId xmlns:p14="http://schemas.microsoft.com/office/powerpoint/2010/main" val="394468851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82119" cy="500777"/>
          </a:xfrm>
          <a:prstGeom prst="rect">
            <a:avLst/>
          </a:prstGeom>
        </p:spPr>
        <p:txBody>
          <a:bodyPr vert="horz" lIns="96551" tIns="48276" rIns="96551" bIns="48276" rtlCol="0"/>
          <a:lstStyle>
            <a:lvl1pPr algn="l">
              <a:defRPr sz="1300"/>
            </a:lvl1pPr>
          </a:lstStyle>
          <a:p>
            <a:endParaRPr lang="fr-FR"/>
          </a:p>
        </p:txBody>
      </p:sp>
      <p:sp>
        <p:nvSpPr>
          <p:cNvPr id="3" name="Espace réservé de la date 2"/>
          <p:cNvSpPr>
            <a:spLocks noGrp="1"/>
          </p:cNvSpPr>
          <p:nvPr>
            <p:ph type="dt" idx="1"/>
          </p:nvPr>
        </p:nvSpPr>
        <p:spPr>
          <a:xfrm>
            <a:off x="3898102" y="0"/>
            <a:ext cx="2982119" cy="500777"/>
          </a:xfrm>
          <a:prstGeom prst="rect">
            <a:avLst/>
          </a:prstGeom>
        </p:spPr>
        <p:txBody>
          <a:bodyPr vert="horz" lIns="96551" tIns="48276" rIns="96551" bIns="48276" rtlCol="0"/>
          <a:lstStyle>
            <a:lvl1pPr algn="r">
              <a:defRPr sz="1300"/>
            </a:lvl1pPr>
          </a:lstStyle>
          <a:p>
            <a:fld id="{742E3183-2776-45EE-BB56-391C03EE6C34}" type="datetimeFigureOut">
              <a:rPr lang="fr-FR" smtClean="0"/>
              <a:t>16/07/2014</a:t>
            </a:fld>
            <a:endParaRPr lang="fr-FR"/>
          </a:p>
        </p:txBody>
      </p:sp>
      <p:sp>
        <p:nvSpPr>
          <p:cNvPr id="4" name="Espace réservé de l'image des diapositives 3"/>
          <p:cNvSpPr>
            <a:spLocks noGrp="1" noRot="1" noChangeAspect="1"/>
          </p:cNvSpPr>
          <p:nvPr>
            <p:ph type="sldImg" idx="2"/>
          </p:nvPr>
        </p:nvSpPr>
        <p:spPr>
          <a:xfrm>
            <a:off x="103188" y="750888"/>
            <a:ext cx="6675437" cy="3756025"/>
          </a:xfrm>
          <a:prstGeom prst="rect">
            <a:avLst/>
          </a:prstGeom>
          <a:noFill/>
          <a:ln w="12700">
            <a:solidFill>
              <a:prstClr val="black"/>
            </a:solidFill>
          </a:ln>
        </p:spPr>
        <p:txBody>
          <a:bodyPr vert="horz" lIns="96551" tIns="48276" rIns="96551" bIns="48276" rtlCol="0" anchor="ctr"/>
          <a:lstStyle/>
          <a:p>
            <a:endParaRPr lang="fr-FR"/>
          </a:p>
        </p:txBody>
      </p:sp>
      <p:sp>
        <p:nvSpPr>
          <p:cNvPr id="5" name="Espace réservé des commentaires 4"/>
          <p:cNvSpPr>
            <a:spLocks noGrp="1"/>
          </p:cNvSpPr>
          <p:nvPr>
            <p:ph type="body" sz="quarter" idx="3"/>
          </p:nvPr>
        </p:nvSpPr>
        <p:spPr>
          <a:xfrm>
            <a:off x="688182" y="4757381"/>
            <a:ext cx="5505450" cy="4506992"/>
          </a:xfrm>
          <a:prstGeom prst="rect">
            <a:avLst/>
          </a:prstGeom>
        </p:spPr>
        <p:txBody>
          <a:bodyPr vert="horz" lIns="96551" tIns="48276" rIns="96551" bIns="48276" rtlCol="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9513023"/>
            <a:ext cx="2982119" cy="500777"/>
          </a:xfrm>
          <a:prstGeom prst="rect">
            <a:avLst/>
          </a:prstGeom>
        </p:spPr>
        <p:txBody>
          <a:bodyPr vert="horz" lIns="96551" tIns="48276" rIns="96551" bIns="48276" rtlCol="0" anchor="b"/>
          <a:lstStyle>
            <a:lvl1pPr algn="l">
              <a:defRPr sz="1300"/>
            </a:lvl1pPr>
          </a:lstStyle>
          <a:p>
            <a:endParaRPr lang="fr-FR"/>
          </a:p>
        </p:txBody>
      </p:sp>
      <p:sp>
        <p:nvSpPr>
          <p:cNvPr id="7" name="Espace réservé du numéro de diapositive 6"/>
          <p:cNvSpPr>
            <a:spLocks noGrp="1"/>
          </p:cNvSpPr>
          <p:nvPr>
            <p:ph type="sldNum" sz="quarter" idx="5"/>
          </p:nvPr>
        </p:nvSpPr>
        <p:spPr>
          <a:xfrm>
            <a:off x="3898102" y="9513023"/>
            <a:ext cx="2982119" cy="500777"/>
          </a:xfrm>
          <a:prstGeom prst="rect">
            <a:avLst/>
          </a:prstGeom>
        </p:spPr>
        <p:txBody>
          <a:bodyPr vert="horz" lIns="96551" tIns="48276" rIns="96551" bIns="48276" rtlCol="0" anchor="b"/>
          <a:lstStyle>
            <a:lvl1pPr algn="r">
              <a:defRPr sz="1300"/>
            </a:lvl1pPr>
          </a:lstStyle>
          <a:p>
            <a:fld id="{7A6536A9-D88E-4995-80C8-BBE526EB5DB4}" type="slidenum">
              <a:rPr lang="fr-FR" smtClean="0"/>
              <a:t>‹N°›</a:t>
            </a:fld>
            <a:endParaRPr lang="fr-FR"/>
          </a:p>
        </p:txBody>
      </p:sp>
    </p:spTree>
    <p:extLst>
      <p:ext uri="{BB962C8B-B14F-4D97-AF65-F5344CB8AC3E}">
        <p14:creationId xmlns:p14="http://schemas.microsoft.com/office/powerpoint/2010/main" val="6401943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E27E87A6-4D94-4B47-9246-58B1C641AFF7}" type="slidenum">
              <a:rPr lang="fr-FR" smtClean="0"/>
              <a:pPr fontAlgn="base">
                <a:spcBef>
                  <a:spcPct val="0"/>
                </a:spcBef>
                <a:spcAft>
                  <a:spcPct val="0"/>
                </a:spcAft>
                <a:defRPr/>
              </a:pPr>
              <a:t>3</a:t>
            </a:fld>
            <a:endParaRPr lang="fr-FR" smtClean="0"/>
          </a:p>
        </p:txBody>
      </p:sp>
      <p:sp>
        <p:nvSpPr>
          <p:cNvPr id="21507"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8"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fr-FR" b="1" u="sng" smtClean="0"/>
              <a:t>Demandeur d’asile</a:t>
            </a:r>
            <a:r>
              <a:rPr lang="fr-FR" smtClean="0"/>
              <a:t>: étrangers rentrés en France, en séjour régulier, dans l’attente de la réponse à leur demande de statut de réfugié par l’OFPRA (Office Français de Protections des réfugiés et Apatrides).</a:t>
            </a:r>
          </a:p>
          <a:p>
            <a:pPr eaLnBrk="1" hangingPunct="1">
              <a:spcBef>
                <a:spcPct val="0"/>
              </a:spcBef>
            </a:pPr>
            <a:r>
              <a:rPr lang="fr-FR" b="1" u="sng" smtClean="0"/>
              <a:t>Réfugiés:</a:t>
            </a:r>
            <a:r>
              <a:rPr lang="fr-FR" smtClean="0"/>
              <a:t> Sont des demandeurs d’asile à qui l’OFPRA ou le CNDA (Commission Nationale du Droit d’Asile) ont reconnu le statut de réfugié.</a:t>
            </a:r>
          </a:p>
          <a:p>
            <a:pPr eaLnBrk="1" hangingPunct="1">
              <a:spcBef>
                <a:spcPct val="0"/>
              </a:spcBef>
            </a:pPr>
            <a:r>
              <a:rPr lang="fr-FR" b="1" u="sng" smtClean="0"/>
              <a:t>Sans papiers</a:t>
            </a:r>
            <a:r>
              <a:rPr lang="fr-FR" smtClean="0"/>
              <a:t>: étrangers vivant en France en séjour irrégulier, souvent au terme d’une période de séjour régulier(déboutés par l’OFPRA ou le CNDA)</a:t>
            </a:r>
          </a:p>
        </p:txBody>
      </p:sp>
    </p:spTree>
    <p:extLst>
      <p:ext uri="{BB962C8B-B14F-4D97-AF65-F5344CB8AC3E}">
        <p14:creationId xmlns:p14="http://schemas.microsoft.com/office/powerpoint/2010/main" val="411310525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Espace réservé de l'image des diapositives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2531" name="Espace réservé des commentair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fr-FR" smtClean="0"/>
              <a:t>APS = autorisation provisoire de séjour</a:t>
            </a:r>
          </a:p>
        </p:txBody>
      </p:sp>
      <p:sp>
        <p:nvSpPr>
          <p:cNvPr id="47108" name="Espace réservé du numéro de diapositive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10DA87C9-4058-4F3C-BD29-3FEBDAB18F2A}" type="slidenum">
              <a:rPr lang="fr-FR" smtClean="0"/>
              <a:pPr fontAlgn="base">
                <a:spcBef>
                  <a:spcPct val="0"/>
                </a:spcBef>
                <a:spcAft>
                  <a:spcPct val="0"/>
                </a:spcAft>
                <a:defRPr/>
              </a:pPr>
              <a:t>4</a:t>
            </a:fld>
            <a:endParaRPr lang="fr-FR" smtClean="0"/>
          </a:p>
        </p:txBody>
      </p:sp>
    </p:spTree>
    <p:extLst>
      <p:ext uri="{BB962C8B-B14F-4D97-AF65-F5344CB8AC3E}">
        <p14:creationId xmlns:p14="http://schemas.microsoft.com/office/powerpoint/2010/main" val="2551941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1524000" y="1122363"/>
            <a:ext cx="9144000" cy="2387600"/>
          </a:xfrm>
        </p:spPr>
        <p:txBody>
          <a:bodyPr anchor="b"/>
          <a:lstStyle>
            <a:lvl1pPr algn="ctr">
              <a:defRPr sz="6000"/>
            </a:lvl1pPr>
          </a:lstStyle>
          <a:p>
            <a:r>
              <a:rPr lang="fr-FR" smtClean="0"/>
              <a:t>Modifiez le style du titre</a:t>
            </a:r>
            <a:endParaRPr lang="fr-FR"/>
          </a:p>
        </p:txBody>
      </p:sp>
      <p:sp>
        <p:nvSpPr>
          <p:cNvPr id="3" name="Sous-titr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smtClean="0"/>
              <a:t>Modifiez le style des sous-titres du masque</a:t>
            </a:r>
            <a:endParaRPr lang="fr-FR"/>
          </a:p>
        </p:txBody>
      </p:sp>
      <p:sp>
        <p:nvSpPr>
          <p:cNvPr id="4" name="Espace réservé de la date 3"/>
          <p:cNvSpPr>
            <a:spLocks noGrp="1"/>
          </p:cNvSpPr>
          <p:nvPr>
            <p:ph type="dt" sz="half" idx="10"/>
          </p:nvPr>
        </p:nvSpPr>
        <p:spPr/>
        <p:txBody>
          <a:bodyPr/>
          <a:lstStyle>
            <a:lvl1pPr>
              <a:defRPr/>
            </a:lvl1pPr>
          </a:lstStyle>
          <a:p>
            <a:pPr>
              <a:defRPr/>
            </a:pPr>
            <a:fld id="{26FE2BBB-E5CD-47F0-9EC3-DF4410CF4F8D}" type="datetimeFigureOut">
              <a:rPr lang="fr-FR"/>
              <a:pPr>
                <a:defRPr/>
              </a:pPr>
              <a:t>16/07/2014</a:t>
            </a:fld>
            <a:endParaRPr lang="fr-FR"/>
          </a:p>
        </p:txBody>
      </p:sp>
      <p:sp>
        <p:nvSpPr>
          <p:cNvPr id="5" name="Espace réservé du pied de page 4"/>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p:cNvSpPr>
            <a:spLocks noGrp="1"/>
          </p:cNvSpPr>
          <p:nvPr>
            <p:ph type="sldNum" sz="quarter" idx="12"/>
          </p:nvPr>
        </p:nvSpPr>
        <p:spPr/>
        <p:txBody>
          <a:bodyPr/>
          <a:lstStyle>
            <a:lvl1pPr>
              <a:defRPr/>
            </a:lvl1pPr>
          </a:lstStyle>
          <a:p>
            <a:pPr>
              <a:defRPr/>
            </a:pPr>
            <a:fld id="{8692D937-B9F3-49EE-880C-4F4079FF87BA}" type="slidenum">
              <a:rPr lang="fr-FR"/>
              <a:pPr>
                <a:defRPr/>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lvl1pPr>
              <a:defRPr/>
            </a:lvl1pPr>
          </a:lstStyle>
          <a:p>
            <a:pPr>
              <a:defRPr/>
            </a:pPr>
            <a:fld id="{EF7E44AC-607B-4793-8F10-994FE3650A42}" type="datetimeFigureOut">
              <a:rPr lang="fr-FR"/>
              <a:pPr>
                <a:defRPr/>
              </a:pPr>
              <a:t>16/07/2014</a:t>
            </a:fld>
            <a:endParaRPr lang="fr-FR"/>
          </a:p>
        </p:txBody>
      </p:sp>
      <p:sp>
        <p:nvSpPr>
          <p:cNvPr id="5" name="Espace réservé du pied de page 4"/>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p:cNvSpPr>
            <a:spLocks noGrp="1"/>
          </p:cNvSpPr>
          <p:nvPr>
            <p:ph type="sldNum" sz="quarter" idx="12"/>
          </p:nvPr>
        </p:nvSpPr>
        <p:spPr/>
        <p:txBody>
          <a:bodyPr/>
          <a:lstStyle>
            <a:lvl1pPr>
              <a:defRPr/>
            </a:lvl1pPr>
          </a:lstStyle>
          <a:p>
            <a:pPr>
              <a:defRPr/>
            </a:pPr>
            <a:fld id="{A406D275-765A-425B-9625-1C2E4AC6EC2E}" type="slidenum">
              <a:rPr lang="fr-FR"/>
              <a:pPr>
                <a:defRPr/>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724900" y="365125"/>
            <a:ext cx="2628900" cy="5811838"/>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838200" y="365125"/>
            <a:ext cx="7734300" cy="5811838"/>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lvl1pPr>
              <a:defRPr/>
            </a:lvl1pPr>
          </a:lstStyle>
          <a:p>
            <a:pPr>
              <a:defRPr/>
            </a:pPr>
            <a:fld id="{F5CC8639-71BD-4034-A69A-04199CF9314C}" type="datetimeFigureOut">
              <a:rPr lang="fr-FR"/>
              <a:pPr>
                <a:defRPr/>
              </a:pPr>
              <a:t>16/07/2014</a:t>
            </a:fld>
            <a:endParaRPr lang="fr-FR"/>
          </a:p>
        </p:txBody>
      </p:sp>
      <p:sp>
        <p:nvSpPr>
          <p:cNvPr id="5" name="Espace réservé du pied de page 4"/>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p:cNvSpPr>
            <a:spLocks noGrp="1"/>
          </p:cNvSpPr>
          <p:nvPr>
            <p:ph type="sldNum" sz="quarter" idx="12"/>
          </p:nvPr>
        </p:nvSpPr>
        <p:spPr/>
        <p:txBody>
          <a:bodyPr/>
          <a:lstStyle>
            <a:lvl1pPr>
              <a:defRPr/>
            </a:lvl1pPr>
          </a:lstStyle>
          <a:p>
            <a:pPr>
              <a:defRPr/>
            </a:pPr>
            <a:fld id="{89C19151-948D-434D-BF61-D65E2CCC363A}" type="slidenum">
              <a:rPr lang="fr-FR"/>
              <a:pPr>
                <a:defRPr/>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lvl1pPr>
              <a:defRPr/>
            </a:lvl1pPr>
          </a:lstStyle>
          <a:p>
            <a:pPr>
              <a:defRPr/>
            </a:pPr>
            <a:fld id="{6DC0769C-97D1-4795-92B1-3C4934574F20}" type="datetimeFigureOut">
              <a:rPr lang="fr-FR"/>
              <a:pPr>
                <a:defRPr/>
              </a:pPr>
              <a:t>16/07/2014</a:t>
            </a:fld>
            <a:endParaRPr lang="fr-FR"/>
          </a:p>
        </p:txBody>
      </p:sp>
      <p:sp>
        <p:nvSpPr>
          <p:cNvPr id="5" name="Espace réservé du pied de page 4"/>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p:cNvSpPr>
            <a:spLocks noGrp="1"/>
          </p:cNvSpPr>
          <p:nvPr>
            <p:ph type="sldNum" sz="quarter" idx="12"/>
          </p:nvPr>
        </p:nvSpPr>
        <p:spPr/>
        <p:txBody>
          <a:bodyPr/>
          <a:lstStyle>
            <a:lvl1pPr>
              <a:defRPr/>
            </a:lvl1pPr>
          </a:lstStyle>
          <a:p>
            <a:pPr>
              <a:defRPr/>
            </a:pPr>
            <a:fld id="{71F648F3-0262-49EE-9203-6A6A882429F1}" type="slidenum">
              <a:rPr lang="fr-FR"/>
              <a:pPr>
                <a:defRPr/>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831850" y="1709738"/>
            <a:ext cx="10515600" cy="2852737"/>
          </a:xfrm>
        </p:spPr>
        <p:txBody>
          <a:bodyPr anchor="b"/>
          <a:lstStyle>
            <a:lvl1pPr>
              <a:defRPr sz="6000"/>
            </a:lvl1pPr>
          </a:lstStyle>
          <a:p>
            <a:r>
              <a:rPr lang="fr-FR" smtClean="0"/>
              <a:t>Modifiez le style du titre</a:t>
            </a:r>
            <a:endParaRPr lang="fr-FR"/>
          </a:p>
        </p:txBody>
      </p:sp>
      <p:sp>
        <p:nvSpPr>
          <p:cNvPr id="3" name="Espace réservé du texte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smtClean="0"/>
              <a:t>Modifiez les styles du texte du masque</a:t>
            </a:r>
          </a:p>
        </p:txBody>
      </p:sp>
      <p:sp>
        <p:nvSpPr>
          <p:cNvPr id="4" name="Espace réservé de la date 3"/>
          <p:cNvSpPr>
            <a:spLocks noGrp="1"/>
          </p:cNvSpPr>
          <p:nvPr>
            <p:ph type="dt" sz="half" idx="10"/>
          </p:nvPr>
        </p:nvSpPr>
        <p:spPr/>
        <p:txBody>
          <a:bodyPr/>
          <a:lstStyle>
            <a:lvl1pPr>
              <a:defRPr/>
            </a:lvl1pPr>
          </a:lstStyle>
          <a:p>
            <a:pPr>
              <a:defRPr/>
            </a:pPr>
            <a:fld id="{23C57091-452C-4999-A55E-624C10506C8B}" type="datetimeFigureOut">
              <a:rPr lang="fr-FR"/>
              <a:pPr>
                <a:defRPr/>
              </a:pPr>
              <a:t>16/07/2014</a:t>
            </a:fld>
            <a:endParaRPr lang="fr-FR"/>
          </a:p>
        </p:txBody>
      </p:sp>
      <p:sp>
        <p:nvSpPr>
          <p:cNvPr id="5" name="Espace réservé du pied de page 4"/>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p:cNvSpPr>
            <a:spLocks noGrp="1"/>
          </p:cNvSpPr>
          <p:nvPr>
            <p:ph type="sldNum" sz="quarter" idx="12"/>
          </p:nvPr>
        </p:nvSpPr>
        <p:spPr/>
        <p:txBody>
          <a:bodyPr/>
          <a:lstStyle>
            <a:lvl1pPr>
              <a:defRPr/>
            </a:lvl1pPr>
          </a:lstStyle>
          <a:p>
            <a:pPr>
              <a:defRPr/>
            </a:pPr>
            <a:fld id="{BE96FD88-E5C2-4D38-8E7A-3A9265311E0A}" type="slidenum">
              <a:rPr lang="fr-FR"/>
              <a:pPr>
                <a:defRPr/>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838200" y="1825625"/>
            <a:ext cx="5181600" cy="435133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6172200" y="1825625"/>
            <a:ext cx="5181600" cy="435133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3"/>
          <p:cNvSpPr>
            <a:spLocks noGrp="1"/>
          </p:cNvSpPr>
          <p:nvPr>
            <p:ph type="dt" sz="half" idx="10"/>
          </p:nvPr>
        </p:nvSpPr>
        <p:spPr/>
        <p:txBody>
          <a:bodyPr/>
          <a:lstStyle>
            <a:lvl1pPr>
              <a:defRPr/>
            </a:lvl1pPr>
          </a:lstStyle>
          <a:p>
            <a:pPr>
              <a:defRPr/>
            </a:pPr>
            <a:fld id="{CDF15716-8A58-48EC-A366-1AF0EA4C32A8}" type="datetimeFigureOut">
              <a:rPr lang="fr-FR"/>
              <a:pPr>
                <a:defRPr/>
              </a:pPr>
              <a:t>16/07/2014</a:t>
            </a:fld>
            <a:endParaRPr lang="fr-FR"/>
          </a:p>
        </p:txBody>
      </p:sp>
      <p:sp>
        <p:nvSpPr>
          <p:cNvPr id="6" name="Espace réservé du pied de page 4"/>
          <p:cNvSpPr>
            <a:spLocks noGrp="1"/>
          </p:cNvSpPr>
          <p:nvPr>
            <p:ph type="ftr" sz="quarter" idx="11"/>
          </p:nvPr>
        </p:nvSpPr>
        <p:spPr/>
        <p:txBody>
          <a:bodyPr/>
          <a:lstStyle>
            <a:lvl1pPr>
              <a:defRPr/>
            </a:lvl1pPr>
          </a:lstStyle>
          <a:p>
            <a:pPr>
              <a:defRPr/>
            </a:pPr>
            <a:endParaRPr lang="fr-FR"/>
          </a:p>
        </p:txBody>
      </p:sp>
      <p:sp>
        <p:nvSpPr>
          <p:cNvPr id="7" name="Espace réservé du numéro de diapositive 5"/>
          <p:cNvSpPr>
            <a:spLocks noGrp="1"/>
          </p:cNvSpPr>
          <p:nvPr>
            <p:ph type="sldNum" sz="quarter" idx="12"/>
          </p:nvPr>
        </p:nvSpPr>
        <p:spPr/>
        <p:txBody>
          <a:bodyPr/>
          <a:lstStyle>
            <a:lvl1pPr>
              <a:defRPr/>
            </a:lvl1pPr>
          </a:lstStyle>
          <a:p>
            <a:pPr>
              <a:defRPr/>
            </a:pPr>
            <a:fld id="{3A1D26A6-2134-40ED-B220-792BF8E93B54}" type="slidenum">
              <a:rPr lang="fr-FR"/>
              <a:pPr>
                <a:defRPr/>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839788" y="365125"/>
            <a:ext cx="10515600" cy="1325563"/>
          </a:xfrm>
        </p:spPr>
        <p:txBody>
          <a:bodyPr/>
          <a:lstStyle/>
          <a:p>
            <a:r>
              <a:rPr lang="fr-FR" smtClean="0"/>
              <a:t>Modifiez le style du titre</a:t>
            </a:r>
            <a:endParaRPr lang="fr-FR"/>
          </a:p>
        </p:txBody>
      </p:sp>
      <p:sp>
        <p:nvSpPr>
          <p:cNvPr id="3" name="Espace réservé du texte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839788" y="2505075"/>
            <a:ext cx="5157787" cy="368458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6172200" y="2505075"/>
            <a:ext cx="5183188" cy="368458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3"/>
          <p:cNvSpPr>
            <a:spLocks noGrp="1"/>
          </p:cNvSpPr>
          <p:nvPr>
            <p:ph type="dt" sz="half" idx="10"/>
          </p:nvPr>
        </p:nvSpPr>
        <p:spPr/>
        <p:txBody>
          <a:bodyPr/>
          <a:lstStyle>
            <a:lvl1pPr>
              <a:defRPr/>
            </a:lvl1pPr>
          </a:lstStyle>
          <a:p>
            <a:pPr>
              <a:defRPr/>
            </a:pPr>
            <a:fld id="{381C364A-3701-4B4A-BBA8-89A914FB347B}" type="datetimeFigureOut">
              <a:rPr lang="fr-FR"/>
              <a:pPr>
                <a:defRPr/>
              </a:pPr>
              <a:t>16/07/2014</a:t>
            </a:fld>
            <a:endParaRPr lang="fr-FR"/>
          </a:p>
        </p:txBody>
      </p:sp>
      <p:sp>
        <p:nvSpPr>
          <p:cNvPr id="8" name="Espace réservé du pied de page 4"/>
          <p:cNvSpPr>
            <a:spLocks noGrp="1"/>
          </p:cNvSpPr>
          <p:nvPr>
            <p:ph type="ftr" sz="quarter" idx="11"/>
          </p:nvPr>
        </p:nvSpPr>
        <p:spPr/>
        <p:txBody>
          <a:bodyPr/>
          <a:lstStyle>
            <a:lvl1pPr>
              <a:defRPr/>
            </a:lvl1pPr>
          </a:lstStyle>
          <a:p>
            <a:pPr>
              <a:defRPr/>
            </a:pPr>
            <a:endParaRPr lang="fr-FR"/>
          </a:p>
        </p:txBody>
      </p:sp>
      <p:sp>
        <p:nvSpPr>
          <p:cNvPr id="9" name="Espace réservé du numéro de diapositive 5"/>
          <p:cNvSpPr>
            <a:spLocks noGrp="1"/>
          </p:cNvSpPr>
          <p:nvPr>
            <p:ph type="sldNum" sz="quarter" idx="12"/>
          </p:nvPr>
        </p:nvSpPr>
        <p:spPr/>
        <p:txBody>
          <a:bodyPr/>
          <a:lstStyle>
            <a:lvl1pPr>
              <a:defRPr/>
            </a:lvl1pPr>
          </a:lstStyle>
          <a:p>
            <a:pPr>
              <a:defRPr/>
            </a:pPr>
            <a:fld id="{3311C938-C279-4D4D-8F70-9125C70F4651}" type="slidenum">
              <a:rPr lang="fr-FR"/>
              <a:pPr>
                <a:defRPr/>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e la date 3"/>
          <p:cNvSpPr>
            <a:spLocks noGrp="1"/>
          </p:cNvSpPr>
          <p:nvPr>
            <p:ph type="dt" sz="half" idx="10"/>
          </p:nvPr>
        </p:nvSpPr>
        <p:spPr/>
        <p:txBody>
          <a:bodyPr/>
          <a:lstStyle>
            <a:lvl1pPr>
              <a:defRPr/>
            </a:lvl1pPr>
          </a:lstStyle>
          <a:p>
            <a:pPr>
              <a:defRPr/>
            </a:pPr>
            <a:fld id="{BAB4ACAA-5FA1-4AB2-9A0E-BEF5987DF347}" type="datetimeFigureOut">
              <a:rPr lang="fr-FR"/>
              <a:pPr>
                <a:defRPr/>
              </a:pPr>
              <a:t>16/07/2014</a:t>
            </a:fld>
            <a:endParaRPr lang="fr-FR"/>
          </a:p>
        </p:txBody>
      </p:sp>
      <p:sp>
        <p:nvSpPr>
          <p:cNvPr id="4" name="Espace réservé du pied de page 4"/>
          <p:cNvSpPr>
            <a:spLocks noGrp="1"/>
          </p:cNvSpPr>
          <p:nvPr>
            <p:ph type="ftr" sz="quarter" idx="11"/>
          </p:nvPr>
        </p:nvSpPr>
        <p:spPr/>
        <p:txBody>
          <a:bodyPr/>
          <a:lstStyle>
            <a:lvl1pPr>
              <a:defRPr/>
            </a:lvl1pPr>
          </a:lstStyle>
          <a:p>
            <a:pPr>
              <a:defRPr/>
            </a:pPr>
            <a:endParaRPr lang="fr-FR"/>
          </a:p>
        </p:txBody>
      </p:sp>
      <p:sp>
        <p:nvSpPr>
          <p:cNvPr id="5" name="Espace réservé du numéro de diapositive 5"/>
          <p:cNvSpPr>
            <a:spLocks noGrp="1"/>
          </p:cNvSpPr>
          <p:nvPr>
            <p:ph type="sldNum" sz="quarter" idx="12"/>
          </p:nvPr>
        </p:nvSpPr>
        <p:spPr/>
        <p:txBody>
          <a:bodyPr/>
          <a:lstStyle>
            <a:lvl1pPr>
              <a:defRPr/>
            </a:lvl1pPr>
          </a:lstStyle>
          <a:p>
            <a:pPr>
              <a:defRPr/>
            </a:pPr>
            <a:fld id="{1C7D07D8-B8FA-4A8E-9E20-BE908A84E1CD}" type="slidenum">
              <a:rPr lang="fr-FR"/>
              <a:pPr>
                <a:defRPr/>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3"/>
          <p:cNvSpPr>
            <a:spLocks noGrp="1"/>
          </p:cNvSpPr>
          <p:nvPr>
            <p:ph type="dt" sz="half" idx="10"/>
          </p:nvPr>
        </p:nvSpPr>
        <p:spPr/>
        <p:txBody>
          <a:bodyPr/>
          <a:lstStyle>
            <a:lvl1pPr>
              <a:defRPr/>
            </a:lvl1pPr>
          </a:lstStyle>
          <a:p>
            <a:pPr>
              <a:defRPr/>
            </a:pPr>
            <a:fld id="{7147A758-70A0-42A6-A0E8-E0C6AA3E1432}" type="datetimeFigureOut">
              <a:rPr lang="fr-FR"/>
              <a:pPr>
                <a:defRPr/>
              </a:pPr>
              <a:t>16/07/2014</a:t>
            </a:fld>
            <a:endParaRPr lang="fr-FR"/>
          </a:p>
        </p:txBody>
      </p:sp>
      <p:sp>
        <p:nvSpPr>
          <p:cNvPr id="3" name="Espace réservé du pied de page 4"/>
          <p:cNvSpPr>
            <a:spLocks noGrp="1"/>
          </p:cNvSpPr>
          <p:nvPr>
            <p:ph type="ftr" sz="quarter" idx="11"/>
          </p:nvPr>
        </p:nvSpPr>
        <p:spPr/>
        <p:txBody>
          <a:bodyPr/>
          <a:lstStyle>
            <a:lvl1pPr>
              <a:defRPr/>
            </a:lvl1pPr>
          </a:lstStyle>
          <a:p>
            <a:pPr>
              <a:defRPr/>
            </a:pPr>
            <a:endParaRPr lang="fr-FR"/>
          </a:p>
        </p:txBody>
      </p:sp>
      <p:sp>
        <p:nvSpPr>
          <p:cNvPr id="4" name="Espace réservé du numéro de diapositive 5"/>
          <p:cNvSpPr>
            <a:spLocks noGrp="1"/>
          </p:cNvSpPr>
          <p:nvPr>
            <p:ph type="sldNum" sz="quarter" idx="12"/>
          </p:nvPr>
        </p:nvSpPr>
        <p:spPr/>
        <p:txBody>
          <a:bodyPr/>
          <a:lstStyle>
            <a:lvl1pPr>
              <a:defRPr/>
            </a:lvl1pPr>
          </a:lstStyle>
          <a:p>
            <a:pPr>
              <a:defRPr/>
            </a:pPr>
            <a:fld id="{F998FD82-4CB7-422F-8600-00496D7A4AF7}" type="slidenum">
              <a:rPr lang="fr-FR"/>
              <a:pPr>
                <a:defRPr/>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smtClean="0"/>
              <a:t>Modifiez le style du titre</a:t>
            </a:r>
            <a:endParaRPr lang="fr-FR"/>
          </a:p>
        </p:txBody>
      </p:sp>
      <p:sp>
        <p:nvSpPr>
          <p:cNvPr id="3" name="Espace réservé du conten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
        <p:nvSpPr>
          <p:cNvPr id="5" name="Espace réservé de la date 3"/>
          <p:cNvSpPr>
            <a:spLocks noGrp="1"/>
          </p:cNvSpPr>
          <p:nvPr>
            <p:ph type="dt" sz="half" idx="10"/>
          </p:nvPr>
        </p:nvSpPr>
        <p:spPr/>
        <p:txBody>
          <a:bodyPr/>
          <a:lstStyle>
            <a:lvl1pPr>
              <a:defRPr/>
            </a:lvl1pPr>
          </a:lstStyle>
          <a:p>
            <a:pPr>
              <a:defRPr/>
            </a:pPr>
            <a:fld id="{19D615F0-7C3E-491B-A6B4-C896764180EB}" type="datetimeFigureOut">
              <a:rPr lang="fr-FR"/>
              <a:pPr>
                <a:defRPr/>
              </a:pPr>
              <a:t>16/07/2014</a:t>
            </a:fld>
            <a:endParaRPr lang="fr-FR"/>
          </a:p>
        </p:txBody>
      </p:sp>
      <p:sp>
        <p:nvSpPr>
          <p:cNvPr id="6" name="Espace réservé du pied de page 4"/>
          <p:cNvSpPr>
            <a:spLocks noGrp="1"/>
          </p:cNvSpPr>
          <p:nvPr>
            <p:ph type="ftr" sz="quarter" idx="11"/>
          </p:nvPr>
        </p:nvSpPr>
        <p:spPr/>
        <p:txBody>
          <a:bodyPr/>
          <a:lstStyle>
            <a:lvl1pPr>
              <a:defRPr/>
            </a:lvl1pPr>
          </a:lstStyle>
          <a:p>
            <a:pPr>
              <a:defRPr/>
            </a:pPr>
            <a:endParaRPr lang="fr-FR"/>
          </a:p>
        </p:txBody>
      </p:sp>
      <p:sp>
        <p:nvSpPr>
          <p:cNvPr id="7" name="Espace réservé du numéro de diapositive 5"/>
          <p:cNvSpPr>
            <a:spLocks noGrp="1"/>
          </p:cNvSpPr>
          <p:nvPr>
            <p:ph type="sldNum" sz="quarter" idx="12"/>
          </p:nvPr>
        </p:nvSpPr>
        <p:spPr/>
        <p:txBody>
          <a:bodyPr/>
          <a:lstStyle>
            <a:lvl1pPr>
              <a:defRPr/>
            </a:lvl1pPr>
          </a:lstStyle>
          <a:p>
            <a:pPr>
              <a:defRPr/>
            </a:pPr>
            <a:fld id="{2B032EB3-3982-40F2-9098-55672D648530}" type="slidenum">
              <a:rPr lang="fr-FR"/>
              <a:pPr>
                <a:defRPr/>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smtClean="0"/>
              <a:t>Modifiez le style du titre</a:t>
            </a:r>
            <a:endParaRPr lang="fr-FR"/>
          </a:p>
        </p:txBody>
      </p:sp>
      <p:sp>
        <p:nvSpPr>
          <p:cNvPr id="3" name="Espace réservé pour une image  2"/>
          <p:cNvSpPr>
            <a:spLocks noGrp="1"/>
          </p:cNvSpPr>
          <p:nvPr>
            <p:ph type="pic" idx="1"/>
          </p:nvPr>
        </p:nvSpPr>
        <p:spPr>
          <a:xfrm>
            <a:off x="5183188" y="987425"/>
            <a:ext cx="6172200" cy="487362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r-FR" noProof="0"/>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
        <p:nvSpPr>
          <p:cNvPr id="5" name="Espace réservé de la date 3"/>
          <p:cNvSpPr>
            <a:spLocks noGrp="1"/>
          </p:cNvSpPr>
          <p:nvPr>
            <p:ph type="dt" sz="half" idx="10"/>
          </p:nvPr>
        </p:nvSpPr>
        <p:spPr/>
        <p:txBody>
          <a:bodyPr/>
          <a:lstStyle>
            <a:lvl1pPr>
              <a:defRPr/>
            </a:lvl1pPr>
          </a:lstStyle>
          <a:p>
            <a:pPr>
              <a:defRPr/>
            </a:pPr>
            <a:fld id="{48300AAC-65CD-4F71-AB1E-ECB1AE074D6A}" type="datetimeFigureOut">
              <a:rPr lang="fr-FR"/>
              <a:pPr>
                <a:defRPr/>
              </a:pPr>
              <a:t>16/07/2014</a:t>
            </a:fld>
            <a:endParaRPr lang="fr-FR"/>
          </a:p>
        </p:txBody>
      </p:sp>
      <p:sp>
        <p:nvSpPr>
          <p:cNvPr id="6" name="Espace réservé du pied de page 4"/>
          <p:cNvSpPr>
            <a:spLocks noGrp="1"/>
          </p:cNvSpPr>
          <p:nvPr>
            <p:ph type="ftr" sz="quarter" idx="11"/>
          </p:nvPr>
        </p:nvSpPr>
        <p:spPr/>
        <p:txBody>
          <a:bodyPr/>
          <a:lstStyle>
            <a:lvl1pPr>
              <a:defRPr/>
            </a:lvl1pPr>
          </a:lstStyle>
          <a:p>
            <a:pPr>
              <a:defRPr/>
            </a:pPr>
            <a:endParaRPr lang="fr-FR"/>
          </a:p>
        </p:txBody>
      </p:sp>
      <p:sp>
        <p:nvSpPr>
          <p:cNvPr id="7" name="Espace réservé du numéro de diapositive 5"/>
          <p:cNvSpPr>
            <a:spLocks noGrp="1"/>
          </p:cNvSpPr>
          <p:nvPr>
            <p:ph type="sldNum" sz="quarter" idx="12"/>
          </p:nvPr>
        </p:nvSpPr>
        <p:spPr/>
        <p:txBody>
          <a:bodyPr/>
          <a:lstStyle>
            <a:lvl1pPr>
              <a:defRPr/>
            </a:lvl1pPr>
          </a:lstStyle>
          <a:p>
            <a:pPr>
              <a:defRPr/>
            </a:pPr>
            <a:fld id="{1F8B8D38-8103-4154-B702-AAF1D95356AF}" type="slidenum">
              <a:rPr lang="fr-FR"/>
              <a:pPr>
                <a:defRPr/>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Espace réservé du titre 1"/>
          <p:cNvSpPr>
            <a:spLocks noGrp="1"/>
          </p:cNvSpPr>
          <p:nvPr>
            <p:ph type="title"/>
          </p:nvPr>
        </p:nvSpPr>
        <p:spPr bwMode="auto">
          <a:xfrm>
            <a:off x="838200" y="365125"/>
            <a:ext cx="10515600" cy="1325563"/>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fr-FR" smtClean="0"/>
              <a:t>Modifiez le style du titre</a:t>
            </a:r>
          </a:p>
        </p:txBody>
      </p:sp>
      <p:sp>
        <p:nvSpPr>
          <p:cNvPr id="1027" name="Espace réservé du texte 2"/>
          <p:cNvSpPr>
            <a:spLocks noGrp="1"/>
          </p:cNvSpPr>
          <p:nvPr>
            <p:ph type="body" idx="1"/>
          </p:nvPr>
        </p:nvSpPr>
        <p:spPr bwMode="auto">
          <a:xfrm>
            <a:off x="838200" y="1825625"/>
            <a:ext cx="10515600" cy="435133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p>
        </p:txBody>
      </p:sp>
      <p:sp>
        <p:nvSpPr>
          <p:cNvPr id="4" name="Espace réservé de la date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pPr>
              <a:defRPr/>
            </a:pPr>
            <a:fld id="{3FB1216E-8B39-4DCF-A891-B6576F599B80}" type="datetimeFigureOut">
              <a:rPr lang="fr-FR"/>
              <a:pPr>
                <a:defRPr/>
              </a:pPr>
              <a:t>16/07/2014</a:t>
            </a:fld>
            <a:endParaRPr lang="fr-FR"/>
          </a:p>
        </p:txBody>
      </p:sp>
      <p:sp>
        <p:nvSpPr>
          <p:cNvPr id="5" name="Espace réservé du pied de page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fr-FR"/>
          </a:p>
        </p:txBody>
      </p:sp>
      <p:sp>
        <p:nvSpPr>
          <p:cNvPr id="6" name="Espace réservé du numéro de diapositive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defRPr>
            </a:lvl1pPr>
          </a:lstStyle>
          <a:p>
            <a:pPr>
              <a:defRPr/>
            </a:pPr>
            <a:fld id="{464ACA86-58C7-4B75-9D4C-3EDC4C8E1A44}" type="slidenum">
              <a:rPr lang="fr-FR"/>
              <a:pPr>
                <a:defRPr/>
              </a:pPr>
              <a:t>‹N°›</a:t>
            </a:fld>
            <a:endParaRPr lang="fr-FR"/>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txStyles>
    <p:title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a:defRPr>
      </a:lvl2pPr>
      <a:lvl3pPr algn="l" rtl="0" eaLnBrk="0" fontAlgn="base" hangingPunct="0">
        <a:lnSpc>
          <a:spcPct val="90000"/>
        </a:lnSpc>
        <a:spcBef>
          <a:spcPct val="0"/>
        </a:spcBef>
        <a:spcAft>
          <a:spcPct val="0"/>
        </a:spcAft>
        <a:defRPr sz="4400">
          <a:solidFill>
            <a:schemeClr val="tx1"/>
          </a:solidFill>
          <a:latin typeface="Calibri Light"/>
        </a:defRPr>
      </a:lvl3pPr>
      <a:lvl4pPr algn="l" rtl="0" eaLnBrk="0" fontAlgn="base" hangingPunct="0">
        <a:lnSpc>
          <a:spcPct val="90000"/>
        </a:lnSpc>
        <a:spcBef>
          <a:spcPct val="0"/>
        </a:spcBef>
        <a:spcAft>
          <a:spcPct val="0"/>
        </a:spcAft>
        <a:defRPr sz="4400">
          <a:solidFill>
            <a:schemeClr val="tx1"/>
          </a:solidFill>
          <a:latin typeface="Calibri Light"/>
        </a:defRPr>
      </a:lvl4pPr>
      <a:lvl5pPr algn="l" rtl="0" eaLnBrk="0" fontAlgn="base" hangingPunct="0">
        <a:lnSpc>
          <a:spcPct val="90000"/>
        </a:lnSpc>
        <a:spcBef>
          <a:spcPct val="0"/>
        </a:spcBef>
        <a:spcAft>
          <a:spcPct val="0"/>
        </a:spcAft>
        <a:defRPr sz="4400">
          <a:solidFill>
            <a:schemeClr val="tx1"/>
          </a:solidFill>
          <a:latin typeface="Calibri Light"/>
        </a:defRPr>
      </a:lvl5pPr>
      <a:lvl6pPr marL="457200" algn="l" rtl="0" fontAlgn="base">
        <a:lnSpc>
          <a:spcPct val="90000"/>
        </a:lnSpc>
        <a:spcBef>
          <a:spcPct val="0"/>
        </a:spcBef>
        <a:spcAft>
          <a:spcPct val="0"/>
        </a:spcAft>
        <a:defRPr sz="4400">
          <a:solidFill>
            <a:schemeClr val="tx1"/>
          </a:solidFill>
          <a:latin typeface="Calibri Light"/>
        </a:defRPr>
      </a:lvl6pPr>
      <a:lvl7pPr marL="914400" algn="l" rtl="0" fontAlgn="base">
        <a:lnSpc>
          <a:spcPct val="90000"/>
        </a:lnSpc>
        <a:spcBef>
          <a:spcPct val="0"/>
        </a:spcBef>
        <a:spcAft>
          <a:spcPct val="0"/>
        </a:spcAft>
        <a:defRPr sz="4400">
          <a:solidFill>
            <a:schemeClr val="tx1"/>
          </a:solidFill>
          <a:latin typeface="Calibri Light"/>
        </a:defRPr>
      </a:lvl7pPr>
      <a:lvl8pPr marL="1371600" algn="l" rtl="0" fontAlgn="base">
        <a:lnSpc>
          <a:spcPct val="90000"/>
        </a:lnSpc>
        <a:spcBef>
          <a:spcPct val="0"/>
        </a:spcBef>
        <a:spcAft>
          <a:spcPct val="0"/>
        </a:spcAft>
        <a:defRPr sz="4400">
          <a:solidFill>
            <a:schemeClr val="tx1"/>
          </a:solidFill>
          <a:latin typeface="Calibri Light"/>
        </a:defRPr>
      </a:lvl8pPr>
      <a:lvl9pPr marL="1828800" algn="l" rtl="0" fontAlgn="base">
        <a:lnSpc>
          <a:spcPct val="90000"/>
        </a:lnSpc>
        <a:spcBef>
          <a:spcPct val="0"/>
        </a:spcBef>
        <a:spcAft>
          <a:spcPct val="0"/>
        </a:spcAft>
        <a:defRPr sz="4400">
          <a:solidFill>
            <a:schemeClr val="tx1"/>
          </a:solidFill>
          <a:latin typeface="Calibri Light"/>
        </a:defRPr>
      </a:lvl9pPr>
    </p:titleStyle>
    <p:bodyStyle>
      <a:lvl1pPr marL="228600" indent="-228600" algn="l" rtl="0" eaLnBrk="0" fontAlgn="base" hangingPunct="0">
        <a:lnSpc>
          <a:spcPct val="90000"/>
        </a:lnSpc>
        <a:spcBef>
          <a:spcPts val="1000"/>
        </a:spcBef>
        <a:spcAft>
          <a:spcPct val="0"/>
        </a:spcAft>
        <a:buFont typeface="Arial"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00050" y="1003300"/>
            <a:ext cx="11318875" cy="3284538"/>
          </a:xfrm>
        </p:spPr>
        <p:style>
          <a:lnRef idx="3">
            <a:schemeClr val="lt1"/>
          </a:lnRef>
          <a:fillRef idx="1">
            <a:schemeClr val="accent1"/>
          </a:fillRef>
          <a:effectRef idx="1">
            <a:schemeClr val="accent1"/>
          </a:effectRef>
          <a:fontRef idx="minor">
            <a:schemeClr val="lt1"/>
          </a:fontRef>
        </p:style>
        <p:txBody>
          <a:bodyPr rtlCol="0">
            <a:normAutofit fontScale="90000"/>
          </a:bodyPr>
          <a:lstStyle/>
          <a:p>
            <a:pPr algn="ctr" eaLnBrk="1" fontAlgn="auto" hangingPunct="1">
              <a:spcAft>
                <a:spcPts val="0"/>
              </a:spcAft>
              <a:defRPr/>
            </a:pPr>
            <a:r>
              <a:rPr lang="fr-FR" dirty="0" smtClean="0"/>
              <a:t/>
            </a:r>
            <a:br>
              <a:rPr lang="fr-FR" dirty="0" smtClean="0"/>
            </a:br>
            <a:r>
              <a:rPr lang="fr-FR" dirty="0" smtClean="0"/>
              <a:t/>
            </a:r>
            <a:br>
              <a:rPr lang="fr-FR" dirty="0" smtClean="0"/>
            </a:br>
            <a:r>
              <a:rPr lang="fr-FR" sz="5300" dirty="0" smtClean="0"/>
              <a:t>Droit </a:t>
            </a:r>
            <a:r>
              <a:rPr lang="fr-FR" sz="5300" dirty="0"/>
              <a:t>à la santé et c</a:t>
            </a:r>
            <a:r>
              <a:rPr lang="fr-FR" sz="5300" dirty="0" smtClean="0"/>
              <a:t>ouverture maladie</a:t>
            </a:r>
            <a:r>
              <a:rPr lang="fr-FR" dirty="0" smtClean="0"/>
              <a:t/>
            </a:r>
            <a:br>
              <a:rPr lang="fr-FR" dirty="0" smtClean="0"/>
            </a:br>
            <a:r>
              <a:rPr lang="fr-FR" dirty="0" smtClean="0"/>
              <a:t/>
            </a:r>
            <a:br>
              <a:rPr lang="fr-FR" dirty="0" smtClean="0"/>
            </a:br>
            <a:r>
              <a:rPr lang="fr-FR" dirty="0" smtClean="0"/>
              <a:t>Personnes migrantes : </a:t>
            </a:r>
            <a:r>
              <a:rPr lang="fr-FR" dirty="0"/>
              <a:t>Quelle protection sociale</a:t>
            </a:r>
            <a:r>
              <a:rPr lang="fr-FR" dirty="0" smtClean="0"/>
              <a:t>?</a:t>
            </a:r>
            <a:br>
              <a:rPr lang="fr-FR" dirty="0" smtClean="0"/>
            </a:br>
            <a:r>
              <a:rPr lang="fr-FR" dirty="0" smtClean="0"/>
              <a:t/>
            </a:r>
            <a:br>
              <a:rPr lang="fr-FR" dirty="0" smtClean="0"/>
            </a:br>
            <a:r>
              <a:rPr lang="fr-FR" dirty="0" smtClean="0"/>
              <a:t/>
            </a:r>
            <a:br>
              <a:rPr lang="fr-FR" dirty="0" smtClean="0"/>
            </a:br>
            <a:endParaRPr lang="fr-FR" dirty="0"/>
          </a:p>
        </p:txBody>
      </p:sp>
      <p:sp>
        <p:nvSpPr>
          <p:cNvPr id="13314" name="ZoneTexte 2"/>
          <p:cNvSpPr txBox="1">
            <a:spLocks noChangeArrowheads="1"/>
          </p:cNvSpPr>
          <p:nvPr/>
        </p:nvSpPr>
        <p:spPr bwMode="auto">
          <a:xfrm>
            <a:off x="5053013" y="5908675"/>
            <a:ext cx="5421312" cy="584200"/>
          </a:xfrm>
          <a:prstGeom prst="rect">
            <a:avLst/>
          </a:prstGeom>
          <a:noFill/>
          <a:ln w="9525">
            <a:noFill/>
            <a:miter lim="800000"/>
            <a:headEnd/>
            <a:tailEnd/>
          </a:ln>
        </p:spPr>
        <p:txBody>
          <a:bodyPr wrap="none">
            <a:spAutoFit/>
          </a:bodyPr>
          <a:lstStyle/>
          <a:p>
            <a:r>
              <a:rPr lang="fr-FR" sz="1600">
                <a:latin typeface="Calibri" pitchFamily="34" charset="0"/>
              </a:rPr>
              <a:t>2</a:t>
            </a:r>
            <a:r>
              <a:rPr lang="fr-FR" sz="1600" baseline="30000">
                <a:latin typeface="Calibri" pitchFamily="34" charset="0"/>
              </a:rPr>
              <a:t>ième</a:t>
            </a:r>
            <a:r>
              <a:rPr lang="fr-FR" sz="1600">
                <a:latin typeface="Calibri" pitchFamily="34" charset="0"/>
              </a:rPr>
              <a:t> Journée annuelle du COREVIH BRETAGNE – 10/04/2014 – </a:t>
            </a:r>
          </a:p>
          <a:p>
            <a:r>
              <a:rPr lang="fr-FR" sz="1600">
                <a:latin typeface="Calibri" pitchFamily="34" charset="0"/>
              </a:rPr>
              <a:t>P.GILOIS assistant social CHU Rennes Pontchaillou</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19501" name="Group 45"/>
          <p:cNvGraphicFramePr>
            <a:graphicFrameLocks noGrp="1"/>
          </p:cNvGraphicFramePr>
          <p:nvPr/>
        </p:nvGraphicFramePr>
        <p:xfrm>
          <a:off x="973138" y="1947863"/>
          <a:ext cx="10515600" cy="2743200"/>
        </p:xfrm>
        <a:graphic>
          <a:graphicData uri="http://schemas.openxmlformats.org/drawingml/2006/table">
            <a:tbl>
              <a:tblPr/>
              <a:tblGrid>
                <a:gridCol w="3505200"/>
                <a:gridCol w="3505200"/>
                <a:gridCol w="3505200"/>
              </a:tblGrid>
              <a:tr h="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1800" b="1" i="0" u="none" strike="noStrike" cap="none" normalizeH="0" baseline="0" dirty="0" smtClean="0">
                          <a:ln>
                            <a:noFill/>
                          </a:ln>
                          <a:solidFill>
                            <a:schemeClr val="bg1"/>
                          </a:solidFill>
                          <a:effectLst/>
                          <a:latin typeface="Calibri" pitchFamily="34" charset="0"/>
                        </a:rPr>
                        <a:t>Composition du foyer</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fr-FR" sz="1800" b="1" i="0" u="none" strike="noStrike" cap="none" normalizeH="0" baseline="0" dirty="0" smtClean="0">
                        <a:ln>
                          <a:noFill/>
                        </a:ln>
                        <a:solidFill>
                          <a:schemeClr val="bg1"/>
                        </a:solidFill>
                        <a:effectLst/>
                        <a:latin typeface="Calibri"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1800" b="1" i="0" u="none" strike="noStrike" cap="none" normalizeH="0" baseline="0" smtClean="0">
                          <a:ln>
                            <a:noFill/>
                          </a:ln>
                          <a:solidFill>
                            <a:schemeClr val="bg1"/>
                          </a:solidFill>
                          <a:effectLst/>
                          <a:latin typeface="Calibri" pitchFamily="34" charset="0"/>
                        </a:rPr>
                        <a:t>Métropole plafond annuel ressources (01/07/2013)</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fr-FR" sz="1800" b="1" i="0" u="none" strike="noStrike" cap="none" normalizeH="0" baseline="0" smtClean="0">
                        <a:ln>
                          <a:noFill/>
                        </a:ln>
                        <a:solidFill>
                          <a:schemeClr val="bg1"/>
                        </a:solidFill>
                        <a:effectLst/>
                        <a:latin typeface="Calibri"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1800" b="1" i="0" u="none" strike="noStrike" cap="none" normalizeH="0" baseline="0" smtClean="0">
                          <a:ln>
                            <a:noFill/>
                          </a:ln>
                          <a:solidFill>
                            <a:schemeClr val="bg1"/>
                          </a:solidFill>
                          <a:effectLst/>
                          <a:latin typeface="Calibri" pitchFamily="34" charset="0"/>
                        </a:rPr>
                        <a:t>DOM plafond annuel </a:t>
                      </a:r>
                    </a:p>
                    <a:p>
                      <a:pPr marL="0" marR="0" lvl="0" indent="0" algn="l" defTabSz="914400" rtl="0" eaLnBrk="1" fontAlgn="base" latinLnBrk="0" hangingPunct="1">
                        <a:lnSpc>
                          <a:spcPct val="100000"/>
                        </a:lnSpc>
                        <a:spcBef>
                          <a:spcPct val="0"/>
                        </a:spcBef>
                        <a:spcAft>
                          <a:spcPct val="0"/>
                        </a:spcAft>
                        <a:buClrTx/>
                        <a:buSzTx/>
                        <a:buFontTx/>
                        <a:buNone/>
                        <a:tabLst/>
                      </a:pPr>
                      <a:r>
                        <a:rPr kumimoji="0" lang="fr-FR" sz="1800" b="1" i="0" u="none" strike="noStrike" cap="none" normalizeH="0" baseline="0" smtClean="0">
                          <a:ln>
                            <a:noFill/>
                          </a:ln>
                          <a:solidFill>
                            <a:schemeClr val="bg1"/>
                          </a:solidFill>
                          <a:effectLst/>
                          <a:latin typeface="Calibri" pitchFamily="34" charset="0"/>
                        </a:rPr>
                        <a:t>Ressources (01/07/2013)</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fr-FR" sz="1800" b="1" i="0" u="none" strike="noStrike" cap="none" normalizeH="0" baseline="0" smtClean="0">
                        <a:ln>
                          <a:noFill/>
                        </a:ln>
                        <a:solidFill>
                          <a:schemeClr val="bg1"/>
                        </a:solidFill>
                        <a:effectLst/>
                        <a:latin typeface="Calibri"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r>
              <a:tr h="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1800" b="0" i="0" u="none" strike="noStrike" cap="none" normalizeH="0" baseline="0" smtClean="0">
                          <a:ln>
                            <a:noFill/>
                          </a:ln>
                          <a:solidFill>
                            <a:schemeClr val="tx1"/>
                          </a:solidFill>
                          <a:effectLst/>
                          <a:latin typeface="Calibri" pitchFamily="34" charset="0"/>
                        </a:rPr>
                        <a:t>Personne seule </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1800" b="0" i="0" u="none" strike="noStrike" cap="none" normalizeH="0" baseline="0" dirty="0" smtClean="0">
                          <a:ln>
                            <a:noFill/>
                          </a:ln>
                          <a:solidFill>
                            <a:schemeClr val="tx1"/>
                          </a:solidFill>
                          <a:effectLst/>
                          <a:latin typeface="Calibri" pitchFamily="34" charset="0"/>
                        </a:rPr>
                        <a:t>8 593 € </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1800" b="0" i="0" u="none" strike="noStrike" cap="none" normalizeH="0" baseline="0" smtClean="0">
                          <a:ln>
                            <a:noFill/>
                          </a:ln>
                          <a:solidFill>
                            <a:schemeClr val="tx1"/>
                          </a:solidFill>
                          <a:effectLst/>
                          <a:latin typeface="Calibri" pitchFamily="34" charset="0"/>
                        </a:rPr>
                        <a:t>9 564 € </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1800" b="0" i="0" u="none" strike="noStrike" cap="none" normalizeH="0" baseline="0" smtClean="0">
                          <a:ln>
                            <a:noFill/>
                          </a:ln>
                          <a:solidFill>
                            <a:schemeClr val="tx1"/>
                          </a:solidFill>
                          <a:effectLst/>
                          <a:latin typeface="Calibri" pitchFamily="34" charset="0"/>
                        </a:rPr>
                        <a:t>2 personnes </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1800" b="0" i="0" u="none" strike="noStrike" cap="none" normalizeH="0" baseline="0" smtClean="0">
                          <a:ln>
                            <a:noFill/>
                          </a:ln>
                          <a:solidFill>
                            <a:schemeClr val="tx1"/>
                          </a:solidFill>
                          <a:effectLst/>
                          <a:latin typeface="Calibri" pitchFamily="34" charset="0"/>
                        </a:rPr>
                        <a:t>12 889 € </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1800" b="0" i="0" u="none" strike="noStrike" cap="none" normalizeH="0" baseline="0" smtClean="0">
                          <a:ln>
                            <a:noFill/>
                          </a:ln>
                          <a:solidFill>
                            <a:schemeClr val="tx1"/>
                          </a:solidFill>
                          <a:effectLst/>
                          <a:latin typeface="Calibri" pitchFamily="34" charset="0"/>
                        </a:rPr>
                        <a:t>14 346 € </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1800" b="0" i="0" u="none" strike="noStrike" cap="none" normalizeH="0" baseline="0" smtClean="0">
                          <a:ln>
                            <a:noFill/>
                          </a:ln>
                          <a:solidFill>
                            <a:schemeClr val="tx1"/>
                          </a:solidFill>
                          <a:effectLst/>
                          <a:latin typeface="Calibri" pitchFamily="34" charset="0"/>
                        </a:rPr>
                        <a:t>3 personnes </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1800" b="0" i="0" u="none" strike="noStrike" cap="none" normalizeH="0" baseline="0" smtClean="0">
                          <a:ln>
                            <a:noFill/>
                          </a:ln>
                          <a:solidFill>
                            <a:schemeClr val="tx1"/>
                          </a:solidFill>
                          <a:effectLst/>
                          <a:latin typeface="Calibri" pitchFamily="34" charset="0"/>
                        </a:rPr>
                        <a:t>15 467 € </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1800" b="0" i="0" u="none" strike="noStrike" cap="none" normalizeH="0" baseline="0" smtClean="0">
                          <a:ln>
                            <a:noFill/>
                          </a:ln>
                          <a:solidFill>
                            <a:schemeClr val="tx1"/>
                          </a:solidFill>
                          <a:effectLst/>
                          <a:latin typeface="Calibri" pitchFamily="34" charset="0"/>
                        </a:rPr>
                        <a:t>17 215 € </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1800" b="0" i="0" u="none" strike="noStrike" cap="none" normalizeH="0" baseline="0" smtClean="0">
                          <a:ln>
                            <a:noFill/>
                          </a:ln>
                          <a:solidFill>
                            <a:schemeClr val="tx1"/>
                          </a:solidFill>
                          <a:effectLst/>
                          <a:latin typeface="Calibri" pitchFamily="34" charset="0"/>
                        </a:rPr>
                        <a:t>4 personnes </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1800" b="0" i="0" u="none" strike="noStrike" cap="none" normalizeH="0" baseline="0" smtClean="0">
                          <a:ln>
                            <a:noFill/>
                          </a:ln>
                          <a:solidFill>
                            <a:schemeClr val="tx1"/>
                          </a:solidFill>
                          <a:effectLst/>
                          <a:latin typeface="Calibri" pitchFamily="34" charset="0"/>
                        </a:rPr>
                        <a:t>18 045 € </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1800" b="0" i="0" u="none" strike="noStrike" cap="none" normalizeH="0" baseline="0" smtClean="0">
                          <a:ln>
                            <a:noFill/>
                          </a:ln>
                          <a:solidFill>
                            <a:schemeClr val="tx1"/>
                          </a:solidFill>
                          <a:effectLst/>
                          <a:latin typeface="Calibri" pitchFamily="34" charset="0"/>
                        </a:rPr>
                        <a:t>20 084 € </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1800" b="0" i="0" u="none" strike="noStrike" cap="none" normalizeH="0" baseline="0" smtClean="0">
                          <a:ln>
                            <a:noFill/>
                          </a:ln>
                          <a:solidFill>
                            <a:schemeClr val="tx1"/>
                          </a:solidFill>
                          <a:effectLst/>
                          <a:latin typeface="Calibri" pitchFamily="34" charset="0"/>
                        </a:rPr>
                        <a:t>Par personne en + </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1800" b="0" i="0" u="none" strike="noStrike" cap="none" normalizeH="0" baseline="0" smtClean="0">
                          <a:ln>
                            <a:noFill/>
                          </a:ln>
                          <a:solidFill>
                            <a:schemeClr val="tx1"/>
                          </a:solidFill>
                          <a:effectLst/>
                          <a:latin typeface="Calibri" pitchFamily="34" charset="0"/>
                        </a:rPr>
                        <a:t>3 437,182 € </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1800" b="0" i="0" u="none" strike="noStrike" cap="none" normalizeH="0" baseline="0" smtClean="0">
                          <a:ln>
                            <a:noFill/>
                          </a:ln>
                          <a:solidFill>
                            <a:schemeClr val="tx1"/>
                          </a:solidFill>
                          <a:effectLst/>
                          <a:latin typeface="Calibri" pitchFamily="34" charset="0"/>
                        </a:rPr>
                        <a:t>3 825,585 € </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9485" name="ZoneTexte 6"/>
          <p:cNvSpPr txBox="1">
            <a:spLocks noChangeArrowheads="1"/>
          </p:cNvSpPr>
          <p:nvPr/>
        </p:nvSpPr>
        <p:spPr bwMode="auto">
          <a:xfrm>
            <a:off x="1101725" y="855663"/>
            <a:ext cx="7229475" cy="523875"/>
          </a:xfrm>
          <a:prstGeom prst="rect">
            <a:avLst/>
          </a:prstGeom>
          <a:noFill/>
          <a:ln w="9525">
            <a:noFill/>
            <a:miter lim="800000"/>
            <a:headEnd/>
            <a:tailEnd/>
          </a:ln>
        </p:spPr>
        <p:txBody>
          <a:bodyPr wrap="none">
            <a:spAutoFit/>
          </a:bodyPr>
          <a:lstStyle/>
          <a:p>
            <a:r>
              <a:rPr lang="fr-FR" sz="2800" u="sng">
                <a:latin typeface="Calibri" pitchFamily="34" charset="0"/>
              </a:rPr>
              <a:t>Plafond d’attribution CMU + CMU-C </a:t>
            </a:r>
            <a:r>
              <a:rPr lang="fr-FR" sz="2000" i="1" u="sng">
                <a:latin typeface="Calibri" pitchFamily="34" charset="0"/>
              </a:rPr>
              <a:t>(source améli.fr) </a:t>
            </a:r>
          </a:p>
        </p:txBody>
      </p:sp>
      <p:sp>
        <p:nvSpPr>
          <p:cNvPr id="19502" name="Rectangle 46"/>
          <p:cNvSpPr>
            <a:spLocks noChangeArrowheads="1"/>
          </p:cNvSpPr>
          <p:nvPr/>
        </p:nvSpPr>
        <p:spPr bwMode="auto">
          <a:xfrm>
            <a:off x="9650413" y="4922838"/>
            <a:ext cx="1835150" cy="366712"/>
          </a:xfrm>
          <a:prstGeom prst="rect">
            <a:avLst/>
          </a:prstGeom>
          <a:noFill/>
          <a:ln w="9525">
            <a:noFill/>
            <a:miter lim="800000"/>
            <a:headEnd/>
            <a:tailEnd/>
          </a:ln>
          <a:effectLst/>
        </p:spPr>
        <p:txBody>
          <a:bodyPr wrap="none" anchor="ctr">
            <a:spAutoFit/>
          </a:bodyPr>
          <a:lstStyle/>
          <a:p>
            <a:r>
              <a:rPr lang="fr-FR" i="1" u="sng"/>
              <a:t>(source améli.fr)</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2"/>
          <p:cNvSpPr>
            <a:spLocks noChangeArrowheads="1"/>
          </p:cNvSpPr>
          <p:nvPr/>
        </p:nvSpPr>
        <p:spPr bwMode="auto">
          <a:xfrm>
            <a:off x="744538" y="422275"/>
            <a:ext cx="5059362" cy="523875"/>
          </a:xfrm>
          <a:prstGeom prst="rect">
            <a:avLst/>
          </a:prstGeom>
          <a:noFill/>
          <a:ln w="9525">
            <a:noFill/>
            <a:miter lim="800000"/>
            <a:headEnd/>
            <a:tailEnd/>
          </a:ln>
        </p:spPr>
        <p:txBody>
          <a:bodyPr wrap="none">
            <a:spAutoFit/>
          </a:bodyPr>
          <a:lstStyle/>
          <a:p>
            <a:r>
              <a:rPr lang="fr-FR" sz="2800" u="sng">
                <a:latin typeface="Calibri" pitchFamily="34" charset="0"/>
              </a:rPr>
              <a:t>Le forfait logement </a:t>
            </a:r>
            <a:r>
              <a:rPr lang="fr-FR" sz="2000" i="1" u="sng">
                <a:latin typeface="Calibri" pitchFamily="34" charset="0"/>
              </a:rPr>
              <a:t>(sources Amélie .fr)</a:t>
            </a:r>
          </a:p>
        </p:txBody>
      </p:sp>
      <p:graphicFrame>
        <p:nvGraphicFramePr>
          <p:cNvPr id="2" name="Tableau 1"/>
          <p:cNvGraphicFramePr>
            <a:graphicFrameLocks noGrp="1"/>
          </p:cNvGraphicFramePr>
          <p:nvPr/>
        </p:nvGraphicFramePr>
        <p:xfrm>
          <a:off x="2955925" y="996950"/>
          <a:ext cx="6951663" cy="4743451"/>
        </p:xfrm>
        <a:graphic>
          <a:graphicData uri="http://schemas.openxmlformats.org/drawingml/2006/table">
            <a:tbl>
              <a:tblPr/>
              <a:tblGrid>
                <a:gridCol w="1390650"/>
                <a:gridCol w="1390650"/>
                <a:gridCol w="1390650"/>
                <a:gridCol w="1389063"/>
                <a:gridCol w="1390650"/>
              </a:tblGrid>
              <a:tr h="866775">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fr-FR" sz="1200" b="1" i="0" u="none" strike="noStrike" cap="none" normalizeH="0" baseline="0" smtClean="0">
                        <a:ln>
                          <a:noFill/>
                        </a:ln>
                        <a:solidFill>
                          <a:schemeClr val="tx1"/>
                        </a:solidFill>
                        <a:effectLst/>
                        <a:latin typeface="Calibri" pitchFamily="34" charset="0"/>
                      </a:endParaRPr>
                    </a:p>
                  </a:txBody>
                  <a:tcPr marL="25839" marR="25839" marT="25839" marB="25839" anchor="ctr" horzOverflow="overflow">
                    <a:lnL w="7620" cap="flat" cmpd="sng" algn="ctr">
                      <a:solidFill>
                        <a:srgbClr val="FFFFFF"/>
                      </a:solidFill>
                      <a:prstDash val="solid"/>
                      <a:round/>
                      <a:headEnd type="none" w="med" len="med"/>
                      <a:tailEnd type="none" w="med" len="med"/>
                    </a:lnL>
                    <a:lnR w="12700" cap="flat" cmpd="sng" algn="ctr">
                      <a:solidFill>
                        <a:schemeClr val="tx1"/>
                      </a:solidFill>
                      <a:prstDash val="solid"/>
                      <a:round/>
                      <a:headEnd type="none" w="med" len="med"/>
                      <a:tailEnd type="none" w="med" len="med"/>
                    </a:lnR>
                    <a:lnT w="7620" cap="flat" cmpd="sng" algn="ctr">
                      <a:solidFill>
                        <a:srgbClr val="FFFFFF"/>
                      </a:solidFill>
                      <a:prstDash val="solid"/>
                      <a:round/>
                      <a:headEnd type="none" w="med" len="med"/>
                      <a:tailEnd type="none" w="med" len="med"/>
                    </a:lnT>
                    <a:lnB w="7620" cap="flat" cmpd="sng" algn="ctr">
                      <a:solidFill>
                        <a:srgbClr val="FFFFFF"/>
                      </a:solidFill>
                      <a:prstDash val="solid"/>
                      <a:round/>
                      <a:headEnd type="none" w="med" len="med"/>
                      <a:tailEnd type="none" w="med" len="med"/>
                    </a:lnB>
                    <a:lnTlToBr>
                      <a:noFill/>
                    </a:lnTlToBr>
                    <a:lnBlToTr>
                      <a:noFill/>
                    </a:lnBlToTr>
                    <a:solidFill>
                      <a:srgbClr val="FFFFFF"/>
                    </a:solidFill>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200" b="1" i="0" u="none" strike="noStrike" cap="none" normalizeH="0" baseline="0" smtClean="0">
                          <a:ln>
                            <a:noFill/>
                          </a:ln>
                          <a:solidFill>
                            <a:schemeClr val="tx1"/>
                          </a:solidFill>
                          <a:effectLst/>
                          <a:latin typeface="Calibri" pitchFamily="34" charset="0"/>
                        </a:rPr>
                        <a:t>Propriétaire ou</a:t>
                      </a:r>
                      <a:br>
                        <a:rPr kumimoji="0" lang="fr-FR" sz="1200" b="1" i="0" u="none" strike="noStrike" cap="none" normalizeH="0" baseline="0" smtClean="0">
                          <a:ln>
                            <a:noFill/>
                          </a:ln>
                          <a:solidFill>
                            <a:schemeClr val="tx1"/>
                          </a:solidFill>
                          <a:effectLst/>
                          <a:latin typeface="Calibri" pitchFamily="34" charset="0"/>
                        </a:rPr>
                      </a:br>
                      <a:r>
                        <a:rPr kumimoji="0" lang="fr-FR" sz="1200" b="1" i="0" u="none" strike="noStrike" cap="none" normalizeH="0" baseline="0" smtClean="0">
                          <a:ln>
                            <a:noFill/>
                          </a:ln>
                          <a:solidFill>
                            <a:schemeClr val="tx1"/>
                          </a:solidFill>
                          <a:effectLst/>
                          <a:latin typeface="Calibri" pitchFamily="34" charset="0"/>
                        </a:rPr>
                        <a:t>personne hébergée à titre gratuit</a:t>
                      </a:r>
                    </a:p>
                  </a:txBody>
                  <a:tcPr marL="25839" marR="25839" marT="25839" marB="2583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AE5B2"/>
                    </a:solidFill>
                  </a:tcPr>
                </a:tc>
                <a:tc hMerge="1">
                  <a:txBody>
                    <a:bodyPr/>
                    <a:lstStyle/>
                    <a:p>
                      <a:endParaRPr lang="fr-FR"/>
                    </a:p>
                  </a:txBody>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200" b="1" i="0" u="none" strike="noStrike" cap="none" normalizeH="0" baseline="0" smtClean="0">
                          <a:ln>
                            <a:noFill/>
                          </a:ln>
                          <a:solidFill>
                            <a:schemeClr val="tx1"/>
                          </a:solidFill>
                          <a:effectLst/>
                          <a:latin typeface="Calibri" pitchFamily="34" charset="0"/>
                        </a:rPr>
                        <a:t>Bénéficiaire d'une aide au logement</a:t>
                      </a:r>
                    </a:p>
                  </a:txBody>
                  <a:tcPr marL="25839" marR="25839" marT="25839" marB="2583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ADB91"/>
                    </a:solidFill>
                  </a:tcPr>
                </a:tc>
                <a:tc hMerge="1">
                  <a:txBody>
                    <a:bodyPr/>
                    <a:lstStyle/>
                    <a:p>
                      <a:endParaRPr lang="fr-FR"/>
                    </a:p>
                  </a:txBody>
                  <a:tcPr/>
                </a:tc>
              </a:tr>
              <a:tr h="1273175">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fr-FR" sz="1200" b="1" i="0" u="none" strike="noStrike" cap="none" normalizeH="0" baseline="0" smtClean="0">
                        <a:ln>
                          <a:noFill/>
                        </a:ln>
                        <a:solidFill>
                          <a:schemeClr val="tx1"/>
                        </a:solidFill>
                        <a:effectLst/>
                        <a:latin typeface="Calibri" pitchFamily="34" charset="0"/>
                      </a:endParaRPr>
                    </a:p>
                  </a:txBody>
                  <a:tcPr marL="25839" marR="25839" marT="25839" marB="25839" anchor="ctr" horzOverflow="overflow">
                    <a:lnL w="7620" cap="flat" cmpd="sng" algn="ctr">
                      <a:solidFill>
                        <a:srgbClr val="FFFFFF"/>
                      </a:solidFill>
                      <a:prstDash val="solid"/>
                      <a:round/>
                      <a:headEnd type="none" w="med" len="med"/>
                      <a:tailEnd type="none" w="med" len="med"/>
                    </a:lnL>
                    <a:lnR w="12700" cap="flat" cmpd="sng" algn="ctr">
                      <a:solidFill>
                        <a:schemeClr val="tx1"/>
                      </a:solidFill>
                      <a:prstDash val="solid"/>
                      <a:round/>
                      <a:headEnd type="none" w="med" len="med"/>
                      <a:tailEnd type="none" w="med" len="med"/>
                    </a:lnR>
                    <a:lnT w="7620" cap="flat" cmpd="sng" algn="ctr">
                      <a:solidFill>
                        <a:srgbClr val="FFFFFF"/>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200" b="0" i="0" u="none" strike="noStrike" cap="none" normalizeH="0" baseline="0" smtClean="0">
                          <a:ln>
                            <a:noFill/>
                          </a:ln>
                          <a:solidFill>
                            <a:schemeClr val="tx1"/>
                          </a:solidFill>
                          <a:effectLst/>
                          <a:latin typeface="Calibri" pitchFamily="34" charset="0"/>
                        </a:rPr>
                        <a:t>Montants mensuels</a:t>
                      </a:r>
                      <a:br>
                        <a:rPr kumimoji="0" lang="fr-FR" sz="1200" b="0" i="0" u="none" strike="noStrike" cap="none" normalizeH="0" baseline="0" smtClean="0">
                          <a:ln>
                            <a:noFill/>
                          </a:ln>
                          <a:solidFill>
                            <a:schemeClr val="tx1"/>
                          </a:solidFill>
                          <a:effectLst/>
                          <a:latin typeface="Calibri" pitchFamily="34" charset="0"/>
                        </a:rPr>
                      </a:br>
                      <a:r>
                        <a:rPr kumimoji="0" lang="fr-FR" sz="1200" b="0" i="0" u="none" strike="noStrike" cap="none" normalizeH="0" baseline="0" smtClean="0">
                          <a:ln>
                            <a:noFill/>
                          </a:ln>
                          <a:solidFill>
                            <a:schemeClr val="tx1"/>
                          </a:solidFill>
                          <a:effectLst/>
                          <a:latin typeface="Calibri" pitchFamily="34" charset="0"/>
                        </a:rPr>
                        <a:t>pour 2013</a:t>
                      </a:r>
                    </a:p>
                  </a:txBody>
                  <a:tcPr marL="25839" marR="25839" marT="25839" marB="2583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AE5B2"/>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200" b="0" i="0" u="none" strike="noStrike" cap="none" normalizeH="0" baseline="0" smtClean="0">
                          <a:ln>
                            <a:noFill/>
                          </a:ln>
                          <a:solidFill>
                            <a:schemeClr val="tx1"/>
                          </a:solidFill>
                          <a:effectLst/>
                          <a:latin typeface="Calibri" pitchFamily="34" charset="0"/>
                        </a:rPr>
                        <a:t>Montants mensuels</a:t>
                      </a:r>
                      <a:br>
                        <a:rPr kumimoji="0" lang="fr-FR" sz="1200" b="0" i="0" u="none" strike="noStrike" cap="none" normalizeH="0" baseline="0" smtClean="0">
                          <a:ln>
                            <a:noFill/>
                          </a:ln>
                          <a:solidFill>
                            <a:schemeClr val="tx1"/>
                          </a:solidFill>
                          <a:effectLst/>
                          <a:latin typeface="Calibri" pitchFamily="34" charset="0"/>
                        </a:rPr>
                      </a:br>
                      <a:r>
                        <a:rPr kumimoji="0" lang="fr-FR" sz="1200" b="0" i="0" u="none" strike="noStrike" cap="none" normalizeH="0" baseline="0" smtClean="0">
                          <a:ln>
                            <a:noFill/>
                          </a:ln>
                          <a:solidFill>
                            <a:schemeClr val="tx1"/>
                          </a:solidFill>
                          <a:effectLst/>
                          <a:latin typeface="Calibri" pitchFamily="34" charset="0"/>
                        </a:rPr>
                        <a:t>pour 2014</a:t>
                      </a:r>
                    </a:p>
                  </a:txBody>
                  <a:tcPr marL="25839" marR="25839" marT="25839" marB="2583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AE5B2"/>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200" b="0" i="0" u="none" strike="noStrike" cap="none" normalizeH="0" baseline="0" smtClean="0">
                          <a:ln>
                            <a:noFill/>
                          </a:ln>
                          <a:solidFill>
                            <a:schemeClr val="tx1"/>
                          </a:solidFill>
                          <a:effectLst/>
                          <a:latin typeface="Calibri" pitchFamily="34" charset="0"/>
                        </a:rPr>
                        <a:t>Montants mensuels</a:t>
                      </a:r>
                      <a:br>
                        <a:rPr kumimoji="0" lang="fr-FR" sz="1200" b="0" i="0" u="none" strike="noStrike" cap="none" normalizeH="0" baseline="0" smtClean="0">
                          <a:ln>
                            <a:noFill/>
                          </a:ln>
                          <a:solidFill>
                            <a:schemeClr val="tx1"/>
                          </a:solidFill>
                          <a:effectLst/>
                          <a:latin typeface="Calibri" pitchFamily="34" charset="0"/>
                        </a:rPr>
                      </a:br>
                      <a:r>
                        <a:rPr kumimoji="0" lang="fr-FR" sz="1200" b="0" i="0" u="none" strike="noStrike" cap="none" normalizeH="0" baseline="0" smtClean="0">
                          <a:ln>
                            <a:noFill/>
                          </a:ln>
                          <a:solidFill>
                            <a:schemeClr val="tx1"/>
                          </a:solidFill>
                          <a:effectLst/>
                          <a:latin typeface="Calibri" pitchFamily="34" charset="0"/>
                        </a:rPr>
                        <a:t>pour 2013</a:t>
                      </a:r>
                    </a:p>
                  </a:txBody>
                  <a:tcPr marL="25839" marR="25839" marT="25839" marB="2583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ADB9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200" b="0" i="0" u="none" strike="noStrike" cap="none" normalizeH="0" baseline="0" smtClean="0">
                          <a:ln>
                            <a:noFill/>
                          </a:ln>
                          <a:solidFill>
                            <a:schemeClr val="tx1"/>
                          </a:solidFill>
                          <a:effectLst/>
                          <a:latin typeface="Calibri" pitchFamily="34" charset="0"/>
                        </a:rPr>
                        <a:t>Montants mensuels</a:t>
                      </a:r>
                      <a:br>
                        <a:rPr kumimoji="0" lang="fr-FR" sz="1200" b="0" i="0" u="none" strike="noStrike" cap="none" normalizeH="0" baseline="0" smtClean="0">
                          <a:ln>
                            <a:noFill/>
                          </a:ln>
                          <a:solidFill>
                            <a:schemeClr val="tx1"/>
                          </a:solidFill>
                          <a:effectLst/>
                          <a:latin typeface="Calibri" pitchFamily="34" charset="0"/>
                        </a:rPr>
                      </a:br>
                      <a:r>
                        <a:rPr kumimoji="0" lang="fr-FR" sz="1200" b="0" i="0" u="none" strike="noStrike" cap="none" normalizeH="0" baseline="0" smtClean="0">
                          <a:ln>
                            <a:noFill/>
                          </a:ln>
                          <a:solidFill>
                            <a:schemeClr val="tx1"/>
                          </a:solidFill>
                          <a:effectLst/>
                          <a:latin typeface="Calibri" pitchFamily="34" charset="0"/>
                        </a:rPr>
                        <a:t>pour 2014</a:t>
                      </a:r>
                    </a:p>
                  </a:txBody>
                  <a:tcPr marL="25839" marR="25839" marT="25839" marB="2583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ADB91"/>
                    </a:solidFill>
                  </a:tcPr>
                </a:tc>
              </a:tr>
              <a:tr h="86836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200" b="1" i="0" u="none" strike="noStrike" cap="none" normalizeH="0" baseline="0" smtClean="0">
                          <a:ln>
                            <a:noFill/>
                          </a:ln>
                          <a:solidFill>
                            <a:schemeClr val="tx1"/>
                          </a:solidFill>
                          <a:effectLst/>
                          <a:latin typeface="Calibri" pitchFamily="34" charset="0"/>
                        </a:rPr>
                        <a:t>1 personne</a:t>
                      </a:r>
                      <a:endParaRPr kumimoji="0" lang="fr-FR" sz="1200" b="0" i="0" u="none" strike="noStrike" cap="none" normalizeH="0" baseline="0" smtClean="0">
                        <a:ln>
                          <a:noFill/>
                        </a:ln>
                        <a:solidFill>
                          <a:schemeClr val="tx1"/>
                        </a:solidFill>
                        <a:effectLst/>
                        <a:latin typeface="Calibri" pitchFamily="34" charset="0"/>
                      </a:endParaRPr>
                    </a:p>
                  </a:txBody>
                  <a:tcPr marL="25839" marR="25839" marT="25839" marB="2583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CDCE6"/>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200" b="0" i="0" u="none" strike="noStrike" cap="none" normalizeH="0" baseline="0" smtClean="0">
                          <a:ln>
                            <a:noFill/>
                          </a:ln>
                          <a:solidFill>
                            <a:schemeClr val="tx1"/>
                          </a:solidFill>
                          <a:effectLst/>
                          <a:latin typeface="Calibri" pitchFamily="34" charset="0"/>
                        </a:rPr>
                        <a:t>57,99 € (1)</a:t>
                      </a:r>
                      <a:br>
                        <a:rPr kumimoji="0" lang="fr-FR" sz="1200" b="0" i="0" u="none" strike="noStrike" cap="none" normalizeH="0" baseline="0" smtClean="0">
                          <a:ln>
                            <a:noFill/>
                          </a:ln>
                          <a:solidFill>
                            <a:schemeClr val="tx1"/>
                          </a:solidFill>
                          <a:effectLst/>
                          <a:latin typeface="Calibri" pitchFamily="34" charset="0"/>
                        </a:rPr>
                      </a:br>
                      <a:r>
                        <a:rPr kumimoji="0" lang="fr-FR" sz="1200" b="0" i="0" u="none" strike="noStrike" cap="none" normalizeH="0" baseline="0" smtClean="0">
                          <a:ln>
                            <a:noFill/>
                          </a:ln>
                          <a:solidFill>
                            <a:schemeClr val="tx1"/>
                          </a:solidFill>
                          <a:effectLst/>
                          <a:latin typeface="Calibri" pitchFamily="34" charset="0"/>
                        </a:rPr>
                        <a:t>59,15 € (2)</a:t>
                      </a:r>
                    </a:p>
                  </a:txBody>
                  <a:tcPr marL="25839" marR="25839" marT="25839" marB="2583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200" b="0" i="0" u="none" strike="noStrike" cap="none" normalizeH="0" baseline="0" smtClean="0">
                          <a:ln>
                            <a:noFill/>
                          </a:ln>
                          <a:solidFill>
                            <a:schemeClr val="tx1"/>
                          </a:solidFill>
                          <a:effectLst/>
                          <a:latin typeface="Calibri" pitchFamily="34" charset="0"/>
                        </a:rPr>
                        <a:t>59,92 €</a:t>
                      </a:r>
                    </a:p>
                  </a:txBody>
                  <a:tcPr marL="25839" marR="25839" marT="25839" marB="2583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200" b="0" i="0" u="none" strike="noStrike" cap="none" normalizeH="0" baseline="0" smtClean="0">
                          <a:ln>
                            <a:noFill/>
                          </a:ln>
                          <a:solidFill>
                            <a:schemeClr val="tx1"/>
                          </a:solidFill>
                          <a:effectLst/>
                          <a:latin typeface="Calibri" pitchFamily="34" charset="0"/>
                        </a:rPr>
                        <a:t>57,99 € (1)</a:t>
                      </a:r>
                      <a:br>
                        <a:rPr kumimoji="0" lang="fr-FR" sz="1200" b="0" i="0" u="none" strike="noStrike" cap="none" normalizeH="0" baseline="0" smtClean="0">
                          <a:ln>
                            <a:noFill/>
                          </a:ln>
                          <a:solidFill>
                            <a:schemeClr val="tx1"/>
                          </a:solidFill>
                          <a:effectLst/>
                          <a:latin typeface="Calibri" pitchFamily="34" charset="0"/>
                        </a:rPr>
                      </a:br>
                      <a:r>
                        <a:rPr kumimoji="0" lang="fr-FR" sz="1200" b="0" i="0" u="none" strike="noStrike" cap="none" normalizeH="0" baseline="0" smtClean="0">
                          <a:ln>
                            <a:noFill/>
                          </a:ln>
                          <a:solidFill>
                            <a:schemeClr val="tx1"/>
                          </a:solidFill>
                          <a:effectLst/>
                          <a:latin typeface="Calibri" pitchFamily="34" charset="0"/>
                        </a:rPr>
                        <a:t>59,15 € (2)</a:t>
                      </a:r>
                    </a:p>
                  </a:txBody>
                  <a:tcPr marL="25839" marR="25839" marT="25839" marB="2583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200" b="0" i="0" u="none" strike="noStrike" cap="none" normalizeH="0" baseline="0" smtClean="0">
                          <a:ln>
                            <a:noFill/>
                          </a:ln>
                          <a:solidFill>
                            <a:schemeClr val="tx1"/>
                          </a:solidFill>
                          <a:effectLst/>
                          <a:latin typeface="Calibri" pitchFamily="34" charset="0"/>
                        </a:rPr>
                        <a:t>59,92 €</a:t>
                      </a:r>
                    </a:p>
                  </a:txBody>
                  <a:tcPr marL="25839" marR="25839" marT="25839" marB="2583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r>
              <a:tr h="86836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200" b="1" i="0" u="none" strike="noStrike" cap="none" normalizeH="0" baseline="0" smtClean="0">
                          <a:ln>
                            <a:noFill/>
                          </a:ln>
                          <a:solidFill>
                            <a:schemeClr val="tx1"/>
                          </a:solidFill>
                          <a:effectLst/>
                          <a:latin typeface="Calibri" pitchFamily="34" charset="0"/>
                        </a:rPr>
                        <a:t>2 personnes</a:t>
                      </a:r>
                      <a:endParaRPr kumimoji="0" lang="fr-FR" sz="1200" b="0" i="0" u="none" strike="noStrike" cap="none" normalizeH="0" baseline="0" smtClean="0">
                        <a:ln>
                          <a:noFill/>
                        </a:ln>
                        <a:solidFill>
                          <a:schemeClr val="tx1"/>
                        </a:solidFill>
                        <a:effectLst/>
                        <a:latin typeface="Calibri" pitchFamily="34" charset="0"/>
                      </a:endParaRPr>
                    </a:p>
                  </a:txBody>
                  <a:tcPr marL="25839" marR="25839" marT="25839" marB="2583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CDCE6"/>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200" b="0" i="0" u="none" strike="noStrike" cap="none" normalizeH="0" baseline="0" smtClean="0">
                          <a:ln>
                            <a:noFill/>
                          </a:ln>
                          <a:solidFill>
                            <a:schemeClr val="tx1"/>
                          </a:solidFill>
                          <a:effectLst/>
                          <a:latin typeface="Calibri" pitchFamily="34" charset="0"/>
                        </a:rPr>
                        <a:t>101,48 € (1)</a:t>
                      </a:r>
                      <a:br>
                        <a:rPr kumimoji="0" lang="fr-FR" sz="1200" b="0" i="0" u="none" strike="noStrike" cap="none" normalizeH="0" baseline="0" smtClean="0">
                          <a:ln>
                            <a:noFill/>
                          </a:ln>
                          <a:solidFill>
                            <a:schemeClr val="tx1"/>
                          </a:solidFill>
                          <a:effectLst/>
                          <a:latin typeface="Calibri" pitchFamily="34" charset="0"/>
                        </a:rPr>
                      </a:br>
                      <a:r>
                        <a:rPr kumimoji="0" lang="fr-FR" sz="1200" b="0" i="0" u="none" strike="noStrike" cap="none" normalizeH="0" baseline="0" smtClean="0">
                          <a:ln>
                            <a:noFill/>
                          </a:ln>
                          <a:solidFill>
                            <a:schemeClr val="tx1"/>
                          </a:solidFill>
                          <a:effectLst/>
                          <a:latin typeface="Calibri" pitchFamily="34" charset="0"/>
                        </a:rPr>
                        <a:t>103,51 € (2)</a:t>
                      </a:r>
                    </a:p>
                  </a:txBody>
                  <a:tcPr marL="25839" marR="25839" marT="25839" marB="2583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200" b="0" i="0" u="none" strike="noStrike" cap="none" normalizeH="0" baseline="0" smtClean="0">
                          <a:ln>
                            <a:noFill/>
                          </a:ln>
                          <a:solidFill>
                            <a:schemeClr val="tx1"/>
                          </a:solidFill>
                          <a:effectLst/>
                          <a:latin typeface="Calibri" pitchFamily="34" charset="0"/>
                        </a:rPr>
                        <a:t>104,86 €</a:t>
                      </a:r>
                    </a:p>
                  </a:txBody>
                  <a:tcPr marL="25839" marR="25839" marT="25839" marB="2583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200" b="0" i="0" u="none" strike="noStrike" cap="none" normalizeH="0" baseline="0" smtClean="0">
                          <a:ln>
                            <a:noFill/>
                          </a:ln>
                          <a:solidFill>
                            <a:schemeClr val="tx1"/>
                          </a:solidFill>
                          <a:effectLst/>
                          <a:latin typeface="Calibri" pitchFamily="34" charset="0"/>
                        </a:rPr>
                        <a:t>115,98 € (1)</a:t>
                      </a:r>
                      <a:br>
                        <a:rPr kumimoji="0" lang="fr-FR" sz="1200" b="0" i="0" u="none" strike="noStrike" cap="none" normalizeH="0" baseline="0" smtClean="0">
                          <a:ln>
                            <a:noFill/>
                          </a:ln>
                          <a:solidFill>
                            <a:schemeClr val="tx1"/>
                          </a:solidFill>
                          <a:effectLst/>
                          <a:latin typeface="Calibri" pitchFamily="34" charset="0"/>
                        </a:rPr>
                      </a:br>
                      <a:r>
                        <a:rPr kumimoji="0" lang="fr-FR" sz="1200" b="0" i="0" u="none" strike="noStrike" cap="none" normalizeH="0" baseline="0" smtClean="0">
                          <a:ln>
                            <a:noFill/>
                          </a:ln>
                          <a:solidFill>
                            <a:schemeClr val="tx1"/>
                          </a:solidFill>
                          <a:effectLst/>
                          <a:latin typeface="Calibri" pitchFamily="34" charset="0"/>
                        </a:rPr>
                        <a:t>118,30 € (2)</a:t>
                      </a:r>
                    </a:p>
                  </a:txBody>
                  <a:tcPr marL="25839" marR="25839" marT="25839" marB="2583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200" b="0" i="0" u="none" strike="noStrike" cap="none" normalizeH="0" baseline="0" smtClean="0">
                          <a:ln>
                            <a:noFill/>
                          </a:ln>
                          <a:solidFill>
                            <a:schemeClr val="tx1"/>
                          </a:solidFill>
                          <a:effectLst/>
                          <a:latin typeface="Calibri" pitchFamily="34" charset="0"/>
                        </a:rPr>
                        <a:t>119,84 €</a:t>
                      </a:r>
                    </a:p>
                  </a:txBody>
                  <a:tcPr marL="25839" marR="25839" marT="25839" marB="2583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r>
              <a:tr h="86677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200" b="1" i="0" u="none" strike="noStrike" cap="none" normalizeH="0" baseline="0" smtClean="0">
                          <a:ln>
                            <a:noFill/>
                          </a:ln>
                          <a:solidFill>
                            <a:schemeClr val="tx1"/>
                          </a:solidFill>
                          <a:effectLst/>
                          <a:latin typeface="Calibri" pitchFamily="34" charset="0"/>
                        </a:rPr>
                        <a:t>3 personnes ou +</a:t>
                      </a:r>
                      <a:endParaRPr kumimoji="0" lang="fr-FR" sz="1200" b="0" i="0" u="none" strike="noStrike" cap="none" normalizeH="0" baseline="0" smtClean="0">
                        <a:ln>
                          <a:noFill/>
                        </a:ln>
                        <a:solidFill>
                          <a:schemeClr val="tx1"/>
                        </a:solidFill>
                        <a:effectLst/>
                        <a:latin typeface="Calibri" pitchFamily="34" charset="0"/>
                      </a:endParaRPr>
                    </a:p>
                  </a:txBody>
                  <a:tcPr marL="25839" marR="25839" marT="25839" marB="2583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CDCE6"/>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200" b="0" i="0" u="none" strike="noStrike" cap="none" normalizeH="0" baseline="0" smtClean="0">
                          <a:ln>
                            <a:noFill/>
                          </a:ln>
                          <a:solidFill>
                            <a:schemeClr val="tx1"/>
                          </a:solidFill>
                          <a:effectLst/>
                          <a:latin typeface="Calibri" pitchFamily="34" charset="0"/>
                        </a:rPr>
                        <a:t>121,78 € (1)</a:t>
                      </a:r>
                      <a:br>
                        <a:rPr kumimoji="0" lang="fr-FR" sz="1200" b="0" i="0" u="none" strike="noStrike" cap="none" normalizeH="0" baseline="0" smtClean="0">
                          <a:ln>
                            <a:noFill/>
                          </a:ln>
                          <a:solidFill>
                            <a:schemeClr val="tx1"/>
                          </a:solidFill>
                          <a:effectLst/>
                          <a:latin typeface="Calibri" pitchFamily="34" charset="0"/>
                        </a:rPr>
                      </a:br>
                      <a:r>
                        <a:rPr kumimoji="0" lang="fr-FR" sz="1200" b="0" i="0" u="none" strike="noStrike" cap="none" normalizeH="0" baseline="0" smtClean="0">
                          <a:ln>
                            <a:noFill/>
                          </a:ln>
                          <a:solidFill>
                            <a:schemeClr val="tx1"/>
                          </a:solidFill>
                          <a:effectLst/>
                          <a:latin typeface="Calibri" pitchFamily="34" charset="0"/>
                        </a:rPr>
                        <a:t>124,21 € (2)</a:t>
                      </a:r>
                    </a:p>
                  </a:txBody>
                  <a:tcPr marL="25839" marR="25839" marT="25839" marB="2583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200" b="0" i="0" u="none" strike="noStrike" cap="none" normalizeH="0" baseline="0" smtClean="0">
                          <a:ln>
                            <a:noFill/>
                          </a:ln>
                          <a:solidFill>
                            <a:schemeClr val="tx1"/>
                          </a:solidFill>
                          <a:effectLst/>
                          <a:latin typeface="Calibri" pitchFamily="34" charset="0"/>
                        </a:rPr>
                        <a:t>125,83 €</a:t>
                      </a:r>
                    </a:p>
                  </a:txBody>
                  <a:tcPr marL="25839" marR="25839" marT="25839" marB="2583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200" b="0" i="0" u="none" strike="noStrike" cap="none" normalizeH="0" baseline="0" smtClean="0">
                          <a:ln>
                            <a:noFill/>
                          </a:ln>
                          <a:solidFill>
                            <a:schemeClr val="tx1"/>
                          </a:solidFill>
                          <a:effectLst/>
                          <a:latin typeface="Calibri" pitchFamily="34" charset="0"/>
                        </a:rPr>
                        <a:t>143,52 € (1)</a:t>
                      </a:r>
                      <a:br>
                        <a:rPr kumimoji="0" lang="fr-FR" sz="1200" b="0" i="0" u="none" strike="noStrike" cap="none" normalizeH="0" baseline="0" smtClean="0">
                          <a:ln>
                            <a:noFill/>
                          </a:ln>
                          <a:solidFill>
                            <a:schemeClr val="tx1"/>
                          </a:solidFill>
                          <a:effectLst/>
                          <a:latin typeface="Calibri" pitchFamily="34" charset="0"/>
                        </a:rPr>
                      </a:br>
                      <a:r>
                        <a:rPr kumimoji="0" lang="fr-FR" sz="1200" b="0" i="0" u="none" strike="noStrike" cap="none" normalizeH="0" baseline="0" smtClean="0">
                          <a:ln>
                            <a:noFill/>
                          </a:ln>
                          <a:solidFill>
                            <a:schemeClr val="tx1"/>
                          </a:solidFill>
                          <a:effectLst/>
                          <a:latin typeface="Calibri" pitchFamily="34" charset="0"/>
                        </a:rPr>
                        <a:t>146,39 € (2)</a:t>
                      </a:r>
                    </a:p>
                  </a:txBody>
                  <a:tcPr marL="25839" marR="25839" marT="25839" marB="2583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200" b="0" i="0" u="none" strike="noStrike" cap="none" normalizeH="0" baseline="0" smtClean="0">
                          <a:ln>
                            <a:noFill/>
                          </a:ln>
                          <a:solidFill>
                            <a:schemeClr val="tx1"/>
                          </a:solidFill>
                          <a:effectLst/>
                          <a:latin typeface="Calibri" pitchFamily="34" charset="0"/>
                        </a:rPr>
                        <a:t>148,30 €</a:t>
                      </a:r>
                    </a:p>
                  </a:txBody>
                  <a:tcPr marL="25839" marR="25839" marT="25839" marB="2583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r>
            </a:tbl>
          </a:graphicData>
        </a:graphic>
      </p:graphicFrame>
      <p:sp>
        <p:nvSpPr>
          <p:cNvPr id="20522" name="ZoneTexte 3"/>
          <p:cNvSpPr txBox="1">
            <a:spLocks noChangeArrowheads="1"/>
          </p:cNvSpPr>
          <p:nvPr/>
        </p:nvSpPr>
        <p:spPr bwMode="auto">
          <a:xfrm>
            <a:off x="2978150" y="5857875"/>
            <a:ext cx="5481638" cy="549275"/>
          </a:xfrm>
          <a:prstGeom prst="rect">
            <a:avLst/>
          </a:prstGeom>
          <a:noFill/>
          <a:ln w="9525">
            <a:noFill/>
            <a:miter lim="800000"/>
            <a:headEnd/>
            <a:tailEnd/>
          </a:ln>
        </p:spPr>
        <p:txBody>
          <a:bodyPr wrap="none">
            <a:spAutoFit/>
          </a:bodyPr>
          <a:lstStyle/>
          <a:p>
            <a:r>
              <a:rPr lang="fr-FR"/>
              <a:t>(</a:t>
            </a:r>
            <a:r>
              <a:rPr lang="fr-FR" sz="1200"/>
              <a:t>1) : montant du forfait logement du 1er janvier 2013 au 31 août 2013</a:t>
            </a:r>
            <a:br>
              <a:rPr lang="fr-FR" sz="1200"/>
            </a:br>
            <a:r>
              <a:rPr lang="fr-FR" sz="1200"/>
              <a:t>(2) : montant du forfait logement du 1er septembre 2013 au 31 décembre 2013</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65275" y="2398713"/>
            <a:ext cx="9444188" cy="646331"/>
          </a:xfrm>
          <a:prstGeom prst="rect">
            <a:avLst/>
          </a:prstGeom>
        </p:spPr>
        <p:style>
          <a:lnRef idx="1">
            <a:schemeClr val="accent5"/>
          </a:lnRef>
          <a:fillRef idx="3">
            <a:schemeClr val="accent5"/>
          </a:fillRef>
          <a:effectRef idx="2">
            <a:schemeClr val="accent5"/>
          </a:effectRef>
          <a:fontRef idx="minor">
            <a:schemeClr val="lt1"/>
          </a:fontRef>
        </p:style>
        <p:txBody>
          <a:bodyPr wrap="none">
            <a:spAutoFit/>
          </a:bodyPr>
          <a:lstStyle/>
          <a:p>
            <a:r>
              <a:rPr lang="fr-FR" sz="3600" dirty="0" smtClean="0">
                <a:solidFill>
                  <a:srgbClr val="FFFFFF"/>
                </a:solidFill>
              </a:rPr>
              <a:t>Quand </a:t>
            </a:r>
            <a:r>
              <a:rPr lang="fr-FR" sz="3600" dirty="0">
                <a:solidFill>
                  <a:srgbClr val="FFFFFF"/>
                </a:solidFill>
              </a:rPr>
              <a:t>Personne migrante en situation irrégulière</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ChangeArrowheads="1"/>
          </p:cNvSpPr>
          <p:nvPr/>
        </p:nvSpPr>
        <p:spPr bwMode="auto">
          <a:xfrm>
            <a:off x="358775" y="0"/>
            <a:ext cx="10855325" cy="3262432"/>
          </a:xfrm>
          <a:prstGeom prst="rect">
            <a:avLst/>
          </a:prstGeom>
          <a:noFill/>
          <a:ln w="9525">
            <a:noFill/>
            <a:miter lim="800000"/>
            <a:headEnd/>
            <a:tailEnd/>
          </a:ln>
        </p:spPr>
        <p:txBody>
          <a:bodyPr>
            <a:spAutoFit/>
          </a:bodyPr>
          <a:lstStyle/>
          <a:p>
            <a:pPr algn="just"/>
            <a:r>
              <a:rPr lang="fr-FR" sz="3200" b="1" dirty="0">
                <a:latin typeface="Calibri" pitchFamily="34" charset="0"/>
              </a:rPr>
              <a:t>Aide Médicale État</a:t>
            </a:r>
          </a:p>
          <a:p>
            <a:pPr algn="just"/>
            <a:endParaRPr lang="fr-FR" sz="1600" dirty="0">
              <a:latin typeface="Calibri" pitchFamily="34" charset="0"/>
            </a:endParaRPr>
          </a:p>
          <a:p>
            <a:pPr algn="just"/>
            <a:r>
              <a:rPr lang="fr-FR" sz="2000" dirty="0">
                <a:latin typeface="Calibri" pitchFamily="34" charset="0"/>
              </a:rPr>
              <a:t>L’A.M.E. permet l’accès aux soins pour les </a:t>
            </a:r>
            <a:r>
              <a:rPr lang="fr-FR" sz="2000" b="1" u="sng" dirty="0">
                <a:solidFill>
                  <a:srgbClr val="0070C0"/>
                </a:solidFill>
                <a:latin typeface="Calibri" pitchFamily="34" charset="0"/>
              </a:rPr>
              <a:t>personnes de nationalité étrangère en situation irrégulière</a:t>
            </a:r>
            <a:r>
              <a:rPr lang="fr-FR" sz="2000" dirty="0">
                <a:latin typeface="Calibri" pitchFamily="34" charset="0"/>
              </a:rPr>
              <a:t>, résidant en France de manière </a:t>
            </a:r>
            <a:r>
              <a:rPr lang="fr-FR" sz="2000" b="1" u="sng" dirty="0">
                <a:solidFill>
                  <a:srgbClr val="0070C0"/>
                </a:solidFill>
                <a:latin typeface="Calibri" pitchFamily="34" charset="0"/>
              </a:rPr>
              <a:t>ininterrompue depuis plus de 3 mois</a:t>
            </a:r>
            <a:r>
              <a:rPr lang="fr-FR" sz="2000" dirty="0">
                <a:latin typeface="Calibri" pitchFamily="34" charset="0"/>
              </a:rPr>
              <a:t>, sans remplir les conditions lui permettant de bénéficier de la C.M.U. et dont les ressources ne dépassent pas le plafond fixé pour la C.M.U. complémentaire. Le droit est alors ouvert pour le demandeur et ses ayant droits. La carte AME permet de faire valoir les droits auprès des professionnels de santé et de bénéficier de la dispense d'avance de frais. l'admission à l'AME ne permet d'obtenir ni carte Vitale ni carte européenne d'assurance maladie. </a:t>
            </a:r>
          </a:p>
          <a:p>
            <a:pPr algn="just"/>
            <a:endParaRPr lang="fr-FR" dirty="0">
              <a:latin typeface="Calibri" pitchFamily="34" charset="0"/>
            </a:endParaRPr>
          </a:p>
        </p:txBody>
      </p:sp>
      <p:sp>
        <p:nvSpPr>
          <p:cNvPr id="4" name="ZoneTexte 3"/>
          <p:cNvSpPr txBox="1">
            <a:spLocks noChangeArrowheads="1"/>
          </p:cNvSpPr>
          <p:nvPr/>
        </p:nvSpPr>
        <p:spPr bwMode="auto">
          <a:xfrm>
            <a:off x="3002425" y="3011905"/>
            <a:ext cx="4930775" cy="1800225"/>
          </a:xfrm>
          <a:prstGeom prst="rect">
            <a:avLst/>
          </a:prstGeom>
          <a:noFill/>
          <a:ln w="9525">
            <a:noFill/>
            <a:miter lim="800000"/>
            <a:headEnd/>
            <a:tailEnd/>
          </a:ln>
        </p:spPr>
        <p:txBody>
          <a:bodyPr>
            <a:spAutoFit/>
          </a:bodyPr>
          <a:lstStyle/>
          <a:p>
            <a:pPr>
              <a:tabLst>
                <a:tab pos="174625" algn="l"/>
              </a:tabLst>
            </a:pPr>
            <a:r>
              <a:rPr lang="fr-FR" sz="2000" b="1" u="sng" dirty="0">
                <a:latin typeface="Calibri" pitchFamily="34" charset="0"/>
              </a:rPr>
              <a:t>Conditions d’attribution de l’AME</a:t>
            </a:r>
          </a:p>
          <a:p>
            <a:pPr>
              <a:tabLst>
                <a:tab pos="174625" algn="l"/>
              </a:tabLst>
            </a:pPr>
            <a:endParaRPr lang="fr-FR" sz="2000" b="1" u="sng" dirty="0">
              <a:latin typeface="Calibri" pitchFamily="34" charset="0"/>
            </a:endParaRPr>
          </a:p>
          <a:p>
            <a:pPr>
              <a:tabLst>
                <a:tab pos="174625" algn="l"/>
              </a:tabLst>
            </a:pPr>
            <a:r>
              <a:rPr lang="fr-FR" dirty="0">
                <a:latin typeface="Calibri" pitchFamily="34" charset="0"/>
              </a:rPr>
              <a:t> - Condition de résidence ininterrompue de plus de 	3 mois</a:t>
            </a:r>
          </a:p>
          <a:p>
            <a:pPr>
              <a:tabLst>
                <a:tab pos="174625" algn="l"/>
              </a:tabLst>
            </a:pPr>
            <a:r>
              <a:rPr lang="fr-FR" dirty="0">
                <a:latin typeface="Calibri" pitchFamily="34" charset="0"/>
              </a:rPr>
              <a:t> - Condition de ressources idem à la CMU</a:t>
            </a:r>
          </a:p>
          <a:p>
            <a:pPr>
              <a:tabLst>
                <a:tab pos="174625" algn="l"/>
              </a:tabLst>
            </a:pPr>
            <a:r>
              <a:rPr lang="fr-FR" dirty="0">
                <a:latin typeface="Calibri" pitchFamily="34" charset="0"/>
              </a:rPr>
              <a:t> - Justifier d’une domiciliation en France </a:t>
            </a:r>
          </a:p>
        </p:txBody>
      </p:sp>
      <p:sp>
        <p:nvSpPr>
          <p:cNvPr id="6" name="Flèche droite 5"/>
          <p:cNvSpPr/>
          <p:nvPr/>
        </p:nvSpPr>
        <p:spPr>
          <a:xfrm>
            <a:off x="1022829" y="3596967"/>
            <a:ext cx="1308100" cy="19685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a:p>
        </p:txBody>
      </p:sp>
      <p:sp>
        <p:nvSpPr>
          <p:cNvPr id="7" name="Accolade ouvrante 6"/>
          <p:cNvSpPr/>
          <p:nvPr/>
        </p:nvSpPr>
        <p:spPr>
          <a:xfrm>
            <a:off x="2698666" y="2881730"/>
            <a:ext cx="204787" cy="1930400"/>
          </a:xfrm>
          <a:prstGeom prst="leftBrace">
            <a:avLst/>
          </a:prstGeom>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fr-FR"/>
          </a:p>
        </p:txBody>
      </p:sp>
      <p:sp>
        <p:nvSpPr>
          <p:cNvPr id="3" name="ZoneTexte 1"/>
          <p:cNvSpPr txBox="1"/>
          <p:nvPr/>
        </p:nvSpPr>
        <p:spPr>
          <a:xfrm>
            <a:off x="249824" y="5013782"/>
            <a:ext cx="11941175" cy="2014537"/>
          </a:xfrm>
          <a:prstGeom prst="rect">
            <a:avLst/>
          </a:prstGeom>
          <a:noFill/>
        </p:spPr>
        <p:txBody>
          <a:bodyPr>
            <a:spAutoFit/>
          </a:bodyPr>
          <a:lstStyle/>
          <a:p>
            <a:r>
              <a:rPr lang="fr-FR" b="1" u="sng" dirty="0"/>
              <a:t>Pour information</a:t>
            </a:r>
            <a:r>
              <a:rPr lang="fr-FR" dirty="0"/>
              <a:t> : les bénéficiaire de l’AME contrairement aux bénéficiaires de la cmuc ne peuvent ni prétendre  :</a:t>
            </a:r>
          </a:p>
          <a:p>
            <a:pPr>
              <a:buFontTx/>
              <a:buChar char="-"/>
            </a:pPr>
            <a:r>
              <a:rPr lang="fr-FR" dirty="0"/>
              <a:t> au panier de soins (optique, dentaire, prothèses auditives…)</a:t>
            </a:r>
          </a:p>
          <a:p>
            <a:pPr>
              <a:buFontTx/>
              <a:buChar char="-"/>
            </a:pPr>
            <a:r>
              <a:rPr lang="fr-FR" dirty="0"/>
              <a:t> aux prestations extra légales de l’assurance maladie (demande de secours financier) : </a:t>
            </a:r>
          </a:p>
          <a:p>
            <a:pPr>
              <a:buFontTx/>
              <a:buChar char="-"/>
            </a:pPr>
            <a:endParaRPr lang="fr-FR" dirty="0"/>
          </a:p>
          <a:p>
            <a:r>
              <a:rPr lang="fr-FR" dirty="0"/>
              <a:t>Parfois nécessité de solliciter d’autres partenaires de l’action sociale comme les CCAS (attribution des aides restent aléatoires selon les CCAS).</a:t>
            </a:r>
          </a:p>
          <a:p>
            <a:endParaRPr lang="fr-F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1000"/>
                                        <p:tgtEl>
                                          <p:spTgt spid="6"/>
                                        </p:tgtEl>
                                      </p:cBhvr>
                                    </p:animEffect>
                                    <p:anim calcmode="lin" valueType="num">
                                      <p:cBhvr>
                                        <p:cTn id="13" dur="1000" fill="hold"/>
                                        <p:tgtEl>
                                          <p:spTgt spid="6"/>
                                        </p:tgtEl>
                                        <p:attrNameLst>
                                          <p:attrName>ppt_x</p:attrName>
                                        </p:attrNameLst>
                                      </p:cBhvr>
                                      <p:tavLst>
                                        <p:tav tm="0">
                                          <p:val>
                                            <p:strVal val="#ppt_x"/>
                                          </p:val>
                                        </p:tav>
                                        <p:tav tm="100000">
                                          <p:val>
                                            <p:strVal val="#ppt_x"/>
                                          </p:val>
                                        </p:tav>
                                      </p:tavLst>
                                    </p:anim>
                                    <p:anim calcmode="lin" valueType="num">
                                      <p:cBhvr>
                                        <p:cTn id="14" dur="1000" fill="hold"/>
                                        <p:tgtEl>
                                          <p:spTgt spid="6"/>
                                        </p:tgtEl>
                                        <p:attrNameLst>
                                          <p:attrName>ppt_y</p:attrName>
                                        </p:attrNameLst>
                                      </p:cBhvr>
                                      <p:tavLst>
                                        <p:tav tm="0">
                                          <p:val>
                                            <p:strVal val="#ppt_y+.1"/>
                                          </p:val>
                                        </p:tav>
                                        <p:tav tm="100000">
                                          <p:val>
                                            <p:strVal val="#ppt_y"/>
                                          </p:val>
                                        </p:tav>
                                      </p:tavLst>
                                    </p:anim>
                                  </p:childTnLst>
                                </p:cTn>
                              </p:par>
                              <p:par>
                                <p:cTn id="15" presetID="42" presetClass="entr" presetSubtype="0" fill="hold" grpId="0" nodeType="with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fade">
                                      <p:cBhvr>
                                        <p:cTn id="17" dur="1000"/>
                                        <p:tgtEl>
                                          <p:spTgt spid="7"/>
                                        </p:tgtEl>
                                      </p:cBhvr>
                                    </p:animEffect>
                                    <p:anim calcmode="lin" valueType="num">
                                      <p:cBhvr>
                                        <p:cTn id="18" dur="1000" fill="hold"/>
                                        <p:tgtEl>
                                          <p:spTgt spid="7"/>
                                        </p:tgtEl>
                                        <p:attrNameLst>
                                          <p:attrName>ppt_x</p:attrName>
                                        </p:attrNameLst>
                                      </p:cBhvr>
                                      <p:tavLst>
                                        <p:tav tm="0">
                                          <p:val>
                                            <p:strVal val="#ppt_x"/>
                                          </p:val>
                                        </p:tav>
                                        <p:tav tm="100000">
                                          <p:val>
                                            <p:strVal val="#ppt_x"/>
                                          </p:val>
                                        </p:tav>
                                      </p:tavLst>
                                    </p:anim>
                                    <p:anim calcmode="lin" valueType="num">
                                      <p:cBhvr>
                                        <p:cTn id="19"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grpId="0" nodeType="clickEffect">
                                  <p:stCondLst>
                                    <p:cond delay="0"/>
                                  </p:stCondLst>
                                  <p:childTnLst>
                                    <p:set>
                                      <p:cBhvr>
                                        <p:cTn id="23" dur="1" fill="hold">
                                          <p:stCondLst>
                                            <p:cond delay="0"/>
                                          </p:stCondLst>
                                        </p:cTn>
                                        <p:tgtEl>
                                          <p:spTgt spid="4"/>
                                        </p:tgtEl>
                                        <p:attrNameLst>
                                          <p:attrName>style.visibility</p:attrName>
                                        </p:attrNameLst>
                                      </p:cBhvr>
                                      <p:to>
                                        <p:strVal val="visible"/>
                                      </p:to>
                                    </p:set>
                                    <p:animEffect transition="in" filter="fade">
                                      <p:cBhvr>
                                        <p:cTn id="24" dur="500"/>
                                        <p:tgtEl>
                                          <p:spTgt spid="4"/>
                                        </p:tgtEl>
                                      </p:cBhvr>
                                    </p:animEffec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6" grpId="0" animBg="1"/>
      <p:bldP spid="7" grpId="0" animBg="1"/>
      <p:bldP spid="3"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a:spLocks noChangeArrowheads="1"/>
          </p:cNvSpPr>
          <p:nvPr/>
        </p:nvSpPr>
        <p:spPr bwMode="auto">
          <a:xfrm>
            <a:off x="557213" y="3368675"/>
            <a:ext cx="11345862" cy="3354765"/>
          </a:xfrm>
          <a:prstGeom prst="rect">
            <a:avLst/>
          </a:prstGeom>
          <a:noFill/>
          <a:ln w="9525">
            <a:noFill/>
            <a:miter lim="800000"/>
            <a:headEnd/>
            <a:tailEnd/>
          </a:ln>
        </p:spPr>
        <p:txBody>
          <a:bodyPr>
            <a:spAutoFit/>
          </a:bodyPr>
          <a:lstStyle/>
          <a:p>
            <a:r>
              <a:rPr lang="fr-FR" sz="3200" b="1" dirty="0">
                <a:latin typeface="Calibri" pitchFamily="34" charset="0"/>
              </a:rPr>
              <a:t>AIDE MEDICALE ETAT SOINS URGENT </a:t>
            </a:r>
          </a:p>
          <a:p>
            <a:endParaRPr lang="fr-FR" dirty="0">
              <a:latin typeface="Calibri" pitchFamily="34" charset="0"/>
            </a:endParaRPr>
          </a:p>
          <a:p>
            <a:r>
              <a:rPr lang="fr-FR" b="1" i="1" dirty="0">
                <a:latin typeface="Calibri" pitchFamily="34" charset="0"/>
              </a:rPr>
              <a:t>L’AME soins urgent est définie par la Circulaire du 16 mai 2005 relative à la prise en charge des soins urgents délivrés à des étrangers résidants en France de manière irrégulière et non bénéficiaires de l’AME.</a:t>
            </a:r>
          </a:p>
          <a:p>
            <a:endParaRPr lang="fr-FR" dirty="0">
              <a:latin typeface="Calibri" pitchFamily="34" charset="0"/>
            </a:endParaRPr>
          </a:p>
          <a:p>
            <a:pPr algn="just"/>
            <a:r>
              <a:rPr lang="fr-FR" dirty="0">
                <a:latin typeface="Calibri" pitchFamily="34" charset="0"/>
              </a:rPr>
              <a:t>En cas d’hospitalisation, si pas 3 mois de résidence ininterrompue, une demande d’AME soins urgent peut être faite. Toutefois la prise en charge hospitalière est limitée </a:t>
            </a:r>
            <a:r>
              <a:rPr lang="fr-FR" u="sng" dirty="0">
                <a:latin typeface="Calibri" pitchFamily="34" charset="0"/>
              </a:rPr>
              <a:t>aux besoins urgents et vitaux</a:t>
            </a:r>
            <a:r>
              <a:rPr lang="fr-FR" dirty="0">
                <a:latin typeface="Calibri" pitchFamily="34" charset="0"/>
              </a:rPr>
              <a:t>. Cette prise en charge se limitera à l’hôpital, plus de protection </a:t>
            </a:r>
            <a:r>
              <a:rPr lang="fr-FR" dirty="0" smtClean="0">
                <a:latin typeface="Calibri" pitchFamily="34" charset="0"/>
              </a:rPr>
              <a:t>sociale </a:t>
            </a:r>
            <a:r>
              <a:rPr lang="fr-FR" dirty="0">
                <a:latin typeface="Calibri" pitchFamily="34" charset="0"/>
              </a:rPr>
              <a:t>à la sortie d’hospitalisation jusqu’à la concurrence des 3mois de présence sur le territoire.</a:t>
            </a:r>
          </a:p>
          <a:p>
            <a:pPr algn="just"/>
            <a:r>
              <a:rPr lang="fr-FR" b="1" dirty="0">
                <a:latin typeface="Calibri" pitchFamily="34" charset="0"/>
              </a:rPr>
              <a:t>Pour délivrance médicament </a:t>
            </a:r>
            <a:r>
              <a:rPr lang="fr-FR" dirty="0">
                <a:latin typeface="Calibri" pitchFamily="34" charset="0"/>
              </a:rPr>
              <a:t>: en sortie d’hospitalisation : </a:t>
            </a:r>
            <a:r>
              <a:rPr lang="fr-FR" b="1" dirty="0">
                <a:latin typeface="Calibri" pitchFamily="34" charset="0"/>
              </a:rPr>
              <a:t>ordonnance PASS </a:t>
            </a:r>
            <a:r>
              <a:rPr lang="fr-FR" dirty="0">
                <a:latin typeface="Calibri" pitchFamily="34" charset="0"/>
              </a:rPr>
              <a:t>et ensuite orientation vers le réseau médical Louis Guilloux pour médecine de </a:t>
            </a:r>
            <a:r>
              <a:rPr lang="fr-FR" dirty="0" smtClean="0">
                <a:latin typeface="Calibri" pitchFamily="34" charset="0"/>
              </a:rPr>
              <a:t>ville (issue expérience rennaise).</a:t>
            </a:r>
            <a:endParaRPr lang="fr-FR" dirty="0">
              <a:latin typeface="Calibri" pitchFamily="34" charset="0"/>
            </a:endParaRPr>
          </a:p>
        </p:txBody>
      </p:sp>
      <p:sp>
        <p:nvSpPr>
          <p:cNvPr id="25605" name="ZoneTexte 3"/>
          <p:cNvSpPr txBox="1">
            <a:spLocks noChangeArrowheads="1"/>
          </p:cNvSpPr>
          <p:nvPr/>
        </p:nvSpPr>
        <p:spPr bwMode="auto">
          <a:xfrm>
            <a:off x="665163" y="293688"/>
            <a:ext cx="11118850" cy="2563812"/>
          </a:xfrm>
          <a:prstGeom prst="rect">
            <a:avLst/>
          </a:prstGeom>
          <a:noFill/>
          <a:ln w="9525">
            <a:noFill/>
            <a:miter lim="800000"/>
            <a:headEnd/>
            <a:tailEnd/>
          </a:ln>
        </p:spPr>
        <p:txBody>
          <a:bodyPr>
            <a:spAutoFit/>
          </a:bodyPr>
          <a:lstStyle/>
          <a:p>
            <a:r>
              <a:rPr lang="fr-FR"/>
              <a:t>Pour  </a:t>
            </a:r>
            <a:r>
              <a:rPr lang="fr-FR" b="1" u="sng"/>
              <a:t>les mineurs</a:t>
            </a:r>
            <a:r>
              <a:rPr lang="fr-FR"/>
              <a:t> dont les parents  en situation irrégulière ne peuvent bénéficier de l’AME soit parce qu’ils ne remplissent pas encore la condition de résidence de plus de trois mois sur le territoire, soit parce qu’ils disposent de ressources supérieures au plafond fixé pour le bénéfice de l’AME, La </a:t>
            </a:r>
            <a:r>
              <a:rPr lang="fr-FR" b="1"/>
              <a:t>circulaire N°DSS/2A/2011/351</a:t>
            </a:r>
            <a:r>
              <a:rPr lang="fr-FR"/>
              <a:t> du 8 septembre 2011 vient reprécisé  que :</a:t>
            </a:r>
          </a:p>
          <a:p>
            <a:endParaRPr lang="fr-FR"/>
          </a:p>
          <a:p>
            <a:r>
              <a:rPr lang="fr-FR"/>
              <a:t>« </a:t>
            </a:r>
            <a:r>
              <a:rPr lang="fr-FR" b="1" i="1"/>
              <a:t>Les mineurs sont éligibles à l’AME dès leur arrivée sur le territoire, en application de la convention</a:t>
            </a:r>
          </a:p>
          <a:p>
            <a:r>
              <a:rPr lang="fr-FR" b="1" i="1"/>
              <a:t>internationale des droits de l’enfant et ainsi que rappelé par l’arrêt du Conseil d’Etat du 7 juin 2006. </a:t>
            </a:r>
          </a:p>
          <a:p>
            <a:r>
              <a:rPr lang="fr-FR" b="1" i="1"/>
              <a:t>Un droit à l’AME doit donc leur être ouvert immédiatement, même si leurs parents ne sont pas</a:t>
            </a:r>
          </a:p>
          <a:p>
            <a:r>
              <a:rPr lang="fr-FR" b="1" i="1"/>
              <a:t>éligibles à l’AME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ZoneTexte 1"/>
          <p:cNvSpPr txBox="1">
            <a:spLocks noChangeArrowheads="1"/>
          </p:cNvSpPr>
          <p:nvPr/>
        </p:nvSpPr>
        <p:spPr bwMode="auto">
          <a:xfrm>
            <a:off x="3786188" y="5357813"/>
            <a:ext cx="2792412" cy="708025"/>
          </a:xfrm>
          <a:prstGeom prst="rect">
            <a:avLst/>
          </a:prstGeom>
          <a:noFill/>
          <a:ln w="9525">
            <a:noFill/>
            <a:miter lim="800000"/>
            <a:headEnd/>
            <a:tailEnd/>
          </a:ln>
        </p:spPr>
        <p:txBody>
          <a:bodyPr wrap="none">
            <a:spAutoFit/>
          </a:bodyPr>
          <a:lstStyle/>
          <a:p>
            <a:r>
              <a:rPr lang="fr-FR" sz="2000">
                <a:solidFill>
                  <a:srgbClr val="002060"/>
                </a:solidFill>
                <a:latin typeface="Calibri" pitchFamily="34" charset="0"/>
              </a:rPr>
              <a:t>Merci de votre attention </a:t>
            </a:r>
          </a:p>
          <a:p>
            <a:r>
              <a:rPr lang="fr-FR" sz="2000">
                <a:solidFill>
                  <a:srgbClr val="002060"/>
                </a:solidFill>
                <a:latin typeface="Calibri" pitchFamily="34" charset="0"/>
              </a:rPr>
              <a:t> </a:t>
            </a:r>
          </a:p>
        </p:txBody>
      </p:sp>
      <p:pic>
        <p:nvPicPr>
          <p:cNvPr id="24578" name="Image 2"/>
          <p:cNvPicPr>
            <a:picLocks noChangeAspect="1"/>
          </p:cNvPicPr>
          <p:nvPr/>
        </p:nvPicPr>
        <p:blipFill>
          <a:blip r:embed="rId2"/>
          <a:srcRect/>
          <a:stretch>
            <a:fillRect/>
          </a:stretch>
        </p:blipFill>
        <p:spPr bwMode="auto">
          <a:xfrm>
            <a:off x="2008188" y="292100"/>
            <a:ext cx="7251700" cy="46228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re 1"/>
          <p:cNvSpPr>
            <a:spLocks noGrp="1"/>
          </p:cNvSpPr>
          <p:nvPr>
            <p:ph type="title"/>
          </p:nvPr>
        </p:nvSpPr>
        <p:spPr>
          <a:xfrm>
            <a:off x="115410" y="1828801"/>
            <a:ext cx="11562240" cy="1906588"/>
          </a:xfrm>
        </p:spPr>
        <p:style>
          <a:lnRef idx="0">
            <a:schemeClr val="accent1"/>
          </a:lnRef>
          <a:fillRef idx="3">
            <a:schemeClr val="accent1"/>
          </a:fillRef>
          <a:effectRef idx="3">
            <a:schemeClr val="accent1"/>
          </a:effectRef>
          <a:fontRef idx="minor">
            <a:schemeClr val="lt1"/>
          </a:fontRef>
        </p:style>
        <p:txBody>
          <a:bodyPr rtlCol="0">
            <a:normAutofit/>
          </a:bodyPr>
          <a:lstStyle/>
          <a:p>
            <a:pPr eaLnBrk="1" fontAlgn="auto" hangingPunct="1">
              <a:spcAft>
                <a:spcPts val="0"/>
              </a:spcAft>
              <a:defRPr/>
            </a:pPr>
            <a:r>
              <a:rPr lang="fr-FR" dirty="0" smtClean="0"/>
              <a:t>PARTIE 1 </a:t>
            </a:r>
            <a:r>
              <a:rPr lang="fr-FR" dirty="0"/>
              <a:t/>
            </a:r>
            <a:br>
              <a:rPr lang="fr-FR" dirty="0"/>
            </a:br>
            <a:r>
              <a:rPr lang="fr-FR" sz="3200" dirty="0" smtClean="0"/>
              <a:t>MIGRANTS</a:t>
            </a:r>
            <a:r>
              <a:rPr lang="fr-FR" dirty="0" smtClean="0"/>
              <a:t> : </a:t>
            </a:r>
            <a:r>
              <a:rPr lang="fr-FR" sz="3600" dirty="0" smtClean="0"/>
              <a:t>situation administrative = Plusieurs </a:t>
            </a:r>
            <a:r>
              <a:rPr lang="fr-FR" sz="3600" dirty="0"/>
              <a:t>statuts</a:t>
            </a:r>
            <a:r>
              <a:rPr lang="fr-FR" sz="3600" dirty="0" smtClean="0"/>
              <a:t>…</a:t>
            </a:r>
            <a:endParaRPr lang="fr-FR" sz="3600" dirty="0"/>
          </a:p>
        </p:txBody>
      </p:sp>
    </p:spTree>
    <p:extLst>
      <p:ext uri="{BB962C8B-B14F-4D97-AF65-F5344CB8AC3E}">
        <p14:creationId xmlns:p14="http://schemas.microsoft.com/office/powerpoint/2010/main" val="182846182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2285219" y="0"/>
            <a:ext cx="9326033" cy="1066800"/>
          </a:xfrm>
        </p:spPr>
        <p:txBody>
          <a:bodyPr/>
          <a:lstStyle/>
          <a:p>
            <a:pPr eaLnBrk="1" hangingPunct="1"/>
            <a:r>
              <a:rPr lang="fr-FR" dirty="0" smtClean="0"/>
              <a:t>Migrants : différents statuts…</a:t>
            </a:r>
          </a:p>
        </p:txBody>
      </p:sp>
      <p:sp>
        <p:nvSpPr>
          <p:cNvPr id="5" name="Espace réservé du contenu 2"/>
          <p:cNvSpPr>
            <a:spLocks noGrp="1"/>
          </p:cNvSpPr>
          <p:nvPr>
            <p:ph idx="1"/>
          </p:nvPr>
        </p:nvSpPr>
        <p:spPr>
          <a:xfrm>
            <a:off x="749422" y="1008879"/>
            <a:ext cx="11244309" cy="4351338"/>
          </a:xfrm>
        </p:spPr>
        <p:txBody>
          <a:bodyPr/>
          <a:lstStyle/>
          <a:p>
            <a:r>
              <a:rPr lang="fr-FR" b="1" u="sng" dirty="0" smtClean="0"/>
              <a:t>Demandeur d’asile (DA) </a:t>
            </a:r>
            <a:r>
              <a:rPr lang="fr-FR" b="1" dirty="0" smtClean="0"/>
              <a:t>: </a:t>
            </a:r>
            <a:r>
              <a:rPr lang="fr-FR" sz="2000" dirty="0" smtClean="0">
                <a:solidFill>
                  <a:srgbClr val="FF0000"/>
                </a:solidFill>
              </a:rPr>
              <a:t>OFPRA</a:t>
            </a:r>
            <a:r>
              <a:rPr lang="fr-FR" dirty="0" smtClean="0"/>
              <a:t>	      </a:t>
            </a:r>
          </a:p>
          <a:p>
            <a:pPr marL="0" indent="0">
              <a:buNone/>
            </a:pPr>
            <a:r>
              <a:rPr lang="fr-FR" sz="1600" dirty="0" smtClean="0">
                <a:solidFill>
                  <a:schemeClr val="accent2"/>
                </a:solidFill>
                <a:latin typeface="Calibri" pitchFamily="34" charset="0"/>
              </a:rPr>
              <a:t>► </a:t>
            </a:r>
            <a:r>
              <a:rPr lang="fr-FR" sz="1600" dirty="0"/>
              <a:t>Un demandeur d'asile, une demandeuse d'asile est une personne qui a quitté son pays en quête d'une protection internationale mais qui n'a pas encore obtenu le statut de réfugié</a:t>
            </a:r>
            <a:r>
              <a:rPr lang="fr-FR" sz="1600" dirty="0" smtClean="0"/>
              <a:t>. </a:t>
            </a:r>
            <a:endParaRPr lang="fr-FR" sz="1600" dirty="0">
              <a:latin typeface="Calibri" pitchFamily="34" charset="0"/>
            </a:endParaRPr>
          </a:p>
          <a:p>
            <a:pPr marL="0" indent="0" algn="just">
              <a:buNone/>
            </a:pPr>
            <a:r>
              <a:rPr lang="fr-FR" sz="1600" dirty="0" smtClean="0">
                <a:solidFill>
                  <a:schemeClr val="accent2"/>
                </a:solidFill>
                <a:latin typeface="Calibri" pitchFamily="34" charset="0"/>
              </a:rPr>
              <a:t>►</a:t>
            </a:r>
            <a:r>
              <a:rPr lang="fr-FR" sz="1600" dirty="0" smtClean="0">
                <a:latin typeface="Calibri" pitchFamily="34" charset="0"/>
              </a:rPr>
              <a:t> </a:t>
            </a:r>
            <a:r>
              <a:rPr lang="fr-FR" sz="1600" i="1" dirty="0" smtClean="0">
                <a:latin typeface="Calibri" pitchFamily="34" charset="0"/>
              </a:rPr>
              <a:t>le </a:t>
            </a:r>
            <a:r>
              <a:rPr lang="fr-FR" sz="1600" i="1" dirty="0">
                <a:latin typeface="Calibri" pitchFamily="34" charset="0"/>
              </a:rPr>
              <a:t>statut de réfugié est délivré à « toute personne qui (…) craignant avec raison d’être  persécutée en </a:t>
            </a:r>
            <a:r>
              <a:rPr lang="fr-FR" sz="1600" i="1" dirty="0" smtClean="0">
                <a:latin typeface="Calibri" pitchFamily="34" charset="0"/>
              </a:rPr>
              <a:t>raison </a:t>
            </a:r>
            <a:r>
              <a:rPr lang="fr-FR" sz="1600" i="1" dirty="0">
                <a:latin typeface="Calibri" pitchFamily="34" charset="0"/>
              </a:rPr>
              <a:t>de </a:t>
            </a:r>
            <a:r>
              <a:rPr lang="fr-FR" sz="1600" i="1" dirty="0" smtClean="0">
                <a:latin typeface="Calibri" pitchFamily="34" charset="0"/>
              </a:rPr>
              <a:t>sa </a:t>
            </a:r>
            <a:r>
              <a:rPr lang="fr-FR" sz="1600" i="1" dirty="0">
                <a:latin typeface="Calibri" pitchFamily="34" charset="0"/>
              </a:rPr>
              <a:t>race, de sa religion, de sa nationalité, de son appartenance à un certain groupe social ou de ses opinions </a:t>
            </a:r>
            <a:r>
              <a:rPr lang="fr-FR" sz="1600" i="1" dirty="0" smtClean="0">
                <a:latin typeface="Calibri" pitchFamily="34" charset="0"/>
              </a:rPr>
              <a:t>politiques</a:t>
            </a:r>
            <a:r>
              <a:rPr lang="fr-FR" sz="1600" i="1" dirty="0">
                <a:latin typeface="Calibri" pitchFamily="34" charset="0"/>
              </a:rPr>
              <a:t>, se trouve hors du pays dont </a:t>
            </a:r>
            <a:r>
              <a:rPr lang="fr-FR" sz="1600" i="1" dirty="0" smtClean="0">
                <a:latin typeface="Calibri" pitchFamily="34" charset="0"/>
              </a:rPr>
              <a:t>elle </a:t>
            </a:r>
            <a:r>
              <a:rPr lang="fr-FR" sz="1600" i="1" dirty="0">
                <a:latin typeface="Calibri" pitchFamily="34" charset="0"/>
              </a:rPr>
              <a:t>a la nationalité et ne peut ou, du fait de cette crainte, ne veut se </a:t>
            </a:r>
            <a:r>
              <a:rPr lang="fr-FR" sz="1600" i="1" dirty="0" smtClean="0">
                <a:latin typeface="Calibri" pitchFamily="34" charset="0"/>
              </a:rPr>
              <a:t>réclamer </a:t>
            </a:r>
            <a:r>
              <a:rPr lang="fr-FR" sz="1600" i="1" dirty="0">
                <a:latin typeface="Calibri" pitchFamily="34" charset="0"/>
              </a:rPr>
              <a:t>de la protection de ce pays » - </a:t>
            </a:r>
            <a:endParaRPr lang="fr-FR" sz="1600" i="1" dirty="0" smtClean="0">
              <a:latin typeface="Calibri" pitchFamily="34" charset="0"/>
            </a:endParaRPr>
          </a:p>
          <a:p>
            <a:pPr marL="0" indent="0" algn="just">
              <a:buNone/>
            </a:pPr>
            <a:r>
              <a:rPr lang="fr-FR" sz="1600" i="1" dirty="0" smtClean="0">
                <a:latin typeface="Calibri" pitchFamily="34" charset="0"/>
              </a:rPr>
              <a:t>convention </a:t>
            </a:r>
            <a:r>
              <a:rPr lang="fr-FR" sz="1600" i="1" dirty="0">
                <a:latin typeface="Calibri" pitchFamily="34" charset="0"/>
              </a:rPr>
              <a:t>de </a:t>
            </a:r>
            <a:r>
              <a:rPr lang="fr-FR" sz="1600" i="1" dirty="0" smtClean="0">
                <a:latin typeface="Calibri" pitchFamily="34" charset="0"/>
              </a:rPr>
              <a:t>Genève </a:t>
            </a:r>
            <a:r>
              <a:rPr lang="fr-FR" sz="1600" dirty="0" smtClean="0"/>
              <a:t>28.07.1951</a:t>
            </a:r>
            <a:endParaRPr lang="fr-FR" sz="1600" dirty="0"/>
          </a:p>
          <a:p>
            <a:pPr marL="0" indent="0" algn="just">
              <a:buNone/>
            </a:pPr>
            <a:endParaRPr lang="fr-FR" sz="1600" i="1" dirty="0">
              <a:latin typeface="Calibri" pitchFamily="34" charset="0"/>
            </a:endParaRPr>
          </a:p>
          <a:p>
            <a:pPr marL="0" indent="0" algn="just">
              <a:buNone/>
            </a:pPr>
            <a:r>
              <a:rPr lang="fr-FR" sz="1050" dirty="0"/>
              <a:t> </a:t>
            </a:r>
            <a:r>
              <a:rPr lang="fr-FR" b="1" u="sng" dirty="0" smtClean="0"/>
              <a:t>Vie privée familiale/«étrangers malades » </a:t>
            </a:r>
            <a:r>
              <a:rPr lang="fr-FR" sz="2400" dirty="0" smtClean="0"/>
              <a:t>(</a:t>
            </a:r>
            <a:r>
              <a:rPr lang="fr-FR" sz="2400" dirty="0" smtClean="0">
                <a:solidFill>
                  <a:srgbClr val="FF0000"/>
                </a:solidFill>
              </a:rPr>
              <a:t>Préfecture</a:t>
            </a:r>
            <a:r>
              <a:rPr lang="fr-FR" sz="2400" dirty="0" smtClean="0"/>
              <a:t>)</a:t>
            </a:r>
          </a:p>
          <a:p>
            <a:r>
              <a:rPr lang="fr-FR" b="1" dirty="0" smtClean="0"/>
              <a:t>Les autres migrants …</a:t>
            </a:r>
          </a:p>
          <a:p>
            <a:pPr lvl="1">
              <a:buFont typeface="Arial" panose="020B0604020202020204" pitchFamily="34" charset="0"/>
              <a:buChar char="•"/>
            </a:pPr>
            <a:r>
              <a:rPr lang="fr-FR" sz="2400" dirty="0" smtClean="0"/>
              <a:t>Ressortissants des pays de l’UE</a:t>
            </a:r>
          </a:p>
          <a:p>
            <a:pPr lvl="1">
              <a:buFont typeface="Arial" panose="020B0604020202020204" pitchFamily="34" charset="0"/>
              <a:buChar char="•"/>
            </a:pPr>
            <a:r>
              <a:rPr lang="fr-FR" sz="2400" u="sng" dirty="0" smtClean="0"/>
              <a:t>Pays dits « sûrs </a:t>
            </a:r>
            <a:r>
              <a:rPr lang="fr-FR" sz="2400" dirty="0" smtClean="0"/>
              <a:t>» : DA prioritaires</a:t>
            </a:r>
          </a:p>
          <a:p>
            <a:pPr lvl="1">
              <a:buFont typeface="Arial" panose="020B0604020202020204" pitchFamily="34" charset="0"/>
              <a:buChar char="•"/>
            </a:pPr>
            <a:r>
              <a:rPr lang="fr-FR" sz="2400" dirty="0" smtClean="0"/>
              <a:t>DA Dublin :  </a:t>
            </a:r>
            <a:r>
              <a:rPr lang="fr-FR" sz="1800" dirty="0" smtClean="0">
                <a:latin typeface="Calibri" pitchFamily="34" charset="0"/>
              </a:rPr>
              <a:t>Il s’agit de personnes étant passées par un des pays de l’espace  Schengen et pour qui un relevé d’empreinte a été réalisé dans ce pays </a:t>
            </a:r>
            <a:r>
              <a:rPr lang="fr-FR" sz="1800" dirty="0" smtClean="0">
                <a:latin typeface="Calibri" pitchFamily="34" charset="0"/>
                <a:sym typeface="Wingdings" panose="05000000000000000000" pitchFamily="2" charset="2"/>
              </a:rPr>
              <a:t> </a:t>
            </a:r>
            <a:r>
              <a:rPr lang="fr-FR" sz="1800" dirty="0" smtClean="0">
                <a:latin typeface="Calibri" pitchFamily="34" charset="0"/>
              </a:rPr>
              <a:t>Conséquence : la demande d’asile doit se faire là où le relevé d’empreintes a été fait. Dans ce cas la préfecture entreprendra alors des démarches de réadmission auprès de cet Etat.</a:t>
            </a:r>
            <a:endParaRPr lang="fr-FR" sz="1800" dirty="0" smtClean="0"/>
          </a:p>
        </p:txBody>
      </p:sp>
    </p:spTree>
    <p:extLst>
      <p:ext uri="{BB962C8B-B14F-4D97-AF65-F5344CB8AC3E}">
        <p14:creationId xmlns:p14="http://schemas.microsoft.com/office/powerpoint/2010/main" val="1829810802"/>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48"/>
          <p:cNvSpPr>
            <a:spLocks noGrp="1" noChangeArrowheads="1"/>
          </p:cNvSpPr>
          <p:nvPr>
            <p:ph type="title"/>
          </p:nvPr>
        </p:nvSpPr>
        <p:spPr>
          <a:xfrm>
            <a:off x="2524054" y="-17139"/>
            <a:ext cx="8102271" cy="1143000"/>
          </a:xfrm>
        </p:spPr>
        <p:txBody>
          <a:bodyPr/>
          <a:lstStyle/>
          <a:p>
            <a:pPr eaLnBrk="1" hangingPunct="1"/>
            <a:r>
              <a:rPr lang="fr-FR" dirty="0" smtClean="0"/>
              <a:t>La procédure de demande d’asile</a:t>
            </a:r>
          </a:p>
        </p:txBody>
      </p:sp>
      <p:sp>
        <p:nvSpPr>
          <p:cNvPr id="28" name="ZoneTexte 1"/>
          <p:cNvSpPr txBox="1">
            <a:spLocks noChangeArrowheads="1"/>
          </p:cNvSpPr>
          <p:nvPr/>
        </p:nvSpPr>
        <p:spPr bwMode="auto">
          <a:xfrm flipH="1">
            <a:off x="137845" y="6198514"/>
            <a:ext cx="4319129" cy="369332"/>
          </a:xfrm>
          <a:prstGeom prst="rect">
            <a:avLst/>
          </a:prstGeom>
          <a:noFill/>
          <a:ln w="9525">
            <a:noFill/>
            <a:miter lim="800000"/>
            <a:headEnd/>
            <a:tailEnd/>
          </a:ln>
        </p:spPr>
        <p:txBody>
          <a:bodyPr wrap="square">
            <a:spAutoFit/>
          </a:bodyPr>
          <a:lstStyle/>
          <a:p>
            <a:r>
              <a:rPr lang="fr-FR" dirty="0">
                <a:latin typeface="Calibri" pitchFamily="34" charset="0"/>
              </a:rPr>
              <a:t>*</a:t>
            </a:r>
            <a:r>
              <a:rPr lang="fr-FR" sz="1400" dirty="0">
                <a:latin typeface="Calibri" pitchFamily="34" charset="0"/>
              </a:rPr>
              <a:t>l’Office français de protection des réfugiés et apatrides</a:t>
            </a:r>
          </a:p>
        </p:txBody>
      </p:sp>
      <p:grpSp>
        <p:nvGrpSpPr>
          <p:cNvPr id="7" name="Groupe 6"/>
          <p:cNvGrpSpPr/>
          <p:nvPr/>
        </p:nvGrpSpPr>
        <p:grpSpPr>
          <a:xfrm>
            <a:off x="665211" y="1046451"/>
            <a:ext cx="11576036" cy="5523140"/>
            <a:chOff x="665211" y="1046451"/>
            <a:chExt cx="11576036" cy="5523140"/>
          </a:xfrm>
        </p:grpSpPr>
        <p:grpSp>
          <p:nvGrpSpPr>
            <p:cNvPr id="6147" name="Group 49"/>
            <p:cNvGrpSpPr>
              <a:grpSpLocks noChangeAspect="1"/>
            </p:cNvGrpSpPr>
            <p:nvPr/>
          </p:nvGrpSpPr>
          <p:grpSpPr bwMode="auto">
            <a:xfrm>
              <a:off x="665211" y="1241941"/>
              <a:ext cx="11328400" cy="5327650"/>
              <a:chOff x="1169" y="2649"/>
              <a:chExt cx="8818" cy="5820"/>
            </a:xfrm>
          </p:grpSpPr>
          <p:sp>
            <p:nvSpPr>
              <p:cNvPr id="6157" name="AutoShape 50"/>
              <p:cNvSpPr>
                <a:spLocks noChangeAspect="1" noChangeArrowheads="1"/>
              </p:cNvSpPr>
              <p:nvPr/>
            </p:nvSpPr>
            <p:spPr bwMode="auto">
              <a:xfrm>
                <a:off x="1767" y="2649"/>
                <a:ext cx="8220" cy="53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fr-FR" b="1"/>
              </a:p>
            </p:txBody>
          </p:sp>
          <p:sp>
            <p:nvSpPr>
              <p:cNvPr id="6158" name="Text Box 51"/>
              <p:cNvSpPr txBox="1">
                <a:spLocks noChangeArrowheads="1"/>
              </p:cNvSpPr>
              <p:nvPr/>
            </p:nvSpPr>
            <p:spPr bwMode="auto">
              <a:xfrm>
                <a:off x="4597" y="3330"/>
                <a:ext cx="2016" cy="576"/>
              </a:xfrm>
              <a:prstGeom prst="rect">
                <a:avLst/>
              </a:prstGeom>
              <a:solidFill>
                <a:srgbClr val="FFFFFF"/>
              </a:solidFill>
              <a:ln w="9525">
                <a:solidFill>
                  <a:srgbClr val="000000"/>
                </a:solidFill>
                <a:miter lim="800000"/>
                <a:headEnd/>
                <a:tailEnd/>
              </a:ln>
            </p:spPr>
            <p:txBody>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ctr" eaLnBrk="1" hangingPunct="1"/>
                <a:r>
                  <a:rPr lang="fr-FR" sz="2000" b="1"/>
                  <a:t>Préfecture</a:t>
                </a:r>
              </a:p>
              <a:p>
                <a:pPr eaLnBrk="1" hangingPunct="1"/>
                <a:endParaRPr lang="fr-FR" b="1"/>
              </a:p>
            </p:txBody>
          </p:sp>
          <p:sp>
            <p:nvSpPr>
              <p:cNvPr id="6159" name="Text Box 52"/>
              <p:cNvSpPr txBox="1">
                <a:spLocks noChangeArrowheads="1"/>
              </p:cNvSpPr>
              <p:nvPr/>
            </p:nvSpPr>
            <p:spPr bwMode="auto">
              <a:xfrm>
                <a:off x="4606" y="4222"/>
                <a:ext cx="2213" cy="748"/>
              </a:xfrm>
              <a:prstGeom prst="rect">
                <a:avLst/>
              </a:prstGeom>
              <a:solidFill>
                <a:srgbClr val="FFFFFF"/>
              </a:solidFill>
              <a:ln w="9525">
                <a:solidFill>
                  <a:srgbClr val="000000"/>
                </a:solidFill>
                <a:miter lim="800000"/>
                <a:headEnd/>
                <a:tailEnd/>
              </a:ln>
            </p:spPr>
            <p:txBody>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r>
                  <a:rPr lang="fr-FR" sz="1400" b="1" dirty="0"/>
                  <a:t>Autorisation Provisoire de séjour (APS)</a:t>
                </a:r>
              </a:p>
              <a:p>
                <a:pPr eaLnBrk="1" hangingPunct="1"/>
                <a:r>
                  <a:rPr lang="fr-FR" sz="1400" b="1" dirty="0"/>
                  <a:t>Formulaire </a:t>
                </a:r>
                <a:r>
                  <a:rPr lang="fr-FR" sz="1400" b="1" dirty="0" smtClean="0"/>
                  <a:t>OFPRA*</a:t>
                </a:r>
                <a:endParaRPr lang="fr-FR" sz="1400" b="1" dirty="0"/>
              </a:p>
            </p:txBody>
          </p:sp>
          <p:sp>
            <p:nvSpPr>
              <p:cNvPr id="6161" name="Text Box 54"/>
              <p:cNvSpPr txBox="1">
                <a:spLocks noChangeArrowheads="1"/>
              </p:cNvSpPr>
              <p:nvPr/>
            </p:nvSpPr>
            <p:spPr bwMode="auto">
              <a:xfrm>
                <a:off x="4830" y="5323"/>
                <a:ext cx="1728" cy="393"/>
              </a:xfrm>
              <a:prstGeom prst="rect">
                <a:avLst/>
              </a:prstGeom>
              <a:solidFill>
                <a:srgbClr val="FFFFFF"/>
              </a:solidFill>
              <a:ln w="9525">
                <a:solidFill>
                  <a:srgbClr val="000000"/>
                </a:solidFill>
                <a:miter lim="800000"/>
                <a:headEnd/>
                <a:tailEnd/>
              </a:ln>
            </p:spPr>
            <p:txBody>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ctr" eaLnBrk="1" hangingPunct="1"/>
                <a:r>
                  <a:rPr lang="fr-FR" sz="1600" b="1"/>
                  <a:t>OFPRA (Paris)</a:t>
                </a:r>
              </a:p>
            </p:txBody>
          </p:sp>
          <p:sp>
            <p:nvSpPr>
              <p:cNvPr id="6162" name="Text Box 55"/>
              <p:cNvSpPr txBox="1">
                <a:spLocks noChangeArrowheads="1"/>
              </p:cNvSpPr>
              <p:nvPr/>
            </p:nvSpPr>
            <p:spPr bwMode="auto">
              <a:xfrm>
                <a:off x="5129" y="6896"/>
                <a:ext cx="822" cy="393"/>
              </a:xfrm>
              <a:prstGeom prst="rect">
                <a:avLst/>
              </a:prstGeom>
              <a:solidFill>
                <a:srgbClr val="FFFFFF"/>
              </a:solidFill>
              <a:ln w="9525">
                <a:solidFill>
                  <a:srgbClr val="000000"/>
                </a:solidFill>
                <a:miter lim="800000"/>
                <a:headEnd/>
                <a:tailEnd/>
              </a:ln>
            </p:spPr>
            <p:txBody>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ctr" eaLnBrk="1" hangingPunct="1"/>
                <a:r>
                  <a:rPr lang="fr-FR" sz="1600" b="1"/>
                  <a:t>CNDA</a:t>
                </a:r>
              </a:p>
            </p:txBody>
          </p:sp>
          <p:sp>
            <p:nvSpPr>
              <p:cNvPr id="6163" name="Text Box 56"/>
              <p:cNvSpPr txBox="1">
                <a:spLocks noChangeArrowheads="1"/>
              </p:cNvSpPr>
              <p:nvPr/>
            </p:nvSpPr>
            <p:spPr bwMode="auto">
              <a:xfrm>
                <a:off x="4457" y="7604"/>
                <a:ext cx="2466" cy="865"/>
              </a:xfrm>
              <a:prstGeom prst="rect">
                <a:avLst/>
              </a:prstGeom>
              <a:solidFill>
                <a:srgbClr val="FFFFFF"/>
              </a:solidFill>
              <a:ln w="9525">
                <a:solidFill>
                  <a:srgbClr val="000000"/>
                </a:solidFill>
                <a:miter lim="800000"/>
                <a:headEnd/>
                <a:tailEnd/>
              </a:ln>
            </p:spPr>
            <p:txBody>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ctr" eaLnBrk="1" hangingPunct="1"/>
                <a:r>
                  <a:rPr lang="fr-FR" sz="1600" b="1"/>
                  <a:t>REFUS : débouté </a:t>
                </a:r>
              </a:p>
              <a:p>
                <a:pPr algn="ctr" eaLnBrk="1" hangingPunct="1"/>
                <a:r>
                  <a:rPr lang="fr-FR" sz="1600" b="1"/>
                  <a:t>OQTF 1 mois ou</a:t>
                </a:r>
              </a:p>
              <a:p>
                <a:pPr algn="ctr" eaLnBrk="1" hangingPunct="1"/>
                <a:r>
                  <a:rPr lang="fr-FR" sz="1600" b="1"/>
                  <a:t>retour volontaire</a:t>
                </a:r>
              </a:p>
            </p:txBody>
          </p:sp>
          <p:sp>
            <p:nvSpPr>
              <p:cNvPr id="6164" name="Text Box 57"/>
              <p:cNvSpPr txBox="1">
                <a:spLocks noChangeArrowheads="1"/>
              </p:cNvSpPr>
              <p:nvPr/>
            </p:nvSpPr>
            <p:spPr bwMode="auto">
              <a:xfrm>
                <a:off x="1169" y="5402"/>
                <a:ext cx="2541" cy="1573"/>
              </a:xfrm>
              <a:prstGeom prst="rect">
                <a:avLst/>
              </a:prstGeom>
              <a:solidFill>
                <a:srgbClr val="FFFFFF"/>
              </a:solidFill>
              <a:ln w="9525">
                <a:solidFill>
                  <a:srgbClr val="000000"/>
                </a:solidFill>
                <a:miter lim="800000"/>
                <a:headEnd/>
                <a:tailEnd/>
              </a:ln>
            </p:spPr>
            <p:txBody>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r>
                  <a:rPr lang="fr-FR" sz="1600" b="1"/>
                  <a:t>Carte de séjour temporaire  (1an, renouvelable)</a:t>
                </a:r>
              </a:p>
              <a:p>
                <a:pPr eaLnBrk="1" hangingPunct="1"/>
                <a:r>
                  <a:rPr lang="fr-FR" sz="1600" b="1"/>
                  <a:t>Carte de résident (10 ans)</a:t>
                </a:r>
              </a:p>
            </p:txBody>
          </p:sp>
          <p:sp>
            <p:nvSpPr>
              <p:cNvPr id="6165" name="Line 60"/>
              <p:cNvSpPr>
                <a:spLocks noChangeShapeType="1"/>
              </p:cNvSpPr>
              <p:nvPr/>
            </p:nvSpPr>
            <p:spPr bwMode="auto">
              <a:xfrm flipH="1">
                <a:off x="3709" y="5638"/>
                <a:ext cx="1046" cy="79"/>
              </a:xfrm>
              <a:prstGeom prst="line">
                <a:avLst/>
              </a:prstGeom>
              <a:noFill/>
              <a:ln w="9525">
                <a:solidFill>
                  <a:srgbClr val="00FF00"/>
                </a:solidFill>
                <a:round/>
                <a:headEnd/>
                <a:tailEnd type="triangle" w="med" len="med"/>
              </a:ln>
              <a:extLst>
                <a:ext uri="{909E8E84-426E-40DD-AFC4-6F175D3DCCD1}">
                  <a14:hiddenFill xmlns:a14="http://schemas.microsoft.com/office/drawing/2010/main">
                    <a:noFill/>
                  </a14:hiddenFill>
                </a:ext>
              </a:extLst>
            </p:spPr>
            <p:txBody>
              <a:bodyPr/>
              <a:lstStyle/>
              <a:p>
                <a:endParaRPr lang="fr-FR"/>
              </a:p>
            </p:txBody>
          </p:sp>
          <p:sp>
            <p:nvSpPr>
              <p:cNvPr id="6166" name="Line 61"/>
              <p:cNvSpPr>
                <a:spLocks noChangeShapeType="1"/>
              </p:cNvSpPr>
              <p:nvPr/>
            </p:nvSpPr>
            <p:spPr bwMode="auto">
              <a:xfrm flipH="1" flipV="1">
                <a:off x="3709" y="6661"/>
                <a:ext cx="1424" cy="472"/>
              </a:xfrm>
              <a:prstGeom prst="line">
                <a:avLst/>
              </a:prstGeom>
              <a:noFill/>
              <a:ln w="9525">
                <a:solidFill>
                  <a:srgbClr val="00FF00"/>
                </a:solidFill>
                <a:round/>
                <a:headEnd/>
                <a:tailEnd type="triangle" w="med" len="med"/>
              </a:ln>
              <a:extLst>
                <a:ext uri="{909E8E84-426E-40DD-AFC4-6F175D3DCCD1}">
                  <a14:hiddenFill xmlns:a14="http://schemas.microsoft.com/office/drawing/2010/main">
                    <a:noFill/>
                  </a14:hiddenFill>
                </a:ext>
              </a:extLst>
            </p:spPr>
            <p:txBody>
              <a:bodyPr/>
              <a:lstStyle/>
              <a:p>
                <a:endParaRPr lang="fr-FR"/>
              </a:p>
            </p:txBody>
          </p:sp>
          <p:sp>
            <p:nvSpPr>
              <p:cNvPr id="6168" name="Line 64"/>
              <p:cNvSpPr>
                <a:spLocks noChangeShapeType="1"/>
              </p:cNvSpPr>
              <p:nvPr/>
            </p:nvSpPr>
            <p:spPr bwMode="auto">
              <a:xfrm>
                <a:off x="5578" y="6503"/>
                <a:ext cx="0" cy="393"/>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fr-FR"/>
              </a:p>
            </p:txBody>
          </p:sp>
          <p:sp>
            <p:nvSpPr>
              <p:cNvPr id="6169" name="Line 65"/>
              <p:cNvSpPr>
                <a:spLocks noChangeShapeType="1"/>
              </p:cNvSpPr>
              <p:nvPr/>
            </p:nvSpPr>
            <p:spPr bwMode="auto">
              <a:xfrm>
                <a:off x="5578" y="7290"/>
                <a:ext cx="0" cy="315"/>
              </a:xfrm>
              <a:prstGeom prst="line">
                <a:avLst/>
              </a:prstGeom>
              <a:noFill/>
              <a:ln w="9525">
                <a:solidFill>
                  <a:srgbClr val="FF0000"/>
                </a:solidFill>
                <a:round/>
                <a:headEnd/>
                <a:tailEnd type="triangle" w="med" len="med"/>
              </a:ln>
              <a:extLst>
                <a:ext uri="{909E8E84-426E-40DD-AFC4-6F175D3DCCD1}">
                  <a14:hiddenFill xmlns:a14="http://schemas.microsoft.com/office/drawing/2010/main">
                    <a:noFill/>
                  </a14:hiddenFill>
                </a:ext>
              </a:extLst>
            </p:spPr>
            <p:txBody>
              <a:bodyPr/>
              <a:lstStyle/>
              <a:p>
                <a:endParaRPr lang="fr-FR"/>
              </a:p>
            </p:txBody>
          </p:sp>
        </p:grpSp>
        <p:sp>
          <p:nvSpPr>
            <p:cNvPr id="6148" name="ZoneTexte 19"/>
            <p:cNvSpPr txBox="1">
              <a:spLocks noChangeArrowheads="1"/>
            </p:cNvSpPr>
            <p:nvPr/>
          </p:nvSpPr>
          <p:spPr bwMode="auto">
            <a:xfrm>
              <a:off x="4313286" y="3651130"/>
              <a:ext cx="86360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r>
                <a:rPr lang="fr-FR" b="1" dirty="0"/>
                <a:t>5%</a:t>
              </a:r>
            </a:p>
          </p:txBody>
        </p:sp>
        <p:sp>
          <p:nvSpPr>
            <p:cNvPr id="6149" name="ZoneTexte 20"/>
            <p:cNvSpPr txBox="1">
              <a:spLocks noChangeArrowheads="1"/>
            </p:cNvSpPr>
            <p:nvPr/>
          </p:nvSpPr>
          <p:spPr bwMode="auto">
            <a:xfrm>
              <a:off x="4263545" y="5016788"/>
              <a:ext cx="865716"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r>
                <a:rPr lang="fr-FR" b="1"/>
                <a:t>15%</a:t>
              </a:r>
            </a:p>
          </p:txBody>
        </p:sp>
        <p:sp>
          <p:nvSpPr>
            <p:cNvPr id="6150" name="Text Box 53"/>
            <p:cNvSpPr txBox="1">
              <a:spLocks noChangeArrowheads="1"/>
            </p:cNvSpPr>
            <p:nvPr/>
          </p:nvSpPr>
          <p:spPr bwMode="auto">
            <a:xfrm>
              <a:off x="4936645" y="4296064"/>
              <a:ext cx="2785533" cy="360363"/>
            </a:xfrm>
            <a:prstGeom prst="rect">
              <a:avLst/>
            </a:prstGeom>
            <a:solidFill>
              <a:srgbClr val="FFFFFF"/>
            </a:solidFill>
            <a:ln w="9525">
              <a:solidFill>
                <a:srgbClr val="000000"/>
              </a:solidFill>
              <a:miter lim="800000"/>
              <a:headEnd/>
              <a:tailEnd/>
            </a:ln>
          </p:spPr>
          <p:txBody>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ctr" eaLnBrk="1" hangingPunct="1"/>
              <a:r>
                <a:rPr lang="fr-FR" sz="1600"/>
                <a:t>Refus au séjour</a:t>
              </a:r>
            </a:p>
          </p:txBody>
        </p:sp>
        <p:sp>
          <p:nvSpPr>
            <p:cNvPr id="6151" name="Line 65"/>
            <p:cNvSpPr>
              <a:spLocks noChangeShapeType="1"/>
            </p:cNvSpPr>
            <p:nvPr/>
          </p:nvSpPr>
          <p:spPr bwMode="auto">
            <a:xfrm>
              <a:off x="6280727" y="3937289"/>
              <a:ext cx="0" cy="358775"/>
            </a:xfrm>
            <a:prstGeom prst="line">
              <a:avLst/>
            </a:prstGeom>
            <a:noFill/>
            <a:ln w="9525">
              <a:solidFill>
                <a:srgbClr val="FF0000"/>
              </a:solidFill>
              <a:round/>
              <a:headEnd/>
              <a:tailEnd type="triangle" w="med" len="med"/>
            </a:ln>
            <a:extLst>
              <a:ext uri="{909E8E84-426E-40DD-AFC4-6F175D3DCCD1}">
                <a14:hiddenFill xmlns:a14="http://schemas.microsoft.com/office/drawing/2010/main">
                  <a:noFill/>
                </a14:hiddenFill>
              </a:ext>
            </a:extLst>
          </p:spPr>
          <p:txBody>
            <a:bodyPr/>
            <a:lstStyle/>
            <a:p>
              <a:endParaRPr lang="fr-FR"/>
            </a:p>
          </p:txBody>
        </p:sp>
        <p:sp>
          <p:nvSpPr>
            <p:cNvPr id="6152" name="Line 64"/>
            <p:cNvSpPr>
              <a:spLocks noChangeShapeType="1"/>
            </p:cNvSpPr>
            <p:nvPr/>
          </p:nvSpPr>
          <p:spPr bwMode="auto">
            <a:xfrm>
              <a:off x="6280727" y="3288001"/>
              <a:ext cx="0" cy="288925"/>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fr-FR"/>
            </a:p>
          </p:txBody>
        </p:sp>
        <p:sp>
          <p:nvSpPr>
            <p:cNvPr id="6153" name="Line 64"/>
            <p:cNvSpPr>
              <a:spLocks noChangeShapeType="1"/>
            </p:cNvSpPr>
            <p:nvPr/>
          </p:nvSpPr>
          <p:spPr bwMode="auto">
            <a:xfrm>
              <a:off x="6295544" y="2279939"/>
              <a:ext cx="0" cy="288925"/>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fr-FR"/>
            </a:p>
          </p:txBody>
        </p:sp>
        <p:sp>
          <p:nvSpPr>
            <p:cNvPr id="6155" name="ZoneTexte 1"/>
            <p:cNvSpPr txBox="1">
              <a:spLocks noChangeArrowheads="1"/>
            </p:cNvSpPr>
            <p:nvPr/>
          </p:nvSpPr>
          <p:spPr bwMode="auto">
            <a:xfrm>
              <a:off x="2777645" y="1046451"/>
              <a:ext cx="7535333" cy="40005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ctr" eaLnBrk="1" hangingPunct="1"/>
              <a:r>
                <a:rPr lang="fr-FR" sz="2000" b="1"/>
                <a:t>PADA : Plateforme d’accueil des demandeurs d’asile</a:t>
              </a:r>
            </a:p>
          </p:txBody>
        </p:sp>
        <p:sp>
          <p:nvSpPr>
            <p:cNvPr id="6156" name="Line 64"/>
            <p:cNvSpPr>
              <a:spLocks noChangeShapeType="1"/>
            </p:cNvSpPr>
            <p:nvPr/>
          </p:nvSpPr>
          <p:spPr bwMode="auto">
            <a:xfrm>
              <a:off x="6280727" y="1446501"/>
              <a:ext cx="0" cy="288925"/>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fr-FR"/>
            </a:p>
          </p:txBody>
        </p:sp>
        <p:sp>
          <p:nvSpPr>
            <p:cNvPr id="25" name="ZoneTexte 24"/>
            <p:cNvSpPr txBox="1">
              <a:spLocks noChangeArrowheads="1"/>
            </p:cNvSpPr>
            <p:nvPr/>
          </p:nvSpPr>
          <p:spPr bwMode="auto">
            <a:xfrm>
              <a:off x="9074483" y="5201732"/>
              <a:ext cx="3166764" cy="769441"/>
            </a:xfrm>
            <a:prstGeom prst="rect">
              <a:avLst/>
            </a:prstGeom>
            <a:noFill/>
            <a:ln w="9525">
              <a:noFill/>
              <a:miter lim="800000"/>
              <a:headEnd/>
              <a:tailEnd/>
            </a:ln>
          </p:spPr>
          <p:txBody>
            <a:bodyPr wrap="none">
              <a:spAutoFit/>
            </a:bodyPr>
            <a:lstStyle/>
            <a:p>
              <a:pPr algn="ctr"/>
              <a:r>
                <a:rPr lang="fr-FR" sz="1600" i="1" dirty="0" smtClean="0">
                  <a:solidFill>
                    <a:srgbClr val="0070C0"/>
                  </a:solidFill>
                  <a:latin typeface="Calibri" pitchFamily="34" charset="0"/>
                </a:rPr>
                <a:t>Si </a:t>
              </a:r>
              <a:r>
                <a:rPr lang="fr-FR" sz="1600" i="1" dirty="0">
                  <a:solidFill>
                    <a:srgbClr val="0070C0"/>
                  </a:solidFill>
                  <a:latin typeface="Calibri" pitchFamily="34" charset="0"/>
                </a:rPr>
                <a:t>P</a:t>
              </a:r>
              <a:r>
                <a:rPr lang="fr-FR" sz="1600" i="1" dirty="0" smtClean="0">
                  <a:solidFill>
                    <a:srgbClr val="0070C0"/>
                  </a:solidFill>
                  <a:latin typeface="Calibri" pitchFamily="34" charset="0"/>
                </a:rPr>
                <a:t>b de santé orientation possible</a:t>
              </a:r>
            </a:p>
            <a:p>
              <a:pPr algn="ctr"/>
              <a:r>
                <a:rPr lang="fr-FR" sz="1600" i="1" dirty="0" smtClean="0">
                  <a:solidFill>
                    <a:srgbClr val="0070C0"/>
                  </a:solidFill>
                  <a:latin typeface="Calibri" pitchFamily="34" charset="0"/>
                </a:rPr>
                <a:t>titre de séjours « étranger malade »</a:t>
              </a:r>
            </a:p>
            <a:p>
              <a:pPr algn="ctr"/>
              <a:r>
                <a:rPr lang="fr-FR" sz="1200" i="1" dirty="0" smtClean="0">
                  <a:solidFill>
                    <a:srgbClr val="0070C0"/>
                  </a:solidFill>
                  <a:latin typeface="Calibri" pitchFamily="34" charset="0"/>
                </a:rPr>
                <a:t>Sous réserves conditions administratives</a:t>
              </a:r>
              <a:endParaRPr lang="fr-FR" sz="1200" i="1" dirty="0">
                <a:solidFill>
                  <a:srgbClr val="0070C0"/>
                </a:solidFill>
                <a:latin typeface="Calibri" pitchFamily="34" charset="0"/>
              </a:endParaRPr>
            </a:p>
          </p:txBody>
        </p:sp>
        <p:cxnSp>
          <p:nvCxnSpPr>
            <p:cNvPr id="3" name="Connecteur droit avec flèche 2"/>
            <p:cNvCxnSpPr/>
            <p:nvPr/>
          </p:nvCxnSpPr>
          <p:spPr>
            <a:xfrm>
              <a:off x="7923712" y="4408605"/>
              <a:ext cx="1072674" cy="79312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9" name="Connecteur droit avec flèche 28"/>
            <p:cNvCxnSpPr>
              <a:endCxn id="25" idx="1"/>
            </p:cNvCxnSpPr>
            <p:nvPr/>
          </p:nvCxnSpPr>
          <p:spPr>
            <a:xfrm flipV="1">
              <a:off x="8098910" y="5586453"/>
              <a:ext cx="975573" cy="53618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1021972439"/>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 name="Groupe 11"/>
          <p:cNvGrpSpPr>
            <a:grpSpLocks/>
          </p:cNvGrpSpPr>
          <p:nvPr/>
        </p:nvGrpSpPr>
        <p:grpSpPr bwMode="auto">
          <a:xfrm>
            <a:off x="4029075" y="3685667"/>
            <a:ext cx="6959600" cy="800100"/>
            <a:chOff x="241540" y="2757529"/>
            <a:chExt cx="6959913" cy="800219"/>
          </a:xfrm>
        </p:grpSpPr>
        <p:sp>
          <p:nvSpPr>
            <p:cNvPr id="14343" name="ZoneTexte 3"/>
            <p:cNvSpPr txBox="1">
              <a:spLocks noChangeArrowheads="1"/>
            </p:cNvSpPr>
            <p:nvPr/>
          </p:nvSpPr>
          <p:spPr bwMode="auto">
            <a:xfrm>
              <a:off x="1078302" y="2757529"/>
              <a:ext cx="6123151" cy="800219"/>
            </a:xfrm>
            <a:prstGeom prst="rect">
              <a:avLst/>
            </a:prstGeom>
            <a:noFill/>
            <a:ln w="9525">
              <a:noFill/>
              <a:miter lim="800000"/>
              <a:headEnd/>
              <a:tailEnd/>
            </a:ln>
          </p:spPr>
          <p:txBody>
            <a:bodyPr wrap="none">
              <a:spAutoFit/>
            </a:bodyPr>
            <a:lstStyle/>
            <a:p>
              <a:r>
                <a:rPr lang="fr-FR" sz="2800" dirty="0">
                  <a:latin typeface="Calibri" pitchFamily="34" charset="0"/>
                </a:rPr>
                <a:t>Personne migrante en situation régulière</a:t>
              </a:r>
            </a:p>
            <a:p>
              <a:endParaRPr lang="fr-FR" dirty="0">
                <a:latin typeface="Calibri" pitchFamily="34" charset="0"/>
              </a:endParaRPr>
            </a:p>
          </p:txBody>
        </p:sp>
        <p:sp>
          <p:nvSpPr>
            <p:cNvPr id="7" name="Flèche droite 6"/>
            <p:cNvSpPr/>
            <p:nvPr/>
          </p:nvSpPr>
          <p:spPr>
            <a:xfrm>
              <a:off x="241540" y="2898837"/>
              <a:ext cx="698531" cy="258801"/>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a:p>
          </p:txBody>
        </p:sp>
      </p:grpSp>
      <p:grpSp>
        <p:nvGrpSpPr>
          <p:cNvPr id="13" name="Groupe 12"/>
          <p:cNvGrpSpPr>
            <a:grpSpLocks/>
          </p:cNvGrpSpPr>
          <p:nvPr/>
        </p:nvGrpSpPr>
        <p:grpSpPr bwMode="auto">
          <a:xfrm>
            <a:off x="4029075" y="5227129"/>
            <a:ext cx="7324725" cy="800100"/>
            <a:chOff x="185468" y="4632914"/>
            <a:chExt cx="7325264" cy="800219"/>
          </a:xfrm>
        </p:grpSpPr>
        <p:sp>
          <p:nvSpPr>
            <p:cNvPr id="14341" name="ZoneTexte 4"/>
            <p:cNvSpPr txBox="1">
              <a:spLocks noChangeArrowheads="1"/>
            </p:cNvSpPr>
            <p:nvPr/>
          </p:nvSpPr>
          <p:spPr bwMode="auto">
            <a:xfrm>
              <a:off x="1002860" y="4632914"/>
              <a:ext cx="6507872" cy="800219"/>
            </a:xfrm>
            <a:prstGeom prst="rect">
              <a:avLst/>
            </a:prstGeom>
            <a:noFill/>
            <a:ln w="9525">
              <a:noFill/>
              <a:miter lim="800000"/>
              <a:headEnd/>
              <a:tailEnd/>
            </a:ln>
          </p:spPr>
          <p:txBody>
            <a:bodyPr wrap="none">
              <a:spAutoFit/>
            </a:bodyPr>
            <a:lstStyle/>
            <a:p>
              <a:r>
                <a:rPr lang="fr-FR" sz="2800">
                  <a:latin typeface="Calibri" pitchFamily="34" charset="0"/>
                </a:rPr>
                <a:t>Personne migrante en situation irrégulière </a:t>
              </a:r>
            </a:p>
            <a:p>
              <a:endParaRPr lang="fr-FR">
                <a:latin typeface="Calibri" pitchFamily="34" charset="0"/>
              </a:endParaRPr>
            </a:p>
          </p:txBody>
        </p:sp>
        <p:sp>
          <p:nvSpPr>
            <p:cNvPr id="8" name="Flèche droite 7"/>
            <p:cNvSpPr/>
            <p:nvPr/>
          </p:nvSpPr>
          <p:spPr>
            <a:xfrm>
              <a:off x="185468" y="4763108"/>
              <a:ext cx="698551" cy="258801"/>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a:p>
          </p:txBody>
        </p:sp>
      </p:grpSp>
      <p:sp>
        <p:nvSpPr>
          <p:cNvPr id="9" name="ZoneTexte 8"/>
          <p:cNvSpPr txBox="1">
            <a:spLocks noChangeArrowheads="1"/>
          </p:cNvSpPr>
          <p:nvPr/>
        </p:nvSpPr>
        <p:spPr bwMode="auto">
          <a:xfrm>
            <a:off x="788910" y="2272507"/>
            <a:ext cx="3400425" cy="647700"/>
          </a:xfrm>
          <a:prstGeom prst="rect">
            <a:avLst/>
          </a:prstGeom>
          <a:noFill/>
          <a:ln w="9525">
            <a:noFill/>
            <a:miter lim="800000"/>
            <a:headEnd/>
            <a:tailEnd/>
          </a:ln>
        </p:spPr>
        <p:txBody>
          <a:bodyPr wrap="none">
            <a:spAutoFit/>
          </a:bodyPr>
          <a:lstStyle/>
          <a:p>
            <a:r>
              <a:rPr lang="fr-FR" sz="3600" dirty="0">
                <a:latin typeface="Calibri" pitchFamily="34" charset="0"/>
              </a:rPr>
              <a:t>2 cas de figures : </a:t>
            </a:r>
          </a:p>
        </p:txBody>
      </p:sp>
      <p:sp>
        <p:nvSpPr>
          <p:cNvPr id="10" name="Rectangle 2"/>
          <p:cNvSpPr txBox="1">
            <a:spLocks noChangeArrowheads="1"/>
          </p:cNvSpPr>
          <p:nvPr/>
        </p:nvSpPr>
        <p:spPr bwMode="auto">
          <a:xfrm>
            <a:off x="788910" y="421566"/>
            <a:ext cx="7493956" cy="1491372"/>
          </a:xfrm>
          <a:prstGeom prst="rect">
            <a:avLst/>
          </a:prstGeom>
          <a:ln w="6350" cap="flat" cmpd="sng" algn="ctr">
            <a:solidFill>
              <a:schemeClr val="accent1"/>
            </a:solidFill>
            <a:prstDash val="solid"/>
            <a:miter lim="800000"/>
            <a:headEnd/>
            <a:tailEnd/>
          </a:ln>
        </p:spPr>
        <p:style>
          <a:lnRef idx="1">
            <a:schemeClr val="accent1"/>
          </a:lnRef>
          <a:fillRef idx="3">
            <a:schemeClr val="accent1"/>
          </a:fillRef>
          <a:effectRef idx="2">
            <a:schemeClr val="accent1"/>
          </a:effectRef>
          <a:fontRef idx="minor">
            <a:schemeClr val="lt1"/>
          </a:fontRef>
        </p:style>
        <p:txBody>
          <a:bodyPr vert="horz" wrap="square" lIns="91440" tIns="45720" rIns="91440" bIns="45720" numCol="1" rtlCol="0" anchor="ctr" anchorCtr="0" compatLnSpc="1">
            <a:prstTxWarp prst="textNoShape">
              <a:avLst/>
            </a:prstTxWarp>
            <a:normAutofit fontScale="92500" lnSpcReduction="20000"/>
          </a:bodyPr>
          <a:lstStyle>
            <a:lvl1pPr algn="l" rtl="0" eaLnBrk="0" fontAlgn="base" hangingPunct="0">
              <a:lnSpc>
                <a:spcPct val="90000"/>
              </a:lnSpc>
              <a:spcBef>
                <a:spcPct val="0"/>
              </a:spcBef>
              <a:spcAft>
                <a:spcPct val="0"/>
              </a:spcAft>
              <a:defRPr sz="4400" kern="1200">
                <a:solidFill>
                  <a:schemeClr val="lt1"/>
                </a:solidFill>
                <a:latin typeface="+mn-lt"/>
                <a:ea typeface="+mn-ea"/>
                <a:cs typeface="+mn-cs"/>
              </a:defRPr>
            </a:lvl1pPr>
            <a:lvl2pPr algn="l" rtl="0" eaLnBrk="0" fontAlgn="base" hangingPunct="0">
              <a:lnSpc>
                <a:spcPct val="90000"/>
              </a:lnSpc>
              <a:spcBef>
                <a:spcPct val="0"/>
              </a:spcBef>
              <a:spcAft>
                <a:spcPct val="0"/>
              </a:spcAft>
              <a:defRPr sz="4400">
                <a:solidFill>
                  <a:schemeClr val="lt1"/>
                </a:solidFill>
                <a:latin typeface="+mn-lt"/>
                <a:ea typeface="+mn-ea"/>
                <a:cs typeface="+mn-cs"/>
              </a:defRPr>
            </a:lvl2pPr>
            <a:lvl3pPr algn="l" rtl="0" eaLnBrk="0" fontAlgn="base" hangingPunct="0">
              <a:lnSpc>
                <a:spcPct val="90000"/>
              </a:lnSpc>
              <a:spcBef>
                <a:spcPct val="0"/>
              </a:spcBef>
              <a:spcAft>
                <a:spcPct val="0"/>
              </a:spcAft>
              <a:defRPr sz="4400">
                <a:solidFill>
                  <a:schemeClr val="lt1"/>
                </a:solidFill>
                <a:latin typeface="+mn-lt"/>
                <a:ea typeface="+mn-ea"/>
                <a:cs typeface="+mn-cs"/>
              </a:defRPr>
            </a:lvl3pPr>
            <a:lvl4pPr algn="l" rtl="0" eaLnBrk="0" fontAlgn="base" hangingPunct="0">
              <a:lnSpc>
                <a:spcPct val="90000"/>
              </a:lnSpc>
              <a:spcBef>
                <a:spcPct val="0"/>
              </a:spcBef>
              <a:spcAft>
                <a:spcPct val="0"/>
              </a:spcAft>
              <a:defRPr sz="4400">
                <a:solidFill>
                  <a:schemeClr val="lt1"/>
                </a:solidFill>
                <a:latin typeface="+mn-lt"/>
                <a:ea typeface="+mn-ea"/>
                <a:cs typeface="+mn-cs"/>
              </a:defRPr>
            </a:lvl4pPr>
            <a:lvl5pPr algn="l" rtl="0" eaLnBrk="0" fontAlgn="base" hangingPunct="0">
              <a:lnSpc>
                <a:spcPct val="90000"/>
              </a:lnSpc>
              <a:spcBef>
                <a:spcPct val="0"/>
              </a:spcBef>
              <a:spcAft>
                <a:spcPct val="0"/>
              </a:spcAft>
              <a:defRPr sz="4400">
                <a:solidFill>
                  <a:schemeClr val="lt1"/>
                </a:solidFill>
                <a:latin typeface="+mn-lt"/>
                <a:ea typeface="+mn-ea"/>
                <a:cs typeface="+mn-cs"/>
              </a:defRPr>
            </a:lvl5pPr>
            <a:lvl6pPr marL="457200" algn="l" rtl="0" fontAlgn="base">
              <a:lnSpc>
                <a:spcPct val="90000"/>
              </a:lnSpc>
              <a:spcBef>
                <a:spcPct val="0"/>
              </a:spcBef>
              <a:spcAft>
                <a:spcPct val="0"/>
              </a:spcAft>
              <a:defRPr sz="4400">
                <a:solidFill>
                  <a:schemeClr val="lt1"/>
                </a:solidFill>
                <a:latin typeface="+mn-lt"/>
                <a:ea typeface="+mn-ea"/>
                <a:cs typeface="+mn-cs"/>
              </a:defRPr>
            </a:lvl6pPr>
            <a:lvl7pPr marL="914400" algn="l" rtl="0" fontAlgn="base">
              <a:lnSpc>
                <a:spcPct val="90000"/>
              </a:lnSpc>
              <a:spcBef>
                <a:spcPct val="0"/>
              </a:spcBef>
              <a:spcAft>
                <a:spcPct val="0"/>
              </a:spcAft>
              <a:defRPr sz="4400">
                <a:solidFill>
                  <a:schemeClr val="lt1"/>
                </a:solidFill>
                <a:latin typeface="+mn-lt"/>
                <a:ea typeface="+mn-ea"/>
                <a:cs typeface="+mn-cs"/>
              </a:defRPr>
            </a:lvl7pPr>
            <a:lvl8pPr marL="1371600" algn="l" rtl="0" fontAlgn="base">
              <a:lnSpc>
                <a:spcPct val="90000"/>
              </a:lnSpc>
              <a:spcBef>
                <a:spcPct val="0"/>
              </a:spcBef>
              <a:spcAft>
                <a:spcPct val="0"/>
              </a:spcAft>
              <a:defRPr sz="4400">
                <a:solidFill>
                  <a:schemeClr val="lt1"/>
                </a:solidFill>
                <a:latin typeface="+mn-lt"/>
                <a:ea typeface="+mn-ea"/>
                <a:cs typeface="+mn-cs"/>
              </a:defRPr>
            </a:lvl8pPr>
            <a:lvl9pPr marL="1828800" algn="l" rtl="0" fontAlgn="base">
              <a:lnSpc>
                <a:spcPct val="90000"/>
              </a:lnSpc>
              <a:spcBef>
                <a:spcPct val="0"/>
              </a:spcBef>
              <a:spcAft>
                <a:spcPct val="0"/>
              </a:spcAft>
              <a:defRPr sz="4400">
                <a:solidFill>
                  <a:schemeClr val="lt1"/>
                </a:solidFill>
                <a:latin typeface="+mn-lt"/>
                <a:ea typeface="+mn-ea"/>
                <a:cs typeface="+mn-cs"/>
              </a:defRPr>
            </a:lvl9pPr>
          </a:lstStyle>
          <a:p>
            <a:pPr eaLnBrk="1" fontAlgn="auto" hangingPunct="1">
              <a:spcAft>
                <a:spcPts val="0"/>
              </a:spcAft>
              <a:defRPr/>
            </a:pPr>
            <a:r>
              <a:rPr lang="fr-FR" dirty="0" smtClean="0"/>
              <a:t>PARTIE 2</a:t>
            </a:r>
          </a:p>
          <a:p>
            <a:pPr eaLnBrk="1" fontAlgn="auto" hangingPunct="1">
              <a:spcAft>
                <a:spcPts val="0"/>
              </a:spcAft>
              <a:defRPr/>
            </a:pPr>
            <a:r>
              <a:rPr lang="fr-FR" dirty="0" smtClean="0"/>
              <a:t> </a:t>
            </a:r>
          </a:p>
          <a:p>
            <a:pPr eaLnBrk="1" fontAlgn="auto" hangingPunct="1">
              <a:spcAft>
                <a:spcPts val="0"/>
              </a:spcAft>
              <a:defRPr/>
            </a:pPr>
            <a:r>
              <a:rPr lang="fr-FR" sz="3900" dirty="0" smtClean="0"/>
              <a:t>PROTECTION SOCIALE</a:t>
            </a:r>
            <a:endParaRPr lang="fr-FR" sz="39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nodeType="clickEffect">
                                  <p:stCondLst>
                                    <p:cond delay="0"/>
                                  </p:stCondLst>
                                  <p:childTnLst>
                                    <p:set>
                                      <p:cBhvr>
                                        <p:cTn id="10" dur="1" fill="hold">
                                          <p:stCondLst>
                                            <p:cond delay="0"/>
                                          </p:stCondLst>
                                        </p:cTn>
                                        <p:tgtEl>
                                          <p:spTgt spid="12"/>
                                        </p:tgtEl>
                                        <p:attrNameLst>
                                          <p:attrName>style.visibility</p:attrName>
                                        </p:attrNameLst>
                                      </p:cBhvr>
                                      <p:to>
                                        <p:strVal val="visible"/>
                                      </p:to>
                                    </p:set>
                                    <p:animEffect transition="in" filter="fade">
                                      <p:cBhvr>
                                        <p:cTn id="11" dur="500"/>
                                        <p:tgtEl>
                                          <p:spTgt spid="12"/>
                                        </p:tgtEl>
                                      </p:cBhvr>
                                    </p:animEffect>
                                  </p:childTnLst>
                                </p:cTn>
                              </p:par>
                            </p:childTnLst>
                          </p:cTn>
                        </p:par>
                      </p:childTnLst>
                    </p:cTn>
                  </p:par>
                  <p:par>
                    <p:cTn id="12" fill="hold">
                      <p:stCondLst>
                        <p:cond delay="indefinite"/>
                      </p:stCondLst>
                      <p:childTnLst>
                        <p:par>
                          <p:cTn id="13" fill="hold">
                            <p:stCondLst>
                              <p:cond delay="0"/>
                            </p:stCondLst>
                            <p:childTnLst>
                              <p:par>
                                <p:cTn id="14" presetID="22" presetClass="entr" presetSubtype="4" fill="hold" nodeType="clickEffect">
                                  <p:stCondLst>
                                    <p:cond delay="0"/>
                                  </p:stCondLst>
                                  <p:childTnLst>
                                    <p:set>
                                      <p:cBhvr>
                                        <p:cTn id="15" dur="1" fill="hold">
                                          <p:stCondLst>
                                            <p:cond delay="0"/>
                                          </p:stCondLst>
                                        </p:cTn>
                                        <p:tgtEl>
                                          <p:spTgt spid="13"/>
                                        </p:tgtEl>
                                        <p:attrNameLst>
                                          <p:attrName>style.visibility</p:attrName>
                                        </p:attrNameLst>
                                      </p:cBhvr>
                                      <p:to>
                                        <p:strVal val="visible"/>
                                      </p:to>
                                    </p:set>
                                    <p:animEffect transition="in" filter="wipe(down)">
                                      <p:cBhvr>
                                        <p:cTn id="16"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1677988" y="2466975"/>
            <a:ext cx="9178090" cy="646331"/>
          </a:xfrm>
          <a:prstGeom prst="rect">
            <a:avLst/>
          </a:prstGeom>
        </p:spPr>
        <p:style>
          <a:lnRef idx="1">
            <a:schemeClr val="accent5"/>
          </a:lnRef>
          <a:fillRef idx="3">
            <a:schemeClr val="accent5"/>
          </a:fillRef>
          <a:effectRef idx="2">
            <a:schemeClr val="accent5"/>
          </a:effectRef>
          <a:fontRef idx="minor">
            <a:schemeClr val="lt1"/>
          </a:fontRef>
        </p:style>
        <p:txBody>
          <a:bodyPr wrap="none">
            <a:spAutoFit/>
          </a:bodyPr>
          <a:lstStyle/>
          <a:p>
            <a:r>
              <a:rPr lang="fr-FR" sz="3600" dirty="0" smtClean="0">
                <a:solidFill>
                  <a:srgbClr val="FFFFFF"/>
                </a:solidFill>
              </a:rPr>
              <a:t>Quand </a:t>
            </a:r>
            <a:r>
              <a:rPr lang="fr-FR" sz="3600" dirty="0">
                <a:solidFill>
                  <a:srgbClr val="FFFFFF"/>
                </a:solidFill>
              </a:rPr>
              <a:t>Personne migrante en situation régulière</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lèche droite 4"/>
          <p:cNvSpPr/>
          <p:nvPr/>
        </p:nvSpPr>
        <p:spPr>
          <a:xfrm>
            <a:off x="585233" y="1033108"/>
            <a:ext cx="576262" cy="32861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a:p>
        </p:txBody>
      </p:sp>
      <p:sp>
        <p:nvSpPr>
          <p:cNvPr id="7" name="ZoneTexte 6"/>
          <p:cNvSpPr txBox="1">
            <a:spLocks noChangeArrowheads="1"/>
          </p:cNvSpPr>
          <p:nvPr/>
        </p:nvSpPr>
        <p:spPr bwMode="auto">
          <a:xfrm>
            <a:off x="1302783" y="955321"/>
            <a:ext cx="10529887" cy="1384300"/>
          </a:xfrm>
          <a:prstGeom prst="rect">
            <a:avLst/>
          </a:prstGeom>
          <a:noFill/>
          <a:ln w="9525">
            <a:noFill/>
            <a:miter lim="800000"/>
            <a:headEnd/>
            <a:tailEnd/>
          </a:ln>
        </p:spPr>
        <p:txBody>
          <a:bodyPr wrap="none">
            <a:spAutoFit/>
          </a:bodyPr>
          <a:lstStyle/>
          <a:p>
            <a:r>
              <a:rPr lang="fr-FR" sz="2800">
                <a:latin typeface="Calibri" pitchFamily="34" charset="0"/>
              </a:rPr>
              <a:t>Pour Migrant Hors EEE : Si passeport avec visa de type visa touristique  </a:t>
            </a:r>
          </a:p>
          <a:p>
            <a:r>
              <a:rPr lang="fr-FR" sz="2800" b="1" u="sng">
                <a:latin typeface="Calibri" pitchFamily="34" charset="0"/>
              </a:rPr>
              <a:t>PAS DE POSSIBILITE AU NIVEAU SECURITE SOCIALE FRANCAISE</a:t>
            </a:r>
          </a:p>
          <a:p>
            <a:r>
              <a:rPr lang="fr-FR" sz="2800">
                <a:latin typeface="Calibri" pitchFamily="34" charset="0"/>
              </a:rPr>
              <a:t>Voir avec assurance souscrite pour obtention visa (clauses restrictives)</a:t>
            </a:r>
          </a:p>
        </p:txBody>
      </p:sp>
      <p:sp>
        <p:nvSpPr>
          <p:cNvPr id="8" name="Flèche droite 7"/>
          <p:cNvSpPr/>
          <p:nvPr/>
        </p:nvSpPr>
        <p:spPr>
          <a:xfrm>
            <a:off x="585233" y="4692296"/>
            <a:ext cx="576262" cy="32861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a:p>
        </p:txBody>
      </p:sp>
      <p:sp>
        <p:nvSpPr>
          <p:cNvPr id="9" name="ZoneTexte 8"/>
          <p:cNvSpPr txBox="1">
            <a:spLocks noChangeArrowheads="1"/>
          </p:cNvSpPr>
          <p:nvPr/>
        </p:nvSpPr>
        <p:spPr bwMode="auto">
          <a:xfrm>
            <a:off x="1382158" y="4592283"/>
            <a:ext cx="8947150" cy="1384300"/>
          </a:xfrm>
          <a:prstGeom prst="rect">
            <a:avLst/>
          </a:prstGeom>
          <a:noFill/>
          <a:ln w="9525">
            <a:noFill/>
            <a:miter lim="800000"/>
            <a:headEnd/>
            <a:tailEnd/>
          </a:ln>
        </p:spPr>
        <p:txBody>
          <a:bodyPr wrap="none">
            <a:spAutoFit/>
          </a:bodyPr>
          <a:lstStyle/>
          <a:p>
            <a:r>
              <a:rPr lang="fr-FR" sz="2800" dirty="0">
                <a:latin typeface="Calibri" pitchFamily="34" charset="0"/>
              </a:rPr>
              <a:t>Si titre de séjour (APS, Récépissé, </a:t>
            </a:r>
            <a:r>
              <a:rPr lang="fr-FR" sz="2800" dirty="0" smtClean="0">
                <a:latin typeface="Calibri" pitchFamily="34" charset="0"/>
              </a:rPr>
              <a:t>CST, carte de résident …) </a:t>
            </a:r>
            <a:r>
              <a:rPr lang="fr-FR" sz="2800" dirty="0">
                <a:latin typeface="Calibri" pitchFamily="34" charset="0"/>
              </a:rPr>
              <a:t>: </a:t>
            </a:r>
          </a:p>
          <a:p>
            <a:r>
              <a:rPr lang="fr-FR" sz="2800" dirty="0">
                <a:latin typeface="Calibri" pitchFamily="34" charset="0"/>
              </a:rPr>
              <a:t>Possibilité d’étude demandes de CMU base +CMU-C selon la </a:t>
            </a:r>
          </a:p>
          <a:p>
            <a:r>
              <a:rPr lang="fr-FR" sz="2800" dirty="0">
                <a:latin typeface="Calibri" pitchFamily="34" charset="0"/>
              </a:rPr>
              <a:t>situation de la personne</a:t>
            </a:r>
          </a:p>
        </p:txBody>
      </p:sp>
      <p:sp>
        <p:nvSpPr>
          <p:cNvPr id="10" name="Flèche droite 9"/>
          <p:cNvSpPr/>
          <p:nvPr/>
        </p:nvSpPr>
        <p:spPr>
          <a:xfrm>
            <a:off x="585233" y="2817720"/>
            <a:ext cx="576262" cy="32861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a:p>
        </p:txBody>
      </p:sp>
      <p:sp>
        <p:nvSpPr>
          <p:cNvPr id="11" name="ZoneTexte 10"/>
          <p:cNvSpPr txBox="1">
            <a:spLocks noChangeArrowheads="1"/>
          </p:cNvSpPr>
          <p:nvPr/>
        </p:nvSpPr>
        <p:spPr bwMode="auto">
          <a:xfrm>
            <a:off x="1382158" y="2751045"/>
            <a:ext cx="8377237" cy="523875"/>
          </a:xfrm>
          <a:prstGeom prst="rect">
            <a:avLst/>
          </a:prstGeom>
          <a:noFill/>
          <a:ln w="9525">
            <a:noFill/>
            <a:miter lim="800000"/>
            <a:headEnd/>
            <a:tailEnd/>
          </a:ln>
        </p:spPr>
        <p:txBody>
          <a:bodyPr wrap="none">
            <a:spAutoFit/>
          </a:bodyPr>
          <a:lstStyle/>
          <a:p>
            <a:r>
              <a:rPr lang="fr-FR" sz="2800" dirty="0">
                <a:latin typeface="Calibri" pitchFamily="34" charset="0"/>
              </a:rPr>
              <a:t>Pour Migrant EEE : Carte européenne de sécurité sociale</a:t>
            </a:r>
          </a:p>
        </p:txBody>
      </p:sp>
      <p:sp>
        <p:nvSpPr>
          <p:cNvPr id="12" name="Flèche droite 11"/>
          <p:cNvSpPr/>
          <p:nvPr/>
        </p:nvSpPr>
        <p:spPr>
          <a:xfrm>
            <a:off x="585233" y="3859652"/>
            <a:ext cx="576262" cy="32861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a:p>
        </p:txBody>
      </p:sp>
      <p:sp>
        <p:nvSpPr>
          <p:cNvPr id="13" name="ZoneTexte 12"/>
          <p:cNvSpPr txBox="1">
            <a:spLocks noChangeArrowheads="1"/>
          </p:cNvSpPr>
          <p:nvPr/>
        </p:nvSpPr>
        <p:spPr bwMode="auto">
          <a:xfrm>
            <a:off x="1382158" y="3762020"/>
            <a:ext cx="10240047" cy="523220"/>
          </a:xfrm>
          <a:prstGeom prst="rect">
            <a:avLst/>
          </a:prstGeom>
          <a:noFill/>
          <a:ln w="9525">
            <a:noFill/>
            <a:miter lim="800000"/>
            <a:headEnd/>
            <a:tailEnd/>
          </a:ln>
        </p:spPr>
        <p:txBody>
          <a:bodyPr wrap="none">
            <a:spAutoFit/>
          </a:bodyPr>
          <a:lstStyle/>
          <a:p>
            <a:r>
              <a:rPr lang="fr-FR" sz="2800" dirty="0" smtClean="0">
                <a:latin typeface="Calibri" pitchFamily="34" charset="0"/>
              </a:rPr>
              <a:t>Ressortissant européen : </a:t>
            </a:r>
            <a:r>
              <a:rPr lang="fr-FR" sz="2600" dirty="0" smtClean="0">
                <a:latin typeface="Calibri" pitchFamily="34" charset="0"/>
              </a:rPr>
              <a:t>Selon situation Régime général ou AME &gt;3mois</a:t>
            </a:r>
            <a:endParaRPr lang="fr-FR" sz="2600" dirty="0">
              <a:latin typeface="Calibri"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7"/>
                                        </p:tgtEl>
                                        <p:attrNameLst>
                                          <p:attrName>style.visibility</p:attrName>
                                        </p:attrNameLst>
                                      </p:cBhvr>
                                      <p:to>
                                        <p:strVal val="visible"/>
                                      </p:to>
                                    </p:set>
                                    <p:animEffect transition="in" filter="fade">
                                      <p:cBhvr>
                                        <p:cTn id="10" dur="500"/>
                                        <p:tgtEl>
                                          <p:spTgt spid="7"/>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fade">
                                      <p:cBhvr>
                                        <p:cTn id="15" dur="500"/>
                                        <p:tgtEl>
                                          <p:spTgt spid="10"/>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11"/>
                                        </p:tgtEl>
                                        <p:attrNameLst>
                                          <p:attrName>style.visibility</p:attrName>
                                        </p:attrNameLst>
                                      </p:cBhvr>
                                      <p:to>
                                        <p:strVal val="visible"/>
                                      </p:to>
                                    </p:set>
                                    <p:animEffect transition="in" filter="fade">
                                      <p:cBhvr>
                                        <p:cTn id="18" dur="500"/>
                                        <p:tgtEl>
                                          <p:spTgt spid="11"/>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12"/>
                                        </p:tgtEl>
                                        <p:attrNameLst>
                                          <p:attrName>style.visibility</p:attrName>
                                        </p:attrNameLst>
                                      </p:cBhvr>
                                      <p:to>
                                        <p:strVal val="visible"/>
                                      </p:to>
                                    </p:set>
                                    <p:animEffect transition="in" filter="fade">
                                      <p:cBhvr>
                                        <p:cTn id="23" dur="500"/>
                                        <p:tgtEl>
                                          <p:spTgt spid="12"/>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13"/>
                                        </p:tgtEl>
                                        <p:attrNameLst>
                                          <p:attrName>style.visibility</p:attrName>
                                        </p:attrNameLst>
                                      </p:cBhvr>
                                      <p:to>
                                        <p:strVal val="visible"/>
                                      </p:to>
                                    </p:set>
                                    <p:animEffect transition="in" filter="fade">
                                      <p:cBhvr>
                                        <p:cTn id="26" dur="500"/>
                                        <p:tgtEl>
                                          <p:spTgt spid="13"/>
                                        </p:tgtEl>
                                      </p:cBhvr>
                                    </p:animEffec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8"/>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7" grpId="0"/>
      <p:bldP spid="8" grpId="0" animBg="1"/>
      <p:bldP spid="9" grpId="0"/>
      <p:bldP spid="10" grpId="0" animBg="1"/>
      <p:bldP spid="11" grpId="0"/>
      <p:bldP spid="12" grpId="0" animBg="1"/>
      <p:bldP spid="13"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a:spLocks noChangeArrowheads="1"/>
          </p:cNvSpPr>
          <p:nvPr/>
        </p:nvSpPr>
        <p:spPr bwMode="auto">
          <a:xfrm>
            <a:off x="452438" y="825500"/>
            <a:ext cx="11256963" cy="5724644"/>
          </a:xfrm>
          <a:prstGeom prst="rect">
            <a:avLst/>
          </a:prstGeom>
          <a:noFill/>
          <a:ln w="9525">
            <a:noFill/>
            <a:miter lim="800000"/>
            <a:headEnd/>
            <a:tailEnd/>
          </a:ln>
        </p:spPr>
        <p:txBody>
          <a:bodyPr>
            <a:spAutoFit/>
          </a:bodyPr>
          <a:lstStyle/>
          <a:p>
            <a:endParaRPr lang="fr-FR" dirty="0">
              <a:latin typeface="Calibri" pitchFamily="34" charset="0"/>
            </a:endParaRPr>
          </a:p>
          <a:p>
            <a:pPr algn="just"/>
            <a:r>
              <a:rPr lang="fr-FR" dirty="0">
                <a:latin typeface="Calibri" pitchFamily="34" charset="0"/>
              </a:rPr>
              <a:t>La CMU existe depuis le  01/01/2000, et permet à toute personne résidant en France de façon stable et régulière de bénéficier de la sécurité sociale pour ses dépenses de santé. </a:t>
            </a:r>
          </a:p>
          <a:p>
            <a:pPr algn="just"/>
            <a:endParaRPr lang="fr-FR" dirty="0">
              <a:latin typeface="Calibri" pitchFamily="34" charset="0"/>
            </a:endParaRPr>
          </a:p>
          <a:p>
            <a:pPr algn="just"/>
            <a:r>
              <a:rPr lang="fr-FR" sz="2400" b="1" u="sng" dirty="0">
                <a:latin typeface="Calibri" pitchFamily="34" charset="0"/>
              </a:rPr>
              <a:t>Les Conditions d’attribution de la CMU </a:t>
            </a:r>
            <a:r>
              <a:rPr lang="fr-FR" sz="2400" dirty="0">
                <a:latin typeface="Calibri" pitchFamily="34" charset="0"/>
              </a:rPr>
              <a:t>: </a:t>
            </a:r>
          </a:p>
          <a:p>
            <a:pPr algn="just"/>
            <a:endParaRPr lang="fr-FR" dirty="0">
              <a:latin typeface="Calibri" pitchFamily="34" charset="0"/>
            </a:endParaRPr>
          </a:p>
          <a:p>
            <a:pPr algn="just">
              <a:tabLst>
                <a:tab pos="133350" algn="l"/>
              </a:tabLst>
            </a:pPr>
            <a:r>
              <a:rPr lang="fr-FR" dirty="0">
                <a:latin typeface="Calibri" pitchFamily="34" charset="0"/>
              </a:rPr>
              <a:t>- </a:t>
            </a:r>
            <a:r>
              <a:rPr lang="fr-FR" b="1" u="sng" dirty="0">
                <a:latin typeface="Calibri" pitchFamily="34" charset="0"/>
              </a:rPr>
              <a:t>Condition de résidence </a:t>
            </a:r>
            <a:r>
              <a:rPr lang="fr-FR" dirty="0">
                <a:latin typeface="Calibri" pitchFamily="34" charset="0"/>
              </a:rPr>
              <a:t>: les personnes doivent justifier d'une résidence en </a:t>
            </a:r>
            <a:r>
              <a:rPr lang="fr-FR" dirty="0" smtClean="0">
                <a:latin typeface="Calibri" pitchFamily="34" charset="0"/>
              </a:rPr>
              <a:t>France </a:t>
            </a:r>
            <a:r>
              <a:rPr lang="fr-FR" dirty="0">
                <a:latin typeface="Calibri" pitchFamily="34" charset="0"/>
              </a:rPr>
              <a:t>métropolitaine ou dans un DOM </a:t>
            </a:r>
            <a:r>
              <a:rPr lang="fr-FR" dirty="0" smtClean="0">
                <a:latin typeface="Calibri" pitchFamily="34" charset="0"/>
              </a:rPr>
              <a:t>	de </a:t>
            </a:r>
            <a:r>
              <a:rPr lang="fr-FR" dirty="0">
                <a:latin typeface="Calibri" pitchFamily="34" charset="0"/>
              </a:rPr>
              <a:t>manière ininterrompue depuis plus de 3 mois.</a:t>
            </a:r>
          </a:p>
          <a:p>
            <a:pPr algn="just">
              <a:tabLst>
                <a:tab pos="123825" algn="l"/>
              </a:tabLst>
            </a:pPr>
            <a:r>
              <a:rPr lang="fr-FR" dirty="0" smtClean="0">
                <a:latin typeface="Calibri" pitchFamily="34" charset="0"/>
              </a:rPr>
              <a:t>	Le </a:t>
            </a:r>
            <a:r>
              <a:rPr lang="fr-FR" dirty="0">
                <a:latin typeface="Calibri" pitchFamily="34" charset="0"/>
              </a:rPr>
              <a:t>délai n'est toutefois pas opposable à certaines personnes (bénéficiaires du R.S.A., </a:t>
            </a:r>
            <a:r>
              <a:rPr lang="fr-FR" b="1" u="sng" dirty="0">
                <a:solidFill>
                  <a:srgbClr val="0070C0"/>
                </a:solidFill>
                <a:latin typeface="Calibri" pitchFamily="34" charset="0"/>
              </a:rPr>
              <a:t>personnes reconnues </a:t>
            </a:r>
            <a:r>
              <a:rPr lang="fr-FR" b="1" dirty="0">
                <a:solidFill>
                  <a:srgbClr val="0070C0"/>
                </a:solidFill>
                <a:latin typeface="Calibri" pitchFamily="34" charset="0"/>
              </a:rPr>
              <a:t>	</a:t>
            </a:r>
            <a:r>
              <a:rPr lang="fr-FR" b="1" u="sng" dirty="0">
                <a:solidFill>
                  <a:srgbClr val="0070C0"/>
                </a:solidFill>
                <a:latin typeface="Calibri" pitchFamily="34" charset="0"/>
              </a:rPr>
              <a:t>réfugiées, </a:t>
            </a:r>
            <a:r>
              <a:rPr lang="fr-FR" b="1" dirty="0" smtClean="0">
                <a:solidFill>
                  <a:srgbClr val="0070C0"/>
                </a:solidFill>
                <a:latin typeface="Calibri" pitchFamily="34" charset="0"/>
              </a:rPr>
              <a:t>	</a:t>
            </a:r>
            <a:r>
              <a:rPr lang="fr-FR" b="1" u="sng" dirty="0" smtClean="0">
                <a:solidFill>
                  <a:srgbClr val="0070C0"/>
                </a:solidFill>
                <a:latin typeface="Calibri" pitchFamily="34" charset="0"/>
              </a:rPr>
              <a:t>admises </a:t>
            </a:r>
            <a:r>
              <a:rPr lang="fr-FR" b="1" u="sng" dirty="0">
                <a:solidFill>
                  <a:srgbClr val="0070C0"/>
                </a:solidFill>
                <a:latin typeface="Calibri" pitchFamily="34" charset="0"/>
              </a:rPr>
              <a:t>au titre de l'asile ou ayant demandé le statut de réfugié</a:t>
            </a:r>
            <a:r>
              <a:rPr lang="fr-FR" dirty="0">
                <a:latin typeface="Calibri" pitchFamily="34" charset="0"/>
              </a:rPr>
              <a:t>)</a:t>
            </a:r>
          </a:p>
          <a:p>
            <a:pPr algn="just"/>
            <a:endParaRPr lang="fr-FR" b="1" dirty="0">
              <a:solidFill>
                <a:srgbClr val="0070C0"/>
              </a:solidFill>
              <a:latin typeface="Calibri" pitchFamily="34" charset="0"/>
            </a:endParaRPr>
          </a:p>
          <a:p>
            <a:pPr algn="just"/>
            <a:r>
              <a:rPr lang="fr-FR" b="1" dirty="0">
                <a:latin typeface="Calibri" pitchFamily="34" charset="0"/>
              </a:rPr>
              <a:t>- </a:t>
            </a:r>
            <a:r>
              <a:rPr lang="fr-FR" b="1" u="sng" dirty="0">
                <a:latin typeface="Calibri" pitchFamily="34" charset="0"/>
              </a:rPr>
              <a:t>Condition de ressources </a:t>
            </a:r>
            <a:r>
              <a:rPr lang="fr-FR" dirty="0">
                <a:latin typeface="Calibri" pitchFamily="34" charset="0"/>
              </a:rPr>
              <a:t>(absence ou faibles ressources ou base RSA)</a:t>
            </a:r>
          </a:p>
          <a:p>
            <a:pPr algn="just"/>
            <a:endParaRPr lang="fr-FR" dirty="0">
              <a:latin typeface="Calibri" pitchFamily="34" charset="0"/>
            </a:endParaRPr>
          </a:p>
          <a:p>
            <a:pPr algn="just"/>
            <a:r>
              <a:rPr lang="fr-FR" dirty="0">
                <a:latin typeface="Calibri" pitchFamily="34" charset="0"/>
              </a:rPr>
              <a:t>- </a:t>
            </a:r>
            <a:r>
              <a:rPr lang="fr-FR" b="1" u="sng" dirty="0">
                <a:latin typeface="Calibri" pitchFamily="34" charset="0"/>
              </a:rPr>
              <a:t>Justifier d’une domiciliation en France</a:t>
            </a:r>
          </a:p>
          <a:p>
            <a:pPr algn="just"/>
            <a:endParaRPr lang="fr-FR" dirty="0">
              <a:latin typeface="Calibri" pitchFamily="34" charset="0"/>
            </a:endParaRPr>
          </a:p>
          <a:p>
            <a:pPr algn="just">
              <a:tabLst>
                <a:tab pos="177800" algn="l"/>
              </a:tabLst>
            </a:pPr>
            <a:r>
              <a:rPr lang="fr-FR" dirty="0">
                <a:latin typeface="Calibri" pitchFamily="34" charset="0"/>
              </a:rPr>
              <a:t>- </a:t>
            </a:r>
            <a:r>
              <a:rPr lang="fr-FR" b="1" dirty="0">
                <a:solidFill>
                  <a:srgbClr val="0070C0"/>
                </a:solidFill>
                <a:latin typeface="Calibri" pitchFamily="34" charset="0"/>
              </a:rPr>
              <a:t>Pour les personnes d’origines étrangère (</a:t>
            </a:r>
            <a:r>
              <a:rPr lang="fr-FR" b="1" u="sng" dirty="0">
                <a:solidFill>
                  <a:srgbClr val="0070C0"/>
                </a:solidFill>
                <a:latin typeface="Calibri" pitchFamily="34" charset="0"/>
              </a:rPr>
              <a:t>hors espace économique européen</a:t>
            </a:r>
            <a:r>
              <a:rPr lang="fr-FR" b="1" dirty="0">
                <a:solidFill>
                  <a:srgbClr val="0070C0"/>
                </a:solidFill>
                <a:latin typeface="Calibri" pitchFamily="34" charset="0"/>
              </a:rPr>
              <a:t>) </a:t>
            </a:r>
            <a:r>
              <a:rPr lang="fr-FR" b="1" dirty="0" smtClean="0">
                <a:solidFill>
                  <a:srgbClr val="0070C0"/>
                </a:solidFill>
                <a:latin typeface="Calibri" pitchFamily="34" charset="0"/>
              </a:rPr>
              <a:t>: </a:t>
            </a:r>
            <a:r>
              <a:rPr lang="fr-FR" b="1" dirty="0">
                <a:solidFill>
                  <a:srgbClr val="0070C0"/>
                </a:solidFill>
                <a:latin typeface="Calibri" pitchFamily="34" charset="0"/>
              </a:rPr>
              <a:t>justifier d’un situation régulière au </a:t>
            </a:r>
            <a:r>
              <a:rPr lang="fr-FR" b="1" dirty="0" smtClean="0">
                <a:solidFill>
                  <a:srgbClr val="0070C0"/>
                </a:solidFill>
                <a:latin typeface="Calibri" pitchFamily="34" charset="0"/>
              </a:rPr>
              <a:t>	regard </a:t>
            </a:r>
            <a:r>
              <a:rPr lang="fr-FR" b="1" dirty="0">
                <a:solidFill>
                  <a:srgbClr val="0070C0"/>
                </a:solidFill>
                <a:latin typeface="Calibri" pitchFamily="34" charset="0"/>
              </a:rPr>
              <a:t>de la législation sur le séjour des étrangers. </a:t>
            </a:r>
          </a:p>
          <a:p>
            <a:pPr algn="just"/>
            <a:endParaRPr lang="fr-FR" dirty="0">
              <a:latin typeface="Calibri" pitchFamily="34" charset="0"/>
            </a:endParaRPr>
          </a:p>
          <a:p>
            <a:pPr algn="just"/>
            <a:r>
              <a:rPr lang="fr-FR" dirty="0">
                <a:latin typeface="Calibri" pitchFamily="34" charset="0"/>
              </a:rPr>
              <a:t>La CMU offre également aux personnes dont les revenus sont les plus faibles, </a:t>
            </a:r>
            <a:r>
              <a:rPr lang="fr-FR" b="1" dirty="0">
                <a:latin typeface="Calibri" pitchFamily="34" charset="0"/>
              </a:rPr>
              <a:t>une couverture maladie complémentaire (CMU C)</a:t>
            </a:r>
            <a:r>
              <a:rPr lang="fr-FR" dirty="0">
                <a:latin typeface="Calibri" pitchFamily="34" charset="0"/>
              </a:rPr>
              <a:t>.</a:t>
            </a:r>
          </a:p>
        </p:txBody>
      </p:sp>
      <p:sp>
        <p:nvSpPr>
          <p:cNvPr id="17410" name="ZoneTexte 8"/>
          <p:cNvSpPr txBox="1">
            <a:spLocks noChangeArrowheads="1"/>
          </p:cNvSpPr>
          <p:nvPr/>
        </p:nvSpPr>
        <p:spPr bwMode="auto">
          <a:xfrm>
            <a:off x="337028" y="193922"/>
            <a:ext cx="9596281" cy="584775"/>
          </a:xfrm>
          <a:prstGeom prst="rect">
            <a:avLst/>
          </a:prstGeom>
          <a:noFill/>
          <a:ln w="9525">
            <a:noFill/>
            <a:miter lim="800000"/>
            <a:headEnd/>
            <a:tailEnd/>
          </a:ln>
        </p:spPr>
        <p:txBody>
          <a:bodyPr wrap="none">
            <a:spAutoFit/>
          </a:bodyPr>
          <a:lstStyle/>
          <a:p>
            <a:r>
              <a:rPr lang="fr-FR" sz="3200" dirty="0">
                <a:latin typeface="Calibri" pitchFamily="34" charset="0"/>
              </a:rPr>
              <a:t>Qu’est ce que la Couverture Maladie Universelle (base)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000"/>
                                        <p:tgtEl>
                                          <p:spTgt spid="7"/>
                                        </p:tgtEl>
                                      </p:cBhvr>
                                    </p:animEffect>
                                    <p:anim calcmode="lin" valueType="num">
                                      <p:cBhvr>
                                        <p:cTn id="8" dur="1000" fill="hold"/>
                                        <p:tgtEl>
                                          <p:spTgt spid="7"/>
                                        </p:tgtEl>
                                        <p:attrNameLst>
                                          <p:attrName>ppt_x</p:attrName>
                                        </p:attrNameLst>
                                      </p:cBhvr>
                                      <p:tavLst>
                                        <p:tav tm="0">
                                          <p:val>
                                            <p:strVal val="#ppt_x"/>
                                          </p:val>
                                        </p:tav>
                                        <p:tav tm="100000">
                                          <p:val>
                                            <p:strVal val="#ppt_x"/>
                                          </p:val>
                                        </p:tav>
                                      </p:tavLst>
                                    </p:anim>
                                    <p:anim calcmode="lin" valueType="num">
                                      <p:cBhvr>
                                        <p:cTn id="9" dur="1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p:cNvSpPr txBox="1"/>
          <p:nvPr/>
        </p:nvSpPr>
        <p:spPr>
          <a:xfrm>
            <a:off x="742950" y="342900"/>
            <a:ext cx="11079163" cy="5675313"/>
          </a:xfrm>
          <a:prstGeom prst="rect">
            <a:avLst/>
          </a:prstGeom>
          <a:noFill/>
        </p:spPr>
        <p:txBody>
          <a:bodyPr>
            <a:spAutoFit/>
          </a:bodyPr>
          <a:lstStyle/>
          <a:p>
            <a:r>
              <a:rPr lang="fr-FR" sz="2400" b="1" u="sng">
                <a:latin typeface="Calibri" pitchFamily="34" charset="0"/>
              </a:rPr>
              <a:t>Ressources prises en compte dans calcul CMU / CMU-C</a:t>
            </a:r>
          </a:p>
          <a:p>
            <a:endParaRPr lang="fr-FR">
              <a:latin typeface="Calibri" pitchFamily="34" charset="0"/>
            </a:endParaRPr>
          </a:p>
          <a:p>
            <a:pPr algn="just"/>
            <a:endParaRPr lang="fr-FR">
              <a:latin typeface="Calibri" pitchFamily="34" charset="0"/>
            </a:endParaRPr>
          </a:p>
          <a:p>
            <a:pPr algn="just"/>
            <a:r>
              <a:rPr lang="fr-FR">
                <a:latin typeface="Calibri" pitchFamily="34" charset="0"/>
              </a:rPr>
              <a:t>Pour bénéficier de la CMU-C, vos ressources doivent être inférieures à un plafond qui varie en fonction de la composition du foyer. Les bénéficiaires du RSA socle ainsi que </a:t>
            </a:r>
            <a:r>
              <a:rPr lang="fr-FR" b="1" u="sng">
                <a:latin typeface="Calibri" pitchFamily="34" charset="0"/>
              </a:rPr>
              <a:t>les demandeurs d’asile</a:t>
            </a:r>
            <a:r>
              <a:rPr lang="fr-FR">
                <a:latin typeface="Calibri" pitchFamily="34" charset="0"/>
              </a:rPr>
              <a:t> ne sont pas concernés par la condition de ressources.</a:t>
            </a:r>
          </a:p>
          <a:p>
            <a:pPr algn="just"/>
            <a:endParaRPr lang="fr-FR">
              <a:latin typeface="Calibri" pitchFamily="34" charset="0"/>
            </a:endParaRPr>
          </a:p>
          <a:p>
            <a:pPr algn="just"/>
            <a:r>
              <a:rPr lang="fr-FR" b="1">
                <a:effectLst>
                  <a:outerShdw blurRad="38100" dist="38100" dir="2700000" algn="tl">
                    <a:srgbClr val="C0C0C0"/>
                  </a:outerShdw>
                </a:effectLst>
                <a:latin typeface="Calibri" pitchFamily="34" charset="0"/>
              </a:rPr>
              <a:t>Sont prises en compte, toutes les ressources imposables ou non imposables, perçues en France et/ou dans un pays étranger, au cours des 12 mois précédant la demande.</a:t>
            </a:r>
          </a:p>
          <a:p>
            <a:pPr algn="just"/>
            <a:r>
              <a:rPr lang="fr-FR">
                <a:latin typeface="Calibri" pitchFamily="34" charset="0"/>
              </a:rPr>
              <a:t>  </a:t>
            </a:r>
          </a:p>
          <a:p>
            <a:pPr algn="just"/>
            <a:r>
              <a:rPr lang="fr-FR" u="sng">
                <a:latin typeface="Calibri" pitchFamily="34" charset="0"/>
              </a:rPr>
              <a:t>Les revenus pris en compte sont</a:t>
            </a:r>
            <a:r>
              <a:rPr lang="fr-FR">
                <a:latin typeface="Calibri" pitchFamily="34" charset="0"/>
              </a:rPr>
              <a:t>: </a:t>
            </a:r>
          </a:p>
          <a:p>
            <a:pPr algn="just"/>
            <a:r>
              <a:rPr lang="fr-FR">
                <a:latin typeface="Calibri" pitchFamily="34" charset="0"/>
              </a:rPr>
              <a:t>les salaires, les allocations chômage, l’allocation de solidarité spécifique, les retraites, les pensions d’invalidité, l’allocation adulte handicapé, les allocations familiales, les pensions alimentaires, les bourses de l’enseignement supérieur, les intérêts de compte de placement (relevé capitaux placés) … Les revenus des travailleurs non salariés sont étudiés selon des modalités particulières. </a:t>
            </a:r>
          </a:p>
          <a:p>
            <a:pPr algn="just"/>
            <a:endParaRPr lang="fr-FR">
              <a:latin typeface="Calibri" pitchFamily="34" charset="0"/>
            </a:endParaRPr>
          </a:p>
          <a:p>
            <a:pPr algn="just"/>
            <a:r>
              <a:rPr lang="fr-FR" u="sng">
                <a:latin typeface="Calibri" pitchFamily="34" charset="0"/>
              </a:rPr>
              <a:t>Le forfait logement</a:t>
            </a:r>
          </a:p>
          <a:p>
            <a:pPr algn="just"/>
            <a:r>
              <a:rPr lang="fr-FR">
                <a:latin typeface="Calibri" pitchFamily="34" charset="0"/>
              </a:rPr>
              <a:t>Si vous êtes  bénéficiaire d’une aide au logement ou hébergé gratuitement ou propriétaire de votre logement, un montant forfaitaire est ajouté à vos ressources dans un souci d’équité avec un demandeur qui supporterait des charges de logement sans aide.</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1727</TotalTime>
  <Words>1113</Words>
  <Application>Microsoft Office PowerPoint</Application>
  <PresentationFormat>Personnalisé</PresentationFormat>
  <Paragraphs>155</Paragraphs>
  <Slides>15</Slides>
  <Notes>2</Notes>
  <HiddenSlides>0</HiddenSlides>
  <MMClips>0</MMClips>
  <ScaleCrop>false</ScaleCrop>
  <HeadingPairs>
    <vt:vector size="4" baseType="variant">
      <vt:variant>
        <vt:lpstr>Thème</vt:lpstr>
      </vt:variant>
      <vt:variant>
        <vt:i4>1</vt:i4>
      </vt:variant>
      <vt:variant>
        <vt:lpstr>Titres des diapositives</vt:lpstr>
      </vt:variant>
      <vt:variant>
        <vt:i4>15</vt:i4>
      </vt:variant>
    </vt:vector>
  </HeadingPairs>
  <TitlesOfParts>
    <vt:vector size="16" baseType="lpstr">
      <vt:lpstr>Thème Office</vt:lpstr>
      <vt:lpstr>  Droit à la santé et couverture maladie  Personnes migrantes : Quelle protection sociale?   </vt:lpstr>
      <vt:lpstr>PARTIE 1  MIGRANTS : situation administrative = Plusieurs statuts…</vt:lpstr>
      <vt:lpstr>Migrants : différents statuts…</vt:lpstr>
      <vt:lpstr>La procédure de demande d’asile</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GILOIS PASCAL</dc:creator>
  <cp:lastModifiedBy>DUCEPT Myriam</cp:lastModifiedBy>
  <cp:revision>72</cp:revision>
  <cp:lastPrinted>2014-04-10T05:45:25Z</cp:lastPrinted>
  <dcterms:created xsi:type="dcterms:W3CDTF">2013-10-12T14:13:20Z</dcterms:created>
  <dcterms:modified xsi:type="dcterms:W3CDTF">2014-07-16T08:26:01Z</dcterms:modified>
</cp:coreProperties>
</file>