
<file path=[Content_Types].xml><?xml version="1.0" encoding="utf-8"?>
<Types xmlns="http://schemas.openxmlformats.org/package/2006/content-types">
  <Default Extension="png" ContentType="image/png"/>
  <Default Extension="jpeg" ContentType="image/jpeg"/>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8.xml" ContentType="application/vnd.openxmlformats-officedocument.themeOverride+xml"/>
  <Override PartName="/ppt/drawings/drawing1.xml" ContentType="application/vnd.openxmlformats-officedocument.drawingml.chartshapes+xml"/>
  <Override PartName="/ppt/charts/chart9.xml" ContentType="application/vnd.openxmlformats-officedocument.drawingml.chart+xml"/>
  <Override PartName="/ppt/theme/themeOverride9.xml" ContentType="application/vnd.openxmlformats-officedocument.themeOverride+xml"/>
  <Override PartName="/ppt/charts/chart10.xml" ContentType="application/vnd.openxmlformats-officedocument.drawingml.chart+xml"/>
  <Override PartName="/ppt/theme/themeOverride10.xml" ContentType="application/vnd.openxmlformats-officedocument.themeOverride+xml"/>
  <Override PartName="/ppt/charts/chart11.xml" ContentType="application/vnd.openxmlformats-officedocument.drawingml.chart+xml"/>
  <Override PartName="/ppt/theme/themeOverride11.xml" ContentType="application/vnd.openxmlformats-officedocument.themeOverride+xml"/>
  <Override PartName="/ppt/charts/chart12.xml" ContentType="application/vnd.openxmlformats-officedocument.drawingml.chart+xml"/>
  <Override PartName="/ppt/theme/themeOverride1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sldIdLst>
    <p:sldId id="256" r:id="rId2"/>
    <p:sldId id="266" r:id="rId3"/>
    <p:sldId id="265" r:id="rId4"/>
    <p:sldId id="274" r:id="rId5"/>
    <p:sldId id="271" r:id="rId6"/>
    <p:sldId id="314" r:id="rId7"/>
    <p:sldId id="272" r:id="rId8"/>
    <p:sldId id="273" r:id="rId9"/>
    <p:sldId id="312" r:id="rId10"/>
    <p:sldId id="275" r:id="rId11"/>
    <p:sldId id="257" r:id="rId12"/>
    <p:sldId id="259" r:id="rId13"/>
    <p:sldId id="258" r:id="rId14"/>
    <p:sldId id="260" r:id="rId15"/>
    <p:sldId id="264" r:id="rId16"/>
    <p:sldId id="262" r:id="rId17"/>
    <p:sldId id="263" r:id="rId18"/>
    <p:sldId id="269" r:id="rId19"/>
    <p:sldId id="270" r:id="rId20"/>
    <p:sldId id="268" r:id="rId21"/>
    <p:sldId id="261" r:id="rId22"/>
    <p:sldId id="278" r:id="rId23"/>
    <p:sldId id="290" r:id="rId24"/>
    <p:sldId id="291" r:id="rId25"/>
    <p:sldId id="279" r:id="rId26"/>
    <p:sldId id="288" r:id="rId27"/>
    <p:sldId id="322" r:id="rId28"/>
    <p:sldId id="323" r:id="rId29"/>
    <p:sldId id="331" r:id="rId30"/>
    <p:sldId id="295" r:id="rId31"/>
    <p:sldId id="296" r:id="rId32"/>
    <p:sldId id="298" r:id="rId33"/>
    <p:sldId id="300" r:id="rId34"/>
    <p:sldId id="302" r:id="rId35"/>
    <p:sldId id="304" r:id="rId36"/>
    <p:sldId id="306" r:id="rId37"/>
    <p:sldId id="282" r:id="rId38"/>
    <p:sldId id="317" r:id="rId39"/>
    <p:sldId id="315" r:id="rId40"/>
    <p:sldId id="283" r:id="rId41"/>
    <p:sldId id="316" r:id="rId42"/>
    <p:sldId id="318" r:id="rId43"/>
    <p:sldId id="319" r:id="rId44"/>
    <p:sldId id="321" r:id="rId45"/>
    <p:sldId id="324" r:id="rId46"/>
    <p:sldId id="325" r:id="rId47"/>
    <p:sldId id="328" r:id="rId48"/>
    <p:sldId id="326" r:id="rId49"/>
    <p:sldId id="327" r:id="rId50"/>
    <p:sldId id="332" r:id="rId51"/>
    <p:sldId id="333" r:id="rId52"/>
    <p:sldId id="334" r:id="rId53"/>
    <p:sldId id="330" r:id="rId54"/>
    <p:sldId id="286" r:id="rId5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FF"/>
    <a:srgbClr val="3333CC"/>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164" y="-81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oleObject" Target="file:///\\SF002\POLES\P&#244;le%20Pharmacie\Secteur%20PCBU\UTILISATEURS\PHARMACIENS\Pauline\PRESENTATION%20VHC%20050515\vhc2.xlsx" TargetMode="External"/><Relationship Id="rId1" Type="http://schemas.openxmlformats.org/officeDocument/2006/relationships/themeOverride" Target="../theme/themeOverride10.xml"/></Relationships>
</file>

<file path=ppt/charts/_rels/chart11.xml.rels><?xml version="1.0" encoding="UTF-8" standalone="yes"?>
<Relationships xmlns="http://schemas.openxmlformats.org/package/2006/relationships"><Relationship Id="rId2" Type="http://schemas.openxmlformats.org/officeDocument/2006/relationships/oleObject" Target="file:///\\SF002\POLES\P&#244;le%20Pharmacie\Secteur%20PCBU\UTILISATEURS\PHARMACIENS\Pauline\PRESENTATION%20VHC%20050515\vhc2.xlsx" TargetMode="External"/><Relationship Id="rId1" Type="http://schemas.openxmlformats.org/officeDocument/2006/relationships/themeOverride" Target="../theme/themeOverride11.xml"/></Relationships>
</file>

<file path=ppt/charts/_rels/chart12.xml.rels><?xml version="1.0" encoding="UTF-8" standalone="yes"?>
<Relationships xmlns="http://schemas.openxmlformats.org/package/2006/relationships"><Relationship Id="rId2" Type="http://schemas.openxmlformats.org/officeDocument/2006/relationships/oleObject" Target="file:///\\SF002\POLES\P&#244;le%20Pharmacie\Secteur%20PCBU\UTILISATEURS\PHARMACIENS\Pauline\PRESENTATION%20VHC%20050515\vhc2.xlsx" TargetMode="External"/><Relationship Id="rId1" Type="http://schemas.openxmlformats.org/officeDocument/2006/relationships/themeOverride" Target="../theme/themeOverride12.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SF002\POLES\P&#244;le%20Pharmacie\Secteur%20PCBU\UTILISATEURS\PHARMACIENS\Pauline\PRESENTATION%20VHC%20050515\vhc2.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file:///\\SF002\POLES\P&#244;le%20Pharmacie\Secteur%20PCBU\UTILISATEURS\PHARMACIENS\Pauline\PRESENTATION%20VHC%20050515\vhc2.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oleObject" Target="file:///\\SF002\POLES\P&#244;le%20Pharmacie\Secteur%20PCBU\UTILISATEURS\PHARMACIENS\Pauline\PRESENTATION%20VHC%20050515\vhc2.xlsx"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oleObject" Target="file:///\\SF002\POLES\P&#244;le%20Pharmacie\Secteur%20PCBU\UTILISATEURS\PHARMACIENS\Pauline\PRESENTATION%20VHC%20050515\vhc2.xlsx" TargetMode="External"/><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SF002\POLES\P&#244;le%20Pharmacie\Secteur%20PCBU\UTILISATEURS\PHARMACIENS\Pauline\PRESENTATION%20VHC%20050515\vhc2.xlsx" TargetMode="External"/><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oleObject" Target="file:///\\SF002\POLES\P&#244;le%20Pharmacie\Secteur%20PCBU\UTILISATEURS\PHARMACIENS\Pauline\PRESENTATION%20VHC%20050515\vhc2.xlsx" TargetMode="External"/><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layout>
        <c:manualLayout>
          <c:xMode val="edge"/>
          <c:yMode val="edge"/>
          <c:x val="0.58807394611387864"/>
          <c:y val="0.13811074918566776"/>
        </c:manualLayout>
      </c:layout>
      <c:overlay val="0"/>
    </c:title>
    <c:autoTitleDeleted val="0"/>
    <c:plotArea>
      <c:layout/>
      <c:barChart>
        <c:barDir val="col"/>
        <c:grouping val="clustered"/>
        <c:varyColors val="0"/>
        <c:ser>
          <c:idx val="0"/>
          <c:order val="0"/>
          <c:tx>
            <c:strRef>
              <c:f>Feuil1!$B$1</c:f>
              <c:strCache>
                <c:ptCount val="1"/>
                <c:pt idx="0">
                  <c:v>Motif refus de traitement</c:v>
                </c:pt>
              </c:strCache>
            </c:strRef>
          </c:tx>
          <c:invertIfNegative val="0"/>
          <c:cat>
            <c:strRef>
              <c:f>Feuil1!$A$2:$A$11</c:f>
              <c:strCache>
                <c:ptCount val="10"/>
                <c:pt idx="0">
                  <c:v>En cours ttt</c:v>
                </c:pt>
                <c:pt idx="1">
                  <c:v>CI (age/terrain)</c:v>
                </c:pt>
                <c:pt idx="2">
                  <c:v>surveillance</c:v>
                </c:pt>
                <c:pt idx="3">
                  <c:v>evaluation fibrose</c:v>
                </c:pt>
                <c:pt idx="4">
                  <c:v>F2 sévère</c:v>
                </c:pt>
                <c:pt idx="5">
                  <c:v>Sevrage OH</c:v>
                </c:pt>
                <c:pt idx="6">
                  <c:v>Ttt CHC / attente TH</c:v>
                </c:pt>
                <c:pt idx="7">
                  <c:v>post-greffe rénale</c:v>
                </c:pt>
                <c:pt idx="8">
                  <c:v>génotype</c:v>
                </c:pt>
                <c:pt idx="9">
                  <c:v>avis VHD</c:v>
                </c:pt>
              </c:strCache>
            </c:strRef>
          </c:cat>
          <c:val>
            <c:numRef>
              <c:f>Feuil1!$B$2:$B$11</c:f>
              <c:numCache>
                <c:formatCode>General</c:formatCode>
                <c:ptCount val="10"/>
                <c:pt idx="0">
                  <c:v>10</c:v>
                </c:pt>
                <c:pt idx="1">
                  <c:v>5</c:v>
                </c:pt>
                <c:pt idx="2">
                  <c:v>10</c:v>
                </c:pt>
                <c:pt idx="3">
                  <c:v>8</c:v>
                </c:pt>
                <c:pt idx="4">
                  <c:v>2</c:v>
                </c:pt>
                <c:pt idx="5">
                  <c:v>3</c:v>
                </c:pt>
                <c:pt idx="6">
                  <c:v>2</c:v>
                </c:pt>
                <c:pt idx="7">
                  <c:v>1</c:v>
                </c:pt>
                <c:pt idx="8">
                  <c:v>1</c:v>
                </c:pt>
                <c:pt idx="9">
                  <c:v>1</c:v>
                </c:pt>
              </c:numCache>
            </c:numRef>
          </c:val>
        </c:ser>
        <c:dLbls>
          <c:showLegendKey val="0"/>
          <c:showVal val="0"/>
          <c:showCatName val="0"/>
          <c:showSerName val="0"/>
          <c:showPercent val="0"/>
          <c:showBubbleSize val="0"/>
        </c:dLbls>
        <c:gapWidth val="150"/>
        <c:axId val="34274688"/>
        <c:axId val="32846976"/>
      </c:barChart>
      <c:catAx>
        <c:axId val="34274688"/>
        <c:scaling>
          <c:orientation val="minMax"/>
        </c:scaling>
        <c:delete val="0"/>
        <c:axPos val="b"/>
        <c:numFmt formatCode="General" sourceLinked="1"/>
        <c:majorTickMark val="none"/>
        <c:minorTickMark val="none"/>
        <c:tickLblPos val="nextTo"/>
        <c:crossAx val="32846976"/>
        <c:crosses val="autoZero"/>
        <c:auto val="1"/>
        <c:lblAlgn val="ctr"/>
        <c:lblOffset val="100"/>
        <c:noMultiLvlLbl val="0"/>
      </c:catAx>
      <c:valAx>
        <c:axId val="32846976"/>
        <c:scaling>
          <c:orientation val="minMax"/>
        </c:scaling>
        <c:delete val="0"/>
        <c:axPos val="l"/>
        <c:majorGridlines/>
        <c:title>
          <c:layout/>
          <c:overlay val="0"/>
        </c:title>
        <c:numFmt formatCode="General" sourceLinked="1"/>
        <c:majorTickMark val="out"/>
        <c:minorTickMark val="none"/>
        <c:tickLblPos val="nextTo"/>
        <c:crossAx val="34274688"/>
        <c:crosses val="autoZero"/>
        <c:crossBetween val="between"/>
      </c:valAx>
    </c:plotArea>
    <c:plotVisOnly val="1"/>
    <c:dispBlanksAs val="gap"/>
    <c:showDLblsOverMax val="0"/>
  </c:chart>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pieChart>
        <c:varyColors val="1"/>
        <c:ser>
          <c:idx val="0"/>
          <c:order val="0"/>
          <c:dLbls>
            <c:txPr>
              <a:bodyPr/>
              <a:lstStyle/>
              <a:p>
                <a:pPr>
                  <a:defRPr sz="1400" b="1"/>
                </a:pPr>
                <a:endParaRPr lang="fr-FR"/>
              </a:p>
            </c:txPr>
            <c:showLegendKey val="0"/>
            <c:showVal val="0"/>
            <c:showCatName val="0"/>
            <c:showSerName val="0"/>
            <c:showPercent val="1"/>
            <c:showBubbleSize val="0"/>
            <c:showLeaderLines val="1"/>
          </c:dLbls>
          <c:cat>
            <c:strRef>
              <c:f>Feuil2!$R$32:$R$35</c:f>
              <c:strCache>
                <c:ptCount val="4"/>
                <c:pt idx="0">
                  <c:v>Daclatasvir</c:v>
                </c:pt>
                <c:pt idx="1">
                  <c:v>Siméprévir</c:v>
                </c:pt>
                <c:pt idx="2">
                  <c:v>Lédipasvir</c:v>
                </c:pt>
                <c:pt idx="3">
                  <c:v>Ombi/Pari/r + Daza</c:v>
                </c:pt>
              </c:strCache>
            </c:strRef>
          </c:cat>
          <c:val>
            <c:numRef>
              <c:f>Feuil2!$S$32:$S$35</c:f>
              <c:numCache>
                <c:formatCode>General</c:formatCode>
                <c:ptCount val="4"/>
                <c:pt idx="0">
                  <c:v>16.7</c:v>
                </c:pt>
                <c:pt idx="1">
                  <c:v>33.300000000000004</c:v>
                </c:pt>
                <c:pt idx="2">
                  <c:v>41.7</c:v>
                </c:pt>
                <c:pt idx="3">
                  <c:v>8.3000000000000007</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73009907111770234"/>
          <c:y val="0.38111165752824816"/>
          <c:w val="0.26069905276225303"/>
          <c:h val="0.23777668494350293"/>
        </c:manualLayout>
      </c:layout>
      <c:overlay val="0"/>
      <c:txPr>
        <a:bodyPr/>
        <a:lstStyle/>
        <a:p>
          <a:pPr>
            <a:defRPr sz="1600"/>
          </a:pPr>
          <a:endParaRPr lang="fr-FR"/>
        </a:p>
      </c:txPr>
    </c:legend>
    <c:plotVisOnly val="1"/>
    <c:dispBlanksAs val="zero"/>
    <c:showDLblsOverMax val="0"/>
  </c:chart>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pieChart>
        <c:varyColors val="1"/>
        <c:dLbls>
          <c:showLegendKey val="0"/>
          <c:showVal val="0"/>
          <c:showCatName val="0"/>
          <c:showSerName val="0"/>
          <c:showPercent val="0"/>
          <c:showBubbleSize val="0"/>
          <c:showLeaderLines val="1"/>
        </c:dLbls>
        <c:firstSliceAng val="0"/>
      </c:pieChart>
    </c:plotArea>
    <c:legend>
      <c:legendPos val="r"/>
      <c:layout>
        <c:manualLayout>
          <c:xMode val="edge"/>
          <c:yMode val="edge"/>
          <c:x val="0.81562975303629048"/>
          <c:y val="0.278162896430311"/>
          <c:w val="0.15627602341136107"/>
          <c:h val="0.37312649021903632"/>
        </c:manualLayout>
      </c:layout>
      <c:overlay val="0"/>
      <c:txPr>
        <a:bodyPr/>
        <a:lstStyle/>
        <a:p>
          <a:pPr>
            <a:defRPr sz="1400"/>
          </a:pPr>
          <a:endParaRPr lang="fr-FR"/>
        </a:p>
      </c:txPr>
    </c:legend>
    <c:plotVisOnly val="1"/>
    <c:dispBlanksAs val="zero"/>
    <c:showDLblsOverMax val="0"/>
  </c:chart>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pieChart>
        <c:varyColors val="1"/>
        <c:ser>
          <c:idx val="0"/>
          <c:order val="0"/>
          <c:dLbls>
            <c:txPr>
              <a:bodyPr/>
              <a:lstStyle/>
              <a:p>
                <a:pPr>
                  <a:defRPr sz="1400" b="1"/>
                </a:pPr>
                <a:endParaRPr lang="fr-FR"/>
              </a:p>
            </c:txPr>
            <c:showLegendKey val="0"/>
            <c:showVal val="0"/>
            <c:showCatName val="0"/>
            <c:showSerName val="0"/>
            <c:showPercent val="1"/>
            <c:showBubbleSize val="0"/>
            <c:showLeaderLines val="1"/>
          </c:dLbls>
          <c:cat>
            <c:strRef>
              <c:f>Feuil2!$R$43:$R$44</c:f>
              <c:strCache>
                <c:ptCount val="2"/>
                <c:pt idx="0">
                  <c:v>Daclatasvir</c:v>
                </c:pt>
                <c:pt idx="1">
                  <c:v>Lédipasvir</c:v>
                </c:pt>
              </c:strCache>
            </c:strRef>
          </c:cat>
          <c:val>
            <c:numRef>
              <c:f>Feuil2!$S$43:$S$44</c:f>
              <c:numCache>
                <c:formatCode>General</c:formatCode>
                <c:ptCount val="2"/>
                <c:pt idx="0">
                  <c:v>66.7</c:v>
                </c:pt>
                <c:pt idx="1">
                  <c:v>33.300000000000004</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8207469755344643"/>
          <c:y val="0.44055582876412386"/>
          <c:w val="0.169804669520847"/>
          <c:h val="0.11888834247175202"/>
        </c:manualLayout>
      </c:layout>
      <c:overlay val="0"/>
      <c:txPr>
        <a:bodyPr/>
        <a:lstStyle/>
        <a:p>
          <a:pPr>
            <a:defRPr sz="1600"/>
          </a:pPr>
          <a:endParaRPr lang="fr-FR"/>
        </a:p>
      </c:txPr>
    </c:legend>
    <c:plotVisOnly val="1"/>
    <c:dispBlanksAs val="zero"/>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Feuil1!$B$1</c:f>
              <c:strCache>
                <c:ptCount val="1"/>
                <c:pt idx="0">
                  <c:v>Nature du traitement</c:v>
                </c:pt>
              </c:strCache>
            </c:strRef>
          </c:tx>
          <c:spPr>
            <a:solidFill>
              <a:srgbClr val="0070C0"/>
            </a:solidFill>
          </c:spPr>
          <c:invertIfNegative val="0"/>
          <c:dLbls>
            <c:showLegendKey val="0"/>
            <c:showVal val="1"/>
            <c:showCatName val="0"/>
            <c:showSerName val="0"/>
            <c:showPercent val="0"/>
            <c:showBubbleSize val="0"/>
            <c:showLeaderLines val="0"/>
          </c:dLbls>
          <c:cat>
            <c:strRef>
              <c:f>Feuil1!$A$2:$A$10</c:f>
              <c:strCache>
                <c:ptCount val="9"/>
                <c:pt idx="0">
                  <c:v>PR</c:v>
                </c:pt>
                <c:pt idx="1">
                  <c:v>SOF + PR</c:v>
                </c:pt>
                <c:pt idx="2">
                  <c:v>SOF + R</c:v>
                </c:pt>
                <c:pt idx="3">
                  <c:v>SOF + SMV</c:v>
                </c:pt>
                <c:pt idx="4">
                  <c:v>SOF + SMV + R</c:v>
                </c:pt>
                <c:pt idx="5">
                  <c:v>SOF + DCV</c:v>
                </c:pt>
                <c:pt idx="6">
                  <c:v>SOF + DCV + R</c:v>
                </c:pt>
                <c:pt idx="7">
                  <c:v>SOF/LDV</c:v>
                </c:pt>
                <c:pt idx="8">
                  <c:v>SOF/LDV + R</c:v>
                </c:pt>
              </c:strCache>
            </c:strRef>
          </c:cat>
          <c:val>
            <c:numRef>
              <c:f>Feuil1!$B$2:$B$10</c:f>
              <c:numCache>
                <c:formatCode>General</c:formatCode>
                <c:ptCount val="9"/>
                <c:pt idx="0">
                  <c:v>1</c:v>
                </c:pt>
                <c:pt idx="1">
                  <c:v>10</c:v>
                </c:pt>
                <c:pt idx="2">
                  <c:v>8</c:v>
                </c:pt>
                <c:pt idx="3">
                  <c:v>66</c:v>
                </c:pt>
                <c:pt idx="4">
                  <c:v>2</c:v>
                </c:pt>
                <c:pt idx="5">
                  <c:v>31</c:v>
                </c:pt>
                <c:pt idx="6">
                  <c:v>12</c:v>
                </c:pt>
                <c:pt idx="7">
                  <c:v>8</c:v>
                </c:pt>
                <c:pt idx="8">
                  <c:v>9</c:v>
                </c:pt>
              </c:numCache>
            </c:numRef>
          </c:val>
        </c:ser>
        <c:dLbls>
          <c:showLegendKey val="0"/>
          <c:showVal val="0"/>
          <c:showCatName val="0"/>
          <c:showSerName val="0"/>
          <c:showPercent val="0"/>
          <c:showBubbleSize val="0"/>
        </c:dLbls>
        <c:gapWidth val="150"/>
        <c:axId val="32889472"/>
        <c:axId val="34800000"/>
      </c:barChart>
      <c:catAx>
        <c:axId val="32889472"/>
        <c:scaling>
          <c:orientation val="minMax"/>
        </c:scaling>
        <c:delete val="0"/>
        <c:axPos val="b"/>
        <c:majorTickMark val="none"/>
        <c:minorTickMark val="none"/>
        <c:tickLblPos val="nextTo"/>
        <c:txPr>
          <a:bodyPr/>
          <a:lstStyle/>
          <a:p>
            <a:pPr>
              <a:defRPr sz="1200"/>
            </a:pPr>
            <a:endParaRPr lang="fr-FR"/>
          </a:p>
        </c:txPr>
        <c:crossAx val="34800000"/>
        <c:crosses val="autoZero"/>
        <c:auto val="1"/>
        <c:lblAlgn val="ctr"/>
        <c:lblOffset val="100"/>
        <c:noMultiLvlLbl val="0"/>
      </c:catAx>
      <c:valAx>
        <c:axId val="34800000"/>
        <c:scaling>
          <c:orientation val="minMax"/>
        </c:scaling>
        <c:delete val="0"/>
        <c:axPos val="l"/>
        <c:majorGridlines/>
        <c:numFmt formatCode="General" sourceLinked="1"/>
        <c:majorTickMark val="none"/>
        <c:minorTickMark val="none"/>
        <c:tickLblPos val="nextTo"/>
        <c:crossAx val="32889472"/>
        <c:crosses val="autoZero"/>
        <c:crossBetween val="between"/>
      </c:valAx>
    </c:plotArea>
    <c:plotVisOnly val="1"/>
    <c:dispBlanksAs val="gap"/>
    <c:showDLblsOverMax val="0"/>
  </c:chart>
  <c:txPr>
    <a:bodyPr/>
    <a:lstStyle/>
    <a:p>
      <a:pPr>
        <a:defRPr sz="800"/>
      </a:pPr>
      <a:endParaRPr lang="fr-FR"/>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7216508650704375E-2"/>
          <c:y val="0.10710549129241581"/>
          <c:w val="0.93557260699555411"/>
          <c:h val="0.83820626330503478"/>
        </c:manualLayout>
      </c:layout>
      <c:barChart>
        <c:barDir val="col"/>
        <c:grouping val="clustered"/>
        <c:varyColors val="0"/>
        <c:ser>
          <c:idx val="0"/>
          <c:order val="0"/>
          <c:tx>
            <c:strRef>
              <c:f>Feuil1!$B$1</c:f>
              <c:strCache>
                <c:ptCount val="1"/>
                <c:pt idx="0">
                  <c:v>Nature du traitement</c:v>
                </c:pt>
              </c:strCache>
            </c:strRef>
          </c:tx>
          <c:invertIfNegative val="0"/>
          <c:cat>
            <c:strRef>
              <c:f>Feuil1!$A$2:$A$6</c:f>
              <c:strCache>
                <c:ptCount val="5"/>
                <c:pt idx="0">
                  <c:v>SOF +INF-Peg + RBV</c:v>
                </c:pt>
                <c:pt idx="1">
                  <c:v>SOF + RBV</c:v>
                </c:pt>
                <c:pt idx="2">
                  <c:v>SOF + DCV + RBV</c:v>
                </c:pt>
                <c:pt idx="3">
                  <c:v>SOF/LDV</c:v>
                </c:pt>
                <c:pt idx="4">
                  <c:v>SOF/LDV + RBV</c:v>
                </c:pt>
              </c:strCache>
            </c:strRef>
          </c:cat>
          <c:val>
            <c:numRef>
              <c:f>Feuil1!$B$2:$B$6</c:f>
              <c:numCache>
                <c:formatCode>General</c:formatCode>
                <c:ptCount val="5"/>
                <c:pt idx="0">
                  <c:v>1</c:v>
                </c:pt>
                <c:pt idx="1">
                  <c:v>3</c:v>
                </c:pt>
                <c:pt idx="2">
                  <c:v>1</c:v>
                </c:pt>
                <c:pt idx="3">
                  <c:v>12</c:v>
                </c:pt>
                <c:pt idx="4">
                  <c:v>4</c:v>
                </c:pt>
              </c:numCache>
            </c:numRef>
          </c:val>
        </c:ser>
        <c:dLbls>
          <c:showLegendKey val="0"/>
          <c:showVal val="1"/>
          <c:showCatName val="0"/>
          <c:showSerName val="0"/>
          <c:showPercent val="0"/>
          <c:showBubbleSize val="0"/>
        </c:dLbls>
        <c:gapWidth val="75"/>
        <c:axId val="36524032"/>
        <c:axId val="36525568"/>
      </c:barChart>
      <c:catAx>
        <c:axId val="36524032"/>
        <c:scaling>
          <c:orientation val="minMax"/>
        </c:scaling>
        <c:delete val="0"/>
        <c:axPos val="b"/>
        <c:majorTickMark val="none"/>
        <c:minorTickMark val="none"/>
        <c:tickLblPos val="nextTo"/>
        <c:crossAx val="36525568"/>
        <c:crosses val="autoZero"/>
        <c:auto val="1"/>
        <c:lblAlgn val="ctr"/>
        <c:lblOffset val="100"/>
        <c:noMultiLvlLbl val="0"/>
      </c:catAx>
      <c:valAx>
        <c:axId val="36525568"/>
        <c:scaling>
          <c:orientation val="minMax"/>
        </c:scaling>
        <c:delete val="0"/>
        <c:axPos val="l"/>
        <c:numFmt formatCode="General" sourceLinked="1"/>
        <c:majorTickMark val="none"/>
        <c:minorTickMark val="none"/>
        <c:tickLblPos val="nextTo"/>
        <c:crossAx val="36524032"/>
        <c:crosses val="autoZero"/>
        <c:crossBetween val="between"/>
      </c:valAx>
    </c:plotArea>
    <c:plotVisOnly val="1"/>
    <c:dispBlanksAs val="gap"/>
    <c:showDLblsOverMax val="0"/>
  </c:chart>
  <c:txPr>
    <a:bodyPr/>
    <a:lstStyle/>
    <a:p>
      <a:pPr>
        <a:defRPr sz="1050"/>
      </a:pPr>
      <a:endParaRPr lang="fr-FR"/>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pieChart>
        <c:varyColors val="1"/>
        <c:ser>
          <c:idx val="0"/>
          <c:order val="0"/>
          <c:dLbls>
            <c:txPr>
              <a:bodyPr/>
              <a:lstStyle/>
              <a:p>
                <a:pPr>
                  <a:defRPr sz="1400" b="1"/>
                </a:pPr>
                <a:endParaRPr lang="fr-FR"/>
              </a:p>
            </c:txPr>
            <c:showLegendKey val="0"/>
            <c:showVal val="1"/>
            <c:showCatName val="0"/>
            <c:showSerName val="0"/>
            <c:showPercent val="0"/>
            <c:showBubbleSize val="0"/>
            <c:showLeaderLines val="1"/>
          </c:dLbls>
          <c:cat>
            <c:strRef>
              <c:f>Feuil2!$B$2:$B$6</c:f>
              <c:strCache>
                <c:ptCount val="5"/>
                <c:pt idx="0">
                  <c:v>Génotype 1</c:v>
                </c:pt>
                <c:pt idx="1">
                  <c:v>Génotype 2</c:v>
                </c:pt>
                <c:pt idx="2">
                  <c:v>Génotype 3</c:v>
                </c:pt>
                <c:pt idx="3">
                  <c:v>Génotype 4</c:v>
                </c:pt>
                <c:pt idx="4">
                  <c:v>Génotype 5</c:v>
                </c:pt>
              </c:strCache>
            </c:strRef>
          </c:cat>
          <c:val>
            <c:numRef>
              <c:f>Feuil2!$C$2:$C$6</c:f>
              <c:numCache>
                <c:formatCode>General</c:formatCode>
                <c:ptCount val="5"/>
                <c:pt idx="0">
                  <c:v>222</c:v>
                </c:pt>
                <c:pt idx="1">
                  <c:v>15</c:v>
                </c:pt>
                <c:pt idx="2">
                  <c:v>55</c:v>
                </c:pt>
                <c:pt idx="3">
                  <c:v>24</c:v>
                </c:pt>
                <c:pt idx="4">
                  <c:v>3</c:v>
                </c:pt>
              </c:numCache>
            </c:numRef>
          </c:val>
        </c:ser>
        <c:dLbls>
          <c:showLegendKey val="0"/>
          <c:showVal val="0"/>
          <c:showCatName val="0"/>
          <c:showSerName val="0"/>
          <c:showPercent val="0"/>
          <c:showBubbleSize val="0"/>
          <c:showLeaderLines val="1"/>
        </c:dLbls>
        <c:firstSliceAng val="0"/>
      </c:pieChart>
    </c:plotArea>
    <c:legend>
      <c:legendPos val="r"/>
      <c:layout/>
      <c:overlay val="0"/>
      <c:txPr>
        <a:bodyPr/>
        <a:lstStyle/>
        <a:p>
          <a:pPr>
            <a:defRPr sz="1800"/>
          </a:pPr>
          <a:endParaRPr lang="fr-FR"/>
        </a:p>
      </c:txPr>
    </c:legend>
    <c:plotVisOnly val="1"/>
    <c:dispBlanksAs val="zero"/>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pieChart>
        <c:varyColors val="1"/>
        <c:ser>
          <c:idx val="0"/>
          <c:order val="0"/>
          <c:dLbls>
            <c:txPr>
              <a:bodyPr/>
              <a:lstStyle/>
              <a:p>
                <a:pPr>
                  <a:defRPr sz="1400" b="1"/>
                </a:pPr>
                <a:endParaRPr lang="fr-FR"/>
              </a:p>
            </c:txPr>
            <c:showLegendKey val="0"/>
            <c:showVal val="0"/>
            <c:showCatName val="0"/>
            <c:showSerName val="0"/>
            <c:showPercent val="1"/>
            <c:showBubbleSize val="0"/>
            <c:showLeaderLines val="1"/>
          </c:dLbls>
          <c:cat>
            <c:strRef>
              <c:f>Feuil2!$C$35:$C$40</c:f>
              <c:strCache>
                <c:ptCount val="6"/>
                <c:pt idx="0">
                  <c:v>Daclatasvir</c:v>
                </c:pt>
                <c:pt idx="1">
                  <c:v>Lédipasvir</c:v>
                </c:pt>
                <c:pt idx="2">
                  <c:v>Siméprévir</c:v>
                </c:pt>
                <c:pt idx="3">
                  <c:v>Sof/Rib</c:v>
                </c:pt>
                <c:pt idx="4">
                  <c:v>Sof/rib/IFN</c:v>
                </c:pt>
                <c:pt idx="5">
                  <c:v>Ombi/Pari/r</c:v>
                </c:pt>
              </c:strCache>
            </c:strRef>
          </c:cat>
          <c:val>
            <c:numRef>
              <c:f>Feuil2!$D$35:$D$40</c:f>
              <c:numCache>
                <c:formatCode>General</c:formatCode>
                <c:ptCount val="6"/>
                <c:pt idx="0">
                  <c:v>43.2</c:v>
                </c:pt>
                <c:pt idx="1">
                  <c:v>25.7</c:v>
                </c:pt>
                <c:pt idx="2">
                  <c:v>23.4</c:v>
                </c:pt>
                <c:pt idx="3">
                  <c:v>3.2</c:v>
                </c:pt>
                <c:pt idx="4">
                  <c:v>2.2999999999999998</c:v>
                </c:pt>
                <c:pt idx="5">
                  <c:v>2.2999999999999998</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81562975303629048"/>
          <c:y val="0.278162896430311"/>
          <c:w val="0.15627602341136107"/>
          <c:h val="0.37312649021903632"/>
        </c:manualLayout>
      </c:layout>
      <c:overlay val="0"/>
      <c:txPr>
        <a:bodyPr/>
        <a:lstStyle/>
        <a:p>
          <a:pPr>
            <a:defRPr sz="1400"/>
          </a:pPr>
          <a:endParaRPr lang="fr-FR"/>
        </a:p>
      </c:txPr>
    </c:legend>
    <c:plotVisOnly val="1"/>
    <c:dispBlanksAs val="zero"/>
    <c:showDLblsOverMax val="0"/>
  </c:chart>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pieChart>
        <c:varyColors val="1"/>
        <c:ser>
          <c:idx val="0"/>
          <c:order val="0"/>
          <c:dLbls>
            <c:showLegendKey val="0"/>
            <c:showVal val="0"/>
            <c:showCatName val="0"/>
            <c:showSerName val="0"/>
            <c:showPercent val="1"/>
            <c:showBubbleSize val="0"/>
            <c:showLeaderLines val="1"/>
          </c:dLbls>
          <c:cat>
            <c:strRef>
              <c:f>Feuil2!$R$9:$R$11</c:f>
              <c:strCache>
                <c:ptCount val="3"/>
                <c:pt idx="0">
                  <c:v>Daclatasvir</c:v>
                </c:pt>
                <c:pt idx="1">
                  <c:v>Sof/Riba/IFN</c:v>
                </c:pt>
                <c:pt idx="2">
                  <c:v>Sof/Riba</c:v>
                </c:pt>
              </c:strCache>
            </c:strRef>
          </c:cat>
          <c:val>
            <c:numRef>
              <c:f>Feuil2!$S$9:$S$11</c:f>
              <c:numCache>
                <c:formatCode>General</c:formatCode>
                <c:ptCount val="3"/>
                <c:pt idx="0">
                  <c:v>6.7</c:v>
                </c:pt>
                <c:pt idx="1">
                  <c:v>6.7</c:v>
                </c:pt>
                <c:pt idx="2">
                  <c:v>86.7</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80895784306794172"/>
          <c:y val="0.40375694587726624"/>
          <c:w val="0.18142201371564801"/>
          <c:h val="0.19248588781140713"/>
        </c:manualLayout>
      </c:layout>
      <c:overlay val="0"/>
      <c:txPr>
        <a:bodyPr/>
        <a:lstStyle/>
        <a:p>
          <a:pPr>
            <a:defRPr sz="1400"/>
          </a:pPr>
          <a:endParaRPr lang="fr-FR"/>
        </a:p>
      </c:txPr>
    </c:legend>
    <c:plotVisOnly val="1"/>
    <c:dispBlanksAs val="zero"/>
    <c:showDLblsOverMax val="0"/>
  </c:chart>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pieChart>
        <c:varyColors val="1"/>
        <c:dLbls>
          <c:showLegendKey val="0"/>
          <c:showVal val="0"/>
          <c:showCatName val="0"/>
          <c:showSerName val="0"/>
          <c:showPercent val="0"/>
          <c:showBubbleSize val="0"/>
          <c:showLeaderLines val="1"/>
        </c:dLbls>
        <c:firstSliceAng val="0"/>
      </c:pieChart>
    </c:plotArea>
    <c:legend>
      <c:legendPos val="r"/>
      <c:layout>
        <c:manualLayout>
          <c:xMode val="edge"/>
          <c:yMode val="edge"/>
          <c:x val="0.81562975303629048"/>
          <c:y val="0.278162896430311"/>
          <c:w val="0.15627602341136107"/>
          <c:h val="0.37312649021903632"/>
        </c:manualLayout>
      </c:layout>
      <c:overlay val="0"/>
      <c:txPr>
        <a:bodyPr/>
        <a:lstStyle/>
        <a:p>
          <a:pPr>
            <a:defRPr sz="1400"/>
          </a:pPr>
          <a:endParaRPr lang="fr-FR"/>
        </a:p>
      </c:txPr>
    </c:legend>
    <c:plotVisOnly val="1"/>
    <c:dispBlanksAs val="zero"/>
    <c:showDLblsOverMax val="0"/>
  </c:chart>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pieChart>
        <c:varyColors val="1"/>
        <c:ser>
          <c:idx val="0"/>
          <c:order val="0"/>
          <c:dLbls>
            <c:txPr>
              <a:bodyPr/>
              <a:lstStyle/>
              <a:p>
                <a:pPr>
                  <a:defRPr sz="1400" b="1"/>
                </a:pPr>
                <a:endParaRPr lang="fr-FR"/>
              </a:p>
            </c:txPr>
            <c:showLegendKey val="0"/>
            <c:showVal val="0"/>
            <c:showCatName val="0"/>
            <c:showSerName val="0"/>
            <c:showPercent val="1"/>
            <c:showBubbleSize val="0"/>
            <c:showLeaderLines val="1"/>
          </c:dLbls>
          <c:cat>
            <c:strRef>
              <c:f>Feuil2!$R$18:$R$21</c:f>
              <c:strCache>
                <c:ptCount val="4"/>
                <c:pt idx="0">
                  <c:v>Daclatasvir</c:v>
                </c:pt>
                <c:pt idx="1">
                  <c:v>Lédipasvir</c:v>
                </c:pt>
                <c:pt idx="2">
                  <c:v>Sof/Riba</c:v>
                </c:pt>
                <c:pt idx="3">
                  <c:v>Sof/Riba/IFN</c:v>
                </c:pt>
              </c:strCache>
            </c:strRef>
          </c:cat>
          <c:val>
            <c:numRef>
              <c:f>Feuil2!$S$18:$S$21</c:f>
              <c:numCache>
                <c:formatCode>General</c:formatCode>
                <c:ptCount val="4"/>
                <c:pt idx="0">
                  <c:v>27.3</c:v>
                </c:pt>
                <c:pt idx="1">
                  <c:v>27.3</c:v>
                </c:pt>
                <c:pt idx="2">
                  <c:v>29.1</c:v>
                </c:pt>
                <c:pt idx="3">
                  <c:v>16.399999999999999</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77916154325602205"/>
          <c:y val="0.37923639115173402"/>
          <c:w val="0.21187052662698488"/>
          <c:h val="0.24152721769653199"/>
        </c:manualLayout>
      </c:layout>
      <c:overlay val="0"/>
      <c:txPr>
        <a:bodyPr/>
        <a:lstStyle/>
        <a:p>
          <a:pPr>
            <a:defRPr sz="1600"/>
          </a:pPr>
          <a:endParaRPr lang="fr-FR"/>
        </a:p>
      </c:txPr>
    </c:legend>
    <c:plotVisOnly val="1"/>
    <c:dispBlanksAs val="zero"/>
    <c:showDLblsOverMax val="0"/>
  </c:chart>
  <c:externalData r:id="rId2">
    <c:autoUpdate val="0"/>
  </c:externalData>
  <c:userShapes r:id="rId3"/>
</c:chartSpace>
</file>

<file path=ppt/charts/chart9.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pieChart>
        <c:varyColors val="1"/>
        <c:dLbls>
          <c:showLegendKey val="0"/>
          <c:showVal val="0"/>
          <c:showCatName val="0"/>
          <c:showSerName val="0"/>
          <c:showPercent val="0"/>
          <c:showBubbleSize val="0"/>
          <c:showLeaderLines val="1"/>
        </c:dLbls>
        <c:firstSliceAng val="0"/>
      </c:pieChart>
    </c:plotArea>
    <c:legend>
      <c:legendPos val="r"/>
      <c:layout>
        <c:manualLayout>
          <c:xMode val="edge"/>
          <c:yMode val="edge"/>
          <c:x val="0.81562975303629048"/>
          <c:y val="0.278162896430311"/>
          <c:w val="0.15627602341136107"/>
          <c:h val="0.37312649021903632"/>
        </c:manualLayout>
      </c:layout>
      <c:overlay val="0"/>
      <c:txPr>
        <a:bodyPr/>
        <a:lstStyle/>
        <a:p>
          <a:pPr>
            <a:defRPr sz="1400"/>
          </a:pPr>
          <a:endParaRPr lang="fr-FR"/>
        </a:p>
      </c:txPr>
    </c:legend>
    <c:plotVisOnly val="1"/>
    <c:dispBlanksAs val="zero"/>
    <c:showDLblsOverMax val="0"/>
  </c:chart>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5.png"/></Relationships>
</file>

<file path=ppt/drawings/drawing1.xml><?xml version="1.0" encoding="utf-8"?>
<c:userShapes xmlns:c="http://schemas.openxmlformats.org/drawingml/2006/chart">
  <cdr:relSizeAnchor xmlns:cdr="http://schemas.openxmlformats.org/drawingml/2006/chartDrawing">
    <cdr:from>
      <cdr:x>0.0339</cdr:x>
      <cdr:y>0.86486</cdr:y>
    </cdr:from>
    <cdr:to>
      <cdr:x>0.19492</cdr:x>
      <cdr:y>0.94595</cdr:y>
    </cdr:to>
    <cdr:sp macro="" textlink="">
      <cdr:nvSpPr>
        <cdr:cNvPr id="2" name="ZoneTexte 1"/>
        <cdr:cNvSpPr txBox="1"/>
      </cdr:nvSpPr>
      <cdr:spPr>
        <a:xfrm xmlns:a="http://schemas.openxmlformats.org/drawingml/2006/main">
          <a:off x="288032" y="4608512"/>
          <a:ext cx="1368152" cy="43204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r-FR" sz="2400" b="1" dirty="0" smtClean="0">
              <a:solidFill>
                <a:srgbClr val="0000FF"/>
              </a:solidFill>
            </a:rPr>
            <a:t>N = 55</a:t>
          </a:r>
          <a:endParaRPr lang="fr-FR" sz="2400" b="1" dirty="0">
            <a:solidFill>
              <a:srgbClr val="0000FF"/>
            </a:solidFill>
          </a:endParaRP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Modifiez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AA309A6D-C09C-4548-B29A-6CF363A7E532}" type="datetimeFigureOut">
              <a:rPr lang="fr-FR" smtClean="0"/>
              <a:pPr/>
              <a:t>07/05/2015</a:t>
            </a:fld>
            <a:endParaRPr lang="fr-BE"/>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BE"/>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07/05/2015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07/05/2015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AA309A6D-C09C-4548-B29A-6CF363A7E532}" type="datetimeFigureOut">
              <a:rPr lang="fr-FR" smtClean="0"/>
              <a:pPr/>
              <a:t>07/05/2015</a:t>
            </a:fld>
            <a:endParaRPr lang="fr-BE"/>
          </a:p>
        </p:txBody>
      </p:sp>
      <p:sp>
        <p:nvSpPr>
          <p:cNvPr id="9" name="Espace réservé du numéro de diapositive 8"/>
          <p:cNvSpPr>
            <a:spLocks noGrp="1"/>
          </p:cNvSpPr>
          <p:nvPr>
            <p:ph type="sldNum" sz="quarter" idx="15"/>
          </p:nvPr>
        </p:nvSpPr>
        <p:spPr/>
        <p:txBody>
          <a:bodyPr rtlCol="0"/>
          <a:lstStyle/>
          <a:p>
            <a:fld id="{CF4668DC-857F-487D-BFFA-8C0CA5037977}" type="slidenum">
              <a:rPr lang="fr-BE" smtClean="0"/>
              <a:pPr/>
              <a:t>‹N°›</a:t>
            </a:fld>
            <a:endParaRPr lang="fr-BE"/>
          </a:p>
        </p:txBody>
      </p:sp>
      <p:sp>
        <p:nvSpPr>
          <p:cNvPr id="10" name="Espace réservé du pied de page 9"/>
          <p:cNvSpPr>
            <a:spLocks noGrp="1"/>
          </p:cNvSpPr>
          <p:nvPr>
            <p:ph type="ftr" sz="quarter" idx="16"/>
          </p:nvPr>
        </p:nvSpPr>
        <p:spPr/>
        <p:txBody>
          <a:bodyPr rtlCol="0"/>
          <a:lstStyle/>
          <a:p>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AA309A6D-C09C-4548-B29A-6CF363A7E532}" type="datetimeFigureOut">
              <a:rPr lang="fr-FR" smtClean="0"/>
              <a:pPr/>
              <a:t>07/05/2015</a:t>
            </a:fld>
            <a:endParaRPr lang="fr-BE"/>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BE"/>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07/05/2015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Modifiez le style du titre</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07/05/2015</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6" name="Espace réservé de la date 5"/>
          <p:cNvSpPr>
            <a:spLocks noGrp="1"/>
          </p:cNvSpPr>
          <p:nvPr>
            <p:ph type="dt" sz="half" idx="10"/>
          </p:nvPr>
        </p:nvSpPr>
        <p:spPr/>
        <p:txBody>
          <a:bodyPr rtlCol="0"/>
          <a:lstStyle/>
          <a:p>
            <a:fld id="{AA309A6D-C09C-4548-B29A-6CF363A7E532}" type="datetimeFigureOut">
              <a:rPr lang="fr-FR" smtClean="0"/>
              <a:pPr/>
              <a:t>07/05/2015</a:t>
            </a:fld>
            <a:endParaRPr lang="fr-BE"/>
          </a:p>
        </p:txBody>
      </p:sp>
      <p:sp>
        <p:nvSpPr>
          <p:cNvPr id="7" name="Espace réservé du numéro de diapositive 6"/>
          <p:cNvSpPr>
            <a:spLocks noGrp="1"/>
          </p:cNvSpPr>
          <p:nvPr>
            <p:ph type="sldNum" sz="quarter" idx="11"/>
          </p:nvPr>
        </p:nvSpPr>
        <p:spPr/>
        <p:txBody>
          <a:bodyPr rtlCol="0"/>
          <a:lstStyle/>
          <a:p>
            <a:fld id="{CF4668DC-857F-487D-BFFA-8C0CA5037977}" type="slidenum">
              <a:rPr lang="fr-BE" smtClean="0"/>
              <a:pPr/>
              <a:t>‹N°›</a:t>
            </a:fld>
            <a:endParaRPr lang="fr-BE"/>
          </a:p>
        </p:txBody>
      </p:sp>
      <p:sp>
        <p:nvSpPr>
          <p:cNvPr id="8" name="Espace réservé du pied de page 7"/>
          <p:cNvSpPr>
            <a:spLocks noGrp="1"/>
          </p:cNvSpPr>
          <p:nvPr>
            <p:ph type="ftr" sz="quarter" idx="12"/>
          </p:nvPr>
        </p:nvSpPr>
        <p:spPr/>
        <p:txBody>
          <a:bodyPr rtlCol="0"/>
          <a:lstStyle/>
          <a:p>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07/05/2015</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AA309A6D-C09C-4548-B29A-6CF363A7E532}" type="datetimeFigureOut">
              <a:rPr lang="fr-FR" smtClean="0"/>
              <a:pPr/>
              <a:t>07/05/2015</a:t>
            </a:fld>
            <a:endParaRPr lang="fr-BE"/>
          </a:p>
        </p:txBody>
      </p:sp>
      <p:sp>
        <p:nvSpPr>
          <p:cNvPr id="22" name="Espace réservé du numéro de diapositive 21"/>
          <p:cNvSpPr>
            <a:spLocks noGrp="1"/>
          </p:cNvSpPr>
          <p:nvPr>
            <p:ph type="sldNum" sz="quarter" idx="15"/>
          </p:nvPr>
        </p:nvSpPr>
        <p:spPr/>
        <p:txBody>
          <a:bodyPr rtlCol="0"/>
          <a:lstStyle/>
          <a:p>
            <a:fld id="{CF4668DC-857F-487D-BFFA-8C0CA5037977}" type="slidenum">
              <a:rPr lang="fr-BE" smtClean="0"/>
              <a:pPr/>
              <a:t>‹N°›</a:t>
            </a:fld>
            <a:endParaRPr lang="fr-BE"/>
          </a:p>
        </p:txBody>
      </p:sp>
      <p:sp>
        <p:nvSpPr>
          <p:cNvPr id="23" name="Espace réservé du pied de page 22"/>
          <p:cNvSpPr>
            <a:spLocks noGrp="1"/>
          </p:cNvSpPr>
          <p:nvPr>
            <p:ph type="ftr" sz="quarter" idx="16"/>
          </p:nvPr>
        </p:nvSpPr>
        <p:spPr/>
        <p:txBody>
          <a:bodyPr rtlCol="0"/>
          <a:lstStyle/>
          <a:p>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AA309A6D-C09C-4548-B29A-6CF363A7E532}" type="datetimeFigureOut">
              <a:rPr lang="fr-FR" smtClean="0"/>
              <a:pPr/>
              <a:t>07/05/2015</a:t>
            </a:fld>
            <a:endParaRPr lang="fr-BE"/>
          </a:p>
        </p:txBody>
      </p:sp>
      <p:sp>
        <p:nvSpPr>
          <p:cNvPr id="18" name="Espace réservé du numéro de diapositive 17"/>
          <p:cNvSpPr>
            <a:spLocks noGrp="1"/>
          </p:cNvSpPr>
          <p:nvPr>
            <p:ph type="sldNum" sz="quarter" idx="11"/>
          </p:nvPr>
        </p:nvSpPr>
        <p:spPr/>
        <p:txBody>
          <a:bodyPr rtlCol="0"/>
          <a:lstStyle/>
          <a:p>
            <a:fld id="{CF4668DC-857F-487D-BFFA-8C0CA5037977}" type="slidenum">
              <a:rPr lang="fr-BE" smtClean="0"/>
              <a:pPr/>
              <a:t>‹N°›</a:t>
            </a:fld>
            <a:endParaRPr lang="fr-BE"/>
          </a:p>
        </p:txBody>
      </p:sp>
      <p:sp>
        <p:nvSpPr>
          <p:cNvPr id="21" name="Espace réservé du pied de page 20"/>
          <p:cNvSpPr>
            <a:spLocks noGrp="1"/>
          </p:cNvSpPr>
          <p:nvPr>
            <p:ph type="ftr" sz="quarter" idx="12"/>
          </p:nvPr>
        </p:nvSpPr>
        <p:spPr/>
        <p:txBody>
          <a:bodyPr rtlCol="0"/>
          <a:lstStyle/>
          <a:p>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A309A6D-C09C-4548-B29A-6CF363A7E532}" type="datetimeFigureOut">
              <a:rPr lang="fr-FR" smtClean="0"/>
              <a:pPr/>
              <a:t>07/05/2015</a:t>
            </a:fld>
            <a:endParaRPr lang="fr-BE"/>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BE"/>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Microsoft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chart" Target="../charts/chart6.xml"/><Relationship Id="rId4" Type="http://schemas.openxmlformats.org/officeDocument/2006/relationships/image" Target="../media/image15.png"/></Relationships>
</file>

<file path=ppt/slides/_rels/slide3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63688" y="1988840"/>
            <a:ext cx="6858000" cy="990600"/>
          </a:xfrm>
        </p:spPr>
        <p:txBody>
          <a:bodyPr>
            <a:noAutofit/>
          </a:bodyPr>
          <a:lstStyle/>
          <a:p>
            <a:pPr algn="ctr"/>
            <a:r>
              <a:rPr lang="fr-FR" sz="2800" dirty="0" smtClean="0"/>
              <a:t>Réseau hépatite </a:t>
            </a:r>
            <a:r>
              <a:rPr lang="fr-FR" sz="2800" dirty="0" err="1" smtClean="0"/>
              <a:t>bretagne</a:t>
            </a:r>
            <a:r>
              <a:rPr lang="fr-FR" sz="2800" dirty="0" smtClean="0"/>
              <a:t/>
            </a:r>
            <a:br>
              <a:rPr lang="fr-FR" sz="2800" dirty="0" smtClean="0"/>
            </a:br>
            <a:r>
              <a:rPr lang="fr-FR" sz="2800" dirty="0" smtClean="0"/>
              <a:t> Quoi de neuf en 2014-2015 avec la révolution </a:t>
            </a:r>
            <a:r>
              <a:rPr lang="fr-FR" sz="2800" dirty="0" err="1" smtClean="0"/>
              <a:t>vhc</a:t>
            </a:r>
            <a:r>
              <a:rPr lang="fr-FR" sz="2800" dirty="0" smtClean="0"/>
              <a:t>?</a:t>
            </a:r>
            <a:endParaRPr lang="fr-FR" sz="2800" dirty="0"/>
          </a:p>
        </p:txBody>
      </p:sp>
      <p:sp>
        <p:nvSpPr>
          <p:cNvPr id="3" name="Sous-titre 2"/>
          <p:cNvSpPr>
            <a:spLocks noGrp="1"/>
          </p:cNvSpPr>
          <p:nvPr>
            <p:ph type="subTitle" idx="1"/>
          </p:nvPr>
        </p:nvSpPr>
        <p:spPr>
          <a:xfrm>
            <a:off x="3419872" y="5517232"/>
            <a:ext cx="4464496" cy="533400"/>
          </a:xfrm>
        </p:spPr>
        <p:txBody>
          <a:bodyPr>
            <a:noAutofit/>
          </a:bodyPr>
          <a:lstStyle/>
          <a:p>
            <a:pPr algn="ctr"/>
            <a:r>
              <a:rPr lang="fr-FR" sz="1400" dirty="0" smtClean="0"/>
              <a:t>Zeineb BEN ALI,  service des maladies du foie CHU de Rennes</a:t>
            </a:r>
            <a:endParaRPr lang="fr-FR" sz="1400" dirty="0"/>
          </a:p>
        </p:txBody>
      </p:sp>
      <p:pic>
        <p:nvPicPr>
          <p:cNvPr id="4098" name="Picture 2" descr="logo fin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6" y="260648"/>
            <a:ext cx="1638182" cy="100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3" descr="C:\Users\benali\AppData\Local\Microsoft\Windows\Temporary Internet Files\Content.Outlook\VC147HIY\logo chu.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260648"/>
            <a:ext cx="762000" cy="93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2766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Imag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59649"/>
            <a:ext cx="8820472" cy="629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91056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562074"/>
          </a:xfrm>
        </p:spPr>
        <p:txBody>
          <a:bodyPr>
            <a:normAutofit/>
          </a:bodyPr>
          <a:lstStyle/>
          <a:p>
            <a:pPr algn="ctr"/>
            <a:r>
              <a:rPr lang="fr-FR" dirty="0" smtClean="0"/>
              <a:t> Organisation de la </a:t>
            </a:r>
            <a:r>
              <a:rPr lang="fr-FR" dirty="0" err="1" smtClean="0"/>
              <a:t>rcp</a:t>
            </a:r>
            <a:endParaRPr lang="fr-FR" dirty="0"/>
          </a:p>
        </p:txBody>
      </p:sp>
      <p:sp>
        <p:nvSpPr>
          <p:cNvPr id="3" name="Espace réservé du contenu 2"/>
          <p:cNvSpPr>
            <a:spLocks noGrp="1"/>
          </p:cNvSpPr>
          <p:nvPr>
            <p:ph sz="quarter" idx="1"/>
          </p:nvPr>
        </p:nvSpPr>
        <p:spPr>
          <a:xfrm>
            <a:off x="457200" y="1196752"/>
            <a:ext cx="7715200" cy="5277200"/>
          </a:xfrm>
        </p:spPr>
        <p:txBody>
          <a:bodyPr>
            <a:normAutofit fontScale="92500" lnSpcReduction="20000"/>
          </a:bodyPr>
          <a:lstStyle/>
          <a:p>
            <a:r>
              <a:rPr lang="fr-FR" sz="2200" dirty="0" smtClean="0"/>
              <a:t>1</a:t>
            </a:r>
            <a:r>
              <a:rPr lang="fr-FR" sz="2200" baseline="30000" dirty="0" smtClean="0"/>
              <a:t>ère</a:t>
            </a:r>
            <a:r>
              <a:rPr lang="fr-FR" sz="2200" dirty="0" smtClean="0"/>
              <a:t> RCP en juin 2014, initialement pour les dossiers difficiles</a:t>
            </a:r>
          </a:p>
          <a:p>
            <a:pPr marL="0" indent="0">
              <a:buNone/>
            </a:pPr>
            <a:endParaRPr lang="fr-FR" sz="2200" dirty="0" smtClean="0"/>
          </a:p>
          <a:p>
            <a:r>
              <a:rPr lang="fr-FR" altLang="fr-FR" sz="2200" dirty="0" smtClean="0">
                <a:ea typeface="ＭＳ Ｐゴシック" pitchFamily="34" charset="-128"/>
              </a:rPr>
              <a:t>28/12/2014 : lettre </a:t>
            </a:r>
            <a:r>
              <a:rPr lang="fr-FR" altLang="fr-FR" sz="2200" dirty="0">
                <a:ea typeface="ＭＳ Ｐゴシック" pitchFamily="34" charset="-128"/>
              </a:rPr>
              <a:t>d’</a:t>
            </a:r>
            <a:r>
              <a:rPr lang="fr-FR" altLang="ja-JP" sz="2200" dirty="0">
                <a:ea typeface="ＭＳ Ｐゴシック" pitchFamily="34" charset="-128"/>
              </a:rPr>
              <a:t>instruction relative à l’organisation de la prise en charge de l</a:t>
            </a:r>
            <a:r>
              <a:rPr lang="ja-JP" altLang="fr-FR" sz="2200" dirty="0">
                <a:ea typeface="ＭＳ Ｐゴシック" pitchFamily="34" charset="-128"/>
              </a:rPr>
              <a:t>’</a:t>
            </a:r>
            <a:r>
              <a:rPr lang="fr-FR" altLang="ja-JP" sz="2200" dirty="0">
                <a:ea typeface="ＭＳ Ｐゴシック" pitchFamily="34" charset="-128"/>
              </a:rPr>
              <a:t>hépatite C par les nouveaux </a:t>
            </a:r>
            <a:r>
              <a:rPr lang="fr-FR" altLang="ja-JP" sz="2200" dirty="0" err="1">
                <a:ea typeface="ＭＳ Ｐゴシック" pitchFamily="34" charset="-128"/>
              </a:rPr>
              <a:t>anti-viraux</a:t>
            </a:r>
            <a:r>
              <a:rPr lang="fr-FR" altLang="ja-JP" sz="2200" dirty="0">
                <a:ea typeface="ＭＳ Ｐゴシック" pitchFamily="34" charset="-128"/>
              </a:rPr>
              <a:t> d’action directe </a:t>
            </a:r>
            <a:endParaRPr lang="fr-FR" altLang="ja-JP" sz="2200" dirty="0" smtClean="0">
              <a:ea typeface="ＭＳ Ｐゴシック" pitchFamily="34" charset="-128"/>
            </a:endParaRPr>
          </a:p>
          <a:p>
            <a:endParaRPr lang="fr-FR" altLang="fr-FR" sz="2200" dirty="0">
              <a:ea typeface="ＭＳ Ｐゴシック" pitchFamily="34" charset="-128"/>
            </a:endParaRPr>
          </a:p>
          <a:p>
            <a:r>
              <a:rPr lang="fr-FR" altLang="fr-FR" sz="2200" dirty="0" smtClean="0">
                <a:ea typeface="ＭＳ Ｐゴシック" pitchFamily="34" charset="-128"/>
              </a:rPr>
              <a:t>Recommandation </a:t>
            </a:r>
            <a:r>
              <a:rPr lang="fr-FR" altLang="fr-FR" sz="2200" dirty="0">
                <a:ea typeface="ＭＳ Ｐゴシック" pitchFamily="34" charset="-128"/>
              </a:rPr>
              <a:t>de RCP pour tous les patients</a:t>
            </a:r>
          </a:p>
          <a:p>
            <a:endParaRPr lang="fr-FR" altLang="fr-FR" sz="2200" dirty="0">
              <a:ea typeface="ＭＳ Ｐゴシック" pitchFamily="34" charset="-128"/>
            </a:endParaRPr>
          </a:p>
          <a:p>
            <a:r>
              <a:rPr lang="fr-FR" altLang="fr-FR" sz="2200" dirty="0">
                <a:ea typeface="ＭＳ Ｐゴシック" pitchFamily="34" charset="-128"/>
              </a:rPr>
              <a:t>Organisation de la RCP </a:t>
            </a:r>
            <a:r>
              <a:rPr lang="fr-FR" altLang="fr-FR" sz="2200" dirty="0" smtClean="0">
                <a:ea typeface="ＭＳ Ｐゴシック" pitchFamily="34" charset="-128"/>
              </a:rPr>
              <a:t>:</a:t>
            </a:r>
            <a:endParaRPr lang="fr-FR" altLang="fr-FR" sz="2200" dirty="0">
              <a:ea typeface="ＭＳ Ｐゴシック" pitchFamily="34" charset="-128"/>
            </a:endParaRPr>
          </a:p>
          <a:p>
            <a:pPr lvl="1"/>
            <a:r>
              <a:rPr lang="fr-FR" altLang="ja-JP" sz="2200" dirty="0">
                <a:ea typeface="ＭＳ Ｐゴシック" pitchFamily="34" charset="-128"/>
              </a:rPr>
              <a:t>Dans les centres experts de lutte contre les hépatites virales</a:t>
            </a:r>
          </a:p>
          <a:p>
            <a:pPr lvl="1"/>
            <a:r>
              <a:rPr lang="fr-FR" altLang="fr-FR" sz="2200" dirty="0" smtClean="0">
                <a:ea typeface="ＭＳ Ｐゴシック" pitchFamily="34" charset="-128"/>
              </a:rPr>
              <a:t>Rythme </a:t>
            </a:r>
            <a:r>
              <a:rPr lang="fr-FR" altLang="fr-FR" sz="2200" dirty="0">
                <a:ea typeface="ＭＳ Ｐゴシック" pitchFamily="34" charset="-128"/>
              </a:rPr>
              <a:t>clairement établi adapté à l’</a:t>
            </a:r>
            <a:r>
              <a:rPr lang="fr-FR" altLang="ja-JP" sz="2200" dirty="0">
                <a:ea typeface="ＭＳ Ｐゴシック" pitchFamily="34" charset="-128"/>
              </a:rPr>
              <a:t>activité (au moins 1 fois par mois</a:t>
            </a:r>
            <a:r>
              <a:rPr lang="fr-FR" altLang="ja-JP" sz="2200" dirty="0" smtClean="0">
                <a:ea typeface="ＭＳ Ｐゴシック" pitchFamily="34" charset="-128"/>
              </a:rPr>
              <a:t>)</a:t>
            </a:r>
          </a:p>
          <a:p>
            <a:pPr lvl="1"/>
            <a:r>
              <a:rPr lang="fr-FR" altLang="fr-FR" sz="2200" dirty="0" smtClean="0">
                <a:ea typeface="ＭＳ Ｐゴシック" pitchFamily="34" charset="-128"/>
              </a:rPr>
              <a:t>Composition minimale :</a:t>
            </a:r>
            <a:endParaRPr lang="fr-FR" altLang="fr-FR" sz="2200" dirty="0">
              <a:ea typeface="ＭＳ Ｐゴシック" pitchFamily="34" charset="-128"/>
            </a:endParaRPr>
          </a:p>
          <a:p>
            <a:pPr lvl="2" indent="0">
              <a:buNone/>
            </a:pPr>
            <a:r>
              <a:rPr lang="fr-FR" altLang="fr-FR" sz="1500" dirty="0" smtClean="0">
                <a:ea typeface="ＭＳ Ｐゴシック" pitchFamily="34" charset="-128"/>
              </a:rPr>
              <a:t>- 1 </a:t>
            </a:r>
            <a:r>
              <a:rPr lang="fr-FR" altLang="fr-FR" sz="1500" dirty="0">
                <a:ea typeface="ＭＳ Ｐゴシック" pitchFamily="34" charset="-128"/>
              </a:rPr>
              <a:t>médecin hépatologue	     </a:t>
            </a:r>
            <a:r>
              <a:rPr lang="fr-FR" altLang="fr-FR" sz="1500" dirty="0" smtClean="0">
                <a:ea typeface="ＭＳ Ｐゴシック" pitchFamily="34" charset="-128"/>
              </a:rPr>
              <a:t>         - 1 </a:t>
            </a:r>
            <a:r>
              <a:rPr lang="fr-FR" altLang="fr-FR" sz="1500" dirty="0">
                <a:ea typeface="ＭＳ Ｐゴシック" pitchFamily="34" charset="-128"/>
              </a:rPr>
              <a:t>attaché de recherche </a:t>
            </a:r>
            <a:r>
              <a:rPr lang="fr-FR" altLang="fr-FR" sz="1500" dirty="0" smtClean="0">
                <a:ea typeface="ＭＳ Ｐゴシック" pitchFamily="34" charset="-128"/>
              </a:rPr>
              <a:t>clinique</a:t>
            </a:r>
          </a:p>
          <a:p>
            <a:pPr lvl="2" indent="0">
              <a:buNone/>
            </a:pPr>
            <a:r>
              <a:rPr lang="fr-FR" altLang="fr-FR" sz="1500" dirty="0" smtClean="0">
                <a:ea typeface="ＭＳ Ｐゴシック" pitchFamily="34" charset="-128"/>
              </a:rPr>
              <a:t>- 1 </a:t>
            </a:r>
            <a:r>
              <a:rPr lang="fr-FR" altLang="fr-FR" sz="1500" dirty="0">
                <a:ea typeface="ＭＳ Ｐゴシック" pitchFamily="34" charset="-128"/>
              </a:rPr>
              <a:t>virologue (ou </a:t>
            </a:r>
            <a:r>
              <a:rPr lang="fr-FR" altLang="fr-FR" sz="1500" dirty="0" smtClean="0">
                <a:ea typeface="ＭＳ Ｐゴシック" pitchFamily="34" charset="-128"/>
              </a:rPr>
              <a:t>interniste) 	              - 1 </a:t>
            </a:r>
            <a:r>
              <a:rPr lang="fr-FR" altLang="fr-FR" sz="1500" dirty="0">
                <a:ea typeface="ＭＳ Ｐゴシック" pitchFamily="34" charset="-128"/>
              </a:rPr>
              <a:t>travailleur social</a:t>
            </a:r>
          </a:p>
          <a:p>
            <a:pPr lvl="2" indent="0">
              <a:buNone/>
            </a:pPr>
            <a:r>
              <a:rPr lang="fr-FR" altLang="fr-FR" sz="1500" dirty="0" smtClean="0">
                <a:ea typeface="ＭＳ Ｐゴシック" pitchFamily="34" charset="-128"/>
              </a:rPr>
              <a:t>- 1 </a:t>
            </a:r>
            <a:r>
              <a:rPr lang="fr-FR" altLang="fr-FR" sz="1500" dirty="0">
                <a:ea typeface="ＭＳ Ｐゴシック" pitchFamily="34" charset="-128"/>
              </a:rPr>
              <a:t>pharmacien 	              </a:t>
            </a:r>
            <a:r>
              <a:rPr lang="fr-FR" altLang="fr-FR" sz="1500" dirty="0" smtClean="0">
                <a:ea typeface="ＭＳ Ｐゴシック" pitchFamily="34" charset="-128"/>
              </a:rPr>
              <a:t>                   - 1 </a:t>
            </a:r>
            <a:r>
              <a:rPr lang="fr-FR" altLang="fr-FR" sz="1500" dirty="0">
                <a:ea typeface="ＭＳ Ｐゴシック" pitchFamily="34" charset="-128"/>
              </a:rPr>
              <a:t>professionnel de santé </a:t>
            </a:r>
            <a:r>
              <a:rPr lang="fr-FR" altLang="fr-FR" sz="1500" dirty="0" smtClean="0">
                <a:ea typeface="ＭＳ Ｐゴシック" pitchFamily="34" charset="-128"/>
              </a:rPr>
              <a:t>ETP</a:t>
            </a:r>
            <a:endParaRPr lang="fr-FR" altLang="ja-JP" sz="1500" dirty="0">
              <a:ea typeface="ＭＳ Ｐゴシック" pitchFamily="34" charset="-128"/>
            </a:endParaRPr>
          </a:p>
          <a:p>
            <a:pPr lvl="1"/>
            <a:r>
              <a:rPr lang="fr-FR" altLang="fr-FR" sz="2200" dirty="0">
                <a:ea typeface="ＭＳ Ｐゴシック" pitchFamily="34" charset="-128"/>
              </a:rPr>
              <a:t>Fiche de synthèse</a:t>
            </a:r>
          </a:p>
          <a:p>
            <a:endParaRPr lang="fr-FR" altLang="ja-JP" sz="2000" dirty="0">
              <a:ea typeface="ＭＳ Ｐゴシック" pitchFamily="34" charset="-128"/>
            </a:endParaRPr>
          </a:p>
          <a:p>
            <a:endParaRPr lang="fr-FR" dirty="0" smtClean="0"/>
          </a:p>
        </p:txBody>
      </p:sp>
    </p:spTree>
    <p:extLst>
      <p:ext uri="{BB962C8B-B14F-4D97-AF65-F5344CB8AC3E}">
        <p14:creationId xmlns:p14="http://schemas.microsoft.com/office/powerpoint/2010/main" val="4121118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67544" y="764704"/>
            <a:ext cx="7467600" cy="5709248"/>
          </a:xfrm>
        </p:spPr>
        <p:txBody>
          <a:bodyPr>
            <a:normAutofit fontScale="92500" lnSpcReduction="20000"/>
          </a:bodyPr>
          <a:lstStyle/>
          <a:p>
            <a:r>
              <a:rPr lang="fr-FR" altLang="fr-FR" dirty="0" smtClean="0">
                <a:ea typeface="ＭＳ Ｐゴシック" pitchFamily="34" charset="-128"/>
              </a:rPr>
              <a:t>Présence d’un coordonnateur, d’un secrétariat</a:t>
            </a:r>
          </a:p>
          <a:p>
            <a:r>
              <a:rPr lang="fr-FR" altLang="fr-FR" dirty="0" smtClean="0">
                <a:ea typeface="ＭＳ Ｐゴシック" pitchFamily="34" charset="-128"/>
              </a:rPr>
              <a:t>Traçabilité de la décision</a:t>
            </a:r>
          </a:p>
          <a:p>
            <a:r>
              <a:rPr lang="fr-FR" altLang="fr-FR" dirty="0" smtClean="0">
                <a:ea typeface="ＭＳ Ｐゴシック" pitchFamily="34" charset="-128"/>
              </a:rPr>
              <a:t>Indication du référentiel utilisé</a:t>
            </a:r>
          </a:p>
          <a:p>
            <a:r>
              <a:rPr lang="fr-FR" altLang="fr-FR" dirty="0">
                <a:ea typeface="ＭＳ Ｐゴシック" pitchFamily="34" charset="-128"/>
              </a:rPr>
              <a:t>La PUI conserve :</a:t>
            </a:r>
          </a:p>
          <a:p>
            <a:pPr lvl="1"/>
            <a:r>
              <a:rPr lang="fr-FR" altLang="fr-FR" dirty="0">
                <a:ea typeface="ＭＳ Ｐゴシック" pitchFamily="34" charset="-128"/>
              </a:rPr>
              <a:t>Preuve de la tenue de la RCP</a:t>
            </a:r>
          </a:p>
          <a:p>
            <a:pPr lvl="1"/>
            <a:r>
              <a:rPr lang="fr-FR" altLang="fr-FR" dirty="0">
                <a:ea typeface="ＭＳ Ｐゴシック" pitchFamily="34" charset="-128"/>
              </a:rPr>
              <a:t>Copie de l’</a:t>
            </a:r>
            <a:r>
              <a:rPr lang="fr-FR" altLang="ja-JP" dirty="0">
                <a:ea typeface="ＭＳ Ｐゴシック" pitchFamily="34" charset="-128"/>
              </a:rPr>
              <a:t>ordonnance et des délivrances successives</a:t>
            </a:r>
            <a:endParaRPr lang="fr-FR" altLang="fr-FR" dirty="0">
              <a:ea typeface="ＭＳ Ｐゴシック" pitchFamily="34" charset="-128"/>
            </a:endParaRPr>
          </a:p>
          <a:p>
            <a:pPr marL="0" indent="0">
              <a:buNone/>
            </a:pPr>
            <a:endParaRPr lang="fr-FR" altLang="fr-FR" dirty="0" smtClean="0">
              <a:ea typeface="ＭＳ Ｐゴシック" pitchFamily="34" charset="-128"/>
            </a:endParaRPr>
          </a:p>
          <a:p>
            <a:r>
              <a:rPr lang="fr-FR" altLang="fr-FR" dirty="0" smtClean="0">
                <a:ea typeface="ＭＳ Ｐゴシック" pitchFamily="34" charset="-128"/>
              </a:rPr>
              <a:t>«</a:t>
            </a:r>
            <a:r>
              <a:rPr lang="fr-FR" altLang="fr-FR" dirty="0">
                <a:ea typeface="ＭＳ Ｐゴシック" pitchFamily="34" charset="-128"/>
              </a:rPr>
              <a:t> </a:t>
            </a:r>
            <a:r>
              <a:rPr lang="fr-FR" altLang="fr-FR" dirty="0" smtClean="0">
                <a:ea typeface="ＭＳ Ｐゴシック" pitchFamily="34" charset="-128"/>
              </a:rPr>
              <a:t>Si le renouvellement </a:t>
            </a:r>
            <a:r>
              <a:rPr lang="fr-FR" altLang="fr-FR" dirty="0">
                <a:ea typeface="ＭＳ Ｐゴシック" pitchFamily="34" charset="-128"/>
              </a:rPr>
              <a:t>de prescription </a:t>
            </a:r>
            <a:r>
              <a:rPr lang="fr-FR" altLang="fr-FR" dirty="0" smtClean="0">
                <a:ea typeface="ＭＳ Ｐゴシック" pitchFamily="34" charset="-128"/>
              </a:rPr>
              <a:t>se fait dans une PUI </a:t>
            </a:r>
            <a:r>
              <a:rPr lang="fr-FR" altLang="fr-FR" dirty="0">
                <a:ea typeface="ＭＳ Ｐゴシック" pitchFamily="34" charset="-128"/>
              </a:rPr>
              <a:t>différente de celle ayant délivré initialement le traitement, le pharmacien hospitalier doit s’assurer auprès de l’établissement hospitalier initiateur, que la RCP s’est tenue et conserver la trace de cette information dans le dossier patient </a:t>
            </a:r>
            <a:r>
              <a:rPr lang="fr-FR" altLang="fr-FR" dirty="0" smtClean="0">
                <a:ea typeface="ＭＳ Ｐゴシック" pitchFamily="34" charset="-128"/>
              </a:rPr>
              <a:t>»</a:t>
            </a:r>
            <a:endParaRPr lang="fr-FR" altLang="fr-FR" dirty="0">
              <a:ea typeface="ＭＳ Ｐゴシック" pitchFamily="34" charset="-128"/>
            </a:endParaRPr>
          </a:p>
          <a:p>
            <a:endParaRPr lang="fr-FR" altLang="fr-FR" dirty="0">
              <a:ea typeface="ＭＳ Ｐゴシック" pitchFamily="34" charset="-128"/>
            </a:endParaRPr>
          </a:p>
          <a:p>
            <a:r>
              <a:rPr lang="fr-FR" altLang="fr-FR" dirty="0">
                <a:ea typeface="ＭＳ Ｐゴシック" pitchFamily="34" charset="-128"/>
              </a:rPr>
              <a:t>Suivi patient </a:t>
            </a:r>
            <a:r>
              <a:rPr lang="fr-FR" altLang="fr-FR" dirty="0" smtClean="0">
                <a:ea typeface="ＭＳ Ｐゴシック" pitchFamily="34" charset="-128"/>
              </a:rPr>
              <a:t>à 1 mois :</a:t>
            </a:r>
            <a:endParaRPr lang="fr-FR" altLang="fr-FR" dirty="0">
              <a:ea typeface="ＭＳ Ｐゴシック" pitchFamily="34" charset="-128"/>
            </a:endParaRPr>
          </a:p>
          <a:p>
            <a:pPr lvl="1"/>
            <a:r>
              <a:rPr lang="fr-FR" altLang="fr-FR" dirty="0">
                <a:ea typeface="ＭＳ Ｐゴシック" pitchFamily="34" charset="-128"/>
              </a:rPr>
              <a:t>CV</a:t>
            </a:r>
          </a:p>
          <a:p>
            <a:pPr lvl="1"/>
            <a:r>
              <a:rPr lang="fr-FR" altLang="fr-FR" dirty="0">
                <a:ea typeface="ＭＳ Ｐゴシック" pitchFamily="34" charset="-128"/>
              </a:rPr>
              <a:t>Échange avec le professionnel de santé en charge de l’éducation thérapeutique</a:t>
            </a:r>
          </a:p>
          <a:p>
            <a:endParaRPr lang="fr-FR" dirty="0"/>
          </a:p>
        </p:txBody>
      </p:sp>
    </p:spTree>
    <p:extLst>
      <p:ext uri="{BB962C8B-B14F-4D97-AF65-F5344CB8AC3E}">
        <p14:creationId xmlns:p14="http://schemas.microsoft.com/office/powerpoint/2010/main" val="38223515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pPr algn="ctr"/>
            <a:r>
              <a:rPr lang="fr-FR" dirty="0" smtClean="0"/>
              <a:t>En pratique à rennes</a:t>
            </a:r>
            <a:endParaRPr lang="fr-FR" dirty="0"/>
          </a:p>
        </p:txBody>
      </p:sp>
      <p:sp>
        <p:nvSpPr>
          <p:cNvPr id="3" name="Espace réservé du contenu 2"/>
          <p:cNvSpPr>
            <a:spLocks noGrp="1"/>
          </p:cNvSpPr>
          <p:nvPr>
            <p:ph sz="quarter" idx="1"/>
          </p:nvPr>
        </p:nvSpPr>
        <p:spPr>
          <a:xfrm>
            <a:off x="457200" y="1268760"/>
            <a:ext cx="7467600" cy="5472608"/>
          </a:xfrm>
        </p:spPr>
        <p:txBody>
          <a:bodyPr>
            <a:normAutofit/>
          </a:bodyPr>
          <a:lstStyle/>
          <a:p>
            <a:r>
              <a:rPr lang="fr-FR" altLang="fr-FR" sz="2000" dirty="0" smtClean="0">
                <a:ea typeface="ＭＳ Ｐゴシック" pitchFamily="34" charset="-128"/>
              </a:rPr>
              <a:t>RCP systématique pour tous les patients</a:t>
            </a:r>
          </a:p>
          <a:p>
            <a:r>
              <a:rPr lang="fr-FR" altLang="fr-FR" sz="2000" dirty="0" smtClean="0">
                <a:ea typeface="ＭＳ Ｐゴシック" pitchFamily="34" charset="-128"/>
              </a:rPr>
              <a:t>Coordination : Dr Jezequel et Anita </a:t>
            </a:r>
            <a:r>
              <a:rPr lang="fr-FR" altLang="fr-FR" sz="2000" dirty="0" err="1" smtClean="0">
                <a:ea typeface="ＭＳ Ｐゴシック" pitchFamily="34" charset="-128"/>
              </a:rPr>
              <a:t>Levacher</a:t>
            </a:r>
            <a:endParaRPr lang="fr-FR" altLang="fr-FR" sz="2000" dirty="0">
              <a:ea typeface="ＭＳ Ｐゴシック" pitchFamily="34" charset="-128"/>
            </a:endParaRPr>
          </a:p>
          <a:p>
            <a:r>
              <a:rPr lang="fr-FR" altLang="fr-FR" sz="2000" dirty="0" smtClean="0">
                <a:ea typeface="ＭＳ Ｐゴシック" pitchFamily="34" charset="-128"/>
              </a:rPr>
              <a:t>RCP </a:t>
            </a:r>
            <a:endParaRPr lang="fr-FR" altLang="fr-FR" sz="2000" dirty="0">
              <a:ea typeface="ＭＳ Ｐゴシック" pitchFamily="34" charset="-128"/>
            </a:endParaRPr>
          </a:p>
          <a:p>
            <a:pPr lvl="1"/>
            <a:r>
              <a:rPr lang="fr-FR" altLang="fr-FR" dirty="0">
                <a:ea typeface="ＭＳ Ｐゴシック" pitchFamily="34" charset="-128"/>
              </a:rPr>
              <a:t>Locales </a:t>
            </a:r>
            <a:r>
              <a:rPr lang="fr-FR" altLang="fr-FR" dirty="0" smtClean="0">
                <a:ea typeface="ＭＳ Ｐゴシック" pitchFamily="34" charset="-128"/>
              </a:rPr>
              <a:t>: </a:t>
            </a:r>
            <a:r>
              <a:rPr lang="fr-FR" altLang="fr-FR" sz="1800" dirty="0" smtClean="0">
                <a:ea typeface="ＭＳ Ｐゴシック" pitchFamily="34" charset="-128"/>
              </a:rPr>
              <a:t>Environ 1 à 2 </a:t>
            </a:r>
            <a:r>
              <a:rPr lang="fr-FR" altLang="fr-FR" sz="1800" dirty="0">
                <a:ea typeface="ＭＳ Ｐゴシック" pitchFamily="34" charset="-128"/>
              </a:rPr>
              <a:t>fois par </a:t>
            </a:r>
            <a:r>
              <a:rPr lang="fr-FR" altLang="fr-FR" sz="1800" dirty="0" smtClean="0">
                <a:ea typeface="ＭＳ Ｐゴシック" pitchFamily="34" charset="-128"/>
              </a:rPr>
              <a:t>mois. Patient du service des maladies du foie ou des maladies infectieuses</a:t>
            </a:r>
            <a:endParaRPr lang="fr-FR" altLang="fr-FR" sz="1800" dirty="0">
              <a:ea typeface="ＭＳ Ｐゴシック" pitchFamily="34" charset="-128"/>
            </a:endParaRPr>
          </a:p>
          <a:p>
            <a:pPr lvl="2"/>
            <a:endParaRPr lang="fr-FR" altLang="fr-FR" sz="500" dirty="0">
              <a:ea typeface="ＭＳ Ｐゴシック" pitchFamily="34" charset="-128"/>
            </a:endParaRPr>
          </a:p>
          <a:p>
            <a:pPr lvl="1"/>
            <a:r>
              <a:rPr lang="fr-FR" altLang="fr-FR" dirty="0">
                <a:ea typeface="ＭＳ Ｐゴシック" pitchFamily="34" charset="-128"/>
              </a:rPr>
              <a:t>Régionales : </a:t>
            </a:r>
          </a:p>
          <a:p>
            <a:pPr lvl="2"/>
            <a:r>
              <a:rPr lang="fr-FR" altLang="fr-FR" dirty="0">
                <a:ea typeface="ＭＳ Ｐゴシック" pitchFamily="34" charset="-128"/>
              </a:rPr>
              <a:t>Tous les 15 jours</a:t>
            </a:r>
          </a:p>
          <a:p>
            <a:pPr lvl="2"/>
            <a:r>
              <a:rPr lang="fr-FR" altLang="fr-FR" dirty="0">
                <a:ea typeface="ＭＳ Ｐゴシック" pitchFamily="34" charset="-128"/>
              </a:rPr>
              <a:t>En </a:t>
            </a:r>
            <a:r>
              <a:rPr lang="fr-FR" altLang="fr-FR" dirty="0" smtClean="0">
                <a:ea typeface="ＭＳ Ｐゴシック" pitchFamily="34" charset="-128"/>
              </a:rPr>
              <a:t>visioconférence avec les autres CH de Bretagne</a:t>
            </a:r>
            <a:endParaRPr lang="fr-FR" altLang="fr-FR" dirty="0">
              <a:ea typeface="ＭＳ Ｐゴシック" pitchFamily="34" charset="-128"/>
            </a:endParaRPr>
          </a:p>
          <a:p>
            <a:pPr lvl="2"/>
            <a:r>
              <a:rPr lang="fr-FR" altLang="fr-FR" dirty="0">
                <a:ea typeface="ＭＳ Ｐゴシック" pitchFamily="34" charset="-128"/>
              </a:rPr>
              <a:t>Présentations </a:t>
            </a:r>
            <a:r>
              <a:rPr lang="fr-FR" altLang="fr-FR" dirty="0" smtClean="0">
                <a:ea typeface="ＭＳ Ｐゴシック" pitchFamily="34" charset="-128"/>
              </a:rPr>
              <a:t>des </a:t>
            </a:r>
            <a:r>
              <a:rPr lang="fr-FR" altLang="fr-FR" dirty="0">
                <a:ea typeface="ＭＳ Ｐゴシック" pitchFamily="34" charset="-128"/>
              </a:rPr>
              <a:t>dossiers </a:t>
            </a:r>
            <a:r>
              <a:rPr lang="fr-FR" altLang="fr-FR" dirty="0" smtClean="0">
                <a:ea typeface="ＭＳ Ｐゴシック" pitchFamily="34" charset="-128"/>
              </a:rPr>
              <a:t>des autres centres et des dossiers  </a:t>
            </a:r>
            <a:r>
              <a:rPr lang="fr-FR" altLang="fr-FR" dirty="0">
                <a:ea typeface="ＭＳ Ｐゴシック" pitchFamily="34" charset="-128"/>
              </a:rPr>
              <a:t>difficiles nécessitant une discussion et une décision collégiale</a:t>
            </a:r>
          </a:p>
          <a:p>
            <a:pPr lvl="2"/>
            <a:endParaRPr lang="fr-FR" altLang="fr-FR" sz="500" dirty="0">
              <a:ea typeface="ＭＳ Ｐゴシック" pitchFamily="34" charset="-128"/>
            </a:endParaRPr>
          </a:p>
          <a:p>
            <a:pPr lvl="1"/>
            <a:r>
              <a:rPr lang="fr-FR" altLang="fr-FR" dirty="0">
                <a:ea typeface="ＭＳ Ｐゴシック" pitchFamily="34" charset="-128"/>
              </a:rPr>
              <a:t>Participants :</a:t>
            </a:r>
          </a:p>
          <a:p>
            <a:pPr lvl="2">
              <a:buFontTx/>
              <a:buChar char="-"/>
            </a:pPr>
            <a:r>
              <a:rPr lang="fr-FR" altLang="fr-FR" dirty="0" smtClean="0">
                <a:ea typeface="ＭＳ Ｐゴシック" pitchFamily="34" charset="-128"/>
              </a:rPr>
              <a:t>hépatologues</a:t>
            </a:r>
            <a:r>
              <a:rPr lang="fr-FR" altLang="fr-FR" dirty="0">
                <a:ea typeface="ＭＳ Ｐゴシック" pitchFamily="34" charset="-128"/>
              </a:rPr>
              <a:t>		</a:t>
            </a:r>
            <a:r>
              <a:rPr lang="fr-FR" altLang="fr-FR" dirty="0" smtClean="0">
                <a:ea typeface="ＭＳ Ｐゴシック" pitchFamily="34" charset="-128"/>
              </a:rPr>
              <a:t>- 1 ARC ou TEC</a:t>
            </a:r>
          </a:p>
          <a:p>
            <a:pPr lvl="2">
              <a:buFontTx/>
              <a:buChar char="-"/>
            </a:pPr>
            <a:r>
              <a:rPr lang="fr-FR" altLang="fr-FR" dirty="0" smtClean="0">
                <a:ea typeface="ＭＳ Ｐゴシック" pitchFamily="34" charset="-128"/>
              </a:rPr>
              <a:t>1 </a:t>
            </a:r>
            <a:r>
              <a:rPr lang="fr-FR" altLang="fr-FR" dirty="0">
                <a:ea typeface="ＭＳ Ｐゴシック" pitchFamily="34" charset="-128"/>
              </a:rPr>
              <a:t>virologue 		</a:t>
            </a:r>
            <a:r>
              <a:rPr lang="fr-FR" altLang="fr-FR" dirty="0" smtClean="0">
                <a:ea typeface="ＭＳ Ｐゴシック" pitchFamily="34" charset="-128"/>
              </a:rPr>
              <a:t>- 1 pharmacien</a:t>
            </a:r>
          </a:p>
          <a:p>
            <a:pPr lvl="2">
              <a:buFontTx/>
              <a:buChar char="-"/>
            </a:pPr>
            <a:r>
              <a:rPr lang="fr-FR" altLang="fr-FR" dirty="0" smtClean="0">
                <a:ea typeface="ＭＳ Ｐゴシック" pitchFamily="34" charset="-128"/>
              </a:rPr>
              <a:t>1 infectiologue Dr </a:t>
            </a:r>
            <a:r>
              <a:rPr lang="fr-FR" altLang="fr-FR" dirty="0" err="1" smtClean="0">
                <a:ea typeface="ＭＳ Ｐゴシック" pitchFamily="34" charset="-128"/>
              </a:rPr>
              <a:t>Souala</a:t>
            </a:r>
            <a:r>
              <a:rPr lang="fr-FR" altLang="fr-FR" dirty="0" smtClean="0">
                <a:ea typeface="ＭＳ Ｐゴシック" pitchFamily="34" charset="-128"/>
              </a:rPr>
              <a:t> </a:t>
            </a:r>
            <a:r>
              <a:rPr lang="fr-FR" altLang="fr-FR" dirty="0">
                <a:ea typeface="ＭＳ Ｐゴシック" pitchFamily="34" charset="-128"/>
              </a:rPr>
              <a:t>	</a:t>
            </a:r>
            <a:endParaRPr lang="fr-FR" altLang="fr-FR" dirty="0" smtClean="0">
              <a:ea typeface="ＭＳ Ｐゴシック" pitchFamily="34" charset="-128"/>
            </a:endParaRPr>
          </a:p>
          <a:p>
            <a:pPr lvl="2">
              <a:buFontTx/>
              <a:buChar char="-"/>
            </a:pPr>
            <a:r>
              <a:rPr lang="fr-FR" altLang="fr-FR" dirty="0" smtClean="0">
                <a:ea typeface="ＭＳ Ｐゴシック" pitchFamily="34" charset="-128"/>
              </a:rPr>
              <a:t>Dr </a:t>
            </a:r>
            <a:r>
              <a:rPr lang="fr-FR" altLang="fr-FR" dirty="0">
                <a:ea typeface="ＭＳ Ｐゴシック" pitchFamily="34" charset="-128"/>
              </a:rPr>
              <a:t>L</a:t>
            </a:r>
            <a:r>
              <a:rPr lang="fr-FR" altLang="fr-FR" dirty="0" smtClean="0">
                <a:ea typeface="ＭＳ Ｐゴシック" pitchFamily="34" charset="-128"/>
              </a:rPr>
              <a:t>eroy : infectiologue, réseau ville-hôpital</a:t>
            </a:r>
            <a:endParaRPr lang="fr-FR" altLang="fr-FR" dirty="0">
              <a:ea typeface="ＭＳ Ｐゴシック" pitchFamily="34" charset="-128"/>
            </a:endParaRPr>
          </a:p>
          <a:p>
            <a:endParaRPr lang="fr-FR" dirty="0"/>
          </a:p>
        </p:txBody>
      </p:sp>
    </p:spTree>
    <p:extLst>
      <p:ext uri="{BB962C8B-B14F-4D97-AF65-F5344CB8AC3E}">
        <p14:creationId xmlns:p14="http://schemas.microsoft.com/office/powerpoint/2010/main" val="39416011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187624" y="105731"/>
            <a:ext cx="6192688" cy="6635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456801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043608" y="260648"/>
            <a:ext cx="6696744" cy="63917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757322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lstStyle/>
          <a:p>
            <a:pPr algn="ctr"/>
            <a:r>
              <a:rPr lang="fr-FR" dirty="0" smtClean="0"/>
              <a:t>Fiche RCP</a:t>
            </a:r>
            <a:endParaRPr lang="fr-FR" dirty="0"/>
          </a:p>
        </p:txBody>
      </p:sp>
      <p:sp>
        <p:nvSpPr>
          <p:cNvPr id="3" name="Espace réservé du contenu 2"/>
          <p:cNvSpPr>
            <a:spLocks noGrp="1"/>
          </p:cNvSpPr>
          <p:nvPr>
            <p:ph sz="quarter" idx="1"/>
          </p:nvPr>
        </p:nvSpPr>
        <p:spPr>
          <a:xfrm>
            <a:off x="457200" y="1484784"/>
            <a:ext cx="7467600" cy="4989168"/>
          </a:xfrm>
        </p:spPr>
        <p:txBody>
          <a:bodyPr/>
          <a:lstStyle/>
          <a:p>
            <a:r>
              <a:rPr lang="fr-FR" dirty="0" smtClean="0"/>
              <a:t>Fiches demandées plusieurs jours à l’avance pour vérifier les éventuelles données manquantes et le caractère récent des renseignements</a:t>
            </a:r>
          </a:p>
          <a:p>
            <a:endParaRPr lang="fr-FR" dirty="0"/>
          </a:p>
          <a:p>
            <a:r>
              <a:rPr lang="fr-FR" dirty="0" smtClean="0"/>
              <a:t>Analyse des éventuelles interactions médicamenteuses : hep-</a:t>
            </a:r>
            <a:r>
              <a:rPr lang="fr-FR" dirty="0" err="1" smtClean="0"/>
              <a:t>druginteractions</a:t>
            </a:r>
            <a:r>
              <a:rPr lang="fr-FR" dirty="0" smtClean="0"/>
              <a:t> (université de Liverpool)</a:t>
            </a:r>
          </a:p>
          <a:p>
            <a:endParaRPr lang="fr-FR" dirty="0" smtClean="0"/>
          </a:p>
          <a:p>
            <a:endParaRPr lang="fr-FR" dirty="0"/>
          </a:p>
        </p:txBody>
      </p:sp>
    </p:spTree>
    <p:extLst>
      <p:ext uri="{BB962C8B-B14F-4D97-AF65-F5344CB8AC3E}">
        <p14:creationId xmlns:p14="http://schemas.microsoft.com/office/powerpoint/2010/main" val="34460539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53250"/>
            <a:ext cx="8424936" cy="64846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833526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pPr algn="ctr">
              <a:defRPr/>
            </a:pPr>
            <a:r>
              <a:rPr lang="fr-FR" altLang="fr-FR" cap="small" dirty="0" smtClean="0">
                <a:ea typeface="+mj-ea"/>
                <a:cs typeface="+mj-cs"/>
              </a:rPr>
              <a:t>Organisation au CHU Rennes</a:t>
            </a:r>
            <a:endParaRPr lang="fr-FR" dirty="0">
              <a:ea typeface="+mj-ea"/>
              <a:cs typeface="+mj-cs"/>
            </a:endParaRPr>
          </a:p>
        </p:txBody>
      </p:sp>
      <p:sp>
        <p:nvSpPr>
          <p:cNvPr id="3" name="Espace réservé du contenu 2"/>
          <p:cNvSpPr>
            <a:spLocks noGrp="1"/>
          </p:cNvSpPr>
          <p:nvPr>
            <p:ph idx="1"/>
          </p:nvPr>
        </p:nvSpPr>
        <p:spPr>
          <a:xfrm>
            <a:off x="457200" y="1484784"/>
            <a:ext cx="7467600" cy="4464496"/>
          </a:xfrm>
        </p:spPr>
        <p:txBody>
          <a:bodyPr/>
          <a:lstStyle/>
          <a:p>
            <a:r>
              <a:rPr lang="fr-FR" altLang="fr-FR" dirty="0" smtClean="0">
                <a:ea typeface="ＭＳ Ｐゴシック" pitchFamily="34" charset="-128"/>
              </a:rPr>
              <a:t>Après chaque RCP</a:t>
            </a:r>
          </a:p>
          <a:p>
            <a:pPr lvl="1"/>
            <a:r>
              <a:rPr lang="fr-FR" altLang="fr-FR" dirty="0">
                <a:ea typeface="ＭＳ Ｐゴシック" pitchFamily="34" charset="-128"/>
              </a:rPr>
              <a:t>Patients extérieurs : décision de la RCP retournée au médecin référent par voie électronique dans les 24 heures suivant la RCP</a:t>
            </a:r>
          </a:p>
          <a:p>
            <a:pPr lvl="1"/>
            <a:endParaRPr lang="fr-FR" altLang="fr-FR" dirty="0">
              <a:ea typeface="ＭＳ Ｐゴシック" pitchFamily="34" charset="-128"/>
            </a:endParaRPr>
          </a:p>
          <a:p>
            <a:pPr lvl="1"/>
            <a:r>
              <a:rPr lang="fr-FR" altLang="fr-FR" dirty="0">
                <a:ea typeface="ＭＳ Ｐゴシック" pitchFamily="34" charset="-128"/>
              </a:rPr>
              <a:t>Patients suivis au CHU :</a:t>
            </a:r>
          </a:p>
          <a:p>
            <a:pPr lvl="2"/>
            <a:r>
              <a:rPr lang="fr-FR" altLang="fr-FR" dirty="0">
                <a:ea typeface="ＭＳ Ｐゴシック" pitchFamily="34" charset="-128"/>
              </a:rPr>
              <a:t>Mise à jour du tableau de suivi des patients</a:t>
            </a:r>
          </a:p>
          <a:p>
            <a:pPr lvl="2"/>
            <a:r>
              <a:rPr lang="fr-FR" altLang="fr-FR" dirty="0">
                <a:ea typeface="ＭＳ Ｐゴシック" pitchFamily="34" charset="-128"/>
              </a:rPr>
              <a:t>Transmissions des fiches RCP à la pharmacie</a:t>
            </a:r>
          </a:p>
          <a:p>
            <a:endParaRPr lang="fr-FR" altLang="fr-FR" dirty="0">
              <a:ea typeface="ＭＳ Ｐゴシック" pitchFamily="34" charset="-128"/>
            </a:endParaRPr>
          </a:p>
          <a:p>
            <a:r>
              <a:rPr lang="fr-FR" altLang="fr-FR" dirty="0" smtClean="0">
                <a:ea typeface="ＭＳ Ｐゴシック" pitchFamily="34" charset="-128"/>
              </a:rPr>
              <a:t>Fiche de suivi : </a:t>
            </a:r>
            <a:r>
              <a:rPr lang="fr-FR" altLang="fr-FR" sz="2000" dirty="0" smtClean="0">
                <a:ea typeface="ＭＳ Ｐゴシック" pitchFamily="34" charset="-128"/>
              </a:rPr>
              <a:t>réponse virale, effets secondaires</a:t>
            </a:r>
          </a:p>
          <a:p>
            <a:pPr lvl="1"/>
            <a:endParaRPr lang="fr-FR" altLang="fr-FR" dirty="0" smtClean="0">
              <a:ea typeface="ＭＳ Ｐゴシック" pitchFamily="34" charset="-128"/>
            </a:endParaRPr>
          </a:p>
          <a:p>
            <a:pPr marL="365760" lvl="1" indent="0">
              <a:buNone/>
            </a:pPr>
            <a:endParaRPr lang="fr-FR" altLang="fr-FR" dirty="0">
              <a:ea typeface="ＭＳ Ｐゴシック" pitchFamily="34" charset="-128"/>
            </a:endParaRPr>
          </a:p>
          <a:p>
            <a:pPr marL="365760" lvl="1" indent="0">
              <a:buNone/>
            </a:pPr>
            <a:endParaRPr lang="fr-FR" altLang="fr-FR" dirty="0" smtClean="0">
              <a:ea typeface="ＭＳ Ｐゴシック" pitchFamily="34" charset="-128"/>
            </a:endParaRPr>
          </a:p>
          <a:p>
            <a:pPr marL="731520" lvl="2" indent="0">
              <a:buNone/>
            </a:pPr>
            <a:endParaRPr lang="fr-FR" altLang="fr-FR" dirty="0" smtClean="0">
              <a:ea typeface="ＭＳ Ｐゴシック" pitchFamily="34" charset="-128"/>
            </a:endParaRPr>
          </a:p>
          <a:p>
            <a:pPr marL="731520" lvl="2" indent="0">
              <a:buNone/>
            </a:pPr>
            <a:endParaRPr lang="fr-FR" altLang="fr-FR" dirty="0" smtClean="0">
              <a:ea typeface="ＭＳ Ｐゴシック" pitchFamily="34" charset="-128"/>
            </a:endParaRPr>
          </a:p>
          <a:p>
            <a:pPr lvl="2">
              <a:buFontTx/>
              <a:buNone/>
            </a:pPr>
            <a:endParaRPr lang="fr-FR" altLang="fr-FR" dirty="0" smtClean="0">
              <a:ea typeface="ＭＳ Ｐゴシック" pitchFamily="34" charset="-128"/>
            </a:endParaRPr>
          </a:p>
        </p:txBody>
      </p:sp>
      <p:sp>
        <p:nvSpPr>
          <p:cNvPr id="8196" name="Espace réservé de la date 3"/>
          <p:cNvSpPr>
            <a:spLocks noGrp="1"/>
          </p:cNvSpPr>
          <p:nvPr>
            <p:ph type="dt" sz="quarter" idx="4294967295"/>
          </p:nvPr>
        </p:nvSpPr>
        <p:spPr>
          <a:xfrm>
            <a:off x="422275" y="6624638"/>
            <a:ext cx="2133600" cy="476250"/>
          </a:xfrm>
          <a:prstGeom prst="rect">
            <a:avLst/>
          </a:prstGeom>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CAAF7B05-CF11-4F54-891E-69E411A40DD9}" type="datetime1">
              <a:rPr lang="fr-FR" altLang="fr-FR" sz="900">
                <a:solidFill>
                  <a:schemeClr val="bg2"/>
                </a:solidFill>
              </a:rPr>
              <a:pPr eaLnBrk="1" hangingPunct="1"/>
              <a:t>07/05/2015</a:t>
            </a:fld>
            <a:endParaRPr lang="fr-FR" altLang="fr-FR" sz="900">
              <a:solidFill>
                <a:schemeClr val="bg2"/>
              </a:solidFill>
            </a:endParaRPr>
          </a:p>
        </p:txBody>
      </p:sp>
      <p:sp>
        <p:nvSpPr>
          <p:cNvPr id="8197" name="Espace réservé du numéro de diapositive 4"/>
          <p:cNvSpPr>
            <a:spLocks noGrp="1"/>
          </p:cNvSpPr>
          <p:nvPr>
            <p:ph type="sldNum" sz="quarter" idx="4294967295"/>
          </p:nvPr>
        </p:nvSpPr>
        <p:spPr>
          <a:xfrm>
            <a:off x="6659563" y="6624638"/>
            <a:ext cx="2133600" cy="476250"/>
          </a:xfrm>
          <a:prstGeom prst="rect">
            <a:avLst/>
          </a:prstGeom>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EAE34E85-2849-40ED-A2A0-EAE906DFBA8D}" type="slidenum">
              <a:rPr lang="fr-FR" altLang="fr-FR" sz="900">
                <a:solidFill>
                  <a:schemeClr val="bg2"/>
                </a:solidFill>
              </a:rPr>
              <a:pPr eaLnBrk="1" hangingPunct="1"/>
              <a:t>18</a:t>
            </a:fld>
            <a:endParaRPr lang="fr-FR" altLang="fr-FR" sz="900" dirty="0">
              <a:solidFill>
                <a:schemeClr val="bg2"/>
              </a:solidFill>
            </a:endParaRPr>
          </a:p>
        </p:txBody>
      </p:sp>
    </p:spTree>
    <p:extLst>
      <p:ext uri="{BB962C8B-B14F-4D97-AF65-F5344CB8AC3E}">
        <p14:creationId xmlns:p14="http://schemas.microsoft.com/office/powerpoint/2010/main" val="973153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a date 3"/>
          <p:cNvSpPr>
            <a:spLocks noGrp="1"/>
          </p:cNvSpPr>
          <p:nvPr>
            <p:ph type="dt" sz="quarter" idx="4294967295"/>
          </p:nvPr>
        </p:nvSpPr>
        <p:spPr>
          <a:xfrm>
            <a:off x="422275" y="6624638"/>
            <a:ext cx="2133600" cy="476250"/>
          </a:xfrm>
          <a:prstGeom prst="rect">
            <a:avLst/>
          </a:prstGeom>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78E8A69A-5CCC-4423-85AD-218E0CE36D57}" type="datetime1">
              <a:rPr lang="fr-FR" altLang="fr-FR" sz="900">
                <a:solidFill>
                  <a:schemeClr val="bg2"/>
                </a:solidFill>
              </a:rPr>
              <a:pPr eaLnBrk="1" hangingPunct="1"/>
              <a:t>07/05/2015</a:t>
            </a:fld>
            <a:endParaRPr lang="fr-FR" altLang="fr-FR" sz="900">
              <a:solidFill>
                <a:schemeClr val="bg2"/>
              </a:solidFill>
            </a:endParaRPr>
          </a:p>
        </p:txBody>
      </p:sp>
      <p:sp>
        <p:nvSpPr>
          <p:cNvPr id="9219" name="Espace réservé du numéro de diapositive 4"/>
          <p:cNvSpPr>
            <a:spLocks noGrp="1"/>
          </p:cNvSpPr>
          <p:nvPr>
            <p:ph type="sldNum" sz="quarter" idx="4294967295"/>
          </p:nvPr>
        </p:nvSpPr>
        <p:spPr>
          <a:xfrm>
            <a:off x="6659563" y="6624638"/>
            <a:ext cx="2133600" cy="476250"/>
          </a:xfrm>
          <a:prstGeom prst="rect">
            <a:avLst/>
          </a:prstGeom>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3B13F9FA-2CBE-4B44-B443-8A260AD7D861}" type="slidenum">
              <a:rPr lang="fr-FR" altLang="fr-FR" sz="900">
                <a:solidFill>
                  <a:schemeClr val="bg2"/>
                </a:solidFill>
              </a:rPr>
              <a:pPr eaLnBrk="1" hangingPunct="1"/>
              <a:t>19</a:t>
            </a:fld>
            <a:endParaRPr lang="fr-FR" altLang="fr-FR" sz="900">
              <a:solidFill>
                <a:schemeClr val="bg2"/>
              </a:solidFill>
            </a:endParaRP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692696"/>
            <a:ext cx="8755852" cy="47684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612536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pPr algn="ctr"/>
            <a:r>
              <a:rPr lang="fr-FR" dirty="0" smtClean="0"/>
              <a:t>Nouveautés thérapeutiques</a:t>
            </a:r>
            <a:endParaRPr lang="fr-FR" dirty="0"/>
          </a:p>
        </p:txBody>
      </p:sp>
      <p:sp>
        <p:nvSpPr>
          <p:cNvPr id="3" name="Espace réservé du contenu 2"/>
          <p:cNvSpPr>
            <a:spLocks noGrp="1"/>
          </p:cNvSpPr>
          <p:nvPr>
            <p:ph sz="quarter" idx="1"/>
          </p:nvPr>
        </p:nvSpPr>
        <p:spPr>
          <a:xfrm>
            <a:off x="457200" y="1412776"/>
            <a:ext cx="7467600" cy="5061176"/>
          </a:xfrm>
        </p:spPr>
        <p:txBody>
          <a:bodyPr>
            <a:normAutofit fontScale="92500" lnSpcReduction="10000"/>
          </a:bodyPr>
          <a:lstStyle/>
          <a:p>
            <a:r>
              <a:rPr lang="fr-FR" dirty="0" smtClean="0"/>
              <a:t>Arrivée sur le marché de nouveaux antiviraux, en ATU puis en AMM :</a:t>
            </a:r>
          </a:p>
          <a:p>
            <a:pPr lvl="1"/>
            <a:r>
              <a:rPr lang="fr-FR" dirty="0" smtClean="0"/>
              <a:t>2013 : </a:t>
            </a:r>
            <a:r>
              <a:rPr lang="fr-FR" dirty="0" err="1" smtClean="0"/>
              <a:t>Sofosbuvir</a:t>
            </a:r>
            <a:r>
              <a:rPr lang="fr-FR" dirty="0" smtClean="0"/>
              <a:t> </a:t>
            </a:r>
          </a:p>
          <a:p>
            <a:pPr lvl="1"/>
            <a:r>
              <a:rPr lang="fr-FR" dirty="0" smtClean="0"/>
              <a:t>2014 : </a:t>
            </a:r>
            <a:r>
              <a:rPr lang="fr-FR" dirty="0" err="1" smtClean="0"/>
              <a:t>Daclatasvir</a:t>
            </a:r>
            <a:r>
              <a:rPr lang="fr-FR" dirty="0" smtClean="0"/>
              <a:t> et </a:t>
            </a:r>
            <a:r>
              <a:rPr lang="fr-FR" dirty="0" err="1" smtClean="0"/>
              <a:t>siméprévir</a:t>
            </a:r>
            <a:r>
              <a:rPr lang="fr-FR" dirty="0" smtClean="0"/>
              <a:t> </a:t>
            </a:r>
          </a:p>
          <a:p>
            <a:pPr lvl="1"/>
            <a:r>
              <a:rPr lang="fr-FR" dirty="0" smtClean="0"/>
              <a:t>2015 : </a:t>
            </a:r>
            <a:r>
              <a:rPr lang="fr-FR" dirty="0" err="1" smtClean="0"/>
              <a:t>Sofosbuvir-ledipasvir</a:t>
            </a:r>
            <a:r>
              <a:rPr lang="fr-FR" dirty="0" smtClean="0"/>
              <a:t> (ATU fin 2014), Combinaisons </a:t>
            </a:r>
            <a:r>
              <a:rPr lang="fr-FR" dirty="0" err="1" smtClean="0"/>
              <a:t>abbvie</a:t>
            </a:r>
            <a:r>
              <a:rPr lang="fr-FR" dirty="0" smtClean="0"/>
              <a:t>  (</a:t>
            </a:r>
            <a:r>
              <a:rPr lang="fr-FR" dirty="0" err="1" smtClean="0"/>
              <a:t>ombitasvir-paritaprévir-ritonavir</a:t>
            </a:r>
            <a:r>
              <a:rPr lang="fr-FR" dirty="0" smtClean="0"/>
              <a:t> et </a:t>
            </a:r>
            <a:r>
              <a:rPr lang="fr-FR" dirty="0" err="1" smtClean="0"/>
              <a:t>dasabuvir</a:t>
            </a:r>
            <a:r>
              <a:rPr lang="fr-FR" dirty="0" smtClean="0"/>
              <a:t>)</a:t>
            </a:r>
          </a:p>
          <a:p>
            <a:pPr lvl="1"/>
            <a:r>
              <a:rPr lang="fr-FR" dirty="0" smtClean="0"/>
              <a:t>D’autres molécules en développement</a:t>
            </a:r>
          </a:p>
          <a:p>
            <a:endParaRPr lang="fr-FR" dirty="0" smtClean="0"/>
          </a:p>
          <a:p>
            <a:r>
              <a:rPr lang="fr-FR" dirty="0" smtClean="0"/>
              <a:t>Augmentation majeure du nombre de patients traités</a:t>
            </a:r>
          </a:p>
          <a:p>
            <a:endParaRPr lang="fr-FR" dirty="0" smtClean="0"/>
          </a:p>
          <a:p>
            <a:r>
              <a:rPr lang="fr-FR" dirty="0" smtClean="0"/>
              <a:t>Mise en place d’une organisation logistique à l’échelle locale et régionale pour gérer ces traitements</a:t>
            </a:r>
          </a:p>
          <a:p>
            <a:endParaRPr lang="fr-FR" dirty="0" smtClean="0"/>
          </a:p>
          <a:p>
            <a:pPr marL="0" indent="0">
              <a:buNone/>
            </a:pPr>
            <a:r>
              <a:rPr lang="fr-FR" dirty="0" smtClean="0"/>
              <a:t>=&gt; Réactiver le réseau Hépatite Bretagne</a:t>
            </a:r>
          </a:p>
        </p:txBody>
      </p:sp>
    </p:spTree>
    <p:extLst>
      <p:ext uri="{BB962C8B-B14F-4D97-AF65-F5344CB8AC3E}">
        <p14:creationId xmlns:p14="http://schemas.microsoft.com/office/powerpoint/2010/main" val="26169364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1124744"/>
            <a:ext cx="7467600" cy="5349208"/>
          </a:xfrm>
        </p:spPr>
        <p:txBody>
          <a:bodyPr>
            <a:normAutofit lnSpcReduction="10000"/>
          </a:bodyPr>
          <a:lstStyle/>
          <a:p>
            <a:r>
              <a:rPr lang="fr-FR" dirty="0" smtClean="0"/>
              <a:t>1</a:t>
            </a:r>
            <a:r>
              <a:rPr lang="fr-FR" baseline="30000" dirty="0" smtClean="0"/>
              <a:t>ère</a:t>
            </a:r>
            <a:r>
              <a:rPr lang="fr-FR" dirty="0" smtClean="0"/>
              <a:t> délivrance toujours à Rennes, les suivantes au CH le plus proche du domicile</a:t>
            </a:r>
          </a:p>
          <a:p>
            <a:endParaRPr lang="fr-FR" dirty="0"/>
          </a:p>
          <a:p>
            <a:r>
              <a:rPr lang="fr-FR" dirty="0" smtClean="0"/>
              <a:t>Traitement démarré en éducation thérapeutique, séance de 1h30 à 2h + évaluation à 15j</a:t>
            </a:r>
          </a:p>
          <a:p>
            <a:endParaRPr lang="fr-FR" dirty="0"/>
          </a:p>
          <a:p>
            <a:r>
              <a:rPr lang="fr-FR" altLang="fr-FR" dirty="0">
                <a:ea typeface="ＭＳ Ｐゴシック" pitchFamily="34" charset="-128"/>
              </a:rPr>
              <a:t>Délivrance </a:t>
            </a:r>
            <a:r>
              <a:rPr lang="fr-FR" altLang="fr-FR" dirty="0" smtClean="0">
                <a:ea typeface="ＭＳ Ｐゴシック" pitchFamily="34" charset="-128"/>
              </a:rPr>
              <a:t>à la pharmacie </a:t>
            </a:r>
            <a:r>
              <a:rPr lang="fr-FR" altLang="fr-FR" dirty="0">
                <a:ea typeface="ＭＳ Ｐゴシック" pitchFamily="34" charset="-128"/>
              </a:rPr>
              <a:t>:</a:t>
            </a:r>
          </a:p>
          <a:p>
            <a:pPr lvl="1"/>
            <a:r>
              <a:rPr lang="fr-FR" altLang="fr-FR" sz="2000" dirty="0" smtClean="0">
                <a:ea typeface="ＭＳ Ｐゴシック" pitchFamily="34" charset="-128"/>
              </a:rPr>
              <a:t>Vérification concordance fiche RCP/ordonnance/tableau</a:t>
            </a:r>
            <a:endParaRPr lang="fr-FR" altLang="fr-FR" sz="2000" dirty="0">
              <a:ea typeface="ＭＳ Ｐゴシック" pitchFamily="34" charset="-128"/>
            </a:endParaRPr>
          </a:p>
          <a:p>
            <a:pPr lvl="1"/>
            <a:r>
              <a:rPr lang="fr-FR" altLang="fr-FR" sz="2000" dirty="0">
                <a:ea typeface="ＭＳ Ｐゴシック" pitchFamily="34" charset="-128"/>
              </a:rPr>
              <a:t>Suivant la situation de certains </a:t>
            </a:r>
            <a:r>
              <a:rPr lang="fr-FR" altLang="fr-FR" sz="2000" dirty="0" smtClean="0">
                <a:ea typeface="ＭＳ Ｐゴシック" pitchFamily="34" charset="-128"/>
              </a:rPr>
              <a:t>patients, reconditionnement </a:t>
            </a:r>
            <a:r>
              <a:rPr lang="fr-FR" altLang="fr-FR" sz="2000" dirty="0">
                <a:ea typeface="ＭＳ Ｐゴシック" pitchFamily="34" charset="-128"/>
              </a:rPr>
              <a:t>des spécialités</a:t>
            </a:r>
          </a:p>
          <a:p>
            <a:pPr lvl="1"/>
            <a:endParaRPr lang="fr-FR" altLang="fr-FR" dirty="0">
              <a:ea typeface="ＭＳ Ｐゴシック" pitchFamily="34" charset="-128"/>
            </a:endParaRPr>
          </a:p>
          <a:p>
            <a:r>
              <a:rPr lang="fr-FR" altLang="fr-FR" dirty="0">
                <a:ea typeface="ＭＳ Ｐゴシック" pitchFamily="34" charset="-128"/>
              </a:rPr>
              <a:t>Lors de la rétrocession : </a:t>
            </a:r>
          </a:p>
          <a:p>
            <a:pPr lvl="1"/>
            <a:r>
              <a:rPr lang="fr-FR" altLang="fr-FR" sz="2000" dirty="0">
                <a:ea typeface="ＭＳ Ｐゴシック" pitchFamily="34" charset="-128"/>
              </a:rPr>
              <a:t>Rappels </a:t>
            </a:r>
            <a:r>
              <a:rPr lang="fr-FR" altLang="fr-FR" sz="2000" dirty="0" smtClean="0">
                <a:ea typeface="ＭＳ Ｐゴシック" pitchFamily="34" charset="-128"/>
              </a:rPr>
              <a:t>des </a:t>
            </a:r>
            <a:r>
              <a:rPr lang="fr-FR" altLang="fr-FR" sz="2000" dirty="0">
                <a:ea typeface="ＭＳ Ｐゴシック" pitchFamily="34" charset="-128"/>
              </a:rPr>
              <a:t>moments de prises et effets indésirables majeurs</a:t>
            </a:r>
          </a:p>
          <a:p>
            <a:pPr marL="0" indent="0">
              <a:buNone/>
            </a:pPr>
            <a:endParaRPr lang="fr-FR" dirty="0" smtClean="0"/>
          </a:p>
        </p:txBody>
      </p:sp>
    </p:spTree>
    <p:extLst>
      <p:ext uri="{BB962C8B-B14F-4D97-AF65-F5344CB8AC3E}">
        <p14:creationId xmlns:p14="http://schemas.microsoft.com/office/powerpoint/2010/main" val="3317653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pPr algn="ctr"/>
            <a:r>
              <a:rPr lang="fr-FR" dirty="0" smtClean="0"/>
              <a:t>Bilan d’activité</a:t>
            </a:r>
            <a:endParaRPr lang="fr-FR" dirty="0"/>
          </a:p>
        </p:txBody>
      </p:sp>
      <p:sp>
        <p:nvSpPr>
          <p:cNvPr id="3" name="Espace réservé du contenu 2"/>
          <p:cNvSpPr>
            <a:spLocks noGrp="1"/>
          </p:cNvSpPr>
          <p:nvPr>
            <p:ph sz="quarter" idx="1"/>
          </p:nvPr>
        </p:nvSpPr>
        <p:spPr>
          <a:xfrm>
            <a:off x="457200" y="1340768"/>
            <a:ext cx="7467600" cy="5133184"/>
          </a:xfrm>
        </p:spPr>
        <p:txBody>
          <a:bodyPr>
            <a:normAutofit/>
          </a:bodyPr>
          <a:lstStyle/>
          <a:p>
            <a:r>
              <a:rPr lang="fr-FR" dirty="0"/>
              <a:t>2014 : 1ere RCP le </a:t>
            </a:r>
            <a:r>
              <a:rPr lang="fr-FR" dirty="0" smtClean="0"/>
              <a:t>26/6/14 en Visioconférence </a:t>
            </a:r>
            <a:endParaRPr lang="fr-FR" dirty="0"/>
          </a:p>
          <a:p>
            <a:pPr lvl="1"/>
            <a:r>
              <a:rPr lang="fr-FR" dirty="0"/>
              <a:t>8 RCP régionales </a:t>
            </a:r>
          </a:p>
          <a:p>
            <a:pPr lvl="1"/>
            <a:r>
              <a:rPr lang="fr-FR" dirty="0"/>
              <a:t>171 dossiers présentés </a:t>
            </a:r>
          </a:p>
          <a:p>
            <a:pPr lvl="1"/>
            <a:r>
              <a:rPr lang="fr-FR" dirty="0"/>
              <a:t>21 dossiers en moyenne par </a:t>
            </a:r>
            <a:r>
              <a:rPr lang="fr-FR" dirty="0" smtClean="0"/>
              <a:t>RCP</a:t>
            </a:r>
          </a:p>
          <a:p>
            <a:pPr marL="365760" lvl="1" indent="0">
              <a:buNone/>
            </a:pPr>
            <a:endParaRPr lang="fr-FR" dirty="0" smtClean="0"/>
          </a:p>
          <a:p>
            <a:pPr marL="365760" lvl="1" indent="0">
              <a:buNone/>
            </a:pPr>
            <a:endParaRPr lang="fr-FR" dirty="0"/>
          </a:p>
          <a:p>
            <a:r>
              <a:rPr lang="fr-FR" dirty="0" smtClean="0"/>
              <a:t>2015</a:t>
            </a:r>
            <a:r>
              <a:rPr lang="fr-FR" dirty="0"/>
              <a:t> : </a:t>
            </a:r>
            <a:r>
              <a:rPr lang="fr-FR" i="1" dirty="0"/>
              <a:t>01/01 au </a:t>
            </a:r>
            <a:r>
              <a:rPr lang="fr-FR" i="1" dirty="0" smtClean="0"/>
              <a:t>31/04</a:t>
            </a:r>
            <a:endParaRPr lang="fr-FR" dirty="0"/>
          </a:p>
          <a:p>
            <a:pPr lvl="1"/>
            <a:r>
              <a:rPr lang="fr-FR" dirty="0"/>
              <a:t>12 RCP = 9 régionales + 3 locales Rennes </a:t>
            </a:r>
          </a:p>
          <a:p>
            <a:pPr lvl="1"/>
            <a:r>
              <a:rPr lang="fr-FR" dirty="0"/>
              <a:t>271 dossiers présentés</a:t>
            </a:r>
          </a:p>
          <a:p>
            <a:pPr lvl="1"/>
            <a:r>
              <a:rPr lang="fr-FR" dirty="0"/>
              <a:t>23 dossiers en moyenne par RCP</a:t>
            </a:r>
          </a:p>
        </p:txBody>
      </p:sp>
    </p:spTree>
    <p:extLst>
      <p:ext uri="{BB962C8B-B14F-4D97-AF65-F5344CB8AC3E}">
        <p14:creationId xmlns:p14="http://schemas.microsoft.com/office/powerpoint/2010/main" val="9302121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539552" y="332656"/>
            <a:ext cx="7866026" cy="61411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730402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259632" y="54208"/>
            <a:ext cx="5328592" cy="6716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oneTexte 3"/>
          <p:cNvSpPr txBox="1"/>
          <p:nvPr/>
        </p:nvSpPr>
        <p:spPr>
          <a:xfrm>
            <a:off x="6660232" y="980728"/>
            <a:ext cx="2016224" cy="523220"/>
          </a:xfrm>
          <a:prstGeom prst="rect">
            <a:avLst/>
          </a:prstGeom>
          <a:noFill/>
        </p:spPr>
        <p:txBody>
          <a:bodyPr wrap="square" rtlCol="0">
            <a:spAutoFit/>
          </a:bodyPr>
          <a:lstStyle/>
          <a:p>
            <a:r>
              <a:rPr lang="fr-FR" sz="1400" dirty="0" smtClean="0"/>
              <a:t>Avis d’expert AFEF version 5, janvier 2015</a:t>
            </a:r>
            <a:endParaRPr lang="fr-FR" sz="1400" dirty="0"/>
          </a:p>
        </p:txBody>
      </p:sp>
    </p:spTree>
    <p:extLst>
      <p:ext uri="{BB962C8B-B14F-4D97-AF65-F5344CB8AC3E}">
        <p14:creationId xmlns:p14="http://schemas.microsoft.com/office/powerpoint/2010/main" val="34997077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133350"/>
            <a:ext cx="5677619" cy="6591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346021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7467600" cy="566936"/>
          </a:xfrm>
        </p:spPr>
        <p:txBody>
          <a:bodyPr/>
          <a:lstStyle/>
          <a:p>
            <a:pPr algn="ctr"/>
            <a:r>
              <a:rPr lang="fr-FR" dirty="0" smtClean="0"/>
              <a:t>Décision thérapeutique en 2014</a:t>
            </a:r>
            <a:endParaRPr lang="fr-FR" dirty="0"/>
          </a:p>
        </p:txBody>
      </p:sp>
      <p:sp>
        <p:nvSpPr>
          <p:cNvPr id="5" name="ZoneTexte 4"/>
          <p:cNvSpPr txBox="1"/>
          <p:nvPr/>
        </p:nvSpPr>
        <p:spPr>
          <a:xfrm>
            <a:off x="755576" y="1196752"/>
            <a:ext cx="3456384" cy="646331"/>
          </a:xfrm>
          <a:prstGeom prst="rect">
            <a:avLst/>
          </a:prstGeom>
          <a:noFill/>
        </p:spPr>
        <p:txBody>
          <a:bodyPr wrap="square" rtlCol="0">
            <a:spAutoFit/>
          </a:bodyPr>
          <a:lstStyle/>
          <a:p>
            <a:r>
              <a:rPr lang="fr-FR" dirty="0"/>
              <a:t>43 patients non traités soit 23%</a:t>
            </a:r>
          </a:p>
          <a:p>
            <a:endParaRPr lang="fr-FR" dirty="0"/>
          </a:p>
        </p:txBody>
      </p:sp>
      <p:graphicFrame>
        <p:nvGraphicFramePr>
          <p:cNvPr id="12" name="Espace réservé du contenu 11"/>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918636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7467600" cy="566936"/>
          </a:xfrm>
        </p:spPr>
        <p:txBody>
          <a:bodyPr/>
          <a:lstStyle/>
          <a:p>
            <a:pPr algn="ctr"/>
            <a:r>
              <a:rPr lang="fr-FR" dirty="0"/>
              <a:t>Décision thérapeutique en 2014</a:t>
            </a:r>
          </a:p>
        </p:txBody>
      </p:sp>
      <p:sp>
        <p:nvSpPr>
          <p:cNvPr id="5" name="ZoneTexte 4"/>
          <p:cNvSpPr txBox="1"/>
          <p:nvPr/>
        </p:nvSpPr>
        <p:spPr>
          <a:xfrm>
            <a:off x="755576" y="1126485"/>
            <a:ext cx="3456384" cy="646331"/>
          </a:xfrm>
          <a:prstGeom prst="rect">
            <a:avLst/>
          </a:prstGeom>
          <a:noFill/>
        </p:spPr>
        <p:txBody>
          <a:bodyPr wrap="square" rtlCol="0">
            <a:spAutoFit/>
          </a:bodyPr>
          <a:lstStyle/>
          <a:p>
            <a:r>
              <a:rPr lang="fr-FR" dirty="0" smtClean="0"/>
              <a:t>155 patients traités </a:t>
            </a:r>
            <a:r>
              <a:rPr lang="fr-FR" dirty="0"/>
              <a:t>soit </a:t>
            </a:r>
            <a:r>
              <a:rPr lang="fr-FR" dirty="0" smtClean="0"/>
              <a:t>77%</a:t>
            </a:r>
            <a:endParaRPr lang="fr-FR" dirty="0"/>
          </a:p>
          <a:p>
            <a:endParaRPr lang="fr-FR" dirty="0"/>
          </a:p>
        </p:txBody>
      </p:sp>
      <p:graphicFrame>
        <p:nvGraphicFramePr>
          <p:cNvPr id="6" name="Espace réservé du contenu 3"/>
          <p:cNvGraphicFramePr>
            <a:graphicFrameLocks noGrp="1"/>
          </p:cNvGraphicFramePr>
          <p:nvPr>
            <p:ph sz="quarter" idx="1"/>
            <p:extLst>
              <p:ext uri="{D42A27DB-BD31-4B8C-83A1-F6EECF244321}">
                <p14:modId xmlns:p14="http://schemas.microsoft.com/office/powerpoint/2010/main" val="3190234582"/>
              </p:ext>
            </p:extLst>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57040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1414"/>
            <a:ext cx="7467600" cy="796908"/>
          </a:xfrm>
        </p:spPr>
        <p:txBody>
          <a:bodyPr/>
          <a:lstStyle/>
          <a:p>
            <a:pPr algn="ctr"/>
            <a:r>
              <a:rPr lang="fr-FR" dirty="0" smtClean="0"/>
              <a:t>Décision thérapeutique en 2015</a:t>
            </a:r>
            <a:endParaRPr lang="fr-FR" dirty="0"/>
          </a:p>
        </p:txBody>
      </p:sp>
      <p:sp>
        <p:nvSpPr>
          <p:cNvPr id="8" name="ZoneTexte 7"/>
          <p:cNvSpPr txBox="1"/>
          <p:nvPr/>
        </p:nvSpPr>
        <p:spPr>
          <a:xfrm>
            <a:off x="571472" y="1196752"/>
            <a:ext cx="3456384" cy="646331"/>
          </a:xfrm>
          <a:prstGeom prst="rect">
            <a:avLst/>
          </a:prstGeom>
          <a:noFill/>
        </p:spPr>
        <p:txBody>
          <a:bodyPr wrap="square" rtlCol="0">
            <a:spAutoFit/>
          </a:bodyPr>
          <a:lstStyle/>
          <a:p>
            <a:r>
              <a:rPr lang="fr-FR" dirty="0" smtClean="0"/>
              <a:t>59 </a:t>
            </a:r>
            <a:r>
              <a:rPr lang="fr-FR" dirty="0"/>
              <a:t>patients non traités soit </a:t>
            </a:r>
            <a:r>
              <a:rPr lang="fr-FR" dirty="0" smtClean="0"/>
              <a:t>22%</a:t>
            </a:r>
            <a:endParaRPr lang="fr-FR" dirty="0"/>
          </a:p>
          <a:p>
            <a:endParaRPr lang="fr-FR" dirty="0"/>
          </a:p>
        </p:txBody>
      </p:sp>
      <p:pic>
        <p:nvPicPr>
          <p:cNvPr id="29699" name="Picture 3"/>
          <p:cNvPicPr>
            <a:picLocks noChangeAspect="1" noChangeArrowheads="1"/>
          </p:cNvPicPr>
          <p:nvPr/>
        </p:nvPicPr>
        <p:blipFill>
          <a:blip r:embed="rId2"/>
          <a:srcRect/>
          <a:stretch>
            <a:fillRect/>
          </a:stretch>
        </p:blipFill>
        <p:spPr bwMode="auto">
          <a:xfrm>
            <a:off x="428596" y="1905404"/>
            <a:ext cx="7715304" cy="463986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1414"/>
            <a:ext cx="7467600" cy="796908"/>
          </a:xfrm>
        </p:spPr>
        <p:txBody>
          <a:bodyPr/>
          <a:lstStyle/>
          <a:p>
            <a:pPr algn="ctr"/>
            <a:r>
              <a:rPr lang="fr-FR" dirty="0" smtClean="0"/>
              <a:t>Décision thérapeutique en 2015</a:t>
            </a:r>
            <a:endParaRPr lang="fr-FR" dirty="0"/>
          </a:p>
        </p:txBody>
      </p:sp>
      <p:sp>
        <p:nvSpPr>
          <p:cNvPr id="8" name="ZoneTexte 7"/>
          <p:cNvSpPr txBox="1"/>
          <p:nvPr/>
        </p:nvSpPr>
        <p:spPr>
          <a:xfrm>
            <a:off x="571472" y="1196752"/>
            <a:ext cx="3857652" cy="646331"/>
          </a:xfrm>
          <a:prstGeom prst="rect">
            <a:avLst/>
          </a:prstGeom>
          <a:noFill/>
        </p:spPr>
        <p:txBody>
          <a:bodyPr wrap="square" rtlCol="0">
            <a:spAutoFit/>
          </a:bodyPr>
          <a:lstStyle/>
          <a:p>
            <a:r>
              <a:rPr lang="fr-FR" dirty="0" smtClean="0"/>
              <a:t>204 patients traités </a:t>
            </a:r>
            <a:r>
              <a:rPr lang="fr-FR" dirty="0"/>
              <a:t>soit </a:t>
            </a:r>
            <a:r>
              <a:rPr lang="fr-FR" dirty="0" smtClean="0"/>
              <a:t>75%</a:t>
            </a:r>
            <a:endParaRPr lang="fr-FR" dirty="0"/>
          </a:p>
          <a:p>
            <a:endParaRPr lang="fr-FR" dirty="0"/>
          </a:p>
        </p:txBody>
      </p:sp>
      <p:pic>
        <p:nvPicPr>
          <p:cNvPr id="28675" name="Picture 3"/>
          <p:cNvPicPr>
            <a:picLocks noChangeAspect="1" noChangeArrowheads="1"/>
          </p:cNvPicPr>
          <p:nvPr/>
        </p:nvPicPr>
        <p:blipFill>
          <a:blip r:embed="rId2"/>
          <a:srcRect/>
          <a:stretch>
            <a:fillRect/>
          </a:stretch>
        </p:blipFill>
        <p:spPr bwMode="auto">
          <a:xfrm>
            <a:off x="571472" y="2285992"/>
            <a:ext cx="7566258" cy="412274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pPr algn="ctr"/>
            <a:r>
              <a:rPr lang="fr-FR" dirty="0"/>
              <a:t>Décision thérapeutique en 2015</a:t>
            </a:r>
          </a:p>
        </p:txBody>
      </p:sp>
      <p:graphicFrame>
        <p:nvGraphicFramePr>
          <p:cNvPr id="4" name="Espace réservé du contenu 3"/>
          <p:cNvGraphicFramePr>
            <a:graphicFrameLocks noGrp="1"/>
          </p:cNvGraphicFramePr>
          <p:nvPr>
            <p:ph sz="quarter" idx="1"/>
            <p:extLst>
              <p:ext uri="{D42A27DB-BD31-4B8C-83A1-F6EECF244321}">
                <p14:modId xmlns:p14="http://schemas.microsoft.com/office/powerpoint/2010/main" val="1357599984"/>
              </p:ext>
            </p:extLst>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
        <p:nvSpPr>
          <p:cNvPr id="5" name="ZoneTexte 4"/>
          <p:cNvSpPr txBox="1"/>
          <p:nvPr/>
        </p:nvSpPr>
        <p:spPr>
          <a:xfrm>
            <a:off x="571472" y="1196752"/>
            <a:ext cx="5872736" cy="646331"/>
          </a:xfrm>
          <a:prstGeom prst="rect">
            <a:avLst/>
          </a:prstGeom>
          <a:noFill/>
        </p:spPr>
        <p:txBody>
          <a:bodyPr wrap="square" rtlCol="0">
            <a:spAutoFit/>
          </a:bodyPr>
          <a:lstStyle/>
          <a:p>
            <a:pPr lvl="0"/>
            <a:r>
              <a:rPr lang="fr-FR" dirty="0" smtClean="0"/>
              <a:t>27 patients </a:t>
            </a:r>
            <a:r>
              <a:rPr lang="fr-FR" dirty="0" err="1"/>
              <a:t>co</a:t>
            </a:r>
            <a:r>
              <a:rPr lang="fr-FR" dirty="0"/>
              <a:t> infectés VHC – </a:t>
            </a:r>
            <a:r>
              <a:rPr lang="fr-FR" dirty="0" smtClean="0"/>
              <a:t>VIH, 21 </a:t>
            </a:r>
            <a:r>
              <a:rPr lang="fr-FR" dirty="0"/>
              <a:t>indications de </a:t>
            </a:r>
            <a:r>
              <a:rPr lang="fr-FR" dirty="0" err="1" smtClean="0"/>
              <a:t>ttt</a:t>
            </a:r>
            <a:endParaRPr lang="fr-FR" dirty="0"/>
          </a:p>
          <a:p>
            <a:endParaRPr lang="fr-FR" dirty="0"/>
          </a:p>
        </p:txBody>
      </p:sp>
    </p:spTree>
    <p:extLst>
      <p:ext uri="{BB962C8B-B14F-4D97-AF65-F5344CB8AC3E}">
        <p14:creationId xmlns:p14="http://schemas.microsoft.com/office/powerpoint/2010/main" val="2379477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Présentation réseau</a:t>
            </a:r>
            <a:br>
              <a:rPr lang="fr-FR" dirty="0"/>
            </a:br>
            <a:endParaRPr lang="fr-FR" dirty="0"/>
          </a:p>
        </p:txBody>
      </p:sp>
      <p:sp>
        <p:nvSpPr>
          <p:cNvPr id="3" name="Espace réservé du contenu 2"/>
          <p:cNvSpPr>
            <a:spLocks noGrp="1"/>
          </p:cNvSpPr>
          <p:nvPr>
            <p:ph sz="quarter" idx="1"/>
          </p:nvPr>
        </p:nvSpPr>
        <p:spPr>
          <a:xfrm>
            <a:off x="457200" y="1176136"/>
            <a:ext cx="7467600" cy="5421216"/>
          </a:xfrm>
        </p:spPr>
        <p:txBody>
          <a:bodyPr>
            <a:normAutofit fontScale="92500" lnSpcReduction="20000"/>
          </a:bodyPr>
          <a:lstStyle/>
          <a:p>
            <a:r>
              <a:rPr lang="fr-FR" dirty="0"/>
              <a:t>Ce Réseau a été crée en </a:t>
            </a:r>
            <a:r>
              <a:rPr lang="fr-FR" dirty="0" smtClean="0"/>
              <a:t>1994</a:t>
            </a:r>
            <a:r>
              <a:rPr lang="fr-FR" dirty="0"/>
              <a:t> : l’équipe comprenait initialement un médecin à 80%, un secrétariat  partagé entre Rennes et Brest et un </a:t>
            </a:r>
            <a:r>
              <a:rPr lang="fr-FR" dirty="0" smtClean="0"/>
              <a:t>TEC. </a:t>
            </a:r>
          </a:p>
          <a:p>
            <a:endParaRPr lang="fr-FR" dirty="0" smtClean="0"/>
          </a:p>
          <a:p>
            <a:r>
              <a:rPr lang="fr-FR" dirty="0" smtClean="0"/>
              <a:t>Ses </a:t>
            </a:r>
            <a:r>
              <a:rPr lang="fr-FR" dirty="0"/>
              <a:t>objectifs étaient </a:t>
            </a:r>
            <a:r>
              <a:rPr lang="fr-FR" dirty="0" smtClean="0"/>
              <a:t>:</a:t>
            </a:r>
          </a:p>
          <a:p>
            <a:pPr lvl="1">
              <a:buFont typeface="Arial" panose="020B0604020202020204" pitchFamily="34" charset="0"/>
              <a:buChar char="•"/>
            </a:pPr>
            <a:r>
              <a:rPr lang="fr-FR" dirty="0" smtClean="0"/>
              <a:t>collecter </a:t>
            </a:r>
            <a:r>
              <a:rPr lang="fr-FR" dirty="0"/>
              <a:t>des données épidémiologiques et virologiques</a:t>
            </a:r>
          </a:p>
          <a:p>
            <a:pPr lvl="1">
              <a:buFont typeface="Arial" panose="020B0604020202020204" pitchFamily="34" charset="0"/>
              <a:buChar char="•"/>
            </a:pPr>
            <a:r>
              <a:rPr lang="fr-FR" dirty="0" smtClean="0"/>
              <a:t>augmenter </a:t>
            </a:r>
            <a:r>
              <a:rPr lang="fr-FR" dirty="0"/>
              <a:t>l’activité de recherche notamment en participant aux études biocliniques industrielles </a:t>
            </a:r>
          </a:p>
          <a:p>
            <a:pPr lvl="1">
              <a:buFont typeface="Arial" panose="020B0604020202020204" pitchFamily="34" charset="0"/>
              <a:buChar char="•"/>
            </a:pPr>
            <a:r>
              <a:rPr lang="fr-FR" dirty="0" smtClean="0"/>
              <a:t>former </a:t>
            </a:r>
            <a:r>
              <a:rPr lang="fr-FR" dirty="0"/>
              <a:t>des intervenants </a:t>
            </a:r>
          </a:p>
          <a:p>
            <a:pPr lvl="1">
              <a:buFont typeface="Arial" panose="020B0604020202020204" pitchFamily="34" charset="0"/>
              <a:buChar char="•"/>
            </a:pPr>
            <a:r>
              <a:rPr lang="fr-FR" dirty="0" smtClean="0"/>
              <a:t>traiter </a:t>
            </a:r>
            <a:r>
              <a:rPr lang="fr-FR" dirty="0"/>
              <a:t>des cas complexes</a:t>
            </a:r>
          </a:p>
          <a:p>
            <a:pPr marL="0" indent="0">
              <a:buNone/>
            </a:pPr>
            <a:r>
              <a:rPr lang="fr-FR" dirty="0"/>
              <a:t> </a:t>
            </a:r>
          </a:p>
          <a:p>
            <a:r>
              <a:rPr lang="fr-FR" dirty="0"/>
              <a:t>La base </a:t>
            </a:r>
            <a:r>
              <a:rPr lang="fr-FR" dirty="0" err="1"/>
              <a:t>Virologic</a:t>
            </a:r>
            <a:r>
              <a:rPr lang="fr-FR" dirty="0"/>
              <a:t> a permis le recueil de données pour 5000 patients à </a:t>
            </a:r>
            <a:r>
              <a:rPr lang="fr-FR" dirty="0" smtClean="0"/>
              <a:t>Rennes</a:t>
            </a:r>
            <a:endParaRPr lang="fr-FR" dirty="0"/>
          </a:p>
          <a:p>
            <a:endParaRPr lang="fr-FR" dirty="0"/>
          </a:p>
          <a:p>
            <a:r>
              <a:rPr lang="fr-FR" dirty="0"/>
              <a:t>2013 : Réactivation du Réseau suite à l’envoi de </a:t>
            </a:r>
            <a:r>
              <a:rPr lang="fr-FR" dirty="0" smtClean="0"/>
              <a:t>crédits </a:t>
            </a:r>
            <a:r>
              <a:rPr lang="fr-FR" dirty="0"/>
              <a:t>par l’ARS permettant le renforcement de l’équipe par une secrétaire à 100% et un </a:t>
            </a:r>
            <a:r>
              <a:rPr lang="fr-FR" dirty="0" smtClean="0"/>
              <a:t>TEC à </a:t>
            </a:r>
            <a:r>
              <a:rPr lang="fr-FR" dirty="0"/>
              <a:t>80%.</a:t>
            </a:r>
          </a:p>
          <a:p>
            <a:pPr marL="0" indent="0">
              <a:buNone/>
            </a:pPr>
            <a:endParaRPr lang="fr-FR" dirty="0"/>
          </a:p>
        </p:txBody>
      </p:sp>
    </p:spTree>
    <p:extLst>
      <p:ext uri="{BB962C8B-B14F-4D97-AF65-F5344CB8AC3E}">
        <p14:creationId xmlns:p14="http://schemas.microsoft.com/office/powerpoint/2010/main" val="13205750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4538" y="260648"/>
            <a:ext cx="8075612" cy="632991"/>
          </a:xfrm>
        </p:spPr>
        <p:txBody>
          <a:bodyPr/>
          <a:lstStyle/>
          <a:p>
            <a:r>
              <a:rPr lang="fr-FR" altLang="fr-FR" dirty="0" smtClean="0">
                <a:ea typeface="ＭＳ Ｐゴシック" pitchFamily="34" charset="-128"/>
              </a:rPr>
              <a:t>PATIENTS TRAITÉS AU CHU DE RENNES</a:t>
            </a:r>
          </a:p>
        </p:txBody>
      </p:sp>
      <p:sp>
        <p:nvSpPr>
          <p:cNvPr id="13315" name="Espace réservé du contenu 2"/>
          <p:cNvSpPr>
            <a:spLocks noGrp="1"/>
          </p:cNvSpPr>
          <p:nvPr>
            <p:ph idx="1"/>
          </p:nvPr>
        </p:nvSpPr>
        <p:spPr>
          <a:xfrm>
            <a:off x="457200" y="1125538"/>
            <a:ext cx="8229600" cy="5399087"/>
          </a:xfrm>
        </p:spPr>
        <p:txBody>
          <a:bodyPr/>
          <a:lstStyle/>
          <a:p>
            <a:pPr marL="0" indent="0">
              <a:buNone/>
            </a:pPr>
            <a:r>
              <a:rPr lang="fr-FR" altLang="fr-FR" dirty="0" smtClean="0">
                <a:ea typeface="ＭＳ Ｐゴシック" pitchFamily="34" charset="-128"/>
              </a:rPr>
              <a:t>	</a:t>
            </a:r>
          </a:p>
        </p:txBody>
      </p:sp>
      <p:sp>
        <p:nvSpPr>
          <p:cNvPr id="13316" name="Espace réservé de la date 3"/>
          <p:cNvSpPr>
            <a:spLocks noGrp="1"/>
          </p:cNvSpPr>
          <p:nvPr>
            <p:ph type="dt" sz="quarter" idx="4294967295"/>
          </p:nvPr>
        </p:nvSpPr>
        <p:spPr>
          <a:xfrm>
            <a:off x="422275" y="6624638"/>
            <a:ext cx="2133600" cy="476250"/>
          </a:xfrm>
          <a:prstGeom prst="rect">
            <a:avLst/>
          </a:prstGeom>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B1F43FB3-2BFC-43F1-AE22-0049701A6C60}" type="datetime1">
              <a:rPr lang="fr-FR" altLang="fr-FR" sz="900">
                <a:solidFill>
                  <a:schemeClr val="bg2"/>
                </a:solidFill>
              </a:rPr>
              <a:pPr eaLnBrk="1" hangingPunct="1"/>
              <a:t>07/05/2015</a:t>
            </a:fld>
            <a:endParaRPr lang="fr-FR" altLang="fr-FR" sz="900">
              <a:solidFill>
                <a:schemeClr val="bg2"/>
              </a:solidFill>
            </a:endParaRPr>
          </a:p>
        </p:txBody>
      </p:sp>
      <p:graphicFrame>
        <p:nvGraphicFramePr>
          <p:cNvPr id="6" name="Graphique 5"/>
          <p:cNvGraphicFramePr>
            <a:graphicFrameLocks/>
          </p:cNvGraphicFramePr>
          <p:nvPr/>
        </p:nvGraphicFramePr>
        <p:xfrm>
          <a:off x="611560" y="1700808"/>
          <a:ext cx="8208912" cy="45365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536622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89000" y="115888"/>
            <a:ext cx="8075613" cy="993775"/>
          </a:xfrm>
        </p:spPr>
        <p:txBody>
          <a:bodyPr>
            <a:normAutofit fontScale="90000"/>
          </a:bodyPr>
          <a:lstStyle/>
          <a:p>
            <a:r>
              <a:rPr lang="fr-FR" altLang="fr-FR" dirty="0" smtClean="0">
                <a:ea typeface="ＭＳ Ｐゴシック" pitchFamily="34" charset="-128"/>
              </a:rPr>
              <a:t>GÉNOTYPE 1 : RÉPARTITION PAR MOLÉCULES</a:t>
            </a:r>
          </a:p>
        </p:txBody>
      </p:sp>
      <p:sp>
        <p:nvSpPr>
          <p:cNvPr id="14339" name="Espace réservé de la date 3"/>
          <p:cNvSpPr>
            <a:spLocks noGrp="1"/>
          </p:cNvSpPr>
          <p:nvPr>
            <p:ph type="dt" sz="quarter" idx="4294967295"/>
          </p:nvPr>
        </p:nvSpPr>
        <p:spPr>
          <a:xfrm>
            <a:off x="422275" y="6624638"/>
            <a:ext cx="2133600" cy="476250"/>
          </a:xfrm>
          <a:prstGeom prst="rect">
            <a:avLst/>
          </a:prstGeom>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127379F5-F75B-4B96-A7C5-699719AB4E9F}" type="datetime1">
              <a:rPr lang="fr-FR" altLang="fr-FR" sz="900">
                <a:solidFill>
                  <a:schemeClr val="bg2"/>
                </a:solidFill>
              </a:rPr>
              <a:pPr eaLnBrk="1" hangingPunct="1"/>
              <a:t>07/05/2015</a:t>
            </a:fld>
            <a:endParaRPr lang="fr-FR" altLang="fr-FR" sz="900">
              <a:solidFill>
                <a:schemeClr val="bg2"/>
              </a:solidFill>
            </a:endParaRPr>
          </a:p>
        </p:txBody>
      </p:sp>
      <p:sp>
        <p:nvSpPr>
          <p:cNvPr id="14340" name="Espace réservé du numéro de diapositive 4"/>
          <p:cNvSpPr>
            <a:spLocks noGrp="1"/>
          </p:cNvSpPr>
          <p:nvPr>
            <p:ph type="sldNum" sz="quarter" idx="4294967295"/>
          </p:nvPr>
        </p:nvSpPr>
        <p:spPr>
          <a:xfrm>
            <a:off x="6659563" y="6624638"/>
            <a:ext cx="2133600" cy="476250"/>
          </a:xfrm>
          <a:prstGeom prst="rect">
            <a:avLst/>
          </a:prstGeom>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DCA2B0B0-C283-4617-AED0-23A644118EF8}" type="slidenum">
              <a:rPr lang="fr-FR" altLang="fr-FR" sz="900">
                <a:solidFill>
                  <a:schemeClr val="bg2"/>
                </a:solidFill>
              </a:rPr>
              <a:pPr eaLnBrk="1" hangingPunct="1"/>
              <a:t>31</a:t>
            </a:fld>
            <a:endParaRPr lang="fr-FR" altLang="fr-FR" sz="900">
              <a:solidFill>
                <a:schemeClr val="bg2"/>
              </a:solidFill>
            </a:endParaRPr>
          </a:p>
        </p:txBody>
      </p:sp>
      <p:graphicFrame>
        <p:nvGraphicFramePr>
          <p:cNvPr id="7" name="Graphique 6"/>
          <p:cNvGraphicFramePr>
            <a:graphicFrameLocks/>
          </p:cNvGraphicFramePr>
          <p:nvPr/>
        </p:nvGraphicFramePr>
        <p:xfrm>
          <a:off x="395536" y="1196752"/>
          <a:ext cx="8352928" cy="4752528"/>
        </p:xfrm>
        <a:graphic>
          <a:graphicData uri="http://schemas.openxmlformats.org/drawingml/2006/chart">
            <c:chart xmlns:c="http://schemas.openxmlformats.org/drawingml/2006/chart" xmlns:r="http://schemas.openxmlformats.org/officeDocument/2006/relationships" r:id="rId2"/>
          </a:graphicData>
        </a:graphic>
      </p:graphicFrame>
      <p:sp>
        <p:nvSpPr>
          <p:cNvPr id="35845" name="ZoneTexte 2"/>
          <p:cNvSpPr txBox="1">
            <a:spLocks noChangeArrowheads="1"/>
          </p:cNvSpPr>
          <p:nvPr/>
        </p:nvSpPr>
        <p:spPr bwMode="auto">
          <a:xfrm>
            <a:off x="611188" y="5573713"/>
            <a:ext cx="15128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r>
              <a:rPr lang="fr-FR" altLang="fr-FR" b="1">
                <a:solidFill>
                  <a:srgbClr val="0000FF"/>
                </a:solidFill>
                <a:latin typeface="Calibri" pitchFamily="34" charset="0"/>
              </a:rPr>
              <a:t>N = 222</a:t>
            </a:r>
          </a:p>
        </p:txBody>
      </p:sp>
    </p:spTree>
    <p:extLst>
      <p:ext uri="{BB962C8B-B14F-4D97-AF65-F5344CB8AC3E}">
        <p14:creationId xmlns:p14="http://schemas.microsoft.com/office/powerpoint/2010/main" val="40406823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e la date 3"/>
          <p:cNvSpPr>
            <a:spLocks noGrp="1"/>
          </p:cNvSpPr>
          <p:nvPr>
            <p:ph type="dt" sz="quarter" idx="4294967295"/>
          </p:nvPr>
        </p:nvSpPr>
        <p:spPr>
          <a:xfrm>
            <a:off x="422275" y="6624638"/>
            <a:ext cx="2133600" cy="476250"/>
          </a:xfrm>
          <a:prstGeom prst="rect">
            <a:avLst/>
          </a:prstGeom>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64F26D61-A588-4BB7-915E-7A4F8D2F8C88}" type="datetime1">
              <a:rPr lang="fr-FR" altLang="fr-FR" sz="900">
                <a:solidFill>
                  <a:schemeClr val="bg2"/>
                </a:solidFill>
              </a:rPr>
              <a:pPr eaLnBrk="1" hangingPunct="1"/>
              <a:t>07/05/2015</a:t>
            </a:fld>
            <a:endParaRPr lang="fr-FR" altLang="fr-FR" sz="900">
              <a:solidFill>
                <a:schemeClr val="bg2"/>
              </a:solidFill>
            </a:endParaRPr>
          </a:p>
        </p:txBody>
      </p:sp>
      <p:sp>
        <p:nvSpPr>
          <p:cNvPr id="16387" name="Espace réservé du numéro de diapositive 4"/>
          <p:cNvSpPr>
            <a:spLocks noGrp="1"/>
          </p:cNvSpPr>
          <p:nvPr>
            <p:ph type="sldNum" sz="quarter" idx="4294967295"/>
          </p:nvPr>
        </p:nvSpPr>
        <p:spPr>
          <a:xfrm>
            <a:off x="6659563" y="6624638"/>
            <a:ext cx="2133600" cy="476250"/>
          </a:xfrm>
          <a:prstGeom prst="rect">
            <a:avLst/>
          </a:prstGeom>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03CE0167-0E5B-4AD6-BEBF-5F84A3D5987D}" type="slidenum">
              <a:rPr lang="fr-FR" altLang="fr-FR" sz="900">
                <a:solidFill>
                  <a:schemeClr val="bg2"/>
                </a:solidFill>
              </a:rPr>
              <a:pPr eaLnBrk="1" hangingPunct="1"/>
              <a:t>32</a:t>
            </a:fld>
            <a:endParaRPr lang="fr-FR" altLang="fr-FR" sz="900">
              <a:solidFill>
                <a:schemeClr val="bg2"/>
              </a:solidFill>
            </a:endParaRPr>
          </a:p>
        </p:txBody>
      </p:sp>
      <p:sp>
        <p:nvSpPr>
          <p:cNvPr id="6" name="Titre 1"/>
          <p:cNvSpPr>
            <a:spLocks noGrp="1"/>
          </p:cNvSpPr>
          <p:nvPr>
            <p:ph type="title"/>
          </p:nvPr>
        </p:nvSpPr>
        <p:spPr>
          <a:xfrm>
            <a:off x="889000" y="58738"/>
            <a:ext cx="8075613" cy="993775"/>
          </a:xfrm>
        </p:spPr>
        <p:txBody>
          <a:bodyPr>
            <a:normAutofit fontScale="90000"/>
          </a:bodyPr>
          <a:lstStyle/>
          <a:p>
            <a:r>
              <a:rPr lang="fr-FR" altLang="fr-FR" dirty="0" smtClean="0">
                <a:ea typeface="ＭＳ Ｐゴシック" pitchFamily="34" charset="-128"/>
              </a:rPr>
              <a:t>GÉNOTYPE 2 : RÉPARTITION PAR MOLÉCULES</a:t>
            </a:r>
          </a:p>
        </p:txBody>
      </p:sp>
      <p:graphicFrame>
        <p:nvGraphicFramePr>
          <p:cNvPr id="37892" name="Espace réservé du contenu 6"/>
          <p:cNvGraphicFramePr>
            <a:graphicFrameLocks/>
          </p:cNvGraphicFramePr>
          <p:nvPr/>
        </p:nvGraphicFramePr>
        <p:xfrm>
          <a:off x="273050" y="1649413"/>
          <a:ext cx="8382000" cy="4999037"/>
        </p:xfrm>
        <a:graphic>
          <a:graphicData uri="http://schemas.openxmlformats.org/presentationml/2006/ole">
            <mc:AlternateContent xmlns:mc="http://schemas.openxmlformats.org/markup-compatibility/2006">
              <mc:Choice xmlns:v="urn:schemas-microsoft-com:vml" Requires="v">
                <p:oleObj spid="_x0000_s12307" r:id="rId3" imgW="8382727" imgH="4999153" progId="Excel.Sheet.8">
                  <p:embed/>
                </p:oleObj>
              </mc:Choice>
              <mc:Fallback>
                <p:oleObj r:id="rId3" imgW="8382727" imgH="4999153" progId="Excel.Sheet.8">
                  <p:embed/>
                  <p:pic>
                    <p:nvPicPr>
                      <p:cNvPr id="0" name="Picture 13"/>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3050" y="1649413"/>
                        <a:ext cx="8382000" cy="4999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Graphique 10"/>
          <p:cNvGraphicFramePr>
            <a:graphicFrameLocks/>
          </p:cNvGraphicFramePr>
          <p:nvPr/>
        </p:nvGraphicFramePr>
        <p:xfrm>
          <a:off x="395536" y="1124744"/>
          <a:ext cx="8352928" cy="5256584"/>
        </p:xfrm>
        <a:graphic>
          <a:graphicData uri="http://schemas.openxmlformats.org/drawingml/2006/chart">
            <c:chart xmlns:c="http://schemas.openxmlformats.org/drawingml/2006/chart" xmlns:r="http://schemas.openxmlformats.org/officeDocument/2006/relationships" r:id="rId5"/>
          </a:graphicData>
        </a:graphic>
      </p:graphicFrame>
      <p:sp>
        <p:nvSpPr>
          <p:cNvPr id="37894" name="ZoneTexte 1"/>
          <p:cNvSpPr txBox="1">
            <a:spLocks noChangeArrowheads="1"/>
          </p:cNvSpPr>
          <p:nvPr/>
        </p:nvSpPr>
        <p:spPr bwMode="auto">
          <a:xfrm>
            <a:off x="527050" y="5661025"/>
            <a:ext cx="13684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r>
              <a:rPr lang="fr-FR" altLang="fr-FR" b="1">
                <a:solidFill>
                  <a:srgbClr val="0000FF"/>
                </a:solidFill>
                <a:latin typeface="Calibri" pitchFamily="34" charset="0"/>
              </a:rPr>
              <a:t>N = 15</a:t>
            </a:r>
          </a:p>
        </p:txBody>
      </p:sp>
    </p:spTree>
    <p:extLst>
      <p:ext uri="{BB962C8B-B14F-4D97-AF65-F5344CB8AC3E}">
        <p14:creationId xmlns:p14="http://schemas.microsoft.com/office/powerpoint/2010/main" val="33832287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89000" y="115888"/>
            <a:ext cx="8075613" cy="993775"/>
          </a:xfrm>
        </p:spPr>
        <p:txBody>
          <a:bodyPr>
            <a:normAutofit fontScale="90000"/>
          </a:bodyPr>
          <a:lstStyle/>
          <a:p>
            <a:r>
              <a:rPr lang="fr-FR" altLang="fr-FR" dirty="0" smtClean="0">
                <a:ea typeface="ＭＳ Ｐゴシック" pitchFamily="34" charset="-128"/>
              </a:rPr>
              <a:t>GÉNOTYPE 3 : RÉPARTITION PAR MOLÉCULES</a:t>
            </a:r>
          </a:p>
        </p:txBody>
      </p:sp>
      <p:sp>
        <p:nvSpPr>
          <p:cNvPr id="18435" name="Espace réservé de la date 3"/>
          <p:cNvSpPr>
            <a:spLocks noGrp="1"/>
          </p:cNvSpPr>
          <p:nvPr>
            <p:ph type="dt" sz="quarter" idx="4294967295"/>
          </p:nvPr>
        </p:nvSpPr>
        <p:spPr>
          <a:xfrm>
            <a:off x="422275" y="6624638"/>
            <a:ext cx="2133600" cy="476250"/>
          </a:xfrm>
          <a:prstGeom prst="rect">
            <a:avLst/>
          </a:prstGeom>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67A913C2-3A7F-4282-A1AD-14A993030AC4}" type="datetime1">
              <a:rPr lang="fr-FR" altLang="fr-FR" sz="900">
                <a:solidFill>
                  <a:schemeClr val="bg2"/>
                </a:solidFill>
              </a:rPr>
              <a:pPr eaLnBrk="1" hangingPunct="1"/>
              <a:t>07/05/2015</a:t>
            </a:fld>
            <a:endParaRPr lang="fr-FR" altLang="fr-FR" sz="900">
              <a:solidFill>
                <a:schemeClr val="bg2"/>
              </a:solidFill>
            </a:endParaRPr>
          </a:p>
        </p:txBody>
      </p:sp>
      <p:sp>
        <p:nvSpPr>
          <p:cNvPr id="18436" name="Espace réservé du numéro de diapositive 4"/>
          <p:cNvSpPr>
            <a:spLocks noGrp="1"/>
          </p:cNvSpPr>
          <p:nvPr>
            <p:ph type="sldNum" sz="quarter" idx="4294967295"/>
          </p:nvPr>
        </p:nvSpPr>
        <p:spPr>
          <a:xfrm>
            <a:off x="6659563" y="6624638"/>
            <a:ext cx="2133600" cy="476250"/>
          </a:xfrm>
          <a:prstGeom prst="rect">
            <a:avLst/>
          </a:prstGeom>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1387A517-48FB-4207-8E86-F3B62CEA0B98}" type="slidenum">
              <a:rPr lang="fr-FR" altLang="fr-FR" sz="900">
                <a:solidFill>
                  <a:schemeClr val="bg2"/>
                </a:solidFill>
              </a:rPr>
              <a:pPr eaLnBrk="1" hangingPunct="1"/>
              <a:t>33</a:t>
            </a:fld>
            <a:endParaRPr lang="fr-FR" altLang="fr-FR" sz="900">
              <a:solidFill>
                <a:schemeClr val="bg2"/>
              </a:solidFill>
            </a:endParaRPr>
          </a:p>
        </p:txBody>
      </p:sp>
      <p:graphicFrame>
        <p:nvGraphicFramePr>
          <p:cNvPr id="7" name="Graphique 6"/>
          <p:cNvGraphicFramePr>
            <a:graphicFrameLocks/>
          </p:cNvGraphicFramePr>
          <p:nvPr/>
        </p:nvGraphicFramePr>
        <p:xfrm>
          <a:off x="611560" y="1772816"/>
          <a:ext cx="8136904" cy="46805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Graphique 9"/>
          <p:cNvGraphicFramePr>
            <a:graphicFrameLocks/>
          </p:cNvGraphicFramePr>
          <p:nvPr/>
        </p:nvGraphicFramePr>
        <p:xfrm>
          <a:off x="251520" y="1196752"/>
          <a:ext cx="8496944" cy="532859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672110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89000" y="115888"/>
            <a:ext cx="8075613" cy="993775"/>
          </a:xfrm>
        </p:spPr>
        <p:txBody>
          <a:bodyPr>
            <a:normAutofit fontScale="90000"/>
          </a:bodyPr>
          <a:lstStyle/>
          <a:p>
            <a:r>
              <a:rPr lang="fr-FR" altLang="fr-FR" dirty="0" smtClean="0">
                <a:ea typeface="ＭＳ Ｐゴシック" pitchFamily="34" charset="-128"/>
              </a:rPr>
              <a:t>GÉNOTYPE 4 : RÉPARTITION PAR MOLÉCULES</a:t>
            </a:r>
          </a:p>
        </p:txBody>
      </p:sp>
      <p:sp>
        <p:nvSpPr>
          <p:cNvPr id="20483" name="Espace réservé de la date 3"/>
          <p:cNvSpPr>
            <a:spLocks noGrp="1"/>
          </p:cNvSpPr>
          <p:nvPr>
            <p:ph type="dt" sz="quarter" idx="4294967295"/>
          </p:nvPr>
        </p:nvSpPr>
        <p:spPr>
          <a:xfrm>
            <a:off x="422275" y="6624638"/>
            <a:ext cx="2133600" cy="476250"/>
          </a:xfrm>
          <a:prstGeom prst="rect">
            <a:avLst/>
          </a:prstGeom>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9B2D68AD-6032-4119-B9C5-3A64C62327AE}" type="datetime1">
              <a:rPr lang="fr-FR" altLang="fr-FR" sz="900">
                <a:solidFill>
                  <a:schemeClr val="bg2"/>
                </a:solidFill>
              </a:rPr>
              <a:pPr eaLnBrk="1" hangingPunct="1"/>
              <a:t>07/05/2015</a:t>
            </a:fld>
            <a:endParaRPr lang="fr-FR" altLang="fr-FR" sz="900">
              <a:solidFill>
                <a:schemeClr val="bg2"/>
              </a:solidFill>
            </a:endParaRPr>
          </a:p>
        </p:txBody>
      </p:sp>
      <p:sp>
        <p:nvSpPr>
          <p:cNvPr id="20484" name="Espace réservé du numéro de diapositive 4"/>
          <p:cNvSpPr>
            <a:spLocks noGrp="1"/>
          </p:cNvSpPr>
          <p:nvPr>
            <p:ph type="sldNum" sz="quarter" idx="4294967295"/>
          </p:nvPr>
        </p:nvSpPr>
        <p:spPr>
          <a:xfrm>
            <a:off x="6659563" y="6624638"/>
            <a:ext cx="2133600" cy="476250"/>
          </a:xfrm>
          <a:prstGeom prst="rect">
            <a:avLst/>
          </a:prstGeom>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73F5EE27-5F8B-4F62-B622-E4EDF5DC57E3}" type="slidenum">
              <a:rPr lang="fr-FR" altLang="fr-FR" sz="900">
                <a:solidFill>
                  <a:schemeClr val="bg2"/>
                </a:solidFill>
              </a:rPr>
              <a:pPr eaLnBrk="1" hangingPunct="1"/>
              <a:t>34</a:t>
            </a:fld>
            <a:endParaRPr lang="fr-FR" altLang="fr-FR" sz="900">
              <a:solidFill>
                <a:schemeClr val="bg2"/>
              </a:solidFill>
            </a:endParaRPr>
          </a:p>
        </p:txBody>
      </p:sp>
      <p:graphicFrame>
        <p:nvGraphicFramePr>
          <p:cNvPr id="7" name="Graphique 6"/>
          <p:cNvGraphicFramePr>
            <a:graphicFrameLocks/>
          </p:cNvGraphicFramePr>
          <p:nvPr/>
        </p:nvGraphicFramePr>
        <p:xfrm>
          <a:off x="611560" y="1772816"/>
          <a:ext cx="8136904" cy="46805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Graphique 7"/>
          <p:cNvGraphicFramePr>
            <a:graphicFrameLocks/>
          </p:cNvGraphicFramePr>
          <p:nvPr/>
        </p:nvGraphicFramePr>
        <p:xfrm>
          <a:off x="395536" y="1268760"/>
          <a:ext cx="8496944" cy="5112568"/>
        </p:xfrm>
        <a:graphic>
          <a:graphicData uri="http://schemas.openxmlformats.org/drawingml/2006/chart">
            <c:chart xmlns:c="http://schemas.openxmlformats.org/drawingml/2006/chart" xmlns:r="http://schemas.openxmlformats.org/officeDocument/2006/relationships" r:id="rId3"/>
          </a:graphicData>
        </a:graphic>
      </p:graphicFrame>
      <p:sp>
        <p:nvSpPr>
          <p:cNvPr id="41990" name="ZoneTexte 2"/>
          <p:cNvSpPr txBox="1">
            <a:spLocks noChangeArrowheads="1"/>
          </p:cNvSpPr>
          <p:nvPr/>
        </p:nvSpPr>
        <p:spPr bwMode="auto">
          <a:xfrm>
            <a:off x="468313" y="5876925"/>
            <a:ext cx="15113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r>
              <a:rPr lang="fr-FR" altLang="fr-FR" b="1">
                <a:solidFill>
                  <a:srgbClr val="0000FF"/>
                </a:solidFill>
                <a:latin typeface="Calibri" pitchFamily="34" charset="0"/>
              </a:rPr>
              <a:t>N = 24</a:t>
            </a:r>
          </a:p>
        </p:txBody>
      </p:sp>
    </p:spTree>
    <p:extLst>
      <p:ext uri="{BB962C8B-B14F-4D97-AF65-F5344CB8AC3E}">
        <p14:creationId xmlns:p14="http://schemas.microsoft.com/office/powerpoint/2010/main" val="302805223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71550" y="44450"/>
            <a:ext cx="8075613" cy="993775"/>
          </a:xfrm>
        </p:spPr>
        <p:txBody>
          <a:bodyPr>
            <a:normAutofit fontScale="90000"/>
          </a:bodyPr>
          <a:lstStyle/>
          <a:p>
            <a:r>
              <a:rPr lang="fr-FR" altLang="fr-FR" dirty="0" smtClean="0">
                <a:ea typeface="ＭＳ Ｐゴシック" pitchFamily="34" charset="-128"/>
              </a:rPr>
              <a:t>GÉNOTYPE 5 : RÉPARTITION PAR MOLÉCULES</a:t>
            </a:r>
          </a:p>
        </p:txBody>
      </p:sp>
      <p:sp>
        <p:nvSpPr>
          <p:cNvPr id="22531" name="Espace réservé de la date 3"/>
          <p:cNvSpPr>
            <a:spLocks noGrp="1"/>
          </p:cNvSpPr>
          <p:nvPr>
            <p:ph type="dt" sz="quarter" idx="4294967295"/>
          </p:nvPr>
        </p:nvSpPr>
        <p:spPr>
          <a:xfrm>
            <a:off x="422275" y="6624638"/>
            <a:ext cx="2133600" cy="476250"/>
          </a:xfrm>
          <a:prstGeom prst="rect">
            <a:avLst/>
          </a:prstGeom>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A006A354-234F-4C02-8254-285416242A34}" type="datetime1">
              <a:rPr lang="fr-FR" altLang="fr-FR" sz="900">
                <a:solidFill>
                  <a:schemeClr val="bg2"/>
                </a:solidFill>
              </a:rPr>
              <a:pPr eaLnBrk="1" hangingPunct="1"/>
              <a:t>07/05/2015</a:t>
            </a:fld>
            <a:endParaRPr lang="fr-FR" altLang="fr-FR" sz="900">
              <a:solidFill>
                <a:schemeClr val="bg2"/>
              </a:solidFill>
            </a:endParaRPr>
          </a:p>
        </p:txBody>
      </p:sp>
      <p:sp>
        <p:nvSpPr>
          <p:cNvPr id="22532" name="Espace réservé du numéro de diapositive 4"/>
          <p:cNvSpPr>
            <a:spLocks noGrp="1"/>
          </p:cNvSpPr>
          <p:nvPr>
            <p:ph type="sldNum" sz="quarter" idx="4294967295"/>
          </p:nvPr>
        </p:nvSpPr>
        <p:spPr>
          <a:xfrm>
            <a:off x="6659563" y="6624638"/>
            <a:ext cx="2133600" cy="476250"/>
          </a:xfrm>
          <a:prstGeom prst="rect">
            <a:avLst/>
          </a:prstGeom>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36B44176-A9E9-4851-A2B4-7B753F84C9DB}" type="slidenum">
              <a:rPr lang="fr-FR" altLang="fr-FR" sz="900">
                <a:solidFill>
                  <a:schemeClr val="bg2"/>
                </a:solidFill>
              </a:rPr>
              <a:pPr eaLnBrk="1" hangingPunct="1"/>
              <a:t>35</a:t>
            </a:fld>
            <a:endParaRPr lang="fr-FR" altLang="fr-FR" sz="900">
              <a:solidFill>
                <a:schemeClr val="bg2"/>
              </a:solidFill>
            </a:endParaRPr>
          </a:p>
        </p:txBody>
      </p:sp>
      <p:graphicFrame>
        <p:nvGraphicFramePr>
          <p:cNvPr id="7" name="Graphique 6"/>
          <p:cNvGraphicFramePr>
            <a:graphicFrameLocks/>
          </p:cNvGraphicFramePr>
          <p:nvPr/>
        </p:nvGraphicFramePr>
        <p:xfrm>
          <a:off x="611560" y="1772816"/>
          <a:ext cx="8136904" cy="46805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Graphique 7"/>
          <p:cNvGraphicFramePr>
            <a:graphicFrameLocks/>
          </p:cNvGraphicFramePr>
          <p:nvPr/>
        </p:nvGraphicFramePr>
        <p:xfrm>
          <a:off x="323528" y="1340768"/>
          <a:ext cx="8352928" cy="5184576"/>
        </p:xfrm>
        <a:graphic>
          <a:graphicData uri="http://schemas.openxmlformats.org/drawingml/2006/chart">
            <c:chart xmlns:c="http://schemas.openxmlformats.org/drawingml/2006/chart" xmlns:r="http://schemas.openxmlformats.org/officeDocument/2006/relationships" r:id="rId3"/>
          </a:graphicData>
        </a:graphic>
      </p:graphicFrame>
      <p:sp>
        <p:nvSpPr>
          <p:cNvPr id="44038" name="ZoneTexte 2"/>
          <p:cNvSpPr txBox="1">
            <a:spLocks noChangeArrowheads="1"/>
          </p:cNvSpPr>
          <p:nvPr/>
        </p:nvSpPr>
        <p:spPr bwMode="auto">
          <a:xfrm>
            <a:off x="900113" y="5949950"/>
            <a:ext cx="187166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r>
              <a:rPr lang="fr-FR" altLang="fr-FR" b="1">
                <a:solidFill>
                  <a:srgbClr val="0000FF"/>
                </a:solidFill>
                <a:latin typeface="Calibri" pitchFamily="34" charset="0"/>
              </a:rPr>
              <a:t>N = 3</a:t>
            </a:r>
          </a:p>
        </p:txBody>
      </p:sp>
    </p:spTree>
    <p:extLst>
      <p:ext uri="{BB962C8B-B14F-4D97-AF65-F5344CB8AC3E}">
        <p14:creationId xmlns:p14="http://schemas.microsoft.com/office/powerpoint/2010/main" val="377963357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Espace réservé du contenu 7"/>
          <p:cNvSpPr>
            <a:spLocks noGrp="1"/>
          </p:cNvSpPr>
          <p:nvPr>
            <p:ph idx="1"/>
          </p:nvPr>
        </p:nvSpPr>
        <p:spPr/>
        <p:txBody>
          <a:bodyPr/>
          <a:lstStyle/>
          <a:p>
            <a:r>
              <a:rPr lang="fr-FR" altLang="fr-FR" sz="2400" dirty="0" smtClean="0">
                <a:ea typeface="ＭＳ Ｐゴシック" pitchFamily="34" charset="-128"/>
              </a:rPr>
              <a:t>Au total, sur le CHU : </a:t>
            </a:r>
          </a:p>
          <a:p>
            <a:r>
              <a:rPr lang="fr-FR" altLang="fr-FR" dirty="0" smtClean="0">
                <a:ea typeface="ＭＳ Ｐゴシック" pitchFamily="34" charset="-128"/>
              </a:rPr>
              <a:t>323 patients suivis sur Rennes, </a:t>
            </a:r>
          </a:p>
          <a:p>
            <a:r>
              <a:rPr lang="fr-FR" altLang="fr-FR" dirty="0" smtClean="0">
                <a:ea typeface="ＭＳ Ｐゴシック" pitchFamily="34" charset="-128"/>
              </a:rPr>
              <a:t>Dont 157 dossiers transférés</a:t>
            </a:r>
          </a:p>
          <a:p>
            <a:r>
              <a:rPr lang="fr-FR" altLang="fr-FR" dirty="0" smtClean="0">
                <a:ea typeface="ＭＳ Ｐゴシック" pitchFamily="34" charset="-128"/>
              </a:rPr>
              <a:t>Et 166 patients venant en rétrocession. </a:t>
            </a:r>
          </a:p>
          <a:p>
            <a:endParaRPr lang="fr-FR" altLang="fr-FR" dirty="0" smtClean="0">
              <a:ea typeface="ＭＳ Ｐゴシック" pitchFamily="34" charset="-128"/>
            </a:endParaRPr>
          </a:p>
          <a:p>
            <a:r>
              <a:rPr lang="fr-FR" altLang="fr-FR" dirty="0" smtClean="0">
                <a:ea typeface="ＭＳ Ｐゴシック" pitchFamily="34" charset="-128"/>
              </a:rPr>
              <a:t>Soit un budget de </a:t>
            </a:r>
            <a:r>
              <a:rPr lang="fr-FR" altLang="fr-FR" u="sng" dirty="0" smtClean="0">
                <a:solidFill>
                  <a:srgbClr val="0000FF"/>
                </a:solidFill>
                <a:ea typeface="ＭＳ Ｐゴシック" pitchFamily="34" charset="-128"/>
              </a:rPr>
              <a:t>18 607 900 € </a:t>
            </a:r>
            <a:r>
              <a:rPr lang="fr-FR" altLang="fr-FR" dirty="0" smtClean="0">
                <a:ea typeface="ＭＳ Ｐゴシック" pitchFamily="34" charset="-128"/>
              </a:rPr>
              <a:t>depuis le début des délivrances.</a:t>
            </a:r>
          </a:p>
          <a:p>
            <a:endParaRPr lang="fr-FR" altLang="fr-FR" dirty="0" smtClean="0">
              <a:ea typeface="ＭＳ Ｐゴシック" pitchFamily="34" charset="-128"/>
            </a:endParaRPr>
          </a:p>
          <a:p>
            <a:endParaRPr lang="fr-FR" altLang="fr-FR" dirty="0" smtClean="0">
              <a:ea typeface="ＭＳ Ｐゴシック" pitchFamily="34" charset="-128"/>
            </a:endParaRPr>
          </a:p>
          <a:p>
            <a:pPr>
              <a:buFont typeface="Wingdings 3" pitchFamily="18" charset="2"/>
              <a:buNone/>
            </a:pPr>
            <a:endParaRPr lang="fr-FR" altLang="fr-FR" dirty="0" smtClean="0">
              <a:ea typeface="ＭＳ Ｐゴシック" pitchFamily="34" charset="-128"/>
            </a:endParaRPr>
          </a:p>
        </p:txBody>
      </p:sp>
      <p:sp>
        <p:nvSpPr>
          <p:cNvPr id="24579" name="Espace réservé de la date 4"/>
          <p:cNvSpPr>
            <a:spLocks noGrp="1"/>
          </p:cNvSpPr>
          <p:nvPr>
            <p:ph type="dt" sz="quarter" idx="4294967295"/>
          </p:nvPr>
        </p:nvSpPr>
        <p:spPr>
          <a:xfrm>
            <a:off x="422275" y="6624638"/>
            <a:ext cx="2133600" cy="476250"/>
          </a:xfrm>
          <a:prstGeom prst="rect">
            <a:avLst/>
          </a:prstGeom>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9A4E2548-E4F6-49AB-9935-E8848ED58268}" type="datetime1">
              <a:rPr lang="fr-FR" altLang="fr-FR" sz="900">
                <a:solidFill>
                  <a:schemeClr val="bg2"/>
                </a:solidFill>
              </a:rPr>
              <a:pPr eaLnBrk="1" hangingPunct="1"/>
              <a:t>07/05/2015</a:t>
            </a:fld>
            <a:endParaRPr lang="fr-FR" altLang="fr-FR" sz="900">
              <a:solidFill>
                <a:schemeClr val="bg2"/>
              </a:solidFill>
            </a:endParaRPr>
          </a:p>
        </p:txBody>
      </p:sp>
      <p:sp>
        <p:nvSpPr>
          <p:cNvPr id="24580" name="Espace réservé du numéro de diapositive 5"/>
          <p:cNvSpPr>
            <a:spLocks noGrp="1"/>
          </p:cNvSpPr>
          <p:nvPr>
            <p:ph type="sldNum" sz="quarter" idx="4294967295"/>
          </p:nvPr>
        </p:nvSpPr>
        <p:spPr>
          <a:xfrm>
            <a:off x="6659563" y="6624638"/>
            <a:ext cx="2133600" cy="476250"/>
          </a:xfrm>
          <a:prstGeom prst="rect">
            <a:avLst/>
          </a:prstGeom>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1F0151DF-5FA9-45C3-92A0-954865F67BB8}" type="slidenum">
              <a:rPr lang="fr-FR" altLang="fr-FR" sz="900">
                <a:solidFill>
                  <a:schemeClr val="bg2"/>
                </a:solidFill>
              </a:rPr>
              <a:pPr eaLnBrk="1" hangingPunct="1"/>
              <a:t>36</a:t>
            </a:fld>
            <a:endParaRPr lang="fr-FR" altLang="fr-FR" sz="900">
              <a:solidFill>
                <a:schemeClr val="bg2"/>
              </a:solidFill>
            </a:endParaRPr>
          </a:p>
        </p:txBody>
      </p:sp>
      <p:sp>
        <p:nvSpPr>
          <p:cNvPr id="6" name="Titre 1"/>
          <p:cNvSpPr>
            <a:spLocks noGrp="1"/>
          </p:cNvSpPr>
          <p:nvPr>
            <p:ph type="title"/>
          </p:nvPr>
        </p:nvSpPr>
        <p:spPr>
          <a:xfrm>
            <a:off x="600075" y="188913"/>
            <a:ext cx="8075613" cy="993775"/>
          </a:xfrm>
        </p:spPr>
        <p:txBody>
          <a:bodyPr/>
          <a:lstStyle/>
          <a:p>
            <a:pPr algn="ctr" eaLnBrk="1" hangingPunct="1"/>
            <a:r>
              <a:rPr lang="fr-FR" altLang="fr-FR" sz="3200" dirty="0" smtClean="0">
                <a:ea typeface="ＭＳ Ｐゴシック" pitchFamily="34" charset="-128"/>
              </a:rPr>
              <a:t>ASPECT RÉTROCESSION</a:t>
            </a:r>
          </a:p>
        </p:txBody>
      </p:sp>
    </p:spTree>
    <p:extLst>
      <p:ext uri="{BB962C8B-B14F-4D97-AF65-F5344CB8AC3E}">
        <p14:creationId xmlns:p14="http://schemas.microsoft.com/office/powerpoint/2010/main" val="414363423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0648"/>
            <a:ext cx="7467600" cy="796950"/>
          </a:xfrm>
        </p:spPr>
        <p:txBody>
          <a:bodyPr/>
          <a:lstStyle/>
          <a:p>
            <a:pPr algn="ctr"/>
            <a:r>
              <a:rPr lang="fr-FR" dirty="0" smtClean="0"/>
              <a:t>Bilan 2014-2015</a:t>
            </a:r>
            <a:endParaRPr lang="fr-FR" dirty="0"/>
          </a:p>
        </p:txBody>
      </p:sp>
      <p:sp>
        <p:nvSpPr>
          <p:cNvPr id="3" name="Espace réservé du contenu 2"/>
          <p:cNvSpPr>
            <a:spLocks noGrp="1"/>
          </p:cNvSpPr>
          <p:nvPr>
            <p:ph sz="quarter" idx="1"/>
          </p:nvPr>
        </p:nvSpPr>
        <p:spPr>
          <a:xfrm>
            <a:off x="457200" y="1484784"/>
            <a:ext cx="7467600" cy="4989168"/>
          </a:xfrm>
        </p:spPr>
        <p:txBody>
          <a:bodyPr/>
          <a:lstStyle/>
          <a:p>
            <a:r>
              <a:rPr lang="fr-FR" dirty="0" smtClean="0"/>
              <a:t>Points positifs :</a:t>
            </a:r>
          </a:p>
          <a:p>
            <a:pPr lvl="1"/>
            <a:r>
              <a:rPr lang="fr-FR" dirty="0" smtClean="0"/>
              <a:t>Traitement d’un nombre important de patients, en particulier ceux avec une pathologie avancée, en échec de traitement depuis des années</a:t>
            </a:r>
          </a:p>
          <a:p>
            <a:pPr lvl="1"/>
            <a:r>
              <a:rPr lang="fr-FR" dirty="0" smtClean="0"/>
              <a:t>Bon résultats, très peu d’effets secondaires</a:t>
            </a:r>
          </a:p>
          <a:p>
            <a:pPr lvl="1"/>
            <a:r>
              <a:rPr lang="fr-FR" dirty="0" smtClean="0"/>
              <a:t>Décision pluridisciplinaire et collégiale</a:t>
            </a:r>
          </a:p>
          <a:p>
            <a:endParaRPr lang="fr-FR" dirty="0"/>
          </a:p>
          <a:p>
            <a:r>
              <a:rPr lang="fr-FR" dirty="0" smtClean="0"/>
              <a:t>Mais </a:t>
            </a:r>
          </a:p>
          <a:p>
            <a:pPr lvl="1"/>
            <a:r>
              <a:rPr lang="fr-FR" dirty="0" smtClean="0"/>
              <a:t>Organisation logistique lourde</a:t>
            </a:r>
          </a:p>
          <a:p>
            <a:pPr lvl="1"/>
            <a:r>
              <a:rPr lang="fr-FR" dirty="0" smtClean="0"/>
              <a:t>Beaucoup de patients attendent toujours…..</a:t>
            </a:r>
            <a:endParaRPr lang="fr-FR" dirty="0"/>
          </a:p>
        </p:txBody>
      </p:sp>
    </p:spTree>
    <p:extLst>
      <p:ext uri="{BB962C8B-B14F-4D97-AF65-F5344CB8AC3E}">
        <p14:creationId xmlns:p14="http://schemas.microsoft.com/office/powerpoint/2010/main" val="288296545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endParaRPr lang="fr-FR"/>
          </a:p>
        </p:txBody>
      </p:sp>
    </p:spTree>
    <p:extLst>
      <p:ext uri="{BB962C8B-B14F-4D97-AF65-F5344CB8AC3E}">
        <p14:creationId xmlns:p14="http://schemas.microsoft.com/office/powerpoint/2010/main" val="100599373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267744" y="1556792"/>
            <a:ext cx="6172200" cy="1894362"/>
          </a:xfrm>
        </p:spPr>
        <p:txBody>
          <a:bodyPr/>
          <a:lstStyle/>
          <a:p>
            <a:r>
              <a:rPr lang="fr-FR" dirty="0" smtClean="0"/>
              <a:t>Education thérapeutique</a:t>
            </a:r>
            <a:endParaRPr lang="fr-FR" dirty="0"/>
          </a:p>
        </p:txBody>
      </p:sp>
    </p:spTree>
    <p:extLst>
      <p:ext uri="{BB962C8B-B14F-4D97-AF65-F5344CB8AC3E}">
        <p14:creationId xmlns:p14="http://schemas.microsoft.com/office/powerpoint/2010/main" val="2721758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850106"/>
          </a:xfrm>
        </p:spPr>
        <p:txBody>
          <a:bodyPr/>
          <a:lstStyle/>
          <a:p>
            <a:pPr algn="ctr"/>
            <a:r>
              <a:rPr lang="fr-FR" dirty="0" smtClean="0"/>
              <a:t>Equipe de rennes</a:t>
            </a:r>
            <a:endParaRPr lang="fr-FR" dirty="0"/>
          </a:p>
        </p:txBody>
      </p:sp>
      <p:sp>
        <p:nvSpPr>
          <p:cNvPr id="3" name="Espace réservé du contenu 2"/>
          <p:cNvSpPr>
            <a:spLocks noGrp="1"/>
          </p:cNvSpPr>
          <p:nvPr>
            <p:ph sz="quarter" idx="1"/>
          </p:nvPr>
        </p:nvSpPr>
        <p:spPr/>
        <p:txBody>
          <a:bodyPr/>
          <a:lstStyle/>
          <a:p>
            <a:r>
              <a:rPr lang="fr-FR" altLang="fr-FR" dirty="0"/>
              <a:t>Médecins impliqués</a:t>
            </a:r>
          </a:p>
          <a:p>
            <a:pPr lvl="1"/>
            <a:r>
              <a:rPr lang="fr-FR" altLang="fr-FR" sz="2000" dirty="0"/>
              <a:t>Pr Guyader, Dr </a:t>
            </a:r>
            <a:r>
              <a:rPr lang="fr-FR" altLang="fr-FR" sz="2000" dirty="0" smtClean="0"/>
              <a:t>Jezequel</a:t>
            </a:r>
            <a:r>
              <a:rPr lang="fr-FR" altLang="fr-FR" sz="2000" dirty="0"/>
              <a:t>, Dr Ben Ali</a:t>
            </a:r>
          </a:p>
          <a:p>
            <a:pPr lvl="1"/>
            <a:endParaRPr lang="fr-FR" altLang="fr-FR" sz="900" dirty="0"/>
          </a:p>
          <a:p>
            <a:r>
              <a:rPr lang="fr-FR" altLang="fr-FR" dirty="0"/>
              <a:t>Secrétariat </a:t>
            </a:r>
          </a:p>
          <a:p>
            <a:pPr lvl="1"/>
            <a:r>
              <a:rPr lang="fr-FR" altLang="fr-FR" sz="2000" dirty="0"/>
              <a:t>Anita </a:t>
            </a:r>
            <a:r>
              <a:rPr lang="fr-FR" altLang="fr-FR" sz="2000" dirty="0" err="1"/>
              <a:t>Levacher</a:t>
            </a:r>
            <a:endParaRPr lang="fr-FR" altLang="fr-FR" sz="2000" dirty="0"/>
          </a:p>
          <a:p>
            <a:pPr lvl="1"/>
            <a:endParaRPr lang="fr-FR" altLang="fr-FR" sz="900" dirty="0"/>
          </a:p>
          <a:p>
            <a:r>
              <a:rPr lang="fr-FR" altLang="fr-FR" dirty="0"/>
              <a:t>ARC/TEC</a:t>
            </a:r>
          </a:p>
          <a:p>
            <a:pPr lvl="1"/>
            <a:r>
              <a:rPr lang="fr-FR" altLang="fr-FR" sz="2000" dirty="0" smtClean="0"/>
              <a:t>Isabelle </a:t>
            </a:r>
            <a:r>
              <a:rPr lang="fr-FR" altLang="fr-FR" sz="2000" dirty="0"/>
              <a:t>Renard, Brieux </a:t>
            </a:r>
            <a:r>
              <a:rPr lang="fr-FR" altLang="fr-FR" sz="2000" dirty="0" err="1"/>
              <a:t>Mahéo</a:t>
            </a:r>
            <a:r>
              <a:rPr lang="fr-FR" altLang="fr-FR" sz="2000" dirty="0"/>
              <a:t>, Anne Meheut</a:t>
            </a:r>
          </a:p>
          <a:p>
            <a:endParaRPr lang="fr-FR" altLang="fr-FR" sz="900" dirty="0"/>
          </a:p>
          <a:p>
            <a:r>
              <a:rPr lang="fr-FR" altLang="fr-FR" dirty="0"/>
              <a:t>IDE de consultation	</a:t>
            </a:r>
          </a:p>
          <a:p>
            <a:pPr lvl="1"/>
            <a:r>
              <a:rPr lang="fr-FR" altLang="fr-FR" sz="2000" dirty="0"/>
              <a:t>Référente ETP : Sonia </a:t>
            </a:r>
            <a:r>
              <a:rPr lang="fr-FR" altLang="fr-FR" sz="2000" dirty="0" err="1"/>
              <a:t>Letondeur</a:t>
            </a:r>
            <a:endParaRPr lang="fr-FR" altLang="fr-FR" sz="2000" dirty="0"/>
          </a:p>
          <a:p>
            <a:pPr marL="0" indent="0">
              <a:buNone/>
            </a:pPr>
            <a:endParaRPr lang="fr-FR" dirty="0"/>
          </a:p>
        </p:txBody>
      </p:sp>
    </p:spTree>
    <p:extLst>
      <p:ext uri="{BB962C8B-B14F-4D97-AF65-F5344CB8AC3E}">
        <p14:creationId xmlns:p14="http://schemas.microsoft.com/office/powerpoint/2010/main" val="231205925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7467600" cy="868958"/>
          </a:xfrm>
        </p:spPr>
        <p:txBody>
          <a:bodyPr/>
          <a:lstStyle/>
          <a:p>
            <a:pPr algn="ctr"/>
            <a:r>
              <a:rPr lang="fr-FR" dirty="0" smtClean="0"/>
              <a:t>définition</a:t>
            </a:r>
            <a:endParaRPr lang="fr-FR" dirty="0"/>
          </a:p>
        </p:txBody>
      </p:sp>
      <p:sp>
        <p:nvSpPr>
          <p:cNvPr id="3" name="Espace réservé du contenu 2"/>
          <p:cNvSpPr>
            <a:spLocks noGrp="1"/>
          </p:cNvSpPr>
          <p:nvPr>
            <p:ph sz="quarter" idx="1"/>
          </p:nvPr>
        </p:nvSpPr>
        <p:spPr/>
        <p:txBody>
          <a:bodyPr/>
          <a:lstStyle/>
          <a:p>
            <a:r>
              <a:rPr lang="fr-FR" dirty="0"/>
              <a:t>processus continu, intégré aux soins, </a:t>
            </a:r>
            <a:endParaRPr lang="fr-FR" dirty="0" smtClean="0"/>
          </a:p>
          <a:p>
            <a:endParaRPr lang="fr-FR" dirty="0"/>
          </a:p>
          <a:p>
            <a:r>
              <a:rPr lang="fr-FR" dirty="0"/>
              <a:t>centré sur le patient, </a:t>
            </a:r>
            <a:endParaRPr lang="fr-FR" dirty="0" smtClean="0"/>
          </a:p>
          <a:p>
            <a:endParaRPr lang="fr-FR" dirty="0"/>
          </a:p>
          <a:p>
            <a:r>
              <a:rPr lang="fr-FR" dirty="0"/>
              <a:t>comprenant des activités organisées de sensibilisation, d’information, d’apprentissage et d’accompagnement psychosocial </a:t>
            </a:r>
            <a:endParaRPr lang="fr-FR" dirty="0" smtClean="0"/>
          </a:p>
          <a:p>
            <a:endParaRPr lang="fr-FR" dirty="0"/>
          </a:p>
          <a:p>
            <a:r>
              <a:rPr lang="fr-FR" dirty="0"/>
              <a:t>concernant la maladie, le traitement prescrit, les soins, l’hospitalisation</a:t>
            </a:r>
          </a:p>
          <a:p>
            <a:pPr marL="0" indent="0">
              <a:buNone/>
            </a:pPr>
            <a:endParaRPr lang="fr-FR" dirty="0"/>
          </a:p>
        </p:txBody>
      </p:sp>
    </p:spTree>
    <p:extLst>
      <p:ext uri="{BB962C8B-B14F-4D97-AF65-F5344CB8AC3E}">
        <p14:creationId xmlns:p14="http://schemas.microsoft.com/office/powerpoint/2010/main" val="396111157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lstStyle/>
          <a:p>
            <a:r>
              <a:rPr lang="fr-FR" dirty="0" smtClean="0"/>
              <a:t>Aider </a:t>
            </a:r>
            <a:r>
              <a:rPr lang="fr-FR" dirty="0"/>
              <a:t>le patient et ses proches à comprendre la maladie et le traitement, à coopérer avec les soignants, à vivre le plus sainement possible et maintenir ou améliorer la qualité de vie. </a:t>
            </a:r>
            <a:endParaRPr lang="fr-FR" dirty="0" smtClean="0"/>
          </a:p>
          <a:p>
            <a:endParaRPr lang="fr-FR" dirty="0" smtClean="0"/>
          </a:p>
          <a:p>
            <a:r>
              <a:rPr lang="fr-FR" dirty="0"/>
              <a:t>Rendre le patient capable d’acquérir et maintenir les ressources nécessaires pour gérer de manière optimale sa vie avec une maladie chronique </a:t>
            </a:r>
          </a:p>
          <a:p>
            <a:endParaRPr lang="fr-FR" b="1" dirty="0" smtClean="0">
              <a:solidFill>
                <a:schemeClr val="accent6">
                  <a:lumMod val="75000"/>
                </a:schemeClr>
              </a:solidFill>
            </a:endParaRPr>
          </a:p>
          <a:p>
            <a:endParaRPr lang="fr-FR" b="1" dirty="0" smtClean="0">
              <a:solidFill>
                <a:schemeClr val="accent6">
                  <a:lumMod val="75000"/>
                </a:schemeClr>
              </a:solidFill>
            </a:endParaRPr>
          </a:p>
          <a:p>
            <a:endParaRPr lang="fr-FR" b="1" dirty="0">
              <a:solidFill>
                <a:schemeClr val="accent6">
                  <a:lumMod val="75000"/>
                </a:schemeClr>
              </a:solidFill>
            </a:endParaRPr>
          </a:p>
          <a:p>
            <a:endParaRPr lang="fr-FR" dirty="0"/>
          </a:p>
        </p:txBody>
      </p:sp>
    </p:spTree>
    <p:extLst>
      <p:ext uri="{BB962C8B-B14F-4D97-AF65-F5344CB8AC3E}">
        <p14:creationId xmlns:p14="http://schemas.microsoft.com/office/powerpoint/2010/main" val="421083177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pPr algn="ctr"/>
            <a:r>
              <a:rPr lang="fr-FR" dirty="0" smtClean="0"/>
              <a:t>Du temps de l’interféron</a:t>
            </a:r>
            <a:endParaRPr lang="fr-FR" dirty="0"/>
          </a:p>
        </p:txBody>
      </p:sp>
      <p:sp>
        <p:nvSpPr>
          <p:cNvPr id="3" name="Espace réservé du contenu 2"/>
          <p:cNvSpPr>
            <a:spLocks noGrp="1"/>
          </p:cNvSpPr>
          <p:nvPr>
            <p:ph sz="quarter" idx="1"/>
          </p:nvPr>
        </p:nvSpPr>
        <p:spPr>
          <a:xfrm>
            <a:off x="457200" y="1412776"/>
            <a:ext cx="7467600" cy="5061176"/>
          </a:xfrm>
        </p:spPr>
        <p:txBody>
          <a:bodyPr>
            <a:normAutofit fontScale="92500"/>
          </a:bodyPr>
          <a:lstStyle/>
          <a:p>
            <a:r>
              <a:rPr lang="fr-FR" dirty="0" smtClean="0"/>
              <a:t>3 séances : diagnostic éducatif, mise en route du </a:t>
            </a:r>
            <a:r>
              <a:rPr lang="fr-FR" dirty="0" err="1" smtClean="0"/>
              <a:t>ttt</a:t>
            </a:r>
            <a:r>
              <a:rPr lang="fr-FR" dirty="0" smtClean="0"/>
              <a:t>, évaluation</a:t>
            </a:r>
          </a:p>
          <a:p>
            <a:endParaRPr lang="fr-FR" dirty="0" smtClean="0"/>
          </a:p>
          <a:p>
            <a:r>
              <a:rPr lang="fr-FR" dirty="0" smtClean="0"/>
              <a:t>Apprentissage de la technique d’injection sous cutanée </a:t>
            </a:r>
          </a:p>
          <a:p>
            <a:endParaRPr lang="fr-FR" dirty="0" smtClean="0"/>
          </a:p>
          <a:p>
            <a:r>
              <a:rPr lang="fr-FR" dirty="0" smtClean="0"/>
              <a:t>Gestion de traitements per os compliqués : nombre de </a:t>
            </a:r>
            <a:r>
              <a:rPr lang="fr-FR" dirty="0" err="1" smtClean="0"/>
              <a:t>cp</a:t>
            </a:r>
            <a:r>
              <a:rPr lang="fr-FR" dirty="0" smtClean="0"/>
              <a:t>, horaires de prise…</a:t>
            </a:r>
          </a:p>
          <a:p>
            <a:endParaRPr lang="fr-FR" dirty="0" smtClean="0"/>
          </a:p>
          <a:p>
            <a:r>
              <a:rPr lang="fr-FR" dirty="0" smtClean="0"/>
              <a:t>Explications des effets secondaires, nombreux+++ et de leur modalité de prise en charge</a:t>
            </a:r>
          </a:p>
          <a:p>
            <a:endParaRPr lang="fr-FR" dirty="0" smtClean="0"/>
          </a:p>
          <a:p>
            <a:r>
              <a:rPr lang="fr-FR" dirty="0" smtClean="0"/>
              <a:t>Soutien psychologique au cours de </a:t>
            </a:r>
            <a:r>
              <a:rPr lang="fr-FR" dirty="0" err="1" smtClean="0"/>
              <a:t>ttt</a:t>
            </a:r>
            <a:r>
              <a:rPr lang="fr-FR" dirty="0" smtClean="0"/>
              <a:t> longs et difficiles</a:t>
            </a:r>
          </a:p>
          <a:p>
            <a:endParaRPr lang="fr-FR" dirty="0" smtClean="0"/>
          </a:p>
          <a:p>
            <a:endParaRPr lang="fr-FR" dirty="0" smtClean="0"/>
          </a:p>
          <a:p>
            <a:endParaRPr lang="fr-FR" dirty="0" smtClean="0"/>
          </a:p>
          <a:p>
            <a:endParaRPr lang="fr-FR" dirty="0"/>
          </a:p>
        </p:txBody>
      </p:sp>
    </p:spTree>
    <p:extLst>
      <p:ext uri="{BB962C8B-B14F-4D97-AF65-F5344CB8AC3E}">
        <p14:creationId xmlns:p14="http://schemas.microsoft.com/office/powerpoint/2010/main" val="79381248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04"/>
            <a:ext cx="7467600" cy="631844"/>
          </a:xfrm>
        </p:spPr>
        <p:txBody>
          <a:bodyPr/>
          <a:lstStyle/>
          <a:p>
            <a:pPr algn="ctr"/>
            <a:r>
              <a:rPr lang="fr-FR" dirty="0" smtClean="0"/>
              <a:t>Formations des infirmières d’</a:t>
            </a:r>
            <a:r>
              <a:rPr lang="fr-FR" dirty="0" err="1" smtClean="0"/>
              <a:t>etp</a:t>
            </a:r>
            <a:endParaRPr lang="fr-FR" dirty="0"/>
          </a:p>
        </p:txBody>
      </p:sp>
      <p:sp>
        <p:nvSpPr>
          <p:cNvPr id="3" name="Espace réservé du contenu 2"/>
          <p:cNvSpPr>
            <a:spLocks noGrp="1"/>
          </p:cNvSpPr>
          <p:nvPr>
            <p:ph sz="quarter" idx="1"/>
          </p:nvPr>
        </p:nvSpPr>
        <p:spPr>
          <a:xfrm>
            <a:off x="457200" y="1600200"/>
            <a:ext cx="7686700" cy="4873752"/>
          </a:xfrm>
        </p:spPr>
        <p:txBody>
          <a:bodyPr>
            <a:normAutofit fontScale="92500" lnSpcReduction="10000"/>
          </a:bodyPr>
          <a:lstStyle/>
          <a:p>
            <a:r>
              <a:rPr lang="fr-FR" dirty="0" smtClean="0"/>
              <a:t>Formation spécifique à l’ETP : formation minimale de 40h pour toutes les IDE + 2 ayant le DIU d’ETP</a:t>
            </a:r>
          </a:p>
          <a:p>
            <a:endParaRPr lang="fr-FR" dirty="0" smtClean="0"/>
          </a:p>
          <a:p>
            <a:r>
              <a:rPr lang="fr-FR" dirty="0" smtClean="0"/>
              <a:t>Formation sur l’hépatite C : rédaction d’un plan de soin guide comportant toutes les informations utiles pour aider les IDE à répondre aux patients et uniformiser le discours délivré</a:t>
            </a:r>
          </a:p>
          <a:p>
            <a:endParaRPr lang="fr-FR" dirty="0" smtClean="0"/>
          </a:p>
          <a:p>
            <a:r>
              <a:rPr lang="fr-FR" dirty="0" smtClean="0"/>
              <a:t>Histoire naturelle de l’hépatite C, modes de contamination, évolution de la fibrose, types de traitements, effets secondaires et CAT</a:t>
            </a:r>
          </a:p>
          <a:p>
            <a:pPr>
              <a:buNone/>
            </a:pPr>
            <a:endParaRPr lang="fr-FR" dirty="0" smtClean="0"/>
          </a:p>
          <a:p>
            <a:r>
              <a:rPr lang="fr-FR" dirty="0" smtClean="0"/>
              <a:t>Document modifié à chaque évolution thérapeutique </a:t>
            </a:r>
          </a:p>
          <a:p>
            <a:pPr>
              <a:buNone/>
            </a:pPr>
            <a:endParaRPr lang="fr-FR" dirty="0" smtClean="0"/>
          </a:p>
          <a:p>
            <a:endParaRPr lang="fr-FR" dirty="0" smtClean="0"/>
          </a:p>
          <a:p>
            <a:endParaRPr lang="fr-FR" dirty="0"/>
          </a:p>
        </p:txBody>
      </p:sp>
    </p:spTree>
    <p:extLst>
      <p:ext uri="{BB962C8B-B14F-4D97-AF65-F5344CB8AC3E}">
        <p14:creationId xmlns:p14="http://schemas.microsoft.com/office/powerpoint/2010/main" val="315810275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96908"/>
          </a:xfrm>
        </p:spPr>
        <p:txBody>
          <a:bodyPr/>
          <a:lstStyle/>
          <a:p>
            <a:pPr algn="ctr"/>
            <a:r>
              <a:rPr lang="fr-FR" dirty="0" smtClean="0"/>
              <a:t>Nouveaux traitements</a:t>
            </a:r>
            <a:endParaRPr lang="fr-FR" dirty="0"/>
          </a:p>
        </p:txBody>
      </p:sp>
      <p:sp>
        <p:nvSpPr>
          <p:cNvPr id="3" name="Espace réservé du contenu 2"/>
          <p:cNvSpPr>
            <a:spLocks noGrp="1"/>
          </p:cNvSpPr>
          <p:nvPr>
            <p:ph sz="quarter" idx="1"/>
          </p:nvPr>
        </p:nvSpPr>
        <p:spPr/>
        <p:txBody>
          <a:bodyPr/>
          <a:lstStyle/>
          <a:p>
            <a:r>
              <a:rPr lang="fr-FR" dirty="0" smtClean="0"/>
              <a:t>Traitements courts 12 S</a:t>
            </a:r>
          </a:p>
          <a:p>
            <a:r>
              <a:rPr lang="fr-FR" dirty="0" smtClean="0"/>
              <a:t>Simples : pas d’injection (ou très rarement), peu de comprimés, peu de contrainte d’horaire</a:t>
            </a:r>
          </a:p>
          <a:p>
            <a:r>
              <a:rPr lang="fr-FR" dirty="0" smtClean="0"/>
              <a:t>Très peu d’effets secondaires</a:t>
            </a:r>
          </a:p>
          <a:p>
            <a:endParaRPr lang="fr-FR" dirty="0" smtClean="0"/>
          </a:p>
          <a:p>
            <a:pPr>
              <a:buNone/>
            </a:pPr>
            <a:r>
              <a:rPr lang="fr-FR" dirty="0" smtClean="0"/>
              <a:t>=&gt; Pourquoi continuer à proposer l’ETP? </a:t>
            </a:r>
            <a:endParaRPr lang="fr-FR" dirty="0"/>
          </a:p>
        </p:txBody>
      </p:sp>
    </p:spTree>
    <p:extLst>
      <p:ext uri="{BB962C8B-B14F-4D97-AF65-F5344CB8AC3E}">
        <p14:creationId xmlns:p14="http://schemas.microsoft.com/office/powerpoint/2010/main" val="359865452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785794"/>
            <a:ext cx="7901014" cy="5688158"/>
          </a:xfrm>
        </p:spPr>
        <p:txBody>
          <a:bodyPr>
            <a:normAutofit/>
          </a:bodyPr>
          <a:lstStyle/>
          <a:p>
            <a:r>
              <a:rPr lang="fr-FR" dirty="0" smtClean="0"/>
              <a:t>VHC : maladie chronique, le traitement n’est qu’une étape dans l’histoire de la maladie</a:t>
            </a:r>
          </a:p>
          <a:p>
            <a:endParaRPr lang="fr-FR" dirty="0" smtClean="0"/>
          </a:p>
          <a:p>
            <a:r>
              <a:rPr lang="fr-FR" dirty="0" smtClean="0"/>
              <a:t> Beaucoup de thèmes abordés en ETP en dehors du traitement :</a:t>
            </a:r>
          </a:p>
          <a:p>
            <a:pPr lvl="1"/>
            <a:r>
              <a:rPr lang="fr-FR" sz="2000" dirty="0" smtClean="0"/>
              <a:t>Réévaluer la connaissance de la maladie, apport d’information détaillé que lors de la consultation médicale (temps dédié plus long, brochures..)</a:t>
            </a:r>
          </a:p>
          <a:p>
            <a:pPr lvl="1"/>
            <a:r>
              <a:rPr lang="fr-FR" sz="2000" dirty="0" smtClean="0"/>
              <a:t>vécu au quotidien, ressenti de la maladie, retentissement social, familial, conjugal, professionnel….</a:t>
            </a:r>
          </a:p>
          <a:p>
            <a:pPr lvl="1"/>
            <a:r>
              <a:rPr lang="fr-FR" sz="2000" dirty="0" smtClean="0"/>
              <a:t>Vécu des précédents traitements</a:t>
            </a:r>
          </a:p>
          <a:p>
            <a:pPr lvl="1"/>
            <a:r>
              <a:rPr lang="fr-FR" sz="2000" dirty="0" smtClean="0"/>
              <a:t>Représentation différente de la maladie et des </a:t>
            </a:r>
            <a:r>
              <a:rPr lang="fr-FR" sz="2000" dirty="0" err="1" smtClean="0"/>
              <a:t>ttt</a:t>
            </a:r>
            <a:r>
              <a:rPr lang="fr-FR" sz="2000" dirty="0" smtClean="0"/>
              <a:t> selon contexte  </a:t>
            </a:r>
            <a:r>
              <a:rPr lang="fr-FR" sz="2000" dirty="0" err="1" smtClean="0"/>
              <a:t>socio-culturel</a:t>
            </a:r>
            <a:endParaRPr lang="fr-FR" sz="2000" dirty="0" smtClean="0"/>
          </a:p>
          <a:p>
            <a:pPr lvl="1"/>
            <a:r>
              <a:rPr lang="fr-FR" sz="2000" dirty="0" smtClean="0"/>
              <a:t>Rappel des modes de contamination et du risque de réinfection  en cas d’attitude à risque +++</a:t>
            </a:r>
          </a:p>
          <a:p>
            <a:pPr lvl="1">
              <a:buNone/>
            </a:pPr>
            <a:endParaRPr lang="fr-F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500042"/>
            <a:ext cx="7543824" cy="5857916"/>
          </a:xfrm>
        </p:spPr>
        <p:txBody>
          <a:bodyPr>
            <a:normAutofit/>
          </a:bodyPr>
          <a:lstStyle/>
          <a:p>
            <a:r>
              <a:rPr lang="fr-FR" dirty="0" smtClean="0"/>
              <a:t>Nouveaux traitements simples mais </a:t>
            </a:r>
          </a:p>
          <a:p>
            <a:pPr lvl="1"/>
            <a:r>
              <a:rPr lang="fr-FR" sz="2000" dirty="0" smtClean="0"/>
              <a:t>Appréhension de la nouveauté</a:t>
            </a:r>
          </a:p>
          <a:p>
            <a:pPr lvl="1"/>
            <a:r>
              <a:rPr lang="fr-FR" sz="2000" dirty="0" smtClean="0"/>
              <a:t>Nécessité d’une adhésion au </a:t>
            </a:r>
            <a:r>
              <a:rPr lang="fr-FR" sz="2000" dirty="0" err="1" smtClean="0"/>
              <a:t>ttt</a:t>
            </a:r>
            <a:r>
              <a:rPr lang="fr-FR" sz="2000" dirty="0" smtClean="0"/>
              <a:t> parfaite</a:t>
            </a:r>
          </a:p>
          <a:p>
            <a:endParaRPr lang="fr-FR" dirty="0" smtClean="0"/>
          </a:p>
          <a:p>
            <a:r>
              <a:rPr lang="fr-FR" dirty="0" smtClean="0"/>
              <a:t>ETP se concentre sur l’optimisation de l’observance</a:t>
            </a:r>
          </a:p>
          <a:p>
            <a:pPr lvl="1"/>
            <a:r>
              <a:rPr lang="fr-FR" sz="2000" dirty="0" smtClean="0"/>
              <a:t>Eviter la banalisation 1cp/j</a:t>
            </a:r>
          </a:p>
          <a:p>
            <a:pPr lvl="1"/>
            <a:r>
              <a:rPr lang="fr-FR" sz="2000" dirty="0" smtClean="0"/>
              <a:t>Remise d’un calendrier comportant toutes les dates de renouvellement d’ordonnance, de bilans et de consultations médicales</a:t>
            </a:r>
          </a:p>
          <a:p>
            <a:pPr lvl="1"/>
            <a:r>
              <a:rPr lang="fr-FR" sz="2000" dirty="0" smtClean="0"/>
              <a:t>Prise de contact avec la pharmacie</a:t>
            </a:r>
          </a:p>
          <a:p>
            <a:pPr lvl="1"/>
            <a:r>
              <a:rPr lang="fr-FR" sz="2000" dirty="0" smtClean="0"/>
              <a:t>Vérifications des interactions médicamenteuses</a:t>
            </a:r>
          </a:p>
          <a:p>
            <a:pPr lvl="1"/>
            <a:r>
              <a:rPr lang="fr-FR" sz="2000" dirty="0" smtClean="0"/>
              <a:t>Adaptation spécifique en fonction des besoins : interprètes, passage IDE à domicile, délivrance hebdomadaire en cas de difficultés sociales, délivrance au CHGR </a:t>
            </a:r>
          </a:p>
          <a:p>
            <a:pPr lvl="1"/>
            <a:r>
              <a:rPr lang="fr-FR" sz="2000" dirty="0" smtClean="0"/>
              <a:t>Evaluation àJ15</a:t>
            </a:r>
          </a:p>
          <a:p>
            <a:pPr lvl="1">
              <a:buNone/>
            </a:pPr>
            <a:endParaRPr lang="fr-FR" sz="2000" dirty="0" smtClean="0"/>
          </a:p>
          <a:p>
            <a:endParaRPr lang="fr-FR" dirty="0" smtClean="0"/>
          </a:p>
          <a:p>
            <a:endParaRPr lang="fr-FR" dirty="0" smtClean="0"/>
          </a:p>
          <a:p>
            <a:endParaRPr lang="fr-FR" dirty="0" smtClean="0"/>
          </a:p>
          <a:p>
            <a:endParaRPr lang="fr-FR" dirty="0" smtClean="0"/>
          </a:p>
          <a:p>
            <a:endParaRPr lang="fr-FR"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785794"/>
            <a:ext cx="7467600" cy="5688158"/>
          </a:xfrm>
        </p:spPr>
        <p:txBody>
          <a:bodyPr>
            <a:normAutofit/>
          </a:bodyPr>
          <a:lstStyle/>
          <a:p>
            <a:r>
              <a:rPr lang="fr-FR" dirty="0" smtClean="0"/>
              <a:t>Intervention coordonnée de plusieurs acteurs :</a:t>
            </a:r>
          </a:p>
          <a:p>
            <a:pPr lvl="1"/>
            <a:r>
              <a:rPr lang="fr-FR" dirty="0" smtClean="0"/>
              <a:t>Réseau ville hôpital pour les migrants</a:t>
            </a:r>
          </a:p>
          <a:p>
            <a:pPr lvl="1"/>
            <a:r>
              <a:rPr lang="fr-FR" dirty="0" smtClean="0"/>
              <a:t>CSAPA, </a:t>
            </a:r>
            <a:r>
              <a:rPr lang="fr-FR" dirty="0" err="1" smtClean="0"/>
              <a:t>addictologues</a:t>
            </a:r>
            <a:endParaRPr lang="fr-FR" dirty="0" smtClean="0"/>
          </a:p>
          <a:p>
            <a:pPr lvl="1"/>
            <a:r>
              <a:rPr lang="fr-FR" dirty="0" smtClean="0"/>
              <a:t>Reprise de la collaboration avec AIDES </a:t>
            </a:r>
          </a:p>
          <a:p>
            <a:endParaRPr lang="fr-FR" dirty="0" smtClean="0"/>
          </a:p>
          <a:p>
            <a:pPr lvl="0"/>
            <a:r>
              <a:rPr lang="fr-FR" dirty="0" smtClean="0"/>
              <a:t>Reste le problème des patients incarcérés : </a:t>
            </a:r>
          </a:p>
          <a:p>
            <a:pPr lvl="1"/>
            <a:r>
              <a:rPr lang="fr-FR" dirty="0" smtClean="0"/>
              <a:t> Consultation d’un médecin du service dans les UCSA</a:t>
            </a:r>
          </a:p>
          <a:p>
            <a:pPr lvl="1"/>
            <a:r>
              <a:rPr lang="fr-FR" dirty="0" smtClean="0"/>
              <a:t>groupe à forte prévalence 6 x moyenne nationale</a:t>
            </a:r>
          </a:p>
          <a:p>
            <a:pPr lvl="1"/>
            <a:r>
              <a:rPr lang="fr-FR" dirty="0" smtClean="0"/>
              <a:t>en détention : période propice au </a:t>
            </a:r>
            <a:r>
              <a:rPr lang="fr-FR" dirty="0" err="1" smtClean="0"/>
              <a:t>ttt</a:t>
            </a:r>
            <a:r>
              <a:rPr lang="fr-FR" dirty="0" smtClean="0"/>
              <a:t>, suivi rapproché</a:t>
            </a:r>
          </a:p>
          <a:p>
            <a:pPr lvl="1"/>
            <a:r>
              <a:rPr lang="fr-FR" dirty="0" smtClean="0"/>
              <a:t> difficultés d'accès au traitement : frein financier en UCSA (budget MIGAC insuffisant) ; la DGS prépare un texte pour sortir le coût du traitement VHC des MIGAC)</a:t>
            </a:r>
          </a:p>
          <a:p>
            <a:endParaRPr lang="fr-FR" dirty="0" smtClean="0"/>
          </a:p>
          <a:p>
            <a:endParaRPr lang="fr-FR" dirty="0" smtClean="0"/>
          </a:p>
          <a:p>
            <a:endParaRPr lang="fr-FR" dirty="0" smtClean="0"/>
          </a:p>
          <a:p>
            <a:endParaRPr lang="fr-FR" dirty="0" smtClean="0"/>
          </a:p>
          <a:p>
            <a:endParaRPr lang="fr-FR" dirty="0" smtClean="0"/>
          </a:p>
          <a:p>
            <a:endParaRPr lang="fr-F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604862" y="928670"/>
            <a:ext cx="7467600" cy="5116654"/>
          </a:xfrm>
        </p:spPr>
        <p:txBody>
          <a:bodyPr/>
          <a:lstStyle/>
          <a:p>
            <a:pPr>
              <a:buNone/>
            </a:pPr>
            <a:r>
              <a:rPr lang="fr-FR" dirty="0" smtClean="0"/>
              <a:t>Perspectives d’évolution de l’ETP : </a:t>
            </a:r>
          </a:p>
          <a:p>
            <a:endParaRPr lang="fr-FR" dirty="0" smtClean="0"/>
          </a:p>
          <a:p>
            <a:r>
              <a:rPr lang="fr-FR" dirty="0" smtClean="0"/>
              <a:t>Suivi des patients non encore éligibles à un traitement</a:t>
            </a:r>
          </a:p>
          <a:p>
            <a:r>
              <a:rPr lang="fr-FR" dirty="0" smtClean="0"/>
              <a:t>Suivi des cirrhotiques</a:t>
            </a:r>
          </a:p>
          <a:p>
            <a:r>
              <a:rPr lang="fr-FR" dirty="0" smtClean="0"/>
              <a:t>Autres </a:t>
            </a:r>
            <a:r>
              <a:rPr lang="fr-FR" dirty="0" err="1" smtClean="0"/>
              <a:t>hépatopathies</a:t>
            </a:r>
            <a:r>
              <a:rPr lang="fr-FR" dirty="0" smtClean="0"/>
              <a:t> : VHB ++</a:t>
            </a:r>
          </a:p>
          <a:p>
            <a:r>
              <a:rPr lang="fr-FR" dirty="0" smtClean="0"/>
              <a:t>Unifier les actions des équipes d’ETP des différents CH de Bretagne</a:t>
            </a:r>
          </a:p>
          <a:p>
            <a:r>
              <a:rPr lang="fr-FR" dirty="0" smtClean="0"/>
              <a:t>Dépistage de l’hépatite C : sensibilisation des médecins traitants, renforcement des actions dans les groupes à risques, validation des TROD….</a:t>
            </a:r>
          </a:p>
          <a:p>
            <a:endParaRPr lang="fr-FR" dirty="0" smtClean="0"/>
          </a:p>
          <a:p>
            <a:endParaRPr lang="fr-FR" dirty="0" smtClean="0"/>
          </a:p>
          <a:p>
            <a:endParaRPr lang="fr-FR"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62052" y="214290"/>
            <a:ext cx="7467600" cy="774720"/>
          </a:xfrm>
        </p:spPr>
        <p:txBody>
          <a:bodyPr/>
          <a:lstStyle/>
          <a:p>
            <a:pPr algn="ctr"/>
            <a:r>
              <a:rPr lang="fr-FR" dirty="0" smtClean="0"/>
              <a:t>Exemple d’action de dépistage</a:t>
            </a:r>
            <a:endParaRPr lang="fr-FR" dirty="0"/>
          </a:p>
        </p:txBody>
      </p:sp>
      <p:sp>
        <p:nvSpPr>
          <p:cNvPr id="3" name="Espace réservé du contenu 2"/>
          <p:cNvSpPr>
            <a:spLocks noGrp="1"/>
          </p:cNvSpPr>
          <p:nvPr>
            <p:ph sz="quarter" idx="1"/>
          </p:nvPr>
        </p:nvSpPr>
        <p:spPr/>
        <p:txBody>
          <a:bodyPr/>
          <a:lstStyle/>
          <a:p>
            <a:r>
              <a:rPr lang="fr-FR" dirty="0" smtClean="0"/>
              <a:t>Action coordonnée CDAG/SMF aux restos du cœur</a:t>
            </a:r>
          </a:p>
          <a:p>
            <a:endParaRPr lang="fr-FR" dirty="0"/>
          </a:p>
          <a:p>
            <a:r>
              <a:rPr lang="fr-FR" dirty="0" smtClean="0"/>
              <a:t>Pourquoi au restos?  population en situation de précarité, accès aux soins pas toujours la priorité, 20% de migrants</a:t>
            </a:r>
          </a:p>
          <a:p>
            <a:endParaRPr lang="fr-FR" dirty="0"/>
          </a:p>
          <a:p>
            <a:r>
              <a:rPr lang="fr-FR" dirty="0" smtClean="0"/>
              <a:t>Action menée dans 5 villes</a:t>
            </a:r>
          </a:p>
          <a:p>
            <a:endParaRPr lang="fr-FR" dirty="0"/>
          </a:p>
          <a:p>
            <a:r>
              <a:rPr lang="fr-FR" dirty="0" smtClean="0"/>
              <a:t>Dépistage B, C et VIH</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850106"/>
          </a:xfrm>
        </p:spPr>
        <p:txBody>
          <a:bodyPr/>
          <a:lstStyle/>
          <a:p>
            <a:pPr algn="ctr"/>
            <a:r>
              <a:rPr lang="fr-FR" dirty="0" smtClean="0"/>
              <a:t>Réunion réseau mai 2014</a:t>
            </a:r>
            <a:endParaRPr lang="fr-FR" dirty="0"/>
          </a:p>
        </p:txBody>
      </p:sp>
      <p:sp>
        <p:nvSpPr>
          <p:cNvPr id="3" name="Espace réservé du contenu 2"/>
          <p:cNvSpPr>
            <a:spLocks noGrp="1"/>
          </p:cNvSpPr>
          <p:nvPr>
            <p:ph sz="quarter" idx="1"/>
          </p:nvPr>
        </p:nvSpPr>
        <p:spPr>
          <a:xfrm>
            <a:off x="457200" y="1600200"/>
            <a:ext cx="7467600" cy="3757626"/>
          </a:xfrm>
        </p:spPr>
        <p:txBody>
          <a:bodyPr>
            <a:normAutofit/>
          </a:bodyPr>
          <a:lstStyle/>
          <a:p>
            <a:pPr lvl="0"/>
            <a:r>
              <a:rPr lang="fr-FR" dirty="0"/>
              <a:t>Harmonisation de la prise en charge </a:t>
            </a:r>
            <a:r>
              <a:rPr lang="fr-FR" dirty="0" smtClean="0"/>
              <a:t>régionale</a:t>
            </a:r>
          </a:p>
          <a:p>
            <a:pPr lvl="1"/>
            <a:r>
              <a:rPr lang="fr-FR" altLang="fr-FR" sz="1800" dirty="0"/>
              <a:t>RCP entre les différents CH de Bretagne en </a:t>
            </a:r>
            <a:r>
              <a:rPr lang="fr-FR" altLang="fr-FR" sz="1800" dirty="0" smtClean="0"/>
              <a:t>vidéoconférences</a:t>
            </a:r>
          </a:p>
          <a:p>
            <a:pPr lvl="1"/>
            <a:r>
              <a:rPr lang="fr-FR" altLang="fr-FR" sz="1800" dirty="0" smtClean="0"/>
              <a:t>Gestion </a:t>
            </a:r>
            <a:r>
              <a:rPr lang="fr-FR" sz="1800" dirty="0" smtClean="0"/>
              <a:t>des </a:t>
            </a:r>
            <a:r>
              <a:rPr lang="fr-FR" sz="1800" dirty="0"/>
              <a:t>traitements en ATU</a:t>
            </a:r>
            <a:endParaRPr lang="fr-FR" altLang="fr-FR" sz="1800" dirty="0" smtClean="0"/>
          </a:p>
          <a:p>
            <a:pPr marL="0" indent="0">
              <a:buNone/>
            </a:pPr>
            <a:r>
              <a:rPr lang="fr-FR" dirty="0" smtClean="0"/>
              <a:t>	</a:t>
            </a:r>
          </a:p>
          <a:p>
            <a:pPr lvl="0"/>
            <a:r>
              <a:rPr lang="fr-FR" dirty="0"/>
              <a:t>Education </a:t>
            </a:r>
            <a:r>
              <a:rPr lang="fr-FR" dirty="0" smtClean="0"/>
              <a:t>thérapeutique</a:t>
            </a:r>
          </a:p>
          <a:p>
            <a:pPr lvl="0"/>
            <a:endParaRPr lang="fr-FR" dirty="0"/>
          </a:p>
          <a:p>
            <a:pPr lvl="0"/>
            <a:r>
              <a:rPr lang="fr-FR" dirty="0" smtClean="0"/>
              <a:t>Liens du réseau avec d’autres structures</a:t>
            </a:r>
          </a:p>
          <a:p>
            <a:pPr lvl="1">
              <a:buNone/>
            </a:pPr>
            <a:endParaRPr lang="fr-FR" dirty="0"/>
          </a:p>
          <a:p>
            <a:pPr marL="0" lvl="0" indent="0">
              <a:buNone/>
            </a:pPr>
            <a:endParaRPr lang="fr-FR" dirty="0"/>
          </a:p>
          <a:p>
            <a:endParaRPr lang="fr-FR" dirty="0"/>
          </a:p>
        </p:txBody>
      </p:sp>
    </p:spTree>
    <p:extLst>
      <p:ext uri="{BB962C8B-B14F-4D97-AF65-F5344CB8AC3E}">
        <p14:creationId xmlns:p14="http://schemas.microsoft.com/office/powerpoint/2010/main" val="373910966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539552" y="980728"/>
            <a:ext cx="7977426" cy="5097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745031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323528" y="1412776"/>
            <a:ext cx="8419523" cy="4344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41158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pPr algn="ctr"/>
            <a:r>
              <a:rPr lang="fr-FR" dirty="0" smtClean="0"/>
              <a:t>VHC-VIH</a:t>
            </a:r>
            <a:endParaRPr lang="fr-FR" dirty="0"/>
          </a:p>
        </p:txBody>
      </p:sp>
      <p:sp>
        <p:nvSpPr>
          <p:cNvPr id="3" name="Espace réservé du contenu 2"/>
          <p:cNvSpPr>
            <a:spLocks noGrp="1"/>
          </p:cNvSpPr>
          <p:nvPr>
            <p:ph sz="quarter" idx="1"/>
          </p:nvPr>
        </p:nvSpPr>
        <p:spPr>
          <a:xfrm>
            <a:off x="457200" y="1412776"/>
            <a:ext cx="7467600" cy="5061176"/>
          </a:xfrm>
        </p:spPr>
        <p:txBody>
          <a:bodyPr/>
          <a:lstStyle/>
          <a:p>
            <a:pPr marL="0" indent="0">
              <a:buNone/>
            </a:pPr>
            <a:r>
              <a:rPr lang="fr-FR" dirty="0" smtClean="0"/>
              <a:t>Beaucoup de choses en commun</a:t>
            </a:r>
          </a:p>
          <a:p>
            <a:pPr marL="0" indent="0">
              <a:buNone/>
            </a:pPr>
            <a:endParaRPr lang="fr-FR" dirty="0" smtClean="0"/>
          </a:p>
          <a:p>
            <a:r>
              <a:rPr lang="fr-FR" dirty="0" smtClean="0"/>
              <a:t>Patients </a:t>
            </a:r>
            <a:r>
              <a:rPr lang="fr-FR" dirty="0" err="1" smtClean="0"/>
              <a:t>coinfectés</a:t>
            </a:r>
            <a:endParaRPr lang="fr-FR" dirty="0" smtClean="0"/>
          </a:p>
          <a:p>
            <a:r>
              <a:rPr lang="fr-FR" dirty="0" smtClean="0"/>
              <a:t>Modes de contamination proches</a:t>
            </a:r>
          </a:p>
          <a:p>
            <a:r>
              <a:rPr lang="fr-FR" dirty="0" smtClean="0"/>
              <a:t>Problématique communes : dépistage, amélioration de l’accès au traitement, ETP</a:t>
            </a:r>
          </a:p>
          <a:p>
            <a:r>
              <a:rPr lang="fr-FR" dirty="0" smtClean="0"/>
              <a:t>Collaboration avec les associations de patients : Aides, SOS hépatites…</a:t>
            </a:r>
          </a:p>
        </p:txBody>
      </p:sp>
    </p:spTree>
    <p:extLst>
      <p:ext uri="{BB962C8B-B14F-4D97-AF65-F5344CB8AC3E}">
        <p14:creationId xmlns:p14="http://schemas.microsoft.com/office/powerpoint/2010/main" val="30233563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0558" y="2430016"/>
            <a:ext cx="8043890" cy="1143000"/>
          </a:xfrm>
        </p:spPr>
        <p:txBody>
          <a:bodyPr>
            <a:normAutofit/>
          </a:bodyPr>
          <a:lstStyle/>
          <a:p>
            <a:pPr algn="ctr"/>
            <a:r>
              <a:rPr lang="fr-FR" b="1" dirty="0" smtClean="0"/>
              <a:t>collaboration réseau hépatite/</a:t>
            </a:r>
            <a:r>
              <a:rPr lang="fr-FR" b="1" dirty="0" err="1" smtClean="0"/>
              <a:t>Corevih</a:t>
            </a: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6"/>
          <p:cNvPicPr>
            <a:picLocks noGrp="1" noChangeAspect="1"/>
          </p:cNvPicPr>
          <p:nvPr>
            <p:ph sz="quarter" idx="1"/>
          </p:nvPr>
        </p:nvPicPr>
        <p:blipFill>
          <a:blip r:embed="rId2"/>
          <a:stretch>
            <a:fillRect/>
          </a:stretch>
        </p:blipFill>
        <p:spPr>
          <a:xfrm>
            <a:off x="3028950" y="2500307"/>
            <a:ext cx="2973434" cy="2522544"/>
          </a:xfrm>
        </p:spPr>
      </p:pic>
    </p:spTree>
    <p:extLst>
      <p:ext uri="{BB962C8B-B14F-4D97-AF65-F5344CB8AC3E}">
        <p14:creationId xmlns:p14="http://schemas.microsoft.com/office/powerpoint/2010/main" val="19171638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286000" y="1052736"/>
            <a:ext cx="6172200" cy="1894362"/>
          </a:xfrm>
        </p:spPr>
        <p:txBody>
          <a:bodyPr/>
          <a:lstStyle/>
          <a:p>
            <a:r>
              <a:rPr lang="fr-FR" dirty="0" smtClean="0"/>
              <a:t>Gestion des traitements</a:t>
            </a:r>
            <a:endParaRPr lang="fr-FR" dirty="0"/>
          </a:p>
        </p:txBody>
      </p:sp>
    </p:spTree>
    <p:extLst>
      <p:ext uri="{BB962C8B-B14F-4D97-AF65-F5344CB8AC3E}">
        <p14:creationId xmlns:p14="http://schemas.microsoft.com/office/powerpoint/2010/main" val="7741420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lstStyle/>
          <a:p>
            <a:pPr algn="ctr"/>
            <a:r>
              <a:rPr lang="fr-FR" dirty="0" smtClean="0"/>
              <a:t>Cadre de prescription</a:t>
            </a:r>
            <a:endParaRPr lang="fr-FR" dirty="0"/>
          </a:p>
        </p:txBody>
      </p:sp>
      <p:sp>
        <p:nvSpPr>
          <p:cNvPr id="3" name="Espace réservé du contenu 2"/>
          <p:cNvSpPr>
            <a:spLocks noGrp="1"/>
          </p:cNvSpPr>
          <p:nvPr>
            <p:ph sz="quarter" idx="1"/>
          </p:nvPr>
        </p:nvSpPr>
        <p:spPr/>
        <p:txBody>
          <a:bodyPr/>
          <a:lstStyle/>
          <a:p>
            <a:r>
              <a:rPr lang="fr-FR" dirty="0" smtClean="0"/>
              <a:t>Patients ayant une fibrose sévère ou une cirrhose, compensée ou décompensée</a:t>
            </a:r>
          </a:p>
          <a:p>
            <a:r>
              <a:rPr lang="fr-FR" dirty="0" smtClean="0"/>
              <a:t>Patients en attente de TH</a:t>
            </a:r>
          </a:p>
          <a:p>
            <a:r>
              <a:rPr lang="fr-FR" dirty="0" smtClean="0"/>
              <a:t>Patients greffés hépatiques puis rénaux </a:t>
            </a:r>
          </a:p>
          <a:p>
            <a:r>
              <a:rPr lang="fr-FR" dirty="0" smtClean="0"/>
              <a:t>Manifestations extra hépatiques graves : lymphome, </a:t>
            </a:r>
            <a:r>
              <a:rPr lang="fr-FR" dirty="0" err="1" smtClean="0"/>
              <a:t>cryoglobulinémie</a:t>
            </a:r>
            <a:r>
              <a:rPr lang="fr-FR" dirty="0" smtClean="0"/>
              <a:t> symptomatique </a:t>
            </a:r>
          </a:p>
          <a:p>
            <a:endParaRPr lang="fr-FR" dirty="0"/>
          </a:p>
          <a:p>
            <a:r>
              <a:rPr lang="fr-FR" dirty="0" err="1" smtClean="0"/>
              <a:t>coinfectés</a:t>
            </a:r>
            <a:r>
              <a:rPr lang="fr-FR" dirty="0" smtClean="0"/>
              <a:t> VIH et fibrose F2 sévère mais uniquement pour le </a:t>
            </a:r>
            <a:r>
              <a:rPr lang="fr-FR" dirty="0" err="1" smtClean="0"/>
              <a:t>sofosbuvir</a:t>
            </a:r>
            <a:endParaRPr lang="fr-FR" dirty="0" smtClean="0"/>
          </a:p>
          <a:p>
            <a:endParaRPr lang="fr-FR" dirty="0"/>
          </a:p>
        </p:txBody>
      </p:sp>
    </p:spTree>
    <p:extLst>
      <p:ext uri="{BB962C8B-B14F-4D97-AF65-F5344CB8AC3E}">
        <p14:creationId xmlns:p14="http://schemas.microsoft.com/office/powerpoint/2010/main" val="14147180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0648"/>
            <a:ext cx="7467600" cy="724942"/>
          </a:xfrm>
        </p:spPr>
        <p:txBody>
          <a:bodyPr/>
          <a:lstStyle/>
          <a:p>
            <a:pPr algn="ctr"/>
            <a:r>
              <a:rPr lang="fr-FR" dirty="0" smtClean="0"/>
              <a:t>Cout </a:t>
            </a:r>
            <a:endParaRPr lang="fr-FR" dirty="0"/>
          </a:p>
        </p:txBody>
      </p:sp>
      <p:sp>
        <p:nvSpPr>
          <p:cNvPr id="3" name="Espace réservé du contenu 2"/>
          <p:cNvSpPr>
            <a:spLocks noGrp="1"/>
          </p:cNvSpPr>
          <p:nvPr>
            <p:ph sz="quarter" idx="1"/>
          </p:nvPr>
        </p:nvSpPr>
        <p:spPr>
          <a:xfrm>
            <a:off x="457200" y="1268760"/>
            <a:ext cx="7467600" cy="5205192"/>
          </a:xfrm>
        </p:spPr>
        <p:txBody>
          <a:bodyPr>
            <a:normAutofit/>
          </a:bodyPr>
          <a:lstStyle/>
          <a:p>
            <a:r>
              <a:rPr lang="fr-FR" sz="2000" dirty="0" smtClean="0"/>
              <a:t>En France, coût moyen d’un traitement : 40-50 000 € les 12 semaines, plus de 100 000 € pour certaines associations  de </a:t>
            </a:r>
            <a:r>
              <a:rPr lang="fr-FR" sz="2000" dirty="0" err="1" smtClean="0"/>
              <a:t>ttt</a:t>
            </a:r>
            <a:r>
              <a:rPr lang="fr-FR" sz="2000" dirty="0" smtClean="0"/>
              <a:t> sur 24 semaines</a:t>
            </a:r>
          </a:p>
          <a:p>
            <a:endParaRPr lang="fr-FR" sz="2000" dirty="0"/>
          </a:p>
          <a:p>
            <a:r>
              <a:rPr lang="fr-FR" sz="2000" dirty="0" smtClean="0"/>
              <a:t>Multiplicité des facteurs liés aux prix :</a:t>
            </a:r>
          </a:p>
          <a:p>
            <a:pPr lvl="1"/>
            <a:r>
              <a:rPr lang="fr-FR" sz="1700" dirty="0" smtClean="0"/>
              <a:t>Coût de production</a:t>
            </a:r>
          </a:p>
          <a:p>
            <a:pPr lvl="1"/>
            <a:r>
              <a:rPr lang="fr-FR" sz="1700" dirty="0" smtClean="0"/>
              <a:t>Recherche </a:t>
            </a:r>
          </a:p>
          <a:p>
            <a:pPr lvl="1"/>
            <a:r>
              <a:rPr lang="fr-FR" sz="1700" dirty="0" smtClean="0"/>
              <a:t>Investissement</a:t>
            </a:r>
          </a:p>
          <a:p>
            <a:pPr lvl="1"/>
            <a:r>
              <a:rPr lang="fr-FR" sz="1700" dirty="0" smtClean="0"/>
              <a:t>Service médical rendu </a:t>
            </a:r>
          </a:p>
          <a:p>
            <a:pPr lvl="1"/>
            <a:r>
              <a:rPr lang="fr-FR" sz="1700" dirty="0" smtClean="0"/>
              <a:t>Stratégie commerciale du laboratoire à l’échelle internationale</a:t>
            </a:r>
          </a:p>
          <a:p>
            <a:pPr lvl="1"/>
            <a:r>
              <a:rPr lang="fr-FR" sz="1700" dirty="0" smtClean="0"/>
              <a:t>Concurrence entre les laboratoires</a:t>
            </a:r>
          </a:p>
          <a:p>
            <a:pPr lvl="1"/>
            <a:r>
              <a:rPr lang="fr-FR" sz="1700" dirty="0" smtClean="0"/>
              <a:t>Négociations avec l’état</a:t>
            </a:r>
          </a:p>
          <a:p>
            <a:pPr lvl="1"/>
            <a:r>
              <a:rPr lang="fr-FR" sz="1700" dirty="0"/>
              <a:t>P</a:t>
            </a:r>
            <a:r>
              <a:rPr lang="fr-FR" sz="1700" dirty="0" smtClean="0"/>
              <a:t>rix ATU/AMM </a:t>
            </a:r>
          </a:p>
          <a:p>
            <a:pPr lvl="1"/>
            <a:r>
              <a:rPr lang="fr-FR" altLang="fr-FR" sz="1700" dirty="0"/>
              <a:t>LOI n° 2014-1554 du 22 décembre 2014 - art. 3 = </a:t>
            </a:r>
            <a:r>
              <a:rPr lang="fr-FR" altLang="fr-FR" sz="1700" dirty="0" smtClean="0">
                <a:latin typeface="Verdana" pitchFamily="34" charset="0"/>
              </a:rPr>
              <a:t>contribution des laboratoires à partir d’un certain montant </a:t>
            </a:r>
            <a:endParaRPr lang="fr-FR" sz="1700" dirty="0" smtClean="0"/>
          </a:p>
          <a:p>
            <a:pPr lvl="1"/>
            <a:endParaRPr lang="fr-FR" sz="1700" dirty="0"/>
          </a:p>
        </p:txBody>
      </p:sp>
    </p:spTree>
    <p:extLst>
      <p:ext uri="{BB962C8B-B14F-4D97-AF65-F5344CB8AC3E}">
        <p14:creationId xmlns:p14="http://schemas.microsoft.com/office/powerpoint/2010/main" val="36460674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ce réservé du contenu 3"/>
          <p:cNvSpPr txBox="1">
            <a:spLocks/>
          </p:cNvSpPr>
          <p:nvPr/>
        </p:nvSpPr>
        <p:spPr bwMode="auto">
          <a:xfrm>
            <a:off x="157163" y="188641"/>
            <a:ext cx="8821737" cy="3744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eaLnBrk="0" hangingPunct="0">
              <a:defRPr sz="2400">
                <a:solidFill>
                  <a:schemeClr val="tx1"/>
                </a:solidFill>
                <a:latin typeface="Arial" pitchFamily="34" charset="0"/>
                <a:ea typeface="ＭＳ Ｐゴシック" pitchFamily="34" charset="-128"/>
              </a:defRPr>
            </a:lvl1pPr>
            <a:lvl2pPr marL="742950" indent="-285750" defTabSz="457200" eaLnBrk="0" hangingPunct="0">
              <a:defRPr sz="2400">
                <a:solidFill>
                  <a:schemeClr val="tx1"/>
                </a:solidFill>
                <a:latin typeface="Arial" pitchFamily="34" charset="0"/>
                <a:ea typeface="ＭＳ Ｐゴシック" pitchFamily="34" charset="-128"/>
              </a:defRPr>
            </a:lvl2pPr>
            <a:lvl3pPr marL="1143000" indent="-228600" defTabSz="457200" eaLnBrk="0" hangingPunct="0">
              <a:defRPr sz="2400">
                <a:solidFill>
                  <a:schemeClr val="tx1"/>
                </a:solidFill>
                <a:latin typeface="Arial" pitchFamily="34" charset="0"/>
                <a:ea typeface="ＭＳ Ｐゴシック" pitchFamily="34" charset="-128"/>
              </a:defRPr>
            </a:lvl3pPr>
            <a:lvl4pPr marL="1600200" indent="-228600" defTabSz="457200" eaLnBrk="0" hangingPunct="0">
              <a:defRPr sz="2400">
                <a:solidFill>
                  <a:schemeClr val="tx1"/>
                </a:solidFill>
                <a:latin typeface="Arial" pitchFamily="34" charset="0"/>
                <a:ea typeface="ＭＳ Ｐゴシック" pitchFamily="34" charset="-128"/>
              </a:defRPr>
            </a:lvl4pPr>
            <a:lvl5pPr marL="2057400" indent="-228600" defTabSz="4572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spcBef>
                <a:spcPct val="20000"/>
              </a:spcBef>
              <a:buFont typeface="Arial" pitchFamily="34" charset="0"/>
              <a:buNone/>
            </a:pPr>
            <a:r>
              <a:rPr lang="fr-FR" altLang="fr-FR" sz="2000" b="1" dirty="0">
                <a:cs typeface="Arial" pitchFamily="34" charset="0"/>
              </a:rPr>
              <a:t>Hépatite C en 2014 : facture de 650 millions d’€</a:t>
            </a:r>
            <a:r>
              <a:rPr lang="fr-FR" altLang="fr-FR" sz="2000" dirty="0">
                <a:cs typeface="Arial" pitchFamily="34" charset="0"/>
              </a:rPr>
              <a:t> </a:t>
            </a:r>
          </a:p>
          <a:p>
            <a:pPr eaLnBrk="1" hangingPunct="1">
              <a:spcBef>
                <a:spcPct val="20000"/>
              </a:spcBef>
              <a:buFont typeface="Arial" pitchFamily="34" charset="0"/>
              <a:buNone/>
            </a:pPr>
            <a:endParaRPr lang="fr-FR" altLang="fr-FR" sz="2000" dirty="0">
              <a:cs typeface="Arial" pitchFamily="34" charset="0"/>
            </a:endParaRPr>
          </a:p>
          <a:p>
            <a:pPr eaLnBrk="1" hangingPunct="1">
              <a:spcBef>
                <a:spcPct val="20000"/>
              </a:spcBef>
              <a:buFont typeface="Arial" pitchFamily="34" charset="0"/>
              <a:buNone/>
            </a:pPr>
            <a:r>
              <a:rPr lang="fr-FR" altLang="fr-FR" sz="2000" dirty="0" smtClean="0">
                <a:cs typeface="Arial" pitchFamily="34" charset="0"/>
              </a:rPr>
              <a:t>Dépense brute de 1,2 </a:t>
            </a:r>
            <a:r>
              <a:rPr lang="fr-FR" altLang="fr-FR" sz="2000" dirty="0">
                <a:cs typeface="Arial" pitchFamily="34" charset="0"/>
              </a:rPr>
              <a:t>milliard € (au prix public de 41 000€ le traitement). </a:t>
            </a:r>
          </a:p>
          <a:p>
            <a:pPr eaLnBrk="1" hangingPunct="1">
              <a:spcBef>
                <a:spcPct val="20000"/>
              </a:spcBef>
              <a:buFont typeface="Arial" pitchFamily="34" charset="0"/>
              <a:buNone/>
            </a:pPr>
            <a:endParaRPr lang="fr-FR" altLang="fr-FR" sz="2000" dirty="0">
              <a:cs typeface="Arial" pitchFamily="34" charset="0"/>
            </a:endParaRPr>
          </a:p>
          <a:p>
            <a:pPr eaLnBrk="1" hangingPunct="1">
              <a:spcBef>
                <a:spcPct val="20000"/>
              </a:spcBef>
              <a:buFont typeface="Arial" pitchFamily="34" charset="0"/>
              <a:buNone/>
            </a:pPr>
            <a:r>
              <a:rPr lang="fr-FR" altLang="fr-FR" sz="2000" dirty="0">
                <a:cs typeface="Arial" pitchFamily="34" charset="0"/>
              </a:rPr>
              <a:t>1 - L'Etat a négocié des remises de </a:t>
            </a:r>
            <a:r>
              <a:rPr lang="fr-FR" altLang="fr-FR" sz="2000" dirty="0" smtClean="0">
                <a:cs typeface="Arial" pitchFamily="34" charset="0"/>
              </a:rPr>
              <a:t>300 </a:t>
            </a:r>
            <a:r>
              <a:rPr lang="fr-FR" altLang="fr-FR" sz="2000" dirty="0">
                <a:cs typeface="Arial" pitchFamily="34" charset="0"/>
              </a:rPr>
              <a:t>millions d'€. </a:t>
            </a:r>
          </a:p>
          <a:p>
            <a:pPr eaLnBrk="1" hangingPunct="1">
              <a:spcBef>
                <a:spcPct val="20000"/>
              </a:spcBef>
              <a:buFont typeface="Arial" pitchFamily="34" charset="0"/>
              <a:buNone/>
            </a:pPr>
            <a:endParaRPr lang="fr-FR" altLang="fr-FR" sz="2000" dirty="0">
              <a:cs typeface="Arial" pitchFamily="34" charset="0"/>
            </a:endParaRPr>
          </a:p>
          <a:p>
            <a:pPr eaLnBrk="1" hangingPunct="1">
              <a:spcBef>
                <a:spcPct val="20000"/>
              </a:spcBef>
              <a:buFont typeface="Arial" pitchFamily="34" charset="0"/>
              <a:buNone/>
            </a:pPr>
            <a:r>
              <a:rPr lang="fr-FR" altLang="fr-FR" sz="2000" dirty="0">
                <a:cs typeface="Arial" pitchFamily="34" charset="0"/>
              </a:rPr>
              <a:t>2 - Le mécanisme </a:t>
            </a:r>
            <a:r>
              <a:rPr lang="fr-FR" altLang="fr-FR" sz="2000" dirty="0" smtClean="0">
                <a:cs typeface="Arial" pitchFamily="34" charset="0"/>
              </a:rPr>
              <a:t>des contributions : </a:t>
            </a:r>
            <a:r>
              <a:rPr lang="fr-FR" altLang="fr-FR" sz="2000" dirty="0">
                <a:cs typeface="Arial" pitchFamily="34" charset="0"/>
              </a:rPr>
              <a:t>récupération </a:t>
            </a:r>
            <a:r>
              <a:rPr lang="fr-FR" altLang="fr-FR" sz="2000" dirty="0" smtClean="0">
                <a:cs typeface="Arial" pitchFamily="34" charset="0"/>
              </a:rPr>
              <a:t>de 250 </a:t>
            </a:r>
            <a:r>
              <a:rPr lang="fr-FR" altLang="fr-FR" sz="2000" dirty="0">
                <a:cs typeface="Arial" pitchFamily="34" charset="0"/>
              </a:rPr>
              <a:t>millions €</a:t>
            </a:r>
          </a:p>
          <a:p>
            <a:pPr eaLnBrk="1" hangingPunct="1">
              <a:spcBef>
                <a:spcPct val="20000"/>
              </a:spcBef>
              <a:buFont typeface="Arial" pitchFamily="34" charset="0"/>
              <a:buNone/>
            </a:pPr>
            <a:endParaRPr lang="fr-FR" altLang="fr-FR" sz="2000" dirty="0">
              <a:cs typeface="Arial" pitchFamily="34" charset="0"/>
            </a:endParaRPr>
          </a:p>
          <a:p>
            <a:pPr eaLnBrk="1" hangingPunct="1">
              <a:spcBef>
                <a:spcPct val="20000"/>
              </a:spcBef>
              <a:buFont typeface="Arial" pitchFamily="34" charset="0"/>
              <a:buNone/>
            </a:pPr>
            <a:endParaRPr lang="fr-FR" altLang="fr-FR" sz="2000" b="1" dirty="0">
              <a:latin typeface="Arial Narrow" pitchFamily="34" charset="0"/>
              <a:cs typeface="Arial" pitchFamily="34" charset="0"/>
            </a:endParaRPr>
          </a:p>
          <a:p>
            <a:pPr eaLnBrk="1" fontAlgn="t" hangingPunct="1"/>
            <a:r>
              <a:rPr lang="fr-FR" altLang="fr-FR" sz="2000" dirty="0" smtClean="0"/>
              <a:t>seuil </a:t>
            </a:r>
            <a:r>
              <a:rPr lang="fr-FR" altLang="fr-FR" sz="2000" dirty="0"/>
              <a:t>W : 450 M€ en </a:t>
            </a:r>
            <a:r>
              <a:rPr lang="fr-FR" altLang="fr-FR" sz="2000" dirty="0" smtClean="0"/>
              <a:t>2014, 700 </a:t>
            </a:r>
            <a:r>
              <a:rPr lang="fr-FR" altLang="fr-FR" sz="2000" dirty="0"/>
              <a:t>M€ en 2015 et 2016</a:t>
            </a:r>
          </a:p>
          <a:p>
            <a:pPr eaLnBrk="1" hangingPunct="1">
              <a:spcBef>
                <a:spcPct val="20000"/>
              </a:spcBef>
              <a:buFont typeface="Arial" pitchFamily="34" charset="0"/>
              <a:buNone/>
            </a:pPr>
            <a:endParaRPr lang="fr-FR" altLang="fr-FR" sz="2000" b="1" dirty="0">
              <a:latin typeface="Arial Narrow" pitchFamily="34" charset="0"/>
              <a:cs typeface="Arial" pitchFamily="34" charset="0"/>
            </a:endParaRPr>
          </a:p>
          <a:p>
            <a:pPr eaLnBrk="1" hangingPunct="1">
              <a:spcBef>
                <a:spcPct val="20000"/>
              </a:spcBef>
              <a:buFont typeface="Arial" pitchFamily="34" charset="0"/>
              <a:buNone/>
            </a:pPr>
            <a:endParaRPr lang="fr-FR" altLang="fr-FR" sz="2000" dirty="0">
              <a:latin typeface="Arial Narrow" pitchFamily="34" charset="0"/>
              <a:cs typeface="Arial" pitchFamily="34" charset="0"/>
            </a:endParaRPr>
          </a:p>
          <a:p>
            <a:pPr eaLnBrk="1" hangingPunct="1">
              <a:spcBef>
                <a:spcPct val="20000"/>
              </a:spcBef>
              <a:buFont typeface="Arial" pitchFamily="34" charset="0"/>
              <a:buNone/>
            </a:pPr>
            <a:endParaRPr lang="fr-FR" altLang="fr-FR" sz="2000" dirty="0">
              <a:latin typeface="Arial Narrow" pitchFamily="34" charset="0"/>
              <a:cs typeface="Arial" pitchFamily="34" charset="0"/>
            </a:endParaRPr>
          </a:p>
          <a:p>
            <a:pPr eaLnBrk="1" hangingPunct="1">
              <a:spcBef>
                <a:spcPct val="20000"/>
              </a:spcBef>
              <a:buFont typeface="Arial" pitchFamily="34" charset="0"/>
              <a:buChar char="•"/>
            </a:pPr>
            <a:endParaRPr lang="fr-FR" altLang="fr-FR" sz="3200" dirty="0">
              <a:latin typeface="Arial Narrow" pitchFamily="34" charset="0"/>
              <a:cs typeface="Arial" pitchFamily="34" charset="0"/>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11560" y="4077072"/>
            <a:ext cx="6962775" cy="259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589538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Apothicaire">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Blank">
    <a:dk1>
      <a:srgbClr val="000000"/>
    </a:dk1>
    <a:lt1>
      <a:srgbClr val="FFFFFF"/>
    </a:lt1>
    <a:dk2>
      <a:srgbClr val="404040"/>
    </a:dk2>
    <a:lt2>
      <a:srgbClr val="BFBFBF"/>
    </a:lt2>
    <a:accent1>
      <a:srgbClr val="499BC9"/>
    </a:accent1>
    <a:accent2>
      <a:srgbClr val="6EC038"/>
    </a:accent2>
    <a:accent3>
      <a:srgbClr val="F1D130"/>
    </a:accent3>
    <a:accent4>
      <a:srgbClr val="FFA93A"/>
    </a:accent4>
    <a:accent5>
      <a:srgbClr val="FF2D21"/>
    </a:accent5>
    <a:accent6>
      <a:srgbClr val="6C2085"/>
    </a:accent6>
    <a:hlink>
      <a:srgbClr val="0000FF"/>
    </a:hlink>
    <a:folHlink>
      <a:srgbClr val="FF00FF"/>
    </a:folHlink>
  </a:clrScheme>
  <a:fontScheme name="Blank">
    <a:majorFont>
      <a:latin typeface="Helvetica"/>
      <a:ea typeface="Helvetica"/>
      <a:cs typeface="Helvetica"/>
    </a:majorFont>
    <a:minorFont>
      <a:latin typeface="Helvetica"/>
      <a:ea typeface="Helvetica"/>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38100" dist="25400" dir="5400000" rotWithShape="0">
            <a:srgbClr val="000000">
              <a:alpha val="50000"/>
            </a:srgbClr>
          </a:outerShdw>
        </a:effectLst>
      </a:effectStyle>
      <a:effectStyle>
        <a:effectLst>
          <a:outerShdw blurRad="38100" dist="25400" dir="5400000" rotWithShape="0">
            <a:srgbClr val="000000">
              <a:alpha val="50000"/>
            </a:srgbClr>
          </a:outerShdw>
        </a:effectLst>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Oriel</Template>
  <TotalTime>701</TotalTime>
  <Words>1541</Words>
  <Application>Microsoft Office PowerPoint</Application>
  <PresentationFormat>Affichage à l'écran (4:3)</PresentationFormat>
  <Paragraphs>322</Paragraphs>
  <Slides>54</Slides>
  <Notes>0</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54</vt:i4>
      </vt:variant>
    </vt:vector>
  </HeadingPairs>
  <TitlesOfParts>
    <vt:vector size="56" baseType="lpstr">
      <vt:lpstr>Oriel</vt:lpstr>
      <vt:lpstr>Feuille Microsoft Excel 97-2003</vt:lpstr>
      <vt:lpstr>Réseau hépatite bretagne  Quoi de neuf en 2014-2015 avec la révolution vhc?</vt:lpstr>
      <vt:lpstr>Nouveautés thérapeutiques</vt:lpstr>
      <vt:lpstr>Présentation réseau </vt:lpstr>
      <vt:lpstr>Equipe de rennes</vt:lpstr>
      <vt:lpstr>Réunion réseau mai 2014</vt:lpstr>
      <vt:lpstr>Gestion des traitements</vt:lpstr>
      <vt:lpstr>Cadre de prescription</vt:lpstr>
      <vt:lpstr>Cout </vt:lpstr>
      <vt:lpstr>Présentation PowerPoint</vt:lpstr>
      <vt:lpstr>Présentation PowerPoint</vt:lpstr>
      <vt:lpstr> Organisation de la rcp</vt:lpstr>
      <vt:lpstr>Présentation PowerPoint</vt:lpstr>
      <vt:lpstr>En pratique à rennes</vt:lpstr>
      <vt:lpstr>Présentation PowerPoint</vt:lpstr>
      <vt:lpstr>Présentation PowerPoint</vt:lpstr>
      <vt:lpstr>Fiche RCP</vt:lpstr>
      <vt:lpstr>Présentation PowerPoint</vt:lpstr>
      <vt:lpstr>Organisation au CHU Rennes</vt:lpstr>
      <vt:lpstr>Présentation PowerPoint</vt:lpstr>
      <vt:lpstr>Présentation PowerPoint</vt:lpstr>
      <vt:lpstr>Bilan d’activité</vt:lpstr>
      <vt:lpstr>Présentation PowerPoint</vt:lpstr>
      <vt:lpstr>Présentation PowerPoint</vt:lpstr>
      <vt:lpstr>Présentation PowerPoint</vt:lpstr>
      <vt:lpstr>Décision thérapeutique en 2014</vt:lpstr>
      <vt:lpstr>Décision thérapeutique en 2014</vt:lpstr>
      <vt:lpstr>Décision thérapeutique en 2015</vt:lpstr>
      <vt:lpstr>Décision thérapeutique en 2015</vt:lpstr>
      <vt:lpstr>Décision thérapeutique en 2015</vt:lpstr>
      <vt:lpstr>PATIENTS TRAITÉS AU CHU DE RENNES</vt:lpstr>
      <vt:lpstr>GÉNOTYPE 1 : RÉPARTITION PAR MOLÉCULES</vt:lpstr>
      <vt:lpstr>GÉNOTYPE 2 : RÉPARTITION PAR MOLÉCULES</vt:lpstr>
      <vt:lpstr>GÉNOTYPE 3 : RÉPARTITION PAR MOLÉCULES</vt:lpstr>
      <vt:lpstr>GÉNOTYPE 4 : RÉPARTITION PAR MOLÉCULES</vt:lpstr>
      <vt:lpstr>GÉNOTYPE 5 : RÉPARTITION PAR MOLÉCULES</vt:lpstr>
      <vt:lpstr>ASPECT RÉTROCESSION</vt:lpstr>
      <vt:lpstr>Bilan 2014-2015</vt:lpstr>
      <vt:lpstr>Présentation PowerPoint</vt:lpstr>
      <vt:lpstr>Education thérapeutique</vt:lpstr>
      <vt:lpstr>définition</vt:lpstr>
      <vt:lpstr>Présentation PowerPoint</vt:lpstr>
      <vt:lpstr>Du temps de l’interféron</vt:lpstr>
      <vt:lpstr>Formations des infirmières d’etp</vt:lpstr>
      <vt:lpstr>Nouveaux traitements</vt:lpstr>
      <vt:lpstr>Présentation PowerPoint</vt:lpstr>
      <vt:lpstr>Présentation PowerPoint</vt:lpstr>
      <vt:lpstr>Présentation PowerPoint</vt:lpstr>
      <vt:lpstr>Présentation PowerPoint</vt:lpstr>
      <vt:lpstr>Exemple d’action de dépistage</vt:lpstr>
      <vt:lpstr>Présentation PowerPoint</vt:lpstr>
      <vt:lpstr>Présentation PowerPoint</vt:lpstr>
      <vt:lpstr>VHC-VIH</vt:lpstr>
      <vt:lpstr>collaboration réseau hépatite/Corevih </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BEN ALI Zeineb</dc:creator>
  <cp:lastModifiedBy>BEN ALI Zeineb</cp:lastModifiedBy>
  <cp:revision>63</cp:revision>
  <dcterms:created xsi:type="dcterms:W3CDTF">2015-05-06T08:35:20Z</dcterms:created>
  <dcterms:modified xsi:type="dcterms:W3CDTF">2015-05-07T10:29:57Z</dcterms:modified>
</cp:coreProperties>
</file>