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handoutMasterIdLst>
    <p:handoutMasterId r:id="rId15"/>
  </p:handoutMasterIdLst>
  <p:sldIdLst>
    <p:sldId id="256" r:id="rId2"/>
    <p:sldId id="257" r:id="rId3"/>
    <p:sldId id="261" r:id="rId4"/>
    <p:sldId id="260" r:id="rId5"/>
    <p:sldId id="259" r:id="rId6"/>
    <p:sldId id="258" r:id="rId7"/>
    <p:sldId id="262" r:id="rId8"/>
    <p:sldId id="263" r:id="rId9"/>
    <p:sldId id="264" r:id="rId10"/>
    <p:sldId id="265" r:id="rId11"/>
    <p:sldId id="266" r:id="rId12"/>
    <p:sldId id="267" r:id="rId13"/>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8255786A-5B9B-4745-B7B4-7F8A91F6B586}" type="datetimeFigureOut">
              <a:rPr lang="fr-FR" smtClean="0"/>
              <a:t>06/05/2015</a:t>
            </a:fld>
            <a:endParaRPr lang="fr-FR"/>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27ED9690-FF1D-48B0-86FF-BB0EB38226BF}" type="slidenum">
              <a:rPr lang="fr-FR" smtClean="0"/>
              <a:t>‹N°›</a:t>
            </a:fld>
            <a:endParaRPr lang="fr-FR"/>
          </a:p>
        </p:txBody>
      </p:sp>
    </p:spTree>
    <p:extLst>
      <p:ext uri="{BB962C8B-B14F-4D97-AF65-F5344CB8AC3E}">
        <p14:creationId xmlns:p14="http://schemas.microsoft.com/office/powerpoint/2010/main" val="2632390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9A45816-8792-4325-B7E0-71CA78C8B6C6}" type="datetimeFigureOut">
              <a:rPr lang="fr-FR" smtClean="0"/>
              <a:t>06/05/2015</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47DD7CAE-FD47-4677-946C-A53582B5CB91}" type="slidenum">
              <a:rPr lang="fr-FR" smtClean="0"/>
              <a:t>‹N°›</a:t>
            </a:fld>
            <a:endParaRPr lang="fr-FR"/>
          </a:p>
        </p:txBody>
      </p:sp>
    </p:spTree>
    <p:extLst>
      <p:ext uri="{BB962C8B-B14F-4D97-AF65-F5344CB8AC3E}">
        <p14:creationId xmlns:p14="http://schemas.microsoft.com/office/powerpoint/2010/main" val="1518004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47DD7CAE-FD47-4677-946C-A53582B5CB91}" type="slidenum">
              <a:rPr lang="fr-FR" smtClean="0"/>
              <a:t>1</a:t>
            </a:fld>
            <a:endParaRPr lang="fr-FR"/>
          </a:p>
        </p:txBody>
      </p:sp>
    </p:spTree>
    <p:extLst>
      <p:ext uri="{BB962C8B-B14F-4D97-AF65-F5344CB8AC3E}">
        <p14:creationId xmlns:p14="http://schemas.microsoft.com/office/powerpoint/2010/main" val="5760906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47DD7CAE-FD47-4677-946C-A53582B5CB91}" type="slidenum">
              <a:rPr lang="fr-FR" smtClean="0"/>
              <a:t>10</a:t>
            </a:fld>
            <a:endParaRPr lang="fr-FR"/>
          </a:p>
        </p:txBody>
      </p:sp>
    </p:spTree>
    <p:extLst>
      <p:ext uri="{BB962C8B-B14F-4D97-AF65-F5344CB8AC3E}">
        <p14:creationId xmlns:p14="http://schemas.microsoft.com/office/powerpoint/2010/main" val="13254057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47DD7CAE-FD47-4677-946C-A53582B5CB91}" type="slidenum">
              <a:rPr lang="fr-FR" smtClean="0"/>
              <a:t>11</a:t>
            </a:fld>
            <a:endParaRPr lang="fr-FR"/>
          </a:p>
        </p:txBody>
      </p:sp>
    </p:spTree>
    <p:extLst>
      <p:ext uri="{BB962C8B-B14F-4D97-AF65-F5344CB8AC3E}">
        <p14:creationId xmlns:p14="http://schemas.microsoft.com/office/powerpoint/2010/main" val="18004978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47DD7CAE-FD47-4677-946C-A53582B5CB91}" type="slidenum">
              <a:rPr lang="fr-FR" smtClean="0"/>
              <a:t>12</a:t>
            </a:fld>
            <a:endParaRPr lang="fr-FR"/>
          </a:p>
        </p:txBody>
      </p:sp>
    </p:spTree>
    <p:extLst>
      <p:ext uri="{BB962C8B-B14F-4D97-AF65-F5344CB8AC3E}">
        <p14:creationId xmlns:p14="http://schemas.microsoft.com/office/powerpoint/2010/main" val="3836154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47DD7CAE-FD47-4677-946C-A53582B5CB91}" type="slidenum">
              <a:rPr lang="fr-FR" smtClean="0"/>
              <a:t>2</a:t>
            </a:fld>
            <a:endParaRPr lang="fr-FR"/>
          </a:p>
        </p:txBody>
      </p:sp>
    </p:spTree>
    <p:extLst>
      <p:ext uri="{BB962C8B-B14F-4D97-AF65-F5344CB8AC3E}">
        <p14:creationId xmlns:p14="http://schemas.microsoft.com/office/powerpoint/2010/main" val="1998755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47DD7CAE-FD47-4677-946C-A53582B5CB91}" type="slidenum">
              <a:rPr lang="fr-FR" smtClean="0"/>
              <a:t>3</a:t>
            </a:fld>
            <a:endParaRPr lang="fr-FR"/>
          </a:p>
        </p:txBody>
      </p:sp>
    </p:spTree>
    <p:extLst>
      <p:ext uri="{BB962C8B-B14F-4D97-AF65-F5344CB8AC3E}">
        <p14:creationId xmlns:p14="http://schemas.microsoft.com/office/powerpoint/2010/main" val="8456050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7DD7CAE-FD47-4677-946C-A53582B5CB91}" type="slidenum">
              <a:rPr lang="fr-FR" smtClean="0"/>
              <a:t>4</a:t>
            </a:fld>
            <a:endParaRPr lang="fr-FR"/>
          </a:p>
        </p:txBody>
      </p:sp>
    </p:spTree>
    <p:extLst>
      <p:ext uri="{BB962C8B-B14F-4D97-AF65-F5344CB8AC3E}">
        <p14:creationId xmlns:p14="http://schemas.microsoft.com/office/powerpoint/2010/main" val="695706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47DD7CAE-FD47-4677-946C-A53582B5CB91}" type="slidenum">
              <a:rPr lang="fr-FR" smtClean="0"/>
              <a:t>5</a:t>
            </a:fld>
            <a:endParaRPr lang="fr-FR"/>
          </a:p>
        </p:txBody>
      </p:sp>
    </p:spTree>
    <p:extLst>
      <p:ext uri="{BB962C8B-B14F-4D97-AF65-F5344CB8AC3E}">
        <p14:creationId xmlns:p14="http://schemas.microsoft.com/office/powerpoint/2010/main" val="1855567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47DD7CAE-FD47-4677-946C-A53582B5CB91}" type="slidenum">
              <a:rPr lang="fr-FR" smtClean="0"/>
              <a:t>6</a:t>
            </a:fld>
            <a:endParaRPr lang="fr-FR"/>
          </a:p>
        </p:txBody>
      </p:sp>
    </p:spTree>
    <p:extLst>
      <p:ext uri="{BB962C8B-B14F-4D97-AF65-F5344CB8AC3E}">
        <p14:creationId xmlns:p14="http://schemas.microsoft.com/office/powerpoint/2010/main" val="30372867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47DD7CAE-FD47-4677-946C-A53582B5CB91}" type="slidenum">
              <a:rPr lang="fr-FR" smtClean="0"/>
              <a:t>7</a:t>
            </a:fld>
            <a:endParaRPr lang="fr-FR"/>
          </a:p>
        </p:txBody>
      </p:sp>
    </p:spTree>
    <p:extLst>
      <p:ext uri="{BB962C8B-B14F-4D97-AF65-F5344CB8AC3E}">
        <p14:creationId xmlns:p14="http://schemas.microsoft.com/office/powerpoint/2010/main" val="3898324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47DD7CAE-FD47-4677-946C-A53582B5CB91}" type="slidenum">
              <a:rPr lang="fr-FR" smtClean="0"/>
              <a:t>8</a:t>
            </a:fld>
            <a:endParaRPr lang="fr-FR"/>
          </a:p>
        </p:txBody>
      </p:sp>
    </p:spTree>
    <p:extLst>
      <p:ext uri="{BB962C8B-B14F-4D97-AF65-F5344CB8AC3E}">
        <p14:creationId xmlns:p14="http://schemas.microsoft.com/office/powerpoint/2010/main" val="31050977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47DD7CAE-FD47-4677-946C-A53582B5CB91}" type="slidenum">
              <a:rPr lang="fr-FR" smtClean="0"/>
              <a:t>9</a:t>
            </a:fld>
            <a:endParaRPr lang="fr-FR"/>
          </a:p>
        </p:txBody>
      </p:sp>
    </p:spTree>
    <p:extLst>
      <p:ext uri="{BB962C8B-B14F-4D97-AF65-F5344CB8AC3E}">
        <p14:creationId xmlns:p14="http://schemas.microsoft.com/office/powerpoint/2010/main" val="2478674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Modifiez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0420EE00-A7DD-4A19-9E70-B1E5BA63F8F6}" type="datetimeFigureOut">
              <a:rPr lang="fr-FR" smtClean="0"/>
              <a:t>06/05/2015</a:t>
            </a:fld>
            <a:endParaRPr lang="fr-FR"/>
          </a:p>
        </p:txBody>
      </p:sp>
      <p:sp>
        <p:nvSpPr>
          <p:cNvPr id="20" name="Espace réservé du pied de page 19"/>
          <p:cNvSpPr>
            <a:spLocks noGrp="1"/>
          </p:cNvSpPr>
          <p:nvPr>
            <p:ph type="ftr" sz="quarter" idx="11"/>
          </p:nvPr>
        </p:nvSpPr>
        <p:spPr/>
        <p:txBody>
          <a:bodyPr/>
          <a:lstStyle>
            <a:extLst/>
          </a:lstStyle>
          <a:p>
            <a:endParaRPr lang="fr-FR"/>
          </a:p>
        </p:txBody>
      </p:sp>
      <p:sp>
        <p:nvSpPr>
          <p:cNvPr id="10" name="Espace réservé du numéro de diapositive 9"/>
          <p:cNvSpPr>
            <a:spLocks noGrp="1"/>
          </p:cNvSpPr>
          <p:nvPr>
            <p:ph type="sldNum" sz="quarter" idx="12"/>
          </p:nvPr>
        </p:nvSpPr>
        <p:spPr/>
        <p:txBody>
          <a:bodyPr/>
          <a:lstStyle>
            <a:extLst/>
          </a:lstStyle>
          <a:p>
            <a:fld id="{1428056B-AE1E-4E6B-B9FE-B800D0E85D02}" type="slidenum">
              <a:rPr lang="fr-FR" smtClean="0"/>
              <a:t>‹N°›</a:t>
            </a:fld>
            <a:endParaRPr lang="fr-FR"/>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0420EE00-A7DD-4A19-9E70-B1E5BA63F8F6}" type="datetimeFigureOut">
              <a:rPr lang="fr-FR" smtClean="0"/>
              <a:t>06/05/2015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1428056B-AE1E-4E6B-B9FE-B800D0E85D02}"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0420EE00-A7DD-4A19-9E70-B1E5BA63F8F6}" type="datetimeFigureOut">
              <a:rPr lang="fr-FR" smtClean="0"/>
              <a:t>06/05/2015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1428056B-AE1E-4E6B-B9FE-B800D0E85D02}"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0420EE00-A7DD-4A19-9E70-B1E5BA63F8F6}" type="datetimeFigureOut">
              <a:rPr lang="fr-FR" smtClean="0"/>
              <a:t>06/05/2015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1428056B-AE1E-4E6B-B9FE-B800D0E85D02}"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extLst/>
          </a:lstStyle>
          <a:p>
            <a:fld id="{0420EE00-A7DD-4A19-9E70-B1E5BA63F8F6}" type="datetimeFigureOut">
              <a:rPr lang="fr-FR" smtClean="0"/>
              <a:t>06/05/2015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1428056B-AE1E-4E6B-B9FE-B800D0E85D02}" type="slidenum">
              <a:rPr lang="fr-FR" smtClean="0"/>
              <a:t>‹N°›</a:t>
            </a:fld>
            <a:endParaRPr lang="fr-F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Modifiez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0420EE00-A7DD-4A19-9E70-B1E5BA63F8F6}" type="datetimeFigureOut">
              <a:rPr lang="fr-FR" smtClean="0"/>
              <a:t>06/05/2015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1428056B-AE1E-4E6B-B9FE-B800D0E85D02}"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0420EE00-A7DD-4A19-9E70-B1E5BA63F8F6}" type="datetimeFigureOut">
              <a:rPr lang="fr-FR" smtClean="0"/>
              <a:t>06/05/2015</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1428056B-AE1E-4E6B-B9FE-B800D0E85D02}"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extLst/>
          </a:lstStyle>
          <a:p>
            <a:fld id="{0420EE00-A7DD-4A19-9E70-B1E5BA63F8F6}" type="datetimeFigureOut">
              <a:rPr lang="fr-FR" smtClean="0"/>
              <a:t>06/05/2015</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1428056B-AE1E-4E6B-B9FE-B800D0E85D02}"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0420EE00-A7DD-4A19-9E70-B1E5BA63F8F6}" type="datetimeFigureOut">
              <a:rPr lang="fr-FR" smtClean="0"/>
              <a:t>06/05/2015</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1428056B-AE1E-4E6B-B9FE-B800D0E85D02}" type="slidenum">
              <a:rPr lang="fr-FR" smtClean="0"/>
              <a:t>‹N°›</a:t>
            </a:fld>
            <a:endParaRPr lang="fr-F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0420EE00-A7DD-4A19-9E70-B1E5BA63F8F6}" type="datetimeFigureOut">
              <a:rPr lang="fr-FR" smtClean="0"/>
              <a:t>06/05/2015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1428056B-AE1E-4E6B-B9FE-B800D0E85D02}"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extLst/>
          </a:lstStyle>
          <a:p>
            <a:fld id="{0420EE00-A7DD-4A19-9E70-B1E5BA63F8F6}" type="datetimeFigureOut">
              <a:rPr lang="fr-FR" smtClean="0"/>
              <a:t>06/05/2015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1428056B-AE1E-4E6B-B9FE-B800D0E85D02}" type="slidenum">
              <a:rPr lang="fr-FR" smtClean="0"/>
              <a:t>‹N°›</a:t>
            </a:fld>
            <a:endParaRPr lang="fr-F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Modifiez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Modifiez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420EE00-A7DD-4A19-9E70-B1E5BA63F8F6}" type="datetimeFigureOut">
              <a:rPr lang="fr-FR" smtClean="0"/>
              <a:t>06/05/2015</a:t>
            </a:fld>
            <a:endParaRPr lang="fr-FR"/>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428056B-AE1E-4E6B-B9FE-B800D0E85D02}" type="slidenum">
              <a:rPr lang="fr-FR" smtClean="0"/>
              <a:t>‹N°›</a:t>
            </a:fld>
            <a:endParaRPr lang="fr-F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smtClean="0"/>
              <a:t/>
            </a:r>
            <a:br>
              <a:rPr lang="fr-FR" dirty="0" smtClean="0"/>
            </a:br>
            <a:r>
              <a:rPr lang="fr-FR" b="1" cap="small" dirty="0" smtClean="0">
                <a:solidFill>
                  <a:srgbClr val="C00000"/>
                </a:solidFill>
              </a:rPr>
              <a:t>Les Recommandations des Hépatants</a:t>
            </a:r>
            <a:endParaRPr lang="fr-FR" b="1" cap="small" dirty="0">
              <a:solidFill>
                <a:srgbClr val="C00000"/>
              </a:solidFill>
            </a:endParaRPr>
          </a:p>
        </p:txBody>
      </p:sp>
      <p:sp>
        <p:nvSpPr>
          <p:cNvPr id="3" name="Sous-titre 2"/>
          <p:cNvSpPr>
            <a:spLocks noGrp="1"/>
          </p:cNvSpPr>
          <p:nvPr>
            <p:ph type="subTitle" idx="1"/>
          </p:nvPr>
        </p:nvSpPr>
        <p:spPr/>
        <p:txBody>
          <a:bodyPr/>
          <a:lstStyle/>
          <a:p>
            <a:endParaRPr lang="fr-FR" dirty="0" smtClean="0"/>
          </a:p>
          <a:p>
            <a:r>
              <a:rPr lang="fr-FR" dirty="0" smtClean="0"/>
              <a:t>Plénière du COREVIH Bretagne</a:t>
            </a:r>
          </a:p>
          <a:p>
            <a:r>
              <a:rPr lang="fr-FR" dirty="0" smtClean="0"/>
              <a:t>Vannes – 7 Mai 2015</a:t>
            </a:r>
            <a:endParaRPr lang="fr-FR" dirty="0"/>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7624" y="4581128"/>
            <a:ext cx="3094104" cy="1606882"/>
          </a:xfrm>
          <a:prstGeom prst="rect">
            <a:avLst/>
          </a:prstGeom>
        </p:spPr>
      </p:pic>
      <p:sp>
        <p:nvSpPr>
          <p:cNvPr id="5" name="ZoneTexte 4"/>
          <p:cNvSpPr txBox="1"/>
          <p:nvPr/>
        </p:nvSpPr>
        <p:spPr>
          <a:xfrm>
            <a:off x="4499992" y="4869160"/>
            <a:ext cx="3960440" cy="646331"/>
          </a:xfrm>
          <a:prstGeom prst="rect">
            <a:avLst/>
          </a:prstGeom>
          <a:noFill/>
        </p:spPr>
        <p:txBody>
          <a:bodyPr wrap="square" rtlCol="0">
            <a:spAutoFit/>
          </a:bodyPr>
          <a:lstStyle/>
          <a:p>
            <a:r>
              <a:rPr lang="fr-FR" dirty="0" smtClean="0"/>
              <a:t>Ronan BERNARD</a:t>
            </a:r>
          </a:p>
          <a:p>
            <a:r>
              <a:rPr lang="fr-FR" dirty="0" smtClean="0"/>
              <a:t>Président AIDES Bretagne</a:t>
            </a:r>
            <a:endParaRPr lang="fr-FR" dirty="0"/>
          </a:p>
        </p:txBody>
      </p:sp>
    </p:spTree>
    <p:extLst>
      <p:ext uri="{BB962C8B-B14F-4D97-AF65-F5344CB8AC3E}">
        <p14:creationId xmlns:p14="http://schemas.microsoft.com/office/powerpoint/2010/main" val="3951089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Auprès de Qui ?</a:t>
            </a:r>
            <a:endParaRPr lang="fr-FR" b="1" dirty="0">
              <a:solidFill>
                <a:srgbClr val="C00000"/>
              </a:solidFill>
            </a:endParaRPr>
          </a:p>
        </p:txBody>
      </p:sp>
      <p:sp>
        <p:nvSpPr>
          <p:cNvPr id="3" name="Espace réservé du contenu 2"/>
          <p:cNvSpPr>
            <a:spLocks noGrp="1"/>
          </p:cNvSpPr>
          <p:nvPr>
            <p:ph idx="1"/>
          </p:nvPr>
        </p:nvSpPr>
        <p:spPr/>
        <p:txBody>
          <a:bodyPr>
            <a:normAutofit fontScale="85000" lnSpcReduction="20000"/>
          </a:bodyPr>
          <a:lstStyle/>
          <a:p>
            <a:r>
              <a:rPr lang="fr-FR" dirty="0" smtClean="0">
                <a:latin typeface="Geneva"/>
              </a:rPr>
              <a:t>Equipe </a:t>
            </a:r>
            <a:r>
              <a:rPr lang="fr-FR" dirty="0">
                <a:latin typeface="Geneva"/>
              </a:rPr>
              <a:t>soignante : médecin généraliste, hépatologue, infectiologue, IDE ETP, autres IDE, kiné, psychologue</a:t>
            </a:r>
          </a:p>
          <a:p>
            <a:r>
              <a:rPr lang="fr-FR" dirty="0" smtClean="0">
                <a:latin typeface="Geneva"/>
              </a:rPr>
              <a:t>Entourage</a:t>
            </a:r>
            <a:endParaRPr lang="fr-FR" dirty="0">
              <a:latin typeface="Geneva"/>
            </a:endParaRPr>
          </a:p>
          <a:p>
            <a:r>
              <a:rPr lang="fr-FR" dirty="0" smtClean="0">
                <a:latin typeface="Geneva"/>
              </a:rPr>
              <a:t>Travailleurs </a:t>
            </a:r>
            <a:r>
              <a:rPr lang="fr-FR" dirty="0">
                <a:latin typeface="Geneva"/>
              </a:rPr>
              <a:t>sociaux</a:t>
            </a:r>
          </a:p>
          <a:p>
            <a:r>
              <a:rPr lang="fr-FR" dirty="0" smtClean="0">
                <a:latin typeface="Geneva"/>
              </a:rPr>
              <a:t>Grand </a:t>
            </a:r>
            <a:r>
              <a:rPr lang="fr-FR" dirty="0">
                <a:latin typeface="Geneva"/>
              </a:rPr>
              <a:t>public</a:t>
            </a:r>
          </a:p>
          <a:p>
            <a:r>
              <a:rPr lang="fr-FR" dirty="0" smtClean="0">
                <a:latin typeface="Geneva"/>
              </a:rPr>
              <a:t>Gouvernement </a:t>
            </a:r>
            <a:r>
              <a:rPr lang="fr-FR" dirty="0">
                <a:latin typeface="Geneva"/>
              </a:rPr>
              <a:t>et administrations concernées (ANSM, CEPS, HAS, ARS, préfectures, DGS, ministère de la santé, CPAM, CAF, MDPH)</a:t>
            </a:r>
          </a:p>
          <a:p>
            <a:r>
              <a:rPr lang="fr-FR" dirty="0" smtClean="0">
                <a:latin typeface="Geneva"/>
              </a:rPr>
              <a:t>Hépatants</a:t>
            </a:r>
            <a:endParaRPr lang="fr-FR" dirty="0">
              <a:latin typeface="Geneva"/>
            </a:endParaRPr>
          </a:p>
          <a:p>
            <a:r>
              <a:rPr lang="fr-FR" dirty="0" smtClean="0">
                <a:latin typeface="Geneva"/>
              </a:rPr>
              <a:t>Laboratoires </a:t>
            </a:r>
            <a:r>
              <a:rPr lang="fr-FR" dirty="0">
                <a:latin typeface="Geneva"/>
              </a:rPr>
              <a:t>pharmaceutiques</a:t>
            </a:r>
          </a:p>
          <a:p>
            <a:r>
              <a:rPr lang="fr-FR" dirty="0" smtClean="0">
                <a:latin typeface="Geneva"/>
              </a:rPr>
              <a:t>Groupe </a:t>
            </a:r>
            <a:r>
              <a:rPr lang="fr-FR" dirty="0">
                <a:latin typeface="Geneva"/>
              </a:rPr>
              <a:t>d’experts rapport </a:t>
            </a:r>
            <a:r>
              <a:rPr lang="fr-FR" dirty="0" err="1">
                <a:latin typeface="Geneva"/>
              </a:rPr>
              <a:t>Dhumeaux</a:t>
            </a:r>
            <a:endParaRPr lang="fr-FR" dirty="0">
              <a:latin typeface="Geneva"/>
            </a:endParaRPr>
          </a:p>
          <a:p>
            <a:endParaRPr lang="fr-FR" dirty="0"/>
          </a:p>
        </p:txBody>
      </p:sp>
    </p:spTree>
    <p:extLst>
      <p:ext uri="{BB962C8B-B14F-4D97-AF65-F5344CB8AC3E}">
        <p14:creationId xmlns:p14="http://schemas.microsoft.com/office/powerpoint/2010/main" val="1213077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En Conclusion</a:t>
            </a:r>
            <a:endParaRPr lang="fr-FR" b="1" dirty="0">
              <a:solidFill>
                <a:srgbClr val="C00000"/>
              </a:solidFill>
            </a:endParaRPr>
          </a:p>
        </p:txBody>
      </p:sp>
      <p:sp>
        <p:nvSpPr>
          <p:cNvPr id="3" name="Espace réservé du contenu 2"/>
          <p:cNvSpPr>
            <a:spLocks noGrp="1"/>
          </p:cNvSpPr>
          <p:nvPr>
            <p:ph idx="1"/>
          </p:nvPr>
        </p:nvSpPr>
        <p:spPr/>
        <p:txBody>
          <a:bodyPr/>
          <a:lstStyle/>
          <a:p>
            <a:pPr marL="82296" indent="0" algn="just">
              <a:buNone/>
            </a:pPr>
            <a:r>
              <a:rPr lang="fr-FR" dirty="0" smtClean="0"/>
              <a:t>Ne pourrait-on pas commencer à répondre aux besoins des </a:t>
            </a:r>
            <a:r>
              <a:rPr lang="fr-FR" dirty="0" err="1" smtClean="0"/>
              <a:t>hépatants</a:t>
            </a:r>
            <a:r>
              <a:rPr lang="fr-FR" dirty="0" smtClean="0"/>
              <a:t> en développant régionalement des espaces d’échanges et de réflexion entre les </a:t>
            </a:r>
            <a:r>
              <a:rPr lang="fr-FR" dirty="0" err="1" smtClean="0"/>
              <a:t>hépatants</a:t>
            </a:r>
            <a:r>
              <a:rPr lang="fr-FR" dirty="0" smtClean="0"/>
              <a:t>, les représentants d’usagers, les soignants, les paramédicaux, les personnes qualifiées ?</a:t>
            </a:r>
          </a:p>
          <a:p>
            <a:pPr marL="82296" indent="0">
              <a:buNone/>
            </a:pPr>
            <a:endParaRPr lang="fr-FR" dirty="0"/>
          </a:p>
          <a:p>
            <a:pPr marL="82296" indent="0">
              <a:buNone/>
            </a:pPr>
            <a:r>
              <a:rPr lang="fr-FR" dirty="0" smtClean="0"/>
              <a:t>Qu’en pensez-vous ?</a:t>
            </a:r>
            <a:endParaRPr lang="fr-FR" dirty="0"/>
          </a:p>
        </p:txBody>
      </p:sp>
    </p:spTree>
    <p:extLst>
      <p:ext uri="{BB962C8B-B14F-4D97-AF65-F5344CB8AC3E}">
        <p14:creationId xmlns:p14="http://schemas.microsoft.com/office/powerpoint/2010/main" val="3090925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555776" y="3429000"/>
            <a:ext cx="6400800" cy="972691"/>
          </a:xfrm>
        </p:spPr>
        <p:txBody>
          <a:bodyPr>
            <a:normAutofit/>
          </a:bodyPr>
          <a:lstStyle/>
          <a:p>
            <a:pPr algn="ctr"/>
            <a:r>
              <a:rPr lang="fr-FR" sz="3200" cap="small" dirty="0" smtClean="0">
                <a:latin typeface="Arial" panose="020B0604020202020204" pitchFamily="34" charset="0"/>
                <a:cs typeface="Arial" panose="020B0604020202020204" pitchFamily="34" charset="0"/>
              </a:rPr>
              <a:t>Merci de votre attention !</a:t>
            </a:r>
            <a:endParaRPr lang="fr-FR" sz="3200" cap="small" dirty="0">
              <a:latin typeface="Arial" panose="020B0604020202020204" pitchFamily="34" charset="0"/>
              <a:cs typeface="Arial" panose="020B0604020202020204" pitchFamily="34" charset="0"/>
            </a:endParaRPr>
          </a:p>
        </p:txBody>
      </p:sp>
      <p:pic>
        <p:nvPicPr>
          <p:cNvPr id="6" name="Imag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35896" y="1196752"/>
            <a:ext cx="4003397" cy="2079112"/>
          </a:xfrm>
          <a:prstGeom prst="rect">
            <a:avLst/>
          </a:prstGeom>
        </p:spPr>
      </p:pic>
    </p:spTree>
    <p:extLst>
      <p:ext uri="{BB962C8B-B14F-4D97-AF65-F5344CB8AC3E}">
        <p14:creationId xmlns:p14="http://schemas.microsoft.com/office/powerpoint/2010/main" val="4288522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cap="all" dirty="0" smtClean="0">
                <a:solidFill>
                  <a:srgbClr val="C00000"/>
                </a:solidFill>
              </a:rPr>
              <a:t>Préambule</a:t>
            </a:r>
            <a:endParaRPr lang="fr-FR" b="1" cap="all" dirty="0">
              <a:solidFill>
                <a:srgbClr val="C00000"/>
              </a:solidFill>
            </a:endParaRPr>
          </a:p>
        </p:txBody>
      </p:sp>
      <p:sp>
        <p:nvSpPr>
          <p:cNvPr id="3" name="Espace réservé du contenu 2"/>
          <p:cNvSpPr>
            <a:spLocks noGrp="1"/>
          </p:cNvSpPr>
          <p:nvPr>
            <p:ph idx="1"/>
          </p:nvPr>
        </p:nvSpPr>
        <p:spPr/>
        <p:txBody>
          <a:bodyPr>
            <a:normAutofit lnSpcReduction="10000"/>
          </a:bodyPr>
          <a:lstStyle/>
          <a:p>
            <a:pPr marL="0" indent="0" algn="just">
              <a:buNone/>
            </a:pPr>
            <a:r>
              <a:rPr lang="fr-FR" dirty="0" smtClean="0"/>
              <a:t>Ces recommandations sont issues des : </a:t>
            </a:r>
          </a:p>
          <a:p>
            <a:pPr marL="457200" indent="-457200" algn="just">
              <a:buFont typeface="Arial" panose="020B0604020202020204" pitchFamily="34" charset="0"/>
              <a:buChar char="•"/>
            </a:pPr>
            <a:r>
              <a:rPr lang="fr-FR" dirty="0" smtClean="0"/>
              <a:t>De Week-end santé hépatites organisés par AIDES</a:t>
            </a:r>
          </a:p>
          <a:p>
            <a:pPr marL="0" indent="0" algn="just">
              <a:buNone/>
            </a:pPr>
            <a:r>
              <a:rPr lang="fr-FR" sz="2200" dirty="0" smtClean="0"/>
              <a:t>En 2014, Aides mobilise des </a:t>
            </a:r>
            <a:r>
              <a:rPr lang="fr-FR" sz="2200" dirty="0" err="1" smtClean="0"/>
              <a:t>Hépatant</a:t>
            </a:r>
            <a:r>
              <a:rPr lang="fr-FR" sz="2200" dirty="0" smtClean="0"/>
              <a:t>-e-s à travers des week-ends santé sur les hépatites virales dans chaque région de AIDES (6/7) : Bretagne regroupée avec PDL et Centre</a:t>
            </a:r>
          </a:p>
          <a:p>
            <a:pPr marL="0" indent="0" algn="just">
              <a:buNone/>
            </a:pPr>
            <a:r>
              <a:rPr lang="fr-FR" sz="2200" dirty="0" smtClean="0"/>
              <a:t>Financement via GILEAD</a:t>
            </a:r>
          </a:p>
          <a:p>
            <a:pPr marL="0" indent="0" algn="just">
              <a:buNone/>
            </a:pPr>
            <a:r>
              <a:rPr lang="fr-FR" sz="2200" dirty="0" smtClean="0"/>
              <a:t>Méthodologie commune, qui permet de mobiliser davantage d’</a:t>
            </a:r>
            <a:r>
              <a:rPr lang="fr-FR" sz="2200" dirty="0" err="1" smtClean="0"/>
              <a:t>Hépatant</a:t>
            </a:r>
            <a:r>
              <a:rPr lang="fr-FR" sz="2200" dirty="0" smtClean="0"/>
              <a:t>-e-s qu’aux Universités (HEP’S)</a:t>
            </a:r>
          </a:p>
          <a:p>
            <a:pPr marL="0" indent="0" algn="just">
              <a:buNone/>
            </a:pPr>
            <a:r>
              <a:rPr lang="fr-FR" sz="2200" dirty="0" smtClean="0"/>
              <a:t>Synthèse en cours de finalisation </a:t>
            </a:r>
          </a:p>
          <a:p>
            <a:pPr marL="457200" indent="-457200" algn="just">
              <a:buFont typeface="Arial" panose="020B0604020202020204" pitchFamily="34" charset="0"/>
              <a:buChar char="•"/>
            </a:pPr>
            <a:r>
              <a:rPr lang="fr-FR" dirty="0" smtClean="0"/>
              <a:t>De Groupes d’Hépatants locaux</a:t>
            </a:r>
            <a:endParaRPr lang="fr-FR" dirty="0"/>
          </a:p>
        </p:txBody>
      </p:sp>
    </p:spTree>
    <p:extLst>
      <p:ext uri="{BB962C8B-B14F-4D97-AF65-F5344CB8AC3E}">
        <p14:creationId xmlns:p14="http://schemas.microsoft.com/office/powerpoint/2010/main" val="3694866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err="1" smtClean="0">
                <a:solidFill>
                  <a:srgbClr val="C00000"/>
                </a:solidFill>
              </a:rPr>
              <a:t>Reco</a:t>
            </a:r>
            <a:r>
              <a:rPr lang="fr-FR" b="1" dirty="0" smtClean="0">
                <a:solidFill>
                  <a:srgbClr val="C00000"/>
                </a:solidFill>
              </a:rPr>
              <a:t> Soignants/Soignés</a:t>
            </a:r>
            <a:endParaRPr lang="fr-FR" b="1" dirty="0">
              <a:solidFill>
                <a:srgbClr val="C00000"/>
              </a:solidFill>
            </a:endParaRPr>
          </a:p>
        </p:txBody>
      </p:sp>
      <p:sp>
        <p:nvSpPr>
          <p:cNvPr id="3" name="Espace réservé du contenu 2"/>
          <p:cNvSpPr>
            <a:spLocks noGrp="1"/>
          </p:cNvSpPr>
          <p:nvPr>
            <p:ph idx="1"/>
          </p:nvPr>
        </p:nvSpPr>
        <p:spPr/>
        <p:txBody>
          <a:bodyPr>
            <a:normAutofit fontScale="70000" lnSpcReduction="20000"/>
          </a:bodyPr>
          <a:lstStyle/>
          <a:p>
            <a:pPr lvl="0" algn="just">
              <a:lnSpc>
                <a:spcPct val="115000"/>
              </a:lnSpc>
              <a:buFont typeface="Symbol"/>
              <a:buChar char=""/>
            </a:pPr>
            <a:r>
              <a:rPr lang="fr-FR" sz="2900" dirty="0">
                <a:solidFill>
                  <a:prstClr val="black"/>
                </a:solidFill>
                <a:latin typeface="Geneva"/>
                <a:ea typeface="Times New Roman"/>
                <a:cs typeface="Arial"/>
              </a:rPr>
              <a:t>Etre écouté (mettre le malade au cœur du système du soin</a:t>
            </a:r>
            <a:r>
              <a:rPr lang="fr-FR" sz="2900" dirty="0" smtClean="0">
                <a:solidFill>
                  <a:prstClr val="black"/>
                </a:solidFill>
                <a:latin typeface="Geneva"/>
                <a:ea typeface="Times New Roman"/>
                <a:cs typeface="Arial"/>
              </a:rPr>
              <a:t>)</a:t>
            </a:r>
          </a:p>
          <a:p>
            <a:pPr lvl="0" algn="just">
              <a:lnSpc>
                <a:spcPct val="115000"/>
              </a:lnSpc>
              <a:buFont typeface="Symbol"/>
              <a:buChar char=""/>
            </a:pPr>
            <a:r>
              <a:rPr lang="fr-FR" sz="2900" dirty="0">
                <a:solidFill>
                  <a:prstClr val="black"/>
                </a:solidFill>
                <a:latin typeface="Geneva"/>
                <a:ea typeface="Times New Roman"/>
                <a:cs typeface="Arial"/>
              </a:rPr>
              <a:t>Etre mieux informé (résultats d’analyses, nouveautés thérapeutiques, etc</a:t>
            </a:r>
            <a:r>
              <a:rPr lang="fr-FR" sz="2900" dirty="0" smtClean="0">
                <a:solidFill>
                  <a:prstClr val="black"/>
                </a:solidFill>
                <a:latin typeface="Geneva"/>
                <a:ea typeface="Times New Roman"/>
                <a:cs typeface="Arial"/>
              </a:rPr>
              <a:t>.)</a:t>
            </a:r>
          </a:p>
          <a:p>
            <a:pPr lvl="0" algn="just">
              <a:lnSpc>
                <a:spcPct val="115000"/>
              </a:lnSpc>
              <a:buFont typeface="Symbol"/>
              <a:buChar char=""/>
            </a:pPr>
            <a:r>
              <a:rPr lang="fr-FR" sz="2900" dirty="0">
                <a:solidFill>
                  <a:prstClr val="black"/>
                </a:solidFill>
                <a:latin typeface="Geneva"/>
                <a:ea typeface="Times New Roman"/>
                <a:cs typeface="Arial"/>
              </a:rPr>
              <a:t>Partager des temps dédiés aux questions d’observance ( hors consultation –  ETP) et à l’objectif de soin (est-il le même que celui du médecin ?)</a:t>
            </a:r>
          </a:p>
          <a:p>
            <a:pPr lvl="0" algn="just">
              <a:lnSpc>
                <a:spcPct val="115000"/>
              </a:lnSpc>
              <a:buFont typeface="Symbol"/>
              <a:buChar char=""/>
            </a:pPr>
            <a:r>
              <a:rPr lang="fr-FR" sz="2900" dirty="0" smtClean="0">
                <a:solidFill>
                  <a:prstClr val="black"/>
                </a:solidFill>
                <a:latin typeface="Geneva"/>
                <a:ea typeface="Times New Roman"/>
                <a:cs typeface="Arial"/>
              </a:rPr>
              <a:t>Avoir </a:t>
            </a:r>
            <a:r>
              <a:rPr lang="fr-FR" sz="2900" dirty="0">
                <a:solidFill>
                  <a:prstClr val="black"/>
                </a:solidFill>
                <a:latin typeface="Geneva"/>
                <a:ea typeface="Times New Roman"/>
                <a:cs typeface="Arial"/>
              </a:rPr>
              <a:t>une réelle transversalité entre tous les acteurs autour du soin pour une meilleure coordination et une prise en charge globale </a:t>
            </a:r>
            <a:r>
              <a:rPr lang="fr-FR" sz="2900" dirty="0" smtClean="0">
                <a:solidFill>
                  <a:prstClr val="black"/>
                </a:solidFill>
                <a:latin typeface="Geneva"/>
                <a:ea typeface="Times New Roman"/>
                <a:cs typeface="Arial"/>
              </a:rPr>
              <a:t>afin d’améliorer la qualité </a:t>
            </a:r>
            <a:r>
              <a:rPr lang="fr-FR" sz="2900" dirty="0">
                <a:solidFill>
                  <a:prstClr val="black"/>
                </a:solidFill>
                <a:latin typeface="Geneva"/>
                <a:ea typeface="Times New Roman"/>
                <a:cs typeface="Arial"/>
              </a:rPr>
              <a:t>de vie</a:t>
            </a:r>
          </a:p>
          <a:p>
            <a:pPr lvl="0" algn="just">
              <a:buFont typeface="Symbol"/>
              <a:buChar char=""/>
            </a:pPr>
            <a:r>
              <a:rPr lang="fr-FR" sz="2900" dirty="0" smtClean="0">
                <a:effectLst/>
                <a:latin typeface="Geneva"/>
                <a:ea typeface="Times New Roman"/>
                <a:cs typeface="Times New Roman"/>
              </a:rPr>
              <a:t>Bénéficier d’une prise en charge globale afin d’être acteur de sa santé, maintenir ses projets de vie et gagner en autonomie</a:t>
            </a:r>
            <a:endParaRPr lang="fr-FR" sz="2900" dirty="0" smtClean="0">
              <a:effectLst/>
              <a:latin typeface="Cambria"/>
              <a:ea typeface="Times New Roman"/>
              <a:cs typeface="Times New Roman"/>
            </a:endParaRPr>
          </a:p>
          <a:p>
            <a:pPr lvl="0" algn="just">
              <a:lnSpc>
                <a:spcPct val="115000"/>
              </a:lnSpc>
              <a:buFont typeface="Symbol"/>
              <a:buChar char=""/>
            </a:pPr>
            <a:r>
              <a:rPr lang="fr-FR" sz="2900" dirty="0" smtClean="0">
                <a:effectLst/>
                <a:latin typeface="Geneva"/>
                <a:ea typeface="Times New Roman"/>
                <a:cs typeface="Arial"/>
              </a:rPr>
              <a:t>Expérimenter des consultations conjointes hépato/psy et (ou)  hépatologue/dermatologue + l’ETP collectif</a:t>
            </a:r>
            <a:endParaRPr lang="fr-FR" sz="2900" dirty="0" smtClean="0">
              <a:effectLst/>
              <a:latin typeface="Cambria"/>
              <a:ea typeface="Times New Roman"/>
              <a:cs typeface="Times New Roman"/>
            </a:endParaRPr>
          </a:p>
          <a:p>
            <a:pPr marL="0" indent="0">
              <a:buNone/>
            </a:pPr>
            <a:endParaRPr lang="fr-FR" dirty="0"/>
          </a:p>
        </p:txBody>
      </p:sp>
    </p:spTree>
    <p:extLst>
      <p:ext uri="{BB962C8B-B14F-4D97-AF65-F5344CB8AC3E}">
        <p14:creationId xmlns:p14="http://schemas.microsoft.com/office/powerpoint/2010/main" val="1435343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71600" y="116632"/>
            <a:ext cx="7992888" cy="1143000"/>
          </a:xfrm>
        </p:spPr>
        <p:txBody>
          <a:bodyPr>
            <a:normAutofit/>
          </a:bodyPr>
          <a:lstStyle/>
          <a:p>
            <a:r>
              <a:rPr lang="fr-FR" sz="3200" b="1" dirty="0" smtClean="0"/>
              <a:t> </a:t>
            </a:r>
            <a:r>
              <a:rPr lang="fr-FR" sz="3200" b="1" dirty="0" smtClean="0">
                <a:solidFill>
                  <a:srgbClr val="C00000"/>
                </a:solidFill>
              </a:rPr>
              <a:t>Vie Quotidienne &amp; Parcours de Soin</a:t>
            </a:r>
            <a:endParaRPr lang="fr-FR" sz="3200" b="1" dirty="0">
              <a:solidFill>
                <a:srgbClr val="C00000"/>
              </a:solidFill>
            </a:endParaRPr>
          </a:p>
        </p:txBody>
      </p:sp>
      <p:sp>
        <p:nvSpPr>
          <p:cNvPr id="3" name="Espace réservé du contenu 2"/>
          <p:cNvSpPr>
            <a:spLocks noGrp="1"/>
          </p:cNvSpPr>
          <p:nvPr>
            <p:ph idx="1"/>
          </p:nvPr>
        </p:nvSpPr>
        <p:spPr>
          <a:xfrm>
            <a:off x="971600" y="1196752"/>
            <a:ext cx="7725544" cy="5472608"/>
          </a:xfrm>
        </p:spPr>
        <p:txBody>
          <a:bodyPr>
            <a:noAutofit/>
          </a:bodyPr>
          <a:lstStyle/>
          <a:p>
            <a:pPr lvl="0" algn="just">
              <a:lnSpc>
                <a:spcPct val="115000"/>
              </a:lnSpc>
            </a:pPr>
            <a:r>
              <a:rPr lang="fr-FR" sz="1800" dirty="0" smtClean="0">
                <a:effectLst/>
                <a:latin typeface="Geneva"/>
                <a:ea typeface="Times New Roman"/>
                <a:cs typeface="Arial"/>
              </a:rPr>
              <a:t>Simplifier &amp; coordonner les demandes administratives dans le parcours de soin médical / social, intra / extra hospitalier</a:t>
            </a:r>
            <a:endParaRPr lang="fr-FR" sz="1800" dirty="0" smtClean="0">
              <a:effectLst/>
              <a:latin typeface="Cambria"/>
              <a:ea typeface="Times New Roman"/>
              <a:cs typeface="Times New Roman"/>
            </a:endParaRPr>
          </a:p>
          <a:p>
            <a:pPr lvl="0" algn="just"/>
            <a:r>
              <a:rPr lang="fr-FR" sz="1800" dirty="0" smtClean="0">
                <a:effectLst/>
                <a:latin typeface="Geneva"/>
                <a:ea typeface="Times New Roman"/>
                <a:cs typeface="Times New Roman"/>
              </a:rPr>
              <a:t>Pouvoir parler des hépatites, des craintes et des </a:t>
            </a:r>
            <a:r>
              <a:rPr lang="fr-FR" sz="1800" b="1" dirty="0" smtClean="0">
                <a:effectLst/>
                <a:latin typeface="Geneva"/>
                <a:ea typeface="Times New Roman"/>
                <a:cs typeface="Times New Roman"/>
              </a:rPr>
              <a:t>risques de contamination</a:t>
            </a:r>
            <a:r>
              <a:rPr lang="fr-FR" sz="1800" dirty="0" smtClean="0">
                <a:effectLst/>
                <a:latin typeface="Geneva"/>
                <a:ea typeface="Times New Roman"/>
                <a:cs typeface="Times New Roman"/>
              </a:rPr>
              <a:t> en impliquant l’entourage</a:t>
            </a:r>
            <a:endParaRPr lang="fr-FR" sz="1800" dirty="0" smtClean="0">
              <a:effectLst/>
              <a:latin typeface="Cambria"/>
              <a:ea typeface="Times New Roman"/>
              <a:cs typeface="Times New Roman"/>
            </a:endParaRPr>
          </a:p>
          <a:p>
            <a:pPr lvl="0" algn="just"/>
            <a:r>
              <a:rPr lang="fr-FR" sz="1800" dirty="0" smtClean="0">
                <a:latin typeface="Geneva"/>
                <a:ea typeface="Times New Roman"/>
                <a:cs typeface="Times New Roman"/>
              </a:rPr>
              <a:t>Avoir u</a:t>
            </a:r>
            <a:r>
              <a:rPr lang="fr-FR" sz="1800" dirty="0" smtClean="0">
                <a:effectLst/>
                <a:latin typeface="Geneva"/>
                <a:ea typeface="Times New Roman"/>
                <a:cs typeface="Times New Roman"/>
              </a:rPr>
              <a:t>ne meilleure connaissance de nos droits pour une égalité dans l’accès aux soins</a:t>
            </a:r>
            <a:endParaRPr lang="fr-FR" sz="1800" dirty="0" smtClean="0">
              <a:effectLst/>
              <a:latin typeface="Cambria"/>
              <a:ea typeface="Times New Roman"/>
              <a:cs typeface="Times New Roman"/>
            </a:endParaRPr>
          </a:p>
          <a:p>
            <a:pPr lvl="0" algn="just"/>
            <a:r>
              <a:rPr lang="fr-FR" sz="1800" dirty="0" smtClean="0">
                <a:effectLst/>
                <a:latin typeface="Geneva"/>
                <a:ea typeface="Times New Roman"/>
                <a:cs typeface="Times New Roman"/>
              </a:rPr>
              <a:t>Assouplir les conditions d’accès au titre de séjour pour raisons médicales, le conserver après une éventuelle évolution de l’état de santé et améliorer l’accueil en préfecture</a:t>
            </a:r>
            <a:endParaRPr lang="fr-FR" sz="1800" dirty="0" smtClean="0">
              <a:effectLst/>
              <a:latin typeface="Cambria"/>
              <a:ea typeface="Times New Roman"/>
              <a:cs typeface="Times New Roman"/>
            </a:endParaRPr>
          </a:p>
          <a:p>
            <a:pPr lvl="0" algn="just"/>
            <a:r>
              <a:rPr lang="fr-FR" sz="1800" dirty="0" smtClean="0">
                <a:latin typeface="Geneva"/>
                <a:ea typeface="Times New Roman"/>
                <a:cs typeface="Arial"/>
              </a:rPr>
              <a:t>Avoir u</a:t>
            </a:r>
            <a:r>
              <a:rPr lang="fr-FR" sz="1800" dirty="0" smtClean="0">
                <a:effectLst/>
                <a:latin typeface="Geneva"/>
                <a:ea typeface="Times New Roman"/>
                <a:cs typeface="Arial"/>
              </a:rPr>
              <a:t>n investissement sérieux des médecins pour remplir les certificats médicaux administratifs en tenant compte des effets indésirables ressentis</a:t>
            </a:r>
            <a:endParaRPr lang="fr-FR" sz="1800" dirty="0" smtClean="0">
              <a:effectLst/>
              <a:latin typeface="Cambria"/>
              <a:ea typeface="Times New Roman"/>
              <a:cs typeface="Times New Roman"/>
            </a:endParaRPr>
          </a:p>
          <a:p>
            <a:pPr lvl="0" algn="just"/>
            <a:r>
              <a:rPr lang="fr-FR" sz="1800" dirty="0" smtClean="0">
                <a:effectLst/>
                <a:latin typeface="Geneva"/>
                <a:ea typeface="Times New Roman"/>
                <a:cs typeface="Arial"/>
              </a:rPr>
              <a:t>Revaloriser les minima sociaux et élargir les conditions d’accès aux soins</a:t>
            </a:r>
          </a:p>
          <a:p>
            <a:pPr lvl="0" algn="just"/>
            <a:r>
              <a:rPr lang="fr-FR" sz="1800" dirty="0" smtClean="0">
                <a:effectLst/>
                <a:latin typeface="Geneva"/>
                <a:ea typeface="Times New Roman"/>
                <a:cs typeface="Arial"/>
              </a:rPr>
              <a:t>Anticiper et préparer l’après guérison : droit au séjour pour soin, AAH</a:t>
            </a:r>
          </a:p>
          <a:p>
            <a:pPr algn="just"/>
            <a:r>
              <a:rPr lang="fr-FR" sz="1800" dirty="0" smtClean="0">
                <a:latin typeface="Geneva"/>
                <a:ea typeface="Times New Roman"/>
                <a:cs typeface="Arial"/>
              </a:rPr>
              <a:t>Prendre en compte le contexte de l’emploi (discriminations, arrêt de travail pour traitement, (</a:t>
            </a:r>
            <a:r>
              <a:rPr lang="fr-FR" sz="1800" dirty="0" err="1" smtClean="0">
                <a:latin typeface="Geneva"/>
                <a:ea typeface="Times New Roman"/>
                <a:cs typeface="Arial"/>
              </a:rPr>
              <a:t>re</a:t>
            </a:r>
            <a:r>
              <a:rPr lang="fr-FR" sz="1800" dirty="0" smtClean="0">
                <a:latin typeface="Geneva"/>
                <a:ea typeface="Times New Roman"/>
                <a:cs typeface="Arial"/>
              </a:rPr>
              <a:t>)prise d’emploi)</a:t>
            </a:r>
            <a:endParaRPr lang="fr-FR" sz="1800" dirty="0"/>
          </a:p>
        </p:txBody>
      </p:sp>
    </p:spTree>
    <p:extLst>
      <p:ext uri="{BB962C8B-B14F-4D97-AF65-F5344CB8AC3E}">
        <p14:creationId xmlns:p14="http://schemas.microsoft.com/office/powerpoint/2010/main" val="2145201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C00000"/>
                </a:solidFill>
              </a:rPr>
              <a:t>Thérapeutique et Traitements</a:t>
            </a:r>
            <a:endParaRPr lang="fr-FR" b="1" dirty="0">
              <a:solidFill>
                <a:srgbClr val="C00000"/>
              </a:solidFill>
            </a:endParaRPr>
          </a:p>
        </p:txBody>
      </p:sp>
      <p:sp>
        <p:nvSpPr>
          <p:cNvPr id="3" name="Espace réservé du contenu 2"/>
          <p:cNvSpPr>
            <a:spLocks noGrp="1"/>
          </p:cNvSpPr>
          <p:nvPr>
            <p:ph idx="1"/>
          </p:nvPr>
        </p:nvSpPr>
        <p:spPr/>
        <p:txBody>
          <a:bodyPr>
            <a:normAutofit fontScale="85000" lnSpcReduction="20000"/>
          </a:bodyPr>
          <a:lstStyle/>
          <a:p>
            <a:pPr lvl="0" algn="just">
              <a:buFont typeface="Symbol"/>
              <a:buChar char=""/>
            </a:pPr>
            <a:r>
              <a:rPr lang="fr-FR" dirty="0" smtClean="0">
                <a:effectLst/>
                <a:latin typeface="Geneva"/>
                <a:ea typeface="Times New Roman"/>
                <a:cs typeface="Times New Roman"/>
              </a:rPr>
              <a:t>Disposer d’informations exhaustives sur l’arrivée des nouveaux traitements et les effets indésirables potentiels afin d’être impliqué dans le choix des traitements et leur initiation</a:t>
            </a:r>
            <a:endParaRPr lang="fr-FR" dirty="0" smtClean="0">
              <a:effectLst/>
              <a:latin typeface="Cambria"/>
              <a:ea typeface="Times New Roman"/>
              <a:cs typeface="Times New Roman"/>
            </a:endParaRPr>
          </a:p>
          <a:p>
            <a:pPr lvl="0" algn="just">
              <a:buFont typeface="Symbol"/>
              <a:buChar char=""/>
            </a:pPr>
            <a:r>
              <a:rPr lang="fr-FR" dirty="0" smtClean="0">
                <a:effectLst/>
                <a:latin typeface="Geneva"/>
                <a:ea typeface="Times New Roman"/>
                <a:cs typeface="Times New Roman"/>
              </a:rPr>
              <a:t>Favoriser l’accès pour tous aux nouveaux traitements </a:t>
            </a:r>
          </a:p>
          <a:p>
            <a:pPr lvl="0" algn="just">
              <a:buFont typeface="Symbol"/>
              <a:buChar char=""/>
            </a:pPr>
            <a:r>
              <a:rPr lang="fr-FR" dirty="0" smtClean="0">
                <a:latin typeface="Geneva"/>
                <a:ea typeface="Times New Roman"/>
                <a:cs typeface="Times New Roman"/>
              </a:rPr>
              <a:t>A</a:t>
            </a:r>
            <a:r>
              <a:rPr lang="fr-FR" dirty="0" smtClean="0">
                <a:effectLst/>
                <a:latin typeface="Geneva"/>
                <a:ea typeface="Times New Roman"/>
                <a:cs typeface="Times New Roman"/>
              </a:rPr>
              <a:t>ppliquer et faire évoluer les recommandations du rapport </a:t>
            </a:r>
            <a:r>
              <a:rPr lang="fr-FR" dirty="0" err="1" smtClean="0">
                <a:effectLst/>
                <a:latin typeface="Geneva"/>
                <a:ea typeface="Times New Roman"/>
                <a:cs typeface="Times New Roman"/>
              </a:rPr>
              <a:t>Dhumeaux</a:t>
            </a:r>
            <a:endParaRPr lang="fr-FR" dirty="0" smtClean="0">
              <a:effectLst/>
              <a:latin typeface="Cambria"/>
              <a:ea typeface="Times New Roman"/>
              <a:cs typeface="Times New Roman"/>
            </a:endParaRPr>
          </a:p>
          <a:p>
            <a:pPr lvl="0" algn="just">
              <a:buFont typeface="Symbol"/>
              <a:buChar char=""/>
            </a:pPr>
            <a:r>
              <a:rPr lang="fr-FR" dirty="0" smtClean="0">
                <a:effectLst/>
                <a:latin typeface="Geneva"/>
                <a:ea typeface="Times New Roman"/>
                <a:cs typeface="Times New Roman"/>
              </a:rPr>
              <a:t>Demander la baisse des prix et la fabrication de génériques</a:t>
            </a:r>
            <a:endParaRPr lang="fr-FR" dirty="0" smtClean="0">
              <a:effectLst/>
              <a:latin typeface="Cambria"/>
              <a:ea typeface="Times New Roman"/>
              <a:cs typeface="Times New Roman"/>
            </a:endParaRPr>
          </a:p>
          <a:p>
            <a:pPr lvl="0" algn="just">
              <a:buFont typeface="Symbol"/>
              <a:buChar char=""/>
            </a:pPr>
            <a:r>
              <a:rPr lang="fr-FR" dirty="0" smtClean="0">
                <a:effectLst/>
                <a:latin typeface="Geneva"/>
                <a:ea typeface="Times New Roman"/>
                <a:cs typeface="Times New Roman"/>
              </a:rPr>
              <a:t>Diffuser des campagnes d’incitation au dépistage VHB/VHC et à la vaccination VHB</a:t>
            </a:r>
            <a:endParaRPr lang="fr-FR" dirty="0">
              <a:effectLst/>
              <a:latin typeface="Cambria"/>
              <a:ea typeface="Times New Roman"/>
              <a:cs typeface="Times New Roman"/>
            </a:endParaRPr>
          </a:p>
        </p:txBody>
      </p:sp>
    </p:spTree>
    <p:extLst>
      <p:ext uri="{BB962C8B-B14F-4D97-AF65-F5344CB8AC3E}">
        <p14:creationId xmlns:p14="http://schemas.microsoft.com/office/powerpoint/2010/main" val="383147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Vie Affective et Sexuelle</a:t>
            </a:r>
            <a:endParaRPr lang="fr-FR" b="1" dirty="0">
              <a:solidFill>
                <a:srgbClr val="C00000"/>
              </a:solidFill>
            </a:endParaRPr>
          </a:p>
        </p:txBody>
      </p:sp>
      <p:sp>
        <p:nvSpPr>
          <p:cNvPr id="3" name="Espace réservé du contenu 2"/>
          <p:cNvSpPr>
            <a:spLocks noGrp="1"/>
          </p:cNvSpPr>
          <p:nvPr>
            <p:ph idx="1"/>
          </p:nvPr>
        </p:nvSpPr>
        <p:spPr/>
        <p:txBody>
          <a:bodyPr>
            <a:normAutofit fontScale="70000" lnSpcReduction="20000"/>
          </a:bodyPr>
          <a:lstStyle/>
          <a:p>
            <a:pPr lvl="0" algn="just">
              <a:buFont typeface="Symbol"/>
              <a:buChar char=""/>
            </a:pPr>
            <a:r>
              <a:rPr lang="fr-FR" dirty="0" smtClean="0">
                <a:effectLst/>
                <a:latin typeface="Geneva"/>
                <a:ea typeface="Times New Roman"/>
                <a:cs typeface="Arial"/>
              </a:rPr>
              <a:t>Mettre en place des campagnes de médiatisation ciblées sur la famille, l’entourage, le conjoint pour expliquer les modes de transmission, l’évolution de la maladie, l’entrée dans le soin, l’échec et le succès thérapeutique.</a:t>
            </a:r>
            <a:endParaRPr lang="fr-FR" dirty="0" smtClean="0">
              <a:effectLst/>
              <a:latin typeface="Cambria"/>
              <a:ea typeface="Times New Roman"/>
              <a:cs typeface="Times New Roman"/>
            </a:endParaRPr>
          </a:p>
          <a:p>
            <a:pPr lvl="0" algn="just">
              <a:buFont typeface="Symbol"/>
              <a:buChar char=""/>
            </a:pPr>
            <a:r>
              <a:rPr lang="fr-FR" dirty="0" smtClean="0">
                <a:effectLst/>
                <a:latin typeface="Geneva"/>
                <a:ea typeface="Times New Roman"/>
                <a:cs typeface="Times New Roman"/>
              </a:rPr>
              <a:t>Avoir accès à des informations fiables et scientifiques pour adapter mes stratégies de prévention / réduction des risques en santé sexuelle</a:t>
            </a:r>
            <a:endParaRPr lang="fr-FR" dirty="0" smtClean="0">
              <a:effectLst/>
              <a:latin typeface="Cambria"/>
              <a:ea typeface="Times New Roman"/>
              <a:cs typeface="Times New Roman"/>
            </a:endParaRPr>
          </a:p>
          <a:p>
            <a:pPr lvl="0" algn="just">
              <a:buFont typeface="Symbol"/>
              <a:buChar char=""/>
            </a:pPr>
            <a:r>
              <a:rPr lang="fr-FR" dirty="0" smtClean="0">
                <a:effectLst/>
                <a:latin typeface="Geneva"/>
                <a:ea typeface="Times New Roman"/>
                <a:cs typeface="Times New Roman"/>
              </a:rPr>
              <a:t>Disposer d’un espace dédié pour parler et être écouté sur ma vie sexuelle et affective.</a:t>
            </a:r>
            <a:endParaRPr lang="fr-FR" dirty="0" smtClean="0">
              <a:effectLst/>
              <a:latin typeface="Cambria"/>
              <a:ea typeface="Times New Roman"/>
              <a:cs typeface="Times New Roman"/>
            </a:endParaRPr>
          </a:p>
          <a:p>
            <a:pPr lvl="0" algn="just">
              <a:buFont typeface="Symbol"/>
              <a:buChar char=""/>
            </a:pPr>
            <a:r>
              <a:rPr lang="fr-FR" dirty="0" smtClean="0">
                <a:effectLst/>
                <a:latin typeface="Geneva"/>
                <a:ea typeface="Times New Roman"/>
                <a:cs typeface="Times New Roman"/>
              </a:rPr>
              <a:t>Mettre en œuvre une enquête nationale sur la vie affective et sexuelle des </a:t>
            </a:r>
            <a:r>
              <a:rPr lang="fr-FR" dirty="0" err="1" smtClean="0">
                <a:effectLst/>
                <a:latin typeface="Geneva"/>
                <a:ea typeface="Times New Roman"/>
                <a:cs typeface="Times New Roman"/>
              </a:rPr>
              <a:t>hépatants</a:t>
            </a:r>
            <a:endParaRPr lang="fr-FR" dirty="0" smtClean="0">
              <a:effectLst/>
              <a:latin typeface="Cambria"/>
              <a:ea typeface="Times New Roman"/>
              <a:cs typeface="Times New Roman"/>
            </a:endParaRPr>
          </a:p>
          <a:p>
            <a:pPr lvl="0" algn="just">
              <a:buFont typeface="Symbol"/>
              <a:buChar char=""/>
            </a:pPr>
            <a:r>
              <a:rPr lang="fr-FR" dirty="0" smtClean="0">
                <a:effectLst/>
                <a:latin typeface="Geneva"/>
                <a:ea typeface="Times New Roman"/>
                <a:cs typeface="Times New Roman"/>
              </a:rPr>
              <a:t>Intégrer les questions de sexualité à la consultation avec l’hépato</a:t>
            </a:r>
            <a:endParaRPr lang="fr-FR" dirty="0" smtClean="0">
              <a:effectLst/>
              <a:latin typeface="Cambria"/>
              <a:ea typeface="Times New Roman"/>
              <a:cs typeface="Times New Roman"/>
            </a:endParaRPr>
          </a:p>
          <a:p>
            <a:pPr algn="just"/>
            <a:r>
              <a:rPr lang="fr-FR" dirty="0" smtClean="0">
                <a:effectLst/>
                <a:latin typeface="Geneva"/>
                <a:ea typeface="Times New Roman"/>
                <a:cs typeface="Times New Roman"/>
              </a:rPr>
              <a:t>Changer l’image des hépatites par une campagne de communication</a:t>
            </a:r>
            <a:endParaRPr lang="fr-FR" dirty="0"/>
          </a:p>
        </p:txBody>
      </p:sp>
    </p:spTree>
    <p:extLst>
      <p:ext uri="{BB962C8B-B14F-4D97-AF65-F5344CB8AC3E}">
        <p14:creationId xmlns:p14="http://schemas.microsoft.com/office/powerpoint/2010/main" val="4078703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t>
            </a:r>
            <a:r>
              <a:rPr lang="fr-FR" b="1" dirty="0" smtClean="0">
                <a:solidFill>
                  <a:srgbClr val="C00000"/>
                </a:solidFill>
              </a:rPr>
              <a:t>Co-infection</a:t>
            </a:r>
            <a:endParaRPr lang="fr-FR" b="1" dirty="0">
              <a:solidFill>
                <a:srgbClr val="C00000"/>
              </a:solidFill>
            </a:endParaRPr>
          </a:p>
        </p:txBody>
      </p:sp>
      <p:sp>
        <p:nvSpPr>
          <p:cNvPr id="3" name="Espace réservé du contenu 2"/>
          <p:cNvSpPr>
            <a:spLocks noGrp="1"/>
          </p:cNvSpPr>
          <p:nvPr>
            <p:ph idx="1"/>
          </p:nvPr>
        </p:nvSpPr>
        <p:spPr/>
        <p:txBody>
          <a:bodyPr>
            <a:normAutofit fontScale="92500" lnSpcReduction="10000"/>
          </a:bodyPr>
          <a:lstStyle/>
          <a:p>
            <a:pPr lvl="0" algn="just">
              <a:buFont typeface="Symbol"/>
              <a:buChar char=""/>
            </a:pPr>
            <a:r>
              <a:rPr lang="fr-FR" dirty="0" smtClean="0">
                <a:effectLst/>
                <a:latin typeface="Geneva"/>
                <a:ea typeface="Times New Roman"/>
                <a:cs typeface="Times New Roman"/>
              </a:rPr>
              <a:t>Mettre en place des programmes d’ETP qui prennent en compte la co-infection</a:t>
            </a:r>
            <a:endParaRPr lang="fr-FR" dirty="0" smtClean="0">
              <a:effectLst/>
              <a:latin typeface="Cambria"/>
              <a:ea typeface="Times New Roman"/>
              <a:cs typeface="Times New Roman"/>
            </a:endParaRPr>
          </a:p>
          <a:p>
            <a:pPr lvl="0" algn="just">
              <a:buFont typeface="Symbol"/>
              <a:buChar char=""/>
            </a:pPr>
            <a:r>
              <a:rPr lang="fr-FR" dirty="0" smtClean="0">
                <a:effectLst/>
                <a:latin typeface="Geneva"/>
                <a:ea typeface="Times New Roman"/>
                <a:cs typeface="Times New Roman"/>
              </a:rPr>
              <a:t>Mettre en place de consultations multidisciplinaires avec un suivi régulier</a:t>
            </a:r>
            <a:endParaRPr lang="fr-FR" dirty="0" smtClean="0">
              <a:effectLst/>
              <a:latin typeface="Cambria"/>
              <a:ea typeface="Times New Roman"/>
              <a:cs typeface="Times New Roman"/>
            </a:endParaRPr>
          </a:p>
          <a:p>
            <a:pPr lvl="0" algn="just">
              <a:buFont typeface="Symbol"/>
              <a:buChar char=""/>
            </a:pPr>
            <a:r>
              <a:rPr lang="fr-FR" dirty="0" smtClean="0">
                <a:effectLst/>
                <a:latin typeface="Geneva"/>
                <a:ea typeface="Times New Roman"/>
                <a:cs typeface="Times New Roman"/>
              </a:rPr>
              <a:t>Etablir un plan de priorité en fonction des résultats d’examens en tenant compte du soigné, de sa vie quotidienne</a:t>
            </a:r>
            <a:endParaRPr lang="fr-FR" dirty="0" smtClean="0">
              <a:effectLst/>
              <a:latin typeface="Cambria"/>
              <a:ea typeface="Times New Roman"/>
              <a:cs typeface="Times New Roman"/>
            </a:endParaRPr>
          </a:p>
          <a:p>
            <a:pPr lvl="0" algn="just">
              <a:buFont typeface="Symbol"/>
              <a:buChar char=""/>
            </a:pPr>
            <a:r>
              <a:rPr lang="fr-FR" dirty="0" smtClean="0">
                <a:effectLst/>
                <a:latin typeface="Geneva"/>
                <a:ea typeface="Times New Roman"/>
                <a:cs typeface="Times New Roman"/>
              </a:rPr>
              <a:t>Avoir le libre choix des médecins sans perdre l’éventuel bénéfice d’une coordination de soins</a:t>
            </a:r>
            <a:endParaRPr lang="fr-FR" dirty="0">
              <a:effectLst/>
              <a:latin typeface="Cambria"/>
              <a:ea typeface="Times New Roman"/>
              <a:cs typeface="Times New Roman"/>
            </a:endParaRPr>
          </a:p>
        </p:txBody>
      </p:sp>
    </p:spTree>
    <p:extLst>
      <p:ext uri="{BB962C8B-B14F-4D97-AF65-F5344CB8AC3E}">
        <p14:creationId xmlns:p14="http://schemas.microsoft.com/office/powerpoint/2010/main" val="1582984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C00000"/>
                </a:solidFill>
              </a:rPr>
              <a:t>Consommateurs </a:t>
            </a:r>
            <a:r>
              <a:rPr lang="fr-FR" b="1" dirty="0">
                <a:solidFill>
                  <a:srgbClr val="C00000"/>
                </a:solidFill>
              </a:rPr>
              <a:t>de produits </a:t>
            </a:r>
            <a:r>
              <a:rPr lang="fr-FR" b="1" dirty="0" smtClean="0">
                <a:solidFill>
                  <a:srgbClr val="C00000"/>
                </a:solidFill>
              </a:rPr>
              <a:t>psychoactifs</a:t>
            </a:r>
            <a:endParaRPr lang="fr-FR" b="1" dirty="0">
              <a:solidFill>
                <a:srgbClr val="C00000"/>
              </a:solidFill>
            </a:endParaRPr>
          </a:p>
        </p:txBody>
      </p:sp>
      <p:sp>
        <p:nvSpPr>
          <p:cNvPr id="3" name="Espace réservé du contenu 2"/>
          <p:cNvSpPr>
            <a:spLocks noGrp="1"/>
          </p:cNvSpPr>
          <p:nvPr>
            <p:ph idx="1"/>
          </p:nvPr>
        </p:nvSpPr>
        <p:spPr>
          <a:xfrm>
            <a:off x="1331640" y="2204864"/>
            <a:ext cx="7498080" cy="3240360"/>
          </a:xfrm>
        </p:spPr>
        <p:txBody>
          <a:bodyPr>
            <a:normAutofit/>
          </a:bodyPr>
          <a:lstStyle/>
          <a:p>
            <a:pPr marL="342900" indent="-342900" algn="just"/>
            <a:r>
              <a:rPr lang="fr-FR" sz="2400" dirty="0" smtClean="0">
                <a:latin typeface="Geneva"/>
                <a:ea typeface="Times New Roman"/>
                <a:cs typeface="Times New Roman"/>
              </a:rPr>
              <a:t>Avoir </a:t>
            </a:r>
            <a:r>
              <a:rPr lang="fr-FR" sz="2400" dirty="0">
                <a:latin typeface="Geneva"/>
                <a:ea typeface="Times New Roman"/>
                <a:cs typeface="Times New Roman"/>
              </a:rPr>
              <a:t>le même accès aux soins que tout à chacun sans être </a:t>
            </a:r>
            <a:r>
              <a:rPr lang="fr-FR" sz="2400" dirty="0" smtClean="0">
                <a:latin typeface="Geneva"/>
                <a:ea typeface="Times New Roman"/>
                <a:cs typeface="Times New Roman"/>
              </a:rPr>
              <a:t>pénalisé </a:t>
            </a:r>
            <a:r>
              <a:rPr lang="fr-FR" sz="2400" dirty="0">
                <a:latin typeface="Geneva"/>
                <a:ea typeface="Times New Roman"/>
                <a:cs typeface="Times New Roman"/>
              </a:rPr>
              <a:t>par nos </a:t>
            </a:r>
            <a:r>
              <a:rPr lang="fr-FR" sz="2400" dirty="0" smtClean="0">
                <a:latin typeface="Geneva"/>
                <a:ea typeface="Times New Roman"/>
                <a:cs typeface="Times New Roman"/>
              </a:rPr>
              <a:t>pratiques</a:t>
            </a:r>
            <a:endParaRPr lang="fr-FR" sz="2400" dirty="0">
              <a:latin typeface="Cambria"/>
              <a:ea typeface="Times New Roman"/>
              <a:cs typeface="Times New Roman"/>
            </a:endParaRPr>
          </a:p>
          <a:p>
            <a:pPr marL="342900" indent="-342900" algn="just"/>
            <a:r>
              <a:rPr lang="fr-FR" sz="2400" dirty="0" smtClean="0">
                <a:latin typeface="Geneva"/>
                <a:ea typeface="Times New Roman"/>
                <a:cs typeface="Times New Roman"/>
              </a:rPr>
              <a:t>Accorder une confiance similaire à celle octroyée aux autres patients </a:t>
            </a:r>
          </a:p>
          <a:p>
            <a:pPr marL="342900" indent="-342900" algn="just"/>
            <a:r>
              <a:rPr lang="fr-FR" sz="2400" dirty="0" smtClean="0">
                <a:latin typeface="Geneva"/>
                <a:ea typeface="Times New Roman"/>
                <a:cs typeface="Times New Roman"/>
              </a:rPr>
              <a:t>Proposer naturellement </a:t>
            </a:r>
            <a:r>
              <a:rPr lang="fr-FR" sz="2400" dirty="0">
                <a:latin typeface="Geneva"/>
                <a:ea typeface="Times New Roman"/>
                <a:cs typeface="Times New Roman"/>
              </a:rPr>
              <a:t>le prélèvement </a:t>
            </a:r>
            <a:r>
              <a:rPr lang="fr-FR" sz="2400" dirty="0" smtClean="0">
                <a:latin typeface="Geneva"/>
                <a:ea typeface="Times New Roman"/>
                <a:cs typeface="Times New Roman"/>
              </a:rPr>
              <a:t>coopératif</a:t>
            </a:r>
          </a:p>
          <a:p>
            <a:pPr marL="342900" indent="-342900" algn="just"/>
            <a:r>
              <a:rPr lang="fr-FR" sz="2400" dirty="0" smtClean="0">
                <a:latin typeface="Geneva"/>
                <a:ea typeface="Times New Roman"/>
                <a:cs typeface="Times New Roman"/>
              </a:rPr>
              <a:t>Appliquer les recommandations </a:t>
            </a:r>
            <a:r>
              <a:rPr lang="fr-FR" sz="2400" dirty="0" err="1" smtClean="0">
                <a:latin typeface="Geneva"/>
                <a:ea typeface="Times New Roman"/>
                <a:cs typeface="Times New Roman"/>
              </a:rPr>
              <a:t>Dhumeaux</a:t>
            </a:r>
            <a:r>
              <a:rPr lang="fr-FR" sz="2400" dirty="0" smtClean="0">
                <a:latin typeface="Geneva"/>
                <a:ea typeface="Times New Roman"/>
                <a:cs typeface="Times New Roman"/>
              </a:rPr>
              <a:t> relatives aux CPP</a:t>
            </a:r>
          </a:p>
          <a:p>
            <a:endParaRPr lang="fr-FR" dirty="0"/>
          </a:p>
        </p:txBody>
      </p:sp>
    </p:spTree>
    <p:extLst>
      <p:ext uri="{BB962C8B-B14F-4D97-AF65-F5344CB8AC3E}">
        <p14:creationId xmlns:p14="http://schemas.microsoft.com/office/powerpoint/2010/main" val="880607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Avec Qui ?</a:t>
            </a:r>
            <a:endParaRPr lang="fr-FR" b="1" dirty="0">
              <a:solidFill>
                <a:srgbClr val="C00000"/>
              </a:solidFill>
            </a:endParaRPr>
          </a:p>
        </p:txBody>
      </p:sp>
      <p:sp>
        <p:nvSpPr>
          <p:cNvPr id="3" name="Espace réservé du contenu 2"/>
          <p:cNvSpPr>
            <a:spLocks noGrp="1"/>
          </p:cNvSpPr>
          <p:nvPr>
            <p:ph idx="1"/>
          </p:nvPr>
        </p:nvSpPr>
        <p:spPr>
          <a:xfrm>
            <a:off x="1475656" y="1412776"/>
            <a:ext cx="7498080" cy="4800600"/>
          </a:xfrm>
        </p:spPr>
        <p:txBody>
          <a:bodyPr>
            <a:normAutofit fontScale="70000" lnSpcReduction="20000"/>
          </a:bodyPr>
          <a:lstStyle/>
          <a:p>
            <a:pPr marL="342900" lvl="0" indent="-342900">
              <a:spcAft>
                <a:spcPts val="0"/>
              </a:spcAft>
              <a:buFont typeface="Symbol"/>
              <a:buChar char=""/>
            </a:pPr>
            <a:r>
              <a:rPr lang="fr-FR" dirty="0">
                <a:latin typeface="Geneva"/>
                <a:ea typeface="Times New Roman"/>
                <a:cs typeface="Times New Roman"/>
              </a:rPr>
              <a:t>Associations (Aides, TRT-5, Coalition Plus, </a:t>
            </a:r>
            <a:r>
              <a:rPr lang="fr-FR" dirty="0" err="1">
                <a:latin typeface="Geneva"/>
                <a:ea typeface="Times New Roman"/>
                <a:cs typeface="Times New Roman"/>
              </a:rPr>
              <a:t>Comède</a:t>
            </a:r>
            <a:r>
              <a:rPr lang="fr-FR" dirty="0">
                <a:latin typeface="Geneva"/>
                <a:ea typeface="Times New Roman"/>
                <a:cs typeface="Times New Roman"/>
              </a:rPr>
              <a:t>, AFR, AFEF, SOS hépatites, CISS)</a:t>
            </a:r>
            <a:endParaRPr lang="fr-FR" dirty="0">
              <a:latin typeface="Cambria"/>
              <a:ea typeface="Times New Roman"/>
              <a:cs typeface="Times New Roman"/>
            </a:endParaRPr>
          </a:p>
          <a:p>
            <a:pPr marL="342900" lvl="0" indent="-342900">
              <a:spcAft>
                <a:spcPts val="0"/>
              </a:spcAft>
              <a:buFont typeface="Symbol"/>
              <a:buChar char=""/>
            </a:pPr>
            <a:r>
              <a:rPr lang="fr-FR" dirty="0">
                <a:latin typeface="Geneva"/>
                <a:ea typeface="Times New Roman"/>
                <a:cs typeface="Times New Roman"/>
              </a:rPr>
              <a:t>Cadres hospitaliers (direction des soins)</a:t>
            </a:r>
            <a:endParaRPr lang="fr-FR" dirty="0">
              <a:latin typeface="Cambria"/>
              <a:ea typeface="Times New Roman"/>
              <a:cs typeface="Times New Roman"/>
            </a:endParaRPr>
          </a:p>
          <a:p>
            <a:pPr marL="342900" lvl="0" indent="-342900">
              <a:spcAft>
                <a:spcPts val="0"/>
              </a:spcAft>
              <a:buFont typeface="Symbol"/>
              <a:buChar char=""/>
            </a:pPr>
            <a:r>
              <a:rPr lang="fr-FR" dirty="0">
                <a:latin typeface="Geneva"/>
                <a:ea typeface="Times New Roman"/>
                <a:cs typeface="Times New Roman"/>
              </a:rPr>
              <a:t>Entourage</a:t>
            </a:r>
            <a:endParaRPr lang="fr-FR" dirty="0">
              <a:latin typeface="Cambria"/>
              <a:ea typeface="Times New Roman"/>
              <a:cs typeface="Times New Roman"/>
            </a:endParaRPr>
          </a:p>
          <a:p>
            <a:pPr marL="342900" lvl="0" indent="-342900">
              <a:spcAft>
                <a:spcPts val="0"/>
              </a:spcAft>
              <a:buFont typeface="Symbol"/>
              <a:buChar char=""/>
            </a:pPr>
            <a:r>
              <a:rPr lang="fr-FR" dirty="0">
                <a:latin typeface="Geneva"/>
                <a:ea typeface="Times New Roman"/>
                <a:cs typeface="Times New Roman"/>
              </a:rPr>
              <a:t>Hépatants</a:t>
            </a:r>
            <a:endParaRPr lang="fr-FR" dirty="0">
              <a:latin typeface="Cambria"/>
              <a:ea typeface="Times New Roman"/>
              <a:cs typeface="Times New Roman"/>
            </a:endParaRPr>
          </a:p>
          <a:p>
            <a:pPr marL="342900" lvl="0" indent="-342900">
              <a:spcAft>
                <a:spcPts val="0"/>
              </a:spcAft>
              <a:buFont typeface="Symbol"/>
              <a:buChar char=""/>
            </a:pPr>
            <a:r>
              <a:rPr lang="fr-FR" dirty="0">
                <a:latin typeface="Geneva"/>
                <a:ea typeface="Times New Roman"/>
                <a:cs typeface="Times New Roman"/>
              </a:rPr>
              <a:t>Médecins</a:t>
            </a:r>
            <a:endParaRPr lang="fr-FR" dirty="0">
              <a:latin typeface="Cambria"/>
              <a:ea typeface="Times New Roman"/>
              <a:cs typeface="Times New Roman"/>
            </a:endParaRPr>
          </a:p>
          <a:p>
            <a:pPr marL="342900" lvl="0" indent="-342900">
              <a:spcAft>
                <a:spcPts val="0"/>
              </a:spcAft>
              <a:buFont typeface="Symbol"/>
              <a:buChar char=""/>
            </a:pPr>
            <a:r>
              <a:rPr lang="fr-FR" dirty="0">
                <a:latin typeface="Geneva"/>
                <a:ea typeface="Times New Roman"/>
                <a:cs typeface="Times New Roman"/>
              </a:rPr>
              <a:t>Conseil de l’ordre</a:t>
            </a:r>
            <a:endParaRPr lang="fr-FR" dirty="0">
              <a:latin typeface="Cambria"/>
              <a:ea typeface="Times New Roman"/>
              <a:cs typeface="Times New Roman"/>
            </a:endParaRPr>
          </a:p>
          <a:p>
            <a:pPr marL="342900" lvl="0" indent="-342900">
              <a:spcAft>
                <a:spcPts val="0"/>
              </a:spcAft>
              <a:buFont typeface="Symbol"/>
              <a:buChar char=""/>
            </a:pPr>
            <a:r>
              <a:rPr lang="fr-FR" dirty="0" err="1">
                <a:latin typeface="Geneva"/>
                <a:ea typeface="Times New Roman"/>
                <a:cs typeface="Times New Roman"/>
              </a:rPr>
              <a:t>Corevih</a:t>
            </a:r>
            <a:endParaRPr lang="fr-FR" dirty="0">
              <a:latin typeface="Cambria"/>
              <a:ea typeface="Times New Roman"/>
              <a:cs typeface="Times New Roman"/>
            </a:endParaRPr>
          </a:p>
          <a:p>
            <a:pPr marL="342900" lvl="0" indent="-342900">
              <a:spcAft>
                <a:spcPts val="0"/>
              </a:spcAft>
              <a:buFont typeface="Symbol"/>
              <a:buChar char=""/>
            </a:pPr>
            <a:r>
              <a:rPr lang="fr-FR" dirty="0">
                <a:latin typeface="Geneva"/>
                <a:ea typeface="Times New Roman"/>
                <a:cs typeface="Times New Roman"/>
              </a:rPr>
              <a:t>Etat et administrations concernées (ANSM, CEPS, HAS, ARS, préfectures, DGS, ministère de la santé, CPAM, CAF, MDPH)</a:t>
            </a:r>
            <a:endParaRPr lang="fr-FR" dirty="0">
              <a:latin typeface="Cambria"/>
              <a:ea typeface="Times New Roman"/>
              <a:cs typeface="Times New Roman"/>
            </a:endParaRPr>
          </a:p>
          <a:p>
            <a:pPr marL="342900" lvl="0" indent="-342900">
              <a:spcAft>
                <a:spcPts val="0"/>
              </a:spcAft>
              <a:buFont typeface="Symbol"/>
              <a:buChar char=""/>
            </a:pPr>
            <a:r>
              <a:rPr lang="fr-FR" dirty="0">
                <a:latin typeface="Geneva"/>
                <a:ea typeface="Times New Roman"/>
                <a:cs typeface="Times New Roman"/>
              </a:rPr>
              <a:t>Professionnels médicaux et sociaux</a:t>
            </a:r>
            <a:endParaRPr lang="fr-FR" dirty="0">
              <a:latin typeface="Cambria"/>
              <a:ea typeface="Times New Roman"/>
              <a:cs typeface="Times New Roman"/>
            </a:endParaRPr>
          </a:p>
          <a:p>
            <a:pPr marL="342900" lvl="0" indent="-342900">
              <a:spcAft>
                <a:spcPts val="0"/>
              </a:spcAft>
              <a:buFont typeface="Symbol"/>
              <a:buChar char=""/>
            </a:pPr>
            <a:r>
              <a:rPr lang="fr-FR" dirty="0" smtClean="0">
                <a:latin typeface="Geneva"/>
                <a:ea typeface="Times New Roman"/>
                <a:cs typeface="Times New Roman"/>
              </a:rPr>
              <a:t>Médias, La Poste</a:t>
            </a:r>
            <a:endParaRPr lang="fr-FR" dirty="0">
              <a:latin typeface="Cambria"/>
              <a:ea typeface="Times New Roman"/>
              <a:cs typeface="Times New Roman"/>
            </a:endParaRPr>
          </a:p>
          <a:p>
            <a:pPr marL="342900" lvl="0" indent="-342900">
              <a:spcAft>
                <a:spcPts val="0"/>
              </a:spcAft>
              <a:buFont typeface="Symbol"/>
              <a:buChar char=""/>
            </a:pPr>
            <a:r>
              <a:rPr lang="fr-FR" dirty="0">
                <a:latin typeface="Geneva"/>
                <a:ea typeface="Times New Roman"/>
                <a:cs typeface="Times New Roman"/>
              </a:rPr>
              <a:t>Réseaux sociaux</a:t>
            </a:r>
            <a:endParaRPr lang="fr-FR" dirty="0">
              <a:latin typeface="Cambria"/>
              <a:ea typeface="Times New Roman"/>
              <a:cs typeface="Times New Roman"/>
            </a:endParaRPr>
          </a:p>
          <a:p>
            <a:endParaRPr lang="fr-FR" dirty="0"/>
          </a:p>
        </p:txBody>
      </p:sp>
    </p:spTree>
    <p:extLst>
      <p:ext uri="{BB962C8B-B14F-4D97-AF65-F5344CB8AC3E}">
        <p14:creationId xmlns:p14="http://schemas.microsoft.com/office/powerpoint/2010/main" val="34871056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147</TotalTime>
  <Words>762</Words>
  <Application>Microsoft Office PowerPoint</Application>
  <PresentationFormat>Affichage à l'écran (4:3)</PresentationFormat>
  <Paragraphs>91</Paragraphs>
  <Slides>12</Slides>
  <Notes>12</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Solstice</vt:lpstr>
      <vt:lpstr> Les Recommandations des Hépatants</vt:lpstr>
      <vt:lpstr>Préambule</vt:lpstr>
      <vt:lpstr>Reco Soignants/Soignés</vt:lpstr>
      <vt:lpstr> Vie Quotidienne &amp; Parcours de Soin</vt:lpstr>
      <vt:lpstr>Thérapeutique et Traitements</vt:lpstr>
      <vt:lpstr>Vie Affective et Sexuelle</vt:lpstr>
      <vt:lpstr> Co-infection</vt:lpstr>
      <vt:lpstr>Consommateurs de produits psychoactifs</vt:lpstr>
      <vt:lpstr>Avec Qui ?</vt:lpstr>
      <vt:lpstr>Auprès de Qui ?</vt:lpstr>
      <vt:lpstr>En Conclusion</vt:lpstr>
      <vt:lpstr>Merci de votre attention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Recommandations des Hépatants</dc:title>
  <dc:creator>Coordo Bretagne</dc:creator>
  <cp:lastModifiedBy>Coordo Bretagne</cp:lastModifiedBy>
  <cp:revision>14</cp:revision>
  <cp:lastPrinted>2015-05-06T18:20:06Z</cp:lastPrinted>
  <dcterms:created xsi:type="dcterms:W3CDTF">2015-05-06T16:16:50Z</dcterms:created>
  <dcterms:modified xsi:type="dcterms:W3CDTF">2015-05-06T18:44:46Z</dcterms:modified>
</cp:coreProperties>
</file>